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12" r:id="rId2"/>
    <p:sldId id="324" r:id="rId3"/>
    <p:sldId id="361" r:id="rId4"/>
    <p:sldId id="362" r:id="rId5"/>
  </p:sldIdLst>
  <p:sldSz cx="9144000" cy="6858000" type="screen4x3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32" autoAdjust="0"/>
    <p:restoredTop sz="94703" autoAdjust="0"/>
  </p:normalViewPr>
  <p:slideViewPr>
    <p:cSldViewPr>
      <p:cViewPr varScale="1">
        <p:scale>
          <a:sx n="103" d="100"/>
          <a:sy n="103" d="100"/>
        </p:scale>
        <p:origin x="72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7F006-91B2-4C84-B31A-28D171FF3D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6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2739693"/>
            <a:ext cx="9144000" cy="128240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LEVELS of DATA</a:t>
            </a:r>
            <a:endParaRPr lang="en-US" sz="100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96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0" y="4021872"/>
            <a:ext cx="9144000" cy="0"/>
          </a:xfrm>
          <a:prstGeom prst="line">
            <a:avLst/>
          </a:prstGeom>
          <a:ln w="508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0" y="2659416"/>
            <a:ext cx="9144000" cy="0"/>
          </a:xfrm>
          <a:prstGeom prst="line">
            <a:avLst/>
          </a:prstGeom>
          <a:ln w="508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5411760"/>
            <a:ext cx="9144000" cy="0"/>
          </a:xfrm>
          <a:prstGeom prst="line">
            <a:avLst/>
          </a:prstGeom>
          <a:ln w="508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30928" y="1243584"/>
            <a:ext cx="1280160" cy="2743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quantitative* (numerical)</a:t>
            </a: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5162" y="1243584"/>
            <a:ext cx="1280160" cy="2743200"/>
          </a:xfrm>
          <a:prstGeom prst="rect">
            <a:avLst/>
          </a:prstGeom>
          <a:solidFill>
            <a:srgbClr val="00DA63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endParaRPr lang="en-US" sz="2000" b="1" dirty="0" smtClean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equal interval values</a:t>
            </a: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5317" y="1243584"/>
            <a:ext cx="1280160" cy="1371600"/>
          </a:xfrm>
          <a:prstGeom prst="rect">
            <a:avLst/>
          </a:prstGeom>
          <a:solidFill>
            <a:srgbClr val="B482DA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absolute or true 0</a:t>
            </a:r>
          </a:p>
          <a:p>
            <a:pPr algn="ctr">
              <a:lnSpc>
                <a:spcPts val="2400"/>
              </a:lnSpc>
            </a:pPr>
            <a:endParaRPr lang="en-US" sz="2000" b="1" dirty="0" smtClean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11088" y="1243584"/>
            <a:ext cx="1280160" cy="4114800"/>
          </a:xfrm>
          <a:prstGeom prst="rect">
            <a:avLst/>
          </a:prstGeom>
          <a:solidFill>
            <a:srgbClr val="00B0F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intrinsic order         </a:t>
            </a:r>
          </a:p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(1, 2, 3 etc.) </a:t>
            </a:r>
          </a:p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 smtClean="0">
              <a:latin typeface="Arial Narrow" panose="020B0606020202030204" pitchFamily="34" charset="0"/>
            </a:endParaRP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  <a:p>
            <a:pPr algn="ctr"/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64592" y="6015264"/>
            <a:ext cx="85039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Nominal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64592" y="4473273"/>
            <a:ext cx="85039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Ordinal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64592" y="1882473"/>
            <a:ext cx="85039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Ratio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-164592" y="3147096"/>
            <a:ext cx="85039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Interval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928" y="4061496"/>
            <a:ext cx="1280160" cy="2743200"/>
          </a:xfrm>
          <a:prstGeom prst="rect">
            <a:avLst/>
          </a:prstGeom>
          <a:solidFill>
            <a:srgbClr val="FF5D5D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endParaRPr lang="en-US" sz="2000" b="1" dirty="0" smtClean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 smtClean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qualitative (categorical)</a:t>
            </a:r>
          </a:p>
          <a:p>
            <a:pPr algn="ctr">
              <a:lnSpc>
                <a:spcPts val="2400"/>
              </a:lnSpc>
            </a:pPr>
            <a:endParaRPr lang="en-US" sz="2000" b="1" dirty="0" smtClean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  <a:p>
            <a:pPr algn="ctr">
              <a:lnSpc>
                <a:spcPts val="2400"/>
              </a:lnSpc>
            </a:pPr>
            <a:endParaRPr lang="en-US" sz="2000" b="1" dirty="0">
              <a:latin typeface="Arial Narrow" panose="020B060602020203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0" y="6838224"/>
            <a:ext cx="9144000" cy="0"/>
          </a:xfrm>
          <a:prstGeom prst="line">
            <a:avLst/>
          </a:prstGeom>
          <a:ln w="508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0" y="1205520"/>
            <a:ext cx="9144000" cy="0"/>
          </a:xfrm>
          <a:prstGeom prst="line">
            <a:avLst/>
          </a:prstGeom>
          <a:ln w="508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0" y="295870"/>
            <a:ext cx="579085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Level of Data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2646" y="378023"/>
            <a:ext cx="513283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Characteristics of Data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45478" y="393717"/>
            <a:ext cx="1507214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Graphs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5203611" y="5965007"/>
            <a:ext cx="1371600" cy="307777"/>
          </a:xfrm>
          <a:prstGeom prst="rect">
            <a:avLst/>
          </a:prstGeom>
          <a:solidFill>
            <a:srgbClr val="FF5D5D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Pie Graph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4824505" y="5281102"/>
            <a:ext cx="2739409" cy="307777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Bar Graph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16200000">
            <a:off x="5127413" y="2459808"/>
            <a:ext cx="2743199" cy="307777"/>
          </a:xfrm>
          <a:prstGeom prst="rect">
            <a:avLst/>
          </a:prstGeom>
          <a:solidFill>
            <a:srgbClr val="00B0F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Histogram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5432211" y="2459807"/>
            <a:ext cx="2743200" cy="307777"/>
          </a:xfrm>
          <a:prstGeom prst="rect">
            <a:avLst/>
          </a:prstGeom>
          <a:solidFill>
            <a:srgbClr val="00DA63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Timeplot Line Graph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rot="16200000">
            <a:off x="5737012" y="2459807"/>
            <a:ext cx="2743199" cy="307777"/>
          </a:xfrm>
          <a:prstGeom prst="rect">
            <a:avLst/>
          </a:prstGeom>
          <a:solidFill>
            <a:srgbClr val="B482DA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Scatter Plot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80520" y="182880"/>
            <a:ext cx="185798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Statistics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16200000">
            <a:off x="7620744" y="5276088"/>
            <a:ext cx="2744689" cy="307777"/>
          </a:xfrm>
          <a:prstGeom prst="rect">
            <a:avLst/>
          </a:prstGeom>
          <a:solidFill>
            <a:srgbClr val="FF5D5D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Chi Square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16200000">
            <a:off x="6402293" y="2461297"/>
            <a:ext cx="2743192" cy="307777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1-Sample T-TEST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6707085" y="2461292"/>
            <a:ext cx="2743193" cy="307777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Paired 2-Samples T-TEST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 rot="16200000">
            <a:off x="7011889" y="2461297"/>
            <a:ext cx="2743192" cy="307777"/>
          </a:xfrm>
          <a:prstGeom prst="rect">
            <a:avLst/>
          </a:prstGeom>
          <a:solidFill>
            <a:srgbClr val="FFFF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700" b="1" dirty="0" smtClean="0">
                <a:latin typeface="Arial Narrow" panose="020B0606020202030204" pitchFamily="34" charset="0"/>
              </a:rPr>
              <a:t>Independent 2-Samples T-TEST</a:t>
            </a:r>
            <a:endParaRPr lang="en-US" sz="1700" b="1" dirty="0">
              <a:latin typeface="Arial Narrow" panose="020B060602020203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 rot="16200000">
            <a:off x="7316683" y="2461295"/>
            <a:ext cx="2743193" cy="307777"/>
          </a:xfrm>
          <a:prstGeom prst="rect">
            <a:avLst/>
          </a:prstGeom>
          <a:solidFill>
            <a:srgbClr val="00B0F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2-Sample Regression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7269480" y="320040"/>
            <a:ext cx="0" cy="653796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735517" y="320040"/>
            <a:ext cx="0" cy="653796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12645" y="320040"/>
            <a:ext cx="0" cy="6537960"/>
          </a:xfrm>
          <a:prstGeom prst="line">
            <a:avLst/>
          </a:prstGeom>
          <a:ln w="25400">
            <a:solidFill>
              <a:schemeClr val="bg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6200000">
            <a:off x="-1511808" y="3165087"/>
            <a:ext cx="4116289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Arial Narrow" panose="020B0606020202030204" pitchFamily="34" charset="0"/>
              </a:rPr>
              <a:t>statistical analysis possibilities increase</a:t>
            </a:r>
            <a:endParaRPr lang="en-US" sz="140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Arial Narrow" panose="020B0606020202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 rot="16200000">
            <a:off x="7011144" y="5276088"/>
            <a:ext cx="2744689" cy="307777"/>
          </a:xfrm>
          <a:prstGeom prst="rect">
            <a:avLst/>
          </a:prstGeom>
          <a:solidFill>
            <a:srgbClr val="FFC0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1 Sample Proportion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7613016" y="2461297"/>
            <a:ext cx="2743193" cy="307777"/>
          </a:xfrm>
          <a:prstGeom prst="rect">
            <a:avLst/>
          </a:prstGeom>
          <a:solidFill>
            <a:srgbClr val="B482DA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 3+ Samples  ANOVA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7315944" y="5276088"/>
            <a:ext cx="2744689" cy="307777"/>
          </a:xfrm>
          <a:prstGeom prst="rect">
            <a:avLst/>
          </a:prstGeom>
          <a:solidFill>
            <a:srgbClr val="FFC0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2 Sample Proportions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0" y="0"/>
            <a:ext cx="9138501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RELATIONSHIP OF DATA TO GRAPHS AND STATISTICS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 rot="16200000">
            <a:off x="7380430" y="5953151"/>
            <a:ext cx="1390561" cy="307777"/>
          </a:xfrm>
          <a:prstGeom prst="rect">
            <a:avLst/>
          </a:prstGeom>
          <a:solidFill>
            <a:srgbClr val="FF5D5D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Proportions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 rot="16200000">
            <a:off x="6739128" y="5957017"/>
            <a:ext cx="1390561" cy="307777"/>
          </a:xfrm>
          <a:prstGeom prst="rect">
            <a:avLst/>
          </a:prstGeom>
          <a:solidFill>
            <a:srgbClr val="FF5D5D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Frequency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7595591" y="484631"/>
            <a:ext cx="0" cy="637336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 rot="16200000">
            <a:off x="5369391" y="3154717"/>
            <a:ext cx="4130035" cy="307777"/>
          </a:xfrm>
          <a:prstGeom prst="rect">
            <a:avLst/>
          </a:prstGeom>
          <a:solidFill>
            <a:srgbClr val="FFC000"/>
          </a:solidFill>
          <a:ln w="12700">
            <a:noFill/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mean, median, mode, standard deviation</a:t>
            </a:r>
            <a:endParaRPr 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16200000">
            <a:off x="7057562" y="739771"/>
            <a:ext cx="746832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Descriptive</a:t>
            </a:r>
            <a:endParaRPr lang="en-US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632984" y="685800"/>
            <a:ext cx="151171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Inferential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562" y="4114800"/>
            <a:ext cx="1298443" cy="9233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latin typeface="Arial Narrow"/>
              </a:rPr>
              <a:t>(cold, room temperature</a:t>
            </a:r>
            <a:r>
              <a:rPr lang="en-US" sz="2000" b="1" dirty="0" smtClean="0">
                <a:latin typeface="Arial Narrow" panose="020B0606020202030204" pitchFamily="34" charset="0"/>
              </a:rPr>
              <a:t>, hot)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2645" y="6097488"/>
            <a:ext cx="1298443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latin typeface="Arial Narrow"/>
              </a:rPr>
              <a:t>(Yes, No)</a:t>
            </a:r>
            <a:endParaRPr lang="en-US" sz="2000" b="1" dirty="0" smtClean="0">
              <a:latin typeface="Arial Narrow" panose="020B060602020203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11089" y="4319384"/>
            <a:ext cx="1274074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>
                <a:latin typeface="Arial Narrow" panose="020B0606020202030204" pitchFamily="34" charset="0"/>
              </a:rPr>
              <a:t>(</a:t>
            </a:r>
            <a:r>
              <a:rPr lang="en-US" sz="2000" b="1" dirty="0">
                <a:latin typeface="Arial Narrow"/>
              </a:rPr>
              <a:t>≈</a:t>
            </a:r>
            <a:r>
              <a:rPr lang="en-US" sz="2000" b="1" dirty="0">
                <a:latin typeface="Arial Narrow" panose="020B0606020202030204" pitchFamily="34" charset="0"/>
              </a:rPr>
              <a:t>numerical scale)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185162" y="3125868"/>
            <a:ext cx="1280160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latin typeface="Arial Narrow" panose="020B0606020202030204" pitchFamily="34" charset="0"/>
              </a:rPr>
              <a:t>(</a:t>
            </a:r>
            <a:r>
              <a:rPr lang="en-US" sz="2000" b="1" dirty="0">
                <a:latin typeface="Arial Narrow"/>
              </a:rPr>
              <a:t>º</a:t>
            </a:r>
            <a:r>
              <a:rPr lang="en-US" sz="2000" b="1" dirty="0">
                <a:latin typeface="Arial Narrow" panose="020B0606020202030204" pitchFamily="34" charset="0"/>
              </a:rPr>
              <a:t>Celsius temperature)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465322" y="1990785"/>
            <a:ext cx="1280156" cy="61555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latin typeface="Arial Narrow" panose="020B0606020202030204" pitchFamily="34" charset="0"/>
              </a:rPr>
              <a:t>(</a:t>
            </a:r>
            <a:r>
              <a:rPr lang="en-US" sz="2000" b="1" dirty="0" smtClean="0">
                <a:latin typeface="Arial Narrow"/>
              </a:rPr>
              <a:t>ºKelvin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>
                <a:latin typeface="Arial Narrow" panose="020B0606020202030204" pitchFamily="34" charset="0"/>
              </a:rPr>
              <a:t>temperature)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85800" y="896112"/>
            <a:ext cx="5003995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*discrete = count, whole numbers (students</a:t>
            </a:r>
            <a:r>
              <a:rPr lang="en-US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=</a:t>
            </a:r>
            <a:r>
              <a:rPr lang="en-US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24)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85800" y="640080"/>
            <a:ext cx="5105400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*continuous =  measure, decimals (weight</a:t>
            </a:r>
            <a:r>
              <a:rPr lang="en-US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=</a:t>
            </a:r>
            <a:r>
              <a:rPr lang="en-US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9.3 Kg)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54723" y="1242095"/>
            <a:ext cx="297969" cy="274320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8857069" y="4037857"/>
            <a:ext cx="297969" cy="274320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7607808" y="1247078"/>
            <a:ext cx="907567" cy="274320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72"/>
          <p:cNvSpPr/>
          <p:nvPr/>
        </p:nvSpPr>
        <p:spPr>
          <a:xfrm>
            <a:off x="8527256" y="1243584"/>
            <a:ext cx="336336" cy="274320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/>
          <p:cNvSpPr/>
          <p:nvPr/>
        </p:nvSpPr>
        <p:spPr>
          <a:xfrm>
            <a:off x="67733" y="1243584"/>
            <a:ext cx="367898" cy="274320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74"/>
          <p:cNvSpPr/>
          <p:nvPr/>
        </p:nvSpPr>
        <p:spPr>
          <a:xfrm rot="5400000">
            <a:off x="3001193" y="-1757646"/>
            <a:ext cx="367898" cy="512067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8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1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6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6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1" grpId="0" animBg="1"/>
      <p:bldP spid="12" grpId="0"/>
      <p:bldP spid="13" grpId="0"/>
      <p:bldP spid="14" grpId="0"/>
      <p:bldP spid="15" grpId="0"/>
      <p:bldP spid="17" grpId="0" animBg="1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33" grpId="0"/>
      <p:bldP spid="55" grpId="0" animBg="1"/>
      <p:bldP spid="56" grpId="0" animBg="1"/>
      <p:bldP spid="57" grpId="0" animBg="1"/>
      <p:bldP spid="58" grpId="0"/>
      <p:bldP spid="59" grpId="0" animBg="1"/>
      <p:bldP spid="60" grpId="0" animBg="1"/>
      <p:bldP spid="62" grpId="0" animBg="1"/>
      <p:bldP spid="63" grpId="0"/>
      <p:bldP spid="64" grpId="0"/>
      <p:bldP spid="10" grpId="0"/>
      <p:bldP spid="65" grpId="0"/>
      <p:bldP spid="66" grpId="0"/>
      <p:bldP spid="67" grpId="0"/>
      <p:bldP spid="68" grpId="0"/>
      <p:bldP spid="69" grpId="0"/>
      <p:bldP spid="70" grpId="0"/>
      <p:bldP spid="2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65"/>
          <a:stretch/>
        </p:blipFill>
        <p:spPr bwMode="auto">
          <a:xfrm>
            <a:off x="228600" y="1295400"/>
            <a:ext cx="8724331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Levels </a:t>
            </a:r>
            <a:r>
              <a:rPr lang="en-US" sz="4800" b="1" dirty="0" smtClean="0">
                <a:latin typeface="Arial Narrow" panose="020B0606020202030204" pitchFamily="34" charset="0"/>
              </a:rPr>
              <a:t>of Data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4400" y="3124200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087" y="3124200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dependent variable of this experiment?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4400" y="3147536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4400" y="3124200"/>
            <a:ext cx="35810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400" y="3147536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3400" y="3124874"/>
            <a:ext cx="45720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levels of data were observed?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2400" y="4619346"/>
            <a:ext cx="396855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 mass or normal mass</a:t>
            </a:r>
          </a:p>
          <a:p>
            <a:r>
              <a:rPr lang="en-US" sz="2400" b="1" dirty="0" smtClean="0">
                <a:latin typeface="Arial Narrow" panose="020B0606020202030204" pitchFamily="34" charset="0"/>
              </a:rPr>
              <a:t>(</a:t>
            </a:r>
            <a:r>
              <a:rPr lang="en-US" sz="2400" b="1" dirty="0" smtClean="0">
                <a:latin typeface="Arial Narrow"/>
              </a:rPr>
              <a:t>≈ no magnetism / glass marble)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0551" y="4619346"/>
            <a:ext cx="358140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20</a:t>
            </a:r>
            <a:r>
              <a:rPr lang="en-US" sz="2400" b="1" dirty="0" smtClean="0">
                <a:latin typeface="Arial Narrow"/>
              </a:rPr>
              <a:t>° angle ramp</a:t>
            </a:r>
            <a:r>
              <a:rPr lang="en-US" sz="2400" b="1" dirty="0" smtClean="0">
                <a:latin typeface="Arial Narrow" panose="020B0606020202030204" pitchFamily="34" charset="0"/>
              </a:rPr>
              <a:t>, 4 magnets, level table top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0551" y="4619346"/>
            <a:ext cx="358140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Angle of deflection increases as the mass increases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5585936"/>
            <a:ext cx="480060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types of inferential statistics are used for this level of data?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05869" y="64124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chi square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1118" y="64124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t-test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34869" y="64124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regression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49073" y="1314450"/>
            <a:ext cx="2494128" cy="51435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249073" y="1828800"/>
            <a:ext cx="2494128" cy="111442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2743201" y="1238249"/>
            <a:ext cx="2494128" cy="361951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 rot="20107077">
            <a:off x="4687397" y="2030148"/>
            <a:ext cx="1715315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quantitative</a:t>
            </a:r>
          </a:p>
        </p:txBody>
      </p:sp>
      <p:sp>
        <p:nvSpPr>
          <p:cNvPr id="54" name="TextBox 53"/>
          <p:cNvSpPr txBox="1"/>
          <p:nvPr/>
        </p:nvSpPr>
        <p:spPr>
          <a:xfrm rot="20107077">
            <a:off x="5068397" y="2411148"/>
            <a:ext cx="1715315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ratio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49073" y="1828800"/>
            <a:ext cx="2494128" cy="29051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20107077">
            <a:off x="973805" y="1973838"/>
            <a:ext cx="162077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qualitative</a:t>
            </a:r>
          </a:p>
        </p:txBody>
      </p:sp>
      <p:sp>
        <p:nvSpPr>
          <p:cNvPr id="52" name="TextBox 51"/>
          <p:cNvSpPr txBox="1"/>
          <p:nvPr/>
        </p:nvSpPr>
        <p:spPr>
          <a:xfrm rot="20107077">
            <a:off x="1386291" y="2410206"/>
            <a:ext cx="135758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ordinal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80931" y="3678198"/>
            <a:ext cx="4572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types of graphs are used for these levels of data?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82069" y="4519136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pie graph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17318" y="4519136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bar graph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1069" y="4519136"/>
            <a:ext cx="13329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histogram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02540" y="501685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line graph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17317" y="50408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scatter plot</a:t>
            </a:r>
          </a:p>
        </p:txBody>
      </p:sp>
    </p:spTree>
    <p:extLst>
      <p:ext uri="{BB962C8B-B14F-4D97-AF65-F5344CB8AC3E}">
        <p14:creationId xmlns:p14="http://schemas.microsoft.com/office/powerpoint/2010/main" val="353167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5" grpId="0"/>
      <p:bldP spid="30" grpId="0"/>
      <p:bldP spid="30" grpId="1"/>
      <p:bldP spid="34" grpId="0"/>
      <p:bldP spid="34" grpId="1"/>
      <p:bldP spid="35" grpId="0"/>
      <p:bldP spid="35" grpId="1"/>
      <p:bldP spid="23" grpId="0"/>
      <p:bldP spid="24" grpId="0"/>
      <p:bldP spid="47" grpId="0"/>
      <p:bldP spid="47" grpId="1"/>
      <p:bldP spid="48" grpId="0"/>
      <p:bldP spid="48" grpId="1"/>
      <p:bldP spid="3" grpId="0" animBg="1"/>
      <p:bldP spid="3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/>
      <p:bldP spid="55" grpId="0" animBg="1"/>
      <p:bldP spid="55" grpId="1" animBg="1"/>
      <p:bldP spid="26" grpId="0"/>
      <p:bldP spid="52" grpId="0"/>
      <p:bldP spid="56" grpId="0"/>
      <p:bldP spid="57" grpId="0"/>
      <p:bldP spid="58" grpId="0"/>
      <p:bldP spid="59" grpId="0"/>
      <p:bldP spid="59" grpId="1"/>
      <p:bldP spid="60" grpId="0"/>
      <p:bldP spid="60" grpId="1"/>
      <p:bldP spid="61" grpId="0"/>
      <p:bldP spid="6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87"/>
          <a:stretch/>
        </p:blipFill>
        <p:spPr bwMode="auto">
          <a:xfrm>
            <a:off x="219456" y="1298448"/>
            <a:ext cx="8671444" cy="165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4800" b="1" dirty="0" smtClean="0">
                <a:latin typeface="Arial Narrow" panose="020B0606020202030204" pitchFamily="34" charset="0"/>
              </a:rPr>
              <a:t>Leve</a:t>
            </a:r>
            <a:r>
              <a:rPr lang="en-US" sz="4800" b="1" dirty="0" smtClean="0">
                <a:latin typeface="Arial Narrow" panose="020B0606020202030204" pitchFamily="34" charset="0"/>
              </a:rPr>
              <a:t>ls</a:t>
            </a:r>
            <a:r>
              <a:rPr lang="en-US" sz="4800" b="1" dirty="0" smtClean="0">
                <a:latin typeface="Arial Narrow" panose="020B0606020202030204" pitchFamily="34" charset="0"/>
              </a:rPr>
              <a:t> </a:t>
            </a:r>
            <a:r>
              <a:rPr lang="en-US" sz="4800" b="1" dirty="0" smtClean="0">
                <a:latin typeface="Arial Narrow" panose="020B0606020202030204" pitchFamily="34" charset="0"/>
              </a:rPr>
              <a:t>of Data</a:t>
            </a:r>
            <a:endParaRPr lang="en-US" sz="4800" b="1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4400" y="3124200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independent variable of this experiment?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087" y="3124200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dependent variable of this experiment?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4400" y="3147536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control of this experiment?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4400" y="3124200"/>
            <a:ext cx="3581087" cy="11079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are three controlled variables (constants) of this experiment?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400" y="3147536"/>
            <a:ext cx="3581087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is the conclusion of this experiment?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3400" y="3124874"/>
            <a:ext cx="457200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levels of data were observed?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2400" y="4619346"/>
            <a:ext cx="3968553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no mass or normal mass</a:t>
            </a:r>
          </a:p>
          <a:p>
            <a:r>
              <a:rPr lang="en-US" sz="2400" b="1" dirty="0" smtClean="0">
                <a:latin typeface="Arial Narrow" panose="020B0606020202030204" pitchFamily="34" charset="0"/>
              </a:rPr>
              <a:t>(</a:t>
            </a:r>
            <a:r>
              <a:rPr lang="en-US" sz="2400" b="1" dirty="0" smtClean="0">
                <a:latin typeface="Arial Narrow"/>
              </a:rPr>
              <a:t>≈ no magnetism / glass marble)</a:t>
            </a:r>
            <a:endParaRPr lang="en-US" sz="2400" b="1" dirty="0" smtClean="0"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0551" y="4619346"/>
            <a:ext cx="358140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20</a:t>
            </a:r>
            <a:r>
              <a:rPr lang="en-US" sz="2400" b="1" dirty="0" smtClean="0">
                <a:latin typeface="Arial Narrow"/>
              </a:rPr>
              <a:t>° angle ramp</a:t>
            </a:r>
            <a:r>
              <a:rPr lang="en-US" sz="2400" b="1" dirty="0" smtClean="0">
                <a:latin typeface="Arial Narrow" panose="020B0606020202030204" pitchFamily="34" charset="0"/>
              </a:rPr>
              <a:t>, 4 magnets, level table top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0551" y="4619346"/>
            <a:ext cx="358140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Angle of deflection increases as the mass increases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5585936"/>
            <a:ext cx="4800604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types of inferential statistics are used for this level of data?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05869" y="64124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chi square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1118" y="64124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t-test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34869" y="64124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latin typeface="Arial Narrow" panose="020B0606020202030204" pitchFamily="34" charset="0"/>
              </a:rPr>
              <a:t>regression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49073" y="1314450"/>
            <a:ext cx="2494128" cy="51435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249073" y="1828800"/>
            <a:ext cx="2494128" cy="112463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2743201" y="1238249"/>
            <a:ext cx="2494128" cy="361951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 rot="20107077">
            <a:off x="4687397" y="2030148"/>
            <a:ext cx="1715315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quantitative</a:t>
            </a:r>
          </a:p>
        </p:txBody>
      </p:sp>
      <p:sp>
        <p:nvSpPr>
          <p:cNvPr id="54" name="TextBox 53"/>
          <p:cNvSpPr txBox="1"/>
          <p:nvPr/>
        </p:nvSpPr>
        <p:spPr>
          <a:xfrm rot="20107077">
            <a:off x="5068397" y="2411148"/>
            <a:ext cx="1715315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ratio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49073" y="1820656"/>
            <a:ext cx="2494128" cy="30528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20107077">
            <a:off x="993076" y="2050038"/>
            <a:ext cx="162077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quantitative</a:t>
            </a:r>
          </a:p>
        </p:txBody>
      </p:sp>
      <p:sp>
        <p:nvSpPr>
          <p:cNvPr id="52" name="TextBox 51"/>
          <p:cNvSpPr txBox="1"/>
          <p:nvPr/>
        </p:nvSpPr>
        <p:spPr>
          <a:xfrm rot="20107077">
            <a:off x="1405562" y="2486406"/>
            <a:ext cx="135758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400" b="1" dirty="0" smtClean="0">
                <a:effectLst>
                  <a:glow rad="127000">
                    <a:schemeClr val="bg1"/>
                  </a:glow>
                </a:effectLst>
                <a:latin typeface="Arial Narrow" panose="020B0606020202030204" pitchFamily="34" charset="0"/>
              </a:rPr>
              <a:t>ratio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80931" y="3678198"/>
            <a:ext cx="4572000" cy="73866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What types of graphs are used for these levels of data?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82069" y="4519136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pie graph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17318" y="4519136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bar graph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1069" y="4519136"/>
            <a:ext cx="13329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histogram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02540" y="501685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line graph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17317" y="5040868"/>
            <a:ext cx="1409131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scatter plot</a:t>
            </a:r>
          </a:p>
        </p:txBody>
      </p:sp>
    </p:spTree>
    <p:extLst>
      <p:ext uri="{BB962C8B-B14F-4D97-AF65-F5344CB8AC3E}">
        <p14:creationId xmlns:p14="http://schemas.microsoft.com/office/powerpoint/2010/main" val="311501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5" grpId="0"/>
      <p:bldP spid="30" grpId="0"/>
      <p:bldP spid="30" grpId="1"/>
      <p:bldP spid="34" grpId="0"/>
      <p:bldP spid="34" grpId="1"/>
      <p:bldP spid="35" grpId="0"/>
      <p:bldP spid="35" grpId="1"/>
      <p:bldP spid="23" grpId="0"/>
      <p:bldP spid="24" grpId="0"/>
      <p:bldP spid="24" grpId="1"/>
      <p:bldP spid="47" grpId="0"/>
      <p:bldP spid="48" grpId="0"/>
      <p:bldP spid="3" grpId="0" animBg="1"/>
      <p:bldP spid="3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/>
      <p:bldP spid="55" grpId="0" animBg="1"/>
      <p:bldP spid="55" grpId="1" animBg="1"/>
      <p:bldP spid="26" grpId="0"/>
      <p:bldP spid="52" grpId="0"/>
      <p:bldP spid="56" grpId="0"/>
      <p:bldP spid="57" grpId="0"/>
      <p:bldP spid="57" grpId="1"/>
      <p:bldP spid="58" grpId="0"/>
      <p:bldP spid="58" grpId="1"/>
      <p:bldP spid="59" grpId="0"/>
      <p:bldP spid="60" grpId="0"/>
      <p:bldP spid="6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4586</TotalTime>
  <Words>409</Words>
  <Application>Microsoft Office PowerPoint</Application>
  <PresentationFormat>On-screen Show (4:3)</PresentationFormat>
  <Paragraphs>111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989</cp:revision>
  <dcterms:created xsi:type="dcterms:W3CDTF">2017-07-30T14:51:26Z</dcterms:created>
  <dcterms:modified xsi:type="dcterms:W3CDTF">2017-09-27T22:01:39Z</dcterms:modified>
</cp:coreProperties>
</file>