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15" r:id="rId2"/>
    <p:sldId id="363" r:id="rId3"/>
    <p:sldId id="365" r:id="rId4"/>
    <p:sldId id="364" r:id="rId5"/>
  </p:sldIdLst>
  <p:sldSz cx="9144000" cy="6858000" type="screen4x3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DF2FF"/>
    <a:srgbClr val="CCFFFF"/>
    <a:srgbClr val="CCECFF"/>
    <a:srgbClr val="660066"/>
    <a:srgbClr val="0000FF"/>
    <a:srgbClr val="FF5D5D"/>
    <a:srgbClr val="FF7979"/>
    <a:srgbClr val="FF3737"/>
    <a:srgbClr val="FF4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32" autoAdjust="0"/>
    <p:restoredTop sz="94703" autoAdjust="0"/>
  </p:normalViewPr>
  <p:slideViewPr>
    <p:cSldViewPr>
      <p:cViewPr varScale="1">
        <p:scale>
          <a:sx n="70" d="100"/>
          <a:sy n="70" d="100"/>
        </p:scale>
        <p:origin x="110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69B367-CE38-4A9F-8810-B97405C0FDC4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7F006-91B2-4C84-B31A-28D171FF3D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67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44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735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93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033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380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11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738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04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75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80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527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3601B-9A28-43A0-98B8-7F40B6279FDD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32BFA-3D45-4959-B887-5545DFF74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9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33" y="1457291"/>
            <a:ext cx="9144000" cy="384720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ts val="10000"/>
              </a:lnSpc>
            </a:pPr>
            <a:r>
              <a:rPr lang="en-US" sz="10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Types of T TESTS</a:t>
            </a:r>
          </a:p>
          <a:p>
            <a:pPr algn="ctr">
              <a:lnSpc>
                <a:spcPts val="10000"/>
              </a:lnSpc>
            </a:pPr>
            <a:r>
              <a:rPr lang="en-US" sz="10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and</a:t>
            </a:r>
          </a:p>
          <a:p>
            <a:pPr algn="ctr">
              <a:lnSpc>
                <a:spcPts val="10000"/>
              </a:lnSpc>
            </a:pPr>
            <a:r>
              <a:rPr lang="en-US" sz="100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1 &amp; 2 Tailed Tests</a:t>
            </a:r>
          </a:p>
        </p:txBody>
      </p:sp>
    </p:spTree>
    <p:extLst>
      <p:ext uri="{BB962C8B-B14F-4D97-AF65-F5344CB8AC3E}">
        <p14:creationId xmlns:p14="http://schemas.microsoft.com/office/powerpoint/2010/main" val="326754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221776" y="468868"/>
            <a:ext cx="8922224" cy="369332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fontAlgn="ctr"/>
            <a:r>
              <a:rPr lang="en-US" sz="2400" b="1" dirty="0" smtClean="0">
                <a:latin typeface="Arial Narrow" panose="020B0606020202030204" pitchFamily="34" charset="0"/>
              </a:rPr>
              <a:t>*REQUIREMENTS for ALL inferential statistic tests</a:t>
            </a:r>
            <a:endParaRPr lang="en-US" sz="2400" b="1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1776" y="893802"/>
            <a:ext cx="8922224" cy="738664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 fontAlgn="ctr">
              <a:buFont typeface="Wingdings" panose="05000000000000000000" pitchFamily="2" charset="2"/>
              <a:buChar char="ü"/>
            </a:pPr>
            <a:r>
              <a:rPr lang="en-US" sz="2400" b="1" dirty="0">
                <a:latin typeface="Arial Narrow" panose="020B0606020202030204" pitchFamily="34" charset="0"/>
              </a:rPr>
              <a:t>TWO or MORE EXPERIMENTAL GROUPS (control and one treatment, or two or more treatments)</a:t>
            </a:r>
            <a:endParaRPr lang="en-US" sz="2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1776" y="1711404"/>
            <a:ext cx="8922224" cy="738664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 fontAlgn="ctr">
              <a:buFont typeface="Wingdings" panose="05000000000000000000" pitchFamily="2" charset="2"/>
              <a:buChar char="ü"/>
            </a:pPr>
            <a:r>
              <a:rPr lang="en-US" sz="2400" b="1" dirty="0">
                <a:latin typeface="Arial Narrow" panose="020B0606020202030204" pitchFamily="34" charset="0"/>
              </a:rPr>
              <a:t>OUTPUT is CONTINUOUS DATA (INPUT may be categorical or continuous)</a:t>
            </a:r>
            <a:endParaRPr lang="en-US" sz="2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21776" y="3135868"/>
            <a:ext cx="8922224" cy="369332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 fontAlgn="ctr">
              <a:buFont typeface="Wingdings" panose="05000000000000000000" pitchFamily="2" charset="2"/>
              <a:buChar char="ü"/>
            </a:pPr>
            <a:r>
              <a:rPr lang="en-US" sz="2400" b="1" dirty="0">
                <a:latin typeface="Arial Narrow" panose="020B0606020202030204" pitchFamily="34" charset="0"/>
              </a:rPr>
              <a:t>minimum of </a:t>
            </a:r>
            <a:r>
              <a:rPr lang="en-US" sz="2400" b="1" dirty="0" smtClean="0">
                <a:latin typeface="Arial Narrow" panose="020B0606020202030204" pitchFamily="34" charset="0"/>
              </a:rPr>
              <a:t>15 TRIALS</a:t>
            </a:r>
            <a:endParaRPr lang="en-US" sz="2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fontAlgn="ctr"/>
            <a:r>
              <a:rPr lang="en-US" sz="2400" b="1" dirty="0" smtClean="0">
                <a:latin typeface="Arial Narrow" panose="020B0606020202030204" pitchFamily="34" charset="0"/>
              </a:rPr>
              <a:t>Are INFERENTIAL </a:t>
            </a:r>
            <a:r>
              <a:rPr lang="en-US" sz="2400" b="1" dirty="0">
                <a:latin typeface="Arial Narrow" panose="020B0606020202030204" pitchFamily="34" charset="0"/>
              </a:rPr>
              <a:t>STATISTIC </a:t>
            </a:r>
            <a:r>
              <a:rPr lang="en-US" sz="2400" b="1" dirty="0" smtClean="0">
                <a:latin typeface="Arial Narrow" panose="020B0606020202030204" pitchFamily="34" charset="0"/>
              </a:rPr>
              <a:t>TEST(S) applicable to this data?</a:t>
            </a:r>
            <a:endParaRPr lang="en-US" sz="2400" b="1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21776" y="2581632"/>
            <a:ext cx="8922224" cy="369332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 fontAlgn="ctr">
              <a:buFont typeface="Wingdings" panose="05000000000000000000" pitchFamily="2" charset="2"/>
              <a:buChar char="ü"/>
            </a:pPr>
            <a:r>
              <a:rPr lang="en-US" sz="2400" b="1" dirty="0" smtClean="0">
                <a:latin typeface="Arial Narrow" panose="020B0606020202030204" pitchFamily="34" charset="0"/>
              </a:rPr>
              <a:t>COMPARE MEANS</a:t>
            </a:r>
            <a:endParaRPr lang="en-US" sz="24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1776" y="4419600"/>
            <a:ext cx="8922224" cy="738664"/>
          </a:xfrm>
          <a:prstGeom prst="rect">
            <a:avLst/>
          </a:prstGeom>
          <a:solidFill>
            <a:srgbClr val="00660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fontAlgn="ctr"/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REGRESSION: BOTH INPUT and OUTPUT must be </a:t>
            </a: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CONTINUOUS INTERVAL </a:t>
            </a:r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or RATIO DATA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1776" y="5334000"/>
            <a:ext cx="8922224" cy="738664"/>
          </a:xfrm>
          <a:prstGeom prst="rect">
            <a:avLst/>
          </a:prstGeom>
          <a:solidFill>
            <a:srgbClr val="0000FF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T-TEST: OUTPUT must be CONTINUOUS and INPUT may be CATEGORICAL or CONTINUOUS </a:t>
            </a: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DATA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1776" y="6412468"/>
            <a:ext cx="8922224" cy="369332"/>
          </a:xfrm>
          <a:prstGeom prst="rect">
            <a:avLst/>
          </a:prstGeom>
          <a:solidFill>
            <a:srgbClr val="660066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fontAlgn="ctr"/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CHI-SQUARE: BOTH INPUT and OUTPUT are CATEGORICAL DATA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3821668"/>
            <a:ext cx="9144000" cy="369332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fontAlgn="ctr"/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Which INFERENTIAL STATISTIC TEST(S) </a:t>
            </a: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are applicable to this level of data?</a:t>
            </a:r>
            <a:endParaRPr lang="en-US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609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5" grpId="0" animBg="1"/>
      <p:bldP spid="36" grpId="0" animBg="1"/>
      <p:bldP spid="39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21789" y="3833191"/>
            <a:ext cx="8622211" cy="369332"/>
          </a:xfrm>
          <a:prstGeom prst="rect">
            <a:avLst/>
          </a:prstGeom>
          <a:solidFill>
            <a:srgbClr val="0000FF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Example 1: measure employee performance before &amp; after training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1776" y="457200"/>
            <a:ext cx="8922224" cy="369332"/>
          </a:xfrm>
          <a:prstGeom prst="rect">
            <a:avLst/>
          </a:prstGeom>
          <a:solidFill>
            <a:srgbClr val="00660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INDEPENDENT </a:t>
            </a: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TWO-SAMPLES T-TEST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1789" y="826532"/>
            <a:ext cx="8622211" cy="369332"/>
          </a:xfrm>
          <a:prstGeom prst="rect">
            <a:avLst/>
          </a:prstGeom>
          <a:solidFill>
            <a:srgbClr val="00660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two independent experimental groups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1776" y="2362200"/>
            <a:ext cx="8922224" cy="369332"/>
          </a:xfrm>
          <a:prstGeom prst="rect">
            <a:avLst/>
          </a:prstGeom>
          <a:solidFill>
            <a:srgbClr val="0000FF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PAIRED TWO-SAMPLES T-TEST (or dependent sample t-test)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1776" y="4983480"/>
            <a:ext cx="8922224" cy="369332"/>
          </a:xfrm>
          <a:prstGeom prst="rect">
            <a:avLst/>
          </a:prstGeom>
          <a:solidFill>
            <a:srgbClr val="660066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ONE-SAMPLE T-TEST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1789" y="1195864"/>
            <a:ext cx="8622211" cy="369332"/>
          </a:xfrm>
          <a:prstGeom prst="rect">
            <a:avLst/>
          </a:prstGeom>
          <a:solidFill>
            <a:srgbClr val="00660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each experimental group is measured once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1789" y="3100864"/>
            <a:ext cx="8622211" cy="369332"/>
          </a:xfrm>
          <a:prstGeom prst="rect">
            <a:avLst/>
          </a:prstGeom>
          <a:solidFill>
            <a:srgbClr val="0000FF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each subject or entity is measured twice (often over time)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1789" y="5352812"/>
            <a:ext cx="8622211" cy="369332"/>
          </a:xfrm>
          <a:prstGeom prst="rect">
            <a:avLst/>
          </a:prstGeom>
          <a:solidFill>
            <a:srgbClr val="660066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one experimental group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1789" y="5722144"/>
            <a:ext cx="8622211" cy="369332"/>
          </a:xfrm>
          <a:prstGeom prst="rect">
            <a:avLst/>
          </a:prstGeom>
          <a:solidFill>
            <a:srgbClr val="660066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each subject is measured once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4064" y="1934528"/>
            <a:ext cx="8622211" cy="369332"/>
          </a:xfrm>
          <a:prstGeom prst="rect">
            <a:avLst/>
          </a:prstGeom>
          <a:solidFill>
            <a:srgbClr val="00660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example: measure growth rates of different fertilizer amounts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1789" y="2731532"/>
            <a:ext cx="8622211" cy="369332"/>
          </a:xfrm>
          <a:prstGeom prst="rect">
            <a:avLst/>
          </a:prstGeom>
          <a:solidFill>
            <a:srgbClr val="0000FF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one experimental group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1789" y="6442948"/>
            <a:ext cx="8622211" cy="369332"/>
          </a:xfrm>
          <a:prstGeom prst="rect">
            <a:avLst/>
          </a:prstGeom>
          <a:solidFill>
            <a:srgbClr val="660066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example: compare an observed measurement to a known standard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1776" y="0"/>
            <a:ext cx="8922224" cy="369332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Which type of T-TEST is applicable to this experiment’s design?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1789" y="3470196"/>
            <a:ext cx="8622211" cy="369332"/>
          </a:xfrm>
          <a:prstGeom prst="rect">
            <a:avLst/>
          </a:prstGeom>
          <a:solidFill>
            <a:srgbClr val="0000FF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each pair of observations are compared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1789" y="1565196"/>
            <a:ext cx="8622211" cy="369332"/>
          </a:xfrm>
          <a:prstGeom prst="rect">
            <a:avLst/>
          </a:prstGeom>
          <a:solidFill>
            <a:srgbClr val="00660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group 1’s observations are compared group 2’s observations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1789" y="6073616"/>
            <a:ext cx="8622211" cy="369332"/>
          </a:xfrm>
          <a:prstGeom prst="rect">
            <a:avLst/>
          </a:prstGeom>
          <a:solidFill>
            <a:srgbClr val="660066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o</a:t>
            </a:r>
            <a:r>
              <a:rPr lang="en-US" sz="2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bserved measurements are compared to a null hypothesis value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1789" y="4191000"/>
            <a:ext cx="8622211" cy="369332"/>
          </a:xfrm>
          <a:prstGeom prst="rect">
            <a:avLst/>
          </a:prstGeom>
          <a:solidFill>
            <a:srgbClr val="0000FF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Example 2: zinc concentrations in surface &amp; bottom water of a lake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1789" y="4553712"/>
            <a:ext cx="8622211" cy="369332"/>
          </a:xfrm>
          <a:prstGeom prst="rect">
            <a:avLst/>
          </a:prstGeom>
          <a:solidFill>
            <a:srgbClr val="0000FF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i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Example 3: tread wear of two types of tires put on the same bicycles</a:t>
            </a:r>
          </a:p>
        </p:txBody>
      </p:sp>
    </p:spTree>
    <p:extLst>
      <p:ext uri="{BB962C8B-B14F-4D97-AF65-F5344CB8AC3E}">
        <p14:creationId xmlns:p14="http://schemas.microsoft.com/office/powerpoint/2010/main" val="3111870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7" grpId="0" animBg="1"/>
      <p:bldP spid="8" grpId="0" animBg="1"/>
      <p:bldP spid="9" grpId="0" animBg="1"/>
      <p:bldP spid="11" grpId="0" animBg="1"/>
      <p:bldP spid="14" grpId="0" animBg="1"/>
      <p:bldP spid="16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https://saylordotorg.github.io/text_introductory-statistics/section_12/72f0cd42fda04cdfb0341bcfe11601c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52601"/>
          <a:stretch/>
        </p:blipFill>
        <p:spPr bwMode="auto">
          <a:xfrm>
            <a:off x="4630038" y="4831259"/>
            <a:ext cx="3447162" cy="202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aylordotorg.github.io/text_introductory-statistics/section_12/72f0cd42fda04cdfb0341bcfe11601c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12"/>
          <a:stretch/>
        </p:blipFill>
        <p:spPr bwMode="auto">
          <a:xfrm>
            <a:off x="1385732" y="1937266"/>
            <a:ext cx="6894323" cy="191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s://saylordotorg.github.io/text_introductory-statistics/section_12/72f0cd42fda04cdfb0341bcfe11601c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2601"/>
          <a:stretch/>
        </p:blipFill>
        <p:spPr bwMode="auto">
          <a:xfrm>
            <a:off x="1371600" y="4831259"/>
            <a:ext cx="3447161" cy="202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1776" y="835083"/>
            <a:ext cx="8922224" cy="369332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TWO-TAILED T-TEST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1789" y="1198602"/>
            <a:ext cx="8622211" cy="738664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latin typeface="Arial Narrow" panose="020B0606020202030204" pitchFamily="34" charset="0"/>
              </a:rPr>
              <a:t>H</a:t>
            </a:r>
            <a:r>
              <a:rPr lang="en-US" sz="2400" b="1" baseline="-25000" dirty="0" smtClean="0">
                <a:latin typeface="Arial Narrow" panose="020B0606020202030204" pitchFamily="34" charset="0"/>
              </a:rPr>
              <a:t>A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smtClean="0">
                <a:latin typeface="Arial Narrow"/>
              </a:rPr>
              <a:t>≠ </a:t>
            </a:r>
            <a:r>
              <a:rPr lang="en-US" sz="2400" b="1" dirty="0" smtClean="0">
                <a:latin typeface="Arial Narrow" panose="020B0606020202030204" pitchFamily="34" charset="0"/>
              </a:rPr>
              <a:t>H</a:t>
            </a:r>
            <a:r>
              <a:rPr lang="en-US" sz="2400" b="1" baseline="-25000" dirty="0" smtClean="0">
                <a:latin typeface="Arial Narrow" panose="020B0606020202030204" pitchFamily="34" charset="0"/>
              </a:rPr>
              <a:t>0</a:t>
            </a:r>
            <a:r>
              <a:rPr lang="en-US" sz="2400" b="1" dirty="0" smtClean="0">
                <a:latin typeface="Arial Narrow" panose="020B0606020202030204" pitchFamily="34" charset="0"/>
              </a:rPr>
              <a:t>     </a:t>
            </a:r>
          </a:p>
          <a:p>
            <a:r>
              <a:rPr lang="en-US" sz="2400" b="1" dirty="0">
                <a:latin typeface="Arial Narrow" panose="020B0606020202030204" pitchFamily="34" charset="0"/>
              </a:rPr>
              <a:t> </a:t>
            </a:r>
            <a:r>
              <a:rPr lang="en-US" sz="2400" b="1" dirty="0" smtClean="0">
                <a:latin typeface="Arial Narrow" panose="020B0606020202030204" pitchFamily="34" charset="0"/>
              </a:rPr>
              <a:t>    (consider H</a:t>
            </a:r>
            <a:r>
              <a:rPr lang="en-US" sz="2400" b="1" baseline="-25000" dirty="0" smtClean="0">
                <a:latin typeface="Arial Narrow" panose="020B0606020202030204" pitchFamily="34" charset="0"/>
              </a:rPr>
              <a:t>1 </a:t>
            </a:r>
            <a:r>
              <a:rPr lang="en-US" sz="2400" b="1" dirty="0" smtClean="0">
                <a:latin typeface="Arial Narrow" panose="020B0606020202030204" pitchFamily="34" charset="0"/>
              </a:rPr>
              <a:t>being both greater than or less than </a:t>
            </a:r>
            <a:r>
              <a:rPr lang="en-US" sz="2400" b="1" dirty="0">
                <a:latin typeface="Arial Narrow" panose="020B0606020202030204" pitchFamily="34" charset="0"/>
              </a:rPr>
              <a:t>H</a:t>
            </a:r>
            <a:r>
              <a:rPr lang="en-US" sz="2400" b="1" baseline="-25000" dirty="0">
                <a:latin typeface="Arial Narrow" panose="020B0606020202030204" pitchFamily="34" charset="0"/>
              </a:rPr>
              <a:t>0</a:t>
            </a:r>
            <a:r>
              <a:rPr lang="en-US" sz="2400" b="1" dirty="0" smtClean="0">
                <a:latin typeface="Arial Narrow" panose="020B0606020202030204" pitchFamily="34" charset="0"/>
              </a:rPr>
              <a:t>)</a:t>
            </a:r>
            <a:endParaRPr lang="en-US" sz="2400" b="1" baseline="-25000" dirty="0" smtClean="0">
              <a:latin typeface="Arial Narrow" panose="020B060602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1776" y="3774617"/>
            <a:ext cx="8922224" cy="369332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ONE-TAILED T-TEST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1789" y="4138136"/>
            <a:ext cx="8622211" cy="738664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 smtClean="0">
                <a:latin typeface="Arial Narrow" panose="020B0606020202030204" pitchFamily="34" charset="0"/>
              </a:rPr>
              <a:t>H</a:t>
            </a:r>
            <a:r>
              <a:rPr lang="en-US" sz="2400" b="1" baseline="-25000" dirty="0" smtClean="0">
                <a:latin typeface="Arial Narrow" panose="020B0606020202030204" pitchFamily="34" charset="0"/>
              </a:rPr>
              <a:t>A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>
                <a:latin typeface="Arial Narrow"/>
              </a:rPr>
              <a:t>&gt;</a:t>
            </a:r>
            <a:r>
              <a:rPr lang="en-US" sz="2400" b="1" dirty="0" smtClean="0">
                <a:latin typeface="Arial Narrow"/>
              </a:rPr>
              <a:t> </a:t>
            </a:r>
            <a:r>
              <a:rPr lang="en-US" sz="2400" b="1" dirty="0" smtClean="0">
                <a:latin typeface="Arial Narrow" panose="020B0606020202030204" pitchFamily="34" charset="0"/>
              </a:rPr>
              <a:t>H</a:t>
            </a:r>
            <a:r>
              <a:rPr lang="en-US" sz="2400" b="1" baseline="-25000" dirty="0" smtClean="0">
                <a:latin typeface="Arial Narrow" panose="020B0606020202030204" pitchFamily="34" charset="0"/>
              </a:rPr>
              <a:t>0</a:t>
            </a:r>
            <a:r>
              <a:rPr lang="en-US" sz="2400" b="1" dirty="0" smtClean="0">
                <a:latin typeface="Arial Narrow" panose="020B0606020202030204" pitchFamily="34" charset="0"/>
              </a:rPr>
              <a:t> or H</a:t>
            </a:r>
            <a:r>
              <a:rPr lang="en-US" sz="2400" b="1" baseline="-25000" dirty="0" smtClean="0">
                <a:latin typeface="Arial Narrow" panose="020B0606020202030204" pitchFamily="34" charset="0"/>
              </a:rPr>
              <a:t>A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smtClean="0">
                <a:latin typeface="Arial Narrow"/>
              </a:rPr>
              <a:t>&lt; </a:t>
            </a:r>
            <a:r>
              <a:rPr lang="en-US" sz="2400" b="1" dirty="0" smtClean="0">
                <a:latin typeface="Arial Narrow" panose="020B0606020202030204" pitchFamily="34" charset="0"/>
              </a:rPr>
              <a:t>H</a:t>
            </a:r>
            <a:r>
              <a:rPr lang="en-US" sz="2400" b="1" baseline="-25000" dirty="0" smtClean="0">
                <a:latin typeface="Arial Narrow" panose="020B0606020202030204" pitchFamily="34" charset="0"/>
              </a:rPr>
              <a:t>0  </a:t>
            </a:r>
          </a:p>
          <a:p>
            <a:r>
              <a:rPr lang="en-US" sz="2400" b="1" baseline="-25000" dirty="0">
                <a:latin typeface="Arial Narrow" panose="020B0606020202030204" pitchFamily="34" charset="0"/>
              </a:rPr>
              <a:t> </a:t>
            </a:r>
            <a:r>
              <a:rPr lang="en-US" sz="2400" b="1" baseline="-25000" dirty="0" smtClean="0">
                <a:latin typeface="Arial Narrow" panose="020B0606020202030204" pitchFamily="34" charset="0"/>
              </a:rPr>
              <a:t>      </a:t>
            </a:r>
            <a:r>
              <a:rPr lang="en-US" sz="2400" b="1" dirty="0" smtClean="0">
                <a:latin typeface="Arial Narrow" panose="020B0606020202030204" pitchFamily="34" charset="0"/>
              </a:rPr>
              <a:t>(consider H</a:t>
            </a:r>
            <a:r>
              <a:rPr lang="en-US" sz="2400" b="1" baseline="-25000" dirty="0" smtClean="0">
                <a:latin typeface="Arial Narrow" panose="020B0606020202030204" pitchFamily="34" charset="0"/>
              </a:rPr>
              <a:t>A </a:t>
            </a:r>
            <a:r>
              <a:rPr lang="en-US" sz="2400" b="1" dirty="0" smtClean="0">
                <a:latin typeface="Arial Narrow" panose="020B0606020202030204" pitchFamily="34" charset="0"/>
              </a:rPr>
              <a:t>being only greater than </a:t>
            </a:r>
            <a:r>
              <a:rPr lang="en-US" sz="2400" b="1" dirty="0">
                <a:latin typeface="Arial Narrow" panose="020B0606020202030204" pitchFamily="34" charset="0"/>
              </a:rPr>
              <a:t>or </a:t>
            </a:r>
            <a:r>
              <a:rPr lang="en-US" sz="2400" b="1" dirty="0" smtClean="0">
                <a:latin typeface="Arial Narrow" panose="020B0606020202030204" pitchFamily="34" charset="0"/>
              </a:rPr>
              <a:t>only less than </a:t>
            </a:r>
            <a:r>
              <a:rPr lang="en-US" sz="2400" b="1" dirty="0">
                <a:latin typeface="Arial Narrow" panose="020B0606020202030204" pitchFamily="34" charset="0"/>
              </a:rPr>
              <a:t>H</a:t>
            </a:r>
            <a:r>
              <a:rPr lang="en-US" sz="2400" b="1" baseline="-25000" dirty="0">
                <a:latin typeface="Arial Narrow" panose="020B0606020202030204" pitchFamily="34" charset="0"/>
              </a:rPr>
              <a:t>0</a:t>
            </a:r>
            <a:r>
              <a:rPr lang="en-US" sz="2400" b="1" dirty="0" smtClean="0">
                <a:latin typeface="Arial Narrow" panose="020B0606020202030204" pitchFamily="34" charset="0"/>
              </a:rPr>
              <a:t>) </a:t>
            </a:r>
            <a:r>
              <a:rPr lang="en-US" sz="2400" b="1" baseline="-25000" dirty="0" smtClean="0">
                <a:latin typeface="Arial Narrow" panose="020B0606020202030204" pitchFamily="34" charset="0"/>
              </a:rPr>
              <a:t> </a:t>
            </a:r>
            <a:r>
              <a:rPr lang="en-US" sz="2400" b="1" dirty="0" smtClean="0">
                <a:latin typeface="Arial Narrow" panose="020B0606020202030204" pitchFamily="34" charset="0"/>
              </a:rPr>
              <a:t> </a:t>
            </a:r>
            <a:endParaRPr lang="en-US" sz="2400" b="1" baseline="-25000" dirty="0"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1776" y="0"/>
            <a:ext cx="8922224" cy="738664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en-US" sz="2400" b="1" dirty="0" smtClean="0">
                <a:latin typeface="Arial Narrow" panose="020B0606020202030204" pitchFamily="34" charset="0"/>
              </a:rPr>
              <a:t>Which type of TAILED test (t-test or chi-square) is applicable to this experiment’s design?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0881" y="5319354"/>
            <a:ext cx="2509701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Negative one-tailed test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16714" y="5317864"/>
            <a:ext cx="2509701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2000" b="1" dirty="0" smtClean="0">
                <a:latin typeface="Arial Narrow" panose="020B0606020202030204" pitchFamily="34" charset="0"/>
              </a:rPr>
              <a:t>Positive one-tailed test</a:t>
            </a:r>
          </a:p>
        </p:txBody>
      </p:sp>
      <p:sp>
        <p:nvSpPr>
          <p:cNvPr id="4" name="Oval 3"/>
          <p:cNvSpPr/>
          <p:nvPr/>
        </p:nvSpPr>
        <p:spPr>
          <a:xfrm>
            <a:off x="5202936" y="2819400"/>
            <a:ext cx="762000" cy="5334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05200" y="2819400"/>
            <a:ext cx="762000" cy="5334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682496" y="5844629"/>
            <a:ext cx="762000" cy="5334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839712" y="5844629"/>
            <a:ext cx="762000" cy="53340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23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23" grpId="0" animBg="1"/>
      <p:bldP spid="6" grpId="0" animBg="1"/>
      <p:bldP spid="2" grpId="0"/>
      <p:bldP spid="12" grpId="0"/>
      <p:bldP spid="4" grpId="0" animBg="1"/>
      <p:bldP spid="15" grpId="0" animBg="1"/>
      <p:bldP spid="16" grpId="0" animBg="1"/>
      <p:bldP spid="1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8&quot; unique_id=&quot;10002&quot;&gt;&lt;/object&gt;&lt;object type=&quot;2&quot; unique_id=&quot;10003&quot;&gt;&lt;object type=&quot;3&quot; unique_id=&quot;10038&quot;&gt;&lt;property id=&quot;20148&quot; value=&quot;5&quot;/&gt;&lt;property id=&quot;20300&quot; value=&quot;Slide 67&quot;/&gt;&lt;property id=&quot;20307&quot; value=&quot;260&quot;/&gt;&lt;/object&gt;&lt;object type=&quot;3&quot; unique_id=&quot;10039&quot;&gt;&lt;property id=&quot;20148&quot; value=&quot;5&quot;/&gt;&lt;property id=&quot;20300&quot; value=&quot;Slide 57&quot;/&gt;&lt;property id=&quot;20307&quot; value=&quot;261&quot;/&gt;&lt;/object&gt;&lt;object type=&quot;3&quot; unique_id=&quot;10040&quot;&gt;&lt;property id=&quot;20148&quot; value=&quot;5&quot;/&gt;&lt;property id=&quot;20300&quot; value=&quot;Slide 59&quot;/&gt;&lt;property id=&quot;20307&quot; value=&quot;258&quot;/&gt;&lt;/object&gt;&lt;object type=&quot;3&quot; unique_id=&quot;10041&quot;&gt;&lt;property id=&quot;20148&quot; value=&quot;5&quot;/&gt;&lt;property id=&quot;20300&quot; value=&quot;Slide 58&quot;/&gt;&lt;property id=&quot;20307&quot; value=&quot;259&quot;/&gt;&lt;/object&gt;&lt;object type=&quot;3&quot; unique_id=&quot;11194&quot;&gt;&lt;property id=&quot;20148&quot; value=&quot;5&quot;/&gt;&lt;property id=&quot;20300&quot; value=&quot;Slide 32&quot;/&gt;&lt;property id=&quot;20307&quot; value=&quot;268&quot;/&gt;&lt;/object&gt;&lt;object type=&quot;3&quot; unique_id=&quot;11387&quot;&gt;&lt;property id=&quot;20148&quot; value=&quot;5&quot;/&gt;&lt;property id=&quot;20300&quot; value=&quot;Slide 37&quot;/&gt;&lt;property id=&quot;20307&quot; value=&quot;269&quot;/&gt;&lt;/object&gt;&lt;object type=&quot;3&quot; unique_id=&quot;11388&quot;&gt;&lt;property id=&quot;20148&quot; value=&quot;5&quot;/&gt;&lt;property id=&quot;20300&quot; value=&quot;Slide 38&quot;/&gt;&lt;property id=&quot;20307&quot; value=&quot;270&quot;/&gt;&lt;/object&gt;&lt;object type=&quot;3&quot; unique_id=&quot;11823&quot;&gt;&lt;property id=&quot;20148&quot; value=&quot;5&quot;/&gt;&lt;property id=&quot;20300&quot; value=&quot;Slide 64&quot;/&gt;&lt;property id=&quot;20307&quot; value=&quot;271&quot;/&gt;&lt;/object&gt;&lt;object type=&quot;3&quot; unique_id=&quot;12019&quot;&gt;&lt;property id=&quot;20148&quot; value=&quot;5&quot;/&gt;&lt;property id=&quot;20300&quot; value=&quot;Slide 12&quot;/&gt;&lt;property id=&quot;20307&quot; value=&quot;272&quot;/&gt;&lt;/object&gt;&lt;object type=&quot;3&quot; unique_id=&quot;12539&quot;&gt;&lt;property id=&quot;20148&quot; value=&quot;5&quot;/&gt;&lt;property id=&quot;20300&quot; value=&quot;Slide 27&quot;/&gt;&lt;property id=&quot;20307&quot; value=&quot;275&quot;/&gt;&lt;/object&gt;&lt;object type=&quot;3&quot; unique_id=&quot;12591&quot;&gt;&lt;property id=&quot;20148&quot; value=&quot;5&quot;/&gt;&lt;property id=&quot;20300&quot; value=&quot;Slide 2&quot;/&gt;&lt;property id=&quot;20307&quot; value=&quot;276&quot;/&gt;&lt;/object&gt;&lt;object type=&quot;3&quot; unique_id=&quot;12916&quot;&gt;&lt;property id=&quot;20148&quot; value=&quot;5&quot;/&gt;&lt;property id=&quot;20300&quot; value=&quot;Slide 10&quot;/&gt;&lt;property id=&quot;20307&quot; value=&quot;277&quot;/&gt;&lt;/object&gt;&lt;object type=&quot;3&quot; unique_id=&quot;12917&quot;&gt;&lt;property id=&quot;20148&quot; value=&quot;5&quot;/&gt;&lt;property id=&quot;20300&quot; value=&quot;Slide 13&quot;/&gt;&lt;property id=&quot;20307&quot; value=&quot;278&quot;/&gt;&lt;/object&gt;&lt;object type=&quot;3&quot; unique_id=&quot;12918&quot;&gt;&lt;property id=&quot;20148&quot; value=&quot;5&quot;/&gt;&lt;property id=&quot;20300&quot; value=&quot;Slide 48&quot;/&gt;&lt;property id=&quot;20307&quot; value=&quot;279&quot;/&gt;&lt;/object&gt;&lt;object type=&quot;3&quot; unique_id=&quot;12919&quot;&gt;&lt;property id=&quot;20148&quot; value=&quot;5&quot;/&gt;&lt;property id=&quot;20300&quot; value=&quot;Slide 88&quot;/&gt;&lt;property id=&quot;20307&quot; value=&quot;280&quot;/&gt;&lt;/object&gt;&lt;object type=&quot;3&quot; unique_id=&quot;12920&quot;&gt;&lt;property id=&quot;20148&quot; value=&quot;5&quot;/&gt;&lt;property id=&quot;20300&quot; value=&quot;Slide 21&quot;/&gt;&lt;property id=&quot;20307&quot; value=&quot;281&quot;/&gt;&lt;/object&gt;&lt;object type=&quot;3&quot; unique_id=&quot;12921&quot;&gt;&lt;property id=&quot;20148&quot; value=&quot;5&quot;/&gt;&lt;property id=&quot;20300&quot; value=&quot;Slide 20&quot;/&gt;&lt;property id=&quot;20307&quot; value=&quot;282&quot;/&gt;&lt;/object&gt;&lt;object type=&quot;3&quot; unique_id=&quot;12922&quot;&gt;&lt;property id=&quot;20148&quot; value=&quot;5&quot;/&gt;&lt;property id=&quot;20300&quot; value=&quot;Slide 8&quot;/&gt;&lt;property id=&quot;20307&quot; value=&quot;283&quot;/&gt;&lt;/object&gt;&lt;object type=&quot;3&quot; unique_id=&quot;12923&quot;&gt;&lt;property id=&quot;20148&quot; value=&quot;5&quot;/&gt;&lt;property id=&quot;20300&quot; value=&quot;Slide 7&quot;/&gt;&lt;property id=&quot;20307&quot; value=&quot;284&quot;/&gt;&lt;/object&gt;&lt;object type=&quot;3&quot; unique_id=&quot;14203&quot;&gt;&lt;property id=&quot;20148&quot; value=&quot;5&quot;/&gt;&lt;property id=&quot;20300&quot; value=&quot;Slide 62&quot;/&gt;&lt;property id=&quot;20307&quot; value=&quot;286&quot;/&gt;&lt;/object&gt;&lt;object type=&quot;3&quot; unique_id=&quot;14204&quot;&gt;&lt;property id=&quot;20148&quot; value=&quot;5&quot;/&gt;&lt;property id=&quot;20300&quot; value=&quot;Slide 63&quot;/&gt;&lt;property id=&quot;20307&quot; value=&quot;287&quot;/&gt;&lt;/object&gt;&lt;object type=&quot;3&quot; unique_id=&quot;14340&quot;&gt;&lt;property id=&quot;20148&quot; value=&quot;5&quot;/&gt;&lt;property id=&quot;20300&quot; value=&quot;Slide 65&quot;/&gt;&lt;property id=&quot;20307&quot; value=&quot;288&quot;/&gt;&lt;/object&gt;&lt;object type=&quot;3&quot; unique_id=&quot;16701&quot;&gt;&lt;property id=&quot;20148&quot; value=&quot;5&quot;/&gt;&lt;property id=&quot;20300&quot; value=&quot;Slide 66&quot;/&gt;&lt;property id=&quot;20307&quot; value=&quot;291&quot;/&gt;&lt;/object&gt;&lt;object type=&quot;3&quot; unique_id=&quot;17092&quot;&gt;&lt;property id=&quot;20148&quot; value=&quot;5&quot;/&gt;&lt;property id=&quot;20300&quot; value=&quot;Slide 6&quot;/&gt;&lt;property id=&quot;20307&quot; value=&quot;292&quot;/&gt;&lt;/object&gt;&lt;object type=&quot;3&quot; unique_id=&quot;18623&quot;&gt;&lt;property id=&quot;20148&quot; value=&quot;5&quot;/&gt;&lt;property id=&quot;20300&quot; value=&quot;Slide 70&quot;/&gt;&lt;property id=&quot;20307&quot; value=&quot;293&quot;/&gt;&lt;/object&gt;&lt;object type=&quot;3&quot; unique_id=&quot;19075&quot;&gt;&lt;property id=&quot;20148&quot; value=&quot;5&quot;/&gt;&lt;property id=&quot;20300&quot; value=&quot;Slide 71&quot;/&gt;&lt;property id=&quot;20307&quot; value=&quot;294&quot;/&gt;&lt;/object&gt;&lt;object type=&quot;3&quot; unique_id=&quot;21028&quot;&gt;&lt;property id=&quot;20148&quot; value=&quot;5&quot;/&gt;&lt;property id=&quot;20300&quot; value=&quot;Slide 85&quot;/&gt;&lt;property id=&quot;20307&quot; value=&quot;295&quot;/&gt;&lt;/object&gt;&lt;object type=&quot;3&quot; unique_id=&quot;21029&quot;&gt;&lt;property id=&quot;20148&quot; value=&quot;5&quot;/&gt;&lt;property id=&quot;20300&quot; value=&quot;Slide 86&quot;/&gt;&lt;property id=&quot;20307&quot; value=&quot;296&quot;/&gt;&lt;/object&gt;&lt;object type=&quot;3&quot; unique_id=&quot;21132&quot;&gt;&lt;property id=&quot;20148&quot; value=&quot;5&quot;/&gt;&lt;property id=&quot;20300&quot; value=&quot;Slide 17&quot;/&gt;&lt;property id=&quot;20307&quot; value=&quot;297&quot;/&gt;&lt;/object&gt;&lt;object type=&quot;3&quot; unique_id=&quot;21885&quot;&gt;&lt;property id=&quot;20148&quot; value=&quot;5&quot;/&gt;&lt;property id=&quot;20300&quot; value=&quot;Slide 74&quot;/&gt;&lt;property id=&quot;20307&quot; value=&quot;298&quot;/&gt;&lt;/object&gt;&lt;object type=&quot;3&quot; unique_id=&quot;22066&quot;&gt;&lt;property id=&quot;20148&quot; value=&quot;5&quot;/&gt;&lt;property id=&quot;20300&quot; value=&quot;Slide 55&quot;/&gt;&lt;property id=&quot;20307&quot; value=&quot;299&quot;/&gt;&lt;/object&gt;&lt;object type=&quot;3&quot; unique_id=&quot;22220&quot;&gt;&lt;property id=&quot;20148&quot; value=&quot;5&quot;/&gt;&lt;property id=&quot;20300&quot; value=&quot;Slide 82&quot;/&gt;&lt;property id=&quot;20307&quot; value=&quot;301&quot;/&gt;&lt;/object&gt;&lt;object type=&quot;3&quot; unique_id=&quot;22221&quot;&gt;&lt;property id=&quot;20148&quot; value=&quot;5&quot;/&gt;&lt;property id=&quot;20300&quot; value=&quot;Slide 83&quot;/&gt;&lt;property id=&quot;20307&quot; value=&quot;302&quot;/&gt;&lt;/object&gt;&lt;object type=&quot;3&quot; unique_id=&quot;22826&quot;&gt;&lt;property id=&quot;20148&quot; value=&quot;5&quot;/&gt;&lt;property id=&quot;20300&quot; value=&quot;Slide 69&quot;/&gt;&lt;property id=&quot;20307&quot; value=&quot;303&quot;/&gt;&lt;/object&gt;&lt;object type=&quot;3&quot; unique_id=&quot;23084&quot;&gt;&lt;property id=&quot;20148&quot; value=&quot;5&quot;/&gt;&lt;property id=&quot;20300&quot; value=&quot;Slide 49&quot;/&gt;&lt;property id=&quot;20307&quot; value=&quot;305&quot;/&gt;&lt;/object&gt;&lt;object type=&quot;3&quot; unique_id=&quot;23300&quot;&gt;&lt;property id=&quot;20148&quot; value=&quot;5&quot;/&gt;&lt;property id=&quot;20300&quot; value=&quot;Slide 5&quot;/&gt;&lt;property id=&quot;20307&quot; value=&quot;306&quot;/&gt;&lt;/object&gt;&lt;object type=&quot;3&quot; unique_id=&quot;23301&quot;&gt;&lt;property id=&quot;20148&quot; value=&quot;5&quot;/&gt;&lt;property id=&quot;20300&quot; value=&quot;Slide 4&quot;/&gt;&lt;property id=&quot;20307&quot; value=&quot;307&quot;/&gt;&lt;/object&gt;&lt;object type=&quot;3&quot; unique_id=&quot;23708&quot;&gt;&lt;property id=&quot;20148&quot; value=&quot;5&quot;/&gt;&lt;property id=&quot;20300&quot; value=&quot;Slide 56&quot;/&gt;&lt;property id=&quot;20307&quot; value=&quot;308&quot;/&gt;&lt;/object&gt;&lt;object type=&quot;3&quot; unique_id=&quot;24871&quot;&gt;&lt;property id=&quot;20148&quot; value=&quot;5&quot;/&gt;&lt;property id=&quot;20300&quot; value=&quot;Slide 26&quot;/&gt;&lt;property id=&quot;20307&quot; value=&quot;312&quot;/&gt;&lt;/object&gt;&lt;object type=&quot;3&quot; unique_id=&quot;24872&quot;&gt;&lt;property id=&quot;20148&quot; value=&quot;5&quot;/&gt;&lt;property id=&quot;20300&quot; value=&quot;Slide 72&quot;/&gt;&lt;property id=&quot;20307&quot; value=&quot;316&quot;/&gt;&lt;/object&gt;&lt;object type=&quot;3&quot; unique_id=&quot;24873&quot;&gt;&lt;property id=&quot;20148&quot; value=&quot;5&quot;/&gt;&lt;property id=&quot;20300&quot; value=&quot;Slide 31&quot;/&gt;&lt;property id=&quot;20307&quot; value=&quot;314&quot;/&gt;&lt;/object&gt;&lt;object type=&quot;3&quot; unique_id=&quot;24874&quot;&gt;&lt;property id=&quot;20148&quot; value=&quot;5&quot;/&gt;&lt;property id=&quot;20300&quot; value=&quot;Slide 52&quot;/&gt;&lt;property id=&quot;20307&quot; value=&quot;313&quot;/&gt;&lt;/object&gt;&lt;object type=&quot;3&quot; unique_id=&quot;24875&quot;&gt;&lt;property id=&quot;20148&quot; value=&quot;5&quot;/&gt;&lt;property id=&quot;20300&quot; value=&quot;Slide 22&quot;/&gt;&lt;property id=&quot;20307&quot; value=&quot;315&quot;/&gt;&lt;/object&gt;&lt;object type=&quot;3&quot; unique_id=&quot;24876&quot;&gt;&lt;property id=&quot;20148&quot; value=&quot;5&quot;/&gt;&lt;property id=&quot;20300&quot; value=&quot;Slide 68&quot;/&gt;&lt;property id=&quot;20307&quot; value=&quot;317&quot;/&gt;&lt;/object&gt;&lt;object type=&quot;3&quot; unique_id=&quot;25505&quot;&gt;&lt;property id=&quot;20148&quot; value=&quot;5&quot;/&gt;&lt;property id=&quot;20300&quot; value=&quot;Slide 73&quot;/&gt;&lt;property id=&quot;20307&quot; value=&quot;319&quot;/&gt;&lt;/object&gt;&lt;object type=&quot;3&quot; unique_id=&quot;27043&quot;&gt;&lt;property id=&quot;20148&quot; value=&quot;5&quot;/&gt;&lt;property id=&quot;20300&quot; value=&quot;Slide 61&quot;/&gt;&lt;property id=&quot;20307&quot; value=&quot;321&quot;/&gt;&lt;/object&gt;&lt;object type=&quot;3&quot; unique_id=&quot;27044&quot;&gt;&lt;property id=&quot;20148&quot; value=&quot;5&quot;/&gt;&lt;property id=&quot;20300&quot; value=&quot;Slide 19&quot;/&gt;&lt;property id=&quot;20307&quot; value=&quot;320&quot;/&gt;&lt;/object&gt;&lt;object type=&quot;3&quot; unique_id=&quot;27320&quot;&gt;&lt;property id=&quot;20148&quot; value=&quot;5&quot;/&gt;&lt;property id=&quot;20300&quot; value=&quot;Slide 45&quot;/&gt;&lt;property id=&quot;20307&quot; value=&quot;322&quot;/&gt;&lt;/object&gt;&lt;object type=&quot;3&quot; unique_id=&quot;29266&quot;&gt;&lt;property id=&quot;20148&quot; value=&quot;5&quot;/&gt;&lt;property id=&quot;20300&quot; value=&quot;Slide 28&quot;/&gt;&lt;property id=&quot;20307&quot; value=&quot;324&quot;/&gt;&lt;/object&gt;&lt;object type=&quot;3&quot; unique_id=&quot;30206&quot;&gt;&lt;property id=&quot;20148&quot; value=&quot;5&quot;/&gt;&lt;property id=&quot;20300&quot; value=&quot;Slide 34&quot;/&gt;&lt;property id=&quot;20307&quot; value=&quot;328&quot;/&gt;&lt;/object&gt;&lt;object type=&quot;3&quot; unique_id=&quot;30207&quot;&gt;&lt;property id=&quot;20148&quot; value=&quot;5&quot;/&gt;&lt;property id=&quot;20300&quot; value=&quot;Slide 35&quot;/&gt;&lt;property id=&quot;20307&quot; value=&quot;329&quot;/&gt;&lt;/object&gt;&lt;object type=&quot;3&quot; unique_id=&quot;30208&quot;&gt;&lt;property id=&quot;20148&quot; value=&quot;5&quot;/&gt;&lt;property id=&quot;20300&quot; value=&quot;Slide 39&quot;/&gt;&lt;property id=&quot;20307&quot; value=&quot;327&quot;/&gt;&lt;/object&gt;&lt;object type=&quot;3&quot; unique_id=&quot;31122&quot;&gt;&lt;property id=&quot;20148&quot; value=&quot;5&quot;/&gt;&lt;property id=&quot;20300&quot; value=&quot;Slide 36&quot;/&gt;&lt;property id=&quot;20307&quot; value=&quot;332&quot;/&gt;&lt;/object&gt;&lt;object type=&quot;3&quot; unique_id=&quot;31123&quot;&gt;&lt;property id=&quot;20148&quot; value=&quot;5&quot;/&gt;&lt;property id=&quot;20300&quot; value=&quot;Slide 40&quot;/&gt;&lt;property id=&quot;20307&quot; value=&quot;331&quot;/&gt;&lt;/object&gt;&lt;object type=&quot;3&quot; unique_id=&quot;31124&quot;&gt;&lt;property id=&quot;20148&quot; value=&quot;5&quot;/&gt;&lt;property id=&quot;20300&quot; value=&quot;Slide 41&quot;/&gt;&lt;property id=&quot;20307&quot; value=&quot;333&quot;/&gt;&lt;/object&gt;&lt;object type=&quot;3&quot; unique_id=&quot;31443&quot;&gt;&lt;property id=&quot;20148&quot; value=&quot;5&quot;/&gt;&lt;property id=&quot;20300&quot; value=&quot;Slide 33&quot;/&gt;&lt;property id=&quot;20307&quot; value=&quot;335&quot;/&gt;&lt;/object&gt;&lt;object type=&quot;3&quot; unique_id=&quot;31444&quot;&gt;&lt;property id=&quot;20148&quot; value=&quot;5&quot;/&gt;&lt;property id=&quot;20300&quot; value=&quot;Slide 42&quot;/&gt;&lt;property id=&quot;20307&quot; value=&quot;336&quot;/&gt;&lt;/object&gt;&lt;object type=&quot;3&quot; unique_id=&quot;31770&quot;&gt;&lt;property id=&quot;20148&quot; value=&quot;5&quot;/&gt;&lt;property id=&quot;20300&quot; value=&quot;Slide 43&quot;/&gt;&lt;property id=&quot;20307&quot; value=&quot;337&quot;/&gt;&lt;/object&gt;&lt;object type=&quot;3&quot; unique_id=&quot;32497&quot;&gt;&lt;property id=&quot;20148&quot; value=&quot;5&quot;/&gt;&lt;property id=&quot;20300&quot; value=&quot;Slide 75&quot;/&gt;&lt;property id=&quot;20307&quot; value=&quot;338&quot;/&gt;&lt;/object&gt;&lt;object type=&quot;3&quot; unique_id=&quot;34307&quot;&gt;&lt;property id=&quot;20148&quot; value=&quot;5&quot;/&gt;&lt;property id=&quot;20300&quot; value=&quot;Slide 76&quot;/&gt;&lt;property id=&quot;20307&quot; value=&quot;339&quot;/&gt;&lt;/object&gt;&lt;object type=&quot;3&quot; unique_id=&quot;34308&quot;&gt;&lt;property id=&quot;20148&quot; value=&quot;5&quot;/&gt;&lt;property id=&quot;20300&quot; value=&quot;Slide 77&quot;/&gt;&lt;property id=&quot;20307&quot; value=&quot;340&quot;/&gt;&lt;/object&gt;&lt;object type=&quot;3&quot; unique_id=&quot;34309&quot;&gt;&lt;property id=&quot;20148&quot; value=&quot;5&quot;/&gt;&lt;property id=&quot;20300&quot; value=&quot;Slide 78&quot;/&gt;&lt;property id=&quot;20307&quot; value=&quot;342&quot;/&gt;&lt;/object&gt;&lt;object type=&quot;3&quot; unique_id=&quot;34310&quot;&gt;&lt;property id=&quot;20148&quot; value=&quot;5&quot;/&gt;&lt;property id=&quot;20300&quot; value=&quot;Slide 79&quot;/&gt;&lt;property id=&quot;20307&quot; value=&quot;341&quot;/&gt;&lt;/object&gt;&lt;object type=&quot;3&quot; unique_id=&quot;34311&quot;&gt;&lt;property id=&quot;20148&quot; value=&quot;5&quot;/&gt;&lt;property id=&quot;20300&quot; value=&quot;Slide 80&quot;/&gt;&lt;property id=&quot;20307&quot; value=&quot;343&quot;/&gt;&lt;/object&gt;&lt;object type=&quot;3&quot; unique_id=&quot;34742&quot;&gt;&lt;property id=&quot;20148&quot; value=&quot;5&quot;/&gt;&lt;property id=&quot;20300&quot; value=&quot;Slide 3&quot;/&gt;&lt;property id=&quot;20307&quot; value=&quot;344&quot;/&gt;&lt;/object&gt;&lt;object type=&quot;3&quot; unique_id=&quot;36634&quot;&gt;&lt;property id=&quot;20148&quot; value=&quot;5&quot;/&gt;&lt;property id=&quot;20300&quot; value=&quot;Slide 46&quot;/&gt;&lt;property id=&quot;20307&quot; value=&quot;345&quot;/&gt;&lt;/object&gt;&lt;object type=&quot;3&quot; unique_id=&quot;38013&quot;&gt;&lt;property id=&quot;20148&quot; value=&quot;5&quot;/&gt;&lt;property id=&quot;20300&quot; value=&quot;Slide 11&quot;/&gt;&lt;property id=&quot;20307&quot; value=&quot;350&quot;/&gt;&lt;/object&gt;&lt;object type=&quot;3&quot; unique_id=&quot;38014&quot;&gt;&lt;property id=&quot;20148&quot; value=&quot;5&quot;/&gt;&lt;property id=&quot;20300&quot; value=&quot;Slide 81&quot;/&gt;&lt;property id=&quot;20307&quot; value=&quot;351&quot;/&gt;&lt;/object&gt;&lt;object type=&quot;3&quot; unique_id=&quot;38386&quot;&gt;&lt;property id=&quot;20148&quot; value=&quot;5&quot;/&gt;&lt;property id=&quot;20300&quot; value=&quot;Slide 53&quot;/&gt;&lt;property id=&quot;20307&quot; value=&quot;352&quot;/&gt;&lt;/object&gt;&lt;object type=&quot;3&quot; unique_id=&quot;38612&quot;&gt;&lt;property id=&quot;20148&quot; value=&quot;5&quot;/&gt;&lt;property id=&quot;20300&quot; value=&quot;Slide 54&quot;/&gt;&lt;property id=&quot;20307&quot; value=&quot;353&quot;/&gt;&lt;/object&gt;&lt;object type=&quot;3&quot; unique_id=&quot;38993&quot;&gt;&lt;property id=&quot;20148&quot; value=&quot;5&quot;/&gt;&lt;property id=&quot;20300&quot; value=&quot;Slide 9&quot;/&gt;&lt;property id=&quot;20307&quot; value=&quot;354&quot;/&gt;&lt;/object&gt;&lt;object type=&quot;3&quot; unique_id=&quot;38994&quot;&gt;&lt;property id=&quot;20148&quot; value=&quot;5&quot;/&gt;&lt;property id=&quot;20300&quot; value=&quot;Slide 50&quot;/&gt;&lt;property id=&quot;20307&quot; value=&quot;355&quot;/&gt;&lt;/object&gt;&lt;object type=&quot;3&quot; unique_id=&quot;39458&quot;&gt;&lt;property id=&quot;20148&quot; value=&quot;5&quot;/&gt;&lt;property id=&quot;20300&quot; value=&quot;Slide 47&quot;/&gt;&lt;property id=&quot;20307&quot; value=&quot;358&quot;/&gt;&lt;/object&gt;&lt;object type=&quot;3&quot; unique_id=&quot;39459&quot;&gt;&lt;property id=&quot;20148&quot; value=&quot;5&quot;/&gt;&lt;property id=&quot;20300&quot; value=&quot;Slide 51&quot;/&gt;&lt;property id=&quot;20307&quot; value=&quot;356&quot;/&gt;&lt;/object&gt;&lt;object type=&quot;3&quot; unique_id=&quot;39460&quot;&gt;&lt;property id=&quot;20148&quot; value=&quot;5&quot;/&gt;&lt;property id=&quot;20300&quot; value=&quot;Slide 1&quot;/&gt;&lt;property id=&quot;20307&quot; value=&quot;357&quot;/&gt;&lt;/object&gt;&lt;object type=&quot;3&quot; unique_id=&quot;39701&quot;&gt;&lt;property id=&quot;20148&quot; value=&quot;5&quot;/&gt;&lt;property id=&quot;20300&quot; value=&quot;Slide 84&quot;/&gt;&lt;property id=&quot;20307&quot; value=&quot;359&quot;/&gt;&lt;/object&gt;&lt;object type=&quot;3&quot; unique_id=&quot;39949&quot;&gt;&lt;property id=&quot;20148&quot; value=&quot;5&quot;/&gt;&lt;property id=&quot;20300&quot; value=&quot;Slide 29&quot;/&gt;&lt;property id=&quot;20307&quot; value=&quot;361&quot;/&gt;&lt;/object&gt;&lt;object type=&quot;3&quot; unique_id=&quot;41610&quot;&gt;&lt;property id=&quot;20148&quot; value=&quot;5&quot;/&gt;&lt;property id=&quot;20300&quot; value=&quot;Slide 30&quot;/&gt;&lt;property id=&quot;20307&quot; value=&quot;362&quot;/&gt;&lt;/object&gt;&lt;object type=&quot;3&quot; unique_id=&quot;43375&quot;&gt;&lt;property id=&quot;20148&quot; value=&quot;5&quot;/&gt;&lt;property id=&quot;20300&quot; value=&quot;Slide 23&quot;/&gt;&lt;property id=&quot;20307&quot; value=&quot;363&quot;/&gt;&lt;/object&gt;&lt;object type=&quot;3&quot; unique_id=&quot;45586&quot;&gt;&lt;property id=&quot;20148&quot; value=&quot;5&quot;/&gt;&lt;property id=&quot;20300&quot; value=&quot;Slide 25&quot;/&gt;&lt;property id=&quot;20307&quot; value=&quot;364&quot;/&gt;&lt;/object&gt;&lt;object type=&quot;3&quot; unique_id=&quot;45845&quot;&gt;&lt;property id=&quot;20148&quot; value=&quot;5&quot;/&gt;&lt;property id=&quot;20300&quot; value=&quot;Slide 24&quot;/&gt;&lt;property id=&quot;20307&quot; value=&quot;365&quot;/&gt;&lt;/object&gt;&lt;object type=&quot;3&quot; unique_id=&quot;46452&quot;&gt;&lt;property id=&quot;20148&quot; value=&quot;5&quot;/&gt;&lt;property id=&quot;20300&quot; value=&quot;Slide 15&quot;/&gt;&lt;property id=&quot;20307&quot; value=&quot;367&quot;/&gt;&lt;/object&gt;&lt;object type=&quot;3&quot; unique_id=&quot;46453&quot;&gt;&lt;property id=&quot;20148&quot; value=&quot;5&quot;/&gt;&lt;property id=&quot;20300&quot; value=&quot;Slide 18&quot;/&gt;&lt;property id=&quot;20307&quot; value=&quot;368&quot;/&gt;&lt;/object&gt;&lt;object type=&quot;3&quot; unique_id=&quot;47229&quot;&gt;&lt;property id=&quot;20148&quot; value=&quot;5&quot;/&gt;&lt;property id=&quot;20300&quot; value=&quot;Slide 87&quot;/&gt;&lt;property id=&quot;20307&quot; value=&quot;369&quot;/&gt;&lt;/object&gt;&lt;object type=&quot;3&quot; unique_id=&quot;47574&quot;&gt;&lt;property id=&quot;20148&quot; value=&quot;5&quot;/&gt;&lt;property id=&quot;20300&quot; value=&quot;Slide 16&quot;/&gt;&lt;property id=&quot;20307&quot; value=&quot;370&quot;/&gt;&lt;/object&gt;&lt;object type=&quot;3&quot; unique_id=&quot;47575&quot;&gt;&lt;property id=&quot;20148&quot; value=&quot;5&quot;/&gt;&lt;property id=&quot;20300&quot; value=&quot;Slide 60&quot;/&gt;&lt;property id=&quot;20307&quot; value=&quot;371&quot;/&gt;&lt;/object&gt;&lt;object type=&quot;3&quot; unique_id=&quot;47840&quot;&gt;&lt;property id=&quot;20148&quot; value=&quot;5&quot;/&gt;&lt;property id=&quot;20300&quot; value=&quot;Slide 44&quot;/&gt;&lt;property id=&quot;20307&quot; value=&quot;372&quot;/&gt;&lt;/object&gt;&lt;object type=&quot;3&quot; unique_id=&quot;52291&quot;&gt;&lt;property id=&quot;20148&quot; value=&quot;5&quot;/&gt;&lt;property id=&quot;20300&quot; value=&quot;Slide 14&quot;/&gt;&lt;property id=&quot;20307&quot; value=&quot;37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 anchor="ctr" anchorCtr="0">
        <a:spAutoFit/>
      </a:bodyPr>
      <a:lstStyle>
        <a:defPPr algn="ctr">
          <a:defRPr sz="2400" b="1" dirty="0" smtClean="0">
            <a:latin typeface="Arial Narrow" panose="020B0606020202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4587</TotalTime>
  <Words>313</Words>
  <Application>Microsoft Office PowerPoint</Application>
  <PresentationFormat>On-screen Show (4:3)</PresentationFormat>
  <Paragraphs>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Arial Narrow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.</dc:creator>
  <cp:lastModifiedBy>Windows User</cp:lastModifiedBy>
  <cp:revision>991</cp:revision>
  <dcterms:created xsi:type="dcterms:W3CDTF">2017-07-30T14:51:26Z</dcterms:created>
  <dcterms:modified xsi:type="dcterms:W3CDTF">2017-09-27T21:59:51Z</dcterms:modified>
</cp:coreProperties>
</file>