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57" r:id="rId2"/>
    <p:sldId id="344" r:id="rId3"/>
    <p:sldId id="307" r:id="rId4"/>
    <p:sldId id="306" r:id="rId5"/>
    <p:sldId id="292" r:id="rId6"/>
    <p:sldId id="284" r:id="rId7"/>
    <p:sldId id="283" r:id="rId8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DF2FF"/>
    <a:srgbClr val="CCFFFF"/>
    <a:srgbClr val="CCECFF"/>
    <a:srgbClr val="660066"/>
    <a:srgbClr val="0000FF"/>
    <a:srgbClr val="FF5D5D"/>
    <a:srgbClr val="FF7979"/>
    <a:srgbClr val="FF3737"/>
    <a:srgbClr val="FF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32" autoAdjust="0"/>
    <p:restoredTop sz="94703" autoAdjust="0"/>
  </p:normalViewPr>
  <p:slideViewPr>
    <p:cSldViewPr>
      <p:cViewPr varScale="1">
        <p:scale>
          <a:sx n="56" d="100"/>
          <a:sy n="56" d="100"/>
        </p:scale>
        <p:origin x="102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9B367-CE38-4A9F-8810-B97405C0FDC4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7F006-91B2-4C84-B31A-28D171FF3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67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3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9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3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80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1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3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7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8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2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3601B-9A28-43A0-98B8-7F40B6279FDD}" type="datetimeFigureOut">
              <a:rPr lang="en-US" smtClean="0"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33" y="2098492"/>
            <a:ext cx="9144000" cy="256480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10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STANDARD DEVIATION</a:t>
            </a:r>
          </a:p>
        </p:txBody>
      </p:sp>
    </p:spTree>
    <p:extLst>
      <p:ext uri="{BB962C8B-B14F-4D97-AF65-F5344CB8AC3E}">
        <p14:creationId xmlns:p14="http://schemas.microsoft.com/office/powerpoint/2010/main" val="58614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142999" y="2480458"/>
            <a:ext cx="6965483" cy="4311488"/>
            <a:chOff x="1142999" y="2480458"/>
            <a:chExt cx="6965483" cy="4311488"/>
          </a:xfrm>
        </p:grpSpPr>
        <p:grpSp>
          <p:nvGrpSpPr>
            <p:cNvPr id="8" name="Group 7"/>
            <p:cNvGrpSpPr/>
            <p:nvPr/>
          </p:nvGrpSpPr>
          <p:grpSpPr>
            <a:xfrm>
              <a:off x="1142999" y="2480458"/>
              <a:ext cx="6965483" cy="4311488"/>
              <a:chOff x="1142999" y="2480458"/>
              <a:chExt cx="6965483" cy="4311488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2999" y="2480458"/>
                <a:ext cx="6965483" cy="4311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" name="Rectangle 6"/>
              <p:cNvSpPr/>
              <p:nvPr/>
            </p:nvSpPr>
            <p:spPr>
              <a:xfrm>
                <a:off x="1325880" y="6096000"/>
                <a:ext cx="4138448" cy="55216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459624" y="4360119"/>
                <a:ext cx="4138448" cy="55216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5157216" y="2989149"/>
              <a:ext cx="838200" cy="74465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81000" y="152400"/>
            <a:ext cx="69342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STANDARD DEVIATION (symbol is </a:t>
            </a:r>
            <a:r>
              <a:rPr lang="el-GR" sz="2400" b="1" dirty="0" smtClean="0">
                <a:solidFill>
                  <a:schemeClr val="bg1"/>
                </a:solidFill>
                <a:latin typeface="Arial Narrow"/>
              </a:rPr>
              <a:t>σ</a:t>
            </a:r>
            <a:r>
              <a:rPr lang="en-US" sz="2400" b="1" dirty="0" smtClean="0">
                <a:solidFill>
                  <a:schemeClr val="bg1"/>
                </a:solidFill>
                <a:latin typeface="Arial Narrow"/>
              </a:rPr>
              <a:t> sigma)</a:t>
            </a:r>
            <a:endParaRPr lang="en-US" sz="2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538758"/>
            <a:ext cx="7848600" cy="738664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measures VARIABILITY or SPREAD of MEASUREMENTS in a data set from repetition of trials within one experiment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1764268"/>
            <a:ext cx="8763000" cy="36933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  What is the standard deviation of each data set below? High or Low?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4096512"/>
            <a:ext cx="43434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FFFF"/>
                </a:solidFill>
                <a:latin typeface="Arial Narrow" panose="020B0606020202030204" pitchFamily="34" charset="0"/>
              </a:rPr>
              <a:t>NARROW range of measured data</a:t>
            </a:r>
          </a:p>
        </p:txBody>
      </p:sp>
      <p:sp>
        <p:nvSpPr>
          <p:cNvPr id="6" name="Right Brace 5"/>
          <p:cNvSpPr/>
          <p:nvPr/>
        </p:nvSpPr>
        <p:spPr>
          <a:xfrm rot="5400000">
            <a:off x="5433636" y="3371130"/>
            <a:ext cx="157506" cy="1319622"/>
          </a:xfrm>
          <a:prstGeom prst="rightBrace">
            <a:avLst>
              <a:gd name="adj1" fmla="val 26343"/>
              <a:gd name="adj2" fmla="val 44885"/>
            </a:avLst>
          </a:prstGeom>
          <a:ln w="381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726324" y="3345180"/>
            <a:ext cx="292187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solidFill>
                  <a:srgbClr val="00FFFF"/>
                </a:solidFill>
                <a:latin typeface="Arial Narrow" panose="020B0606020202030204" pitchFamily="34" charset="0"/>
              </a:rPr>
              <a:t>LOW standard deviation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26318" y="5932932"/>
            <a:ext cx="4450882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C00FF"/>
                </a:solidFill>
                <a:latin typeface="Arial Narrow" panose="020B0606020202030204" pitchFamily="34" charset="0"/>
              </a:rPr>
              <a:t>WIDE range of measured data</a:t>
            </a:r>
          </a:p>
        </p:txBody>
      </p:sp>
      <p:sp>
        <p:nvSpPr>
          <p:cNvPr id="12" name="Right Brace 11"/>
          <p:cNvSpPr/>
          <p:nvPr/>
        </p:nvSpPr>
        <p:spPr>
          <a:xfrm rot="5400000">
            <a:off x="5775509" y="3670699"/>
            <a:ext cx="157506" cy="4393324"/>
          </a:xfrm>
          <a:prstGeom prst="rightBrace">
            <a:avLst>
              <a:gd name="adj1" fmla="val 26343"/>
              <a:gd name="adj2" fmla="val 55912"/>
            </a:avLst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C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2600" y="5181600"/>
            <a:ext cx="292187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solidFill>
                  <a:srgbClr val="CC00FF"/>
                </a:solidFill>
                <a:latin typeface="Arial Narrow" panose="020B0606020202030204" pitchFamily="34" charset="0"/>
              </a:rPr>
              <a:t>HIGH standard deviation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568696" y="5029200"/>
            <a:ext cx="0" cy="457200"/>
          </a:xfrm>
          <a:prstGeom prst="straightConnector1">
            <a:avLst/>
          </a:prstGeom>
          <a:ln w="15240">
            <a:solidFill>
              <a:schemeClr val="bg1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882896" y="4724400"/>
            <a:ext cx="1371600" cy="2923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9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568696" y="3224727"/>
            <a:ext cx="0" cy="457200"/>
          </a:xfrm>
          <a:prstGeom prst="straightConnector1">
            <a:avLst/>
          </a:prstGeom>
          <a:ln w="15240">
            <a:solidFill>
              <a:schemeClr val="bg1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882896" y="2919927"/>
            <a:ext cx="1371600" cy="2923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9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</a:p>
        </p:txBody>
      </p:sp>
    </p:spTree>
    <p:extLst>
      <p:ext uri="{BB962C8B-B14F-4D97-AF65-F5344CB8AC3E}">
        <p14:creationId xmlns:p14="http://schemas.microsoft.com/office/powerpoint/2010/main" val="97158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/>
      <p:bldP spid="6" grpId="0" animBg="1"/>
      <p:bldP spid="10" grpId="0"/>
      <p:bldP spid="11" grpId="0"/>
      <p:bldP spid="12" grpId="0" animBg="1"/>
      <p:bldP spid="13" grpId="0"/>
      <p:bldP spid="17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8" y="914399"/>
            <a:ext cx="9145268" cy="426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61060" y="5257800"/>
            <a:ext cx="769620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Put these in order from the </a:t>
            </a:r>
            <a:r>
              <a:rPr lang="en-US" b="1" dirty="0" smtClean="0">
                <a:latin typeface="Arial Narrow" panose="020B0606020202030204" pitchFamily="34" charset="0"/>
              </a:rPr>
              <a:t>highest</a:t>
            </a:r>
            <a:r>
              <a:rPr lang="en-US" b="1" dirty="0" smtClean="0">
                <a:latin typeface="Arial Narrow" panose="020B0606020202030204" pitchFamily="34" charset="0"/>
              </a:rPr>
              <a:t> </a:t>
            </a:r>
            <a:r>
              <a:rPr lang="en-US" b="1" dirty="0" smtClean="0">
                <a:latin typeface="Arial Narrow" panose="020B0606020202030204" pitchFamily="34" charset="0"/>
              </a:rPr>
              <a:t>standard deviation to </a:t>
            </a:r>
            <a:r>
              <a:rPr lang="en-US" b="1" dirty="0" smtClean="0">
                <a:latin typeface="Arial Narrow" panose="020B0606020202030204" pitchFamily="34" charset="0"/>
              </a:rPr>
              <a:t>lowest </a:t>
            </a:r>
            <a:r>
              <a:rPr lang="en-US" b="1" dirty="0" smtClean="0">
                <a:latin typeface="Arial Narrow" panose="020B0606020202030204" pitchFamily="34" charset="0"/>
              </a:rPr>
              <a:t>standard deviation.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1977" y="6096000"/>
            <a:ext cx="7530423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SMALLEST </a:t>
            </a:r>
            <a:r>
              <a:rPr lang="en-US" b="1" dirty="0" smtClean="0">
                <a:latin typeface="Arial Narrow" panose="020B0606020202030204" pitchFamily="34" charset="0"/>
              </a:rPr>
              <a:t>standard deviation </a:t>
            </a:r>
            <a:r>
              <a:rPr lang="en-US" b="1" dirty="0" smtClean="0">
                <a:latin typeface="Arial Narrow" panose="020B0606020202030204" pitchFamily="34" charset="0"/>
              </a:rPr>
              <a:t>(least </a:t>
            </a:r>
            <a:r>
              <a:rPr lang="en-US" b="1" dirty="0" smtClean="0">
                <a:latin typeface="Arial Narrow" panose="020B0606020202030204" pitchFamily="34" charset="0"/>
              </a:rPr>
              <a:t>variability of measurements in a data set)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88630" y="6096000"/>
            <a:ext cx="90297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3. </a:t>
            </a: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blue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826621"/>
            <a:ext cx="784860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INTERMEDIATE standard deviation </a:t>
            </a:r>
            <a:r>
              <a:rPr lang="en-US" b="1" dirty="0" smtClean="0">
                <a:latin typeface="Arial Narrow" panose="020B0606020202030204" pitchFamily="34" charset="0"/>
              </a:rPr>
              <a:t>(moderate </a:t>
            </a:r>
            <a:r>
              <a:rPr lang="en-US" b="1" dirty="0" smtClean="0">
                <a:latin typeface="Arial Narrow" panose="020B0606020202030204" pitchFamily="34" charset="0"/>
              </a:rPr>
              <a:t>variability of measurements in a data set)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88630" y="5826621"/>
            <a:ext cx="897953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Arial Narrow" panose="020B0606020202030204" pitchFamily="34" charset="0"/>
              </a:rPr>
              <a:t>2. green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0547" y="5590401"/>
            <a:ext cx="7530423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LARGEST </a:t>
            </a:r>
            <a:r>
              <a:rPr lang="en-US" b="1" dirty="0" smtClean="0">
                <a:latin typeface="Arial Narrow" panose="020B0606020202030204" pitchFamily="34" charset="0"/>
              </a:rPr>
              <a:t>standard deviation </a:t>
            </a:r>
            <a:r>
              <a:rPr lang="en-US" b="1" dirty="0" smtClean="0">
                <a:latin typeface="Arial Narrow" panose="020B0606020202030204" pitchFamily="34" charset="0"/>
              </a:rPr>
              <a:t>(most </a:t>
            </a:r>
            <a:r>
              <a:rPr lang="en-US" b="1" dirty="0" smtClean="0">
                <a:latin typeface="Arial Narrow" panose="020B0606020202030204" pitchFamily="34" charset="0"/>
              </a:rPr>
              <a:t>variability of measurements in a data set)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77200" y="5562600"/>
            <a:ext cx="90297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1. </a:t>
            </a:r>
            <a:r>
              <a:rPr lang="en-US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red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5400" y="491490"/>
            <a:ext cx="304800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3. SMALLEST </a:t>
            </a:r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standard deviation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2857500" y="768489"/>
            <a:ext cx="1485900" cy="603111"/>
          </a:xfrm>
          <a:prstGeom prst="line">
            <a:avLst/>
          </a:prstGeom>
          <a:ln w="508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827395" y="3129141"/>
            <a:ext cx="2935606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1. LARGEST </a:t>
            </a:r>
            <a:r>
              <a:rPr lang="en-US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standard deviation</a:t>
            </a:r>
          </a:p>
        </p:txBody>
      </p:sp>
      <p:cxnSp>
        <p:nvCxnSpPr>
          <p:cNvPr id="16" name="Straight Connector 15"/>
          <p:cNvCxnSpPr>
            <a:stCxn id="15" idx="2"/>
          </p:cNvCxnSpPr>
          <p:nvPr/>
        </p:nvCxnSpPr>
        <p:spPr>
          <a:xfrm flipH="1">
            <a:off x="6629402" y="3406140"/>
            <a:ext cx="665796" cy="702171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1000" y="2604080"/>
            <a:ext cx="342900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7CBF33"/>
                </a:solidFill>
                <a:latin typeface="Arial Narrow" panose="020B0606020202030204" pitchFamily="34" charset="0"/>
              </a:rPr>
              <a:t>2. INTERMEDIATE standard deviation</a:t>
            </a:r>
          </a:p>
        </p:txBody>
      </p:sp>
      <p:cxnSp>
        <p:nvCxnSpPr>
          <p:cNvPr id="18" name="Straight Connector 17"/>
          <p:cNvCxnSpPr>
            <a:stCxn id="17" idx="2"/>
          </p:cNvCxnSpPr>
          <p:nvPr/>
        </p:nvCxnSpPr>
        <p:spPr>
          <a:xfrm>
            <a:off x="2095500" y="2881079"/>
            <a:ext cx="1504950" cy="525061"/>
          </a:xfrm>
          <a:prstGeom prst="line">
            <a:avLst/>
          </a:prstGeom>
          <a:ln w="508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28600" y="4648200"/>
            <a:ext cx="8686800" cy="0"/>
          </a:xfrm>
          <a:prstGeom prst="straightConnector1">
            <a:avLst/>
          </a:prstGeom>
          <a:ln w="7302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009650" y="4648200"/>
            <a:ext cx="7143750" cy="10886"/>
          </a:xfrm>
          <a:prstGeom prst="straightConnector1">
            <a:avLst/>
          </a:prstGeom>
          <a:ln w="73025">
            <a:solidFill>
              <a:srgbClr val="7CBF33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415540" y="4648200"/>
            <a:ext cx="3909060" cy="0"/>
          </a:xfrm>
          <a:prstGeom prst="straightConnector1">
            <a:avLst/>
          </a:prstGeom>
          <a:ln w="73025">
            <a:solidFill>
              <a:srgbClr val="000099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86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3" grpId="0"/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2" y="381000"/>
            <a:ext cx="8734425" cy="461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61060" y="5811381"/>
            <a:ext cx="769620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Put these in order from the lowest standard deviation to highest standard deviation.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1977" y="6123801"/>
            <a:ext cx="7530423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SAME standard deviation (least variability of measurements in a data set)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21830" y="6126480"/>
            <a:ext cx="451485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blue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60247" y="6126480"/>
            <a:ext cx="516953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Arial Narrow" panose="020B0606020202030204" pitchFamily="34" charset="0"/>
              </a:rPr>
              <a:t>green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17230" y="6126480"/>
            <a:ext cx="451485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red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77" y="112861"/>
            <a:ext cx="4413884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All three have the SAME standard deviation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861060" y="4343400"/>
            <a:ext cx="5181600" cy="0"/>
          </a:xfrm>
          <a:prstGeom prst="straightConnector1">
            <a:avLst/>
          </a:prstGeom>
          <a:ln w="73025">
            <a:solidFill>
              <a:srgbClr val="000099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133600" y="4343400"/>
            <a:ext cx="5181600" cy="0"/>
          </a:xfrm>
          <a:prstGeom prst="straightConnector1">
            <a:avLst/>
          </a:prstGeom>
          <a:ln w="73025">
            <a:solidFill>
              <a:srgbClr val="7CBF33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375660" y="4343400"/>
            <a:ext cx="5181600" cy="0"/>
          </a:xfrm>
          <a:prstGeom prst="straightConnector1">
            <a:avLst/>
          </a:prstGeom>
          <a:ln w="7302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038600" y="112861"/>
            <a:ext cx="502920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because they all have the same data variability (spread).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4633" y="1501631"/>
            <a:ext cx="1815423" cy="5539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Each data set has a different mean.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47534" y="685799"/>
            <a:ext cx="656252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b="1" dirty="0">
                <a:solidFill>
                  <a:srgbClr val="000099"/>
                </a:solidFill>
                <a:latin typeface="Arial Narrow" panose="020B0606020202030204" pitchFamily="34" charset="0"/>
              </a:rPr>
              <a:t>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07408" y="685800"/>
            <a:ext cx="656252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b="1" dirty="0" smtClean="0">
                <a:solidFill>
                  <a:srgbClr val="80C535"/>
                </a:solidFill>
                <a:latin typeface="Arial Narrow" panose="020B0606020202030204" pitchFamily="34" charset="0"/>
              </a:rPr>
              <a:t>15</a:t>
            </a:r>
            <a:endParaRPr lang="en-US" b="1" dirty="0">
              <a:solidFill>
                <a:srgbClr val="80C535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51576" y="685798"/>
            <a:ext cx="656252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20</a:t>
            </a:r>
            <a:endParaRPr lang="en-US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52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L 0.13924 0.07778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2" y="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3.33333E-6 0.13334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L -0.13576 0.18889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88" y="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9" grpId="0"/>
      <p:bldP spid="11" grpId="0"/>
      <p:bldP spid="21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1060" y="5257800"/>
            <a:ext cx="769620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Put these in order from the lowest standard deviation to highest standard deviation.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9630" y="5570220"/>
            <a:ext cx="692277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LOWEST standard deviation (least variability of measurements in a data set)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1460" y="5570220"/>
            <a:ext cx="90297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1. blue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9630" y="5826621"/>
            <a:ext cx="707517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Low standard deviation (less variability of measurements in a data set)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1460" y="5826621"/>
            <a:ext cx="897953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Arial Narrow" panose="020B0606020202030204" pitchFamily="34" charset="0"/>
              </a:rPr>
              <a:t>2. green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6131421"/>
            <a:ext cx="692277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High standard deviation (more variability of measurements in a data set)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0030" y="6103620"/>
            <a:ext cx="90297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3. red</a:t>
            </a:r>
          </a:p>
        </p:txBody>
      </p:sp>
      <p:pic>
        <p:nvPicPr>
          <p:cNvPr id="18434" name="Picture 2" descr="https://thecuriousastronomer.files.wordpress.com/2014/06/1000px-normal_distribution_pdf-svg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382000" cy="535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324600" y="457200"/>
            <a:ext cx="20574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38200" y="6436221"/>
            <a:ext cx="692277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latin typeface="Arial Narrow" panose="020B0606020202030204" pitchFamily="34" charset="0"/>
              </a:rPr>
              <a:t>HIGHEST standard deviation (most variability of measurements in a data set)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0030" y="6436221"/>
            <a:ext cx="90297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FF9900"/>
                </a:solidFill>
                <a:latin typeface="Arial Narrow" panose="020B0606020202030204" pitchFamily="34" charset="0"/>
              </a:rPr>
              <a:t>4. yellow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81200" y="491490"/>
            <a:ext cx="251460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000099"/>
                </a:solidFill>
                <a:latin typeface="Arial Narrow" panose="020B0606020202030204" pitchFamily="34" charset="0"/>
              </a:rPr>
              <a:t>1. lowest standard deviation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238500" y="768489"/>
            <a:ext cx="1485900" cy="603111"/>
          </a:xfrm>
          <a:prstGeom prst="line">
            <a:avLst/>
          </a:prstGeom>
          <a:ln w="508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827395" y="3129141"/>
            <a:ext cx="2754630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b="1" dirty="0" smtClean="0">
                <a:solidFill>
                  <a:srgbClr val="FF9900"/>
                </a:solidFill>
                <a:latin typeface="Arial Narrow" panose="020B0606020202030204" pitchFamily="34" charset="0"/>
              </a:rPr>
              <a:t>4. highest standard deviation</a:t>
            </a:r>
          </a:p>
        </p:txBody>
      </p:sp>
      <p:cxnSp>
        <p:nvCxnSpPr>
          <p:cNvPr id="17" name="Straight Connector 16"/>
          <p:cNvCxnSpPr>
            <a:stCxn id="16" idx="2"/>
          </p:cNvCxnSpPr>
          <p:nvPr/>
        </p:nvCxnSpPr>
        <p:spPr>
          <a:xfrm flipH="1">
            <a:off x="6629400" y="3406140"/>
            <a:ext cx="575310" cy="702171"/>
          </a:xfrm>
          <a:prstGeom prst="line">
            <a:avLst/>
          </a:prstGeom>
          <a:ln w="508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64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2" grpId="0"/>
      <p:bldP spid="13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76200"/>
            <a:ext cx="69342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STANDARD ERROR of the MEANS (symbol SEM)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76962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measures PRECISION OF THE MEAN of a data set of means from multiple replications </a:t>
            </a:r>
            <a:r>
              <a:rPr lang="en-US" sz="2400" b="1" dirty="0">
                <a:latin typeface="Arial Narrow" panose="020B0606020202030204" pitchFamily="34" charset="0"/>
              </a:rPr>
              <a:t>of </a:t>
            </a:r>
            <a:r>
              <a:rPr lang="en-US" sz="2400" b="1" dirty="0" smtClean="0">
                <a:latin typeface="Arial Narrow" panose="020B0606020202030204" pitchFamily="34" charset="0"/>
              </a:rPr>
              <a:t>an experiment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0425"/>
            <a:ext cx="3743103" cy="2238375"/>
          </a:xfrm>
          <a:prstGeom prst="rect">
            <a:avLst/>
          </a:prstGeom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590800"/>
            <a:ext cx="5105400" cy="419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45870" y="1192054"/>
            <a:ext cx="713613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(standard deviation of the means of replicated experiments)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16668"/>
            <a:ext cx="78486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/>
              </a:rPr>
              <a:t>±2 SEM means </a:t>
            </a:r>
            <a:r>
              <a:rPr lang="en-US" sz="2400" b="1" dirty="0" smtClean="0">
                <a:latin typeface="Arial Narrow" panose="020B0606020202030204" pitchFamily="34" charset="0"/>
              </a:rPr>
              <a:t>95% of replications will contain the true mean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524000" y="4953000"/>
            <a:ext cx="409785" cy="914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251" y="5867400"/>
            <a:ext cx="32766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larger sample size (n) decreases standard error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60120" y="3200400"/>
            <a:ext cx="836085" cy="109347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710" y="2511266"/>
            <a:ext cx="369909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smaller standard deviation (</a:t>
            </a:r>
            <a:r>
              <a:rPr lang="el-GR" sz="2400" b="1" dirty="0" smtClean="0">
                <a:latin typeface="Arial Narrow"/>
              </a:rPr>
              <a:t>σ</a:t>
            </a:r>
            <a:r>
              <a:rPr lang="en-US" sz="2400" b="1" dirty="0" smtClean="0">
                <a:latin typeface="Arial Narrow" panose="020B0606020202030204" pitchFamily="34" charset="0"/>
              </a:rPr>
              <a:t>) decreases standard error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1600200" y="4572000"/>
            <a:ext cx="3390900" cy="1905000"/>
          </a:xfrm>
          <a:prstGeom prst="straightConnector1">
            <a:avLst/>
          </a:prstGeom>
          <a:ln w="508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1600200" y="4572000"/>
            <a:ext cx="5520690" cy="1905000"/>
          </a:xfrm>
          <a:prstGeom prst="straightConnector1">
            <a:avLst/>
          </a:prstGeom>
          <a:ln w="508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5769864" y="2414016"/>
            <a:ext cx="838200" cy="738664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14400" y="1535668"/>
            <a:ext cx="82296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/>
              </a:rPr>
              <a:t>how much sampling variation there is if resample &amp; re-estimate</a:t>
            </a:r>
            <a:endParaRPr lang="en-US" sz="2400" b="1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45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0" grpId="0"/>
      <p:bldP spid="12" grpId="0"/>
      <p:bldP spid="25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69342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CONFIDENCE INTERVALS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1" y="767358"/>
            <a:ext cx="7696199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a 95% confidence interval reflects a significance level of 0.05 (p-value &lt; </a:t>
            </a:r>
            <a:r>
              <a:rPr lang="el-GR" sz="2400" b="1" dirty="0" smtClean="0">
                <a:latin typeface="Arial Narrow"/>
              </a:rPr>
              <a:t>α</a:t>
            </a:r>
            <a:r>
              <a:rPr lang="en-US" sz="2400" b="1" dirty="0" smtClean="0">
                <a:latin typeface="Arial Narrow"/>
              </a:rPr>
              <a:t>-value of </a:t>
            </a:r>
            <a:r>
              <a:rPr lang="en-US" sz="2400" b="1" dirty="0" smtClean="0">
                <a:latin typeface="Arial Narrow" panose="020B0606020202030204" pitchFamily="34" charset="0"/>
              </a:rPr>
              <a:t>0.05)</a:t>
            </a:r>
          </a:p>
        </p:txBody>
      </p:sp>
      <p:pic>
        <p:nvPicPr>
          <p:cNvPr id="1026" name="Picture 2" descr="http://www.ltcconline.net/greenL/courses/201/probdist/ctsdis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756180"/>
            <a:ext cx="5652507" cy="410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1001" y="1524000"/>
            <a:ext cx="8648698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confidence interval of 95% means that the means of multiple replications would be within this confidence interval 95% of the time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28507" y="5383556"/>
            <a:ext cx="1238250" cy="381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63640" y="4039388"/>
            <a:ext cx="1219200" cy="2438400"/>
          </a:xfrm>
          <a:prstGeom prst="rect">
            <a:avLst/>
          </a:prstGeom>
          <a:solidFill>
            <a:srgbClr val="DD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057400" y="4039388"/>
            <a:ext cx="1219200" cy="2438400"/>
          </a:xfrm>
          <a:prstGeom prst="rect">
            <a:avLst/>
          </a:prstGeom>
          <a:solidFill>
            <a:srgbClr val="DD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310128" y="2756180"/>
            <a:ext cx="2916936" cy="3721608"/>
          </a:xfrm>
          <a:prstGeom prst="rect">
            <a:avLst/>
          </a:prstGeom>
          <a:solidFill>
            <a:srgbClr val="DD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i.pinimg.com/736x/46/fd/c1/46fdc1df8272a4120cd5b08b656dfa25--funny-face-pics-funny-baby-fac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756179"/>
            <a:ext cx="2698323" cy="369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4648200" y="2191686"/>
            <a:ext cx="4267200" cy="1770714"/>
            <a:chOff x="4495800" y="2191686"/>
            <a:chExt cx="4267200" cy="1551639"/>
          </a:xfrm>
        </p:grpSpPr>
        <p:sp>
          <p:nvSpPr>
            <p:cNvPr id="17" name="Cloud Callout 16"/>
            <p:cNvSpPr/>
            <p:nvPr/>
          </p:nvSpPr>
          <p:spPr>
            <a:xfrm>
              <a:off x="4495800" y="2191686"/>
              <a:ext cx="4267200" cy="1551639"/>
            </a:xfrm>
            <a:prstGeom prst="cloud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91100" y="2409645"/>
              <a:ext cx="3429000" cy="9709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2400" b="1" dirty="0" smtClean="0">
                  <a:latin typeface="Action Jackson" panose="00000400000000000000" pitchFamily="2" charset="0"/>
                </a:rPr>
                <a:t>AND YOU MUST REJECT THE NULL HYPOTHESIS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 flipH="1">
            <a:off x="76200" y="2209800"/>
            <a:ext cx="4495800" cy="1770714"/>
            <a:chOff x="4572000" y="2191686"/>
            <a:chExt cx="4267200" cy="1551639"/>
          </a:xfrm>
        </p:grpSpPr>
        <p:sp>
          <p:nvSpPr>
            <p:cNvPr id="23" name="Cloud Callout 22"/>
            <p:cNvSpPr/>
            <p:nvPr/>
          </p:nvSpPr>
          <p:spPr>
            <a:xfrm>
              <a:off x="4572000" y="2191686"/>
              <a:ext cx="4267200" cy="1551639"/>
            </a:xfrm>
            <a:prstGeom prst="cloud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850001" y="2409645"/>
              <a:ext cx="3699897" cy="9709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2400" b="1" dirty="0" smtClean="0">
                  <a:latin typeface="Action Jackson" panose="00000400000000000000" pitchFamily="2" charset="0"/>
                </a:rPr>
                <a:t>Data found</a:t>
              </a:r>
            </a:p>
            <a:p>
              <a:pPr algn="ctr"/>
              <a:r>
                <a:rPr lang="en-US" sz="2400" b="1" dirty="0" smtClean="0">
                  <a:latin typeface="Action Jackson" panose="00000400000000000000" pitchFamily="2" charset="0"/>
                </a:rPr>
                <a:t>out here is like way weird!!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226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5" grpId="0" animBg="1"/>
      <p:bldP spid="7" grpId="0" animBg="1"/>
      <p:bldP spid="7" grpId="1" animBg="1"/>
      <p:bldP spid="15" grpId="0" animBg="1"/>
      <p:bldP spid="15" grpId="1" animBg="1"/>
      <p:bldP spid="1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8&quot; unique_id=&quot;10002&quot;&gt;&lt;/object&gt;&lt;object type=&quot;2&quot; unique_id=&quot;10003&quot;&gt;&lt;object type=&quot;3&quot; unique_id=&quot;10038&quot;&gt;&lt;property id=&quot;20148&quot; value=&quot;5&quot;/&gt;&lt;property id=&quot;20300&quot; value=&quot;Slide 67&quot;/&gt;&lt;property id=&quot;20307&quot; value=&quot;260&quot;/&gt;&lt;/object&gt;&lt;object type=&quot;3&quot; unique_id=&quot;10039&quot;&gt;&lt;property id=&quot;20148&quot; value=&quot;5&quot;/&gt;&lt;property id=&quot;20300&quot; value=&quot;Slide 57&quot;/&gt;&lt;property id=&quot;20307&quot; value=&quot;261&quot;/&gt;&lt;/object&gt;&lt;object type=&quot;3&quot; unique_id=&quot;10040&quot;&gt;&lt;property id=&quot;20148&quot; value=&quot;5&quot;/&gt;&lt;property id=&quot;20300&quot; value=&quot;Slide 59&quot;/&gt;&lt;property id=&quot;20307&quot; value=&quot;258&quot;/&gt;&lt;/object&gt;&lt;object type=&quot;3&quot; unique_id=&quot;10041&quot;&gt;&lt;property id=&quot;20148&quot; value=&quot;5&quot;/&gt;&lt;property id=&quot;20300&quot; value=&quot;Slide 58&quot;/&gt;&lt;property id=&quot;20307&quot; value=&quot;259&quot;/&gt;&lt;/object&gt;&lt;object type=&quot;3&quot; unique_id=&quot;11194&quot;&gt;&lt;property id=&quot;20148&quot; value=&quot;5&quot;/&gt;&lt;property id=&quot;20300&quot; value=&quot;Slide 32&quot;/&gt;&lt;property id=&quot;20307&quot; value=&quot;268&quot;/&gt;&lt;/object&gt;&lt;object type=&quot;3&quot; unique_id=&quot;11387&quot;&gt;&lt;property id=&quot;20148&quot; value=&quot;5&quot;/&gt;&lt;property id=&quot;20300&quot; value=&quot;Slide 37&quot;/&gt;&lt;property id=&quot;20307&quot; value=&quot;269&quot;/&gt;&lt;/object&gt;&lt;object type=&quot;3&quot; unique_id=&quot;11388&quot;&gt;&lt;property id=&quot;20148&quot; value=&quot;5&quot;/&gt;&lt;property id=&quot;20300&quot; value=&quot;Slide 38&quot;/&gt;&lt;property id=&quot;20307&quot; value=&quot;270&quot;/&gt;&lt;/object&gt;&lt;object type=&quot;3&quot; unique_id=&quot;11823&quot;&gt;&lt;property id=&quot;20148&quot; value=&quot;5&quot;/&gt;&lt;property id=&quot;20300&quot; value=&quot;Slide 64&quot;/&gt;&lt;property id=&quot;20307&quot; value=&quot;271&quot;/&gt;&lt;/object&gt;&lt;object type=&quot;3&quot; unique_id=&quot;12019&quot;&gt;&lt;property id=&quot;20148&quot; value=&quot;5&quot;/&gt;&lt;property id=&quot;20300&quot; value=&quot;Slide 12&quot;/&gt;&lt;property id=&quot;20307&quot; value=&quot;272&quot;/&gt;&lt;/object&gt;&lt;object type=&quot;3&quot; unique_id=&quot;12539&quot;&gt;&lt;property id=&quot;20148&quot; value=&quot;5&quot;/&gt;&lt;property id=&quot;20300&quot; value=&quot;Slide 27&quot;/&gt;&lt;property id=&quot;20307&quot; value=&quot;275&quot;/&gt;&lt;/object&gt;&lt;object type=&quot;3&quot; unique_id=&quot;12591&quot;&gt;&lt;property id=&quot;20148&quot; value=&quot;5&quot;/&gt;&lt;property id=&quot;20300&quot; value=&quot;Slide 2&quot;/&gt;&lt;property id=&quot;20307&quot; value=&quot;276&quot;/&gt;&lt;/object&gt;&lt;object type=&quot;3&quot; unique_id=&quot;12916&quot;&gt;&lt;property id=&quot;20148&quot; value=&quot;5&quot;/&gt;&lt;property id=&quot;20300&quot; value=&quot;Slide 10&quot;/&gt;&lt;property id=&quot;20307&quot; value=&quot;277&quot;/&gt;&lt;/object&gt;&lt;object type=&quot;3&quot; unique_id=&quot;12917&quot;&gt;&lt;property id=&quot;20148&quot; value=&quot;5&quot;/&gt;&lt;property id=&quot;20300&quot; value=&quot;Slide 13&quot;/&gt;&lt;property id=&quot;20307&quot; value=&quot;278&quot;/&gt;&lt;/object&gt;&lt;object type=&quot;3&quot; unique_id=&quot;12918&quot;&gt;&lt;property id=&quot;20148&quot; value=&quot;5&quot;/&gt;&lt;property id=&quot;20300&quot; value=&quot;Slide 48&quot;/&gt;&lt;property id=&quot;20307&quot; value=&quot;279&quot;/&gt;&lt;/object&gt;&lt;object type=&quot;3&quot; unique_id=&quot;12919&quot;&gt;&lt;property id=&quot;20148&quot; value=&quot;5&quot;/&gt;&lt;property id=&quot;20300&quot; value=&quot;Slide 88&quot;/&gt;&lt;property id=&quot;20307&quot; value=&quot;280&quot;/&gt;&lt;/object&gt;&lt;object type=&quot;3&quot; unique_id=&quot;12920&quot;&gt;&lt;property id=&quot;20148&quot; value=&quot;5&quot;/&gt;&lt;property id=&quot;20300&quot; value=&quot;Slide 21&quot;/&gt;&lt;property id=&quot;20307&quot; value=&quot;281&quot;/&gt;&lt;/object&gt;&lt;object type=&quot;3&quot; unique_id=&quot;12921&quot;&gt;&lt;property id=&quot;20148&quot; value=&quot;5&quot;/&gt;&lt;property id=&quot;20300&quot; value=&quot;Slide 20&quot;/&gt;&lt;property id=&quot;20307&quot; value=&quot;282&quot;/&gt;&lt;/object&gt;&lt;object type=&quot;3&quot; unique_id=&quot;12922&quot;&gt;&lt;property id=&quot;20148&quot; value=&quot;5&quot;/&gt;&lt;property id=&quot;20300&quot; value=&quot;Slide 8&quot;/&gt;&lt;property id=&quot;20307&quot; value=&quot;283&quot;/&gt;&lt;/object&gt;&lt;object type=&quot;3&quot; unique_id=&quot;12923&quot;&gt;&lt;property id=&quot;20148&quot; value=&quot;5&quot;/&gt;&lt;property id=&quot;20300&quot; value=&quot;Slide 7&quot;/&gt;&lt;property id=&quot;20307&quot; value=&quot;284&quot;/&gt;&lt;/object&gt;&lt;object type=&quot;3&quot; unique_id=&quot;14203&quot;&gt;&lt;property id=&quot;20148&quot; value=&quot;5&quot;/&gt;&lt;property id=&quot;20300&quot; value=&quot;Slide 62&quot;/&gt;&lt;property id=&quot;20307&quot; value=&quot;286&quot;/&gt;&lt;/object&gt;&lt;object type=&quot;3&quot; unique_id=&quot;14204&quot;&gt;&lt;property id=&quot;20148&quot; value=&quot;5&quot;/&gt;&lt;property id=&quot;20300&quot; value=&quot;Slide 63&quot;/&gt;&lt;property id=&quot;20307&quot; value=&quot;287&quot;/&gt;&lt;/object&gt;&lt;object type=&quot;3&quot; unique_id=&quot;14340&quot;&gt;&lt;property id=&quot;20148&quot; value=&quot;5&quot;/&gt;&lt;property id=&quot;20300&quot; value=&quot;Slide 65&quot;/&gt;&lt;property id=&quot;20307&quot; value=&quot;288&quot;/&gt;&lt;/object&gt;&lt;object type=&quot;3&quot; unique_id=&quot;16701&quot;&gt;&lt;property id=&quot;20148&quot; value=&quot;5&quot;/&gt;&lt;property id=&quot;20300&quot; value=&quot;Slide 66&quot;/&gt;&lt;property id=&quot;20307&quot; value=&quot;291&quot;/&gt;&lt;/object&gt;&lt;object type=&quot;3&quot; unique_id=&quot;17092&quot;&gt;&lt;property id=&quot;20148&quot; value=&quot;5&quot;/&gt;&lt;property id=&quot;20300&quot; value=&quot;Slide 6&quot;/&gt;&lt;property id=&quot;20307&quot; value=&quot;292&quot;/&gt;&lt;/object&gt;&lt;object type=&quot;3&quot; unique_id=&quot;18623&quot;&gt;&lt;property id=&quot;20148&quot; value=&quot;5&quot;/&gt;&lt;property id=&quot;20300&quot; value=&quot;Slide 70&quot;/&gt;&lt;property id=&quot;20307&quot; value=&quot;293&quot;/&gt;&lt;/object&gt;&lt;object type=&quot;3&quot; unique_id=&quot;19075&quot;&gt;&lt;property id=&quot;20148&quot; value=&quot;5&quot;/&gt;&lt;property id=&quot;20300&quot; value=&quot;Slide 71&quot;/&gt;&lt;property id=&quot;20307&quot; value=&quot;294&quot;/&gt;&lt;/object&gt;&lt;object type=&quot;3&quot; unique_id=&quot;21028&quot;&gt;&lt;property id=&quot;20148&quot; value=&quot;5&quot;/&gt;&lt;property id=&quot;20300&quot; value=&quot;Slide 85&quot;/&gt;&lt;property id=&quot;20307&quot; value=&quot;295&quot;/&gt;&lt;/object&gt;&lt;object type=&quot;3&quot; unique_id=&quot;21029&quot;&gt;&lt;property id=&quot;20148&quot; value=&quot;5&quot;/&gt;&lt;property id=&quot;20300&quot; value=&quot;Slide 86&quot;/&gt;&lt;property id=&quot;20307&quot; value=&quot;296&quot;/&gt;&lt;/object&gt;&lt;object type=&quot;3&quot; unique_id=&quot;21132&quot;&gt;&lt;property id=&quot;20148&quot; value=&quot;5&quot;/&gt;&lt;property id=&quot;20300&quot; value=&quot;Slide 17&quot;/&gt;&lt;property id=&quot;20307&quot; value=&quot;297&quot;/&gt;&lt;/object&gt;&lt;object type=&quot;3&quot; unique_id=&quot;21885&quot;&gt;&lt;property id=&quot;20148&quot; value=&quot;5&quot;/&gt;&lt;property id=&quot;20300&quot; value=&quot;Slide 74&quot;/&gt;&lt;property id=&quot;20307&quot; value=&quot;298&quot;/&gt;&lt;/object&gt;&lt;object type=&quot;3&quot; unique_id=&quot;22066&quot;&gt;&lt;property id=&quot;20148&quot; value=&quot;5&quot;/&gt;&lt;property id=&quot;20300&quot; value=&quot;Slide 55&quot;/&gt;&lt;property id=&quot;20307&quot; value=&quot;299&quot;/&gt;&lt;/object&gt;&lt;object type=&quot;3&quot; unique_id=&quot;22220&quot;&gt;&lt;property id=&quot;20148&quot; value=&quot;5&quot;/&gt;&lt;property id=&quot;20300&quot; value=&quot;Slide 82&quot;/&gt;&lt;property id=&quot;20307&quot; value=&quot;301&quot;/&gt;&lt;/object&gt;&lt;object type=&quot;3&quot; unique_id=&quot;22221&quot;&gt;&lt;property id=&quot;20148&quot; value=&quot;5&quot;/&gt;&lt;property id=&quot;20300&quot; value=&quot;Slide 83&quot;/&gt;&lt;property id=&quot;20307&quot; value=&quot;302&quot;/&gt;&lt;/object&gt;&lt;object type=&quot;3&quot; unique_id=&quot;22826&quot;&gt;&lt;property id=&quot;20148&quot; value=&quot;5&quot;/&gt;&lt;property id=&quot;20300&quot; value=&quot;Slide 69&quot;/&gt;&lt;property id=&quot;20307&quot; value=&quot;303&quot;/&gt;&lt;/object&gt;&lt;object type=&quot;3&quot; unique_id=&quot;23084&quot;&gt;&lt;property id=&quot;20148&quot; value=&quot;5&quot;/&gt;&lt;property id=&quot;20300&quot; value=&quot;Slide 49&quot;/&gt;&lt;property id=&quot;20307&quot; value=&quot;305&quot;/&gt;&lt;/object&gt;&lt;object type=&quot;3&quot; unique_id=&quot;23300&quot;&gt;&lt;property id=&quot;20148&quot; value=&quot;5&quot;/&gt;&lt;property id=&quot;20300&quot; value=&quot;Slide 5&quot;/&gt;&lt;property id=&quot;20307&quot; value=&quot;306&quot;/&gt;&lt;/object&gt;&lt;object type=&quot;3&quot; unique_id=&quot;23301&quot;&gt;&lt;property id=&quot;20148&quot; value=&quot;5&quot;/&gt;&lt;property id=&quot;20300&quot; value=&quot;Slide 4&quot;/&gt;&lt;property id=&quot;20307&quot; value=&quot;307&quot;/&gt;&lt;/object&gt;&lt;object type=&quot;3&quot; unique_id=&quot;23708&quot;&gt;&lt;property id=&quot;20148&quot; value=&quot;5&quot;/&gt;&lt;property id=&quot;20300&quot; value=&quot;Slide 56&quot;/&gt;&lt;property id=&quot;20307&quot; value=&quot;308&quot;/&gt;&lt;/object&gt;&lt;object type=&quot;3&quot; unique_id=&quot;24871&quot;&gt;&lt;property id=&quot;20148&quot; value=&quot;5&quot;/&gt;&lt;property id=&quot;20300&quot; value=&quot;Slide 26&quot;/&gt;&lt;property id=&quot;20307&quot; value=&quot;312&quot;/&gt;&lt;/object&gt;&lt;object type=&quot;3&quot; unique_id=&quot;24872&quot;&gt;&lt;property id=&quot;20148&quot; value=&quot;5&quot;/&gt;&lt;property id=&quot;20300&quot; value=&quot;Slide 72&quot;/&gt;&lt;property id=&quot;20307&quot; value=&quot;316&quot;/&gt;&lt;/object&gt;&lt;object type=&quot;3&quot; unique_id=&quot;24873&quot;&gt;&lt;property id=&quot;20148&quot; value=&quot;5&quot;/&gt;&lt;property id=&quot;20300&quot; value=&quot;Slide 31&quot;/&gt;&lt;property id=&quot;20307&quot; value=&quot;314&quot;/&gt;&lt;/object&gt;&lt;object type=&quot;3&quot; unique_id=&quot;24874&quot;&gt;&lt;property id=&quot;20148&quot; value=&quot;5&quot;/&gt;&lt;property id=&quot;20300&quot; value=&quot;Slide 52&quot;/&gt;&lt;property id=&quot;20307&quot; value=&quot;313&quot;/&gt;&lt;/object&gt;&lt;object type=&quot;3&quot; unique_id=&quot;24875&quot;&gt;&lt;property id=&quot;20148&quot; value=&quot;5&quot;/&gt;&lt;property id=&quot;20300&quot; value=&quot;Slide 22&quot;/&gt;&lt;property id=&quot;20307&quot; value=&quot;315&quot;/&gt;&lt;/object&gt;&lt;object type=&quot;3&quot; unique_id=&quot;24876&quot;&gt;&lt;property id=&quot;20148&quot; value=&quot;5&quot;/&gt;&lt;property id=&quot;20300&quot; value=&quot;Slide 68&quot;/&gt;&lt;property id=&quot;20307&quot; value=&quot;317&quot;/&gt;&lt;/object&gt;&lt;object type=&quot;3&quot; unique_id=&quot;25505&quot;&gt;&lt;property id=&quot;20148&quot; value=&quot;5&quot;/&gt;&lt;property id=&quot;20300&quot; value=&quot;Slide 73&quot;/&gt;&lt;property id=&quot;20307&quot; value=&quot;319&quot;/&gt;&lt;/object&gt;&lt;object type=&quot;3&quot; unique_id=&quot;27043&quot;&gt;&lt;property id=&quot;20148&quot; value=&quot;5&quot;/&gt;&lt;property id=&quot;20300&quot; value=&quot;Slide 61&quot;/&gt;&lt;property id=&quot;20307&quot; value=&quot;321&quot;/&gt;&lt;/object&gt;&lt;object type=&quot;3&quot; unique_id=&quot;27044&quot;&gt;&lt;property id=&quot;20148&quot; value=&quot;5&quot;/&gt;&lt;property id=&quot;20300&quot; value=&quot;Slide 19&quot;/&gt;&lt;property id=&quot;20307&quot; value=&quot;320&quot;/&gt;&lt;/object&gt;&lt;object type=&quot;3&quot; unique_id=&quot;27320&quot;&gt;&lt;property id=&quot;20148&quot; value=&quot;5&quot;/&gt;&lt;property id=&quot;20300&quot; value=&quot;Slide 45&quot;/&gt;&lt;property id=&quot;20307&quot; value=&quot;322&quot;/&gt;&lt;/object&gt;&lt;object type=&quot;3&quot; unique_id=&quot;29266&quot;&gt;&lt;property id=&quot;20148&quot; value=&quot;5&quot;/&gt;&lt;property id=&quot;20300&quot; value=&quot;Slide 28&quot;/&gt;&lt;property id=&quot;20307&quot; value=&quot;324&quot;/&gt;&lt;/object&gt;&lt;object type=&quot;3&quot; unique_id=&quot;30206&quot;&gt;&lt;property id=&quot;20148&quot; value=&quot;5&quot;/&gt;&lt;property id=&quot;20300&quot; value=&quot;Slide 34&quot;/&gt;&lt;property id=&quot;20307&quot; value=&quot;328&quot;/&gt;&lt;/object&gt;&lt;object type=&quot;3&quot; unique_id=&quot;30207&quot;&gt;&lt;property id=&quot;20148&quot; value=&quot;5&quot;/&gt;&lt;property id=&quot;20300&quot; value=&quot;Slide 35&quot;/&gt;&lt;property id=&quot;20307&quot; value=&quot;329&quot;/&gt;&lt;/object&gt;&lt;object type=&quot;3&quot; unique_id=&quot;30208&quot;&gt;&lt;property id=&quot;20148&quot; value=&quot;5&quot;/&gt;&lt;property id=&quot;20300&quot; value=&quot;Slide 39&quot;/&gt;&lt;property id=&quot;20307&quot; value=&quot;327&quot;/&gt;&lt;/object&gt;&lt;object type=&quot;3&quot; unique_id=&quot;31122&quot;&gt;&lt;property id=&quot;20148&quot; value=&quot;5&quot;/&gt;&lt;property id=&quot;20300&quot; value=&quot;Slide 36&quot;/&gt;&lt;property id=&quot;20307&quot; value=&quot;332&quot;/&gt;&lt;/object&gt;&lt;object type=&quot;3&quot; unique_id=&quot;31123&quot;&gt;&lt;property id=&quot;20148&quot; value=&quot;5&quot;/&gt;&lt;property id=&quot;20300&quot; value=&quot;Slide 40&quot;/&gt;&lt;property id=&quot;20307&quot; value=&quot;331&quot;/&gt;&lt;/object&gt;&lt;object type=&quot;3&quot; unique_id=&quot;31124&quot;&gt;&lt;property id=&quot;20148&quot; value=&quot;5&quot;/&gt;&lt;property id=&quot;20300&quot; value=&quot;Slide 41&quot;/&gt;&lt;property id=&quot;20307&quot; value=&quot;333&quot;/&gt;&lt;/object&gt;&lt;object type=&quot;3&quot; unique_id=&quot;31443&quot;&gt;&lt;property id=&quot;20148&quot; value=&quot;5&quot;/&gt;&lt;property id=&quot;20300&quot; value=&quot;Slide 33&quot;/&gt;&lt;property id=&quot;20307&quot; value=&quot;335&quot;/&gt;&lt;/object&gt;&lt;object type=&quot;3&quot; unique_id=&quot;31444&quot;&gt;&lt;property id=&quot;20148&quot; value=&quot;5&quot;/&gt;&lt;property id=&quot;20300&quot; value=&quot;Slide 42&quot;/&gt;&lt;property id=&quot;20307&quot; value=&quot;336&quot;/&gt;&lt;/object&gt;&lt;object type=&quot;3&quot; unique_id=&quot;31770&quot;&gt;&lt;property id=&quot;20148&quot; value=&quot;5&quot;/&gt;&lt;property id=&quot;20300&quot; value=&quot;Slide 43&quot;/&gt;&lt;property id=&quot;20307&quot; value=&quot;337&quot;/&gt;&lt;/object&gt;&lt;object type=&quot;3&quot; unique_id=&quot;32497&quot;&gt;&lt;property id=&quot;20148&quot; value=&quot;5&quot;/&gt;&lt;property id=&quot;20300&quot; value=&quot;Slide 75&quot;/&gt;&lt;property id=&quot;20307&quot; value=&quot;338&quot;/&gt;&lt;/object&gt;&lt;object type=&quot;3&quot; unique_id=&quot;34307&quot;&gt;&lt;property id=&quot;20148&quot; value=&quot;5&quot;/&gt;&lt;property id=&quot;20300&quot; value=&quot;Slide 76&quot;/&gt;&lt;property id=&quot;20307&quot; value=&quot;339&quot;/&gt;&lt;/object&gt;&lt;object type=&quot;3&quot; unique_id=&quot;34308&quot;&gt;&lt;property id=&quot;20148&quot; value=&quot;5&quot;/&gt;&lt;property id=&quot;20300&quot; value=&quot;Slide 77&quot;/&gt;&lt;property id=&quot;20307&quot; value=&quot;340&quot;/&gt;&lt;/object&gt;&lt;object type=&quot;3&quot; unique_id=&quot;34309&quot;&gt;&lt;property id=&quot;20148&quot; value=&quot;5&quot;/&gt;&lt;property id=&quot;20300&quot; value=&quot;Slide 78&quot;/&gt;&lt;property id=&quot;20307&quot; value=&quot;342&quot;/&gt;&lt;/object&gt;&lt;object type=&quot;3&quot; unique_id=&quot;34310&quot;&gt;&lt;property id=&quot;20148&quot; value=&quot;5&quot;/&gt;&lt;property id=&quot;20300&quot; value=&quot;Slide 79&quot;/&gt;&lt;property id=&quot;20307&quot; value=&quot;341&quot;/&gt;&lt;/object&gt;&lt;object type=&quot;3&quot; unique_id=&quot;34311&quot;&gt;&lt;property id=&quot;20148&quot; value=&quot;5&quot;/&gt;&lt;property id=&quot;20300&quot; value=&quot;Slide 80&quot;/&gt;&lt;property id=&quot;20307&quot; value=&quot;343&quot;/&gt;&lt;/object&gt;&lt;object type=&quot;3&quot; unique_id=&quot;34742&quot;&gt;&lt;property id=&quot;20148&quot; value=&quot;5&quot;/&gt;&lt;property id=&quot;20300&quot; value=&quot;Slide 3&quot;/&gt;&lt;property id=&quot;20307&quot; value=&quot;344&quot;/&gt;&lt;/object&gt;&lt;object type=&quot;3&quot; unique_id=&quot;36634&quot;&gt;&lt;property id=&quot;20148&quot; value=&quot;5&quot;/&gt;&lt;property id=&quot;20300&quot; value=&quot;Slide 46&quot;/&gt;&lt;property id=&quot;20307&quot; value=&quot;345&quot;/&gt;&lt;/object&gt;&lt;object type=&quot;3&quot; unique_id=&quot;38013&quot;&gt;&lt;property id=&quot;20148&quot; value=&quot;5&quot;/&gt;&lt;property id=&quot;20300&quot; value=&quot;Slide 11&quot;/&gt;&lt;property id=&quot;20307&quot; value=&quot;350&quot;/&gt;&lt;/object&gt;&lt;object type=&quot;3&quot; unique_id=&quot;38014&quot;&gt;&lt;property id=&quot;20148&quot; value=&quot;5&quot;/&gt;&lt;property id=&quot;20300&quot; value=&quot;Slide 81&quot;/&gt;&lt;property id=&quot;20307&quot; value=&quot;351&quot;/&gt;&lt;/object&gt;&lt;object type=&quot;3&quot; unique_id=&quot;38386&quot;&gt;&lt;property id=&quot;20148&quot; value=&quot;5&quot;/&gt;&lt;property id=&quot;20300&quot; value=&quot;Slide 53&quot;/&gt;&lt;property id=&quot;20307&quot; value=&quot;352&quot;/&gt;&lt;/object&gt;&lt;object type=&quot;3&quot; unique_id=&quot;38612&quot;&gt;&lt;property id=&quot;20148&quot; value=&quot;5&quot;/&gt;&lt;property id=&quot;20300&quot; value=&quot;Slide 54&quot;/&gt;&lt;property id=&quot;20307&quot; value=&quot;353&quot;/&gt;&lt;/object&gt;&lt;object type=&quot;3&quot; unique_id=&quot;38993&quot;&gt;&lt;property id=&quot;20148&quot; value=&quot;5&quot;/&gt;&lt;property id=&quot;20300&quot; value=&quot;Slide 9&quot;/&gt;&lt;property id=&quot;20307&quot; value=&quot;354&quot;/&gt;&lt;/object&gt;&lt;object type=&quot;3&quot; unique_id=&quot;38994&quot;&gt;&lt;property id=&quot;20148&quot; value=&quot;5&quot;/&gt;&lt;property id=&quot;20300&quot; value=&quot;Slide 50&quot;/&gt;&lt;property id=&quot;20307&quot; value=&quot;355&quot;/&gt;&lt;/object&gt;&lt;object type=&quot;3&quot; unique_id=&quot;39458&quot;&gt;&lt;property id=&quot;20148&quot; value=&quot;5&quot;/&gt;&lt;property id=&quot;20300&quot; value=&quot;Slide 47&quot;/&gt;&lt;property id=&quot;20307&quot; value=&quot;358&quot;/&gt;&lt;/object&gt;&lt;object type=&quot;3&quot; unique_id=&quot;39459&quot;&gt;&lt;property id=&quot;20148&quot; value=&quot;5&quot;/&gt;&lt;property id=&quot;20300&quot; value=&quot;Slide 51&quot;/&gt;&lt;property id=&quot;20307&quot; value=&quot;356&quot;/&gt;&lt;/object&gt;&lt;object type=&quot;3&quot; unique_id=&quot;39460&quot;&gt;&lt;property id=&quot;20148&quot; value=&quot;5&quot;/&gt;&lt;property id=&quot;20300&quot; value=&quot;Slide 1&quot;/&gt;&lt;property id=&quot;20307&quot; value=&quot;357&quot;/&gt;&lt;/object&gt;&lt;object type=&quot;3&quot; unique_id=&quot;39701&quot;&gt;&lt;property id=&quot;20148&quot; value=&quot;5&quot;/&gt;&lt;property id=&quot;20300&quot; value=&quot;Slide 84&quot;/&gt;&lt;property id=&quot;20307&quot; value=&quot;359&quot;/&gt;&lt;/object&gt;&lt;object type=&quot;3&quot; unique_id=&quot;39949&quot;&gt;&lt;property id=&quot;20148&quot; value=&quot;5&quot;/&gt;&lt;property id=&quot;20300&quot; value=&quot;Slide 29&quot;/&gt;&lt;property id=&quot;20307&quot; value=&quot;361&quot;/&gt;&lt;/object&gt;&lt;object type=&quot;3&quot; unique_id=&quot;41610&quot;&gt;&lt;property id=&quot;20148&quot; value=&quot;5&quot;/&gt;&lt;property id=&quot;20300&quot; value=&quot;Slide 30&quot;/&gt;&lt;property id=&quot;20307&quot; value=&quot;362&quot;/&gt;&lt;/object&gt;&lt;object type=&quot;3&quot; unique_id=&quot;43375&quot;&gt;&lt;property id=&quot;20148&quot; value=&quot;5&quot;/&gt;&lt;property id=&quot;20300&quot; value=&quot;Slide 23&quot;/&gt;&lt;property id=&quot;20307&quot; value=&quot;363&quot;/&gt;&lt;/object&gt;&lt;object type=&quot;3&quot; unique_id=&quot;45586&quot;&gt;&lt;property id=&quot;20148&quot; value=&quot;5&quot;/&gt;&lt;property id=&quot;20300&quot; value=&quot;Slide 25&quot;/&gt;&lt;property id=&quot;20307&quot; value=&quot;364&quot;/&gt;&lt;/object&gt;&lt;object type=&quot;3&quot; unique_id=&quot;45845&quot;&gt;&lt;property id=&quot;20148&quot; value=&quot;5&quot;/&gt;&lt;property id=&quot;20300&quot; value=&quot;Slide 24&quot;/&gt;&lt;property id=&quot;20307&quot; value=&quot;365&quot;/&gt;&lt;/object&gt;&lt;object type=&quot;3&quot; unique_id=&quot;46452&quot;&gt;&lt;property id=&quot;20148&quot; value=&quot;5&quot;/&gt;&lt;property id=&quot;20300&quot; value=&quot;Slide 15&quot;/&gt;&lt;property id=&quot;20307&quot; value=&quot;367&quot;/&gt;&lt;/object&gt;&lt;object type=&quot;3&quot; unique_id=&quot;46453&quot;&gt;&lt;property id=&quot;20148&quot; value=&quot;5&quot;/&gt;&lt;property id=&quot;20300&quot; value=&quot;Slide 18&quot;/&gt;&lt;property id=&quot;20307&quot; value=&quot;368&quot;/&gt;&lt;/object&gt;&lt;object type=&quot;3&quot; unique_id=&quot;47229&quot;&gt;&lt;property id=&quot;20148&quot; value=&quot;5&quot;/&gt;&lt;property id=&quot;20300&quot; value=&quot;Slide 87&quot;/&gt;&lt;property id=&quot;20307&quot; value=&quot;369&quot;/&gt;&lt;/object&gt;&lt;object type=&quot;3&quot; unique_id=&quot;47574&quot;&gt;&lt;property id=&quot;20148&quot; value=&quot;5&quot;/&gt;&lt;property id=&quot;20300&quot; value=&quot;Slide 16&quot;/&gt;&lt;property id=&quot;20307&quot; value=&quot;370&quot;/&gt;&lt;/object&gt;&lt;object type=&quot;3&quot; unique_id=&quot;47575&quot;&gt;&lt;property id=&quot;20148&quot; value=&quot;5&quot;/&gt;&lt;property id=&quot;20300&quot; value=&quot;Slide 60&quot;/&gt;&lt;property id=&quot;20307&quot; value=&quot;371&quot;/&gt;&lt;/object&gt;&lt;object type=&quot;3&quot; unique_id=&quot;47840&quot;&gt;&lt;property id=&quot;20148&quot; value=&quot;5&quot;/&gt;&lt;property id=&quot;20300&quot; value=&quot;Slide 44&quot;/&gt;&lt;property id=&quot;20307&quot; value=&quot;372&quot;/&gt;&lt;/object&gt;&lt;object type=&quot;3&quot; unique_id=&quot;52291&quot;&gt;&lt;property id=&quot;20148&quot; value=&quot;5&quot;/&gt;&lt;property id=&quot;20300&quot; value=&quot;Slide 14&quot;/&gt;&lt;property id=&quot;20307&quot; value=&quot;37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 anchor="ctr" anchorCtr="0">
        <a:spAutoFit/>
      </a:bodyPr>
      <a:lstStyle>
        <a:defPPr algn="ctr">
          <a:defRPr sz="2400" b="1" dirty="0" smtClean="0">
            <a:latin typeface="Arial Narrow" panose="020B0606020202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4599</TotalTime>
  <Words>422</Words>
  <Application>Microsoft Office PowerPoint</Application>
  <PresentationFormat>On-screen Show (4:3)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Action Jackson</vt:lpstr>
      <vt:lpstr>Arial</vt:lpstr>
      <vt:lpstr>Arial Narrow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Windows User</cp:lastModifiedBy>
  <cp:revision>993</cp:revision>
  <dcterms:created xsi:type="dcterms:W3CDTF">2017-07-30T14:51:26Z</dcterms:created>
  <dcterms:modified xsi:type="dcterms:W3CDTF">2017-09-29T12:42:22Z</dcterms:modified>
</cp:coreProperties>
</file>