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e54a5ab1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e54a5ab1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270b3b541_4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270b3b541_4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270b3b541_4_1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270b3b541_4_1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f94b0e1a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f94b0e1a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542a961e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542a961e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f94b0e1a2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f94b0e1a2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f9d3a9d76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f9d3a9d76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7299c87a4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7299c87a4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f94b0e1a2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f94b0e1a2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395350" y="4197850"/>
            <a:ext cx="2328300" cy="7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0" y="-12"/>
            <a:ext cx="21165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16225" y="38"/>
            <a:ext cx="1979700" cy="51435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189000" y="38"/>
            <a:ext cx="1927500" cy="5143500"/>
          </a:xfrm>
          <a:prstGeom prst="rect">
            <a:avLst/>
          </a:prstGeom>
          <a:gradFill>
            <a:gsLst>
              <a:gs pos="0">
                <a:srgbClr val="AD2624"/>
              </a:gs>
              <a:gs pos="100000">
                <a:srgbClr val="540303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 amt="20000"/>
          </a:blip>
          <a:srcRect b="0" l="4420" r="55284" t="19354"/>
          <a:stretch/>
        </p:blipFill>
        <p:spPr>
          <a:xfrm>
            <a:off x="189000" y="38"/>
            <a:ext cx="19275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347" y="268062"/>
            <a:ext cx="962525" cy="778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0550" y="581563"/>
            <a:ext cx="1597425" cy="15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703663" y="2554350"/>
            <a:ext cx="3991200" cy="6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accent2"/>
                </a:solidFill>
                <a:latin typeface="Avenir"/>
                <a:ea typeface="Avenir"/>
                <a:cs typeface="Avenir"/>
                <a:sym typeface="Avenir"/>
              </a:rPr>
              <a:t>2024 Tentative Tax Levy</a:t>
            </a:r>
            <a:endParaRPr b="1" sz="3000">
              <a:solidFill>
                <a:schemeClr val="accent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357675" y="3652650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AD2624"/>
                </a:solidFill>
              </a:rPr>
              <a:t>October 7, 2024</a:t>
            </a:r>
            <a:endParaRPr sz="1800">
              <a:solidFill>
                <a:srgbClr val="AD2624"/>
              </a:solidFill>
            </a:endParaRPr>
          </a:p>
        </p:txBody>
      </p:sp>
      <p:cxnSp>
        <p:nvCxnSpPr>
          <p:cNvPr id="63" name="Google Shape;63;p13"/>
          <p:cNvCxnSpPr/>
          <p:nvPr/>
        </p:nvCxnSpPr>
        <p:spPr>
          <a:xfrm>
            <a:off x="8797325" y="4197850"/>
            <a:ext cx="0" cy="660900"/>
          </a:xfrm>
          <a:prstGeom prst="straightConnector1">
            <a:avLst/>
          </a:prstGeom>
          <a:noFill/>
          <a:ln cap="flat" cmpd="sng" w="9525">
            <a:solidFill>
              <a:srgbClr val="C7C7C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mc:AlternateContent>
    <mc:Choice Requires="p14">
      <p:transition spd="slow" p14:dur="1100">
        <p14:flip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0" y="50"/>
            <a:ext cx="4097700" cy="5143500"/>
          </a:xfrm>
          <a:prstGeom prst="rect">
            <a:avLst/>
          </a:prstGeom>
          <a:solidFill>
            <a:srgbClr val="AD26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432175" y="1554475"/>
            <a:ext cx="3181200" cy="6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00000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Tax Levy:</a:t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32175" y="2021275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Purpose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432325" y="3114650"/>
            <a:ext cx="33624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District requests funding from local taxpayers that is collected through property taxes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395350" y="3114650"/>
            <a:ext cx="24171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AD2624"/>
                </a:solidFill>
                <a:latin typeface="Avenir"/>
                <a:ea typeface="Avenir"/>
                <a:cs typeface="Avenir"/>
                <a:sym typeface="Avenir"/>
              </a:rPr>
              <a:t>Property Classification:</a:t>
            </a:r>
            <a:endParaRPr b="1" sz="1500">
              <a:solidFill>
                <a:srgbClr val="AD262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6395350" y="3479200"/>
            <a:ext cx="23283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900">
                <a:solidFill>
                  <a:schemeClr val="dk1"/>
                </a:solidFill>
              </a:rPr>
              <a:t>Residential (87%)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900">
                <a:solidFill>
                  <a:schemeClr val="dk1"/>
                </a:solidFill>
              </a:rPr>
              <a:t>Commercial (7.8%)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900">
                <a:solidFill>
                  <a:schemeClr val="dk1"/>
                </a:solidFill>
              </a:rPr>
              <a:t>Rural (3.4%)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" sz="900">
                <a:solidFill>
                  <a:schemeClr val="dk1"/>
                </a:solidFill>
              </a:rPr>
              <a:t>Industrial (1.3%)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4097700" y="25"/>
            <a:ext cx="1927500" cy="5143500"/>
          </a:xfrm>
          <a:prstGeom prst="rect">
            <a:avLst/>
          </a:prstGeom>
          <a:gradFill>
            <a:gsLst>
              <a:gs pos="0">
                <a:srgbClr val="C7C7C7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" name="Google Shape;75;p14"/>
          <p:cNvGrpSpPr/>
          <p:nvPr/>
        </p:nvGrpSpPr>
        <p:grpSpPr>
          <a:xfrm>
            <a:off x="4097700" y="-25"/>
            <a:ext cx="1927500" cy="5143501"/>
            <a:chOff x="4097700" y="-25"/>
            <a:chExt cx="1927500" cy="5143501"/>
          </a:xfrm>
        </p:grpSpPr>
        <p:pic>
          <p:nvPicPr>
            <p:cNvPr id="76" name="Google Shape;76;p14"/>
            <p:cNvPicPr preferRelativeResize="0"/>
            <p:nvPr/>
          </p:nvPicPr>
          <p:blipFill rotWithShape="1">
            <a:blip r:embed="rId3">
              <a:alphaModFix amt="20000"/>
            </a:blip>
            <a:srcRect b="0" l="4420" r="55284" t="19354"/>
            <a:stretch/>
          </p:blipFill>
          <p:spPr>
            <a:xfrm>
              <a:off x="4097700" y="-25"/>
              <a:ext cx="1927500" cy="5143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77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45047" y="268075"/>
              <a:ext cx="962525" cy="7784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med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0" y="-12"/>
            <a:ext cx="21165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316225" y="38"/>
            <a:ext cx="1979700" cy="51435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189000" y="38"/>
            <a:ext cx="1927500" cy="5143500"/>
          </a:xfrm>
          <a:prstGeom prst="rect">
            <a:avLst/>
          </a:prstGeom>
          <a:gradFill>
            <a:gsLst>
              <a:gs pos="0">
                <a:srgbClr val="AD2624"/>
              </a:gs>
              <a:gs pos="100000">
                <a:srgbClr val="540303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 amt="20000"/>
          </a:blip>
          <a:srcRect b="0" l="4420" r="55284" t="19354"/>
          <a:stretch/>
        </p:blipFill>
        <p:spPr>
          <a:xfrm>
            <a:off x="189000" y="38"/>
            <a:ext cx="19275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347" y="268062"/>
            <a:ext cx="962525" cy="778402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2777000" y="707900"/>
            <a:ext cx="5496900" cy="3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</a:rPr>
              <a:t>Factors for Tax Capped Districts: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Consumer Price Index (CPI)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Equalized Assessed Valuation (EAV) - 2023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Estimated EAV (2024)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New Property Values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100">
        <p14:flip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/>
          <p:nvPr/>
        </p:nvSpPr>
        <p:spPr>
          <a:xfrm>
            <a:off x="4287825" y="852525"/>
            <a:ext cx="4372800" cy="3452700"/>
          </a:xfrm>
          <a:prstGeom prst="rect">
            <a:avLst/>
          </a:prstGeom>
          <a:noFill/>
          <a:ln cap="flat" cmpd="sng" w="9525">
            <a:solidFill>
              <a:srgbClr val="AD26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0" y="50"/>
            <a:ext cx="6191100" cy="5143500"/>
          </a:xfrm>
          <a:prstGeom prst="rect">
            <a:avLst/>
          </a:prstGeom>
          <a:solidFill>
            <a:srgbClr val="AD26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 txBox="1"/>
          <p:nvPr/>
        </p:nvSpPr>
        <p:spPr>
          <a:xfrm>
            <a:off x="303150" y="337300"/>
            <a:ext cx="2931900" cy="6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00000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Consumer Price Index</a:t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432175" y="2021275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32325" y="3114650"/>
            <a:ext cx="33624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6820125" y="4528725"/>
            <a:ext cx="1840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AD2624"/>
                </a:solidFill>
                <a:latin typeface="Avenir"/>
                <a:ea typeface="Avenir"/>
                <a:cs typeface="Avenir"/>
                <a:sym typeface="Avenir"/>
              </a:rPr>
              <a:t>#WeAreYorkville</a:t>
            </a:r>
            <a:endParaRPr b="1" sz="1500">
              <a:solidFill>
                <a:srgbClr val="AD262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98" name="Google Shape;98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8275" y="1010950"/>
            <a:ext cx="5071476" cy="3135850"/>
          </a:xfrm>
          <a:prstGeom prst="rect">
            <a:avLst/>
          </a:prstGeom>
          <a:solidFill>
            <a:srgbClr val="AD2624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>
            <a:off x="4287825" y="852525"/>
            <a:ext cx="4372800" cy="3452700"/>
          </a:xfrm>
          <a:prstGeom prst="rect">
            <a:avLst/>
          </a:prstGeom>
          <a:noFill/>
          <a:ln cap="flat" cmpd="sng" w="9525">
            <a:solidFill>
              <a:srgbClr val="AD26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0" y="50"/>
            <a:ext cx="6191100" cy="5143500"/>
          </a:xfrm>
          <a:prstGeom prst="rect">
            <a:avLst/>
          </a:prstGeom>
          <a:solidFill>
            <a:srgbClr val="AD26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 txBox="1"/>
          <p:nvPr/>
        </p:nvSpPr>
        <p:spPr>
          <a:xfrm>
            <a:off x="303150" y="337300"/>
            <a:ext cx="3181200" cy="6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00000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Historical EAV</a:t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432175" y="2021275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2024 - 1.28B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2025 - 1.42B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432325" y="3114650"/>
            <a:ext cx="33624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6820125" y="4528725"/>
            <a:ext cx="1840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AD2624"/>
                </a:solidFill>
                <a:latin typeface="Avenir"/>
                <a:ea typeface="Avenir"/>
                <a:cs typeface="Avenir"/>
                <a:sym typeface="Avenir"/>
              </a:rPr>
              <a:t>#WeAreYorkville</a:t>
            </a:r>
            <a:endParaRPr b="1" sz="1500">
              <a:solidFill>
                <a:srgbClr val="AD262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1225" y="1077350"/>
            <a:ext cx="4996200" cy="3003050"/>
          </a:xfrm>
          <a:prstGeom prst="rect">
            <a:avLst/>
          </a:prstGeom>
          <a:solidFill>
            <a:srgbClr val="AD2624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/>
          <p:nvPr/>
        </p:nvSpPr>
        <p:spPr>
          <a:xfrm>
            <a:off x="4287825" y="852525"/>
            <a:ext cx="4372800" cy="3452700"/>
          </a:xfrm>
          <a:prstGeom prst="rect">
            <a:avLst/>
          </a:prstGeom>
          <a:noFill/>
          <a:ln cap="flat" cmpd="sng" w="9525">
            <a:solidFill>
              <a:srgbClr val="AD26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0" y="7125"/>
            <a:ext cx="6191100" cy="5143500"/>
          </a:xfrm>
          <a:prstGeom prst="rect">
            <a:avLst/>
          </a:prstGeom>
          <a:solidFill>
            <a:srgbClr val="AD262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/>
        </p:nvSpPr>
        <p:spPr>
          <a:xfrm>
            <a:off x="303150" y="337300"/>
            <a:ext cx="2924700" cy="6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00000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New Property Values</a:t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432175" y="2021275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432325" y="3114650"/>
            <a:ext cx="33624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9" name="Google Shape;119;p18"/>
          <p:cNvSpPr txBox="1"/>
          <p:nvPr/>
        </p:nvSpPr>
        <p:spPr>
          <a:xfrm>
            <a:off x="6820125" y="4528725"/>
            <a:ext cx="1840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AD2624"/>
                </a:solidFill>
                <a:latin typeface="Avenir"/>
                <a:ea typeface="Avenir"/>
                <a:cs typeface="Avenir"/>
                <a:sym typeface="Avenir"/>
              </a:rPr>
              <a:t>#WeAreYorkville</a:t>
            </a:r>
            <a:endParaRPr b="1" sz="1500">
              <a:solidFill>
                <a:srgbClr val="AD262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20" name="Google Shape;120;p1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5374" y="990688"/>
            <a:ext cx="5113950" cy="3162126"/>
          </a:xfrm>
          <a:prstGeom prst="rect">
            <a:avLst/>
          </a:prstGeom>
          <a:solidFill>
            <a:srgbClr val="AD2624"/>
          </a:solidFill>
          <a:ln>
            <a:noFill/>
          </a:ln>
        </p:spPr>
      </p:pic>
      <p:sp>
        <p:nvSpPr>
          <p:cNvPr id="121" name="Google Shape;121;p18"/>
          <p:cNvSpPr txBox="1"/>
          <p:nvPr/>
        </p:nvSpPr>
        <p:spPr>
          <a:xfrm>
            <a:off x="432175" y="2021275"/>
            <a:ext cx="26832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Estimate - $37,000,000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2025 - $1,465,628,768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13.87% Increase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0" y="-12"/>
            <a:ext cx="21165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316225" y="38"/>
            <a:ext cx="1979700" cy="51435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189000" y="38"/>
            <a:ext cx="1927500" cy="5143500"/>
          </a:xfrm>
          <a:prstGeom prst="rect">
            <a:avLst/>
          </a:prstGeom>
          <a:gradFill>
            <a:gsLst>
              <a:gs pos="0">
                <a:srgbClr val="AD2624"/>
              </a:gs>
              <a:gs pos="100000">
                <a:srgbClr val="540303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 amt="20000"/>
          </a:blip>
          <a:srcRect b="0" l="4420" r="55284" t="19354"/>
          <a:stretch/>
        </p:blipFill>
        <p:spPr>
          <a:xfrm>
            <a:off x="189000" y="38"/>
            <a:ext cx="19275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347" y="268062"/>
            <a:ext cx="962525" cy="77840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/>
        </p:nvSpPr>
        <p:spPr>
          <a:xfrm>
            <a:off x="2777000" y="707900"/>
            <a:ext cx="5496900" cy="37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2" name="Google Shape;13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225" y="0"/>
            <a:ext cx="8391849" cy="505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100">
        <p14:flip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/>
          <p:nvPr/>
        </p:nvSpPr>
        <p:spPr>
          <a:xfrm>
            <a:off x="3446250" y="362475"/>
            <a:ext cx="1958400" cy="1407900"/>
          </a:xfrm>
          <a:prstGeom prst="rect">
            <a:avLst/>
          </a:prstGeom>
          <a:noFill/>
          <a:ln cap="flat" cmpd="sng" w="9525">
            <a:solidFill>
              <a:srgbClr val="AD26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0"/>
          <p:cNvSpPr/>
          <p:nvPr/>
        </p:nvSpPr>
        <p:spPr>
          <a:xfrm>
            <a:off x="250" y="2571750"/>
            <a:ext cx="9144000" cy="25716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0"/>
          <p:cNvSpPr/>
          <p:nvPr/>
        </p:nvSpPr>
        <p:spPr>
          <a:xfrm>
            <a:off x="3501225" y="439875"/>
            <a:ext cx="1832700" cy="12663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0"/>
          <p:cNvSpPr txBox="1"/>
          <p:nvPr/>
        </p:nvSpPr>
        <p:spPr>
          <a:xfrm>
            <a:off x="3567825" y="867375"/>
            <a:ext cx="1840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AD2624"/>
                </a:solidFill>
                <a:latin typeface="Avenir"/>
                <a:ea typeface="Avenir"/>
                <a:cs typeface="Avenir"/>
                <a:sym typeface="Avenir"/>
              </a:rPr>
              <a:t>Tax Levy Timeline</a:t>
            </a:r>
            <a:endParaRPr b="1" sz="1500">
              <a:solidFill>
                <a:srgbClr val="AD2624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858825" y="1873600"/>
            <a:ext cx="7258500" cy="6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2"/>
              </a:solidFill>
            </a:endParaRPr>
          </a:p>
        </p:txBody>
      </p:sp>
      <p:grpSp>
        <p:nvGrpSpPr>
          <p:cNvPr id="142" name="Google Shape;142;p20"/>
          <p:cNvGrpSpPr/>
          <p:nvPr/>
        </p:nvGrpSpPr>
        <p:grpSpPr>
          <a:xfrm>
            <a:off x="254452" y="2626925"/>
            <a:ext cx="8660948" cy="2428050"/>
            <a:chOff x="254452" y="2626925"/>
            <a:chExt cx="8660948" cy="2428050"/>
          </a:xfrm>
        </p:grpSpPr>
        <p:grpSp>
          <p:nvGrpSpPr>
            <p:cNvPr id="143" name="Google Shape;143;p20"/>
            <p:cNvGrpSpPr/>
            <p:nvPr/>
          </p:nvGrpSpPr>
          <p:grpSpPr>
            <a:xfrm>
              <a:off x="4285122" y="2626925"/>
              <a:ext cx="2281030" cy="1576450"/>
              <a:chOff x="4526672" y="2010199"/>
              <a:chExt cx="2281030" cy="1576450"/>
            </a:xfrm>
          </p:grpSpPr>
          <p:sp>
            <p:nvSpPr>
              <p:cNvPr id="144" name="Google Shape;144;p20"/>
              <p:cNvSpPr/>
              <p:nvPr/>
            </p:nvSpPr>
            <p:spPr>
              <a:xfrm>
                <a:off x="4849302" y="3079475"/>
                <a:ext cx="1958400" cy="133500"/>
              </a:xfrm>
              <a:prstGeom prst="rect">
                <a:avLst/>
              </a:prstGeom>
              <a:solidFill>
                <a:srgbClr val="5F5F5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5" name="Google Shape;145;p20"/>
              <p:cNvGrpSpPr/>
              <p:nvPr/>
            </p:nvGrpSpPr>
            <p:grpSpPr>
              <a:xfrm>
                <a:off x="4526672" y="2010199"/>
                <a:ext cx="2059252" cy="1576450"/>
                <a:chOff x="4526672" y="2010199"/>
                <a:chExt cx="2059252" cy="1576450"/>
              </a:xfrm>
            </p:grpSpPr>
            <p:grpSp>
              <p:nvGrpSpPr>
                <p:cNvPr id="146" name="Google Shape;146;p20"/>
                <p:cNvGrpSpPr/>
                <p:nvPr/>
              </p:nvGrpSpPr>
              <p:grpSpPr>
                <a:xfrm>
                  <a:off x="4808316" y="2800065"/>
                  <a:ext cx="92400" cy="411825"/>
                  <a:chOff x="845575" y="2563700"/>
                  <a:chExt cx="92400" cy="411825"/>
                </a:xfrm>
              </p:grpSpPr>
              <p:cxnSp>
                <p:nvCxnSpPr>
                  <p:cNvPr id="147" name="Google Shape;147;p20"/>
                  <p:cNvCxnSpPr/>
                  <p:nvPr/>
                </p:nvCxnSpPr>
                <p:spPr>
                  <a:xfrm>
                    <a:off x="891775" y="2616125"/>
                    <a:ext cx="0" cy="3594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sp>
                <p:nvSpPr>
                  <p:cNvPr id="148" name="Google Shape;148;p20"/>
                  <p:cNvSpPr/>
                  <p:nvPr/>
                </p:nvSpPr>
                <p:spPr>
                  <a:xfrm>
                    <a:off x="845575" y="2563700"/>
                    <a:ext cx="92400" cy="924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49" name="Google Shape;149;p20"/>
                <p:cNvSpPr txBox="1"/>
                <p:nvPr/>
              </p:nvSpPr>
              <p:spPr>
                <a:xfrm>
                  <a:off x="4526672" y="3215249"/>
                  <a:ext cx="1186500" cy="37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60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b="1" lang="en" sz="1200">
                      <a:solidFill>
                        <a:schemeClr val="dk1"/>
                      </a:solidFill>
                    </a:rPr>
                    <a:t>11/14/2024</a:t>
                  </a:r>
                  <a:endParaRPr b="1" sz="120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50" name="Google Shape;150;p20"/>
                <p:cNvSpPr txBox="1"/>
                <p:nvPr/>
              </p:nvSpPr>
              <p:spPr>
                <a:xfrm>
                  <a:off x="4753225" y="2010199"/>
                  <a:ext cx="1832700" cy="94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800"/>
                    <a:t>Truth in Taxation Hearing Notice </a:t>
                  </a:r>
                  <a:endParaRPr b="1" sz="800"/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1600"/>
                    </a:spcAft>
                    <a:buNone/>
                  </a:pPr>
                  <a:r>
                    <a:rPr lang="en" sz="800">
                      <a:latin typeface="Avenir"/>
                      <a:ea typeface="Avenir"/>
                      <a:cs typeface="Avenir"/>
                      <a:sym typeface="Avenir"/>
                    </a:rPr>
                    <a:t>Published in Kendall County Record</a:t>
                  </a:r>
                  <a:endParaRPr b="1" sz="800"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</p:grpSp>
        </p:grpSp>
        <p:grpSp>
          <p:nvGrpSpPr>
            <p:cNvPr id="151" name="Google Shape;151;p20"/>
            <p:cNvGrpSpPr/>
            <p:nvPr/>
          </p:nvGrpSpPr>
          <p:grpSpPr>
            <a:xfrm>
              <a:off x="6194245" y="3319325"/>
              <a:ext cx="2721155" cy="1735650"/>
              <a:chOff x="6435795" y="2702599"/>
              <a:chExt cx="2721155" cy="1735650"/>
            </a:xfrm>
          </p:grpSpPr>
          <p:sp>
            <p:nvSpPr>
              <p:cNvPr id="152" name="Google Shape;152;p20"/>
              <p:cNvSpPr/>
              <p:nvPr/>
            </p:nvSpPr>
            <p:spPr>
              <a:xfrm>
                <a:off x="6807650" y="3079475"/>
                <a:ext cx="2349300" cy="1335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3" name="Google Shape;153;p20"/>
              <p:cNvGrpSpPr/>
              <p:nvPr/>
            </p:nvGrpSpPr>
            <p:grpSpPr>
              <a:xfrm>
                <a:off x="6435795" y="2702599"/>
                <a:ext cx="1294279" cy="1735650"/>
                <a:chOff x="6435795" y="2702599"/>
                <a:chExt cx="1294279" cy="1735650"/>
              </a:xfrm>
            </p:grpSpPr>
            <p:grpSp>
              <p:nvGrpSpPr>
                <p:cNvPr id="154" name="Google Shape;154;p20"/>
                <p:cNvGrpSpPr/>
                <p:nvPr/>
              </p:nvGrpSpPr>
              <p:grpSpPr>
                <a:xfrm rot="10800000">
                  <a:off x="6760035" y="3079467"/>
                  <a:ext cx="92400" cy="411825"/>
                  <a:chOff x="2070100" y="2563700"/>
                  <a:chExt cx="92400" cy="411825"/>
                </a:xfrm>
              </p:grpSpPr>
              <p:cxnSp>
                <p:nvCxnSpPr>
                  <p:cNvPr id="155" name="Google Shape;155;p20"/>
                  <p:cNvCxnSpPr/>
                  <p:nvPr/>
                </p:nvCxnSpPr>
                <p:spPr>
                  <a:xfrm>
                    <a:off x="2116300" y="2616125"/>
                    <a:ext cx="0" cy="3594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sp>
                <p:nvSpPr>
                  <p:cNvPr id="156" name="Google Shape;156;p20"/>
                  <p:cNvSpPr/>
                  <p:nvPr/>
                </p:nvSpPr>
                <p:spPr>
                  <a:xfrm>
                    <a:off x="2070100" y="2563700"/>
                    <a:ext cx="92400" cy="924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57" name="Google Shape;157;p20"/>
                <p:cNvSpPr txBox="1"/>
                <p:nvPr/>
              </p:nvSpPr>
              <p:spPr>
                <a:xfrm>
                  <a:off x="6435795" y="2702599"/>
                  <a:ext cx="1131600" cy="37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60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b="1" lang="en" sz="1200">
                      <a:solidFill>
                        <a:schemeClr val="dk1"/>
                      </a:solidFill>
                    </a:rPr>
                    <a:t>11/25/2024</a:t>
                  </a:r>
                  <a:endParaRPr b="1" sz="120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58" name="Google Shape;158;p20"/>
                <p:cNvSpPr txBox="1"/>
                <p:nvPr/>
              </p:nvSpPr>
              <p:spPr>
                <a:xfrm>
                  <a:off x="6676774" y="3494449"/>
                  <a:ext cx="1053300" cy="94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800"/>
                    <a:t>Truth in Taxation Hearing and Board Votes on Proposed Levy</a:t>
                  </a:r>
                  <a:endParaRPr b="1" sz="800"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</p:grpSp>
        </p:grpSp>
        <p:grpSp>
          <p:nvGrpSpPr>
            <p:cNvPr id="159" name="Google Shape;159;p20"/>
            <p:cNvGrpSpPr/>
            <p:nvPr/>
          </p:nvGrpSpPr>
          <p:grpSpPr>
            <a:xfrm>
              <a:off x="254452" y="3033825"/>
              <a:ext cx="2394998" cy="1169575"/>
              <a:chOff x="496002" y="2417099"/>
              <a:chExt cx="2394998" cy="1169575"/>
            </a:xfrm>
          </p:grpSpPr>
          <p:sp>
            <p:nvSpPr>
              <p:cNvPr id="160" name="Google Shape;160;p20"/>
              <p:cNvSpPr/>
              <p:nvPr/>
            </p:nvSpPr>
            <p:spPr>
              <a:xfrm>
                <a:off x="932600" y="3079475"/>
                <a:ext cx="1958400" cy="1335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1" name="Google Shape;161;p20"/>
              <p:cNvGrpSpPr/>
              <p:nvPr/>
            </p:nvGrpSpPr>
            <p:grpSpPr>
              <a:xfrm>
                <a:off x="496002" y="2417099"/>
                <a:ext cx="2131323" cy="1169575"/>
                <a:chOff x="496002" y="2417099"/>
                <a:chExt cx="2131323" cy="1169575"/>
              </a:xfrm>
            </p:grpSpPr>
            <p:sp>
              <p:nvSpPr>
                <p:cNvPr id="162" name="Google Shape;162;p20"/>
                <p:cNvSpPr txBox="1"/>
                <p:nvPr/>
              </p:nvSpPr>
              <p:spPr>
                <a:xfrm>
                  <a:off x="496002" y="3215274"/>
                  <a:ext cx="1013100" cy="37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600"/>
                    </a:spcAft>
                    <a:buNone/>
                  </a:pPr>
                  <a:r>
                    <a:rPr b="1" lang="en" sz="1200"/>
                    <a:t>10/7/2024</a:t>
                  </a:r>
                  <a:endParaRPr b="1" sz="1200"/>
                </a:p>
              </p:txBody>
            </p:sp>
            <p:grpSp>
              <p:nvGrpSpPr>
                <p:cNvPr id="163" name="Google Shape;163;p20"/>
                <p:cNvGrpSpPr/>
                <p:nvPr/>
              </p:nvGrpSpPr>
              <p:grpSpPr>
                <a:xfrm>
                  <a:off x="881025" y="2800065"/>
                  <a:ext cx="92400" cy="411825"/>
                  <a:chOff x="845575" y="2563700"/>
                  <a:chExt cx="92400" cy="411825"/>
                </a:xfrm>
              </p:grpSpPr>
              <p:cxnSp>
                <p:nvCxnSpPr>
                  <p:cNvPr id="164" name="Google Shape;164;p20"/>
                  <p:cNvCxnSpPr/>
                  <p:nvPr/>
                </p:nvCxnSpPr>
                <p:spPr>
                  <a:xfrm>
                    <a:off x="891775" y="2616125"/>
                    <a:ext cx="0" cy="3594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sp>
                <p:nvSpPr>
                  <p:cNvPr id="165" name="Google Shape;165;p20"/>
                  <p:cNvSpPr/>
                  <p:nvPr/>
                </p:nvSpPr>
                <p:spPr>
                  <a:xfrm>
                    <a:off x="845575" y="2563700"/>
                    <a:ext cx="92400" cy="924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66" name="Google Shape;166;p20"/>
                <p:cNvSpPr txBox="1"/>
                <p:nvPr/>
              </p:nvSpPr>
              <p:spPr>
                <a:xfrm>
                  <a:off x="823125" y="2417099"/>
                  <a:ext cx="1804200" cy="537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800"/>
                    <a:t>Tentative Levy Presented to BOE</a:t>
                  </a:r>
                  <a:endParaRPr b="1" sz="800"/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800">
                      <a:solidFill>
                        <a:schemeClr val="dk1"/>
                      </a:solidFill>
                      <a:latin typeface="Avenir"/>
                      <a:ea typeface="Avenir"/>
                      <a:cs typeface="Avenir"/>
                      <a:sym typeface="Avenir"/>
                    </a:rPr>
                    <a:t>Discussion and questions</a:t>
                  </a:r>
                  <a:endParaRPr b="1" sz="800">
                    <a:solidFill>
                      <a:schemeClr val="dk1"/>
                    </a:solidFill>
                    <a:latin typeface="Avenir"/>
                    <a:ea typeface="Avenir"/>
                    <a:cs typeface="Avenir"/>
                    <a:sym typeface="Avenir"/>
                  </a:endParaRPr>
                </a:p>
                <a:p>
                  <a:pPr indent="0" lvl="0" marL="0" rtl="0" algn="l">
                    <a:spcBef>
                      <a:spcPts val="1600"/>
                    </a:spcBef>
                    <a:spcAft>
                      <a:spcPts val="1600"/>
                    </a:spcAft>
                    <a:buNone/>
                  </a:pPr>
                  <a:r>
                    <a:t/>
                  </a:r>
                  <a:endParaRPr b="1" sz="800"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</p:grpSp>
        </p:grpSp>
        <p:grpSp>
          <p:nvGrpSpPr>
            <p:cNvPr id="167" name="Google Shape;167;p20"/>
            <p:cNvGrpSpPr/>
            <p:nvPr/>
          </p:nvGrpSpPr>
          <p:grpSpPr>
            <a:xfrm>
              <a:off x="2284052" y="3319325"/>
              <a:ext cx="2323751" cy="1735650"/>
              <a:chOff x="2525602" y="2702599"/>
              <a:chExt cx="2323751" cy="1735650"/>
            </a:xfrm>
          </p:grpSpPr>
          <p:sp>
            <p:nvSpPr>
              <p:cNvPr id="168" name="Google Shape;168;p20"/>
              <p:cNvSpPr/>
              <p:nvPr/>
            </p:nvSpPr>
            <p:spPr>
              <a:xfrm>
                <a:off x="2890952" y="3079475"/>
                <a:ext cx="1958400" cy="133500"/>
              </a:xfrm>
              <a:prstGeom prst="rect">
                <a:avLst/>
              </a:prstGeom>
              <a:solidFill>
                <a:srgbClr val="AD262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9" name="Google Shape;169;p20"/>
              <p:cNvGrpSpPr/>
              <p:nvPr/>
            </p:nvGrpSpPr>
            <p:grpSpPr>
              <a:xfrm>
                <a:off x="2525602" y="2702599"/>
                <a:ext cx="1849748" cy="1735650"/>
                <a:chOff x="2525602" y="2702599"/>
                <a:chExt cx="1849748" cy="1735650"/>
              </a:xfrm>
            </p:grpSpPr>
            <p:sp>
              <p:nvSpPr>
                <p:cNvPr id="170" name="Google Shape;170;p20"/>
                <p:cNvSpPr txBox="1"/>
                <p:nvPr/>
              </p:nvSpPr>
              <p:spPr>
                <a:xfrm>
                  <a:off x="2525602" y="2702599"/>
                  <a:ext cx="1013100" cy="37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60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b="1" lang="en" sz="1200">
                      <a:solidFill>
                        <a:schemeClr val="dk1"/>
                      </a:solidFill>
                    </a:rPr>
                    <a:t>10/28/2024</a:t>
                  </a:r>
                  <a:endParaRPr b="1" sz="1200"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grpSp>
              <p:nvGrpSpPr>
                <p:cNvPr id="171" name="Google Shape;171;p20"/>
                <p:cNvGrpSpPr/>
                <p:nvPr/>
              </p:nvGrpSpPr>
              <p:grpSpPr>
                <a:xfrm rot="10800000">
                  <a:off x="2849073" y="3079467"/>
                  <a:ext cx="92400" cy="411825"/>
                  <a:chOff x="2070100" y="2563700"/>
                  <a:chExt cx="92400" cy="411825"/>
                </a:xfrm>
              </p:grpSpPr>
              <p:cxnSp>
                <p:nvCxnSpPr>
                  <p:cNvPr id="172" name="Google Shape;172;p20"/>
                  <p:cNvCxnSpPr/>
                  <p:nvPr/>
                </p:nvCxnSpPr>
                <p:spPr>
                  <a:xfrm>
                    <a:off x="2116300" y="2616125"/>
                    <a:ext cx="0" cy="3594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rgbClr val="00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sp>
                <p:nvSpPr>
                  <p:cNvPr id="173" name="Google Shape;173;p20"/>
                  <p:cNvSpPr/>
                  <p:nvPr/>
                </p:nvSpPr>
                <p:spPr>
                  <a:xfrm>
                    <a:off x="2070100" y="2563700"/>
                    <a:ext cx="92400" cy="92400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74" name="Google Shape;174;p20"/>
                <p:cNvSpPr txBox="1"/>
                <p:nvPr/>
              </p:nvSpPr>
              <p:spPr>
                <a:xfrm>
                  <a:off x="2773350" y="3494449"/>
                  <a:ext cx="1602000" cy="94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" sz="800"/>
                    <a:t>Tax Levy Update to BOE</a:t>
                  </a:r>
                  <a:endParaRPr b="1" sz="800">
                    <a:latin typeface="Roboto"/>
                    <a:ea typeface="Roboto"/>
                    <a:cs typeface="Roboto"/>
                    <a:sym typeface="Roboto"/>
                  </a:endParaRPr>
                </a:p>
                <a:p>
                  <a:pPr indent="0" lvl="0" marL="0" rtl="0" algn="l">
                    <a:spcBef>
                      <a:spcPts val="0"/>
                    </a:spcBef>
                    <a:spcAft>
                      <a:spcPts val="1600"/>
                    </a:spcAft>
                    <a:buNone/>
                  </a:pPr>
                  <a:r>
                    <a:rPr lang="en" sz="800">
                      <a:latin typeface="Avenir"/>
                      <a:ea typeface="Avenir"/>
                      <a:cs typeface="Avenir"/>
                      <a:sym typeface="Avenir"/>
                    </a:rPr>
                    <a:t>Tentative Levy updates based on new construction or assessments</a:t>
                  </a:r>
                  <a:endParaRPr b="1" sz="800">
                    <a:latin typeface="Avenir"/>
                    <a:ea typeface="Avenir"/>
                    <a:cs typeface="Avenir"/>
                    <a:sym typeface="Avenir"/>
                  </a:endParaRPr>
                </a:p>
              </p:txBody>
            </p:sp>
          </p:grpSp>
        </p:grpSp>
      </p:grpSp>
    </p:spTree>
  </p:cSld>
  <p:clrMapOvr>
    <a:masterClrMapping/>
  </p:clrMapOvr>
  <p:transition spd="med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1"/>
          <p:cNvSpPr/>
          <p:nvPr/>
        </p:nvSpPr>
        <p:spPr>
          <a:xfrm>
            <a:off x="4287825" y="852525"/>
            <a:ext cx="4372800" cy="34527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1"/>
          <p:cNvSpPr/>
          <p:nvPr/>
        </p:nvSpPr>
        <p:spPr>
          <a:xfrm>
            <a:off x="-17525" y="0"/>
            <a:ext cx="61911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1"/>
          <p:cNvSpPr txBox="1"/>
          <p:nvPr/>
        </p:nvSpPr>
        <p:spPr>
          <a:xfrm>
            <a:off x="458425" y="2269275"/>
            <a:ext cx="3181200" cy="61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00000" dist="19050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Questions?</a:t>
            </a:r>
            <a:endParaRPr b="1" sz="30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6820125" y="4528725"/>
            <a:ext cx="1840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Avenir"/>
                <a:ea typeface="Avenir"/>
                <a:cs typeface="Avenir"/>
                <a:sym typeface="Avenir"/>
              </a:rPr>
              <a:t>#WeAreYorkville</a:t>
            </a:r>
            <a:endParaRPr b="1" sz="1500">
              <a:solidFill>
                <a:schemeClr val="accent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3" name="Google Shape;183;p21" title="IMG_1638.JPG"/>
          <p:cNvPicPr preferRelativeResize="0"/>
          <p:nvPr/>
        </p:nvPicPr>
        <p:blipFill rotWithShape="1">
          <a:blip r:embed="rId3">
            <a:alphaModFix/>
          </a:blip>
          <a:srcRect b="21910" l="0" r="0" t="22941"/>
          <a:stretch/>
        </p:blipFill>
        <p:spPr>
          <a:xfrm>
            <a:off x="4099625" y="1052250"/>
            <a:ext cx="4154124" cy="305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