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57" r:id="rId8"/>
    <p:sldId id="266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ilton, Carrie" initials="HC" lastIdx="1" clrIdx="0">
    <p:extLst>
      <p:ext uri="{19B8F6BF-5375-455C-9EA6-DF929625EA0E}">
        <p15:presenceInfo xmlns:p15="http://schemas.microsoft.com/office/powerpoint/2012/main" userId="S::chamilton@murrieta.k12.ca.us::02b0b9fe-3ade-48fc-a2c5-b7ef154702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>
        <p:scale>
          <a:sx n="83" d="100"/>
          <a:sy n="83" d="100"/>
        </p:scale>
        <p:origin x="78" y="21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60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8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2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0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5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3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9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3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31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9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hyperlink" Target="mailto:chamilton@murrieta.k12.ca.u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536" y="643467"/>
            <a:ext cx="4680516" cy="1553386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Back to School Night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65" y="3000246"/>
            <a:ext cx="5202786" cy="363513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3200" dirty="0">
                <a:solidFill>
                  <a:srgbClr val="002060"/>
                </a:solidFill>
              </a:rPr>
              <a:t>Carrie Hamilton</a:t>
            </a:r>
          </a:p>
          <a:p>
            <a:pPr marL="342900" indent="-342900">
              <a:buChar char="•"/>
            </a:pPr>
            <a:r>
              <a:rPr lang="en-US" cap="none" dirty="0"/>
              <a:t>Study Skills</a:t>
            </a:r>
          </a:p>
          <a:p>
            <a:pPr marL="342900" indent="-342900">
              <a:buChar char="•"/>
            </a:pPr>
            <a:r>
              <a:rPr lang="en-US" cap="none" dirty="0"/>
              <a:t>Transition Partnership Program</a:t>
            </a:r>
          </a:p>
          <a:p>
            <a:pPr marL="342900" indent="-342900">
              <a:buChar char="•"/>
            </a:pPr>
            <a:r>
              <a:rPr lang="en-US" cap="none" dirty="0"/>
              <a:t>Introduction to Foreign Language</a:t>
            </a:r>
          </a:p>
          <a:p>
            <a:pPr marL="342900" indent="-342900">
              <a:buChar char="•"/>
            </a:pPr>
            <a:endParaRPr lang="en-US" dirty="0"/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162F2D61-4DB9-419E-BC5B-360CE85971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1" r="31946" b="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DA6CA847-1345-2A15-116D-CE4B3BD7D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09"/>
    </mc:Choice>
    <mc:Fallback>
      <p:transition spd="slow" advTm="32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EC8F-6A60-4C4A-97BA-B7AD73C61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142" y="477328"/>
            <a:ext cx="5224651" cy="37380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2200" dirty="0">
                <a:solidFill>
                  <a:srgbClr val="0070C0"/>
                </a:solidFill>
              </a:rPr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endParaRPr lang="en-US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CFD55-7228-444B-BD6E-C6A2F5BA2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142" y="580846"/>
            <a:ext cx="5224652" cy="51987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+mj-lt"/>
              </a:rPr>
              <a:t>Study Skills</a:t>
            </a:r>
          </a:p>
          <a:p>
            <a:pPr algn="ctr"/>
            <a:r>
              <a:rPr lang="en-US" sz="1600" dirty="0"/>
              <a:t>2</a:t>
            </a:r>
            <a:r>
              <a:rPr lang="en-US" sz="1600" baseline="30000" dirty="0"/>
              <a:t>nd</a:t>
            </a:r>
            <a:r>
              <a:rPr lang="en-US" sz="1600" dirty="0"/>
              <a:t> Period</a:t>
            </a:r>
          </a:p>
          <a:p>
            <a:pPr algn="ctr"/>
            <a:endParaRPr lang="en-US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  <a:p>
            <a:pPr algn="l" rtl="0" fontAlgn="base"/>
            <a:r>
              <a:rPr lang="en-US" sz="16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COURSE DESCRIPTION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Study Skills class is designed to:  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Provide additional support for academic classes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Familiarize students with various learning styles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Teach organizational skills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Help students become advocates for themselves </a:t>
            </a:r>
          </a:p>
          <a:p>
            <a:pPr algn="l" rtl="0" fontAlgn="base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 will also be opportunities for the students to work on career and college education exploration.   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Aide Support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Sarah Campagna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 descr="Study skills Learning Homework , study hard transparent background ...">
            <a:extLst>
              <a:ext uri="{FF2B5EF4-FFF2-40B4-BE49-F238E27FC236}">
                <a16:creationId xmlns:a16="http://schemas.microsoft.com/office/drawing/2014/main" id="{C65FBA54-15F2-497F-B69F-08856128E69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8525" y="957263"/>
            <a:ext cx="4943475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36C88B0-85B9-9733-8C30-64A4DDA052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90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702"/>
    </mc:Choice>
    <mc:Fallback>
      <p:transition spd="slow" advTm="66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720C8A5-6B45-4E4F-BA80-8A14A9F5B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89ECBDA-51E6-4484-8F25-E777102F7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A2AEA56-4902-4CC1-A43B-1AC27C88C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6749" y="720952"/>
            <a:ext cx="6959544" cy="5545704"/>
          </a:xfrm>
          <a:custGeom>
            <a:avLst/>
            <a:gdLst>
              <a:gd name="connsiteX0" fmla="*/ 839883 w 5283866"/>
              <a:gd name="connsiteY0" fmla="*/ 18 h 4210442"/>
              <a:gd name="connsiteX1" fmla="*/ 875727 w 5283866"/>
              <a:gd name="connsiteY1" fmla="*/ 6050 h 4210442"/>
              <a:gd name="connsiteX2" fmla="*/ 1624617 w 5283866"/>
              <a:gd name="connsiteY2" fmla="*/ 99799 h 4210442"/>
              <a:gd name="connsiteX3" fmla="*/ 2328012 w 5283866"/>
              <a:gd name="connsiteY3" fmla="*/ 148051 h 4210442"/>
              <a:gd name="connsiteX4" fmla="*/ 3177820 w 5283866"/>
              <a:gd name="connsiteY4" fmla="*/ 228566 h 4210442"/>
              <a:gd name="connsiteX5" fmla="*/ 3770646 w 5283866"/>
              <a:gd name="connsiteY5" fmla="*/ 252831 h 4210442"/>
              <a:gd name="connsiteX6" fmla="*/ 3800149 w 5283866"/>
              <a:gd name="connsiteY6" fmla="*/ 251727 h 4210442"/>
              <a:gd name="connsiteX7" fmla="*/ 4102076 w 5283866"/>
              <a:gd name="connsiteY7" fmla="*/ 288400 h 4210442"/>
              <a:gd name="connsiteX8" fmla="*/ 3904377 w 5283866"/>
              <a:gd name="connsiteY8" fmla="*/ 446120 h 4210442"/>
              <a:gd name="connsiteX9" fmla="*/ 4188933 w 5283866"/>
              <a:gd name="connsiteY9" fmla="*/ 520843 h 4210442"/>
              <a:gd name="connsiteX10" fmla="*/ 4465492 w 5283866"/>
              <a:gd name="connsiteY10" fmla="*/ 626449 h 4210442"/>
              <a:gd name="connsiteX11" fmla="*/ 4517606 w 5283866"/>
              <a:gd name="connsiteY11" fmla="*/ 670015 h 4210442"/>
              <a:gd name="connsiteX12" fmla="*/ 4948576 w 5283866"/>
              <a:gd name="connsiteY12" fmla="*/ 954847 h 4210442"/>
              <a:gd name="connsiteX13" fmla="*/ 4866132 w 5283866"/>
              <a:gd name="connsiteY13" fmla="*/ 1015233 h 4210442"/>
              <a:gd name="connsiteX14" fmla="*/ 5019164 w 5283866"/>
              <a:gd name="connsiteY14" fmla="*/ 1087474 h 4210442"/>
              <a:gd name="connsiteX15" fmla="*/ 5053630 w 5283866"/>
              <a:gd name="connsiteY15" fmla="*/ 1117806 h 4210442"/>
              <a:gd name="connsiteX16" fmla="*/ 5024404 w 5283866"/>
              <a:gd name="connsiteY16" fmla="*/ 1154202 h 4210442"/>
              <a:gd name="connsiteX17" fmla="*/ 4960984 w 5283866"/>
              <a:gd name="connsiteY17" fmla="*/ 1179569 h 4210442"/>
              <a:gd name="connsiteX18" fmla="*/ 4876887 w 5283866"/>
              <a:gd name="connsiteY18" fmla="*/ 1243814 h 4210442"/>
              <a:gd name="connsiteX19" fmla="*/ 4880195 w 5283866"/>
              <a:gd name="connsiteY19" fmla="*/ 1293998 h 4210442"/>
              <a:gd name="connsiteX20" fmla="*/ 4930104 w 5283866"/>
              <a:gd name="connsiteY20" fmla="*/ 1384991 h 4210442"/>
              <a:gd name="connsiteX21" fmla="*/ 4855103 w 5283866"/>
              <a:gd name="connsiteY21" fmla="*/ 1480119 h 4210442"/>
              <a:gd name="connsiteX22" fmla="*/ 4816500 w 5283866"/>
              <a:gd name="connsiteY22" fmla="*/ 1508242 h 4210442"/>
              <a:gd name="connsiteX23" fmla="*/ 4890949 w 5283866"/>
              <a:gd name="connsiteY23" fmla="*/ 1517893 h 4210442"/>
              <a:gd name="connsiteX24" fmla="*/ 4916868 w 5283866"/>
              <a:gd name="connsiteY24" fmla="*/ 1557599 h 4210442"/>
              <a:gd name="connsiteX25" fmla="*/ 4928448 w 5283866"/>
              <a:gd name="connsiteY25" fmla="*/ 1577453 h 4210442"/>
              <a:gd name="connsiteX26" fmla="*/ 4998760 w 5283866"/>
              <a:gd name="connsiteY26" fmla="*/ 1701809 h 4210442"/>
              <a:gd name="connsiteX27" fmla="*/ 4986903 w 5283866"/>
              <a:gd name="connsiteY27" fmla="*/ 1736550 h 4210442"/>
              <a:gd name="connsiteX28" fmla="*/ 4869716 w 5283866"/>
              <a:gd name="connsiteY28" fmla="*/ 1904472 h 4210442"/>
              <a:gd name="connsiteX29" fmla="*/ 4994348 w 5283866"/>
              <a:gd name="connsiteY29" fmla="*/ 1951346 h 4210442"/>
              <a:gd name="connsiteX30" fmla="*/ 5001792 w 5283866"/>
              <a:gd name="connsiteY30" fmla="*/ 2030756 h 4210442"/>
              <a:gd name="connsiteX31" fmla="*/ 5065212 w 5283866"/>
              <a:gd name="connsiteY31" fmla="*/ 2119543 h 4210442"/>
              <a:gd name="connsiteX32" fmla="*/ 5204732 w 5283866"/>
              <a:gd name="connsiteY32" fmla="*/ 2244450 h 4210442"/>
              <a:gd name="connsiteX33" fmla="*/ 5283866 w 5283866"/>
              <a:gd name="connsiteY33" fmla="*/ 2328272 h 4210442"/>
              <a:gd name="connsiteX34" fmla="*/ 5147380 w 5283866"/>
              <a:gd name="connsiteY34" fmla="*/ 2350606 h 4210442"/>
              <a:gd name="connsiteX35" fmla="*/ 5126148 w 5283866"/>
              <a:gd name="connsiteY35" fmla="*/ 2363566 h 4210442"/>
              <a:gd name="connsiteX36" fmla="*/ 5142417 w 5283866"/>
              <a:gd name="connsiteY36" fmla="*/ 2407682 h 4210442"/>
              <a:gd name="connsiteX37" fmla="*/ 5164200 w 5283866"/>
              <a:gd name="connsiteY37" fmla="*/ 2451526 h 4210442"/>
              <a:gd name="connsiteX38" fmla="*/ 5149034 w 5283866"/>
              <a:gd name="connsiteY38" fmla="*/ 2485992 h 4210442"/>
              <a:gd name="connsiteX39" fmla="*/ 5042601 w 5283866"/>
              <a:gd name="connsiteY39" fmla="*/ 2635164 h 4210442"/>
              <a:gd name="connsiteX40" fmla="*/ 4955194 w 5283866"/>
              <a:gd name="connsiteY40" fmla="*/ 2694445 h 4210442"/>
              <a:gd name="connsiteX41" fmla="*/ 4756116 w 5283866"/>
              <a:gd name="connsiteY41" fmla="*/ 2963836 h 4210442"/>
              <a:gd name="connsiteX42" fmla="*/ 4693523 w 5283866"/>
              <a:gd name="connsiteY42" fmla="*/ 3051244 h 4210442"/>
              <a:gd name="connsiteX43" fmla="*/ 4739848 w 5283866"/>
              <a:gd name="connsiteY43" fmla="*/ 3082125 h 4210442"/>
              <a:gd name="connsiteX44" fmla="*/ 4651060 w 5283866"/>
              <a:gd name="connsiteY44" fmla="*/ 3173670 h 4210442"/>
              <a:gd name="connsiteX45" fmla="*/ 4546556 w 5283866"/>
              <a:gd name="connsiteY45" fmla="*/ 3275413 h 4210442"/>
              <a:gd name="connsiteX46" fmla="*/ 4519261 w 5283866"/>
              <a:gd name="connsiteY46" fmla="*/ 3302437 h 4210442"/>
              <a:gd name="connsiteX47" fmla="*/ 2364961 w 5283866"/>
              <a:gd name="connsiteY47" fmla="*/ 4209597 h 4210442"/>
              <a:gd name="connsiteX48" fmla="*/ 1796951 w 5283866"/>
              <a:gd name="connsiteY48" fmla="*/ 4075867 h 4210442"/>
              <a:gd name="connsiteX49" fmla="*/ 1572227 w 5283866"/>
              <a:gd name="connsiteY49" fmla="*/ 3971917 h 4210442"/>
              <a:gd name="connsiteX50" fmla="*/ 1284364 w 5283866"/>
              <a:gd name="connsiteY50" fmla="*/ 3805097 h 4210442"/>
              <a:gd name="connsiteX51" fmla="*/ 976645 w 5283866"/>
              <a:gd name="connsiteY51" fmla="*/ 3670815 h 4210442"/>
              <a:gd name="connsiteX52" fmla="*/ 871866 w 5283866"/>
              <a:gd name="connsiteY52" fmla="*/ 3547839 h 4210442"/>
              <a:gd name="connsiteX53" fmla="*/ 835195 w 5283866"/>
              <a:gd name="connsiteY53" fmla="*/ 3513373 h 4210442"/>
              <a:gd name="connsiteX54" fmla="*/ 743375 w 5283866"/>
              <a:gd name="connsiteY54" fmla="*/ 3468427 h 4210442"/>
              <a:gd name="connsiteX55" fmla="*/ 583175 w 5283866"/>
              <a:gd name="connsiteY55" fmla="*/ 3371370 h 4210442"/>
              <a:gd name="connsiteX56" fmla="*/ 641906 w 5283866"/>
              <a:gd name="connsiteY56" fmla="*/ 3349311 h 4210442"/>
              <a:gd name="connsiteX57" fmla="*/ 810930 w 5283866"/>
              <a:gd name="connsiteY57" fmla="*/ 3408042 h 4210442"/>
              <a:gd name="connsiteX58" fmla="*/ 933908 w 5283866"/>
              <a:gd name="connsiteY58" fmla="*/ 3423758 h 4210442"/>
              <a:gd name="connsiteX59" fmla="*/ 760747 w 5283866"/>
              <a:gd name="connsiteY59" fmla="*/ 3321187 h 4210442"/>
              <a:gd name="connsiteX60" fmla="*/ 593101 w 5283866"/>
              <a:gd name="connsiteY60" fmla="*/ 3187731 h 4210442"/>
              <a:gd name="connsiteX61" fmla="*/ 722419 w 5283866"/>
              <a:gd name="connsiteY61" fmla="*/ 3213374 h 4210442"/>
              <a:gd name="connsiteX62" fmla="*/ 727934 w 5283866"/>
              <a:gd name="connsiteY62" fmla="*/ 3195451 h 4210442"/>
              <a:gd name="connsiteX63" fmla="*/ 615987 w 5283866"/>
              <a:gd name="connsiteY63" fmla="*/ 3036630 h 4210442"/>
              <a:gd name="connsiteX64" fmla="*/ 560564 w 5283866"/>
              <a:gd name="connsiteY64" fmla="*/ 2972660 h 4210442"/>
              <a:gd name="connsiteX65" fmla="*/ 311302 w 5283866"/>
              <a:gd name="connsiteY65" fmla="*/ 2779924 h 4210442"/>
              <a:gd name="connsiteX66" fmla="*/ 547882 w 5283866"/>
              <a:gd name="connsiteY66" fmla="*/ 2865952 h 4210442"/>
              <a:gd name="connsiteX67" fmla="*/ 303582 w 5283866"/>
              <a:gd name="connsiteY67" fmla="*/ 2678453 h 4210442"/>
              <a:gd name="connsiteX68" fmla="*/ 185016 w 5283866"/>
              <a:gd name="connsiteY68" fmla="*/ 2609244 h 4210442"/>
              <a:gd name="connsiteX69" fmla="*/ 154963 w 5283866"/>
              <a:gd name="connsiteY69" fmla="*/ 2568435 h 4210442"/>
              <a:gd name="connsiteX70" fmla="*/ 207627 w 5283866"/>
              <a:gd name="connsiteY70" fmla="*/ 2559612 h 4210442"/>
              <a:gd name="connsiteX71" fmla="*/ 369207 w 5283866"/>
              <a:gd name="connsiteY71" fmla="*/ 2575330 h 4210442"/>
              <a:gd name="connsiteX72" fmla="*/ 169852 w 5283866"/>
              <a:gd name="connsiteY72" fmla="*/ 2449319 h 4210442"/>
              <a:gd name="connsiteX73" fmla="*/ 319299 w 5283866"/>
              <a:gd name="connsiteY73" fmla="*/ 2468619 h 4210442"/>
              <a:gd name="connsiteX74" fmla="*/ 362313 w 5283866"/>
              <a:gd name="connsiteY74" fmla="*/ 2418988 h 4210442"/>
              <a:gd name="connsiteX75" fmla="*/ 431798 w 5283866"/>
              <a:gd name="connsiteY75" fmla="*/ 2338750 h 4210442"/>
              <a:gd name="connsiteX76" fmla="*/ 479775 w 5283866"/>
              <a:gd name="connsiteY76" fmla="*/ 2294082 h 4210442"/>
              <a:gd name="connsiteX77" fmla="*/ 499903 w 5283866"/>
              <a:gd name="connsiteY77" fmla="*/ 2153458 h 4210442"/>
              <a:gd name="connsiteX78" fmla="*/ 458544 w 5283866"/>
              <a:gd name="connsiteY78" fmla="*/ 1999599 h 4210442"/>
              <a:gd name="connsiteX79" fmla="*/ 346596 w 5283866"/>
              <a:gd name="connsiteY79" fmla="*/ 1921843 h 4210442"/>
              <a:gd name="connsiteX80" fmla="*/ 378857 w 5283866"/>
              <a:gd name="connsiteY80" fmla="*/ 1834435 h 4210442"/>
              <a:gd name="connsiteX81" fmla="*/ 617091 w 5283866"/>
              <a:gd name="connsiteY81" fmla="*/ 1887376 h 4210442"/>
              <a:gd name="connsiteX82" fmla="*/ 260568 w 5283866"/>
              <a:gd name="connsiteY82" fmla="*/ 1679198 h 4210442"/>
              <a:gd name="connsiteX83" fmla="*/ 320402 w 5283866"/>
              <a:gd name="connsiteY83" fmla="*/ 1668720 h 4210442"/>
              <a:gd name="connsiteX84" fmla="*/ 317920 w 5283866"/>
              <a:gd name="connsiteY84" fmla="*/ 1652452 h 4210442"/>
              <a:gd name="connsiteX85" fmla="*/ 321779 w 5283866"/>
              <a:gd name="connsiteY85" fmla="*/ 1552359 h 4210442"/>
              <a:gd name="connsiteX86" fmla="*/ 331707 w 5283866"/>
              <a:gd name="connsiteY86" fmla="*/ 1506313 h 4210442"/>
              <a:gd name="connsiteX87" fmla="*/ 315990 w 5283866"/>
              <a:gd name="connsiteY87" fmla="*/ 1453371 h 4210442"/>
              <a:gd name="connsiteX88" fmla="*/ 583450 w 5283866"/>
              <a:gd name="connsiteY88" fmla="*/ 1474052 h 4210442"/>
              <a:gd name="connsiteX89" fmla="*/ 699809 w 5283866"/>
              <a:gd name="connsiteY89" fmla="*/ 1461919 h 4210442"/>
              <a:gd name="connsiteX90" fmla="*/ 902750 w 5283866"/>
              <a:gd name="connsiteY90" fmla="*/ 1458612 h 4210442"/>
              <a:gd name="connsiteX91" fmla="*/ 996774 w 5283866"/>
              <a:gd name="connsiteY91" fmla="*/ 1468814 h 4210442"/>
              <a:gd name="connsiteX92" fmla="*/ 1077012 w 5283866"/>
              <a:gd name="connsiteY92" fmla="*/ 1455578 h 4210442"/>
              <a:gd name="connsiteX93" fmla="*/ 1000083 w 5283866"/>
              <a:gd name="connsiteY93" fmla="*/ 1393262 h 4210442"/>
              <a:gd name="connsiteX94" fmla="*/ 891720 w 5283866"/>
              <a:gd name="connsiteY94" fmla="*/ 1394089 h 4210442"/>
              <a:gd name="connsiteX95" fmla="*/ 814515 w 5283866"/>
              <a:gd name="connsiteY95" fmla="*/ 1353557 h 4210442"/>
              <a:gd name="connsiteX96" fmla="*/ 740895 w 5283866"/>
              <a:gd name="connsiteY96" fmla="*/ 1280211 h 4210442"/>
              <a:gd name="connsiteX97" fmla="*/ 481154 w 5283866"/>
              <a:gd name="connsiteY97" fmla="*/ 1163301 h 4210442"/>
              <a:gd name="connsiteX98" fmla="*/ 433728 w 5283866"/>
              <a:gd name="connsiteY98" fmla="*/ 1118909 h 4210442"/>
              <a:gd name="connsiteX99" fmla="*/ 1176276 w 5283866"/>
              <a:gd name="connsiteY99" fmla="*/ 1288484 h 4210442"/>
              <a:gd name="connsiteX100" fmla="*/ 946867 w 5283866"/>
              <a:gd name="connsiteY100" fmla="*/ 1217344 h 4210442"/>
              <a:gd name="connsiteX101" fmla="*/ 1102104 w 5283866"/>
              <a:gd name="connsiteY101" fmla="*/ 1230304 h 4210442"/>
              <a:gd name="connsiteX102" fmla="*/ 1188133 w 5283866"/>
              <a:gd name="connsiteY102" fmla="*/ 1182603 h 4210442"/>
              <a:gd name="connsiteX103" fmla="*/ 1187030 w 5283866"/>
              <a:gd name="connsiteY103" fmla="*/ 1169092 h 4210442"/>
              <a:gd name="connsiteX104" fmla="*/ 1123887 w 5283866"/>
              <a:gd name="connsiteY104" fmla="*/ 1124698 h 4210442"/>
              <a:gd name="connsiteX105" fmla="*/ 1086938 w 5283866"/>
              <a:gd name="connsiteY105" fmla="*/ 1096023 h 4210442"/>
              <a:gd name="connsiteX106" fmla="*/ 985744 w 5283866"/>
              <a:gd name="connsiteY106" fmla="*/ 992622 h 4210442"/>
              <a:gd name="connsiteX107" fmla="*/ 1057987 w 5283866"/>
              <a:gd name="connsiteY107" fmla="*/ 981594 h 4210442"/>
              <a:gd name="connsiteX108" fmla="*/ 1084733 w 5283866"/>
              <a:gd name="connsiteY108" fmla="*/ 960086 h 4210442"/>
              <a:gd name="connsiteX109" fmla="*/ 1064605 w 5283866"/>
              <a:gd name="connsiteY109" fmla="*/ 929756 h 4210442"/>
              <a:gd name="connsiteX110" fmla="*/ 840985 w 5283866"/>
              <a:gd name="connsiteY110" fmla="*/ 836558 h 4210442"/>
              <a:gd name="connsiteX111" fmla="*/ 823615 w 5283866"/>
              <a:gd name="connsiteY111" fmla="*/ 764315 h 4210442"/>
              <a:gd name="connsiteX112" fmla="*/ 865526 w 5283866"/>
              <a:gd name="connsiteY112" fmla="*/ 753562 h 4210442"/>
              <a:gd name="connsiteX113" fmla="*/ 914331 w 5283866"/>
              <a:gd name="connsiteY113" fmla="*/ 758525 h 4210442"/>
              <a:gd name="connsiteX114" fmla="*/ 875452 w 5283866"/>
              <a:gd name="connsiteY114" fmla="*/ 701724 h 4210442"/>
              <a:gd name="connsiteX115" fmla="*/ 717181 w 5283866"/>
              <a:gd name="connsiteY115" fmla="*/ 644371 h 4210442"/>
              <a:gd name="connsiteX116" fmla="*/ 755783 w 5283866"/>
              <a:gd name="connsiteY116" fmla="*/ 591707 h 4210442"/>
              <a:gd name="connsiteX117" fmla="*/ 0 w 5283866"/>
              <a:gd name="connsiteY117" fmla="*/ 352370 h 4210442"/>
              <a:gd name="connsiteX118" fmla="*/ 135937 w 5283866"/>
              <a:gd name="connsiteY118" fmla="*/ 349889 h 4210442"/>
              <a:gd name="connsiteX119" fmla="*/ 421595 w 5283866"/>
              <a:gd name="connsiteY119" fmla="*/ 385458 h 4210442"/>
              <a:gd name="connsiteX120" fmla="*/ 564424 w 5283866"/>
              <a:gd name="connsiteY120" fmla="*/ 379393 h 4210442"/>
              <a:gd name="connsiteX121" fmla="*/ 698432 w 5283866"/>
              <a:gd name="connsiteY121" fmla="*/ 398694 h 4210442"/>
              <a:gd name="connsiteX122" fmla="*/ 815067 w 5283866"/>
              <a:gd name="connsiteY122" fmla="*/ 398694 h 4210442"/>
              <a:gd name="connsiteX123" fmla="*/ 705876 w 5283866"/>
              <a:gd name="connsiteY123" fmla="*/ 370568 h 4210442"/>
              <a:gd name="connsiteX124" fmla="*/ 775360 w 5283866"/>
              <a:gd name="connsiteY124" fmla="*/ 345477 h 4210442"/>
              <a:gd name="connsiteX125" fmla="*/ 787493 w 5283866"/>
              <a:gd name="connsiteY125" fmla="*/ 315146 h 4210442"/>
              <a:gd name="connsiteX126" fmla="*/ 819202 w 5283866"/>
              <a:gd name="connsiteY126" fmla="*/ 291709 h 4210442"/>
              <a:gd name="connsiteX127" fmla="*/ 998705 w 5283866"/>
              <a:gd name="connsiteY127" fmla="*/ 303291 h 4210442"/>
              <a:gd name="connsiteX128" fmla="*/ 880139 w 5283866"/>
              <a:gd name="connsiteY128" fmla="*/ 206783 h 4210442"/>
              <a:gd name="connsiteX129" fmla="*/ 804037 w 5283866"/>
              <a:gd name="connsiteY129" fmla="*/ 190790 h 4210442"/>
              <a:gd name="connsiteX130" fmla="*/ 786666 w 5283866"/>
              <a:gd name="connsiteY130" fmla="*/ 149707 h 4210442"/>
              <a:gd name="connsiteX131" fmla="*/ 821960 w 5283866"/>
              <a:gd name="connsiteY131" fmla="*/ 140884 h 4210442"/>
              <a:gd name="connsiteX132" fmla="*/ 997325 w 5283866"/>
              <a:gd name="connsiteY132" fmla="*/ 174800 h 4210442"/>
              <a:gd name="connsiteX133" fmla="*/ 1026829 w 5283866"/>
              <a:gd name="connsiteY133" fmla="*/ 161287 h 4210442"/>
              <a:gd name="connsiteX134" fmla="*/ 696777 w 5283866"/>
              <a:gd name="connsiteY134" fmla="*/ 73604 h 4210442"/>
              <a:gd name="connsiteX135" fmla="*/ 701741 w 5283866"/>
              <a:gd name="connsiteY135" fmla="*/ 50444 h 4210442"/>
              <a:gd name="connsiteX136" fmla="*/ 992362 w 5283866"/>
              <a:gd name="connsiteY136" fmla="*/ 86289 h 4210442"/>
              <a:gd name="connsiteX137" fmla="*/ 806519 w 5283866"/>
              <a:gd name="connsiteY137" fmla="*/ 18183 h 4210442"/>
              <a:gd name="connsiteX138" fmla="*/ 839883 w 5283866"/>
              <a:gd name="connsiteY138" fmla="*/ 18 h 4210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84B84E-F6F0-45C3-943C-712DEF53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497" y="1069675"/>
            <a:ext cx="4034124" cy="203430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Introduction to Foreign Language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                    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5</a:t>
            </a:r>
            <a:r>
              <a:rPr lang="en-US" sz="1600" baseline="30000" dirty="0">
                <a:solidFill>
                  <a:schemeClr val="tx2"/>
                </a:solidFill>
                <a:latin typeface="+mn-lt"/>
              </a:rPr>
              <a:t>th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 Period</a:t>
            </a:r>
            <a:endParaRPr lang="en-US" sz="1600" dirty="0">
              <a:solidFill>
                <a:srgbClr val="0070C0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EDA639-9FA4-44CD-8162-F4E50787E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38338" y="1422345"/>
            <a:ext cx="4015954" cy="401595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34077C-B5D1-4272-8020-C99D1A1C8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5179" y="3243151"/>
            <a:ext cx="3978442" cy="241971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/>
              <a:t>Spanish, Italian, German, French, other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/>
              <a:t>Read from textbook and take notes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 err="1"/>
              <a:t>DuoLingo</a:t>
            </a:r>
            <a:r>
              <a:rPr lang="en-US" sz="2000" b="1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/>
              <a:t>Geography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D16FDFE-708A-FF72-2D3C-1B28A19CF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3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938"/>
    </mc:Choice>
    <mc:Fallback>
      <p:transition spd="slow" advTm="6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E70E3-72C5-4E09-8E52-3734BEF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Transition Partnership Program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sz="2400" dirty="0"/>
              <a:t>            </a:t>
            </a:r>
            <a:r>
              <a:rPr lang="en-US" sz="2400" baseline="30000" dirty="0"/>
              <a:t>4th</a:t>
            </a:r>
            <a:r>
              <a:rPr lang="en-US" sz="2400" dirty="0"/>
              <a:t> Period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9" name="Content Placeholder 8" descr="Complete puzzle with one piece lit up">
            <a:extLst>
              <a:ext uri="{FF2B5EF4-FFF2-40B4-BE49-F238E27FC236}">
                <a16:creationId xmlns:a16="http://schemas.microsoft.com/office/drawing/2014/main" id="{CC0D08EF-558B-4EAA-AA29-2E491FB2FA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5" r="20704"/>
          <a:stretch/>
        </p:blipFill>
        <p:spPr>
          <a:xfrm>
            <a:off x="2" y="10"/>
            <a:ext cx="611656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CFE183E-8A21-4E0E-B5F9-B367825A6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Murrieta Valley Unified School District (VMHS)</a:t>
            </a:r>
          </a:p>
          <a:p>
            <a:pPr lvl="1"/>
            <a:r>
              <a:rPr lang="en-US" sz="1600" dirty="0"/>
              <a:t>Carrie Hamilton</a:t>
            </a:r>
          </a:p>
          <a:p>
            <a:pPr lvl="1"/>
            <a:endParaRPr lang="en-US" sz="1600" dirty="0"/>
          </a:p>
          <a:p>
            <a:r>
              <a:rPr lang="en-US" sz="2000" dirty="0"/>
              <a:t>Department of Rehabilitation</a:t>
            </a:r>
            <a:endParaRPr lang="en-US" sz="1600" dirty="0"/>
          </a:p>
          <a:p>
            <a:pPr lvl="1"/>
            <a:r>
              <a:rPr lang="en-US" sz="1600" dirty="0"/>
              <a:t>Diana Reyes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/>
              <a:t>Riverside County of Education</a:t>
            </a:r>
          </a:p>
          <a:p>
            <a:pPr lvl="1"/>
            <a:r>
              <a:rPr lang="en-US" sz="1600" dirty="0"/>
              <a:t>Shelli Wozolek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49E155B-4787-C618-3742-9AA5A5BD71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8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269"/>
    </mc:Choice>
    <mc:Fallback>
      <p:transition spd="slow" advTm="332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0EEF741-C809-429C-8F10-EB73E618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Student Services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sz="1800" i="0" dirty="0">
                <a:solidFill>
                  <a:schemeClr val="accent4">
                    <a:lumMod val="75000"/>
                  </a:schemeClr>
                </a:solidFill>
              </a:rPr>
              <a:t>If plan “A” fails, there are 25 other letters in the alphabet</a:t>
            </a:r>
            <a:endParaRPr lang="en-US" i="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577D5D3-B1D4-4940-BCB5-FF3FED2FD2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830433"/>
              </p:ext>
            </p:extLst>
          </p:nvPr>
        </p:nvGraphicFramePr>
        <p:xfrm>
          <a:off x="598098" y="2235650"/>
          <a:ext cx="10691003" cy="4078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595">
                  <a:extLst>
                    <a:ext uri="{9D8B030D-6E8A-4147-A177-3AD203B41FA5}">
                      <a16:colId xmlns:a16="http://schemas.microsoft.com/office/drawing/2014/main" val="1860582606"/>
                    </a:ext>
                  </a:extLst>
                </a:gridCol>
                <a:gridCol w="2146352">
                  <a:extLst>
                    <a:ext uri="{9D8B030D-6E8A-4147-A177-3AD203B41FA5}">
                      <a16:colId xmlns:a16="http://schemas.microsoft.com/office/drawing/2014/main" val="1657081878"/>
                    </a:ext>
                  </a:extLst>
                </a:gridCol>
                <a:gridCol w="2146352">
                  <a:extLst>
                    <a:ext uri="{9D8B030D-6E8A-4147-A177-3AD203B41FA5}">
                      <a16:colId xmlns:a16="http://schemas.microsoft.com/office/drawing/2014/main" val="609428055"/>
                    </a:ext>
                  </a:extLst>
                </a:gridCol>
                <a:gridCol w="2146352">
                  <a:extLst>
                    <a:ext uri="{9D8B030D-6E8A-4147-A177-3AD203B41FA5}">
                      <a16:colId xmlns:a16="http://schemas.microsoft.com/office/drawing/2014/main" val="2959102197"/>
                    </a:ext>
                  </a:extLst>
                </a:gridCol>
                <a:gridCol w="2146352">
                  <a:extLst>
                    <a:ext uri="{9D8B030D-6E8A-4147-A177-3AD203B41FA5}">
                      <a16:colId xmlns:a16="http://schemas.microsoft.com/office/drawing/2014/main" val="4166450548"/>
                    </a:ext>
                  </a:extLst>
                </a:gridCol>
              </a:tblGrid>
              <a:tr h="118638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Job Exploration Counseling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Workplace Readiness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 Experience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Self-Advocacy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Post Secondary Counseling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110955"/>
                  </a:ext>
                </a:extLst>
              </a:tr>
              <a:tr h="289250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Explore Career interests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In Demand Jobs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Career Pathways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Interviewing Techniques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Resume Building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Relevant Work Practices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Money Management</a:t>
                      </a: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Paid/Unpaid Work Experience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Job Shadowing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Work-Place Tours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Guest Speakers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Disability Understanding and Disclosure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Career Goal Setting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Requesting Accommodations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Post Secondary Options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Educational Resources and Disability Support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/>
                        <a:t>Application and Enrollment Process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923629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2F533D8-C621-CB2E-E4D3-32402D91AE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65"/>
    </mc:Choice>
    <mc:Fallback>
      <p:transition spd="slow" advTm="316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AA92C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A21D7-F522-44E8-9894-FBE2D4CD6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Potential Services After High School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A004297-653E-4131-B4E4-50F8D0C8C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365237"/>
              </p:ext>
            </p:extLst>
          </p:nvPr>
        </p:nvGraphicFramePr>
        <p:xfrm>
          <a:off x="793630" y="1808522"/>
          <a:ext cx="10651783" cy="478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575">
                  <a:extLst>
                    <a:ext uri="{9D8B030D-6E8A-4147-A177-3AD203B41FA5}">
                      <a16:colId xmlns:a16="http://schemas.microsoft.com/office/drawing/2014/main" val="3866870221"/>
                    </a:ext>
                  </a:extLst>
                </a:gridCol>
                <a:gridCol w="2395152">
                  <a:extLst>
                    <a:ext uri="{9D8B030D-6E8A-4147-A177-3AD203B41FA5}">
                      <a16:colId xmlns:a16="http://schemas.microsoft.com/office/drawing/2014/main" val="3126649111"/>
                    </a:ext>
                  </a:extLst>
                </a:gridCol>
                <a:gridCol w="2823622">
                  <a:extLst>
                    <a:ext uri="{9D8B030D-6E8A-4147-A177-3AD203B41FA5}">
                      <a16:colId xmlns:a16="http://schemas.microsoft.com/office/drawing/2014/main" val="914556223"/>
                    </a:ext>
                  </a:extLst>
                </a:gridCol>
                <a:gridCol w="3016434">
                  <a:extLst>
                    <a:ext uri="{9D8B030D-6E8A-4147-A177-3AD203B41FA5}">
                      <a16:colId xmlns:a16="http://schemas.microsoft.com/office/drawing/2014/main" val="909400504"/>
                    </a:ext>
                  </a:extLst>
                </a:gridCol>
              </a:tblGrid>
              <a:tr h="227539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On the Job Training</a:t>
                      </a:r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Job Placement Assistance</a:t>
                      </a:r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Career Counseling and Assessments</a:t>
                      </a:r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Transportation Funds, Employment Tools, and Supplies</a:t>
                      </a:r>
                    </a:p>
                  </a:txBody>
                  <a:tcPr marL="152277" marR="152277" marT="76139" marB="76139"/>
                </a:tc>
                <a:extLst>
                  <a:ext uri="{0D108BD9-81ED-4DB2-BD59-A6C34878D82A}">
                    <a16:rowId xmlns:a16="http://schemas.microsoft.com/office/drawing/2014/main" val="2433293538"/>
                  </a:ext>
                </a:extLst>
              </a:tr>
              <a:tr h="2512416">
                <a:tc>
                  <a:txBody>
                    <a:bodyPr/>
                    <a:lstStyle/>
                    <a:p>
                      <a:pPr algn="l"/>
                      <a:endParaRPr lang="en-US" sz="3000" dirty="0"/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endParaRPr lang="en-US" sz="3000" dirty="0"/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endParaRPr lang="en-US" sz="3000" dirty="0"/>
                    </a:p>
                  </a:txBody>
                  <a:tcPr marL="152277" marR="152277" marT="76139" marB="76139"/>
                </a:tc>
                <a:tc>
                  <a:txBody>
                    <a:bodyPr/>
                    <a:lstStyle/>
                    <a:p>
                      <a:endParaRPr lang="en-US" sz="3000" dirty="0"/>
                    </a:p>
                  </a:txBody>
                  <a:tcPr marL="152277" marR="152277" marT="76139" marB="76139"/>
                </a:tc>
                <a:extLst>
                  <a:ext uri="{0D108BD9-81ED-4DB2-BD59-A6C34878D82A}">
                    <a16:rowId xmlns:a16="http://schemas.microsoft.com/office/drawing/2014/main" val="3479830121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6E557CF2-ABF8-4343-B8F6-EE283773A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166" y="4134928"/>
            <a:ext cx="2900631" cy="2357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290D30-4885-43A3-932B-5B6A8A1D3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83" y="4120213"/>
            <a:ext cx="2349272" cy="24761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78594B-0A73-4C7B-BBC5-22437C39B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9854" y="4077419"/>
            <a:ext cx="2441263" cy="24761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A77780-FE01-4C49-B587-C2B82B56CA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8649" y="4074264"/>
            <a:ext cx="2869721" cy="252206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4CD6160-DFE0-ACEB-3057-57FB8657DE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6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78"/>
    </mc:Choice>
    <mc:Fallback>
      <p:transition spd="slow" advTm="51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A5E3-4313-4219-BB53-F83E67C0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Contact Information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sz="1800" b="1" dirty="0">
                <a:latin typeface="Abadi" panose="020B0604020104020204" pitchFamily="34" charset="0"/>
              </a:rPr>
              <a:t>Please do not hesitate to contact me with any questions, concerns, or support. Email is the first means of contact. If needed, we can set up a virtual meeting during office hours.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5E12BEB-A03D-44D8-ABE0-E246397A3E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662727"/>
              </p:ext>
            </p:extLst>
          </p:nvPr>
        </p:nvGraphicFramePr>
        <p:xfrm>
          <a:off x="937404" y="2500045"/>
          <a:ext cx="10612474" cy="1964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6237">
                  <a:extLst>
                    <a:ext uri="{9D8B030D-6E8A-4147-A177-3AD203B41FA5}">
                      <a16:colId xmlns:a16="http://schemas.microsoft.com/office/drawing/2014/main" val="1841193516"/>
                    </a:ext>
                  </a:extLst>
                </a:gridCol>
                <a:gridCol w="5306237">
                  <a:extLst>
                    <a:ext uri="{9D8B030D-6E8A-4147-A177-3AD203B41FA5}">
                      <a16:colId xmlns:a16="http://schemas.microsoft.com/office/drawing/2014/main" val="645800575"/>
                    </a:ext>
                  </a:extLst>
                </a:gridCol>
              </a:tblGrid>
              <a:tr h="45258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2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chamilton@murrieta.k12.ca.us</a:t>
                      </a:r>
                      <a:endParaRPr lang="en-US" sz="24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8835624"/>
                  </a:ext>
                </a:extLst>
              </a:tr>
              <a:tr h="68211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b="1" u="none" dirty="0">
                          <a:solidFill>
                            <a:srgbClr val="0070C0"/>
                          </a:solidFill>
                        </a:rPr>
                        <a:t>Phone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951-894-5750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Ext: 6634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Email is preferred method to contact 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76171"/>
                  </a:ext>
                </a:extLst>
              </a:tr>
              <a:tr h="471438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386899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4A9642E-0CD8-FDB7-3EB5-47E34A679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0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53"/>
    </mc:Choice>
    <mc:Fallback>
      <p:transition spd="slow" advTm="233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A177B1-3414-4E4F-B40F-F778A4439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D2A52-2B2D-4CAA-958C-AF940C533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C280692-6E04-169C-0558-748A20DFB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0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59"/>
    </mc:Choice>
    <mc:Fallback>
      <p:transition spd="slow" advTm="23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4F4AF-3BAA-4AE6-8DE2-2C30704A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Thank you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5BE8EC-80C7-4F13-806C-409A4E8121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6253" y="957860"/>
            <a:ext cx="4942280" cy="494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CC6C3FF-9A23-D520-D3A4-A195196C56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34800" y="64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61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96"/>
    </mc:Choice>
    <mc:Fallback>
      <p:transition spd="slow" advTm="14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rush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5E8E2"/>
      </a:lt2>
      <a:accent1>
        <a:srgbClr val="AA92CB"/>
      </a:accent1>
      <a:accent2>
        <a:srgbClr val="B579BF"/>
      </a:accent2>
      <a:accent3>
        <a:srgbClr val="CB92BB"/>
      </a:accent3>
      <a:accent4>
        <a:srgbClr val="BF798F"/>
      </a:accent4>
      <a:accent5>
        <a:srgbClr val="CB9792"/>
      </a:accent5>
      <a:accent6>
        <a:srgbClr val="BF9E79"/>
      </a:accent6>
      <a:hlink>
        <a:srgbClr val="738B54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D6D3361-90C4-4BB3-A17E-D0BC9674F753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326</Words>
  <Application>Microsoft Office PowerPoint</Application>
  <PresentationFormat>Widescreen</PresentationFormat>
  <Paragraphs>87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Abadi</vt:lpstr>
      <vt:lpstr>Arial</vt:lpstr>
      <vt:lpstr>Century Gothic</vt:lpstr>
      <vt:lpstr>Elephant</vt:lpstr>
      <vt:lpstr>Segoe UI</vt:lpstr>
      <vt:lpstr>Times New Roman</vt:lpstr>
      <vt:lpstr>BrushVTI</vt:lpstr>
      <vt:lpstr>Back to School Night</vt:lpstr>
      <vt:lpstr>                                </vt:lpstr>
      <vt:lpstr>Introduction to Foreign Language                     5th Period</vt:lpstr>
      <vt:lpstr>Transition Partnership Program             4th Period</vt:lpstr>
      <vt:lpstr>Student Services If plan “A” fails, there are 25 other letters in the alphabet</vt:lpstr>
      <vt:lpstr>Potential Services After High School</vt:lpstr>
      <vt:lpstr>Contact Information Please do not hesitate to contact me with any questions, concerns, or support. Email is the first means of contact. If needed, we can set up a virtual meeting during office hours.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School Night</dc:title>
  <dc:creator>Hamilton, Carrie</dc:creator>
  <cp:lastModifiedBy>Hamilton, Carrie</cp:lastModifiedBy>
  <cp:revision>5</cp:revision>
  <dcterms:created xsi:type="dcterms:W3CDTF">2020-09-07T22:10:13Z</dcterms:created>
  <dcterms:modified xsi:type="dcterms:W3CDTF">2022-08-26T04:58:02Z</dcterms:modified>
</cp:coreProperties>
</file>