
<file path=[Content_Types].xml><?xml version="1.0" encoding="utf-8"?>
<Types xmlns="http://schemas.openxmlformats.org/package/2006/content-types">
  <Default ContentType="image/jpeg" Extension="jpg"/>
  <Default ContentType="application/vnd.openxmlformats-officedocument.vmlDrawing" Extension="vml"/>
  <Default ContentType="application/vnd.openxmlformats-officedocument.oleObject" Extension="bin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oleObject" PartName="/ppt/embeddings/oleObject1.bin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themeOverride+xml" PartName="/ppt/theme/themeOverride1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 showSpecialPlsOnTitleSld="0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http://customooxmlschemas.google.com/">
      <go:slidesCustomData xmlns:go="http://customooxmlschemas.google.com/" r:id="rId43" roundtripDataSignature="AMtx7mhIKfp1k7O+hq1A31aF6L2qmZH7s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C0A3DB6E-6350-483B-BB53-0B7EA4FEA9F9}">
  <a:tblStyle styleId="{C0A3DB6E-6350-483B-BB53-0B7EA4FEA9F9}" styleName="Table_0">
    <a:wholeTbl>
      <a:tcTxStyle b="off" i="off">
        <a:font>
          <a:latin typeface="Georgia"/>
          <a:ea typeface="Georgia"/>
          <a:cs typeface="Georgia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fill>
          <a:solidFill>
            <a:srgbClr val="CFD7E7"/>
          </a:solidFill>
        </a:fill>
      </a:tcStyle>
    </a:band1H>
    <a:band2H>
      <a:tcTxStyle/>
    </a:band2H>
    <a:band1V>
      <a:tcTxStyle/>
      <a:tcStyle>
        <a:fill>
          <a:solidFill>
            <a:srgbClr val="CFD7E7"/>
          </a:solidFill>
        </a:fill>
      </a:tcStyle>
    </a:band1V>
    <a:band2V>
      <a:tcTxStyle/>
    </a:band2V>
    <a:lastCol>
      <a:tcTxStyle b="on" i="off">
        <a:font>
          <a:latin typeface="Georgia"/>
          <a:ea typeface="Georgia"/>
          <a:cs typeface="Georgia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Georgia"/>
          <a:ea typeface="Georgia"/>
          <a:cs typeface="Georgia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Georgia"/>
          <a:ea typeface="Georgia"/>
          <a:cs typeface="Georgia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Georgia"/>
          <a:ea typeface="Georgia"/>
          <a:cs typeface="Georgia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  <a:tblStyle styleId="{5DD2ABE7-19EB-4CDF-90D8-B574F5DBEDC1}" styleName="Table_1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20" Type="http://schemas.openxmlformats.org/officeDocument/2006/relationships/slide" Target="slides/slide1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43" Type="http://customschemas.google.com/relationships/presentationmetadata" Target="metadata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slide" Target="slides/slide29.xml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37" Type="http://schemas.openxmlformats.org/officeDocument/2006/relationships/slide" Target="slides/slide31.xml"/><Relationship Id="rId14" Type="http://schemas.openxmlformats.org/officeDocument/2006/relationships/slide" Target="slides/slide8.xml"/><Relationship Id="rId36" Type="http://schemas.openxmlformats.org/officeDocument/2006/relationships/slide" Target="slides/slide30.xml"/><Relationship Id="rId17" Type="http://schemas.openxmlformats.org/officeDocument/2006/relationships/slide" Target="slides/slide11.xml"/><Relationship Id="rId39" Type="http://schemas.openxmlformats.org/officeDocument/2006/relationships/slide" Target="slides/slide33.xml"/><Relationship Id="rId16" Type="http://schemas.openxmlformats.org/officeDocument/2006/relationships/slide" Target="slides/slide10.xml"/><Relationship Id="rId38" Type="http://schemas.openxmlformats.org/officeDocument/2006/relationships/slide" Target="slides/slide32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drawings/_rels/vmlDrawing1.vml.rels><?xml version="1.0" encoding="UTF-8" standalone="yes"?><Relationships xmlns="http://schemas.openxmlformats.org/package/2006/relationships"><Relationship Id="rId1" Type="http://schemas.openxmlformats.org/officeDocument/2006/relationships/image" Target="../media/image25.png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06" name="Google Shape;10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28" name="Google Shape;12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1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46" name="Google Shape;14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1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68" name="Google Shape;168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1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94" name="Google Shape;194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95" name="Google Shape;195;p19:notes"/>
          <p:cNvSpPr txBox="1"/>
          <p:nvPr/>
        </p:nvSpPr>
        <p:spPr>
          <a:xfrm>
            <a:off x="3884753" y="8685552"/>
            <a:ext cx="2971697" cy="456889"/>
          </a:xfrm>
          <a:prstGeom prst="rect">
            <a:avLst/>
          </a:prstGeom>
          <a:noFill/>
          <a:ln>
            <a:noFill/>
          </a:ln>
        </p:spPr>
        <p:txBody>
          <a:bodyPr anchorCtr="0" anchor="b" bIns="44850" lIns="89700" spcFirstLastPara="1" rIns="89700" wrap="square" tIns="4485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 sz="1300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01" name="Google Shape;201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16" name="Google Shape;216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mes"/>
              <a:ea typeface="Times"/>
              <a:cs typeface="Times"/>
              <a:sym typeface="Times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2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2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2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2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2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2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3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3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3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3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4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4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4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4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4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4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4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5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p5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75"/>
          <p:cNvSpPr txBox="1"/>
          <p:nvPr>
            <p:ph type="title"/>
          </p:nvPr>
        </p:nvSpPr>
        <p:spPr>
          <a:xfrm>
            <a:off x="457200" y="274638"/>
            <a:ext cx="8229600" cy="71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7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16" name="Google Shape;16;p75"/>
          <p:cNvSpPr txBox="1"/>
          <p:nvPr>
            <p:ph idx="12" type="sldNum"/>
          </p:nvPr>
        </p:nvSpPr>
        <p:spPr>
          <a:xfrm>
            <a:off x="0" y="649287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bg>
      <p:bgPr>
        <a:gradFill>
          <a:gsLst>
            <a:gs pos="0">
              <a:srgbClr val="063C58"/>
            </a:gs>
            <a:gs pos="95000">
              <a:srgbClr val="063C58"/>
            </a:gs>
            <a:gs pos="100000">
              <a:srgbClr val="EEAD1F">
                <a:alpha val="94901"/>
              </a:srgbClr>
            </a:gs>
          </a:gsLst>
          <a:lin ang="5400000" scaled="0"/>
        </a:gra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76"/>
          <p:cNvSpPr txBox="1"/>
          <p:nvPr>
            <p:ph type="title"/>
          </p:nvPr>
        </p:nvSpPr>
        <p:spPr>
          <a:xfrm>
            <a:off x="457200" y="274638"/>
            <a:ext cx="8229600" cy="71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7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indent="-331469" lvl="1" marL="914400" algn="l">
              <a:spcBef>
                <a:spcPts val="360"/>
              </a:spcBef>
              <a:spcAft>
                <a:spcPts val="0"/>
              </a:spcAft>
              <a:buSzPts val="1620"/>
              <a:buChar char="o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77"/>
          <p:cNvSpPr txBox="1"/>
          <p:nvPr>
            <p:ph type="ctrTitle"/>
          </p:nvPr>
        </p:nvSpPr>
        <p:spPr>
          <a:xfrm>
            <a:off x="899652" y="2667000"/>
            <a:ext cx="8244348" cy="7651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EDAA00"/>
              </a:buClr>
              <a:buSzPts val="4400"/>
              <a:buFont typeface="Trebuchet MS"/>
              <a:buNone/>
              <a:defRPr sz="4400">
                <a:solidFill>
                  <a:srgbClr val="EDAA0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77"/>
          <p:cNvSpPr txBox="1"/>
          <p:nvPr>
            <p:ph idx="1" type="subTitle"/>
          </p:nvPr>
        </p:nvSpPr>
        <p:spPr>
          <a:xfrm>
            <a:off x="914400" y="3475704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640"/>
              </a:spcBef>
              <a:spcAft>
                <a:spcPts val="0"/>
              </a:spcAft>
              <a:buSzPts val="3200"/>
              <a:buNone/>
              <a:defRPr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SzPts val="252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1_Title and Content">
  <p:cSld name="1_Title and Conten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78"/>
          <p:cNvSpPr txBox="1"/>
          <p:nvPr>
            <p:ph type="title"/>
          </p:nvPr>
        </p:nvSpPr>
        <p:spPr>
          <a:xfrm>
            <a:off x="457200" y="274638"/>
            <a:ext cx="8229600" cy="71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7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indent="-331469" lvl="1" marL="914400" algn="l">
              <a:spcBef>
                <a:spcPts val="360"/>
              </a:spcBef>
              <a:spcAft>
                <a:spcPts val="0"/>
              </a:spcAft>
              <a:buSzPts val="1620"/>
              <a:buChar char="o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7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9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EDAA00"/>
              </a:buClr>
              <a:buSzPts val="4000"/>
              <a:buFont typeface="Trebuchet MS"/>
              <a:buNone/>
              <a:defRPr b="0" sz="4000" cap="none">
                <a:solidFill>
                  <a:srgbClr val="EDAA00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79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1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62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7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31" name="Google Shape;31;p79"/>
          <p:cNvSpPr txBox="1"/>
          <p:nvPr>
            <p:ph idx="12" type="sldNum"/>
          </p:nvPr>
        </p:nvSpPr>
        <p:spPr>
          <a:xfrm>
            <a:off x="0" y="649287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0"/>
          <p:cNvSpPr txBox="1"/>
          <p:nvPr>
            <p:ph type="title"/>
          </p:nvPr>
        </p:nvSpPr>
        <p:spPr>
          <a:xfrm>
            <a:off x="457200" y="274638"/>
            <a:ext cx="8229600" cy="71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80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SzPts val="2800"/>
              <a:buChar char="•"/>
              <a:defRPr sz="2800"/>
            </a:lvl1pPr>
            <a:lvl2pPr indent="-365760" lvl="1" marL="914400" algn="l">
              <a:spcBef>
                <a:spcPts val="480"/>
              </a:spcBef>
              <a:spcAft>
                <a:spcPts val="0"/>
              </a:spcAft>
              <a:buSzPts val="2160"/>
              <a:buChar char="o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SzPts val="2000"/>
              <a:buChar char="▪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5" name="Google Shape;35;p80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SzPts val="2800"/>
              <a:buChar char="•"/>
              <a:defRPr sz="2800"/>
            </a:lvl1pPr>
            <a:lvl2pPr indent="-365760" lvl="1" marL="914400" algn="l">
              <a:spcBef>
                <a:spcPts val="480"/>
              </a:spcBef>
              <a:spcAft>
                <a:spcPts val="0"/>
              </a:spcAft>
              <a:buSzPts val="2160"/>
              <a:buChar char="o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SzPts val="2000"/>
              <a:buChar char="▪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8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37" name="Google Shape;37;p80"/>
          <p:cNvSpPr txBox="1"/>
          <p:nvPr>
            <p:ph idx="12" type="sldNum"/>
          </p:nvPr>
        </p:nvSpPr>
        <p:spPr>
          <a:xfrm>
            <a:off x="0" y="649287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1"/>
          <p:cNvSpPr txBox="1"/>
          <p:nvPr>
            <p:ph type="title"/>
          </p:nvPr>
        </p:nvSpPr>
        <p:spPr>
          <a:xfrm>
            <a:off x="457200" y="274638"/>
            <a:ext cx="8229600" cy="71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Trebuchet MS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81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8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81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1pPr>
            <a:lvl2pPr indent="-342900" lvl="1" marL="914400" algn="l">
              <a:spcBef>
                <a:spcPts val="400"/>
              </a:spcBef>
              <a:spcAft>
                <a:spcPts val="0"/>
              </a:spcAft>
              <a:buSzPts val="1800"/>
              <a:buChar char="o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2" name="Google Shape;42;p81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8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81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1pPr>
            <a:lvl2pPr indent="-342900" lvl="1" marL="914400" algn="l">
              <a:spcBef>
                <a:spcPts val="400"/>
              </a:spcBef>
              <a:spcAft>
                <a:spcPts val="0"/>
              </a:spcAft>
              <a:buSzPts val="1800"/>
              <a:buChar char="o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8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45" name="Google Shape;45;p81"/>
          <p:cNvSpPr txBox="1"/>
          <p:nvPr>
            <p:ph idx="12" type="sldNum"/>
          </p:nvPr>
        </p:nvSpPr>
        <p:spPr>
          <a:xfrm>
            <a:off x="0" y="649287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8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48" name="Google Shape;48;p82"/>
          <p:cNvSpPr txBox="1"/>
          <p:nvPr>
            <p:ph idx="12" type="sldNum"/>
          </p:nvPr>
        </p:nvSpPr>
        <p:spPr>
          <a:xfrm>
            <a:off x="0" y="649287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type="objTx">
  <p:cSld name="OBJECT_WITH_CAPTION_TEXT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3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rebuchet MS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3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SzPts val="3200"/>
              <a:buChar char="•"/>
              <a:defRPr sz="3200"/>
            </a:lvl1pPr>
            <a:lvl2pPr indent="-388619" lvl="1" marL="914400" algn="l">
              <a:spcBef>
                <a:spcPts val="560"/>
              </a:spcBef>
              <a:spcAft>
                <a:spcPts val="0"/>
              </a:spcAft>
              <a:buSzPts val="2520"/>
              <a:buChar char="o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SzPts val="2400"/>
              <a:buChar char="▪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2" name="Google Shape;52;p83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108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3" name="Google Shape;53;p8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54" name="Google Shape;54;p83"/>
          <p:cNvSpPr txBox="1"/>
          <p:nvPr>
            <p:ph idx="12" type="sldNum"/>
          </p:nvPr>
        </p:nvSpPr>
        <p:spPr>
          <a:xfrm>
            <a:off x="0" y="649287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type="picTx">
  <p:cSld name="PICTURE_WITH_CAPTION_TEX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84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rebuchet MS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4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rgbClr val="EDAA00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520"/>
              <a:buFont typeface="Courier New"/>
              <a:buNone/>
              <a:defRPr b="0" i="0" sz="28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rgbClr val="EDAA00"/>
              </a:buClr>
              <a:buSzPts val="2400"/>
              <a:buFont typeface="Noto Sans Symbols"/>
              <a:buNone/>
              <a:defRPr b="0" i="0" sz="24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rgbClr val="EDAA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58" name="Google Shape;58;p84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108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9" name="Google Shape;59;p8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60" name="Google Shape;60;p84"/>
          <p:cNvSpPr txBox="1"/>
          <p:nvPr>
            <p:ph idx="12" type="sldNum"/>
          </p:nvPr>
        </p:nvSpPr>
        <p:spPr>
          <a:xfrm>
            <a:off x="0" y="649287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85"/>
          <p:cNvSpPr txBox="1"/>
          <p:nvPr>
            <p:ph type="title"/>
          </p:nvPr>
        </p:nvSpPr>
        <p:spPr>
          <a:xfrm>
            <a:off x="457200" y="274638"/>
            <a:ext cx="8229600" cy="71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85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indent="-331469" lvl="1" marL="914400" algn="l">
              <a:spcBef>
                <a:spcPts val="360"/>
              </a:spcBef>
              <a:spcAft>
                <a:spcPts val="0"/>
              </a:spcAft>
              <a:buSzPts val="1620"/>
              <a:buChar char="o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4" name="Google Shape;64;p8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65" name="Google Shape;65;p85"/>
          <p:cNvSpPr txBox="1"/>
          <p:nvPr>
            <p:ph idx="12" type="sldNum"/>
          </p:nvPr>
        </p:nvSpPr>
        <p:spPr>
          <a:xfrm>
            <a:off x="0" y="649287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segue" showMasterSp="0">
  <p:cSld name="Section segue">
    <p:bg>
      <p:bgPr>
        <a:solidFill>
          <a:schemeClr val="dk1">
            <a:alpha val="0"/>
          </a:schemeClr>
        </a:solid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VID_logo-spot.jpg" id="67" name="Google Shape;67;p8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467600" y="228600"/>
            <a:ext cx="1412875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86"/>
          <p:cNvSpPr/>
          <p:nvPr/>
        </p:nvSpPr>
        <p:spPr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69" name="Google Shape;69;p86"/>
          <p:cNvSpPr/>
          <p:nvPr/>
        </p:nvSpPr>
        <p:spPr>
          <a:xfrm>
            <a:off x="0" y="6053138"/>
            <a:ext cx="2239963" cy="7127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0" name="Google Shape;70;p86"/>
          <p:cNvSpPr/>
          <p:nvPr/>
        </p:nvSpPr>
        <p:spPr>
          <a:xfrm>
            <a:off x="2359025" y="6043613"/>
            <a:ext cx="6784975" cy="7143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1" name="Google Shape;71;p86"/>
          <p:cNvSpPr txBox="1"/>
          <p:nvPr>
            <p:ph idx="1" type="subTitle"/>
          </p:nvPr>
        </p:nvSpPr>
        <p:spPr>
          <a:xfrm>
            <a:off x="2362200" y="6050037"/>
            <a:ext cx="6705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520"/>
              </a:spcBef>
              <a:spcAft>
                <a:spcPts val="0"/>
              </a:spcAft>
              <a:buSzPts val="2600"/>
              <a:buNone/>
              <a:defRPr sz="2600">
                <a:solidFill>
                  <a:srgbClr val="FFFFFF"/>
                </a:solidFill>
              </a:defRPr>
            </a:lvl1pPr>
            <a:lvl2pPr lvl="1" algn="ctr">
              <a:spcBef>
                <a:spcPts val="360"/>
              </a:spcBef>
              <a:spcAft>
                <a:spcPts val="0"/>
              </a:spcAft>
              <a:buSzPts val="1620"/>
              <a:buNone/>
              <a:defRPr/>
            </a:lvl2pPr>
            <a:lvl3pPr lvl="2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3pPr>
            <a:lvl4pPr lvl="3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4pPr>
            <a:lvl5pPr lvl="4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5pPr>
            <a:lvl6pPr lvl="5" algn="ctr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6pPr>
            <a:lvl7pPr lvl="6" algn="ctr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7pPr>
            <a:lvl8pPr lvl="7" algn="ctr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8pPr>
            <a:lvl9pPr lvl="8" algn="ctr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9pPr>
          </a:lstStyle>
          <a:p/>
        </p:txBody>
      </p:sp>
      <p:sp>
        <p:nvSpPr>
          <p:cNvPr id="72" name="Google Shape;72;p86"/>
          <p:cNvSpPr txBox="1"/>
          <p:nvPr>
            <p:ph type="title"/>
          </p:nvPr>
        </p:nvSpPr>
        <p:spPr>
          <a:xfrm>
            <a:off x="685800" y="1447800"/>
            <a:ext cx="67056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rebuchet MS"/>
              <a:buNone/>
              <a:defRPr b="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ext Only">
  <p:cSld name="Text Only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87"/>
          <p:cNvSpPr/>
          <p:nvPr/>
        </p:nvSpPr>
        <p:spPr>
          <a:xfrm>
            <a:off x="9004300" y="0"/>
            <a:ext cx="136525" cy="6858000"/>
          </a:xfrm>
          <a:prstGeom prst="rect">
            <a:avLst/>
          </a:prstGeom>
          <a:solidFill>
            <a:srgbClr val="17365D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5" name="Google Shape;75;p87"/>
          <p:cNvSpPr/>
          <p:nvPr/>
        </p:nvSpPr>
        <p:spPr>
          <a:xfrm>
            <a:off x="8732838" y="0"/>
            <a:ext cx="184150" cy="6877050"/>
          </a:xfrm>
          <a:prstGeom prst="rect">
            <a:avLst/>
          </a:prstGeom>
          <a:solidFill>
            <a:srgbClr val="FFB31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6" name="Google Shape;76;p87"/>
          <p:cNvSpPr/>
          <p:nvPr/>
        </p:nvSpPr>
        <p:spPr>
          <a:xfrm flipH="1">
            <a:off x="8702675" y="0"/>
            <a:ext cx="46038" cy="6858000"/>
          </a:xfrm>
          <a:prstGeom prst="rect">
            <a:avLst/>
          </a:prstGeom>
          <a:solidFill>
            <a:schemeClr val="dk2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7" name="Google Shape;77;p87"/>
          <p:cNvSpPr/>
          <p:nvPr/>
        </p:nvSpPr>
        <p:spPr>
          <a:xfrm>
            <a:off x="0" y="0"/>
            <a:ext cx="8702675" cy="914400"/>
          </a:xfrm>
          <a:prstGeom prst="rect">
            <a:avLst/>
          </a:prstGeom>
          <a:solidFill>
            <a:srgbClr val="17365D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000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8" name="Google Shape;78;p87"/>
          <p:cNvSpPr/>
          <p:nvPr/>
        </p:nvSpPr>
        <p:spPr>
          <a:xfrm>
            <a:off x="0" y="6405563"/>
            <a:ext cx="4876800" cy="46037"/>
          </a:xfrm>
          <a:prstGeom prst="rect">
            <a:avLst/>
          </a:prstGeom>
          <a:solidFill>
            <a:srgbClr val="17365D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descr="AVID_logo-spot.jpg" id="79" name="Google Shape;79;p8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46063" y="5910263"/>
            <a:ext cx="1152525" cy="746125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87"/>
          <p:cNvSpPr/>
          <p:nvPr/>
        </p:nvSpPr>
        <p:spPr>
          <a:xfrm flipH="1">
            <a:off x="8891588" y="3175"/>
            <a:ext cx="46037" cy="6858000"/>
          </a:xfrm>
          <a:prstGeom prst="rect">
            <a:avLst/>
          </a:prstGeom>
          <a:solidFill>
            <a:schemeClr val="dk2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81" name="Google Shape;81;p87"/>
          <p:cNvSpPr/>
          <p:nvPr/>
        </p:nvSpPr>
        <p:spPr>
          <a:xfrm>
            <a:off x="-14288" y="914400"/>
            <a:ext cx="9180513" cy="76200"/>
          </a:xfrm>
          <a:prstGeom prst="rect">
            <a:avLst/>
          </a:prstGeom>
          <a:solidFill>
            <a:srgbClr val="FFB312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82" name="Google Shape;82;p87"/>
          <p:cNvSpPr txBox="1"/>
          <p:nvPr>
            <p:ph idx="1" type="body"/>
          </p:nvPr>
        </p:nvSpPr>
        <p:spPr>
          <a:xfrm>
            <a:off x="914400" y="1316038"/>
            <a:ext cx="6867525" cy="4459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SzPts val="3200"/>
              <a:buFont typeface="Arial"/>
              <a:buChar char="•"/>
              <a:defRPr/>
            </a:lvl1pPr>
            <a:lvl2pPr indent="-331469" lvl="1" marL="914400" algn="l">
              <a:spcBef>
                <a:spcPts val="360"/>
              </a:spcBef>
              <a:spcAft>
                <a:spcPts val="0"/>
              </a:spcAft>
              <a:buSzPts val="1620"/>
              <a:buChar char="o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3" name="Google Shape;83;p87"/>
          <p:cNvSpPr txBox="1"/>
          <p:nvPr>
            <p:ph idx="2" type="body"/>
          </p:nvPr>
        </p:nvSpPr>
        <p:spPr>
          <a:xfrm>
            <a:off x="495300" y="130175"/>
            <a:ext cx="7556500" cy="5794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800"/>
              </a:spcBef>
              <a:spcAft>
                <a:spcPts val="0"/>
              </a:spcAft>
              <a:buSzPts val="4000"/>
              <a:buNone/>
              <a:defRPr sz="4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-331469" lvl="1" marL="914400" algn="l">
              <a:spcBef>
                <a:spcPts val="360"/>
              </a:spcBef>
              <a:spcAft>
                <a:spcPts val="0"/>
              </a:spcAft>
              <a:buSzPts val="1620"/>
              <a:buChar char="o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lumn">
  <p:cSld name="Two Column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88"/>
          <p:cNvSpPr/>
          <p:nvPr/>
        </p:nvSpPr>
        <p:spPr>
          <a:xfrm>
            <a:off x="9004300" y="0"/>
            <a:ext cx="136525" cy="6858000"/>
          </a:xfrm>
          <a:prstGeom prst="rect">
            <a:avLst/>
          </a:prstGeom>
          <a:solidFill>
            <a:srgbClr val="17365D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86" name="Google Shape;86;p88"/>
          <p:cNvSpPr/>
          <p:nvPr/>
        </p:nvSpPr>
        <p:spPr>
          <a:xfrm>
            <a:off x="8732838" y="0"/>
            <a:ext cx="184150" cy="6877050"/>
          </a:xfrm>
          <a:prstGeom prst="rect">
            <a:avLst/>
          </a:prstGeom>
          <a:solidFill>
            <a:srgbClr val="FFB31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87" name="Google Shape;87;p88"/>
          <p:cNvSpPr/>
          <p:nvPr/>
        </p:nvSpPr>
        <p:spPr>
          <a:xfrm flipH="1">
            <a:off x="8702675" y="0"/>
            <a:ext cx="46038" cy="6858000"/>
          </a:xfrm>
          <a:prstGeom prst="rect">
            <a:avLst/>
          </a:prstGeom>
          <a:solidFill>
            <a:schemeClr val="dk2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88" name="Google Shape;88;p88"/>
          <p:cNvSpPr/>
          <p:nvPr/>
        </p:nvSpPr>
        <p:spPr>
          <a:xfrm>
            <a:off x="0" y="0"/>
            <a:ext cx="8702675" cy="914400"/>
          </a:xfrm>
          <a:prstGeom prst="rect">
            <a:avLst/>
          </a:prstGeom>
          <a:solidFill>
            <a:srgbClr val="17365D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000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89" name="Google Shape;89;p88"/>
          <p:cNvSpPr/>
          <p:nvPr/>
        </p:nvSpPr>
        <p:spPr>
          <a:xfrm>
            <a:off x="0" y="6405563"/>
            <a:ext cx="4876800" cy="46037"/>
          </a:xfrm>
          <a:prstGeom prst="rect">
            <a:avLst/>
          </a:prstGeom>
          <a:solidFill>
            <a:srgbClr val="17365D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descr="AVID_logo-spot.jpg" id="90" name="Google Shape;90;p8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46063" y="5910263"/>
            <a:ext cx="1152525" cy="746125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88"/>
          <p:cNvSpPr/>
          <p:nvPr/>
        </p:nvSpPr>
        <p:spPr>
          <a:xfrm flipH="1">
            <a:off x="8891588" y="3175"/>
            <a:ext cx="46037" cy="6858000"/>
          </a:xfrm>
          <a:prstGeom prst="rect">
            <a:avLst/>
          </a:prstGeom>
          <a:solidFill>
            <a:schemeClr val="dk2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92" name="Google Shape;92;p88"/>
          <p:cNvSpPr/>
          <p:nvPr/>
        </p:nvSpPr>
        <p:spPr>
          <a:xfrm>
            <a:off x="-14288" y="914400"/>
            <a:ext cx="9180513" cy="76200"/>
          </a:xfrm>
          <a:prstGeom prst="rect">
            <a:avLst/>
          </a:prstGeom>
          <a:solidFill>
            <a:srgbClr val="FFB312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93" name="Google Shape;93;p88"/>
          <p:cNvSpPr txBox="1"/>
          <p:nvPr>
            <p:ph idx="1" type="body"/>
          </p:nvPr>
        </p:nvSpPr>
        <p:spPr>
          <a:xfrm>
            <a:off x="495300" y="1285874"/>
            <a:ext cx="3586142" cy="44180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SzPts val="3200"/>
              <a:buChar char="•"/>
              <a:defRPr>
                <a:solidFill>
                  <a:srgbClr val="17375E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8619" lvl="1" marL="914400" algn="l">
              <a:spcBef>
                <a:spcPts val="560"/>
              </a:spcBef>
              <a:spcAft>
                <a:spcPts val="0"/>
              </a:spcAft>
              <a:buSzPts val="2520"/>
              <a:buChar char="o"/>
              <a:defRPr>
                <a:solidFill>
                  <a:srgbClr val="17375E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SzPts val="2400"/>
              <a:buChar char="▪"/>
              <a:defRPr>
                <a:solidFill>
                  <a:srgbClr val="17375E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SzPts val="2000"/>
              <a:buChar char="–"/>
              <a:defRPr>
                <a:solidFill>
                  <a:srgbClr val="17375E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SzPts val="2000"/>
              <a:buChar char="»"/>
              <a:defRPr>
                <a:solidFill>
                  <a:srgbClr val="17375E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4" name="Google Shape;94;p88"/>
          <p:cNvSpPr txBox="1"/>
          <p:nvPr>
            <p:ph idx="2" type="body"/>
          </p:nvPr>
        </p:nvSpPr>
        <p:spPr>
          <a:xfrm>
            <a:off x="4665307" y="1285874"/>
            <a:ext cx="3485760" cy="44180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SzPts val="3200"/>
              <a:buChar char="•"/>
              <a:defRPr>
                <a:solidFill>
                  <a:srgbClr val="17375E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8619" lvl="1" marL="914400" algn="l">
              <a:spcBef>
                <a:spcPts val="560"/>
              </a:spcBef>
              <a:spcAft>
                <a:spcPts val="0"/>
              </a:spcAft>
              <a:buSzPts val="2520"/>
              <a:buChar char="o"/>
              <a:defRPr>
                <a:solidFill>
                  <a:srgbClr val="17375E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SzPts val="2400"/>
              <a:buChar char="▪"/>
              <a:defRPr>
                <a:solidFill>
                  <a:srgbClr val="17375E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SzPts val="2000"/>
              <a:buChar char="–"/>
              <a:defRPr>
                <a:solidFill>
                  <a:srgbClr val="17375E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SzPts val="2000"/>
              <a:buChar char="»"/>
              <a:defRPr>
                <a:solidFill>
                  <a:srgbClr val="17375E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5" name="Google Shape;95;p88"/>
          <p:cNvSpPr txBox="1"/>
          <p:nvPr>
            <p:ph idx="3" type="body"/>
          </p:nvPr>
        </p:nvSpPr>
        <p:spPr>
          <a:xfrm>
            <a:off x="495300" y="130175"/>
            <a:ext cx="7556500" cy="5794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800"/>
              </a:spcBef>
              <a:spcAft>
                <a:spcPts val="0"/>
              </a:spcAft>
              <a:buSzPts val="4000"/>
              <a:buNone/>
              <a:defRPr sz="4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-331469" lvl="1" marL="914400" algn="l">
              <a:spcBef>
                <a:spcPts val="360"/>
              </a:spcBef>
              <a:spcAft>
                <a:spcPts val="0"/>
              </a:spcAft>
              <a:buSzPts val="1620"/>
              <a:buChar char="o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2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063C58"/>
            </a:gs>
            <a:gs pos="95000">
              <a:srgbClr val="063C58"/>
            </a:gs>
            <a:gs pos="100000">
              <a:srgbClr val="EEAD1F">
                <a:alpha val="94901"/>
              </a:srgbClr>
            </a:gs>
          </a:gsLst>
          <a:lin ang="5400000" scaled="0"/>
        </a:gra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4"/>
          <p:cNvSpPr txBox="1"/>
          <p:nvPr>
            <p:ph type="title"/>
          </p:nvPr>
        </p:nvSpPr>
        <p:spPr>
          <a:xfrm>
            <a:off x="457200" y="274638"/>
            <a:ext cx="8229600" cy="71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Trebuchet MS"/>
              <a:buNone/>
              <a:defRPr b="0" i="0" sz="4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7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rgbClr val="EDAA00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-388619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520"/>
              <a:buFont typeface="Courier New"/>
              <a:buChar char="o"/>
              <a:defRPr b="0" i="0" sz="28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rgbClr val="EDAA00"/>
              </a:buClr>
              <a:buSzPts val="2400"/>
              <a:buFont typeface="Noto Sans Symbols"/>
              <a:buChar char="▪"/>
              <a:defRPr b="0" i="0" sz="24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rgbClr val="EDAA00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12" name="Google Shape;12;p74"/>
          <p:cNvSpPr txBox="1"/>
          <p:nvPr/>
        </p:nvSpPr>
        <p:spPr>
          <a:xfrm>
            <a:off x="0" y="6476017"/>
            <a:ext cx="1066800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i="0" lang="en-US" sz="22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‹#›</a:t>
            </a:fld>
            <a:endParaRPr b="1" sz="22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vmlDrawing" Target="../drawings/vmlDrawing1.vml"/><Relationship Id="rId4" Type="http://schemas.openxmlformats.org/officeDocument/2006/relationships/oleObject" Target="../embeddings/oleObject1.bin"/><Relationship Id="rId5" Type="http://schemas.openxmlformats.org/officeDocument/2006/relationships/oleObject" Target="../embeddings/oleObject1.bin"/><Relationship Id="rId6" Type="http://schemas.openxmlformats.org/officeDocument/2006/relationships/image" Target="../media/image2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6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7.png"/><Relationship Id="rId4" Type="http://schemas.openxmlformats.org/officeDocument/2006/relationships/image" Target="../media/image1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0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1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5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6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2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8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0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4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7.jp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1.jp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\\FILES\Data\HQ\shared\dtolliver_share\Professional Learning Standards\Template for standards landscape.jpg" id="100" name="Google Shape;100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20574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5"/>
          <p:cNvSpPr txBox="1"/>
          <p:nvPr>
            <p:ph type="title"/>
          </p:nvPr>
        </p:nvSpPr>
        <p:spPr>
          <a:xfrm>
            <a:off x="2133600" y="274638"/>
            <a:ext cx="6553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F243E"/>
              </a:buClr>
              <a:buSzPts val="4400"/>
              <a:buFont typeface="Trebuchet MS"/>
              <a:buNone/>
            </a:pPr>
            <a:r>
              <a:rPr lang="en-US" u="sng">
                <a:solidFill>
                  <a:srgbClr val="0F243E"/>
                </a:solidFill>
              </a:rPr>
              <a:t>Norms</a:t>
            </a:r>
            <a:endParaRPr/>
          </a:p>
        </p:txBody>
      </p:sp>
      <p:sp>
        <p:nvSpPr>
          <p:cNvPr id="102" name="Google Shape;102;p5"/>
          <p:cNvSpPr txBox="1"/>
          <p:nvPr>
            <p:ph idx="1" type="body"/>
          </p:nvPr>
        </p:nvSpPr>
        <p:spPr>
          <a:xfrm>
            <a:off x="1752600" y="1295399"/>
            <a:ext cx="6934200" cy="41910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b="1" lang="en-US" sz="4400" u="sng">
                <a:solidFill>
                  <a:srgbClr val="0F243E"/>
                </a:solidFill>
              </a:rPr>
              <a:t>A</a:t>
            </a:r>
            <a:r>
              <a:rPr lang="en-US" sz="3600">
                <a:solidFill>
                  <a:srgbClr val="0F243E"/>
                </a:solidFill>
              </a:rPr>
              <a:t>sk</a:t>
            </a:r>
            <a:r>
              <a:rPr lang="en-US" sz="3600"/>
              <a:t> </a:t>
            </a:r>
            <a:r>
              <a:rPr lang="en-US" sz="3600">
                <a:solidFill>
                  <a:srgbClr val="0F243E"/>
                </a:solidFill>
              </a:rPr>
              <a:t>questions</a:t>
            </a:r>
            <a:endParaRPr/>
          </a:p>
          <a:p>
            <a:pPr indent="-342900" lvl="0" marL="342900" rtl="0" algn="l">
              <a:spcBef>
                <a:spcPts val="880"/>
              </a:spcBef>
              <a:spcAft>
                <a:spcPts val="0"/>
              </a:spcAft>
              <a:buSzPts val="4400"/>
              <a:buNone/>
            </a:pPr>
            <a:r>
              <a:rPr b="1" lang="en-US" sz="4400" u="sng">
                <a:solidFill>
                  <a:srgbClr val="0F243E"/>
                </a:solidFill>
              </a:rPr>
              <a:t>E</a:t>
            </a:r>
            <a:r>
              <a:rPr lang="en-US" sz="3600">
                <a:solidFill>
                  <a:srgbClr val="0F243E"/>
                </a:solidFill>
              </a:rPr>
              <a:t>ngage</a:t>
            </a:r>
            <a:r>
              <a:rPr lang="en-US" sz="3600"/>
              <a:t> </a:t>
            </a:r>
            <a:r>
              <a:rPr lang="en-US" sz="3600">
                <a:solidFill>
                  <a:srgbClr val="0F243E"/>
                </a:solidFill>
              </a:rPr>
              <a:t>fully</a:t>
            </a:r>
            <a:endParaRPr/>
          </a:p>
          <a:p>
            <a:pPr indent="-342900" lvl="0" marL="342900" rtl="0" algn="l">
              <a:spcBef>
                <a:spcPts val="880"/>
              </a:spcBef>
              <a:spcAft>
                <a:spcPts val="0"/>
              </a:spcAft>
              <a:buSzPts val="4400"/>
              <a:buNone/>
            </a:pPr>
            <a:r>
              <a:rPr b="1" lang="en-US" sz="4400" u="sng">
                <a:solidFill>
                  <a:srgbClr val="0F243E"/>
                </a:solidFill>
              </a:rPr>
              <a:t>I</a:t>
            </a:r>
            <a:r>
              <a:rPr lang="en-US" sz="3600">
                <a:solidFill>
                  <a:srgbClr val="0F243E"/>
                </a:solidFill>
              </a:rPr>
              <a:t>ntegrate</a:t>
            </a:r>
            <a:r>
              <a:rPr lang="en-US" sz="3600"/>
              <a:t> </a:t>
            </a:r>
            <a:r>
              <a:rPr lang="en-US" sz="3600">
                <a:solidFill>
                  <a:srgbClr val="0F243E"/>
                </a:solidFill>
              </a:rPr>
              <a:t>new information</a:t>
            </a:r>
            <a:endParaRPr/>
          </a:p>
          <a:p>
            <a:pPr indent="-342900" lvl="0" marL="342900" rtl="0" algn="l">
              <a:spcBef>
                <a:spcPts val="880"/>
              </a:spcBef>
              <a:spcAft>
                <a:spcPts val="0"/>
              </a:spcAft>
              <a:buSzPts val="4400"/>
              <a:buNone/>
            </a:pPr>
            <a:r>
              <a:rPr b="1" lang="en-US" sz="4400" u="sng">
                <a:solidFill>
                  <a:srgbClr val="0F243E"/>
                </a:solidFill>
              </a:rPr>
              <a:t>O</a:t>
            </a:r>
            <a:r>
              <a:rPr lang="en-US" sz="3600">
                <a:solidFill>
                  <a:srgbClr val="0F243E"/>
                </a:solidFill>
              </a:rPr>
              <a:t>pen your mind to diverse views</a:t>
            </a:r>
            <a:endParaRPr/>
          </a:p>
          <a:p>
            <a:pPr indent="-342900" lvl="0" marL="342900" rtl="0" algn="l">
              <a:spcBef>
                <a:spcPts val="880"/>
              </a:spcBef>
              <a:spcAft>
                <a:spcPts val="0"/>
              </a:spcAft>
              <a:buSzPts val="4400"/>
              <a:buNone/>
            </a:pPr>
            <a:r>
              <a:rPr b="1" lang="en-US" sz="4400" u="sng">
                <a:solidFill>
                  <a:srgbClr val="0F243E"/>
                </a:solidFill>
              </a:rPr>
              <a:t>U</a:t>
            </a:r>
            <a:r>
              <a:rPr lang="en-US" sz="3600">
                <a:solidFill>
                  <a:srgbClr val="0F243E"/>
                </a:solidFill>
              </a:rPr>
              <a:t>tilize</a:t>
            </a:r>
            <a:r>
              <a:rPr lang="en-US" sz="3600"/>
              <a:t> </a:t>
            </a:r>
            <a:r>
              <a:rPr lang="en-US" sz="3600">
                <a:solidFill>
                  <a:srgbClr val="0F243E"/>
                </a:solidFill>
              </a:rPr>
              <a:t>what you learn</a:t>
            </a:r>
            <a:endParaRPr/>
          </a:p>
        </p:txBody>
      </p:sp>
      <p:sp>
        <p:nvSpPr>
          <p:cNvPr id="103" name="Google Shape;103;p5"/>
          <p:cNvSpPr txBox="1"/>
          <p:nvPr/>
        </p:nvSpPr>
        <p:spPr>
          <a:xfrm>
            <a:off x="1752600" y="5638800"/>
            <a:ext cx="678180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Used with permission of Learning Forward, www.learningforward.org.  All rights reserved.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7"/>
          <p:cNvSpPr txBox="1"/>
          <p:nvPr>
            <p:ph type="title"/>
          </p:nvPr>
        </p:nvSpPr>
        <p:spPr>
          <a:xfrm>
            <a:off x="457200" y="274638"/>
            <a:ext cx="8229600" cy="71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59"/>
              <a:buFont typeface="Trebuchet MS"/>
              <a:buNone/>
            </a:pPr>
            <a:r>
              <a:rPr lang="en-US" sz="3959"/>
              <a:t>What Is AVID?</a:t>
            </a:r>
            <a:endParaRPr/>
          </a:p>
        </p:txBody>
      </p:sp>
      <p:sp>
        <p:nvSpPr>
          <p:cNvPr id="110" name="Google Shape;110;p7"/>
          <p:cNvSpPr txBox="1"/>
          <p:nvPr>
            <p:ph idx="1" type="body"/>
          </p:nvPr>
        </p:nvSpPr>
        <p:spPr>
          <a:xfrm>
            <a:off x="457200" y="5334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54000" lvl="1" marL="457200" rtl="0" algn="l">
              <a:spcBef>
                <a:spcPts val="0"/>
              </a:spcBef>
              <a:spcAft>
                <a:spcPts val="0"/>
              </a:spcAft>
              <a:buClr>
                <a:srgbClr val="FFB312"/>
              </a:buClr>
              <a:buSzPts val="3200"/>
              <a:buFont typeface="Noto Sans Symbols"/>
              <a:buNone/>
            </a:pPr>
            <a:r>
              <a:t/>
            </a:r>
            <a:endParaRPr sz="3200"/>
          </a:p>
          <a:p>
            <a:pPr indent="-457200" lvl="1" marL="457200" rtl="0" algn="l">
              <a:spcBef>
                <a:spcPts val="600"/>
              </a:spcBef>
              <a:spcAft>
                <a:spcPts val="0"/>
              </a:spcAft>
              <a:buClr>
                <a:srgbClr val="FFB312"/>
              </a:buClr>
              <a:buSzPts val="3200"/>
              <a:buFont typeface="Noto Sans Symbols"/>
              <a:buChar char="▪"/>
            </a:pPr>
            <a:r>
              <a:rPr lang="en-US" sz="3200"/>
              <a:t>…A structured </a:t>
            </a:r>
            <a:r>
              <a:rPr b="1" lang="en-US" sz="3200"/>
              <a:t>college preparatory system</a:t>
            </a:r>
            <a:r>
              <a:rPr lang="en-US" sz="3200"/>
              <a:t> working directly with schools and districts</a:t>
            </a:r>
            <a:endParaRPr/>
          </a:p>
          <a:p>
            <a:pPr indent="-457200" lvl="1" marL="457200" rtl="0" algn="l">
              <a:spcBef>
                <a:spcPts val="600"/>
              </a:spcBef>
              <a:spcAft>
                <a:spcPts val="0"/>
              </a:spcAft>
              <a:buClr>
                <a:srgbClr val="FFB312"/>
              </a:buClr>
              <a:buSzPts val="3200"/>
              <a:buFont typeface="Noto Sans Symbols"/>
              <a:buChar char="▪"/>
            </a:pPr>
            <a:r>
              <a:rPr lang="en-US" sz="3200"/>
              <a:t>…A </a:t>
            </a:r>
            <a:r>
              <a:rPr b="1" lang="en-US" sz="3200"/>
              <a:t>direct support </a:t>
            </a:r>
            <a:r>
              <a:rPr lang="en-US" sz="3200"/>
              <a:t>structure for first-generation college-goers, grades 4-16</a:t>
            </a:r>
            <a:endParaRPr/>
          </a:p>
          <a:p>
            <a:pPr indent="-457200" lvl="1" marL="457200" rtl="0" algn="l">
              <a:spcBef>
                <a:spcPts val="600"/>
              </a:spcBef>
              <a:spcAft>
                <a:spcPts val="0"/>
              </a:spcAft>
              <a:buClr>
                <a:srgbClr val="FFB312"/>
              </a:buClr>
              <a:buSzPts val="3200"/>
              <a:buFont typeface="Noto Sans Symbols"/>
              <a:buChar char="▪"/>
            </a:pPr>
            <a:r>
              <a:rPr lang="en-US" sz="3200"/>
              <a:t>…A </a:t>
            </a:r>
            <a:r>
              <a:rPr b="1" lang="en-US" sz="3200"/>
              <a:t>schoolwide approach </a:t>
            </a:r>
            <a:r>
              <a:rPr lang="en-US" sz="3200"/>
              <a:t>to curriculum and rigor</a:t>
            </a:r>
            <a:endParaRPr/>
          </a:p>
          <a:p>
            <a:pPr indent="-217488" lvl="1" marL="319088" rtl="0" algn="l">
              <a:spcBef>
                <a:spcPts val="600"/>
              </a:spcBef>
              <a:spcAft>
                <a:spcPts val="0"/>
              </a:spcAft>
              <a:buClr>
                <a:srgbClr val="FFB312"/>
              </a:buClr>
              <a:buSzPts val="1600"/>
              <a:buFont typeface="Noto Sans Symbols"/>
              <a:buNone/>
            </a:pPr>
            <a:r>
              <a:t/>
            </a:r>
            <a:endParaRPr sz="1600"/>
          </a:p>
        </p:txBody>
      </p:sp>
      <p:pic>
        <p:nvPicPr>
          <p:cNvPr descr="graduates.jpg" id="111" name="Google Shape;111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57800" y="5159375"/>
            <a:ext cx="3292475" cy="1317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8"/>
          <p:cNvSpPr txBox="1"/>
          <p:nvPr>
            <p:ph type="title"/>
          </p:nvPr>
        </p:nvSpPr>
        <p:spPr>
          <a:xfrm>
            <a:off x="457200" y="274638"/>
            <a:ext cx="8229600" cy="71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60"/>
              <a:buFont typeface="Trebuchet MS"/>
              <a:buNone/>
            </a:pPr>
            <a:r>
              <a:t/>
            </a:r>
            <a:endParaRPr sz="3959"/>
          </a:p>
        </p:txBody>
      </p:sp>
      <p:sp>
        <p:nvSpPr>
          <p:cNvPr id="117" name="Google Shape;117;p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/>
          </a:p>
        </p:txBody>
      </p:sp>
      <p:graphicFrame>
        <p:nvGraphicFramePr>
          <p:cNvPr id="118" name="Google Shape;118;p8"/>
          <p:cNvGraphicFramePr/>
          <p:nvPr/>
        </p:nvGraphicFramePr>
        <p:xfrm>
          <a:off x="0" y="0"/>
          <a:ext cx="9340850" cy="6858000"/>
        </p:xfrm>
        <a:graphic>
          <a:graphicData uri="http://schemas.openxmlformats.org/presentationml/2006/ole">
            <mc:AlternateContent>
              <mc:Choice Requires="v">
                <p:oleObj r:id="rId4" imgH="6858000" imgW="9340850" progId="PowerPoint.Show.8" spid="_x0000_s1">
                  <p:embed/>
                </p:oleObj>
              </mc:Choice>
              <mc:Fallback>
                <p:oleObj r:id="rId5" imgH="6858000" imgW="9340850" progId="PowerPoint.Show.8">
                  <p:embed/>
                  <p:pic>
                    <p:nvPicPr>
                      <p:cNvPr id="118" name="Google Shape;118;p8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0" y="0"/>
                        <a:ext cx="934085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9" name="Google Shape;119;p8"/>
          <p:cNvSpPr txBox="1"/>
          <p:nvPr/>
        </p:nvSpPr>
        <p:spPr>
          <a:xfrm>
            <a:off x="228600" y="6019800"/>
            <a:ext cx="6858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8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9"/>
          <p:cNvSpPr txBox="1"/>
          <p:nvPr>
            <p:ph type="title"/>
          </p:nvPr>
        </p:nvSpPr>
        <p:spPr>
          <a:xfrm>
            <a:off x="457200" y="274638"/>
            <a:ext cx="8229600" cy="71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59"/>
              <a:buFont typeface="Trebuchet MS"/>
              <a:buNone/>
            </a:pPr>
            <a:r>
              <a:rPr lang="en-US" sz="3959"/>
              <a:t>The AVID Elective Student Profile</a:t>
            </a:r>
            <a:endParaRPr/>
          </a:p>
        </p:txBody>
      </p:sp>
      <p:sp>
        <p:nvSpPr>
          <p:cNvPr id="125" name="Google Shape;125;p9"/>
          <p:cNvSpPr txBox="1"/>
          <p:nvPr>
            <p:ph idx="1" type="body"/>
          </p:nvPr>
        </p:nvSpPr>
        <p:spPr>
          <a:xfrm>
            <a:off x="457200" y="960437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lang="en-US"/>
              <a:t>Has academic potential:</a:t>
            </a:r>
            <a:endParaRPr/>
          </a:p>
          <a:p>
            <a:pPr indent="-344488" lvl="1" marL="344488" rtl="0" algn="l">
              <a:spcBef>
                <a:spcPts val="600"/>
              </a:spcBef>
              <a:spcAft>
                <a:spcPts val="0"/>
              </a:spcAft>
              <a:buClr>
                <a:srgbClr val="FFB312"/>
              </a:buClr>
              <a:buSzPts val="1920"/>
              <a:buFont typeface="Noto Sans Symbols"/>
              <a:buChar char="■"/>
            </a:pPr>
            <a:r>
              <a:rPr lang="en-US" sz="3200"/>
              <a:t>Average to high test scores</a:t>
            </a:r>
            <a:endParaRPr/>
          </a:p>
          <a:p>
            <a:pPr indent="-344488" lvl="1" marL="344488" rtl="0" algn="l">
              <a:spcBef>
                <a:spcPts val="600"/>
              </a:spcBef>
              <a:spcAft>
                <a:spcPts val="0"/>
              </a:spcAft>
              <a:buClr>
                <a:srgbClr val="FFB312"/>
              </a:buClr>
              <a:buSzPts val="1920"/>
              <a:buFont typeface="Noto Sans Symbols"/>
              <a:buChar char="■"/>
            </a:pPr>
            <a:r>
              <a:rPr lang="en-US" sz="3200"/>
              <a:t>2.0-3.5 GPA </a:t>
            </a:r>
            <a:endParaRPr/>
          </a:p>
          <a:p>
            <a:pPr indent="-344488" lvl="1" marL="344488" rtl="0" algn="l">
              <a:spcBef>
                <a:spcPts val="600"/>
              </a:spcBef>
              <a:spcAft>
                <a:spcPts val="0"/>
              </a:spcAft>
              <a:buClr>
                <a:srgbClr val="FFB312"/>
              </a:buClr>
              <a:buSzPts val="1920"/>
              <a:buFont typeface="Noto Sans Symbols"/>
              <a:buChar char="■"/>
            </a:pPr>
            <a:r>
              <a:rPr lang="en-US" sz="3200"/>
              <a:t>College potential with support</a:t>
            </a:r>
            <a:endParaRPr/>
          </a:p>
          <a:p>
            <a:pPr indent="-344488" lvl="1" marL="344488" rtl="0" algn="l">
              <a:spcBef>
                <a:spcPts val="600"/>
              </a:spcBef>
              <a:spcAft>
                <a:spcPts val="0"/>
              </a:spcAft>
              <a:buClr>
                <a:srgbClr val="FFB312"/>
              </a:buClr>
              <a:buSzPts val="1920"/>
              <a:buFont typeface="Noto Sans Symbols"/>
              <a:buChar char="■"/>
            </a:pPr>
            <a:r>
              <a:rPr lang="en-US" sz="3200"/>
              <a:t>Desire and determination</a:t>
            </a:r>
            <a:endParaRPr/>
          </a:p>
          <a:p>
            <a:pPr indent="0" lvl="0" marL="457200" rtl="0" algn="l">
              <a:spcBef>
                <a:spcPts val="980"/>
              </a:spcBef>
              <a:spcAft>
                <a:spcPts val="0"/>
              </a:spcAft>
              <a:buSzPts val="1900"/>
              <a:buFont typeface="Arial"/>
              <a:buNone/>
            </a:pPr>
            <a:r>
              <a:t/>
            </a:r>
            <a:endParaRPr b="1" sz="1900"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0"/>
          <p:cNvSpPr txBox="1"/>
          <p:nvPr>
            <p:ph type="title"/>
          </p:nvPr>
        </p:nvSpPr>
        <p:spPr>
          <a:xfrm>
            <a:off x="457200" y="274638"/>
            <a:ext cx="8229600" cy="71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59"/>
              <a:buFont typeface="Trebuchet MS"/>
              <a:buNone/>
            </a:pPr>
            <a:r>
              <a:rPr lang="en-US" sz="3959"/>
              <a:t>The AVID Elective Student Profile</a:t>
            </a:r>
            <a:endParaRPr/>
          </a:p>
        </p:txBody>
      </p:sp>
      <p:sp>
        <p:nvSpPr>
          <p:cNvPr id="132" name="Google Shape;132;p10"/>
          <p:cNvSpPr txBox="1"/>
          <p:nvPr>
            <p:ph idx="1" type="body"/>
          </p:nvPr>
        </p:nvSpPr>
        <p:spPr>
          <a:xfrm>
            <a:off x="457200" y="5334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lang="en-US"/>
              <a:t>Meets one or more of the following criteria:</a:t>
            </a:r>
            <a:endParaRPr/>
          </a:p>
          <a:p>
            <a:pPr indent="-344488" lvl="1" marL="344488" rtl="0" algn="l">
              <a:spcBef>
                <a:spcPts val="600"/>
              </a:spcBef>
              <a:spcAft>
                <a:spcPts val="0"/>
              </a:spcAft>
              <a:buClr>
                <a:srgbClr val="FFB312"/>
              </a:buClr>
              <a:buSzPts val="1920"/>
              <a:buFont typeface="Noto Sans Symbols"/>
              <a:buChar char="■"/>
            </a:pPr>
            <a:r>
              <a:rPr lang="en-US" sz="3200"/>
              <a:t>First to attend college</a:t>
            </a:r>
            <a:endParaRPr/>
          </a:p>
          <a:p>
            <a:pPr indent="-344488" lvl="1" marL="344488" rtl="0" algn="l">
              <a:spcBef>
                <a:spcPts val="600"/>
              </a:spcBef>
              <a:spcAft>
                <a:spcPts val="0"/>
              </a:spcAft>
              <a:buClr>
                <a:srgbClr val="FFB312"/>
              </a:buClr>
              <a:buSzPts val="1920"/>
              <a:buFont typeface="Noto Sans Symbols"/>
              <a:buChar char="■"/>
            </a:pPr>
            <a:r>
              <a:rPr lang="en-US" sz="3200"/>
              <a:t>Historically underserved in four-year colleges</a:t>
            </a:r>
            <a:endParaRPr/>
          </a:p>
          <a:p>
            <a:pPr indent="-344488" lvl="1" marL="344488" rtl="0" algn="l">
              <a:spcBef>
                <a:spcPts val="600"/>
              </a:spcBef>
              <a:spcAft>
                <a:spcPts val="0"/>
              </a:spcAft>
              <a:buClr>
                <a:srgbClr val="FFB312"/>
              </a:buClr>
              <a:buSzPts val="1920"/>
              <a:buFont typeface="Noto Sans Symbols"/>
              <a:buChar char="■"/>
            </a:pPr>
            <a:r>
              <a:rPr lang="en-US" sz="3200"/>
              <a:t>Low income</a:t>
            </a:r>
            <a:endParaRPr/>
          </a:p>
          <a:p>
            <a:pPr indent="-344488" lvl="1" marL="344488" rtl="0" algn="l">
              <a:spcBef>
                <a:spcPts val="600"/>
              </a:spcBef>
              <a:spcAft>
                <a:spcPts val="0"/>
              </a:spcAft>
              <a:buClr>
                <a:srgbClr val="FFB312"/>
              </a:buClr>
              <a:buSzPts val="1920"/>
              <a:buFont typeface="Noto Sans Symbols"/>
              <a:buChar char="■"/>
            </a:pPr>
            <a:r>
              <a:rPr lang="en-US" sz="3200"/>
              <a:t>Special circumstances</a:t>
            </a:r>
            <a:endParaRPr/>
          </a:p>
          <a:p>
            <a:pPr indent="-336550" lvl="0" marL="914400" rtl="0" algn="l">
              <a:spcBef>
                <a:spcPts val="980"/>
              </a:spcBef>
              <a:spcAft>
                <a:spcPts val="0"/>
              </a:spcAft>
              <a:buSzPts val="1900"/>
              <a:buNone/>
            </a:pPr>
            <a:r>
              <a:t/>
            </a:r>
            <a:endParaRPr b="1" sz="19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SzPts val="32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descr="graduatefromcollege-main_Full.jpg" id="133" name="Google Shape;133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42075" y="3600450"/>
            <a:ext cx="1903413" cy="26590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1"/>
          <p:cNvSpPr txBox="1"/>
          <p:nvPr>
            <p:ph type="title"/>
          </p:nvPr>
        </p:nvSpPr>
        <p:spPr>
          <a:xfrm>
            <a:off x="457200" y="274638"/>
            <a:ext cx="8686800" cy="71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59"/>
              <a:buFont typeface="Trebuchet MS"/>
              <a:buNone/>
            </a:pPr>
            <a:r>
              <a:rPr lang="en-US" sz="3959"/>
              <a:t>A Sample Week in the AVID Elective:</a:t>
            </a:r>
            <a:endParaRPr/>
          </a:p>
        </p:txBody>
      </p:sp>
      <p:sp>
        <p:nvSpPr>
          <p:cNvPr id="139" name="Google Shape;139;p1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A Sample Week in the AVID Elective</a:t>
            </a:r>
            <a:endParaRPr/>
          </a:p>
        </p:txBody>
      </p:sp>
      <p:sp>
        <p:nvSpPr>
          <p:cNvPr id="140" name="Google Shape;140;p11"/>
          <p:cNvSpPr txBox="1"/>
          <p:nvPr/>
        </p:nvSpPr>
        <p:spPr>
          <a:xfrm>
            <a:off x="495300" y="1054100"/>
            <a:ext cx="4195763" cy="1568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Daily</a:t>
            </a:r>
            <a:r>
              <a:rPr b="1" i="1" lang="en-US" sz="3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b="1" lang="en-US" sz="3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or</a:t>
            </a:r>
            <a:r>
              <a:rPr b="1" i="1" lang="en-US" sz="3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b="1" lang="en-US" sz="3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Block Schedule</a:t>
            </a:r>
            <a:endParaRPr/>
          </a:p>
        </p:txBody>
      </p:sp>
      <p:sp>
        <p:nvSpPr>
          <p:cNvPr id="141" name="Google Shape;141;p11"/>
          <p:cNvSpPr txBox="1"/>
          <p:nvPr/>
        </p:nvSpPr>
        <p:spPr>
          <a:xfrm>
            <a:off x="1501775" y="4656138"/>
            <a:ext cx="3370263" cy="16303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Curriculum:</a:t>
            </a:r>
            <a:endParaRPr/>
          </a:p>
          <a:p>
            <a:pPr indent="-225425" lvl="0" marL="225425" marR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Noto Sans Symbols"/>
              <a:buChar char="■"/>
            </a:pPr>
            <a:r>
              <a:rPr i="1" lang="en-US" sz="2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Writing </a:t>
            </a:r>
            <a:endParaRPr/>
          </a:p>
          <a:p>
            <a:pPr indent="-225425" lvl="0" marL="225425" marR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Noto Sans Symbols"/>
              <a:buChar char="■"/>
            </a:pPr>
            <a:r>
              <a:rPr i="1" lang="en-US" sz="2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College and Careers</a:t>
            </a:r>
            <a:endParaRPr/>
          </a:p>
          <a:p>
            <a:pPr indent="-225425" lvl="0" marL="225425" marR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Noto Sans Symbols"/>
              <a:buChar char="■"/>
            </a:pPr>
            <a:r>
              <a:rPr i="1" lang="en-US" sz="2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Strategies for Success</a:t>
            </a:r>
            <a:endParaRPr/>
          </a:p>
          <a:p>
            <a:pPr indent="-225425" lvl="0" marL="225425" marR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Noto Sans Symbols"/>
              <a:buChar char="■"/>
            </a:pPr>
            <a:r>
              <a:rPr i="1" lang="en-US" sz="2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Critical Reading</a:t>
            </a:r>
            <a:endParaRPr/>
          </a:p>
        </p:txBody>
      </p:sp>
      <p:sp>
        <p:nvSpPr>
          <p:cNvPr id="142" name="Google Shape;142;p11"/>
          <p:cNvSpPr txBox="1"/>
          <p:nvPr/>
        </p:nvSpPr>
        <p:spPr>
          <a:xfrm>
            <a:off x="5065713" y="4699000"/>
            <a:ext cx="3581400" cy="13223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Tutorials:</a:t>
            </a:r>
            <a:endParaRPr/>
          </a:p>
          <a:p>
            <a:pPr indent="-225425" lvl="0" marL="225425" marR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Noto Sans Symbols"/>
              <a:buChar char="■"/>
            </a:pPr>
            <a:r>
              <a:rPr lang="en-US" sz="2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Collaborative Study Groups</a:t>
            </a:r>
            <a:endParaRPr/>
          </a:p>
          <a:p>
            <a:pPr indent="-225425" lvl="0" marL="225425" marR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Noto Sans Symbols"/>
              <a:buChar char="■"/>
            </a:pPr>
            <a:r>
              <a:rPr lang="en-US" sz="2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Writing Groups</a:t>
            </a:r>
            <a:endParaRPr/>
          </a:p>
          <a:p>
            <a:pPr indent="-225425" lvl="0" marL="225425" marR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Noto Sans Symbols"/>
              <a:buChar char="■"/>
            </a:pPr>
            <a:r>
              <a:rPr lang="en-US" sz="2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Socratic Seminars</a:t>
            </a:r>
            <a:endParaRPr/>
          </a:p>
        </p:txBody>
      </p:sp>
      <p:graphicFrame>
        <p:nvGraphicFramePr>
          <p:cNvPr id="143" name="Google Shape;143;p11"/>
          <p:cNvGraphicFramePr/>
          <p:nvPr/>
        </p:nvGraphicFramePr>
        <p:xfrm>
          <a:off x="457200" y="161290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{C0A3DB6E-6350-483B-BB53-0B7EA4FEA9F9}</a:tableStyleId>
              </a:tblPr>
              <a:tblGrid>
                <a:gridCol w="1615450"/>
                <a:gridCol w="1508750"/>
                <a:gridCol w="1722125"/>
                <a:gridCol w="1615450"/>
                <a:gridCol w="1615450"/>
              </a:tblGrid>
              <a:tr h="5884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Monday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Tuesday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Wednesday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Thursday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Friday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18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FFD988"/>
                        </a:gs>
                        <a:gs pos="50000">
                          <a:srgbClr val="FFE5B5"/>
                        </a:gs>
                        <a:gs pos="100000">
                          <a:srgbClr val="FFF2DB"/>
                        </a:gs>
                      </a:gsLst>
                      <a:lin ang="270000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FFD988"/>
                        </a:gs>
                        <a:gs pos="50000">
                          <a:srgbClr val="FFE5B5"/>
                        </a:gs>
                        <a:gs pos="100000">
                          <a:srgbClr val="FFF2DB"/>
                        </a:gs>
                      </a:gsLst>
                      <a:lin ang="270000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FFD988"/>
                        </a:gs>
                        <a:gs pos="50000">
                          <a:srgbClr val="FFE5B5"/>
                        </a:gs>
                        <a:gs pos="100000">
                          <a:srgbClr val="FFF2DB"/>
                        </a:gs>
                      </a:gsLst>
                      <a:lin ang="270000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FFD988"/>
                        </a:gs>
                        <a:gs pos="50000">
                          <a:srgbClr val="FFE5B5"/>
                        </a:gs>
                        <a:gs pos="100000">
                          <a:srgbClr val="FFF2DB"/>
                        </a:gs>
                      </a:gsLst>
                      <a:lin ang="270000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FFD988"/>
                        </a:gs>
                        <a:gs pos="50000">
                          <a:srgbClr val="FFE5B5"/>
                        </a:gs>
                        <a:gs pos="100000">
                          <a:srgbClr val="FFF2DB"/>
                        </a:gs>
                      </a:gsLst>
                      <a:lin ang="2700000" scaled="0"/>
                    </a:gradFill>
                  </a:tcPr>
                </a:tc>
              </a:tr>
              <a:tr h="5792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AVID Curriculum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FFD988"/>
                        </a:gs>
                        <a:gs pos="50000">
                          <a:srgbClr val="FFE5B5"/>
                        </a:gs>
                        <a:gs pos="100000">
                          <a:srgbClr val="FFF2DB"/>
                        </a:gs>
                      </a:gsLst>
                      <a:lin ang="270000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Tutorials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FFD988"/>
                        </a:gs>
                        <a:gs pos="50000">
                          <a:srgbClr val="FFE5B5"/>
                        </a:gs>
                        <a:gs pos="100000">
                          <a:srgbClr val="FFF2DB"/>
                        </a:gs>
                      </a:gsLst>
                      <a:lin ang="270000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AVID</a:t>
                      </a:r>
                      <a:r>
                        <a:rPr lang="en-US" sz="1600"/>
                        <a:t> Curriculum</a:t>
                      </a:r>
                      <a:endParaRPr sz="16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FFD988"/>
                        </a:gs>
                        <a:gs pos="50000">
                          <a:srgbClr val="FFE5B5"/>
                        </a:gs>
                        <a:gs pos="100000">
                          <a:srgbClr val="FFF2DB"/>
                        </a:gs>
                      </a:gsLst>
                      <a:lin ang="270000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Tutorials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FFD988"/>
                        </a:gs>
                        <a:gs pos="50000">
                          <a:srgbClr val="FFE5B5"/>
                        </a:gs>
                        <a:gs pos="100000">
                          <a:srgbClr val="FFF2DB"/>
                        </a:gs>
                      </a:gsLst>
                      <a:lin ang="2700000" scaled="0"/>
                    </a:gradFill>
                  </a:tcPr>
                </a:tc>
                <a:tc rowSpan="4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Binder Evaluation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Field Trips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Media Center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Speakers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Motivational Activities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(within</a:t>
                      </a:r>
                      <a:r>
                        <a:rPr lang="en-US" sz="1600"/>
                        <a:t> block)</a:t>
                      </a:r>
                      <a:endParaRPr sz="16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FFD988"/>
                        </a:gs>
                        <a:gs pos="50000">
                          <a:srgbClr val="FFE5B5"/>
                        </a:gs>
                        <a:gs pos="100000">
                          <a:srgbClr val="FFF2DB"/>
                        </a:gs>
                      </a:gsLst>
                      <a:lin ang="2700000" scaled="0"/>
                    </a:gradFill>
                  </a:tcPr>
                </a:tc>
              </a:tr>
              <a:tr h="3518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FFD988"/>
                        </a:gs>
                        <a:gs pos="50000">
                          <a:srgbClr val="FFE5B5"/>
                        </a:gs>
                        <a:gs pos="100000">
                          <a:srgbClr val="FFF2DB"/>
                        </a:gs>
                      </a:gsLst>
                      <a:lin ang="270000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FFD988"/>
                        </a:gs>
                        <a:gs pos="50000">
                          <a:srgbClr val="FFE5B5"/>
                        </a:gs>
                        <a:gs pos="100000">
                          <a:srgbClr val="FFF2DB"/>
                        </a:gs>
                      </a:gsLst>
                      <a:lin ang="270000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FFD988"/>
                        </a:gs>
                        <a:gs pos="50000">
                          <a:srgbClr val="FFE5B5"/>
                        </a:gs>
                        <a:gs pos="100000">
                          <a:srgbClr val="FFF2DB"/>
                        </a:gs>
                      </a:gsLst>
                      <a:lin ang="270000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FFD988"/>
                        </a:gs>
                        <a:gs pos="50000">
                          <a:srgbClr val="FFE5B5"/>
                        </a:gs>
                        <a:gs pos="100000">
                          <a:srgbClr val="FFF2DB"/>
                        </a:gs>
                      </a:gsLst>
                      <a:lin ang="2700000" scaled="0"/>
                    </a:gradFill>
                  </a:tcPr>
                </a:tc>
                <a:tc vMerge="1"/>
              </a:tr>
              <a:tr h="579225">
                <a:tc grid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Combination for </a:t>
                      </a:r>
                      <a:br>
                        <a:rPr lang="en-US" sz="1600"/>
                      </a:br>
                      <a:r>
                        <a:rPr lang="en-US" sz="1600"/>
                        <a:t>Block Schedule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FFD988"/>
                        </a:gs>
                        <a:gs pos="50000">
                          <a:srgbClr val="FFE5B5"/>
                        </a:gs>
                        <a:gs pos="100000">
                          <a:srgbClr val="FFF2DB"/>
                        </a:gs>
                      </a:gsLst>
                      <a:lin ang="2700000" scaled="0"/>
                    </a:gradFill>
                  </a:tcPr>
                </a:tc>
                <a:tc hMerge="1"/>
                <a:tc grid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Combination for 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Block schedule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FFD988"/>
                        </a:gs>
                        <a:gs pos="50000">
                          <a:srgbClr val="FFE5B5"/>
                        </a:gs>
                        <a:gs pos="100000">
                          <a:srgbClr val="FFF2DB"/>
                        </a:gs>
                      </a:gsLst>
                      <a:lin ang="2700000" scaled="0"/>
                    </a:gradFill>
                  </a:tcPr>
                </a:tc>
                <a:tc hMerge="1"/>
                <a:tc vMerge="1"/>
              </a:tr>
              <a:tr h="5323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FFD988"/>
                        </a:gs>
                        <a:gs pos="50000">
                          <a:srgbClr val="FFE5B5"/>
                        </a:gs>
                        <a:gs pos="100000">
                          <a:srgbClr val="FFF2DB"/>
                        </a:gs>
                      </a:gsLst>
                      <a:lin ang="270000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FFD988"/>
                        </a:gs>
                        <a:gs pos="50000">
                          <a:srgbClr val="FFE5B5"/>
                        </a:gs>
                        <a:gs pos="100000">
                          <a:srgbClr val="FFF2DB"/>
                        </a:gs>
                      </a:gsLst>
                      <a:lin ang="270000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FFD988"/>
                        </a:gs>
                        <a:gs pos="50000">
                          <a:srgbClr val="FFE5B5"/>
                        </a:gs>
                        <a:gs pos="100000">
                          <a:srgbClr val="FFF2DB"/>
                        </a:gs>
                      </a:gsLst>
                      <a:lin ang="270000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gradFill>
                      <a:gsLst>
                        <a:gs pos="0">
                          <a:srgbClr val="FFD988"/>
                        </a:gs>
                        <a:gs pos="50000">
                          <a:srgbClr val="FFE5B5"/>
                        </a:gs>
                        <a:gs pos="100000">
                          <a:srgbClr val="FFF2DB"/>
                        </a:gs>
                      </a:gsLst>
                      <a:lin ang="2700000" scaled="0"/>
                    </a:gradFill>
                  </a:tcPr>
                </a:tc>
                <a:tc vMerge="1"/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2"/>
          <p:cNvSpPr txBox="1"/>
          <p:nvPr>
            <p:ph type="title"/>
          </p:nvPr>
        </p:nvSpPr>
        <p:spPr>
          <a:xfrm>
            <a:off x="457200" y="274638"/>
            <a:ext cx="8229600" cy="71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3959"/>
              <a:buFont typeface="Trebuchet MS"/>
              <a:buNone/>
            </a:pPr>
            <a:r>
              <a:rPr b="1" lang="en-US" sz="3959">
                <a:solidFill>
                  <a:srgbClr val="FFC000"/>
                </a:solidFill>
              </a:rPr>
              <a:t>W</a:t>
            </a:r>
            <a:r>
              <a:rPr b="1" lang="en-US" sz="3959"/>
              <a:t>ICOR: Writing</a:t>
            </a:r>
            <a:endParaRPr sz="3959"/>
          </a:p>
        </p:txBody>
      </p:sp>
      <p:sp>
        <p:nvSpPr>
          <p:cNvPr id="150" name="Google Shape;150;p12"/>
          <p:cNvSpPr txBox="1"/>
          <p:nvPr>
            <p:ph idx="1" type="body"/>
          </p:nvPr>
        </p:nvSpPr>
        <p:spPr>
          <a:xfrm>
            <a:off x="457200" y="9144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3200"/>
              <a:buFont typeface="Arial"/>
              <a:buNone/>
            </a:pPr>
            <a:r>
              <a:t/>
            </a:r>
            <a:endParaRPr b="1"/>
          </a:p>
          <a:p>
            <a:pPr indent="-344488" lvl="1" marL="344488" rtl="0" algn="l">
              <a:spcBef>
                <a:spcPts val="600"/>
              </a:spcBef>
              <a:spcAft>
                <a:spcPts val="0"/>
              </a:spcAft>
              <a:buClr>
                <a:srgbClr val="FFB312"/>
              </a:buClr>
              <a:buSzPts val="1920"/>
              <a:buFont typeface="Noto Sans Symbols"/>
              <a:buChar char="■"/>
            </a:pPr>
            <a:r>
              <a:rPr lang="en-US" sz="3200"/>
              <a:t>Writing process (prewrite to final draft)</a:t>
            </a:r>
            <a:endParaRPr/>
          </a:p>
          <a:p>
            <a:pPr indent="-344488" lvl="1" marL="344488" rtl="0" algn="l">
              <a:spcBef>
                <a:spcPts val="600"/>
              </a:spcBef>
              <a:spcAft>
                <a:spcPts val="0"/>
              </a:spcAft>
              <a:buClr>
                <a:srgbClr val="FFB312"/>
              </a:buClr>
              <a:buSzPts val="1920"/>
              <a:buFont typeface="Noto Sans Symbols"/>
              <a:buChar char="■"/>
            </a:pPr>
            <a:r>
              <a:rPr lang="en-US" sz="3200"/>
              <a:t>Respond, revise</a:t>
            </a:r>
            <a:endParaRPr/>
          </a:p>
          <a:p>
            <a:pPr indent="-344488" lvl="1" marL="344488" rtl="0" algn="l">
              <a:spcBef>
                <a:spcPts val="600"/>
              </a:spcBef>
              <a:spcAft>
                <a:spcPts val="0"/>
              </a:spcAft>
              <a:buClr>
                <a:srgbClr val="FFB312"/>
              </a:buClr>
              <a:buSzPts val="1920"/>
              <a:buFont typeface="Noto Sans Symbols"/>
              <a:buChar char="■"/>
            </a:pPr>
            <a:r>
              <a:rPr lang="en-US" sz="3200"/>
              <a:t>Edit, final draft</a:t>
            </a:r>
            <a:endParaRPr/>
          </a:p>
          <a:p>
            <a:pPr indent="-344488" lvl="1" marL="344488" rtl="0" algn="l">
              <a:spcBef>
                <a:spcPts val="600"/>
              </a:spcBef>
              <a:spcAft>
                <a:spcPts val="0"/>
              </a:spcAft>
              <a:buClr>
                <a:srgbClr val="FFB312"/>
              </a:buClr>
              <a:buSzPts val="1920"/>
              <a:buFont typeface="Noto Sans Symbols"/>
              <a:buChar char="■"/>
            </a:pPr>
            <a:r>
              <a:rPr lang="en-US" sz="3200"/>
              <a:t>Cornell notes</a:t>
            </a:r>
            <a:endParaRPr/>
          </a:p>
          <a:p>
            <a:pPr indent="-344488" lvl="1" marL="344488" rtl="0" algn="l">
              <a:spcBef>
                <a:spcPts val="600"/>
              </a:spcBef>
              <a:spcAft>
                <a:spcPts val="0"/>
              </a:spcAft>
              <a:buClr>
                <a:srgbClr val="FFB312"/>
              </a:buClr>
              <a:buSzPts val="1920"/>
              <a:buFont typeface="Noto Sans Symbols"/>
              <a:buChar char="■"/>
            </a:pPr>
            <a:r>
              <a:rPr lang="en-US" sz="3200"/>
              <a:t>Quickwrites</a:t>
            </a:r>
            <a:endParaRPr sz="3200"/>
          </a:p>
          <a:p>
            <a:pPr indent="-344488" lvl="1" marL="344488" rtl="0" algn="l">
              <a:spcBef>
                <a:spcPts val="600"/>
              </a:spcBef>
              <a:spcAft>
                <a:spcPts val="0"/>
              </a:spcAft>
              <a:buClr>
                <a:srgbClr val="FFB312"/>
              </a:buClr>
              <a:buSzPts val="1920"/>
              <a:buFont typeface="Noto Sans Symbols"/>
              <a:buChar char="■"/>
            </a:pPr>
            <a:r>
              <a:rPr lang="en-US" sz="3200"/>
              <a:t>Learning logs, journals</a:t>
            </a:r>
            <a:endParaRPr/>
          </a:p>
          <a:p>
            <a:pPr indent="-139700" lvl="0" marL="342900" rtl="0" algn="l">
              <a:spcBef>
                <a:spcPts val="60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/>
          </a:p>
        </p:txBody>
      </p:sp>
      <p:pic>
        <p:nvPicPr>
          <p:cNvPr descr="writing-hand.jpg" id="151" name="Google Shape;151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24463" y="4267200"/>
            <a:ext cx="3136900" cy="21193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3"/>
          <p:cNvSpPr txBox="1"/>
          <p:nvPr>
            <p:ph type="title"/>
          </p:nvPr>
        </p:nvSpPr>
        <p:spPr>
          <a:xfrm>
            <a:off x="457200" y="274638"/>
            <a:ext cx="8229600" cy="71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59"/>
              <a:buFont typeface="Trebuchet MS"/>
              <a:buNone/>
            </a:pPr>
            <a:r>
              <a:rPr b="1" lang="en-US" sz="3959"/>
              <a:t>W</a:t>
            </a:r>
            <a:r>
              <a:rPr b="1" lang="en-US" sz="3959">
                <a:solidFill>
                  <a:srgbClr val="FFC000"/>
                </a:solidFill>
              </a:rPr>
              <a:t>I</a:t>
            </a:r>
            <a:r>
              <a:rPr b="1" lang="en-US" sz="3959"/>
              <a:t>COR: Inquiry</a:t>
            </a:r>
            <a:endParaRPr/>
          </a:p>
        </p:txBody>
      </p:sp>
      <p:sp>
        <p:nvSpPr>
          <p:cNvPr id="157" name="Google Shape;157;p13"/>
          <p:cNvSpPr txBox="1"/>
          <p:nvPr>
            <p:ph idx="1" type="body"/>
          </p:nvPr>
        </p:nvSpPr>
        <p:spPr>
          <a:xfrm>
            <a:off x="457200" y="1036637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3200"/>
              <a:buFont typeface="Arial"/>
              <a:buNone/>
            </a:pPr>
            <a:r>
              <a:t/>
            </a:r>
            <a:endParaRPr b="1"/>
          </a:p>
          <a:p>
            <a:pPr indent="-344488" lvl="1" marL="344488" rtl="0" algn="l">
              <a:spcBef>
                <a:spcPts val="600"/>
              </a:spcBef>
              <a:spcAft>
                <a:spcPts val="0"/>
              </a:spcAft>
              <a:buClr>
                <a:srgbClr val="EEB936"/>
              </a:buClr>
              <a:buSzPts val="1600"/>
              <a:buFont typeface="Noto Sans Symbols"/>
              <a:buChar char="⬛"/>
            </a:pPr>
            <a:r>
              <a:rPr lang="en-US" sz="3200"/>
              <a:t>Skilled questioning</a:t>
            </a:r>
            <a:endParaRPr/>
          </a:p>
          <a:p>
            <a:pPr indent="-344488" lvl="1" marL="344488" rtl="0" algn="l">
              <a:spcBef>
                <a:spcPts val="600"/>
              </a:spcBef>
              <a:spcAft>
                <a:spcPts val="0"/>
              </a:spcAft>
              <a:buClr>
                <a:srgbClr val="EEB936"/>
              </a:buClr>
              <a:buSzPts val="1600"/>
              <a:buFont typeface="Noto Sans Symbols"/>
              <a:buChar char="⬛"/>
            </a:pPr>
            <a:r>
              <a:rPr lang="en-US" sz="3200"/>
              <a:t>Socratic Seminars</a:t>
            </a:r>
            <a:endParaRPr/>
          </a:p>
          <a:p>
            <a:pPr indent="-344488" lvl="1" marL="344488" rtl="0" algn="l">
              <a:spcBef>
                <a:spcPts val="600"/>
              </a:spcBef>
              <a:spcAft>
                <a:spcPts val="0"/>
              </a:spcAft>
              <a:buClr>
                <a:srgbClr val="EEB936"/>
              </a:buClr>
              <a:buSzPts val="1600"/>
              <a:buFont typeface="Noto Sans Symbols"/>
              <a:buChar char="⬛"/>
            </a:pPr>
            <a:r>
              <a:rPr lang="en-US" sz="3200"/>
              <a:t>Quickwrites/discussions</a:t>
            </a:r>
            <a:endParaRPr/>
          </a:p>
          <a:p>
            <a:pPr indent="-344488" lvl="1" marL="344488" rtl="0" algn="l">
              <a:spcBef>
                <a:spcPts val="600"/>
              </a:spcBef>
              <a:spcAft>
                <a:spcPts val="0"/>
              </a:spcAft>
              <a:buClr>
                <a:srgbClr val="EEB936"/>
              </a:buClr>
              <a:buSzPts val="1600"/>
              <a:buFont typeface="Noto Sans Symbols"/>
              <a:buChar char="⬛"/>
            </a:pPr>
            <a:r>
              <a:rPr lang="en-US" sz="3200"/>
              <a:t>Critical thinking activities</a:t>
            </a:r>
            <a:endParaRPr/>
          </a:p>
          <a:p>
            <a:pPr indent="-344488" lvl="1" marL="344488" rtl="0" algn="l">
              <a:spcBef>
                <a:spcPts val="600"/>
              </a:spcBef>
              <a:spcAft>
                <a:spcPts val="0"/>
              </a:spcAft>
              <a:buClr>
                <a:srgbClr val="EEB936"/>
              </a:buClr>
              <a:buSzPts val="1600"/>
              <a:buFont typeface="Noto Sans Symbols"/>
              <a:buChar char="⬛"/>
            </a:pPr>
            <a:r>
              <a:rPr lang="en-US" sz="3200"/>
              <a:t>Writing questions</a:t>
            </a:r>
            <a:endParaRPr/>
          </a:p>
          <a:p>
            <a:pPr indent="-344488" lvl="1" marL="344488" rtl="0" algn="l">
              <a:spcBef>
                <a:spcPts val="600"/>
              </a:spcBef>
              <a:spcAft>
                <a:spcPts val="0"/>
              </a:spcAft>
              <a:buClr>
                <a:srgbClr val="EEB936"/>
              </a:buClr>
              <a:buSzPts val="1600"/>
              <a:buFont typeface="Noto Sans Symbols"/>
              <a:buChar char="⬛"/>
            </a:pPr>
            <a:r>
              <a:rPr lang="en-US" sz="3200"/>
              <a:t>Open-minded activities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SzPts val="32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descr="inquiry-raised hand.jpg" id="158" name="Google Shape;158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72113" y="1660525"/>
            <a:ext cx="2952750" cy="46751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4"/>
          <p:cNvSpPr txBox="1"/>
          <p:nvPr>
            <p:ph type="title"/>
          </p:nvPr>
        </p:nvSpPr>
        <p:spPr>
          <a:xfrm>
            <a:off x="457200" y="274638"/>
            <a:ext cx="8229600" cy="71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59"/>
              <a:buFont typeface="Trebuchet MS"/>
              <a:buNone/>
            </a:pPr>
            <a:r>
              <a:rPr b="1" lang="en-US" sz="3959"/>
              <a:t>WI</a:t>
            </a:r>
            <a:r>
              <a:rPr b="1" lang="en-US" sz="3959">
                <a:solidFill>
                  <a:srgbClr val="FFC000"/>
                </a:solidFill>
              </a:rPr>
              <a:t>C</a:t>
            </a:r>
            <a:r>
              <a:rPr b="1" lang="en-US" sz="3959"/>
              <a:t>OR: Collaboration</a:t>
            </a:r>
            <a:endParaRPr/>
          </a:p>
        </p:txBody>
      </p:sp>
      <p:sp>
        <p:nvSpPr>
          <p:cNvPr id="164" name="Google Shape;164;p14"/>
          <p:cNvSpPr txBox="1"/>
          <p:nvPr>
            <p:ph idx="1" type="body"/>
          </p:nvPr>
        </p:nvSpPr>
        <p:spPr>
          <a:xfrm>
            <a:off x="457200" y="7620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3200"/>
              <a:buFont typeface="Arial"/>
              <a:buNone/>
            </a:pPr>
            <a:r>
              <a:t/>
            </a:r>
            <a:endParaRPr b="1"/>
          </a:p>
          <a:p>
            <a:pPr indent="-344488" lvl="1" marL="344488" rtl="0" algn="l">
              <a:spcBef>
                <a:spcPts val="600"/>
              </a:spcBef>
              <a:spcAft>
                <a:spcPts val="0"/>
              </a:spcAft>
              <a:buClr>
                <a:srgbClr val="EEB936"/>
              </a:buClr>
              <a:buSzPts val="1400"/>
              <a:buFont typeface="Noto Sans Symbols"/>
              <a:buChar char="⬛"/>
            </a:pPr>
            <a:r>
              <a:rPr lang="en-US"/>
              <a:t>Group projects</a:t>
            </a:r>
            <a:endParaRPr/>
          </a:p>
          <a:p>
            <a:pPr indent="-344488" lvl="1" marL="344488" rtl="0" algn="l">
              <a:spcBef>
                <a:spcPts val="600"/>
              </a:spcBef>
              <a:spcAft>
                <a:spcPts val="0"/>
              </a:spcAft>
              <a:buClr>
                <a:srgbClr val="EEB936"/>
              </a:buClr>
              <a:buSzPts val="1400"/>
              <a:buFont typeface="Noto Sans Symbols"/>
              <a:buChar char="⬛"/>
            </a:pPr>
            <a:r>
              <a:rPr lang="en-US"/>
              <a:t>Response/edit/revision groups</a:t>
            </a:r>
            <a:endParaRPr/>
          </a:p>
          <a:p>
            <a:pPr indent="-344488" lvl="1" marL="344488" rtl="0" algn="l">
              <a:spcBef>
                <a:spcPts val="600"/>
              </a:spcBef>
              <a:spcAft>
                <a:spcPts val="0"/>
              </a:spcAft>
              <a:buClr>
                <a:srgbClr val="EEB936"/>
              </a:buClr>
              <a:buSzPts val="1400"/>
              <a:buFont typeface="Noto Sans Symbols"/>
              <a:buChar char="⬛"/>
            </a:pPr>
            <a:r>
              <a:rPr lang="en-US"/>
              <a:t>Collaboration activities</a:t>
            </a:r>
            <a:endParaRPr/>
          </a:p>
          <a:p>
            <a:pPr indent="-344488" lvl="1" marL="344488" rtl="0" algn="l">
              <a:spcBef>
                <a:spcPts val="600"/>
              </a:spcBef>
              <a:spcAft>
                <a:spcPts val="0"/>
              </a:spcAft>
              <a:buClr>
                <a:srgbClr val="EEB936"/>
              </a:buClr>
              <a:buSzPts val="1400"/>
              <a:buFont typeface="Noto Sans Symbols"/>
              <a:buChar char="⬛"/>
            </a:pPr>
            <a:r>
              <a:rPr lang="en-US"/>
              <a:t>Tutorials</a:t>
            </a:r>
            <a:endParaRPr/>
          </a:p>
          <a:p>
            <a:pPr indent="-344488" lvl="1" marL="344488" rtl="0" algn="l">
              <a:spcBef>
                <a:spcPts val="600"/>
              </a:spcBef>
              <a:spcAft>
                <a:spcPts val="0"/>
              </a:spcAft>
              <a:buClr>
                <a:srgbClr val="EEB936"/>
              </a:buClr>
              <a:buSzPts val="1400"/>
              <a:buFont typeface="Noto Sans Symbols"/>
              <a:buChar char="⬛"/>
            </a:pPr>
            <a:r>
              <a:rPr lang="en-US"/>
              <a:t>Study groups</a:t>
            </a:r>
            <a:endParaRPr/>
          </a:p>
          <a:p>
            <a:pPr indent="-344488" lvl="1" marL="344488" rtl="0" algn="l">
              <a:spcBef>
                <a:spcPts val="600"/>
              </a:spcBef>
              <a:spcAft>
                <a:spcPts val="0"/>
              </a:spcAft>
              <a:buClr>
                <a:srgbClr val="EEB936"/>
              </a:buClr>
              <a:buSzPts val="1400"/>
              <a:buFont typeface="Noto Sans Symbols"/>
              <a:buChar char="⬛"/>
            </a:pPr>
            <a:r>
              <a:rPr lang="en-US"/>
              <a:t>Jigsaw activities</a:t>
            </a:r>
            <a:endParaRPr/>
          </a:p>
          <a:p>
            <a:pPr indent="-344488" lvl="1" marL="344488" rtl="0" algn="l">
              <a:spcBef>
                <a:spcPts val="600"/>
              </a:spcBef>
              <a:spcAft>
                <a:spcPts val="0"/>
              </a:spcAft>
              <a:buClr>
                <a:srgbClr val="EEB936"/>
              </a:buClr>
              <a:buSzPts val="1400"/>
              <a:buFont typeface="Noto Sans Symbols"/>
              <a:buChar char="⬛"/>
            </a:pPr>
            <a:r>
              <a:rPr lang="en-US"/>
              <a:t>Read-arounds</a:t>
            </a:r>
            <a:endParaRPr/>
          </a:p>
          <a:p>
            <a:pPr indent="-139700" lvl="0" marL="342900" rtl="0" algn="l">
              <a:spcBef>
                <a:spcPts val="124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/>
          </a:p>
        </p:txBody>
      </p:sp>
      <p:pic>
        <p:nvPicPr>
          <p:cNvPr descr="student-collaboration.jpg" id="165" name="Google Shape;165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25963" y="3776663"/>
            <a:ext cx="3841750" cy="24304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5"/>
          <p:cNvSpPr txBox="1"/>
          <p:nvPr>
            <p:ph type="title"/>
          </p:nvPr>
        </p:nvSpPr>
        <p:spPr>
          <a:xfrm>
            <a:off x="457200" y="274638"/>
            <a:ext cx="8229600" cy="71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59"/>
              <a:buFont typeface="Trebuchet MS"/>
              <a:buNone/>
            </a:pPr>
            <a:r>
              <a:rPr b="1" lang="en-US" sz="3959"/>
              <a:t>WIC</a:t>
            </a:r>
            <a:r>
              <a:rPr b="1" lang="en-US" sz="3959">
                <a:solidFill>
                  <a:srgbClr val="FFC000"/>
                </a:solidFill>
              </a:rPr>
              <a:t>O</a:t>
            </a:r>
            <a:r>
              <a:rPr b="1" lang="en-US" sz="3959"/>
              <a:t>R: Organization</a:t>
            </a:r>
            <a:endParaRPr/>
          </a:p>
        </p:txBody>
      </p:sp>
      <p:sp>
        <p:nvSpPr>
          <p:cNvPr id="172" name="Google Shape;172;p15"/>
          <p:cNvSpPr txBox="1"/>
          <p:nvPr>
            <p:ph idx="1" type="body"/>
          </p:nvPr>
        </p:nvSpPr>
        <p:spPr>
          <a:xfrm>
            <a:off x="457200" y="7620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Font typeface="Noto Sans Symbols"/>
              <a:buNone/>
            </a:pPr>
            <a:r>
              <a:t/>
            </a:r>
            <a:endParaRPr u="sng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3200"/>
              <a:buFont typeface="Noto Sans Symbols"/>
              <a:buNone/>
            </a:pPr>
            <a:r>
              <a:rPr lang="en-US" u="sng">
                <a:latin typeface="Georgia"/>
                <a:ea typeface="Georgia"/>
                <a:cs typeface="Georgia"/>
                <a:sym typeface="Georgia"/>
              </a:rPr>
              <a:t>Tools</a:t>
            </a:r>
            <a:r>
              <a:rPr lang="en-US">
                <a:latin typeface="Georgia"/>
                <a:ea typeface="Georgia"/>
                <a:cs typeface="Georgia"/>
                <a:sym typeface="Georgia"/>
              </a:rPr>
              <a:t>	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FFB312"/>
              </a:buClr>
              <a:buSzPts val="2800"/>
              <a:buFont typeface="Noto Sans Symbols"/>
              <a:buChar char="▪"/>
            </a:pPr>
            <a:r>
              <a:rPr lang="en-US" sz="2800">
                <a:latin typeface="Georgia"/>
                <a:ea typeface="Georgia"/>
                <a:cs typeface="Georgia"/>
                <a:sym typeface="Georgia"/>
              </a:rPr>
              <a:t>Binders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FFB312"/>
              </a:buClr>
              <a:buSzPts val="2800"/>
              <a:buFont typeface="Noto Sans Symbols"/>
              <a:buChar char="▪"/>
            </a:pPr>
            <a:r>
              <a:rPr lang="en-US" sz="2800">
                <a:latin typeface="Georgia"/>
                <a:ea typeface="Georgia"/>
                <a:cs typeface="Georgia"/>
                <a:sym typeface="Georgia"/>
              </a:rPr>
              <a:t>Calendars, planners, agendas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FFB312"/>
              </a:buClr>
              <a:buSzPts val="2800"/>
              <a:buFont typeface="Noto Sans Symbols"/>
              <a:buChar char="▪"/>
            </a:pPr>
            <a:r>
              <a:rPr lang="en-US" sz="2800">
                <a:latin typeface="Georgia"/>
                <a:ea typeface="Georgia"/>
                <a:cs typeface="Georgia"/>
                <a:sym typeface="Georgia"/>
              </a:rPr>
              <a:t>Graphic organizers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3200"/>
              <a:buFont typeface="Noto Sans Symbols"/>
              <a:buNone/>
            </a:pPr>
            <a:r>
              <a:rPr lang="en-US" u="sng">
                <a:latin typeface="Georgia"/>
                <a:ea typeface="Georgia"/>
                <a:cs typeface="Georgia"/>
                <a:sym typeface="Georgia"/>
              </a:rPr>
              <a:t>Methods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FFB312"/>
              </a:buClr>
              <a:buSzPts val="2800"/>
              <a:buFont typeface="Noto Sans Symbols"/>
              <a:buChar char="▪"/>
            </a:pPr>
            <a:r>
              <a:rPr lang="en-US" sz="2800">
                <a:latin typeface="Georgia"/>
                <a:ea typeface="Georgia"/>
                <a:cs typeface="Georgia"/>
                <a:sym typeface="Georgia"/>
              </a:rPr>
              <a:t>Focused note-taking system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FFB312"/>
              </a:buClr>
              <a:buSzPts val="2800"/>
              <a:buFont typeface="Noto Sans Symbols"/>
              <a:buChar char="▪"/>
            </a:pPr>
            <a:r>
              <a:rPr lang="en-US" sz="2800">
                <a:latin typeface="Georgia"/>
                <a:ea typeface="Georgia"/>
                <a:cs typeface="Georgia"/>
                <a:sym typeface="Georgia"/>
              </a:rPr>
              <a:t>Tutorials, study groups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FFB312"/>
              </a:buClr>
              <a:buSzPts val="2800"/>
              <a:buFont typeface="Noto Sans Symbols"/>
              <a:buChar char="▪"/>
            </a:pPr>
            <a:r>
              <a:rPr lang="en-US" sz="2800">
                <a:latin typeface="Georgia"/>
                <a:ea typeface="Georgia"/>
                <a:cs typeface="Georgia"/>
                <a:sym typeface="Georgia"/>
              </a:rPr>
              <a:t>Project planning, SMART goals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FFB312"/>
              </a:buClr>
              <a:buSzPts val="3000"/>
              <a:buFont typeface="Noto Sans Symbols"/>
              <a:buNone/>
            </a:pPr>
            <a:r>
              <a:t/>
            </a:r>
            <a:endParaRPr sz="300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73" name="Google Shape;173;p15"/>
          <p:cNvSpPr txBox="1"/>
          <p:nvPr>
            <p:ph idx="4294967295" type="body"/>
          </p:nvPr>
        </p:nvSpPr>
        <p:spPr>
          <a:xfrm>
            <a:off x="228600" y="1066800"/>
            <a:ext cx="7556500" cy="5794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/>
          </a:p>
        </p:txBody>
      </p:sp>
      <p:sp>
        <p:nvSpPr>
          <p:cNvPr id="174" name="Google Shape;174;p15"/>
          <p:cNvSpPr txBox="1"/>
          <p:nvPr/>
        </p:nvSpPr>
        <p:spPr>
          <a:xfrm>
            <a:off x="381000" y="1066800"/>
            <a:ext cx="3924300" cy="8620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descr="organized-binder-photo.jpg" id="175" name="Google Shape;175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43600" y="3048000"/>
            <a:ext cx="2408238" cy="3581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6"/>
          <p:cNvSpPr txBox="1"/>
          <p:nvPr>
            <p:ph type="title"/>
          </p:nvPr>
        </p:nvSpPr>
        <p:spPr>
          <a:xfrm>
            <a:off x="457200" y="274638"/>
            <a:ext cx="8229600" cy="71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59"/>
              <a:buFont typeface="Trebuchet MS"/>
              <a:buNone/>
            </a:pPr>
            <a:r>
              <a:rPr b="1" lang="en-US" sz="3959"/>
              <a:t>WICO</a:t>
            </a:r>
            <a:r>
              <a:rPr b="1" lang="en-US" sz="3959">
                <a:solidFill>
                  <a:srgbClr val="FFC000"/>
                </a:solidFill>
              </a:rPr>
              <a:t>R</a:t>
            </a:r>
            <a:r>
              <a:rPr b="1" lang="en-US" sz="3959"/>
              <a:t>:</a:t>
            </a:r>
            <a:r>
              <a:rPr b="1" lang="en-US" sz="3959">
                <a:solidFill>
                  <a:srgbClr val="FFC000"/>
                </a:solidFill>
              </a:rPr>
              <a:t> </a:t>
            </a:r>
            <a:r>
              <a:rPr b="1" lang="en-US" sz="3959"/>
              <a:t>Reading</a:t>
            </a:r>
            <a:endParaRPr/>
          </a:p>
        </p:txBody>
      </p:sp>
      <p:sp>
        <p:nvSpPr>
          <p:cNvPr id="181" name="Google Shape;181;p16"/>
          <p:cNvSpPr txBox="1"/>
          <p:nvPr>
            <p:ph idx="1" type="body"/>
          </p:nvPr>
        </p:nvSpPr>
        <p:spPr>
          <a:xfrm>
            <a:off x="457200" y="960437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Font typeface="Arial"/>
              <a:buNone/>
            </a:pPr>
            <a:r>
              <a:t/>
            </a:r>
            <a:endParaRPr b="1"/>
          </a:p>
          <a:p>
            <a:pPr indent="-344488" lvl="1" marL="34448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EEB936"/>
              </a:buClr>
              <a:buSzPts val="1400"/>
              <a:buFont typeface="Noto Sans Symbols"/>
              <a:buChar char="⬛"/>
            </a:pPr>
            <a:r>
              <a:rPr lang="en-US"/>
              <a:t>SQ5R (Survey, Question, Read, Record, Recite, Review, Reflect)</a:t>
            </a:r>
            <a:endParaRPr/>
          </a:p>
          <a:p>
            <a:pPr indent="-344488" lvl="1" marL="34448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EEB936"/>
              </a:buClr>
              <a:buSzPts val="1400"/>
              <a:buFont typeface="Noto Sans Symbols"/>
              <a:buChar char="⬛"/>
            </a:pPr>
            <a:r>
              <a:rPr lang="en-US"/>
              <a:t>KWL (What I </a:t>
            </a:r>
            <a:r>
              <a:rPr b="1" lang="en-US" u="sng"/>
              <a:t>K</a:t>
            </a:r>
            <a:r>
              <a:rPr lang="en-US"/>
              <a:t>now; What I </a:t>
            </a:r>
            <a:r>
              <a:rPr b="1" lang="en-US" u="sng"/>
              <a:t>W</a:t>
            </a:r>
            <a:r>
              <a:rPr lang="en-US"/>
              <a:t>ant to Learn; What I </a:t>
            </a:r>
            <a:r>
              <a:rPr b="1" lang="en-US" u="sng"/>
              <a:t>L</a:t>
            </a:r>
            <a:r>
              <a:rPr lang="en-US"/>
              <a:t>earned)</a:t>
            </a:r>
            <a:endParaRPr/>
          </a:p>
          <a:p>
            <a:pPr indent="-344488" lvl="1" marL="34448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EEB936"/>
              </a:buClr>
              <a:buSzPts val="1400"/>
              <a:buFont typeface="Noto Sans Symbols"/>
              <a:buChar char="⬛"/>
            </a:pPr>
            <a:r>
              <a:rPr lang="en-US"/>
              <a:t>Reciprocal teaching</a:t>
            </a:r>
            <a:endParaRPr/>
          </a:p>
          <a:p>
            <a:pPr indent="-344488" lvl="1" marL="34448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EEB936"/>
              </a:buClr>
              <a:buSzPts val="1400"/>
              <a:buFont typeface="Noto Sans Symbols"/>
              <a:buChar char="⬛"/>
            </a:pPr>
            <a:r>
              <a:rPr lang="en-US"/>
              <a:t>“Think-alouds”</a:t>
            </a:r>
            <a:endParaRPr/>
          </a:p>
          <a:p>
            <a:pPr indent="-344488" lvl="1" marL="34448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EEB936"/>
              </a:buClr>
              <a:buSzPts val="1400"/>
              <a:buFont typeface="Noto Sans Symbols"/>
              <a:buChar char="⬛"/>
            </a:pPr>
            <a:r>
              <a:rPr lang="en-US"/>
              <a:t>Text structure</a:t>
            </a:r>
            <a:endParaRPr/>
          </a:p>
          <a:p>
            <a:pPr indent="-344488" lvl="1" marL="34448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EEB936"/>
              </a:buClr>
              <a:buSzPts val="1400"/>
              <a:buFont typeface="Noto Sans Symbols"/>
              <a:buChar char="⬛"/>
            </a:pPr>
            <a:r>
              <a:rPr lang="en-US"/>
              <a:t>Critical reading</a:t>
            </a:r>
            <a:endParaRPr/>
          </a:p>
          <a:p>
            <a:pPr indent="-139700" lvl="0" marL="342900" rtl="0" algn="l">
              <a:lnSpc>
                <a:spcPct val="90000"/>
              </a:lnSpc>
              <a:spcBef>
                <a:spcPts val="124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/>
          </a:p>
        </p:txBody>
      </p:sp>
      <p:pic>
        <p:nvPicPr>
          <p:cNvPr descr="marking the text.jpg" id="182" name="Google Shape;182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40238" y="4081463"/>
            <a:ext cx="3840162" cy="21161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8"/>
          <p:cNvSpPr txBox="1"/>
          <p:nvPr>
            <p:ph type="title"/>
          </p:nvPr>
        </p:nvSpPr>
        <p:spPr>
          <a:xfrm>
            <a:off x="457200" y="274638"/>
            <a:ext cx="8229600" cy="71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59"/>
              <a:buFont typeface="Trebuchet MS"/>
              <a:buNone/>
            </a:pPr>
            <a:r>
              <a:rPr b="1" lang="en-US" sz="3959"/>
              <a:t>Jennifer’s Tutorial Video</a:t>
            </a:r>
            <a:endParaRPr/>
          </a:p>
        </p:txBody>
      </p:sp>
      <p:pic>
        <p:nvPicPr>
          <p:cNvPr id="188" name="Google Shape;188;p1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4800" y="1219200"/>
            <a:ext cx="4953000" cy="411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8"/>
          <p:cNvPicPr preferRelativeResize="0"/>
          <p:nvPr>
            <p:ph idx="4294967295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604042" y="1295400"/>
            <a:ext cx="3235158" cy="4191000"/>
          </a:xfrm>
          <a:prstGeom prst="rect">
            <a:avLst/>
          </a:prstGeom>
          <a:solidFill>
            <a:srgbClr val="ECECEC"/>
          </a:solidFill>
          <a:ln cap="sq" cmpd="sng" w="1905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65000" kx="195000" rotWithShape="0" algn="tl" dir="12900000" dist="50800" ky="145000">
              <a:srgbClr val="000000">
                <a:alpha val="29803"/>
              </a:srgbClr>
            </a:outerShdw>
          </a:effectLst>
        </p:spPr>
      </p:pic>
      <p:sp>
        <p:nvSpPr>
          <p:cNvPr id="190" name="Google Shape;190;p18"/>
          <p:cNvSpPr txBox="1"/>
          <p:nvPr/>
        </p:nvSpPr>
        <p:spPr>
          <a:xfrm>
            <a:off x="304800" y="624840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13C5A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91" name="Google Shape;191;p18"/>
          <p:cNvSpPr txBox="1"/>
          <p:nvPr/>
        </p:nvSpPr>
        <p:spPr>
          <a:xfrm>
            <a:off x="3124200" y="6477000"/>
            <a:ext cx="3352800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Pg. 7-8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9"/>
          <p:cNvSpPr/>
          <p:nvPr/>
        </p:nvSpPr>
        <p:spPr>
          <a:xfrm>
            <a:off x="533400" y="228600"/>
            <a:ext cx="6477000" cy="7699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The Tutorial Process</a:t>
            </a:r>
            <a:endParaRPr sz="44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8" name="Google Shape;198;p19"/>
          <p:cNvSpPr txBox="1"/>
          <p:nvPr/>
        </p:nvSpPr>
        <p:spPr>
          <a:xfrm>
            <a:off x="304800" y="1779588"/>
            <a:ext cx="8610600" cy="3724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Why do we do Socratic tutorials in AVID?</a:t>
            </a:r>
            <a:endParaRPr sz="40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To prepare AVID students for success in their current classes, as well as building the skills necessary to be ready for college.</a:t>
            </a:r>
            <a:endParaRPr sz="36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0"/>
          <p:cNvSpPr txBox="1"/>
          <p:nvPr>
            <p:ph type="title"/>
          </p:nvPr>
        </p:nvSpPr>
        <p:spPr>
          <a:xfrm>
            <a:off x="457200" y="274638"/>
            <a:ext cx="8229600" cy="71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</a:pPr>
            <a:r>
              <a:rPr b="1" lang="en-US" sz="3600"/>
              <a:t>Binder Briefing </a:t>
            </a:r>
            <a:br>
              <a:rPr b="1" lang="en-US" sz="3600"/>
            </a:br>
            <a:r>
              <a:rPr i="1" lang="en-US" sz="3600"/>
              <a:t>(</a:t>
            </a:r>
            <a:r>
              <a:rPr i="1" lang="en-US" sz="2520"/>
              <a:t>Highly successful people are organized.</a:t>
            </a:r>
            <a:r>
              <a:rPr i="1" lang="en-US" sz="3600"/>
              <a:t>)</a:t>
            </a:r>
            <a:endParaRPr b="1" sz="3600"/>
          </a:p>
        </p:txBody>
      </p:sp>
      <p:sp>
        <p:nvSpPr>
          <p:cNvPr id="204" name="Google Shape;204;p2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/>
          </a:p>
        </p:txBody>
      </p:sp>
      <p:pic>
        <p:nvPicPr>
          <p:cNvPr id="205" name="Google Shape;205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400" y="1700213"/>
            <a:ext cx="7315200" cy="4548187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0"/>
          <p:cNvSpPr txBox="1"/>
          <p:nvPr/>
        </p:nvSpPr>
        <p:spPr>
          <a:xfrm>
            <a:off x="3124200" y="6477000"/>
            <a:ext cx="3352800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Pg. 9-10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1"/>
          <p:cNvSpPr txBox="1"/>
          <p:nvPr>
            <p:ph type="ctrTitle"/>
          </p:nvPr>
        </p:nvSpPr>
        <p:spPr>
          <a:xfrm>
            <a:off x="533400" y="2057400"/>
            <a:ext cx="8244348" cy="7651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EDAA00"/>
              </a:buClr>
              <a:buSzPts val="6600"/>
              <a:buFont typeface="Trebuchet MS"/>
              <a:buNone/>
            </a:pPr>
            <a:r>
              <a:rPr lang="en-US" sz="6600"/>
              <a:t>The CORNELL WAY</a:t>
            </a:r>
            <a:endParaRPr/>
          </a:p>
        </p:txBody>
      </p:sp>
      <p:sp>
        <p:nvSpPr>
          <p:cNvPr id="212" name="Google Shape;212;p21"/>
          <p:cNvSpPr txBox="1"/>
          <p:nvPr>
            <p:ph idx="1" type="subTitle"/>
          </p:nvPr>
        </p:nvSpPr>
        <p:spPr>
          <a:xfrm>
            <a:off x="1600200" y="3124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/>
              <a:t>The College-Readiness Skill of Focused Note-Taking</a:t>
            </a:r>
            <a:endParaRPr/>
          </a:p>
        </p:txBody>
      </p:sp>
      <p:sp>
        <p:nvSpPr>
          <p:cNvPr id="213" name="Google Shape;213;p21"/>
          <p:cNvSpPr txBox="1"/>
          <p:nvPr/>
        </p:nvSpPr>
        <p:spPr>
          <a:xfrm>
            <a:off x="3124200" y="6477000"/>
            <a:ext cx="3352800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Pg. 11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2"/>
          <p:cNvSpPr txBox="1"/>
          <p:nvPr>
            <p:ph type="title"/>
          </p:nvPr>
        </p:nvSpPr>
        <p:spPr>
          <a:xfrm>
            <a:off x="457200" y="217121"/>
            <a:ext cx="8229600" cy="8309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EEB936"/>
              </a:buClr>
              <a:buSzPts val="4800"/>
              <a:buFont typeface="Trebuchet MS"/>
              <a:buNone/>
            </a:pPr>
            <a:r>
              <a:rPr lang="en-US" sz="4800">
                <a:solidFill>
                  <a:srgbClr val="EEB936"/>
                </a:solidFill>
              </a:rPr>
              <a:t>Our Essential Question:</a:t>
            </a:r>
            <a:endParaRPr/>
          </a:p>
        </p:txBody>
      </p:sp>
      <p:sp>
        <p:nvSpPr>
          <p:cNvPr id="219" name="Google Shape;219;p22"/>
          <p:cNvSpPr txBox="1"/>
          <p:nvPr>
            <p:ph idx="4294967295" type="body"/>
          </p:nvPr>
        </p:nvSpPr>
        <p:spPr>
          <a:xfrm>
            <a:off x="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5750" lvl="1" marL="7429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520"/>
              <a:buFont typeface="Georgia"/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  <a:p>
            <a:pPr indent="-125730" lvl="1" marL="74295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SzPts val="2520"/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Georgia"/>
              <a:buNone/>
            </a:pPr>
            <a:r>
              <a:t/>
            </a:r>
            <a:endParaRPr/>
          </a:p>
        </p:txBody>
      </p:sp>
      <p:graphicFrame>
        <p:nvGraphicFramePr>
          <p:cNvPr id="220" name="Google Shape;220;p22"/>
          <p:cNvGraphicFramePr/>
          <p:nvPr/>
        </p:nvGraphicFramePr>
        <p:xfrm>
          <a:off x="457200" y="129540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{5DD2ABE7-19EB-4CDF-90D8-B574F5DBEDC1}</a:tableStyleId>
              </a:tblPr>
              <a:tblGrid>
                <a:gridCol w="2743200"/>
                <a:gridCol w="2743200"/>
                <a:gridCol w="2743200"/>
              </a:tblGrid>
              <a:tr h="7781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solidFill>
                            <a:schemeClr val="lt1"/>
                          </a:solidFill>
                        </a:rPr>
                        <a:t>CORNELL NOTES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TOPIC/OBJECTIVE:</a:t>
                      </a:r>
                      <a:endParaRPr b="0" sz="1800"/>
                    </a:p>
                  </a:txBody>
                  <a:tcPr marT="45725" marB="45725" marR="91450" marL="9145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NAME:</a:t>
                      </a:r>
                      <a:endParaRPr b="0" sz="1800"/>
                    </a:p>
                  </a:txBody>
                  <a:tcPr marT="45725" marB="45725" marR="91450" marL="91450">
                    <a:solidFill>
                      <a:schemeClr val="lt1"/>
                    </a:solidFill>
                  </a:tcPr>
                </a:tc>
              </a:tr>
              <a:tr h="778175">
                <a:tc row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CLASS/PERIOD:</a:t>
                      </a:r>
                      <a:endParaRPr/>
                    </a:p>
                  </a:txBody>
                  <a:tcPr marT="45725" marB="45725" marR="91450" marL="91450">
                    <a:solidFill>
                      <a:schemeClr val="lt1"/>
                    </a:solidFill>
                  </a:tcPr>
                </a:tc>
              </a:tr>
              <a:tr h="77817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DATE:</a:t>
                      </a:r>
                      <a:endParaRPr/>
                    </a:p>
                  </a:txBody>
                  <a:tcPr marT="45725" marB="45725" marR="91450" marL="91450">
                    <a:solidFill>
                      <a:schemeClr val="lt1"/>
                    </a:solidFill>
                  </a:tcPr>
                </a:tc>
              </a:tr>
              <a:tr h="1710175">
                <a:tc gridSpan="3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ESSENTIAL</a:t>
                      </a:r>
                      <a:r>
                        <a:rPr lang="en-US" sz="1800"/>
                        <a:t> QUESTION: </a:t>
                      </a:r>
                      <a:r>
                        <a:rPr b="1" i="0" lang="en-US" sz="3200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How should tutors aid students</a:t>
                      </a:r>
                      <a:r>
                        <a:rPr b="1" i="0" lang="en-US" sz="3200">
                          <a:solidFill>
                            <a:schemeClr val="dk1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 in the process of learning how to take effective notes?</a:t>
                      </a:r>
                      <a:endParaRPr b="1" i="0" sz="3200"/>
                    </a:p>
                  </a:txBody>
                  <a:tcPr marT="45725" marB="45725" marR="91450" marL="91450">
                    <a:solidFill>
                      <a:schemeClr val="lt1"/>
                    </a:solidFill>
                  </a:tcPr>
                </a:tc>
                <a:tc hMerge="1"/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3"/>
          <p:cNvSpPr txBox="1"/>
          <p:nvPr>
            <p:ph type="title"/>
          </p:nvPr>
        </p:nvSpPr>
        <p:spPr>
          <a:xfrm>
            <a:off x="228600" y="274638"/>
            <a:ext cx="8763000" cy="71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Trebuchet MS"/>
              <a:buNone/>
            </a:pPr>
            <a:r>
              <a:rPr b="1" lang="en-US" sz="3400"/>
              <a:t>Why Does Structured Note-Taking Matter?</a:t>
            </a:r>
            <a:endParaRPr/>
          </a:p>
        </p:txBody>
      </p:sp>
      <p:pic>
        <p:nvPicPr>
          <p:cNvPr id="226" name="Google Shape;226;p2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21705" y="2285765"/>
            <a:ext cx="4900589" cy="3154832"/>
          </a:xfrm>
          <a:prstGeom prst="rect">
            <a:avLst/>
          </a:prstGeom>
          <a:noFill/>
          <a:ln cap="sq" cmpd="thickThin" w="889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27" name="Google Shape;227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" y="1143000"/>
            <a:ext cx="8305800" cy="5029200"/>
          </a:xfrm>
          <a:prstGeom prst="rect">
            <a:avLst/>
          </a:prstGeom>
          <a:noFill/>
          <a:ln cap="sq" cmpd="thickThin" w="889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" presetSubtype="4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4"/>
          <p:cNvSpPr txBox="1"/>
          <p:nvPr>
            <p:ph type="title"/>
          </p:nvPr>
        </p:nvSpPr>
        <p:spPr>
          <a:xfrm>
            <a:off x="457200" y="274638"/>
            <a:ext cx="8229600" cy="71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59"/>
              <a:buFont typeface="Trebuchet MS"/>
              <a:buNone/>
            </a:pPr>
            <a:r>
              <a:rPr b="1" lang="en-US" sz="3959"/>
              <a:t>Four Elements of Cornell Notes</a:t>
            </a:r>
            <a:endParaRPr/>
          </a:p>
        </p:txBody>
      </p:sp>
      <p:sp>
        <p:nvSpPr>
          <p:cNvPr id="233" name="Google Shape;233;p24"/>
          <p:cNvSpPr txBox="1"/>
          <p:nvPr>
            <p:ph idx="1" type="body"/>
          </p:nvPr>
        </p:nvSpPr>
        <p:spPr>
          <a:xfrm>
            <a:off x="457200" y="11430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Font typeface="Noto Sans Symbols"/>
              <a:buNone/>
            </a:pPr>
            <a:r>
              <a:rPr b="1" i="1" lang="en-US" u="sng"/>
              <a:t>Note-Taking</a:t>
            </a:r>
            <a:endParaRPr/>
          </a:p>
          <a:p>
            <a:pPr indent="-285750" lvl="1" marL="74295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SzPts val="2520"/>
              <a:buFont typeface="Noto Sans Symbols"/>
              <a:buNone/>
            </a:pPr>
            <a:r>
              <a:rPr b="1" lang="en-US" sz="2800" u="sng"/>
              <a:t>C</a:t>
            </a:r>
            <a:r>
              <a:rPr lang="en-US"/>
              <a:t>reating the format of your notes</a:t>
            </a:r>
            <a:endParaRPr/>
          </a:p>
          <a:p>
            <a:pPr indent="-285750" lvl="1" marL="74295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SzPts val="2520"/>
              <a:buFont typeface="Noto Sans Symbols"/>
              <a:buNone/>
            </a:pPr>
            <a:r>
              <a:rPr b="1" lang="en-US" u="sng"/>
              <a:t>O</a:t>
            </a:r>
            <a:r>
              <a:rPr lang="en-US"/>
              <a:t>rganizing your notes</a:t>
            </a:r>
            <a:endParaRPr/>
          </a:p>
          <a:p>
            <a:pPr indent="-285750" lvl="1" marL="74295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SzPts val="2520"/>
              <a:buFont typeface="Noto Sans Symbols"/>
              <a:buNone/>
            </a:pPr>
            <a:r>
              <a:t/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Noto Sans Symbols"/>
              <a:buNone/>
            </a:pPr>
            <a:r>
              <a:rPr b="1" i="1" lang="en-US" u="sng"/>
              <a:t>Note-Making</a:t>
            </a:r>
            <a:endParaRPr/>
          </a:p>
          <a:p>
            <a:pPr indent="-285750" lvl="1" marL="74295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SzPts val="2520"/>
              <a:buFont typeface="Noto Sans Symbols"/>
              <a:buNone/>
            </a:pPr>
            <a:r>
              <a:rPr b="1" lang="en-US" u="sng"/>
              <a:t>R</a:t>
            </a:r>
            <a:r>
              <a:rPr lang="en-US"/>
              <a:t>eviewing and revising the content of the notes</a:t>
            </a:r>
            <a:endParaRPr/>
          </a:p>
          <a:p>
            <a:pPr indent="-285750" lvl="1" marL="74295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SzPts val="2520"/>
              <a:buFont typeface="Noto Sans Symbols"/>
              <a:buNone/>
            </a:pPr>
            <a:r>
              <a:rPr b="1" lang="en-US" u="sng"/>
              <a:t>N</a:t>
            </a:r>
            <a:r>
              <a:rPr lang="en-US"/>
              <a:t>oting key chunks of material in the notes</a:t>
            </a:r>
            <a:endParaRPr/>
          </a:p>
          <a:p>
            <a:pPr indent="-285750" lvl="1" marL="74295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SzPts val="2520"/>
              <a:buFont typeface="Noto Sans Symbols"/>
              <a:buNone/>
            </a:pPr>
            <a:r>
              <a:rPr b="1" lang="en-US" u="sng"/>
              <a:t>E</a:t>
            </a:r>
            <a:r>
              <a:rPr lang="en-US"/>
              <a:t>xchanging ideas and collaborating </a:t>
            </a:r>
            <a:endParaRPr/>
          </a:p>
          <a:p>
            <a:pPr indent="-285750" lvl="1" marL="74295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SzPts val="2520"/>
              <a:buFont typeface="Noto Sans Symbols"/>
              <a:buNone/>
            </a:pPr>
            <a:r>
              <a:rPr lang="en-US"/>
              <a:t>	about the material</a:t>
            </a:r>
            <a:endParaRPr/>
          </a:p>
        </p:txBody>
      </p:sp>
      <p:sp>
        <p:nvSpPr>
          <p:cNvPr id="234" name="Google Shape;234;p24"/>
          <p:cNvSpPr txBox="1"/>
          <p:nvPr/>
        </p:nvSpPr>
        <p:spPr>
          <a:xfrm>
            <a:off x="3124200" y="6477000"/>
            <a:ext cx="3352800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2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Pg</a:t>
            </a:r>
            <a:r>
              <a:rPr b="1" lang="en-US" sz="2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. 44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5"/>
          <p:cNvSpPr txBox="1"/>
          <p:nvPr>
            <p:ph type="title"/>
          </p:nvPr>
        </p:nvSpPr>
        <p:spPr>
          <a:xfrm>
            <a:off x="457200" y="274638"/>
            <a:ext cx="8229600" cy="71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59"/>
              <a:buFont typeface="Trebuchet MS"/>
              <a:buNone/>
            </a:pPr>
            <a:r>
              <a:rPr b="1" lang="en-US" sz="3959"/>
              <a:t>Four Elements of Cornell Notes</a:t>
            </a:r>
            <a:endParaRPr/>
          </a:p>
        </p:txBody>
      </p:sp>
      <p:sp>
        <p:nvSpPr>
          <p:cNvPr id="240" name="Google Shape;240;p25"/>
          <p:cNvSpPr txBox="1"/>
          <p:nvPr>
            <p:ph idx="1" type="body"/>
          </p:nvPr>
        </p:nvSpPr>
        <p:spPr>
          <a:xfrm>
            <a:off x="457200" y="1143000"/>
            <a:ext cx="8229600" cy="49831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775"/>
              <a:buFont typeface="Noto Sans Symbols"/>
              <a:buNone/>
            </a:pPr>
            <a:r>
              <a:rPr b="1" i="1" lang="en-US" sz="2775" u="sng"/>
              <a:t>Note-Interacting</a:t>
            </a:r>
            <a:endParaRPr/>
          </a:p>
          <a:p>
            <a:pPr indent="-285750" lvl="1" marL="742950" rtl="0" algn="l">
              <a:lnSpc>
                <a:spcPct val="80000"/>
              </a:lnSpc>
              <a:spcBef>
                <a:spcPts val="555"/>
              </a:spcBef>
              <a:spcAft>
                <a:spcPts val="0"/>
              </a:spcAft>
              <a:buSzPts val="2498"/>
              <a:buFont typeface="Noto Sans Symbols"/>
              <a:buNone/>
            </a:pPr>
            <a:r>
              <a:rPr b="1" lang="en-US" sz="2775" u="sng"/>
              <a:t>L</a:t>
            </a:r>
            <a:r>
              <a:rPr lang="en-US" sz="2775"/>
              <a:t>ink all the learning together by writing a summary</a:t>
            </a:r>
            <a:endParaRPr/>
          </a:p>
          <a:p>
            <a:pPr indent="-285750" lvl="1" marL="742950" rtl="0" algn="l">
              <a:lnSpc>
                <a:spcPct val="80000"/>
              </a:lnSpc>
              <a:spcBef>
                <a:spcPts val="555"/>
              </a:spcBef>
              <a:spcAft>
                <a:spcPts val="0"/>
              </a:spcAft>
              <a:buSzPts val="2498"/>
              <a:buFont typeface="Noto Sans Symbols"/>
              <a:buNone/>
            </a:pPr>
            <a:r>
              <a:rPr b="1" lang="en-US" sz="2775" u="sng"/>
              <a:t>L</a:t>
            </a:r>
            <a:r>
              <a:rPr lang="en-US" sz="2775"/>
              <a:t>earn from your notes by studying them!</a:t>
            </a:r>
            <a:endParaRPr/>
          </a:p>
          <a:p>
            <a:pPr indent="-285750" lvl="1" marL="742950" rtl="0" algn="l">
              <a:lnSpc>
                <a:spcPct val="80000"/>
              </a:lnSpc>
              <a:spcBef>
                <a:spcPts val="555"/>
              </a:spcBef>
              <a:spcAft>
                <a:spcPts val="0"/>
              </a:spcAft>
              <a:buSzPts val="2498"/>
              <a:buFont typeface="Noto Sans Symbols"/>
              <a:buNone/>
            </a:pPr>
            <a:r>
              <a:t/>
            </a:r>
            <a:endParaRPr sz="2775"/>
          </a:p>
          <a:p>
            <a:pPr indent="-342900" lvl="0" marL="342900" rtl="0" algn="l">
              <a:lnSpc>
                <a:spcPct val="80000"/>
              </a:lnSpc>
              <a:spcBef>
                <a:spcPts val="555"/>
              </a:spcBef>
              <a:spcAft>
                <a:spcPts val="0"/>
              </a:spcAft>
              <a:buSzPts val="2775"/>
              <a:buFont typeface="Noto Sans Symbols"/>
              <a:buNone/>
            </a:pPr>
            <a:r>
              <a:rPr b="1" i="1" lang="en-US" sz="2775" u="sng"/>
              <a:t>Note-Reflecting</a:t>
            </a:r>
            <a:endParaRPr/>
          </a:p>
          <a:p>
            <a:pPr indent="-285750" lvl="1" marL="742950" rtl="0" algn="l">
              <a:lnSpc>
                <a:spcPct val="80000"/>
              </a:lnSpc>
              <a:spcBef>
                <a:spcPts val="555"/>
              </a:spcBef>
              <a:spcAft>
                <a:spcPts val="0"/>
              </a:spcAft>
              <a:buSzPts val="2498"/>
              <a:buFont typeface="Noto Sans Symbols"/>
              <a:buNone/>
            </a:pPr>
            <a:r>
              <a:rPr b="1" lang="en-US" sz="2775" u="sng"/>
              <a:t>W</a:t>
            </a:r>
            <a:r>
              <a:rPr lang="en-US" sz="2775"/>
              <a:t>ritten feedback from a peer, tutor, or teacher</a:t>
            </a:r>
            <a:endParaRPr/>
          </a:p>
          <a:p>
            <a:pPr indent="-285750" lvl="1" marL="742950" rtl="0" algn="l">
              <a:lnSpc>
                <a:spcPct val="80000"/>
              </a:lnSpc>
              <a:spcBef>
                <a:spcPts val="555"/>
              </a:spcBef>
              <a:spcAft>
                <a:spcPts val="0"/>
              </a:spcAft>
              <a:buSzPts val="2498"/>
              <a:buFont typeface="Noto Sans Symbols"/>
              <a:buNone/>
            </a:pPr>
            <a:r>
              <a:rPr b="1" lang="en-US" sz="2775" u="sng"/>
              <a:t>A</a:t>
            </a:r>
            <a:r>
              <a:rPr lang="en-US" sz="2775"/>
              <a:t>ddress the feedback by focusing on one area of challenge</a:t>
            </a:r>
            <a:endParaRPr/>
          </a:p>
          <a:p>
            <a:pPr indent="-285750" lvl="1" marL="742950" rtl="0" algn="l">
              <a:lnSpc>
                <a:spcPct val="80000"/>
              </a:lnSpc>
              <a:spcBef>
                <a:spcPts val="555"/>
              </a:spcBef>
              <a:spcAft>
                <a:spcPts val="0"/>
              </a:spcAft>
              <a:buSzPts val="2498"/>
              <a:buFont typeface="Noto Sans Symbols"/>
              <a:buNone/>
            </a:pPr>
            <a:r>
              <a:rPr b="1" lang="en-US" sz="2775" u="sng"/>
              <a:t>Y</a:t>
            </a:r>
            <a:r>
              <a:rPr lang="en-US" sz="2775"/>
              <a:t>our reflection over an entire unit and how your notes helped you learn and retain information</a:t>
            </a:r>
            <a:endParaRPr/>
          </a:p>
          <a:p>
            <a:pPr indent="-154940" lvl="0" marL="342900" rtl="0" algn="l">
              <a:lnSpc>
                <a:spcPct val="80000"/>
              </a:lnSpc>
              <a:spcBef>
                <a:spcPts val="592"/>
              </a:spcBef>
              <a:spcAft>
                <a:spcPts val="0"/>
              </a:spcAft>
              <a:buSzPts val="2960"/>
              <a:buNone/>
            </a:pPr>
            <a:r>
              <a:t/>
            </a:r>
            <a:endParaRPr sz="296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6"/>
          <p:cNvSpPr txBox="1"/>
          <p:nvPr>
            <p:ph type="title"/>
          </p:nvPr>
        </p:nvSpPr>
        <p:spPr>
          <a:xfrm>
            <a:off x="152400" y="274638"/>
            <a:ext cx="8991600" cy="71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</a:pPr>
            <a:r>
              <a:t/>
            </a:r>
            <a:endParaRPr/>
          </a:p>
        </p:txBody>
      </p:sp>
      <p:sp>
        <p:nvSpPr>
          <p:cNvPr id="246" name="Google Shape;246;p2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3200"/>
              <a:buFont typeface="Noto Sans Symbols"/>
              <a:buNone/>
            </a:pPr>
            <a:r>
              <a:rPr b="1" lang="en-US" u="sng"/>
              <a:t>Note-Taking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Make sure that all notes taken and used in tutorials follow the Cornell note process.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SzPts val="3200"/>
              <a:buFont typeface="Noto Sans Symbols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Help students learn note-taking conventions.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SzPts val="2520"/>
              <a:buFont typeface="Noto Sans Symbols"/>
              <a:buNone/>
            </a:pPr>
            <a:r>
              <a:t/>
            </a:r>
            <a:endParaRPr/>
          </a:p>
        </p:txBody>
      </p:sp>
      <p:pic>
        <p:nvPicPr>
          <p:cNvPr descr="C:\Documents and Settings\jdickens\Desktop\PPT_Pix\PPT16.jpg" id="247" name="Google Shape;247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58000" y="4468813"/>
            <a:ext cx="2286000" cy="23891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b="1" lang="en-US" u="sng"/>
              <a:t>Note-Making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Help students learn to “chunk” their notes accurately and effectively.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Support the writing and refining of higher-level questions in the left column.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If possible, attend a content-area class with the students, take notes, and then compare your notes to theirs.</a:t>
            </a:r>
            <a:endParaRPr/>
          </a:p>
          <a:p>
            <a:pPr indent="-125730" lvl="1" marL="742950" rtl="0" algn="l">
              <a:spcBef>
                <a:spcPts val="560"/>
              </a:spcBef>
              <a:spcAft>
                <a:spcPts val="0"/>
              </a:spcAft>
              <a:buSzPts val="2520"/>
              <a:buNone/>
            </a:pPr>
            <a:r>
              <a:t/>
            </a:r>
            <a:endParaRPr/>
          </a:p>
        </p:txBody>
      </p:sp>
      <p:sp>
        <p:nvSpPr>
          <p:cNvPr id="253" name="Google Shape;253;p27"/>
          <p:cNvSpPr txBox="1"/>
          <p:nvPr/>
        </p:nvSpPr>
        <p:spPr>
          <a:xfrm>
            <a:off x="152400" y="274638"/>
            <a:ext cx="8991600" cy="71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2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b="1" lang="en-US" u="sng"/>
              <a:t>Note-Interacting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Have students read the summary from their notes out loud to the group as the group provides feedback.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Constantly ask students, “Have you been studying from your Cornell notes?”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/>
          </a:p>
        </p:txBody>
      </p:sp>
      <p:pic>
        <p:nvPicPr>
          <p:cNvPr descr="C:\Documents and Settings\jdickens\Desktop\PPT_Pix\PPT4.jpg" id="259" name="Google Shape;259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91400" y="4429125"/>
            <a:ext cx="1752600" cy="2428875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28"/>
          <p:cNvSpPr txBox="1"/>
          <p:nvPr/>
        </p:nvSpPr>
        <p:spPr>
          <a:xfrm>
            <a:off x="152400" y="274638"/>
            <a:ext cx="8991600" cy="71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b="1" lang="en-US" u="sng"/>
              <a:t>Note-Reflecting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Check for the quality and quantity of Cornell notes during binder checks, especially for students struggling in specific classes.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Ask students what aspect of Cornell notes they’re working on this week from their “Cornell Note Focused Goal Activity.”</a:t>
            </a:r>
            <a:endParaRPr/>
          </a:p>
        </p:txBody>
      </p:sp>
      <p:sp>
        <p:nvSpPr>
          <p:cNvPr id="266" name="Google Shape;266;p29"/>
          <p:cNvSpPr txBox="1"/>
          <p:nvPr/>
        </p:nvSpPr>
        <p:spPr>
          <a:xfrm>
            <a:off x="152400" y="274638"/>
            <a:ext cx="8991600" cy="71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0"/>
          <p:cNvSpPr txBox="1"/>
          <p:nvPr>
            <p:ph type="title"/>
          </p:nvPr>
        </p:nvSpPr>
        <p:spPr>
          <a:xfrm>
            <a:off x="457200" y="274638"/>
            <a:ext cx="8229600" cy="71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59"/>
              <a:buFont typeface="Trebuchet MS"/>
              <a:buNone/>
            </a:pPr>
            <a:r>
              <a:rPr b="1" lang="en-US" sz="3959"/>
              <a:t>CORNELL WAY</a:t>
            </a:r>
            <a:endParaRPr/>
          </a:p>
        </p:txBody>
      </p:sp>
      <p:sp>
        <p:nvSpPr>
          <p:cNvPr id="272" name="Google Shape;272;p30"/>
          <p:cNvSpPr txBox="1"/>
          <p:nvPr>
            <p:ph idx="1" type="body"/>
          </p:nvPr>
        </p:nvSpPr>
        <p:spPr>
          <a:xfrm>
            <a:off x="457200" y="838200"/>
            <a:ext cx="8229600" cy="53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70180" lvl="0" marL="3429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720"/>
              <a:buNone/>
            </a:pPr>
            <a:r>
              <a:t/>
            </a:r>
            <a:endParaRPr sz="2720"/>
          </a:p>
          <a:p>
            <a:pPr indent="-514350" lvl="0" marL="514350" rtl="0" algn="l">
              <a:lnSpc>
                <a:spcPct val="80000"/>
              </a:lnSpc>
              <a:spcBef>
                <a:spcPts val="646"/>
              </a:spcBef>
              <a:spcAft>
                <a:spcPts val="0"/>
              </a:spcAft>
              <a:buSzPts val="3230"/>
              <a:buFont typeface="Trebuchet MS"/>
              <a:buAutoNum type="arabicPeriod"/>
            </a:pPr>
            <a:r>
              <a:rPr lang="en-US" sz="3230"/>
              <a:t>Find an elbow partner to compare notes. </a:t>
            </a:r>
            <a:endParaRPr/>
          </a:p>
          <a:p>
            <a:pPr indent="-514350" lvl="0" marL="514350" rtl="0" algn="l">
              <a:lnSpc>
                <a:spcPct val="80000"/>
              </a:lnSpc>
              <a:spcBef>
                <a:spcPts val="646"/>
              </a:spcBef>
              <a:spcAft>
                <a:spcPts val="0"/>
              </a:spcAft>
              <a:buSzPts val="3230"/>
              <a:buFont typeface="Trebuchet MS"/>
              <a:buAutoNum type="arabicPeriod"/>
            </a:pPr>
            <a:r>
              <a:rPr lang="en-US" sz="3230"/>
              <a:t>“Chunk” your notes.</a:t>
            </a:r>
            <a:endParaRPr/>
          </a:p>
          <a:p>
            <a:pPr indent="-514350" lvl="0" marL="514350" rtl="0" algn="l">
              <a:lnSpc>
                <a:spcPct val="80000"/>
              </a:lnSpc>
              <a:spcBef>
                <a:spcPts val="646"/>
              </a:spcBef>
              <a:spcAft>
                <a:spcPts val="0"/>
              </a:spcAft>
              <a:buSzPts val="3230"/>
              <a:buFont typeface="Trebuchet MS"/>
              <a:buAutoNum type="arabicPeriod"/>
            </a:pPr>
            <a:r>
              <a:rPr lang="en-US" sz="3230"/>
              <a:t>Write a question in the left column that covers the material in the corresponding “chunk.”</a:t>
            </a:r>
            <a:endParaRPr/>
          </a:p>
          <a:p>
            <a:pPr indent="-514350" lvl="0" marL="514350" rtl="0" algn="l">
              <a:lnSpc>
                <a:spcPct val="80000"/>
              </a:lnSpc>
              <a:spcBef>
                <a:spcPts val="646"/>
              </a:spcBef>
              <a:spcAft>
                <a:spcPts val="0"/>
              </a:spcAft>
              <a:buSzPts val="3230"/>
              <a:buFont typeface="Trebuchet MS"/>
              <a:buAutoNum type="arabicPeriod"/>
            </a:pPr>
            <a:r>
              <a:rPr lang="en-US" sz="3230"/>
              <a:t>Share your questions with your elbow partner.</a:t>
            </a:r>
            <a:endParaRPr/>
          </a:p>
          <a:p>
            <a:pPr indent="-514350" lvl="0" marL="514350" rtl="0" algn="l">
              <a:lnSpc>
                <a:spcPct val="80000"/>
              </a:lnSpc>
              <a:spcBef>
                <a:spcPts val="646"/>
              </a:spcBef>
              <a:spcAft>
                <a:spcPts val="0"/>
              </a:spcAft>
              <a:buSzPts val="3230"/>
              <a:buFont typeface="Trebuchet MS"/>
              <a:buAutoNum type="arabicPeriod"/>
            </a:pPr>
            <a:r>
              <a:rPr lang="en-US" sz="3230"/>
              <a:t>Write a summary in the bottom section that addresses the Essential Question and each of the questions that they wrote.</a:t>
            </a:r>
            <a:endParaRPr/>
          </a:p>
          <a:p>
            <a:pPr indent="-170180" lvl="0" marL="342900" rtl="0" algn="l">
              <a:lnSpc>
                <a:spcPct val="80000"/>
              </a:lnSpc>
              <a:spcBef>
                <a:spcPts val="544"/>
              </a:spcBef>
              <a:spcAft>
                <a:spcPts val="0"/>
              </a:spcAft>
              <a:buSzPts val="2720"/>
              <a:buNone/>
            </a:pPr>
            <a:r>
              <a:t/>
            </a:r>
            <a:endParaRPr sz="272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3"/>
          <p:cNvSpPr txBox="1"/>
          <p:nvPr>
            <p:ph type="title"/>
          </p:nvPr>
        </p:nvSpPr>
        <p:spPr>
          <a:xfrm>
            <a:off x="457200" y="274638"/>
            <a:ext cx="2971800" cy="4754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Trebuchet MS"/>
              <a:buNone/>
            </a:pPr>
            <a:r>
              <a:rPr lang="en-US"/>
              <a:t>Before the Tutorial</a:t>
            </a:r>
            <a:endParaRPr/>
          </a:p>
        </p:txBody>
      </p:sp>
      <p:pic>
        <p:nvPicPr>
          <p:cNvPr descr="Pages from AVID Tutor Workbook 2012-2.jpg" id="278" name="Google Shape;278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44636" y="0"/>
            <a:ext cx="5299364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33"/>
          <p:cNvSpPr txBox="1"/>
          <p:nvPr/>
        </p:nvSpPr>
        <p:spPr>
          <a:xfrm>
            <a:off x="2971800" y="6477000"/>
            <a:ext cx="3352800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Pg. 14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8"/>
          <p:cNvSpPr txBox="1"/>
          <p:nvPr>
            <p:ph type="title"/>
          </p:nvPr>
        </p:nvSpPr>
        <p:spPr>
          <a:xfrm>
            <a:off x="152400" y="274638"/>
            <a:ext cx="8991600" cy="71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</a:pPr>
            <a:r>
              <a:rPr b="1" lang="en-US" sz="3600"/>
              <a:t>Where is Inquiry in the Tutorial Process?</a:t>
            </a:r>
            <a:endParaRPr/>
          </a:p>
        </p:txBody>
      </p:sp>
      <p:sp>
        <p:nvSpPr>
          <p:cNvPr id="285" name="Google Shape;285;p38"/>
          <p:cNvSpPr txBox="1"/>
          <p:nvPr>
            <p:ph idx="1" type="body"/>
          </p:nvPr>
        </p:nvSpPr>
        <p:spPr>
          <a:xfrm>
            <a:off x="457200" y="1295400"/>
            <a:ext cx="8229600" cy="4830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368"/>
              <a:buNone/>
            </a:pPr>
            <a:r>
              <a:rPr lang="en-US" sz="2960" u="sng"/>
              <a:t>Step 1: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SzPts val="2368"/>
              <a:buFont typeface="Arial"/>
              <a:buChar char="•"/>
            </a:pPr>
            <a:r>
              <a:rPr lang="en-US" sz="2960" u="sng"/>
              <a:t>In their academic classes</a:t>
            </a:r>
            <a:r>
              <a:rPr lang="en-US" sz="2960"/>
              <a:t>, students </a:t>
            </a:r>
            <a:r>
              <a:rPr lang="en-US" sz="2960">
                <a:solidFill>
                  <a:srgbClr val="FF0000"/>
                </a:solidFill>
              </a:rPr>
              <a:t>take</a:t>
            </a:r>
            <a:r>
              <a:rPr lang="en-US" sz="2960"/>
              <a:t> </a:t>
            </a:r>
            <a:r>
              <a:rPr lang="en-US" sz="2960">
                <a:solidFill>
                  <a:srgbClr val="FF0000"/>
                </a:solidFill>
              </a:rPr>
              <a:t>Cornell notes </a:t>
            </a:r>
            <a:r>
              <a:rPr lang="en-US" sz="2960"/>
              <a:t>on the material presented in lectures, textbook readings, videos, handouts, etc.  </a:t>
            </a:r>
            <a:endParaRPr/>
          </a:p>
          <a:p>
            <a:pPr indent="-192532" lvl="0" marL="342900" rtl="0" algn="l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SzPts val="2368"/>
              <a:buFont typeface="Arial"/>
              <a:buNone/>
            </a:pPr>
            <a:r>
              <a:t/>
            </a:r>
            <a:endParaRPr sz="2960"/>
          </a:p>
          <a:p>
            <a:pPr indent="-342900" lvl="0" marL="342900" rtl="0" algn="l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SzPts val="2368"/>
              <a:buFont typeface="Arial"/>
              <a:buChar char="•"/>
            </a:pPr>
            <a:r>
              <a:rPr lang="en-US" sz="2960" u="sng"/>
              <a:t>After class</a:t>
            </a:r>
            <a:r>
              <a:rPr lang="en-US" sz="2960"/>
              <a:t>, students </a:t>
            </a:r>
            <a:r>
              <a:rPr lang="en-US" sz="2960">
                <a:solidFill>
                  <a:srgbClr val="FF0000"/>
                </a:solidFill>
              </a:rPr>
              <a:t>review</a:t>
            </a:r>
            <a:r>
              <a:rPr lang="en-US" sz="2960"/>
              <a:t> their notes, </a:t>
            </a:r>
            <a:r>
              <a:rPr lang="en-US" sz="2960">
                <a:solidFill>
                  <a:srgbClr val="FF0000"/>
                </a:solidFill>
              </a:rPr>
              <a:t>interact</a:t>
            </a:r>
            <a:r>
              <a:rPr lang="en-US" sz="2960"/>
              <a:t> with their notes, </a:t>
            </a:r>
            <a:r>
              <a:rPr lang="en-US" sz="2960">
                <a:solidFill>
                  <a:srgbClr val="FF0000"/>
                </a:solidFill>
              </a:rPr>
              <a:t>create questions </a:t>
            </a:r>
            <a:r>
              <a:rPr lang="en-US" sz="2960"/>
              <a:t>in the column on the left, and </a:t>
            </a:r>
            <a:r>
              <a:rPr lang="en-US" sz="2960">
                <a:solidFill>
                  <a:srgbClr val="FF0000"/>
                </a:solidFill>
              </a:rPr>
              <a:t>write a summary</a:t>
            </a:r>
            <a:r>
              <a:rPr lang="en-US" sz="2960"/>
              <a:t> at the bottom of the notes.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39"/>
          <p:cNvSpPr txBox="1"/>
          <p:nvPr>
            <p:ph type="title"/>
          </p:nvPr>
        </p:nvSpPr>
        <p:spPr>
          <a:xfrm>
            <a:off x="457200" y="274638"/>
            <a:ext cx="8229600" cy="71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60"/>
              <a:buFont typeface="Trebuchet MS"/>
              <a:buNone/>
            </a:pPr>
            <a:r>
              <a:t/>
            </a:r>
            <a:endParaRPr sz="3959"/>
          </a:p>
        </p:txBody>
      </p:sp>
      <p:sp>
        <p:nvSpPr>
          <p:cNvPr id="291" name="Google Shape;291;p3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/>
          </a:p>
        </p:txBody>
      </p:sp>
      <p:pic>
        <p:nvPicPr>
          <p:cNvPr id="292" name="Google Shape;292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372600" cy="6496050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39"/>
          <p:cNvSpPr txBox="1"/>
          <p:nvPr/>
        </p:nvSpPr>
        <p:spPr>
          <a:xfrm>
            <a:off x="3124200" y="6477000"/>
            <a:ext cx="3352800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Pg. 17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40"/>
          <p:cNvSpPr txBox="1"/>
          <p:nvPr>
            <p:ph type="title"/>
          </p:nvPr>
        </p:nvSpPr>
        <p:spPr>
          <a:xfrm>
            <a:off x="228600" y="76200"/>
            <a:ext cx="2667000" cy="335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Trebuchet MS"/>
              <a:buNone/>
            </a:pPr>
            <a:r>
              <a:rPr lang="en-US"/>
              <a:t>Costa’s Levels of Thinking</a:t>
            </a:r>
            <a:endParaRPr/>
          </a:p>
        </p:txBody>
      </p:sp>
      <p:pic>
        <p:nvPicPr>
          <p:cNvPr descr="Pages from AVID Tutorial Guide 2012.tif" id="299" name="Google Shape;299;p40"/>
          <p:cNvPicPr preferRelativeResize="0"/>
          <p:nvPr/>
        </p:nvPicPr>
        <p:blipFill rotWithShape="1">
          <a:blip r:embed="rId3">
            <a:alphaModFix/>
          </a:blip>
          <a:srcRect b="7506" l="15488" r="10390" t="26669"/>
          <a:stretch/>
        </p:blipFill>
        <p:spPr>
          <a:xfrm>
            <a:off x="3176648" y="0"/>
            <a:ext cx="5967351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41"/>
          <p:cNvSpPr txBox="1"/>
          <p:nvPr>
            <p:ph type="title"/>
          </p:nvPr>
        </p:nvSpPr>
        <p:spPr>
          <a:xfrm>
            <a:off x="457200" y="274638"/>
            <a:ext cx="2971800" cy="3154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Trebuchet MS"/>
              <a:buNone/>
            </a:pPr>
            <a:r>
              <a:rPr lang="en-US"/>
              <a:t>Vocabulary Concept Map</a:t>
            </a:r>
            <a:endParaRPr/>
          </a:p>
        </p:txBody>
      </p:sp>
      <p:sp>
        <p:nvSpPr>
          <p:cNvPr id="305" name="Google Shape;305;p41"/>
          <p:cNvSpPr txBox="1"/>
          <p:nvPr>
            <p:ph idx="12" type="sldNum"/>
          </p:nvPr>
        </p:nvSpPr>
        <p:spPr>
          <a:xfrm>
            <a:off x="7010400" y="624840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6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Pg</a:t>
            </a:r>
            <a:r>
              <a:rPr b="1" lang="en-US" sz="16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. 90    </a:t>
            </a:r>
            <a:endParaRPr/>
          </a:p>
        </p:txBody>
      </p:sp>
      <p:pic>
        <p:nvPicPr>
          <p:cNvPr id="306" name="Google Shape;306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63950" y="0"/>
            <a:ext cx="548005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41"/>
          <p:cNvSpPr txBox="1"/>
          <p:nvPr/>
        </p:nvSpPr>
        <p:spPr>
          <a:xfrm>
            <a:off x="152400" y="6400800"/>
            <a:ext cx="533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888888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08" name="Google Shape;308;p41"/>
          <p:cNvSpPr txBox="1"/>
          <p:nvPr/>
        </p:nvSpPr>
        <p:spPr>
          <a:xfrm>
            <a:off x="304800" y="6096000"/>
            <a:ext cx="533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888888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09" name="Google Shape;309;p41"/>
          <p:cNvSpPr txBox="1"/>
          <p:nvPr/>
        </p:nvSpPr>
        <p:spPr>
          <a:xfrm>
            <a:off x="1143000" y="6477000"/>
            <a:ext cx="3352800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Pg. 18-19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42"/>
          <p:cNvSpPr txBox="1"/>
          <p:nvPr>
            <p:ph type="title"/>
          </p:nvPr>
        </p:nvSpPr>
        <p:spPr>
          <a:xfrm>
            <a:off x="457200" y="274638"/>
            <a:ext cx="8229600" cy="71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59"/>
              <a:buFont typeface="Trebuchet MS"/>
              <a:buNone/>
            </a:pPr>
            <a:r>
              <a:rPr b="1" lang="en-US" sz="3959"/>
              <a:t>Preparing for Tutorials</a:t>
            </a:r>
            <a:endParaRPr/>
          </a:p>
        </p:txBody>
      </p:sp>
      <p:sp>
        <p:nvSpPr>
          <p:cNvPr id="315" name="Google Shape;315;p42"/>
          <p:cNvSpPr txBox="1"/>
          <p:nvPr>
            <p:ph idx="1" type="body"/>
          </p:nvPr>
        </p:nvSpPr>
        <p:spPr>
          <a:xfrm>
            <a:off x="3810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3200"/>
              <a:buFont typeface="Noto Sans Symbols"/>
              <a:buNone/>
            </a:pPr>
            <a:r>
              <a:rPr b="1" lang="en-US" sz="4000"/>
              <a:t>Room Arrangement: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SzPts val="2560"/>
              <a:buChar char="•"/>
            </a:pPr>
            <a:r>
              <a:rPr lang="en-US"/>
              <a:t>Desks/chairs are in a half-circle </a:t>
            </a:r>
            <a:endParaRPr/>
          </a:p>
          <a:p>
            <a:pPr indent="-287338" lvl="0" marL="287338" rtl="0" algn="l">
              <a:spcBef>
                <a:spcPts val="640"/>
              </a:spcBef>
              <a:spcAft>
                <a:spcPts val="0"/>
              </a:spcAft>
              <a:buSzPts val="1920"/>
              <a:buFont typeface="Noto Sans Symbols"/>
              <a:buNone/>
            </a:pPr>
            <a:r>
              <a:rPr lang="en-US" sz="2400"/>
              <a:t>	 (</a:t>
            </a:r>
            <a:r>
              <a:rPr lang="en-US"/>
              <a:t>horseshoe) next to the board.</a:t>
            </a:r>
            <a:endParaRPr sz="2400"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SzPts val="2240"/>
              <a:buFont typeface="Noto Sans Symbols"/>
              <a:buNone/>
            </a:pPr>
            <a:r>
              <a:t/>
            </a:r>
            <a:endParaRPr sz="2800"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SzPts val="3200"/>
              <a:buFont typeface="Noto Sans Symbols"/>
              <a:buNone/>
            </a:pPr>
            <a:r>
              <a:rPr b="1" lang="en-US" sz="4000"/>
              <a:t>Dividing into Groups: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SzPts val="2560"/>
              <a:buChar char="•"/>
            </a:pPr>
            <a:r>
              <a:rPr lang="en-US"/>
              <a:t>Discuss how groups are formed.</a:t>
            </a:r>
            <a:endParaRPr/>
          </a:p>
          <a:p>
            <a:pPr indent="-106680" lvl="2" marL="1143000" rtl="0" algn="l">
              <a:spcBef>
                <a:spcPts val="480"/>
              </a:spcBef>
              <a:spcAft>
                <a:spcPts val="0"/>
              </a:spcAft>
              <a:buSzPts val="1920"/>
              <a:buFont typeface="Noto Sans Symbols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SzPts val="2560"/>
              <a:buFont typeface="Noto Sans Symbols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SzPts val="2560"/>
              <a:buFont typeface="Noto Sans Symbols"/>
              <a:buNone/>
            </a:pPr>
            <a:r>
              <a:t/>
            </a:r>
            <a:endParaRPr/>
          </a:p>
        </p:txBody>
      </p:sp>
      <p:sp>
        <p:nvSpPr>
          <p:cNvPr id="316" name="Google Shape;316;p42"/>
          <p:cNvSpPr/>
          <p:nvPr/>
        </p:nvSpPr>
        <p:spPr>
          <a:xfrm rot="-5400000">
            <a:off x="7162800" y="1676400"/>
            <a:ext cx="1447800" cy="2057400"/>
          </a:xfrm>
          <a:prstGeom prst="blockArc">
            <a:avLst>
              <a:gd fmla="val 10800000" name="adj1"/>
              <a:gd fmla="val 0" name="adj2"/>
              <a:gd fmla="val 25000" name="adj3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13C5A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317" name="Google Shape;317;p42"/>
          <p:cNvSpPr/>
          <p:nvPr/>
        </p:nvSpPr>
        <p:spPr>
          <a:xfrm>
            <a:off x="8305800" y="1981200"/>
            <a:ext cx="76200" cy="1524000"/>
          </a:xfrm>
          <a:prstGeom prst="flowChartProcess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13C5A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318" name="Google Shape;318;p42"/>
          <p:cNvSpPr/>
          <p:nvPr/>
        </p:nvSpPr>
        <p:spPr>
          <a:xfrm>
            <a:off x="8077200" y="2514600"/>
            <a:ext cx="228600" cy="304800"/>
          </a:xfrm>
          <a:prstGeom prst="mathMultiply">
            <a:avLst>
              <a:gd fmla="val 23520" name="adj1"/>
            </a:avLst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13C5A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319" name="Google Shape;319;p42"/>
          <p:cNvSpPr/>
          <p:nvPr/>
        </p:nvSpPr>
        <p:spPr>
          <a:xfrm>
            <a:off x="7620000" y="3352800"/>
            <a:ext cx="228600" cy="304800"/>
          </a:xfrm>
          <a:prstGeom prst="mathMultiply">
            <a:avLst>
              <a:gd fmla="val 23520" name="adj1"/>
            </a:avLst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13C5A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320" name="Google Shape;320;p42"/>
          <p:cNvSpPr/>
          <p:nvPr/>
        </p:nvSpPr>
        <p:spPr>
          <a:xfrm>
            <a:off x="7620000" y="1752600"/>
            <a:ext cx="228600" cy="304800"/>
          </a:xfrm>
          <a:prstGeom prst="mathMultiply">
            <a:avLst>
              <a:gd fmla="val 23520" name="adj1"/>
            </a:avLst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13C5A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321" name="Google Shape;321;p42"/>
          <p:cNvSpPr/>
          <p:nvPr/>
        </p:nvSpPr>
        <p:spPr>
          <a:xfrm>
            <a:off x="7162800" y="1828800"/>
            <a:ext cx="228600" cy="304800"/>
          </a:xfrm>
          <a:prstGeom prst="mathMultiply">
            <a:avLst>
              <a:gd fmla="val 23520" name="adj1"/>
            </a:avLst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13C5A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322" name="Google Shape;322;p42"/>
          <p:cNvSpPr/>
          <p:nvPr/>
        </p:nvSpPr>
        <p:spPr>
          <a:xfrm>
            <a:off x="7162800" y="3276600"/>
            <a:ext cx="228600" cy="304800"/>
          </a:xfrm>
          <a:prstGeom prst="mathMultiply">
            <a:avLst>
              <a:gd fmla="val 23520" name="adj1"/>
            </a:avLst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13C5A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323" name="Google Shape;323;p42"/>
          <p:cNvSpPr/>
          <p:nvPr/>
        </p:nvSpPr>
        <p:spPr>
          <a:xfrm>
            <a:off x="6858000" y="2057400"/>
            <a:ext cx="228600" cy="304800"/>
          </a:xfrm>
          <a:prstGeom prst="mathMultiply">
            <a:avLst>
              <a:gd fmla="val 23520" name="adj1"/>
            </a:avLst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13C5A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324" name="Google Shape;324;p42"/>
          <p:cNvSpPr/>
          <p:nvPr/>
        </p:nvSpPr>
        <p:spPr>
          <a:xfrm>
            <a:off x="6781800" y="2971800"/>
            <a:ext cx="228600" cy="304800"/>
          </a:xfrm>
          <a:prstGeom prst="mathMultiply">
            <a:avLst>
              <a:gd fmla="val 23520" name="adj1"/>
            </a:avLst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13C5A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325" name="Google Shape;325;p42"/>
          <p:cNvSpPr/>
          <p:nvPr/>
        </p:nvSpPr>
        <p:spPr>
          <a:xfrm>
            <a:off x="6629400" y="2514600"/>
            <a:ext cx="228600" cy="304800"/>
          </a:xfrm>
          <a:prstGeom prst="mathMultiply">
            <a:avLst>
              <a:gd fmla="val 23520" name="adj1"/>
            </a:avLst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13C5A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326" name="Google Shape;326;p42"/>
          <p:cNvSpPr txBox="1"/>
          <p:nvPr/>
        </p:nvSpPr>
        <p:spPr>
          <a:xfrm>
            <a:off x="3124200" y="6477000"/>
            <a:ext cx="3352800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Pg. 23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44"/>
          <p:cNvSpPr txBox="1"/>
          <p:nvPr>
            <p:ph type="title"/>
          </p:nvPr>
        </p:nvSpPr>
        <p:spPr>
          <a:xfrm>
            <a:off x="457200" y="274638"/>
            <a:ext cx="3048000" cy="52117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Trebuchet MS"/>
              <a:buNone/>
            </a:pPr>
            <a:r>
              <a:rPr lang="en-US"/>
              <a:t>During the Tutorial</a:t>
            </a:r>
            <a:endParaRPr/>
          </a:p>
        </p:txBody>
      </p:sp>
      <p:pic>
        <p:nvPicPr>
          <p:cNvPr id="332" name="Google Shape;332;p4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36762" y="0"/>
            <a:ext cx="5307238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44"/>
          <p:cNvSpPr txBox="1"/>
          <p:nvPr/>
        </p:nvSpPr>
        <p:spPr>
          <a:xfrm>
            <a:off x="3276600" y="6477000"/>
            <a:ext cx="3352800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Pg. 25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46"/>
          <p:cNvSpPr txBox="1"/>
          <p:nvPr>
            <p:ph type="title"/>
          </p:nvPr>
        </p:nvSpPr>
        <p:spPr>
          <a:xfrm>
            <a:off x="457200" y="274638"/>
            <a:ext cx="8229600" cy="71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59"/>
              <a:buFont typeface="Trebuchet MS"/>
              <a:buNone/>
            </a:pPr>
            <a:r>
              <a:rPr b="1" lang="en-US" sz="3959"/>
              <a:t>Debrief</a:t>
            </a:r>
            <a:endParaRPr/>
          </a:p>
        </p:txBody>
      </p:sp>
      <p:sp>
        <p:nvSpPr>
          <p:cNvPr id="339" name="Google Shape;339;p46"/>
          <p:cNvSpPr txBox="1"/>
          <p:nvPr>
            <p:ph idx="1" type="body"/>
          </p:nvPr>
        </p:nvSpPr>
        <p:spPr>
          <a:xfrm>
            <a:off x="457200" y="1219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Which step of the 30-Second Speech was easiest for you as the tutor to coach? 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Which step was the most difficult to coach?  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If an AVID student were to ask you the purpose behind the 30-Second Speech, how would you respond?  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Where might the 30-Second Speech be applicable in a college setting?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47"/>
          <p:cNvSpPr txBox="1"/>
          <p:nvPr>
            <p:ph type="title"/>
          </p:nvPr>
        </p:nvSpPr>
        <p:spPr>
          <a:xfrm>
            <a:off x="457200" y="0"/>
            <a:ext cx="2971800" cy="2239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Trebuchet MS"/>
              <a:buNone/>
            </a:pPr>
            <a:r>
              <a:rPr b="1" lang="en-US"/>
              <a:t>30-Second Speech</a:t>
            </a:r>
            <a:endParaRPr/>
          </a:p>
        </p:txBody>
      </p:sp>
      <p:pic>
        <p:nvPicPr>
          <p:cNvPr id="345" name="Google Shape;345;p4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96655" y="0"/>
            <a:ext cx="5047346" cy="6858000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46" name="Google Shape;346;p47"/>
          <p:cNvSpPr txBox="1"/>
          <p:nvPr>
            <p:ph idx="4294967295" type="body"/>
          </p:nvPr>
        </p:nvSpPr>
        <p:spPr>
          <a:xfrm>
            <a:off x="0" y="1981200"/>
            <a:ext cx="3886200" cy="441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 sz="3600"/>
              <a:t>Prompt: </a:t>
            </a:r>
            <a:endParaRPr/>
          </a:p>
          <a:p>
            <a:pPr indent="-342900" lvl="0" marL="342900" rtl="0" algn="ctr">
              <a:spcBef>
                <a:spcPts val="720"/>
              </a:spcBef>
              <a:spcAft>
                <a:spcPts val="0"/>
              </a:spcAft>
              <a:buSzPts val="3600"/>
              <a:buChar char="•"/>
            </a:pPr>
            <a:r>
              <a:rPr lang="en-US" sz="3600"/>
              <a:t>“What have you learned about setting up for and beginning a tutorial?”</a:t>
            </a:r>
            <a:endParaRPr/>
          </a:p>
          <a:p>
            <a:pPr indent="-215900" lvl="0" marL="342900" rtl="0" algn="ctr"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2000"/>
          </a:p>
        </p:txBody>
      </p:sp>
      <p:sp>
        <p:nvSpPr>
          <p:cNvPr id="347" name="Google Shape;347;p47"/>
          <p:cNvSpPr txBox="1"/>
          <p:nvPr/>
        </p:nvSpPr>
        <p:spPr>
          <a:xfrm>
            <a:off x="3505200" y="6477000"/>
            <a:ext cx="3352800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Pg. 25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48"/>
          <p:cNvSpPr txBox="1"/>
          <p:nvPr>
            <p:ph type="title"/>
          </p:nvPr>
        </p:nvSpPr>
        <p:spPr>
          <a:xfrm>
            <a:off x="457200" y="274638"/>
            <a:ext cx="2971800" cy="53641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Trebuchet MS"/>
              <a:buNone/>
            </a:pPr>
            <a:r>
              <a:rPr lang="en-US"/>
              <a:t>It’s All about the Process!</a:t>
            </a:r>
            <a:endParaRPr/>
          </a:p>
        </p:txBody>
      </p:sp>
      <p:pic>
        <p:nvPicPr>
          <p:cNvPr descr="Pages from AVID Tutor Workbook 2012-3.jpg" id="353" name="Google Shape;353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44636" y="0"/>
            <a:ext cx="5299364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4" name="Google Shape;354;p48"/>
          <p:cNvSpPr txBox="1"/>
          <p:nvPr/>
        </p:nvSpPr>
        <p:spPr>
          <a:xfrm>
            <a:off x="3124200" y="6477000"/>
            <a:ext cx="3352800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Pg. 29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51"/>
          <p:cNvSpPr txBox="1"/>
          <p:nvPr>
            <p:ph type="title"/>
          </p:nvPr>
        </p:nvSpPr>
        <p:spPr>
          <a:xfrm>
            <a:off x="228600" y="274638"/>
            <a:ext cx="3200400" cy="5897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Trebuchet MS"/>
              <a:buNone/>
            </a:pPr>
            <a:r>
              <a:rPr lang="en-US" sz="4800" u="sng"/>
              <a:t>Reflection</a:t>
            </a:r>
            <a:br>
              <a:rPr lang="en-US" sz="4800"/>
            </a:br>
            <a:br>
              <a:rPr lang="en-US"/>
            </a:br>
            <a:r>
              <a:rPr lang="en-US" sz="3200"/>
              <a:t>What learning took place?</a:t>
            </a:r>
            <a:br>
              <a:rPr lang="en-US" sz="3200"/>
            </a:br>
            <a:br>
              <a:rPr lang="en-US" sz="3200"/>
            </a:br>
            <a:r>
              <a:rPr lang="en-US" sz="3200"/>
              <a:t>What is the relevance?</a:t>
            </a:r>
            <a:endParaRPr/>
          </a:p>
        </p:txBody>
      </p:sp>
      <p:pic>
        <p:nvPicPr>
          <p:cNvPr descr="Pages from AVID Tutor Workbook 2012-4.jpg" id="360" name="Google Shape;360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44636" y="0"/>
            <a:ext cx="5299364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51"/>
          <p:cNvSpPr txBox="1"/>
          <p:nvPr/>
        </p:nvSpPr>
        <p:spPr>
          <a:xfrm>
            <a:off x="3124200" y="6477000"/>
            <a:ext cx="3352800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Pg. 34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WICOR_Logo.png" id="366" name="Google Shape;366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81200" y="1752600"/>
            <a:ext cx="5056188" cy="4543425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p53"/>
          <p:cNvSpPr txBox="1"/>
          <p:nvPr>
            <p:ph type="title"/>
          </p:nvPr>
        </p:nvSpPr>
        <p:spPr>
          <a:xfrm>
            <a:off x="457200" y="274638"/>
            <a:ext cx="8229600" cy="71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59"/>
              <a:buFont typeface="Trebuchet MS"/>
              <a:buNone/>
            </a:pPr>
            <a:r>
              <a:rPr b="1" lang="en-US" sz="3959"/>
              <a:t>WICOR-izing Tutorials</a:t>
            </a:r>
            <a:endParaRPr/>
          </a:p>
        </p:txBody>
      </p:sp>
      <p:sp>
        <p:nvSpPr>
          <p:cNvPr id="368" name="Google Shape;368;p53"/>
          <p:cNvSpPr txBox="1"/>
          <p:nvPr/>
        </p:nvSpPr>
        <p:spPr>
          <a:xfrm>
            <a:off x="3124200" y="6477000"/>
            <a:ext cx="3352800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Pg. 35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Office Theme">
  <a:themeElements>
    <a:clrScheme name="Custom 3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548DD4"/>
      </a:hlink>
      <a:folHlink>
        <a:srgbClr val="548DD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Override1.xml><?xml version="1.0" encoding="utf-8"?>
<a:themeOverride xmlns:a="http://schemas.openxmlformats.org/drawingml/2006/main" xmlns:r="http://schemas.openxmlformats.org/officeDocument/2006/relationships">
  <a:clrScheme name="AVID_Colors">
    <a:dk1>
      <a:srgbClr val="013C5A"/>
    </a:dk1>
    <a:lt1>
      <a:srgbClr val="FFFFFF"/>
    </a:lt1>
    <a:dk2>
      <a:srgbClr val="013C5A"/>
    </a:dk2>
    <a:lt2>
      <a:srgbClr val="FFFFFF"/>
    </a:lt2>
    <a:accent1>
      <a:srgbClr val="013C5A"/>
    </a:accent1>
    <a:accent2>
      <a:srgbClr val="F0AC00"/>
    </a:accent2>
    <a:accent3>
      <a:srgbClr val="9BBB59"/>
    </a:accent3>
    <a:accent4>
      <a:srgbClr val="E36C09"/>
    </a:accent4>
    <a:accent5>
      <a:srgbClr val="4BACC6"/>
    </a:accent5>
    <a:accent6>
      <a:srgbClr val="F0AC00"/>
    </a:accent6>
    <a:hlink>
      <a:srgbClr val="6565FF"/>
    </a:hlink>
    <a:folHlink>
      <a:srgbClr val="9BBB59"/>
    </a:folHlink>
  </a:clrScheme>
</a:themeOverrid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2012-09-10T16:15:27Z</dcterms:created>
  <dc:creator>tvigliotti</dc:creator>
</cp:coreProperties>
</file>