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59" r:id="rId6"/>
    <p:sldId id="260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outlineView">
  <p:normalViewPr showOutlineIcons="0">
    <p:restoredLeft sz="34586" autoAdjust="0"/>
    <p:restoredTop sz="86420" autoAdjust="0"/>
  </p:normalViewPr>
  <p:slideViewPr>
    <p:cSldViewPr>
      <p:cViewPr varScale="1">
        <p:scale>
          <a:sx n="49" d="100"/>
          <a:sy n="49" d="100"/>
        </p:scale>
        <p:origin x="-108" y="-4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862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ADED6-B4FF-4176-82C2-890C866EBB59}" type="datetimeFigureOut">
              <a:rPr lang="en-US" smtClean="0"/>
              <a:t>12/7/2011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35B8E-D5CD-47DC-8868-8EAB4381C0F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ADED6-B4FF-4176-82C2-890C866EBB59}" type="datetimeFigureOut">
              <a:rPr lang="en-US" smtClean="0"/>
              <a:t>12/7/2011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35B8E-D5CD-47DC-8868-8EAB4381C0F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>
        <p:tmplLst>
          <p:tmpl lvl="1">
            <p:tnLst>
              <p:par>
                <p:cTn presetID="9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dissolv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9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dissolv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9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dissolv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9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dissolv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9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dissolv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ADED6-B4FF-4176-82C2-890C866EBB59}" type="datetimeFigureOut">
              <a:rPr lang="en-US" smtClean="0"/>
              <a:t>12/7/2011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35B8E-D5CD-47DC-8868-8EAB4381C0F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ADED6-B4FF-4176-82C2-890C866EBB59}" type="datetimeFigureOut">
              <a:rPr lang="en-US" smtClean="0"/>
              <a:t>12/7/2011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35B8E-D5CD-47DC-8868-8EAB4381C0F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ADED6-B4FF-4176-82C2-890C866EBB59}" type="datetimeFigureOut">
              <a:rPr lang="en-US" smtClean="0"/>
              <a:t>12/7/2011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35B8E-D5CD-47DC-8868-8EAB4381C0F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ADED6-B4FF-4176-82C2-890C866EBB59}" type="datetimeFigureOut">
              <a:rPr lang="en-US" smtClean="0"/>
              <a:t>12/7/2011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35B8E-D5CD-47DC-8868-8EAB4381C0F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ADED6-B4FF-4176-82C2-890C866EBB59}" type="datetimeFigureOut">
              <a:rPr lang="en-US" smtClean="0"/>
              <a:t>12/7/2011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35B8E-D5CD-47DC-8868-8EAB4381C0F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ADED6-B4FF-4176-82C2-890C866EBB59}" type="datetimeFigureOut">
              <a:rPr lang="en-US" smtClean="0"/>
              <a:t>12/7/2011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35B8E-D5CD-47DC-8868-8EAB4381C0F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ADED6-B4FF-4176-82C2-890C866EBB59}" type="datetimeFigureOut">
              <a:rPr lang="en-US" smtClean="0"/>
              <a:t>12/7/2011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35B8E-D5CD-47DC-8868-8EAB4381C0F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ADED6-B4FF-4176-82C2-890C866EBB59}" type="datetimeFigureOut">
              <a:rPr lang="en-US" smtClean="0"/>
              <a:t>12/7/2011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35B8E-D5CD-47DC-8868-8EAB4381C0F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ADED6-B4FF-4176-82C2-890C866EBB59}" type="datetimeFigureOut">
              <a:rPr lang="en-US" smtClean="0"/>
              <a:t>12/7/2011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35B8E-D5CD-47DC-8868-8EAB4381C0F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8ADED6-B4FF-4176-82C2-890C866EBB59}" type="datetimeFigureOut">
              <a:rPr lang="en-US" smtClean="0"/>
              <a:t>12/7/2011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835B8E-D5CD-47DC-8868-8EAB4381C0F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457200"/>
            <a:ext cx="7772400" cy="1470025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txBody>
          <a:bodyPr/>
          <a:lstStyle/>
          <a:p>
            <a:r>
              <a:rPr lang="en-US" dirty="0" smtClean="0"/>
              <a:t>Structure of Skeletal Muscles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48200" y="2971800"/>
            <a:ext cx="4724400" cy="17526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MMHS Anatomy and Physiology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Chitraroff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6386" name="Picture 2" descr="http://web.mac.com/drakem55/Ch_9_Muscles/Contraction_files/musclestructureo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286000"/>
            <a:ext cx="4901282" cy="3962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US" dirty="0" smtClean="0"/>
              <a:t>Fascia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Fascia separates muscles from each other.</a:t>
            </a:r>
          </a:p>
          <a:p>
            <a:r>
              <a:rPr lang="en-US" dirty="0" smtClean="0"/>
              <a:t>A type of Loose Connective Tissue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Fascia may extend beyond the muscle to form tendons.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Fascia may form fibrous sheets called </a:t>
            </a:r>
            <a:r>
              <a:rPr lang="en-US" dirty="0" err="1" smtClean="0"/>
              <a:t>Aponeuroses</a:t>
            </a:r>
            <a:r>
              <a:rPr lang="en-US" dirty="0" smtClean="0"/>
              <a:t>. (ex. </a:t>
            </a:r>
            <a:r>
              <a:rPr lang="en-US" dirty="0" err="1" smtClean="0"/>
              <a:t>Lumbodorsal</a:t>
            </a:r>
            <a:r>
              <a:rPr lang="en-US" dirty="0" smtClean="0"/>
              <a:t> Fascia)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Fascia that closely surrounds one specific muscle is called </a:t>
            </a:r>
            <a:r>
              <a:rPr lang="en-US" dirty="0" err="1" smtClean="0"/>
              <a:t>epimysium</a:t>
            </a:r>
            <a:r>
              <a:rPr lang="en-US" dirty="0" smtClean="0"/>
              <a:t>. (</a:t>
            </a:r>
            <a:r>
              <a:rPr lang="en-US" dirty="0" err="1" smtClean="0"/>
              <a:t>epi</a:t>
            </a:r>
            <a:r>
              <a:rPr lang="en-US" dirty="0" smtClean="0"/>
              <a:t> = outside of)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Skeletal Muscle Organization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Each muscle is made of smaller bundles called fascicles (sing. Fasciculus).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Each fasciculus is surrounded by connective tissue called </a:t>
            </a:r>
            <a:r>
              <a:rPr lang="en-US" dirty="0" err="1" smtClean="0"/>
              <a:t>perimysium</a:t>
            </a:r>
            <a:r>
              <a:rPr lang="en-US" dirty="0" smtClean="0"/>
              <a:t>. (</a:t>
            </a:r>
            <a:r>
              <a:rPr lang="en-US" dirty="0" err="1" smtClean="0"/>
              <a:t>peri</a:t>
            </a:r>
            <a:r>
              <a:rPr lang="en-US" dirty="0" smtClean="0"/>
              <a:t> = surrounds)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Fasciculi</a:t>
            </a:r>
            <a:r>
              <a:rPr lang="en-US" dirty="0" smtClean="0"/>
              <a:t> contain individual muscle cells called fibers surrounded by connective tissue called </a:t>
            </a:r>
            <a:r>
              <a:rPr lang="en-US" dirty="0" err="1" smtClean="0"/>
              <a:t>endomysium</a:t>
            </a:r>
            <a:r>
              <a:rPr lang="en-US" dirty="0" smtClean="0"/>
              <a:t>. (</a:t>
            </a:r>
            <a:r>
              <a:rPr lang="en-US" dirty="0" err="1" smtClean="0"/>
              <a:t>endo</a:t>
            </a:r>
            <a:r>
              <a:rPr lang="en-US" dirty="0" smtClean="0"/>
              <a:t> = inside)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Each muscle fiber is further divided into myofibrils that may extend down the entire length of the muscle cell.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Skeletal Muscle Anatomy</a:t>
            </a:r>
            <a:endParaRPr lang="en-US" dirty="0"/>
          </a:p>
        </p:txBody>
      </p:sp>
      <p:pic>
        <p:nvPicPr>
          <p:cNvPr id="1026" name="Picture 2" descr="http://people.eku.edu/ritchisong/tend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752600"/>
            <a:ext cx="8245302" cy="480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Muscle </a:t>
            </a:r>
            <a:r>
              <a:rPr lang="en-US" dirty="0" err="1" smtClean="0"/>
              <a:t>Myofilaments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Each myofibril contains 2 types of protein </a:t>
            </a:r>
            <a:r>
              <a:rPr lang="en-US" dirty="0" err="1" smtClean="0"/>
              <a:t>myofilaments</a:t>
            </a:r>
            <a:r>
              <a:rPr lang="en-US" dirty="0" smtClean="0"/>
              <a:t>.  (</a:t>
            </a:r>
            <a:r>
              <a:rPr lang="en-US" dirty="0" err="1" smtClean="0"/>
              <a:t>myo</a:t>
            </a:r>
            <a:r>
              <a:rPr lang="en-US" dirty="0" smtClean="0"/>
              <a:t> = muscle)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err="1" smtClean="0"/>
              <a:t>Actin</a:t>
            </a:r>
            <a:r>
              <a:rPr lang="en-US" dirty="0" smtClean="0"/>
              <a:t> = thin </a:t>
            </a:r>
            <a:r>
              <a:rPr lang="en-US" dirty="0" err="1" smtClean="0"/>
              <a:t>myofilament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Myosin</a:t>
            </a:r>
            <a:r>
              <a:rPr lang="en-US" dirty="0" smtClean="0"/>
              <a:t> = thick </a:t>
            </a:r>
            <a:r>
              <a:rPr lang="en-US" dirty="0" err="1" smtClean="0"/>
              <a:t>myofilament</a:t>
            </a:r>
            <a:endParaRPr lang="en-US" dirty="0" smtClean="0"/>
          </a:p>
          <a:p>
            <a:pPr marL="514350" indent="-514350">
              <a:buNone/>
            </a:pPr>
            <a:r>
              <a:rPr lang="en-US" dirty="0" smtClean="0">
                <a:sym typeface="Wingdings" pitchFamily="2" charset="2"/>
              </a:rPr>
              <a:t> </a:t>
            </a:r>
            <a:r>
              <a:rPr lang="en-US" dirty="0" smtClean="0"/>
              <a:t>Collectively, these make up a functional muscle unit called a </a:t>
            </a:r>
            <a:r>
              <a:rPr lang="en-US" u="sng" dirty="0" err="1" smtClean="0"/>
              <a:t>Sarcomere</a:t>
            </a:r>
            <a:r>
              <a:rPr lang="en-US" u="sng" dirty="0" smtClean="0"/>
              <a:t>.</a:t>
            </a:r>
          </a:p>
          <a:p>
            <a:pPr marL="514350" indent="-514350"/>
            <a:r>
              <a:rPr lang="en-US" dirty="0" err="1" smtClean="0"/>
              <a:t>Myofilaments</a:t>
            </a:r>
            <a:r>
              <a:rPr lang="en-US" dirty="0" smtClean="0"/>
              <a:t> form the </a:t>
            </a:r>
            <a:r>
              <a:rPr lang="en-US" b="1" dirty="0" err="1" smtClean="0"/>
              <a:t>sarcomere</a:t>
            </a:r>
            <a:r>
              <a:rPr lang="en-US" dirty="0" smtClean="0"/>
              <a:t> = the basic unit of muscle that is responsible for muscle contraction.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</a:t>
            </a:r>
            <a:r>
              <a:rPr lang="en-US" dirty="0" err="1" smtClean="0"/>
              <a:t>Sarcomere</a:t>
            </a:r>
            <a:r>
              <a:rPr lang="en-US" dirty="0" smtClean="0"/>
              <a:t> : The Functional </a:t>
            </a:r>
            <a:r>
              <a:rPr lang="en-US" dirty="0"/>
              <a:t>M</a:t>
            </a:r>
            <a:r>
              <a:rPr lang="en-US" dirty="0" smtClean="0"/>
              <a:t>uscle Unit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One </a:t>
            </a:r>
            <a:r>
              <a:rPr lang="en-US" dirty="0" err="1" smtClean="0"/>
              <a:t>sarcomere</a:t>
            </a:r>
            <a:r>
              <a:rPr lang="en-US" dirty="0" smtClean="0"/>
              <a:t> extends from Z-Line to Z-Line.</a:t>
            </a:r>
          </a:p>
          <a:p>
            <a:r>
              <a:rPr lang="en-US" dirty="0" smtClean="0"/>
              <a:t>Each Z-Line provides a point of attachments for </a:t>
            </a:r>
            <a:r>
              <a:rPr lang="en-US" dirty="0" err="1" smtClean="0"/>
              <a:t>actin</a:t>
            </a:r>
            <a:r>
              <a:rPr lang="en-US" dirty="0" smtClean="0"/>
              <a:t> </a:t>
            </a:r>
            <a:r>
              <a:rPr lang="en-US" dirty="0" err="1" smtClean="0"/>
              <a:t>myofilaments</a:t>
            </a:r>
            <a:r>
              <a:rPr lang="en-US" dirty="0" smtClean="0"/>
              <a:t>.</a:t>
            </a:r>
          </a:p>
          <a:p>
            <a:r>
              <a:rPr lang="en-US" dirty="0" smtClean="0"/>
              <a:t>Myosin </a:t>
            </a:r>
            <a:r>
              <a:rPr lang="en-US" dirty="0" err="1" smtClean="0"/>
              <a:t>myofilaments</a:t>
            </a:r>
            <a:r>
              <a:rPr lang="en-US" dirty="0" smtClean="0"/>
              <a:t> are located between each </a:t>
            </a:r>
            <a:r>
              <a:rPr lang="en-US" dirty="0" err="1" smtClean="0"/>
              <a:t>actin</a:t>
            </a:r>
            <a:r>
              <a:rPr lang="en-US" dirty="0" smtClean="0"/>
              <a:t> </a:t>
            </a:r>
            <a:r>
              <a:rPr lang="en-US" dirty="0" err="1" smtClean="0"/>
              <a:t>myofilament</a:t>
            </a:r>
            <a:r>
              <a:rPr lang="en-US" dirty="0" smtClean="0"/>
              <a:t>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I-Band = </a:t>
            </a:r>
            <a:r>
              <a:rPr lang="en-US" dirty="0" err="1" smtClean="0"/>
              <a:t>Actin</a:t>
            </a:r>
            <a:r>
              <a:rPr lang="en-US" dirty="0" smtClean="0"/>
              <a:t> Only in this region.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A-Band = where </a:t>
            </a:r>
            <a:r>
              <a:rPr lang="en-US" dirty="0" err="1" smtClean="0"/>
              <a:t>Actin</a:t>
            </a:r>
            <a:r>
              <a:rPr lang="en-US" dirty="0" smtClean="0"/>
              <a:t> and Myosin overlap.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H-Zone = myosin only.</a:t>
            </a:r>
          </a:p>
          <a:p>
            <a:pPr marL="571500" indent="-514350">
              <a:buNone/>
            </a:pPr>
            <a:r>
              <a:rPr lang="en-US" dirty="0" smtClean="0">
                <a:sym typeface="Wingdings" pitchFamily="2" charset="2"/>
              </a:rPr>
              <a:t> See </a:t>
            </a:r>
            <a:r>
              <a:rPr lang="en-US" dirty="0" err="1" smtClean="0">
                <a:sym typeface="Wingdings" pitchFamily="2" charset="2"/>
              </a:rPr>
              <a:t>Sarcomere</a:t>
            </a:r>
            <a:r>
              <a:rPr lang="en-US" dirty="0" smtClean="0">
                <a:sym typeface="Wingdings" pitchFamily="2" charset="2"/>
              </a:rPr>
              <a:t> Diagram (Fig. 6.3 on p. 183)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Sarcomere</a:t>
            </a:r>
            <a:endParaRPr lang="en-US" dirty="0"/>
          </a:p>
        </p:txBody>
      </p:sp>
      <p:pic>
        <p:nvPicPr>
          <p:cNvPr id="19458" name="Picture 2" descr="http://www.emc.maricopa.edu/faculty/farabee/biobk/muscle2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600200"/>
            <a:ext cx="7517661" cy="48428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6200000">
            <a:off x="-1600200" y="2971800"/>
            <a:ext cx="4953000" cy="114300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The </a:t>
            </a:r>
            <a:r>
              <a:rPr lang="en-US" sz="4800" dirty="0" err="1" smtClean="0"/>
              <a:t>Sarcomere</a:t>
            </a:r>
            <a:endParaRPr lang="en-US" sz="4800" dirty="0"/>
          </a:p>
        </p:txBody>
      </p:sp>
      <p:pic>
        <p:nvPicPr>
          <p:cNvPr id="20482" name="Picture 2" descr="http://digitalunion.osu.edu/r2/summer09/hill/images/diagrams/muscleanatom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457200"/>
            <a:ext cx="7239000" cy="56029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6200000">
            <a:off x="-1790700" y="2857500"/>
            <a:ext cx="5791200" cy="1143000"/>
          </a:xfrm>
        </p:spPr>
        <p:txBody>
          <a:bodyPr>
            <a:normAutofit fontScale="90000"/>
          </a:bodyPr>
          <a:lstStyle/>
          <a:p>
            <a:r>
              <a:rPr lang="en-US" sz="4800" dirty="0" smtClean="0"/>
              <a:t>The Muscle Contraction</a:t>
            </a:r>
            <a:endParaRPr lang="en-US" sz="4800" dirty="0"/>
          </a:p>
        </p:txBody>
      </p:sp>
      <p:pic>
        <p:nvPicPr>
          <p:cNvPr id="21506" name="Picture 2" descr="http://spot.pcc.edu/~lkidoguc/Topics/fila_slide_lo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94479"/>
            <a:ext cx="5486400" cy="676352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372</TotalTime>
  <Words>269</Words>
  <Application>Microsoft Office PowerPoint</Application>
  <PresentationFormat>On-screen Show (4:3)</PresentationFormat>
  <Paragraphs>32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Structure of Skeletal Muscles</vt:lpstr>
      <vt:lpstr>Fascia</vt:lpstr>
      <vt:lpstr>Skeletal Muscle Organization</vt:lpstr>
      <vt:lpstr>Skeletal Muscle Anatomy</vt:lpstr>
      <vt:lpstr>Muscle Myofilaments</vt:lpstr>
      <vt:lpstr>The Sarcomere : The Functional Muscle Unit</vt:lpstr>
      <vt:lpstr>The Sarcomere</vt:lpstr>
      <vt:lpstr>The Sarcomere</vt:lpstr>
      <vt:lpstr>The Muscle Contraction</vt:lpstr>
    </vt:vector>
  </TitlesOfParts>
  <Company>mvusd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Structure of Skeletal Muscles </dc:title>
  <dc:creator>schitraroff</dc:creator>
  <cp:lastModifiedBy>schitraroff</cp:lastModifiedBy>
  <cp:revision>12</cp:revision>
  <dcterms:created xsi:type="dcterms:W3CDTF">2011-12-07T17:12:38Z</dcterms:created>
  <dcterms:modified xsi:type="dcterms:W3CDTF">2011-12-07T23:25:23Z</dcterms:modified>
</cp:coreProperties>
</file>