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20"/>
  </p:notesMasterIdLst>
  <p:sldIdLst>
    <p:sldId id="257" r:id="rId2"/>
    <p:sldId id="258" r:id="rId3"/>
    <p:sldId id="269" r:id="rId4"/>
    <p:sldId id="261" r:id="rId5"/>
    <p:sldId id="316" r:id="rId6"/>
    <p:sldId id="262" r:id="rId7"/>
    <p:sldId id="313" r:id="rId8"/>
    <p:sldId id="280" r:id="rId9"/>
    <p:sldId id="281" r:id="rId10"/>
    <p:sldId id="282" r:id="rId11"/>
    <p:sldId id="283" r:id="rId12"/>
    <p:sldId id="304" r:id="rId13"/>
    <p:sldId id="305" r:id="rId14"/>
    <p:sldId id="306" r:id="rId15"/>
    <p:sldId id="307" r:id="rId16"/>
    <p:sldId id="308" r:id="rId17"/>
    <p:sldId id="309" r:id="rId18"/>
    <p:sldId id="310" r:id="rId19"/>
  </p:sldIdLst>
  <p:sldSz cx="12192000" cy="6858000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E0E0DC-352E-4FA0-974A-A8A12F5E284D}" v="71" dt="2021-11-03T19:42:33.6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fe1779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fe1779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0" y="14285"/>
            <a:ext cx="12192000" cy="5203825"/>
          </a:xfrm>
          <a:custGeom>
            <a:avLst/>
            <a:gdLst/>
            <a:ahLst/>
            <a:cxnLst/>
            <a:rect l="l" t="t" r="r" b="b"/>
            <a:pathLst>
              <a:path w="5760" h="3278" extrusionOk="0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  <a:prstGeom prst="rect">
            <a:avLst/>
          </a:prstGeom>
          <a:noFill/>
          <a:ln>
            <a:noFill/>
          </a:ln>
          <a:effectLst>
            <a:outerShdw sx="1000" sy="1000">
              <a:srgbClr val="000000"/>
            </a:outerShdw>
            <a:reflection endPos="0" sy="-100000" algn="bl" rotWithShape="0"/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entury Gothic"/>
              <a:buNone/>
              <a:defRPr>
                <a:solidFill>
                  <a:schemeClr val="accent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0" y="9866"/>
            <a:ext cx="12192000" cy="2185988"/>
          </a:xfrm>
          <a:custGeom>
            <a:avLst/>
            <a:gdLst/>
            <a:ahLst/>
            <a:cxnLst/>
            <a:rect l="l" t="t" r="r" b="b"/>
            <a:pathLst>
              <a:path w="5760" h="1377" extrusionOk="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accent6"/>
          </a:solidFill>
          <a:ln w="9525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sx="1000" sy="100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818712" y="2222287"/>
            <a:ext cx="10554574" cy="363651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0" y="8881"/>
            <a:ext cx="12192000" cy="2185988"/>
          </a:xfrm>
          <a:custGeom>
            <a:avLst/>
            <a:gdLst/>
            <a:ahLst/>
            <a:cxnLst/>
            <a:rect l="l" t="t" r="r" b="b"/>
            <a:pathLst>
              <a:path w="5760" h="1377" extrusionOk="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sx="1000" sy="100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818712" y="2222287"/>
            <a:ext cx="5185873" cy="36387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2"/>
          </p:nvPr>
        </p:nvSpPr>
        <p:spPr>
          <a:xfrm>
            <a:off x="6187415" y="2222287"/>
            <a:ext cx="5194583" cy="3638764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0" y="0"/>
            <a:ext cx="12192000" cy="2185988"/>
          </a:xfrm>
          <a:custGeom>
            <a:avLst/>
            <a:gdLst/>
            <a:ahLst/>
            <a:cxnLst/>
            <a:rect l="l" t="t" r="r" b="b"/>
            <a:pathLst>
              <a:path w="5760" h="1377" extrusionOk="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accent2"/>
          </a:solidFill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sx="1000" sy="100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2"/>
          </p:nvPr>
        </p:nvSpPr>
        <p:spPr>
          <a:xfrm>
            <a:off x="814729" y="2751138"/>
            <a:ext cx="5189856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3"/>
          </p:nvPr>
        </p:nvSpPr>
        <p:spPr>
          <a:xfrm>
            <a:off x="6187415" y="2174875"/>
            <a:ext cx="5194583" cy="57626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4"/>
          </p:nvPr>
        </p:nvSpPr>
        <p:spPr>
          <a:xfrm>
            <a:off x="6187415" y="2751138"/>
            <a:ext cx="5194583" cy="310991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🞆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/>
          <p:nvPr/>
        </p:nvSpPr>
        <p:spPr>
          <a:xfrm>
            <a:off x="0" y="0"/>
            <a:ext cx="12192000" cy="2185988"/>
          </a:xfrm>
          <a:custGeom>
            <a:avLst/>
            <a:gdLst/>
            <a:ahLst/>
            <a:cxnLst/>
            <a:rect l="l" t="t" r="r" b="b"/>
            <a:pathLst>
              <a:path w="5760" h="1377" extrusionOk="0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dk1"/>
          </a:solidFill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6098117" y="0"/>
            <a:ext cx="6093883" cy="6858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814728" y="2344684"/>
            <a:ext cx="4852988" cy="35163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3885810" y="6041362"/>
            <a:ext cx="976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590396" y="6041362"/>
            <a:ext cx="329541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4862689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4800600"/>
          </a:xfrm>
          <a:prstGeom prst="rect">
            <a:avLst/>
          </a:prstGeom>
          <a:noFill/>
          <a:ln w="9525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>
            <a:off x="810000" y="5367338"/>
            <a:ext cx="10561418" cy="493712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631697" y="1081456"/>
            <a:ext cx="6332416" cy="3239188"/>
          </a:xfrm>
          <a:custGeom>
            <a:avLst/>
            <a:gdLst/>
            <a:ahLst/>
            <a:cxnLst/>
            <a:rect l="l" t="t" r="r" b="b"/>
            <a:pathLst>
              <a:path w="3384" h="2308" extrusionOk="0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chemeClr val="lt2"/>
          </a:solidFill>
          <a:ln w="9525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  <a:prstGeom prst="rect">
            <a:avLst/>
          </a:prstGeom>
          <a:noFill/>
          <a:ln>
            <a:noFill/>
          </a:ln>
          <a:effectLst>
            <a:outerShdw sx="1000" sy="1000">
              <a:schemeClr val="dk2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Font typeface="Century Gothic"/>
              <a:buNone/>
              <a:defRPr sz="4200" b="1" cap="none"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2"/>
          </p:nvPr>
        </p:nvSpPr>
        <p:spPr>
          <a:xfrm>
            <a:off x="7574642" y="1081456"/>
            <a:ext cx="3810001" cy="407546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Font typeface="Century Gothic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1140884" y="2286585"/>
            <a:ext cx="4895115" cy="2503972"/>
          </a:xfrm>
          <a:custGeom>
            <a:avLst/>
            <a:gdLst/>
            <a:ahLst/>
            <a:cxnLst/>
            <a:rect l="l" t="t" r="r" b="b"/>
            <a:pathLst>
              <a:path w="3384" h="2308" extrusionOk="0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solidFill>
            <a:schemeClr val="accent6"/>
          </a:solidFill>
          <a:ln w="9525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4"/>
          <p:cNvSpPr txBox="1"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6156000" y="2286000"/>
            <a:ext cx="4880300" cy="2295525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Font typeface="Century Gothic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🞆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🞆"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entury Gothic"/>
              <a:buNone/>
              <a:defRPr sz="4000" b="1" i="0" u="none" strike="noStrike" cap="non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🞆"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🞆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🞆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200"/>
              <a:buFont typeface="Noto Sans Symbols"/>
              <a:buChar char="🞆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8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20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5" r:id="rId5"/>
    <p:sldLayoutId id="2147483657" r:id="rId6"/>
    <p:sldLayoutId id="2147483658" r:id="rId7"/>
    <p:sldLayoutId id="2147483659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png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ctrTitle"/>
          </p:nvPr>
        </p:nvSpPr>
        <p:spPr>
          <a:xfrm>
            <a:off x="710413" y="75295"/>
            <a:ext cx="10572000" cy="1554329"/>
          </a:xfrm>
          <a:prstGeom prst="rect">
            <a:avLst/>
          </a:prstGeom>
          <a:noFill/>
          <a:ln>
            <a:noFill/>
          </a:ln>
          <a:effectLst>
            <a:outerShdw sx="1000" sy="100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entury Gothic"/>
              <a:buNone/>
            </a:pPr>
            <a:r>
              <a:rPr lang="en-US" dirty="0">
                <a:solidFill>
                  <a:schemeClr val="dk2"/>
                </a:solidFill>
              </a:rPr>
              <a:t>GRAND PRAIRIE ISD</a:t>
            </a:r>
            <a:endParaRPr dirty="0"/>
          </a:p>
        </p:txBody>
      </p:sp>
      <p:sp>
        <p:nvSpPr>
          <p:cNvPr id="110" name="Google Shape;110;p16"/>
          <p:cNvSpPr txBox="1">
            <a:spLocks noGrp="1"/>
          </p:cNvSpPr>
          <p:nvPr>
            <p:ph type="subTitle" idx="1"/>
          </p:nvPr>
        </p:nvSpPr>
        <p:spPr>
          <a:xfrm>
            <a:off x="810001" y="1837853"/>
            <a:ext cx="4812201" cy="2713047"/>
          </a:xfrm>
          <a:prstGeom prst="rect">
            <a:avLst/>
          </a:prstGeom>
          <a:noFill/>
          <a:ln>
            <a:noFill/>
          </a:ln>
          <a:effectLst>
            <a:outerShdw sx="1000" sy="1000">
              <a:srgbClr val="00000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solidFill>
                  <a:schemeClr val="dk2"/>
                </a:solidFill>
              </a:rPr>
              <a:t>School FIRST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solidFill>
                  <a:schemeClr val="dk2"/>
                </a:solidFill>
              </a:rPr>
              <a:t>Financial Integrity Rating System of Texas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dirty="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solidFill>
                  <a:schemeClr val="dk2"/>
                </a:solidFill>
              </a:rPr>
              <a:t>2020-2021Financial Management Report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solidFill>
                  <a:schemeClr val="dk2"/>
                </a:solidFill>
              </a:rPr>
              <a:t>For Fiscal Year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>
                <a:solidFill>
                  <a:schemeClr val="dk2"/>
                </a:solidFill>
              </a:rPr>
              <a:t>2019-2020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A318291-1486-486B-BC18-1990C6F81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D787437C-401E-46D1-B3E7-69A6F1BE7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C24372-DB13-4BB0-9482-9E694F28D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3A9608-2EF3-4456-B751-3C8A55CE4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83" y="213063"/>
            <a:ext cx="11061576" cy="601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00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A8BAFB-181D-4330-ADF7-ABB3762F2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E94691-65E5-4EF2-B75E-456E2F49C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38" y="399495"/>
            <a:ext cx="1107933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02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A8BAFB-181D-4330-ADF7-ABB3762F2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41672B-A297-4041-9886-B9A5C12F7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61" y="381740"/>
            <a:ext cx="11239129" cy="55929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87A208-1B25-410E-9BFB-3ADA4E64D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10" y="381740"/>
            <a:ext cx="11120760" cy="582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23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2F5DF6-2E72-40F0-94E0-C9AB6CB30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DE7EDD-AC31-40D0-86EF-EE065E175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28" y="337351"/>
            <a:ext cx="11310152" cy="613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40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A8BAFB-181D-4330-ADF7-ABB3762F2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41672B-A297-4041-9886-B9A5C12F7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61" y="381740"/>
            <a:ext cx="11239129" cy="55929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DD3D78-D6A0-4A6E-90CB-F4424DDFB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72" y="239699"/>
            <a:ext cx="10937288" cy="553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2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DE5D6D-0B01-40B0-A507-7416E5C74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B8FEE7-BD02-48A8-A4C8-139FE4152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9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676B84-9AD4-4259-B7E6-B5EA8015A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365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387C88-9C2D-4381-A23B-CB48FD764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86695" cy="703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26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D3C7E5-B78F-4066-8A07-BC1968597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65A7CA-5EA4-41B9-A644-21E1D68B9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7D851C-40F7-4C6C-84CD-C8CA1CB38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52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3567F-F47B-4E2F-BE4E-8FC909FDB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20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5AB042-A0A3-4874-A527-AE7F9279B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9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71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05AA92-BF14-479C-BDEB-9006F7D23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316" y="-168676"/>
            <a:ext cx="5311367" cy="6858000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2A6B196-CF5C-431D-985E-E88986B408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259572"/>
              </p:ext>
            </p:extLst>
          </p:nvPr>
        </p:nvGraphicFramePr>
        <p:xfrm>
          <a:off x="3440316" y="0"/>
          <a:ext cx="5311367" cy="6689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4" imgW="5829103" imgH="7543800" progId="AcroExch.Document.DC">
                  <p:embed/>
                </p:oleObj>
              </mc:Choice>
              <mc:Fallback>
                <p:oleObj name="Acrobat Document" r:id="rId4" imgW="5829103" imgH="7543800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2A6B196-CF5C-431D-985E-E88986B408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40316" y="0"/>
                        <a:ext cx="5311367" cy="6689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616C1CF-022F-483E-817A-8B1467504B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7281" y="0"/>
            <a:ext cx="5417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62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6F0F64-F04F-421D-9A5E-2D1621FD2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338" y="0"/>
            <a:ext cx="535332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630C7C-6707-4940-8F8B-D2B22DA9A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338" y="0"/>
            <a:ext cx="5353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34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BF998A-6B11-4744-9A6B-BE040ADCA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959" y="0"/>
            <a:ext cx="539608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CFAC5B-CF08-4127-BF4C-75A931312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959" y="0"/>
            <a:ext cx="5426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69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A18A87-03CD-4F97-A084-E49A6569B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173" y="0"/>
            <a:ext cx="544765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E84817-9759-4E39-9E94-065B7D01B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173" y="0"/>
            <a:ext cx="5447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869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A235BB-4188-4AA5-AE45-65A40E2C2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594" y="0"/>
            <a:ext cx="539281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404E65-0651-49CB-BF14-0523AF32E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090" y="0"/>
            <a:ext cx="5365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08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2705C6-78B9-48F5-A144-F5870591C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001" y="0"/>
            <a:ext cx="534999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2B48E3-2CFB-45EE-AAC9-C0D4E4453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295" y="0"/>
            <a:ext cx="5413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03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1DC3CB-D091-4173-937A-35BB63FCC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594" y="0"/>
            <a:ext cx="530281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11AE4F-F25C-482D-901A-9424F9483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30" y="0"/>
            <a:ext cx="5487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35331"/>
      </p:ext>
    </p:extLst>
  </p:cSld>
  <p:clrMapOvr>
    <a:masterClrMapping/>
  </p:clrMapOvr>
</p:sld>
</file>

<file path=ppt/theme/theme1.xml><?xml version="1.0" encoding="utf-8"?>
<a:theme xmlns:a="http://schemas.openxmlformats.org/drawingml/2006/main" name="Quotable">
  <a:themeElements>
    <a:clrScheme name="GPISD Custom 1">
      <a:dk1>
        <a:srgbClr val="3E5363"/>
      </a:dk1>
      <a:lt1>
        <a:srgbClr val="FFFFFF"/>
      </a:lt1>
      <a:dk2>
        <a:srgbClr val="44546A"/>
      </a:dk2>
      <a:lt2>
        <a:srgbClr val="E7E6E6"/>
      </a:lt2>
      <a:accent1>
        <a:srgbClr val="DFE51D"/>
      </a:accent1>
      <a:accent2>
        <a:srgbClr val="BDD600"/>
      </a:accent2>
      <a:accent3>
        <a:srgbClr val="3AAE2A"/>
      </a:accent3>
      <a:accent4>
        <a:srgbClr val="156937"/>
      </a:accent4>
      <a:accent5>
        <a:srgbClr val="5B9BD5"/>
      </a:accent5>
      <a:accent6>
        <a:srgbClr val="70AD47"/>
      </a:accent6>
      <a:hlink>
        <a:srgbClr val="425BFF"/>
      </a:hlink>
      <a:folHlink>
        <a:srgbClr val="2D63E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18</Words>
  <Application>Microsoft Office PowerPoint</Application>
  <PresentationFormat>Widescreen</PresentationFormat>
  <Paragraphs>8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Century Gothic</vt:lpstr>
      <vt:lpstr>Arial</vt:lpstr>
      <vt:lpstr>Noto Sans Symbols</vt:lpstr>
      <vt:lpstr>Quotable</vt:lpstr>
      <vt:lpstr>Acrobat Document</vt:lpstr>
      <vt:lpstr>GRAND PRAIRIE ISD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GRAND PRAIRIE ISD</dc:title>
  <dc:creator>Jeannie Fancher</dc:creator>
  <cp:lastModifiedBy>Sherry Ellis</cp:lastModifiedBy>
  <cp:revision>24</cp:revision>
  <dcterms:modified xsi:type="dcterms:W3CDTF">2021-11-11T20:35:24Z</dcterms:modified>
</cp:coreProperties>
</file>