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316" r:id="rId3"/>
    <p:sldId id="276" r:id="rId4"/>
    <p:sldId id="283" r:id="rId5"/>
    <p:sldId id="320" r:id="rId6"/>
    <p:sldId id="321" r:id="rId7"/>
    <p:sldId id="322" r:id="rId8"/>
    <p:sldId id="292" r:id="rId9"/>
    <p:sldId id="279" r:id="rId10"/>
    <p:sldId id="290" r:id="rId11"/>
    <p:sldId id="286" r:id="rId12"/>
  </p:sldIdLst>
  <p:sldSz cx="9144000" cy="5143500" type="screen16x9"/>
  <p:notesSz cx="7023100" cy="93091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006A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F836CD-1C2B-48A5-815F-904C98C1F7F7}" v="1" dt="2025-03-31T19:13:59.5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69"/>
  </p:normalViewPr>
  <p:slideViewPr>
    <p:cSldViewPr snapToGrid="0">
      <p:cViewPr varScale="1">
        <p:scale>
          <a:sx n="113" d="100"/>
          <a:sy n="113" d="100"/>
        </p:scale>
        <p:origin x="74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son Johnson" userId="920b8dfd-428b-4147-b4c4-b6f5e273e3f6" providerId="ADAL" clId="{11F836CD-1C2B-48A5-815F-904C98C1F7F7}"/>
    <pc:docChg chg="delSld modSld">
      <pc:chgData name="Allison Johnson" userId="920b8dfd-428b-4147-b4c4-b6f5e273e3f6" providerId="ADAL" clId="{11F836CD-1C2B-48A5-815F-904C98C1F7F7}" dt="2025-04-02T18:27:49.771" v="196" actId="2696"/>
      <pc:docMkLst>
        <pc:docMk/>
      </pc:docMkLst>
      <pc:sldChg chg="modSp mod">
        <pc:chgData name="Allison Johnson" userId="920b8dfd-428b-4147-b4c4-b6f5e273e3f6" providerId="ADAL" clId="{11F836CD-1C2B-48A5-815F-904C98C1F7F7}" dt="2025-03-31T19:15:03.504" v="188" actId="20577"/>
        <pc:sldMkLst>
          <pc:docMk/>
          <pc:sldMk cId="0" sldId="256"/>
        </pc:sldMkLst>
        <pc:spChg chg="mod">
          <ac:chgData name="Allison Johnson" userId="920b8dfd-428b-4147-b4c4-b6f5e273e3f6" providerId="ADAL" clId="{11F836CD-1C2B-48A5-815F-904C98C1F7F7}" dt="2025-03-31T19:15:03.504" v="188" actId="20577"/>
          <ac:spMkLst>
            <pc:docMk/>
            <pc:sldMk cId="0" sldId="256"/>
            <ac:spMk id="2" creationId="{00000000-0000-0000-0000-000000000000}"/>
          </ac:spMkLst>
        </pc:spChg>
      </pc:sldChg>
      <pc:sldChg chg="modSp mod">
        <pc:chgData name="Allison Johnson" userId="920b8dfd-428b-4147-b4c4-b6f5e273e3f6" providerId="ADAL" clId="{11F836CD-1C2B-48A5-815F-904C98C1F7F7}" dt="2025-03-31T19:13:30.322" v="165" actId="1076"/>
        <pc:sldMkLst>
          <pc:docMk/>
          <pc:sldMk cId="3870572708" sldId="290"/>
        </pc:sldMkLst>
        <pc:spChg chg="mod">
          <ac:chgData name="Allison Johnson" userId="920b8dfd-428b-4147-b4c4-b6f5e273e3f6" providerId="ADAL" clId="{11F836CD-1C2B-48A5-815F-904C98C1F7F7}" dt="2025-03-31T19:13:30.322" v="165" actId="1076"/>
          <ac:spMkLst>
            <pc:docMk/>
            <pc:sldMk cId="3870572708" sldId="290"/>
            <ac:spMk id="9" creationId="{F923ADBB-DD3A-5415-D2FD-FDF56D3D8737}"/>
          </ac:spMkLst>
        </pc:spChg>
      </pc:sldChg>
      <pc:sldChg chg="del">
        <pc:chgData name="Allison Johnson" userId="920b8dfd-428b-4147-b4c4-b6f5e273e3f6" providerId="ADAL" clId="{11F836CD-1C2B-48A5-815F-904C98C1F7F7}" dt="2025-04-02T18:26:59.462" v="189" actId="2696"/>
        <pc:sldMkLst>
          <pc:docMk/>
          <pc:sldMk cId="3579904579" sldId="291"/>
        </pc:sldMkLst>
      </pc:sldChg>
      <pc:sldChg chg="del">
        <pc:chgData name="Allison Johnson" userId="920b8dfd-428b-4147-b4c4-b6f5e273e3f6" providerId="ADAL" clId="{11F836CD-1C2B-48A5-815F-904C98C1F7F7}" dt="2025-04-02T18:27:04.945" v="190" actId="2696"/>
        <pc:sldMkLst>
          <pc:docMk/>
          <pc:sldMk cId="770978147" sldId="295"/>
        </pc:sldMkLst>
      </pc:sldChg>
      <pc:sldChg chg="del">
        <pc:chgData name="Allison Johnson" userId="920b8dfd-428b-4147-b4c4-b6f5e273e3f6" providerId="ADAL" clId="{11F836CD-1C2B-48A5-815F-904C98C1F7F7}" dt="2025-04-02T18:27:13.967" v="191" actId="2696"/>
        <pc:sldMkLst>
          <pc:docMk/>
          <pc:sldMk cId="3776121187" sldId="297"/>
        </pc:sldMkLst>
      </pc:sldChg>
      <pc:sldChg chg="del">
        <pc:chgData name="Allison Johnson" userId="920b8dfd-428b-4147-b4c4-b6f5e273e3f6" providerId="ADAL" clId="{11F836CD-1C2B-48A5-815F-904C98C1F7F7}" dt="2025-04-02T18:27:18.615" v="192" actId="2696"/>
        <pc:sldMkLst>
          <pc:docMk/>
          <pc:sldMk cId="39440345" sldId="299"/>
        </pc:sldMkLst>
      </pc:sldChg>
      <pc:sldChg chg="modSp mod">
        <pc:chgData name="Allison Johnson" userId="920b8dfd-428b-4147-b4c4-b6f5e273e3f6" providerId="ADAL" clId="{11F836CD-1C2B-48A5-815F-904C98C1F7F7}" dt="2025-03-31T19:12:47.095" v="162" actId="1076"/>
        <pc:sldMkLst>
          <pc:docMk/>
          <pc:sldMk cId="221928754" sldId="316"/>
        </pc:sldMkLst>
        <pc:spChg chg="mod">
          <ac:chgData name="Allison Johnson" userId="920b8dfd-428b-4147-b4c4-b6f5e273e3f6" providerId="ADAL" clId="{11F836CD-1C2B-48A5-815F-904C98C1F7F7}" dt="2025-03-31T19:12:47.095" v="162" actId="1076"/>
          <ac:spMkLst>
            <pc:docMk/>
            <pc:sldMk cId="221928754" sldId="316"/>
            <ac:spMk id="6" creationId="{FF00ECFC-CA3C-2D16-3652-CCC50427829E}"/>
          </ac:spMkLst>
        </pc:spChg>
      </pc:sldChg>
      <pc:sldChg chg="del">
        <pc:chgData name="Allison Johnson" userId="920b8dfd-428b-4147-b4c4-b6f5e273e3f6" providerId="ADAL" clId="{11F836CD-1C2B-48A5-815F-904C98C1F7F7}" dt="2025-04-02T18:27:41.860" v="194" actId="2696"/>
        <pc:sldMkLst>
          <pc:docMk/>
          <pc:sldMk cId="2992444640" sldId="317"/>
        </pc:sldMkLst>
      </pc:sldChg>
      <pc:sldChg chg="del">
        <pc:chgData name="Allison Johnson" userId="920b8dfd-428b-4147-b4c4-b6f5e273e3f6" providerId="ADAL" clId="{11F836CD-1C2B-48A5-815F-904C98C1F7F7}" dt="2025-04-02T18:27:45.041" v="195" actId="2696"/>
        <pc:sldMkLst>
          <pc:docMk/>
          <pc:sldMk cId="1937864737" sldId="319"/>
        </pc:sldMkLst>
      </pc:sldChg>
      <pc:sldChg chg="modSp mod">
        <pc:chgData name="Allison Johnson" userId="920b8dfd-428b-4147-b4c4-b6f5e273e3f6" providerId="ADAL" clId="{11F836CD-1C2B-48A5-815F-904C98C1F7F7}" dt="2025-03-31T18:58:52.890" v="9" actId="20577"/>
        <pc:sldMkLst>
          <pc:docMk/>
          <pc:sldMk cId="2795481642" sldId="321"/>
        </pc:sldMkLst>
        <pc:spChg chg="mod">
          <ac:chgData name="Allison Johnson" userId="920b8dfd-428b-4147-b4c4-b6f5e273e3f6" providerId="ADAL" clId="{11F836CD-1C2B-48A5-815F-904C98C1F7F7}" dt="2025-03-31T18:58:52.890" v="9" actId="20577"/>
          <ac:spMkLst>
            <pc:docMk/>
            <pc:sldMk cId="2795481642" sldId="321"/>
            <ac:spMk id="8" creationId="{AFBC80BD-4FA5-F30D-3AFF-F14A7224C8FF}"/>
          </ac:spMkLst>
        </pc:spChg>
      </pc:sldChg>
      <pc:sldChg chg="del">
        <pc:chgData name="Allison Johnson" userId="920b8dfd-428b-4147-b4c4-b6f5e273e3f6" providerId="ADAL" clId="{11F836CD-1C2B-48A5-815F-904C98C1F7F7}" dt="2025-04-02T18:27:49.771" v="196" actId="2696"/>
        <pc:sldMkLst>
          <pc:docMk/>
          <pc:sldMk cId="539868686" sldId="323"/>
        </pc:sldMkLst>
      </pc:sldChg>
      <pc:sldChg chg="del">
        <pc:chgData name="Allison Johnson" userId="920b8dfd-428b-4147-b4c4-b6f5e273e3f6" providerId="ADAL" clId="{11F836CD-1C2B-48A5-815F-904C98C1F7F7}" dt="2025-04-02T18:27:31.823" v="193" actId="2696"/>
        <pc:sldMkLst>
          <pc:docMk/>
          <pc:sldMk cId="2690636963" sldId="32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8635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04525" tIns="52263" rIns="104525" bIns="52263"/>
          <a:lstStyle/>
          <a:p>
            <a:r>
              <a:rPr lang="en-US" dirty="0"/>
              <a:t>https://www.youtube.com/watch?v=QAEPWRfGjFQ</a:t>
            </a:r>
          </a:p>
        </p:txBody>
      </p:sp>
      <p:sp>
        <p:nvSpPr>
          <p:cNvPr id="4" name="Slide Number Placeholder 3"/>
          <p:cNvSpPr>
            <a:spLocks noGrp="1"/>
          </p:cNvSpPr>
          <p:nvPr>
            <p:ph type="sldNum" sz="quarter" idx="10"/>
          </p:nvPr>
        </p:nvSpPr>
        <p:spPr/>
        <p:txBody>
          <a:bodyPr lIns="104525" tIns="52263" rIns="104525" bIns="52263"/>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C6607-C6EF-E9B6-4B14-74CA8AAAC6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098D4C-DB7C-8415-051E-009F6B9D1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CC81F3-EE6D-7252-311B-E916E468E7C1}"/>
              </a:ext>
            </a:extLst>
          </p:cNvPr>
          <p:cNvSpPr>
            <a:spLocks noGrp="1"/>
          </p:cNvSpPr>
          <p:nvPr>
            <p:ph type="body" idx="1"/>
          </p:nvPr>
        </p:nvSpPr>
        <p:spPr/>
        <p:txBody>
          <a:bodyPr lIns="104525" tIns="52263" rIns="104525" bIns="52263"/>
          <a:lstStyle/>
          <a:p>
            <a:endParaRPr lang="en-US"/>
          </a:p>
        </p:txBody>
      </p:sp>
      <p:sp>
        <p:nvSpPr>
          <p:cNvPr id="4" name="Slide Number Placeholder 3">
            <a:extLst>
              <a:ext uri="{FF2B5EF4-FFF2-40B4-BE49-F238E27FC236}">
                <a16:creationId xmlns:a16="http://schemas.microsoft.com/office/drawing/2014/main" id="{5F73926D-386F-4D0B-BEF8-6ADF08A50E98}"/>
              </a:ext>
            </a:extLst>
          </p:cNvPr>
          <p:cNvSpPr>
            <a:spLocks noGrp="1"/>
          </p:cNvSpPr>
          <p:nvPr>
            <p:ph type="sldNum" sz="quarter" idx="10"/>
          </p:nvPr>
        </p:nvSpPr>
        <p:spPr/>
        <p:txBody>
          <a:bodyPr lIns="104525" tIns="52263" rIns="104525" bIns="52263"/>
          <a:lstStyle/>
          <a:p>
            <a:fld id="{F7021451-1387-4CA6-816F-3879F97B5CBC}" type="slidenum">
              <a:rPr lang="en-US"/>
              <a:t>2</a:t>
            </a:fld>
            <a:endParaRPr lang="en-US"/>
          </a:p>
        </p:txBody>
      </p:sp>
    </p:spTree>
    <p:extLst>
      <p:ext uri="{BB962C8B-B14F-4D97-AF65-F5344CB8AC3E}">
        <p14:creationId xmlns:p14="http://schemas.microsoft.com/office/powerpoint/2010/main" val="4156933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72CA0-E475-F0AD-B2F6-90AB066C2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D39F3E-C9CA-E7E1-9FAD-0B301650EA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6B2EB1-A815-5BFF-0C28-E3A75BD7A736}"/>
              </a:ext>
            </a:extLst>
          </p:cNvPr>
          <p:cNvSpPr>
            <a:spLocks noGrp="1"/>
          </p:cNvSpPr>
          <p:nvPr>
            <p:ph type="body" idx="1"/>
          </p:nvPr>
        </p:nvSpPr>
        <p:spPr/>
        <p:txBody>
          <a:bodyPr lIns="104525" tIns="52263" rIns="104525" bIns="52263"/>
          <a:lstStyle/>
          <a:p>
            <a:endParaRPr lang="en-US"/>
          </a:p>
        </p:txBody>
      </p:sp>
      <p:sp>
        <p:nvSpPr>
          <p:cNvPr id="4" name="Slide Number Placeholder 3">
            <a:extLst>
              <a:ext uri="{FF2B5EF4-FFF2-40B4-BE49-F238E27FC236}">
                <a16:creationId xmlns:a16="http://schemas.microsoft.com/office/drawing/2014/main" id="{3928B40A-A24F-D899-9EA9-BBFD8861A121}"/>
              </a:ext>
            </a:extLst>
          </p:cNvPr>
          <p:cNvSpPr>
            <a:spLocks noGrp="1"/>
          </p:cNvSpPr>
          <p:nvPr>
            <p:ph type="sldNum" sz="quarter" idx="10"/>
          </p:nvPr>
        </p:nvSpPr>
        <p:spPr/>
        <p:txBody>
          <a:bodyPr lIns="104525" tIns="52263" rIns="104525" bIns="52263"/>
          <a:lstStyle/>
          <a:p>
            <a:fld id="{F7021451-1387-4CA6-816F-3879F97B5CBC}" type="slidenum">
              <a:rPr lang="en-US"/>
              <a:t>3</a:t>
            </a:fld>
            <a:endParaRPr lang="en-US"/>
          </a:p>
        </p:txBody>
      </p:sp>
    </p:spTree>
    <p:extLst>
      <p:ext uri="{BB962C8B-B14F-4D97-AF65-F5344CB8AC3E}">
        <p14:creationId xmlns:p14="http://schemas.microsoft.com/office/powerpoint/2010/main" val="3227201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0D61F-DE2B-8E14-F6A3-38E2C616C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9CD46-0A6B-0C3E-A326-C3A19CD05E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CEE33B-4CA4-8262-7AA1-CD83B9CB276D}"/>
              </a:ext>
            </a:extLst>
          </p:cNvPr>
          <p:cNvSpPr>
            <a:spLocks noGrp="1"/>
          </p:cNvSpPr>
          <p:nvPr>
            <p:ph type="body" idx="1"/>
          </p:nvPr>
        </p:nvSpPr>
        <p:spPr/>
        <p:txBody>
          <a:bodyPr lIns="104525" tIns="52263" rIns="104525" bIns="52263"/>
          <a:lstStyle/>
          <a:p>
            <a:endParaRPr lang="en-US"/>
          </a:p>
        </p:txBody>
      </p:sp>
      <p:sp>
        <p:nvSpPr>
          <p:cNvPr id="4" name="Slide Number Placeholder 3">
            <a:extLst>
              <a:ext uri="{FF2B5EF4-FFF2-40B4-BE49-F238E27FC236}">
                <a16:creationId xmlns:a16="http://schemas.microsoft.com/office/drawing/2014/main" id="{A2A2ED46-3EA0-07D8-FABD-2E483D9EE8C3}"/>
              </a:ext>
            </a:extLst>
          </p:cNvPr>
          <p:cNvSpPr>
            <a:spLocks noGrp="1"/>
          </p:cNvSpPr>
          <p:nvPr>
            <p:ph type="sldNum" sz="quarter" idx="10"/>
          </p:nvPr>
        </p:nvSpPr>
        <p:spPr/>
        <p:txBody>
          <a:bodyPr lIns="104525" tIns="52263" rIns="104525" bIns="52263"/>
          <a:lstStyle/>
          <a:p>
            <a:fld id="{F7021451-1387-4CA6-816F-3879F97B5CBC}" type="slidenum">
              <a:rPr lang="en-US"/>
              <a:t>4</a:t>
            </a:fld>
            <a:endParaRPr lang="en-US"/>
          </a:p>
        </p:txBody>
      </p:sp>
    </p:spTree>
    <p:extLst>
      <p:ext uri="{BB962C8B-B14F-4D97-AF65-F5344CB8AC3E}">
        <p14:creationId xmlns:p14="http://schemas.microsoft.com/office/powerpoint/2010/main" val="1055819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A8CF5-BC3D-7157-56CD-70D89D3DE1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2D6DA-33AD-6996-3950-4210547C25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FC422-1D8B-7653-863E-01FF98BEC0DC}"/>
              </a:ext>
            </a:extLst>
          </p:cNvPr>
          <p:cNvSpPr>
            <a:spLocks noGrp="1"/>
          </p:cNvSpPr>
          <p:nvPr>
            <p:ph type="body" idx="1"/>
          </p:nvPr>
        </p:nvSpPr>
        <p:spPr/>
        <p:txBody>
          <a:bodyPr lIns="104525" tIns="52263" rIns="104525" bIns="52263"/>
          <a:lstStyle/>
          <a:p>
            <a:endParaRPr lang="en-US"/>
          </a:p>
        </p:txBody>
      </p:sp>
      <p:sp>
        <p:nvSpPr>
          <p:cNvPr id="4" name="Slide Number Placeholder 3">
            <a:extLst>
              <a:ext uri="{FF2B5EF4-FFF2-40B4-BE49-F238E27FC236}">
                <a16:creationId xmlns:a16="http://schemas.microsoft.com/office/drawing/2014/main" id="{76FB4694-4C57-C8D9-64BC-941C02287F4F}"/>
              </a:ext>
            </a:extLst>
          </p:cNvPr>
          <p:cNvSpPr>
            <a:spLocks noGrp="1"/>
          </p:cNvSpPr>
          <p:nvPr>
            <p:ph type="sldNum" sz="quarter" idx="10"/>
          </p:nvPr>
        </p:nvSpPr>
        <p:spPr/>
        <p:txBody>
          <a:bodyPr lIns="104525" tIns="52263" rIns="104525" bIns="52263"/>
          <a:lstStyle/>
          <a:p>
            <a:fld id="{F7021451-1387-4CA6-816F-3879F97B5CBC}" type="slidenum">
              <a:rPr lang="en-US"/>
              <a:t>5</a:t>
            </a:fld>
            <a:endParaRPr lang="en-US"/>
          </a:p>
        </p:txBody>
      </p:sp>
    </p:spTree>
    <p:extLst>
      <p:ext uri="{BB962C8B-B14F-4D97-AF65-F5344CB8AC3E}">
        <p14:creationId xmlns:p14="http://schemas.microsoft.com/office/powerpoint/2010/main" val="1564274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936D7-ADC7-484B-3CB5-D5134DD010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D1ADF-DB15-D25B-DCE8-6349D2782D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6121B2-0FAC-D539-B1DA-FBFA90038628}"/>
              </a:ext>
            </a:extLst>
          </p:cNvPr>
          <p:cNvSpPr>
            <a:spLocks noGrp="1"/>
          </p:cNvSpPr>
          <p:nvPr>
            <p:ph type="body" idx="1"/>
          </p:nvPr>
        </p:nvSpPr>
        <p:spPr/>
        <p:txBody>
          <a:bodyPr lIns="104525" tIns="52263" rIns="104525" bIns="52263"/>
          <a:lstStyle/>
          <a:p>
            <a:endParaRPr lang="en-US"/>
          </a:p>
        </p:txBody>
      </p:sp>
      <p:sp>
        <p:nvSpPr>
          <p:cNvPr id="4" name="Slide Number Placeholder 3">
            <a:extLst>
              <a:ext uri="{FF2B5EF4-FFF2-40B4-BE49-F238E27FC236}">
                <a16:creationId xmlns:a16="http://schemas.microsoft.com/office/drawing/2014/main" id="{B3812EB9-9161-94EF-B8EF-7D1F1DD9177D}"/>
              </a:ext>
            </a:extLst>
          </p:cNvPr>
          <p:cNvSpPr>
            <a:spLocks noGrp="1"/>
          </p:cNvSpPr>
          <p:nvPr>
            <p:ph type="sldNum" sz="quarter" idx="10"/>
          </p:nvPr>
        </p:nvSpPr>
        <p:spPr/>
        <p:txBody>
          <a:bodyPr lIns="104525" tIns="52263" rIns="104525" bIns="52263"/>
          <a:lstStyle/>
          <a:p>
            <a:fld id="{F7021451-1387-4CA6-816F-3879F97B5CBC}" type="slidenum">
              <a:rPr lang="en-US"/>
              <a:t>6</a:t>
            </a:fld>
            <a:endParaRPr lang="en-US"/>
          </a:p>
        </p:txBody>
      </p:sp>
    </p:spTree>
    <p:extLst>
      <p:ext uri="{BB962C8B-B14F-4D97-AF65-F5344CB8AC3E}">
        <p14:creationId xmlns:p14="http://schemas.microsoft.com/office/powerpoint/2010/main" val="2970541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F6568-B0A7-E4C7-C76F-795DBD99C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485571-5894-5801-343B-A4F4DCFB71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BD0DEF-382D-97DD-AAFD-F5158A04A4BD}"/>
              </a:ext>
            </a:extLst>
          </p:cNvPr>
          <p:cNvSpPr>
            <a:spLocks noGrp="1"/>
          </p:cNvSpPr>
          <p:nvPr>
            <p:ph type="body" idx="1"/>
          </p:nvPr>
        </p:nvSpPr>
        <p:spPr/>
        <p:txBody>
          <a:bodyPr lIns="104525" tIns="52263" rIns="104525" bIns="52263"/>
          <a:lstStyle/>
          <a:p>
            <a:endParaRPr lang="en-US"/>
          </a:p>
        </p:txBody>
      </p:sp>
      <p:sp>
        <p:nvSpPr>
          <p:cNvPr id="4" name="Slide Number Placeholder 3">
            <a:extLst>
              <a:ext uri="{FF2B5EF4-FFF2-40B4-BE49-F238E27FC236}">
                <a16:creationId xmlns:a16="http://schemas.microsoft.com/office/drawing/2014/main" id="{E718468A-68FC-7DB8-C1D3-AEF091EA9349}"/>
              </a:ext>
            </a:extLst>
          </p:cNvPr>
          <p:cNvSpPr>
            <a:spLocks noGrp="1"/>
          </p:cNvSpPr>
          <p:nvPr>
            <p:ph type="sldNum" sz="quarter" idx="10"/>
          </p:nvPr>
        </p:nvSpPr>
        <p:spPr/>
        <p:txBody>
          <a:bodyPr lIns="104525" tIns="52263" rIns="104525" bIns="52263"/>
          <a:lstStyle/>
          <a:p>
            <a:fld id="{F7021451-1387-4CA6-816F-3879F97B5CBC}" type="slidenum">
              <a:rPr lang="en-US"/>
              <a:t>7</a:t>
            </a:fld>
            <a:endParaRPr lang="en-US"/>
          </a:p>
        </p:txBody>
      </p:sp>
    </p:spTree>
    <p:extLst>
      <p:ext uri="{BB962C8B-B14F-4D97-AF65-F5344CB8AC3E}">
        <p14:creationId xmlns:p14="http://schemas.microsoft.com/office/powerpoint/2010/main" val="890696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F4AAA-7D76-E7B2-FF74-9B02A8EA3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A566E1-D04F-734E-9FA4-3EDBB643F8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7E5863-D6E4-DEE4-BB03-13C182863116}"/>
              </a:ext>
            </a:extLst>
          </p:cNvPr>
          <p:cNvSpPr>
            <a:spLocks noGrp="1"/>
          </p:cNvSpPr>
          <p:nvPr>
            <p:ph type="body" idx="1"/>
          </p:nvPr>
        </p:nvSpPr>
        <p:spPr/>
        <p:txBody>
          <a:bodyPr lIns="104525" tIns="52263" rIns="104525" bIns="52263"/>
          <a:lstStyle/>
          <a:p>
            <a:endParaRPr lang="en-US"/>
          </a:p>
        </p:txBody>
      </p:sp>
      <p:sp>
        <p:nvSpPr>
          <p:cNvPr id="4" name="Slide Number Placeholder 3">
            <a:extLst>
              <a:ext uri="{FF2B5EF4-FFF2-40B4-BE49-F238E27FC236}">
                <a16:creationId xmlns:a16="http://schemas.microsoft.com/office/drawing/2014/main" id="{C68847FB-54B9-9E2B-415C-65DF2D6D00B3}"/>
              </a:ext>
            </a:extLst>
          </p:cNvPr>
          <p:cNvSpPr>
            <a:spLocks noGrp="1"/>
          </p:cNvSpPr>
          <p:nvPr>
            <p:ph type="sldNum" sz="quarter" idx="10"/>
          </p:nvPr>
        </p:nvSpPr>
        <p:spPr/>
        <p:txBody>
          <a:bodyPr lIns="104525" tIns="52263" rIns="104525" bIns="52263"/>
          <a:lstStyle/>
          <a:p>
            <a:fld id="{F7021451-1387-4CA6-816F-3879F97B5CBC}" type="slidenum">
              <a:rPr lang="en-US"/>
              <a:t>8</a:t>
            </a:fld>
            <a:endParaRPr lang="en-US"/>
          </a:p>
        </p:txBody>
      </p:sp>
    </p:spTree>
    <p:extLst>
      <p:ext uri="{BB962C8B-B14F-4D97-AF65-F5344CB8AC3E}">
        <p14:creationId xmlns:p14="http://schemas.microsoft.com/office/powerpoint/2010/main" val="3551552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D8F6D-FA32-4500-A197-9B3B40F17E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B9155-704A-3568-7A88-212EB15CAE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540601-B3B6-26F8-8AC4-9C9B7BF1C8B3}"/>
              </a:ext>
            </a:extLst>
          </p:cNvPr>
          <p:cNvSpPr>
            <a:spLocks noGrp="1"/>
          </p:cNvSpPr>
          <p:nvPr>
            <p:ph type="body" idx="1"/>
          </p:nvPr>
        </p:nvSpPr>
        <p:spPr/>
        <p:txBody>
          <a:bodyPr lIns="104525" tIns="52263" rIns="104525" bIns="52263"/>
          <a:lstStyle/>
          <a:p>
            <a:endParaRPr lang="en-US"/>
          </a:p>
        </p:txBody>
      </p:sp>
      <p:sp>
        <p:nvSpPr>
          <p:cNvPr id="4" name="Slide Number Placeholder 3">
            <a:extLst>
              <a:ext uri="{FF2B5EF4-FFF2-40B4-BE49-F238E27FC236}">
                <a16:creationId xmlns:a16="http://schemas.microsoft.com/office/drawing/2014/main" id="{E84EF677-A0B4-8E95-898A-275C82F511D2}"/>
              </a:ext>
            </a:extLst>
          </p:cNvPr>
          <p:cNvSpPr>
            <a:spLocks noGrp="1"/>
          </p:cNvSpPr>
          <p:nvPr>
            <p:ph type="sldNum" sz="quarter" idx="10"/>
          </p:nvPr>
        </p:nvSpPr>
        <p:spPr/>
        <p:txBody>
          <a:bodyPr lIns="104525" tIns="52263" rIns="104525" bIns="52263"/>
          <a:lstStyle/>
          <a:p>
            <a:fld id="{F7021451-1387-4CA6-816F-3879F97B5CBC}" type="slidenum">
              <a:rPr lang="en-US"/>
              <a:t>9</a:t>
            </a:fld>
            <a:endParaRPr lang="en-US"/>
          </a:p>
        </p:txBody>
      </p:sp>
    </p:spTree>
    <p:extLst>
      <p:ext uri="{BB962C8B-B14F-4D97-AF65-F5344CB8AC3E}">
        <p14:creationId xmlns:p14="http://schemas.microsoft.com/office/powerpoint/2010/main" val="3605197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DBE0B-91A5-D0D3-FA99-B608FB528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5CCB7-6164-60A6-16FB-38043C390D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999FE7-609F-6627-4C0A-0E11F87D896A}"/>
              </a:ext>
            </a:extLst>
          </p:cNvPr>
          <p:cNvSpPr>
            <a:spLocks noGrp="1"/>
          </p:cNvSpPr>
          <p:nvPr>
            <p:ph type="body" idx="1"/>
          </p:nvPr>
        </p:nvSpPr>
        <p:spPr/>
        <p:txBody>
          <a:bodyPr lIns="104525" tIns="52263" rIns="104525" bIns="52263"/>
          <a:lstStyle/>
          <a:p>
            <a:endParaRPr lang="en-US"/>
          </a:p>
        </p:txBody>
      </p:sp>
      <p:sp>
        <p:nvSpPr>
          <p:cNvPr id="4" name="Slide Number Placeholder 3">
            <a:extLst>
              <a:ext uri="{FF2B5EF4-FFF2-40B4-BE49-F238E27FC236}">
                <a16:creationId xmlns:a16="http://schemas.microsoft.com/office/drawing/2014/main" id="{5ADD2FD7-9A12-59BC-6452-E32A80CC5D37}"/>
              </a:ext>
            </a:extLst>
          </p:cNvPr>
          <p:cNvSpPr>
            <a:spLocks noGrp="1"/>
          </p:cNvSpPr>
          <p:nvPr>
            <p:ph type="sldNum" sz="quarter" idx="10"/>
          </p:nvPr>
        </p:nvSpPr>
        <p:spPr/>
        <p:txBody>
          <a:bodyPr lIns="104525" tIns="52263" rIns="104525" bIns="52263"/>
          <a:lstStyle/>
          <a:p>
            <a:fld id="{F7021451-1387-4CA6-816F-3879F97B5CBC}" type="slidenum">
              <a:rPr lang="en-US"/>
              <a:t>10</a:t>
            </a:fld>
            <a:endParaRPr lang="en-US"/>
          </a:p>
        </p:txBody>
      </p:sp>
    </p:spTree>
    <p:extLst>
      <p:ext uri="{BB962C8B-B14F-4D97-AF65-F5344CB8AC3E}">
        <p14:creationId xmlns:p14="http://schemas.microsoft.com/office/powerpoint/2010/main" val="2328447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2C63B-BC1C-96EE-93A1-0BEBF93926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6C0437-19EC-65A5-4F1D-B33F20386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703E08-F84A-C81E-44D3-C45A323262D8}"/>
              </a:ext>
            </a:extLst>
          </p:cNvPr>
          <p:cNvSpPr>
            <a:spLocks noGrp="1"/>
          </p:cNvSpPr>
          <p:nvPr>
            <p:ph type="body" idx="1"/>
          </p:nvPr>
        </p:nvSpPr>
        <p:spPr/>
        <p:txBody>
          <a:bodyPr lIns="104525" tIns="52263" rIns="104525" bIns="52263"/>
          <a:lstStyle/>
          <a:p>
            <a:endParaRPr lang="en-US"/>
          </a:p>
        </p:txBody>
      </p:sp>
      <p:sp>
        <p:nvSpPr>
          <p:cNvPr id="4" name="Slide Number Placeholder 3">
            <a:extLst>
              <a:ext uri="{FF2B5EF4-FFF2-40B4-BE49-F238E27FC236}">
                <a16:creationId xmlns:a16="http://schemas.microsoft.com/office/drawing/2014/main" id="{26BE7DB6-B449-D091-2658-8B461626AF58}"/>
              </a:ext>
            </a:extLst>
          </p:cNvPr>
          <p:cNvSpPr>
            <a:spLocks noGrp="1"/>
          </p:cNvSpPr>
          <p:nvPr>
            <p:ph type="sldNum" sz="quarter" idx="10"/>
          </p:nvPr>
        </p:nvSpPr>
        <p:spPr/>
        <p:txBody>
          <a:bodyPr lIns="104525" tIns="52263" rIns="104525" bIns="52263"/>
          <a:lstStyle/>
          <a:p>
            <a:fld id="{F7021451-1387-4CA6-816F-3879F97B5CBC}" type="slidenum">
              <a:rPr lang="en-US"/>
              <a:t>11</a:t>
            </a:fld>
            <a:endParaRPr lang="en-US"/>
          </a:p>
        </p:txBody>
      </p:sp>
    </p:spTree>
    <p:extLst>
      <p:ext uri="{BB962C8B-B14F-4D97-AF65-F5344CB8AC3E}">
        <p14:creationId xmlns:p14="http://schemas.microsoft.com/office/powerpoint/2010/main" val="2475369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E_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rot="-1200000">
            <a:off x="8686800" y="-457200"/>
            <a:ext cx="914400" cy="2743200"/>
          </a:xfrm>
          <a:prstGeom prst="rect">
            <a:avLst/>
          </a:prstGeom>
          <a:solidFill>
            <a:srgbClr val="1A2442"/>
          </a:solidFill>
          <a:ln/>
        </p:spPr>
      </p:sp>
      <p:pic>
        <p:nvPicPr>
          <p:cNvPr id="3" name="Image 0" descr="https://dpe2badxax7zn.cloudfront.net/mw/7.7.0.b134/assets/report/assets/lfs/slides/teLogo.4d2fb30df2f49c39b86f.png"/>
          <p:cNvPicPr>
            <a:picLocks noChangeAspect="1"/>
          </p:cNvPicPr>
          <p:nvPr/>
        </p:nvPicPr>
        <p:blipFill>
          <a:blip r:embed="rId2"/>
          <a:srcRect r="84783" b="2174"/>
          <a:stretch/>
        </p:blipFill>
        <p:spPr>
          <a:xfrm>
            <a:off x="8641080" y="109728"/>
            <a:ext cx="320040"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0"/>
            <a:ext cx="6400800" cy="5143500"/>
          </a:xfrm>
          <a:prstGeom prst="rect">
            <a:avLst/>
          </a:prstGeom>
          <a:noFill/>
          <a:ln/>
        </p:spPr>
        <p:txBody>
          <a:bodyPr wrap="square" lIns="91440" tIns="45720" rIns="91440" bIns="45720" rtlCol="0" anchor="ctr"/>
          <a:lstStyle/>
          <a:p>
            <a:pPr>
              <a:spcAft>
                <a:spcPts val="1000"/>
              </a:spcAft>
            </a:pPr>
            <a:r>
              <a:rPr lang="en-US" sz="3000" dirty="0">
                <a:solidFill>
                  <a:srgbClr val="231F20"/>
                </a:solidFill>
                <a:latin typeface="Trebuchet MS"/>
              </a:rPr>
              <a:t>Long Island Student Forum</a:t>
            </a:r>
            <a:endParaRPr lang="en-US" sz="3000" dirty="0">
              <a:latin typeface="Trebuchet MS"/>
              <a:ea typeface="Calibri"/>
              <a:cs typeface="Calibri"/>
            </a:endParaRPr>
          </a:p>
          <a:p>
            <a:pPr>
              <a:spcAft>
                <a:spcPts val="1000"/>
              </a:spcAft>
            </a:pPr>
            <a:endParaRPr lang="en-US" sz="3000" dirty="0">
              <a:solidFill>
                <a:srgbClr val="231F20"/>
              </a:solidFill>
              <a:latin typeface="Trebuchet MS"/>
              <a:ea typeface="Trebuchet MS" pitchFamily="34" charset="-122"/>
              <a:cs typeface="Trebuchet MS" pitchFamily="34" charset="-120"/>
            </a:endParaRPr>
          </a:p>
          <a:p>
            <a:pPr marL="0" indent="0">
              <a:spcAft>
                <a:spcPts val="1000"/>
              </a:spcAft>
              <a:buNone/>
            </a:pPr>
            <a:r>
              <a:rPr lang="en-US" sz="2200" dirty="0">
                <a:solidFill>
                  <a:srgbClr val="231F20"/>
                </a:solidFill>
                <a:latin typeface="Trebuchet MS"/>
                <a:ea typeface="Trebuchet MS" pitchFamily="34" charset="-122"/>
                <a:cs typeface="Trebuchet MS" pitchFamily="34" charset="-120"/>
              </a:rPr>
              <a:t>Student </a:t>
            </a:r>
            <a:r>
              <a:rPr lang="en-US" sz="2200">
                <a:solidFill>
                  <a:srgbClr val="231F20"/>
                </a:solidFill>
                <a:latin typeface="Trebuchet MS"/>
                <a:ea typeface="Trebuchet MS" pitchFamily="34" charset="-122"/>
                <a:cs typeface="Trebuchet MS" pitchFamily="34" charset="-120"/>
              </a:rPr>
              <a:t>Participant Recap</a:t>
            </a:r>
            <a:endParaRPr lang="en-US" sz="2200" dirty="0">
              <a:latin typeface="Trebuchet MS"/>
            </a:endParaRPr>
          </a:p>
          <a:p>
            <a:pPr marL="0" indent="0">
              <a:spcAft>
                <a:spcPts val="4000"/>
              </a:spcAft>
              <a:buNone/>
            </a:pPr>
            <a:r>
              <a:rPr lang="en-US" sz="1600" dirty="0">
                <a:solidFill>
                  <a:srgbClr val="231F20"/>
                </a:solidFill>
                <a:latin typeface="Trebuchet MS"/>
                <a:ea typeface="Trebuchet MS" pitchFamily="34" charset="-122"/>
                <a:cs typeface="Trebuchet MS" pitchFamily="34" charset="-120"/>
              </a:rPr>
              <a:t>February 28, 2025</a:t>
            </a:r>
            <a:endParaRPr lang="en-US" sz="3000" dirty="0">
              <a:latin typeface="Trebuchet MS"/>
            </a:endParaRPr>
          </a:p>
          <a:p>
            <a:pPr marL="0" indent="0">
              <a:lnSpc>
                <a:spcPts val="2500"/>
              </a:lnSpc>
              <a:buNone/>
            </a:pPr>
            <a:r>
              <a:rPr lang="en-US" sz="2200" dirty="0">
                <a:solidFill>
                  <a:srgbClr val="231F20"/>
                </a:solidFill>
                <a:latin typeface="Trebuchet MS"/>
                <a:ea typeface="Trebuchet MS" pitchFamily="34" charset="-122"/>
                <a:cs typeface="Trebuchet MS" pitchFamily="34" charset="-120"/>
              </a:rPr>
              <a:t> </a:t>
            </a:r>
            <a:endParaRPr lang="en-US" sz="3000" dirty="0">
              <a:latin typeface="Trebuchet MS"/>
            </a:endParaRPr>
          </a:p>
        </p:txBody>
      </p:sp>
      <p:sp>
        <p:nvSpPr>
          <p:cNvPr id="3" name="Shape 1"/>
          <p:cNvSpPr/>
          <p:nvPr/>
        </p:nvSpPr>
        <p:spPr>
          <a:xfrm>
            <a:off x="7772400" y="0"/>
            <a:ext cx="1371600" cy="5148072"/>
          </a:xfrm>
          <a:prstGeom prst="rect">
            <a:avLst/>
          </a:prstGeom>
          <a:solidFill>
            <a:srgbClr val="1A2442"/>
          </a:solidFill>
          <a:ln/>
        </p:spPr>
        <p:txBody>
          <a:bodyPr/>
          <a:lstStyle/>
          <a:p>
            <a:endParaRPr lang="en-US"/>
          </a:p>
        </p:txBody>
      </p:sp>
      <p:sp>
        <p:nvSpPr>
          <p:cNvPr id="4" name="Shape 2"/>
          <p:cNvSpPr/>
          <p:nvPr/>
        </p:nvSpPr>
        <p:spPr>
          <a:xfrm rot="-5400000" flipH="1">
            <a:off x="4498848" y="1865376"/>
            <a:ext cx="5148072" cy="1417320"/>
          </a:xfrm>
          <a:prstGeom prst="rtTriangle">
            <a:avLst/>
          </a:prstGeom>
          <a:solidFill>
            <a:srgbClr val="1A2442"/>
          </a:solidFill>
          <a:ln/>
        </p:spPr>
        <p:txBody>
          <a:bodyPr/>
          <a:lstStyle/>
          <a:p>
            <a:endParaRPr lang="en-US"/>
          </a:p>
        </p:txBody>
      </p:sp>
      <p:pic>
        <p:nvPicPr>
          <p:cNvPr id="5" name="Image 0" descr="https://dpe2badxax7zn.cloudfront.net/mw/7.7.0.b134/assets/report/assets/lfs/slides/teLogo.4d2fb30df2f49c39b86f.png"/>
          <p:cNvPicPr>
            <a:picLocks noChangeAspect="1"/>
          </p:cNvPicPr>
          <p:nvPr/>
        </p:nvPicPr>
        <p:blipFill>
          <a:blip r:embed="rId3"/>
          <a:stretch>
            <a:fillRect/>
          </a:stretch>
        </p:blipFill>
        <p:spPr>
          <a:xfrm>
            <a:off x="7498080" y="182880"/>
            <a:ext cx="1463040" cy="274320"/>
          </a:xfrm>
          <a:prstGeom prst="rect">
            <a:avLst/>
          </a:prstGeom>
        </p:spPr>
      </p:pic>
      <p:pic>
        <p:nvPicPr>
          <p:cNvPr id="16386" name="Picture 2">
            <a:extLst>
              <a:ext uri="{FF2B5EF4-FFF2-40B4-BE49-F238E27FC236}">
                <a16:creationId xmlns:a16="http://schemas.microsoft.com/office/drawing/2014/main" id="{8ADB1115-AB0E-AA32-DBE1-A80B8620C9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05" y="4121594"/>
            <a:ext cx="6949440" cy="10219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F2BBD-F671-3426-E4F2-B92A3E707D4C}"/>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A5BD6998-FCBE-CFC1-C74C-6579BC7233FB}"/>
              </a:ext>
            </a:extLst>
          </p:cNvPr>
          <p:cNvPicPr>
            <a:picLocks noChangeAspect="1"/>
          </p:cNvPicPr>
          <p:nvPr/>
        </p:nvPicPr>
        <p:blipFill>
          <a:blip r:embed="rId3"/>
          <a:stretch>
            <a:fillRect/>
          </a:stretch>
        </p:blipFill>
        <p:spPr>
          <a:xfrm>
            <a:off x="228600" y="228600"/>
            <a:ext cx="548640" cy="548640"/>
          </a:xfrm>
          <a:prstGeom prst="rect">
            <a:avLst/>
          </a:prstGeom>
        </p:spPr>
      </p:pic>
      <p:sp>
        <p:nvSpPr>
          <p:cNvPr id="3" name="Shape 0">
            <a:extLst>
              <a:ext uri="{FF2B5EF4-FFF2-40B4-BE49-F238E27FC236}">
                <a16:creationId xmlns:a16="http://schemas.microsoft.com/office/drawing/2014/main" id="{3968DDF4-6CD7-6898-D509-C2317E159E6D}"/>
              </a:ext>
            </a:extLst>
          </p:cNvPr>
          <p:cNvSpPr/>
          <p:nvPr/>
        </p:nvSpPr>
        <p:spPr>
          <a:xfrm>
            <a:off x="914400" y="182880"/>
            <a:ext cx="27432" cy="640080"/>
          </a:xfrm>
          <a:prstGeom prst="rect">
            <a:avLst/>
          </a:prstGeom>
          <a:solidFill>
            <a:srgbClr val="231F20"/>
          </a:solidFill>
          <a:ln/>
        </p:spPr>
        <p:txBody>
          <a:bodyPr/>
          <a:lstStyle/>
          <a:p>
            <a:endParaRPr lang="en-US"/>
          </a:p>
        </p:txBody>
      </p:sp>
      <p:sp>
        <p:nvSpPr>
          <p:cNvPr id="4" name="Text 1">
            <a:extLst>
              <a:ext uri="{FF2B5EF4-FFF2-40B4-BE49-F238E27FC236}">
                <a16:creationId xmlns:a16="http://schemas.microsoft.com/office/drawing/2014/main" id="{D7838F3C-E661-F3AE-B204-C5774678F59A}"/>
              </a:ext>
            </a:extLst>
          </p:cNvPr>
          <p:cNvSpPr/>
          <p:nvPr/>
        </p:nvSpPr>
        <p:spPr>
          <a:xfrm>
            <a:off x="1005840" y="228600"/>
            <a:ext cx="6858000" cy="914400"/>
          </a:xfrm>
          <a:prstGeom prst="rect">
            <a:avLst/>
          </a:prstGeom>
          <a:noFill/>
          <a:ln/>
        </p:spPr>
        <p:txBody>
          <a:bodyPr wrap="square" rtlCol="0" anchor="t"/>
          <a:lstStyle/>
          <a:p>
            <a:pPr marL="0" indent="0">
              <a:buNone/>
            </a:pPr>
            <a:r>
              <a:rPr lang="en-US" sz="1500" b="1" dirty="0">
                <a:solidFill>
                  <a:srgbClr val="231F20"/>
                </a:solidFill>
                <a:latin typeface="Trebuchet MS" pitchFamily="34" charset="0"/>
                <a:ea typeface="Trebuchet MS" pitchFamily="34" charset="-122"/>
                <a:cs typeface="Trebuchet MS" pitchFamily="34" charset="-120"/>
              </a:rPr>
              <a:t>Event Overview</a:t>
            </a:r>
            <a:endParaRPr lang="en-US" sz="1500" b="1" dirty="0"/>
          </a:p>
        </p:txBody>
      </p:sp>
      <p:sp>
        <p:nvSpPr>
          <p:cNvPr id="6" name="TextBox 5">
            <a:extLst>
              <a:ext uri="{FF2B5EF4-FFF2-40B4-BE49-F238E27FC236}">
                <a16:creationId xmlns:a16="http://schemas.microsoft.com/office/drawing/2014/main" id="{FF00ECFC-CA3C-2D16-3652-CCC50427829E}"/>
              </a:ext>
            </a:extLst>
          </p:cNvPr>
          <p:cNvSpPr txBox="1"/>
          <p:nvPr/>
        </p:nvSpPr>
        <p:spPr>
          <a:xfrm>
            <a:off x="914400" y="834483"/>
            <a:ext cx="7524926"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pitchFamily="2" charset="2"/>
              <a:buChar char="q"/>
            </a:pPr>
            <a:r>
              <a:rPr lang="en-US" sz="1600" dirty="0">
                <a:ea typeface="Calibri"/>
                <a:cs typeface="Calibri"/>
              </a:rPr>
              <a:t>In January 2025, over 850 Long Island high school students participated in a </a:t>
            </a:r>
            <a:r>
              <a:rPr lang="en-US" sz="1600" dirty="0" err="1">
                <a:ea typeface="Calibri"/>
                <a:cs typeface="Calibri"/>
              </a:rPr>
              <a:t>ThoughtExchange</a:t>
            </a:r>
            <a:r>
              <a:rPr lang="en-US" sz="1600" dirty="0">
                <a:ea typeface="Calibri"/>
                <a:cs typeface="Calibri"/>
              </a:rPr>
              <a:t> to answer the following questions: </a:t>
            </a:r>
            <a:r>
              <a:rPr lang="en-CA" sz="1600" b="0" i="0" dirty="0">
                <a:solidFill>
                  <a:srgbClr val="0432FF"/>
                </a:solidFill>
                <a:effectLst/>
                <a:latin typeface="Lato" panose="020F0502020204030203" pitchFamily="34" charset="0"/>
              </a:rPr>
              <a:t>What are some important topics about the high school experience that you feel students across Long Island should share and discuss? What are some student perspectives that adults and school administrators need to hear?</a:t>
            </a:r>
            <a:endParaRPr lang="en-US" sz="1600" dirty="0">
              <a:ea typeface="Calibri"/>
              <a:cs typeface="Calibri"/>
            </a:endParaRPr>
          </a:p>
          <a:p>
            <a:pPr marL="285750" indent="-285750">
              <a:buFont typeface="Wingdings" pitchFamily="2" charset="2"/>
              <a:buChar char="q"/>
            </a:pPr>
            <a:r>
              <a:rPr lang="en-US" sz="1600" dirty="0">
                <a:ea typeface="Calibri"/>
                <a:cs typeface="Calibri"/>
              </a:rPr>
              <a:t>The responses were used to create table topics for the February 28 Student Forum</a:t>
            </a:r>
          </a:p>
          <a:p>
            <a:pPr marL="742950" lvl="1" indent="-285750">
              <a:buFont typeface="Wingdings" pitchFamily="2" charset="2"/>
              <a:buChar char="Ø"/>
            </a:pPr>
            <a:r>
              <a:rPr lang="en-US" sz="1600" dirty="0">
                <a:ea typeface="Calibri"/>
                <a:cs typeface="Calibri"/>
              </a:rPr>
              <a:t>Mental Health</a:t>
            </a:r>
          </a:p>
          <a:p>
            <a:pPr marL="742950" lvl="1" indent="-285750">
              <a:buFont typeface="Wingdings" pitchFamily="2" charset="2"/>
              <a:buChar char="Ø"/>
            </a:pPr>
            <a:r>
              <a:rPr lang="en-US" sz="1600" dirty="0">
                <a:ea typeface="Calibri"/>
                <a:cs typeface="Calibri"/>
              </a:rPr>
              <a:t>Academic Pressure</a:t>
            </a:r>
          </a:p>
          <a:p>
            <a:pPr marL="742950" lvl="1" indent="-285750">
              <a:buFont typeface="Wingdings" pitchFamily="2" charset="2"/>
              <a:buChar char="Ø"/>
            </a:pPr>
            <a:r>
              <a:rPr lang="en-US" sz="1600" dirty="0">
                <a:ea typeface="Calibri"/>
                <a:cs typeface="Calibri"/>
              </a:rPr>
              <a:t>School Environment</a:t>
            </a:r>
          </a:p>
          <a:p>
            <a:pPr marL="742950" lvl="1" indent="-285750">
              <a:buFont typeface="Wingdings" pitchFamily="2" charset="2"/>
              <a:buChar char="Ø"/>
            </a:pPr>
            <a:r>
              <a:rPr lang="en-US" sz="1600" dirty="0">
                <a:ea typeface="Calibri"/>
                <a:cs typeface="Calibri"/>
              </a:rPr>
              <a:t>What And How We Learn</a:t>
            </a:r>
          </a:p>
          <a:p>
            <a:pPr marL="285750" indent="-285750">
              <a:buFont typeface="Wingdings" pitchFamily="2" charset="2"/>
              <a:buChar char="q"/>
            </a:pPr>
            <a:r>
              <a:rPr lang="en-US" sz="1600" dirty="0">
                <a:ea typeface="Calibri"/>
                <a:cs typeface="Calibri"/>
              </a:rPr>
              <a:t>109 students from 39 districts and 5 CTE schools attended the Forum</a:t>
            </a:r>
          </a:p>
          <a:p>
            <a:pPr marL="285750" indent="-285750">
              <a:buFont typeface="Wingdings" pitchFamily="2" charset="2"/>
              <a:buChar char="q"/>
            </a:pPr>
            <a:r>
              <a:rPr lang="en-US" sz="1600" dirty="0">
                <a:ea typeface="Calibri"/>
                <a:cs typeface="Calibri"/>
              </a:rPr>
              <a:t>Students exchanged ideas, shared experiences and identified some very important takeaways to share with school district administrators</a:t>
            </a:r>
          </a:p>
        </p:txBody>
      </p:sp>
    </p:spTree>
    <p:extLst>
      <p:ext uri="{BB962C8B-B14F-4D97-AF65-F5344CB8AC3E}">
        <p14:creationId xmlns:p14="http://schemas.microsoft.com/office/powerpoint/2010/main" val="221928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4CAAB-84D7-C587-EDC2-070DCEC4B44B}"/>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18B931A7-16E7-7DB5-DC1A-02768CCB0A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0650" y="1930400"/>
            <a:ext cx="1282700" cy="1282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BC743EC4-6933-BA10-BF23-4A191EF3FC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5636" y="4609475"/>
            <a:ext cx="435444" cy="4354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C0F8917-907E-B02D-D63D-E7ABCD1B4786}"/>
              </a:ext>
            </a:extLst>
          </p:cNvPr>
          <p:cNvPicPr>
            <a:picLocks noChangeAspect="1"/>
          </p:cNvPicPr>
          <p:nvPr/>
        </p:nvPicPr>
        <p:blipFill>
          <a:blip r:embed="rId4"/>
          <a:stretch>
            <a:fillRect/>
          </a:stretch>
        </p:blipFill>
        <p:spPr>
          <a:xfrm>
            <a:off x="0" y="0"/>
            <a:ext cx="9204160" cy="5143500"/>
          </a:xfrm>
          <a:prstGeom prst="rect">
            <a:avLst/>
          </a:prstGeom>
        </p:spPr>
      </p:pic>
      <p:sp>
        <p:nvSpPr>
          <p:cNvPr id="4" name="TextBox 3">
            <a:extLst>
              <a:ext uri="{FF2B5EF4-FFF2-40B4-BE49-F238E27FC236}">
                <a16:creationId xmlns:a16="http://schemas.microsoft.com/office/drawing/2014/main" id="{E28AF698-C2B1-C8A2-FCFB-2B1A2EA95B3F}"/>
              </a:ext>
            </a:extLst>
          </p:cNvPr>
          <p:cNvSpPr txBox="1"/>
          <p:nvPr/>
        </p:nvSpPr>
        <p:spPr>
          <a:xfrm>
            <a:off x="1030200" y="2196545"/>
            <a:ext cx="5950463" cy="646331"/>
          </a:xfrm>
          <a:prstGeom prst="rect">
            <a:avLst/>
          </a:prstGeom>
          <a:noFill/>
        </p:spPr>
        <p:txBody>
          <a:bodyPr wrap="square" rtlCol="0">
            <a:spAutoFit/>
          </a:bodyPr>
          <a:lstStyle/>
          <a:p>
            <a:r>
              <a:rPr lang="en-US" sz="3600" dirty="0"/>
              <a:t>Table Topics |Key Takeaways</a:t>
            </a:r>
          </a:p>
        </p:txBody>
      </p:sp>
    </p:spTree>
    <p:extLst>
      <p:ext uri="{BB962C8B-B14F-4D97-AF65-F5344CB8AC3E}">
        <p14:creationId xmlns:p14="http://schemas.microsoft.com/office/powerpoint/2010/main" val="1874435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6D70B-5EE9-09A3-4F32-5B2678ACCC7C}"/>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90F625AD-5352-146F-E4DB-F7EED4D6112D}"/>
              </a:ext>
            </a:extLst>
          </p:cNvPr>
          <p:cNvPicPr>
            <a:picLocks noChangeAspect="1"/>
          </p:cNvPicPr>
          <p:nvPr/>
        </p:nvPicPr>
        <p:blipFill>
          <a:blip r:embed="rId3"/>
          <a:stretch>
            <a:fillRect/>
          </a:stretch>
        </p:blipFill>
        <p:spPr>
          <a:xfrm>
            <a:off x="228600" y="228600"/>
            <a:ext cx="548640" cy="548640"/>
          </a:xfrm>
          <a:prstGeom prst="rect">
            <a:avLst/>
          </a:prstGeom>
        </p:spPr>
      </p:pic>
      <p:sp>
        <p:nvSpPr>
          <p:cNvPr id="3" name="Shape 0">
            <a:extLst>
              <a:ext uri="{FF2B5EF4-FFF2-40B4-BE49-F238E27FC236}">
                <a16:creationId xmlns:a16="http://schemas.microsoft.com/office/drawing/2014/main" id="{6B9F6D20-2C69-CC69-AAA8-BDF9BF0117EA}"/>
              </a:ext>
            </a:extLst>
          </p:cNvPr>
          <p:cNvSpPr/>
          <p:nvPr/>
        </p:nvSpPr>
        <p:spPr>
          <a:xfrm>
            <a:off x="914400" y="182880"/>
            <a:ext cx="27432" cy="640080"/>
          </a:xfrm>
          <a:prstGeom prst="rect">
            <a:avLst/>
          </a:prstGeom>
          <a:solidFill>
            <a:srgbClr val="231F20"/>
          </a:solidFill>
          <a:ln/>
        </p:spPr>
        <p:txBody>
          <a:bodyPr/>
          <a:lstStyle/>
          <a:p>
            <a:endParaRPr lang="en-US"/>
          </a:p>
        </p:txBody>
      </p:sp>
      <p:sp>
        <p:nvSpPr>
          <p:cNvPr id="4" name="Text 1">
            <a:extLst>
              <a:ext uri="{FF2B5EF4-FFF2-40B4-BE49-F238E27FC236}">
                <a16:creationId xmlns:a16="http://schemas.microsoft.com/office/drawing/2014/main" id="{FA83C500-330D-B8C5-53BE-59D25110FB63}"/>
              </a:ext>
            </a:extLst>
          </p:cNvPr>
          <p:cNvSpPr/>
          <p:nvPr/>
        </p:nvSpPr>
        <p:spPr>
          <a:xfrm>
            <a:off x="1005840" y="228600"/>
            <a:ext cx="6858000" cy="914400"/>
          </a:xfrm>
          <a:prstGeom prst="rect">
            <a:avLst/>
          </a:prstGeom>
          <a:noFill/>
          <a:ln/>
        </p:spPr>
        <p:txBody>
          <a:bodyPr wrap="square" rtlCol="0" anchor="t"/>
          <a:lstStyle/>
          <a:p>
            <a:pPr marL="0" indent="0">
              <a:buNone/>
            </a:pPr>
            <a:r>
              <a:rPr lang="en-CA" sz="2400" b="1" i="0" dirty="0">
                <a:solidFill>
                  <a:srgbClr val="231F20"/>
                </a:solidFill>
                <a:effectLst/>
                <a:latin typeface="Lato" panose="020F0502020204030203" pitchFamily="34" charset="0"/>
              </a:rPr>
              <a:t>MENTAL HEALTH</a:t>
            </a:r>
            <a:endParaRPr lang="en-US" sz="2400" dirty="0"/>
          </a:p>
        </p:txBody>
      </p:sp>
      <p:pic>
        <p:nvPicPr>
          <p:cNvPr id="1026" name="Picture 2">
            <a:extLst>
              <a:ext uri="{FF2B5EF4-FFF2-40B4-BE49-F238E27FC236}">
                <a16:creationId xmlns:a16="http://schemas.microsoft.com/office/drawing/2014/main" id="{222A939B-1C09-17E9-15EF-21D02EF9BB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7476372" y="0"/>
            <a:ext cx="1689725"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7EB05DC2-6ABF-9F09-3382-D6990B1B83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5636" y="4609475"/>
            <a:ext cx="435444" cy="43544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5EA991E5-3674-4ACC-66FD-053A5C424A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66" y="119921"/>
            <a:ext cx="915707" cy="9162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71F0E44-97C1-3332-46B6-C2670A0701D1}"/>
              </a:ext>
            </a:extLst>
          </p:cNvPr>
          <p:cNvPicPr>
            <a:picLocks noChangeAspect="1"/>
          </p:cNvPicPr>
          <p:nvPr/>
        </p:nvPicPr>
        <p:blipFill>
          <a:blip r:embed="rId7"/>
          <a:stretch>
            <a:fillRect/>
          </a:stretch>
        </p:blipFill>
        <p:spPr>
          <a:xfrm>
            <a:off x="7684315" y="82968"/>
            <a:ext cx="1149889" cy="286148"/>
          </a:xfrm>
          <a:prstGeom prst="rect">
            <a:avLst/>
          </a:prstGeom>
        </p:spPr>
      </p:pic>
      <p:sp>
        <p:nvSpPr>
          <p:cNvPr id="13" name="TextBox 12">
            <a:extLst>
              <a:ext uri="{FF2B5EF4-FFF2-40B4-BE49-F238E27FC236}">
                <a16:creationId xmlns:a16="http://schemas.microsoft.com/office/drawing/2014/main" id="{C8F7FF95-F138-71DB-8144-42B498839849}"/>
              </a:ext>
            </a:extLst>
          </p:cNvPr>
          <p:cNvSpPr txBox="1"/>
          <p:nvPr/>
        </p:nvSpPr>
        <p:spPr>
          <a:xfrm>
            <a:off x="123244" y="1051560"/>
            <a:ext cx="3803086" cy="3600986"/>
          </a:xfrm>
          <a:prstGeom prst="rect">
            <a:avLst/>
          </a:prstGeom>
          <a:noFill/>
        </p:spPr>
        <p:txBody>
          <a:bodyPr wrap="square">
            <a:spAutoFit/>
          </a:bodyPr>
          <a:lstStyle/>
          <a:p>
            <a:pPr algn="l">
              <a:buFont typeface="Arial" panose="020B0604020202020204" pitchFamily="34" charset="0"/>
              <a:buChar char="•"/>
            </a:pPr>
            <a:r>
              <a:rPr lang="en-CA" sz="1200" b="1" i="0" dirty="0">
                <a:solidFill>
                  <a:srgbClr val="231F20"/>
                </a:solidFill>
                <a:effectLst/>
                <a:latin typeface="Lato" panose="020F0502020204030203" pitchFamily="34" charset="0"/>
              </a:rPr>
              <a:t>Community and Support Systems</a:t>
            </a:r>
            <a:r>
              <a:rPr lang="en-CA" sz="1200" b="0" i="0" dirty="0">
                <a:solidFill>
                  <a:srgbClr val="231F20"/>
                </a:solidFill>
                <a:effectLst/>
                <a:latin typeface="Lato" panose="020F0502020204030203" pitchFamily="34" charset="0"/>
              </a:rPr>
              <a:t>: It is important to emphasize a supportive community within schools and include staff training to ensure students feel supported and understood.</a:t>
            </a:r>
          </a:p>
          <a:p>
            <a:pPr algn="l">
              <a:buFont typeface="Arial" panose="020B0604020202020204" pitchFamily="34" charset="0"/>
              <a:buChar char="•"/>
            </a:pPr>
            <a:r>
              <a:rPr lang="en-CA" sz="1200" b="1" i="0" dirty="0">
                <a:solidFill>
                  <a:srgbClr val="231F20"/>
                </a:solidFill>
                <a:effectLst/>
                <a:latin typeface="Lato" panose="020F0502020204030203" pitchFamily="34" charset="0"/>
              </a:rPr>
              <a:t>Mental Health Resources</a:t>
            </a:r>
            <a:r>
              <a:rPr lang="en-CA" sz="1200" b="0" i="0" dirty="0">
                <a:solidFill>
                  <a:srgbClr val="231F20"/>
                </a:solidFill>
                <a:effectLst/>
                <a:latin typeface="Lato" panose="020F0502020204030203" pitchFamily="34" charset="0"/>
              </a:rPr>
              <a:t>: Offer more mental health resources such as wellness rooms, mental health days, and events that promote mental well-being.</a:t>
            </a:r>
          </a:p>
          <a:p>
            <a:pPr algn="l">
              <a:buFont typeface="Arial" panose="020B0604020202020204" pitchFamily="34" charset="0"/>
              <a:buChar char="•"/>
            </a:pPr>
            <a:r>
              <a:rPr lang="en-CA" sz="1200" b="1" i="0" dirty="0">
                <a:solidFill>
                  <a:srgbClr val="231F20"/>
                </a:solidFill>
                <a:effectLst/>
                <a:latin typeface="Lato" panose="020F0502020204030203" pitchFamily="34" charset="0"/>
              </a:rPr>
              <a:t>Academic Pressure</a:t>
            </a:r>
            <a:r>
              <a:rPr lang="en-CA" sz="1200" b="0" i="0" dirty="0">
                <a:solidFill>
                  <a:srgbClr val="231F20"/>
                </a:solidFill>
                <a:effectLst/>
                <a:latin typeface="Lato" panose="020F0502020204030203" pitchFamily="34" charset="0"/>
              </a:rPr>
              <a:t>: Address the significant stress and pressure students face due to academic expectations, college applications, and standardized testing.</a:t>
            </a:r>
          </a:p>
          <a:p>
            <a:pPr algn="l">
              <a:buFont typeface="Arial" panose="020B0604020202020204" pitchFamily="34" charset="0"/>
              <a:buChar char="•"/>
            </a:pPr>
            <a:r>
              <a:rPr lang="en-CA" sz="1200" b="1" i="0" dirty="0">
                <a:solidFill>
                  <a:srgbClr val="231F20"/>
                </a:solidFill>
                <a:effectLst/>
                <a:latin typeface="Lato" panose="020F0502020204030203" pitchFamily="34" charset="0"/>
              </a:rPr>
              <a:t>Extracurricular and Career Guidance</a:t>
            </a:r>
            <a:r>
              <a:rPr lang="en-CA" sz="1200" b="0" i="0" dirty="0">
                <a:solidFill>
                  <a:srgbClr val="231F20"/>
                </a:solidFill>
                <a:effectLst/>
                <a:latin typeface="Lato" panose="020F0502020204030203" pitchFamily="34" charset="0"/>
              </a:rPr>
              <a:t>: There is a need for better guidance in extracurricular activities and career planning, including more meaningful elective classes and career centers.</a:t>
            </a:r>
          </a:p>
          <a:p>
            <a:pPr algn="l">
              <a:buFont typeface="Arial" panose="020B0604020202020204" pitchFamily="34" charset="0"/>
              <a:buChar char="•"/>
            </a:pPr>
            <a:r>
              <a:rPr lang="en-CA" sz="1200" b="1" i="0" dirty="0">
                <a:solidFill>
                  <a:srgbClr val="231F20"/>
                </a:solidFill>
                <a:effectLst/>
                <a:latin typeface="Lato" panose="020F0502020204030203" pitchFamily="34" charset="0"/>
              </a:rPr>
              <a:t>Open Discussions and Events</a:t>
            </a:r>
            <a:r>
              <a:rPr lang="en-CA" sz="1200" b="0" i="0" dirty="0">
                <a:solidFill>
                  <a:srgbClr val="231F20"/>
                </a:solidFill>
                <a:effectLst/>
                <a:latin typeface="Lato" panose="020F0502020204030203" pitchFamily="34" charset="0"/>
              </a:rPr>
              <a:t>: Encourage open discussions about mental health and organizing events that allow students to express their concerns and seek help.</a:t>
            </a:r>
          </a:p>
        </p:txBody>
      </p:sp>
      <p:sp>
        <p:nvSpPr>
          <p:cNvPr id="14" name="TextBox 13">
            <a:extLst>
              <a:ext uri="{FF2B5EF4-FFF2-40B4-BE49-F238E27FC236}">
                <a16:creationId xmlns:a16="http://schemas.microsoft.com/office/drawing/2014/main" id="{C0DF4EDF-149B-3F09-03D1-7C5F7FD92744}"/>
              </a:ext>
            </a:extLst>
          </p:cNvPr>
          <p:cNvSpPr txBox="1"/>
          <p:nvPr/>
        </p:nvSpPr>
        <p:spPr>
          <a:xfrm>
            <a:off x="4463101" y="1125200"/>
            <a:ext cx="2476500" cy="2893100"/>
          </a:xfrm>
          <a:prstGeom prst="rect">
            <a:avLst/>
          </a:prstGeom>
          <a:noFill/>
        </p:spPr>
        <p:txBody>
          <a:bodyPr wrap="square">
            <a:spAutoFit/>
          </a:bodyPr>
          <a:lstStyle/>
          <a:p>
            <a:pPr algn="l"/>
            <a:r>
              <a:rPr lang="en-CA" sz="1400" b="0" i="1" dirty="0">
                <a:solidFill>
                  <a:srgbClr val="0070C0"/>
                </a:solidFill>
                <a:effectLst/>
                <a:latin typeface="Lato" panose="020F0502020204030203" pitchFamily="34" charset="0"/>
              </a:rPr>
              <a:t>"Mental health is just as important as physical health, yet it often gets overlooked in schools.”</a:t>
            </a:r>
          </a:p>
          <a:p>
            <a:pPr algn="l"/>
            <a:endParaRPr lang="en-CA" sz="1400" b="0" i="1" dirty="0">
              <a:solidFill>
                <a:srgbClr val="0070C0"/>
              </a:solidFill>
              <a:effectLst/>
              <a:latin typeface="Lato" panose="020F0502020204030203" pitchFamily="34" charset="0"/>
            </a:endParaRPr>
          </a:p>
          <a:p>
            <a:pPr algn="l"/>
            <a:r>
              <a:rPr lang="en-CA" sz="1400" b="0" i="1" dirty="0">
                <a:solidFill>
                  <a:srgbClr val="0070C0"/>
                </a:solidFill>
                <a:effectLst/>
                <a:latin typeface="Lato" panose="020F0502020204030203" pitchFamily="34" charset="0"/>
              </a:rPr>
              <a:t>"Mental health days off sound crucial and important.”</a:t>
            </a:r>
          </a:p>
          <a:p>
            <a:pPr algn="l"/>
            <a:endParaRPr lang="en-CA" sz="1400" b="0" i="1" dirty="0">
              <a:solidFill>
                <a:srgbClr val="0070C0"/>
              </a:solidFill>
              <a:effectLst/>
              <a:latin typeface="Lato" panose="020F0502020204030203" pitchFamily="34" charset="0"/>
            </a:endParaRPr>
          </a:p>
          <a:p>
            <a:pPr algn="l"/>
            <a:r>
              <a:rPr lang="en-CA" sz="1400" b="0" i="1" dirty="0">
                <a:solidFill>
                  <a:srgbClr val="0070C0"/>
                </a:solidFill>
                <a:effectLst/>
                <a:latin typeface="Lato" panose="020F0502020204030203" pitchFamily="34" charset="0"/>
              </a:rPr>
              <a:t>"It is important that schools emphasize the importance of mental health and encourage students to reach out if they are struggling."</a:t>
            </a:r>
          </a:p>
        </p:txBody>
      </p:sp>
    </p:spTree>
    <p:extLst>
      <p:ext uri="{BB962C8B-B14F-4D97-AF65-F5344CB8AC3E}">
        <p14:creationId xmlns:p14="http://schemas.microsoft.com/office/powerpoint/2010/main" val="3148943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A416D-CBD3-F0B1-8052-8B27BC716A48}"/>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08EA25FE-E22D-F52D-9E4F-67EFBF52EC2F}"/>
              </a:ext>
            </a:extLst>
          </p:cNvPr>
          <p:cNvPicPr>
            <a:picLocks noChangeAspect="1"/>
          </p:cNvPicPr>
          <p:nvPr/>
        </p:nvPicPr>
        <p:blipFill>
          <a:blip r:embed="rId3"/>
          <a:stretch>
            <a:fillRect/>
          </a:stretch>
        </p:blipFill>
        <p:spPr>
          <a:xfrm>
            <a:off x="228600" y="228600"/>
            <a:ext cx="548640" cy="548640"/>
          </a:xfrm>
          <a:prstGeom prst="rect">
            <a:avLst/>
          </a:prstGeom>
        </p:spPr>
      </p:pic>
      <p:sp>
        <p:nvSpPr>
          <p:cNvPr id="3" name="Shape 0">
            <a:extLst>
              <a:ext uri="{FF2B5EF4-FFF2-40B4-BE49-F238E27FC236}">
                <a16:creationId xmlns:a16="http://schemas.microsoft.com/office/drawing/2014/main" id="{363B7EE8-90A9-28DC-1135-C836B5C47D07}"/>
              </a:ext>
            </a:extLst>
          </p:cNvPr>
          <p:cNvSpPr/>
          <p:nvPr/>
        </p:nvSpPr>
        <p:spPr>
          <a:xfrm>
            <a:off x="914400" y="182880"/>
            <a:ext cx="27432" cy="640080"/>
          </a:xfrm>
          <a:prstGeom prst="rect">
            <a:avLst/>
          </a:prstGeom>
          <a:solidFill>
            <a:srgbClr val="231F20"/>
          </a:solidFill>
          <a:ln/>
        </p:spPr>
        <p:txBody>
          <a:bodyPr/>
          <a:lstStyle/>
          <a:p>
            <a:endParaRPr lang="en-US"/>
          </a:p>
        </p:txBody>
      </p:sp>
      <p:sp>
        <p:nvSpPr>
          <p:cNvPr id="4" name="Text 1">
            <a:extLst>
              <a:ext uri="{FF2B5EF4-FFF2-40B4-BE49-F238E27FC236}">
                <a16:creationId xmlns:a16="http://schemas.microsoft.com/office/drawing/2014/main" id="{14DB9A95-6C31-EC2E-78C5-B82E033080BB}"/>
              </a:ext>
            </a:extLst>
          </p:cNvPr>
          <p:cNvSpPr/>
          <p:nvPr/>
        </p:nvSpPr>
        <p:spPr>
          <a:xfrm>
            <a:off x="1005840" y="228600"/>
            <a:ext cx="6858000" cy="914400"/>
          </a:xfrm>
          <a:prstGeom prst="rect">
            <a:avLst/>
          </a:prstGeom>
          <a:noFill/>
          <a:ln/>
        </p:spPr>
        <p:txBody>
          <a:bodyPr wrap="square" rtlCol="0" anchor="t"/>
          <a:lstStyle/>
          <a:p>
            <a:pPr marL="0" indent="0">
              <a:buNone/>
            </a:pPr>
            <a:r>
              <a:rPr lang="en-CA" sz="2400" b="1" i="0" dirty="0">
                <a:solidFill>
                  <a:srgbClr val="231F20"/>
                </a:solidFill>
                <a:effectLst/>
                <a:latin typeface="Lato" panose="020F0502020204030203" pitchFamily="34" charset="0"/>
              </a:rPr>
              <a:t>ACADEMIC PRESSURE</a:t>
            </a:r>
            <a:endParaRPr lang="en-US" sz="2400" dirty="0"/>
          </a:p>
        </p:txBody>
      </p:sp>
      <p:pic>
        <p:nvPicPr>
          <p:cNvPr id="1026" name="Picture 2">
            <a:extLst>
              <a:ext uri="{FF2B5EF4-FFF2-40B4-BE49-F238E27FC236}">
                <a16:creationId xmlns:a16="http://schemas.microsoft.com/office/drawing/2014/main" id="{C9E38098-0ADD-283B-AA01-6CD51B2023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7476372" y="0"/>
            <a:ext cx="1689725"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ACA6794C-194A-547E-DD6F-03CDB49ECA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5636" y="4609475"/>
            <a:ext cx="435444" cy="43544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867FC62-6B26-5F3C-438F-5F13AC7ECD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66" y="119921"/>
            <a:ext cx="915707" cy="9162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26E9B34-5ABD-E33D-2588-387BD23C39FE}"/>
              </a:ext>
            </a:extLst>
          </p:cNvPr>
          <p:cNvPicPr>
            <a:picLocks noChangeAspect="1"/>
          </p:cNvPicPr>
          <p:nvPr/>
        </p:nvPicPr>
        <p:blipFill>
          <a:blip r:embed="rId7"/>
          <a:stretch>
            <a:fillRect/>
          </a:stretch>
        </p:blipFill>
        <p:spPr>
          <a:xfrm>
            <a:off x="7684315" y="82968"/>
            <a:ext cx="1149889" cy="286148"/>
          </a:xfrm>
          <a:prstGeom prst="rect">
            <a:avLst/>
          </a:prstGeom>
        </p:spPr>
      </p:pic>
      <p:sp>
        <p:nvSpPr>
          <p:cNvPr id="9" name="TextBox 8">
            <a:extLst>
              <a:ext uri="{FF2B5EF4-FFF2-40B4-BE49-F238E27FC236}">
                <a16:creationId xmlns:a16="http://schemas.microsoft.com/office/drawing/2014/main" id="{51F43470-BA86-F47B-D5FC-86B33F2F3CF0}"/>
              </a:ext>
            </a:extLst>
          </p:cNvPr>
          <p:cNvSpPr txBox="1"/>
          <p:nvPr/>
        </p:nvSpPr>
        <p:spPr>
          <a:xfrm>
            <a:off x="4783506" y="1143000"/>
            <a:ext cx="2692866" cy="3600986"/>
          </a:xfrm>
          <a:prstGeom prst="rect">
            <a:avLst/>
          </a:prstGeom>
          <a:noFill/>
        </p:spPr>
        <p:txBody>
          <a:bodyPr wrap="square">
            <a:spAutoFit/>
          </a:bodyPr>
          <a:lstStyle/>
          <a:p>
            <a:r>
              <a:rPr lang="en-CA" sz="1200" i="1" dirty="0">
                <a:solidFill>
                  <a:srgbClr val="0070C0"/>
                </a:solidFill>
                <a:latin typeface="Lato" panose="020F0502020204030203" pitchFamily="34" charset="0"/>
              </a:rPr>
              <a:t>"Academic pressure can lead to stress, anxiety, and burnout as students feel intense pressure to perform well. This focus on grades often overlooks personal growth, creativity, and emotional well-being.”</a:t>
            </a:r>
          </a:p>
          <a:p>
            <a:endParaRPr lang="en-CA" sz="1200" i="1" dirty="0">
              <a:solidFill>
                <a:srgbClr val="0070C0"/>
              </a:solidFill>
              <a:latin typeface="Lato" panose="020F0502020204030203" pitchFamily="34" charset="0"/>
            </a:endParaRPr>
          </a:p>
          <a:p>
            <a:r>
              <a:rPr lang="en-CA" sz="1200" i="1" dirty="0">
                <a:solidFill>
                  <a:srgbClr val="0070C0"/>
                </a:solidFill>
                <a:latin typeface="Lato" panose="020F0502020204030203" pitchFamily="34" charset="0"/>
              </a:rPr>
              <a:t>"There is a lot of pressure placed on students to take high level honors, college, AP, and IB courses. These courses put unnecessary pressure on students to take the courses that 'look best' to colleges, peers, or parents, not to themselves.”</a:t>
            </a:r>
          </a:p>
          <a:p>
            <a:endParaRPr lang="en-CA" sz="1200" i="1" dirty="0">
              <a:solidFill>
                <a:srgbClr val="0070C0"/>
              </a:solidFill>
              <a:latin typeface="Lato" panose="020F0502020204030203" pitchFamily="34" charset="0"/>
            </a:endParaRPr>
          </a:p>
          <a:p>
            <a:r>
              <a:rPr lang="en-CA" sz="1200" i="1" dirty="0">
                <a:solidFill>
                  <a:srgbClr val="0070C0"/>
                </a:solidFill>
                <a:latin typeface="Lato" panose="020F0502020204030203" pitchFamily="34" charset="0"/>
              </a:rPr>
              <a:t>"Students don’t get the support system that will help relieve pressure. Especially with managing sports and academics at the same time."</a:t>
            </a:r>
          </a:p>
        </p:txBody>
      </p:sp>
      <p:sp>
        <p:nvSpPr>
          <p:cNvPr id="8" name="TextBox 7">
            <a:extLst>
              <a:ext uri="{FF2B5EF4-FFF2-40B4-BE49-F238E27FC236}">
                <a16:creationId xmlns:a16="http://schemas.microsoft.com/office/drawing/2014/main" id="{87F93950-7403-CC60-6661-04E4F551EF8C}"/>
              </a:ext>
            </a:extLst>
          </p:cNvPr>
          <p:cNvSpPr txBox="1"/>
          <p:nvPr/>
        </p:nvSpPr>
        <p:spPr>
          <a:xfrm>
            <a:off x="228600" y="1143000"/>
            <a:ext cx="4542095" cy="3600986"/>
          </a:xfrm>
          <a:prstGeom prst="rect">
            <a:avLst/>
          </a:prstGeom>
          <a:noFill/>
        </p:spPr>
        <p:txBody>
          <a:bodyPr wrap="square">
            <a:spAutoFit/>
          </a:bodyPr>
          <a:lstStyle/>
          <a:p>
            <a:pPr algn="l">
              <a:buFont typeface="Arial" panose="020B0604020202020204" pitchFamily="34" charset="0"/>
              <a:buChar char="•"/>
            </a:pPr>
            <a:r>
              <a:rPr lang="en-CA" sz="1200" b="1" i="0" dirty="0">
                <a:solidFill>
                  <a:srgbClr val="231F20"/>
                </a:solidFill>
                <a:effectLst/>
                <a:latin typeface="Lato" panose="020F0502020204030203" pitchFamily="34" charset="0"/>
              </a:rPr>
              <a:t>Teacher and Parent Awareness</a:t>
            </a:r>
            <a:r>
              <a:rPr lang="en-CA" sz="1200" b="0" i="0" dirty="0">
                <a:solidFill>
                  <a:srgbClr val="231F20"/>
                </a:solidFill>
                <a:effectLst/>
                <a:latin typeface="Lato" panose="020F0502020204030203" pitchFamily="34" charset="0"/>
              </a:rPr>
              <a:t>: Teachers and parents need to be more empathetic and supportive of the personal and academic stresses faced by students. Proper training and education for guidance counselors are also essential.</a:t>
            </a:r>
          </a:p>
          <a:p>
            <a:pPr algn="l">
              <a:buFont typeface="Arial" panose="020B0604020202020204" pitchFamily="34" charset="0"/>
              <a:buChar char="•"/>
            </a:pPr>
            <a:r>
              <a:rPr lang="en-CA" sz="1200" b="1" i="0" dirty="0">
                <a:solidFill>
                  <a:srgbClr val="231F20"/>
                </a:solidFill>
                <a:effectLst/>
                <a:latin typeface="Lato" panose="020F0502020204030203" pitchFamily="34" charset="0"/>
              </a:rPr>
              <a:t>Course Selection Pressure</a:t>
            </a:r>
            <a:r>
              <a:rPr lang="en-CA" sz="1200" b="0" i="0" dirty="0">
                <a:solidFill>
                  <a:srgbClr val="231F20"/>
                </a:solidFill>
                <a:effectLst/>
                <a:latin typeface="Lato" panose="020F0502020204030203" pitchFamily="34" charset="0"/>
              </a:rPr>
              <a:t>: There is significant pressure on students to take high-level courses (AP, IB, honors) that may not align with their interests but are perceived to look better for college admissions.</a:t>
            </a:r>
          </a:p>
          <a:p>
            <a:pPr algn="l">
              <a:buFont typeface="Arial" panose="020B0604020202020204" pitchFamily="34" charset="0"/>
              <a:buChar char="•"/>
            </a:pPr>
            <a:r>
              <a:rPr lang="en-CA" sz="1200" b="1" i="0" dirty="0">
                <a:solidFill>
                  <a:srgbClr val="231F20"/>
                </a:solidFill>
                <a:effectLst/>
                <a:latin typeface="Lato" panose="020F0502020204030203" pitchFamily="34" charset="0"/>
              </a:rPr>
              <a:t>Impact on Mental Health</a:t>
            </a:r>
            <a:r>
              <a:rPr lang="en-CA" sz="1200" b="0" i="0" dirty="0">
                <a:solidFill>
                  <a:srgbClr val="231F20"/>
                </a:solidFill>
                <a:effectLst/>
                <a:latin typeface="Lato" panose="020F0502020204030203" pitchFamily="34" charset="0"/>
              </a:rPr>
              <a:t>: Academic pressure can lead to stress, anxiety, and burnout, often at the expense of personal growth, creativity, and emotional well-being.</a:t>
            </a:r>
          </a:p>
          <a:p>
            <a:pPr algn="l">
              <a:buFont typeface="Arial" panose="020B0604020202020204" pitchFamily="34" charset="0"/>
              <a:buChar char="•"/>
            </a:pPr>
            <a:r>
              <a:rPr lang="en-CA" sz="1200" b="1" i="0" dirty="0">
                <a:solidFill>
                  <a:srgbClr val="231F20"/>
                </a:solidFill>
                <a:effectLst/>
                <a:latin typeface="Lato" panose="020F0502020204030203" pitchFamily="34" charset="0"/>
              </a:rPr>
              <a:t>Class Rank and Competition</a:t>
            </a:r>
            <a:r>
              <a:rPr lang="en-CA" sz="1200" b="0" i="0" dirty="0">
                <a:solidFill>
                  <a:srgbClr val="231F20"/>
                </a:solidFill>
                <a:effectLst/>
                <a:latin typeface="Lato" panose="020F0502020204030203" pitchFamily="34" charset="0"/>
              </a:rPr>
              <a:t>: The focus on class rank fosters unhealthy competition among students, damaging relationships and self-esteem. Reducing emphasis on ranking could promote a more collaborative environment.</a:t>
            </a:r>
          </a:p>
          <a:p>
            <a:pPr algn="l">
              <a:buFont typeface="Arial" panose="020B0604020202020204" pitchFamily="34" charset="0"/>
              <a:buChar char="•"/>
            </a:pPr>
            <a:r>
              <a:rPr lang="en-CA" sz="1200" b="1" i="0" dirty="0">
                <a:solidFill>
                  <a:srgbClr val="231F20"/>
                </a:solidFill>
                <a:effectLst/>
                <a:latin typeface="Lato" panose="020F0502020204030203" pitchFamily="34" charset="0"/>
              </a:rPr>
              <a:t>Balancing Academics and Extracurriculars</a:t>
            </a:r>
            <a:r>
              <a:rPr lang="en-CA" sz="1200" b="0" i="0" dirty="0">
                <a:solidFill>
                  <a:srgbClr val="231F20"/>
                </a:solidFill>
                <a:effectLst/>
                <a:latin typeface="Lato" panose="020F0502020204030203" pitchFamily="34" charset="0"/>
              </a:rPr>
              <a:t>: Students, especially athletes and those involved in extracurricular activities, struggle to balance their schedules. A more supportive system and realistic expectations are needed to help manage this balance.</a:t>
            </a:r>
          </a:p>
        </p:txBody>
      </p:sp>
    </p:spTree>
    <p:extLst>
      <p:ext uri="{BB962C8B-B14F-4D97-AF65-F5344CB8AC3E}">
        <p14:creationId xmlns:p14="http://schemas.microsoft.com/office/powerpoint/2010/main" val="3746556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97B1D-D9BE-5172-B023-4B77B27BAB03}"/>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096816CC-F7C9-AD44-EE67-6A15C81041FB}"/>
              </a:ext>
            </a:extLst>
          </p:cNvPr>
          <p:cNvPicPr>
            <a:picLocks noChangeAspect="1"/>
          </p:cNvPicPr>
          <p:nvPr/>
        </p:nvPicPr>
        <p:blipFill>
          <a:blip r:embed="rId3"/>
          <a:stretch>
            <a:fillRect/>
          </a:stretch>
        </p:blipFill>
        <p:spPr>
          <a:xfrm>
            <a:off x="228600" y="228600"/>
            <a:ext cx="548640" cy="548640"/>
          </a:xfrm>
          <a:prstGeom prst="rect">
            <a:avLst/>
          </a:prstGeom>
        </p:spPr>
      </p:pic>
      <p:sp>
        <p:nvSpPr>
          <p:cNvPr id="3" name="Shape 0">
            <a:extLst>
              <a:ext uri="{FF2B5EF4-FFF2-40B4-BE49-F238E27FC236}">
                <a16:creationId xmlns:a16="http://schemas.microsoft.com/office/drawing/2014/main" id="{64EBC4DB-EE8A-CD4D-E171-9C37AAB33618}"/>
              </a:ext>
            </a:extLst>
          </p:cNvPr>
          <p:cNvSpPr/>
          <p:nvPr/>
        </p:nvSpPr>
        <p:spPr>
          <a:xfrm>
            <a:off x="914400" y="182880"/>
            <a:ext cx="27432" cy="640080"/>
          </a:xfrm>
          <a:prstGeom prst="rect">
            <a:avLst/>
          </a:prstGeom>
          <a:solidFill>
            <a:srgbClr val="231F20"/>
          </a:solidFill>
          <a:ln/>
        </p:spPr>
        <p:txBody>
          <a:bodyPr/>
          <a:lstStyle/>
          <a:p>
            <a:endParaRPr lang="en-US"/>
          </a:p>
        </p:txBody>
      </p:sp>
      <p:sp>
        <p:nvSpPr>
          <p:cNvPr id="4" name="Text 1">
            <a:extLst>
              <a:ext uri="{FF2B5EF4-FFF2-40B4-BE49-F238E27FC236}">
                <a16:creationId xmlns:a16="http://schemas.microsoft.com/office/drawing/2014/main" id="{98AD3C4A-0129-BA1F-719C-851F7F40FD42}"/>
              </a:ext>
            </a:extLst>
          </p:cNvPr>
          <p:cNvSpPr/>
          <p:nvPr/>
        </p:nvSpPr>
        <p:spPr>
          <a:xfrm>
            <a:off x="1005840" y="228600"/>
            <a:ext cx="6858000" cy="914400"/>
          </a:xfrm>
          <a:prstGeom prst="rect">
            <a:avLst/>
          </a:prstGeom>
          <a:noFill/>
          <a:ln/>
        </p:spPr>
        <p:txBody>
          <a:bodyPr wrap="square" rtlCol="0" anchor="t"/>
          <a:lstStyle/>
          <a:p>
            <a:pPr marL="0" indent="0">
              <a:buNone/>
            </a:pPr>
            <a:r>
              <a:rPr lang="en-CA" sz="2400" b="1" i="0">
                <a:solidFill>
                  <a:srgbClr val="231F20"/>
                </a:solidFill>
                <a:effectLst/>
                <a:latin typeface="Lato" panose="020F0502020204030203" pitchFamily="34" charset="0"/>
              </a:rPr>
              <a:t>SCHOOL ENVIRONMENT</a:t>
            </a:r>
            <a:endParaRPr lang="en-US" sz="2400"/>
          </a:p>
        </p:txBody>
      </p:sp>
      <p:pic>
        <p:nvPicPr>
          <p:cNvPr id="1026" name="Picture 2">
            <a:extLst>
              <a:ext uri="{FF2B5EF4-FFF2-40B4-BE49-F238E27FC236}">
                <a16:creationId xmlns:a16="http://schemas.microsoft.com/office/drawing/2014/main" id="{A2C1ABCA-2E4C-2445-E57D-63E6EFCACC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7476372" y="0"/>
            <a:ext cx="1689725"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F88D4D1C-C811-9984-EED8-CA7F7F5B12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5636" y="4609475"/>
            <a:ext cx="435444" cy="43544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0361CD9-3AAE-2A4B-1100-36C660E10D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66" y="119921"/>
            <a:ext cx="915707" cy="9162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D41CD4B-5133-3091-702D-62702841D57F}"/>
              </a:ext>
            </a:extLst>
          </p:cNvPr>
          <p:cNvPicPr>
            <a:picLocks noChangeAspect="1"/>
          </p:cNvPicPr>
          <p:nvPr/>
        </p:nvPicPr>
        <p:blipFill>
          <a:blip r:embed="rId7"/>
          <a:stretch>
            <a:fillRect/>
          </a:stretch>
        </p:blipFill>
        <p:spPr>
          <a:xfrm>
            <a:off x="7684315" y="82968"/>
            <a:ext cx="1149889" cy="286148"/>
          </a:xfrm>
          <a:prstGeom prst="rect">
            <a:avLst/>
          </a:prstGeom>
        </p:spPr>
      </p:pic>
      <p:sp>
        <p:nvSpPr>
          <p:cNvPr id="11" name="TextBox 10">
            <a:extLst>
              <a:ext uri="{FF2B5EF4-FFF2-40B4-BE49-F238E27FC236}">
                <a16:creationId xmlns:a16="http://schemas.microsoft.com/office/drawing/2014/main" id="{2AC707C5-BE8D-D638-D4C4-D8A31C0615C0}"/>
              </a:ext>
            </a:extLst>
          </p:cNvPr>
          <p:cNvSpPr txBox="1"/>
          <p:nvPr/>
        </p:nvSpPr>
        <p:spPr>
          <a:xfrm>
            <a:off x="4218584" y="1165676"/>
            <a:ext cx="3257788" cy="3231654"/>
          </a:xfrm>
          <a:prstGeom prst="rect">
            <a:avLst/>
          </a:prstGeom>
          <a:noFill/>
        </p:spPr>
        <p:txBody>
          <a:bodyPr wrap="square">
            <a:spAutoFit/>
          </a:bodyPr>
          <a:lstStyle/>
          <a:p>
            <a:pPr algn="l">
              <a:buNone/>
            </a:pPr>
            <a:r>
              <a:rPr lang="en-US" sz="1200" b="0" i="1" dirty="0">
                <a:solidFill>
                  <a:srgbClr val="0070C0"/>
                </a:solidFill>
                <a:effectLst/>
                <a:latin typeface="Lato" panose="020F0502020204030203" pitchFamily="34" charset="0"/>
              </a:rPr>
              <a:t>“We need to put more emphasis on safety as well as encouraging club involvement.”</a:t>
            </a:r>
          </a:p>
          <a:p>
            <a:pPr algn="l">
              <a:buNone/>
            </a:pPr>
            <a:endParaRPr lang="en-US" sz="1200" b="0" i="1" dirty="0">
              <a:solidFill>
                <a:srgbClr val="0070C0"/>
              </a:solidFill>
              <a:effectLst/>
              <a:latin typeface="Lato" panose="020F0502020204030203" pitchFamily="34" charset="0"/>
            </a:endParaRPr>
          </a:p>
          <a:p>
            <a:pPr algn="l">
              <a:buNone/>
            </a:pPr>
            <a:r>
              <a:rPr lang="en-US" sz="1200" b="0" i="1" dirty="0">
                <a:solidFill>
                  <a:srgbClr val="0070C0"/>
                </a:solidFill>
                <a:effectLst/>
                <a:latin typeface="Lato" panose="020F0502020204030203" pitchFamily="34" charset="0"/>
              </a:rPr>
              <a:t>“Social media can be damaging to school safety.”</a:t>
            </a:r>
          </a:p>
          <a:p>
            <a:pPr algn="l">
              <a:buNone/>
            </a:pPr>
            <a:endParaRPr lang="en-US" sz="1200" i="1" dirty="0">
              <a:solidFill>
                <a:srgbClr val="0070C0"/>
              </a:solidFill>
              <a:latin typeface="Lato" panose="020F0502020204030203" pitchFamily="34" charset="0"/>
            </a:endParaRPr>
          </a:p>
          <a:p>
            <a:pPr algn="l">
              <a:buNone/>
            </a:pPr>
            <a:r>
              <a:rPr lang="en-US" sz="1200" b="0" i="1" dirty="0">
                <a:solidFill>
                  <a:srgbClr val="0070C0"/>
                </a:solidFill>
                <a:effectLst/>
                <a:latin typeface="Lato" panose="020F0502020204030203" pitchFamily="34" charset="0"/>
              </a:rPr>
              <a:t>“Having supportive teachers and </a:t>
            </a:r>
            <a:r>
              <a:rPr lang="en-US" sz="1200" i="1" dirty="0">
                <a:solidFill>
                  <a:srgbClr val="0070C0"/>
                </a:solidFill>
                <a:latin typeface="Lato" panose="020F0502020204030203" pitchFamily="34" charset="0"/>
              </a:rPr>
              <a:t>Z</a:t>
            </a:r>
            <a:r>
              <a:rPr lang="en-US" sz="1200" b="0" i="1" dirty="0">
                <a:solidFill>
                  <a:srgbClr val="0070C0"/>
                </a:solidFill>
                <a:effectLst/>
                <a:latin typeface="Lato" panose="020F0502020204030203" pitchFamily="34" charset="0"/>
              </a:rPr>
              <a:t>en spaces in school would help with safety and a positive school environment.”</a:t>
            </a:r>
          </a:p>
          <a:p>
            <a:pPr algn="l">
              <a:buNone/>
            </a:pPr>
            <a:endParaRPr lang="en-US" sz="1200" b="0" i="1" dirty="0">
              <a:solidFill>
                <a:srgbClr val="0070C0"/>
              </a:solidFill>
              <a:effectLst/>
              <a:latin typeface="Lato" panose="020F0502020204030203" pitchFamily="34" charset="0"/>
            </a:endParaRPr>
          </a:p>
          <a:p>
            <a:r>
              <a:rPr lang="en-US" sz="1200" b="0" i="1" dirty="0">
                <a:solidFill>
                  <a:srgbClr val="0070C0"/>
                </a:solidFill>
                <a:effectLst/>
                <a:latin typeface="Lato" panose="020F0502020204030203" pitchFamily="34" charset="0"/>
              </a:rPr>
              <a:t>“Cliques can cause toxic environments for those who want to be out there and engage in diverse groups of people.”</a:t>
            </a:r>
          </a:p>
          <a:p>
            <a:endParaRPr lang="en-US" sz="1200" b="0" i="1" dirty="0">
              <a:solidFill>
                <a:srgbClr val="0070C0"/>
              </a:solidFill>
              <a:effectLst/>
              <a:latin typeface="Lato" panose="020F0502020204030203" pitchFamily="34" charset="0"/>
            </a:endParaRPr>
          </a:p>
          <a:p>
            <a:pPr algn="l"/>
            <a:r>
              <a:rPr lang="en-US" sz="1200" b="0" i="1" dirty="0">
                <a:solidFill>
                  <a:srgbClr val="0070C0"/>
                </a:solidFill>
                <a:effectLst/>
                <a:latin typeface="Lato" panose="020F0502020204030203" pitchFamily="34" charset="0"/>
              </a:rPr>
              <a:t>“Timings and schedules for clubs, sports and afterschool activities need to be organized so that students can participate in multiple programs.” </a:t>
            </a:r>
            <a:endParaRPr lang="en-US" sz="1200" i="1" dirty="0">
              <a:solidFill>
                <a:srgbClr val="0070C0"/>
              </a:solidFill>
              <a:latin typeface="Lato" panose="020F0502020204030203" pitchFamily="34" charset="0"/>
            </a:endParaRPr>
          </a:p>
        </p:txBody>
      </p:sp>
      <p:sp>
        <p:nvSpPr>
          <p:cNvPr id="8" name="TextBox 7">
            <a:extLst>
              <a:ext uri="{FF2B5EF4-FFF2-40B4-BE49-F238E27FC236}">
                <a16:creationId xmlns:a16="http://schemas.microsoft.com/office/drawing/2014/main" id="{AFBC80BD-4FA5-F30D-3AFF-F14A7224C8FF}"/>
              </a:ext>
            </a:extLst>
          </p:cNvPr>
          <p:cNvSpPr txBox="1"/>
          <p:nvPr/>
        </p:nvSpPr>
        <p:spPr>
          <a:xfrm>
            <a:off x="228600" y="1152939"/>
            <a:ext cx="3890858" cy="3785652"/>
          </a:xfrm>
          <a:prstGeom prst="rect">
            <a:avLst/>
          </a:prstGeom>
          <a:noFill/>
        </p:spPr>
        <p:txBody>
          <a:bodyPr wrap="square">
            <a:spAutoFit/>
          </a:bodyPr>
          <a:lstStyle/>
          <a:p>
            <a:pPr algn="l">
              <a:buFont typeface="Arial" panose="020B0604020202020204" pitchFamily="34" charset="0"/>
              <a:buChar char="•"/>
            </a:pPr>
            <a:r>
              <a:rPr lang="en-CA" sz="1200" b="1" i="0" dirty="0">
                <a:solidFill>
                  <a:srgbClr val="231F20"/>
                </a:solidFill>
                <a:effectLst/>
                <a:latin typeface="Lato" panose="020F0502020204030203" pitchFamily="34" charset="0"/>
              </a:rPr>
              <a:t>Safety</a:t>
            </a:r>
            <a:r>
              <a:rPr lang="en-CA" sz="1200" b="0" i="0" dirty="0">
                <a:solidFill>
                  <a:srgbClr val="231F20"/>
                </a:solidFill>
                <a:effectLst/>
                <a:latin typeface="Lato" panose="020F0502020204030203" pitchFamily="34" charset="0"/>
              </a:rPr>
              <a:t>: </a:t>
            </a:r>
            <a:r>
              <a:rPr lang="en-US" sz="1200" b="0" i="0" dirty="0">
                <a:solidFill>
                  <a:srgbClr val="231F20"/>
                </a:solidFill>
                <a:effectLst/>
                <a:latin typeface="Lato" panose="020F0502020204030203" pitchFamily="34" charset="0"/>
              </a:rPr>
              <a:t>There is a need for improved safety measures and solutions that effectively identify and address potential threats, including the impact of social media on school safety.</a:t>
            </a:r>
          </a:p>
          <a:p>
            <a:pPr algn="l">
              <a:buFont typeface="Arial" panose="020B0604020202020204" pitchFamily="34" charset="0"/>
              <a:buChar char="•"/>
            </a:pPr>
            <a:r>
              <a:rPr lang="en-CA" sz="1200" b="1" i="0" dirty="0">
                <a:solidFill>
                  <a:srgbClr val="231F20"/>
                </a:solidFill>
                <a:effectLst/>
                <a:latin typeface="Lato" panose="020F0502020204030203" pitchFamily="34" charset="0"/>
              </a:rPr>
              <a:t>School Spirit</a:t>
            </a:r>
            <a:r>
              <a:rPr lang="en-CA" sz="1200" b="0" i="0" dirty="0">
                <a:solidFill>
                  <a:srgbClr val="231F20"/>
                </a:solidFill>
                <a:effectLst/>
                <a:latin typeface="Lato" panose="020F0502020204030203" pitchFamily="34" charset="0"/>
              </a:rPr>
              <a:t>: </a:t>
            </a:r>
            <a:r>
              <a:rPr lang="en-US" sz="1200" b="0" i="0" dirty="0">
                <a:solidFill>
                  <a:srgbClr val="231F20"/>
                </a:solidFill>
                <a:effectLst/>
                <a:latin typeface="Lato" panose="020F0502020204030203" pitchFamily="34" charset="0"/>
              </a:rPr>
              <a:t>School spirit is highlighted through activities such as cultural fairs, club collaborations and in-school events. They are a way to boost school spirit, create a sense of community, and engage in diverse groups and activities.</a:t>
            </a:r>
          </a:p>
          <a:p>
            <a:pPr algn="l">
              <a:buFont typeface="Arial" panose="020B0604020202020204" pitchFamily="34" charset="0"/>
              <a:buChar char="•"/>
            </a:pPr>
            <a:r>
              <a:rPr lang="en-CA" sz="1200" b="1" i="0" dirty="0">
                <a:solidFill>
                  <a:srgbClr val="231F20"/>
                </a:solidFill>
                <a:effectLst/>
                <a:latin typeface="Lato" panose="020F0502020204030203" pitchFamily="34" charset="0"/>
              </a:rPr>
              <a:t>Mental Health</a:t>
            </a:r>
            <a:r>
              <a:rPr lang="en-CA" sz="1200" b="0" i="0" dirty="0">
                <a:solidFill>
                  <a:srgbClr val="231F20"/>
                </a:solidFill>
                <a:effectLst/>
                <a:latin typeface="Lato" panose="020F0502020204030203" pitchFamily="34" charset="0"/>
              </a:rPr>
              <a:t>: </a:t>
            </a:r>
            <a:r>
              <a:rPr lang="en-US" sz="1200" b="0" i="0" dirty="0">
                <a:solidFill>
                  <a:srgbClr val="231F20"/>
                </a:solidFill>
                <a:effectLst/>
                <a:latin typeface="Lato" panose="020F0502020204030203" pitchFamily="34" charset="0"/>
              </a:rPr>
              <a:t>Addressing mental health, having counseling available and creating </a:t>
            </a:r>
            <a:r>
              <a:rPr lang="en-US" sz="1200" dirty="0">
                <a:solidFill>
                  <a:srgbClr val="231F20"/>
                </a:solidFill>
                <a:latin typeface="Lato" panose="020F0502020204030203" pitchFamily="34" charset="0"/>
              </a:rPr>
              <a:t>Z</a:t>
            </a:r>
            <a:r>
              <a:rPr lang="en-US" sz="1200" b="0" i="0" dirty="0">
                <a:solidFill>
                  <a:srgbClr val="231F20"/>
                </a:solidFill>
                <a:effectLst/>
                <a:latin typeface="Lato" panose="020F0502020204030203" pitchFamily="34" charset="0"/>
              </a:rPr>
              <a:t>en spaces in schools can lead to a safer and more supportive school environment.</a:t>
            </a:r>
          </a:p>
          <a:p>
            <a:pPr algn="l">
              <a:buFont typeface="Arial" panose="020B0604020202020204" pitchFamily="34" charset="0"/>
              <a:buChar char="•"/>
            </a:pPr>
            <a:r>
              <a:rPr lang="en-CA" sz="1200" b="1" i="0" dirty="0">
                <a:solidFill>
                  <a:srgbClr val="231F20"/>
                </a:solidFill>
                <a:effectLst/>
                <a:latin typeface="Lato" panose="020F0502020204030203" pitchFamily="34" charset="0"/>
              </a:rPr>
              <a:t>Social Media</a:t>
            </a:r>
            <a:r>
              <a:rPr lang="en-CA" sz="1200" b="0" i="0" dirty="0">
                <a:solidFill>
                  <a:srgbClr val="231F20"/>
                </a:solidFill>
                <a:effectLst/>
                <a:latin typeface="Lato" panose="020F0502020204030203" pitchFamily="34" charset="0"/>
              </a:rPr>
              <a:t>: </a:t>
            </a:r>
            <a:r>
              <a:rPr lang="en-US" sz="1200" b="0" i="0" dirty="0">
                <a:solidFill>
                  <a:srgbClr val="231F20"/>
                </a:solidFill>
                <a:effectLst/>
                <a:latin typeface="Lato" panose="020F0502020204030203" pitchFamily="34" charset="0"/>
              </a:rPr>
              <a:t>Promoting kindness campaigns and supportive interactions can mitigate some of the negative effects.</a:t>
            </a:r>
          </a:p>
          <a:p>
            <a:pPr algn="l">
              <a:buFont typeface="Arial" panose="020B0604020202020204" pitchFamily="34" charset="0"/>
              <a:buChar char="•"/>
            </a:pPr>
            <a:r>
              <a:rPr lang="en-CA" sz="1200" b="1" i="0" dirty="0">
                <a:solidFill>
                  <a:srgbClr val="231F20"/>
                </a:solidFill>
                <a:effectLst/>
                <a:latin typeface="Lato" panose="020F0502020204030203" pitchFamily="34" charset="0"/>
              </a:rPr>
              <a:t>Inclusion</a:t>
            </a:r>
            <a:r>
              <a:rPr lang="en-CA" sz="1200" b="0" i="0" dirty="0">
                <a:solidFill>
                  <a:srgbClr val="231F20"/>
                </a:solidFill>
                <a:effectLst/>
                <a:latin typeface="Lato" panose="020F0502020204030203" pitchFamily="34" charset="0"/>
              </a:rPr>
              <a:t>: </a:t>
            </a:r>
            <a:r>
              <a:rPr lang="en-US" sz="1200" b="0" i="0" dirty="0">
                <a:solidFill>
                  <a:srgbClr val="231F20"/>
                </a:solidFill>
                <a:effectLst/>
                <a:latin typeface="Lato" panose="020F0502020204030203" pitchFamily="34" charset="0"/>
              </a:rPr>
              <a:t>Inclusive practices are essential for a healthy school culture. More activities that allow students to interact with a variety of peers can lead to a more positive and engaging school environment. </a:t>
            </a:r>
            <a:endParaRPr lang="en-CA" sz="1200" b="0" i="0" dirty="0">
              <a:solidFill>
                <a:srgbClr val="231F20"/>
              </a:solidFill>
              <a:effectLst/>
              <a:latin typeface="Lato" panose="020F0502020204030203" pitchFamily="34" charset="0"/>
            </a:endParaRPr>
          </a:p>
        </p:txBody>
      </p:sp>
    </p:spTree>
    <p:extLst>
      <p:ext uri="{BB962C8B-B14F-4D97-AF65-F5344CB8AC3E}">
        <p14:creationId xmlns:p14="http://schemas.microsoft.com/office/powerpoint/2010/main" val="2795481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DD9F3-6F73-656E-14A8-C0AA708FDF46}"/>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7A2FE42A-F676-E747-BDD3-D57DC470473B}"/>
              </a:ext>
            </a:extLst>
          </p:cNvPr>
          <p:cNvPicPr>
            <a:picLocks noChangeAspect="1"/>
          </p:cNvPicPr>
          <p:nvPr/>
        </p:nvPicPr>
        <p:blipFill>
          <a:blip r:embed="rId3"/>
          <a:stretch>
            <a:fillRect/>
          </a:stretch>
        </p:blipFill>
        <p:spPr>
          <a:xfrm>
            <a:off x="228600" y="228600"/>
            <a:ext cx="548640" cy="548640"/>
          </a:xfrm>
          <a:prstGeom prst="rect">
            <a:avLst/>
          </a:prstGeom>
        </p:spPr>
      </p:pic>
      <p:sp>
        <p:nvSpPr>
          <p:cNvPr id="3" name="Shape 0">
            <a:extLst>
              <a:ext uri="{FF2B5EF4-FFF2-40B4-BE49-F238E27FC236}">
                <a16:creationId xmlns:a16="http://schemas.microsoft.com/office/drawing/2014/main" id="{C22D6451-5196-FEE6-F25D-1E586CF6BAD0}"/>
              </a:ext>
            </a:extLst>
          </p:cNvPr>
          <p:cNvSpPr/>
          <p:nvPr/>
        </p:nvSpPr>
        <p:spPr>
          <a:xfrm>
            <a:off x="914400" y="182880"/>
            <a:ext cx="27432" cy="640080"/>
          </a:xfrm>
          <a:prstGeom prst="rect">
            <a:avLst/>
          </a:prstGeom>
          <a:solidFill>
            <a:srgbClr val="231F20"/>
          </a:solidFill>
          <a:ln/>
        </p:spPr>
        <p:txBody>
          <a:bodyPr/>
          <a:lstStyle/>
          <a:p>
            <a:endParaRPr lang="en-US"/>
          </a:p>
        </p:txBody>
      </p:sp>
      <p:sp>
        <p:nvSpPr>
          <p:cNvPr id="4" name="Text 1">
            <a:extLst>
              <a:ext uri="{FF2B5EF4-FFF2-40B4-BE49-F238E27FC236}">
                <a16:creationId xmlns:a16="http://schemas.microsoft.com/office/drawing/2014/main" id="{194B1B1C-B926-BE8F-8177-85A9935B4D0F}"/>
              </a:ext>
            </a:extLst>
          </p:cNvPr>
          <p:cNvSpPr/>
          <p:nvPr/>
        </p:nvSpPr>
        <p:spPr>
          <a:xfrm>
            <a:off x="1005840" y="228600"/>
            <a:ext cx="6858000" cy="914400"/>
          </a:xfrm>
          <a:prstGeom prst="rect">
            <a:avLst/>
          </a:prstGeom>
          <a:noFill/>
          <a:ln/>
        </p:spPr>
        <p:txBody>
          <a:bodyPr wrap="square" rtlCol="0" anchor="t"/>
          <a:lstStyle/>
          <a:p>
            <a:pPr marL="0" indent="0">
              <a:buNone/>
            </a:pPr>
            <a:r>
              <a:rPr lang="en-CA" sz="2400" b="1" i="0" dirty="0">
                <a:solidFill>
                  <a:srgbClr val="231F20"/>
                </a:solidFill>
                <a:effectLst/>
                <a:latin typeface="Lato" panose="020F0502020204030203" pitchFamily="34" charset="0"/>
              </a:rPr>
              <a:t>WHAT AND HOW WE LEARN</a:t>
            </a:r>
            <a:endParaRPr lang="en-US" sz="2400" dirty="0"/>
          </a:p>
        </p:txBody>
      </p:sp>
      <p:pic>
        <p:nvPicPr>
          <p:cNvPr id="1026" name="Picture 2">
            <a:extLst>
              <a:ext uri="{FF2B5EF4-FFF2-40B4-BE49-F238E27FC236}">
                <a16:creationId xmlns:a16="http://schemas.microsoft.com/office/drawing/2014/main" id="{E90732E4-93BA-A712-B587-CA6D77EAE7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7476372" y="0"/>
            <a:ext cx="1689725"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A340CD8B-F0D9-B611-FACB-FA4A25DC52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5636" y="4609475"/>
            <a:ext cx="435444" cy="43544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CCE7F475-56F2-81FB-5061-7F00AD32DF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66" y="119921"/>
            <a:ext cx="915707" cy="9162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C05DBA5-093D-AD36-E335-08E92783B30B}"/>
              </a:ext>
            </a:extLst>
          </p:cNvPr>
          <p:cNvPicPr>
            <a:picLocks noChangeAspect="1"/>
          </p:cNvPicPr>
          <p:nvPr/>
        </p:nvPicPr>
        <p:blipFill>
          <a:blip r:embed="rId7"/>
          <a:stretch>
            <a:fillRect/>
          </a:stretch>
        </p:blipFill>
        <p:spPr>
          <a:xfrm>
            <a:off x="7684315" y="82968"/>
            <a:ext cx="1149889" cy="286148"/>
          </a:xfrm>
          <a:prstGeom prst="rect">
            <a:avLst/>
          </a:prstGeom>
        </p:spPr>
      </p:pic>
      <p:sp>
        <p:nvSpPr>
          <p:cNvPr id="5" name="TextBox 4">
            <a:extLst>
              <a:ext uri="{FF2B5EF4-FFF2-40B4-BE49-F238E27FC236}">
                <a16:creationId xmlns:a16="http://schemas.microsoft.com/office/drawing/2014/main" id="{53F9B09F-8545-59F5-FFD5-4CDAC0D3F9C1}"/>
              </a:ext>
            </a:extLst>
          </p:cNvPr>
          <p:cNvSpPr txBox="1"/>
          <p:nvPr/>
        </p:nvSpPr>
        <p:spPr>
          <a:xfrm>
            <a:off x="238174" y="967850"/>
            <a:ext cx="4663811" cy="3046988"/>
          </a:xfrm>
          <a:prstGeom prst="rect">
            <a:avLst/>
          </a:prstGeom>
          <a:noFill/>
        </p:spPr>
        <p:txBody>
          <a:bodyPr wrap="square" lIns="91440" tIns="45720" rIns="91440" bIns="45720" anchor="t">
            <a:spAutoFit/>
          </a:bodyPr>
          <a:lstStyle/>
          <a:p>
            <a:pPr algn="l">
              <a:buFont typeface="Arial" panose="020B0604020202020204" pitchFamily="34" charset="0"/>
              <a:buChar char="•"/>
            </a:pPr>
            <a:r>
              <a:rPr lang="en-CA" sz="1200" b="1" i="0" dirty="0">
                <a:solidFill>
                  <a:srgbClr val="231F20"/>
                </a:solidFill>
                <a:effectLst/>
                <a:latin typeface="Lato" panose="020F0502020204030203" pitchFamily="34" charset="0"/>
              </a:rPr>
              <a:t>Curriculum</a:t>
            </a:r>
            <a:r>
              <a:rPr lang="en-CA" sz="1200" b="0" i="0" dirty="0">
                <a:solidFill>
                  <a:srgbClr val="231F20"/>
                </a:solidFill>
                <a:effectLst/>
                <a:latin typeface="Lato" panose="020F0502020204030203" pitchFamily="34" charset="0"/>
              </a:rPr>
              <a:t>: </a:t>
            </a:r>
            <a:r>
              <a:rPr lang="en-US" sz="1200" dirty="0">
                <a:solidFill>
                  <a:srgbClr val="231F20"/>
                </a:solidFill>
                <a:latin typeface="Lato" panose="020F0502020204030203" pitchFamily="34" charset="0"/>
              </a:rPr>
              <a:t>Students would like access to a variety of topics, more real-world learning experiences, internships and increased instruction on life skills. They feel that many of the subjects taught do not deal with real life experiences.</a:t>
            </a:r>
            <a:endParaRPr lang="en-US" sz="1200" b="0" i="0" dirty="0">
              <a:solidFill>
                <a:srgbClr val="231F20"/>
              </a:solidFill>
              <a:effectLst/>
              <a:latin typeface="Lato" panose="020F0502020204030203" pitchFamily="34" charset="0"/>
            </a:endParaRPr>
          </a:p>
          <a:p>
            <a:pPr>
              <a:buFont typeface="Arial" panose="020B0604020202020204" pitchFamily="34" charset="0"/>
              <a:buChar char="•"/>
            </a:pPr>
            <a:r>
              <a:rPr lang="en-CA" sz="1200" b="1" i="0" dirty="0">
                <a:solidFill>
                  <a:srgbClr val="231F20"/>
                </a:solidFill>
                <a:effectLst/>
                <a:latin typeface="Lato"/>
                <a:ea typeface="Lato"/>
                <a:cs typeface="Lato"/>
              </a:rPr>
              <a:t>Testing</a:t>
            </a:r>
            <a:r>
              <a:rPr lang="en-CA" sz="1200" b="0" i="0" dirty="0">
                <a:solidFill>
                  <a:srgbClr val="231F20"/>
                </a:solidFill>
                <a:effectLst/>
                <a:latin typeface="Lato"/>
                <a:ea typeface="Lato"/>
                <a:cs typeface="Lato"/>
              </a:rPr>
              <a:t>: </a:t>
            </a:r>
            <a:r>
              <a:rPr lang="en-US" sz="1200" b="0" i="0" dirty="0">
                <a:solidFill>
                  <a:srgbClr val="231F20"/>
                </a:solidFill>
                <a:effectLst/>
                <a:latin typeface="Lato"/>
                <a:ea typeface="Lato"/>
                <a:cs typeface="Lato"/>
              </a:rPr>
              <a:t>Participants believe standardized tests are stressful and often given priority over homework and projects. </a:t>
            </a:r>
            <a:r>
              <a:rPr lang="en-US" sz="1200" dirty="0">
                <a:solidFill>
                  <a:srgbClr val="231F20"/>
                </a:solidFill>
                <a:latin typeface="Lato"/>
                <a:ea typeface="Lato"/>
                <a:cs typeface="Lato"/>
              </a:rPr>
              <a:t>They</a:t>
            </a:r>
            <a:r>
              <a:rPr lang="en-US" sz="1200" b="0" i="0" dirty="0">
                <a:solidFill>
                  <a:srgbClr val="231F20"/>
                </a:solidFill>
                <a:effectLst/>
                <a:latin typeface="Lato"/>
                <a:ea typeface="Lato"/>
                <a:cs typeface="Lato"/>
              </a:rPr>
              <a:t> feel they are not always accurate assessments of a </a:t>
            </a:r>
            <a:r>
              <a:rPr lang="en-US" sz="1200" dirty="0">
                <a:solidFill>
                  <a:srgbClr val="231F20"/>
                </a:solidFill>
                <a:latin typeface="Lato"/>
                <a:ea typeface="Lato"/>
                <a:cs typeface="Lato"/>
              </a:rPr>
              <a:t>student’s </a:t>
            </a:r>
            <a:r>
              <a:rPr lang="en-US" sz="1200" b="0" i="0" dirty="0">
                <a:solidFill>
                  <a:srgbClr val="231F20"/>
                </a:solidFill>
                <a:effectLst/>
                <a:latin typeface="Lato"/>
                <a:ea typeface="Lato"/>
                <a:cs typeface="Lato"/>
              </a:rPr>
              <a:t>knowledge.</a:t>
            </a:r>
            <a:endParaRPr lang="en-US" sz="1200" dirty="0">
              <a:solidFill>
                <a:srgbClr val="231F20"/>
              </a:solidFill>
              <a:latin typeface="Lato"/>
              <a:ea typeface="Lato"/>
              <a:cs typeface="Lato"/>
            </a:endParaRPr>
          </a:p>
          <a:p>
            <a:pPr algn="l">
              <a:buFont typeface="Arial" panose="020B0604020202020204" pitchFamily="34" charset="0"/>
              <a:buChar char="•"/>
            </a:pPr>
            <a:r>
              <a:rPr lang="en-CA" sz="1200" b="1" i="0" dirty="0">
                <a:solidFill>
                  <a:srgbClr val="231F20"/>
                </a:solidFill>
                <a:effectLst/>
                <a:latin typeface="Lato"/>
                <a:ea typeface="Lato"/>
                <a:cs typeface="Lato"/>
              </a:rPr>
              <a:t>School/Life Balance</a:t>
            </a:r>
            <a:r>
              <a:rPr lang="en-CA" sz="1200" b="0" i="0" dirty="0">
                <a:solidFill>
                  <a:srgbClr val="231F20"/>
                </a:solidFill>
                <a:effectLst/>
                <a:latin typeface="Lato"/>
                <a:ea typeface="Lato"/>
                <a:cs typeface="Lato"/>
              </a:rPr>
              <a:t>: </a:t>
            </a:r>
            <a:r>
              <a:rPr lang="en-US" sz="1200" b="0" i="0" dirty="0">
                <a:solidFill>
                  <a:srgbClr val="231F20"/>
                </a:solidFill>
                <a:effectLst/>
                <a:latin typeface="Lato"/>
                <a:ea typeface="Lato"/>
                <a:cs typeface="Lato"/>
              </a:rPr>
              <a:t>Students often have difficulty balancing school workload with extracurricular activities and work or personal obligations. A schedule that accommodates a lunch or recess period with space for students to interact would positively impact school effectiveness.</a:t>
            </a:r>
            <a:endParaRPr lang="en-US" dirty="0"/>
          </a:p>
          <a:p>
            <a:pPr>
              <a:buFont typeface="Arial" panose="020B0604020202020204" pitchFamily="34" charset="0"/>
              <a:buChar char="•"/>
            </a:pPr>
            <a:r>
              <a:rPr lang="en-CA" sz="1200" b="1" dirty="0">
                <a:solidFill>
                  <a:srgbClr val="231F20"/>
                </a:solidFill>
                <a:latin typeface="Lato" panose="020F0502020204030203" pitchFamily="34" charset="0"/>
              </a:rPr>
              <a:t>Student/</a:t>
            </a:r>
            <a:r>
              <a:rPr lang="en-CA" sz="1200" b="1" i="0" dirty="0">
                <a:solidFill>
                  <a:srgbClr val="231F20"/>
                </a:solidFill>
                <a:effectLst/>
                <a:latin typeface="Lato" panose="020F0502020204030203" pitchFamily="34" charset="0"/>
              </a:rPr>
              <a:t>Teacher Relationships</a:t>
            </a:r>
            <a:r>
              <a:rPr lang="en-CA" sz="1200" b="0" i="0" dirty="0">
                <a:solidFill>
                  <a:srgbClr val="231F20"/>
                </a:solidFill>
                <a:effectLst/>
                <a:latin typeface="Lato" panose="020F0502020204030203" pitchFamily="34" charset="0"/>
              </a:rPr>
              <a:t>: </a:t>
            </a:r>
            <a:r>
              <a:rPr lang="en-US" sz="1200" b="0" i="0" dirty="0">
                <a:solidFill>
                  <a:srgbClr val="231F20"/>
                </a:solidFill>
                <a:effectLst/>
                <a:latin typeface="Lato" panose="020F0502020204030203" pitchFamily="34" charset="0"/>
              </a:rPr>
              <a:t>Participants believe the pace of teacher instruction is driven by exams. They feel they cannot connect with teachers which hampers their learning. They also feel they would benefit from access to additional resources.</a:t>
            </a:r>
            <a:endParaRPr lang="en-CA" sz="1200" b="0" i="0" dirty="0">
              <a:solidFill>
                <a:srgbClr val="231F20"/>
              </a:solidFill>
              <a:effectLst/>
              <a:latin typeface="Lato" panose="020F0502020204030203" pitchFamily="34" charset="0"/>
            </a:endParaRPr>
          </a:p>
        </p:txBody>
      </p:sp>
      <p:sp>
        <p:nvSpPr>
          <p:cNvPr id="9" name="TextBox 8">
            <a:extLst>
              <a:ext uri="{FF2B5EF4-FFF2-40B4-BE49-F238E27FC236}">
                <a16:creationId xmlns:a16="http://schemas.microsoft.com/office/drawing/2014/main" id="{3357D9CA-778F-8AF1-1DF1-355BA111E131}"/>
              </a:ext>
            </a:extLst>
          </p:cNvPr>
          <p:cNvSpPr txBox="1"/>
          <p:nvPr/>
        </p:nvSpPr>
        <p:spPr>
          <a:xfrm>
            <a:off x="4947052" y="930436"/>
            <a:ext cx="2329788" cy="3970318"/>
          </a:xfrm>
          <a:prstGeom prst="rect">
            <a:avLst/>
          </a:prstGeom>
          <a:noFill/>
        </p:spPr>
        <p:txBody>
          <a:bodyPr wrap="square">
            <a:spAutoFit/>
          </a:bodyPr>
          <a:lstStyle/>
          <a:p>
            <a:pPr algn="l">
              <a:buNone/>
            </a:pPr>
            <a:r>
              <a:rPr lang="en-US" sz="1200" b="0" i="1" dirty="0">
                <a:solidFill>
                  <a:srgbClr val="0070C0"/>
                </a:solidFill>
                <a:effectLst/>
                <a:latin typeface="Lato" panose="020F0502020204030203" pitchFamily="34" charset="0"/>
              </a:rPr>
              <a:t>“Students need to learn how to take tests. Oftentimes help is offered, but it is not widely known about or is viewed as embarrassing to participate in.” </a:t>
            </a:r>
          </a:p>
          <a:p>
            <a:pPr algn="l">
              <a:buNone/>
            </a:pPr>
            <a:endParaRPr lang="en-US" sz="1200" i="1" dirty="0">
              <a:solidFill>
                <a:srgbClr val="0070C0"/>
              </a:solidFill>
              <a:latin typeface="Lato" panose="020F0502020204030203" pitchFamily="34" charset="0"/>
            </a:endParaRPr>
          </a:p>
          <a:p>
            <a:pPr algn="l">
              <a:buNone/>
            </a:pPr>
            <a:r>
              <a:rPr lang="en-US" sz="1200" b="0" i="1" dirty="0">
                <a:solidFill>
                  <a:srgbClr val="0070C0"/>
                </a:solidFill>
                <a:effectLst/>
                <a:latin typeface="Lato" panose="020F0502020204030203" pitchFamily="34" charset="0"/>
              </a:rPr>
              <a:t>“Introduce oral exams in addition to written exams, as a different way to evaluate student learning and understanding of content.”</a:t>
            </a:r>
          </a:p>
          <a:p>
            <a:pPr algn="l">
              <a:buNone/>
            </a:pPr>
            <a:endParaRPr lang="en-US" sz="1200" b="0" i="1" dirty="0">
              <a:solidFill>
                <a:srgbClr val="0070C0"/>
              </a:solidFill>
              <a:effectLst/>
              <a:latin typeface="Lato" panose="020F0502020204030203" pitchFamily="34" charset="0"/>
            </a:endParaRPr>
          </a:p>
          <a:p>
            <a:pPr algn="l">
              <a:buNone/>
            </a:pPr>
            <a:r>
              <a:rPr lang="en-US" sz="1200" b="0" i="1" dirty="0">
                <a:solidFill>
                  <a:srgbClr val="0070C0"/>
                </a:solidFill>
                <a:effectLst/>
                <a:latin typeface="Lato" panose="020F0502020204030203" pitchFamily="34" charset="0"/>
              </a:rPr>
              <a:t>“Offer virtual AP and IB classes to expand these courses to schools that are not typically able to offer them.”</a:t>
            </a:r>
          </a:p>
          <a:p>
            <a:pPr algn="l"/>
            <a:endParaRPr lang="en-US" sz="1200" b="0" i="1" dirty="0">
              <a:solidFill>
                <a:srgbClr val="0070C0"/>
              </a:solidFill>
              <a:effectLst/>
              <a:latin typeface="Lato" panose="020F0502020204030203" pitchFamily="34" charset="0"/>
            </a:endParaRPr>
          </a:p>
          <a:p>
            <a:pPr algn="l"/>
            <a:r>
              <a:rPr lang="en-US" sz="1200" i="1" dirty="0">
                <a:solidFill>
                  <a:srgbClr val="0070C0"/>
                </a:solidFill>
                <a:latin typeface="Lato" panose="020F0502020204030203" pitchFamily="34" charset="0"/>
              </a:rPr>
              <a:t>“C</a:t>
            </a:r>
            <a:r>
              <a:rPr lang="en-US" sz="1200" b="0" i="1" dirty="0">
                <a:solidFill>
                  <a:srgbClr val="0070C0"/>
                </a:solidFill>
                <a:effectLst/>
                <a:latin typeface="Lato" panose="020F0502020204030203" pitchFamily="34" charset="0"/>
              </a:rPr>
              <a:t>lasses such as personal finance and public speaking are essential to students because they highlight things that kids will use in college.”</a:t>
            </a:r>
          </a:p>
        </p:txBody>
      </p:sp>
    </p:spTree>
    <p:extLst>
      <p:ext uri="{BB962C8B-B14F-4D97-AF65-F5344CB8AC3E}">
        <p14:creationId xmlns:p14="http://schemas.microsoft.com/office/powerpoint/2010/main" val="3381563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21B0F-2636-C6BB-F72F-B01A7DA7EFD7}"/>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80051772-5E50-B8F4-4AAE-F23B236A1C9C}"/>
              </a:ext>
            </a:extLst>
          </p:cNvPr>
          <p:cNvPicPr>
            <a:picLocks noChangeAspect="1"/>
          </p:cNvPicPr>
          <p:nvPr/>
        </p:nvPicPr>
        <p:blipFill>
          <a:blip r:embed="rId3"/>
          <a:stretch>
            <a:fillRect/>
          </a:stretch>
        </p:blipFill>
        <p:spPr>
          <a:xfrm>
            <a:off x="228600" y="228600"/>
            <a:ext cx="548640" cy="548640"/>
          </a:xfrm>
          <a:prstGeom prst="rect">
            <a:avLst/>
          </a:prstGeom>
        </p:spPr>
      </p:pic>
      <p:sp>
        <p:nvSpPr>
          <p:cNvPr id="3" name="Shape 0">
            <a:extLst>
              <a:ext uri="{FF2B5EF4-FFF2-40B4-BE49-F238E27FC236}">
                <a16:creationId xmlns:a16="http://schemas.microsoft.com/office/drawing/2014/main" id="{440B53AC-252C-C179-DED2-2986E9A69F3D}"/>
              </a:ext>
            </a:extLst>
          </p:cNvPr>
          <p:cNvSpPr/>
          <p:nvPr/>
        </p:nvSpPr>
        <p:spPr>
          <a:xfrm>
            <a:off x="914400" y="182880"/>
            <a:ext cx="27432" cy="640080"/>
          </a:xfrm>
          <a:prstGeom prst="rect">
            <a:avLst/>
          </a:prstGeom>
          <a:solidFill>
            <a:srgbClr val="231F20"/>
          </a:solidFill>
          <a:ln/>
        </p:spPr>
        <p:txBody>
          <a:bodyPr/>
          <a:lstStyle/>
          <a:p>
            <a:endParaRPr lang="en-US"/>
          </a:p>
        </p:txBody>
      </p:sp>
      <p:sp>
        <p:nvSpPr>
          <p:cNvPr id="4" name="Text 1">
            <a:extLst>
              <a:ext uri="{FF2B5EF4-FFF2-40B4-BE49-F238E27FC236}">
                <a16:creationId xmlns:a16="http://schemas.microsoft.com/office/drawing/2014/main" id="{8A5BA615-23DA-F06E-8F3B-4C09779B6D1A}"/>
              </a:ext>
            </a:extLst>
          </p:cNvPr>
          <p:cNvSpPr/>
          <p:nvPr/>
        </p:nvSpPr>
        <p:spPr>
          <a:xfrm>
            <a:off x="1005840" y="228600"/>
            <a:ext cx="6858000" cy="914400"/>
          </a:xfrm>
          <a:prstGeom prst="rect">
            <a:avLst/>
          </a:prstGeom>
          <a:noFill/>
          <a:ln/>
        </p:spPr>
        <p:txBody>
          <a:bodyPr wrap="square" rtlCol="0" anchor="t"/>
          <a:lstStyle/>
          <a:p>
            <a:pPr marL="0" indent="0">
              <a:buNone/>
            </a:pPr>
            <a:r>
              <a:rPr lang="en-CA" sz="2400" b="1" i="0" dirty="0">
                <a:solidFill>
                  <a:srgbClr val="231F20"/>
                </a:solidFill>
                <a:effectLst/>
                <a:latin typeface="Lato" panose="020F0502020204030203" pitchFamily="34" charset="0"/>
              </a:rPr>
              <a:t>MY NOTES</a:t>
            </a:r>
            <a:endParaRPr lang="en-US" sz="2400" dirty="0"/>
          </a:p>
        </p:txBody>
      </p:sp>
      <p:pic>
        <p:nvPicPr>
          <p:cNvPr id="1026" name="Picture 2">
            <a:extLst>
              <a:ext uri="{FF2B5EF4-FFF2-40B4-BE49-F238E27FC236}">
                <a16:creationId xmlns:a16="http://schemas.microsoft.com/office/drawing/2014/main" id="{94F6C727-77FA-F1BF-6E8F-8FE2471674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6689598" y="0"/>
            <a:ext cx="24765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1D5068B3-81DE-FB08-7E31-EF81F264BF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5636" y="4609475"/>
            <a:ext cx="435444" cy="43544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6BA3CDE1-39C3-AC9E-78DA-97D5E5EE8F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66" y="119921"/>
            <a:ext cx="915707" cy="9162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C47A102-4324-89D1-5730-9DA7840E3D9D}"/>
              </a:ext>
            </a:extLst>
          </p:cNvPr>
          <p:cNvPicPr>
            <a:picLocks noChangeAspect="1"/>
          </p:cNvPicPr>
          <p:nvPr/>
        </p:nvPicPr>
        <p:blipFill>
          <a:blip r:embed="rId7"/>
          <a:stretch>
            <a:fillRect/>
          </a:stretch>
        </p:blipFill>
        <p:spPr>
          <a:xfrm>
            <a:off x="6978971" y="121124"/>
            <a:ext cx="1722819" cy="428720"/>
          </a:xfrm>
          <a:prstGeom prst="rect">
            <a:avLst/>
          </a:prstGeom>
        </p:spPr>
      </p:pic>
    </p:spTree>
    <p:extLst>
      <p:ext uri="{BB962C8B-B14F-4D97-AF65-F5344CB8AC3E}">
        <p14:creationId xmlns:p14="http://schemas.microsoft.com/office/powerpoint/2010/main" val="180729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ECA20-3CA9-8260-3D14-A8BBB9C97680}"/>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F00A82D8-940A-D1DC-BCD7-A1AC68F40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0650" y="1930400"/>
            <a:ext cx="1282700" cy="1282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B5CE8EB7-27BF-CC68-B638-C3889D89A1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5636" y="4609475"/>
            <a:ext cx="435444" cy="4354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41F80AA-45F3-8D0C-46D8-354551CA8A6C}"/>
              </a:ext>
            </a:extLst>
          </p:cNvPr>
          <p:cNvPicPr>
            <a:picLocks noChangeAspect="1"/>
          </p:cNvPicPr>
          <p:nvPr/>
        </p:nvPicPr>
        <p:blipFill>
          <a:blip r:embed="rId4"/>
          <a:stretch>
            <a:fillRect/>
          </a:stretch>
        </p:blipFill>
        <p:spPr>
          <a:xfrm>
            <a:off x="-30079" y="0"/>
            <a:ext cx="9204160" cy="5143500"/>
          </a:xfrm>
          <a:prstGeom prst="rect">
            <a:avLst/>
          </a:prstGeom>
        </p:spPr>
      </p:pic>
      <p:sp>
        <p:nvSpPr>
          <p:cNvPr id="8" name="TextBox 7">
            <a:extLst>
              <a:ext uri="{FF2B5EF4-FFF2-40B4-BE49-F238E27FC236}">
                <a16:creationId xmlns:a16="http://schemas.microsoft.com/office/drawing/2014/main" id="{B12C3BE1-2A0E-EB2F-84A7-1927430193C7}"/>
              </a:ext>
            </a:extLst>
          </p:cNvPr>
          <p:cNvSpPr txBox="1"/>
          <p:nvPr/>
        </p:nvSpPr>
        <p:spPr>
          <a:xfrm>
            <a:off x="397563" y="2110085"/>
            <a:ext cx="6321289" cy="646331"/>
          </a:xfrm>
          <a:prstGeom prst="rect">
            <a:avLst/>
          </a:prstGeom>
          <a:noFill/>
        </p:spPr>
        <p:txBody>
          <a:bodyPr wrap="square" rtlCol="0">
            <a:spAutoFit/>
          </a:bodyPr>
          <a:lstStyle/>
          <a:p>
            <a:r>
              <a:rPr lang="en-US" sz="3600" dirty="0"/>
              <a:t>Student Feedback </a:t>
            </a:r>
          </a:p>
        </p:txBody>
      </p:sp>
    </p:spTree>
    <p:extLst>
      <p:ext uri="{BB962C8B-B14F-4D97-AF65-F5344CB8AC3E}">
        <p14:creationId xmlns:p14="http://schemas.microsoft.com/office/powerpoint/2010/main" val="446314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2DD59-FEF1-B248-384F-4FA37243E815}"/>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1DE05B59-A670-FA92-F8CA-C7E880405923}"/>
              </a:ext>
            </a:extLst>
          </p:cNvPr>
          <p:cNvPicPr>
            <a:picLocks noChangeAspect="1"/>
          </p:cNvPicPr>
          <p:nvPr/>
        </p:nvPicPr>
        <p:blipFill>
          <a:blip r:embed="rId3"/>
          <a:stretch>
            <a:fillRect/>
          </a:stretch>
        </p:blipFill>
        <p:spPr>
          <a:xfrm>
            <a:off x="228600" y="228600"/>
            <a:ext cx="548640" cy="548640"/>
          </a:xfrm>
          <a:prstGeom prst="rect">
            <a:avLst/>
          </a:prstGeom>
        </p:spPr>
      </p:pic>
      <p:sp>
        <p:nvSpPr>
          <p:cNvPr id="3" name="Shape 0">
            <a:extLst>
              <a:ext uri="{FF2B5EF4-FFF2-40B4-BE49-F238E27FC236}">
                <a16:creationId xmlns:a16="http://schemas.microsoft.com/office/drawing/2014/main" id="{DBBF6F3F-2B8D-A2ED-BF80-F9CB6E1AAA70}"/>
              </a:ext>
            </a:extLst>
          </p:cNvPr>
          <p:cNvSpPr/>
          <p:nvPr/>
        </p:nvSpPr>
        <p:spPr>
          <a:xfrm>
            <a:off x="914400" y="182880"/>
            <a:ext cx="27432" cy="640080"/>
          </a:xfrm>
          <a:prstGeom prst="rect">
            <a:avLst/>
          </a:prstGeom>
          <a:solidFill>
            <a:srgbClr val="231F20"/>
          </a:solidFill>
          <a:ln/>
        </p:spPr>
        <p:txBody>
          <a:bodyPr/>
          <a:lstStyle/>
          <a:p>
            <a:endParaRPr lang="en-US"/>
          </a:p>
        </p:txBody>
      </p:sp>
      <p:sp>
        <p:nvSpPr>
          <p:cNvPr id="4" name="Text 1">
            <a:extLst>
              <a:ext uri="{FF2B5EF4-FFF2-40B4-BE49-F238E27FC236}">
                <a16:creationId xmlns:a16="http://schemas.microsoft.com/office/drawing/2014/main" id="{85DFCC28-1710-2348-8A98-175E97CD82ED}"/>
              </a:ext>
            </a:extLst>
          </p:cNvPr>
          <p:cNvSpPr/>
          <p:nvPr/>
        </p:nvSpPr>
        <p:spPr>
          <a:xfrm>
            <a:off x="1005840" y="228600"/>
            <a:ext cx="6858000" cy="914400"/>
          </a:xfrm>
          <a:prstGeom prst="rect">
            <a:avLst/>
          </a:prstGeom>
          <a:noFill/>
          <a:ln/>
        </p:spPr>
        <p:txBody>
          <a:bodyPr wrap="square" rtlCol="0" anchor="t"/>
          <a:lstStyle/>
          <a:p>
            <a:pPr marL="0" indent="0">
              <a:buNone/>
            </a:pPr>
            <a:r>
              <a:rPr lang="en-CA" sz="2400" b="1" dirty="0">
                <a:solidFill>
                  <a:srgbClr val="231F20"/>
                </a:solidFill>
                <a:latin typeface="Lato" panose="020F0502020204030203" pitchFamily="34" charset="0"/>
              </a:rPr>
              <a:t>Student </a:t>
            </a:r>
            <a:r>
              <a:rPr lang="en-CA" sz="2400" b="1" i="0" dirty="0">
                <a:solidFill>
                  <a:srgbClr val="231F20"/>
                </a:solidFill>
                <a:effectLst/>
                <a:latin typeface="Lato" panose="020F0502020204030203" pitchFamily="34" charset="0"/>
              </a:rPr>
              <a:t>Feedback</a:t>
            </a:r>
            <a:endParaRPr lang="en-US" sz="2400" dirty="0"/>
          </a:p>
        </p:txBody>
      </p:sp>
      <p:pic>
        <p:nvPicPr>
          <p:cNvPr id="1026" name="Picture 2">
            <a:extLst>
              <a:ext uri="{FF2B5EF4-FFF2-40B4-BE49-F238E27FC236}">
                <a16:creationId xmlns:a16="http://schemas.microsoft.com/office/drawing/2014/main" id="{90BF4AAA-0EE6-3A6E-506E-C3E2F742D5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6689598" y="0"/>
            <a:ext cx="24765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41D6D7BF-8872-51A6-49D8-1884D852C2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5636" y="4609475"/>
            <a:ext cx="435444" cy="43544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EF5C7C2-A822-FBEF-6356-01C2655558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66" y="119921"/>
            <a:ext cx="915707" cy="9162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2D73DB7-1F3C-1C33-A19F-F92D00605095}"/>
              </a:ext>
            </a:extLst>
          </p:cNvPr>
          <p:cNvPicPr>
            <a:picLocks noChangeAspect="1"/>
          </p:cNvPicPr>
          <p:nvPr/>
        </p:nvPicPr>
        <p:blipFill>
          <a:blip r:embed="rId7"/>
          <a:stretch>
            <a:fillRect/>
          </a:stretch>
        </p:blipFill>
        <p:spPr>
          <a:xfrm>
            <a:off x="6978971" y="121124"/>
            <a:ext cx="1722819" cy="428720"/>
          </a:xfrm>
          <a:prstGeom prst="rect">
            <a:avLst/>
          </a:prstGeom>
        </p:spPr>
      </p:pic>
      <p:sp>
        <p:nvSpPr>
          <p:cNvPr id="8" name="TextBox 7">
            <a:extLst>
              <a:ext uri="{FF2B5EF4-FFF2-40B4-BE49-F238E27FC236}">
                <a16:creationId xmlns:a16="http://schemas.microsoft.com/office/drawing/2014/main" id="{23B01702-39DA-1FAF-5067-93DBF4F2E3D3}"/>
              </a:ext>
            </a:extLst>
          </p:cNvPr>
          <p:cNvSpPr txBox="1"/>
          <p:nvPr/>
        </p:nvSpPr>
        <p:spPr>
          <a:xfrm>
            <a:off x="6976070" y="2394993"/>
            <a:ext cx="2059706" cy="923330"/>
          </a:xfrm>
          <a:prstGeom prst="rect">
            <a:avLst/>
          </a:prstGeom>
          <a:noFill/>
        </p:spPr>
        <p:txBody>
          <a:bodyPr wrap="square" rtlCol="0">
            <a:spAutoFit/>
          </a:bodyPr>
          <a:lstStyle/>
          <a:p>
            <a:r>
              <a:rPr lang="en-US">
                <a:solidFill>
                  <a:schemeClr val="bg1"/>
                </a:solidFill>
              </a:rPr>
              <a:t>What Are Your Suggestions For Future Events?</a:t>
            </a:r>
          </a:p>
        </p:txBody>
      </p:sp>
      <p:sp>
        <p:nvSpPr>
          <p:cNvPr id="9" name="TextBox 8">
            <a:extLst>
              <a:ext uri="{FF2B5EF4-FFF2-40B4-BE49-F238E27FC236}">
                <a16:creationId xmlns:a16="http://schemas.microsoft.com/office/drawing/2014/main" id="{F923ADBB-DD3A-5415-D2FD-FDF56D3D8737}"/>
              </a:ext>
            </a:extLst>
          </p:cNvPr>
          <p:cNvSpPr txBox="1"/>
          <p:nvPr/>
        </p:nvSpPr>
        <p:spPr>
          <a:xfrm>
            <a:off x="497921" y="1153282"/>
            <a:ext cx="6061355" cy="3046988"/>
          </a:xfrm>
          <a:prstGeom prst="rect">
            <a:avLst/>
          </a:prstGeom>
          <a:noFill/>
        </p:spPr>
        <p:txBody>
          <a:bodyPr wrap="square">
            <a:spAutoFit/>
          </a:bodyPr>
          <a:lstStyle/>
          <a:p>
            <a:r>
              <a:rPr lang="en-CA" sz="1200" dirty="0">
                <a:solidFill>
                  <a:schemeClr val="accent1">
                    <a:lumMod val="75000"/>
                  </a:schemeClr>
                </a:solidFill>
                <a:effectLst/>
              </a:rPr>
              <a:t>Student feedback was very positive, and participants would love to see this event continue. Some of the suggestions for future </a:t>
            </a:r>
            <a:r>
              <a:rPr lang="en-CA" sz="1200" dirty="0">
                <a:solidFill>
                  <a:schemeClr val="accent1">
                    <a:lumMod val="75000"/>
                  </a:schemeClr>
                </a:solidFill>
              </a:rPr>
              <a:t>Forums include:</a:t>
            </a:r>
          </a:p>
          <a:p>
            <a:endParaRPr lang="en-CA" sz="1200" dirty="0">
              <a:solidFill>
                <a:schemeClr val="accent1">
                  <a:lumMod val="75000"/>
                </a:schemeClr>
              </a:solidFill>
              <a:effectLst/>
            </a:endParaRPr>
          </a:p>
          <a:p>
            <a:pPr marL="171450" indent="-171450">
              <a:buFont typeface="Wingdings" panose="05000000000000000000" pitchFamily="2" charset="2"/>
              <a:buChar char="q"/>
            </a:pPr>
            <a:r>
              <a:rPr lang="en-CA" sz="1200" dirty="0">
                <a:solidFill>
                  <a:schemeClr val="accent1">
                    <a:lumMod val="75000"/>
                  </a:schemeClr>
                </a:solidFill>
                <a:effectLst/>
              </a:rPr>
              <a:t>Add more discussion topics and make each session longer</a:t>
            </a:r>
          </a:p>
          <a:p>
            <a:pPr marL="171450" indent="-171450">
              <a:buFont typeface="Wingdings" panose="05000000000000000000" pitchFamily="2" charset="2"/>
              <a:buChar char="q"/>
            </a:pPr>
            <a:endParaRPr lang="en-CA" sz="1200" dirty="0">
              <a:solidFill>
                <a:schemeClr val="accent1">
                  <a:lumMod val="75000"/>
                </a:schemeClr>
              </a:solidFill>
            </a:endParaRPr>
          </a:p>
          <a:p>
            <a:pPr marL="171450" indent="-171450">
              <a:buFont typeface="Wingdings" panose="05000000000000000000" pitchFamily="2" charset="2"/>
              <a:buChar char="q"/>
            </a:pPr>
            <a:r>
              <a:rPr lang="en-CA" sz="1200" dirty="0">
                <a:solidFill>
                  <a:schemeClr val="accent1">
                    <a:lumMod val="75000"/>
                  </a:schemeClr>
                </a:solidFill>
              </a:rPr>
              <a:t>Have a guest speaker</a:t>
            </a:r>
            <a:endParaRPr lang="en-CA" sz="1200" dirty="0">
              <a:solidFill>
                <a:schemeClr val="accent1">
                  <a:lumMod val="75000"/>
                </a:schemeClr>
              </a:solidFill>
              <a:effectLst/>
            </a:endParaRPr>
          </a:p>
          <a:p>
            <a:pPr marL="171450" indent="-171450">
              <a:buFont typeface="Wingdings" panose="05000000000000000000" pitchFamily="2" charset="2"/>
              <a:buChar char="q"/>
            </a:pPr>
            <a:endParaRPr lang="en-CA" sz="1200" dirty="0">
              <a:solidFill>
                <a:schemeClr val="accent1">
                  <a:lumMod val="75000"/>
                </a:schemeClr>
              </a:solidFill>
              <a:effectLst/>
            </a:endParaRPr>
          </a:p>
          <a:p>
            <a:pPr marL="171450" indent="-171450">
              <a:buFont typeface="Wingdings" panose="05000000000000000000" pitchFamily="2" charset="2"/>
              <a:buChar char="q"/>
            </a:pPr>
            <a:r>
              <a:rPr lang="en-CA" sz="1200" dirty="0">
                <a:solidFill>
                  <a:schemeClr val="accent1">
                    <a:lumMod val="75000"/>
                  </a:schemeClr>
                </a:solidFill>
              </a:rPr>
              <a:t>Give students the opportunity to network and share their contact information</a:t>
            </a:r>
          </a:p>
          <a:p>
            <a:pPr marL="171450" indent="-171450">
              <a:buFont typeface="Wingdings" panose="05000000000000000000" pitchFamily="2" charset="2"/>
              <a:buChar char="q"/>
            </a:pPr>
            <a:endParaRPr lang="en-CA" sz="1200" dirty="0">
              <a:solidFill>
                <a:schemeClr val="accent1">
                  <a:lumMod val="75000"/>
                </a:schemeClr>
              </a:solidFill>
            </a:endParaRPr>
          </a:p>
          <a:p>
            <a:pPr marL="171450" indent="-171450">
              <a:buFont typeface="Wingdings" panose="05000000000000000000" pitchFamily="2" charset="2"/>
              <a:buChar char="q"/>
            </a:pPr>
            <a:r>
              <a:rPr lang="en-CA" sz="1200" dirty="0">
                <a:solidFill>
                  <a:schemeClr val="accent1">
                    <a:lumMod val="75000"/>
                  </a:schemeClr>
                </a:solidFill>
                <a:effectLst/>
              </a:rPr>
              <a:t>Include an icebreaker or team-building activity</a:t>
            </a:r>
          </a:p>
          <a:p>
            <a:pPr marL="171450" indent="-171450">
              <a:buFont typeface="Wingdings" panose="05000000000000000000" pitchFamily="2" charset="2"/>
              <a:buChar char="q"/>
            </a:pPr>
            <a:endParaRPr lang="en-CA" sz="1200" dirty="0">
              <a:solidFill>
                <a:schemeClr val="accent1">
                  <a:lumMod val="75000"/>
                </a:schemeClr>
              </a:solidFill>
              <a:effectLst/>
            </a:endParaRPr>
          </a:p>
          <a:p>
            <a:pPr marL="171450" indent="-171450">
              <a:buFont typeface="Wingdings" panose="05000000000000000000" pitchFamily="2" charset="2"/>
              <a:buChar char="q"/>
            </a:pPr>
            <a:r>
              <a:rPr lang="en-CA" sz="1200" dirty="0">
                <a:solidFill>
                  <a:schemeClr val="accent1">
                    <a:lumMod val="75000"/>
                  </a:schemeClr>
                </a:solidFill>
              </a:rPr>
              <a:t>Provide sheets to take notes</a:t>
            </a:r>
          </a:p>
          <a:p>
            <a:pPr marL="171450" indent="-171450">
              <a:buFont typeface="Wingdings" panose="05000000000000000000" pitchFamily="2" charset="2"/>
              <a:buChar char="q"/>
            </a:pPr>
            <a:endParaRPr lang="en-CA" sz="1200" dirty="0">
              <a:solidFill>
                <a:schemeClr val="accent1">
                  <a:lumMod val="75000"/>
                </a:schemeClr>
              </a:solidFill>
            </a:endParaRPr>
          </a:p>
          <a:p>
            <a:pPr marL="171450" indent="-171450">
              <a:buFont typeface="Wingdings" panose="05000000000000000000" pitchFamily="2" charset="2"/>
              <a:buChar char="q"/>
            </a:pPr>
            <a:r>
              <a:rPr lang="en-CA" sz="1200" dirty="0">
                <a:solidFill>
                  <a:schemeClr val="accent1">
                    <a:lumMod val="75000"/>
                  </a:schemeClr>
                </a:solidFill>
              </a:rPr>
              <a:t>Give </a:t>
            </a:r>
            <a:r>
              <a:rPr lang="en-CA" sz="1200" dirty="0">
                <a:solidFill>
                  <a:schemeClr val="accent1">
                    <a:lumMod val="75000"/>
                  </a:schemeClr>
                </a:solidFill>
                <a:effectLst/>
              </a:rPr>
              <a:t>students time to reflect on how they can help implement these ideas in their schools</a:t>
            </a:r>
          </a:p>
          <a:p>
            <a:pPr marL="171450" indent="-171450">
              <a:buFont typeface="Wingdings" panose="05000000000000000000" pitchFamily="2" charset="2"/>
              <a:buChar char="q"/>
            </a:pPr>
            <a:endParaRPr lang="en-CA" sz="1200" dirty="0">
              <a:solidFill>
                <a:schemeClr val="accent1">
                  <a:lumMod val="75000"/>
                </a:schemeClr>
              </a:solidFill>
              <a:effectLst/>
            </a:endParaRPr>
          </a:p>
          <a:p>
            <a:pPr marL="171450" indent="-171450">
              <a:buFont typeface="Wingdings" panose="05000000000000000000" pitchFamily="2" charset="2"/>
              <a:buChar char="q"/>
            </a:pPr>
            <a:r>
              <a:rPr lang="en-CA" sz="1200" dirty="0">
                <a:solidFill>
                  <a:schemeClr val="accent1">
                    <a:lumMod val="75000"/>
                  </a:schemeClr>
                </a:solidFill>
                <a:effectLst/>
              </a:rPr>
              <a:t>Incorporate policy makers into the event and allow students to interact directly with them</a:t>
            </a:r>
          </a:p>
        </p:txBody>
      </p:sp>
    </p:spTree>
    <p:extLst>
      <p:ext uri="{BB962C8B-B14F-4D97-AF65-F5344CB8AC3E}">
        <p14:creationId xmlns:p14="http://schemas.microsoft.com/office/powerpoint/2010/main" val="3870572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5DCE9-D1B6-C7E7-C2C3-1DD1535F7A1D}"/>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D7463008-BB11-A0B0-FCBF-6A9D119D5614}"/>
              </a:ext>
            </a:extLst>
          </p:cNvPr>
          <p:cNvPicPr>
            <a:picLocks noChangeAspect="1"/>
          </p:cNvPicPr>
          <p:nvPr/>
        </p:nvPicPr>
        <p:blipFill>
          <a:blip r:embed="rId3"/>
          <a:stretch>
            <a:fillRect/>
          </a:stretch>
        </p:blipFill>
        <p:spPr>
          <a:xfrm>
            <a:off x="228600" y="228600"/>
            <a:ext cx="548640" cy="548640"/>
          </a:xfrm>
          <a:prstGeom prst="rect">
            <a:avLst/>
          </a:prstGeom>
        </p:spPr>
      </p:pic>
      <p:sp>
        <p:nvSpPr>
          <p:cNvPr id="3" name="Shape 0">
            <a:extLst>
              <a:ext uri="{FF2B5EF4-FFF2-40B4-BE49-F238E27FC236}">
                <a16:creationId xmlns:a16="http://schemas.microsoft.com/office/drawing/2014/main" id="{AFBDE5E1-C757-6290-3D00-030D2112AD9F}"/>
              </a:ext>
            </a:extLst>
          </p:cNvPr>
          <p:cNvSpPr/>
          <p:nvPr/>
        </p:nvSpPr>
        <p:spPr>
          <a:xfrm>
            <a:off x="914400" y="182880"/>
            <a:ext cx="27432" cy="640080"/>
          </a:xfrm>
          <a:prstGeom prst="rect">
            <a:avLst/>
          </a:prstGeom>
          <a:solidFill>
            <a:srgbClr val="231F20"/>
          </a:solidFill>
          <a:ln/>
        </p:spPr>
        <p:txBody>
          <a:bodyPr/>
          <a:lstStyle/>
          <a:p>
            <a:endParaRPr lang="en-US"/>
          </a:p>
        </p:txBody>
      </p:sp>
      <p:sp>
        <p:nvSpPr>
          <p:cNvPr id="4" name="Text 1">
            <a:extLst>
              <a:ext uri="{FF2B5EF4-FFF2-40B4-BE49-F238E27FC236}">
                <a16:creationId xmlns:a16="http://schemas.microsoft.com/office/drawing/2014/main" id="{923DEB17-4CA1-51D7-83C1-679757F1C6CA}"/>
              </a:ext>
            </a:extLst>
          </p:cNvPr>
          <p:cNvSpPr/>
          <p:nvPr/>
        </p:nvSpPr>
        <p:spPr>
          <a:xfrm>
            <a:off x="1005840" y="228600"/>
            <a:ext cx="6858000" cy="914400"/>
          </a:xfrm>
          <a:prstGeom prst="rect">
            <a:avLst/>
          </a:prstGeom>
          <a:noFill/>
          <a:ln/>
        </p:spPr>
        <p:txBody>
          <a:bodyPr wrap="square" rtlCol="0" anchor="t"/>
          <a:lstStyle/>
          <a:p>
            <a:pPr marL="0" indent="0">
              <a:buNone/>
            </a:pPr>
            <a:r>
              <a:rPr lang="en-CA" sz="2400" b="1" dirty="0">
                <a:solidFill>
                  <a:srgbClr val="231F20"/>
                </a:solidFill>
                <a:latin typeface="Lato" panose="020F0502020204030203" pitchFamily="34" charset="0"/>
              </a:rPr>
              <a:t>Student Quotes</a:t>
            </a:r>
            <a:endParaRPr lang="en-US" sz="2400" dirty="0"/>
          </a:p>
        </p:txBody>
      </p:sp>
      <p:pic>
        <p:nvPicPr>
          <p:cNvPr id="1026" name="Picture 2">
            <a:extLst>
              <a:ext uri="{FF2B5EF4-FFF2-40B4-BE49-F238E27FC236}">
                <a16:creationId xmlns:a16="http://schemas.microsoft.com/office/drawing/2014/main" id="{BCA66635-9644-23B4-45A4-FA15E0D6CC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6689598" y="0"/>
            <a:ext cx="24765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74A407DC-73D1-EB54-28D6-10B617627A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5636" y="4609475"/>
            <a:ext cx="435444" cy="43544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0C8EB128-AEF5-CB6B-D6B5-E004881868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66" y="119921"/>
            <a:ext cx="915707" cy="9162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B5A7910-7F37-5CFF-7F54-FF789857E4DA}"/>
              </a:ext>
            </a:extLst>
          </p:cNvPr>
          <p:cNvPicPr>
            <a:picLocks noChangeAspect="1"/>
          </p:cNvPicPr>
          <p:nvPr/>
        </p:nvPicPr>
        <p:blipFill>
          <a:blip r:embed="rId7"/>
          <a:stretch>
            <a:fillRect/>
          </a:stretch>
        </p:blipFill>
        <p:spPr>
          <a:xfrm>
            <a:off x="6978971" y="121124"/>
            <a:ext cx="1722819" cy="428720"/>
          </a:xfrm>
          <a:prstGeom prst="rect">
            <a:avLst/>
          </a:prstGeom>
        </p:spPr>
      </p:pic>
      <p:sp>
        <p:nvSpPr>
          <p:cNvPr id="9" name="TextBox 8">
            <a:extLst>
              <a:ext uri="{FF2B5EF4-FFF2-40B4-BE49-F238E27FC236}">
                <a16:creationId xmlns:a16="http://schemas.microsoft.com/office/drawing/2014/main" id="{A0F317B9-E486-1260-D693-99716CAC18CE}"/>
              </a:ext>
            </a:extLst>
          </p:cNvPr>
          <p:cNvSpPr txBox="1"/>
          <p:nvPr/>
        </p:nvSpPr>
        <p:spPr>
          <a:xfrm>
            <a:off x="228600" y="1051560"/>
            <a:ext cx="6488266" cy="3631763"/>
          </a:xfrm>
          <a:prstGeom prst="rect">
            <a:avLst/>
          </a:prstGeom>
          <a:noFill/>
        </p:spPr>
        <p:txBody>
          <a:bodyPr wrap="square">
            <a:spAutoFit/>
          </a:bodyPr>
          <a:lstStyle/>
          <a:p>
            <a:pPr algn="l"/>
            <a:r>
              <a:rPr lang="en-CA" sz="1400" b="0" i="0" dirty="0">
                <a:solidFill>
                  <a:schemeClr val="accent1">
                    <a:lumMod val="50000"/>
                  </a:schemeClr>
                </a:solidFill>
                <a:effectLst/>
                <a:latin typeface="Lato" panose="020F0502020204030203" pitchFamily="34" charset="0"/>
              </a:rPr>
              <a:t>"</a:t>
            </a:r>
            <a:r>
              <a:rPr lang="en-CA" sz="1200" b="0" i="0" dirty="0">
                <a:solidFill>
                  <a:schemeClr val="accent1">
                    <a:lumMod val="50000"/>
                  </a:schemeClr>
                </a:solidFill>
                <a:effectLst/>
                <a:latin typeface="Lato" panose="020F0502020204030203" pitchFamily="34" charset="0"/>
              </a:rPr>
              <a:t>It’s great to see kids from different backgrounds talk to each other in such an open way.”</a:t>
            </a:r>
          </a:p>
          <a:p>
            <a:pPr algn="l"/>
            <a:endParaRPr lang="en-CA" sz="1200" b="0" i="0" dirty="0">
              <a:solidFill>
                <a:schemeClr val="accent1">
                  <a:lumMod val="50000"/>
                </a:schemeClr>
              </a:solidFill>
              <a:effectLst/>
              <a:latin typeface="Lato" panose="020F0502020204030203" pitchFamily="34" charset="0"/>
            </a:endParaRPr>
          </a:p>
          <a:p>
            <a:pPr algn="l"/>
            <a:r>
              <a:rPr lang="en-CA" sz="1200" b="0" i="0" dirty="0">
                <a:solidFill>
                  <a:schemeClr val="accent1">
                    <a:lumMod val="50000"/>
                  </a:schemeClr>
                </a:solidFill>
                <a:effectLst/>
                <a:latin typeface="Lato" panose="020F0502020204030203" pitchFamily="34" charset="0"/>
              </a:rPr>
              <a:t>"My biggest takeaway from today is we as students need support systems that will help us get through hard times.”</a:t>
            </a:r>
          </a:p>
          <a:p>
            <a:pPr algn="l"/>
            <a:endParaRPr lang="en-CA" sz="1200" b="0" i="0" dirty="0">
              <a:solidFill>
                <a:schemeClr val="accent1">
                  <a:lumMod val="50000"/>
                </a:schemeClr>
              </a:solidFill>
              <a:effectLst/>
              <a:latin typeface="Lato" panose="020F0502020204030203" pitchFamily="34" charset="0"/>
            </a:endParaRPr>
          </a:p>
          <a:p>
            <a:pPr algn="l"/>
            <a:r>
              <a:rPr lang="en-CA" sz="1200" b="0" i="0" dirty="0">
                <a:solidFill>
                  <a:schemeClr val="accent1">
                    <a:lumMod val="50000"/>
                  </a:schemeClr>
                </a:solidFill>
                <a:effectLst/>
                <a:latin typeface="Lato" panose="020F0502020204030203" pitchFamily="34" charset="0"/>
              </a:rPr>
              <a:t>"We need to have more student check ins from this Forum.”</a:t>
            </a:r>
          </a:p>
          <a:p>
            <a:pPr algn="l"/>
            <a:endParaRPr lang="en-CA" sz="1200" b="0" i="0" dirty="0">
              <a:solidFill>
                <a:schemeClr val="accent1">
                  <a:lumMod val="50000"/>
                </a:schemeClr>
              </a:solidFill>
              <a:effectLst/>
              <a:latin typeface="Lato" panose="020F0502020204030203" pitchFamily="34" charset="0"/>
            </a:endParaRPr>
          </a:p>
          <a:p>
            <a:pPr algn="l"/>
            <a:r>
              <a:rPr lang="en-CA" sz="1200" b="0" i="0" dirty="0">
                <a:solidFill>
                  <a:schemeClr val="accent1">
                    <a:lumMod val="50000"/>
                  </a:schemeClr>
                </a:solidFill>
                <a:effectLst/>
                <a:latin typeface="Lato" panose="020F0502020204030203" pitchFamily="34" charset="0"/>
              </a:rPr>
              <a:t>"I loved it, my biggest takeaway is that when students get together and all collaborate, we can create amazing ideas.”</a:t>
            </a:r>
          </a:p>
          <a:p>
            <a:pPr algn="l"/>
            <a:endParaRPr lang="en-CA" sz="1200" b="0" i="0" dirty="0">
              <a:solidFill>
                <a:schemeClr val="accent1">
                  <a:lumMod val="50000"/>
                </a:schemeClr>
              </a:solidFill>
              <a:effectLst/>
              <a:latin typeface="Lato" panose="020F0502020204030203" pitchFamily="34" charset="0"/>
            </a:endParaRPr>
          </a:p>
          <a:p>
            <a:pPr algn="l"/>
            <a:r>
              <a:rPr lang="en-CA" sz="1200" b="0" i="0" dirty="0">
                <a:solidFill>
                  <a:schemeClr val="accent1">
                    <a:lumMod val="50000"/>
                  </a:schemeClr>
                </a:solidFill>
                <a:effectLst/>
                <a:latin typeface="Lato" panose="020F0502020204030203" pitchFamily="34" charset="0"/>
              </a:rPr>
              <a:t>"My biggest takeaway was the need for community throughout school.”</a:t>
            </a:r>
          </a:p>
          <a:p>
            <a:pPr algn="l"/>
            <a:endParaRPr lang="en-CA" sz="1200" b="0" i="0" dirty="0">
              <a:solidFill>
                <a:schemeClr val="accent1">
                  <a:lumMod val="50000"/>
                </a:schemeClr>
              </a:solidFill>
              <a:effectLst/>
              <a:latin typeface="Lato" panose="020F0502020204030203" pitchFamily="34" charset="0"/>
            </a:endParaRPr>
          </a:p>
          <a:p>
            <a:pPr algn="l"/>
            <a:r>
              <a:rPr lang="en-CA" sz="1200" b="0" i="0" dirty="0">
                <a:solidFill>
                  <a:schemeClr val="accent1">
                    <a:lumMod val="50000"/>
                  </a:schemeClr>
                </a:solidFill>
                <a:effectLst/>
                <a:latin typeface="Lato" panose="020F0502020204030203" pitchFamily="34" charset="0"/>
              </a:rPr>
              <a:t>"Students of this generation are more aware of global problems than ever before due to the social media and news we consume on a daily basis.”</a:t>
            </a:r>
          </a:p>
          <a:p>
            <a:pPr algn="l"/>
            <a:endParaRPr lang="en-CA" sz="1200" b="0" i="0" dirty="0">
              <a:solidFill>
                <a:schemeClr val="accent1">
                  <a:lumMod val="50000"/>
                </a:schemeClr>
              </a:solidFill>
              <a:effectLst/>
              <a:latin typeface="Lato" panose="020F0502020204030203" pitchFamily="34" charset="0"/>
            </a:endParaRPr>
          </a:p>
          <a:p>
            <a:pPr algn="l"/>
            <a:r>
              <a:rPr lang="en-CA" sz="1200" b="0" i="0" dirty="0">
                <a:solidFill>
                  <a:schemeClr val="accent1">
                    <a:lumMod val="50000"/>
                  </a:schemeClr>
                </a:solidFill>
                <a:effectLst/>
                <a:latin typeface="Lato" panose="020F0502020204030203" pitchFamily="34" charset="0"/>
              </a:rPr>
              <a:t>"My biggest takeaway was that mental health really can be integrated and connected into everyone problem facing students today.”</a:t>
            </a:r>
          </a:p>
          <a:p>
            <a:pPr algn="l"/>
            <a:endParaRPr lang="en-CA" sz="1200" b="0" i="0" dirty="0">
              <a:solidFill>
                <a:schemeClr val="accent1">
                  <a:lumMod val="50000"/>
                </a:schemeClr>
              </a:solidFill>
              <a:effectLst/>
              <a:latin typeface="Lato" panose="020F0502020204030203" pitchFamily="34" charset="0"/>
            </a:endParaRPr>
          </a:p>
          <a:p>
            <a:pPr algn="l"/>
            <a:r>
              <a:rPr lang="en-CA" sz="1200" b="0" i="0" dirty="0">
                <a:solidFill>
                  <a:schemeClr val="accent1">
                    <a:lumMod val="50000"/>
                  </a:schemeClr>
                </a:solidFill>
                <a:effectLst/>
                <a:latin typeface="Lato" panose="020F0502020204030203" pitchFamily="34" charset="0"/>
              </a:rPr>
              <a:t>"My biggest takeaway from the event is that nobody is alone."</a:t>
            </a:r>
          </a:p>
        </p:txBody>
      </p:sp>
    </p:spTree>
    <p:extLst>
      <p:ext uri="{BB962C8B-B14F-4D97-AF65-F5344CB8AC3E}">
        <p14:creationId xmlns:p14="http://schemas.microsoft.com/office/powerpoint/2010/main" val="14514244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d3b8c98-8fec-40e2-9d56-4920aaec85ea}" enabled="1" method="Standard" siteId="{1cebaa23-a6d9-40c4-a726-bb20b776273a}" removed="0"/>
</clbl:labelList>
</file>

<file path=docProps/app.xml><?xml version="1.0" encoding="utf-8"?>
<Properties xmlns="http://schemas.openxmlformats.org/officeDocument/2006/extended-properties" xmlns:vt="http://schemas.openxmlformats.org/officeDocument/2006/docPropsVTypes">
  <TotalTime>169</TotalTime>
  <Words>1386</Words>
  <Application>Microsoft Office PowerPoint</Application>
  <PresentationFormat>On-screen Show (16:9)</PresentationFormat>
  <Paragraphs>111</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Calibri</vt:lpstr>
      <vt:lpstr>Lato</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Allison Johnson</dc:creator>
  <cp:lastModifiedBy>Puccio, Emily</cp:lastModifiedBy>
  <cp:revision>25</cp:revision>
  <cp:lastPrinted>2025-03-31T19:14:01Z</cp:lastPrinted>
  <dcterms:created xsi:type="dcterms:W3CDTF">2025-03-06T15:32:29Z</dcterms:created>
  <dcterms:modified xsi:type="dcterms:W3CDTF">2025-05-08T17:55:58Z</dcterms:modified>
</cp:coreProperties>
</file>