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68" r:id="rId2"/>
    <p:sldId id="281" r:id="rId3"/>
    <p:sldId id="314" r:id="rId4"/>
    <p:sldId id="299" r:id="rId5"/>
    <p:sldId id="284" r:id="rId6"/>
    <p:sldId id="291" r:id="rId7"/>
    <p:sldId id="315" r:id="rId8"/>
    <p:sldId id="279" r:id="rId9"/>
    <p:sldId id="280" r:id="rId10"/>
    <p:sldId id="316" r:id="rId11"/>
    <p:sldId id="269" r:id="rId12"/>
    <p:sldId id="317" r:id="rId13"/>
    <p:sldId id="318" r:id="rId14"/>
    <p:sldId id="270" r:id="rId15"/>
    <p:sldId id="276" r:id="rId16"/>
    <p:sldId id="319" r:id="rId17"/>
    <p:sldId id="320" r:id="rId18"/>
    <p:sldId id="32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2" d="100"/>
          <a:sy n="92" d="100"/>
        </p:scale>
        <p:origin x="6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6629A-20CF-4E42-BC8F-F65BE5448C7B}"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07133-5675-4C0E-955D-D4867DD68059}" type="slidenum">
              <a:rPr lang="en-US" smtClean="0"/>
              <a:t>‹#›</a:t>
            </a:fld>
            <a:endParaRPr lang="en-US"/>
          </a:p>
        </p:txBody>
      </p:sp>
    </p:spTree>
    <p:extLst>
      <p:ext uri="{BB962C8B-B14F-4D97-AF65-F5344CB8AC3E}">
        <p14:creationId xmlns:p14="http://schemas.microsoft.com/office/powerpoint/2010/main" val="364888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4</a:t>
            </a:fld>
            <a:endParaRPr lang="en-US"/>
          </a:p>
        </p:txBody>
      </p:sp>
    </p:spTree>
    <p:extLst>
      <p:ext uri="{BB962C8B-B14F-4D97-AF65-F5344CB8AC3E}">
        <p14:creationId xmlns:p14="http://schemas.microsoft.com/office/powerpoint/2010/main" val="1913952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5</a:t>
            </a:fld>
            <a:endParaRPr lang="en-US"/>
          </a:p>
        </p:txBody>
      </p:sp>
    </p:spTree>
    <p:extLst>
      <p:ext uri="{BB962C8B-B14F-4D97-AF65-F5344CB8AC3E}">
        <p14:creationId xmlns:p14="http://schemas.microsoft.com/office/powerpoint/2010/main" val="376244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6</a:t>
            </a:fld>
            <a:endParaRPr lang="en-US"/>
          </a:p>
        </p:txBody>
      </p:sp>
    </p:spTree>
    <p:extLst>
      <p:ext uri="{BB962C8B-B14F-4D97-AF65-F5344CB8AC3E}">
        <p14:creationId xmlns:p14="http://schemas.microsoft.com/office/powerpoint/2010/main" val="1177034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54"/>
        <p:cNvGrpSpPr/>
        <p:nvPr/>
      </p:nvGrpSpPr>
      <p:grpSpPr>
        <a:xfrm>
          <a:off x="0" y="0"/>
          <a:ext cx="0" cy="0"/>
          <a:chOff x="0" y="0"/>
          <a:chExt cx="0" cy="0"/>
        </a:xfrm>
      </p:grpSpPr>
      <p:pic>
        <p:nvPicPr>
          <p:cNvPr id="55" name="Google Shape;55;p15"/>
          <p:cNvPicPr preferRelativeResize="0"/>
          <p:nvPr/>
        </p:nvPicPr>
        <p:blipFill>
          <a:blip r:embed="rId2">
            <a:alphaModFix/>
          </a:blip>
          <a:stretch>
            <a:fillRect/>
          </a:stretch>
        </p:blipFill>
        <p:spPr>
          <a:xfrm>
            <a:off x="0" y="-19033"/>
            <a:ext cx="12192000" cy="1397000"/>
          </a:xfrm>
          <a:prstGeom prst="rect">
            <a:avLst/>
          </a:prstGeom>
          <a:noFill/>
          <a:ln>
            <a:noFill/>
          </a:ln>
        </p:spPr>
      </p:pic>
      <p:pic>
        <p:nvPicPr>
          <p:cNvPr id="56" name="Google Shape;56;p15"/>
          <p:cNvPicPr preferRelativeResize="0"/>
          <p:nvPr/>
        </p:nvPicPr>
        <p:blipFill rotWithShape="1">
          <a:blip r:embed="rId3">
            <a:alphaModFix/>
          </a:blip>
          <a:srcRect/>
          <a:stretch/>
        </p:blipFill>
        <p:spPr>
          <a:xfrm>
            <a:off x="0" y="6394450"/>
            <a:ext cx="12094464" cy="488812"/>
          </a:xfrm>
          <a:prstGeom prst="rect">
            <a:avLst/>
          </a:prstGeom>
          <a:noFill/>
          <a:ln>
            <a:noFill/>
          </a:ln>
        </p:spPr>
      </p:pic>
      <p:sp>
        <p:nvSpPr>
          <p:cNvPr id="57" name="Google Shape;57;p15"/>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58" name="Google Shape;58;p15"/>
          <p:cNvSpPr txBox="1">
            <a:spLocks noGrp="1"/>
          </p:cNvSpPr>
          <p:nvPr>
            <p:ph type="body" idx="1"/>
          </p:nvPr>
        </p:nvSpPr>
        <p:spPr>
          <a:xfrm>
            <a:off x="203200" y="1524000"/>
            <a:ext cx="117856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59" name="Google Shape;59;p15"/>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0" name="Google Shape;60;p15"/>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Tree>
    <p:extLst>
      <p:ext uri="{BB962C8B-B14F-4D97-AF65-F5344CB8AC3E}">
        <p14:creationId xmlns:p14="http://schemas.microsoft.com/office/powerpoint/2010/main" val="3357633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federalprogramsrosteet@cpsb.org"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3050" y="2417"/>
            <a:ext cx="12653817" cy="7135693"/>
          </a:xfrm>
        </p:spPr>
      </p:pic>
      <p:sp>
        <p:nvSpPr>
          <p:cNvPr id="3" name="TextBox 2">
            <a:extLst>
              <a:ext uri="{FF2B5EF4-FFF2-40B4-BE49-F238E27FC236}">
                <a16:creationId xmlns:a16="http://schemas.microsoft.com/office/drawing/2014/main" id="{E7345ED9-5C59-3319-2812-94D4775EAAC3}"/>
              </a:ext>
            </a:extLst>
          </p:cNvPr>
          <p:cNvSpPr txBox="1"/>
          <p:nvPr/>
        </p:nvSpPr>
        <p:spPr>
          <a:xfrm>
            <a:off x="879230" y="787592"/>
            <a:ext cx="57768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dirty="0">
                <a:solidFill>
                  <a:srgbClr val="333333"/>
                </a:solidFill>
                <a:latin typeface="Calibri"/>
              </a:rPr>
              <a:t>Federal Programs </a:t>
            </a:r>
            <a:endParaRPr lang="en-US" sz="4800" dirty="0"/>
          </a:p>
        </p:txBody>
      </p:sp>
      <p:sp>
        <p:nvSpPr>
          <p:cNvPr id="5" name="TextBox 4">
            <a:extLst>
              <a:ext uri="{FF2B5EF4-FFF2-40B4-BE49-F238E27FC236}">
                <a16:creationId xmlns:a16="http://schemas.microsoft.com/office/drawing/2014/main" id="{3E6D11D9-5674-A480-A262-E28C55FEBDCA}"/>
              </a:ext>
            </a:extLst>
          </p:cNvPr>
          <p:cNvSpPr txBox="1"/>
          <p:nvPr/>
        </p:nvSpPr>
        <p:spPr>
          <a:xfrm>
            <a:off x="879230" y="1992922"/>
            <a:ext cx="1046284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buFont typeface="Arial" panose="020B0604020202020204" pitchFamily="34" charset="0"/>
              <a:buChar char="•"/>
            </a:pPr>
            <a:r>
              <a:rPr lang="en-US" sz="2400" dirty="0"/>
              <a:t>John Spikes, Director </a:t>
            </a:r>
          </a:p>
          <a:p>
            <a:pPr marL="608965" indent="-456565">
              <a:buFont typeface="Arial" panose="020B0604020202020204" pitchFamily="34" charset="0"/>
              <a:buChar char="•"/>
            </a:pPr>
            <a:r>
              <a:rPr lang="en-US" sz="2400" dirty="0"/>
              <a:t>Richard Vail, Supervisor</a:t>
            </a:r>
          </a:p>
          <a:p>
            <a:pPr marL="608965" indent="-456565">
              <a:buFont typeface="Arial" panose="020B0604020202020204" pitchFamily="34" charset="0"/>
              <a:buChar char="•"/>
            </a:pPr>
            <a:r>
              <a:rPr lang="en-US" sz="2400" dirty="0"/>
              <a:t>Loree Smith, Family Engagement &amp; Non-Public  </a:t>
            </a:r>
          </a:p>
          <a:p>
            <a:pPr marL="608965" indent="-456565">
              <a:buFont typeface="Arial" panose="020B0604020202020204" pitchFamily="34" charset="0"/>
              <a:buChar char="•"/>
            </a:pPr>
            <a:r>
              <a:rPr lang="en-US" sz="2400" dirty="0" err="1"/>
              <a:t>Johnethia</a:t>
            </a:r>
            <a:r>
              <a:rPr lang="en-US" sz="2400" dirty="0"/>
              <a:t> Bellard, McKinney Vento </a:t>
            </a:r>
          </a:p>
          <a:p>
            <a:pPr marL="608965" indent="-456565">
              <a:buFont typeface="Arial" panose="020B0604020202020204" pitchFamily="34" charset="0"/>
              <a:buChar char="•"/>
            </a:pPr>
            <a:r>
              <a:rPr lang="en-US" sz="2400" dirty="0"/>
              <a:t>Latarsha Theard, Funds Coordinator </a:t>
            </a:r>
          </a:p>
          <a:p>
            <a:pPr marL="608965" indent="-456565">
              <a:buFont typeface="Arial" panose="020B0604020202020204" pitchFamily="34" charset="0"/>
              <a:buChar char="•"/>
            </a:pPr>
            <a:r>
              <a:rPr lang="en-US" sz="2400" dirty="0"/>
              <a:t>Melonie Wallace, Computer Network Technician </a:t>
            </a:r>
          </a:p>
          <a:p>
            <a:pPr marL="608965" indent="-456565">
              <a:buFont typeface="Arial" panose="020B0604020202020204" pitchFamily="34" charset="0"/>
              <a:buChar char="•"/>
            </a:pPr>
            <a:r>
              <a:rPr lang="en-US" sz="2400" dirty="0"/>
              <a:t>Courtney Leonard, Funds Coordinator </a:t>
            </a:r>
          </a:p>
          <a:p>
            <a:pPr marL="608965" indent="-456565">
              <a:buFont typeface="Arial" panose="020B0604020202020204" pitchFamily="34" charset="0"/>
              <a:buChar char="•"/>
            </a:pPr>
            <a:r>
              <a:rPr lang="en-US" sz="2400" dirty="0"/>
              <a:t>Della Bell, Secretary</a:t>
            </a:r>
          </a:p>
          <a:p>
            <a:pPr marL="608965" indent="-456565">
              <a:buFont typeface="Arial" panose="020B0604020202020204" pitchFamily="34" charset="0"/>
              <a:buChar char="•"/>
            </a:pPr>
            <a:r>
              <a:rPr lang="en-US" sz="2400" dirty="0"/>
              <a:t>CrystalAnn Fleming , Secretary </a:t>
            </a:r>
          </a:p>
          <a:p>
            <a:pPr marL="608965" indent="-456565">
              <a:buFont typeface="Arial" panose="020B0604020202020204" pitchFamily="34" charset="0"/>
              <a:buChar char="•"/>
            </a:pPr>
            <a:r>
              <a:rPr lang="en-US" sz="2400" dirty="0"/>
              <a:t>Kendria Guice, Secretary </a:t>
            </a:r>
          </a:p>
          <a:p>
            <a:pPr marL="495300" indent="-342900">
              <a:buFont typeface="Arial" panose="020B0604020202020204" pitchFamily="34" charset="0"/>
              <a:buChar char="•"/>
            </a:pPr>
            <a:r>
              <a:rPr lang="en-US" sz="2400" dirty="0"/>
              <a:t>  </a:t>
            </a:r>
            <a:r>
              <a:rPr lang="en-US" sz="2400" dirty="0" err="1"/>
              <a:t>Lacitta</a:t>
            </a:r>
            <a:r>
              <a:rPr lang="en-US" sz="2400" dirty="0"/>
              <a:t> Lavergne, NP/FE Clerk &amp; Fixed Assets</a:t>
            </a:r>
          </a:p>
          <a:p>
            <a:pPr marL="495300" indent="-342900">
              <a:buFont typeface="Arial" panose="020B0604020202020204" pitchFamily="34" charset="0"/>
              <a:buChar char="•"/>
            </a:pPr>
            <a:endParaRPr lang="en-US" dirty="0"/>
          </a:p>
          <a:p>
            <a:pPr marL="495300" indent="-342900">
              <a:buFont typeface="Arial" panose="020B0604020202020204" pitchFamily="34" charset="0"/>
              <a:buChar char="•"/>
            </a:pPr>
            <a:endParaRPr lang="en-US" sz="1800" dirty="0"/>
          </a:p>
          <a:p>
            <a:pPr marL="152400"/>
            <a:r>
              <a:rPr lang="en-US" sz="1800" dirty="0"/>
              <a:t> </a:t>
            </a:r>
          </a:p>
          <a:p>
            <a:pPr algn="l"/>
            <a:endParaRPr lang="en-US" dirty="0"/>
          </a:p>
        </p:txBody>
      </p:sp>
    </p:spTree>
    <p:extLst>
      <p:ext uri="{BB962C8B-B14F-4D97-AF65-F5344CB8AC3E}">
        <p14:creationId xmlns:p14="http://schemas.microsoft.com/office/powerpoint/2010/main" val="3623080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ACABB-0F93-9CB4-B7BA-AA7E7B4C4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7A64E-8F3C-AB9E-8F91-E5A70225D3D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3955B7E-CE63-0EE7-9273-315D320843FC}"/>
              </a:ext>
            </a:extLst>
          </p:cNvPr>
          <p:cNvPicPr>
            <a:picLocks noGrp="1" noChangeAspect="1"/>
          </p:cNvPicPr>
          <p:nvPr>
            <p:ph idx="1"/>
          </p:nvPr>
        </p:nvPicPr>
        <p:blipFill>
          <a:blip r:embed="rId2"/>
          <a:stretch>
            <a:fillRect/>
          </a:stretch>
        </p:blipFill>
        <p:spPr>
          <a:xfrm>
            <a:off x="-3050" y="2417"/>
            <a:ext cx="12653817" cy="7135693"/>
          </a:xfrm>
        </p:spPr>
      </p:pic>
      <p:sp>
        <p:nvSpPr>
          <p:cNvPr id="3" name="TextBox 2">
            <a:extLst>
              <a:ext uri="{FF2B5EF4-FFF2-40B4-BE49-F238E27FC236}">
                <a16:creationId xmlns:a16="http://schemas.microsoft.com/office/drawing/2014/main" id="{069B43DD-CF76-A82B-6E5B-E9609EB72C74}"/>
              </a:ext>
            </a:extLst>
          </p:cNvPr>
          <p:cNvSpPr txBox="1"/>
          <p:nvPr/>
        </p:nvSpPr>
        <p:spPr>
          <a:xfrm>
            <a:off x="879230" y="787592"/>
            <a:ext cx="1046284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Elementary and Secondary Education Act of 1965</a:t>
            </a:r>
          </a:p>
        </p:txBody>
      </p:sp>
      <p:sp>
        <p:nvSpPr>
          <p:cNvPr id="5" name="TextBox 4">
            <a:extLst>
              <a:ext uri="{FF2B5EF4-FFF2-40B4-BE49-F238E27FC236}">
                <a16:creationId xmlns:a16="http://schemas.microsoft.com/office/drawing/2014/main" id="{4CA85BC7-3DF9-9E26-DBBA-63688DEB964B}"/>
              </a:ext>
            </a:extLst>
          </p:cNvPr>
          <p:cNvSpPr txBox="1"/>
          <p:nvPr/>
        </p:nvSpPr>
        <p:spPr>
          <a:xfrm>
            <a:off x="879230" y="1992922"/>
            <a:ext cx="10462846"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95300" indent="-342900">
              <a:buFont typeface="Arial" panose="020B0604020202020204" pitchFamily="34" charset="0"/>
              <a:buChar char="•"/>
            </a:pPr>
            <a:r>
              <a:rPr lang="en-US" sz="2400" b="0" i="0" dirty="0">
                <a:solidFill>
                  <a:srgbClr val="212B33"/>
                </a:solidFill>
                <a:effectLst/>
                <a:latin typeface="Roboto" panose="02000000000000000000" pitchFamily="2" charset="0"/>
              </a:rPr>
              <a:t>The Elementary and Secondary Education Act (ESEA) was a cornerstone of President Lyndon B. Johnson’s “War on Poverty”.  </a:t>
            </a:r>
          </a:p>
          <a:p>
            <a:pPr marL="495300" indent="-342900">
              <a:buFont typeface="Arial" panose="020B0604020202020204" pitchFamily="34" charset="0"/>
              <a:buChar char="•"/>
            </a:pPr>
            <a:endParaRPr lang="en-US" dirty="0">
              <a:solidFill>
                <a:srgbClr val="212B33"/>
              </a:solidFill>
              <a:latin typeface="Roboto" panose="02000000000000000000" pitchFamily="2" charset="0"/>
            </a:endParaRPr>
          </a:p>
          <a:p>
            <a:pPr marL="495300" indent="-342900">
              <a:buFont typeface="Arial" panose="020B0604020202020204" pitchFamily="34" charset="0"/>
              <a:buChar char="•"/>
            </a:pPr>
            <a:endParaRPr lang="en-US" dirty="0"/>
          </a:p>
          <a:p>
            <a:pPr marL="495300" indent="-342900">
              <a:buFont typeface="Arial" panose="020B0604020202020204" pitchFamily="34" charset="0"/>
              <a:buChar char="•"/>
            </a:pPr>
            <a:endParaRPr lang="en-US" dirty="0"/>
          </a:p>
          <a:p>
            <a:pPr marL="495300" indent="-342900">
              <a:buFont typeface="Arial" panose="020B0604020202020204" pitchFamily="34" charset="0"/>
              <a:buChar char="•"/>
            </a:pPr>
            <a:endParaRPr lang="en-US" sz="1800" dirty="0"/>
          </a:p>
          <a:p>
            <a:pPr marL="152400"/>
            <a:r>
              <a:rPr lang="en-US" sz="1800" dirty="0"/>
              <a:t> </a:t>
            </a:r>
          </a:p>
          <a:p>
            <a:pPr algn="l"/>
            <a:endParaRPr lang="en-US" dirty="0"/>
          </a:p>
        </p:txBody>
      </p:sp>
      <p:pic>
        <p:nvPicPr>
          <p:cNvPr id="6" name="Picture 2" descr="Lyndon B. Johnson at the ESEA signing ceremony, with his childhood schoolteacher Ms. Kate Deadrich Loney">
            <a:extLst>
              <a:ext uri="{FF2B5EF4-FFF2-40B4-BE49-F238E27FC236}">
                <a16:creationId xmlns:a16="http://schemas.microsoft.com/office/drawing/2014/main" id="{C31D5C41-EAF9-5239-6C33-BCAB4BD026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5694" y="2829327"/>
            <a:ext cx="3466647" cy="391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05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0396-8BB2-5D17-2401-A365F067EE79}"/>
              </a:ext>
            </a:extLst>
          </p:cNvPr>
          <p:cNvSpPr>
            <a:spLocks noGrp="1"/>
          </p:cNvSpPr>
          <p:nvPr>
            <p:ph type="title"/>
          </p:nvPr>
        </p:nvSpPr>
        <p:spPr/>
        <p:txBody>
          <a:bodyPr/>
          <a:lstStyle/>
          <a:p>
            <a:r>
              <a:rPr lang="en-US" dirty="0"/>
              <a:t>Louisiana in National Rankings </a:t>
            </a:r>
          </a:p>
        </p:txBody>
      </p:sp>
      <p:sp>
        <p:nvSpPr>
          <p:cNvPr id="3" name="Text Placeholder 2">
            <a:extLst>
              <a:ext uri="{FF2B5EF4-FFF2-40B4-BE49-F238E27FC236}">
                <a16:creationId xmlns:a16="http://schemas.microsoft.com/office/drawing/2014/main" id="{F8290441-590C-A5FF-433F-38D91684240D}"/>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0F7BC746-F378-F1FC-EBB6-FB1B5E3D1CBF}"/>
              </a:ext>
            </a:extLst>
          </p:cNvPr>
          <p:cNvPicPr>
            <a:picLocks noChangeAspect="1"/>
          </p:cNvPicPr>
          <p:nvPr/>
        </p:nvPicPr>
        <p:blipFill>
          <a:blip r:embed="rId2"/>
          <a:stretch>
            <a:fillRect/>
          </a:stretch>
        </p:blipFill>
        <p:spPr>
          <a:xfrm>
            <a:off x="-1" y="1254642"/>
            <a:ext cx="12192001" cy="5498740"/>
          </a:xfrm>
          <a:prstGeom prst="rect">
            <a:avLst/>
          </a:prstGeom>
        </p:spPr>
      </p:pic>
    </p:spTree>
    <p:extLst>
      <p:ext uri="{BB962C8B-B14F-4D97-AF65-F5344CB8AC3E}">
        <p14:creationId xmlns:p14="http://schemas.microsoft.com/office/powerpoint/2010/main" val="138060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7B9-D567-46C0-9A7C-196DFF61D61A}"/>
              </a:ext>
            </a:extLst>
          </p:cNvPr>
          <p:cNvSpPr>
            <a:spLocks noGrp="1"/>
          </p:cNvSpPr>
          <p:nvPr>
            <p:ph type="title"/>
          </p:nvPr>
        </p:nvSpPr>
        <p:spPr/>
        <p:txBody>
          <a:bodyPr/>
          <a:lstStyle/>
          <a:p>
            <a:r>
              <a:rPr lang="en-US" dirty="0"/>
              <a:t>Federal Programs -- ESSA</a:t>
            </a:r>
          </a:p>
        </p:txBody>
      </p:sp>
      <p:sp>
        <p:nvSpPr>
          <p:cNvPr id="3" name="Text Placeholder 2">
            <a:extLst>
              <a:ext uri="{FF2B5EF4-FFF2-40B4-BE49-F238E27FC236}">
                <a16:creationId xmlns:a16="http://schemas.microsoft.com/office/drawing/2014/main" id="{A0C9A2B4-0DD2-4BFF-ADA5-762E3BEEE230}"/>
              </a:ext>
            </a:extLst>
          </p:cNvPr>
          <p:cNvSpPr>
            <a:spLocks noGrp="1"/>
          </p:cNvSpPr>
          <p:nvPr>
            <p:ph type="body" idx="1"/>
          </p:nvPr>
        </p:nvSpPr>
        <p:spPr/>
        <p:txBody>
          <a:bodyPr/>
          <a:lstStyle/>
          <a:p>
            <a:pPr marL="152396" indent="0">
              <a:buNone/>
            </a:pPr>
            <a:r>
              <a:rPr lang="en-US" dirty="0"/>
              <a:t>Every Student Succeeds Act </a:t>
            </a:r>
          </a:p>
          <a:p>
            <a:pPr marL="152396" lvl="1" indent="0">
              <a:spcBef>
                <a:spcPts val="0"/>
              </a:spcBef>
              <a:buNone/>
            </a:pPr>
            <a:r>
              <a:rPr lang="en-US" sz="1800" b="1" dirty="0">
                <a:effectLst/>
                <a:latin typeface="Times New Roman" panose="02020603050405020304" pitchFamily="18"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Title I, II, III, III </a:t>
            </a:r>
            <a:r>
              <a:rPr lang="en-US" dirty="0">
                <a:latin typeface="Times New Roman" panose="02020603050405020304" pitchFamily="18" charset="0"/>
                <a:ea typeface="Times New Roman" panose="02020603050405020304" pitchFamily="18" charset="0"/>
              </a:rPr>
              <a:t>Immigrant, Title IV, Non-public, Homeless, Foster Care, N &amp; D </a:t>
            </a:r>
          </a:p>
          <a:p>
            <a:pPr marL="609585" lvl="1" algn="just">
              <a:spcBef>
                <a:spcPts val="0"/>
              </a:spcBef>
            </a:pP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18963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5CFE-E94F-4E7C-9FD5-455392E77F74}"/>
              </a:ext>
            </a:extLst>
          </p:cNvPr>
          <p:cNvSpPr>
            <a:spLocks noGrp="1"/>
          </p:cNvSpPr>
          <p:nvPr>
            <p:ph type="title"/>
          </p:nvPr>
        </p:nvSpPr>
        <p:spPr/>
        <p:txBody>
          <a:bodyPr/>
          <a:lstStyle/>
          <a:p>
            <a:r>
              <a:rPr lang="en-US"/>
              <a:t>Title I Schoolwide Program Qualifications </a:t>
            </a:r>
          </a:p>
        </p:txBody>
      </p:sp>
      <p:sp>
        <p:nvSpPr>
          <p:cNvPr id="3" name="Text Placeholder 2">
            <a:extLst>
              <a:ext uri="{FF2B5EF4-FFF2-40B4-BE49-F238E27FC236}">
                <a16:creationId xmlns:a16="http://schemas.microsoft.com/office/drawing/2014/main" id="{2311E3CD-C5B3-4491-AA59-BC40038C031E}"/>
              </a:ext>
            </a:extLst>
          </p:cNvPr>
          <p:cNvSpPr>
            <a:spLocks noGrp="1"/>
          </p:cNvSpPr>
          <p:nvPr>
            <p:ph type="body" idx="1"/>
          </p:nvPr>
        </p:nvSpPr>
        <p:spPr/>
        <p:txBody>
          <a:bodyPr/>
          <a:lstStyle/>
          <a:p>
            <a:pPr marL="151765" indent="0" algn="just">
              <a:buNone/>
            </a:pPr>
            <a:r>
              <a:rPr lang="en-US" dirty="0">
                <a:effectLst/>
                <a:ea typeface="Calibri" panose="020F0502020204030204" pitchFamily="34" charset="0"/>
                <a:cs typeface="Times New Roman"/>
              </a:rPr>
              <a:t>Calcasieu Parish School System Federal Programs Department serves all schools having a poverty level of 60% and above for middle and high schools .</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Elementary and elementary grade span schools greater than 40% poverty level are also served.</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The date to determine Title I eligibility (F/R %/ED %) is set by the LDOE.</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a school falls below the poverty level, the school will be given a one-year grace period to get back above the poverty level.</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they still fall below the poverty level a second year, the school will no longer be a Title I school until they get back above the poverty level.</a:t>
            </a:r>
            <a:r>
              <a:rPr lang="en-US" dirty="0">
                <a:ea typeface="Calibri" panose="020F0502020204030204" pitchFamily="34" charset="0"/>
                <a:cs typeface="Times New Roman"/>
              </a:rPr>
              <a:t>  </a:t>
            </a:r>
            <a:endParaRPr lang="en-US" sz="3200" dirty="0"/>
          </a:p>
        </p:txBody>
      </p:sp>
    </p:spTree>
    <p:extLst>
      <p:ext uri="{BB962C8B-B14F-4D97-AF65-F5344CB8AC3E}">
        <p14:creationId xmlns:p14="http://schemas.microsoft.com/office/powerpoint/2010/main" val="3645156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79C-E78E-4DB6-940E-4FC43398B214}"/>
              </a:ext>
            </a:extLst>
          </p:cNvPr>
          <p:cNvSpPr>
            <a:spLocks noGrp="1"/>
          </p:cNvSpPr>
          <p:nvPr>
            <p:ph type="title"/>
          </p:nvPr>
        </p:nvSpPr>
        <p:spPr/>
        <p:txBody>
          <a:bodyPr/>
          <a:lstStyle/>
          <a:p>
            <a:r>
              <a:rPr lang="en-US" sz="3700"/>
              <a:t>Title I Services </a:t>
            </a:r>
            <a:endParaRPr lang="en-US"/>
          </a:p>
        </p:txBody>
      </p:sp>
      <p:sp>
        <p:nvSpPr>
          <p:cNvPr id="3" name="Text Placeholder 2">
            <a:extLst>
              <a:ext uri="{FF2B5EF4-FFF2-40B4-BE49-F238E27FC236}">
                <a16:creationId xmlns:a16="http://schemas.microsoft.com/office/drawing/2014/main" id="{8E52C969-8A22-4B2A-8D85-31D6E3F3A5E9}"/>
              </a:ext>
            </a:extLst>
          </p:cNvPr>
          <p:cNvSpPr>
            <a:spLocks noGrp="1"/>
          </p:cNvSpPr>
          <p:nvPr>
            <p:ph type="body" idx="1"/>
          </p:nvPr>
        </p:nvSpPr>
        <p:spPr/>
        <p:txBody>
          <a:bodyPr/>
          <a:lstStyle/>
          <a:p>
            <a:pPr marL="152400" indent="0">
              <a:buNone/>
            </a:pPr>
            <a:r>
              <a:rPr lang="en-US" dirty="0"/>
              <a:t>•38 Schools in Calcasieu Parish</a:t>
            </a:r>
          </a:p>
          <a:p>
            <a:pPr marL="152400" indent="0">
              <a:buNone/>
            </a:pPr>
            <a:r>
              <a:rPr lang="en-US" dirty="0"/>
              <a:t>•4 Neglected and Delinquent Facilities</a:t>
            </a:r>
          </a:p>
          <a:p>
            <a:pPr marL="762000" lvl="1" indent="0">
              <a:buNone/>
            </a:pPr>
            <a:r>
              <a:rPr lang="en-US" dirty="0"/>
              <a:t>•Boys Village, </a:t>
            </a:r>
            <a:r>
              <a:rPr lang="en-US" dirty="0" err="1"/>
              <a:t>Harbour</a:t>
            </a:r>
            <a:r>
              <a:rPr lang="en-US" dirty="0"/>
              <a:t> House, Louisiana Methodist Children’s Home, and Juvenile Detention Center </a:t>
            </a:r>
          </a:p>
          <a:p>
            <a:pPr marL="152400" indent="0">
              <a:buNone/>
            </a:pPr>
            <a:r>
              <a:rPr lang="en-US" dirty="0"/>
              <a:t>•9 Non Public Schools </a:t>
            </a:r>
          </a:p>
          <a:p>
            <a:pPr marL="762000" lvl="1" indent="0">
              <a:buNone/>
            </a:pPr>
            <a:r>
              <a:rPr lang="en-US" dirty="0"/>
              <a:t>•Episcopal Day School, First Baptist Christian Academy, Hamilton Christian Academy, Immaculate Conception Catholic School, Life Christian Academy, Our Lady Queen of Heaven Catholic School, Our Lady’s Catholic School, St. Louis Catholic High School, and St. Margaret Catholic School</a:t>
            </a:r>
          </a:p>
          <a:p>
            <a:pPr marL="608965" indent="-456565"/>
            <a:endParaRPr lang="en-US" dirty="0"/>
          </a:p>
        </p:txBody>
      </p:sp>
    </p:spTree>
    <p:extLst>
      <p:ext uri="{BB962C8B-B14F-4D97-AF65-F5344CB8AC3E}">
        <p14:creationId xmlns:p14="http://schemas.microsoft.com/office/powerpoint/2010/main" val="1051482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8D54-C0A1-330D-7F11-D7FCE49E988A}"/>
              </a:ext>
            </a:extLst>
          </p:cNvPr>
          <p:cNvSpPr>
            <a:spLocks noGrp="1"/>
          </p:cNvSpPr>
          <p:nvPr>
            <p:ph type="title"/>
          </p:nvPr>
        </p:nvSpPr>
        <p:spPr/>
        <p:txBody>
          <a:bodyPr/>
          <a:lstStyle/>
          <a:p>
            <a:r>
              <a:rPr lang="en-US" dirty="0"/>
              <a:t>Title II</a:t>
            </a:r>
          </a:p>
        </p:txBody>
      </p:sp>
      <p:sp>
        <p:nvSpPr>
          <p:cNvPr id="3" name="Text Placeholder 2">
            <a:extLst>
              <a:ext uri="{FF2B5EF4-FFF2-40B4-BE49-F238E27FC236}">
                <a16:creationId xmlns:a16="http://schemas.microsoft.com/office/drawing/2014/main" id="{B69E3B31-7449-D215-969D-87892A4FEA41}"/>
              </a:ext>
            </a:extLst>
          </p:cNvPr>
          <p:cNvSpPr>
            <a:spLocks noGrp="1"/>
          </p:cNvSpPr>
          <p:nvPr>
            <p:ph type="body" idx="1"/>
          </p:nvPr>
        </p:nvSpPr>
        <p:spPr/>
        <p:txBody>
          <a:bodyPr/>
          <a:lstStyle/>
          <a:p>
            <a:r>
              <a:rPr lang="en-US" sz="2400" dirty="0"/>
              <a:t>Improving Teacher Quality Grant is a federally funded grant for the purpose of increasing the academic achievement of all students by helping schools and districts improve teacher and principal quality and ensure that all teachers are highly effective. </a:t>
            </a:r>
          </a:p>
          <a:p>
            <a:r>
              <a:rPr lang="en-US" dirty="0"/>
              <a:t>Below are some examples of funded activities across all schools in the district </a:t>
            </a:r>
            <a:endParaRPr lang="en-US" sz="2400" dirty="0"/>
          </a:p>
          <a:p>
            <a:pPr lvl="1"/>
            <a:r>
              <a:rPr lang="en-US" dirty="0"/>
              <a:t>Teacher Leader Summit </a:t>
            </a:r>
          </a:p>
          <a:p>
            <a:pPr lvl="1"/>
            <a:r>
              <a:rPr lang="en-US" dirty="0"/>
              <a:t>New Teacher Academy </a:t>
            </a:r>
          </a:p>
          <a:p>
            <a:pPr lvl="1"/>
            <a:r>
              <a:rPr lang="en-US" dirty="0"/>
              <a:t>Gifted Training </a:t>
            </a:r>
          </a:p>
          <a:p>
            <a:pPr lvl="1"/>
            <a:r>
              <a:rPr lang="en-US" dirty="0"/>
              <a:t>PD</a:t>
            </a:r>
          </a:p>
          <a:p>
            <a:pPr lvl="1"/>
            <a:r>
              <a:rPr lang="en-US" dirty="0"/>
              <a:t>Teacher/Para Certification </a:t>
            </a:r>
          </a:p>
        </p:txBody>
      </p:sp>
    </p:spTree>
    <p:extLst>
      <p:ext uri="{BB962C8B-B14F-4D97-AF65-F5344CB8AC3E}">
        <p14:creationId xmlns:p14="http://schemas.microsoft.com/office/powerpoint/2010/main" val="2169461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72B3E-30E4-F360-744E-DB129B1D1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795DE-218B-F396-50C2-D6AC7D93A802}"/>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EA38F333-3E34-7B47-64F8-847C9890B7E6}"/>
              </a:ext>
            </a:extLst>
          </p:cNvPr>
          <p:cNvPicPr>
            <a:picLocks noGrp="1" noChangeAspect="1"/>
          </p:cNvPicPr>
          <p:nvPr>
            <p:ph idx="1"/>
          </p:nvPr>
        </p:nvPicPr>
        <p:blipFill>
          <a:blip r:embed="rId2"/>
          <a:stretch>
            <a:fillRect/>
          </a:stretch>
        </p:blipFill>
        <p:spPr>
          <a:xfrm>
            <a:off x="0" y="0"/>
            <a:ext cx="12653817" cy="7135693"/>
          </a:xfrm>
        </p:spPr>
      </p:pic>
      <p:sp>
        <p:nvSpPr>
          <p:cNvPr id="5" name="TextBox 4">
            <a:extLst>
              <a:ext uri="{FF2B5EF4-FFF2-40B4-BE49-F238E27FC236}">
                <a16:creationId xmlns:a16="http://schemas.microsoft.com/office/drawing/2014/main" id="{608991CD-7500-0A28-1F18-53619F5AE9C6}"/>
              </a:ext>
            </a:extLst>
          </p:cNvPr>
          <p:cNvSpPr txBox="1"/>
          <p:nvPr/>
        </p:nvSpPr>
        <p:spPr>
          <a:xfrm>
            <a:off x="879230" y="1992922"/>
            <a:ext cx="10462846" cy="7017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2400">
              <a:lnSpc>
                <a:spcPct val="90000"/>
              </a:lnSpc>
              <a:spcBef>
                <a:spcPts val="1000"/>
              </a:spcBef>
            </a:pPr>
            <a:r>
              <a:rPr lang="en-US" sz="2400" dirty="0">
                <a:solidFill>
                  <a:srgbClr val="212121"/>
                </a:solidFill>
                <a:latin typeface="Calibri"/>
                <a:ea typeface="Calibri"/>
                <a:cs typeface="Calibri"/>
              </a:rPr>
              <a:t> </a:t>
            </a:r>
          </a:p>
          <a:p>
            <a:pPr algn="l"/>
            <a:endParaRPr lang="en-US" dirty="0"/>
          </a:p>
        </p:txBody>
      </p:sp>
      <p:sp>
        <p:nvSpPr>
          <p:cNvPr id="7" name="TextBox 6">
            <a:extLst>
              <a:ext uri="{FF2B5EF4-FFF2-40B4-BE49-F238E27FC236}">
                <a16:creationId xmlns:a16="http://schemas.microsoft.com/office/drawing/2014/main" id="{B04CA30D-0043-1460-E846-5E7802134634}"/>
              </a:ext>
            </a:extLst>
          </p:cNvPr>
          <p:cNvSpPr txBox="1"/>
          <p:nvPr/>
        </p:nvSpPr>
        <p:spPr>
          <a:xfrm>
            <a:off x="760141" y="643132"/>
            <a:ext cx="6400800" cy="1077218"/>
          </a:xfrm>
          <a:prstGeom prst="rect">
            <a:avLst/>
          </a:prstGeom>
          <a:noFill/>
        </p:spPr>
        <p:txBody>
          <a:bodyPr wrap="square">
            <a:spAutoFit/>
          </a:bodyPr>
          <a:lstStyle/>
          <a:p>
            <a:endParaRPr lang="en-US" dirty="0">
              <a:highlight>
                <a:srgbClr val="FFFF00"/>
              </a:highlight>
            </a:endParaRPr>
          </a:p>
          <a:p>
            <a:r>
              <a:rPr lang="en-US" sz="2800" dirty="0"/>
              <a:t>Teacher/Para Tuition Assistance </a:t>
            </a:r>
          </a:p>
          <a:p>
            <a:pPr marL="285750" indent="-285750">
              <a:buFont typeface="Arial" panose="020B0604020202020204" pitchFamily="34" charset="0"/>
              <a:buChar char="•"/>
            </a:pPr>
            <a:r>
              <a:rPr lang="en-US" dirty="0"/>
              <a:t>Located on the Personnel Website </a:t>
            </a:r>
          </a:p>
        </p:txBody>
      </p:sp>
      <p:pic>
        <p:nvPicPr>
          <p:cNvPr id="8" name="Picture 7">
            <a:extLst>
              <a:ext uri="{FF2B5EF4-FFF2-40B4-BE49-F238E27FC236}">
                <a16:creationId xmlns:a16="http://schemas.microsoft.com/office/drawing/2014/main" id="{90C96AA4-ABED-458D-1808-4FADB311D806}"/>
              </a:ext>
            </a:extLst>
          </p:cNvPr>
          <p:cNvPicPr>
            <a:picLocks noChangeAspect="1"/>
          </p:cNvPicPr>
          <p:nvPr/>
        </p:nvPicPr>
        <p:blipFill>
          <a:blip r:embed="rId3"/>
          <a:stretch>
            <a:fillRect/>
          </a:stretch>
        </p:blipFill>
        <p:spPr>
          <a:xfrm>
            <a:off x="1021592" y="1992922"/>
            <a:ext cx="9168246" cy="2170426"/>
          </a:xfrm>
          <a:prstGeom prst="rect">
            <a:avLst/>
          </a:prstGeom>
        </p:spPr>
      </p:pic>
      <p:pic>
        <p:nvPicPr>
          <p:cNvPr id="9" name="Picture 8">
            <a:extLst>
              <a:ext uri="{FF2B5EF4-FFF2-40B4-BE49-F238E27FC236}">
                <a16:creationId xmlns:a16="http://schemas.microsoft.com/office/drawing/2014/main" id="{3304417E-8F5E-60B4-79A9-2EE4AEA6F918}"/>
              </a:ext>
            </a:extLst>
          </p:cNvPr>
          <p:cNvPicPr>
            <a:picLocks noChangeAspect="1"/>
          </p:cNvPicPr>
          <p:nvPr/>
        </p:nvPicPr>
        <p:blipFill>
          <a:blip r:embed="rId4"/>
          <a:stretch>
            <a:fillRect/>
          </a:stretch>
        </p:blipFill>
        <p:spPr>
          <a:xfrm>
            <a:off x="1134010" y="4499849"/>
            <a:ext cx="9055828" cy="1286054"/>
          </a:xfrm>
          <a:prstGeom prst="rect">
            <a:avLst/>
          </a:prstGeom>
        </p:spPr>
      </p:pic>
    </p:spTree>
    <p:extLst>
      <p:ext uri="{BB962C8B-B14F-4D97-AF65-F5344CB8AC3E}">
        <p14:creationId xmlns:p14="http://schemas.microsoft.com/office/powerpoint/2010/main" val="1081281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7E8B3-14DC-7F67-AFBE-020AFAF6A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BCDD1-AD49-B529-4156-DE4CD82C4535}"/>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131BF8D5-C426-9AC2-8CA1-363F752CDF27}"/>
              </a:ext>
            </a:extLst>
          </p:cNvPr>
          <p:cNvPicPr>
            <a:picLocks noGrp="1" noChangeAspect="1"/>
          </p:cNvPicPr>
          <p:nvPr>
            <p:ph idx="1"/>
          </p:nvPr>
        </p:nvPicPr>
        <p:blipFill>
          <a:blip r:embed="rId2"/>
          <a:stretch>
            <a:fillRect/>
          </a:stretch>
        </p:blipFill>
        <p:spPr>
          <a:xfrm>
            <a:off x="-3050" y="2417"/>
            <a:ext cx="12653817" cy="7135693"/>
          </a:xfrm>
        </p:spPr>
      </p:pic>
      <p:sp>
        <p:nvSpPr>
          <p:cNvPr id="3" name="TextBox 2">
            <a:extLst>
              <a:ext uri="{FF2B5EF4-FFF2-40B4-BE49-F238E27FC236}">
                <a16:creationId xmlns:a16="http://schemas.microsoft.com/office/drawing/2014/main" id="{3E3BD39B-0E7D-032B-D63F-81FF1D64DF93}"/>
              </a:ext>
            </a:extLst>
          </p:cNvPr>
          <p:cNvSpPr txBox="1"/>
          <p:nvPr/>
        </p:nvSpPr>
        <p:spPr>
          <a:xfrm>
            <a:off x="842513" y="368061"/>
            <a:ext cx="5776822"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dirty="0">
                <a:solidFill>
                  <a:srgbClr val="333333"/>
                </a:solidFill>
                <a:latin typeface="Calibri"/>
              </a:rPr>
              <a:t>Certification/Notification</a:t>
            </a:r>
            <a:endParaRPr lang="en-US" dirty="0"/>
          </a:p>
        </p:txBody>
      </p:sp>
      <p:sp>
        <p:nvSpPr>
          <p:cNvPr id="5" name="TextBox 4">
            <a:extLst>
              <a:ext uri="{FF2B5EF4-FFF2-40B4-BE49-F238E27FC236}">
                <a16:creationId xmlns:a16="http://schemas.microsoft.com/office/drawing/2014/main" id="{629B6EB1-FE61-96E6-AA77-933B425DD207}"/>
              </a:ext>
            </a:extLst>
          </p:cNvPr>
          <p:cNvSpPr txBox="1"/>
          <p:nvPr/>
        </p:nvSpPr>
        <p:spPr>
          <a:xfrm>
            <a:off x="879230" y="1992922"/>
            <a:ext cx="10462846" cy="3938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Principals are required to work with CPSB Personnel Department to determine each teacher's and paraprofessional's Certification status.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ESSA Parental Notification Requirements; LEA must provide families with written notification.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Certification Documentation: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Attestation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Example Parent Letter</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Notification Documentation Letter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This can be found in the CPSB Student Code of Conduct.  </a:t>
            </a:r>
          </a:p>
          <a:p>
            <a:pPr algn="l"/>
            <a:endParaRPr lang="en-US" dirty="0"/>
          </a:p>
        </p:txBody>
      </p:sp>
    </p:spTree>
    <p:extLst>
      <p:ext uri="{BB962C8B-B14F-4D97-AF65-F5344CB8AC3E}">
        <p14:creationId xmlns:p14="http://schemas.microsoft.com/office/powerpoint/2010/main" val="4029191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047F-2F65-A602-555E-ADCBFBFF19DA}"/>
              </a:ext>
            </a:extLst>
          </p:cNvPr>
          <p:cNvSpPr>
            <a:spLocks noGrp="1"/>
          </p:cNvSpPr>
          <p:nvPr>
            <p:ph type="title"/>
          </p:nvPr>
        </p:nvSpPr>
        <p:spPr/>
        <p:txBody>
          <a:bodyPr/>
          <a:lstStyle/>
          <a:p>
            <a:r>
              <a:rPr lang="en-US" dirty="0"/>
              <a:t>Title III </a:t>
            </a:r>
          </a:p>
        </p:txBody>
      </p:sp>
      <p:sp>
        <p:nvSpPr>
          <p:cNvPr id="3" name="Text Placeholder 2">
            <a:extLst>
              <a:ext uri="{FF2B5EF4-FFF2-40B4-BE49-F238E27FC236}">
                <a16:creationId xmlns:a16="http://schemas.microsoft.com/office/drawing/2014/main" id="{B015E9A7-E5E7-42F6-9348-53D8F30428A0}"/>
              </a:ext>
            </a:extLst>
          </p:cNvPr>
          <p:cNvSpPr>
            <a:spLocks noGrp="1"/>
          </p:cNvSpPr>
          <p:nvPr>
            <p:ph type="body" idx="1"/>
          </p:nvPr>
        </p:nvSpPr>
        <p:spPr/>
        <p:txBody>
          <a:bodyPr/>
          <a:lstStyle/>
          <a:p>
            <a:r>
              <a:rPr lang="en-US" sz="2400" dirty="0"/>
              <a:t>The English Language Learner (ELL) program is to help ensure that children who are non-English speakers attain English proficiency, develop high levels of academic attainment in English and meet the same challenging LA academic standards as all children are expected to meet.</a:t>
            </a:r>
            <a:r>
              <a:rPr lang="en-US" sz="2400" b="1" dirty="0"/>
              <a:t>  </a:t>
            </a:r>
          </a:p>
          <a:p>
            <a:r>
              <a:rPr lang="en-US" dirty="0"/>
              <a:t>Below are some examples of funded activities across all schools in the district </a:t>
            </a:r>
          </a:p>
          <a:p>
            <a:pPr lvl="1"/>
            <a:r>
              <a:rPr lang="en-US" dirty="0"/>
              <a:t>Schools with EL training </a:t>
            </a:r>
          </a:p>
          <a:p>
            <a:pPr lvl="1"/>
            <a:r>
              <a:rPr lang="en-US" dirty="0"/>
              <a:t>Interpreter </a:t>
            </a:r>
          </a:p>
          <a:p>
            <a:pPr lvl="1"/>
            <a:r>
              <a:rPr lang="en-US" dirty="0"/>
              <a:t>PD </a:t>
            </a:r>
          </a:p>
          <a:p>
            <a:pPr lvl="1"/>
            <a:r>
              <a:rPr lang="en-US" dirty="0"/>
              <a:t>Site Licenses </a:t>
            </a:r>
          </a:p>
          <a:p>
            <a:pPr lvl="1"/>
            <a:r>
              <a:rPr lang="en-US" dirty="0"/>
              <a:t>Supplies </a:t>
            </a:r>
          </a:p>
        </p:txBody>
      </p:sp>
    </p:spTree>
    <p:extLst>
      <p:ext uri="{BB962C8B-B14F-4D97-AF65-F5344CB8AC3E}">
        <p14:creationId xmlns:p14="http://schemas.microsoft.com/office/powerpoint/2010/main" val="71844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395E5F61-37FC-1097-8550-A73B024581AF}"/>
              </a:ext>
            </a:extLst>
          </p:cNvPr>
          <p:cNvSpPr txBox="1"/>
          <p:nvPr/>
        </p:nvSpPr>
        <p:spPr>
          <a:xfrm>
            <a:off x="842513" y="368060"/>
            <a:ext cx="5633049"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dirty="0">
                <a:solidFill>
                  <a:srgbClr val="333333"/>
                </a:solidFill>
                <a:latin typeface="Calibri"/>
              </a:rPr>
              <a:t>Title III  English Learners</a:t>
            </a:r>
            <a:endParaRPr lang="en-US" dirty="0"/>
          </a:p>
        </p:txBody>
      </p:sp>
      <p:sp>
        <p:nvSpPr>
          <p:cNvPr id="5" name="TextBox 4">
            <a:extLst>
              <a:ext uri="{FF2B5EF4-FFF2-40B4-BE49-F238E27FC236}">
                <a16:creationId xmlns:a16="http://schemas.microsoft.com/office/drawing/2014/main" id="{2E4A49E6-D5D2-4C55-DA83-C13AEE9B6198}"/>
              </a:ext>
            </a:extLst>
          </p:cNvPr>
          <p:cNvSpPr txBox="1"/>
          <p:nvPr/>
        </p:nvSpPr>
        <p:spPr>
          <a:xfrm>
            <a:off x="849922" y="1992922"/>
            <a:ext cx="10521461" cy="25442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Home Language Survey, English  FP 800-1B-E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Home Language Survey, Spanish FP 800-1B-S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Form Letter of Attestation for HLS  FP 800-1A </a:t>
            </a:r>
          </a:p>
          <a:p>
            <a:pPr marL="608965" indent="-456565">
              <a:lnSpc>
                <a:spcPct val="90000"/>
              </a:lnSpc>
              <a:spcBef>
                <a:spcPts val="1000"/>
              </a:spcBef>
              <a:buFont typeface="Arial"/>
              <a:buChar char="•"/>
            </a:pPr>
            <a:r>
              <a:rPr lang="en-US" sz="2400" dirty="0">
                <a:solidFill>
                  <a:srgbClr val="FF0000"/>
                </a:solidFill>
                <a:latin typeface="Calibri"/>
                <a:ea typeface="Calibri"/>
                <a:cs typeface="Calibri"/>
              </a:rPr>
              <a:t>All forms can be found under FP Forms tab.</a:t>
            </a:r>
            <a:endParaRPr lang="en-US" sz="2400" dirty="0">
              <a:solidFill>
                <a:srgbClr val="212121"/>
              </a:solidFill>
              <a:latin typeface="Calibri"/>
              <a:ea typeface="Calibri"/>
              <a:cs typeface="Calibri"/>
            </a:endParaRPr>
          </a:p>
          <a:p>
            <a:pPr marL="608965" indent="-456565">
              <a:lnSpc>
                <a:spcPct val="90000"/>
              </a:lnSpc>
              <a:spcBef>
                <a:spcPts val="1000"/>
              </a:spcBef>
              <a:buFont typeface="Arial"/>
              <a:buChar char="•"/>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609200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FFB9-1F3F-E8E3-2688-845EC2A89845}"/>
              </a:ext>
            </a:extLst>
          </p:cNvPr>
          <p:cNvSpPr>
            <a:spLocks noGrp="1"/>
          </p:cNvSpPr>
          <p:nvPr>
            <p:ph type="title"/>
          </p:nvPr>
        </p:nvSpPr>
        <p:spPr/>
        <p:txBody>
          <a:bodyPr/>
          <a:lstStyle/>
          <a:p>
            <a:r>
              <a:rPr lang="en-US" dirty="0"/>
              <a:t>Title IV</a:t>
            </a:r>
          </a:p>
        </p:txBody>
      </p:sp>
      <p:sp>
        <p:nvSpPr>
          <p:cNvPr id="3" name="Text Placeholder 2">
            <a:extLst>
              <a:ext uri="{FF2B5EF4-FFF2-40B4-BE49-F238E27FC236}">
                <a16:creationId xmlns:a16="http://schemas.microsoft.com/office/drawing/2014/main" id="{B2BE07E9-D87F-0220-5D91-518598B52004}"/>
              </a:ext>
            </a:extLst>
          </p:cNvPr>
          <p:cNvSpPr>
            <a:spLocks noGrp="1"/>
          </p:cNvSpPr>
          <p:nvPr>
            <p:ph type="body" idx="1"/>
          </p:nvPr>
        </p:nvSpPr>
        <p:spPr/>
        <p:txBody>
          <a:bodyPr/>
          <a:lstStyle/>
          <a:p>
            <a:r>
              <a:rPr lang="en-US" sz="2400" dirty="0"/>
              <a:t>Provides all students with access to a well-rounded education, improve school conditions for student learning, and improve the use of technology in order to improve the academic achievement and digital literacy of all students.  </a:t>
            </a:r>
          </a:p>
          <a:p>
            <a:r>
              <a:rPr lang="en-US" dirty="0"/>
              <a:t>Below are some examples of funded activities across all schools in the district </a:t>
            </a:r>
            <a:endParaRPr lang="en-US" sz="2400" dirty="0"/>
          </a:p>
          <a:p>
            <a:pPr lvl="1"/>
            <a:r>
              <a:rPr lang="en-US" sz="2000" dirty="0"/>
              <a:t>Dual Enrollment/CLEP/</a:t>
            </a:r>
            <a:r>
              <a:rPr lang="en-US" sz="2000"/>
              <a:t>AP Testing </a:t>
            </a:r>
            <a:endParaRPr lang="en-US" sz="2000" dirty="0"/>
          </a:p>
          <a:p>
            <a:pPr lvl="1"/>
            <a:r>
              <a:rPr lang="en-US" sz="2000" dirty="0"/>
              <a:t>Mental Health/Counseling Services </a:t>
            </a:r>
          </a:p>
          <a:p>
            <a:pPr lvl="1"/>
            <a:r>
              <a:rPr lang="en-US" sz="2000" dirty="0"/>
              <a:t>World Languages </a:t>
            </a:r>
          </a:p>
          <a:p>
            <a:pPr lvl="1"/>
            <a:r>
              <a:rPr lang="en-US" sz="2000" dirty="0"/>
              <a:t>Literacy Enhancement/Family Nights </a:t>
            </a:r>
          </a:p>
          <a:p>
            <a:pPr lvl="1"/>
            <a:r>
              <a:rPr lang="en-US" sz="2000" dirty="0"/>
              <a:t>PBIS</a:t>
            </a:r>
          </a:p>
          <a:p>
            <a:pPr lvl="1"/>
            <a:r>
              <a:rPr lang="en-US" sz="2000" dirty="0"/>
              <a:t>PD</a:t>
            </a:r>
          </a:p>
          <a:p>
            <a:pPr lvl="1"/>
            <a:r>
              <a:rPr lang="en-US" sz="2000" dirty="0"/>
              <a:t>Tech Con </a:t>
            </a:r>
          </a:p>
          <a:p>
            <a:pPr lvl="1"/>
            <a:r>
              <a:rPr lang="en-US" sz="2000" dirty="0"/>
              <a:t>Magic School</a:t>
            </a:r>
          </a:p>
          <a:p>
            <a:pPr lvl="1"/>
            <a:r>
              <a:rPr lang="en-US" sz="2000" dirty="0"/>
              <a:t>Discovery Education </a:t>
            </a:r>
          </a:p>
          <a:p>
            <a:pPr lvl="1"/>
            <a:endParaRPr lang="en-US" dirty="0"/>
          </a:p>
          <a:p>
            <a:pPr lvl="1"/>
            <a:endParaRPr lang="en-US" dirty="0"/>
          </a:p>
        </p:txBody>
      </p:sp>
    </p:spTree>
    <p:extLst>
      <p:ext uri="{BB962C8B-B14F-4D97-AF65-F5344CB8AC3E}">
        <p14:creationId xmlns:p14="http://schemas.microsoft.com/office/powerpoint/2010/main" val="3980067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8B82-2288-18AC-0BF5-08DDC85AE3C7}"/>
              </a:ext>
            </a:extLst>
          </p:cNvPr>
          <p:cNvSpPr>
            <a:spLocks noGrp="1"/>
          </p:cNvSpPr>
          <p:nvPr>
            <p:ph type="title"/>
          </p:nvPr>
        </p:nvSpPr>
        <p:spPr/>
        <p:txBody>
          <a:bodyPr/>
          <a:lstStyle/>
          <a:p>
            <a:r>
              <a:rPr lang="en-US" dirty="0"/>
              <a:t>SAPE </a:t>
            </a:r>
          </a:p>
        </p:txBody>
      </p:sp>
      <p:sp>
        <p:nvSpPr>
          <p:cNvPr id="3" name="Text Placeholder 2">
            <a:extLst>
              <a:ext uri="{FF2B5EF4-FFF2-40B4-BE49-F238E27FC236}">
                <a16:creationId xmlns:a16="http://schemas.microsoft.com/office/drawing/2014/main" id="{738DC528-03E3-4779-0296-873F42E2B028}"/>
              </a:ext>
            </a:extLst>
          </p:cNvPr>
          <p:cNvSpPr>
            <a:spLocks noGrp="1"/>
          </p:cNvSpPr>
          <p:nvPr>
            <p:ph type="body" idx="1"/>
          </p:nvPr>
        </p:nvSpPr>
        <p:spPr/>
        <p:txBody>
          <a:bodyPr/>
          <a:lstStyle/>
          <a:p>
            <a:r>
              <a:rPr lang="en-US" sz="2400" dirty="0"/>
              <a:t>The goal of the SDFS program is to provide all students with learning environments that are safe, drug-free, and conducive to learning. </a:t>
            </a:r>
          </a:p>
          <a:p>
            <a:endParaRPr lang="en-US" dirty="0"/>
          </a:p>
        </p:txBody>
      </p:sp>
    </p:spTree>
    <p:extLst>
      <p:ext uri="{BB962C8B-B14F-4D97-AF65-F5344CB8AC3E}">
        <p14:creationId xmlns:p14="http://schemas.microsoft.com/office/powerpoint/2010/main" val="4194076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B9316CCF-BCAB-80BE-44E9-C8E2D33410CD}"/>
              </a:ext>
            </a:extLst>
          </p:cNvPr>
          <p:cNvSpPr txBox="1"/>
          <p:nvPr/>
        </p:nvSpPr>
        <p:spPr>
          <a:xfrm>
            <a:off x="842513" y="698740"/>
            <a:ext cx="27432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dirty="0">
                <a:solidFill>
                  <a:srgbClr val="333333"/>
                </a:solidFill>
                <a:latin typeface="Calibri"/>
              </a:rPr>
              <a:t>SAPE</a:t>
            </a:r>
            <a:endParaRPr lang="en-US" dirty="0"/>
          </a:p>
        </p:txBody>
      </p:sp>
      <p:sp>
        <p:nvSpPr>
          <p:cNvPr id="5" name="TextBox 4">
            <a:extLst>
              <a:ext uri="{FF2B5EF4-FFF2-40B4-BE49-F238E27FC236}">
                <a16:creationId xmlns:a16="http://schemas.microsoft.com/office/drawing/2014/main" id="{8DB15122-DECD-7150-2D27-2DB3D8507D5C}"/>
              </a:ext>
            </a:extLst>
          </p:cNvPr>
          <p:cNvSpPr txBox="1"/>
          <p:nvPr/>
        </p:nvSpPr>
        <p:spPr>
          <a:xfrm>
            <a:off x="849923" y="2022230"/>
            <a:ext cx="10580076" cy="23519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Substance Abuse Prevention Education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SAPE Team FP 800-2A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Mandated Compliance FP 800-2B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Documentation of SAPE Hours FP 800-2C (kept on file at school)</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This is a requirement as per Louisiana Act 861</a:t>
            </a:r>
          </a:p>
          <a:p>
            <a:pPr algn="l"/>
            <a:endParaRPr lang="en-US" dirty="0"/>
          </a:p>
        </p:txBody>
      </p:sp>
    </p:spTree>
    <p:extLst>
      <p:ext uri="{BB962C8B-B14F-4D97-AF65-F5344CB8AC3E}">
        <p14:creationId xmlns:p14="http://schemas.microsoft.com/office/powerpoint/2010/main" val="4260761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4B1D94E5-BF42-35D9-0DDC-5CCD1A4E4BD3}"/>
              </a:ext>
            </a:extLst>
          </p:cNvPr>
          <p:cNvSpPr txBox="1"/>
          <p:nvPr/>
        </p:nvSpPr>
        <p:spPr>
          <a:xfrm>
            <a:off x="842513" y="368060"/>
            <a:ext cx="1052135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dirty="0">
                <a:solidFill>
                  <a:srgbClr val="333333"/>
                </a:solidFill>
                <a:latin typeface="Calibri"/>
              </a:rPr>
              <a:t>McKinney-Vento Homeless</a:t>
            </a:r>
            <a:endParaRPr lang="en-US" dirty="0"/>
          </a:p>
        </p:txBody>
      </p:sp>
      <p:sp>
        <p:nvSpPr>
          <p:cNvPr id="5" name="TextBox 4">
            <a:extLst>
              <a:ext uri="{FF2B5EF4-FFF2-40B4-BE49-F238E27FC236}">
                <a16:creationId xmlns:a16="http://schemas.microsoft.com/office/drawing/2014/main" id="{9F240DA9-E614-3BC8-68DD-AD721F069039}"/>
              </a:ext>
            </a:extLst>
          </p:cNvPr>
          <p:cNvSpPr txBox="1"/>
          <p:nvPr/>
        </p:nvSpPr>
        <p:spPr>
          <a:xfrm>
            <a:off x="304801" y="1127921"/>
            <a:ext cx="12072730" cy="5138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panose="05000000000000000000" pitchFamily="2" charset="2"/>
              <a:buChar char="v"/>
            </a:pPr>
            <a:r>
              <a:rPr lang="en-US" dirty="0"/>
              <a:t>Under the education subtitle of the McKinney-Vento Homeless Assistance Act, the term “homeless children and youth” refers to individuals who lack a fixed, regular, and adequate nighttime residence. </a:t>
            </a:r>
          </a:p>
          <a:p>
            <a:endParaRPr lang="en-US" dirty="0"/>
          </a:p>
          <a:p>
            <a:pPr marL="285750" indent="-285750">
              <a:buFont typeface="Wingdings" panose="05000000000000000000" pitchFamily="2" charset="2"/>
              <a:buChar char="v"/>
            </a:pPr>
            <a:r>
              <a:rPr lang="en-US" dirty="0"/>
              <a:t>The McKinney-Vento Homeless Educational Act for Children &amp; Youth aims to provide educational stability, which is crucial for academic success, to children and youth whose lives have been disrupted by the loss of housing. </a:t>
            </a:r>
          </a:p>
          <a:p>
            <a:endParaRPr lang="en-US" dirty="0"/>
          </a:p>
          <a:p>
            <a:pPr marL="1218565" lvl="1" indent="-456565">
              <a:lnSpc>
                <a:spcPct val="90000"/>
              </a:lnSpc>
              <a:spcBef>
                <a:spcPts val="500"/>
              </a:spcBef>
              <a:buFont typeface="Arial"/>
              <a:buChar char="•"/>
            </a:pPr>
            <a:r>
              <a:rPr lang="en-US" dirty="0">
                <a:solidFill>
                  <a:srgbClr val="212121"/>
                </a:solidFill>
                <a:latin typeface="Calibri"/>
                <a:ea typeface="Calibri"/>
                <a:cs typeface="Calibri"/>
              </a:rPr>
              <a:t>Principal will:</a:t>
            </a:r>
          </a:p>
          <a:p>
            <a:pPr marL="1827530" lvl="2" indent="-456565">
              <a:lnSpc>
                <a:spcPct val="90000"/>
              </a:lnSpc>
              <a:spcBef>
                <a:spcPts val="500"/>
              </a:spcBef>
              <a:buFont typeface="Arial"/>
              <a:buChar char="•"/>
            </a:pPr>
            <a:r>
              <a:rPr lang="en-US" dirty="0">
                <a:solidFill>
                  <a:srgbClr val="212121"/>
                </a:solidFill>
                <a:latin typeface="Calibri"/>
                <a:ea typeface="Calibri"/>
                <a:cs typeface="Calibri"/>
              </a:rPr>
              <a:t>Designate two MV/Foster Care Point of Contacts (POCs) – form due before August 1</a:t>
            </a:r>
            <a:r>
              <a:rPr lang="en-US" baseline="30000" dirty="0">
                <a:solidFill>
                  <a:srgbClr val="212121"/>
                </a:solidFill>
                <a:latin typeface="Calibri"/>
                <a:ea typeface="Calibri"/>
                <a:cs typeface="Calibri"/>
              </a:rPr>
              <a:t>st</a:t>
            </a:r>
            <a:r>
              <a:rPr lang="en-US" dirty="0">
                <a:solidFill>
                  <a:srgbClr val="212121"/>
                </a:solidFill>
                <a:latin typeface="Calibri"/>
                <a:ea typeface="Calibri"/>
                <a:cs typeface="Calibri"/>
              </a:rPr>
              <a:t> </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POCs required to view MV Training Webinar with updates (Webinar available July 28</a:t>
            </a:r>
            <a:r>
              <a:rPr lang="en-US" baseline="30000" dirty="0">
                <a:solidFill>
                  <a:srgbClr val="212121"/>
                </a:solidFill>
                <a:latin typeface="Calibri"/>
                <a:ea typeface="Calibri"/>
                <a:cs typeface="Calibri"/>
              </a:rPr>
              <a:t>th</a:t>
            </a:r>
            <a:r>
              <a:rPr lang="en-US" dirty="0">
                <a:solidFill>
                  <a:srgbClr val="212121"/>
                </a:solidFill>
                <a:latin typeface="Calibri"/>
                <a:ea typeface="Calibri"/>
                <a:cs typeface="Calibri"/>
              </a:rPr>
              <a:t>)</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Principal verifies POCs completion of training by signing certificates &amp; uploading to school’s folder in OneDrive – due by August 18</a:t>
            </a:r>
            <a:r>
              <a:rPr lang="en-US" baseline="30000" dirty="0">
                <a:solidFill>
                  <a:srgbClr val="212121"/>
                </a:solidFill>
                <a:latin typeface="Calibri"/>
                <a:ea typeface="Calibri"/>
                <a:cs typeface="Calibri"/>
              </a:rPr>
              <a:t>th</a:t>
            </a:r>
            <a:r>
              <a:rPr lang="en-US" dirty="0">
                <a:solidFill>
                  <a:srgbClr val="212121"/>
                </a:solidFill>
                <a:latin typeface="Calibri"/>
                <a:ea typeface="Calibri"/>
                <a:cs typeface="Calibri"/>
              </a:rPr>
              <a:t> </a:t>
            </a:r>
          </a:p>
          <a:p>
            <a:pPr marL="1827530" lvl="2" indent="-456565">
              <a:lnSpc>
                <a:spcPct val="90000"/>
              </a:lnSpc>
              <a:spcBef>
                <a:spcPts val="500"/>
              </a:spcBef>
              <a:buFont typeface="Arial"/>
              <a:buChar char="•"/>
            </a:pPr>
            <a:r>
              <a:rPr lang="en-US" dirty="0">
                <a:solidFill>
                  <a:srgbClr val="212121"/>
                </a:solidFill>
                <a:latin typeface="Calibri"/>
                <a:ea typeface="Calibri"/>
                <a:cs typeface="Calibri"/>
              </a:rPr>
              <a:t>Ensure your staff receives MV Professional Development/Training before August 11</a:t>
            </a:r>
            <a:r>
              <a:rPr lang="en-US" baseline="30000" dirty="0">
                <a:solidFill>
                  <a:srgbClr val="212121"/>
                </a:solidFill>
                <a:latin typeface="Calibri"/>
                <a:ea typeface="Calibri"/>
                <a:cs typeface="Calibri"/>
              </a:rPr>
              <a:t>th</a:t>
            </a:r>
            <a:endParaRPr lang="en-US" dirty="0">
              <a:solidFill>
                <a:srgbClr val="212121"/>
              </a:solidFill>
              <a:latin typeface="Calibri"/>
              <a:ea typeface="Calibri"/>
              <a:cs typeface="Calibri"/>
            </a:endParaRP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Enlist your designated POC to provide MV training to faculty/staff (back to school in-service)</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Document “</a:t>
            </a:r>
            <a:r>
              <a:rPr lang="en-US" u="sng" dirty="0">
                <a:solidFill>
                  <a:srgbClr val="212121"/>
                </a:solidFill>
                <a:latin typeface="Calibri"/>
                <a:ea typeface="Calibri"/>
                <a:cs typeface="Calibri"/>
              </a:rPr>
              <a:t>Title VII Homeless Information</a:t>
            </a:r>
            <a:r>
              <a:rPr lang="en-US" dirty="0">
                <a:solidFill>
                  <a:srgbClr val="212121"/>
                </a:solidFill>
                <a:latin typeface="Calibri"/>
                <a:ea typeface="Calibri"/>
                <a:cs typeface="Calibri"/>
              </a:rPr>
              <a:t>” on your meeting </a:t>
            </a:r>
            <a:r>
              <a:rPr lang="en-US" b="1" dirty="0">
                <a:solidFill>
                  <a:srgbClr val="212121"/>
                </a:solidFill>
                <a:latin typeface="Calibri"/>
                <a:ea typeface="Calibri"/>
                <a:cs typeface="Calibri"/>
              </a:rPr>
              <a:t>agenda</a:t>
            </a:r>
            <a:endParaRPr lang="en-US" dirty="0">
              <a:solidFill>
                <a:srgbClr val="212121"/>
              </a:solidFill>
              <a:latin typeface="Calibri"/>
              <a:ea typeface="Calibri"/>
              <a:cs typeface="Calibri"/>
            </a:endParaRPr>
          </a:p>
          <a:p>
            <a:pPr marL="3046730" lvl="4" indent="-456565">
              <a:lnSpc>
                <a:spcPct val="90000"/>
              </a:lnSpc>
              <a:spcBef>
                <a:spcPts val="500"/>
              </a:spcBef>
              <a:buFont typeface="Arial"/>
              <a:buChar char="•"/>
            </a:pPr>
            <a:r>
              <a:rPr lang="en-US" dirty="0">
                <a:solidFill>
                  <a:srgbClr val="212121"/>
                </a:solidFill>
                <a:latin typeface="Calibri"/>
                <a:ea typeface="Calibri"/>
                <a:cs typeface="Calibri"/>
              </a:rPr>
              <a:t>Upload copy of </a:t>
            </a:r>
            <a:r>
              <a:rPr lang="en-US" b="1" u="sng" dirty="0">
                <a:solidFill>
                  <a:srgbClr val="212121"/>
                </a:solidFill>
                <a:latin typeface="Calibri"/>
                <a:ea typeface="Calibri"/>
                <a:cs typeface="Calibri"/>
              </a:rPr>
              <a:t>agenda</a:t>
            </a:r>
            <a:r>
              <a:rPr lang="en-US" dirty="0">
                <a:solidFill>
                  <a:srgbClr val="212121"/>
                </a:solidFill>
                <a:latin typeface="Calibri"/>
                <a:ea typeface="Calibri"/>
                <a:cs typeface="Calibri"/>
              </a:rPr>
              <a:t> and </a:t>
            </a:r>
            <a:r>
              <a:rPr lang="en-US" b="1" u="sng" dirty="0">
                <a:solidFill>
                  <a:srgbClr val="212121"/>
                </a:solidFill>
                <a:latin typeface="Calibri"/>
                <a:ea typeface="Calibri"/>
                <a:cs typeface="Calibri"/>
              </a:rPr>
              <a:t>faculty sign-in sheet</a:t>
            </a:r>
            <a:r>
              <a:rPr lang="en-US" dirty="0">
                <a:solidFill>
                  <a:srgbClr val="212121"/>
                </a:solidFill>
                <a:latin typeface="Calibri"/>
                <a:ea typeface="Calibri"/>
                <a:cs typeface="Calibri"/>
              </a:rPr>
              <a:t> to your school’s folder in OneDrive</a:t>
            </a: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Code of Conduct:  MV Referral form </a:t>
            </a: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Purple Folder for school’s POCs – late July 2025</a:t>
            </a:r>
            <a:endParaRPr lang="en-US" dirty="0"/>
          </a:p>
        </p:txBody>
      </p:sp>
    </p:spTree>
    <p:extLst>
      <p:ext uri="{BB962C8B-B14F-4D97-AF65-F5344CB8AC3E}">
        <p14:creationId xmlns:p14="http://schemas.microsoft.com/office/powerpoint/2010/main" val="3275095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FC6F-6CEA-9C61-BD1C-30ECB43A4E4E}"/>
              </a:ext>
            </a:extLst>
          </p:cNvPr>
          <p:cNvSpPr>
            <a:spLocks noGrp="1"/>
          </p:cNvSpPr>
          <p:nvPr>
            <p:ph type="title"/>
          </p:nvPr>
        </p:nvSpPr>
        <p:spPr/>
        <p:txBody>
          <a:bodyPr/>
          <a:lstStyle/>
          <a:p>
            <a:r>
              <a:rPr lang="en-US" dirty="0"/>
              <a:t>Foster Care and Migrant </a:t>
            </a:r>
          </a:p>
        </p:txBody>
      </p:sp>
      <p:sp>
        <p:nvSpPr>
          <p:cNvPr id="3" name="Text Placeholder 2">
            <a:extLst>
              <a:ext uri="{FF2B5EF4-FFF2-40B4-BE49-F238E27FC236}">
                <a16:creationId xmlns:a16="http://schemas.microsoft.com/office/drawing/2014/main" id="{D57EEBE8-5A21-C24A-2BA1-46C9841183B4}"/>
              </a:ext>
            </a:extLst>
          </p:cNvPr>
          <p:cNvSpPr>
            <a:spLocks noGrp="1"/>
          </p:cNvSpPr>
          <p:nvPr>
            <p:ph type="body" idx="1"/>
          </p:nvPr>
        </p:nvSpPr>
        <p:spPr/>
        <p:txBody>
          <a:bodyPr/>
          <a:lstStyle/>
          <a:p>
            <a:r>
              <a:rPr lang="en-US" dirty="0"/>
              <a:t>For Foster Care, the family will provide a DCFS Foster Care Form to the school's administrator during enrollment. This form, along with the FP Foster care confidential Referral form, should be emailed to </a:t>
            </a:r>
            <a:r>
              <a:rPr lang="en-US" dirty="0">
                <a:hlinkClick r:id="rId2"/>
              </a:rPr>
              <a:t>federalprogramsrosteet@cpsb.org</a:t>
            </a:r>
            <a:endParaRPr lang="en-US" dirty="0"/>
          </a:p>
          <a:p>
            <a:endParaRPr lang="en-US" dirty="0"/>
          </a:p>
          <a:p>
            <a:r>
              <a:rPr lang="en-US"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Migrant: </a:t>
            </a:r>
            <a:r>
              <a:rPr lang="en-US"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Someone who moves because the student or family are involved in seasonal agricultural or fishing work.</a:t>
            </a:r>
          </a:p>
          <a:p>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M</a:t>
            </a:r>
            <a:r>
              <a:rPr lang="en-US"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igrant children and youth are eligible for all McKinney-Vento services, including free school meals, if they lack fixed, regular, and adequate nighttime residence.</a:t>
            </a:r>
          </a:p>
          <a:p>
            <a:r>
              <a:rPr lang="en-US" dirty="0">
                <a:solidFill>
                  <a:srgbClr val="212121"/>
                </a:solidFill>
                <a:latin typeface="Calibri"/>
                <a:ea typeface="Calibri"/>
                <a:cs typeface="Calibri"/>
              </a:rPr>
              <a:t>Code of Conduct: Migrant QR codes (English, Spanish, Vietnamese)</a:t>
            </a:r>
          </a:p>
          <a:p>
            <a:endParaRPr lang="en-US" dirty="0"/>
          </a:p>
        </p:txBody>
      </p:sp>
    </p:spTree>
    <p:extLst>
      <p:ext uri="{BB962C8B-B14F-4D97-AF65-F5344CB8AC3E}">
        <p14:creationId xmlns:p14="http://schemas.microsoft.com/office/powerpoint/2010/main" val="902527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4C8D-8BAD-6A3A-DB2A-F94FAD668934}"/>
              </a:ext>
            </a:extLst>
          </p:cNvPr>
          <p:cNvSpPr>
            <a:spLocks noGrp="1"/>
          </p:cNvSpPr>
          <p:nvPr>
            <p:ph type="title"/>
          </p:nvPr>
        </p:nvSpPr>
        <p:spPr/>
        <p:txBody>
          <a:bodyPr/>
          <a:lstStyle/>
          <a:p>
            <a:r>
              <a:rPr lang="en-US" dirty="0"/>
              <a:t>Comprehensive Support and Improvement (CSI)                        &amp; Targeted Support and Improvement (TSI) Plan </a:t>
            </a:r>
          </a:p>
        </p:txBody>
      </p:sp>
      <p:sp>
        <p:nvSpPr>
          <p:cNvPr id="3" name="Text Placeholder 2">
            <a:extLst>
              <a:ext uri="{FF2B5EF4-FFF2-40B4-BE49-F238E27FC236}">
                <a16:creationId xmlns:a16="http://schemas.microsoft.com/office/drawing/2014/main" id="{A79B28E4-20CC-5167-444D-2E7613AB018E}"/>
              </a:ext>
            </a:extLst>
          </p:cNvPr>
          <p:cNvSpPr>
            <a:spLocks noGrp="1"/>
          </p:cNvSpPr>
          <p:nvPr>
            <p:ph type="body" idx="1"/>
          </p:nvPr>
        </p:nvSpPr>
        <p:spPr/>
        <p:txBody>
          <a:bodyPr/>
          <a:lstStyle/>
          <a:p>
            <a:r>
              <a:rPr lang="en-US" dirty="0"/>
              <a:t>ESEA section 1111(d)(1)(B) requires LEAs, in partnership with stakeholders (including principals and other school leaders, teachers, parents, and, as applicable, Tribes), to develop and implement a plan for a school identified for CSI (CIR-A and UIR-A) to improve student outcomes.</a:t>
            </a:r>
          </a:p>
        </p:txBody>
      </p:sp>
    </p:spTree>
    <p:extLst>
      <p:ext uri="{BB962C8B-B14F-4D97-AF65-F5344CB8AC3E}">
        <p14:creationId xmlns:p14="http://schemas.microsoft.com/office/powerpoint/2010/main" val="3933613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40770-6E2F-DA84-AF33-1AFEB33DEA89}"/>
              </a:ext>
            </a:extLst>
          </p:cNvPr>
          <p:cNvSpPr>
            <a:spLocks noGrp="1"/>
          </p:cNvSpPr>
          <p:nvPr>
            <p:ph type="title"/>
          </p:nvPr>
        </p:nvSpPr>
        <p:spPr/>
        <p:txBody>
          <a:bodyPr/>
          <a:lstStyle/>
          <a:p>
            <a:r>
              <a:rPr lang="en-US" dirty="0"/>
              <a:t>Documentation </a:t>
            </a:r>
          </a:p>
        </p:txBody>
      </p:sp>
      <p:sp>
        <p:nvSpPr>
          <p:cNvPr id="3" name="Text Placeholder 2">
            <a:extLst>
              <a:ext uri="{FF2B5EF4-FFF2-40B4-BE49-F238E27FC236}">
                <a16:creationId xmlns:a16="http://schemas.microsoft.com/office/drawing/2014/main" id="{D650C9B9-244F-1A81-8A32-0564E090B3C8}"/>
              </a:ext>
            </a:extLst>
          </p:cNvPr>
          <p:cNvSpPr>
            <a:spLocks noGrp="1"/>
          </p:cNvSpPr>
          <p:nvPr>
            <p:ph type="body" idx="1"/>
          </p:nvPr>
        </p:nvSpPr>
        <p:spPr/>
        <p:txBody>
          <a:bodyPr/>
          <a:lstStyle/>
          <a:p>
            <a:r>
              <a:rPr lang="en-US" dirty="0"/>
              <a:t>Electronic documentation via Federal Program Website </a:t>
            </a:r>
          </a:p>
          <a:p>
            <a:r>
              <a:rPr lang="en-US" dirty="0"/>
              <a:t>Documentation is required and will be verified throughout the school year by the District Federal Programs staff.</a:t>
            </a:r>
          </a:p>
          <a:p>
            <a:endParaRPr lang="en-US" dirty="0"/>
          </a:p>
        </p:txBody>
      </p:sp>
    </p:spTree>
    <p:extLst>
      <p:ext uri="{BB962C8B-B14F-4D97-AF65-F5344CB8AC3E}">
        <p14:creationId xmlns:p14="http://schemas.microsoft.com/office/powerpoint/2010/main" val="2003991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164</TotalTime>
  <Words>1127</Words>
  <Application>Microsoft Office PowerPoint</Application>
  <PresentationFormat>Widescreen</PresentationFormat>
  <Paragraphs>117</Paragraphs>
  <Slides>18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Aptos Display</vt:lpstr>
      <vt:lpstr>Arial</vt:lpstr>
      <vt:lpstr>Calibri</vt:lpstr>
      <vt:lpstr>Roboto</vt:lpstr>
      <vt:lpstr>Times New Roman</vt:lpstr>
      <vt:lpstr>Wingdings</vt:lpstr>
      <vt:lpstr>office theme</vt:lpstr>
      <vt:lpstr>PowerPoint Presentation</vt:lpstr>
      <vt:lpstr>PowerPoint Presentation</vt:lpstr>
      <vt:lpstr>Louisiana in National Rankings </vt:lpstr>
      <vt:lpstr>Federal Programs -- ESSA</vt:lpstr>
      <vt:lpstr>Title I Schoolwide Program Qualifications </vt:lpstr>
      <vt:lpstr>Title I Services </vt:lpstr>
      <vt:lpstr>Title II</vt:lpstr>
      <vt:lpstr>PowerPoint Presentation</vt:lpstr>
      <vt:lpstr>PowerPoint Presentation</vt:lpstr>
      <vt:lpstr>Title III </vt:lpstr>
      <vt:lpstr>PowerPoint Presentation</vt:lpstr>
      <vt:lpstr>Title IV</vt:lpstr>
      <vt:lpstr>SAPE </vt:lpstr>
      <vt:lpstr>PowerPoint Presentation</vt:lpstr>
      <vt:lpstr>PowerPoint Presentation</vt:lpstr>
      <vt:lpstr>Foster Care and Migrant </vt:lpstr>
      <vt:lpstr>Comprehensive Support and Improvement (CSI)                        &amp; Targeted Support and Improvement (TSI) Plan </vt:lpstr>
      <vt:lpstr>Documentation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Spikes, Johnw</dc:creator>
  <cp:lastModifiedBy>Guice, Kendria D</cp:lastModifiedBy>
  <cp:revision>254</cp:revision>
  <dcterms:created xsi:type="dcterms:W3CDTF">2024-06-11T19:11:12Z</dcterms:created>
  <dcterms:modified xsi:type="dcterms:W3CDTF">2025-05-27T15:11:11Z</dcterms:modified>
</cp:coreProperties>
</file>