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1"/>
  </p:notesMasterIdLst>
  <p:handoutMasterIdLst>
    <p:handoutMasterId r:id="rId92"/>
  </p:handoutMasterIdLst>
  <p:sldIdLst>
    <p:sldId id="256" r:id="rId2"/>
    <p:sldId id="279" r:id="rId3"/>
    <p:sldId id="294" r:id="rId4"/>
    <p:sldId id="358" r:id="rId5"/>
    <p:sldId id="295" r:id="rId6"/>
    <p:sldId id="297" r:id="rId7"/>
    <p:sldId id="318" r:id="rId8"/>
    <p:sldId id="269" r:id="rId9"/>
    <p:sldId id="322" r:id="rId10"/>
    <p:sldId id="361" r:id="rId11"/>
    <p:sldId id="284" r:id="rId12"/>
    <p:sldId id="281" r:id="rId13"/>
    <p:sldId id="345" r:id="rId14"/>
    <p:sldId id="346" r:id="rId15"/>
    <p:sldId id="359" r:id="rId16"/>
    <p:sldId id="352" r:id="rId17"/>
    <p:sldId id="290" r:id="rId18"/>
    <p:sldId id="362" r:id="rId19"/>
    <p:sldId id="369" r:id="rId20"/>
    <p:sldId id="311" r:id="rId21"/>
    <p:sldId id="355" r:id="rId22"/>
    <p:sldId id="347" r:id="rId23"/>
    <p:sldId id="348" r:id="rId24"/>
    <p:sldId id="349" r:id="rId25"/>
    <p:sldId id="350" r:id="rId26"/>
    <p:sldId id="319" r:id="rId27"/>
    <p:sldId id="333" r:id="rId28"/>
    <p:sldId id="363" r:id="rId29"/>
    <p:sldId id="357" r:id="rId30"/>
    <p:sldId id="270" r:id="rId31"/>
    <p:sldId id="367" r:id="rId32"/>
    <p:sldId id="285" r:id="rId33"/>
    <p:sldId id="272" r:id="rId34"/>
    <p:sldId id="365" r:id="rId35"/>
    <p:sldId id="364" r:id="rId36"/>
    <p:sldId id="374" r:id="rId37"/>
    <p:sldId id="306" r:id="rId38"/>
    <p:sldId id="334" r:id="rId39"/>
    <p:sldId id="335" r:id="rId40"/>
    <p:sldId id="368" r:id="rId41"/>
    <p:sldId id="338" r:id="rId42"/>
    <p:sldId id="336" r:id="rId43"/>
    <p:sldId id="271" r:id="rId44"/>
    <p:sldId id="286" r:id="rId45"/>
    <p:sldId id="372" r:id="rId46"/>
    <p:sldId id="373" r:id="rId47"/>
    <p:sldId id="292" r:id="rId48"/>
    <p:sldId id="353" r:id="rId49"/>
    <p:sldId id="307" r:id="rId50"/>
    <p:sldId id="288" r:id="rId51"/>
    <p:sldId id="293" r:id="rId52"/>
    <p:sldId id="276" r:id="rId53"/>
    <p:sldId id="354" r:id="rId54"/>
    <p:sldId id="298" r:id="rId55"/>
    <p:sldId id="299" r:id="rId56"/>
    <p:sldId id="300" r:id="rId57"/>
    <p:sldId id="302" r:id="rId58"/>
    <p:sldId id="315" r:id="rId59"/>
    <p:sldId id="317" r:id="rId60"/>
    <p:sldId id="303" r:id="rId61"/>
    <p:sldId id="331" r:id="rId62"/>
    <p:sldId id="289" r:id="rId63"/>
    <p:sldId id="332" r:id="rId64"/>
    <p:sldId id="296" r:id="rId65"/>
    <p:sldId id="320" r:id="rId66"/>
    <p:sldId id="356" r:id="rId67"/>
    <p:sldId id="321" r:id="rId68"/>
    <p:sldId id="323" r:id="rId69"/>
    <p:sldId id="324" r:id="rId70"/>
    <p:sldId id="325" r:id="rId71"/>
    <p:sldId id="344" r:id="rId72"/>
    <p:sldId id="283" r:id="rId73"/>
    <p:sldId id="339" r:id="rId74"/>
    <p:sldId id="341" r:id="rId75"/>
    <p:sldId id="343" r:id="rId76"/>
    <p:sldId id="340" r:id="rId77"/>
    <p:sldId id="330" r:id="rId78"/>
    <p:sldId id="342" r:id="rId79"/>
    <p:sldId id="327" r:id="rId80"/>
    <p:sldId id="259" r:id="rId81"/>
    <p:sldId id="258" r:id="rId82"/>
    <p:sldId id="329" r:id="rId83"/>
    <p:sldId id="260" r:id="rId84"/>
    <p:sldId id="261" r:id="rId85"/>
    <p:sldId id="264" r:id="rId86"/>
    <p:sldId id="262" r:id="rId87"/>
    <p:sldId id="263" r:id="rId88"/>
    <p:sldId id="265" r:id="rId89"/>
    <p:sldId id="305" r:id="rId90"/>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60095A5-0F0B-4A17-B911-CD8FE15CF20E}">
          <p14:sldIdLst>
            <p14:sldId id="256"/>
            <p14:sldId id="279"/>
            <p14:sldId id="294"/>
            <p14:sldId id="358"/>
            <p14:sldId id="295"/>
            <p14:sldId id="297"/>
            <p14:sldId id="318"/>
            <p14:sldId id="269"/>
            <p14:sldId id="322"/>
            <p14:sldId id="361"/>
            <p14:sldId id="284"/>
            <p14:sldId id="281"/>
            <p14:sldId id="345"/>
            <p14:sldId id="346"/>
            <p14:sldId id="359"/>
            <p14:sldId id="352"/>
            <p14:sldId id="290"/>
            <p14:sldId id="362"/>
            <p14:sldId id="369"/>
            <p14:sldId id="311"/>
            <p14:sldId id="355"/>
            <p14:sldId id="347"/>
            <p14:sldId id="348"/>
            <p14:sldId id="349"/>
            <p14:sldId id="350"/>
            <p14:sldId id="319"/>
            <p14:sldId id="333"/>
            <p14:sldId id="363"/>
            <p14:sldId id="357"/>
            <p14:sldId id="270"/>
            <p14:sldId id="367"/>
            <p14:sldId id="285"/>
            <p14:sldId id="272"/>
            <p14:sldId id="365"/>
            <p14:sldId id="364"/>
            <p14:sldId id="374"/>
            <p14:sldId id="306"/>
            <p14:sldId id="334"/>
            <p14:sldId id="335"/>
            <p14:sldId id="368"/>
            <p14:sldId id="338"/>
            <p14:sldId id="336"/>
            <p14:sldId id="271"/>
            <p14:sldId id="286"/>
            <p14:sldId id="372"/>
            <p14:sldId id="373"/>
            <p14:sldId id="292"/>
            <p14:sldId id="353"/>
            <p14:sldId id="307"/>
            <p14:sldId id="288"/>
            <p14:sldId id="293"/>
            <p14:sldId id="276"/>
            <p14:sldId id="354"/>
            <p14:sldId id="298"/>
            <p14:sldId id="299"/>
            <p14:sldId id="300"/>
            <p14:sldId id="302"/>
            <p14:sldId id="315"/>
            <p14:sldId id="317"/>
            <p14:sldId id="303"/>
            <p14:sldId id="331"/>
            <p14:sldId id="289"/>
            <p14:sldId id="332"/>
            <p14:sldId id="296"/>
            <p14:sldId id="320"/>
            <p14:sldId id="356"/>
            <p14:sldId id="321"/>
            <p14:sldId id="323"/>
            <p14:sldId id="324"/>
            <p14:sldId id="325"/>
            <p14:sldId id="344"/>
            <p14:sldId id="283"/>
            <p14:sldId id="339"/>
            <p14:sldId id="341"/>
            <p14:sldId id="343"/>
            <p14:sldId id="340"/>
            <p14:sldId id="330"/>
            <p14:sldId id="342"/>
            <p14:sldId id="327"/>
            <p14:sldId id="259"/>
            <p14:sldId id="258"/>
            <p14:sldId id="329"/>
            <p14:sldId id="260"/>
            <p14:sldId id="261"/>
            <p14:sldId id="264"/>
            <p14:sldId id="262"/>
            <p14:sldId id="263"/>
            <p14:sldId id="265"/>
            <p14:sldId id="30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057" autoAdjust="0"/>
    <p:restoredTop sz="89127" autoAdjust="0"/>
  </p:normalViewPr>
  <p:slideViewPr>
    <p:cSldViewPr>
      <p:cViewPr varScale="1">
        <p:scale>
          <a:sx n="61" d="100"/>
          <a:sy n="61" d="100"/>
        </p:scale>
        <p:origin x="1192" y="56"/>
      </p:cViewPr>
      <p:guideLst>
        <p:guide orient="horz" pos="2160"/>
        <p:guide pos="2880"/>
      </p:guideLst>
    </p:cSldViewPr>
  </p:slideViewPr>
  <p:outlineViewPr>
    <p:cViewPr>
      <p:scale>
        <a:sx n="33" d="100"/>
        <a:sy n="33" d="100"/>
      </p:scale>
      <p:origin x="66" y="1291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iagrams/_rels/data7.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777272-50C7-46C1-8E00-8A80BE6D3C90}" type="doc">
      <dgm:prSet loTypeId="urn:microsoft.com/office/officeart/2005/8/layout/venn1" loCatId="relationship" qsTypeId="urn:microsoft.com/office/officeart/2005/8/quickstyle/simple1" qsCatId="simple" csTypeId="urn:microsoft.com/office/officeart/2005/8/colors/accent1_2" csCatId="accent1" phldr="1"/>
      <dgm:spPr/>
    </dgm:pt>
    <dgm:pt modelId="{83082065-AE76-4A20-9568-DFF5BF0F8DBA}">
      <dgm:prSet phldrT="[Text]"/>
      <dgm:spPr/>
      <dgm:t>
        <a:bodyPr/>
        <a:lstStyle/>
        <a:p>
          <a:r>
            <a:rPr lang="en-US" dirty="0" smtClean="0"/>
            <a:t>Genetics</a:t>
          </a:r>
          <a:endParaRPr lang="en-US" dirty="0"/>
        </a:p>
      </dgm:t>
    </dgm:pt>
    <dgm:pt modelId="{F0DB4CEA-A704-484D-AF34-4234FDD15694}" type="parTrans" cxnId="{D8A665DD-7A05-4D26-993B-127AE6DD9F6D}">
      <dgm:prSet/>
      <dgm:spPr/>
      <dgm:t>
        <a:bodyPr/>
        <a:lstStyle/>
        <a:p>
          <a:endParaRPr lang="en-US"/>
        </a:p>
      </dgm:t>
    </dgm:pt>
    <dgm:pt modelId="{23250743-7B89-47DF-AAE6-0D6B54E9F2EE}" type="sibTrans" cxnId="{D8A665DD-7A05-4D26-993B-127AE6DD9F6D}">
      <dgm:prSet/>
      <dgm:spPr/>
      <dgm:t>
        <a:bodyPr/>
        <a:lstStyle/>
        <a:p>
          <a:endParaRPr lang="en-US"/>
        </a:p>
      </dgm:t>
    </dgm:pt>
    <dgm:pt modelId="{3E16B235-1B09-4001-9A58-9D6347F4EF31}">
      <dgm:prSet phldrT="[Text]"/>
      <dgm:spPr/>
      <dgm:t>
        <a:bodyPr/>
        <a:lstStyle/>
        <a:p>
          <a:r>
            <a:rPr lang="en-US" dirty="0" smtClean="0"/>
            <a:t>Environmental</a:t>
          </a:r>
          <a:endParaRPr lang="en-US" dirty="0"/>
        </a:p>
      </dgm:t>
    </dgm:pt>
    <dgm:pt modelId="{3862CD0D-E18E-4AC0-BB31-3DD0AD21AC88}" type="parTrans" cxnId="{BBB58DAF-4C5C-4E80-9AFC-01DBDF35DCD9}">
      <dgm:prSet/>
      <dgm:spPr/>
      <dgm:t>
        <a:bodyPr/>
        <a:lstStyle/>
        <a:p>
          <a:endParaRPr lang="en-US"/>
        </a:p>
      </dgm:t>
    </dgm:pt>
    <dgm:pt modelId="{ACF597B7-97D0-4778-A594-FF67AB6EFBD3}" type="sibTrans" cxnId="{BBB58DAF-4C5C-4E80-9AFC-01DBDF35DCD9}">
      <dgm:prSet/>
      <dgm:spPr/>
      <dgm:t>
        <a:bodyPr/>
        <a:lstStyle/>
        <a:p>
          <a:endParaRPr lang="en-US"/>
        </a:p>
      </dgm:t>
    </dgm:pt>
    <dgm:pt modelId="{3E9169E1-858F-4CF6-96C1-E5194DB2B293}">
      <dgm:prSet phldrT="[Text]"/>
      <dgm:spPr/>
      <dgm:t>
        <a:bodyPr/>
        <a:lstStyle/>
        <a:p>
          <a:r>
            <a:rPr lang="en-US" dirty="0" smtClean="0"/>
            <a:t>Neuropsychological</a:t>
          </a:r>
          <a:endParaRPr lang="en-US" dirty="0"/>
        </a:p>
      </dgm:t>
    </dgm:pt>
    <dgm:pt modelId="{0A43F641-EC18-4A4E-BA50-D13D2DB19B27}" type="parTrans" cxnId="{06069467-E66C-4BF2-9F7B-0BF44A5F9512}">
      <dgm:prSet/>
      <dgm:spPr/>
      <dgm:t>
        <a:bodyPr/>
        <a:lstStyle/>
        <a:p>
          <a:endParaRPr lang="en-US"/>
        </a:p>
      </dgm:t>
    </dgm:pt>
    <dgm:pt modelId="{0EB0F5B8-DBE1-4071-8A12-EEB439929975}" type="sibTrans" cxnId="{06069467-E66C-4BF2-9F7B-0BF44A5F9512}">
      <dgm:prSet/>
      <dgm:spPr/>
      <dgm:t>
        <a:bodyPr/>
        <a:lstStyle/>
        <a:p>
          <a:endParaRPr lang="en-US"/>
        </a:p>
      </dgm:t>
    </dgm:pt>
    <dgm:pt modelId="{4A2D3CE7-4DCC-4152-B4CD-D6EE85017840}">
      <dgm:prSet phldrT="[Text]"/>
      <dgm:spPr/>
      <dgm:t>
        <a:bodyPr/>
        <a:lstStyle/>
        <a:p>
          <a:r>
            <a:rPr lang="en-US" dirty="0" smtClean="0"/>
            <a:t>Personality	</a:t>
          </a:r>
          <a:endParaRPr lang="en-US" dirty="0"/>
        </a:p>
      </dgm:t>
    </dgm:pt>
    <dgm:pt modelId="{5137C7BD-38CC-43D9-8DB4-DF7F4F0E2264}" type="parTrans" cxnId="{609DCD8F-0DB1-404F-8374-29CED17687D9}">
      <dgm:prSet/>
      <dgm:spPr/>
      <dgm:t>
        <a:bodyPr/>
        <a:lstStyle/>
        <a:p>
          <a:endParaRPr lang="en-US"/>
        </a:p>
      </dgm:t>
    </dgm:pt>
    <dgm:pt modelId="{000AEED7-F300-4701-B553-0677533A7487}" type="sibTrans" cxnId="{609DCD8F-0DB1-404F-8374-29CED17687D9}">
      <dgm:prSet/>
      <dgm:spPr/>
      <dgm:t>
        <a:bodyPr/>
        <a:lstStyle/>
        <a:p>
          <a:endParaRPr lang="en-US"/>
        </a:p>
      </dgm:t>
    </dgm:pt>
    <dgm:pt modelId="{13F4471A-9918-495E-B906-E5660715A097}" type="pres">
      <dgm:prSet presAssocID="{94777272-50C7-46C1-8E00-8A80BE6D3C90}" presName="compositeShape" presStyleCnt="0">
        <dgm:presLayoutVars>
          <dgm:chMax val="7"/>
          <dgm:dir/>
          <dgm:resizeHandles val="exact"/>
        </dgm:presLayoutVars>
      </dgm:prSet>
      <dgm:spPr/>
    </dgm:pt>
    <dgm:pt modelId="{6C282AF7-6B5C-4DA5-9144-D192644EC62C}" type="pres">
      <dgm:prSet presAssocID="{83082065-AE76-4A20-9568-DFF5BF0F8DBA}" presName="circ1" presStyleLbl="vennNode1" presStyleIdx="0" presStyleCnt="4"/>
      <dgm:spPr/>
      <dgm:t>
        <a:bodyPr/>
        <a:lstStyle/>
        <a:p>
          <a:endParaRPr lang="en-US"/>
        </a:p>
      </dgm:t>
    </dgm:pt>
    <dgm:pt modelId="{FF160EDD-414B-47AC-9D5E-B8D715530DCA}" type="pres">
      <dgm:prSet presAssocID="{83082065-AE76-4A20-9568-DFF5BF0F8DBA}" presName="circ1Tx" presStyleLbl="revTx" presStyleIdx="0" presStyleCnt="0">
        <dgm:presLayoutVars>
          <dgm:chMax val="0"/>
          <dgm:chPref val="0"/>
          <dgm:bulletEnabled val="1"/>
        </dgm:presLayoutVars>
      </dgm:prSet>
      <dgm:spPr/>
      <dgm:t>
        <a:bodyPr/>
        <a:lstStyle/>
        <a:p>
          <a:endParaRPr lang="en-US"/>
        </a:p>
      </dgm:t>
    </dgm:pt>
    <dgm:pt modelId="{5F3F6247-FA9A-4884-93F2-C146EC4D9C27}" type="pres">
      <dgm:prSet presAssocID="{3E16B235-1B09-4001-9A58-9D6347F4EF31}" presName="circ2" presStyleLbl="vennNode1" presStyleIdx="1" presStyleCnt="4"/>
      <dgm:spPr/>
      <dgm:t>
        <a:bodyPr/>
        <a:lstStyle/>
        <a:p>
          <a:endParaRPr lang="en-US"/>
        </a:p>
      </dgm:t>
    </dgm:pt>
    <dgm:pt modelId="{7D7BF53E-5BF9-44B7-A09F-D1EACC91498A}" type="pres">
      <dgm:prSet presAssocID="{3E16B235-1B09-4001-9A58-9D6347F4EF31}" presName="circ2Tx" presStyleLbl="revTx" presStyleIdx="0" presStyleCnt="0">
        <dgm:presLayoutVars>
          <dgm:chMax val="0"/>
          <dgm:chPref val="0"/>
          <dgm:bulletEnabled val="1"/>
        </dgm:presLayoutVars>
      </dgm:prSet>
      <dgm:spPr/>
      <dgm:t>
        <a:bodyPr/>
        <a:lstStyle/>
        <a:p>
          <a:endParaRPr lang="en-US"/>
        </a:p>
      </dgm:t>
    </dgm:pt>
    <dgm:pt modelId="{C703E72C-AACD-49BA-95EF-5A7FAE606ABD}" type="pres">
      <dgm:prSet presAssocID="{3E9169E1-858F-4CF6-96C1-E5194DB2B293}" presName="circ3" presStyleLbl="vennNode1" presStyleIdx="2" presStyleCnt="4"/>
      <dgm:spPr/>
      <dgm:t>
        <a:bodyPr/>
        <a:lstStyle/>
        <a:p>
          <a:endParaRPr lang="en-US"/>
        </a:p>
      </dgm:t>
    </dgm:pt>
    <dgm:pt modelId="{2EFBA780-ADC0-488C-8FBA-0C2CA75E60DA}" type="pres">
      <dgm:prSet presAssocID="{3E9169E1-858F-4CF6-96C1-E5194DB2B293}" presName="circ3Tx" presStyleLbl="revTx" presStyleIdx="0" presStyleCnt="0">
        <dgm:presLayoutVars>
          <dgm:chMax val="0"/>
          <dgm:chPref val="0"/>
          <dgm:bulletEnabled val="1"/>
        </dgm:presLayoutVars>
      </dgm:prSet>
      <dgm:spPr/>
      <dgm:t>
        <a:bodyPr/>
        <a:lstStyle/>
        <a:p>
          <a:endParaRPr lang="en-US"/>
        </a:p>
      </dgm:t>
    </dgm:pt>
    <dgm:pt modelId="{A28B5E78-1D11-4F4C-A8AD-6963ACEEA53D}" type="pres">
      <dgm:prSet presAssocID="{4A2D3CE7-4DCC-4152-B4CD-D6EE85017840}" presName="circ4" presStyleLbl="vennNode1" presStyleIdx="3" presStyleCnt="4"/>
      <dgm:spPr/>
      <dgm:t>
        <a:bodyPr/>
        <a:lstStyle/>
        <a:p>
          <a:endParaRPr lang="en-US"/>
        </a:p>
      </dgm:t>
    </dgm:pt>
    <dgm:pt modelId="{7F975D7B-53C4-4AB0-B983-CDF62AF9D551}" type="pres">
      <dgm:prSet presAssocID="{4A2D3CE7-4DCC-4152-B4CD-D6EE85017840}" presName="circ4Tx" presStyleLbl="revTx" presStyleIdx="0" presStyleCnt="0">
        <dgm:presLayoutVars>
          <dgm:chMax val="0"/>
          <dgm:chPref val="0"/>
          <dgm:bulletEnabled val="1"/>
        </dgm:presLayoutVars>
      </dgm:prSet>
      <dgm:spPr/>
      <dgm:t>
        <a:bodyPr/>
        <a:lstStyle/>
        <a:p>
          <a:endParaRPr lang="en-US"/>
        </a:p>
      </dgm:t>
    </dgm:pt>
  </dgm:ptLst>
  <dgm:cxnLst>
    <dgm:cxn modelId="{9EC6A677-76D3-485E-8434-587E24B801D4}" type="presOf" srcId="{83082065-AE76-4A20-9568-DFF5BF0F8DBA}" destId="{6C282AF7-6B5C-4DA5-9144-D192644EC62C}" srcOrd="1" destOrd="0" presId="urn:microsoft.com/office/officeart/2005/8/layout/venn1"/>
    <dgm:cxn modelId="{C729BF0A-5ACC-4BB0-9F78-028B9585F483}" type="presOf" srcId="{3E16B235-1B09-4001-9A58-9D6347F4EF31}" destId="{7D7BF53E-5BF9-44B7-A09F-D1EACC91498A}" srcOrd="0" destOrd="0" presId="urn:microsoft.com/office/officeart/2005/8/layout/venn1"/>
    <dgm:cxn modelId="{BB83D49E-4DBB-4D05-8D7C-A1ECBC01E3F2}" type="presOf" srcId="{3E9169E1-858F-4CF6-96C1-E5194DB2B293}" destId="{C703E72C-AACD-49BA-95EF-5A7FAE606ABD}" srcOrd="1" destOrd="0" presId="urn:microsoft.com/office/officeart/2005/8/layout/venn1"/>
    <dgm:cxn modelId="{561FA559-834F-4D04-B3BF-CE4F880C1D5D}" type="presOf" srcId="{4A2D3CE7-4DCC-4152-B4CD-D6EE85017840}" destId="{7F975D7B-53C4-4AB0-B983-CDF62AF9D551}" srcOrd="0" destOrd="0" presId="urn:microsoft.com/office/officeart/2005/8/layout/venn1"/>
    <dgm:cxn modelId="{609DCD8F-0DB1-404F-8374-29CED17687D9}" srcId="{94777272-50C7-46C1-8E00-8A80BE6D3C90}" destId="{4A2D3CE7-4DCC-4152-B4CD-D6EE85017840}" srcOrd="3" destOrd="0" parTransId="{5137C7BD-38CC-43D9-8DB4-DF7F4F0E2264}" sibTransId="{000AEED7-F300-4701-B553-0677533A7487}"/>
    <dgm:cxn modelId="{BBB58DAF-4C5C-4E80-9AFC-01DBDF35DCD9}" srcId="{94777272-50C7-46C1-8E00-8A80BE6D3C90}" destId="{3E16B235-1B09-4001-9A58-9D6347F4EF31}" srcOrd="1" destOrd="0" parTransId="{3862CD0D-E18E-4AC0-BB31-3DD0AD21AC88}" sibTransId="{ACF597B7-97D0-4778-A594-FF67AB6EFBD3}"/>
    <dgm:cxn modelId="{D8A665DD-7A05-4D26-993B-127AE6DD9F6D}" srcId="{94777272-50C7-46C1-8E00-8A80BE6D3C90}" destId="{83082065-AE76-4A20-9568-DFF5BF0F8DBA}" srcOrd="0" destOrd="0" parTransId="{F0DB4CEA-A704-484D-AF34-4234FDD15694}" sibTransId="{23250743-7B89-47DF-AAE6-0D6B54E9F2EE}"/>
    <dgm:cxn modelId="{9D716B10-3FEC-4547-895F-730598DE6A54}" type="presOf" srcId="{3E16B235-1B09-4001-9A58-9D6347F4EF31}" destId="{5F3F6247-FA9A-4884-93F2-C146EC4D9C27}" srcOrd="1" destOrd="0" presId="urn:microsoft.com/office/officeart/2005/8/layout/venn1"/>
    <dgm:cxn modelId="{70191E9D-C3D8-4435-B896-877BDA30570E}" type="presOf" srcId="{94777272-50C7-46C1-8E00-8A80BE6D3C90}" destId="{13F4471A-9918-495E-B906-E5660715A097}" srcOrd="0" destOrd="0" presId="urn:microsoft.com/office/officeart/2005/8/layout/venn1"/>
    <dgm:cxn modelId="{C56750EE-CAEE-49AC-8D48-B89317E216A7}" type="presOf" srcId="{3E9169E1-858F-4CF6-96C1-E5194DB2B293}" destId="{2EFBA780-ADC0-488C-8FBA-0C2CA75E60DA}" srcOrd="0" destOrd="0" presId="urn:microsoft.com/office/officeart/2005/8/layout/venn1"/>
    <dgm:cxn modelId="{2B00C9DC-ED79-408B-B016-B42172DD8739}" type="presOf" srcId="{4A2D3CE7-4DCC-4152-B4CD-D6EE85017840}" destId="{A28B5E78-1D11-4F4C-A8AD-6963ACEEA53D}" srcOrd="1" destOrd="0" presId="urn:microsoft.com/office/officeart/2005/8/layout/venn1"/>
    <dgm:cxn modelId="{4629EB2C-B4D9-40D0-A7B7-CD248D486CCD}" type="presOf" srcId="{83082065-AE76-4A20-9568-DFF5BF0F8DBA}" destId="{FF160EDD-414B-47AC-9D5E-B8D715530DCA}" srcOrd="0" destOrd="0" presId="urn:microsoft.com/office/officeart/2005/8/layout/venn1"/>
    <dgm:cxn modelId="{06069467-E66C-4BF2-9F7B-0BF44A5F9512}" srcId="{94777272-50C7-46C1-8E00-8A80BE6D3C90}" destId="{3E9169E1-858F-4CF6-96C1-E5194DB2B293}" srcOrd="2" destOrd="0" parTransId="{0A43F641-EC18-4A4E-BA50-D13D2DB19B27}" sibTransId="{0EB0F5B8-DBE1-4071-8A12-EEB439929975}"/>
    <dgm:cxn modelId="{964B5D58-B427-4B97-81E7-2DEFD152B026}" type="presParOf" srcId="{13F4471A-9918-495E-B906-E5660715A097}" destId="{6C282AF7-6B5C-4DA5-9144-D192644EC62C}" srcOrd="0" destOrd="0" presId="urn:microsoft.com/office/officeart/2005/8/layout/venn1"/>
    <dgm:cxn modelId="{9604C28D-5B5B-490B-BC06-10E66F8696F0}" type="presParOf" srcId="{13F4471A-9918-495E-B906-E5660715A097}" destId="{FF160EDD-414B-47AC-9D5E-B8D715530DCA}" srcOrd="1" destOrd="0" presId="urn:microsoft.com/office/officeart/2005/8/layout/venn1"/>
    <dgm:cxn modelId="{487BF465-4BE0-4B55-AE3D-D12EFAEE0424}" type="presParOf" srcId="{13F4471A-9918-495E-B906-E5660715A097}" destId="{5F3F6247-FA9A-4884-93F2-C146EC4D9C27}" srcOrd="2" destOrd="0" presId="urn:microsoft.com/office/officeart/2005/8/layout/venn1"/>
    <dgm:cxn modelId="{AE422DF0-7B2D-4F4A-BD99-8D733D0C109F}" type="presParOf" srcId="{13F4471A-9918-495E-B906-E5660715A097}" destId="{7D7BF53E-5BF9-44B7-A09F-D1EACC91498A}" srcOrd="3" destOrd="0" presId="urn:microsoft.com/office/officeart/2005/8/layout/venn1"/>
    <dgm:cxn modelId="{DC170E48-1331-457D-B486-30B2631E3946}" type="presParOf" srcId="{13F4471A-9918-495E-B906-E5660715A097}" destId="{C703E72C-AACD-49BA-95EF-5A7FAE606ABD}" srcOrd="4" destOrd="0" presId="urn:microsoft.com/office/officeart/2005/8/layout/venn1"/>
    <dgm:cxn modelId="{D5ACAA83-27AB-45D0-B025-1CA3FC9610CB}" type="presParOf" srcId="{13F4471A-9918-495E-B906-E5660715A097}" destId="{2EFBA780-ADC0-488C-8FBA-0C2CA75E60DA}" srcOrd="5" destOrd="0" presId="urn:microsoft.com/office/officeart/2005/8/layout/venn1"/>
    <dgm:cxn modelId="{41D29EC9-6394-4D55-86C9-104A361C5DEF}" type="presParOf" srcId="{13F4471A-9918-495E-B906-E5660715A097}" destId="{A28B5E78-1D11-4F4C-A8AD-6963ACEEA53D}" srcOrd="6" destOrd="0" presId="urn:microsoft.com/office/officeart/2005/8/layout/venn1"/>
    <dgm:cxn modelId="{92C2D358-6B70-4084-9735-DE89D1ED5008}" type="presParOf" srcId="{13F4471A-9918-495E-B906-E5660715A097}" destId="{7F975D7B-53C4-4AB0-B983-CDF62AF9D551}"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9C707B-C4BD-4FC8-8CEB-E3DFFABF9B1A}" type="doc">
      <dgm:prSet loTypeId="urn:microsoft.com/office/officeart/2005/8/layout/equation2" loCatId="process" qsTypeId="urn:microsoft.com/office/officeart/2005/8/quickstyle/simple1" qsCatId="simple" csTypeId="urn:microsoft.com/office/officeart/2005/8/colors/accent1_2" csCatId="accent1" phldr="1"/>
      <dgm:spPr/>
    </dgm:pt>
    <dgm:pt modelId="{0A6AF440-B16D-4EDC-AA9F-472922FBEA39}">
      <dgm:prSet phldrT="[Text]" custT="1"/>
      <dgm:spPr/>
      <dgm:t>
        <a:bodyPr/>
        <a:lstStyle/>
        <a:p>
          <a:r>
            <a:rPr lang="en-US" sz="1400" dirty="0" smtClean="0"/>
            <a:t>Short/Short </a:t>
          </a:r>
          <a:r>
            <a:rPr lang="en-US" sz="1400" dirty="0" smtClean="0">
              <a:solidFill>
                <a:schemeClr val="bg1"/>
              </a:solidFill>
            </a:rPr>
            <a:t>High Predisposition</a:t>
          </a:r>
          <a:endParaRPr lang="en-US" sz="1400" dirty="0">
            <a:solidFill>
              <a:schemeClr val="bg1"/>
            </a:solidFill>
          </a:endParaRPr>
        </a:p>
      </dgm:t>
    </dgm:pt>
    <dgm:pt modelId="{C82FB643-E743-45CA-8852-0E8515FDD4B4}" type="parTrans" cxnId="{7845EA0E-A9AA-4DE3-8128-CB534552EE71}">
      <dgm:prSet/>
      <dgm:spPr/>
      <dgm:t>
        <a:bodyPr/>
        <a:lstStyle/>
        <a:p>
          <a:endParaRPr lang="en-US"/>
        </a:p>
      </dgm:t>
    </dgm:pt>
    <dgm:pt modelId="{D2ECC7CB-1257-49C6-931E-B59F068BD5C7}" type="sibTrans" cxnId="{7845EA0E-A9AA-4DE3-8128-CB534552EE71}">
      <dgm:prSet/>
      <dgm:spPr/>
      <dgm:t>
        <a:bodyPr/>
        <a:lstStyle/>
        <a:p>
          <a:endParaRPr lang="en-US"/>
        </a:p>
      </dgm:t>
    </dgm:pt>
    <dgm:pt modelId="{E8C547C0-3743-44D3-88E8-722E8B8434CE}">
      <dgm:prSet phldrT="[Text]" custT="1"/>
      <dgm:spPr/>
      <dgm:t>
        <a:bodyPr/>
        <a:lstStyle/>
        <a:p>
          <a:r>
            <a:rPr lang="en-US" sz="1400" dirty="0" smtClean="0"/>
            <a:t>Multiple Uncontrollable Events</a:t>
          </a:r>
          <a:endParaRPr lang="en-US" sz="1400" dirty="0"/>
        </a:p>
      </dgm:t>
    </dgm:pt>
    <dgm:pt modelId="{BE858895-B218-4B07-9F3D-9CED91A5E37F}" type="parTrans" cxnId="{9AB6BBBB-39EA-4732-A1B0-717F30766C8B}">
      <dgm:prSet/>
      <dgm:spPr/>
      <dgm:t>
        <a:bodyPr/>
        <a:lstStyle/>
        <a:p>
          <a:endParaRPr lang="en-US"/>
        </a:p>
      </dgm:t>
    </dgm:pt>
    <dgm:pt modelId="{C59A0F37-1A21-4A7B-A0A8-8CBCC5974954}" type="sibTrans" cxnId="{9AB6BBBB-39EA-4732-A1B0-717F30766C8B}">
      <dgm:prSet/>
      <dgm:spPr/>
      <dgm:t>
        <a:bodyPr/>
        <a:lstStyle/>
        <a:p>
          <a:endParaRPr lang="en-US"/>
        </a:p>
      </dgm:t>
    </dgm:pt>
    <dgm:pt modelId="{E813B668-7132-431B-BD24-747A810B43AF}">
      <dgm:prSet phldrT="[Text]"/>
      <dgm:spPr/>
      <dgm:t>
        <a:bodyPr/>
        <a:lstStyle/>
        <a:p>
          <a:r>
            <a:rPr lang="en-US" dirty="0" smtClean="0"/>
            <a:t>2x more likely to suffer Depression than Long/Long</a:t>
          </a:r>
          <a:endParaRPr lang="en-US" dirty="0"/>
        </a:p>
      </dgm:t>
    </dgm:pt>
    <dgm:pt modelId="{5B480832-408D-454B-AD04-5DA53092199A}" type="parTrans" cxnId="{C5A1FC4B-3DE7-49D7-9D08-632F80737115}">
      <dgm:prSet/>
      <dgm:spPr/>
      <dgm:t>
        <a:bodyPr/>
        <a:lstStyle/>
        <a:p>
          <a:endParaRPr lang="en-US"/>
        </a:p>
      </dgm:t>
    </dgm:pt>
    <dgm:pt modelId="{FD5A8212-F8F2-4C6A-96D8-1276588FEBF8}" type="sibTrans" cxnId="{C5A1FC4B-3DE7-49D7-9D08-632F80737115}">
      <dgm:prSet/>
      <dgm:spPr/>
      <dgm:t>
        <a:bodyPr/>
        <a:lstStyle/>
        <a:p>
          <a:endParaRPr lang="en-US"/>
        </a:p>
      </dgm:t>
    </dgm:pt>
    <dgm:pt modelId="{9E777EBE-30D0-4AD3-87C1-3FA63C770240}" type="pres">
      <dgm:prSet presAssocID="{E79C707B-C4BD-4FC8-8CEB-E3DFFABF9B1A}" presName="Name0" presStyleCnt="0">
        <dgm:presLayoutVars>
          <dgm:dir/>
          <dgm:resizeHandles val="exact"/>
        </dgm:presLayoutVars>
      </dgm:prSet>
      <dgm:spPr/>
    </dgm:pt>
    <dgm:pt modelId="{F6EFD810-290B-4A79-B4D8-3525E6F72C68}" type="pres">
      <dgm:prSet presAssocID="{E79C707B-C4BD-4FC8-8CEB-E3DFFABF9B1A}" presName="vNodes" presStyleCnt="0"/>
      <dgm:spPr/>
    </dgm:pt>
    <dgm:pt modelId="{7B3F2211-072C-45DC-861A-7BA6483072C1}" type="pres">
      <dgm:prSet presAssocID="{0A6AF440-B16D-4EDC-AA9F-472922FBEA39}" presName="node" presStyleLbl="node1" presStyleIdx="0" presStyleCnt="3">
        <dgm:presLayoutVars>
          <dgm:bulletEnabled val="1"/>
        </dgm:presLayoutVars>
      </dgm:prSet>
      <dgm:spPr/>
      <dgm:t>
        <a:bodyPr/>
        <a:lstStyle/>
        <a:p>
          <a:endParaRPr lang="en-US"/>
        </a:p>
      </dgm:t>
    </dgm:pt>
    <dgm:pt modelId="{BCC9E624-4BB2-4E18-97F8-C8E0558EFA06}" type="pres">
      <dgm:prSet presAssocID="{D2ECC7CB-1257-49C6-931E-B59F068BD5C7}" presName="spacerT" presStyleCnt="0"/>
      <dgm:spPr/>
    </dgm:pt>
    <dgm:pt modelId="{59A2EA5C-A55D-46D9-A816-05745F68495A}" type="pres">
      <dgm:prSet presAssocID="{D2ECC7CB-1257-49C6-931E-B59F068BD5C7}" presName="sibTrans" presStyleLbl="sibTrans2D1" presStyleIdx="0" presStyleCnt="2"/>
      <dgm:spPr/>
      <dgm:t>
        <a:bodyPr/>
        <a:lstStyle/>
        <a:p>
          <a:endParaRPr lang="en-US"/>
        </a:p>
      </dgm:t>
    </dgm:pt>
    <dgm:pt modelId="{BF28D7C1-D706-4307-9E23-3CB0A2D7C9F6}" type="pres">
      <dgm:prSet presAssocID="{D2ECC7CB-1257-49C6-931E-B59F068BD5C7}" presName="spacerB" presStyleCnt="0"/>
      <dgm:spPr/>
    </dgm:pt>
    <dgm:pt modelId="{5F78CD1E-118D-4715-A8BC-4E98C6A4028D}" type="pres">
      <dgm:prSet presAssocID="{E8C547C0-3743-44D3-88E8-722E8B8434CE}" presName="node" presStyleLbl="node1" presStyleIdx="1" presStyleCnt="3">
        <dgm:presLayoutVars>
          <dgm:bulletEnabled val="1"/>
        </dgm:presLayoutVars>
      </dgm:prSet>
      <dgm:spPr/>
      <dgm:t>
        <a:bodyPr/>
        <a:lstStyle/>
        <a:p>
          <a:endParaRPr lang="en-US"/>
        </a:p>
      </dgm:t>
    </dgm:pt>
    <dgm:pt modelId="{BE3B4949-61DC-4F47-A3C7-A20A2618ACA7}" type="pres">
      <dgm:prSet presAssocID="{E79C707B-C4BD-4FC8-8CEB-E3DFFABF9B1A}" presName="sibTransLast" presStyleLbl="sibTrans2D1" presStyleIdx="1" presStyleCnt="2"/>
      <dgm:spPr/>
      <dgm:t>
        <a:bodyPr/>
        <a:lstStyle/>
        <a:p>
          <a:endParaRPr lang="en-US"/>
        </a:p>
      </dgm:t>
    </dgm:pt>
    <dgm:pt modelId="{AD618078-3435-4F29-94B1-7070A125B484}" type="pres">
      <dgm:prSet presAssocID="{E79C707B-C4BD-4FC8-8CEB-E3DFFABF9B1A}" presName="connectorText" presStyleLbl="sibTrans2D1" presStyleIdx="1" presStyleCnt="2"/>
      <dgm:spPr/>
      <dgm:t>
        <a:bodyPr/>
        <a:lstStyle/>
        <a:p>
          <a:endParaRPr lang="en-US"/>
        </a:p>
      </dgm:t>
    </dgm:pt>
    <dgm:pt modelId="{87B2C8D6-89D9-4AFB-A8C4-238C04C13730}" type="pres">
      <dgm:prSet presAssocID="{E79C707B-C4BD-4FC8-8CEB-E3DFFABF9B1A}" presName="lastNode" presStyleLbl="node1" presStyleIdx="2" presStyleCnt="3">
        <dgm:presLayoutVars>
          <dgm:bulletEnabled val="1"/>
        </dgm:presLayoutVars>
      </dgm:prSet>
      <dgm:spPr/>
      <dgm:t>
        <a:bodyPr/>
        <a:lstStyle/>
        <a:p>
          <a:endParaRPr lang="en-US"/>
        </a:p>
      </dgm:t>
    </dgm:pt>
  </dgm:ptLst>
  <dgm:cxnLst>
    <dgm:cxn modelId="{8359B1BF-325D-4EF3-B1DA-06D3AB8AAE36}" type="presOf" srcId="{E813B668-7132-431B-BD24-747A810B43AF}" destId="{87B2C8D6-89D9-4AFB-A8C4-238C04C13730}" srcOrd="0" destOrd="0" presId="urn:microsoft.com/office/officeart/2005/8/layout/equation2"/>
    <dgm:cxn modelId="{0AAA4CFA-96C4-4969-BD6C-60A765AB2A5C}" type="presOf" srcId="{E8C547C0-3743-44D3-88E8-722E8B8434CE}" destId="{5F78CD1E-118D-4715-A8BC-4E98C6A4028D}" srcOrd="0" destOrd="0" presId="urn:microsoft.com/office/officeart/2005/8/layout/equation2"/>
    <dgm:cxn modelId="{C5A1FC4B-3DE7-49D7-9D08-632F80737115}" srcId="{E79C707B-C4BD-4FC8-8CEB-E3DFFABF9B1A}" destId="{E813B668-7132-431B-BD24-747A810B43AF}" srcOrd="2" destOrd="0" parTransId="{5B480832-408D-454B-AD04-5DA53092199A}" sibTransId="{FD5A8212-F8F2-4C6A-96D8-1276588FEBF8}"/>
    <dgm:cxn modelId="{B46ECB84-A5C8-41C0-A716-5FBE1E28F931}" type="presOf" srcId="{C59A0F37-1A21-4A7B-A0A8-8CBCC5974954}" destId="{BE3B4949-61DC-4F47-A3C7-A20A2618ACA7}" srcOrd="0" destOrd="0" presId="urn:microsoft.com/office/officeart/2005/8/layout/equation2"/>
    <dgm:cxn modelId="{52C6EFE9-DB9E-417B-8D81-B9D77D94514E}" type="presOf" srcId="{0A6AF440-B16D-4EDC-AA9F-472922FBEA39}" destId="{7B3F2211-072C-45DC-861A-7BA6483072C1}" srcOrd="0" destOrd="0" presId="urn:microsoft.com/office/officeart/2005/8/layout/equation2"/>
    <dgm:cxn modelId="{7845EA0E-A9AA-4DE3-8128-CB534552EE71}" srcId="{E79C707B-C4BD-4FC8-8CEB-E3DFFABF9B1A}" destId="{0A6AF440-B16D-4EDC-AA9F-472922FBEA39}" srcOrd="0" destOrd="0" parTransId="{C82FB643-E743-45CA-8852-0E8515FDD4B4}" sibTransId="{D2ECC7CB-1257-49C6-931E-B59F068BD5C7}"/>
    <dgm:cxn modelId="{F2A18E8A-17D4-4160-AE19-42DE9F960ED5}" type="presOf" srcId="{D2ECC7CB-1257-49C6-931E-B59F068BD5C7}" destId="{59A2EA5C-A55D-46D9-A816-05745F68495A}" srcOrd="0" destOrd="0" presId="urn:microsoft.com/office/officeart/2005/8/layout/equation2"/>
    <dgm:cxn modelId="{452D469B-65E7-490F-95B6-4C040F725B97}" type="presOf" srcId="{C59A0F37-1A21-4A7B-A0A8-8CBCC5974954}" destId="{AD618078-3435-4F29-94B1-7070A125B484}" srcOrd="1" destOrd="0" presId="urn:microsoft.com/office/officeart/2005/8/layout/equation2"/>
    <dgm:cxn modelId="{8AFC2729-34D6-4F60-BABE-217429D00137}" type="presOf" srcId="{E79C707B-C4BD-4FC8-8CEB-E3DFFABF9B1A}" destId="{9E777EBE-30D0-4AD3-87C1-3FA63C770240}" srcOrd="0" destOrd="0" presId="urn:microsoft.com/office/officeart/2005/8/layout/equation2"/>
    <dgm:cxn modelId="{9AB6BBBB-39EA-4732-A1B0-717F30766C8B}" srcId="{E79C707B-C4BD-4FC8-8CEB-E3DFFABF9B1A}" destId="{E8C547C0-3743-44D3-88E8-722E8B8434CE}" srcOrd="1" destOrd="0" parTransId="{BE858895-B218-4B07-9F3D-9CED91A5E37F}" sibTransId="{C59A0F37-1A21-4A7B-A0A8-8CBCC5974954}"/>
    <dgm:cxn modelId="{3C87F1B8-0E2D-4E3C-BDD6-C421F27BE154}" type="presParOf" srcId="{9E777EBE-30D0-4AD3-87C1-3FA63C770240}" destId="{F6EFD810-290B-4A79-B4D8-3525E6F72C68}" srcOrd="0" destOrd="0" presId="urn:microsoft.com/office/officeart/2005/8/layout/equation2"/>
    <dgm:cxn modelId="{498E3ED6-3587-443A-8EC9-F3E731325BBE}" type="presParOf" srcId="{F6EFD810-290B-4A79-B4D8-3525E6F72C68}" destId="{7B3F2211-072C-45DC-861A-7BA6483072C1}" srcOrd="0" destOrd="0" presId="urn:microsoft.com/office/officeart/2005/8/layout/equation2"/>
    <dgm:cxn modelId="{24FA94AE-86E6-4A62-AE8D-0791D7AC0382}" type="presParOf" srcId="{F6EFD810-290B-4A79-B4D8-3525E6F72C68}" destId="{BCC9E624-4BB2-4E18-97F8-C8E0558EFA06}" srcOrd="1" destOrd="0" presId="urn:microsoft.com/office/officeart/2005/8/layout/equation2"/>
    <dgm:cxn modelId="{DD5CF120-C36C-411E-887F-79ED466E096D}" type="presParOf" srcId="{F6EFD810-290B-4A79-B4D8-3525E6F72C68}" destId="{59A2EA5C-A55D-46D9-A816-05745F68495A}" srcOrd="2" destOrd="0" presId="urn:microsoft.com/office/officeart/2005/8/layout/equation2"/>
    <dgm:cxn modelId="{9F845F67-072D-47E6-A28B-1913B830E03A}" type="presParOf" srcId="{F6EFD810-290B-4A79-B4D8-3525E6F72C68}" destId="{BF28D7C1-D706-4307-9E23-3CB0A2D7C9F6}" srcOrd="3" destOrd="0" presId="urn:microsoft.com/office/officeart/2005/8/layout/equation2"/>
    <dgm:cxn modelId="{B62EB2A9-D097-4EF6-96C6-870B38FEBF4D}" type="presParOf" srcId="{F6EFD810-290B-4A79-B4D8-3525E6F72C68}" destId="{5F78CD1E-118D-4715-A8BC-4E98C6A4028D}" srcOrd="4" destOrd="0" presId="urn:microsoft.com/office/officeart/2005/8/layout/equation2"/>
    <dgm:cxn modelId="{C8B457BA-D29A-402A-A0AB-929CBAFA92B9}" type="presParOf" srcId="{9E777EBE-30D0-4AD3-87C1-3FA63C770240}" destId="{BE3B4949-61DC-4F47-A3C7-A20A2618ACA7}" srcOrd="1" destOrd="0" presId="urn:microsoft.com/office/officeart/2005/8/layout/equation2"/>
    <dgm:cxn modelId="{76285B92-E7D3-407A-A5B3-3DFE7255B027}" type="presParOf" srcId="{BE3B4949-61DC-4F47-A3C7-A20A2618ACA7}" destId="{AD618078-3435-4F29-94B1-7070A125B484}" srcOrd="0" destOrd="0" presId="urn:microsoft.com/office/officeart/2005/8/layout/equation2"/>
    <dgm:cxn modelId="{7ECA9168-2DF0-4423-9B2E-4DFAEDA1E92F}" type="presParOf" srcId="{9E777EBE-30D0-4AD3-87C1-3FA63C770240}" destId="{87B2C8D6-89D9-4AFB-A8C4-238C04C13730}"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D9BCAD-97DC-4CDC-B43F-6799D55C9D39}" type="doc">
      <dgm:prSet loTypeId="urn:microsoft.com/office/officeart/2005/8/layout/arrow2" loCatId="process" qsTypeId="urn:microsoft.com/office/officeart/2005/8/quickstyle/simple1" qsCatId="simple" csTypeId="urn:microsoft.com/office/officeart/2005/8/colors/accent1_2" csCatId="accent1" phldr="1"/>
      <dgm:spPr/>
    </dgm:pt>
    <dgm:pt modelId="{5AFA0F28-ABF7-4880-9A2C-F5A9A0435850}">
      <dgm:prSet phldrT="[Text]"/>
      <dgm:spPr/>
      <dgm:t>
        <a:bodyPr/>
        <a:lstStyle/>
        <a:p>
          <a:r>
            <a:rPr lang="en-US" b="1" dirty="0" smtClean="0">
              <a:solidFill>
                <a:schemeClr val="bg1"/>
              </a:solidFill>
            </a:rPr>
            <a:t>Low Intensity </a:t>
          </a:r>
          <a:endParaRPr lang="en-US" b="1" dirty="0">
            <a:solidFill>
              <a:schemeClr val="bg1"/>
            </a:solidFill>
          </a:endParaRPr>
        </a:p>
      </dgm:t>
    </dgm:pt>
    <dgm:pt modelId="{EF992297-B30E-49A3-A0C1-72E7D322CAAC}" type="parTrans" cxnId="{9AFF4171-6DC6-4A54-8C97-90658895A717}">
      <dgm:prSet/>
      <dgm:spPr/>
      <dgm:t>
        <a:bodyPr/>
        <a:lstStyle/>
        <a:p>
          <a:endParaRPr lang="en-US"/>
        </a:p>
      </dgm:t>
    </dgm:pt>
    <dgm:pt modelId="{D398F338-B89A-42B8-9539-91A89944FB92}" type="sibTrans" cxnId="{9AFF4171-6DC6-4A54-8C97-90658895A717}">
      <dgm:prSet/>
      <dgm:spPr/>
      <dgm:t>
        <a:bodyPr/>
        <a:lstStyle/>
        <a:p>
          <a:endParaRPr lang="en-US"/>
        </a:p>
      </dgm:t>
    </dgm:pt>
    <dgm:pt modelId="{3D839FD6-3573-49BA-B252-9B15D58DFF12}">
      <dgm:prSet phldrT="[Text]"/>
      <dgm:spPr/>
      <dgm:t>
        <a:bodyPr/>
        <a:lstStyle/>
        <a:p>
          <a:r>
            <a:rPr lang="en-US" b="1" dirty="0" smtClean="0">
              <a:solidFill>
                <a:schemeClr val="bg1"/>
              </a:solidFill>
            </a:rPr>
            <a:t>Moderate Intensity</a:t>
          </a:r>
          <a:endParaRPr lang="en-US" b="1" dirty="0">
            <a:solidFill>
              <a:schemeClr val="bg1"/>
            </a:solidFill>
          </a:endParaRPr>
        </a:p>
      </dgm:t>
    </dgm:pt>
    <dgm:pt modelId="{4BB25818-3D1A-489F-9755-898B2F609CBB}" type="parTrans" cxnId="{7E298D3F-D4F7-4E1F-BD72-A179D1025573}">
      <dgm:prSet/>
      <dgm:spPr/>
      <dgm:t>
        <a:bodyPr/>
        <a:lstStyle/>
        <a:p>
          <a:endParaRPr lang="en-US"/>
        </a:p>
      </dgm:t>
    </dgm:pt>
    <dgm:pt modelId="{A06C9E1D-F339-4286-8952-F787658AA51F}" type="sibTrans" cxnId="{7E298D3F-D4F7-4E1F-BD72-A179D1025573}">
      <dgm:prSet/>
      <dgm:spPr/>
      <dgm:t>
        <a:bodyPr/>
        <a:lstStyle/>
        <a:p>
          <a:endParaRPr lang="en-US"/>
        </a:p>
      </dgm:t>
    </dgm:pt>
    <dgm:pt modelId="{521B77BD-205B-4C26-9882-06D9C758F343}">
      <dgm:prSet phldrT="[Text]"/>
      <dgm:spPr/>
      <dgm:t>
        <a:bodyPr/>
        <a:lstStyle/>
        <a:p>
          <a:r>
            <a:rPr lang="en-US" b="1" smtClean="0">
              <a:solidFill>
                <a:schemeClr val="bg1"/>
              </a:solidFill>
            </a:rPr>
            <a:t>High </a:t>
          </a:r>
          <a:r>
            <a:rPr lang="en-US" b="1" dirty="0" smtClean="0">
              <a:solidFill>
                <a:schemeClr val="bg1"/>
              </a:solidFill>
            </a:rPr>
            <a:t>Intensity</a:t>
          </a:r>
          <a:endParaRPr lang="en-US" b="1" dirty="0">
            <a:solidFill>
              <a:schemeClr val="bg1"/>
            </a:solidFill>
          </a:endParaRPr>
        </a:p>
      </dgm:t>
    </dgm:pt>
    <dgm:pt modelId="{E3F7953C-BDF5-484C-8555-705813E1E3DC}" type="parTrans" cxnId="{98F942F5-16C0-40B1-ACE3-44435EC4FAF5}">
      <dgm:prSet/>
      <dgm:spPr/>
      <dgm:t>
        <a:bodyPr/>
        <a:lstStyle/>
        <a:p>
          <a:endParaRPr lang="en-US"/>
        </a:p>
      </dgm:t>
    </dgm:pt>
    <dgm:pt modelId="{1DA2BD5B-F9E3-414A-9CF2-B6BE3FB42ECD}" type="sibTrans" cxnId="{98F942F5-16C0-40B1-ACE3-44435EC4FAF5}">
      <dgm:prSet/>
      <dgm:spPr/>
      <dgm:t>
        <a:bodyPr/>
        <a:lstStyle/>
        <a:p>
          <a:endParaRPr lang="en-US"/>
        </a:p>
      </dgm:t>
    </dgm:pt>
    <dgm:pt modelId="{3A9D86CD-F42B-4F56-BC4F-82778F99B0D0}" type="pres">
      <dgm:prSet presAssocID="{E4D9BCAD-97DC-4CDC-B43F-6799D55C9D39}" presName="arrowDiagram" presStyleCnt="0">
        <dgm:presLayoutVars>
          <dgm:chMax val="5"/>
          <dgm:dir/>
          <dgm:resizeHandles val="exact"/>
        </dgm:presLayoutVars>
      </dgm:prSet>
      <dgm:spPr/>
    </dgm:pt>
    <dgm:pt modelId="{7E62AB90-A2B9-47CF-9EE9-678CE00E4078}" type="pres">
      <dgm:prSet presAssocID="{E4D9BCAD-97DC-4CDC-B43F-6799D55C9D39}" presName="arrow" presStyleLbl="bgShp" presStyleIdx="0" presStyleCnt="1"/>
      <dgm:spPr/>
    </dgm:pt>
    <dgm:pt modelId="{5EC4489F-5AA5-497E-999E-698F6C17A636}" type="pres">
      <dgm:prSet presAssocID="{E4D9BCAD-97DC-4CDC-B43F-6799D55C9D39}" presName="arrowDiagram3" presStyleCnt="0"/>
      <dgm:spPr/>
    </dgm:pt>
    <dgm:pt modelId="{1B8B6E64-D79A-40FE-B70A-644CF59C4B43}" type="pres">
      <dgm:prSet presAssocID="{5AFA0F28-ABF7-4880-9A2C-F5A9A0435850}" presName="bullet3a" presStyleLbl="node1" presStyleIdx="0" presStyleCnt="3"/>
      <dgm:spPr/>
    </dgm:pt>
    <dgm:pt modelId="{0A883B66-9A44-4877-9DF0-D02088EAC548}" type="pres">
      <dgm:prSet presAssocID="{5AFA0F28-ABF7-4880-9A2C-F5A9A0435850}" presName="textBox3a" presStyleLbl="revTx" presStyleIdx="0" presStyleCnt="3">
        <dgm:presLayoutVars>
          <dgm:bulletEnabled val="1"/>
        </dgm:presLayoutVars>
      </dgm:prSet>
      <dgm:spPr/>
      <dgm:t>
        <a:bodyPr/>
        <a:lstStyle/>
        <a:p>
          <a:endParaRPr lang="en-US"/>
        </a:p>
      </dgm:t>
    </dgm:pt>
    <dgm:pt modelId="{44C5F1B3-83D2-4D7C-8C6B-A4B15D82C69A}" type="pres">
      <dgm:prSet presAssocID="{3D839FD6-3573-49BA-B252-9B15D58DFF12}" presName="bullet3b" presStyleLbl="node1" presStyleIdx="1" presStyleCnt="3"/>
      <dgm:spPr/>
    </dgm:pt>
    <dgm:pt modelId="{C3360563-6F55-4B00-A6B9-D55E0AAB0F5E}" type="pres">
      <dgm:prSet presAssocID="{3D839FD6-3573-49BA-B252-9B15D58DFF12}" presName="textBox3b" presStyleLbl="revTx" presStyleIdx="1" presStyleCnt="3">
        <dgm:presLayoutVars>
          <dgm:bulletEnabled val="1"/>
        </dgm:presLayoutVars>
      </dgm:prSet>
      <dgm:spPr/>
      <dgm:t>
        <a:bodyPr/>
        <a:lstStyle/>
        <a:p>
          <a:endParaRPr lang="en-US"/>
        </a:p>
      </dgm:t>
    </dgm:pt>
    <dgm:pt modelId="{80DE2F02-64E9-448F-8E29-72C0D75E859B}" type="pres">
      <dgm:prSet presAssocID="{521B77BD-205B-4C26-9882-06D9C758F343}" presName="bullet3c" presStyleLbl="node1" presStyleIdx="2" presStyleCnt="3"/>
      <dgm:spPr/>
    </dgm:pt>
    <dgm:pt modelId="{EDA9F0D0-EF2C-4BC3-B888-D827C04B864A}" type="pres">
      <dgm:prSet presAssocID="{521B77BD-205B-4C26-9882-06D9C758F343}" presName="textBox3c" presStyleLbl="revTx" presStyleIdx="2" presStyleCnt="3">
        <dgm:presLayoutVars>
          <dgm:bulletEnabled val="1"/>
        </dgm:presLayoutVars>
      </dgm:prSet>
      <dgm:spPr/>
      <dgm:t>
        <a:bodyPr/>
        <a:lstStyle/>
        <a:p>
          <a:endParaRPr lang="en-US"/>
        </a:p>
      </dgm:t>
    </dgm:pt>
  </dgm:ptLst>
  <dgm:cxnLst>
    <dgm:cxn modelId="{383D288A-EF3E-4C88-9D80-01C26BF6D50A}" type="presOf" srcId="{E4D9BCAD-97DC-4CDC-B43F-6799D55C9D39}" destId="{3A9D86CD-F42B-4F56-BC4F-82778F99B0D0}" srcOrd="0" destOrd="0" presId="urn:microsoft.com/office/officeart/2005/8/layout/arrow2"/>
    <dgm:cxn modelId="{7E298D3F-D4F7-4E1F-BD72-A179D1025573}" srcId="{E4D9BCAD-97DC-4CDC-B43F-6799D55C9D39}" destId="{3D839FD6-3573-49BA-B252-9B15D58DFF12}" srcOrd="1" destOrd="0" parTransId="{4BB25818-3D1A-489F-9755-898B2F609CBB}" sibTransId="{A06C9E1D-F339-4286-8952-F787658AA51F}"/>
    <dgm:cxn modelId="{98F942F5-16C0-40B1-ACE3-44435EC4FAF5}" srcId="{E4D9BCAD-97DC-4CDC-B43F-6799D55C9D39}" destId="{521B77BD-205B-4C26-9882-06D9C758F343}" srcOrd="2" destOrd="0" parTransId="{E3F7953C-BDF5-484C-8555-705813E1E3DC}" sibTransId="{1DA2BD5B-F9E3-414A-9CF2-B6BE3FB42ECD}"/>
    <dgm:cxn modelId="{7A7F1CA9-AE97-4D28-8084-42F69FFE6981}" type="presOf" srcId="{3D839FD6-3573-49BA-B252-9B15D58DFF12}" destId="{C3360563-6F55-4B00-A6B9-D55E0AAB0F5E}" srcOrd="0" destOrd="0" presId="urn:microsoft.com/office/officeart/2005/8/layout/arrow2"/>
    <dgm:cxn modelId="{9AFF4171-6DC6-4A54-8C97-90658895A717}" srcId="{E4D9BCAD-97DC-4CDC-B43F-6799D55C9D39}" destId="{5AFA0F28-ABF7-4880-9A2C-F5A9A0435850}" srcOrd="0" destOrd="0" parTransId="{EF992297-B30E-49A3-A0C1-72E7D322CAAC}" sibTransId="{D398F338-B89A-42B8-9539-91A89944FB92}"/>
    <dgm:cxn modelId="{5FEEC10F-F7F6-4A4D-BD82-DA54AC90FCCD}" type="presOf" srcId="{5AFA0F28-ABF7-4880-9A2C-F5A9A0435850}" destId="{0A883B66-9A44-4877-9DF0-D02088EAC548}" srcOrd="0" destOrd="0" presId="urn:microsoft.com/office/officeart/2005/8/layout/arrow2"/>
    <dgm:cxn modelId="{67760023-DF81-479C-B730-839CC6EF327C}" type="presOf" srcId="{521B77BD-205B-4C26-9882-06D9C758F343}" destId="{EDA9F0D0-EF2C-4BC3-B888-D827C04B864A}" srcOrd="0" destOrd="0" presId="urn:microsoft.com/office/officeart/2005/8/layout/arrow2"/>
    <dgm:cxn modelId="{03EF5BFF-98DB-4987-8806-DDB6D21321AD}" type="presParOf" srcId="{3A9D86CD-F42B-4F56-BC4F-82778F99B0D0}" destId="{7E62AB90-A2B9-47CF-9EE9-678CE00E4078}" srcOrd="0" destOrd="0" presId="urn:microsoft.com/office/officeart/2005/8/layout/arrow2"/>
    <dgm:cxn modelId="{35A9BC9B-4E72-4390-BCF7-1A0B4CCB7470}" type="presParOf" srcId="{3A9D86CD-F42B-4F56-BC4F-82778F99B0D0}" destId="{5EC4489F-5AA5-497E-999E-698F6C17A636}" srcOrd="1" destOrd="0" presId="urn:microsoft.com/office/officeart/2005/8/layout/arrow2"/>
    <dgm:cxn modelId="{8E15201F-2750-4DE3-AEB3-F436795357A8}" type="presParOf" srcId="{5EC4489F-5AA5-497E-999E-698F6C17A636}" destId="{1B8B6E64-D79A-40FE-B70A-644CF59C4B43}" srcOrd="0" destOrd="0" presId="urn:microsoft.com/office/officeart/2005/8/layout/arrow2"/>
    <dgm:cxn modelId="{E01D16B5-B7F6-4181-A01A-D3D58FDFD2F1}" type="presParOf" srcId="{5EC4489F-5AA5-497E-999E-698F6C17A636}" destId="{0A883B66-9A44-4877-9DF0-D02088EAC548}" srcOrd="1" destOrd="0" presId="urn:microsoft.com/office/officeart/2005/8/layout/arrow2"/>
    <dgm:cxn modelId="{198848CA-FB37-44EC-9FEB-54CAB3EA977A}" type="presParOf" srcId="{5EC4489F-5AA5-497E-999E-698F6C17A636}" destId="{44C5F1B3-83D2-4D7C-8C6B-A4B15D82C69A}" srcOrd="2" destOrd="0" presId="urn:microsoft.com/office/officeart/2005/8/layout/arrow2"/>
    <dgm:cxn modelId="{6F3D423D-2563-4F83-B222-2AE68391B273}" type="presParOf" srcId="{5EC4489F-5AA5-497E-999E-698F6C17A636}" destId="{C3360563-6F55-4B00-A6B9-D55E0AAB0F5E}" srcOrd="3" destOrd="0" presId="urn:microsoft.com/office/officeart/2005/8/layout/arrow2"/>
    <dgm:cxn modelId="{6314FFAF-D7DC-47F3-BEAD-8528F4740E7E}" type="presParOf" srcId="{5EC4489F-5AA5-497E-999E-698F6C17A636}" destId="{80DE2F02-64E9-448F-8E29-72C0D75E859B}" srcOrd="4" destOrd="0" presId="urn:microsoft.com/office/officeart/2005/8/layout/arrow2"/>
    <dgm:cxn modelId="{81B6E89D-3916-4480-97B2-852C51F45895}" type="presParOf" srcId="{5EC4489F-5AA5-497E-999E-698F6C17A636}" destId="{EDA9F0D0-EF2C-4BC3-B888-D827C04B864A}"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6CE9D8-2990-4713-A129-1FAC2DFE6BF7}"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0352F98E-8B10-4FDC-903B-43C677A2A510}">
      <dgm:prSet phldrT="[Text]"/>
      <dgm:spPr/>
      <dgm:t>
        <a:bodyPr/>
        <a:lstStyle/>
        <a:p>
          <a:r>
            <a:rPr lang="en-US" dirty="0" smtClean="0"/>
            <a:t>Novel Stimuli</a:t>
          </a:r>
          <a:endParaRPr lang="en-US" dirty="0"/>
        </a:p>
      </dgm:t>
    </dgm:pt>
    <dgm:pt modelId="{C8EB02B8-B4BD-4690-90B4-535CE862D987}" type="parTrans" cxnId="{F9AEA96F-D7A2-402E-BCE9-1BDE7F1330FD}">
      <dgm:prSet/>
      <dgm:spPr/>
      <dgm:t>
        <a:bodyPr/>
        <a:lstStyle/>
        <a:p>
          <a:endParaRPr lang="en-US"/>
        </a:p>
      </dgm:t>
    </dgm:pt>
    <dgm:pt modelId="{9B9794D0-E7EC-4A99-B0EB-CAF8EAC10172}" type="sibTrans" cxnId="{F9AEA96F-D7A2-402E-BCE9-1BDE7F1330FD}">
      <dgm:prSet/>
      <dgm:spPr/>
      <dgm:t>
        <a:bodyPr/>
        <a:lstStyle/>
        <a:p>
          <a:endParaRPr lang="en-US"/>
        </a:p>
      </dgm:t>
    </dgm:pt>
    <dgm:pt modelId="{3BBF0FC5-1CAD-4825-989A-98E41A270E71}">
      <dgm:prSet phldrT="[Text]"/>
      <dgm:spPr/>
      <dgm:t>
        <a:bodyPr/>
        <a:lstStyle/>
        <a:p>
          <a:r>
            <a:rPr lang="en-US" dirty="0" smtClean="0"/>
            <a:t>Cried vigorously, pumped arms/legs</a:t>
          </a:r>
          <a:endParaRPr lang="en-US" dirty="0"/>
        </a:p>
      </dgm:t>
    </dgm:pt>
    <dgm:pt modelId="{74F080B3-74CC-4066-B101-59BA5E6A04A2}" type="parTrans" cxnId="{CA4C682A-8C1E-4AB0-8C6B-32B68C8C9368}">
      <dgm:prSet/>
      <dgm:spPr/>
      <dgm:t>
        <a:bodyPr/>
        <a:lstStyle/>
        <a:p>
          <a:endParaRPr lang="en-US"/>
        </a:p>
      </dgm:t>
    </dgm:pt>
    <dgm:pt modelId="{1AB57820-709D-4A77-93BB-6BE2B07533DA}" type="sibTrans" cxnId="{CA4C682A-8C1E-4AB0-8C6B-32B68C8C9368}">
      <dgm:prSet/>
      <dgm:spPr/>
      <dgm:t>
        <a:bodyPr/>
        <a:lstStyle/>
        <a:p>
          <a:endParaRPr lang="en-US"/>
        </a:p>
      </dgm:t>
    </dgm:pt>
    <dgm:pt modelId="{4A68AC29-1B97-4E38-AC31-C6E016267B66}">
      <dgm:prSet phldrT="[Text]"/>
      <dgm:spPr/>
      <dgm:t>
        <a:bodyPr/>
        <a:lstStyle/>
        <a:p>
          <a:r>
            <a:rPr lang="en-US" dirty="0" smtClean="0"/>
            <a:t>Higher activity in amygdala</a:t>
          </a:r>
          <a:endParaRPr lang="en-US" dirty="0"/>
        </a:p>
      </dgm:t>
    </dgm:pt>
    <dgm:pt modelId="{D421DC46-5528-41A6-842E-A7C2203EB860}" type="parTrans" cxnId="{122EF6E6-6FE1-4E65-873F-0CA58BD533BD}">
      <dgm:prSet/>
      <dgm:spPr/>
      <dgm:t>
        <a:bodyPr/>
        <a:lstStyle/>
        <a:p>
          <a:endParaRPr lang="en-US"/>
        </a:p>
      </dgm:t>
    </dgm:pt>
    <dgm:pt modelId="{9BC0CDA3-158D-44CE-AE62-BBB2273C3B82}" type="sibTrans" cxnId="{122EF6E6-6FE1-4E65-873F-0CA58BD533BD}">
      <dgm:prSet/>
      <dgm:spPr/>
      <dgm:t>
        <a:bodyPr/>
        <a:lstStyle/>
        <a:p>
          <a:endParaRPr lang="en-US"/>
        </a:p>
      </dgm:t>
    </dgm:pt>
    <dgm:pt modelId="{E8F92E05-F6DE-4267-A57D-7F718F6ED206}">
      <dgm:prSet phldrT="[Text]"/>
      <dgm:spPr/>
      <dgm:t>
        <a:bodyPr/>
        <a:lstStyle/>
        <a:p>
          <a:r>
            <a:rPr lang="en-US" dirty="0" smtClean="0"/>
            <a:t>Traits</a:t>
          </a:r>
          <a:endParaRPr lang="en-US" dirty="0"/>
        </a:p>
      </dgm:t>
    </dgm:pt>
    <dgm:pt modelId="{C161173A-02E6-48FF-8B47-61925A92795C}" type="parTrans" cxnId="{C30D331B-B283-4037-A4A8-21957A6BDEDF}">
      <dgm:prSet/>
      <dgm:spPr/>
      <dgm:t>
        <a:bodyPr/>
        <a:lstStyle/>
        <a:p>
          <a:endParaRPr lang="en-US"/>
        </a:p>
      </dgm:t>
    </dgm:pt>
    <dgm:pt modelId="{A265BD96-0179-44A3-B8C0-B085FCFF2B2F}" type="sibTrans" cxnId="{C30D331B-B283-4037-A4A8-21957A6BDEDF}">
      <dgm:prSet/>
      <dgm:spPr/>
      <dgm:t>
        <a:bodyPr/>
        <a:lstStyle/>
        <a:p>
          <a:endParaRPr lang="en-US"/>
        </a:p>
      </dgm:t>
    </dgm:pt>
    <dgm:pt modelId="{73E64507-7CD7-46CD-8999-169358CC4771}">
      <dgm:prSet phldrT="[Text]"/>
      <dgm:spPr/>
      <dgm:t>
        <a:bodyPr/>
        <a:lstStyle/>
        <a:p>
          <a:r>
            <a:rPr lang="en-US" dirty="0" smtClean="0"/>
            <a:t>Introverted, sensitive, deep processors</a:t>
          </a:r>
          <a:endParaRPr lang="en-US" dirty="0"/>
        </a:p>
      </dgm:t>
    </dgm:pt>
    <dgm:pt modelId="{358F434B-48C0-424F-9E7B-D7A643DF123F}" type="parTrans" cxnId="{CF68007C-463B-4FE4-8627-8EB1E36FE771}">
      <dgm:prSet/>
      <dgm:spPr/>
      <dgm:t>
        <a:bodyPr/>
        <a:lstStyle/>
        <a:p>
          <a:endParaRPr lang="en-US"/>
        </a:p>
      </dgm:t>
    </dgm:pt>
    <dgm:pt modelId="{E3E6609A-71CE-4F70-876A-BAD51EEE237B}" type="sibTrans" cxnId="{CF68007C-463B-4FE4-8627-8EB1E36FE771}">
      <dgm:prSet/>
      <dgm:spPr/>
      <dgm:t>
        <a:bodyPr/>
        <a:lstStyle/>
        <a:p>
          <a:endParaRPr lang="en-US"/>
        </a:p>
      </dgm:t>
    </dgm:pt>
    <dgm:pt modelId="{A6DCA461-B57C-40EF-AEAC-B0AC5AA51F17}">
      <dgm:prSet phldrT="[Text]"/>
      <dgm:spPr/>
      <dgm:t>
        <a:bodyPr/>
        <a:lstStyle/>
        <a:p>
          <a:r>
            <a:rPr lang="en-US" dirty="0" smtClean="0"/>
            <a:t>Highly attentive to others, environment, and experiences</a:t>
          </a:r>
          <a:endParaRPr lang="en-US" dirty="0"/>
        </a:p>
      </dgm:t>
    </dgm:pt>
    <dgm:pt modelId="{955013A7-C3E9-4C8C-8707-8DAA4C76A738}" type="parTrans" cxnId="{0052F342-4D37-448E-9888-81A889E43FE8}">
      <dgm:prSet/>
      <dgm:spPr/>
      <dgm:t>
        <a:bodyPr/>
        <a:lstStyle/>
        <a:p>
          <a:endParaRPr lang="en-US"/>
        </a:p>
      </dgm:t>
    </dgm:pt>
    <dgm:pt modelId="{6A561E99-CA73-4548-99D1-00B611C8B678}" type="sibTrans" cxnId="{0052F342-4D37-448E-9888-81A889E43FE8}">
      <dgm:prSet/>
      <dgm:spPr/>
      <dgm:t>
        <a:bodyPr/>
        <a:lstStyle/>
        <a:p>
          <a:endParaRPr lang="en-US"/>
        </a:p>
      </dgm:t>
    </dgm:pt>
    <dgm:pt modelId="{C84B84F8-3B7A-436C-AEF2-ED9F01555990}">
      <dgm:prSet phldrT="[Text]"/>
      <dgm:spPr/>
      <dgm:t>
        <a:bodyPr/>
        <a:lstStyle/>
        <a:p>
          <a:r>
            <a:rPr lang="en-US" dirty="0" smtClean="0"/>
            <a:t>Development</a:t>
          </a:r>
          <a:endParaRPr lang="en-US" dirty="0"/>
        </a:p>
      </dgm:t>
    </dgm:pt>
    <dgm:pt modelId="{05F28B78-E307-468B-B049-895BEB904440}" type="parTrans" cxnId="{369DA9D8-CE98-4B13-96C8-6DD73EFE25A9}">
      <dgm:prSet/>
      <dgm:spPr/>
      <dgm:t>
        <a:bodyPr/>
        <a:lstStyle/>
        <a:p>
          <a:endParaRPr lang="en-US"/>
        </a:p>
      </dgm:t>
    </dgm:pt>
    <dgm:pt modelId="{0228F211-F7A9-4782-9825-AE49790946A4}" type="sibTrans" cxnId="{369DA9D8-CE98-4B13-96C8-6DD73EFE25A9}">
      <dgm:prSet/>
      <dgm:spPr/>
      <dgm:t>
        <a:bodyPr/>
        <a:lstStyle/>
        <a:p>
          <a:endParaRPr lang="en-US"/>
        </a:p>
      </dgm:t>
    </dgm:pt>
    <dgm:pt modelId="{BF5E2E9C-FFB0-46B3-B3A6-39B14A625441}">
      <dgm:prSet phldrT="[Text]"/>
      <dgm:spPr/>
      <dgm:t>
        <a:bodyPr/>
        <a:lstStyle/>
        <a:p>
          <a:r>
            <a:rPr lang="en-US" dirty="0" smtClean="0"/>
            <a:t>Prone to be shy and more likely to experience anxiety/depression</a:t>
          </a:r>
          <a:endParaRPr lang="en-US" dirty="0"/>
        </a:p>
      </dgm:t>
    </dgm:pt>
    <dgm:pt modelId="{42CDF327-5A2F-416E-ABF2-1FD3701F2617}" type="parTrans" cxnId="{CE77C8FF-62CA-4C2A-84DC-6AE253FE2485}">
      <dgm:prSet/>
      <dgm:spPr/>
      <dgm:t>
        <a:bodyPr/>
        <a:lstStyle/>
        <a:p>
          <a:endParaRPr lang="en-US"/>
        </a:p>
      </dgm:t>
    </dgm:pt>
    <dgm:pt modelId="{AB651B02-B1CA-419B-8FA2-C78B792B77F8}" type="sibTrans" cxnId="{CE77C8FF-62CA-4C2A-84DC-6AE253FE2485}">
      <dgm:prSet/>
      <dgm:spPr/>
      <dgm:t>
        <a:bodyPr/>
        <a:lstStyle/>
        <a:p>
          <a:endParaRPr lang="en-US"/>
        </a:p>
      </dgm:t>
    </dgm:pt>
    <dgm:pt modelId="{08F455E6-141F-4C0E-9DE9-D7D37063D999}">
      <dgm:prSet phldrT="[Text]"/>
      <dgm:spPr/>
      <dgm:t>
        <a:bodyPr/>
        <a:lstStyle/>
        <a:p>
          <a:r>
            <a:rPr lang="en-US" dirty="0" smtClean="0"/>
            <a:t>With good home life/parenting- often have fewer emotional problems and better developed social skills</a:t>
          </a:r>
          <a:endParaRPr lang="en-US" dirty="0"/>
        </a:p>
      </dgm:t>
    </dgm:pt>
    <dgm:pt modelId="{DC68DE30-4D88-4873-BB99-ABEFF2710448}" type="parTrans" cxnId="{0C8C6909-541D-467C-BDAA-3E41CD143DAD}">
      <dgm:prSet/>
      <dgm:spPr/>
      <dgm:t>
        <a:bodyPr/>
        <a:lstStyle/>
        <a:p>
          <a:endParaRPr lang="en-US"/>
        </a:p>
      </dgm:t>
    </dgm:pt>
    <dgm:pt modelId="{8784EBB4-A885-44ED-91EE-2C5100569015}" type="sibTrans" cxnId="{0C8C6909-541D-467C-BDAA-3E41CD143DAD}">
      <dgm:prSet/>
      <dgm:spPr/>
      <dgm:t>
        <a:bodyPr/>
        <a:lstStyle/>
        <a:p>
          <a:endParaRPr lang="en-US"/>
        </a:p>
      </dgm:t>
    </dgm:pt>
    <dgm:pt modelId="{19E5E800-D098-4634-BCA8-340B711040F3}">
      <dgm:prSet phldrT="[Text]"/>
      <dgm:spPr/>
      <dgm:t>
        <a:bodyPr/>
        <a:lstStyle/>
        <a:p>
          <a:r>
            <a:rPr lang="en-US" dirty="0" smtClean="0"/>
            <a:t>Higher </a:t>
          </a:r>
          <a:r>
            <a:rPr lang="en-US" dirty="0" smtClean="0"/>
            <a:t>heart </a:t>
          </a:r>
          <a:r>
            <a:rPr lang="en-US" dirty="0" smtClean="0"/>
            <a:t>rate, and more eye dilation and cortisol in saliva </a:t>
          </a:r>
          <a:endParaRPr lang="en-US" dirty="0"/>
        </a:p>
      </dgm:t>
    </dgm:pt>
    <dgm:pt modelId="{1BB132E0-F315-4B6C-8BA5-04EF78B5E837}" type="parTrans" cxnId="{829941F1-4D86-4B9B-A341-25A9FC1236BD}">
      <dgm:prSet/>
      <dgm:spPr/>
    </dgm:pt>
    <dgm:pt modelId="{DF76BBAA-25CE-4D43-BF59-028EFF5893B6}" type="sibTrans" cxnId="{829941F1-4D86-4B9B-A341-25A9FC1236BD}">
      <dgm:prSet/>
      <dgm:spPr/>
    </dgm:pt>
    <dgm:pt modelId="{79D2A894-1578-42CE-B01F-9609ADA2105E}">
      <dgm:prSet phldrT="[Text]"/>
      <dgm:spPr/>
      <dgm:t>
        <a:bodyPr/>
        <a:lstStyle/>
        <a:p>
          <a:r>
            <a:rPr lang="en-US" dirty="0" smtClean="0"/>
            <a:t>Sensitive to sensory stimuli (amygdala) and family challenges (abuse, marital tension, and death of a parent)</a:t>
          </a:r>
          <a:endParaRPr lang="en-US" dirty="0"/>
        </a:p>
      </dgm:t>
    </dgm:pt>
    <dgm:pt modelId="{511E33EF-BF06-44B2-B4A1-7CD0471B30F2}" type="parTrans" cxnId="{F0100A26-0250-4F05-A69A-FD764BE8816C}">
      <dgm:prSet/>
      <dgm:spPr/>
    </dgm:pt>
    <dgm:pt modelId="{CD94BD46-C778-44D8-8118-79F9980E64D2}" type="sibTrans" cxnId="{F0100A26-0250-4F05-A69A-FD764BE8816C}">
      <dgm:prSet/>
      <dgm:spPr/>
    </dgm:pt>
    <dgm:pt modelId="{69326036-7CB8-45DB-9F98-48105A25B025}">
      <dgm:prSet phldrT="[Text]"/>
      <dgm:spPr/>
      <dgm:t>
        <a:bodyPr/>
        <a:lstStyle/>
        <a:p>
          <a:r>
            <a:rPr lang="en-US" dirty="0" smtClean="0"/>
            <a:t>Socially- usually empathetic, caring, and cooperative, while easily upset with injustice, cruelty, and irresponsibility </a:t>
          </a:r>
          <a:endParaRPr lang="en-US" dirty="0"/>
        </a:p>
      </dgm:t>
    </dgm:pt>
    <dgm:pt modelId="{1D318CF8-2784-4309-9C8D-008FB51414D8}" type="parTrans" cxnId="{4203035D-052D-45C3-AB4D-D92D44CFDD44}">
      <dgm:prSet/>
      <dgm:spPr/>
    </dgm:pt>
    <dgm:pt modelId="{06EE48F3-932F-46F0-A969-CC97E70DF90B}" type="sibTrans" cxnId="{4203035D-052D-45C3-AB4D-D92D44CFDD44}">
      <dgm:prSet/>
      <dgm:spPr/>
    </dgm:pt>
    <dgm:pt modelId="{D1EF1641-942F-4A4D-94CB-A720D4944AF9}" type="pres">
      <dgm:prSet presAssocID="{7C6CE9D8-2990-4713-A129-1FAC2DFE6BF7}" presName="linearFlow" presStyleCnt="0">
        <dgm:presLayoutVars>
          <dgm:dir/>
          <dgm:animLvl val="lvl"/>
          <dgm:resizeHandles val="exact"/>
        </dgm:presLayoutVars>
      </dgm:prSet>
      <dgm:spPr/>
      <dgm:t>
        <a:bodyPr/>
        <a:lstStyle/>
        <a:p>
          <a:endParaRPr lang="en-US"/>
        </a:p>
      </dgm:t>
    </dgm:pt>
    <dgm:pt modelId="{285234E6-C165-4264-B991-7ADD88CE6198}" type="pres">
      <dgm:prSet presAssocID="{0352F98E-8B10-4FDC-903B-43C677A2A510}" presName="composite" presStyleCnt="0"/>
      <dgm:spPr/>
    </dgm:pt>
    <dgm:pt modelId="{F5CDECD8-344C-48CC-8D0A-217A84A2A7AE}" type="pres">
      <dgm:prSet presAssocID="{0352F98E-8B10-4FDC-903B-43C677A2A510}" presName="parentText" presStyleLbl="alignNode1" presStyleIdx="0" presStyleCnt="3">
        <dgm:presLayoutVars>
          <dgm:chMax val="1"/>
          <dgm:bulletEnabled val="1"/>
        </dgm:presLayoutVars>
      </dgm:prSet>
      <dgm:spPr/>
      <dgm:t>
        <a:bodyPr/>
        <a:lstStyle/>
        <a:p>
          <a:endParaRPr lang="en-US"/>
        </a:p>
      </dgm:t>
    </dgm:pt>
    <dgm:pt modelId="{72093866-095D-4BEE-ADF2-254CAF6CC600}" type="pres">
      <dgm:prSet presAssocID="{0352F98E-8B10-4FDC-903B-43C677A2A510}" presName="descendantText" presStyleLbl="alignAcc1" presStyleIdx="0" presStyleCnt="3">
        <dgm:presLayoutVars>
          <dgm:bulletEnabled val="1"/>
        </dgm:presLayoutVars>
      </dgm:prSet>
      <dgm:spPr/>
      <dgm:t>
        <a:bodyPr/>
        <a:lstStyle/>
        <a:p>
          <a:endParaRPr lang="en-US"/>
        </a:p>
      </dgm:t>
    </dgm:pt>
    <dgm:pt modelId="{F1147335-9D8A-42CD-90E9-B950217D93DD}" type="pres">
      <dgm:prSet presAssocID="{9B9794D0-E7EC-4A99-B0EB-CAF8EAC10172}" presName="sp" presStyleCnt="0"/>
      <dgm:spPr/>
    </dgm:pt>
    <dgm:pt modelId="{3D81A489-DFEB-47FE-9B97-1147515ACC2B}" type="pres">
      <dgm:prSet presAssocID="{E8F92E05-F6DE-4267-A57D-7F718F6ED206}" presName="composite" presStyleCnt="0"/>
      <dgm:spPr/>
    </dgm:pt>
    <dgm:pt modelId="{AB111958-6DFD-4D0A-906A-21093ACCCF6A}" type="pres">
      <dgm:prSet presAssocID="{E8F92E05-F6DE-4267-A57D-7F718F6ED206}" presName="parentText" presStyleLbl="alignNode1" presStyleIdx="1" presStyleCnt="3">
        <dgm:presLayoutVars>
          <dgm:chMax val="1"/>
          <dgm:bulletEnabled val="1"/>
        </dgm:presLayoutVars>
      </dgm:prSet>
      <dgm:spPr/>
      <dgm:t>
        <a:bodyPr/>
        <a:lstStyle/>
        <a:p>
          <a:endParaRPr lang="en-US"/>
        </a:p>
      </dgm:t>
    </dgm:pt>
    <dgm:pt modelId="{4A2D3C9D-21F5-44F8-80ED-FB89EF8A491E}" type="pres">
      <dgm:prSet presAssocID="{E8F92E05-F6DE-4267-A57D-7F718F6ED206}" presName="descendantText" presStyleLbl="alignAcc1" presStyleIdx="1" presStyleCnt="3">
        <dgm:presLayoutVars>
          <dgm:bulletEnabled val="1"/>
        </dgm:presLayoutVars>
      </dgm:prSet>
      <dgm:spPr/>
      <dgm:t>
        <a:bodyPr/>
        <a:lstStyle/>
        <a:p>
          <a:endParaRPr lang="en-US"/>
        </a:p>
      </dgm:t>
    </dgm:pt>
    <dgm:pt modelId="{F7D725DA-8D47-41AD-A4B6-64B7DB45EB89}" type="pres">
      <dgm:prSet presAssocID="{A265BD96-0179-44A3-B8C0-B085FCFF2B2F}" presName="sp" presStyleCnt="0"/>
      <dgm:spPr/>
    </dgm:pt>
    <dgm:pt modelId="{BC064B4F-9529-4763-9E42-3E5D7B5F168F}" type="pres">
      <dgm:prSet presAssocID="{C84B84F8-3B7A-436C-AEF2-ED9F01555990}" presName="composite" presStyleCnt="0"/>
      <dgm:spPr/>
    </dgm:pt>
    <dgm:pt modelId="{EF2B5E61-AF16-4749-80F4-9811EC5F7272}" type="pres">
      <dgm:prSet presAssocID="{C84B84F8-3B7A-436C-AEF2-ED9F01555990}" presName="parentText" presStyleLbl="alignNode1" presStyleIdx="2" presStyleCnt="3">
        <dgm:presLayoutVars>
          <dgm:chMax val="1"/>
          <dgm:bulletEnabled val="1"/>
        </dgm:presLayoutVars>
      </dgm:prSet>
      <dgm:spPr/>
      <dgm:t>
        <a:bodyPr/>
        <a:lstStyle/>
        <a:p>
          <a:endParaRPr lang="en-US"/>
        </a:p>
      </dgm:t>
    </dgm:pt>
    <dgm:pt modelId="{2383976B-A034-4A30-8B7F-B54169F0386C}" type="pres">
      <dgm:prSet presAssocID="{C84B84F8-3B7A-436C-AEF2-ED9F01555990}" presName="descendantText" presStyleLbl="alignAcc1" presStyleIdx="2" presStyleCnt="3">
        <dgm:presLayoutVars>
          <dgm:bulletEnabled val="1"/>
        </dgm:presLayoutVars>
      </dgm:prSet>
      <dgm:spPr/>
      <dgm:t>
        <a:bodyPr/>
        <a:lstStyle/>
        <a:p>
          <a:endParaRPr lang="en-US"/>
        </a:p>
      </dgm:t>
    </dgm:pt>
  </dgm:ptLst>
  <dgm:cxnLst>
    <dgm:cxn modelId="{9E32A798-5E6D-4749-B0BE-AA35E160D1A9}" type="presOf" srcId="{7C6CE9D8-2990-4713-A129-1FAC2DFE6BF7}" destId="{D1EF1641-942F-4A4D-94CB-A720D4944AF9}" srcOrd="0" destOrd="0" presId="urn:microsoft.com/office/officeart/2005/8/layout/chevron2"/>
    <dgm:cxn modelId="{4203035D-052D-45C3-AB4D-D92D44CFDD44}" srcId="{C84B84F8-3B7A-436C-AEF2-ED9F01555990}" destId="{69326036-7CB8-45DB-9F98-48105A25B025}" srcOrd="1" destOrd="0" parTransId="{1D318CF8-2784-4309-9C8D-008FB51414D8}" sibTransId="{06EE48F3-932F-46F0-A969-CC97E70DF90B}"/>
    <dgm:cxn modelId="{4C3086AA-E97D-4466-99CD-632EFF36CCDD}" type="presOf" srcId="{A6DCA461-B57C-40EF-AEAC-B0AC5AA51F17}" destId="{4A2D3C9D-21F5-44F8-80ED-FB89EF8A491E}" srcOrd="0" destOrd="1" presId="urn:microsoft.com/office/officeart/2005/8/layout/chevron2"/>
    <dgm:cxn modelId="{CF68007C-463B-4FE4-8627-8EB1E36FE771}" srcId="{E8F92E05-F6DE-4267-A57D-7F718F6ED206}" destId="{73E64507-7CD7-46CD-8999-169358CC4771}" srcOrd="0" destOrd="0" parTransId="{358F434B-48C0-424F-9E7B-D7A643DF123F}" sibTransId="{E3E6609A-71CE-4F70-876A-BAD51EEE237B}"/>
    <dgm:cxn modelId="{0C8C6909-541D-467C-BDAA-3E41CD143DAD}" srcId="{C84B84F8-3B7A-436C-AEF2-ED9F01555990}" destId="{08F455E6-141F-4C0E-9DE9-D7D37063D999}" srcOrd="2" destOrd="0" parTransId="{DC68DE30-4D88-4873-BB99-ABEFF2710448}" sibTransId="{8784EBB4-A885-44ED-91EE-2C5100569015}"/>
    <dgm:cxn modelId="{C30D331B-B283-4037-A4A8-21957A6BDEDF}" srcId="{7C6CE9D8-2990-4713-A129-1FAC2DFE6BF7}" destId="{E8F92E05-F6DE-4267-A57D-7F718F6ED206}" srcOrd="1" destOrd="0" parTransId="{C161173A-02E6-48FF-8B47-61925A92795C}" sibTransId="{A265BD96-0179-44A3-B8C0-B085FCFF2B2F}"/>
    <dgm:cxn modelId="{EBEB287E-FEBC-41C1-8279-5436C1C67EC8}" type="presOf" srcId="{3BBF0FC5-1CAD-4825-989A-98E41A270E71}" destId="{72093866-095D-4BEE-ADF2-254CAF6CC600}" srcOrd="0" destOrd="0" presId="urn:microsoft.com/office/officeart/2005/8/layout/chevron2"/>
    <dgm:cxn modelId="{F0100A26-0250-4F05-A69A-FD764BE8816C}" srcId="{E8F92E05-F6DE-4267-A57D-7F718F6ED206}" destId="{79D2A894-1578-42CE-B01F-9609ADA2105E}" srcOrd="2" destOrd="0" parTransId="{511E33EF-BF06-44B2-B4A1-7CD0471B30F2}" sibTransId="{CD94BD46-C778-44D8-8118-79F9980E64D2}"/>
    <dgm:cxn modelId="{0A803B02-850D-44AD-9FCC-A0103EECA36E}" type="presOf" srcId="{0352F98E-8B10-4FDC-903B-43C677A2A510}" destId="{F5CDECD8-344C-48CC-8D0A-217A84A2A7AE}" srcOrd="0" destOrd="0" presId="urn:microsoft.com/office/officeart/2005/8/layout/chevron2"/>
    <dgm:cxn modelId="{CE77C8FF-62CA-4C2A-84DC-6AE253FE2485}" srcId="{C84B84F8-3B7A-436C-AEF2-ED9F01555990}" destId="{BF5E2E9C-FFB0-46B3-B3A6-39B14A625441}" srcOrd="0" destOrd="0" parTransId="{42CDF327-5A2F-416E-ABF2-1FD3701F2617}" sibTransId="{AB651B02-B1CA-419B-8FA2-C78B792B77F8}"/>
    <dgm:cxn modelId="{0D4D69C3-1519-4272-9FC0-8AE2FB9974C2}" type="presOf" srcId="{BF5E2E9C-FFB0-46B3-B3A6-39B14A625441}" destId="{2383976B-A034-4A30-8B7F-B54169F0386C}" srcOrd="0" destOrd="0" presId="urn:microsoft.com/office/officeart/2005/8/layout/chevron2"/>
    <dgm:cxn modelId="{CB992B56-89EC-4236-9FF1-F54F5BB8A884}" type="presOf" srcId="{69326036-7CB8-45DB-9F98-48105A25B025}" destId="{2383976B-A034-4A30-8B7F-B54169F0386C}" srcOrd="0" destOrd="1" presId="urn:microsoft.com/office/officeart/2005/8/layout/chevron2"/>
    <dgm:cxn modelId="{CECA7DFC-9518-4332-B191-96F67483903E}" type="presOf" srcId="{08F455E6-141F-4C0E-9DE9-D7D37063D999}" destId="{2383976B-A034-4A30-8B7F-B54169F0386C}" srcOrd="0" destOrd="2" presId="urn:microsoft.com/office/officeart/2005/8/layout/chevron2"/>
    <dgm:cxn modelId="{F9AEA96F-D7A2-402E-BCE9-1BDE7F1330FD}" srcId="{7C6CE9D8-2990-4713-A129-1FAC2DFE6BF7}" destId="{0352F98E-8B10-4FDC-903B-43C677A2A510}" srcOrd="0" destOrd="0" parTransId="{C8EB02B8-B4BD-4690-90B4-535CE862D987}" sibTransId="{9B9794D0-E7EC-4A99-B0EB-CAF8EAC10172}"/>
    <dgm:cxn modelId="{BD62B558-802E-4A9B-81D4-42B0B27FE0F1}" type="presOf" srcId="{73E64507-7CD7-46CD-8999-169358CC4771}" destId="{4A2D3C9D-21F5-44F8-80ED-FB89EF8A491E}" srcOrd="0" destOrd="0" presId="urn:microsoft.com/office/officeart/2005/8/layout/chevron2"/>
    <dgm:cxn modelId="{CA4C682A-8C1E-4AB0-8C6B-32B68C8C9368}" srcId="{0352F98E-8B10-4FDC-903B-43C677A2A510}" destId="{3BBF0FC5-1CAD-4825-989A-98E41A270E71}" srcOrd="0" destOrd="0" parTransId="{74F080B3-74CC-4066-B101-59BA5E6A04A2}" sibTransId="{1AB57820-709D-4A77-93BB-6BE2B07533DA}"/>
    <dgm:cxn modelId="{829941F1-4D86-4B9B-A341-25A9FC1236BD}" srcId="{0352F98E-8B10-4FDC-903B-43C677A2A510}" destId="{19E5E800-D098-4634-BCA8-340B711040F3}" srcOrd="2" destOrd="0" parTransId="{1BB132E0-F315-4B6C-8BA5-04EF78B5E837}" sibTransId="{DF76BBAA-25CE-4D43-BF59-028EFF5893B6}"/>
    <dgm:cxn modelId="{0585657D-4FC2-4A9B-8D47-2D50C66578D0}" type="presOf" srcId="{19E5E800-D098-4634-BCA8-340B711040F3}" destId="{72093866-095D-4BEE-ADF2-254CAF6CC600}" srcOrd="0" destOrd="2" presId="urn:microsoft.com/office/officeart/2005/8/layout/chevron2"/>
    <dgm:cxn modelId="{369DA9D8-CE98-4B13-96C8-6DD73EFE25A9}" srcId="{7C6CE9D8-2990-4713-A129-1FAC2DFE6BF7}" destId="{C84B84F8-3B7A-436C-AEF2-ED9F01555990}" srcOrd="2" destOrd="0" parTransId="{05F28B78-E307-468B-B049-895BEB904440}" sibTransId="{0228F211-F7A9-4782-9825-AE49790946A4}"/>
    <dgm:cxn modelId="{8055F52E-B703-4D1B-957A-ADC6B13CA0FC}" type="presOf" srcId="{C84B84F8-3B7A-436C-AEF2-ED9F01555990}" destId="{EF2B5E61-AF16-4749-80F4-9811EC5F7272}" srcOrd="0" destOrd="0" presId="urn:microsoft.com/office/officeart/2005/8/layout/chevron2"/>
    <dgm:cxn modelId="{7EAEDB0A-CD73-4ECB-B796-7C1C72FA13F8}" type="presOf" srcId="{E8F92E05-F6DE-4267-A57D-7F718F6ED206}" destId="{AB111958-6DFD-4D0A-906A-21093ACCCF6A}" srcOrd="0" destOrd="0" presId="urn:microsoft.com/office/officeart/2005/8/layout/chevron2"/>
    <dgm:cxn modelId="{122EF6E6-6FE1-4E65-873F-0CA58BD533BD}" srcId="{0352F98E-8B10-4FDC-903B-43C677A2A510}" destId="{4A68AC29-1B97-4E38-AC31-C6E016267B66}" srcOrd="1" destOrd="0" parTransId="{D421DC46-5528-41A6-842E-A7C2203EB860}" sibTransId="{9BC0CDA3-158D-44CE-AE62-BBB2273C3B82}"/>
    <dgm:cxn modelId="{0052F342-4D37-448E-9888-81A889E43FE8}" srcId="{E8F92E05-F6DE-4267-A57D-7F718F6ED206}" destId="{A6DCA461-B57C-40EF-AEAC-B0AC5AA51F17}" srcOrd="1" destOrd="0" parTransId="{955013A7-C3E9-4C8C-8707-8DAA4C76A738}" sibTransId="{6A561E99-CA73-4548-99D1-00B611C8B678}"/>
    <dgm:cxn modelId="{B5025235-75D2-43B3-BDE5-E3A5043C24C4}" type="presOf" srcId="{79D2A894-1578-42CE-B01F-9609ADA2105E}" destId="{4A2D3C9D-21F5-44F8-80ED-FB89EF8A491E}" srcOrd="0" destOrd="2" presId="urn:microsoft.com/office/officeart/2005/8/layout/chevron2"/>
    <dgm:cxn modelId="{65D1321C-B592-4DF8-B82E-71BBFDF48598}" type="presOf" srcId="{4A68AC29-1B97-4E38-AC31-C6E016267B66}" destId="{72093866-095D-4BEE-ADF2-254CAF6CC600}" srcOrd="0" destOrd="1" presId="urn:microsoft.com/office/officeart/2005/8/layout/chevron2"/>
    <dgm:cxn modelId="{584C564B-4137-4B65-8180-953AB4CFBB17}" type="presParOf" srcId="{D1EF1641-942F-4A4D-94CB-A720D4944AF9}" destId="{285234E6-C165-4264-B991-7ADD88CE6198}" srcOrd="0" destOrd="0" presId="urn:microsoft.com/office/officeart/2005/8/layout/chevron2"/>
    <dgm:cxn modelId="{3322CE06-A50F-4D1E-BC5C-86E47C2D86F1}" type="presParOf" srcId="{285234E6-C165-4264-B991-7ADD88CE6198}" destId="{F5CDECD8-344C-48CC-8D0A-217A84A2A7AE}" srcOrd="0" destOrd="0" presId="urn:microsoft.com/office/officeart/2005/8/layout/chevron2"/>
    <dgm:cxn modelId="{CC3349D7-423A-43E7-BD47-D5ED44499405}" type="presParOf" srcId="{285234E6-C165-4264-B991-7ADD88CE6198}" destId="{72093866-095D-4BEE-ADF2-254CAF6CC600}" srcOrd="1" destOrd="0" presId="urn:microsoft.com/office/officeart/2005/8/layout/chevron2"/>
    <dgm:cxn modelId="{C3CF5E57-2B8E-4564-8537-FB0D4B4861F0}" type="presParOf" srcId="{D1EF1641-942F-4A4D-94CB-A720D4944AF9}" destId="{F1147335-9D8A-42CD-90E9-B950217D93DD}" srcOrd="1" destOrd="0" presId="urn:microsoft.com/office/officeart/2005/8/layout/chevron2"/>
    <dgm:cxn modelId="{6CFDB014-9CA3-4AD6-95FB-51F5703BE6B0}" type="presParOf" srcId="{D1EF1641-942F-4A4D-94CB-A720D4944AF9}" destId="{3D81A489-DFEB-47FE-9B97-1147515ACC2B}" srcOrd="2" destOrd="0" presId="urn:microsoft.com/office/officeart/2005/8/layout/chevron2"/>
    <dgm:cxn modelId="{2A9EFF3B-63EF-4CC7-9837-BFB80970C182}" type="presParOf" srcId="{3D81A489-DFEB-47FE-9B97-1147515ACC2B}" destId="{AB111958-6DFD-4D0A-906A-21093ACCCF6A}" srcOrd="0" destOrd="0" presId="urn:microsoft.com/office/officeart/2005/8/layout/chevron2"/>
    <dgm:cxn modelId="{459FEE25-1565-4A5D-A487-F034CD8AD43A}" type="presParOf" srcId="{3D81A489-DFEB-47FE-9B97-1147515ACC2B}" destId="{4A2D3C9D-21F5-44F8-80ED-FB89EF8A491E}" srcOrd="1" destOrd="0" presId="urn:microsoft.com/office/officeart/2005/8/layout/chevron2"/>
    <dgm:cxn modelId="{6B756F77-E944-4DA1-95E7-937154137014}" type="presParOf" srcId="{D1EF1641-942F-4A4D-94CB-A720D4944AF9}" destId="{F7D725DA-8D47-41AD-A4B6-64B7DB45EB89}" srcOrd="3" destOrd="0" presId="urn:microsoft.com/office/officeart/2005/8/layout/chevron2"/>
    <dgm:cxn modelId="{4E37164E-0B86-42CC-BB23-2C4B58A03B18}" type="presParOf" srcId="{D1EF1641-942F-4A4D-94CB-A720D4944AF9}" destId="{BC064B4F-9529-4763-9E42-3E5D7B5F168F}" srcOrd="4" destOrd="0" presId="urn:microsoft.com/office/officeart/2005/8/layout/chevron2"/>
    <dgm:cxn modelId="{0C5CB6AC-3E21-48C7-8780-418776C11B76}" type="presParOf" srcId="{BC064B4F-9529-4763-9E42-3E5D7B5F168F}" destId="{EF2B5E61-AF16-4749-80F4-9811EC5F7272}" srcOrd="0" destOrd="0" presId="urn:microsoft.com/office/officeart/2005/8/layout/chevron2"/>
    <dgm:cxn modelId="{0055D7D2-1ABE-4EB3-BB62-DFF8BCF89783}" type="presParOf" srcId="{BC064B4F-9529-4763-9E42-3E5D7B5F168F}" destId="{2383976B-A034-4A30-8B7F-B54169F0386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D9BF7DD-5CD0-4BCB-A6A8-FD547AD081EF}" type="doc">
      <dgm:prSet loTypeId="urn:microsoft.com/office/officeart/2005/8/layout/cycle1" loCatId="cycle" qsTypeId="urn:microsoft.com/office/officeart/2005/8/quickstyle/simple2" qsCatId="simple" csTypeId="urn:microsoft.com/office/officeart/2005/8/colors/accent1_2" csCatId="accent1" phldr="1"/>
      <dgm:spPr/>
      <dgm:t>
        <a:bodyPr/>
        <a:lstStyle/>
        <a:p>
          <a:endParaRPr lang="en-US"/>
        </a:p>
      </dgm:t>
    </dgm:pt>
    <dgm:pt modelId="{EEFA0A91-8881-4BC9-94CD-5FED1FB34D75}">
      <dgm:prSet phldrT="[Text]"/>
      <dgm:spPr/>
      <dgm:t>
        <a:bodyPr/>
        <a:lstStyle/>
        <a:p>
          <a:r>
            <a:rPr lang="en-US" dirty="0" smtClean="0"/>
            <a:t>Brain chemistry changes = feeling unpleasant</a:t>
          </a:r>
          <a:endParaRPr lang="en-US" dirty="0"/>
        </a:p>
      </dgm:t>
    </dgm:pt>
    <dgm:pt modelId="{0D5FFA9C-5723-4218-B2E8-15256DC59A74}" type="parTrans" cxnId="{E9D31D2F-41E7-44C6-997F-38A908A9A5B1}">
      <dgm:prSet/>
      <dgm:spPr/>
      <dgm:t>
        <a:bodyPr/>
        <a:lstStyle/>
        <a:p>
          <a:endParaRPr lang="en-US"/>
        </a:p>
      </dgm:t>
    </dgm:pt>
    <dgm:pt modelId="{49F26AA6-48FF-44F2-82D4-82AC2DE4C9DA}" type="sibTrans" cxnId="{E9D31D2F-41E7-44C6-997F-38A908A9A5B1}">
      <dgm:prSet/>
      <dgm:spPr/>
      <dgm:t>
        <a:bodyPr/>
        <a:lstStyle/>
        <a:p>
          <a:endParaRPr lang="en-US"/>
        </a:p>
      </dgm:t>
    </dgm:pt>
    <dgm:pt modelId="{AEA957F6-3F2E-4244-8013-68B81E8C379C}">
      <dgm:prSet phldrT="[Text]"/>
      <dgm:spPr/>
      <dgm:t>
        <a:bodyPr/>
        <a:lstStyle/>
        <a:p>
          <a:r>
            <a:rPr lang="en-US" dirty="0" smtClean="0"/>
            <a:t>Do something to feel better: </a:t>
          </a:r>
          <a:r>
            <a:rPr lang="en-US" dirty="0" smtClean="0"/>
            <a:t>AVOID, </a:t>
          </a:r>
          <a:r>
            <a:rPr lang="en-US" dirty="0" smtClean="0"/>
            <a:t>seek reassurance ask a lot of questions, etc…</a:t>
          </a:r>
          <a:endParaRPr lang="en-US" dirty="0"/>
        </a:p>
      </dgm:t>
    </dgm:pt>
    <dgm:pt modelId="{F62DD905-C4D5-4F6D-B183-9D760A9B8E15}" type="parTrans" cxnId="{DA68179F-2272-469D-A734-B382E5B12B60}">
      <dgm:prSet/>
      <dgm:spPr/>
      <dgm:t>
        <a:bodyPr/>
        <a:lstStyle/>
        <a:p>
          <a:endParaRPr lang="en-US"/>
        </a:p>
      </dgm:t>
    </dgm:pt>
    <dgm:pt modelId="{0D43CD40-7226-4018-B1C4-4E954EE6E0B9}" type="sibTrans" cxnId="{DA68179F-2272-469D-A734-B382E5B12B60}">
      <dgm:prSet/>
      <dgm:spPr/>
      <dgm:t>
        <a:bodyPr/>
        <a:lstStyle/>
        <a:p>
          <a:endParaRPr lang="en-US"/>
        </a:p>
      </dgm:t>
    </dgm:pt>
    <dgm:pt modelId="{06E5D6A9-A98D-4205-8A6A-BE43BD962AF4}">
      <dgm:prSet phldrT="[Text]"/>
      <dgm:spPr/>
      <dgm:t>
        <a:bodyPr/>
        <a:lstStyle/>
        <a:p>
          <a:r>
            <a:rPr lang="en-US" dirty="0" smtClean="0"/>
            <a:t>Perceive threat/fear</a:t>
          </a:r>
          <a:endParaRPr lang="en-US" dirty="0"/>
        </a:p>
      </dgm:t>
    </dgm:pt>
    <dgm:pt modelId="{48A627C0-A0C4-4D51-BE48-580935B296BB}" type="parTrans" cxnId="{8DBE0076-622C-4C29-9008-31E6462B4624}">
      <dgm:prSet/>
      <dgm:spPr/>
      <dgm:t>
        <a:bodyPr/>
        <a:lstStyle/>
        <a:p>
          <a:endParaRPr lang="en-US"/>
        </a:p>
      </dgm:t>
    </dgm:pt>
    <dgm:pt modelId="{813DC5C3-9836-4A73-BFC4-75BC713F32BD}" type="sibTrans" cxnId="{8DBE0076-622C-4C29-9008-31E6462B4624}">
      <dgm:prSet/>
      <dgm:spPr/>
      <dgm:t>
        <a:bodyPr/>
        <a:lstStyle/>
        <a:p>
          <a:endParaRPr lang="en-US"/>
        </a:p>
      </dgm:t>
    </dgm:pt>
    <dgm:pt modelId="{D2E3DF15-44E6-4907-8B7E-E8B20A5B01B5}" type="pres">
      <dgm:prSet presAssocID="{5D9BF7DD-5CD0-4BCB-A6A8-FD547AD081EF}" presName="cycle" presStyleCnt="0">
        <dgm:presLayoutVars>
          <dgm:dir/>
          <dgm:resizeHandles val="exact"/>
        </dgm:presLayoutVars>
      </dgm:prSet>
      <dgm:spPr/>
      <dgm:t>
        <a:bodyPr/>
        <a:lstStyle/>
        <a:p>
          <a:endParaRPr lang="en-US"/>
        </a:p>
      </dgm:t>
    </dgm:pt>
    <dgm:pt modelId="{0BAAEBA0-DD75-4FBE-9C82-4864BCEE6BD1}" type="pres">
      <dgm:prSet presAssocID="{EEFA0A91-8881-4BC9-94CD-5FED1FB34D75}" presName="dummy" presStyleCnt="0"/>
      <dgm:spPr/>
    </dgm:pt>
    <dgm:pt modelId="{FD8A8343-7E14-4A03-9FE5-80DE9C1AA963}" type="pres">
      <dgm:prSet presAssocID="{EEFA0A91-8881-4BC9-94CD-5FED1FB34D75}" presName="node" presStyleLbl="revTx" presStyleIdx="0" presStyleCnt="3" custRadScaleRad="123770" custRadScaleInc="10625">
        <dgm:presLayoutVars>
          <dgm:bulletEnabled val="1"/>
        </dgm:presLayoutVars>
      </dgm:prSet>
      <dgm:spPr/>
      <dgm:t>
        <a:bodyPr/>
        <a:lstStyle/>
        <a:p>
          <a:endParaRPr lang="en-US"/>
        </a:p>
      </dgm:t>
    </dgm:pt>
    <dgm:pt modelId="{ACC49396-D0E7-421E-B10E-4DF4FF5995DC}" type="pres">
      <dgm:prSet presAssocID="{49F26AA6-48FF-44F2-82D4-82AC2DE4C9DA}" presName="sibTrans" presStyleLbl="node1" presStyleIdx="0" presStyleCnt="3"/>
      <dgm:spPr/>
      <dgm:t>
        <a:bodyPr/>
        <a:lstStyle/>
        <a:p>
          <a:endParaRPr lang="en-US"/>
        </a:p>
      </dgm:t>
    </dgm:pt>
    <dgm:pt modelId="{23C07E9B-8887-406E-AF9D-CF9D0696BF64}" type="pres">
      <dgm:prSet presAssocID="{AEA957F6-3F2E-4244-8013-68B81E8C379C}" presName="dummy" presStyleCnt="0"/>
      <dgm:spPr/>
    </dgm:pt>
    <dgm:pt modelId="{F1DF664C-8A66-4FD7-B293-925FB9232800}" type="pres">
      <dgm:prSet presAssocID="{AEA957F6-3F2E-4244-8013-68B81E8C379C}" presName="node" presStyleLbl="revTx" presStyleIdx="1" presStyleCnt="3">
        <dgm:presLayoutVars>
          <dgm:bulletEnabled val="1"/>
        </dgm:presLayoutVars>
      </dgm:prSet>
      <dgm:spPr/>
      <dgm:t>
        <a:bodyPr/>
        <a:lstStyle/>
        <a:p>
          <a:endParaRPr lang="en-US"/>
        </a:p>
      </dgm:t>
    </dgm:pt>
    <dgm:pt modelId="{0EA27532-313B-494A-9C5C-0DC10FBAC76A}" type="pres">
      <dgm:prSet presAssocID="{0D43CD40-7226-4018-B1C4-4E954EE6E0B9}" presName="sibTrans" presStyleLbl="node1" presStyleIdx="1" presStyleCnt="3"/>
      <dgm:spPr/>
      <dgm:t>
        <a:bodyPr/>
        <a:lstStyle/>
        <a:p>
          <a:endParaRPr lang="en-US"/>
        </a:p>
      </dgm:t>
    </dgm:pt>
    <dgm:pt modelId="{80DB75D1-74A9-4225-AFF1-E536D2353FDC}" type="pres">
      <dgm:prSet presAssocID="{06E5D6A9-A98D-4205-8A6A-BE43BD962AF4}" presName="dummy" presStyleCnt="0"/>
      <dgm:spPr/>
    </dgm:pt>
    <dgm:pt modelId="{E9E5F1C8-7FB6-4A08-A9D1-F51DC5FFB944}" type="pres">
      <dgm:prSet presAssocID="{06E5D6A9-A98D-4205-8A6A-BE43BD962AF4}" presName="node" presStyleLbl="revTx" presStyleIdx="2" presStyleCnt="3" custRadScaleRad="118692" custRadScaleInc="1891">
        <dgm:presLayoutVars>
          <dgm:bulletEnabled val="1"/>
        </dgm:presLayoutVars>
      </dgm:prSet>
      <dgm:spPr/>
      <dgm:t>
        <a:bodyPr/>
        <a:lstStyle/>
        <a:p>
          <a:endParaRPr lang="en-US"/>
        </a:p>
      </dgm:t>
    </dgm:pt>
    <dgm:pt modelId="{A2206F79-D21A-4ABF-BB90-5DDE45899CD5}" type="pres">
      <dgm:prSet presAssocID="{813DC5C3-9836-4A73-BFC4-75BC713F32BD}" presName="sibTrans" presStyleLbl="node1" presStyleIdx="2" presStyleCnt="3"/>
      <dgm:spPr/>
      <dgm:t>
        <a:bodyPr/>
        <a:lstStyle/>
        <a:p>
          <a:endParaRPr lang="en-US"/>
        </a:p>
      </dgm:t>
    </dgm:pt>
  </dgm:ptLst>
  <dgm:cxnLst>
    <dgm:cxn modelId="{E21CC3ED-97E7-435E-B99C-AAB7D33F59C3}" type="presOf" srcId="{0D43CD40-7226-4018-B1C4-4E954EE6E0B9}" destId="{0EA27532-313B-494A-9C5C-0DC10FBAC76A}" srcOrd="0" destOrd="0" presId="urn:microsoft.com/office/officeart/2005/8/layout/cycle1"/>
    <dgm:cxn modelId="{E9D31D2F-41E7-44C6-997F-38A908A9A5B1}" srcId="{5D9BF7DD-5CD0-4BCB-A6A8-FD547AD081EF}" destId="{EEFA0A91-8881-4BC9-94CD-5FED1FB34D75}" srcOrd="0" destOrd="0" parTransId="{0D5FFA9C-5723-4218-B2E8-15256DC59A74}" sibTransId="{49F26AA6-48FF-44F2-82D4-82AC2DE4C9DA}"/>
    <dgm:cxn modelId="{8B220CBC-1271-4C10-989F-935A62FF79A3}" type="presOf" srcId="{49F26AA6-48FF-44F2-82D4-82AC2DE4C9DA}" destId="{ACC49396-D0E7-421E-B10E-4DF4FF5995DC}" srcOrd="0" destOrd="0" presId="urn:microsoft.com/office/officeart/2005/8/layout/cycle1"/>
    <dgm:cxn modelId="{8DBE0076-622C-4C29-9008-31E6462B4624}" srcId="{5D9BF7DD-5CD0-4BCB-A6A8-FD547AD081EF}" destId="{06E5D6A9-A98D-4205-8A6A-BE43BD962AF4}" srcOrd="2" destOrd="0" parTransId="{48A627C0-A0C4-4D51-BE48-580935B296BB}" sibTransId="{813DC5C3-9836-4A73-BFC4-75BC713F32BD}"/>
    <dgm:cxn modelId="{C329C92F-450B-4929-8F03-39BAC0F3E396}" type="presOf" srcId="{AEA957F6-3F2E-4244-8013-68B81E8C379C}" destId="{F1DF664C-8A66-4FD7-B293-925FB9232800}" srcOrd="0" destOrd="0" presId="urn:microsoft.com/office/officeart/2005/8/layout/cycle1"/>
    <dgm:cxn modelId="{073BDFF1-7098-4413-A2BF-F95FD1F2CA09}" type="presOf" srcId="{5D9BF7DD-5CD0-4BCB-A6A8-FD547AD081EF}" destId="{D2E3DF15-44E6-4907-8B7E-E8B20A5B01B5}" srcOrd="0" destOrd="0" presId="urn:microsoft.com/office/officeart/2005/8/layout/cycle1"/>
    <dgm:cxn modelId="{C95A6DA4-FF91-4436-973A-577FD906CB9D}" type="presOf" srcId="{813DC5C3-9836-4A73-BFC4-75BC713F32BD}" destId="{A2206F79-D21A-4ABF-BB90-5DDE45899CD5}" srcOrd="0" destOrd="0" presId="urn:microsoft.com/office/officeart/2005/8/layout/cycle1"/>
    <dgm:cxn modelId="{DA68179F-2272-469D-A734-B382E5B12B60}" srcId="{5D9BF7DD-5CD0-4BCB-A6A8-FD547AD081EF}" destId="{AEA957F6-3F2E-4244-8013-68B81E8C379C}" srcOrd="1" destOrd="0" parTransId="{F62DD905-C4D5-4F6D-B183-9D760A9B8E15}" sibTransId="{0D43CD40-7226-4018-B1C4-4E954EE6E0B9}"/>
    <dgm:cxn modelId="{BED981FF-99CB-4A83-89B7-F30786658FA1}" type="presOf" srcId="{EEFA0A91-8881-4BC9-94CD-5FED1FB34D75}" destId="{FD8A8343-7E14-4A03-9FE5-80DE9C1AA963}" srcOrd="0" destOrd="0" presId="urn:microsoft.com/office/officeart/2005/8/layout/cycle1"/>
    <dgm:cxn modelId="{404487FB-C921-48BB-AFC7-106E59AB602F}" type="presOf" srcId="{06E5D6A9-A98D-4205-8A6A-BE43BD962AF4}" destId="{E9E5F1C8-7FB6-4A08-A9D1-F51DC5FFB944}" srcOrd="0" destOrd="0" presId="urn:microsoft.com/office/officeart/2005/8/layout/cycle1"/>
    <dgm:cxn modelId="{8353509D-2F97-404A-A5CD-211C9AB5879F}" type="presParOf" srcId="{D2E3DF15-44E6-4907-8B7E-E8B20A5B01B5}" destId="{0BAAEBA0-DD75-4FBE-9C82-4864BCEE6BD1}" srcOrd="0" destOrd="0" presId="urn:microsoft.com/office/officeart/2005/8/layout/cycle1"/>
    <dgm:cxn modelId="{0ECFD9AE-0E62-47C9-984B-41ED20578EFF}" type="presParOf" srcId="{D2E3DF15-44E6-4907-8B7E-E8B20A5B01B5}" destId="{FD8A8343-7E14-4A03-9FE5-80DE9C1AA963}" srcOrd="1" destOrd="0" presId="urn:microsoft.com/office/officeart/2005/8/layout/cycle1"/>
    <dgm:cxn modelId="{E4F1DFCD-E68E-4DB1-8D51-E2FF9949708D}" type="presParOf" srcId="{D2E3DF15-44E6-4907-8B7E-E8B20A5B01B5}" destId="{ACC49396-D0E7-421E-B10E-4DF4FF5995DC}" srcOrd="2" destOrd="0" presId="urn:microsoft.com/office/officeart/2005/8/layout/cycle1"/>
    <dgm:cxn modelId="{57442D10-49D3-45ED-8CDB-6BDC18F6B0EF}" type="presParOf" srcId="{D2E3DF15-44E6-4907-8B7E-E8B20A5B01B5}" destId="{23C07E9B-8887-406E-AF9D-CF9D0696BF64}" srcOrd="3" destOrd="0" presId="urn:microsoft.com/office/officeart/2005/8/layout/cycle1"/>
    <dgm:cxn modelId="{C146AF01-6204-4E54-979F-54D6AB82C101}" type="presParOf" srcId="{D2E3DF15-44E6-4907-8B7E-E8B20A5B01B5}" destId="{F1DF664C-8A66-4FD7-B293-925FB9232800}" srcOrd="4" destOrd="0" presId="urn:microsoft.com/office/officeart/2005/8/layout/cycle1"/>
    <dgm:cxn modelId="{49959D15-C664-446B-AFDD-E64C86CB6211}" type="presParOf" srcId="{D2E3DF15-44E6-4907-8B7E-E8B20A5B01B5}" destId="{0EA27532-313B-494A-9C5C-0DC10FBAC76A}" srcOrd="5" destOrd="0" presId="urn:microsoft.com/office/officeart/2005/8/layout/cycle1"/>
    <dgm:cxn modelId="{8C791DF9-F036-4EBF-870D-53D27C043A32}" type="presParOf" srcId="{D2E3DF15-44E6-4907-8B7E-E8B20A5B01B5}" destId="{80DB75D1-74A9-4225-AFF1-E536D2353FDC}" srcOrd="6" destOrd="0" presId="urn:microsoft.com/office/officeart/2005/8/layout/cycle1"/>
    <dgm:cxn modelId="{B286C29F-6CDC-4676-9BF5-443FF7268048}" type="presParOf" srcId="{D2E3DF15-44E6-4907-8B7E-E8B20A5B01B5}" destId="{E9E5F1C8-7FB6-4A08-A9D1-F51DC5FFB944}" srcOrd="7" destOrd="0" presId="urn:microsoft.com/office/officeart/2005/8/layout/cycle1"/>
    <dgm:cxn modelId="{9AA9E6F8-210E-4938-81FE-B478E9B87D32}" type="presParOf" srcId="{D2E3DF15-44E6-4907-8B7E-E8B20A5B01B5}" destId="{A2206F79-D21A-4ABF-BB90-5DDE45899CD5}" srcOrd="8"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22F3A78-D5BA-481F-B732-5E26981FC2EB}"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5D142942-1E08-4570-84DE-DC1283D559C9}">
      <dgm:prSet phldrT="[Text]"/>
      <dgm:spPr/>
      <dgm:t>
        <a:bodyPr/>
        <a:lstStyle/>
        <a:p>
          <a:r>
            <a:rPr lang="en-US" dirty="0" smtClean="0"/>
            <a:t>Mental Illness</a:t>
          </a:r>
          <a:endParaRPr lang="en-US" dirty="0"/>
        </a:p>
      </dgm:t>
    </dgm:pt>
    <dgm:pt modelId="{5BBDFDD1-4B5B-44E5-9473-6E74CC3D1226}" type="parTrans" cxnId="{777698DF-3339-4FDA-AB66-6450E11E5C42}">
      <dgm:prSet/>
      <dgm:spPr/>
      <dgm:t>
        <a:bodyPr/>
        <a:lstStyle/>
        <a:p>
          <a:endParaRPr lang="en-US"/>
        </a:p>
      </dgm:t>
    </dgm:pt>
    <dgm:pt modelId="{664ACA4F-0D95-40A6-A77D-53032117EA1F}" type="sibTrans" cxnId="{777698DF-3339-4FDA-AB66-6450E11E5C42}">
      <dgm:prSet/>
      <dgm:spPr/>
      <dgm:t>
        <a:bodyPr/>
        <a:lstStyle/>
        <a:p>
          <a:endParaRPr lang="en-US"/>
        </a:p>
      </dgm:t>
    </dgm:pt>
    <dgm:pt modelId="{2A2D13B9-8D0D-46F0-B5D0-BCF3FAC8143D}">
      <dgm:prSet phldrT="[Text]"/>
      <dgm:spPr/>
      <dgm:t>
        <a:bodyPr/>
        <a:lstStyle/>
        <a:p>
          <a:r>
            <a:rPr lang="en-US" dirty="0" smtClean="0"/>
            <a:t>Substance Abuse</a:t>
          </a:r>
          <a:endParaRPr lang="en-US" dirty="0"/>
        </a:p>
      </dgm:t>
    </dgm:pt>
    <dgm:pt modelId="{149236EA-317F-456E-B1E3-7964B33EE92E}" type="parTrans" cxnId="{28FFB304-7079-4AC0-97C8-E9083F48E447}">
      <dgm:prSet/>
      <dgm:spPr/>
      <dgm:t>
        <a:bodyPr/>
        <a:lstStyle/>
        <a:p>
          <a:endParaRPr lang="en-US"/>
        </a:p>
      </dgm:t>
    </dgm:pt>
    <dgm:pt modelId="{19B9CC3E-B6D8-4C82-858E-A16DD729CB80}" type="sibTrans" cxnId="{28FFB304-7079-4AC0-97C8-E9083F48E447}">
      <dgm:prSet/>
      <dgm:spPr/>
      <dgm:t>
        <a:bodyPr/>
        <a:lstStyle/>
        <a:p>
          <a:endParaRPr lang="en-US"/>
        </a:p>
      </dgm:t>
    </dgm:pt>
    <dgm:pt modelId="{EDE7A37E-A09F-40AB-A5DE-503BEA0BB1FF}" type="pres">
      <dgm:prSet presAssocID="{922F3A78-D5BA-481F-B732-5E26981FC2EB}" presName="cycle" presStyleCnt="0">
        <dgm:presLayoutVars>
          <dgm:dir/>
          <dgm:resizeHandles val="exact"/>
        </dgm:presLayoutVars>
      </dgm:prSet>
      <dgm:spPr/>
      <dgm:t>
        <a:bodyPr/>
        <a:lstStyle/>
        <a:p>
          <a:endParaRPr lang="en-US"/>
        </a:p>
      </dgm:t>
    </dgm:pt>
    <dgm:pt modelId="{2516026A-9812-4F47-95B5-E06F437E3CF5}" type="pres">
      <dgm:prSet presAssocID="{5D142942-1E08-4570-84DE-DC1283D559C9}" presName="dummy" presStyleCnt="0"/>
      <dgm:spPr/>
    </dgm:pt>
    <dgm:pt modelId="{848165B6-632B-4B8F-85DE-1D378F6C7CAA}" type="pres">
      <dgm:prSet presAssocID="{5D142942-1E08-4570-84DE-DC1283D559C9}" presName="node" presStyleLbl="revTx" presStyleIdx="0" presStyleCnt="2">
        <dgm:presLayoutVars>
          <dgm:bulletEnabled val="1"/>
        </dgm:presLayoutVars>
      </dgm:prSet>
      <dgm:spPr/>
      <dgm:t>
        <a:bodyPr/>
        <a:lstStyle/>
        <a:p>
          <a:endParaRPr lang="en-US"/>
        </a:p>
      </dgm:t>
    </dgm:pt>
    <dgm:pt modelId="{D35C15F7-D46F-4D74-9D2C-5F0BDB4372E5}" type="pres">
      <dgm:prSet presAssocID="{664ACA4F-0D95-40A6-A77D-53032117EA1F}" presName="sibTrans" presStyleLbl="node1" presStyleIdx="0" presStyleCnt="2"/>
      <dgm:spPr/>
      <dgm:t>
        <a:bodyPr/>
        <a:lstStyle/>
        <a:p>
          <a:endParaRPr lang="en-US"/>
        </a:p>
      </dgm:t>
    </dgm:pt>
    <dgm:pt modelId="{165A1066-E5AA-4A60-A91D-438FDD219B47}" type="pres">
      <dgm:prSet presAssocID="{2A2D13B9-8D0D-46F0-B5D0-BCF3FAC8143D}" presName="dummy" presStyleCnt="0"/>
      <dgm:spPr/>
    </dgm:pt>
    <dgm:pt modelId="{832E22F4-0C87-4887-A7D7-7F0874B5A35D}" type="pres">
      <dgm:prSet presAssocID="{2A2D13B9-8D0D-46F0-B5D0-BCF3FAC8143D}" presName="node" presStyleLbl="revTx" presStyleIdx="1" presStyleCnt="2">
        <dgm:presLayoutVars>
          <dgm:bulletEnabled val="1"/>
        </dgm:presLayoutVars>
      </dgm:prSet>
      <dgm:spPr/>
      <dgm:t>
        <a:bodyPr/>
        <a:lstStyle/>
        <a:p>
          <a:endParaRPr lang="en-US"/>
        </a:p>
      </dgm:t>
    </dgm:pt>
    <dgm:pt modelId="{76F706AA-4C46-43C1-8533-6D01D18E48B0}" type="pres">
      <dgm:prSet presAssocID="{19B9CC3E-B6D8-4C82-858E-A16DD729CB80}" presName="sibTrans" presStyleLbl="node1" presStyleIdx="1" presStyleCnt="2"/>
      <dgm:spPr/>
      <dgm:t>
        <a:bodyPr/>
        <a:lstStyle/>
        <a:p>
          <a:endParaRPr lang="en-US"/>
        </a:p>
      </dgm:t>
    </dgm:pt>
  </dgm:ptLst>
  <dgm:cxnLst>
    <dgm:cxn modelId="{9CDC96FE-85E1-49D3-B1C9-2E2FD9EDF579}" type="presOf" srcId="{5D142942-1E08-4570-84DE-DC1283D559C9}" destId="{848165B6-632B-4B8F-85DE-1D378F6C7CAA}" srcOrd="0" destOrd="0" presId="urn:microsoft.com/office/officeart/2005/8/layout/cycle1"/>
    <dgm:cxn modelId="{D9ADDAE7-F07F-4B2D-BE4C-A6EC7FEA85C0}" type="presOf" srcId="{922F3A78-D5BA-481F-B732-5E26981FC2EB}" destId="{EDE7A37E-A09F-40AB-A5DE-503BEA0BB1FF}" srcOrd="0" destOrd="0" presId="urn:microsoft.com/office/officeart/2005/8/layout/cycle1"/>
    <dgm:cxn modelId="{70B18375-AD2D-4D3C-80AA-7960E6F64A52}" type="presOf" srcId="{664ACA4F-0D95-40A6-A77D-53032117EA1F}" destId="{D35C15F7-D46F-4D74-9D2C-5F0BDB4372E5}" srcOrd="0" destOrd="0" presId="urn:microsoft.com/office/officeart/2005/8/layout/cycle1"/>
    <dgm:cxn modelId="{777698DF-3339-4FDA-AB66-6450E11E5C42}" srcId="{922F3A78-D5BA-481F-B732-5E26981FC2EB}" destId="{5D142942-1E08-4570-84DE-DC1283D559C9}" srcOrd="0" destOrd="0" parTransId="{5BBDFDD1-4B5B-44E5-9473-6E74CC3D1226}" sibTransId="{664ACA4F-0D95-40A6-A77D-53032117EA1F}"/>
    <dgm:cxn modelId="{40F80E5A-D9AC-4B2E-934C-2B300D0AB238}" type="presOf" srcId="{19B9CC3E-B6D8-4C82-858E-A16DD729CB80}" destId="{76F706AA-4C46-43C1-8533-6D01D18E48B0}" srcOrd="0" destOrd="0" presId="urn:microsoft.com/office/officeart/2005/8/layout/cycle1"/>
    <dgm:cxn modelId="{28FFB304-7079-4AC0-97C8-E9083F48E447}" srcId="{922F3A78-D5BA-481F-B732-5E26981FC2EB}" destId="{2A2D13B9-8D0D-46F0-B5D0-BCF3FAC8143D}" srcOrd="1" destOrd="0" parTransId="{149236EA-317F-456E-B1E3-7964B33EE92E}" sibTransId="{19B9CC3E-B6D8-4C82-858E-A16DD729CB80}"/>
    <dgm:cxn modelId="{E0E19555-1E4F-4826-A02C-F94B3533E7F3}" type="presOf" srcId="{2A2D13B9-8D0D-46F0-B5D0-BCF3FAC8143D}" destId="{832E22F4-0C87-4887-A7D7-7F0874B5A35D}" srcOrd="0" destOrd="0" presId="urn:microsoft.com/office/officeart/2005/8/layout/cycle1"/>
    <dgm:cxn modelId="{9D600C0F-C865-4D44-8E43-526E7F921D23}" type="presParOf" srcId="{EDE7A37E-A09F-40AB-A5DE-503BEA0BB1FF}" destId="{2516026A-9812-4F47-95B5-E06F437E3CF5}" srcOrd="0" destOrd="0" presId="urn:microsoft.com/office/officeart/2005/8/layout/cycle1"/>
    <dgm:cxn modelId="{2FB0D6BE-DB6B-4E6C-81E4-7A4DC9E75A78}" type="presParOf" srcId="{EDE7A37E-A09F-40AB-A5DE-503BEA0BB1FF}" destId="{848165B6-632B-4B8F-85DE-1D378F6C7CAA}" srcOrd="1" destOrd="0" presId="urn:microsoft.com/office/officeart/2005/8/layout/cycle1"/>
    <dgm:cxn modelId="{22C69912-221D-4326-907A-2E08C4ACAAB1}" type="presParOf" srcId="{EDE7A37E-A09F-40AB-A5DE-503BEA0BB1FF}" destId="{D35C15F7-D46F-4D74-9D2C-5F0BDB4372E5}" srcOrd="2" destOrd="0" presId="urn:microsoft.com/office/officeart/2005/8/layout/cycle1"/>
    <dgm:cxn modelId="{4D35863F-3D48-40B0-9EC2-69440266E7B3}" type="presParOf" srcId="{EDE7A37E-A09F-40AB-A5DE-503BEA0BB1FF}" destId="{165A1066-E5AA-4A60-A91D-438FDD219B47}" srcOrd="3" destOrd="0" presId="urn:microsoft.com/office/officeart/2005/8/layout/cycle1"/>
    <dgm:cxn modelId="{2E4A729D-D19E-421C-9286-3C700F3B456C}" type="presParOf" srcId="{EDE7A37E-A09F-40AB-A5DE-503BEA0BB1FF}" destId="{832E22F4-0C87-4887-A7D7-7F0874B5A35D}" srcOrd="4" destOrd="0" presId="urn:microsoft.com/office/officeart/2005/8/layout/cycle1"/>
    <dgm:cxn modelId="{85268167-F04B-45D0-8BB9-9D8A2AA67648}" type="presParOf" srcId="{EDE7A37E-A09F-40AB-A5DE-503BEA0BB1FF}" destId="{76F706AA-4C46-43C1-8533-6D01D18E48B0}" srcOrd="5"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426D3D0-3B65-4F9D-819B-2E15C5EB7BF6}"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FB290FA7-E965-4B22-8C4D-BAD37EDBB0F8}">
      <dgm:prSet phldrT="[Text]"/>
      <dgm:spPr>
        <a:blipFill rotWithShape="0">
          <a:blip xmlns:r="http://schemas.openxmlformats.org/officeDocument/2006/relationships" r:embed="rId1"/>
          <a:stretch>
            <a:fillRect/>
          </a:stretch>
        </a:blipFill>
      </dgm:spPr>
      <dgm:t>
        <a:bodyPr/>
        <a:lstStyle/>
        <a:p>
          <a:endParaRPr lang="en-US" dirty="0"/>
        </a:p>
      </dgm:t>
    </dgm:pt>
    <dgm:pt modelId="{626864A0-83E3-49B7-AC49-E0B9D314D9CA}" type="parTrans" cxnId="{780BF116-BB2B-4D5C-BEF0-AD0E2AA09311}">
      <dgm:prSet/>
      <dgm:spPr/>
      <dgm:t>
        <a:bodyPr/>
        <a:lstStyle/>
        <a:p>
          <a:endParaRPr lang="en-US"/>
        </a:p>
      </dgm:t>
    </dgm:pt>
    <dgm:pt modelId="{074408B4-EB8D-4514-9A86-E613423F18EC}" type="sibTrans" cxnId="{780BF116-BB2B-4D5C-BEF0-AD0E2AA09311}">
      <dgm:prSet/>
      <dgm:spPr/>
      <dgm:t>
        <a:bodyPr/>
        <a:lstStyle/>
        <a:p>
          <a:endParaRPr lang="en-US"/>
        </a:p>
      </dgm:t>
    </dgm:pt>
    <dgm:pt modelId="{3FD0E4D0-B633-43EF-A15F-3FB706659EF8}">
      <dgm:prSet phldrT="[Text]"/>
      <dgm:spPr/>
      <dgm:t>
        <a:bodyPr/>
        <a:lstStyle/>
        <a:p>
          <a:r>
            <a:rPr lang="en-US" dirty="0" smtClean="0"/>
            <a:t>Exercise</a:t>
          </a:r>
          <a:endParaRPr lang="en-US" dirty="0"/>
        </a:p>
      </dgm:t>
    </dgm:pt>
    <dgm:pt modelId="{7ECC671D-AEC0-4685-93B2-4F76B31F6FA9}" type="parTrans" cxnId="{AA3851F7-8B4C-4ED0-8C71-A385AD5A5639}">
      <dgm:prSet/>
      <dgm:spPr/>
      <dgm:t>
        <a:bodyPr/>
        <a:lstStyle/>
        <a:p>
          <a:endParaRPr lang="en-US"/>
        </a:p>
      </dgm:t>
    </dgm:pt>
    <dgm:pt modelId="{B693950A-0B18-4A36-893B-1768FBE31AFA}" type="sibTrans" cxnId="{AA3851F7-8B4C-4ED0-8C71-A385AD5A5639}">
      <dgm:prSet/>
      <dgm:spPr/>
      <dgm:t>
        <a:bodyPr/>
        <a:lstStyle/>
        <a:p>
          <a:endParaRPr lang="en-US"/>
        </a:p>
      </dgm:t>
    </dgm:pt>
    <dgm:pt modelId="{E2EF0553-C55C-4EE4-9AB2-28DB2D978A4F}">
      <dgm:prSet phldrT="[Text]"/>
      <dgm:spPr/>
      <dgm:t>
        <a:bodyPr/>
        <a:lstStyle/>
        <a:p>
          <a:r>
            <a:rPr lang="en-US" dirty="0" smtClean="0"/>
            <a:t>Diet</a:t>
          </a:r>
          <a:endParaRPr lang="en-US" dirty="0"/>
        </a:p>
      </dgm:t>
    </dgm:pt>
    <dgm:pt modelId="{CAFC1ACB-99F9-4F6C-A55E-0FD3CBBA8F27}" type="parTrans" cxnId="{E188CDAC-7712-425C-BFB8-260A6CD81C3F}">
      <dgm:prSet/>
      <dgm:spPr/>
      <dgm:t>
        <a:bodyPr/>
        <a:lstStyle/>
        <a:p>
          <a:endParaRPr lang="en-US"/>
        </a:p>
      </dgm:t>
    </dgm:pt>
    <dgm:pt modelId="{A6341EA7-5E60-4C4F-B5B8-BBE349605562}" type="sibTrans" cxnId="{E188CDAC-7712-425C-BFB8-260A6CD81C3F}">
      <dgm:prSet/>
      <dgm:spPr/>
      <dgm:t>
        <a:bodyPr/>
        <a:lstStyle/>
        <a:p>
          <a:endParaRPr lang="en-US"/>
        </a:p>
      </dgm:t>
    </dgm:pt>
    <dgm:pt modelId="{22596D9B-A113-4867-943C-EF93E128AC72}">
      <dgm:prSet phldrT="[Text]"/>
      <dgm:spPr/>
      <dgm:t>
        <a:bodyPr/>
        <a:lstStyle/>
        <a:p>
          <a:r>
            <a:rPr lang="en-US" dirty="0" smtClean="0"/>
            <a:t>Sleep</a:t>
          </a:r>
          <a:endParaRPr lang="en-US" dirty="0"/>
        </a:p>
      </dgm:t>
    </dgm:pt>
    <dgm:pt modelId="{62C3B0C2-2561-43D9-BD4A-9C36EDCF710B}" type="parTrans" cxnId="{CC0BCC0F-FD92-4482-ACBE-F881642198BA}">
      <dgm:prSet/>
      <dgm:spPr/>
      <dgm:t>
        <a:bodyPr/>
        <a:lstStyle/>
        <a:p>
          <a:endParaRPr lang="en-US"/>
        </a:p>
      </dgm:t>
    </dgm:pt>
    <dgm:pt modelId="{43B006E8-ED19-4241-90D6-34A58BDB869C}" type="sibTrans" cxnId="{CC0BCC0F-FD92-4482-ACBE-F881642198BA}">
      <dgm:prSet/>
      <dgm:spPr/>
      <dgm:t>
        <a:bodyPr/>
        <a:lstStyle/>
        <a:p>
          <a:endParaRPr lang="en-US"/>
        </a:p>
      </dgm:t>
    </dgm:pt>
    <dgm:pt modelId="{01BC48BD-EA0F-4782-91B8-A16FBCB60E45}" type="pres">
      <dgm:prSet presAssocID="{5426D3D0-3B65-4F9D-819B-2E15C5EB7BF6}" presName="Name0" presStyleCnt="0">
        <dgm:presLayoutVars>
          <dgm:chMax val="1"/>
          <dgm:chPref val="1"/>
          <dgm:dir/>
          <dgm:animOne val="branch"/>
          <dgm:animLvl val="lvl"/>
        </dgm:presLayoutVars>
      </dgm:prSet>
      <dgm:spPr/>
      <dgm:t>
        <a:bodyPr/>
        <a:lstStyle/>
        <a:p>
          <a:endParaRPr lang="en-US"/>
        </a:p>
      </dgm:t>
    </dgm:pt>
    <dgm:pt modelId="{3CB9176C-DE21-4B62-9429-A0C068F838D7}" type="pres">
      <dgm:prSet presAssocID="{FB290FA7-E965-4B22-8C4D-BAD37EDBB0F8}" presName="singleCycle" presStyleCnt="0"/>
      <dgm:spPr/>
    </dgm:pt>
    <dgm:pt modelId="{8CB99075-D7D4-449C-92DD-E15BE6149250}" type="pres">
      <dgm:prSet presAssocID="{FB290FA7-E965-4B22-8C4D-BAD37EDBB0F8}" presName="singleCenter" presStyleLbl="node1" presStyleIdx="0" presStyleCnt="4" custScaleX="146318" custScaleY="134783" custLinFactNeighborX="1175" custLinFactNeighborY="4687">
        <dgm:presLayoutVars>
          <dgm:chMax val="7"/>
          <dgm:chPref val="7"/>
        </dgm:presLayoutVars>
      </dgm:prSet>
      <dgm:spPr/>
      <dgm:t>
        <a:bodyPr/>
        <a:lstStyle/>
        <a:p>
          <a:endParaRPr lang="en-US"/>
        </a:p>
      </dgm:t>
    </dgm:pt>
    <dgm:pt modelId="{C2E7B224-7C7B-4B67-980E-90700C37022E}" type="pres">
      <dgm:prSet presAssocID="{7ECC671D-AEC0-4685-93B2-4F76B31F6FA9}" presName="Name56" presStyleLbl="parChTrans1D2" presStyleIdx="0" presStyleCnt="3"/>
      <dgm:spPr/>
      <dgm:t>
        <a:bodyPr/>
        <a:lstStyle/>
        <a:p>
          <a:endParaRPr lang="en-US"/>
        </a:p>
      </dgm:t>
    </dgm:pt>
    <dgm:pt modelId="{B0E5D1A4-0893-4758-BEDD-C53DD24103A8}" type="pres">
      <dgm:prSet presAssocID="{3FD0E4D0-B633-43EF-A15F-3FB706659EF8}" presName="text0" presStyleLbl="node1" presStyleIdx="1" presStyleCnt="4" custScaleX="211072" custScaleY="134309">
        <dgm:presLayoutVars>
          <dgm:bulletEnabled val="1"/>
        </dgm:presLayoutVars>
      </dgm:prSet>
      <dgm:spPr/>
      <dgm:t>
        <a:bodyPr/>
        <a:lstStyle/>
        <a:p>
          <a:endParaRPr lang="en-US"/>
        </a:p>
      </dgm:t>
    </dgm:pt>
    <dgm:pt modelId="{7D218299-87F0-4C20-9060-78C8F5EAF11A}" type="pres">
      <dgm:prSet presAssocID="{CAFC1ACB-99F9-4F6C-A55E-0FD3CBBA8F27}" presName="Name56" presStyleLbl="parChTrans1D2" presStyleIdx="1" presStyleCnt="3"/>
      <dgm:spPr/>
      <dgm:t>
        <a:bodyPr/>
        <a:lstStyle/>
        <a:p>
          <a:endParaRPr lang="en-US"/>
        </a:p>
      </dgm:t>
    </dgm:pt>
    <dgm:pt modelId="{42145D91-43CA-4780-B351-80169C2EFC15}" type="pres">
      <dgm:prSet presAssocID="{E2EF0553-C55C-4EE4-9AB2-28DB2D978A4F}" presName="text0" presStyleLbl="node1" presStyleIdx="2" presStyleCnt="4" custScaleX="218241" custScaleY="137855" custRadScaleRad="143954" custRadScaleInc="-17579">
        <dgm:presLayoutVars>
          <dgm:bulletEnabled val="1"/>
        </dgm:presLayoutVars>
      </dgm:prSet>
      <dgm:spPr/>
      <dgm:t>
        <a:bodyPr/>
        <a:lstStyle/>
        <a:p>
          <a:endParaRPr lang="en-US"/>
        </a:p>
      </dgm:t>
    </dgm:pt>
    <dgm:pt modelId="{742B5442-A612-4DEE-AFA6-AAC7C8C665EC}" type="pres">
      <dgm:prSet presAssocID="{62C3B0C2-2561-43D9-BD4A-9C36EDCF710B}" presName="Name56" presStyleLbl="parChTrans1D2" presStyleIdx="2" presStyleCnt="3"/>
      <dgm:spPr/>
      <dgm:t>
        <a:bodyPr/>
        <a:lstStyle/>
        <a:p>
          <a:endParaRPr lang="en-US"/>
        </a:p>
      </dgm:t>
    </dgm:pt>
    <dgm:pt modelId="{4B53F573-7BA7-4D25-930A-DC9CCEAF99BA}" type="pres">
      <dgm:prSet presAssocID="{22596D9B-A113-4867-943C-EF93E128AC72}" presName="text0" presStyleLbl="node1" presStyleIdx="3" presStyleCnt="4" custScaleX="214773" custScaleY="137718" custRadScaleRad="143486" custRadScaleInc="17718">
        <dgm:presLayoutVars>
          <dgm:bulletEnabled val="1"/>
        </dgm:presLayoutVars>
      </dgm:prSet>
      <dgm:spPr/>
      <dgm:t>
        <a:bodyPr/>
        <a:lstStyle/>
        <a:p>
          <a:endParaRPr lang="en-US"/>
        </a:p>
      </dgm:t>
    </dgm:pt>
  </dgm:ptLst>
  <dgm:cxnLst>
    <dgm:cxn modelId="{780BF116-BB2B-4D5C-BEF0-AD0E2AA09311}" srcId="{5426D3D0-3B65-4F9D-819B-2E15C5EB7BF6}" destId="{FB290FA7-E965-4B22-8C4D-BAD37EDBB0F8}" srcOrd="0" destOrd="0" parTransId="{626864A0-83E3-49B7-AC49-E0B9D314D9CA}" sibTransId="{074408B4-EB8D-4514-9A86-E613423F18EC}"/>
    <dgm:cxn modelId="{221DB100-138A-46A3-A21E-58B8C2502BAB}" type="presOf" srcId="{3FD0E4D0-B633-43EF-A15F-3FB706659EF8}" destId="{B0E5D1A4-0893-4758-BEDD-C53DD24103A8}" srcOrd="0" destOrd="0" presId="urn:microsoft.com/office/officeart/2008/layout/RadialCluster"/>
    <dgm:cxn modelId="{E188CDAC-7712-425C-BFB8-260A6CD81C3F}" srcId="{FB290FA7-E965-4B22-8C4D-BAD37EDBB0F8}" destId="{E2EF0553-C55C-4EE4-9AB2-28DB2D978A4F}" srcOrd="1" destOrd="0" parTransId="{CAFC1ACB-99F9-4F6C-A55E-0FD3CBBA8F27}" sibTransId="{A6341EA7-5E60-4C4F-B5B8-BBE349605562}"/>
    <dgm:cxn modelId="{9BC57332-04A8-4EAF-AB8F-7F4C69FAC0FE}" type="presOf" srcId="{22596D9B-A113-4867-943C-EF93E128AC72}" destId="{4B53F573-7BA7-4D25-930A-DC9CCEAF99BA}" srcOrd="0" destOrd="0" presId="urn:microsoft.com/office/officeart/2008/layout/RadialCluster"/>
    <dgm:cxn modelId="{2B07EC4E-ADED-4234-98D6-293905C55965}" type="presOf" srcId="{62C3B0C2-2561-43D9-BD4A-9C36EDCF710B}" destId="{742B5442-A612-4DEE-AFA6-AAC7C8C665EC}" srcOrd="0" destOrd="0" presId="urn:microsoft.com/office/officeart/2008/layout/RadialCluster"/>
    <dgm:cxn modelId="{AA3851F7-8B4C-4ED0-8C71-A385AD5A5639}" srcId="{FB290FA7-E965-4B22-8C4D-BAD37EDBB0F8}" destId="{3FD0E4D0-B633-43EF-A15F-3FB706659EF8}" srcOrd="0" destOrd="0" parTransId="{7ECC671D-AEC0-4685-93B2-4F76B31F6FA9}" sibTransId="{B693950A-0B18-4A36-893B-1768FBE31AFA}"/>
    <dgm:cxn modelId="{AA1EBA5A-C7C6-4074-B62A-5265DA30A55F}" type="presOf" srcId="{E2EF0553-C55C-4EE4-9AB2-28DB2D978A4F}" destId="{42145D91-43CA-4780-B351-80169C2EFC15}" srcOrd="0" destOrd="0" presId="urn:microsoft.com/office/officeart/2008/layout/RadialCluster"/>
    <dgm:cxn modelId="{54729B50-6A29-439B-93A9-003FE2A16497}" type="presOf" srcId="{CAFC1ACB-99F9-4F6C-A55E-0FD3CBBA8F27}" destId="{7D218299-87F0-4C20-9060-78C8F5EAF11A}" srcOrd="0" destOrd="0" presId="urn:microsoft.com/office/officeart/2008/layout/RadialCluster"/>
    <dgm:cxn modelId="{B41457E9-9364-4E38-95B6-C0A2C876EC58}" type="presOf" srcId="{7ECC671D-AEC0-4685-93B2-4F76B31F6FA9}" destId="{C2E7B224-7C7B-4B67-980E-90700C37022E}" srcOrd="0" destOrd="0" presId="urn:microsoft.com/office/officeart/2008/layout/RadialCluster"/>
    <dgm:cxn modelId="{E08BDD4C-F5BF-4CD8-9D85-3EC438075026}" type="presOf" srcId="{5426D3D0-3B65-4F9D-819B-2E15C5EB7BF6}" destId="{01BC48BD-EA0F-4782-91B8-A16FBCB60E45}" srcOrd="0" destOrd="0" presId="urn:microsoft.com/office/officeart/2008/layout/RadialCluster"/>
    <dgm:cxn modelId="{C10099D3-8B28-499B-B008-57EA095D00DE}" type="presOf" srcId="{FB290FA7-E965-4B22-8C4D-BAD37EDBB0F8}" destId="{8CB99075-D7D4-449C-92DD-E15BE6149250}" srcOrd="0" destOrd="0" presId="urn:microsoft.com/office/officeart/2008/layout/RadialCluster"/>
    <dgm:cxn modelId="{CC0BCC0F-FD92-4482-ACBE-F881642198BA}" srcId="{FB290FA7-E965-4B22-8C4D-BAD37EDBB0F8}" destId="{22596D9B-A113-4867-943C-EF93E128AC72}" srcOrd="2" destOrd="0" parTransId="{62C3B0C2-2561-43D9-BD4A-9C36EDCF710B}" sibTransId="{43B006E8-ED19-4241-90D6-34A58BDB869C}"/>
    <dgm:cxn modelId="{EDECEAB3-4BB4-4742-93EE-A8A6747EDA96}" type="presParOf" srcId="{01BC48BD-EA0F-4782-91B8-A16FBCB60E45}" destId="{3CB9176C-DE21-4B62-9429-A0C068F838D7}" srcOrd="0" destOrd="0" presId="urn:microsoft.com/office/officeart/2008/layout/RadialCluster"/>
    <dgm:cxn modelId="{FCED6A1F-84CE-45B1-A7B5-6D825BFCEB3A}" type="presParOf" srcId="{3CB9176C-DE21-4B62-9429-A0C068F838D7}" destId="{8CB99075-D7D4-449C-92DD-E15BE6149250}" srcOrd="0" destOrd="0" presId="urn:microsoft.com/office/officeart/2008/layout/RadialCluster"/>
    <dgm:cxn modelId="{7CF4648E-671F-42E8-9E39-6CADEF8C5BD0}" type="presParOf" srcId="{3CB9176C-DE21-4B62-9429-A0C068F838D7}" destId="{C2E7B224-7C7B-4B67-980E-90700C37022E}" srcOrd="1" destOrd="0" presId="urn:microsoft.com/office/officeart/2008/layout/RadialCluster"/>
    <dgm:cxn modelId="{3121ABD0-F0F4-4518-B320-43A1D283DF34}" type="presParOf" srcId="{3CB9176C-DE21-4B62-9429-A0C068F838D7}" destId="{B0E5D1A4-0893-4758-BEDD-C53DD24103A8}" srcOrd="2" destOrd="0" presId="urn:microsoft.com/office/officeart/2008/layout/RadialCluster"/>
    <dgm:cxn modelId="{CAA34F51-8D97-41EF-A593-4322F3AA0CA1}" type="presParOf" srcId="{3CB9176C-DE21-4B62-9429-A0C068F838D7}" destId="{7D218299-87F0-4C20-9060-78C8F5EAF11A}" srcOrd="3" destOrd="0" presId="urn:microsoft.com/office/officeart/2008/layout/RadialCluster"/>
    <dgm:cxn modelId="{2DCEF578-E2A6-44A7-B201-C457E103AF19}" type="presParOf" srcId="{3CB9176C-DE21-4B62-9429-A0C068F838D7}" destId="{42145D91-43CA-4780-B351-80169C2EFC15}" srcOrd="4" destOrd="0" presId="urn:microsoft.com/office/officeart/2008/layout/RadialCluster"/>
    <dgm:cxn modelId="{40B4C719-3F3C-41CA-A574-AE299EB82AA4}" type="presParOf" srcId="{3CB9176C-DE21-4B62-9429-A0C068F838D7}" destId="{742B5442-A612-4DEE-AFA6-AAC7C8C665EC}" srcOrd="5" destOrd="0" presId="urn:microsoft.com/office/officeart/2008/layout/RadialCluster"/>
    <dgm:cxn modelId="{BBEAE887-97A5-4ACD-819C-8769A1A14C9A}" type="presParOf" srcId="{3CB9176C-DE21-4B62-9429-A0C068F838D7}" destId="{4B53F573-7BA7-4D25-930A-DC9CCEAF99BA}"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C1E30A1-62CE-4600-93B9-E933B993CDDE}" type="doc">
      <dgm:prSet loTypeId="urn:microsoft.com/office/officeart/2005/8/layout/cycle6" loCatId="relationship" qsTypeId="urn:microsoft.com/office/officeart/2005/8/quickstyle/simple1" qsCatId="simple" csTypeId="urn:microsoft.com/office/officeart/2005/8/colors/accent1_2" csCatId="accent1" phldr="1"/>
      <dgm:spPr/>
      <dgm:t>
        <a:bodyPr/>
        <a:lstStyle/>
        <a:p>
          <a:endParaRPr lang="en-US"/>
        </a:p>
      </dgm:t>
    </dgm:pt>
    <dgm:pt modelId="{C7D912E1-254E-4126-A309-899335DB07BD}">
      <dgm:prSet phldrT="[Text]"/>
      <dgm:spPr/>
      <dgm:t>
        <a:bodyPr/>
        <a:lstStyle/>
        <a:p>
          <a:r>
            <a:rPr lang="en-US" b="1" dirty="0" smtClean="0">
              <a:solidFill>
                <a:schemeClr val="tx1"/>
              </a:solidFill>
            </a:rPr>
            <a:t>Thoughts</a:t>
          </a:r>
          <a:endParaRPr lang="en-US" b="1" dirty="0">
            <a:solidFill>
              <a:schemeClr val="tx1"/>
            </a:solidFill>
          </a:endParaRPr>
        </a:p>
      </dgm:t>
    </dgm:pt>
    <dgm:pt modelId="{98656C8B-941E-442A-9BC3-70E7AA50D18A}" type="parTrans" cxnId="{A56FE33E-EF12-42A9-A720-3B808CADA1F0}">
      <dgm:prSet/>
      <dgm:spPr/>
      <dgm:t>
        <a:bodyPr/>
        <a:lstStyle/>
        <a:p>
          <a:endParaRPr lang="en-US" b="1">
            <a:solidFill>
              <a:schemeClr val="tx1"/>
            </a:solidFill>
          </a:endParaRPr>
        </a:p>
      </dgm:t>
    </dgm:pt>
    <dgm:pt modelId="{4221B830-8DE4-46FA-A1C8-B1F42CB1F31B}" type="sibTrans" cxnId="{A56FE33E-EF12-42A9-A720-3B808CADA1F0}">
      <dgm:prSet/>
      <dgm:spPr/>
      <dgm:t>
        <a:bodyPr/>
        <a:lstStyle/>
        <a:p>
          <a:endParaRPr lang="en-US" b="1">
            <a:solidFill>
              <a:schemeClr val="tx1"/>
            </a:solidFill>
          </a:endParaRPr>
        </a:p>
      </dgm:t>
    </dgm:pt>
    <dgm:pt modelId="{2CA0DCAA-A72A-4F30-AB2F-D112FC3C6FD6}">
      <dgm:prSet phldrT="[Text]"/>
      <dgm:spPr/>
      <dgm:t>
        <a:bodyPr/>
        <a:lstStyle/>
        <a:p>
          <a:r>
            <a:rPr lang="en-US" b="1" dirty="0" smtClean="0">
              <a:solidFill>
                <a:schemeClr val="tx1"/>
              </a:solidFill>
            </a:rPr>
            <a:t>Behaviors</a:t>
          </a:r>
          <a:endParaRPr lang="en-US" b="1" dirty="0">
            <a:solidFill>
              <a:schemeClr val="tx1"/>
            </a:solidFill>
          </a:endParaRPr>
        </a:p>
      </dgm:t>
    </dgm:pt>
    <dgm:pt modelId="{73D8E4C3-D09C-44CB-B3E8-ACAB8D9D8A92}" type="parTrans" cxnId="{4C8F52F9-1FBC-4C60-AF4A-3BF6682FEBA1}">
      <dgm:prSet/>
      <dgm:spPr/>
      <dgm:t>
        <a:bodyPr/>
        <a:lstStyle/>
        <a:p>
          <a:endParaRPr lang="en-US" b="1">
            <a:solidFill>
              <a:schemeClr val="tx1"/>
            </a:solidFill>
          </a:endParaRPr>
        </a:p>
      </dgm:t>
    </dgm:pt>
    <dgm:pt modelId="{7F15894C-C0CD-48C9-90D7-36C3A6D24BEE}" type="sibTrans" cxnId="{4C8F52F9-1FBC-4C60-AF4A-3BF6682FEBA1}">
      <dgm:prSet/>
      <dgm:spPr/>
      <dgm:t>
        <a:bodyPr/>
        <a:lstStyle/>
        <a:p>
          <a:endParaRPr lang="en-US" b="1">
            <a:solidFill>
              <a:schemeClr val="tx1"/>
            </a:solidFill>
          </a:endParaRPr>
        </a:p>
      </dgm:t>
    </dgm:pt>
    <dgm:pt modelId="{DEC47ADD-4487-445B-BCB0-F2C03F642F5E}">
      <dgm:prSet phldrT="[Text]"/>
      <dgm:spPr/>
      <dgm:t>
        <a:bodyPr/>
        <a:lstStyle/>
        <a:p>
          <a:r>
            <a:rPr lang="en-US" b="1" dirty="0" smtClean="0">
              <a:solidFill>
                <a:schemeClr val="tx1"/>
              </a:solidFill>
            </a:rPr>
            <a:t>Physical (Body) Symptoms</a:t>
          </a:r>
          <a:endParaRPr lang="en-US" b="1" dirty="0">
            <a:solidFill>
              <a:schemeClr val="tx1"/>
            </a:solidFill>
          </a:endParaRPr>
        </a:p>
      </dgm:t>
    </dgm:pt>
    <dgm:pt modelId="{5A5FDDC9-F478-44B7-8893-4B012E59C2A5}" type="parTrans" cxnId="{CC388A8B-7B61-4363-8DEE-273892153332}">
      <dgm:prSet/>
      <dgm:spPr/>
      <dgm:t>
        <a:bodyPr/>
        <a:lstStyle/>
        <a:p>
          <a:endParaRPr lang="en-US" b="1">
            <a:solidFill>
              <a:schemeClr val="tx1"/>
            </a:solidFill>
          </a:endParaRPr>
        </a:p>
      </dgm:t>
    </dgm:pt>
    <dgm:pt modelId="{77222535-04B7-4E4C-92F5-CAAE2DE00256}" type="sibTrans" cxnId="{CC388A8B-7B61-4363-8DEE-273892153332}">
      <dgm:prSet/>
      <dgm:spPr/>
      <dgm:t>
        <a:bodyPr/>
        <a:lstStyle/>
        <a:p>
          <a:endParaRPr lang="en-US" b="1">
            <a:solidFill>
              <a:schemeClr val="tx1"/>
            </a:solidFill>
          </a:endParaRPr>
        </a:p>
      </dgm:t>
    </dgm:pt>
    <dgm:pt modelId="{D48341EF-CB68-46BB-8616-17EDD2D1FCE3}">
      <dgm:prSet phldrT="[Text]"/>
      <dgm:spPr/>
      <dgm:t>
        <a:bodyPr/>
        <a:lstStyle/>
        <a:p>
          <a:r>
            <a:rPr lang="en-US" b="1" dirty="0" smtClean="0">
              <a:solidFill>
                <a:schemeClr val="tx1"/>
              </a:solidFill>
            </a:rPr>
            <a:t>Emotions</a:t>
          </a:r>
          <a:endParaRPr lang="en-US" b="1" dirty="0">
            <a:solidFill>
              <a:schemeClr val="tx1"/>
            </a:solidFill>
          </a:endParaRPr>
        </a:p>
      </dgm:t>
    </dgm:pt>
    <dgm:pt modelId="{06824899-87DE-4D2F-9D06-1F15C1EAFC34}" type="parTrans" cxnId="{6337B01A-F2B6-49E3-84D0-4F185A266797}">
      <dgm:prSet/>
      <dgm:spPr/>
      <dgm:t>
        <a:bodyPr/>
        <a:lstStyle/>
        <a:p>
          <a:endParaRPr lang="en-US" b="1">
            <a:solidFill>
              <a:schemeClr val="tx1"/>
            </a:solidFill>
          </a:endParaRPr>
        </a:p>
      </dgm:t>
    </dgm:pt>
    <dgm:pt modelId="{64CB5F94-1C29-4556-9E13-3FCC59452FEE}" type="sibTrans" cxnId="{6337B01A-F2B6-49E3-84D0-4F185A266797}">
      <dgm:prSet/>
      <dgm:spPr/>
      <dgm:t>
        <a:bodyPr/>
        <a:lstStyle/>
        <a:p>
          <a:endParaRPr lang="en-US" b="1">
            <a:solidFill>
              <a:schemeClr val="tx1"/>
            </a:solidFill>
          </a:endParaRPr>
        </a:p>
      </dgm:t>
    </dgm:pt>
    <dgm:pt modelId="{3EE11349-EB90-468E-94E8-1143D7B0EC95}" type="pres">
      <dgm:prSet presAssocID="{EC1E30A1-62CE-4600-93B9-E933B993CDDE}" presName="cycle" presStyleCnt="0">
        <dgm:presLayoutVars>
          <dgm:dir/>
          <dgm:resizeHandles val="exact"/>
        </dgm:presLayoutVars>
      </dgm:prSet>
      <dgm:spPr/>
      <dgm:t>
        <a:bodyPr/>
        <a:lstStyle/>
        <a:p>
          <a:endParaRPr lang="en-US"/>
        </a:p>
      </dgm:t>
    </dgm:pt>
    <dgm:pt modelId="{A443A3F1-F337-46F8-BDE5-685006D1B14B}" type="pres">
      <dgm:prSet presAssocID="{C7D912E1-254E-4126-A309-899335DB07BD}" presName="node" presStyleLbl="node1" presStyleIdx="0" presStyleCnt="4">
        <dgm:presLayoutVars>
          <dgm:bulletEnabled val="1"/>
        </dgm:presLayoutVars>
      </dgm:prSet>
      <dgm:spPr/>
      <dgm:t>
        <a:bodyPr/>
        <a:lstStyle/>
        <a:p>
          <a:endParaRPr lang="en-US"/>
        </a:p>
      </dgm:t>
    </dgm:pt>
    <dgm:pt modelId="{B438BE94-A10B-4663-A55C-F14A7CB37167}" type="pres">
      <dgm:prSet presAssocID="{C7D912E1-254E-4126-A309-899335DB07BD}" presName="spNode" presStyleCnt="0"/>
      <dgm:spPr/>
    </dgm:pt>
    <dgm:pt modelId="{A73484D8-A859-4A57-9A33-851EB7B5E136}" type="pres">
      <dgm:prSet presAssocID="{4221B830-8DE4-46FA-A1C8-B1F42CB1F31B}" presName="sibTrans" presStyleLbl="sibTrans1D1" presStyleIdx="0" presStyleCnt="4"/>
      <dgm:spPr/>
      <dgm:t>
        <a:bodyPr/>
        <a:lstStyle/>
        <a:p>
          <a:endParaRPr lang="en-US"/>
        </a:p>
      </dgm:t>
    </dgm:pt>
    <dgm:pt modelId="{9E301FAC-1064-4911-9C3F-BFB43A316B3B}" type="pres">
      <dgm:prSet presAssocID="{2CA0DCAA-A72A-4F30-AB2F-D112FC3C6FD6}" presName="node" presStyleLbl="node1" presStyleIdx="1" presStyleCnt="4">
        <dgm:presLayoutVars>
          <dgm:bulletEnabled val="1"/>
        </dgm:presLayoutVars>
      </dgm:prSet>
      <dgm:spPr/>
      <dgm:t>
        <a:bodyPr/>
        <a:lstStyle/>
        <a:p>
          <a:endParaRPr lang="en-US"/>
        </a:p>
      </dgm:t>
    </dgm:pt>
    <dgm:pt modelId="{92586B81-D956-4A6A-A1DF-7B38E052C6C8}" type="pres">
      <dgm:prSet presAssocID="{2CA0DCAA-A72A-4F30-AB2F-D112FC3C6FD6}" presName="spNode" presStyleCnt="0"/>
      <dgm:spPr/>
    </dgm:pt>
    <dgm:pt modelId="{40D35FC3-0126-4DF1-9C66-DFEB47EBB98C}" type="pres">
      <dgm:prSet presAssocID="{7F15894C-C0CD-48C9-90D7-36C3A6D24BEE}" presName="sibTrans" presStyleLbl="sibTrans1D1" presStyleIdx="1" presStyleCnt="4"/>
      <dgm:spPr/>
      <dgm:t>
        <a:bodyPr/>
        <a:lstStyle/>
        <a:p>
          <a:endParaRPr lang="en-US"/>
        </a:p>
      </dgm:t>
    </dgm:pt>
    <dgm:pt modelId="{5EF054BF-D02C-4736-81EB-3023F5324F2D}" type="pres">
      <dgm:prSet presAssocID="{DEC47ADD-4487-445B-BCB0-F2C03F642F5E}" presName="node" presStyleLbl="node1" presStyleIdx="2" presStyleCnt="4">
        <dgm:presLayoutVars>
          <dgm:bulletEnabled val="1"/>
        </dgm:presLayoutVars>
      </dgm:prSet>
      <dgm:spPr/>
      <dgm:t>
        <a:bodyPr/>
        <a:lstStyle/>
        <a:p>
          <a:endParaRPr lang="en-US"/>
        </a:p>
      </dgm:t>
    </dgm:pt>
    <dgm:pt modelId="{81593A5C-902E-4B99-8275-A0BA06249469}" type="pres">
      <dgm:prSet presAssocID="{DEC47ADD-4487-445B-BCB0-F2C03F642F5E}" presName="spNode" presStyleCnt="0"/>
      <dgm:spPr/>
    </dgm:pt>
    <dgm:pt modelId="{657B14EE-DB88-469A-B720-753E251D4374}" type="pres">
      <dgm:prSet presAssocID="{77222535-04B7-4E4C-92F5-CAAE2DE00256}" presName="sibTrans" presStyleLbl="sibTrans1D1" presStyleIdx="2" presStyleCnt="4"/>
      <dgm:spPr/>
      <dgm:t>
        <a:bodyPr/>
        <a:lstStyle/>
        <a:p>
          <a:endParaRPr lang="en-US"/>
        </a:p>
      </dgm:t>
    </dgm:pt>
    <dgm:pt modelId="{02196F97-5253-4A10-BC00-91D4939E9EC9}" type="pres">
      <dgm:prSet presAssocID="{D48341EF-CB68-46BB-8616-17EDD2D1FCE3}" presName="node" presStyleLbl="node1" presStyleIdx="3" presStyleCnt="4">
        <dgm:presLayoutVars>
          <dgm:bulletEnabled val="1"/>
        </dgm:presLayoutVars>
      </dgm:prSet>
      <dgm:spPr/>
      <dgm:t>
        <a:bodyPr/>
        <a:lstStyle/>
        <a:p>
          <a:endParaRPr lang="en-US"/>
        </a:p>
      </dgm:t>
    </dgm:pt>
    <dgm:pt modelId="{811ECEDB-369F-41B0-ACEE-D243C82A7010}" type="pres">
      <dgm:prSet presAssocID="{D48341EF-CB68-46BB-8616-17EDD2D1FCE3}" presName="spNode" presStyleCnt="0"/>
      <dgm:spPr/>
    </dgm:pt>
    <dgm:pt modelId="{6C6448CD-C55B-4653-988A-CFACC54AB6BA}" type="pres">
      <dgm:prSet presAssocID="{64CB5F94-1C29-4556-9E13-3FCC59452FEE}" presName="sibTrans" presStyleLbl="sibTrans1D1" presStyleIdx="3" presStyleCnt="4"/>
      <dgm:spPr/>
      <dgm:t>
        <a:bodyPr/>
        <a:lstStyle/>
        <a:p>
          <a:endParaRPr lang="en-US"/>
        </a:p>
      </dgm:t>
    </dgm:pt>
  </dgm:ptLst>
  <dgm:cxnLst>
    <dgm:cxn modelId="{45ED25EE-FD2D-4BDB-B036-756A207220D7}" type="presOf" srcId="{2CA0DCAA-A72A-4F30-AB2F-D112FC3C6FD6}" destId="{9E301FAC-1064-4911-9C3F-BFB43A316B3B}" srcOrd="0" destOrd="0" presId="urn:microsoft.com/office/officeart/2005/8/layout/cycle6"/>
    <dgm:cxn modelId="{CC388A8B-7B61-4363-8DEE-273892153332}" srcId="{EC1E30A1-62CE-4600-93B9-E933B993CDDE}" destId="{DEC47ADD-4487-445B-BCB0-F2C03F642F5E}" srcOrd="2" destOrd="0" parTransId="{5A5FDDC9-F478-44B7-8893-4B012E59C2A5}" sibTransId="{77222535-04B7-4E4C-92F5-CAAE2DE00256}"/>
    <dgm:cxn modelId="{6337B01A-F2B6-49E3-84D0-4F185A266797}" srcId="{EC1E30A1-62CE-4600-93B9-E933B993CDDE}" destId="{D48341EF-CB68-46BB-8616-17EDD2D1FCE3}" srcOrd="3" destOrd="0" parTransId="{06824899-87DE-4D2F-9D06-1F15C1EAFC34}" sibTransId="{64CB5F94-1C29-4556-9E13-3FCC59452FEE}"/>
    <dgm:cxn modelId="{4C8F52F9-1FBC-4C60-AF4A-3BF6682FEBA1}" srcId="{EC1E30A1-62CE-4600-93B9-E933B993CDDE}" destId="{2CA0DCAA-A72A-4F30-AB2F-D112FC3C6FD6}" srcOrd="1" destOrd="0" parTransId="{73D8E4C3-D09C-44CB-B3E8-ACAB8D9D8A92}" sibTransId="{7F15894C-C0CD-48C9-90D7-36C3A6D24BEE}"/>
    <dgm:cxn modelId="{C5F5F594-FAFF-4E3E-B199-B1D588E11CB3}" type="presOf" srcId="{4221B830-8DE4-46FA-A1C8-B1F42CB1F31B}" destId="{A73484D8-A859-4A57-9A33-851EB7B5E136}" srcOrd="0" destOrd="0" presId="urn:microsoft.com/office/officeart/2005/8/layout/cycle6"/>
    <dgm:cxn modelId="{9C80B64F-FDA5-45D5-B331-66E89DC10B21}" type="presOf" srcId="{C7D912E1-254E-4126-A309-899335DB07BD}" destId="{A443A3F1-F337-46F8-BDE5-685006D1B14B}" srcOrd="0" destOrd="0" presId="urn:microsoft.com/office/officeart/2005/8/layout/cycle6"/>
    <dgm:cxn modelId="{5627169E-67B8-47A9-9377-61C839EC4732}" type="presOf" srcId="{EC1E30A1-62CE-4600-93B9-E933B993CDDE}" destId="{3EE11349-EB90-468E-94E8-1143D7B0EC95}" srcOrd="0" destOrd="0" presId="urn:microsoft.com/office/officeart/2005/8/layout/cycle6"/>
    <dgm:cxn modelId="{59F5A752-DD5A-4FFD-86E9-76C22B5F3593}" type="presOf" srcId="{D48341EF-CB68-46BB-8616-17EDD2D1FCE3}" destId="{02196F97-5253-4A10-BC00-91D4939E9EC9}" srcOrd="0" destOrd="0" presId="urn:microsoft.com/office/officeart/2005/8/layout/cycle6"/>
    <dgm:cxn modelId="{A56FE33E-EF12-42A9-A720-3B808CADA1F0}" srcId="{EC1E30A1-62CE-4600-93B9-E933B993CDDE}" destId="{C7D912E1-254E-4126-A309-899335DB07BD}" srcOrd="0" destOrd="0" parTransId="{98656C8B-941E-442A-9BC3-70E7AA50D18A}" sibTransId="{4221B830-8DE4-46FA-A1C8-B1F42CB1F31B}"/>
    <dgm:cxn modelId="{554504B5-6540-4E17-9FF8-A457D518F869}" type="presOf" srcId="{77222535-04B7-4E4C-92F5-CAAE2DE00256}" destId="{657B14EE-DB88-469A-B720-753E251D4374}" srcOrd="0" destOrd="0" presId="urn:microsoft.com/office/officeart/2005/8/layout/cycle6"/>
    <dgm:cxn modelId="{577C17E7-A055-4DE9-9E0A-07F1EC19C196}" type="presOf" srcId="{DEC47ADD-4487-445B-BCB0-F2C03F642F5E}" destId="{5EF054BF-D02C-4736-81EB-3023F5324F2D}" srcOrd="0" destOrd="0" presId="urn:microsoft.com/office/officeart/2005/8/layout/cycle6"/>
    <dgm:cxn modelId="{52F9BB6A-23AB-48BE-8907-EB0AA8172B1C}" type="presOf" srcId="{64CB5F94-1C29-4556-9E13-3FCC59452FEE}" destId="{6C6448CD-C55B-4653-988A-CFACC54AB6BA}" srcOrd="0" destOrd="0" presId="urn:microsoft.com/office/officeart/2005/8/layout/cycle6"/>
    <dgm:cxn modelId="{022C292E-38BD-49D7-A7AB-FFA958CDC3C3}" type="presOf" srcId="{7F15894C-C0CD-48C9-90D7-36C3A6D24BEE}" destId="{40D35FC3-0126-4DF1-9C66-DFEB47EBB98C}" srcOrd="0" destOrd="0" presId="urn:microsoft.com/office/officeart/2005/8/layout/cycle6"/>
    <dgm:cxn modelId="{CF2CE4C2-FCB6-41D8-B970-3A24B6D7CD5B}" type="presParOf" srcId="{3EE11349-EB90-468E-94E8-1143D7B0EC95}" destId="{A443A3F1-F337-46F8-BDE5-685006D1B14B}" srcOrd="0" destOrd="0" presId="urn:microsoft.com/office/officeart/2005/8/layout/cycle6"/>
    <dgm:cxn modelId="{5528EB3F-1A21-4C54-93B5-D3B30C2186EC}" type="presParOf" srcId="{3EE11349-EB90-468E-94E8-1143D7B0EC95}" destId="{B438BE94-A10B-4663-A55C-F14A7CB37167}" srcOrd="1" destOrd="0" presId="urn:microsoft.com/office/officeart/2005/8/layout/cycle6"/>
    <dgm:cxn modelId="{11A9E827-E7CA-49EE-BAFB-4BF2F67F62C6}" type="presParOf" srcId="{3EE11349-EB90-468E-94E8-1143D7B0EC95}" destId="{A73484D8-A859-4A57-9A33-851EB7B5E136}" srcOrd="2" destOrd="0" presId="urn:microsoft.com/office/officeart/2005/8/layout/cycle6"/>
    <dgm:cxn modelId="{2CD34290-DDB2-4E59-BBF1-11A18B0E0207}" type="presParOf" srcId="{3EE11349-EB90-468E-94E8-1143D7B0EC95}" destId="{9E301FAC-1064-4911-9C3F-BFB43A316B3B}" srcOrd="3" destOrd="0" presId="urn:microsoft.com/office/officeart/2005/8/layout/cycle6"/>
    <dgm:cxn modelId="{8DC04F2F-15D2-4D40-A590-DF69216C17DA}" type="presParOf" srcId="{3EE11349-EB90-468E-94E8-1143D7B0EC95}" destId="{92586B81-D956-4A6A-A1DF-7B38E052C6C8}" srcOrd="4" destOrd="0" presId="urn:microsoft.com/office/officeart/2005/8/layout/cycle6"/>
    <dgm:cxn modelId="{40A9A768-6696-4580-9FBD-62356120A368}" type="presParOf" srcId="{3EE11349-EB90-468E-94E8-1143D7B0EC95}" destId="{40D35FC3-0126-4DF1-9C66-DFEB47EBB98C}" srcOrd="5" destOrd="0" presId="urn:microsoft.com/office/officeart/2005/8/layout/cycle6"/>
    <dgm:cxn modelId="{112A8A27-FB4C-464D-BFF0-918A661C8045}" type="presParOf" srcId="{3EE11349-EB90-468E-94E8-1143D7B0EC95}" destId="{5EF054BF-D02C-4736-81EB-3023F5324F2D}" srcOrd="6" destOrd="0" presId="urn:microsoft.com/office/officeart/2005/8/layout/cycle6"/>
    <dgm:cxn modelId="{C57D4C08-0C91-4A4D-A5F2-3CD0C3EFCA86}" type="presParOf" srcId="{3EE11349-EB90-468E-94E8-1143D7B0EC95}" destId="{81593A5C-902E-4B99-8275-A0BA06249469}" srcOrd="7" destOrd="0" presId="urn:microsoft.com/office/officeart/2005/8/layout/cycle6"/>
    <dgm:cxn modelId="{8D8B7DF9-3D65-474E-9D81-FDE96DDDB645}" type="presParOf" srcId="{3EE11349-EB90-468E-94E8-1143D7B0EC95}" destId="{657B14EE-DB88-469A-B720-753E251D4374}" srcOrd="8" destOrd="0" presId="urn:microsoft.com/office/officeart/2005/8/layout/cycle6"/>
    <dgm:cxn modelId="{71257565-EDA3-4F91-934A-B46653B545CB}" type="presParOf" srcId="{3EE11349-EB90-468E-94E8-1143D7B0EC95}" destId="{02196F97-5253-4A10-BC00-91D4939E9EC9}" srcOrd="9" destOrd="0" presId="urn:microsoft.com/office/officeart/2005/8/layout/cycle6"/>
    <dgm:cxn modelId="{B5B95C90-5597-4527-8137-C9BB8443BA41}" type="presParOf" srcId="{3EE11349-EB90-468E-94E8-1143D7B0EC95}" destId="{811ECEDB-369F-41B0-ACEE-D243C82A7010}" srcOrd="10" destOrd="0" presId="urn:microsoft.com/office/officeart/2005/8/layout/cycle6"/>
    <dgm:cxn modelId="{C23395E4-ECBB-4F0D-AAF9-E4E4051570C8}" type="presParOf" srcId="{3EE11349-EB90-468E-94E8-1143D7B0EC95}" destId="{6C6448CD-C55B-4653-988A-CFACC54AB6BA}"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282AF7-6B5C-4DA5-9144-D192644EC62C}">
      <dsp:nvSpPr>
        <dsp:cNvPr id="0" name=""/>
        <dsp:cNvSpPr/>
      </dsp:nvSpPr>
      <dsp:spPr>
        <a:xfrm>
          <a:off x="2890418" y="47091"/>
          <a:ext cx="2448763" cy="244876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1100" kern="1200" dirty="0" smtClean="0"/>
            <a:t>Genetics</a:t>
          </a:r>
          <a:endParaRPr lang="en-US" sz="1100" kern="1200" dirty="0"/>
        </a:p>
      </dsp:txBody>
      <dsp:txXfrm>
        <a:off x="3172968" y="376732"/>
        <a:ext cx="1883664" cy="777011"/>
      </dsp:txXfrm>
    </dsp:sp>
    <dsp:sp modelId="{5F3F6247-FA9A-4884-93F2-C146EC4D9C27}">
      <dsp:nvSpPr>
        <dsp:cNvPr id="0" name=""/>
        <dsp:cNvSpPr/>
      </dsp:nvSpPr>
      <dsp:spPr>
        <a:xfrm>
          <a:off x="3973525" y="1130198"/>
          <a:ext cx="2448763" cy="244876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1100" kern="1200" dirty="0" smtClean="0"/>
            <a:t>Environmental</a:t>
          </a:r>
          <a:endParaRPr lang="en-US" sz="1100" kern="1200" dirty="0"/>
        </a:p>
      </dsp:txBody>
      <dsp:txXfrm>
        <a:off x="5292090" y="1412748"/>
        <a:ext cx="941832" cy="1883664"/>
      </dsp:txXfrm>
    </dsp:sp>
    <dsp:sp modelId="{C703E72C-AACD-49BA-95EF-5A7FAE606ABD}">
      <dsp:nvSpPr>
        <dsp:cNvPr id="0" name=""/>
        <dsp:cNvSpPr/>
      </dsp:nvSpPr>
      <dsp:spPr>
        <a:xfrm>
          <a:off x="2890418" y="2213305"/>
          <a:ext cx="2448763" cy="244876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1100" kern="1200" dirty="0" smtClean="0"/>
            <a:t>Neuropsychological</a:t>
          </a:r>
          <a:endParaRPr lang="en-US" sz="1100" kern="1200" dirty="0"/>
        </a:p>
      </dsp:txBody>
      <dsp:txXfrm>
        <a:off x="3172968" y="3555415"/>
        <a:ext cx="1883664" cy="777011"/>
      </dsp:txXfrm>
    </dsp:sp>
    <dsp:sp modelId="{A28B5E78-1D11-4F4C-A8AD-6963ACEEA53D}">
      <dsp:nvSpPr>
        <dsp:cNvPr id="0" name=""/>
        <dsp:cNvSpPr/>
      </dsp:nvSpPr>
      <dsp:spPr>
        <a:xfrm>
          <a:off x="1807311" y="1130198"/>
          <a:ext cx="2448763" cy="244876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1100" kern="1200" dirty="0" smtClean="0"/>
            <a:t>Personality	</a:t>
          </a:r>
          <a:endParaRPr lang="en-US" sz="1100" kern="1200" dirty="0"/>
        </a:p>
      </dsp:txBody>
      <dsp:txXfrm>
        <a:off x="1995678" y="1412748"/>
        <a:ext cx="941832" cy="18836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3F2211-072C-45DC-861A-7BA6483072C1}">
      <dsp:nvSpPr>
        <dsp:cNvPr id="0" name=""/>
        <dsp:cNvSpPr/>
      </dsp:nvSpPr>
      <dsp:spPr>
        <a:xfrm>
          <a:off x="1026288" y="1503"/>
          <a:ext cx="1715839" cy="171583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Short/Short </a:t>
          </a:r>
          <a:r>
            <a:rPr lang="en-US" sz="1400" kern="1200" dirty="0" smtClean="0">
              <a:solidFill>
                <a:schemeClr val="bg1"/>
              </a:solidFill>
            </a:rPr>
            <a:t>High Predisposition</a:t>
          </a:r>
          <a:endParaRPr lang="en-US" sz="1400" kern="1200" dirty="0">
            <a:solidFill>
              <a:schemeClr val="bg1"/>
            </a:solidFill>
          </a:endParaRPr>
        </a:p>
      </dsp:txBody>
      <dsp:txXfrm>
        <a:off x="1277567" y="252782"/>
        <a:ext cx="1213281" cy="1213281"/>
      </dsp:txXfrm>
    </dsp:sp>
    <dsp:sp modelId="{59A2EA5C-A55D-46D9-A816-05745F68495A}">
      <dsp:nvSpPr>
        <dsp:cNvPr id="0" name=""/>
        <dsp:cNvSpPr/>
      </dsp:nvSpPr>
      <dsp:spPr>
        <a:xfrm>
          <a:off x="1386615" y="1856669"/>
          <a:ext cx="995186" cy="995186"/>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1518527" y="2237228"/>
        <a:ext cx="731362" cy="234068"/>
      </dsp:txXfrm>
    </dsp:sp>
    <dsp:sp modelId="{5F78CD1E-118D-4715-A8BC-4E98C6A4028D}">
      <dsp:nvSpPr>
        <dsp:cNvPr id="0" name=""/>
        <dsp:cNvSpPr/>
      </dsp:nvSpPr>
      <dsp:spPr>
        <a:xfrm>
          <a:off x="1026288" y="2991182"/>
          <a:ext cx="1715839" cy="171583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t>Multiple Uncontrollable Events</a:t>
          </a:r>
          <a:endParaRPr lang="en-US" sz="1400" kern="1200" dirty="0"/>
        </a:p>
      </dsp:txBody>
      <dsp:txXfrm>
        <a:off x="1277567" y="3242461"/>
        <a:ext cx="1213281" cy="1213281"/>
      </dsp:txXfrm>
    </dsp:sp>
    <dsp:sp modelId="{BE3B4949-61DC-4F47-A3C7-A20A2618ACA7}">
      <dsp:nvSpPr>
        <dsp:cNvPr id="0" name=""/>
        <dsp:cNvSpPr/>
      </dsp:nvSpPr>
      <dsp:spPr>
        <a:xfrm>
          <a:off x="2999504" y="2035116"/>
          <a:ext cx="545636" cy="63829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en-US" sz="2600" kern="1200"/>
        </a:p>
      </dsp:txBody>
      <dsp:txXfrm>
        <a:off x="2999504" y="2162774"/>
        <a:ext cx="381945" cy="382976"/>
      </dsp:txXfrm>
    </dsp:sp>
    <dsp:sp modelId="{87B2C8D6-89D9-4AFB-A8C4-238C04C13730}">
      <dsp:nvSpPr>
        <dsp:cNvPr id="0" name=""/>
        <dsp:cNvSpPr/>
      </dsp:nvSpPr>
      <dsp:spPr>
        <a:xfrm>
          <a:off x="3771632" y="638423"/>
          <a:ext cx="3431678" cy="343167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kern="1200" dirty="0" smtClean="0"/>
            <a:t>2x more likely to suffer Depression than Long/Long</a:t>
          </a:r>
          <a:endParaRPr lang="en-US" sz="2900" kern="1200" dirty="0"/>
        </a:p>
      </dsp:txBody>
      <dsp:txXfrm>
        <a:off x="4274190" y="1140981"/>
        <a:ext cx="2426562" cy="24265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62AB90-A2B9-47CF-9EE9-678CE00E4078}">
      <dsp:nvSpPr>
        <dsp:cNvPr id="0" name=""/>
        <dsp:cNvSpPr/>
      </dsp:nvSpPr>
      <dsp:spPr>
        <a:xfrm>
          <a:off x="347979" y="0"/>
          <a:ext cx="7533640" cy="4708525"/>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8B6E64-D79A-40FE-B70A-644CF59C4B43}">
      <dsp:nvSpPr>
        <dsp:cNvPr id="0" name=""/>
        <dsp:cNvSpPr/>
      </dsp:nvSpPr>
      <dsp:spPr>
        <a:xfrm>
          <a:off x="1304752" y="3249823"/>
          <a:ext cx="195874" cy="19587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883B66-9A44-4877-9DF0-D02088EAC548}">
      <dsp:nvSpPr>
        <dsp:cNvPr id="0" name=""/>
        <dsp:cNvSpPr/>
      </dsp:nvSpPr>
      <dsp:spPr>
        <a:xfrm>
          <a:off x="1402689" y="3347761"/>
          <a:ext cx="1755338" cy="1360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90" tIns="0" rIns="0" bIns="0" numCol="1" spcCol="1270" anchor="t" anchorCtr="0">
          <a:noAutofit/>
        </a:bodyPr>
        <a:lstStyle/>
        <a:p>
          <a:pPr lvl="0" algn="l" defTabSz="1289050">
            <a:lnSpc>
              <a:spcPct val="90000"/>
            </a:lnSpc>
            <a:spcBef>
              <a:spcPct val="0"/>
            </a:spcBef>
            <a:spcAft>
              <a:spcPct val="35000"/>
            </a:spcAft>
          </a:pPr>
          <a:r>
            <a:rPr lang="en-US" sz="2900" b="1" kern="1200" dirty="0" smtClean="0">
              <a:solidFill>
                <a:schemeClr val="bg1"/>
              </a:solidFill>
            </a:rPr>
            <a:t>Low Intensity </a:t>
          </a:r>
          <a:endParaRPr lang="en-US" sz="2900" b="1" kern="1200" dirty="0">
            <a:solidFill>
              <a:schemeClr val="bg1"/>
            </a:solidFill>
          </a:endParaRPr>
        </a:p>
      </dsp:txBody>
      <dsp:txXfrm>
        <a:off x="1402689" y="3347761"/>
        <a:ext cx="1755338" cy="1360763"/>
      </dsp:txXfrm>
    </dsp:sp>
    <dsp:sp modelId="{44C5F1B3-83D2-4D7C-8C6B-A4B15D82C69A}">
      <dsp:nvSpPr>
        <dsp:cNvPr id="0" name=""/>
        <dsp:cNvSpPr/>
      </dsp:nvSpPr>
      <dsp:spPr>
        <a:xfrm>
          <a:off x="3033722" y="1970046"/>
          <a:ext cx="354081" cy="35408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360563-6F55-4B00-A6B9-D55E0AAB0F5E}">
      <dsp:nvSpPr>
        <dsp:cNvPr id="0" name=""/>
        <dsp:cNvSpPr/>
      </dsp:nvSpPr>
      <dsp:spPr>
        <a:xfrm>
          <a:off x="3210763" y="2147087"/>
          <a:ext cx="1808073" cy="2561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620" tIns="0" rIns="0" bIns="0" numCol="1" spcCol="1270" anchor="t" anchorCtr="0">
          <a:noAutofit/>
        </a:bodyPr>
        <a:lstStyle/>
        <a:p>
          <a:pPr lvl="0" algn="l" defTabSz="1289050">
            <a:lnSpc>
              <a:spcPct val="90000"/>
            </a:lnSpc>
            <a:spcBef>
              <a:spcPct val="0"/>
            </a:spcBef>
            <a:spcAft>
              <a:spcPct val="35000"/>
            </a:spcAft>
          </a:pPr>
          <a:r>
            <a:rPr lang="en-US" sz="2900" b="1" kern="1200" dirty="0" smtClean="0">
              <a:solidFill>
                <a:schemeClr val="bg1"/>
              </a:solidFill>
            </a:rPr>
            <a:t>Moderate Intensity</a:t>
          </a:r>
          <a:endParaRPr lang="en-US" sz="2900" b="1" kern="1200" dirty="0">
            <a:solidFill>
              <a:schemeClr val="bg1"/>
            </a:solidFill>
          </a:endParaRPr>
        </a:p>
      </dsp:txBody>
      <dsp:txXfrm>
        <a:off x="3210763" y="2147087"/>
        <a:ext cx="1808073" cy="2561437"/>
      </dsp:txXfrm>
    </dsp:sp>
    <dsp:sp modelId="{80DE2F02-64E9-448F-8E29-72C0D75E859B}">
      <dsp:nvSpPr>
        <dsp:cNvPr id="0" name=""/>
        <dsp:cNvSpPr/>
      </dsp:nvSpPr>
      <dsp:spPr>
        <a:xfrm>
          <a:off x="5113007" y="1191256"/>
          <a:ext cx="489686" cy="48968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A9F0D0-EF2C-4BC3-B888-D827C04B864A}">
      <dsp:nvSpPr>
        <dsp:cNvPr id="0" name=""/>
        <dsp:cNvSpPr/>
      </dsp:nvSpPr>
      <dsp:spPr>
        <a:xfrm>
          <a:off x="5357850" y="1436100"/>
          <a:ext cx="1808073" cy="3272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9475" tIns="0" rIns="0" bIns="0" numCol="1" spcCol="1270" anchor="t" anchorCtr="0">
          <a:noAutofit/>
        </a:bodyPr>
        <a:lstStyle/>
        <a:p>
          <a:pPr lvl="0" algn="l" defTabSz="1289050">
            <a:lnSpc>
              <a:spcPct val="90000"/>
            </a:lnSpc>
            <a:spcBef>
              <a:spcPct val="0"/>
            </a:spcBef>
            <a:spcAft>
              <a:spcPct val="35000"/>
            </a:spcAft>
          </a:pPr>
          <a:r>
            <a:rPr lang="en-US" sz="2900" b="1" kern="1200" smtClean="0">
              <a:solidFill>
                <a:schemeClr val="bg1"/>
              </a:solidFill>
            </a:rPr>
            <a:t>High </a:t>
          </a:r>
          <a:r>
            <a:rPr lang="en-US" sz="2900" b="1" kern="1200" dirty="0" smtClean="0">
              <a:solidFill>
                <a:schemeClr val="bg1"/>
              </a:solidFill>
            </a:rPr>
            <a:t>Intensity</a:t>
          </a:r>
          <a:endParaRPr lang="en-US" sz="2900" b="1" kern="1200" dirty="0">
            <a:solidFill>
              <a:schemeClr val="bg1"/>
            </a:solidFill>
          </a:endParaRPr>
        </a:p>
      </dsp:txBody>
      <dsp:txXfrm>
        <a:off x="5357850" y="1436100"/>
        <a:ext cx="1808073" cy="32724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DECD8-344C-48CC-8D0A-217A84A2A7AE}">
      <dsp:nvSpPr>
        <dsp:cNvPr id="0" name=""/>
        <dsp:cNvSpPr/>
      </dsp:nvSpPr>
      <dsp:spPr>
        <a:xfrm rot="5400000">
          <a:off x="-254542" y="256726"/>
          <a:ext cx="1696953" cy="118786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smtClean="0"/>
            <a:t>Novel Stimuli</a:t>
          </a:r>
          <a:endParaRPr lang="en-US" sz="1500" kern="1200" dirty="0"/>
        </a:p>
      </dsp:txBody>
      <dsp:txXfrm rot="-5400000">
        <a:off x="2" y="596117"/>
        <a:ext cx="1187867" cy="509086"/>
      </dsp:txXfrm>
    </dsp:sp>
    <dsp:sp modelId="{72093866-095D-4BEE-ADF2-254CAF6CC600}">
      <dsp:nvSpPr>
        <dsp:cNvPr id="0" name=""/>
        <dsp:cNvSpPr/>
      </dsp:nvSpPr>
      <dsp:spPr>
        <a:xfrm rot="5400000">
          <a:off x="4157223" y="-2967173"/>
          <a:ext cx="1103019" cy="704173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smtClean="0"/>
            <a:t>Cried vigorously, pumped arms/legs</a:t>
          </a:r>
          <a:endParaRPr lang="en-US" sz="1200" kern="1200" dirty="0"/>
        </a:p>
        <a:p>
          <a:pPr marL="114300" lvl="1" indent="-114300" algn="l" defTabSz="533400">
            <a:lnSpc>
              <a:spcPct val="90000"/>
            </a:lnSpc>
            <a:spcBef>
              <a:spcPct val="0"/>
            </a:spcBef>
            <a:spcAft>
              <a:spcPct val="15000"/>
            </a:spcAft>
            <a:buChar char="••"/>
          </a:pPr>
          <a:r>
            <a:rPr lang="en-US" sz="1200" kern="1200" dirty="0" smtClean="0"/>
            <a:t>Higher activity in amygdala</a:t>
          </a:r>
          <a:endParaRPr lang="en-US" sz="1200" kern="1200" dirty="0"/>
        </a:p>
        <a:p>
          <a:pPr marL="114300" lvl="1" indent="-114300" algn="l" defTabSz="533400">
            <a:lnSpc>
              <a:spcPct val="90000"/>
            </a:lnSpc>
            <a:spcBef>
              <a:spcPct val="0"/>
            </a:spcBef>
            <a:spcAft>
              <a:spcPct val="15000"/>
            </a:spcAft>
            <a:buChar char="••"/>
          </a:pPr>
          <a:r>
            <a:rPr lang="en-US" sz="1200" kern="1200" dirty="0" smtClean="0"/>
            <a:t>Higher </a:t>
          </a:r>
          <a:r>
            <a:rPr lang="en-US" sz="1200" kern="1200" dirty="0" smtClean="0"/>
            <a:t>heart </a:t>
          </a:r>
          <a:r>
            <a:rPr lang="en-US" sz="1200" kern="1200" dirty="0" smtClean="0"/>
            <a:t>rate, and more eye dilation and cortisol in saliva </a:t>
          </a:r>
          <a:endParaRPr lang="en-US" sz="1200" kern="1200" dirty="0"/>
        </a:p>
      </dsp:txBody>
      <dsp:txXfrm rot="-5400000">
        <a:off x="1187867" y="56028"/>
        <a:ext cx="6987887" cy="995329"/>
      </dsp:txXfrm>
    </dsp:sp>
    <dsp:sp modelId="{AB111958-6DFD-4D0A-906A-21093ACCCF6A}">
      <dsp:nvSpPr>
        <dsp:cNvPr id="0" name=""/>
        <dsp:cNvSpPr/>
      </dsp:nvSpPr>
      <dsp:spPr>
        <a:xfrm rot="5400000">
          <a:off x="-254542" y="1760646"/>
          <a:ext cx="1696953" cy="118786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smtClean="0"/>
            <a:t>Traits</a:t>
          </a:r>
          <a:endParaRPr lang="en-US" sz="1500" kern="1200" dirty="0"/>
        </a:p>
      </dsp:txBody>
      <dsp:txXfrm rot="-5400000">
        <a:off x="2" y="2100037"/>
        <a:ext cx="1187867" cy="509086"/>
      </dsp:txXfrm>
    </dsp:sp>
    <dsp:sp modelId="{4A2D3C9D-21F5-44F8-80ED-FB89EF8A491E}">
      <dsp:nvSpPr>
        <dsp:cNvPr id="0" name=""/>
        <dsp:cNvSpPr/>
      </dsp:nvSpPr>
      <dsp:spPr>
        <a:xfrm rot="5400000">
          <a:off x="4157223" y="-1463253"/>
          <a:ext cx="1103019" cy="704173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smtClean="0"/>
            <a:t>Introverted, sensitive, deep processors</a:t>
          </a:r>
          <a:endParaRPr lang="en-US" sz="1200" kern="1200" dirty="0"/>
        </a:p>
        <a:p>
          <a:pPr marL="114300" lvl="1" indent="-114300" algn="l" defTabSz="533400">
            <a:lnSpc>
              <a:spcPct val="90000"/>
            </a:lnSpc>
            <a:spcBef>
              <a:spcPct val="0"/>
            </a:spcBef>
            <a:spcAft>
              <a:spcPct val="15000"/>
            </a:spcAft>
            <a:buChar char="••"/>
          </a:pPr>
          <a:r>
            <a:rPr lang="en-US" sz="1200" kern="1200" dirty="0" smtClean="0"/>
            <a:t>Highly attentive to others, environment, and experiences</a:t>
          </a:r>
          <a:endParaRPr lang="en-US" sz="1200" kern="1200" dirty="0"/>
        </a:p>
        <a:p>
          <a:pPr marL="114300" lvl="1" indent="-114300" algn="l" defTabSz="533400">
            <a:lnSpc>
              <a:spcPct val="90000"/>
            </a:lnSpc>
            <a:spcBef>
              <a:spcPct val="0"/>
            </a:spcBef>
            <a:spcAft>
              <a:spcPct val="15000"/>
            </a:spcAft>
            <a:buChar char="••"/>
          </a:pPr>
          <a:r>
            <a:rPr lang="en-US" sz="1200" kern="1200" dirty="0" smtClean="0"/>
            <a:t>Sensitive to sensory stimuli (amygdala) and family challenges (abuse, marital tension, and death of a parent)</a:t>
          </a:r>
          <a:endParaRPr lang="en-US" sz="1200" kern="1200" dirty="0"/>
        </a:p>
      </dsp:txBody>
      <dsp:txXfrm rot="-5400000">
        <a:off x="1187867" y="1559948"/>
        <a:ext cx="6987887" cy="995329"/>
      </dsp:txXfrm>
    </dsp:sp>
    <dsp:sp modelId="{EF2B5E61-AF16-4749-80F4-9811EC5F7272}">
      <dsp:nvSpPr>
        <dsp:cNvPr id="0" name=""/>
        <dsp:cNvSpPr/>
      </dsp:nvSpPr>
      <dsp:spPr>
        <a:xfrm rot="5400000">
          <a:off x="-254542" y="3264566"/>
          <a:ext cx="1696953" cy="1187867"/>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smtClean="0"/>
            <a:t>Development</a:t>
          </a:r>
          <a:endParaRPr lang="en-US" sz="1500" kern="1200" dirty="0"/>
        </a:p>
      </dsp:txBody>
      <dsp:txXfrm rot="-5400000">
        <a:off x="2" y="3603957"/>
        <a:ext cx="1187867" cy="509086"/>
      </dsp:txXfrm>
    </dsp:sp>
    <dsp:sp modelId="{2383976B-A034-4A30-8B7F-B54169F0386C}">
      <dsp:nvSpPr>
        <dsp:cNvPr id="0" name=""/>
        <dsp:cNvSpPr/>
      </dsp:nvSpPr>
      <dsp:spPr>
        <a:xfrm rot="5400000">
          <a:off x="4157223" y="40666"/>
          <a:ext cx="1103019" cy="7041732"/>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smtClean="0"/>
            <a:t>Prone to be shy and more likely to experience anxiety/depression</a:t>
          </a:r>
          <a:endParaRPr lang="en-US" sz="1200" kern="1200" dirty="0"/>
        </a:p>
        <a:p>
          <a:pPr marL="114300" lvl="1" indent="-114300" algn="l" defTabSz="533400">
            <a:lnSpc>
              <a:spcPct val="90000"/>
            </a:lnSpc>
            <a:spcBef>
              <a:spcPct val="0"/>
            </a:spcBef>
            <a:spcAft>
              <a:spcPct val="15000"/>
            </a:spcAft>
            <a:buChar char="••"/>
          </a:pPr>
          <a:r>
            <a:rPr lang="en-US" sz="1200" kern="1200" dirty="0" smtClean="0"/>
            <a:t>Socially- usually empathetic, caring, and cooperative, while easily upset with injustice, cruelty, and irresponsibility </a:t>
          </a:r>
          <a:endParaRPr lang="en-US" sz="1200" kern="1200" dirty="0"/>
        </a:p>
        <a:p>
          <a:pPr marL="114300" lvl="1" indent="-114300" algn="l" defTabSz="533400">
            <a:lnSpc>
              <a:spcPct val="90000"/>
            </a:lnSpc>
            <a:spcBef>
              <a:spcPct val="0"/>
            </a:spcBef>
            <a:spcAft>
              <a:spcPct val="15000"/>
            </a:spcAft>
            <a:buChar char="••"/>
          </a:pPr>
          <a:r>
            <a:rPr lang="en-US" sz="1200" kern="1200" dirty="0" smtClean="0"/>
            <a:t>With good home life/parenting- often have fewer emotional problems and better developed social skills</a:t>
          </a:r>
          <a:endParaRPr lang="en-US" sz="1200" kern="1200" dirty="0"/>
        </a:p>
      </dsp:txBody>
      <dsp:txXfrm rot="-5400000">
        <a:off x="1187867" y="3063868"/>
        <a:ext cx="6987887" cy="99532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8A8343-7E14-4A03-9FE5-80DE9C1AA963}">
      <dsp:nvSpPr>
        <dsp:cNvPr id="0" name=""/>
        <dsp:cNvSpPr/>
      </dsp:nvSpPr>
      <dsp:spPr>
        <a:xfrm>
          <a:off x="5587374" y="382273"/>
          <a:ext cx="2394272" cy="2394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US" sz="2600" kern="1200" dirty="0" smtClean="0"/>
            <a:t>Brain chemistry changes = feeling unpleasant</a:t>
          </a:r>
          <a:endParaRPr lang="en-US" sz="2600" kern="1200" dirty="0"/>
        </a:p>
      </dsp:txBody>
      <dsp:txXfrm>
        <a:off x="5587374" y="382273"/>
        <a:ext cx="2394272" cy="2394272"/>
      </dsp:txXfrm>
    </dsp:sp>
    <dsp:sp modelId="{ACC49396-D0E7-421E-B10E-4DF4FF5995DC}">
      <dsp:nvSpPr>
        <dsp:cNvPr id="0" name=""/>
        <dsp:cNvSpPr/>
      </dsp:nvSpPr>
      <dsp:spPr>
        <a:xfrm>
          <a:off x="1918939" y="-244620"/>
          <a:ext cx="5664475" cy="5664475"/>
        </a:xfrm>
        <a:prstGeom prst="circularArrow">
          <a:avLst>
            <a:gd name="adj1" fmla="val 8242"/>
            <a:gd name="adj2" fmla="val 575592"/>
            <a:gd name="adj3" fmla="val 3871012"/>
            <a:gd name="adj4" fmla="val 279484"/>
            <a:gd name="adj5" fmla="val 9616"/>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130000" dist="101600" dir="2700000" algn="tl"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F1DF664C-8A66-4FD7-B293-925FB9232800}">
      <dsp:nvSpPr>
        <dsp:cNvPr id="0" name=""/>
        <dsp:cNvSpPr/>
      </dsp:nvSpPr>
      <dsp:spPr>
        <a:xfrm>
          <a:off x="2993863" y="3959682"/>
          <a:ext cx="2394272" cy="2394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US" sz="2600" kern="1200" dirty="0" smtClean="0"/>
            <a:t>Do something to feel better: </a:t>
          </a:r>
          <a:r>
            <a:rPr lang="en-US" sz="2600" kern="1200" dirty="0" smtClean="0"/>
            <a:t>AVOID, </a:t>
          </a:r>
          <a:r>
            <a:rPr lang="en-US" sz="2600" kern="1200" dirty="0" smtClean="0"/>
            <a:t>seek reassurance ask a lot of questions, etc…</a:t>
          </a:r>
          <a:endParaRPr lang="en-US" sz="2600" kern="1200" dirty="0"/>
        </a:p>
      </dsp:txBody>
      <dsp:txXfrm>
        <a:off x="2993863" y="3959682"/>
        <a:ext cx="2394272" cy="2394272"/>
      </dsp:txXfrm>
    </dsp:sp>
    <dsp:sp modelId="{0EA27532-313B-494A-9C5C-0DC10FBAC76A}">
      <dsp:nvSpPr>
        <dsp:cNvPr id="0" name=""/>
        <dsp:cNvSpPr/>
      </dsp:nvSpPr>
      <dsp:spPr>
        <a:xfrm>
          <a:off x="932236" y="-202180"/>
          <a:ext cx="5664475" cy="5664475"/>
        </a:xfrm>
        <a:prstGeom prst="circularArrow">
          <a:avLst>
            <a:gd name="adj1" fmla="val 8242"/>
            <a:gd name="adj2" fmla="val 575592"/>
            <a:gd name="adj3" fmla="val 10246061"/>
            <a:gd name="adj4" fmla="val 6560640"/>
            <a:gd name="adj5" fmla="val 9616"/>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130000" dist="101600" dir="2700000" algn="tl"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E9E5F1C8-7FB6-4A08-A9D1-F51DC5FFB944}">
      <dsp:nvSpPr>
        <dsp:cNvPr id="0" name=""/>
        <dsp:cNvSpPr/>
      </dsp:nvSpPr>
      <dsp:spPr>
        <a:xfrm>
          <a:off x="620936" y="221131"/>
          <a:ext cx="2394272" cy="2394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en-US" sz="2600" kern="1200" dirty="0" smtClean="0"/>
            <a:t>Perceive threat/fear</a:t>
          </a:r>
          <a:endParaRPr lang="en-US" sz="2600" kern="1200" dirty="0"/>
        </a:p>
      </dsp:txBody>
      <dsp:txXfrm>
        <a:off x="620936" y="221131"/>
        <a:ext cx="2394272" cy="2394272"/>
      </dsp:txXfrm>
    </dsp:sp>
    <dsp:sp modelId="{A2206F79-D21A-4ABF-BB90-5DDE45899CD5}">
      <dsp:nvSpPr>
        <dsp:cNvPr id="0" name=""/>
        <dsp:cNvSpPr/>
      </dsp:nvSpPr>
      <dsp:spPr>
        <a:xfrm>
          <a:off x="1493327" y="-578010"/>
          <a:ext cx="5664475" cy="5664475"/>
        </a:xfrm>
        <a:prstGeom prst="circularArrow">
          <a:avLst>
            <a:gd name="adj1" fmla="val 8242"/>
            <a:gd name="adj2" fmla="val 575592"/>
            <a:gd name="adj3" fmla="val 17809875"/>
            <a:gd name="adj4" fmla="val 14143176"/>
            <a:gd name="adj5" fmla="val 9616"/>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130000" dist="101600" dir="2700000" algn="tl"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8165B6-632B-4B8F-85DE-1D378F6C7CAA}">
      <dsp:nvSpPr>
        <dsp:cNvPr id="0" name=""/>
        <dsp:cNvSpPr/>
      </dsp:nvSpPr>
      <dsp:spPr>
        <a:xfrm>
          <a:off x="4841323" y="1209030"/>
          <a:ext cx="2290464" cy="2290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US" sz="3800" kern="1200" dirty="0" smtClean="0"/>
            <a:t>Mental Illness</a:t>
          </a:r>
          <a:endParaRPr lang="en-US" sz="3800" kern="1200" dirty="0"/>
        </a:p>
      </dsp:txBody>
      <dsp:txXfrm>
        <a:off x="4841323" y="1209030"/>
        <a:ext cx="2290464" cy="2290464"/>
      </dsp:txXfrm>
    </dsp:sp>
    <dsp:sp modelId="{D35C15F7-D46F-4D74-9D2C-5F0BDB4372E5}">
      <dsp:nvSpPr>
        <dsp:cNvPr id="0" name=""/>
        <dsp:cNvSpPr/>
      </dsp:nvSpPr>
      <dsp:spPr>
        <a:xfrm>
          <a:off x="1759183" y="-1354"/>
          <a:ext cx="4711233" cy="4711233"/>
        </a:xfrm>
        <a:prstGeom prst="circularArrow">
          <a:avLst>
            <a:gd name="adj1" fmla="val 9480"/>
            <a:gd name="adj2" fmla="val 684731"/>
            <a:gd name="adj3" fmla="val 7851870"/>
            <a:gd name="adj4" fmla="val 2263400"/>
            <a:gd name="adj5" fmla="val 1106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2E22F4-0C87-4887-A7D7-7F0874B5A35D}">
      <dsp:nvSpPr>
        <dsp:cNvPr id="0" name=""/>
        <dsp:cNvSpPr/>
      </dsp:nvSpPr>
      <dsp:spPr>
        <a:xfrm>
          <a:off x="1097811" y="1209030"/>
          <a:ext cx="2290464" cy="2290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US" sz="3800" kern="1200" dirty="0" smtClean="0"/>
            <a:t>Substance Abuse</a:t>
          </a:r>
          <a:endParaRPr lang="en-US" sz="3800" kern="1200" dirty="0"/>
        </a:p>
      </dsp:txBody>
      <dsp:txXfrm>
        <a:off x="1097811" y="1209030"/>
        <a:ext cx="2290464" cy="2290464"/>
      </dsp:txXfrm>
    </dsp:sp>
    <dsp:sp modelId="{76F706AA-4C46-43C1-8533-6D01D18E48B0}">
      <dsp:nvSpPr>
        <dsp:cNvPr id="0" name=""/>
        <dsp:cNvSpPr/>
      </dsp:nvSpPr>
      <dsp:spPr>
        <a:xfrm>
          <a:off x="1759183" y="-1354"/>
          <a:ext cx="4711233" cy="4711233"/>
        </a:xfrm>
        <a:prstGeom prst="circularArrow">
          <a:avLst>
            <a:gd name="adj1" fmla="val 9480"/>
            <a:gd name="adj2" fmla="val 684731"/>
            <a:gd name="adj3" fmla="val 18651870"/>
            <a:gd name="adj4" fmla="val 13063400"/>
            <a:gd name="adj5" fmla="val 1106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B99075-D7D4-449C-92DD-E15BE6149250}">
      <dsp:nvSpPr>
        <dsp:cNvPr id="0" name=""/>
        <dsp:cNvSpPr/>
      </dsp:nvSpPr>
      <dsp:spPr>
        <a:xfrm>
          <a:off x="3124184" y="2139960"/>
          <a:ext cx="2066825" cy="19038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600200">
            <a:lnSpc>
              <a:spcPct val="90000"/>
            </a:lnSpc>
            <a:spcBef>
              <a:spcPct val="0"/>
            </a:spcBef>
            <a:spcAft>
              <a:spcPct val="35000"/>
            </a:spcAft>
          </a:pPr>
          <a:endParaRPr lang="en-US" sz="3600" kern="1200" dirty="0"/>
        </a:p>
      </dsp:txBody>
      <dsp:txXfrm>
        <a:off x="3217124" y="2232900"/>
        <a:ext cx="1880945" cy="1718007"/>
      </dsp:txXfrm>
    </dsp:sp>
    <dsp:sp modelId="{C2E7B224-7C7B-4B67-980E-90700C37022E}">
      <dsp:nvSpPr>
        <dsp:cNvPr id="0" name=""/>
        <dsp:cNvSpPr/>
      </dsp:nvSpPr>
      <dsp:spPr>
        <a:xfrm rot="16126148">
          <a:off x="3735466" y="1746820"/>
          <a:ext cx="786461" cy="0"/>
        </a:xfrm>
        <a:custGeom>
          <a:avLst/>
          <a:gdLst/>
          <a:ahLst/>
          <a:cxnLst/>
          <a:rect l="0" t="0" r="0" b="0"/>
          <a:pathLst>
            <a:path>
              <a:moveTo>
                <a:pt x="0" y="0"/>
              </a:moveTo>
              <a:lnTo>
                <a:pt x="786461"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E5D1A4-0893-4758-BEDD-C53DD24103A8}">
      <dsp:nvSpPr>
        <dsp:cNvPr id="0" name=""/>
        <dsp:cNvSpPr/>
      </dsp:nvSpPr>
      <dsp:spPr>
        <a:xfrm>
          <a:off x="3107787" y="82561"/>
          <a:ext cx="1997613" cy="127111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88900" rIns="88900" bIns="88900" numCol="1" spcCol="1270" anchor="ctr" anchorCtr="0">
          <a:noAutofit/>
        </a:bodyPr>
        <a:lstStyle/>
        <a:p>
          <a:pPr lvl="0" algn="ctr" defTabSz="1555750">
            <a:lnSpc>
              <a:spcPct val="90000"/>
            </a:lnSpc>
            <a:spcBef>
              <a:spcPct val="0"/>
            </a:spcBef>
            <a:spcAft>
              <a:spcPct val="35000"/>
            </a:spcAft>
          </a:pPr>
          <a:r>
            <a:rPr lang="en-US" sz="3500" kern="1200" dirty="0" smtClean="0"/>
            <a:t>Exercise</a:t>
          </a:r>
          <a:endParaRPr lang="en-US" sz="3500" kern="1200" dirty="0"/>
        </a:p>
      </dsp:txBody>
      <dsp:txXfrm>
        <a:off x="3169838" y="144612"/>
        <a:ext cx="1873511" cy="1147016"/>
      </dsp:txXfrm>
    </dsp:sp>
    <dsp:sp modelId="{7D218299-87F0-4C20-9060-78C8F5EAF11A}">
      <dsp:nvSpPr>
        <dsp:cNvPr id="0" name=""/>
        <dsp:cNvSpPr/>
      </dsp:nvSpPr>
      <dsp:spPr>
        <a:xfrm rot="967581">
          <a:off x="5174036" y="3510514"/>
          <a:ext cx="862743" cy="0"/>
        </a:xfrm>
        <a:custGeom>
          <a:avLst/>
          <a:gdLst/>
          <a:ahLst/>
          <a:cxnLst/>
          <a:rect l="0" t="0" r="0" b="0"/>
          <a:pathLst>
            <a:path>
              <a:moveTo>
                <a:pt x="0" y="0"/>
              </a:moveTo>
              <a:lnTo>
                <a:pt x="86274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145D91-43CA-4780-B351-80169C2EFC15}">
      <dsp:nvSpPr>
        <dsp:cNvPr id="0" name=""/>
        <dsp:cNvSpPr/>
      </dsp:nvSpPr>
      <dsp:spPr>
        <a:xfrm>
          <a:off x="6019805" y="3276588"/>
          <a:ext cx="2065462" cy="130467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88900" rIns="88900" bIns="88900" numCol="1" spcCol="1270" anchor="ctr" anchorCtr="0">
          <a:noAutofit/>
        </a:bodyPr>
        <a:lstStyle/>
        <a:p>
          <a:pPr lvl="0" algn="ctr" defTabSz="1555750">
            <a:lnSpc>
              <a:spcPct val="90000"/>
            </a:lnSpc>
            <a:spcBef>
              <a:spcPct val="0"/>
            </a:spcBef>
            <a:spcAft>
              <a:spcPct val="35000"/>
            </a:spcAft>
          </a:pPr>
          <a:r>
            <a:rPr lang="en-US" sz="3500" kern="1200" dirty="0" smtClean="0"/>
            <a:t>Diet</a:t>
          </a:r>
          <a:endParaRPr lang="en-US" sz="3500" kern="1200" dirty="0"/>
        </a:p>
      </dsp:txBody>
      <dsp:txXfrm>
        <a:off x="6083494" y="3340277"/>
        <a:ext cx="1938084" cy="1177300"/>
      </dsp:txXfrm>
    </dsp:sp>
    <dsp:sp modelId="{742B5442-A612-4DEE-AFA6-AAC7C8C665EC}">
      <dsp:nvSpPr>
        <dsp:cNvPr id="0" name=""/>
        <dsp:cNvSpPr/>
      </dsp:nvSpPr>
      <dsp:spPr>
        <a:xfrm rot="9869490">
          <a:off x="2167300" y="3508958"/>
          <a:ext cx="974626" cy="0"/>
        </a:xfrm>
        <a:custGeom>
          <a:avLst/>
          <a:gdLst/>
          <a:ahLst/>
          <a:cxnLst/>
          <a:rect l="0" t="0" r="0" b="0"/>
          <a:pathLst>
            <a:path>
              <a:moveTo>
                <a:pt x="0" y="0"/>
              </a:moveTo>
              <a:lnTo>
                <a:pt x="97462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B53F573-7BA7-4D25-930A-DC9CCEAF99BA}">
      <dsp:nvSpPr>
        <dsp:cNvPr id="0" name=""/>
        <dsp:cNvSpPr/>
      </dsp:nvSpPr>
      <dsp:spPr>
        <a:xfrm>
          <a:off x="152402" y="3269578"/>
          <a:ext cx="2032640" cy="130338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88900" rIns="88900" bIns="88900" numCol="1" spcCol="1270" anchor="ctr" anchorCtr="0">
          <a:noAutofit/>
        </a:bodyPr>
        <a:lstStyle/>
        <a:p>
          <a:pPr lvl="0" algn="ctr" defTabSz="1555750">
            <a:lnSpc>
              <a:spcPct val="90000"/>
            </a:lnSpc>
            <a:spcBef>
              <a:spcPct val="0"/>
            </a:spcBef>
            <a:spcAft>
              <a:spcPct val="35000"/>
            </a:spcAft>
          </a:pPr>
          <a:r>
            <a:rPr lang="en-US" sz="3500" kern="1200" dirty="0" smtClean="0"/>
            <a:t>Sleep</a:t>
          </a:r>
          <a:endParaRPr lang="en-US" sz="3500" kern="1200" dirty="0"/>
        </a:p>
      </dsp:txBody>
      <dsp:txXfrm>
        <a:off x="216028" y="3333204"/>
        <a:ext cx="1905388" cy="117612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43A3F1-F337-46F8-BDE5-685006D1B14B}">
      <dsp:nvSpPr>
        <dsp:cNvPr id="0" name=""/>
        <dsp:cNvSpPr/>
      </dsp:nvSpPr>
      <dsp:spPr>
        <a:xfrm>
          <a:off x="3272953" y="1392"/>
          <a:ext cx="1683692" cy="10944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tx1"/>
              </a:solidFill>
            </a:rPr>
            <a:t>Thoughts</a:t>
          </a:r>
          <a:endParaRPr lang="en-US" sz="2000" b="1" kern="1200" dirty="0">
            <a:solidFill>
              <a:schemeClr val="tx1"/>
            </a:solidFill>
          </a:endParaRPr>
        </a:p>
      </dsp:txBody>
      <dsp:txXfrm>
        <a:off x="3326377" y="54816"/>
        <a:ext cx="1576844" cy="987552"/>
      </dsp:txXfrm>
    </dsp:sp>
    <dsp:sp modelId="{A73484D8-A859-4A57-9A33-851EB7B5E136}">
      <dsp:nvSpPr>
        <dsp:cNvPr id="0" name=""/>
        <dsp:cNvSpPr/>
      </dsp:nvSpPr>
      <dsp:spPr>
        <a:xfrm>
          <a:off x="2307516" y="548592"/>
          <a:ext cx="3614567" cy="3614567"/>
        </a:xfrm>
        <a:custGeom>
          <a:avLst/>
          <a:gdLst/>
          <a:ahLst/>
          <a:cxnLst/>
          <a:rect l="0" t="0" r="0" b="0"/>
          <a:pathLst>
            <a:path>
              <a:moveTo>
                <a:pt x="2661246" y="214480"/>
              </a:moveTo>
              <a:arcTo wR="1807283" hR="1807283" stAng="17891846" swAng="262459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9E301FAC-1064-4911-9C3F-BFB43A316B3B}">
      <dsp:nvSpPr>
        <dsp:cNvPr id="0" name=""/>
        <dsp:cNvSpPr/>
      </dsp:nvSpPr>
      <dsp:spPr>
        <a:xfrm>
          <a:off x="5080237" y="1808676"/>
          <a:ext cx="1683692" cy="10944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tx1"/>
              </a:solidFill>
            </a:rPr>
            <a:t>Behaviors</a:t>
          </a:r>
          <a:endParaRPr lang="en-US" sz="2000" b="1" kern="1200" dirty="0">
            <a:solidFill>
              <a:schemeClr val="tx1"/>
            </a:solidFill>
          </a:endParaRPr>
        </a:p>
      </dsp:txBody>
      <dsp:txXfrm>
        <a:off x="5133661" y="1862100"/>
        <a:ext cx="1576844" cy="987552"/>
      </dsp:txXfrm>
    </dsp:sp>
    <dsp:sp modelId="{40D35FC3-0126-4DF1-9C66-DFEB47EBB98C}">
      <dsp:nvSpPr>
        <dsp:cNvPr id="0" name=""/>
        <dsp:cNvSpPr/>
      </dsp:nvSpPr>
      <dsp:spPr>
        <a:xfrm>
          <a:off x="2307516" y="548592"/>
          <a:ext cx="3614567" cy="3614567"/>
        </a:xfrm>
        <a:custGeom>
          <a:avLst/>
          <a:gdLst/>
          <a:ahLst/>
          <a:cxnLst/>
          <a:rect l="0" t="0" r="0" b="0"/>
          <a:pathLst>
            <a:path>
              <a:moveTo>
                <a:pt x="3525534" y="2367543"/>
              </a:moveTo>
              <a:arcTo wR="1807283" hR="1807283" stAng="1083557" swAng="262459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EF054BF-D02C-4736-81EB-3023F5324F2D}">
      <dsp:nvSpPr>
        <dsp:cNvPr id="0" name=""/>
        <dsp:cNvSpPr/>
      </dsp:nvSpPr>
      <dsp:spPr>
        <a:xfrm>
          <a:off x="3272953" y="3615960"/>
          <a:ext cx="1683692" cy="10944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tx1"/>
              </a:solidFill>
            </a:rPr>
            <a:t>Physical (Body) Symptoms</a:t>
          </a:r>
          <a:endParaRPr lang="en-US" sz="2000" b="1" kern="1200" dirty="0">
            <a:solidFill>
              <a:schemeClr val="tx1"/>
            </a:solidFill>
          </a:endParaRPr>
        </a:p>
      </dsp:txBody>
      <dsp:txXfrm>
        <a:off x="3326377" y="3669384"/>
        <a:ext cx="1576844" cy="987552"/>
      </dsp:txXfrm>
    </dsp:sp>
    <dsp:sp modelId="{657B14EE-DB88-469A-B720-753E251D4374}">
      <dsp:nvSpPr>
        <dsp:cNvPr id="0" name=""/>
        <dsp:cNvSpPr/>
      </dsp:nvSpPr>
      <dsp:spPr>
        <a:xfrm>
          <a:off x="2307516" y="548592"/>
          <a:ext cx="3614567" cy="3614567"/>
        </a:xfrm>
        <a:custGeom>
          <a:avLst/>
          <a:gdLst/>
          <a:ahLst/>
          <a:cxnLst/>
          <a:rect l="0" t="0" r="0" b="0"/>
          <a:pathLst>
            <a:path>
              <a:moveTo>
                <a:pt x="953321" y="3400087"/>
              </a:moveTo>
              <a:arcTo wR="1807283" hR="1807283" stAng="7091846" swAng="262459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2196F97-5253-4A10-BC00-91D4939E9EC9}">
      <dsp:nvSpPr>
        <dsp:cNvPr id="0" name=""/>
        <dsp:cNvSpPr/>
      </dsp:nvSpPr>
      <dsp:spPr>
        <a:xfrm>
          <a:off x="1465669" y="1808676"/>
          <a:ext cx="1683692" cy="10944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solidFill>
                <a:schemeClr val="tx1"/>
              </a:solidFill>
            </a:rPr>
            <a:t>Emotions</a:t>
          </a:r>
          <a:endParaRPr lang="en-US" sz="2000" b="1" kern="1200" dirty="0">
            <a:solidFill>
              <a:schemeClr val="tx1"/>
            </a:solidFill>
          </a:endParaRPr>
        </a:p>
      </dsp:txBody>
      <dsp:txXfrm>
        <a:off x="1519093" y="1862100"/>
        <a:ext cx="1576844" cy="987552"/>
      </dsp:txXfrm>
    </dsp:sp>
    <dsp:sp modelId="{6C6448CD-C55B-4653-988A-CFACC54AB6BA}">
      <dsp:nvSpPr>
        <dsp:cNvPr id="0" name=""/>
        <dsp:cNvSpPr/>
      </dsp:nvSpPr>
      <dsp:spPr>
        <a:xfrm>
          <a:off x="2307516" y="548592"/>
          <a:ext cx="3614567" cy="3614567"/>
        </a:xfrm>
        <a:custGeom>
          <a:avLst/>
          <a:gdLst/>
          <a:ahLst/>
          <a:cxnLst/>
          <a:rect l="0" t="0" r="0" b="0"/>
          <a:pathLst>
            <a:path>
              <a:moveTo>
                <a:pt x="89033" y="1247024"/>
              </a:moveTo>
              <a:arcTo wR="1807283" hR="1807283" stAng="11883557" swAng="262459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4" y="0"/>
            <a:ext cx="2971800" cy="464820"/>
          </a:xfrm>
          <a:prstGeom prst="rect">
            <a:avLst/>
          </a:prstGeom>
        </p:spPr>
        <p:txBody>
          <a:bodyPr vert="horz" lIns="91440" tIns="45720" rIns="91440" bIns="45720" rtlCol="0"/>
          <a:lstStyle>
            <a:lvl1pPr algn="r">
              <a:defRPr sz="1200"/>
            </a:lvl1pPr>
          </a:lstStyle>
          <a:p>
            <a:fld id="{A016816D-04FA-4E0B-B07D-F843CE1BE99E}" type="datetimeFigureOut">
              <a:rPr lang="en-US" smtClean="0"/>
              <a:t>7/1/2018</a:t>
            </a:fld>
            <a:endParaRPr lang="en-US"/>
          </a:p>
        </p:txBody>
      </p:sp>
      <p:sp>
        <p:nvSpPr>
          <p:cNvPr id="4" name="Footer Placeholder 3"/>
          <p:cNvSpPr>
            <a:spLocks noGrp="1"/>
          </p:cNvSpPr>
          <p:nvPr>
            <p:ph type="ftr" sz="quarter" idx="2"/>
          </p:nvPr>
        </p:nvSpPr>
        <p:spPr>
          <a:xfrm>
            <a:off x="1"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4" y="8829967"/>
            <a:ext cx="2971800" cy="464820"/>
          </a:xfrm>
          <a:prstGeom prst="rect">
            <a:avLst/>
          </a:prstGeom>
        </p:spPr>
        <p:txBody>
          <a:bodyPr vert="horz" lIns="91440" tIns="45720" rIns="91440" bIns="45720" rtlCol="0" anchor="b"/>
          <a:lstStyle>
            <a:lvl1pPr algn="r">
              <a:defRPr sz="1200"/>
            </a:lvl1pPr>
          </a:lstStyle>
          <a:p>
            <a:fld id="{84A3BC0D-49D2-4D51-A225-C33E1B35EAD6}" type="slidenum">
              <a:rPr lang="en-US" smtClean="0"/>
              <a:t>‹#›</a:t>
            </a:fld>
            <a:endParaRPr lang="en-US"/>
          </a:p>
        </p:txBody>
      </p:sp>
    </p:spTree>
    <p:extLst>
      <p:ext uri="{BB962C8B-B14F-4D97-AF65-F5344CB8AC3E}">
        <p14:creationId xmlns:p14="http://schemas.microsoft.com/office/powerpoint/2010/main" val="10656122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4" y="0"/>
            <a:ext cx="2971800" cy="464820"/>
          </a:xfrm>
          <a:prstGeom prst="rect">
            <a:avLst/>
          </a:prstGeom>
        </p:spPr>
        <p:txBody>
          <a:bodyPr vert="horz" lIns="91440" tIns="45720" rIns="91440" bIns="45720" rtlCol="0"/>
          <a:lstStyle>
            <a:lvl1pPr algn="r">
              <a:defRPr sz="1200"/>
            </a:lvl1pPr>
          </a:lstStyle>
          <a:p>
            <a:fld id="{10404584-5DCD-410E-BE28-9E22AE267EE9}" type="datetimeFigureOut">
              <a:rPr lang="en-US" smtClean="0"/>
              <a:t>7/1/2018</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4" y="8829967"/>
            <a:ext cx="2971800" cy="464820"/>
          </a:xfrm>
          <a:prstGeom prst="rect">
            <a:avLst/>
          </a:prstGeom>
        </p:spPr>
        <p:txBody>
          <a:bodyPr vert="horz" lIns="91440" tIns="45720" rIns="91440" bIns="45720" rtlCol="0" anchor="b"/>
          <a:lstStyle>
            <a:lvl1pPr algn="r">
              <a:defRPr sz="1200"/>
            </a:lvl1pPr>
          </a:lstStyle>
          <a:p>
            <a:fld id="{1C038FEF-E98D-4137-B6F9-F817E094E44E}" type="slidenum">
              <a:rPr lang="en-US" smtClean="0"/>
              <a:t>‹#›</a:t>
            </a:fld>
            <a:endParaRPr lang="en-US"/>
          </a:p>
        </p:txBody>
      </p:sp>
    </p:spTree>
    <p:extLst>
      <p:ext uri="{BB962C8B-B14F-4D97-AF65-F5344CB8AC3E}">
        <p14:creationId xmlns:p14="http://schemas.microsoft.com/office/powerpoint/2010/main" val="2842304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1</a:t>
            </a:fld>
            <a:endParaRPr lang="en-US"/>
          </a:p>
        </p:txBody>
      </p:sp>
    </p:spTree>
    <p:extLst>
      <p:ext uri="{BB962C8B-B14F-4D97-AF65-F5344CB8AC3E}">
        <p14:creationId xmlns:p14="http://schemas.microsoft.com/office/powerpoint/2010/main" val="624753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2</a:t>
            </a:fld>
            <a:endParaRPr lang="en-US"/>
          </a:p>
        </p:txBody>
      </p:sp>
    </p:spTree>
    <p:extLst>
      <p:ext uri="{BB962C8B-B14F-4D97-AF65-F5344CB8AC3E}">
        <p14:creationId xmlns:p14="http://schemas.microsoft.com/office/powerpoint/2010/main" val="2000647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3</a:t>
            </a:fld>
            <a:endParaRPr lang="en-US"/>
          </a:p>
        </p:txBody>
      </p:sp>
    </p:spTree>
    <p:extLst>
      <p:ext uri="{BB962C8B-B14F-4D97-AF65-F5344CB8AC3E}">
        <p14:creationId xmlns:p14="http://schemas.microsoft.com/office/powerpoint/2010/main" val="592442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a:t>
            </a:fld>
            <a:endParaRPr lang="en-US"/>
          </a:p>
        </p:txBody>
      </p:sp>
    </p:spTree>
    <p:extLst>
      <p:ext uri="{BB962C8B-B14F-4D97-AF65-F5344CB8AC3E}">
        <p14:creationId xmlns:p14="http://schemas.microsoft.com/office/powerpoint/2010/main" val="42168828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a:t>
            </a:fld>
            <a:endParaRPr lang="en-US"/>
          </a:p>
        </p:txBody>
      </p:sp>
    </p:spTree>
    <p:extLst>
      <p:ext uri="{BB962C8B-B14F-4D97-AF65-F5344CB8AC3E}">
        <p14:creationId xmlns:p14="http://schemas.microsoft.com/office/powerpoint/2010/main" val="2889709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a:t>
            </a:fld>
            <a:endParaRPr lang="en-US"/>
          </a:p>
        </p:txBody>
      </p:sp>
    </p:spTree>
    <p:extLst>
      <p:ext uri="{BB962C8B-B14F-4D97-AF65-F5344CB8AC3E}">
        <p14:creationId xmlns:p14="http://schemas.microsoft.com/office/powerpoint/2010/main" val="2630647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018A16-4CA3-47BA-AA96-60EDCCBAA0CE}" type="slidenum">
              <a:rPr lang="en-US"/>
              <a:pPr/>
              <a:t>8</a:t>
            </a:fld>
            <a:endParaRPr lang="en-US"/>
          </a:p>
        </p:txBody>
      </p:sp>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p:txBody>
          <a:bodyPr/>
          <a:lstStyle/>
          <a:p>
            <a:r>
              <a:rPr lang="en-US" dirty="0"/>
              <a:t>Both can be healthy.</a:t>
            </a:r>
          </a:p>
          <a:p>
            <a:r>
              <a:rPr lang="en-US" dirty="0"/>
              <a:t>Biochemistry- some individuals have increased levels of </a:t>
            </a:r>
            <a:r>
              <a:rPr lang="en-US" dirty="0" err="1"/>
              <a:t>biochemicals</a:t>
            </a:r>
            <a:r>
              <a:rPr lang="en-US" dirty="0"/>
              <a:t> associated with stress/anxiety</a:t>
            </a:r>
          </a:p>
          <a:p>
            <a:r>
              <a:rPr lang="en-US" dirty="0"/>
              <a:t>Certain events (death in the family) can trigger problematic anxiety in those that have a particular genetic make up or personality</a:t>
            </a:r>
          </a:p>
          <a:p>
            <a:endParaRPr lang="en-US" dirty="0"/>
          </a:p>
        </p:txBody>
      </p:sp>
    </p:spTree>
    <p:extLst>
      <p:ext uri="{BB962C8B-B14F-4D97-AF65-F5344CB8AC3E}">
        <p14:creationId xmlns:p14="http://schemas.microsoft.com/office/powerpoint/2010/main" val="1596259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9</a:t>
            </a:fld>
            <a:endParaRPr lang="en-US"/>
          </a:p>
        </p:txBody>
      </p:sp>
    </p:spTree>
    <p:extLst>
      <p:ext uri="{BB962C8B-B14F-4D97-AF65-F5344CB8AC3E}">
        <p14:creationId xmlns:p14="http://schemas.microsoft.com/office/powerpoint/2010/main" val="32871958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11</a:t>
            </a:fld>
            <a:endParaRPr lang="en-US"/>
          </a:p>
        </p:txBody>
      </p:sp>
    </p:spTree>
    <p:extLst>
      <p:ext uri="{BB962C8B-B14F-4D97-AF65-F5344CB8AC3E}">
        <p14:creationId xmlns:p14="http://schemas.microsoft.com/office/powerpoint/2010/main" val="399023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12</a:t>
            </a:fld>
            <a:endParaRPr lang="en-US"/>
          </a:p>
        </p:txBody>
      </p:sp>
    </p:spTree>
    <p:extLst>
      <p:ext uri="{BB962C8B-B14F-4D97-AF65-F5344CB8AC3E}">
        <p14:creationId xmlns:p14="http://schemas.microsoft.com/office/powerpoint/2010/main" val="411702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F83165-DC97-4242-A8F5-12FB8E31687F}" type="slidenum">
              <a:rPr lang="en-US"/>
              <a:pPr/>
              <a:t>13</a:t>
            </a:fld>
            <a:endParaRPr lang="en-US" dirty="0"/>
          </a:p>
        </p:txBody>
      </p:sp>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3798553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66D7C9-25A9-4103-9CCF-FE6A0B1ED76A}" type="slidenum">
              <a:rPr lang="en-US"/>
              <a:pPr/>
              <a:t>14</a:t>
            </a:fld>
            <a:endParaRPr lang="en-US" dirty="0"/>
          </a:p>
        </p:txBody>
      </p:sp>
      <p:sp>
        <p:nvSpPr>
          <p:cNvPr id="130050" name="Rectangle 2"/>
          <p:cNvSpPr>
            <a:spLocks noGrp="1" noRot="1" noChangeAspect="1" noChangeArrowheads="1" noTextEdit="1"/>
          </p:cNvSpPr>
          <p:nvPr>
            <p:ph type="sldImg"/>
          </p:nvPr>
        </p:nvSpPr>
        <p:spPr>
          <a:ln/>
        </p:spPr>
      </p:sp>
      <p:sp>
        <p:nvSpPr>
          <p:cNvPr id="130051"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988657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038FEF-E98D-4137-B6F9-F817E094E44E}" type="slidenum">
              <a:rPr lang="en-US" smtClean="0"/>
              <a:t>15</a:t>
            </a:fld>
            <a:endParaRPr lang="en-US"/>
          </a:p>
        </p:txBody>
      </p:sp>
    </p:spTree>
    <p:extLst>
      <p:ext uri="{BB962C8B-B14F-4D97-AF65-F5344CB8AC3E}">
        <p14:creationId xmlns:p14="http://schemas.microsoft.com/office/powerpoint/2010/main" val="2642547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387028-2284-4A25-B718-F8DE37CD17ED}" type="slidenum">
              <a:rPr lang="en-US"/>
              <a:pPr/>
              <a:t>16</a:t>
            </a:fld>
            <a:endParaRPr lang="en-US"/>
          </a:p>
        </p:txBody>
      </p:sp>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078870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17</a:t>
            </a:fld>
            <a:endParaRPr lang="en-US"/>
          </a:p>
        </p:txBody>
      </p:sp>
    </p:spTree>
    <p:extLst>
      <p:ext uri="{BB962C8B-B14F-4D97-AF65-F5344CB8AC3E}">
        <p14:creationId xmlns:p14="http://schemas.microsoft.com/office/powerpoint/2010/main" val="37718425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19</a:t>
            </a:fld>
            <a:endParaRPr lang="en-US"/>
          </a:p>
        </p:txBody>
      </p:sp>
    </p:spTree>
    <p:extLst>
      <p:ext uri="{BB962C8B-B14F-4D97-AF65-F5344CB8AC3E}">
        <p14:creationId xmlns:p14="http://schemas.microsoft.com/office/powerpoint/2010/main" val="33712387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Low income families: untreated depression because of poor awareness and lack of access to healthcare</a:t>
            </a:r>
          </a:p>
          <a:p>
            <a:r>
              <a:rPr lang="en-US" dirty="0" smtClean="0"/>
              <a:t>Experiencing more parents out of work on disability- some known to be depressed, others not. </a:t>
            </a:r>
          </a:p>
          <a:p>
            <a:r>
              <a:rPr lang="en-US" dirty="0" smtClean="0"/>
              <a:t>Treatment with painkillers.</a:t>
            </a:r>
          </a:p>
          <a:p>
            <a:endParaRPr lang="en-US" dirty="0"/>
          </a:p>
        </p:txBody>
      </p:sp>
      <p:sp>
        <p:nvSpPr>
          <p:cNvPr id="4" name="Slide Number Placeholder 3"/>
          <p:cNvSpPr>
            <a:spLocks noGrp="1"/>
          </p:cNvSpPr>
          <p:nvPr>
            <p:ph type="sldNum" sz="quarter" idx="10"/>
          </p:nvPr>
        </p:nvSpPr>
        <p:spPr/>
        <p:txBody>
          <a:bodyPr/>
          <a:lstStyle/>
          <a:p>
            <a:fld id="{1C038FEF-E98D-4137-B6F9-F817E094E44E}" type="slidenum">
              <a:rPr lang="en-US" smtClean="0"/>
              <a:t>20</a:t>
            </a:fld>
            <a:endParaRPr lang="en-US"/>
          </a:p>
        </p:txBody>
      </p:sp>
    </p:spTree>
    <p:extLst>
      <p:ext uri="{BB962C8B-B14F-4D97-AF65-F5344CB8AC3E}">
        <p14:creationId xmlns:p14="http://schemas.microsoft.com/office/powerpoint/2010/main" val="5450341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21</a:t>
            </a:fld>
            <a:endParaRPr lang="en-US"/>
          </a:p>
        </p:txBody>
      </p:sp>
    </p:spTree>
    <p:extLst>
      <p:ext uri="{BB962C8B-B14F-4D97-AF65-F5344CB8AC3E}">
        <p14:creationId xmlns:p14="http://schemas.microsoft.com/office/powerpoint/2010/main" val="37547190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22</a:t>
            </a:fld>
            <a:endParaRPr lang="en-US"/>
          </a:p>
        </p:txBody>
      </p:sp>
    </p:spTree>
    <p:extLst>
      <p:ext uri="{BB962C8B-B14F-4D97-AF65-F5344CB8AC3E}">
        <p14:creationId xmlns:p14="http://schemas.microsoft.com/office/powerpoint/2010/main" val="32355199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23</a:t>
            </a:fld>
            <a:endParaRPr lang="en-US"/>
          </a:p>
        </p:txBody>
      </p:sp>
    </p:spTree>
    <p:extLst>
      <p:ext uri="{BB962C8B-B14F-4D97-AF65-F5344CB8AC3E}">
        <p14:creationId xmlns:p14="http://schemas.microsoft.com/office/powerpoint/2010/main" val="81526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038FEF-E98D-4137-B6F9-F817E094E44E}" type="slidenum">
              <a:rPr lang="en-US" smtClean="0"/>
              <a:t>24</a:t>
            </a:fld>
            <a:endParaRPr lang="en-US"/>
          </a:p>
        </p:txBody>
      </p:sp>
    </p:spTree>
    <p:extLst>
      <p:ext uri="{BB962C8B-B14F-4D97-AF65-F5344CB8AC3E}">
        <p14:creationId xmlns:p14="http://schemas.microsoft.com/office/powerpoint/2010/main" val="37006477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25</a:t>
            </a:fld>
            <a:endParaRPr lang="en-US"/>
          </a:p>
        </p:txBody>
      </p:sp>
    </p:spTree>
    <p:extLst>
      <p:ext uri="{BB962C8B-B14F-4D97-AF65-F5344CB8AC3E}">
        <p14:creationId xmlns:p14="http://schemas.microsoft.com/office/powerpoint/2010/main" val="15609756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Hibernation</a:t>
            </a:r>
          </a:p>
          <a:p>
            <a:r>
              <a:rPr lang="en-US" dirty="0" smtClean="0"/>
              <a:t>2. Our brains evolved</a:t>
            </a:r>
            <a:r>
              <a:rPr lang="en-US" baseline="0" dirty="0" smtClean="0"/>
              <a:t> much slower than our rapid lifestyle and society. A consequence then might be us doing what we are not evolved or biologically able to do. </a:t>
            </a:r>
          </a:p>
          <a:p>
            <a:r>
              <a:rPr lang="en-US" baseline="0" dirty="0" smtClean="0"/>
              <a:t>3. Mild depression elicits intense self-reflection which guides one to make positive changes about character and life decisions. Along with this, moderate anxiety can prevent trouble. In more severe cases, depression may force us to withdraw from situations that are hopeless and can’t be overcome. Excessive stress can cause depression therefore depression can lead us to avoid the stress. It can motivate us to make change and compel help from others.</a:t>
            </a:r>
          </a:p>
          <a:p>
            <a:r>
              <a:rPr lang="en-US" baseline="0" dirty="0" smtClean="0"/>
              <a:t>4. Many depressed individuals are bright, introspective, have deep empathy, innovative thinkers are talented and creative.</a:t>
            </a:r>
          </a:p>
        </p:txBody>
      </p:sp>
      <p:sp>
        <p:nvSpPr>
          <p:cNvPr id="4" name="Slide Number Placeholder 3"/>
          <p:cNvSpPr>
            <a:spLocks noGrp="1"/>
          </p:cNvSpPr>
          <p:nvPr>
            <p:ph type="sldNum" sz="quarter" idx="10"/>
          </p:nvPr>
        </p:nvSpPr>
        <p:spPr/>
        <p:txBody>
          <a:bodyPr/>
          <a:lstStyle/>
          <a:p>
            <a:fld id="{1C038FEF-E98D-4137-B6F9-F817E094E44E}" type="slidenum">
              <a:rPr lang="en-US" smtClean="0"/>
              <a:t>26</a:t>
            </a:fld>
            <a:endParaRPr lang="en-US" dirty="0"/>
          </a:p>
        </p:txBody>
      </p:sp>
    </p:spTree>
    <p:extLst>
      <p:ext uri="{BB962C8B-B14F-4D97-AF65-F5344CB8AC3E}">
        <p14:creationId xmlns:p14="http://schemas.microsoft.com/office/powerpoint/2010/main" val="20396448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27</a:t>
            </a:fld>
            <a:endParaRPr lang="en-US"/>
          </a:p>
        </p:txBody>
      </p:sp>
    </p:spTree>
    <p:extLst>
      <p:ext uri="{BB962C8B-B14F-4D97-AF65-F5344CB8AC3E}">
        <p14:creationId xmlns:p14="http://schemas.microsoft.com/office/powerpoint/2010/main" val="4247923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29</a:t>
            </a:fld>
            <a:endParaRPr lang="en-US"/>
          </a:p>
        </p:txBody>
      </p:sp>
    </p:spTree>
    <p:extLst>
      <p:ext uri="{BB962C8B-B14F-4D97-AF65-F5344CB8AC3E}">
        <p14:creationId xmlns:p14="http://schemas.microsoft.com/office/powerpoint/2010/main" val="7943111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8CA952-3085-40B2-87E3-90301D662D54}" type="slidenum">
              <a:rPr lang="en-US"/>
              <a:pPr/>
              <a:t>30</a:t>
            </a:fld>
            <a:endParaRPr lang="en-US"/>
          </a:p>
        </p:txBody>
      </p:sp>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p:txBody>
          <a:bodyPr/>
          <a:lstStyle/>
          <a:p>
            <a:r>
              <a:rPr lang="en-US" dirty="0"/>
              <a:t>Anxiety can cause problems with attention, concentration, hyperactivity, &amp; impulsivity, which looks like ADHD</a:t>
            </a:r>
          </a:p>
          <a:p>
            <a:r>
              <a:rPr lang="en-US" dirty="0"/>
              <a:t>Children have poor awareness of anxiety &amp; poor ability to communicate it so that it can be understood by others</a:t>
            </a:r>
          </a:p>
          <a:p>
            <a:r>
              <a:rPr lang="en-US" dirty="0"/>
              <a:t>Stimulant medication increases anxiety</a:t>
            </a:r>
          </a:p>
          <a:p>
            <a:endParaRPr lang="en-US" dirty="0"/>
          </a:p>
        </p:txBody>
      </p:sp>
    </p:spTree>
    <p:extLst>
      <p:ext uri="{BB962C8B-B14F-4D97-AF65-F5344CB8AC3E}">
        <p14:creationId xmlns:p14="http://schemas.microsoft.com/office/powerpoint/2010/main" val="34974257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32</a:t>
            </a:fld>
            <a:endParaRPr lang="en-US"/>
          </a:p>
        </p:txBody>
      </p:sp>
    </p:spTree>
    <p:extLst>
      <p:ext uri="{BB962C8B-B14F-4D97-AF65-F5344CB8AC3E}">
        <p14:creationId xmlns:p14="http://schemas.microsoft.com/office/powerpoint/2010/main" val="11059117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697202-0738-441E-B24B-0569CA7B2C46}" type="slidenum">
              <a:rPr lang="en-US"/>
              <a:pPr/>
              <a:t>33</a:t>
            </a:fld>
            <a:endParaRPr lang="en-US" dirty="0"/>
          </a:p>
        </p:txBody>
      </p:sp>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p:txBody>
          <a:bodyPr/>
          <a:lstStyle/>
          <a:p>
            <a:r>
              <a:rPr lang="en-US" dirty="0"/>
              <a:t>The physical symptoms are usually real. Anxiety produces physical changes that produce physical pain/discomfort.</a:t>
            </a:r>
          </a:p>
          <a:p>
            <a:r>
              <a:rPr lang="en-US" dirty="0"/>
              <a:t>Questions??????</a:t>
            </a:r>
          </a:p>
        </p:txBody>
      </p:sp>
    </p:spTree>
    <p:extLst>
      <p:ext uri="{BB962C8B-B14F-4D97-AF65-F5344CB8AC3E}">
        <p14:creationId xmlns:p14="http://schemas.microsoft.com/office/powerpoint/2010/main" val="8509058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Sensitive</a:t>
            </a:r>
            <a:r>
              <a:rPr lang="en-US" baseline="0" dirty="0" smtClean="0"/>
              <a:t> to environment</a:t>
            </a:r>
            <a:endParaRPr lang="en-US" dirty="0"/>
          </a:p>
        </p:txBody>
      </p:sp>
      <p:sp>
        <p:nvSpPr>
          <p:cNvPr id="4" name="Slide Number Placeholder 3"/>
          <p:cNvSpPr>
            <a:spLocks noGrp="1"/>
          </p:cNvSpPr>
          <p:nvPr>
            <p:ph type="sldNum" sz="quarter" idx="10"/>
          </p:nvPr>
        </p:nvSpPr>
        <p:spPr/>
        <p:txBody>
          <a:bodyPr/>
          <a:lstStyle/>
          <a:p>
            <a:fld id="{1C038FEF-E98D-4137-B6F9-F817E094E44E}" type="slidenum">
              <a:rPr lang="en-US" smtClean="0"/>
              <a:t>35</a:t>
            </a:fld>
            <a:endParaRPr lang="en-US"/>
          </a:p>
        </p:txBody>
      </p:sp>
    </p:spTree>
    <p:extLst>
      <p:ext uri="{BB962C8B-B14F-4D97-AF65-F5344CB8AC3E}">
        <p14:creationId xmlns:p14="http://schemas.microsoft.com/office/powerpoint/2010/main" val="11074952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37</a:t>
            </a:fld>
            <a:endParaRPr lang="en-US"/>
          </a:p>
        </p:txBody>
      </p:sp>
    </p:spTree>
    <p:extLst>
      <p:ext uri="{BB962C8B-B14F-4D97-AF65-F5344CB8AC3E}">
        <p14:creationId xmlns:p14="http://schemas.microsoft.com/office/powerpoint/2010/main" val="13201213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38</a:t>
            </a:fld>
            <a:endParaRPr lang="en-US"/>
          </a:p>
        </p:txBody>
      </p:sp>
    </p:spTree>
    <p:extLst>
      <p:ext uri="{BB962C8B-B14F-4D97-AF65-F5344CB8AC3E}">
        <p14:creationId xmlns:p14="http://schemas.microsoft.com/office/powerpoint/2010/main" val="20658660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39</a:t>
            </a:fld>
            <a:endParaRPr lang="en-US"/>
          </a:p>
        </p:txBody>
      </p:sp>
    </p:spTree>
    <p:extLst>
      <p:ext uri="{BB962C8B-B14F-4D97-AF65-F5344CB8AC3E}">
        <p14:creationId xmlns:p14="http://schemas.microsoft.com/office/powerpoint/2010/main" val="4408497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41</a:t>
            </a:fld>
            <a:endParaRPr lang="en-US"/>
          </a:p>
        </p:txBody>
      </p:sp>
    </p:spTree>
    <p:extLst>
      <p:ext uri="{BB962C8B-B14F-4D97-AF65-F5344CB8AC3E}">
        <p14:creationId xmlns:p14="http://schemas.microsoft.com/office/powerpoint/2010/main" val="15247095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42</a:t>
            </a:fld>
            <a:endParaRPr lang="en-US"/>
          </a:p>
        </p:txBody>
      </p:sp>
    </p:spTree>
    <p:extLst>
      <p:ext uri="{BB962C8B-B14F-4D97-AF65-F5344CB8AC3E}">
        <p14:creationId xmlns:p14="http://schemas.microsoft.com/office/powerpoint/2010/main" val="3693087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371938-5215-47AB-9571-B5AE04E465AA}" type="slidenum">
              <a:rPr lang="en-US"/>
              <a:pPr/>
              <a:t>43</a:t>
            </a:fld>
            <a:endParaRPr lang="en-US"/>
          </a:p>
        </p:txBody>
      </p:sp>
      <p:sp>
        <p:nvSpPr>
          <p:cNvPr id="128002" name="Rectangle 2"/>
          <p:cNvSpPr>
            <a:spLocks noGrp="1" noRot="1" noChangeAspect="1" noChangeArrowheads="1" noTextEdit="1"/>
          </p:cNvSpPr>
          <p:nvPr>
            <p:ph type="sldImg"/>
          </p:nvPr>
        </p:nvSpPr>
        <p:spPr>
          <a:ln/>
        </p:spPr>
      </p:sp>
      <p:sp>
        <p:nvSpPr>
          <p:cNvPr id="128003" name="Rectangle 3"/>
          <p:cNvSpPr>
            <a:spLocks noGrp="1" noChangeArrowheads="1"/>
          </p:cNvSpPr>
          <p:nvPr>
            <p:ph type="body" idx="1"/>
          </p:nvPr>
        </p:nvSpPr>
        <p:spPr/>
        <p:txBody>
          <a:bodyPr/>
          <a:lstStyle/>
          <a:p>
            <a:r>
              <a:rPr lang="en-US" dirty="0"/>
              <a:t>Low control: Academic weakness, grandparent is ill, threat of being bullied, being hungry lower perception of control- high anxiety</a:t>
            </a:r>
          </a:p>
          <a:p>
            <a:r>
              <a:rPr lang="en-US" dirty="0"/>
              <a:t>High anxiety- produces physical symptoms (tight stomach, sweating, trembling, tension, </a:t>
            </a:r>
            <a:r>
              <a:rPr lang="en-US" dirty="0" err="1"/>
              <a:t>inc.</a:t>
            </a:r>
            <a:r>
              <a:rPr lang="en-US" dirty="0"/>
              <a:t> </a:t>
            </a:r>
            <a:r>
              <a:rPr lang="en-US" dirty="0" err="1"/>
              <a:t>h.r.</a:t>
            </a:r>
            <a:r>
              <a:rPr lang="en-US" dirty="0"/>
              <a:t>)- lowers perception of control</a:t>
            </a:r>
          </a:p>
          <a:p>
            <a:r>
              <a:rPr lang="en-US" dirty="0"/>
              <a:t>Long-term inconsistency or chaotic environment- lowered sense of control- increased anxiety.</a:t>
            </a:r>
          </a:p>
        </p:txBody>
      </p:sp>
    </p:spTree>
    <p:extLst>
      <p:ext uri="{BB962C8B-B14F-4D97-AF65-F5344CB8AC3E}">
        <p14:creationId xmlns:p14="http://schemas.microsoft.com/office/powerpoint/2010/main" val="10554467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44</a:t>
            </a:fld>
            <a:endParaRPr lang="en-US"/>
          </a:p>
        </p:txBody>
      </p:sp>
    </p:spTree>
    <p:extLst>
      <p:ext uri="{BB962C8B-B14F-4D97-AF65-F5344CB8AC3E}">
        <p14:creationId xmlns:p14="http://schemas.microsoft.com/office/powerpoint/2010/main" val="2369444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038FEF-E98D-4137-B6F9-F817E094E44E}" type="slidenum">
              <a:rPr lang="en-US" smtClean="0"/>
              <a:t>45</a:t>
            </a:fld>
            <a:endParaRPr lang="en-US"/>
          </a:p>
        </p:txBody>
      </p:sp>
    </p:spTree>
    <p:extLst>
      <p:ext uri="{BB962C8B-B14F-4D97-AF65-F5344CB8AC3E}">
        <p14:creationId xmlns:p14="http://schemas.microsoft.com/office/powerpoint/2010/main" val="12878080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47</a:t>
            </a:fld>
            <a:endParaRPr lang="en-US"/>
          </a:p>
        </p:txBody>
      </p:sp>
    </p:spTree>
    <p:extLst>
      <p:ext uri="{BB962C8B-B14F-4D97-AF65-F5344CB8AC3E}">
        <p14:creationId xmlns:p14="http://schemas.microsoft.com/office/powerpoint/2010/main" val="395318044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48</a:t>
            </a:fld>
            <a:endParaRPr lang="en-US"/>
          </a:p>
        </p:txBody>
      </p:sp>
    </p:spTree>
    <p:extLst>
      <p:ext uri="{BB962C8B-B14F-4D97-AF65-F5344CB8AC3E}">
        <p14:creationId xmlns:p14="http://schemas.microsoft.com/office/powerpoint/2010/main" val="10960746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49</a:t>
            </a:fld>
            <a:endParaRPr lang="en-US"/>
          </a:p>
        </p:txBody>
      </p:sp>
    </p:spTree>
    <p:extLst>
      <p:ext uri="{BB962C8B-B14F-4D97-AF65-F5344CB8AC3E}">
        <p14:creationId xmlns:p14="http://schemas.microsoft.com/office/powerpoint/2010/main" val="35121843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50</a:t>
            </a:fld>
            <a:endParaRPr lang="en-US"/>
          </a:p>
        </p:txBody>
      </p:sp>
    </p:spTree>
    <p:extLst>
      <p:ext uri="{BB962C8B-B14F-4D97-AF65-F5344CB8AC3E}">
        <p14:creationId xmlns:p14="http://schemas.microsoft.com/office/powerpoint/2010/main" val="35466104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51</a:t>
            </a:fld>
            <a:endParaRPr lang="en-US"/>
          </a:p>
        </p:txBody>
      </p:sp>
    </p:spTree>
    <p:extLst>
      <p:ext uri="{BB962C8B-B14F-4D97-AF65-F5344CB8AC3E}">
        <p14:creationId xmlns:p14="http://schemas.microsoft.com/office/powerpoint/2010/main" val="414008667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CB8754-4B2F-44C0-8D07-5DF4FA8B9290}" type="slidenum">
              <a:rPr lang="en-US"/>
              <a:pPr/>
              <a:t>52</a:t>
            </a:fld>
            <a:endParaRPr lang="en-US"/>
          </a:p>
        </p:txBody>
      </p:sp>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p:txBody>
          <a:bodyPr/>
          <a:lstStyle/>
          <a:p>
            <a:r>
              <a:rPr lang="en-US"/>
              <a:t>Antidepressants</a:t>
            </a:r>
          </a:p>
          <a:p>
            <a:r>
              <a:rPr lang="en-US"/>
              <a:t>Most who have thoughts &amp; self-cut are not suicidal</a:t>
            </a:r>
          </a:p>
          <a:p>
            <a:r>
              <a:rPr lang="en-US"/>
              <a:t>Much concern if the student has a plan or have made attempts</a:t>
            </a:r>
          </a:p>
        </p:txBody>
      </p:sp>
    </p:spTree>
    <p:extLst>
      <p:ext uri="{BB962C8B-B14F-4D97-AF65-F5344CB8AC3E}">
        <p14:creationId xmlns:p14="http://schemas.microsoft.com/office/powerpoint/2010/main" val="26738195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53</a:t>
            </a:fld>
            <a:endParaRPr lang="en-US"/>
          </a:p>
        </p:txBody>
      </p:sp>
    </p:spTree>
    <p:extLst>
      <p:ext uri="{BB962C8B-B14F-4D97-AF65-F5344CB8AC3E}">
        <p14:creationId xmlns:p14="http://schemas.microsoft.com/office/powerpoint/2010/main" val="26796575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54</a:t>
            </a:fld>
            <a:endParaRPr lang="en-US"/>
          </a:p>
        </p:txBody>
      </p:sp>
    </p:spTree>
    <p:extLst>
      <p:ext uri="{BB962C8B-B14F-4D97-AF65-F5344CB8AC3E}">
        <p14:creationId xmlns:p14="http://schemas.microsoft.com/office/powerpoint/2010/main" val="3634416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55</a:t>
            </a:fld>
            <a:endParaRPr lang="en-US"/>
          </a:p>
        </p:txBody>
      </p:sp>
    </p:spTree>
    <p:extLst>
      <p:ext uri="{BB962C8B-B14F-4D97-AF65-F5344CB8AC3E}">
        <p14:creationId xmlns:p14="http://schemas.microsoft.com/office/powerpoint/2010/main" val="14801424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56</a:t>
            </a:fld>
            <a:endParaRPr lang="en-US"/>
          </a:p>
        </p:txBody>
      </p:sp>
    </p:spTree>
    <p:extLst>
      <p:ext uri="{BB962C8B-B14F-4D97-AF65-F5344CB8AC3E}">
        <p14:creationId xmlns:p14="http://schemas.microsoft.com/office/powerpoint/2010/main" val="25708878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57</a:t>
            </a:fld>
            <a:endParaRPr lang="en-US"/>
          </a:p>
        </p:txBody>
      </p:sp>
    </p:spTree>
    <p:extLst>
      <p:ext uri="{BB962C8B-B14F-4D97-AF65-F5344CB8AC3E}">
        <p14:creationId xmlns:p14="http://schemas.microsoft.com/office/powerpoint/2010/main" val="330402175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58</a:t>
            </a:fld>
            <a:endParaRPr lang="en-US"/>
          </a:p>
        </p:txBody>
      </p:sp>
    </p:spTree>
    <p:extLst>
      <p:ext uri="{BB962C8B-B14F-4D97-AF65-F5344CB8AC3E}">
        <p14:creationId xmlns:p14="http://schemas.microsoft.com/office/powerpoint/2010/main" val="233366544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59</a:t>
            </a:fld>
            <a:endParaRPr lang="en-US"/>
          </a:p>
        </p:txBody>
      </p:sp>
    </p:spTree>
    <p:extLst>
      <p:ext uri="{BB962C8B-B14F-4D97-AF65-F5344CB8AC3E}">
        <p14:creationId xmlns:p14="http://schemas.microsoft.com/office/powerpoint/2010/main" val="39229040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60</a:t>
            </a:fld>
            <a:endParaRPr lang="en-US"/>
          </a:p>
        </p:txBody>
      </p:sp>
    </p:spTree>
    <p:extLst>
      <p:ext uri="{BB962C8B-B14F-4D97-AF65-F5344CB8AC3E}">
        <p14:creationId xmlns:p14="http://schemas.microsoft.com/office/powerpoint/2010/main" val="46418083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61</a:t>
            </a:fld>
            <a:endParaRPr lang="en-US"/>
          </a:p>
        </p:txBody>
      </p:sp>
    </p:spTree>
    <p:extLst>
      <p:ext uri="{BB962C8B-B14F-4D97-AF65-F5344CB8AC3E}">
        <p14:creationId xmlns:p14="http://schemas.microsoft.com/office/powerpoint/2010/main" val="251069283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62</a:t>
            </a:fld>
            <a:endParaRPr lang="en-US"/>
          </a:p>
        </p:txBody>
      </p:sp>
    </p:spTree>
    <p:extLst>
      <p:ext uri="{BB962C8B-B14F-4D97-AF65-F5344CB8AC3E}">
        <p14:creationId xmlns:p14="http://schemas.microsoft.com/office/powerpoint/2010/main" val="162768417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63</a:t>
            </a:fld>
            <a:endParaRPr lang="en-US"/>
          </a:p>
        </p:txBody>
      </p:sp>
    </p:spTree>
    <p:extLst>
      <p:ext uri="{BB962C8B-B14F-4D97-AF65-F5344CB8AC3E}">
        <p14:creationId xmlns:p14="http://schemas.microsoft.com/office/powerpoint/2010/main" val="236164249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64</a:t>
            </a:fld>
            <a:endParaRPr lang="en-US"/>
          </a:p>
        </p:txBody>
      </p:sp>
    </p:spTree>
    <p:extLst>
      <p:ext uri="{BB962C8B-B14F-4D97-AF65-F5344CB8AC3E}">
        <p14:creationId xmlns:p14="http://schemas.microsoft.com/office/powerpoint/2010/main" val="736687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65</a:t>
            </a:fld>
            <a:endParaRPr lang="en-US"/>
          </a:p>
        </p:txBody>
      </p:sp>
    </p:spTree>
    <p:extLst>
      <p:ext uri="{BB962C8B-B14F-4D97-AF65-F5344CB8AC3E}">
        <p14:creationId xmlns:p14="http://schemas.microsoft.com/office/powerpoint/2010/main" val="36379404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66</a:t>
            </a:fld>
            <a:endParaRPr lang="en-US"/>
          </a:p>
        </p:txBody>
      </p:sp>
    </p:spTree>
    <p:extLst>
      <p:ext uri="{BB962C8B-B14F-4D97-AF65-F5344CB8AC3E}">
        <p14:creationId xmlns:p14="http://schemas.microsoft.com/office/powerpoint/2010/main" val="316812733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67</a:t>
            </a:fld>
            <a:endParaRPr lang="en-US"/>
          </a:p>
        </p:txBody>
      </p:sp>
    </p:spTree>
    <p:extLst>
      <p:ext uri="{BB962C8B-B14F-4D97-AF65-F5344CB8AC3E}">
        <p14:creationId xmlns:p14="http://schemas.microsoft.com/office/powerpoint/2010/main" val="229042487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68</a:t>
            </a:fld>
            <a:endParaRPr lang="en-US"/>
          </a:p>
        </p:txBody>
      </p:sp>
    </p:spTree>
    <p:extLst>
      <p:ext uri="{BB962C8B-B14F-4D97-AF65-F5344CB8AC3E}">
        <p14:creationId xmlns:p14="http://schemas.microsoft.com/office/powerpoint/2010/main" val="12139710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69</a:t>
            </a:fld>
            <a:endParaRPr lang="en-US"/>
          </a:p>
        </p:txBody>
      </p:sp>
    </p:spTree>
    <p:extLst>
      <p:ext uri="{BB962C8B-B14F-4D97-AF65-F5344CB8AC3E}">
        <p14:creationId xmlns:p14="http://schemas.microsoft.com/office/powerpoint/2010/main" val="249499315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70</a:t>
            </a:fld>
            <a:endParaRPr lang="en-US"/>
          </a:p>
        </p:txBody>
      </p:sp>
    </p:spTree>
    <p:extLst>
      <p:ext uri="{BB962C8B-B14F-4D97-AF65-F5344CB8AC3E}">
        <p14:creationId xmlns:p14="http://schemas.microsoft.com/office/powerpoint/2010/main" val="111483164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71</a:t>
            </a:fld>
            <a:endParaRPr lang="en-US"/>
          </a:p>
        </p:txBody>
      </p:sp>
    </p:spTree>
    <p:extLst>
      <p:ext uri="{BB962C8B-B14F-4D97-AF65-F5344CB8AC3E}">
        <p14:creationId xmlns:p14="http://schemas.microsoft.com/office/powerpoint/2010/main" val="399151739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72</a:t>
            </a:fld>
            <a:endParaRPr lang="en-US"/>
          </a:p>
        </p:txBody>
      </p:sp>
    </p:spTree>
    <p:extLst>
      <p:ext uri="{BB962C8B-B14F-4D97-AF65-F5344CB8AC3E}">
        <p14:creationId xmlns:p14="http://schemas.microsoft.com/office/powerpoint/2010/main" val="189128903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73</a:t>
            </a:fld>
            <a:endParaRPr lang="en-US"/>
          </a:p>
        </p:txBody>
      </p:sp>
    </p:spTree>
    <p:extLst>
      <p:ext uri="{BB962C8B-B14F-4D97-AF65-F5344CB8AC3E}">
        <p14:creationId xmlns:p14="http://schemas.microsoft.com/office/powerpoint/2010/main" val="381594385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74</a:t>
            </a:fld>
            <a:endParaRPr lang="en-US"/>
          </a:p>
        </p:txBody>
      </p:sp>
    </p:spTree>
    <p:extLst>
      <p:ext uri="{BB962C8B-B14F-4D97-AF65-F5344CB8AC3E}">
        <p14:creationId xmlns:p14="http://schemas.microsoft.com/office/powerpoint/2010/main" val="327397221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75</a:t>
            </a:fld>
            <a:endParaRPr lang="en-US"/>
          </a:p>
        </p:txBody>
      </p:sp>
    </p:spTree>
    <p:extLst>
      <p:ext uri="{BB962C8B-B14F-4D97-AF65-F5344CB8AC3E}">
        <p14:creationId xmlns:p14="http://schemas.microsoft.com/office/powerpoint/2010/main" val="82888742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76</a:t>
            </a:fld>
            <a:endParaRPr lang="en-US"/>
          </a:p>
        </p:txBody>
      </p:sp>
    </p:spTree>
    <p:extLst>
      <p:ext uri="{BB962C8B-B14F-4D97-AF65-F5344CB8AC3E}">
        <p14:creationId xmlns:p14="http://schemas.microsoft.com/office/powerpoint/2010/main" val="277249793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77</a:t>
            </a:fld>
            <a:endParaRPr lang="en-US"/>
          </a:p>
        </p:txBody>
      </p:sp>
    </p:spTree>
    <p:extLst>
      <p:ext uri="{BB962C8B-B14F-4D97-AF65-F5344CB8AC3E}">
        <p14:creationId xmlns:p14="http://schemas.microsoft.com/office/powerpoint/2010/main" val="403698153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78</a:t>
            </a:fld>
            <a:endParaRPr lang="en-US"/>
          </a:p>
        </p:txBody>
      </p:sp>
    </p:spTree>
    <p:extLst>
      <p:ext uri="{BB962C8B-B14F-4D97-AF65-F5344CB8AC3E}">
        <p14:creationId xmlns:p14="http://schemas.microsoft.com/office/powerpoint/2010/main" val="89712378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79</a:t>
            </a:fld>
            <a:endParaRPr lang="en-US"/>
          </a:p>
        </p:txBody>
      </p:sp>
    </p:spTree>
    <p:extLst>
      <p:ext uri="{BB962C8B-B14F-4D97-AF65-F5344CB8AC3E}">
        <p14:creationId xmlns:p14="http://schemas.microsoft.com/office/powerpoint/2010/main" val="91038130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80</a:t>
            </a:fld>
            <a:endParaRPr lang="en-US"/>
          </a:p>
        </p:txBody>
      </p:sp>
    </p:spTree>
    <p:extLst>
      <p:ext uri="{BB962C8B-B14F-4D97-AF65-F5344CB8AC3E}">
        <p14:creationId xmlns:p14="http://schemas.microsoft.com/office/powerpoint/2010/main" val="176887986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81</a:t>
            </a:fld>
            <a:endParaRPr lang="en-US"/>
          </a:p>
        </p:txBody>
      </p:sp>
    </p:spTree>
    <p:extLst>
      <p:ext uri="{BB962C8B-B14F-4D97-AF65-F5344CB8AC3E}">
        <p14:creationId xmlns:p14="http://schemas.microsoft.com/office/powerpoint/2010/main" val="2550579103"/>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82</a:t>
            </a:fld>
            <a:endParaRPr lang="en-US"/>
          </a:p>
        </p:txBody>
      </p:sp>
    </p:spTree>
    <p:extLst>
      <p:ext uri="{BB962C8B-B14F-4D97-AF65-F5344CB8AC3E}">
        <p14:creationId xmlns:p14="http://schemas.microsoft.com/office/powerpoint/2010/main" val="139711223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83</a:t>
            </a:fld>
            <a:endParaRPr lang="en-US"/>
          </a:p>
        </p:txBody>
      </p:sp>
    </p:spTree>
    <p:extLst>
      <p:ext uri="{BB962C8B-B14F-4D97-AF65-F5344CB8AC3E}">
        <p14:creationId xmlns:p14="http://schemas.microsoft.com/office/powerpoint/2010/main" val="2879790217"/>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84</a:t>
            </a:fld>
            <a:endParaRPr lang="en-US"/>
          </a:p>
        </p:txBody>
      </p:sp>
    </p:spTree>
    <p:extLst>
      <p:ext uri="{BB962C8B-B14F-4D97-AF65-F5344CB8AC3E}">
        <p14:creationId xmlns:p14="http://schemas.microsoft.com/office/powerpoint/2010/main" val="70972112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85</a:t>
            </a:fld>
            <a:endParaRPr lang="en-US"/>
          </a:p>
        </p:txBody>
      </p:sp>
    </p:spTree>
    <p:extLst>
      <p:ext uri="{BB962C8B-B14F-4D97-AF65-F5344CB8AC3E}">
        <p14:creationId xmlns:p14="http://schemas.microsoft.com/office/powerpoint/2010/main" val="257481102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038FEF-E98D-4137-B6F9-F817E094E44E}" type="slidenum">
              <a:rPr lang="en-US" smtClean="0"/>
              <a:t>86</a:t>
            </a:fld>
            <a:endParaRPr lang="en-US"/>
          </a:p>
        </p:txBody>
      </p:sp>
    </p:spTree>
    <p:extLst>
      <p:ext uri="{BB962C8B-B14F-4D97-AF65-F5344CB8AC3E}">
        <p14:creationId xmlns:p14="http://schemas.microsoft.com/office/powerpoint/2010/main" val="228840413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87</a:t>
            </a:fld>
            <a:endParaRPr lang="en-US"/>
          </a:p>
        </p:txBody>
      </p:sp>
    </p:spTree>
    <p:extLst>
      <p:ext uri="{BB962C8B-B14F-4D97-AF65-F5344CB8AC3E}">
        <p14:creationId xmlns:p14="http://schemas.microsoft.com/office/powerpoint/2010/main" val="3319163668"/>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88</a:t>
            </a:fld>
            <a:endParaRPr lang="en-US"/>
          </a:p>
        </p:txBody>
      </p:sp>
    </p:spTree>
    <p:extLst>
      <p:ext uri="{BB962C8B-B14F-4D97-AF65-F5344CB8AC3E}">
        <p14:creationId xmlns:p14="http://schemas.microsoft.com/office/powerpoint/2010/main" val="242609943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038FEF-E98D-4137-B6F9-F817E094E44E}" type="slidenum">
              <a:rPr lang="en-US" smtClean="0"/>
              <a:t>89</a:t>
            </a:fld>
            <a:endParaRPr lang="en-US"/>
          </a:p>
        </p:txBody>
      </p:sp>
    </p:spTree>
    <p:extLst>
      <p:ext uri="{BB962C8B-B14F-4D97-AF65-F5344CB8AC3E}">
        <p14:creationId xmlns:p14="http://schemas.microsoft.com/office/powerpoint/2010/main" val="2662790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a:lstStyle/>
          <a:p>
            <a:fld id="{0ABB3A0B-232D-497A-A80B-EEBA4614B443}" type="slidenum">
              <a:rPr lang="en-US" smtClean="0"/>
              <a:t>‹#›</a:t>
            </a:fld>
            <a:endParaRPr lang="en-US" dirty="0"/>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7924800" y="6416675"/>
            <a:ext cx="762000" cy="365125"/>
          </a:xfrm>
        </p:spPr>
        <p:txBody>
          <a:bodyPr/>
          <a:lstStyle/>
          <a:p>
            <a:fld id="{0ABB3A0B-232D-497A-A80B-EEBA4614B443}" type="slidenum">
              <a:rPr lang="en-US" smtClean="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BC05E23-14C6-4CC0-8AC2-6A7A1FF795F8}" type="datetimeFigureOut">
              <a:rPr lang="en-US" smtClean="0"/>
              <a:t>7/1/2018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ABB3A0B-232D-497A-A80B-EEBA4614B443}"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BC05E23-14C6-4CC0-8AC2-6A7A1FF795F8}" type="datetimeFigureOut">
              <a:rPr lang="en-US" smtClean="0"/>
              <a:t>7/1/2018</a:t>
            </a:fld>
            <a:endParaRPr lang="en-US" dirty="0"/>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ABB3A0B-232D-497A-A80B-EEBA4614B443}" type="slidenum">
              <a:rPr lang="en-US" smtClean="0"/>
              <a:t>‹#›</a:t>
            </a:fld>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3" Type="http://schemas.openxmlformats.org/officeDocument/2006/relationships/hyperlink" Target="https://www.youtube.com/watch?v=OAJbbnLiNNc"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google.com/url?sa=i&amp;rct=j&amp;q=fight%20or%20flight%20response&amp;source=images&amp;cd=&amp;cad=rja&amp;docid=1LewJ3RvjuafGM&amp;tbnid=NYUnh7B0w_pgjM:&amp;ved=0CAUQjRw&amp;url=http://healthinessbox.com/tag/fight-or-flight-response/&amp;ei=Nqj-UdqLLsXk4AOGsoCYBQ&amp;bvm=bv.50165853,d.dmg&amp;psig=AFQjCNG8CDbNf-CvTRxIprlNCqJvrlDYXQ&amp;ust=1375730066676997"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slide" Target="slide49.xml"/><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www.youtube.com/watch?v=OTZvnAF7UsA" TargetMode="External"/><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80.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71.xml"/><Relationship Id="rId1" Type="http://schemas.openxmlformats.org/officeDocument/2006/relationships/slideLayout" Target="../slideLayouts/slideLayout2.xml"/><Relationship Id="rId6" Type="http://schemas.openxmlformats.org/officeDocument/2006/relationships/diagramColors" Target="../diagrams/colors8.xml"/><Relationship Id="rId11" Type="http://schemas.openxmlformats.org/officeDocument/2006/relationships/image" Target="../media/image14.wmf"/><Relationship Id="rId5" Type="http://schemas.openxmlformats.org/officeDocument/2006/relationships/diagramQuickStyle" Target="../diagrams/quickStyle8.xml"/><Relationship Id="rId10" Type="http://schemas.openxmlformats.org/officeDocument/2006/relationships/image" Target="../media/image13.wmf"/><Relationship Id="rId4" Type="http://schemas.openxmlformats.org/officeDocument/2006/relationships/diagramLayout" Target="../diagrams/layout8.xml"/><Relationship Id="rId9" Type="http://schemas.openxmlformats.org/officeDocument/2006/relationships/image" Target="../media/image12.wmf"/></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78.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hyperlink" Target="http://www.nydailynews.com/" TargetMode="External"/><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hyperlink" Target="http://algy.com/anxiety/index.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315135"/>
            <a:ext cx="8229600" cy="1828800"/>
          </a:xfrm>
        </p:spPr>
        <p:txBody>
          <a:bodyPr/>
          <a:lstStyle/>
          <a:p>
            <a:r>
              <a:rPr lang="en-US" dirty="0" smtClean="0">
                <a:solidFill>
                  <a:schemeClr val="tx1"/>
                </a:solidFill>
              </a:rPr>
              <a:t>Anxiety, Depression, &amp; Stress</a:t>
            </a:r>
            <a:endParaRPr lang="en-US" dirty="0">
              <a:solidFill>
                <a:schemeClr val="tx1"/>
              </a:solidFill>
            </a:endParaRPr>
          </a:p>
        </p:txBody>
      </p:sp>
      <p:sp>
        <p:nvSpPr>
          <p:cNvPr id="3" name="Subtitle 2"/>
          <p:cNvSpPr>
            <a:spLocks noGrp="1"/>
          </p:cNvSpPr>
          <p:nvPr>
            <p:ph type="subTitle" idx="1"/>
          </p:nvPr>
        </p:nvSpPr>
        <p:spPr>
          <a:xfrm>
            <a:off x="1371600" y="3352800"/>
            <a:ext cx="6400800" cy="1752600"/>
          </a:xfrm>
        </p:spPr>
        <p:txBody>
          <a:bodyPr>
            <a:normAutofit/>
          </a:bodyPr>
          <a:lstStyle/>
          <a:p>
            <a:r>
              <a:rPr lang="en-US" dirty="0" smtClean="0"/>
              <a:t>How Mental Health Effects Us and </a:t>
            </a:r>
          </a:p>
          <a:p>
            <a:r>
              <a:rPr lang="en-US" dirty="0" smtClean="0"/>
              <a:t>Our Students</a:t>
            </a:r>
          </a:p>
          <a:p>
            <a:pPr algn="r"/>
            <a:r>
              <a:rPr lang="en-US" sz="1700" dirty="0" smtClean="0"/>
              <a:t>Larry Scott</a:t>
            </a:r>
          </a:p>
          <a:p>
            <a:pPr algn="r"/>
            <a:r>
              <a:rPr lang="en-US" sz="1700" dirty="0" smtClean="0"/>
              <a:t>lscott2@ktufsd.org</a:t>
            </a:r>
          </a:p>
          <a:p>
            <a:endParaRPr lang="en-US" dirty="0"/>
          </a:p>
        </p:txBody>
      </p:sp>
      <p:pic>
        <p:nvPicPr>
          <p:cNvPr id="8194" name="Picture 2" descr="C:\Documents and Settings\LScott2\Local Settings\Temporary Internet Files\Content.IE5\CDX1UX3E\MC90018758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600" y="4495800"/>
            <a:ext cx="1544422" cy="1817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862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p:txBody>
          <a:bodyPr/>
          <a:lstStyle/>
          <a:p>
            <a:pPr marL="708660" indent="-571500">
              <a:buAutoNum type="romanUcPeriod"/>
            </a:pPr>
            <a:r>
              <a:rPr lang="en-US" dirty="0" smtClean="0"/>
              <a:t>Current State of Mental Health</a:t>
            </a:r>
          </a:p>
          <a:p>
            <a:pPr marL="708660" indent="-571500">
              <a:buAutoNum type="romanUcPeriod"/>
            </a:pPr>
            <a:r>
              <a:rPr lang="en-US" dirty="0" smtClean="0"/>
              <a:t>General Characteristics of Anxiety &amp; Depression</a:t>
            </a:r>
          </a:p>
          <a:p>
            <a:pPr marL="708660" indent="-571500">
              <a:buAutoNum type="romanUcPeriod"/>
            </a:pPr>
            <a:r>
              <a:rPr lang="en-US" dirty="0" smtClean="0"/>
              <a:t>Depression</a:t>
            </a:r>
          </a:p>
          <a:p>
            <a:pPr marL="708660" indent="-571500">
              <a:buAutoNum type="romanUcPeriod"/>
            </a:pPr>
            <a:r>
              <a:rPr lang="en-US" dirty="0" smtClean="0"/>
              <a:t>Anxiety</a:t>
            </a:r>
          </a:p>
          <a:p>
            <a:pPr marL="708660" indent="-571500">
              <a:buAutoNum type="romanUcPeriod"/>
            </a:pPr>
            <a:r>
              <a:rPr lang="en-US" dirty="0" smtClean="0"/>
              <a:t>Self-Harm &amp; Suicide</a:t>
            </a:r>
          </a:p>
          <a:p>
            <a:pPr marL="708660" indent="-571500">
              <a:buAutoNum type="romanUcPeriod"/>
            </a:pPr>
            <a:r>
              <a:rPr lang="en-US" dirty="0" smtClean="0"/>
              <a:t>Addiction</a:t>
            </a:r>
          </a:p>
          <a:p>
            <a:pPr marL="708660" indent="-571500">
              <a:buAutoNum type="romanUcPeriod"/>
            </a:pPr>
            <a:r>
              <a:rPr lang="en-US" dirty="0" smtClean="0"/>
              <a:t>Mental Health Treatment/Intervention</a:t>
            </a:r>
          </a:p>
          <a:p>
            <a:pPr marL="708660" indent="-571500">
              <a:buAutoNum type="romanUcPeriod"/>
            </a:pPr>
            <a:endParaRPr lang="en-US" dirty="0" smtClean="0"/>
          </a:p>
        </p:txBody>
      </p:sp>
    </p:spTree>
    <p:extLst>
      <p:ext uri="{BB962C8B-B14F-4D97-AF65-F5344CB8AC3E}">
        <p14:creationId xmlns:p14="http://schemas.microsoft.com/office/powerpoint/2010/main" val="25150566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Community Mental Health Crisis</a:t>
            </a:r>
            <a:endParaRPr lang="en-US" dirty="0"/>
          </a:p>
        </p:txBody>
      </p:sp>
      <p:sp>
        <p:nvSpPr>
          <p:cNvPr id="3" name="Content Placeholder 2"/>
          <p:cNvSpPr>
            <a:spLocks noGrp="1"/>
          </p:cNvSpPr>
          <p:nvPr>
            <p:ph idx="1"/>
          </p:nvPr>
        </p:nvSpPr>
        <p:spPr>
          <a:xfrm>
            <a:off x="457200" y="1447800"/>
            <a:ext cx="8229600" cy="4709160"/>
          </a:xfrm>
        </p:spPr>
        <p:txBody>
          <a:bodyPr>
            <a:noAutofit/>
          </a:bodyPr>
          <a:lstStyle/>
          <a:p>
            <a:r>
              <a:rPr lang="en-US" sz="2400" dirty="0" smtClean="0"/>
              <a:t>North of NYC (over a 5 year period) 47% of people killed by police</a:t>
            </a:r>
            <a:r>
              <a:rPr lang="en-US" sz="2400" dirty="0"/>
              <a:t> </a:t>
            </a:r>
            <a:r>
              <a:rPr lang="en-US" sz="2400" dirty="0" smtClean="0"/>
              <a:t>suffered from a </a:t>
            </a:r>
            <a:r>
              <a:rPr lang="en-US" sz="2400" i="1" dirty="0" smtClean="0"/>
              <a:t>mental illness</a:t>
            </a:r>
            <a:r>
              <a:rPr lang="en-US" sz="2400" dirty="0" smtClean="0"/>
              <a:t> or were </a:t>
            </a:r>
            <a:r>
              <a:rPr lang="en-US" sz="2400" i="1" dirty="0" smtClean="0"/>
              <a:t>emotionally disturbed</a:t>
            </a:r>
            <a:endParaRPr lang="en-US" sz="2400" dirty="0" smtClean="0"/>
          </a:p>
          <a:p>
            <a:endParaRPr lang="en-US" sz="2400" dirty="0" smtClean="0"/>
          </a:p>
          <a:p>
            <a:r>
              <a:rPr lang="en-US" sz="2400" dirty="0"/>
              <a:t>56% of NYS prison population have a </a:t>
            </a:r>
            <a:r>
              <a:rPr lang="en-US" sz="2400" i="1" dirty="0"/>
              <a:t>“mental health problem” </a:t>
            </a:r>
            <a:r>
              <a:rPr lang="en-US" sz="2400" dirty="0"/>
              <a:t>including substance </a:t>
            </a:r>
            <a:r>
              <a:rPr lang="en-US" sz="2400" dirty="0" smtClean="0"/>
              <a:t>abuse (5x </a:t>
            </a:r>
            <a:r>
              <a:rPr lang="en-US" sz="2400" dirty="0"/>
              <a:t>the rate of general </a:t>
            </a:r>
            <a:r>
              <a:rPr lang="en-US" sz="2400" dirty="0" smtClean="0"/>
              <a:t>public)</a:t>
            </a:r>
          </a:p>
          <a:p>
            <a:endParaRPr lang="en-US" sz="2400" dirty="0"/>
          </a:p>
          <a:p>
            <a:r>
              <a:rPr lang="en-US" sz="2400" dirty="0"/>
              <a:t>8,000 inmates are cared for by NYS Office of Mental </a:t>
            </a:r>
            <a:r>
              <a:rPr lang="en-US" sz="2400" dirty="0" smtClean="0"/>
              <a:t>Health</a:t>
            </a:r>
          </a:p>
          <a:p>
            <a:endParaRPr lang="en-US" sz="2400" dirty="0" smtClean="0"/>
          </a:p>
          <a:p>
            <a:r>
              <a:rPr lang="en-US" sz="2400" dirty="0" smtClean="0"/>
              <a:t>About 17% of U.S. prison population have mental illness (3x the rate of the general public)</a:t>
            </a:r>
          </a:p>
          <a:p>
            <a:endParaRPr lang="en-US" sz="2400" dirty="0" smtClean="0"/>
          </a:p>
          <a:p>
            <a:endParaRPr lang="en-US" sz="2400" dirty="0" smtClean="0"/>
          </a:p>
        </p:txBody>
      </p:sp>
    </p:spTree>
    <p:extLst>
      <p:ext uri="{BB962C8B-B14F-4D97-AF65-F5344CB8AC3E}">
        <p14:creationId xmlns:p14="http://schemas.microsoft.com/office/powerpoint/2010/main" val="4024937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Community Mental Health Crisis</a:t>
            </a:r>
          </a:p>
        </p:txBody>
      </p:sp>
      <p:sp>
        <p:nvSpPr>
          <p:cNvPr id="3" name="Content Placeholder 2"/>
          <p:cNvSpPr>
            <a:spLocks noGrp="1"/>
          </p:cNvSpPr>
          <p:nvPr>
            <p:ph idx="1"/>
          </p:nvPr>
        </p:nvSpPr>
        <p:spPr/>
        <p:txBody>
          <a:bodyPr>
            <a:normAutofit fontScale="92500" lnSpcReduction="20000"/>
          </a:bodyPr>
          <a:lstStyle/>
          <a:p>
            <a:r>
              <a:rPr lang="en-US" dirty="0"/>
              <a:t>Mentally ill are more likely to be </a:t>
            </a:r>
            <a:r>
              <a:rPr lang="en-US" i="1" dirty="0"/>
              <a:t>victims</a:t>
            </a:r>
            <a:r>
              <a:rPr lang="en-US" dirty="0"/>
              <a:t> of crime, than </a:t>
            </a:r>
            <a:r>
              <a:rPr lang="en-US" i="1" dirty="0"/>
              <a:t>criminals</a:t>
            </a:r>
            <a:r>
              <a:rPr lang="en-US" dirty="0"/>
              <a:t>, and they are more likely to be harmed by police, than harm police</a:t>
            </a:r>
          </a:p>
          <a:p>
            <a:endParaRPr lang="en-US" dirty="0" smtClean="0"/>
          </a:p>
          <a:p>
            <a:r>
              <a:rPr lang="en-US" dirty="0" smtClean="0"/>
              <a:t>Law </a:t>
            </a:r>
            <a:r>
              <a:rPr lang="en-US" dirty="0"/>
              <a:t>enforcement have become primary providers for those with serious mental illness</a:t>
            </a:r>
          </a:p>
          <a:p>
            <a:pPr marL="137160" indent="0">
              <a:buNone/>
            </a:pPr>
            <a:endParaRPr lang="en-US" dirty="0"/>
          </a:p>
          <a:p>
            <a:r>
              <a:rPr lang="en-US" dirty="0"/>
              <a:t>Cuts, consolidations, and closings in mental health continue</a:t>
            </a:r>
          </a:p>
          <a:p>
            <a:endParaRPr lang="en-US" dirty="0"/>
          </a:p>
          <a:p>
            <a:r>
              <a:rPr lang="en-US" dirty="0"/>
              <a:t>In 1955 the U.S. had 558,000 beds for mentally ill; today we have about 40,000</a:t>
            </a:r>
          </a:p>
          <a:p>
            <a:pPr marL="137160" indent="0">
              <a:buNone/>
            </a:pPr>
            <a:endParaRPr lang="en-US" dirty="0"/>
          </a:p>
          <a:p>
            <a:endParaRPr lang="en-US" dirty="0"/>
          </a:p>
        </p:txBody>
      </p:sp>
    </p:spTree>
    <p:extLst>
      <p:ext uri="{BB962C8B-B14F-4D97-AF65-F5344CB8AC3E}">
        <p14:creationId xmlns:p14="http://schemas.microsoft.com/office/powerpoint/2010/main" val="37677612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Poverty &amp; Mental Health</a:t>
            </a:r>
            <a:endParaRPr lang="en-US" dirty="0"/>
          </a:p>
        </p:txBody>
      </p:sp>
      <p:sp>
        <p:nvSpPr>
          <p:cNvPr id="3" name="Content Placeholder 2"/>
          <p:cNvSpPr>
            <a:spLocks noGrp="1"/>
          </p:cNvSpPr>
          <p:nvPr>
            <p:ph idx="1"/>
          </p:nvPr>
        </p:nvSpPr>
        <p:spPr/>
        <p:txBody>
          <a:bodyPr>
            <a:normAutofit fontScale="92500" lnSpcReduction="10000"/>
          </a:bodyPr>
          <a:lstStyle/>
          <a:p>
            <a:r>
              <a:rPr lang="en-US" dirty="0"/>
              <a:t>The number of poor in the entire Buffalo Niagara metropolitan area grew from 120,861 in 1970 to 162,917 in </a:t>
            </a:r>
            <a:r>
              <a:rPr lang="en-US" dirty="0" smtClean="0"/>
              <a:t>2011</a:t>
            </a:r>
          </a:p>
          <a:p>
            <a:pPr marL="137160" indent="0">
              <a:buNone/>
            </a:pPr>
            <a:endParaRPr lang="en-US" dirty="0" smtClean="0"/>
          </a:p>
          <a:p>
            <a:r>
              <a:rPr lang="en-US" dirty="0" smtClean="0"/>
              <a:t>52 </a:t>
            </a:r>
            <a:r>
              <a:rPr lang="en-US" dirty="0"/>
              <a:t>percent </a:t>
            </a:r>
            <a:r>
              <a:rPr lang="en-US" dirty="0" smtClean="0"/>
              <a:t>of </a:t>
            </a:r>
            <a:r>
              <a:rPr lang="en-US" dirty="0"/>
              <a:t>this area’s poor reside in the </a:t>
            </a:r>
            <a:r>
              <a:rPr lang="en-US" dirty="0" smtClean="0"/>
              <a:t>suburbs</a:t>
            </a:r>
          </a:p>
          <a:p>
            <a:pPr marL="137160" indent="0">
              <a:buNone/>
            </a:pPr>
            <a:endParaRPr lang="en-US" dirty="0" smtClean="0"/>
          </a:p>
          <a:p>
            <a:r>
              <a:rPr lang="en-US" dirty="0" smtClean="0"/>
              <a:t>Mobile Safety-Net Team (John R. </a:t>
            </a:r>
            <a:r>
              <a:rPr lang="en-US" dirty="0" err="1" smtClean="0"/>
              <a:t>Oishei</a:t>
            </a:r>
            <a:r>
              <a:rPr lang="en-US" dirty="0" smtClean="0"/>
              <a:t> Foundation): </a:t>
            </a:r>
          </a:p>
          <a:p>
            <a:pPr lvl="1"/>
            <a:r>
              <a:rPr lang="en-US" dirty="0"/>
              <a:t>Free/reduced lunch </a:t>
            </a:r>
            <a:r>
              <a:rPr lang="en-US" dirty="0" smtClean="0"/>
              <a:t>in Ken-Ton (#</a:t>
            </a:r>
            <a:r>
              <a:rPr lang="en-US" dirty="0"/>
              <a:t>1): </a:t>
            </a:r>
          </a:p>
          <a:p>
            <a:pPr lvl="2"/>
            <a:r>
              <a:rPr lang="en-US" dirty="0"/>
              <a:t>27% in March of 2001 compared to 41% in March of </a:t>
            </a:r>
            <a:r>
              <a:rPr lang="en-US" dirty="0" smtClean="0"/>
              <a:t>2013</a:t>
            </a:r>
          </a:p>
          <a:p>
            <a:pPr lvl="1"/>
            <a:r>
              <a:rPr lang="en-US" dirty="0" smtClean="0"/>
              <a:t>Ken-Ton School District is the largest human service of 38 agencies</a:t>
            </a:r>
          </a:p>
        </p:txBody>
      </p:sp>
    </p:spTree>
    <p:extLst>
      <p:ext uri="{BB962C8B-B14F-4D97-AF65-F5344CB8AC3E}">
        <p14:creationId xmlns:p14="http://schemas.microsoft.com/office/powerpoint/2010/main" val="1119743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Youth &amp; Mental Health</a:t>
            </a:r>
            <a:endParaRPr lang="en-US" dirty="0"/>
          </a:p>
        </p:txBody>
      </p:sp>
      <p:sp>
        <p:nvSpPr>
          <p:cNvPr id="3" name="Content Placeholder 2"/>
          <p:cNvSpPr>
            <a:spLocks noGrp="1"/>
          </p:cNvSpPr>
          <p:nvPr>
            <p:ph idx="1"/>
          </p:nvPr>
        </p:nvSpPr>
        <p:spPr>
          <a:xfrm>
            <a:off x="457200" y="1447800"/>
            <a:ext cx="8229600" cy="4709160"/>
          </a:xfrm>
        </p:spPr>
        <p:txBody>
          <a:bodyPr>
            <a:normAutofit fontScale="32500" lnSpcReduction="20000"/>
          </a:bodyPr>
          <a:lstStyle/>
          <a:p>
            <a:r>
              <a:rPr lang="en-US" sz="6400" dirty="0" smtClean="0"/>
              <a:t>Question #4</a:t>
            </a:r>
          </a:p>
          <a:p>
            <a:pPr marL="137160" indent="0">
              <a:buNone/>
            </a:pPr>
            <a:endParaRPr lang="en-US" sz="6400" dirty="0" smtClean="0"/>
          </a:p>
          <a:p>
            <a:r>
              <a:rPr lang="en-US" sz="6400" dirty="0" smtClean="0"/>
              <a:t>CDC (2012): About 20% of American youth (aged 3 – 17) suffer from a mental health disorder </a:t>
            </a:r>
            <a:endParaRPr lang="en-US" sz="6400" dirty="0"/>
          </a:p>
          <a:p>
            <a:pPr marL="137160" indent="0">
              <a:buNone/>
            </a:pPr>
            <a:endParaRPr lang="en-US" sz="6400" dirty="0"/>
          </a:p>
          <a:p>
            <a:r>
              <a:rPr lang="en-US" sz="6400" dirty="0"/>
              <a:t>Chronic health problems (i.e. asthma &amp; diabetes) are associated with mental illness in </a:t>
            </a:r>
            <a:r>
              <a:rPr lang="en-US" sz="6400" dirty="0" smtClean="0"/>
              <a:t>adulthood</a:t>
            </a:r>
          </a:p>
          <a:p>
            <a:endParaRPr lang="en-US" sz="6400" dirty="0"/>
          </a:p>
          <a:p>
            <a:r>
              <a:rPr lang="en-US" sz="6400" dirty="0" smtClean="0"/>
              <a:t>Question #3</a:t>
            </a:r>
            <a:endParaRPr lang="en-US" sz="6400" dirty="0"/>
          </a:p>
          <a:p>
            <a:pPr lvl="1"/>
            <a:r>
              <a:rPr lang="en-US" sz="6000" dirty="0" smtClean="0"/>
              <a:t>$247 Billion is spent per year for mental health services from medical bills, special education, and juvenile justice</a:t>
            </a:r>
          </a:p>
          <a:p>
            <a:pPr marL="137160" indent="0">
              <a:buNone/>
            </a:pPr>
            <a:endParaRPr lang="en-US" sz="6400" dirty="0"/>
          </a:p>
          <a:p>
            <a:r>
              <a:rPr lang="en-US" sz="6400" dirty="0" smtClean="0"/>
              <a:t>Question #2</a:t>
            </a:r>
          </a:p>
          <a:p>
            <a:pPr lvl="1"/>
            <a:r>
              <a:rPr lang="en-US" sz="6000" dirty="0" smtClean="0"/>
              <a:t>Suicide has become the 2</a:t>
            </a:r>
            <a:r>
              <a:rPr lang="en-US" sz="6000" baseline="30000" dirty="0" smtClean="0"/>
              <a:t>nd</a:t>
            </a:r>
            <a:r>
              <a:rPr lang="en-US" sz="6000" dirty="0" smtClean="0"/>
              <a:t> leading cause of death among youth (aged </a:t>
            </a:r>
            <a:r>
              <a:rPr lang="en-US" sz="6000" dirty="0" smtClean="0"/>
              <a:t>10-19) </a:t>
            </a:r>
            <a:r>
              <a:rPr lang="en-US" sz="6000" dirty="0" smtClean="0"/>
              <a:t>behind accidents</a:t>
            </a:r>
          </a:p>
          <a:p>
            <a:pPr lvl="1"/>
            <a:endParaRPr lang="en-US" sz="6000" dirty="0"/>
          </a:p>
          <a:p>
            <a:pPr lvl="1"/>
            <a:endParaRPr lang="en-US" sz="6000" dirty="0" smtClean="0"/>
          </a:p>
          <a:p>
            <a:endParaRPr lang="en-US" dirty="0"/>
          </a:p>
        </p:txBody>
      </p:sp>
    </p:spTree>
    <p:extLst>
      <p:ext uri="{BB962C8B-B14F-4D97-AF65-F5344CB8AC3E}">
        <p14:creationId xmlns:p14="http://schemas.microsoft.com/office/powerpoint/2010/main" val="1534695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 calcmode="lin" valueType="num">
                                      <p:cBhvr additive="base">
                                        <p:cTn id="3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additive="base">
                                        <p:cTn id="4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Emotion &amp; Mood</a:t>
            </a:r>
            <a:endParaRPr lang="en-US" dirty="0"/>
          </a:p>
        </p:txBody>
      </p:sp>
      <p:sp>
        <p:nvSpPr>
          <p:cNvPr id="3" name="Content Placeholder 2"/>
          <p:cNvSpPr>
            <a:spLocks noGrp="1"/>
          </p:cNvSpPr>
          <p:nvPr>
            <p:ph idx="1"/>
          </p:nvPr>
        </p:nvSpPr>
        <p:spPr/>
        <p:txBody>
          <a:bodyPr>
            <a:normAutofit fontScale="70000" lnSpcReduction="20000"/>
          </a:bodyPr>
          <a:lstStyle/>
          <a:p>
            <a:r>
              <a:rPr lang="en-US" dirty="0"/>
              <a:t>Everyone experiences </a:t>
            </a:r>
            <a:r>
              <a:rPr lang="en-US" dirty="0" smtClean="0"/>
              <a:t>varying emotion and mood, including symptoms of anxiety and depression</a:t>
            </a:r>
          </a:p>
          <a:p>
            <a:endParaRPr lang="en-US" dirty="0"/>
          </a:p>
          <a:p>
            <a:r>
              <a:rPr lang="en-US" dirty="0"/>
              <a:t>“Emotion is the weather, mood is the climate.” (C. Smith) </a:t>
            </a:r>
            <a:endParaRPr lang="en-US" dirty="0" smtClean="0"/>
          </a:p>
          <a:p>
            <a:endParaRPr lang="en-US" i="1" dirty="0"/>
          </a:p>
          <a:p>
            <a:r>
              <a:rPr lang="en-US" i="1" dirty="0" smtClean="0"/>
              <a:t>Mood</a:t>
            </a:r>
            <a:r>
              <a:rPr lang="en-US" dirty="0" smtClean="0"/>
              <a:t>: sustained emotional state which impacts how we respond on a regular basis; becomes more of an internal state, independent of external circumstances</a:t>
            </a:r>
          </a:p>
          <a:p>
            <a:pPr marL="137160" indent="0">
              <a:buNone/>
            </a:pPr>
            <a:endParaRPr lang="en-US" dirty="0" smtClean="0"/>
          </a:p>
          <a:p>
            <a:r>
              <a:rPr lang="en-US" i="1" dirty="0" smtClean="0"/>
              <a:t>Emotion</a:t>
            </a:r>
            <a:r>
              <a:rPr lang="en-US" dirty="0" smtClean="0"/>
              <a:t>: short-term and more influenced by external factors</a:t>
            </a:r>
          </a:p>
          <a:p>
            <a:pPr marL="137160" indent="0">
              <a:buNone/>
            </a:pPr>
            <a:endParaRPr lang="en-US" dirty="0" smtClean="0"/>
          </a:p>
          <a:p>
            <a:r>
              <a:rPr lang="en-US" dirty="0" smtClean="0"/>
              <a:t>Mood exists across species; the more developed the species the more intensely mood exists independent of external events</a:t>
            </a:r>
          </a:p>
          <a:p>
            <a:endParaRPr lang="en-US" dirty="0"/>
          </a:p>
          <a:p>
            <a:r>
              <a:rPr lang="en-US" dirty="0" smtClean="0"/>
              <a:t>Some manage the interaction of mood, personality, and stress well, while it becomes problematic for others</a:t>
            </a:r>
            <a:endParaRPr lang="en-US" dirty="0"/>
          </a:p>
        </p:txBody>
      </p:sp>
      <p:pic>
        <p:nvPicPr>
          <p:cNvPr id="1026" name="Picture 2" descr="C:\Users\Larry\AppData\Local\Microsoft\Windows\Temporary Internet Files\Content.IE5\6471DYDR\MC90043159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400" y="32657"/>
            <a:ext cx="1676400" cy="164374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Larry\AppData\Local\Microsoft\Windows\Temporary Internet Files\Content.IE5\6471DYDR\MC900440405[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4" y="0"/>
            <a:ext cx="1676400" cy="1643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278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 calcmode="lin" valueType="num">
                                      <p:cBhvr additive="base">
                                        <p:cTn id="1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 calcmode="lin" valueType="num">
                                      <p:cBhvr additive="base">
                                        <p:cTn id="2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anim calcmode="lin" valueType="num">
                                      <p:cBhvr additive="base">
                                        <p:cTn id="2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en-US"/>
              <a:t>Anxiety &amp; Depression</a:t>
            </a:r>
          </a:p>
        </p:txBody>
      </p:sp>
      <p:sp>
        <p:nvSpPr>
          <p:cNvPr id="71683" name="Rectangle 3"/>
          <p:cNvSpPr>
            <a:spLocks noGrp="1" noChangeArrowheads="1"/>
          </p:cNvSpPr>
          <p:nvPr>
            <p:ph type="body" idx="1"/>
          </p:nvPr>
        </p:nvSpPr>
        <p:spPr/>
        <p:txBody>
          <a:bodyPr>
            <a:normAutofit/>
          </a:bodyPr>
          <a:lstStyle/>
          <a:p>
            <a:pPr>
              <a:lnSpc>
                <a:spcPct val="90000"/>
              </a:lnSpc>
            </a:pPr>
            <a:r>
              <a:rPr lang="en-US" sz="2500" dirty="0"/>
              <a:t>Anxiety &amp; Depression often co-exist and influence </a:t>
            </a:r>
            <a:r>
              <a:rPr lang="en-US" sz="2500" dirty="0" smtClean="0"/>
              <a:t>each</a:t>
            </a:r>
          </a:p>
          <a:p>
            <a:pPr marL="137160" indent="0">
              <a:lnSpc>
                <a:spcPct val="90000"/>
              </a:lnSpc>
              <a:buNone/>
            </a:pPr>
            <a:endParaRPr lang="en-US" sz="2500" dirty="0" smtClean="0"/>
          </a:p>
          <a:p>
            <a:pPr>
              <a:lnSpc>
                <a:spcPct val="90000"/>
              </a:lnSpc>
            </a:pPr>
            <a:r>
              <a:rPr lang="en-US" sz="2500" dirty="0" smtClean="0"/>
              <a:t>Share a single set of genes, which are also involved in alcoholism</a:t>
            </a:r>
          </a:p>
          <a:p>
            <a:pPr marL="137160" indent="0">
              <a:lnSpc>
                <a:spcPct val="90000"/>
              </a:lnSpc>
              <a:buNone/>
            </a:pPr>
            <a:endParaRPr lang="en-US" sz="2500" dirty="0" smtClean="0"/>
          </a:p>
          <a:p>
            <a:pPr>
              <a:lnSpc>
                <a:spcPct val="90000"/>
              </a:lnSpc>
            </a:pPr>
            <a:r>
              <a:rPr lang="en-US" sz="2500" i="1" dirty="0" smtClean="0"/>
              <a:t>Depression: </a:t>
            </a:r>
            <a:r>
              <a:rPr lang="en-US" sz="2500" dirty="0" smtClean="0"/>
              <a:t>a response to loss; </a:t>
            </a:r>
            <a:r>
              <a:rPr lang="en-US" sz="2500" i="1" dirty="0" smtClean="0"/>
              <a:t>Anxiety</a:t>
            </a:r>
            <a:r>
              <a:rPr lang="en-US" sz="2500" dirty="0" smtClean="0"/>
              <a:t>: a response to future loss</a:t>
            </a:r>
          </a:p>
          <a:p>
            <a:pPr marL="137160" indent="0">
              <a:lnSpc>
                <a:spcPct val="90000"/>
              </a:lnSpc>
              <a:buNone/>
            </a:pPr>
            <a:r>
              <a:rPr lang="en-US" sz="2500" dirty="0" smtClean="0"/>
              <a:t> </a:t>
            </a:r>
            <a:endParaRPr lang="en-US" sz="2500" dirty="0"/>
          </a:p>
          <a:p>
            <a:pPr>
              <a:lnSpc>
                <a:spcPct val="90000"/>
              </a:lnSpc>
            </a:pPr>
            <a:r>
              <a:rPr lang="en-US" sz="2500" dirty="0"/>
              <a:t>Intervention </a:t>
            </a:r>
            <a:r>
              <a:rPr lang="en-US" sz="2500" dirty="0" smtClean="0"/>
              <a:t>is needed </a:t>
            </a:r>
            <a:r>
              <a:rPr lang="en-US" sz="2500" dirty="0"/>
              <a:t>when anxiety and/or depression interferes with a life function (i.e. work, school, family relationships/functioning….).</a:t>
            </a:r>
          </a:p>
          <a:p>
            <a:pPr>
              <a:lnSpc>
                <a:spcPct val="90000"/>
              </a:lnSpc>
              <a:buFont typeface="Wingdings" pitchFamily="2" charset="2"/>
              <a:buNone/>
            </a:pPr>
            <a:endParaRPr lang="en-US" sz="2500" dirty="0"/>
          </a:p>
          <a:p>
            <a:pPr>
              <a:lnSpc>
                <a:spcPct val="90000"/>
              </a:lnSpc>
              <a:buFont typeface="Wingdings" pitchFamily="2" charset="2"/>
              <a:buNone/>
            </a:pPr>
            <a:endParaRPr lang="en-US" sz="2500" dirty="0"/>
          </a:p>
        </p:txBody>
      </p:sp>
    </p:spTree>
    <p:extLst>
      <p:ext uri="{BB962C8B-B14F-4D97-AF65-F5344CB8AC3E}">
        <p14:creationId xmlns:p14="http://schemas.microsoft.com/office/powerpoint/2010/main" val="12844967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r>
              <a:rPr lang="en-US" dirty="0" err="1" smtClean="0"/>
              <a:t>Biopsychosocial</a:t>
            </a:r>
            <a:r>
              <a:rPr lang="en-US" dirty="0" smtClean="0"/>
              <a:t>” Model</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20673079"/>
              </p:ext>
            </p:extLst>
          </p:nvPr>
        </p:nvGraphicFramePr>
        <p:xfrm>
          <a:off x="457200" y="1600200"/>
          <a:ext cx="8229600" cy="47091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59453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History</a:t>
            </a:r>
            <a:endParaRPr lang="en-US" dirty="0"/>
          </a:p>
        </p:txBody>
      </p:sp>
      <p:sp>
        <p:nvSpPr>
          <p:cNvPr id="3" name="Content Placeholder 2"/>
          <p:cNvSpPr>
            <a:spLocks noGrp="1"/>
          </p:cNvSpPr>
          <p:nvPr>
            <p:ph idx="1"/>
          </p:nvPr>
        </p:nvSpPr>
        <p:spPr/>
        <p:txBody>
          <a:bodyPr>
            <a:normAutofit fontScale="85000" lnSpcReduction="20000"/>
          </a:bodyPr>
          <a:lstStyle/>
          <a:p>
            <a:pPr marL="137160" indent="0">
              <a:buNone/>
            </a:pPr>
            <a:r>
              <a:rPr lang="en-US" dirty="0" smtClean="0"/>
              <a:t>Sherri (13) whose mother has untreated depression and father has untreated bipolar disorder, is having meltdowns in school and failing many subject areas. Sherri lives in a duplex in a poverty stricken and violent neighborhood. Sherri was born premature and was separated from her mother several times until the age of two, due to hospitalizations for medical issues. Last summer, a friend of Sherri’s was shot and killed in her neighborhood. Sherri exhibits high irritability and often perceives others as untrustworthy and guilty of mistreating her. A social-emotional assessment indicates that she perceives limited internal control over events in her life. Blood work indicates high levels of the stress hormone, cortisol, which is associated with depression and cognitive deficits.</a:t>
            </a:r>
            <a:endParaRPr lang="en-US" dirty="0"/>
          </a:p>
        </p:txBody>
      </p:sp>
    </p:spTree>
    <p:extLst>
      <p:ext uri="{BB962C8B-B14F-4D97-AF65-F5344CB8AC3E}">
        <p14:creationId xmlns:p14="http://schemas.microsoft.com/office/powerpoint/2010/main" val="32790455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Brain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Brain Plasticity</a:t>
            </a:r>
          </a:p>
          <a:p>
            <a:endParaRPr lang="en-US" dirty="0"/>
          </a:p>
          <a:p>
            <a:pPr>
              <a:lnSpc>
                <a:spcPct val="90000"/>
              </a:lnSpc>
              <a:defRPr/>
            </a:pPr>
            <a:r>
              <a:rPr lang="en-US" dirty="0"/>
              <a:t>Between approximately 10 to 18 months of age is a critical period of plasticity and shaping of the brain (right frontal lobe) for attachments &amp; emotional regulation</a:t>
            </a:r>
          </a:p>
          <a:p>
            <a:pPr marL="137160" indent="0">
              <a:lnSpc>
                <a:spcPct val="90000"/>
              </a:lnSpc>
              <a:buNone/>
              <a:defRPr/>
            </a:pPr>
            <a:endParaRPr lang="en-US" dirty="0"/>
          </a:p>
          <a:p>
            <a:pPr>
              <a:lnSpc>
                <a:spcPct val="90000"/>
              </a:lnSpc>
              <a:defRPr/>
            </a:pPr>
            <a:r>
              <a:rPr lang="en-US" dirty="0"/>
              <a:t>Neglect/trauma during this </a:t>
            </a:r>
            <a:r>
              <a:rPr lang="en-US" dirty="0" smtClean="0"/>
              <a:t>period </a:t>
            </a:r>
            <a:r>
              <a:rPr lang="en-US" dirty="0"/>
              <a:t>can </a:t>
            </a:r>
            <a:r>
              <a:rPr lang="en-US" dirty="0" smtClean="0"/>
              <a:t>negatively shape </a:t>
            </a:r>
            <a:r>
              <a:rPr lang="en-US" dirty="0"/>
              <a:t>“wiring” for attachments &amp; emotional </a:t>
            </a:r>
            <a:r>
              <a:rPr lang="en-US" dirty="0" smtClean="0"/>
              <a:t>regulation, </a:t>
            </a:r>
            <a:r>
              <a:rPr lang="en-US" dirty="0"/>
              <a:t>which can continue into </a:t>
            </a:r>
            <a:r>
              <a:rPr lang="en-US" dirty="0" smtClean="0"/>
              <a:t>adulthood</a:t>
            </a:r>
          </a:p>
          <a:p>
            <a:pPr marL="137160" indent="0">
              <a:buNone/>
            </a:pPr>
            <a:endParaRPr lang="en-US" dirty="0" smtClean="0"/>
          </a:p>
          <a:p>
            <a:r>
              <a:rPr lang="en-US" dirty="0" smtClean="0">
                <a:solidFill>
                  <a:schemeClr val="tx1">
                    <a:lumMod val="50000"/>
                  </a:schemeClr>
                </a:solidFill>
                <a:hlinkClick r:id="rId3" action="ppaction://hlinksldjump"/>
              </a:rPr>
              <a:t>Limbic System </a:t>
            </a:r>
            <a:r>
              <a:rPr lang="en-US" dirty="0" smtClean="0"/>
              <a:t>(</a:t>
            </a:r>
            <a:r>
              <a:rPr lang="en-US" i="1" dirty="0" smtClean="0"/>
              <a:t>amygdala, hypothalamus, hippocampus, &amp; thalamus)</a:t>
            </a:r>
            <a:r>
              <a:rPr lang="en-US" dirty="0" smtClean="0"/>
              <a:t> is involved in emotional regulation</a:t>
            </a:r>
          </a:p>
          <a:p>
            <a:pPr marL="137160" indent="0">
              <a:buNone/>
            </a:pPr>
            <a:endParaRPr lang="en-US" dirty="0" smtClean="0"/>
          </a:p>
          <a:p>
            <a:pPr marL="137160" indent="0">
              <a:buNone/>
            </a:pPr>
            <a:endParaRPr lang="en-US" dirty="0" smtClean="0"/>
          </a:p>
          <a:p>
            <a:pPr marL="137160" indent="0">
              <a:buNone/>
            </a:pPr>
            <a:endParaRPr lang="en-US" dirty="0" smtClean="0"/>
          </a:p>
          <a:p>
            <a:endParaRPr lang="en-US" dirty="0"/>
          </a:p>
          <a:p>
            <a:endParaRPr lang="en-US" dirty="0"/>
          </a:p>
        </p:txBody>
      </p:sp>
    </p:spTree>
    <p:extLst>
      <p:ext uri="{BB962C8B-B14F-4D97-AF65-F5344CB8AC3E}">
        <p14:creationId xmlns:p14="http://schemas.microsoft.com/office/powerpoint/2010/main" val="4125668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G:\Brain_limbi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28600"/>
            <a:ext cx="8396177" cy="6167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15088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r>
              <a:rPr lang="en-US" dirty="0" smtClean="0"/>
              <a:t>	Depression</a:t>
            </a:r>
            <a:r>
              <a:rPr lang="en-US" dirty="0"/>
              <a:t>		</a:t>
            </a:r>
          </a:p>
        </p:txBody>
      </p:sp>
      <p:sp>
        <p:nvSpPr>
          <p:cNvPr id="99331" name="Rectangle 3"/>
          <p:cNvSpPr>
            <a:spLocks noGrp="1" noChangeArrowheads="1"/>
          </p:cNvSpPr>
          <p:nvPr>
            <p:ph type="body" idx="1"/>
          </p:nvPr>
        </p:nvSpPr>
        <p:spPr/>
        <p:txBody>
          <a:bodyPr>
            <a:normAutofit fontScale="92500" lnSpcReduction="20000"/>
          </a:bodyPr>
          <a:lstStyle/>
          <a:p>
            <a:r>
              <a:rPr lang="en-US" sz="2600" dirty="0" smtClean="0"/>
              <a:t>About 19 </a:t>
            </a:r>
            <a:r>
              <a:rPr lang="en-US" sz="2600" dirty="0"/>
              <a:t>million Americans suffer chronic depression (over 2 million are children</a:t>
            </a:r>
            <a:r>
              <a:rPr lang="en-US" sz="2600" dirty="0" smtClean="0"/>
              <a:t>)</a:t>
            </a:r>
          </a:p>
          <a:p>
            <a:pPr marL="137160" indent="0">
              <a:buNone/>
            </a:pPr>
            <a:endParaRPr lang="en-US" sz="2600" dirty="0" smtClean="0"/>
          </a:p>
          <a:p>
            <a:r>
              <a:rPr lang="en-US" sz="2600" dirty="0"/>
              <a:t>About 15% will commit suicide</a:t>
            </a:r>
          </a:p>
          <a:p>
            <a:pPr marL="137160" indent="0">
              <a:buNone/>
            </a:pPr>
            <a:endParaRPr lang="en-US" sz="2600" dirty="0" smtClean="0"/>
          </a:p>
          <a:p>
            <a:r>
              <a:rPr lang="en-US" sz="2600" dirty="0" smtClean="0"/>
              <a:t>2.3 million suffer from Bipolar Disorder</a:t>
            </a:r>
          </a:p>
          <a:p>
            <a:endParaRPr lang="en-US" sz="2600" dirty="0"/>
          </a:p>
          <a:p>
            <a:r>
              <a:rPr lang="en-US" sz="2600" dirty="0"/>
              <a:t>Could be leading cause of death when considering its influence on suicide, substance abuse, heart disease, and other health </a:t>
            </a:r>
            <a:r>
              <a:rPr lang="en-US" sz="2600" dirty="0" smtClean="0"/>
              <a:t>issues</a:t>
            </a:r>
          </a:p>
          <a:p>
            <a:endParaRPr lang="en-US" sz="2600" dirty="0"/>
          </a:p>
          <a:p>
            <a:r>
              <a:rPr lang="en-US" sz="2600" dirty="0" smtClean="0"/>
              <a:t>Anger </a:t>
            </a:r>
            <a:r>
              <a:rPr lang="en-US" sz="2600" dirty="0"/>
              <a:t>&amp; violence may be symptoms of depression, particularly in </a:t>
            </a:r>
            <a:r>
              <a:rPr lang="en-US" sz="2600" dirty="0" smtClean="0"/>
              <a:t>males</a:t>
            </a:r>
            <a:endParaRPr lang="en-US" sz="2600" dirty="0"/>
          </a:p>
          <a:p>
            <a:pPr marL="137160" indent="0">
              <a:buNone/>
            </a:pPr>
            <a:endParaRPr lang="en-US" sz="2600" dirty="0"/>
          </a:p>
          <a:p>
            <a:pPr>
              <a:buFont typeface="Wingdings" pitchFamily="2" charset="2"/>
              <a:buNone/>
            </a:pPr>
            <a:endParaRPr lang="en-US" sz="2600" dirty="0"/>
          </a:p>
          <a:p>
            <a:pPr marL="137160" indent="0">
              <a:buNone/>
            </a:pPr>
            <a:endParaRPr lang="en-US" sz="2600" dirty="0" smtClean="0"/>
          </a:p>
          <a:p>
            <a:pPr>
              <a:buFont typeface="Wingdings" pitchFamily="2" charset="2"/>
              <a:buNone/>
            </a:pPr>
            <a:endParaRPr lang="en-US" sz="2600" dirty="0"/>
          </a:p>
          <a:p>
            <a:pPr>
              <a:buFont typeface="Wingdings" pitchFamily="2" charset="2"/>
              <a:buNone/>
            </a:pPr>
            <a:endParaRPr lang="en-US" sz="2600" dirty="0"/>
          </a:p>
        </p:txBody>
      </p:sp>
    </p:spTree>
    <p:extLst>
      <p:ext uri="{BB962C8B-B14F-4D97-AF65-F5344CB8AC3E}">
        <p14:creationId xmlns:p14="http://schemas.microsoft.com/office/powerpoint/2010/main" val="16405995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r>
              <a:rPr lang="en-US" dirty="0"/>
              <a:t>Depression	</a:t>
            </a:r>
          </a:p>
        </p:txBody>
      </p:sp>
      <p:sp>
        <p:nvSpPr>
          <p:cNvPr id="101379" name="Rectangle 3"/>
          <p:cNvSpPr>
            <a:spLocks noGrp="1" noChangeArrowheads="1"/>
          </p:cNvSpPr>
          <p:nvPr>
            <p:ph type="body" idx="1"/>
          </p:nvPr>
        </p:nvSpPr>
        <p:spPr>
          <a:xfrm>
            <a:off x="457200" y="1524000"/>
            <a:ext cx="8229600" cy="4709160"/>
          </a:xfrm>
        </p:spPr>
        <p:txBody>
          <a:bodyPr>
            <a:normAutofit fontScale="25000" lnSpcReduction="20000"/>
          </a:bodyPr>
          <a:lstStyle/>
          <a:p>
            <a:r>
              <a:rPr lang="en-US" sz="9600" dirty="0" smtClean="0"/>
              <a:t>Females are 2x more likely to suffer depression, a ratio consistent throughout Western societies</a:t>
            </a:r>
          </a:p>
          <a:p>
            <a:endParaRPr lang="en-US" sz="9600" dirty="0"/>
          </a:p>
          <a:p>
            <a:r>
              <a:rPr lang="en-US" sz="9600" dirty="0"/>
              <a:t>Rate of depression is about the same among working and non-working married </a:t>
            </a:r>
            <a:r>
              <a:rPr lang="en-US" sz="9600" dirty="0" smtClean="0"/>
              <a:t>females</a:t>
            </a:r>
          </a:p>
          <a:p>
            <a:pPr marL="137160" indent="0">
              <a:buNone/>
            </a:pPr>
            <a:endParaRPr lang="en-US" sz="9600" dirty="0" smtClean="0"/>
          </a:p>
          <a:p>
            <a:r>
              <a:rPr lang="en-US" sz="9600" dirty="0"/>
              <a:t>Males synthesize serotonin 50% more rapidly than </a:t>
            </a:r>
            <a:r>
              <a:rPr lang="en-US" sz="9600" dirty="0" smtClean="0"/>
              <a:t>females</a:t>
            </a:r>
          </a:p>
          <a:p>
            <a:endParaRPr lang="en-US" sz="9600" dirty="0"/>
          </a:p>
          <a:p>
            <a:r>
              <a:rPr lang="en-US" sz="9600" dirty="0"/>
              <a:t>Males are more likely to have ADHD, autism, and </a:t>
            </a:r>
            <a:r>
              <a:rPr lang="en-US" sz="9600" dirty="0" smtClean="0"/>
              <a:t>alcoholism</a:t>
            </a:r>
            <a:endParaRPr lang="en-US" sz="9600" dirty="0"/>
          </a:p>
          <a:p>
            <a:pPr marL="137160" indent="0">
              <a:buNone/>
            </a:pPr>
            <a:endParaRPr lang="en-US" sz="9600" dirty="0" smtClean="0"/>
          </a:p>
          <a:p>
            <a:r>
              <a:rPr lang="en-US" sz="9600" dirty="0" smtClean="0"/>
              <a:t>Those who are not open about LGBTQ status </a:t>
            </a:r>
            <a:r>
              <a:rPr lang="en-US" sz="9600" dirty="0"/>
              <a:t>and single people have a higher rate of </a:t>
            </a:r>
            <a:r>
              <a:rPr lang="en-US" sz="9600" dirty="0" smtClean="0"/>
              <a:t>depression</a:t>
            </a:r>
          </a:p>
          <a:p>
            <a:endParaRPr lang="en-US" sz="6400" dirty="0"/>
          </a:p>
          <a:p>
            <a:pPr marL="137160" indent="0">
              <a:buNone/>
            </a:pPr>
            <a:endParaRPr lang="en-US" sz="6400" dirty="0" smtClean="0"/>
          </a:p>
          <a:p>
            <a:pPr>
              <a:buFont typeface="Wingdings" pitchFamily="2" charset="2"/>
              <a:buNone/>
            </a:pPr>
            <a:endParaRPr lang="en-US" sz="2600" dirty="0"/>
          </a:p>
        </p:txBody>
      </p:sp>
    </p:spTree>
    <p:extLst>
      <p:ext uri="{BB962C8B-B14F-4D97-AF65-F5344CB8AC3E}">
        <p14:creationId xmlns:p14="http://schemas.microsoft.com/office/powerpoint/2010/main" val="33885420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Depression</a:t>
            </a:r>
            <a:endParaRPr lang="en-US" dirty="0"/>
          </a:p>
        </p:txBody>
      </p:sp>
      <p:sp>
        <p:nvSpPr>
          <p:cNvPr id="3" name="Content Placeholder 2"/>
          <p:cNvSpPr>
            <a:spLocks noGrp="1"/>
          </p:cNvSpPr>
          <p:nvPr>
            <p:ph idx="1"/>
          </p:nvPr>
        </p:nvSpPr>
        <p:spPr>
          <a:xfrm>
            <a:off x="457200" y="1371600"/>
            <a:ext cx="8229600" cy="4709160"/>
          </a:xfrm>
        </p:spPr>
        <p:txBody>
          <a:bodyPr>
            <a:normAutofit fontScale="25000" lnSpcReduction="20000"/>
          </a:bodyPr>
          <a:lstStyle/>
          <a:p>
            <a:r>
              <a:rPr lang="en-US" sz="6400" dirty="0"/>
              <a:t>Question #5</a:t>
            </a:r>
          </a:p>
          <a:p>
            <a:pPr lvl="1"/>
            <a:r>
              <a:rPr lang="en-US" sz="6400" dirty="0"/>
              <a:t>Leading cause of disability in U.S. for those over the age of 5 and leading cause worldwide (WHO); costs tens of billions yearly in lost productivity</a:t>
            </a:r>
          </a:p>
          <a:p>
            <a:endParaRPr lang="en-US" sz="6400" dirty="0" smtClean="0"/>
          </a:p>
          <a:p>
            <a:r>
              <a:rPr lang="en-US" sz="6400" dirty="0" smtClean="0"/>
              <a:t>Question </a:t>
            </a:r>
            <a:r>
              <a:rPr lang="en-US" sz="6400" dirty="0"/>
              <a:t>#6</a:t>
            </a:r>
          </a:p>
          <a:p>
            <a:pPr lvl="1"/>
            <a:r>
              <a:rPr lang="en-US" sz="6400" dirty="0"/>
              <a:t>Women who are pregnant or have just given birth are more likely than anyone else to suffer depression, but least likely to commit suicide</a:t>
            </a:r>
          </a:p>
          <a:p>
            <a:pPr marL="137160" indent="0">
              <a:buNone/>
            </a:pPr>
            <a:endParaRPr lang="en-US" sz="6400" dirty="0"/>
          </a:p>
          <a:p>
            <a:r>
              <a:rPr lang="en-US" sz="6400" dirty="0"/>
              <a:t>Question #7</a:t>
            </a:r>
          </a:p>
          <a:p>
            <a:pPr lvl="1"/>
            <a:r>
              <a:rPr lang="en-US" sz="6400" dirty="0"/>
              <a:t>Poverty &amp; parent depression are highest predictors of child depression</a:t>
            </a:r>
          </a:p>
          <a:p>
            <a:pPr marL="137160" indent="0">
              <a:buNone/>
            </a:pPr>
            <a:endParaRPr lang="en-US" sz="6400" dirty="0"/>
          </a:p>
          <a:p>
            <a:r>
              <a:rPr lang="en-US" sz="6400" dirty="0"/>
              <a:t>Question #8</a:t>
            </a:r>
          </a:p>
          <a:p>
            <a:pPr lvl="1"/>
            <a:r>
              <a:rPr lang="en-US" sz="6400" dirty="0" smtClean="0"/>
              <a:t>LGBTQ </a:t>
            </a:r>
            <a:r>
              <a:rPr lang="en-US" sz="6400" dirty="0"/>
              <a:t>are at increased risk for depression and anxiety problems. Suicide is the number 1 cause of death for this </a:t>
            </a:r>
            <a:r>
              <a:rPr lang="en-US" sz="6400" dirty="0" smtClean="0"/>
              <a:t>group</a:t>
            </a:r>
          </a:p>
          <a:p>
            <a:pPr marL="585216" lvl="1" indent="0">
              <a:buNone/>
            </a:pPr>
            <a:endParaRPr lang="en-US" sz="6400" dirty="0" smtClean="0"/>
          </a:p>
          <a:p>
            <a:r>
              <a:rPr lang="en-US" sz="6400" dirty="0"/>
              <a:t>Question #9</a:t>
            </a:r>
          </a:p>
          <a:p>
            <a:pPr lvl="1"/>
            <a:r>
              <a:rPr lang="en-US" sz="6400" dirty="0"/>
              <a:t>Those in poverty represent the highest rate of depression compared to any other class in U.S</a:t>
            </a:r>
            <a:r>
              <a:rPr lang="en-US" sz="6400" dirty="0" smtClean="0"/>
              <a:t>.</a:t>
            </a:r>
          </a:p>
          <a:p>
            <a:pPr marL="585216" lvl="1" indent="0">
              <a:buNone/>
            </a:pPr>
            <a:endParaRPr lang="en-US" sz="6400" dirty="0" smtClean="0"/>
          </a:p>
          <a:p>
            <a:r>
              <a:rPr lang="en-US" sz="6400" dirty="0"/>
              <a:t>Question #10</a:t>
            </a:r>
          </a:p>
          <a:p>
            <a:pPr lvl="1"/>
            <a:r>
              <a:rPr lang="en-US" sz="6400" dirty="0"/>
              <a:t>85 – 95% of those with serious mental illness are unemployed</a:t>
            </a:r>
          </a:p>
          <a:p>
            <a:pPr lvl="1"/>
            <a:endParaRPr lang="en-US" sz="8000" dirty="0"/>
          </a:p>
          <a:p>
            <a:pPr marL="137160" indent="0">
              <a:buNone/>
            </a:pPr>
            <a:endParaRPr lang="en-US" sz="8000" dirty="0"/>
          </a:p>
          <a:p>
            <a:pPr lvl="1"/>
            <a:endParaRPr lang="en-US" sz="6000" dirty="0"/>
          </a:p>
        </p:txBody>
      </p:sp>
    </p:spTree>
    <p:extLst>
      <p:ext uri="{BB962C8B-B14F-4D97-AF65-F5344CB8AC3E}">
        <p14:creationId xmlns:p14="http://schemas.microsoft.com/office/powerpoint/2010/main" val="4121926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additive="base">
                                        <p:cTn id="4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 calcmode="lin" valueType="num">
                                      <p:cBhvr additive="base">
                                        <p:cTn id="4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 calcmode="lin" valueType="num">
                                      <p:cBhvr additive="base">
                                        <p:cTn id="5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13" end="13"/>
                                            </p:txEl>
                                          </p:spTgt>
                                        </p:tgtEl>
                                        <p:attrNameLst>
                                          <p:attrName>style.visibility</p:attrName>
                                        </p:attrNameLst>
                                      </p:cBhvr>
                                      <p:to>
                                        <p:strVal val="visible"/>
                                      </p:to>
                                    </p:set>
                                    <p:anim calcmode="lin" valueType="num">
                                      <p:cBhvr additive="base">
                                        <p:cTn id="6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anim calcmode="lin" valueType="num">
                                      <p:cBhvr additive="base">
                                        <p:cTn id="67"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3">
                                            <p:txEl>
                                              <p:pRg st="16" end="16"/>
                                            </p:txEl>
                                          </p:spTgt>
                                        </p:tgtEl>
                                        <p:attrNameLst>
                                          <p:attrName>style.visibility</p:attrName>
                                        </p:attrNameLst>
                                      </p:cBhvr>
                                      <p:to>
                                        <p:strVal val="visible"/>
                                      </p:to>
                                    </p:set>
                                    <p:anim calcmode="lin" valueType="num">
                                      <p:cBhvr additive="base">
                                        <p:cTn id="73"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en-US" dirty="0" smtClean="0"/>
              <a:t>Characteristics of Depression</a:t>
            </a:r>
            <a:endParaRPr lang="en-US" dirty="0"/>
          </a:p>
        </p:txBody>
      </p:sp>
      <p:sp>
        <p:nvSpPr>
          <p:cNvPr id="84995" name="Rectangle 3"/>
          <p:cNvSpPr>
            <a:spLocks noGrp="1" noChangeArrowheads="1"/>
          </p:cNvSpPr>
          <p:nvPr>
            <p:ph type="body" idx="1"/>
          </p:nvPr>
        </p:nvSpPr>
        <p:spPr/>
        <p:txBody>
          <a:bodyPr/>
          <a:lstStyle/>
          <a:p>
            <a:pPr>
              <a:lnSpc>
                <a:spcPct val="90000"/>
              </a:lnSpc>
            </a:pPr>
            <a:r>
              <a:rPr lang="en-US" sz="2600" dirty="0"/>
              <a:t>Fewer social skills and close relationships</a:t>
            </a:r>
          </a:p>
          <a:p>
            <a:pPr>
              <a:lnSpc>
                <a:spcPct val="90000"/>
              </a:lnSpc>
            </a:pPr>
            <a:r>
              <a:rPr lang="en-US" sz="2600" dirty="0"/>
              <a:t>Fewer social interactions</a:t>
            </a:r>
          </a:p>
          <a:p>
            <a:pPr>
              <a:lnSpc>
                <a:spcPct val="90000"/>
              </a:lnSpc>
            </a:pPr>
            <a:r>
              <a:rPr lang="en-US" sz="2600" dirty="0"/>
              <a:t>Limited interest in activities</a:t>
            </a:r>
          </a:p>
          <a:p>
            <a:pPr>
              <a:lnSpc>
                <a:spcPct val="90000"/>
              </a:lnSpc>
            </a:pPr>
            <a:r>
              <a:rPr lang="en-US" sz="2600" dirty="0"/>
              <a:t>Limited motivation and academic achievement</a:t>
            </a:r>
          </a:p>
          <a:p>
            <a:pPr>
              <a:lnSpc>
                <a:spcPct val="90000"/>
              </a:lnSpc>
            </a:pPr>
            <a:r>
              <a:rPr lang="en-US" sz="2600" dirty="0"/>
              <a:t>Irritability</a:t>
            </a:r>
          </a:p>
          <a:p>
            <a:pPr>
              <a:lnSpc>
                <a:spcPct val="90000"/>
              </a:lnSpc>
            </a:pPr>
            <a:r>
              <a:rPr lang="en-US" sz="2600" dirty="0"/>
              <a:t>Limited energy</a:t>
            </a:r>
          </a:p>
          <a:p>
            <a:pPr>
              <a:lnSpc>
                <a:spcPct val="90000"/>
              </a:lnSpc>
            </a:pPr>
            <a:r>
              <a:rPr lang="en-US" sz="2600" dirty="0"/>
              <a:t>Limited affect</a:t>
            </a:r>
          </a:p>
          <a:p>
            <a:pPr>
              <a:lnSpc>
                <a:spcPct val="90000"/>
              </a:lnSpc>
            </a:pPr>
            <a:r>
              <a:rPr lang="en-US" sz="2600" dirty="0"/>
              <a:t>Worsened with the presence of learning weaknesses</a:t>
            </a:r>
          </a:p>
          <a:p>
            <a:pPr>
              <a:lnSpc>
                <a:spcPct val="90000"/>
              </a:lnSpc>
            </a:pPr>
            <a:r>
              <a:rPr lang="en-US" sz="2600" dirty="0"/>
              <a:t>Most challenging during adolescence</a:t>
            </a:r>
          </a:p>
        </p:txBody>
      </p:sp>
    </p:spTree>
    <p:extLst>
      <p:ext uri="{BB962C8B-B14F-4D97-AF65-F5344CB8AC3E}">
        <p14:creationId xmlns:p14="http://schemas.microsoft.com/office/powerpoint/2010/main" val="18908391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Genes &amp; Depression</a:t>
            </a:r>
            <a:endParaRPr lang="en-US" dirty="0"/>
          </a:p>
        </p:txBody>
      </p:sp>
      <p:sp>
        <p:nvSpPr>
          <p:cNvPr id="3" name="Content Placeholder 2"/>
          <p:cNvSpPr>
            <a:spLocks noGrp="1"/>
          </p:cNvSpPr>
          <p:nvPr>
            <p:ph idx="1"/>
          </p:nvPr>
        </p:nvSpPr>
        <p:spPr>
          <a:xfrm>
            <a:off x="457200" y="1524000"/>
            <a:ext cx="8229600" cy="4709160"/>
          </a:xfrm>
        </p:spPr>
        <p:txBody>
          <a:bodyPr>
            <a:normAutofit fontScale="77500" lnSpcReduction="20000"/>
          </a:bodyPr>
          <a:lstStyle/>
          <a:p>
            <a:pPr marL="137160" indent="0">
              <a:lnSpc>
                <a:spcPct val="90000"/>
              </a:lnSpc>
              <a:buNone/>
              <a:defRPr/>
            </a:pPr>
            <a:endParaRPr lang="en-US" sz="3000" dirty="0"/>
          </a:p>
          <a:p>
            <a:pPr>
              <a:lnSpc>
                <a:spcPct val="90000"/>
              </a:lnSpc>
              <a:defRPr/>
            </a:pPr>
            <a:r>
              <a:rPr lang="en-US" sz="3100" dirty="0" smtClean="0"/>
              <a:t>There </a:t>
            </a:r>
            <a:r>
              <a:rPr lang="en-US" sz="3100" dirty="0"/>
              <a:t>are particular </a:t>
            </a:r>
            <a:r>
              <a:rPr lang="en-US" sz="3100" dirty="0" smtClean="0"/>
              <a:t>genes involved in serotonin regulation </a:t>
            </a:r>
            <a:r>
              <a:rPr lang="en-US" sz="3100" dirty="0"/>
              <a:t>which </a:t>
            </a:r>
            <a:r>
              <a:rPr lang="en-US" sz="3100" dirty="0" smtClean="0"/>
              <a:t>predispose </a:t>
            </a:r>
            <a:r>
              <a:rPr lang="en-US" sz="3100" dirty="0"/>
              <a:t>depression, </a:t>
            </a:r>
            <a:r>
              <a:rPr lang="en-US" sz="3100" dirty="0" smtClean="0"/>
              <a:t>but whether one suffers depression is dependent on life events/experiences</a:t>
            </a:r>
            <a:endParaRPr lang="en-US" sz="3100" dirty="0"/>
          </a:p>
          <a:p>
            <a:pPr marL="137160" indent="0">
              <a:lnSpc>
                <a:spcPct val="90000"/>
              </a:lnSpc>
              <a:buNone/>
              <a:defRPr/>
            </a:pPr>
            <a:endParaRPr lang="en-US" sz="3100" dirty="0" smtClean="0"/>
          </a:p>
          <a:p>
            <a:pPr marL="137160" indent="0">
              <a:lnSpc>
                <a:spcPct val="90000"/>
              </a:lnSpc>
              <a:buNone/>
              <a:defRPr/>
            </a:pPr>
            <a:endParaRPr lang="en-US" sz="3100" dirty="0"/>
          </a:p>
          <a:p>
            <a:pPr>
              <a:lnSpc>
                <a:spcPct val="90000"/>
              </a:lnSpc>
              <a:defRPr/>
            </a:pPr>
            <a:r>
              <a:rPr lang="en-US" sz="3100" dirty="0"/>
              <a:t>There </a:t>
            </a:r>
            <a:r>
              <a:rPr lang="en-US" sz="3100" dirty="0" smtClean="0"/>
              <a:t>are three </a:t>
            </a:r>
            <a:r>
              <a:rPr lang="en-US" sz="3100" dirty="0"/>
              <a:t>possible gene combinations, one from each parent: short/short, short/long, and </a:t>
            </a:r>
            <a:r>
              <a:rPr lang="en-US" sz="3100" dirty="0" smtClean="0"/>
              <a:t>long/long</a:t>
            </a:r>
          </a:p>
          <a:p>
            <a:pPr marL="137160" indent="0">
              <a:lnSpc>
                <a:spcPct val="90000"/>
              </a:lnSpc>
              <a:buNone/>
              <a:defRPr/>
            </a:pPr>
            <a:endParaRPr lang="en-US" sz="3100" dirty="0"/>
          </a:p>
          <a:p>
            <a:pPr marL="137160" indent="0">
              <a:lnSpc>
                <a:spcPct val="90000"/>
              </a:lnSpc>
              <a:buNone/>
              <a:defRPr/>
            </a:pPr>
            <a:endParaRPr lang="en-US" sz="3100" dirty="0"/>
          </a:p>
          <a:p>
            <a:pPr>
              <a:lnSpc>
                <a:spcPct val="90000"/>
              </a:lnSpc>
              <a:defRPr/>
            </a:pPr>
            <a:r>
              <a:rPr lang="en-US" sz="3100" dirty="0"/>
              <a:t>A short/short combination with multiple uncontrollable bad life events makes it about twice as likely to suffer from depression than long/long </a:t>
            </a:r>
            <a:r>
              <a:rPr lang="en-US" sz="3100" dirty="0" smtClean="0"/>
              <a:t>combination</a:t>
            </a:r>
          </a:p>
          <a:p>
            <a:pPr marL="137160" indent="0">
              <a:lnSpc>
                <a:spcPct val="90000"/>
              </a:lnSpc>
              <a:buNone/>
              <a:defRPr/>
            </a:pPr>
            <a:endParaRPr lang="en-US" sz="3000" dirty="0" smtClean="0"/>
          </a:p>
          <a:p>
            <a:pPr marL="137160" indent="0">
              <a:lnSpc>
                <a:spcPct val="90000"/>
              </a:lnSpc>
              <a:buNone/>
              <a:defRPr/>
            </a:pPr>
            <a:endParaRPr lang="en-US" dirty="0" smtClean="0"/>
          </a:p>
          <a:p>
            <a:pPr>
              <a:lnSpc>
                <a:spcPct val="90000"/>
              </a:lnSpc>
              <a:defRPr/>
            </a:pPr>
            <a:endParaRPr lang="en-US" dirty="0"/>
          </a:p>
          <a:p>
            <a:pPr marL="137160" indent="0">
              <a:buNone/>
            </a:pPr>
            <a:endParaRPr lang="en-US" dirty="0"/>
          </a:p>
        </p:txBody>
      </p:sp>
    </p:spTree>
    <p:extLst>
      <p:ext uri="{BB962C8B-B14F-4D97-AF65-F5344CB8AC3E}">
        <p14:creationId xmlns:p14="http://schemas.microsoft.com/office/powerpoint/2010/main" val="1326305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Genes and Depression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11362991"/>
              </p:ext>
            </p:extLst>
          </p:nvPr>
        </p:nvGraphicFramePr>
        <p:xfrm>
          <a:off x="457200" y="1600200"/>
          <a:ext cx="8229600" cy="4708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4268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Brain &amp; Depression/Trauma</a:t>
            </a:r>
            <a:endParaRPr lang="en-US" dirty="0"/>
          </a:p>
        </p:txBody>
      </p:sp>
      <p:sp>
        <p:nvSpPr>
          <p:cNvPr id="3" name="Content Placeholder 2"/>
          <p:cNvSpPr>
            <a:spLocks noGrp="1"/>
          </p:cNvSpPr>
          <p:nvPr>
            <p:ph idx="1"/>
          </p:nvPr>
        </p:nvSpPr>
        <p:spPr>
          <a:xfrm>
            <a:off x="457200" y="1371600"/>
            <a:ext cx="8229600" cy="4709160"/>
          </a:xfrm>
        </p:spPr>
        <p:txBody>
          <a:bodyPr>
            <a:normAutofit fontScale="25000" lnSpcReduction="20000"/>
          </a:bodyPr>
          <a:lstStyle/>
          <a:p>
            <a:pPr>
              <a:lnSpc>
                <a:spcPct val="90000"/>
              </a:lnSpc>
            </a:pPr>
            <a:endParaRPr lang="en-US" sz="7200" dirty="0" smtClean="0"/>
          </a:p>
          <a:p>
            <a:pPr>
              <a:lnSpc>
                <a:spcPct val="90000"/>
              </a:lnSpc>
            </a:pPr>
            <a:r>
              <a:rPr lang="en-US" sz="7200" dirty="0"/>
              <a:t>Significant episodes of depression alter brain </a:t>
            </a:r>
            <a:r>
              <a:rPr lang="en-US" sz="7200" dirty="0" smtClean="0"/>
              <a:t>chemistry (i.e. decrease Serotonin receptors) </a:t>
            </a:r>
            <a:r>
              <a:rPr lang="en-US" sz="7200" dirty="0"/>
              <a:t>and </a:t>
            </a:r>
            <a:r>
              <a:rPr lang="en-US" sz="7200" dirty="0" smtClean="0"/>
              <a:t>structure (i.e. hippocampus)</a:t>
            </a:r>
          </a:p>
          <a:p>
            <a:pPr>
              <a:lnSpc>
                <a:spcPct val="90000"/>
              </a:lnSpc>
            </a:pPr>
            <a:endParaRPr lang="en-US" sz="7200" dirty="0"/>
          </a:p>
          <a:p>
            <a:pPr>
              <a:lnSpc>
                <a:spcPct val="90000"/>
              </a:lnSpc>
            </a:pPr>
            <a:r>
              <a:rPr lang="en-US" sz="7200" dirty="0"/>
              <a:t>With each episode of depression there is an increased 10% risk depression will become chronic and </a:t>
            </a:r>
            <a:r>
              <a:rPr lang="en-US" sz="7200" dirty="0" smtClean="0"/>
              <a:t>inescapable</a:t>
            </a:r>
          </a:p>
          <a:p>
            <a:pPr marL="137160" indent="0">
              <a:lnSpc>
                <a:spcPct val="90000"/>
              </a:lnSpc>
              <a:buNone/>
            </a:pPr>
            <a:r>
              <a:rPr lang="en-US" sz="7200" dirty="0" smtClean="0"/>
              <a:t> </a:t>
            </a:r>
            <a:endParaRPr lang="en-US" sz="7200" dirty="0"/>
          </a:p>
          <a:p>
            <a:pPr>
              <a:lnSpc>
                <a:spcPct val="90000"/>
              </a:lnSpc>
            </a:pPr>
            <a:r>
              <a:rPr lang="en-US" sz="7200" dirty="0" smtClean="0"/>
              <a:t>Early childhood trauma causes major changes to the brain’s hippocampus, shrinking it &amp; inhibiting new, long-term memories</a:t>
            </a:r>
          </a:p>
          <a:p>
            <a:pPr marL="137160" indent="0">
              <a:lnSpc>
                <a:spcPct val="90000"/>
              </a:lnSpc>
              <a:buNone/>
            </a:pPr>
            <a:endParaRPr lang="en-US" sz="7200" dirty="0" smtClean="0"/>
          </a:p>
          <a:p>
            <a:pPr>
              <a:lnSpc>
                <a:spcPct val="90000"/>
              </a:lnSpc>
            </a:pPr>
            <a:r>
              <a:rPr lang="en-US" sz="7200" dirty="0" smtClean="0"/>
              <a:t>Depression, high stress, and childhood trauma all cause the release of stress hormone</a:t>
            </a:r>
            <a:r>
              <a:rPr lang="en-US" sz="7200" i="1" dirty="0"/>
              <a:t> </a:t>
            </a:r>
            <a:r>
              <a:rPr lang="en-US" sz="7200" i="1" dirty="0" smtClean="0"/>
              <a:t>(glucocorticoid)</a:t>
            </a:r>
            <a:r>
              <a:rPr lang="en-US" sz="7200" dirty="0" smtClean="0"/>
              <a:t>- kills cells in the hippocampus</a:t>
            </a:r>
          </a:p>
          <a:p>
            <a:pPr>
              <a:lnSpc>
                <a:spcPct val="90000"/>
              </a:lnSpc>
            </a:pPr>
            <a:endParaRPr lang="en-US" sz="7200" dirty="0"/>
          </a:p>
          <a:p>
            <a:pPr>
              <a:lnSpc>
                <a:spcPct val="90000"/>
              </a:lnSpc>
            </a:pPr>
            <a:r>
              <a:rPr lang="en-US" sz="7200" dirty="0" smtClean="0"/>
              <a:t>The longer someone is seriously depressed or under high stress the smaller their hippocampus.  </a:t>
            </a:r>
            <a:endParaRPr lang="en-US" sz="7200" dirty="0"/>
          </a:p>
          <a:p>
            <a:pPr>
              <a:lnSpc>
                <a:spcPct val="90000"/>
              </a:lnSpc>
              <a:buFont typeface="Wingdings" pitchFamily="2" charset="2"/>
              <a:buNone/>
            </a:pPr>
            <a:endParaRPr lang="en-US" sz="7200" dirty="0"/>
          </a:p>
          <a:p>
            <a:pPr>
              <a:lnSpc>
                <a:spcPct val="90000"/>
              </a:lnSpc>
            </a:pPr>
            <a:r>
              <a:rPr lang="en-US" sz="7200" i="1" dirty="0" smtClean="0"/>
              <a:t>Antidepressants</a:t>
            </a:r>
            <a:r>
              <a:rPr lang="en-US" sz="7200" dirty="0" smtClean="0"/>
              <a:t> </a:t>
            </a:r>
            <a:r>
              <a:rPr lang="en-US" sz="7200" dirty="0"/>
              <a:t>have been found </a:t>
            </a:r>
            <a:r>
              <a:rPr lang="en-US" sz="7200" dirty="0" smtClean="0"/>
              <a:t>to increase stem cells that become new neurons in the hippocampus</a:t>
            </a:r>
          </a:p>
          <a:p>
            <a:pPr marL="137160" indent="0">
              <a:lnSpc>
                <a:spcPct val="90000"/>
              </a:lnSpc>
              <a:buNone/>
            </a:pPr>
            <a:endParaRPr lang="en-US" sz="7200" dirty="0" smtClean="0"/>
          </a:p>
          <a:p>
            <a:pPr>
              <a:lnSpc>
                <a:spcPct val="90000"/>
              </a:lnSpc>
            </a:pPr>
            <a:r>
              <a:rPr lang="en-US" sz="7200" dirty="0" smtClean="0"/>
              <a:t>It takes about 3-6 weeks on an antidepressant  for new neurons to mature and connect with other neurons</a:t>
            </a:r>
          </a:p>
          <a:p>
            <a:pPr>
              <a:lnSpc>
                <a:spcPct val="90000"/>
              </a:lnSpc>
            </a:pPr>
            <a:endParaRPr lang="en-US" sz="7200" dirty="0" smtClean="0"/>
          </a:p>
          <a:p>
            <a:pPr>
              <a:lnSpc>
                <a:spcPct val="90000"/>
              </a:lnSpc>
            </a:pPr>
            <a:endParaRPr lang="en-US" sz="7200" dirty="0"/>
          </a:p>
        </p:txBody>
      </p:sp>
    </p:spTree>
    <p:extLst>
      <p:ext uri="{BB962C8B-B14F-4D97-AF65-F5344CB8AC3E}">
        <p14:creationId xmlns:p14="http://schemas.microsoft.com/office/powerpoint/2010/main" val="3550533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Depression &amp; Poverty</a:t>
            </a:r>
            <a:endParaRPr lang="en-US" dirty="0"/>
          </a:p>
        </p:txBody>
      </p:sp>
      <p:sp>
        <p:nvSpPr>
          <p:cNvPr id="3" name="Content Placeholder 2"/>
          <p:cNvSpPr>
            <a:spLocks noGrp="1"/>
          </p:cNvSpPr>
          <p:nvPr>
            <p:ph idx="1"/>
          </p:nvPr>
        </p:nvSpPr>
        <p:spPr/>
        <p:txBody>
          <a:bodyPr>
            <a:normAutofit fontScale="32500" lnSpcReduction="20000"/>
          </a:bodyPr>
          <a:lstStyle/>
          <a:p>
            <a:r>
              <a:rPr lang="en-US" sz="8000" dirty="0" smtClean="0"/>
              <a:t>Many studies show that socioeconomic status is the number one predictor of depression</a:t>
            </a:r>
          </a:p>
          <a:p>
            <a:pPr marL="137160" indent="0">
              <a:buNone/>
            </a:pPr>
            <a:endParaRPr lang="en-US" sz="8000" dirty="0" smtClean="0"/>
          </a:p>
          <a:p>
            <a:r>
              <a:rPr lang="en-US" sz="8000" dirty="0" smtClean="0"/>
              <a:t>Depression is so common in poor communities awareness that an internal problem exists is lacking; perceived the problems are only due to uncontrollable external factors</a:t>
            </a:r>
          </a:p>
          <a:p>
            <a:pPr marL="137160" indent="0">
              <a:buNone/>
            </a:pPr>
            <a:endParaRPr lang="en-US" sz="8000" dirty="0" smtClean="0"/>
          </a:p>
          <a:p>
            <a:r>
              <a:rPr lang="en-US" sz="8000" dirty="0" smtClean="0"/>
              <a:t>Poverty is highly associated with a learned helplessness &amp; passivity</a:t>
            </a:r>
          </a:p>
          <a:p>
            <a:pPr marL="137160" indent="0">
              <a:buNone/>
            </a:pPr>
            <a:endParaRPr lang="en-US" sz="8000" dirty="0" smtClean="0"/>
          </a:p>
          <a:p>
            <a:r>
              <a:rPr lang="en-US" sz="8000" dirty="0" smtClean="0"/>
              <a:t>Rate among welfare recipients is about 3x higher</a:t>
            </a:r>
          </a:p>
          <a:p>
            <a:pPr marL="137160" indent="0">
              <a:buNone/>
            </a:pPr>
            <a:endParaRPr lang="en-US" sz="8000" dirty="0" smtClean="0"/>
          </a:p>
          <a:p>
            <a:pPr marL="137160" indent="0">
              <a:buNone/>
            </a:pPr>
            <a:endParaRPr lang="en-US" dirty="0" smtClean="0"/>
          </a:p>
          <a:p>
            <a:pPr marL="137160" indent="0">
              <a:buNone/>
            </a:pPr>
            <a:endParaRPr lang="en-US" dirty="0"/>
          </a:p>
        </p:txBody>
      </p:sp>
    </p:spTree>
    <p:extLst>
      <p:ext uri="{BB962C8B-B14F-4D97-AF65-F5344CB8AC3E}">
        <p14:creationId xmlns:p14="http://schemas.microsoft.com/office/powerpoint/2010/main" val="1217736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Depression &amp; Poverty</a:t>
            </a:r>
            <a:endParaRPr lang="en-US" dirty="0"/>
          </a:p>
        </p:txBody>
      </p:sp>
      <p:sp>
        <p:nvSpPr>
          <p:cNvPr id="3" name="Content Placeholder 2"/>
          <p:cNvSpPr>
            <a:spLocks noGrp="1"/>
          </p:cNvSpPr>
          <p:nvPr>
            <p:ph idx="1"/>
          </p:nvPr>
        </p:nvSpPr>
        <p:spPr/>
        <p:txBody>
          <a:bodyPr>
            <a:normAutofit/>
          </a:bodyPr>
          <a:lstStyle/>
          <a:p>
            <a:r>
              <a:rPr lang="en-US" dirty="0" smtClean="0"/>
              <a:t>Quality </a:t>
            </a:r>
            <a:r>
              <a:rPr lang="en-US" dirty="0"/>
              <a:t>mental health care is lacking most among the </a:t>
            </a:r>
            <a:r>
              <a:rPr lang="en-US" dirty="0" smtClean="0"/>
              <a:t>poor</a:t>
            </a:r>
            <a:endParaRPr lang="en-US" dirty="0"/>
          </a:p>
          <a:p>
            <a:pPr marL="137160" indent="0">
              <a:buNone/>
            </a:pPr>
            <a:endParaRPr lang="en-US" dirty="0"/>
          </a:p>
          <a:p>
            <a:r>
              <a:rPr lang="en-US" dirty="0"/>
              <a:t>Investment in addressing mental health needs may be worthwhile, financially and socially</a:t>
            </a:r>
          </a:p>
          <a:p>
            <a:pPr marL="137160" indent="0">
              <a:buNone/>
            </a:pPr>
            <a:endParaRPr lang="en-US" dirty="0"/>
          </a:p>
          <a:p>
            <a:r>
              <a:rPr lang="en-US" dirty="0"/>
              <a:t>The cost of not treating mental illness, may far outweigh the cost of adequately treating it</a:t>
            </a:r>
          </a:p>
          <a:p>
            <a:endParaRPr lang="en-US" dirty="0"/>
          </a:p>
        </p:txBody>
      </p:sp>
    </p:spTree>
    <p:extLst>
      <p:ext uri="{BB962C8B-B14F-4D97-AF65-F5344CB8AC3E}">
        <p14:creationId xmlns:p14="http://schemas.microsoft.com/office/powerpoint/2010/main" val="30367645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Mothers with Depression</a:t>
            </a:r>
            <a:endParaRPr lang="en-US" dirty="0"/>
          </a:p>
        </p:txBody>
      </p:sp>
      <p:sp>
        <p:nvSpPr>
          <p:cNvPr id="3" name="Content Placeholder 2"/>
          <p:cNvSpPr>
            <a:spLocks noGrp="1"/>
          </p:cNvSpPr>
          <p:nvPr>
            <p:ph idx="1"/>
          </p:nvPr>
        </p:nvSpPr>
        <p:spPr/>
        <p:txBody>
          <a:bodyPr>
            <a:normAutofit fontScale="85000" lnSpcReduction="20000"/>
          </a:bodyPr>
          <a:lstStyle/>
          <a:p>
            <a:r>
              <a:rPr lang="en-US" dirty="0"/>
              <a:t>Depressed mothers greatly influence the likelihood that a child will suffer depression  </a:t>
            </a:r>
            <a:r>
              <a:rPr lang="en-US" dirty="0" smtClean="0"/>
              <a:t>or other </a:t>
            </a:r>
            <a:r>
              <a:rPr lang="en-US" dirty="0"/>
              <a:t>emotional / behavioral </a:t>
            </a:r>
            <a:r>
              <a:rPr lang="en-US" dirty="0" smtClean="0"/>
              <a:t>issues</a:t>
            </a:r>
          </a:p>
          <a:p>
            <a:endParaRPr lang="en-US" dirty="0"/>
          </a:p>
          <a:p>
            <a:r>
              <a:rPr lang="en-US" dirty="0"/>
              <a:t>Having a depressed mother is often more detrimental than a schizophrenic mother</a:t>
            </a:r>
          </a:p>
          <a:p>
            <a:pPr marL="137160" indent="0">
              <a:buNone/>
            </a:pPr>
            <a:endParaRPr lang="en-US" dirty="0"/>
          </a:p>
          <a:p>
            <a:r>
              <a:rPr lang="en-US" dirty="0"/>
              <a:t>With a depressed mother, signs of depression </a:t>
            </a:r>
            <a:r>
              <a:rPr lang="en-US" dirty="0" smtClean="0"/>
              <a:t>can be </a:t>
            </a:r>
            <a:r>
              <a:rPr lang="en-US" dirty="0"/>
              <a:t>seen in </a:t>
            </a:r>
            <a:r>
              <a:rPr lang="en-US" dirty="0" smtClean="0"/>
              <a:t>infants, </a:t>
            </a:r>
            <a:r>
              <a:rPr lang="en-US" dirty="0"/>
              <a:t>as early as 3 </a:t>
            </a:r>
            <a:r>
              <a:rPr lang="en-US" dirty="0" smtClean="0"/>
              <a:t>months: weepy, angry, &amp; aggressive</a:t>
            </a:r>
            <a:endParaRPr lang="en-US" dirty="0"/>
          </a:p>
          <a:p>
            <a:pPr marL="137160" indent="0">
              <a:buNone/>
            </a:pPr>
            <a:endParaRPr lang="en-US" dirty="0" smtClean="0"/>
          </a:p>
          <a:p>
            <a:r>
              <a:rPr lang="en-US" dirty="0" smtClean="0"/>
              <a:t>If mother’s depression is treated early, children show improvement, reversal becomes more challenging with age</a:t>
            </a:r>
          </a:p>
        </p:txBody>
      </p:sp>
    </p:spTree>
    <p:extLst>
      <p:ext uri="{BB962C8B-B14F-4D97-AF65-F5344CB8AC3E}">
        <p14:creationId xmlns:p14="http://schemas.microsoft.com/office/powerpoint/2010/main" val="42401183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Mothers with Depression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Five potential impacts on child’s emotional / behavioral development (</a:t>
            </a:r>
            <a:r>
              <a:rPr lang="en-US" dirty="0" err="1" smtClean="0"/>
              <a:t>Sameroff</a:t>
            </a:r>
            <a:r>
              <a:rPr lang="en-US" dirty="0" smtClean="0"/>
              <a:t>, A.):</a:t>
            </a:r>
          </a:p>
          <a:p>
            <a:pPr marL="137160" indent="0">
              <a:buNone/>
            </a:pPr>
            <a:endParaRPr lang="en-US" dirty="0" smtClean="0"/>
          </a:p>
          <a:p>
            <a:pPr marL="1042416" lvl="1" indent="-457200">
              <a:buFont typeface="+mj-lt"/>
              <a:buAutoNum type="arabicPeriod"/>
            </a:pPr>
            <a:r>
              <a:rPr lang="en-US" i="1" dirty="0" smtClean="0"/>
              <a:t>Genetics</a:t>
            </a:r>
          </a:p>
          <a:p>
            <a:pPr marL="1042416" lvl="1" indent="-457200">
              <a:buFont typeface="+mj-lt"/>
              <a:buAutoNum type="arabicPeriod"/>
            </a:pPr>
            <a:r>
              <a:rPr lang="en-US" i="1" dirty="0" smtClean="0"/>
              <a:t>Empathetic mirroring: </a:t>
            </a:r>
            <a:r>
              <a:rPr lang="en-US" dirty="0" smtClean="0"/>
              <a:t>repeating back what they experience</a:t>
            </a:r>
          </a:p>
          <a:p>
            <a:pPr marL="1042416" lvl="1" indent="-457200">
              <a:buFont typeface="+mj-lt"/>
              <a:buAutoNum type="arabicPeriod"/>
            </a:pPr>
            <a:r>
              <a:rPr lang="en-US" i="1" dirty="0" smtClean="0"/>
              <a:t>Learned helplessness</a:t>
            </a:r>
            <a:r>
              <a:rPr lang="en-US" dirty="0" smtClean="0"/>
              <a:t>: giving up on connecting due to lack of parent approval for emotional outreach</a:t>
            </a:r>
          </a:p>
          <a:p>
            <a:pPr marL="1042416" lvl="1" indent="-457200">
              <a:buFont typeface="+mj-lt"/>
              <a:buAutoNum type="arabicPeriod"/>
            </a:pPr>
            <a:r>
              <a:rPr lang="en-US" i="1" dirty="0" smtClean="0"/>
              <a:t>Role-playing</a:t>
            </a:r>
            <a:r>
              <a:rPr lang="en-US" dirty="0" smtClean="0"/>
              <a:t>: taking on the illness role to avoid unpleasant things as observed by parent</a:t>
            </a:r>
          </a:p>
          <a:p>
            <a:pPr marL="1042416" lvl="1" indent="-457200">
              <a:buFont typeface="+mj-lt"/>
              <a:buAutoNum type="arabicPeriod"/>
            </a:pPr>
            <a:r>
              <a:rPr lang="en-US" i="1" dirty="0" smtClean="0"/>
              <a:t>Withdrawal:</a:t>
            </a:r>
            <a:r>
              <a:rPr lang="en-US" dirty="0" smtClean="0"/>
              <a:t> consequence of seeing no pleasure/meaning in communication with unhappy parent</a:t>
            </a:r>
          </a:p>
          <a:p>
            <a:pPr marL="585216" lvl="1" indent="0">
              <a:buNone/>
            </a:pPr>
            <a:endParaRPr lang="en-US" dirty="0" smtClean="0"/>
          </a:p>
        </p:txBody>
      </p:sp>
    </p:spTree>
    <p:extLst>
      <p:ext uri="{BB962C8B-B14F-4D97-AF65-F5344CB8AC3E}">
        <p14:creationId xmlns:p14="http://schemas.microsoft.com/office/powerpoint/2010/main" val="4231139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Children with Depression</a:t>
            </a:r>
            <a:endParaRPr lang="en-US" dirty="0"/>
          </a:p>
        </p:txBody>
      </p:sp>
      <p:sp>
        <p:nvSpPr>
          <p:cNvPr id="3" name="Content Placeholder 2"/>
          <p:cNvSpPr>
            <a:spLocks noGrp="1"/>
          </p:cNvSpPr>
          <p:nvPr>
            <p:ph idx="1"/>
          </p:nvPr>
        </p:nvSpPr>
        <p:spPr/>
        <p:txBody>
          <a:bodyPr>
            <a:normAutofit fontScale="92500" lnSpcReduction="10000"/>
          </a:bodyPr>
          <a:lstStyle/>
          <a:p>
            <a:r>
              <a:rPr lang="en-US" i="1" dirty="0" smtClean="0"/>
              <a:t>Anaclitic depression: </a:t>
            </a:r>
            <a:r>
              <a:rPr lang="en-US" dirty="0" smtClean="0"/>
              <a:t>occurs in second half of the child’s first year when separated too much from their mother</a:t>
            </a:r>
          </a:p>
          <a:p>
            <a:endParaRPr lang="en-US" dirty="0" smtClean="0"/>
          </a:p>
          <a:p>
            <a:pPr lvl="1"/>
            <a:r>
              <a:rPr lang="en-US" dirty="0" smtClean="0"/>
              <a:t>May develop in “failure to thrive” starting at age four or five; limited affect &amp; don’t bond</a:t>
            </a:r>
          </a:p>
          <a:p>
            <a:pPr marL="585216" lvl="1" indent="0">
              <a:buNone/>
            </a:pPr>
            <a:endParaRPr lang="en-US" dirty="0" smtClean="0"/>
          </a:p>
          <a:p>
            <a:pPr lvl="1"/>
            <a:r>
              <a:rPr lang="en-US" dirty="0" smtClean="0"/>
              <a:t>At age five to six show extreme crankiness, irritability, poor sleeping, and poor eating</a:t>
            </a:r>
          </a:p>
          <a:p>
            <a:pPr marL="585216" lvl="1" indent="0">
              <a:buNone/>
            </a:pPr>
            <a:endParaRPr lang="en-US" dirty="0" smtClean="0"/>
          </a:p>
          <a:p>
            <a:pPr lvl="1"/>
            <a:r>
              <a:rPr lang="en-US" dirty="0" smtClean="0"/>
              <a:t>Low self-esteem, high anxiety, and bed-wetting become common problems</a:t>
            </a:r>
          </a:p>
          <a:p>
            <a:endParaRPr lang="en-US" i="1" dirty="0"/>
          </a:p>
        </p:txBody>
      </p:sp>
    </p:spTree>
    <p:extLst>
      <p:ext uri="{BB962C8B-B14F-4D97-AF65-F5344CB8AC3E}">
        <p14:creationId xmlns:p14="http://schemas.microsoft.com/office/powerpoint/2010/main" val="3494343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Course of Depression</a:t>
            </a:r>
            <a:endParaRPr lang="en-US" dirty="0"/>
          </a:p>
        </p:txBody>
      </p:sp>
      <p:sp>
        <p:nvSpPr>
          <p:cNvPr id="3" name="Content Placeholder 2"/>
          <p:cNvSpPr>
            <a:spLocks noGrp="1"/>
          </p:cNvSpPr>
          <p:nvPr>
            <p:ph idx="1"/>
          </p:nvPr>
        </p:nvSpPr>
        <p:spPr>
          <a:noFill/>
        </p:spPr>
        <p:txBody>
          <a:bodyPr>
            <a:normAutofit lnSpcReduction="10000"/>
          </a:bodyPr>
          <a:lstStyle/>
          <a:p>
            <a:r>
              <a:rPr lang="en-US" dirty="0" smtClean="0"/>
              <a:t>Depressed children usually go on to be depressed adults</a:t>
            </a:r>
          </a:p>
          <a:p>
            <a:pPr marL="137160" indent="0">
              <a:buNone/>
            </a:pPr>
            <a:endParaRPr lang="en-US" dirty="0" smtClean="0"/>
          </a:p>
          <a:p>
            <a:r>
              <a:rPr lang="en-US" dirty="0"/>
              <a:t>Occurs in many before puberty, but peaks in </a:t>
            </a:r>
            <a:r>
              <a:rPr lang="en-US" dirty="0" smtClean="0"/>
              <a:t>adolescence</a:t>
            </a:r>
          </a:p>
          <a:p>
            <a:pPr marL="137160" indent="0">
              <a:buNone/>
            </a:pPr>
            <a:endParaRPr lang="en-US" dirty="0" smtClean="0"/>
          </a:p>
          <a:p>
            <a:r>
              <a:rPr lang="en-US" dirty="0"/>
              <a:t>The earlier the onset the more resistance to </a:t>
            </a:r>
            <a:r>
              <a:rPr lang="en-US" dirty="0" smtClean="0"/>
              <a:t>treatment</a:t>
            </a:r>
          </a:p>
          <a:p>
            <a:pPr marL="137160" indent="0">
              <a:buNone/>
            </a:pPr>
            <a:endParaRPr lang="en-US" dirty="0" smtClean="0"/>
          </a:p>
          <a:p>
            <a:r>
              <a:rPr lang="en-US" dirty="0" smtClean="0"/>
              <a:t>Early/preventative intervention is critical</a:t>
            </a:r>
          </a:p>
          <a:p>
            <a:pPr marL="137160" indent="0">
              <a:buNone/>
            </a:pPr>
            <a:endParaRPr lang="en-US" dirty="0" smtClean="0"/>
          </a:p>
          <a:p>
            <a:pPr marL="137160" indent="0">
              <a:buNone/>
            </a:pPr>
            <a:endParaRPr lang="en-US" dirty="0" smtClean="0"/>
          </a:p>
          <a:p>
            <a:pPr marL="137160" indent="0">
              <a:buNone/>
            </a:pPr>
            <a:endParaRPr lang="en-US" dirty="0"/>
          </a:p>
        </p:txBody>
      </p:sp>
    </p:spTree>
    <p:extLst>
      <p:ext uri="{BB962C8B-B14F-4D97-AF65-F5344CB8AC3E}">
        <p14:creationId xmlns:p14="http://schemas.microsoft.com/office/powerpoint/2010/main" val="24276436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Why So Much Depression?</a:t>
            </a:r>
            <a:endParaRPr lang="en-US" dirty="0"/>
          </a:p>
        </p:txBody>
      </p:sp>
      <p:sp>
        <p:nvSpPr>
          <p:cNvPr id="3" name="Content Placeholder 2"/>
          <p:cNvSpPr>
            <a:spLocks noGrp="1"/>
          </p:cNvSpPr>
          <p:nvPr>
            <p:ph idx="1"/>
          </p:nvPr>
        </p:nvSpPr>
        <p:spPr/>
        <p:txBody>
          <a:bodyPr>
            <a:normAutofit/>
          </a:bodyPr>
          <a:lstStyle/>
          <a:p>
            <a:r>
              <a:rPr lang="en-US" dirty="0" smtClean="0"/>
              <a:t>Four possible theories:</a:t>
            </a:r>
          </a:p>
          <a:p>
            <a:pPr marL="137160" indent="0">
              <a:buNone/>
            </a:pPr>
            <a:endParaRPr lang="en-US" dirty="0" smtClean="0"/>
          </a:p>
          <a:p>
            <a:pPr marL="1042416" lvl="1" indent="-457200">
              <a:buAutoNum type="arabicPeriod"/>
            </a:pPr>
            <a:r>
              <a:rPr lang="en-US" dirty="0" smtClean="0"/>
              <a:t>Served an important purpose in pre-human times</a:t>
            </a:r>
          </a:p>
          <a:p>
            <a:pPr marL="1042416" lvl="1" indent="-457200">
              <a:buAutoNum type="arabicPeriod"/>
            </a:pPr>
            <a:endParaRPr lang="en-US" dirty="0" smtClean="0"/>
          </a:p>
          <a:p>
            <a:pPr marL="1042416" lvl="1" indent="-457200">
              <a:buAutoNum type="arabicPeriod"/>
            </a:pPr>
            <a:r>
              <a:rPr lang="en-US" dirty="0" smtClean="0"/>
              <a:t>The stresses of modern life are incompatible with the brains we have evolved.</a:t>
            </a:r>
          </a:p>
          <a:p>
            <a:pPr marL="1042416" lvl="1" indent="-457200">
              <a:buAutoNum type="arabicPeriod"/>
            </a:pPr>
            <a:endParaRPr lang="en-US" dirty="0" smtClean="0"/>
          </a:p>
          <a:p>
            <a:pPr marL="1042416" lvl="1" indent="-457200">
              <a:buFont typeface="+mj-lt"/>
              <a:buAutoNum type="arabicPeriod"/>
            </a:pPr>
            <a:r>
              <a:rPr lang="en-US" dirty="0" smtClean="0"/>
              <a:t>It serves a useful function.</a:t>
            </a:r>
          </a:p>
          <a:p>
            <a:pPr marL="1042416" lvl="1" indent="-457200">
              <a:buFont typeface="+mj-lt"/>
              <a:buAutoNum type="arabicPeriod"/>
            </a:pPr>
            <a:endParaRPr lang="en-US" dirty="0" smtClean="0"/>
          </a:p>
          <a:p>
            <a:pPr marL="1042416" lvl="1" indent="-457200">
              <a:buFont typeface="+mj-lt"/>
              <a:buAutoNum type="arabicPeriod"/>
            </a:pPr>
            <a:r>
              <a:rPr lang="en-US" dirty="0" smtClean="0"/>
              <a:t>It is a secondary result of other characteristics.</a:t>
            </a:r>
          </a:p>
          <a:p>
            <a:endParaRPr lang="en-US" dirty="0"/>
          </a:p>
          <a:p>
            <a:pPr marL="971550" lvl="1" indent="-514350">
              <a:buFont typeface="+mj-lt"/>
              <a:buAutoNum type="arabicPeriod"/>
            </a:pPr>
            <a:endParaRPr lang="en-US" dirty="0" smtClean="0"/>
          </a:p>
          <a:p>
            <a:pPr marL="651510" indent="-514350">
              <a:buFont typeface="+mj-lt"/>
              <a:buAutoNum type="arabicPeriod"/>
            </a:pPr>
            <a:endParaRPr lang="en-US" dirty="0"/>
          </a:p>
        </p:txBody>
      </p:sp>
    </p:spTree>
    <p:extLst>
      <p:ext uri="{BB962C8B-B14F-4D97-AF65-F5344CB8AC3E}">
        <p14:creationId xmlns:p14="http://schemas.microsoft.com/office/powerpoint/2010/main" val="206989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So Much Depression?</a:t>
            </a:r>
            <a:endParaRPr lang="en-US" dirty="0"/>
          </a:p>
        </p:txBody>
      </p:sp>
      <p:sp>
        <p:nvSpPr>
          <p:cNvPr id="3" name="Content Placeholder 2"/>
          <p:cNvSpPr>
            <a:spLocks noGrp="1"/>
          </p:cNvSpPr>
          <p:nvPr>
            <p:ph idx="1"/>
          </p:nvPr>
        </p:nvSpPr>
        <p:spPr/>
        <p:txBody>
          <a:bodyPr>
            <a:normAutofit fontScale="85000" lnSpcReduction="20000"/>
          </a:bodyPr>
          <a:lstStyle/>
          <a:p>
            <a:r>
              <a:rPr lang="en-US" i="1" dirty="0" smtClean="0"/>
              <a:t>Self-Consciousness:</a:t>
            </a:r>
            <a:r>
              <a:rPr lang="en-US" dirty="0" smtClean="0"/>
              <a:t> high awareness of self, meta-cognition, and awareness of competing cognitive functions (i.e. rational and emotional thinking) makes us unlike any other species</a:t>
            </a:r>
          </a:p>
          <a:p>
            <a:pPr marL="137160" indent="0">
              <a:buNone/>
            </a:pPr>
            <a:endParaRPr lang="en-US" dirty="0" smtClean="0"/>
          </a:p>
          <a:p>
            <a:r>
              <a:rPr lang="en-US" dirty="0" smtClean="0"/>
              <a:t>Humans have the slowest brain maturation and are most plastic at older ages</a:t>
            </a:r>
          </a:p>
          <a:p>
            <a:pPr marL="137160" indent="0">
              <a:buNone/>
            </a:pPr>
            <a:endParaRPr lang="en-US" dirty="0" smtClean="0"/>
          </a:p>
          <a:p>
            <a:r>
              <a:rPr lang="en-US" dirty="0" smtClean="0"/>
              <a:t>Humans exhibit significant capacity to regulate emotions</a:t>
            </a:r>
            <a:endParaRPr lang="en-US" dirty="0"/>
          </a:p>
          <a:p>
            <a:pPr marL="137160" indent="0">
              <a:buNone/>
            </a:pPr>
            <a:endParaRPr lang="en-US" dirty="0" smtClean="0"/>
          </a:p>
          <a:p>
            <a:r>
              <a:rPr lang="en-US" i="1" dirty="0" smtClean="0"/>
              <a:t>Linguistic-Evolutionary </a:t>
            </a:r>
            <a:r>
              <a:rPr lang="en-US" i="1" dirty="0"/>
              <a:t>M</a:t>
            </a:r>
            <a:r>
              <a:rPr lang="en-US" i="1" dirty="0" smtClean="0"/>
              <a:t>odel </a:t>
            </a:r>
            <a:r>
              <a:rPr lang="en-US" dirty="0" smtClean="0"/>
              <a:t>(Crow, Timothy) mental illness is on a continuous spectrum and is determined by difference in intensity of symptoms</a:t>
            </a:r>
          </a:p>
          <a:p>
            <a:pPr marL="137160" indent="0">
              <a:buNone/>
            </a:pPr>
            <a:endParaRPr lang="en-US" dirty="0" smtClean="0"/>
          </a:p>
        </p:txBody>
      </p:sp>
    </p:spTree>
    <p:extLst>
      <p:ext uri="{BB962C8B-B14F-4D97-AF65-F5344CB8AC3E}">
        <p14:creationId xmlns:p14="http://schemas.microsoft.com/office/powerpoint/2010/main" val="25377937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Linguistic-Evolutionary Model</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29184373"/>
              </p:ext>
            </p:extLst>
          </p:nvPr>
        </p:nvGraphicFramePr>
        <p:xfrm>
          <a:off x="457200" y="1600200"/>
          <a:ext cx="8229600" cy="4708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50446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Video</a:t>
            </a:r>
            <a:endParaRPr lang="en-US" dirty="0"/>
          </a:p>
        </p:txBody>
      </p:sp>
      <p:sp>
        <p:nvSpPr>
          <p:cNvPr id="3" name="Content Placeholder 2"/>
          <p:cNvSpPr>
            <a:spLocks noGrp="1"/>
          </p:cNvSpPr>
          <p:nvPr>
            <p:ph idx="1"/>
          </p:nvPr>
        </p:nvSpPr>
        <p:spPr/>
        <p:txBody>
          <a:bodyPr/>
          <a:lstStyle/>
          <a:p>
            <a:r>
              <a:rPr lang="en-US" dirty="0" smtClean="0">
                <a:hlinkClick r:id="rId3"/>
              </a:rPr>
              <a:t>Out of the Shadows</a:t>
            </a:r>
            <a:endParaRPr lang="en-US" dirty="0"/>
          </a:p>
        </p:txBody>
      </p:sp>
    </p:spTree>
    <p:extLst>
      <p:ext uri="{BB962C8B-B14F-4D97-AF65-F5344CB8AC3E}">
        <p14:creationId xmlns:p14="http://schemas.microsoft.com/office/powerpoint/2010/main" val="13163178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en-US"/>
              <a:t>Anxiety</a:t>
            </a:r>
          </a:p>
        </p:txBody>
      </p:sp>
      <p:sp>
        <p:nvSpPr>
          <p:cNvPr id="81923" name="Rectangle 3"/>
          <p:cNvSpPr>
            <a:spLocks noGrp="1" noChangeArrowheads="1"/>
          </p:cNvSpPr>
          <p:nvPr>
            <p:ph type="body" idx="1"/>
          </p:nvPr>
        </p:nvSpPr>
        <p:spPr/>
        <p:txBody>
          <a:bodyPr>
            <a:normAutofit fontScale="92500" lnSpcReduction="10000"/>
          </a:bodyPr>
          <a:lstStyle/>
          <a:p>
            <a:pPr>
              <a:lnSpc>
                <a:spcPct val="80000"/>
              </a:lnSpc>
            </a:pPr>
            <a:r>
              <a:rPr lang="en-US" sz="2400" dirty="0"/>
              <a:t>10 – </a:t>
            </a:r>
            <a:r>
              <a:rPr lang="en-US" sz="2400" dirty="0" smtClean="0"/>
              <a:t>20% </a:t>
            </a:r>
            <a:r>
              <a:rPr lang="en-US" sz="2400" dirty="0"/>
              <a:t>Americans suffer from Anxiety </a:t>
            </a:r>
            <a:r>
              <a:rPr lang="en-US" sz="2400" dirty="0" smtClean="0"/>
              <a:t>Disorder</a:t>
            </a:r>
          </a:p>
          <a:p>
            <a:pPr marL="137160" indent="0">
              <a:lnSpc>
                <a:spcPct val="80000"/>
              </a:lnSpc>
              <a:buNone/>
            </a:pPr>
            <a:endParaRPr lang="en-US" sz="2400" dirty="0" smtClean="0"/>
          </a:p>
          <a:p>
            <a:pPr>
              <a:lnSpc>
                <a:spcPct val="80000"/>
              </a:lnSpc>
            </a:pPr>
            <a:r>
              <a:rPr lang="en-US" sz="2400" dirty="0"/>
              <a:t>About ½ of </a:t>
            </a:r>
            <a:r>
              <a:rPr lang="en-US" sz="2400" dirty="0" smtClean="0"/>
              <a:t>those </a:t>
            </a:r>
            <a:r>
              <a:rPr lang="en-US" sz="2400" dirty="0"/>
              <a:t>with true anxiety disorders develop major depression within 5 </a:t>
            </a:r>
            <a:r>
              <a:rPr lang="en-US" sz="2400" dirty="0" smtClean="0"/>
              <a:t>years</a:t>
            </a:r>
          </a:p>
          <a:p>
            <a:pPr>
              <a:lnSpc>
                <a:spcPct val="80000"/>
              </a:lnSpc>
            </a:pPr>
            <a:endParaRPr lang="en-US" sz="2400" dirty="0"/>
          </a:p>
          <a:p>
            <a:pPr>
              <a:lnSpc>
                <a:spcPct val="80000"/>
              </a:lnSpc>
            </a:pPr>
            <a:r>
              <a:rPr lang="en-US" sz="2400" dirty="0"/>
              <a:t>Worsens with time if </a:t>
            </a:r>
            <a:r>
              <a:rPr lang="en-US" sz="2400" dirty="0" smtClean="0"/>
              <a:t>untreated</a:t>
            </a:r>
            <a:endParaRPr lang="en-US" sz="2400" dirty="0"/>
          </a:p>
          <a:p>
            <a:pPr>
              <a:lnSpc>
                <a:spcPct val="80000"/>
              </a:lnSpc>
              <a:buFont typeface="Wingdings" pitchFamily="2" charset="2"/>
              <a:buNone/>
            </a:pPr>
            <a:endParaRPr lang="en-US" sz="2400" dirty="0"/>
          </a:p>
          <a:p>
            <a:pPr>
              <a:lnSpc>
                <a:spcPct val="80000"/>
              </a:lnSpc>
            </a:pPr>
            <a:r>
              <a:rPr lang="en-US" sz="2400" dirty="0"/>
              <a:t>Anxiety is often overlooked, misdiagnosed as ADHD, left untreated, and sometimes worsened when misdiagnosed</a:t>
            </a:r>
          </a:p>
          <a:p>
            <a:pPr>
              <a:lnSpc>
                <a:spcPct val="80000"/>
              </a:lnSpc>
              <a:buFont typeface="Wingdings" pitchFamily="2" charset="2"/>
              <a:buNone/>
            </a:pPr>
            <a:endParaRPr lang="en-US" sz="2400" dirty="0"/>
          </a:p>
          <a:p>
            <a:pPr>
              <a:lnSpc>
                <a:spcPct val="80000"/>
              </a:lnSpc>
            </a:pPr>
            <a:r>
              <a:rPr lang="en-US" sz="2400" dirty="0"/>
              <a:t>Anxiety is difficult to detect- internal, not </a:t>
            </a:r>
            <a:r>
              <a:rPr lang="en-US" sz="2400" dirty="0" smtClean="0"/>
              <a:t>easily observed</a:t>
            </a:r>
          </a:p>
          <a:p>
            <a:pPr>
              <a:lnSpc>
                <a:spcPct val="80000"/>
              </a:lnSpc>
              <a:buFont typeface="Wingdings" pitchFamily="2" charset="2"/>
              <a:buNone/>
            </a:pPr>
            <a:endParaRPr lang="en-US" sz="2400" dirty="0"/>
          </a:p>
          <a:p>
            <a:pPr>
              <a:lnSpc>
                <a:spcPct val="80000"/>
              </a:lnSpc>
            </a:pPr>
            <a:r>
              <a:rPr lang="en-US" sz="2400" dirty="0" smtClean="0"/>
              <a:t>Children and self-awareness</a:t>
            </a:r>
            <a:endParaRPr lang="en-US" sz="2400" dirty="0"/>
          </a:p>
          <a:p>
            <a:pPr>
              <a:lnSpc>
                <a:spcPct val="80000"/>
              </a:lnSpc>
              <a:buFont typeface="Wingdings" pitchFamily="2" charset="2"/>
              <a:buNone/>
            </a:pPr>
            <a:endParaRPr lang="en-US" sz="2400" dirty="0"/>
          </a:p>
          <a:p>
            <a:pPr>
              <a:lnSpc>
                <a:spcPct val="80000"/>
              </a:lnSpc>
            </a:pPr>
            <a:r>
              <a:rPr lang="en-US" sz="2400" dirty="0"/>
              <a:t>Medication </a:t>
            </a:r>
          </a:p>
          <a:p>
            <a:pPr>
              <a:lnSpc>
                <a:spcPct val="80000"/>
              </a:lnSpc>
              <a:buFont typeface="Wingdings" pitchFamily="2" charset="2"/>
              <a:buNone/>
            </a:pPr>
            <a:endParaRPr lang="en-US" sz="2400" dirty="0"/>
          </a:p>
        </p:txBody>
      </p:sp>
    </p:spTree>
    <p:extLst>
      <p:ext uri="{BB962C8B-B14F-4D97-AF65-F5344CB8AC3E}">
        <p14:creationId xmlns:p14="http://schemas.microsoft.com/office/powerpoint/2010/main" val="22613242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When Does </a:t>
            </a:r>
            <a:r>
              <a:rPr lang="en-US" dirty="0"/>
              <a:t>A</a:t>
            </a:r>
            <a:r>
              <a:rPr lang="en-US" dirty="0" smtClean="0"/>
              <a:t>nxiety </a:t>
            </a:r>
            <a:r>
              <a:rPr lang="en-US" dirty="0"/>
              <a:t>C</a:t>
            </a:r>
            <a:r>
              <a:rPr lang="en-US" dirty="0" smtClean="0"/>
              <a:t>onfront </a:t>
            </a:r>
            <a:r>
              <a:rPr lang="en-US" dirty="0"/>
              <a:t>U</a:t>
            </a:r>
            <a:r>
              <a:rPr lang="en-US" dirty="0" smtClean="0"/>
              <a:t>s?</a:t>
            </a:r>
            <a:endParaRPr lang="en-US" dirty="0"/>
          </a:p>
        </p:txBody>
      </p:sp>
      <p:sp>
        <p:nvSpPr>
          <p:cNvPr id="3" name="Content Placeholder 2"/>
          <p:cNvSpPr>
            <a:spLocks noGrp="1"/>
          </p:cNvSpPr>
          <p:nvPr>
            <p:ph idx="1"/>
          </p:nvPr>
        </p:nvSpPr>
        <p:spPr/>
        <p:txBody>
          <a:bodyPr/>
          <a:lstStyle/>
          <a:p>
            <a:r>
              <a:rPr lang="en-US" dirty="0" smtClean="0"/>
              <a:t>When doing something new</a:t>
            </a:r>
          </a:p>
          <a:p>
            <a:endParaRPr lang="en-US" dirty="0" smtClean="0"/>
          </a:p>
          <a:p>
            <a:r>
              <a:rPr lang="en-US" dirty="0" smtClean="0"/>
              <a:t>When uncertain about plans</a:t>
            </a:r>
          </a:p>
          <a:p>
            <a:endParaRPr lang="en-US" dirty="0" smtClean="0"/>
          </a:p>
          <a:p>
            <a:r>
              <a:rPr lang="en-US" dirty="0" smtClean="0"/>
              <a:t>When there “what ifs”</a:t>
            </a:r>
          </a:p>
          <a:p>
            <a:endParaRPr lang="en-US" dirty="0" smtClean="0"/>
          </a:p>
          <a:p>
            <a:r>
              <a:rPr lang="en-US" dirty="0" smtClean="0"/>
              <a:t>When you have to perform</a:t>
            </a:r>
          </a:p>
          <a:p>
            <a:endParaRPr lang="en-US" dirty="0" smtClean="0"/>
          </a:p>
          <a:p>
            <a:r>
              <a:rPr lang="en-US" dirty="0" smtClean="0"/>
              <a:t>When doing something scary</a:t>
            </a:r>
          </a:p>
        </p:txBody>
      </p:sp>
    </p:spTree>
    <p:extLst>
      <p:ext uri="{BB962C8B-B14F-4D97-AF65-F5344CB8AC3E}">
        <p14:creationId xmlns:p14="http://schemas.microsoft.com/office/powerpoint/2010/main" val="1111383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 calcmode="lin" valueType="num">
                                      <p:cBhvr additive="base">
                                        <p:cTn id="2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Anxiety</a:t>
            </a:r>
            <a:endParaRPr lang="en-US" dirty="0"/>
          </a:p>
        </p:txBody>
      </p:sp>
      <p:sp>
        <p:nvSpPr>
          <p:cNvPr id="3" name="Content Placeholder 2"/>
          <p:cNvSpPr>
            <a:spLocks noGrp="1"/>
          </p:cNvSpPr>
          <p:nvPr>
            <p:ph idx="1"/>
          </p:nvPr>
        </p:nvSpPr>
        <p:spPr/>
        <p:txBody>
          <a:bodyPr>
            <a:normAutofit lnSpcReduction="10000"/>
          </a:bodyPr>
          <a:lstStyle/>
          <a:p>
            <a:r>
              <a:rPr lang="en-US" dirty="0" smtClean="0"/>
              <a:t>The opposite of peace and feeling safe</a:t>
            </a:r>
          </a:p>
          <a:p>
            <a:pPr marL="137160" indent="0">
              <a:buNone/>
            </a:pPr>
            <a:endParaRPr lang="en-US" dirty="0" smtClean="0"/>
          </a:p>
          <a:p>
            <a:r>
              <a:rPr lang="en-US" dirty="0" smtClean="0"/>
              <a:t>“Curse” of sensitivity &amp; empathy: a capacity for feeling deeply, including emotional pain, which both can be helpful and hindering. </a:t>
            </a:r>
          </a:p>
          <a:p>
            <a:pPr marL="137160" indent="0">
              <a:buNone/>
            </a:pPr>
            <a:endParaRPr lang="en-US" dirty="0" smtClean="0"/>
          </a:p>
          <a:p>
            <a:r>
              <a:rPr lang="en-US" dirty="0" smtClean="0"/>
              <a:t>Often obsessive thinkers without compulsive tendencies</a:t>
            </a:r>
          </a:p>
          <a:p>
            <a:pPr marL="137160" indent="0">
              <a:buNone/>
            </a:pPr>
            <a:endParaRPr lang="en-US" dirty="0" smtClean="0"/>
          </a:p>
          <a:p>
            <a:r>
              <a:rPr lang="en-US" dirty="0" smtClean="0"/>
              <a:t>Anticipatory anxiety</a:t>
            </a:r>
          </a:p>
          <a:p>
            <a:pPr marL="137160" indent="0">
              <a:buNone/>
            </a:pPr>
            <a:endParaRPr lang="en-US" dirty="0" smtClean="0"/>
          </a:p>
        </p:txBody>
      </p:sp>
    </p:spTree>
    <p:extLst>
      <p:ext uri="{BB962C8B-B14F-4D97-AF65-F5344CB8AC3E}">
        <p14:creationId xmlns:p14="http://schemas.microsoft.com/office/powerpoint/2010/main" val="3201284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en-US" dirty="0" smtClean="0"/>
              <a:t>Characteristics of Anxiety</a:t>
            </a:r>
            <a:endParaRPr lang="en-US" dirty="0"/>
          </a:p>
        </p:txBody>
      </p:sp>
      <p:sp>
        <p:nvSpPr>
          <p:cNvPr id="82947" name="Rectangle 3"/>
          <p:cNvSpPr>
            <a:spLocks noGrp="1" noChangeArrowheads="1"/>
          </p:cNvSpPr>
          <p:nvPr>
            <p:ph type="body" idx="1"/>
          </p:nvPr>
        </p:nvSpPr>
        <p:spPr/>
        <p:txBody>
          <a:bodyPr>
            <a:normAutofit fontScale="92500" lnSpcReduction="10000"/>
          </a:bodyPr>
          <a:lstStyle/>
          <a:p>
            <a:pPr>
              <a:lnSpc>
                <a:spcPct val="80000"/>
              </a:lnSpc>
            </a:pPr>
            <a:r>
              <a:rPr lang="en-US" sz="2200" dirty="0"/>
              <a:t>Strong episodes of anxiousness and panicky </a:t>
            </a:r>
            <a:r>
              <a:rPr lang="en-US" sz="2200" dirty="0" smtClean="0"/>
              <a:t>feelings</a:t>
            </a:r>
          </a:p>
          <a:p>
            <a:pPr marL="137160" indent="0">
              <a:lnSpc>
                <a:spcPct val="80000"/>
              </a:lnSpc>
              <a:buNone/>
            </a:pPr>
            <a:endParaRPr lang="en-US" sz="2200" dirty="0"/>
          </a:p>
          <a:p>
            <a:pPr>
              <a:lnSpc>
                <a:spcPct val="80000"/>
              </a:lnSpc>
            </a:pPr>
            <a:r>
              <a:rPr lang="en-US" sz="2200" dirty="0" smtClean="0"/>
              <a:t>Feelings </a:t>
            </a:r>
            <a:r>
              <a:rPr lang="en-US" sz="2200" dirty="0"/>
              <a:t>of bewilderment and </a:t>
            </a:r>
            <a:r>
              <a:rPr lang="en-US" sz="2200" dirty="0" smtClean="0"/>
              <a:t>unreality</a:t>
            </a:r>
          </a:p>
          <a:p>
            <a:pPr marL="137160" indent="0">
              <a:lnSpc>
                <a:spcPct val="80000"/>
              </a:lnSpc>
              <a:buNone/>
            </a:pPr>
            <a:endParaRPr lang="en-US" sz="2200" dirty="0"/>
          </a:p>
          <a:p>
            <a:pPr>
              <a:lnSpc>
                <a:spcPct val="80000"/>
              </a:lnSpc>
            </a:pPr>
            <a:r>
              <a:rPr lang="en-US" sz="2200" dirty="0" smtClean="0"/>
              <a:t>Feelings </a:t>
            </a:r>
            <a:r>
              <a:rPr lang="en-US" sz="2200" dirty="0"/>
              <a:t>of depression and </a:t>
            </a:r>
            <a:r>
              <a:rPr lang="en-US" sz="2200" dirty="0" smtClean="0"/>
              <a:t>hopelessness</a:t>
            </a:r>
          </a:p>
          <a:p>
            <a:pPr marL="137160" indent="0">
              <a:lnSpc>
                <a:spcPct val="80000"/>
              </a:lnSpc>
              <a:buNone/>
            </a:pPr>
            <a:endParaRPr lang="en-US" sz="2200" dirty="0"/>
          </a:p>
          <a:p>
            <a:pPr>
              <a:lnSpc>
                <a:spcPct val="80000"/>
              </a:lnSpc>
            </a:pPr>
            <a:r>
              <a:rPr lang="en-US" sz="2200" dirty="0"/>
              <a:t>Restless feelings, insomnia, sleeping too </a:t>
            </a:r>
            <a:r>
              <a:rPr lang="en-US" sz="2200" dirty="0" smtClean="0"/>
              <a:t>much</a:t>
            </a:r>
          </a:p>
          <a:p>
            <a:pPr marL="137160" indent="0">
              <a:lnSpc>
                <a:spcPct val="80000"/>
              </a:lnSpc>
              <a:buNone/>
            </a:pPr>
            <a:endParaRPr lang="en-US" sz="2200" dirty="0"/>
          </a:p>
          <a:p>
            <a:pPr>
              <a:lnSpc>
                <a:spcPct val="80000"/>
              </a:lnSpc>
            </a:pPr>
            <a:r>
              <a:rPr lang="en-US" sz="2200" dirty="0" smtClean="0"/>
              <a:t>Picking </a:t>
            </a:r>
            <a:r>
              <a:rPr lang="en-US" sz="2200" dirty="0"/>
              <a:t>at self or </a:t>
            </a:r>
            <a:r>
              <a:rPr lang="en-US" sz="2200" dirty="0" smtClean="0"/>
              <a:t>objects</a:t>
            </a:r>
          </a:p>
          <a:p>
            <a:pPr>
              <a:lnSpc>
                <a:spcPct val="80000"/>
              </a:lnSpc>
            </a:pPr>
            <a:endParaRPr lang="en-US" sz="2200" dirty="0"/>
          </a:p>
          <a:p>
            <a:pPr>
              <a:lnSpc>
                <a:spcPct val="80000"/>
              </a:lnSpc>
            </a:pPr>
            <a:r>
              <a:rPr lang="en-US" sz="2200" dirty="0"/>
              <a:t>Uncontrollable bouts of </a:t>
            </a:r>
            <a:r>
              <a:rPr lang="en-US" sz="2200" dirty="0" smtClean="0"/>
              <a:t>anger/crying</a:t>
            </a:r>
          </a:p>
          <a:p>
            <a:pPr marL="137160" indent="0">
              <a:lnSpc>
                <a:spcPct val="80000"/>
              </a:lnSpc>
              <a:buNone/>
            </a:pPr>
            <a:endParaRPr lang="en-US" sz="2200" dirty="0"/>
          </a:p>
          <a:p>
            <a:pPr>
              <a:lnSpc>
                <a:spcPct val="80000"/>
              </a:lnSpc>
            </a:pPr>
            <a:r>
              <a:rPr lang="en-US" sz="2200" dirty="0"/>
              <a:t>Obsessive-compulsive </a:t>
            </a:r>
            <a:r>
              <a:rPr lang="en-US" sz="2200" dirty="0" smtClean="0"/>
              <a:t>tendencies</a:t>
            </a:r>
          </a:p>
          <a:p>
            <a:pPr marL="137160" indent="0">
              <a:lnSpc>
                <a:spcPct val="80000"/>
              </a:lnSpc>
              <a:buNone/>
            </a:pPr>
            <a:endParaRPr lang="en-US" sz="2200" dirty="0"/>
          </a:p>
          <a:p>
            <a:pPr>
              <a:lnSpc>
                <a:spcPct val="80000"/>
              </a:lnSpc>
            </a:pPr>
            <a:r>
              <a:rPr lang="en-US" sz="2200" dirty="0" smtClean="0"/>
              <a:t>Withdrawing</a:t>
            </a:r>
          </a:p>
          <a:p>
            <a:pPr>
              <a:lnSpc>
                <a:spcPct val="80000"/>
              </a:lnSpc>
            </a:pPr>
            <a:endParaRPr lang="en-US" sz="2200" dirty="0"/>
          </a:p>
          <a:p>
            <a:pPr>
              <a:lnSpc>
                <a:spcPct val="80000"/>
              </a:lnSpc>
            </a:pPr>
            <a:r>
              <a:rPr lang="en-US" sz="2200" dirty="0"/>
              <a:t>Frightening, gruesome thoughts (diversion from conflict)</a:t>
            </a:r>
          </a:p>
          <a:p>
            <a:pPr>
              <a:lnSpc>
                <a:spcPct val="80000"/>
              </a:lnSpc>
            </a:pPr>
            <a:endParaRPr lang="en-US" sz="1800" dirty="0"/>
          </a:p>
        </p:txBody>
      </p:sp>
    </p:spTree>
    <p:extLst>
      <p:ext uri="{BB962C8B-B14F-4D97-AF65-F5344CB8AC3E}">
        <p14:creationId xmlns:p14="http://schemas.microsoft.com/office/powerpoint/2010/main" val="42105586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Temperament &amp; Personality</a:t>
            </a:r>
            <a:endParaRPr lang="en-US" dirty="0"/>
          </a:p>
        </p:txBody>
      </p:sp>
      <p:sp>
        <p:nvSpPr>
          <p:cNvPr id="3" name="Content Placeholder 2"/>
          <p:cNvSpPr>
            <a:spLocks noGrp="1"/>
          </p:cNvSpPr>
          <p:nvPr>
            <p:ph idx="1"/>
          </p:nvPr>
        </p:nvSpPr>
        <p:spPr/>
        <p:txBody>
          <a:bodyPr/>
          <a:lstStyle/>
          <a:p>
            <a:r>
              <a:rPr lang="en-US" i="1" dirty="0"/>
              <a:t>Temperament:</a:t>
            </a:r>
            <a:r>
              <a:rPr lang="en-US" dirty="0"/>
              <a:t>  inborn, biological ways of responding emotionally/behaviorally in infancy and early </a:t>
            </a:r>
            <a:r>
              <a:rPr lang="en-US" dirty="0" smtClean="0"/>
              <a:t>childhood</a:t>
            </a:r>
          </a:p>
          <a:p>
            <a:pPr marL="137160" indent="0">
              <a:buNone/>
            </a:pPr>
            <a:endParaRPr lang="en-US" dirty="0"/>
          </a:p>
          <a:p>
            <a:r>
              <a:rPr lang="en-US" i="1" dirty="0"/>
              <a:t>Personality: </a:t>
            </a:r>
            <a:r>
              <a:rPr lang="en-US" dirty="0" smtClean="0"/>
              <a:t>outcome of an interaction of biological traits with </a:t>
            </a:r>
            <a:r>
              <a:rPr lang="en-US" dirty="0"/>
              <a:t>social and personal experiences</a:t>
            </a:r>
            <a:endParaRPr lang="en-US" i="1" dirty="0"/>
          </a:p>
          <a:p>
            <a:endParaRPr lang="en-US" dirty="0"/>
          </a:p>
        </p:txBody>
      </p:sp>
      <p:sp>
        <p:nvSpPr>
          <p:cNvPr id="4" name="Rectangle 3"/>
          <p:cNvSpPr/>
          <p:nvPr/>
        </p:nvSpPr>
        <p:spPr>
          <a:xfrm>
            <a:off x="5867400" y="6096000"/>
            <a:ext cx="2286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 Cain (2013): Quiet</a:t>
            </a:r>
            <a:endParaRPr lang="en-US" dirty="0"/>
          </a:p>
        </p:txBody>
      </p:sp>
    </p:spTree>
    <p:extLst>
      <p:ext uri="{BB962C8B-B14F-4D97-AF65-F5344CB8AC3E}">
        <p14:creationId xmlns:p14="http://schemas.microsoft.com/office/powerpoint/2010/main" val="2280502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Anxious Children</a:t>
            </a:r>
            <a:endParaRPr lang="en-US" dirty="0"/>
          </a:p>
        </p:txBody>
      </p:sp>
      <p:sp>
        <p:nvSpPr>
          <p:cNvPr id="3" name="Content Placeholder 2"/>
          <p:cNvSpPr>
            <a:spLocks noGrp="1"/>
          </p:cNvSpPr>
          <p:nvPr>
            <p:ph idx="1"/>
          </p:nvPr>
        </p:nvSpPr>
        <p:spPr/>
        <p:txBody>
          <a:bodyPr>
            <a:normAutofit/>
          </a:bodyPr>
          <a:lstStyle/>
          <a:p>
            <a:r>
              <a:rPr lang="en-US" dirty="0" smtClean="0"/>
              <a:t>Longitudinal study by Jerome </a:t>
            </a:r>
            <a:r>
              <a:rPr lang="en-US" dirty="0" err="1" smtClean="0"/>
              <a:t>Kagan</a:t>
            </a:r>
            <a:r>
              <a:rPr lang="en-US" dirty="0" smtClean="0"/>
              <a:t>, 1989 (500 infants):</a:t>
            </a:r>
          </a:p>
          <a:p>
            <a:endParaRPr lang="en-US" dirty="0" smtClean="0"/>
          </a:p>
          <a:p>
            <a:pPr lvl="1"/>
            <a:r>
              <a:rPr lang="en-US" sz="2500" dirty="0" smtClean="0"/>
              <a:t>Exposed 4 month-olds to novel experiences: strange visuals, loud noise, and odd smells </a:t>
            </a:r>
            <a:br>
              <a:rPr lang="en-US" sz="2500" dirty="0" smtClean="0"/>
            </a:br>
            <a:endParaRPr lang="en-US" sz="2500" dirty="0" smtClean="0"/>
          </a:p>
          <a:p>
            <a:pPr lvl="1"/>
            <a:r>
              <a:rPr lang="en-US" sz="2500" dirty="0" smtClean="0"/>
              <a:t>20% were found to be “high reactive”</a:t>
            </a:r>
          </a:p>
          <a:p>
            <a:pPr marL="585216" lvl="1" indent="0">
              <a:buNone/>
            </a:pPr>
            <a:endParaRPr lang="en-US" dirty="0"/>
          </a:p>
        </p:txBody>
      </p:sp>
      <p:sp>
        <p:nvSpPr>
          <p:cNvPr id="4" name="Rectangle 3"/>
          <p:cNvSpPr/>
          <p:nvPr/>
        </p:nvSpPr>
        <p:spPr>
          <a:xfrm>
            <a:off x="5867400" y="6096000"/>
            <a:ext cx="2286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 Cain (2013): Quiet</a:t>
            </a:r>
            <a:endParaRPr lang="en-US" dirty="0"/>
          </a:p>
        </p:txBody>
      </p:sp>
    </p:spTree>
    <p:extLst>
      <p:ext uri="{BB962C8B-B14F-4D97-AF65-F5344CB8AC3E}">
        <p14:creationId xmlns:p14="http://schemas.microsoft.com/office/powerpoint/2010/main" val="116508298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“High Reactive” Children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55931418"/>
              </p:ext>
            </p:extLst>
          </p:nvPr>
        </p:nvGraphicFramePr>
        <p:xfrm>
          <a:off x="457200" y="1600200"/>
          <a:ext cx="8229600" cy="4709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76883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Panic Attacks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Experiencing severe panic attacks can be debilitating </a:t>
            </a:r>
          </a:p>
          <a:p>
            <a:pPr marL="137160" indent="0">
              <a:buNone/>
            </a:pPr>
            <a:endParaRPr lang="en-US" dirty="0" smtClean="0"/>
          </a:p>
          <a:p>
            <a:r>
              <a:rPr lang="en-US" dirty="0" smtClean="0"/>
              <a:t>Often develop from life events where there is a loss of security or perceived loss of security</a:t>
            </a:r>
          </a:p>
          <a:p>
            <a:pPr marL="137160" indent="0">
              <a:buNone/>
            </a:pPr>
            <a:endParaRPr lang="en-US" dirty="0" smtClean="0"/>
          </a:p>
          <a:p>
            <a:r>
              <a:rPr lang="en-US" dirty="0" smtClean="0"/>
              <a:t>Most difficult factor- it is uncontrollable, feelings occur for absolutely no reason</a:t>
            </a:r>
          </a:p>
          <a:p>
            <a:endParaRPr lang="en-US" dirty="0" smtClean="0"/>
          </a:p>
          <a:p>
            <a:r>
              <a:rPr lang="en-US" dirty="0" smtClean="0"/>
              <a:t>About 1/3 of panic attacks related to depression occur during deep, dreamless sleep</a:t>
            </a:r>
          </a:p>
          <a:p>
            <a:pPr marL="137160" indent="0">
              <a:buNone/>
            </a:pPr>
            <a:endParaRPr lang="en-US" dirty="0" smtClean="0"/>
          </a:p>
          <a:p>
            <a:pPr marL="137160" indent="0">
              <a:buNone/>
            </a:pPr>
            <a:endParaRPr lang="en-US" dirty="0"/>
          </a:p>
        </p:txBody>
      </p:sp>
    </p:spTree>
    <p:extLst>
      <p:ext uri="{BB962C8B-B14F-4D97-AF65-F5344CB8AC3E}">
        <p14:creationId xmlns:p14="http://schemas.microsoft.com/office/powerpoint/2010/main" val="2719152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Panic Attacks</a:t>
            </a:r>
            <a:endParaRPr lang="en-US" dirty="0"/>
          </a:p>
        </p:txBody>
      </p:sp>
      <p:sp>
        <p:nvSpPr>
          <p:cNvPr id="3" name="Content Placeholder 2"/>
          <p:cNvSpPr>
            <a:spLocks noGrp="1"/>
          </p:cNvSpPr>
          <p:nvPr>
            <p:ph idx="1"/>
          </p:nvPr>
        </p:nvSpPr>
        <p:spPr/>
        <p:txBody>
          <a:bodyPr/>
          <a:lstStyle/>
          <a:p>
            <a:pPr marL="137160" indent="0">
              <a:buNone/>
            </a:pPr>
            <a:r>
              <a:rPr lang="en-US" u="sng" dirty="0" smtClean="0"/>
              <a:t>Cognitive Symptoms:</a:t>
            </a:r>
          </a:p>
          <a:p>
            <a:pPr marL="137160" indent="0">
              <a:buNone/>
            </a:pPr>
            <a:endParaRPr lang="en-US" dirty="0" smtClean="0"/>
          </a:p>
          <a:p>
            <a:pPr lvl="1"/>
            <a:r>
              <a:rPr lang="en-US" dirty="0" smtClean="0"/>
              <a:t>“I’m going to have a heart attack.”</a:t>
            </a:r>
          </a:p>
          <a:p>
            <a:pPr lvl="1"/>
            <a:r>
              <a:rPr lang="en-US" dirty="0" smtClean="0"/>
              <a:t>“I’m about to die.”</a:t>
            </a:r>
          </a:p>
          <a:p>
            <a:pPr lvl="1"/>
            <a:r>
              <a:rPr lang="en-US" dirty="0" smtClean="0"/>
              <a:t>“I can’t breathe properly. I’m going to suffocate.”</a:t>
            </a:r>
          </a:p>
          <a:p>
            <a:pPr lvl="1"/>
            <a:r>
              <a:rPr lang="en-US" dirty="0" smtClean="0"/>
              <a:t>“I’m about to pass out.”</a:t>
            </a:r>
          </a:p>
          <a:p>
            <a:pPr lvl="1"/>
            <a:r>
              <a:rPr lang="en-US" dirty="0" smtClean="0"/>
              <a:t>“I’m going to lose control and go crazy.”</a:t>
            </a:r>
          </a:p>
          <a:p>
            <a:pPr lvl="1"/>
            <a:endParaRPr lang="en-US" dirty="0"/>
          </a:p>
          <a:p>
            <a:pPr marL="585216" lvl="1" indent="0">
              <a:buNone/>
            </a:pPr>
            <a:endParaRPr lang="en-US" dirty="0"/>
          </a:p>
        </p:txBody>
      </p:sp>
    </p:spTree>
    <p:extLst>
      <p:ext uri="{BB962C8B-B14F-4D97-AF65-F5344CB8AC3E}">
        <p14:creationId xmlns:p14="http://schemas.microsoft.com/office/powerpoint/2010/main" val="55569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Panic Attack: </a:t>
            </a:r>
            <a:br>
              <a:rPr lang="en-US" dirty="0" smtClean="0"/>
            </a:br>
            <a:r>
              <a:rPr lang="en-US" dirty="0" smtClean="0"/>
              <a:t>Physical Symptoms</a:t>
            </a:r>
            <a:endParaRPr lang="en-US" dirty="0"/>
          </a:p>
        </p:txBody>
      </p:sp>
      <p:pic>
        <p:nvPicPr>
          <p:cNvPr id="1026" name="Picture 2" descr="C:\Users\Larry\AppData\Local\Microsoft\Windows\Temporary Internet Files\Content.IE5\TO28HZOG\MC900040364[1].wmf"/>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3797046" y="3041891"/>
            <a:ext cx="1549908" cy="1825142"/>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p:nvSpPr>
        <p:spPr>
          <a:xfrm>
            <a:off x="2754087" y="5410200"/>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Hot / cold </a:t>
            </a:r>
            <a:r>
              <a:rPr lang="en-US" dirty="0"/>
              <a:t>f</a:t>
            </a:r>
            <a:r>
              <a:rPr lang="en-US" dirty="0" smtClean="0"/>
              <a:t>lashes</a:t>
            </a:r>
            <a:endParaRPr lang="en-US" dirty="0"/>
          </a:p>
        </p:txBody>
      </p:sp>
      <p:sp>
        <p:nvSpPr>
          <p:cNvPr id="8" name="Oval 7"/>
          <p:cNvSpPr/>
          <p:nvPr/>
        </p:nvSpPr>
        <p:spPr>
          <a:xfrm>
            <a:off x="4953000" y="5410200"/>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Numbness / tingling</a:t>
            </a:r>
            <a:endParaRPr lang="en-US" sz="1600" dirty="0"/>
          </a:p>
        </p:txBody>
      </p:sp>
      <p:sp>
        <p:nvSpPr>
          <p:cNvPr id="9" name="Oval 8"/>
          <p:cNvSpPr/>
          <p:nvPr/>
        </p:nvSpPr>
        <p:spPr>
          <a:xfrm>
            <a:off x="5856514" y="1905000"/>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Chest pain / tightness</a:t>
            </a:r>
            <a:endParaRPr lang="en-US" dirty="0"/>
          </a:p>
        </p:txBody>
      </p:sp>
      <p:sp>
        <p:nvSpPr>
          <p:cNvPr id="10" name="Oval 9"/>
          <p:cNvSpPr/>
          <p:nvPr/>
        </p:nvSpPr>
        <p:spPr>
          <a:xfrm>
            <a:off x="1295400" y="4572000"/>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Trembling</a:t>
            </a:r>
            <a:endParaRPr lang="en-US" sz="1600" dirty="0"/>
          </a:p>
        </p:txBody>
      </p:sp>
      <p:sp>
        <p:nvSpPr>
          <p:cNvPr id="11" name="Oval 10"/>
          <p:cNvSpPr/>
          <p:nvPr/>
        </p:nvSpPr>
        <p:spPr>
          <a:xfrm>
            <a:off x="1676400" y="2002971"/>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Tight, tense muscles</a:t>
            </a:r>
            <a:endParaRPr lang="en-US" dirty="0"/>
          </a:p>
        </p:txBody>
      </p:sp>
      <p:sp>
        <p:nvSpPr>
          <p:cNvPr id="12" name="Oval 11"/>
          <p:cNvSpPr/>
          <p:nvPr/>
        </p:nvSpPr>
        <p:spPr>
          <a:xfrm>
            <a:off x="3733800" y="1676400"/>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Pounding heart</a:t>
            </a:r>
            <a:endParaRPr lang="en-US" dirty="0"/>
          </a:p>
        </p:txBody>
      </p:sp>
      <p:sp>
        <p:nvSpPr>
          <p:cNvPr id="13" name="Oval 12"/>
          <p:cNvSpPr/>
          <p:nvPr/>
        </p:nvSpPr>
        <p:spPr>
          <a:xfrm>
            <a:off x="6281057" y="3064328"/>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Shortness of breath	</a:t>
            </a:r>
            <a:endParaRPr lang="en-US" dirty="0"/>
          </a:p>
        </p:txBody>
      </p:sp>
      <p:sp>
        <p:nvSpPr>
          <p:cNvPr id="14" name="Oval 13"/>
          <p:cNvSpPr/>
          <p:nvPr/>
        </p:nvSpPr>
        <p:spPr>
          <a:xfrm>
            <a:off x="6313714" y="4256314"/>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Nausea / dizzy</a:t>
            </a:r>
            <a:endParaRPr lang="en-US" dirty="0"/>
          </a:p>
        </p:txBody>
      </p:sp>
      <p:sp>
        <p:nvSpPr>
          <p:cNvPr id="15" name="Oval 14"/>
          <p:cNvSpPr/>
          <p:nvPr/>
        </p:nvSpPr>
        <p:spPr>
          <a:xfrm>
            <a:off x="1295400" y="3265714"/>
            <a:ext cx="16764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Feeling unreal or detached</a:t>
            </a:r>
            <a:endParaRPr lang="en-US" sz="1600" dirty="0"/>
          </a:p>
        </p:txBody>
      </p:sp>
    </p:spTree>
    <p:extLst>
      <p:ext uri="{BB962C8B-B14F-4D97-AF65-F5344CB8AC3E}">
        <p14:creationId xmlns:p14="http://schemas.microsoft.com/office/powerpoint/2010/main" val="2637336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Fear</a:t>
            </a:r>
            <a:endParaRPr lang="en-US" dirty="0"/>
          </a:p>
        </p:txBody>
      </p:sp>
      <p:sp>
        <p:nvSpPr>
          <p:cNvPr id="3" name="Content Placeholder 2"/>
          <p:cNvSpPr>
            <a:spLocks noGrp="1"/>
          </p:cNvSpPr>
          <p:nvPr>
            <p:ph idx="1"/>
          </p:nvPr>
        </p:nvSpPr>
        <p:spPr/>
        <p:txBody>
          <a:bodyPr/>
          <a:lstStyle/>
          <a:p>
            <a:r>
              <a:rPr lang="en-US" dirty="0" smtClean="0"/>
              <a:t>What is the difference between fear and danger?</a:t>
            </a:r>
          </a:p>
          <a:p>
            <a:endParaRPr lang="en-US" dirty="0"/>
          </a:p>
          <a:p>
            <a:r>
              <a:rPr lang="en-US" dirty="0" smtClean="0"/>
              <a:t>When is it smart and useful to be scared?</a:t>
            </a:r>
            <a:endParaRPr lang="en-US" dirty="0"/>
          </a:p>
        </p:txBody>
      </p:sp>
    </p:spTree>
    <p:extLst>
      <p:ext uri="{BB962C8B-B14F-4D97-AF65-F5344CB8AC3E}">
        <p14:creationId xmlns:p14="http://schemas.microsoft.com/office/powerpoint/2010/main" val="915187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Physiology of Anxiety/Panic</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Anxiety is one of the most basic emotions found in almost all animal species</a:t>
            </a:r>
          </a:p>
          <a:p>
            <a:pPr marL="137160" indent="0">
              <a:buNone/>
            </a:pPr>
            <a:endParaRPr lang="en-US" dirty="0" smtClean="0"/>
          </a:p>
          <a:p>
            <a:r>
              <a:rPr lang="en-US" dirty="0" smtClean="0"/>
              <a:t>Is a response to danger or threat- perceived or real</a:t>
            </a:r>
          </a:p>
          <a:p>
            <a:pPr marL="137160" indent="0">
              <a:buNone/>
            </a:pPr>
            <a:endParaRPr lang="en-US" dirty="0" smtClean="0"/>
          </a:p>
          <a:p>
            <a:r>
              <a:rPr lang="en-US" dirty="0" smtClean="0"/>
              <a:t>It’s primary purpose is to protect us, not harm us</a:t>
            </a:r>
          </a:p>
          <a:p>
            <a:pPr marL="137160" indent="0">
              <a:buNone/>
            </a:pPr>
            <a:endParaRPr lang="en-US" dirty="0" smtClean="0"/>
          </a:p>
          <a:p>
            <a:r>
              <a:rPr lang="en-US" dirty="0" smtClean="0"/>
              <a:t>“Fight/Flight/Freeze” response</a:t>
            </a:r>
          </a:p>
          <a:p>
            <a:pPr marL="137160" indent="0">
              <a:buNone/>
            </a:pPr>
            <a:endParaRPr lang="en-US" dirty="0" smtClean="0"/>
          </a:p>
          <a:p>
            <a:r>
              <a:rPr lang="en-US" dirty="0" smtClean="0"/>
              <a:t>Sympathetic nervous system releases energy to respond to threat</a:t>
            </a:r>
          </a:p>
          <a:p>
            <a:pPr marL="137160" indent="0">
              <a:buNone/>
            </a:pPr>
            <a:endParaRPr lang="en-US" dirty="0" smtClean="0"/>
          </a:p>
          <a:p>
            <a:r>
              <a:rPr lang="en-US" dirty="0" smtClean="0"/>
              <a:t>Parasympathetic nervous system restores the body to normal function</a:t>
            </a:r>
          </a:p>
          <a:p>
            <a:endParaRPr lang="en-US" dirty="0"/>
          </a:p>
        </p:txBody>
      </p:sp>
    </p:spTree>
    <p:extLst>
      <p:ext uri="{BB962C8B-B14F-4D97-AF65-F5344CB8AC3E}">
        <p14:creationId xmlns:p14="http://schemas.microsoft.com/office/powerpoint/2010/main" val="4074728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 calcmode="lin" valueType="num">
                                      <p:cBhvr additive="base">
                                        <p:cTn id="2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anim calcmode="lin" valueType="num">
                                      <p:cBhvr additive="base">
                                        <p:cTn id="2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irc_mi" descr="http://healthinessbox.files.wordpress.com/2012/04/stress-response.jpg">
            <a:hlinkClick r:id="rId3"/>
          </p:cNvPr>
          <p:cNvPicPr>
            <a:picLocks noGrp="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295400" y="-152400"/>
            <a:ext cx="6324600" cy="7162800"/>
          </a:xfrm>
          <a:prstGeom prst="rect">
            <a:avLst/>
          </a:prstGeom>
          <a:noFill/>
          <a:ln>
            <a:noFill/>
          </a:ln>
        </p:spPr>
      </p:pic>
    </p:spTree>
    <p:extLst>
      <p:ext uri="{BB962C8B-B14F-4D97-AF65-F5344CB8AC3E}">
        <p14:creationId xmlns:p14="http://schemas.microsoft.com/office/powerpoint/2010/main" val="6183635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normAutofit fontScale="90000"/>
          </a:bodyPr>
          <a:lstStyle/>
          <a:p>
            <a:r>
              <a:rPr lang="en-US" sz="3800" b="1" u="sng" dirty="0"/>
              <a:t>ANXIETY CYCLE</a:t>
            </a:r>
            <a:r>
              <a:rPr lang="en-US" sz="3800" b="1" dirty="0"/>
              <a:t/>
            </a:r>
            <a:br>
              <a:rPr lang="en-US" sz="3800" b="1" dirty="0"/>
            </a:br>
            <a:endParaRPr lang="en-US" sz="3800" b="1" dirty="0"/>
          </a:p>
        </p:txBody>
      </p:sp>
      <p:sp>
        <p:nvSpPr>
          <p:cNvPr id="88067" name="Rectangle 3"/>
          <p:cNvSpPr>
            <a:spLocks noGrp="1" noChangeArrowheads="1"/>
          </p:cNvSpPr>
          <p:nvPr>
            <p:ph type="body" idx="1"/>
          </p:nvPr>
        </p:nvSpPr>
        <p:spPr/>
        <p:txBody>
          <a:bodyPr/>
          <a:lstStyle/>
          <a:p>
            <a:pPr>
              <a:buFont typeface="Wingdings" pitchFamily="2" charset="2"/>
              <a:buNone/>
            </a:pPr>
            <a:r>
              <a:rPr lang="en-US" dirty="0"/>
              <a:t>	</a:t>
            </a:r>
            <a:r>
              <a:rPr lang="en-US" dirty="0" smtClean="0"/>
              <a:t>	</a:t>
            </a:r>
            <a:r>
              <a:rPr lang="en-US" dirty="0"/>
              <a:t>	Control 		      	Anxiety</a:t>
            </a:r>
          </a:p>
          <a:p>
            <a:pPr>
              <a:buFont typeface="Wingdings" pitchFamily="2" charset="2"/>
              <a:buNone/>
            </a:pPr>
            <a:r>
              <a:rPr lang="en-US" dirty="0"/>
              <a:t/>
            </a:r>
            <a:br>
              <a:rPr lang="en-US" dirty="0"/>
            </a:br>
            <a:r>
              <a:rPr lang="en-US" dirty="0"/>
              <a:t>                    </a:t>
            </a:r>
          </a:p>
          <a:p>
            <a:pPr>
              <a:buFont typeface="Wingdings" pitchFamily="2" charset="2"/>
              <a:buNone/>
            </a:pPr>
            <a:endParaRPr lang="en-US" dirty="0"/>
          </a:p>
          <a:p>
            <a:pPr>
              <a:buFont typeface="Wingdings" pitchFamily="2" charset="2"/>
              <a:buNone/>
            </a:pPr>
            <a:endParaRPr lang="en-US" dirty="0"/>
          </a:p>
          <a:p>
            <a:pPr>
              <a:buFont typeface="Wingdings" pitchFamily="2" charset="2"/>
              <a:buNone/>
            </a:pPr>
            <a:endParaRPr lang="en-US" dirty="0"/>
          </a:p>
          <a:p>
            <a:pPr>
              <a:buFont typeface="Wingdings" pitchFamily="2" charset="2"/>
              <a:buNone/>
            </a:pPr>
            <a:r>
              <a:rPr lang="en-US" dirty="0"/>
              <a:t>		</a:t>
            </a:r>
            <a:r>
              <a:rPr lang="en-US" dirty="0" smtClean="0"/>
              <a:t>	Anxiety           </a:t>
            </a:r>
            <a:r>
              <a:rPr lang="en-US" dirty="0"/>
              <a:t>		</a:t>
            </a:r>
            <a:r>
              <a:rPr lang="en-US" dirty="0" smtClean="0"/>
              <a:t> Control</a:t>
            </a:r>
            <a:endParaRPr lang="en-US" dirty="0"/>
          </a:p>
          <a:p>
            <a:pPr>
              <a:buFont typeface="Wingdings" pitchFamily="2" charset="2"/>
              <a:buNone/>
            </a:pPr>
            <a:endParaRPr lang="en-US" dirty="0"/>
          </a:p>
        </p:txBody>
      </p:sp>
      <p:sp>
        <p:nvSpPr>
          <p:cNvPr id="88069" name="AutoShape 5"/>
          <p:cNvSpPr>
            <a:spLocks noChangeArrowheads="1"/>
          </p:cNvSpPr>
          <p:nvPr/>
        </p:nvSpPr>
        <p:spPr bwMode="auto">
          <a:xfrm>
            <a:off x="3581400" y="2438400"/>
            <a:ext cx="2209800" cy="685800"/>
          </a:xfrm>
          <a:prstGeom prst="curvedDownArrow">
            <a:avLst>
              <a:gd name="adj1" fmla="val 64444"/>
              <a:gd name="adj2" fmla="val 128889"/>
              <a:gd name="adj3" fmla="val 33333"/>
            </a:avLst>
          </a:prstGeom>
          <a:solidFill>
            <a:schemeClr val="tx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8072" name="AutoShape 8"/>
          <p:cNvSpPr>
            <a:spLocks noChangeArrowheads="1"/>
          </p:cNvSpPr>
          <p:nvPr/>
        </p:nvSpPr>
        <p:spPr bwMode="auto">
          <a:xfrm rot="10800000">
            <a:off x="3352800" y="3581398"/>
            <a:ext cx="2286000" cy="733425"/>
          </a:xfrm>
          <a:prstGeom prst="curvedDownArrow">
            <a:avLst>
              <a:gd name="adj1" fmla="val 62338"/>
              <a:gd name="adj2" fmla="val 124675"/>
              <a:gd name="adj3" fmla="val 33333"/>
            </a:avLst>
          </a:prstGeom>
          <a:solidFill>
            <a:srgbClr val="FFFFFF"/>
          </a:solidFill>
          <a:ln w="9525">
            <a:solidFill>
              <a:srgbClr val="000000"/>
            </a:solidFill>
            <a:miter lim="800000"/>
            <a:headEnd/>
            <a:tailEnd/>
          </a:ln>
        </p:spPr>
        <p:txBody>
          <a:bodyPr/>
          <a:lstStyle/>
          <a:p>
            <a:endParaRPr lang="en-US"/>
          </a:p>
        </p:txBody>
      </p:sp>
      <p:sp>
        <p:nvSpPr>
          <p:cNvPr id="88073" name="AutoShape 9"/>
          <p:cNvSpPr>
            <a:spLocks noChangeArrowheads="1"/>
          </p:cNvSpPr>
          <p:nvPr/>
        </p:nvSpPr>
        <p:spPr bwMode="auto">
          <a:xfrm>
            <a:off x="1904998" y="1600200"/>
            <a:ext cx="304800" cy="457200"/>
          </a:xfrm>
          <a:prstGeom prst="downArrow">
            <a:avLst>
              <a:gd name="adj1" fmla="val 50000"/>
              <a:gd name="adj2" fmla="val 37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88074" name="AutoShape 10"/>
          <p:cNvSpPr>
            <a:spLocks noChangeArrowheads="1"/>
          </p:cNvSpPr>
          <p:nvPr/>
        </p:nvSpPr>
        <p:spPr bwMode="auto">
          <a:xfrm>
            <a:off x="4114800" y="1790700"/>
            <a:ext cx="914400" cy="152400"/>
          </a:xfrm>
          <a:prstGeom prst="rightArrow">
            <a:avLst>
              <a:gd name="adj1" fmla="val 50000"/>
              <a:gd name="adj2" fmla="val 1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8075" name="AutoShape 11"/>
          <p:cNvSpPr>
            <a:spLocks noChangeArrowheads="1"/>
          </p:cNvSpPr>
          <p:nvPr/>
        </p:nvSpPr>
        <p:spPr bwMode="auto">
          <a:xfrm>
            <a:off x="5486400" y="1600200"/>
            <a:ext cx="304800" cy="457200"/>
          </a:xfrm>
          <a:prstGeom prst="upArrow">
            <a:avLst>
              <a:gd name="adj1" fmla="val 50000"/>
              <a:gd name="adj2" fmla="val 37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88076" name="AutoShape 12"/>
          <p:cNvSpPr>
            <a:spLocks noChangeArrowheads="1"/>
          </p:cNvSpPr>
          <p:nvPr/>
        </p:nvSpPr>
        <p:spPr bwMode="auto">
          <a:xfrm>
            <a:off x="1917697" y="4572000"/>
            <a:ext cx="304800" cy="457200"/>
          </a:xfrm>
          <a:prstGeom prst="upArrow">
            <a:avLst>
              <a:gd name="adj1" fmla="val 50000"/>
              <a:gd name="adj2" fmla="val 37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88077" name="AutoShape 13"/>
          <p:cNvSpPr>
            <a:spLocks noChangeArrowheads="1"/>
          </p:cNvSpPr>
          <p:nvPr/>
        </p:nvSpPr>
        <p:spPr bwMode="auto">
          <a:xfrm>
            <a:off x="5588000" y="4648200"/>
            <a:ext cx="304800" cy="457200"/>
          </a:xfrm>
          <a:prstGeom prst="downArrow">
            <a:avLst>
              <a:gd name="adj1" fmla="val 50000"/>
              <a:gd name="adj2" fmla="val 37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88078" name="AutoShape 14"/>
          <p:cNvSpPr>
            <a:spLocks noChangeArrowheads="1"/>
          </p:cNvSpPr>
          <p:nvPr/>
        </p:nvSpPr>
        <p:spPr bwMode="auto">
          <a:xfrm>
            <a:off x="4114800" y="4800600"/>
            <a:ext cx="914400" cy="152400"/>
          </a:xfrm>
          <a:prstGeom prst="rightArrow">
            <a:avLst>
              <a:gd name="adj1" fmla="val 50000"/>
              <a:gd name="adj2" fmla="val 1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140385797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t>
            </a:r>
            <a:r>
              <a:rPr lang="en-US" dirty="0" smtClean="0"/>
              <a:t>he Brain &amp; Anxiety</a:t>
            </a:r>
            <a:endParaRPr lang="en-US" dirty="0"/>
          </a:p>
        </p:txBody>
      </p:sp>
      <p:sp>
        <p:nvSpPr>
          <p:cNvPr id="3" name="Content Placeholder 2"/>
          <p:cNvSpPr>
            <a:spLocks noGrp="1"/>
          </p:cNvSpPr>
          <p:nvPr>
            <p:ph idx="1"/>
          </p:nvPr>
        </p:nvSpPr>
        <p:spPr/>
        <p:txBody>
          <a:bodyPr>
            <a:normAutofit fontScale="32500" lnSpcReduction="20000"/>
          </a:bodyPr>
          <a:lstStyle/>
          <a:p>
            <a:r>
              <a:rPr lang="en-US" sz="8600" dirty="0" smtClean="0"/>
              <a:t>People with high anxiety lock onto worry and can’t let go</a:t>
            </a:r>
          </a:p>
          <a:p>
            <a:pPr marL="137160" indent="0">
              <a:buNone/>
            </a:pPr>
            <a:endParaRPr lang="en-US" sz="8600" dirty="0" smtClean="0"/>
          </a:p>
          <a:p>
            <a:r>
              <a:rPr lang="en-US" sz="8600" dirty="0" smtClean="0"/>
              <a:t>Their brains are haunted with horrific scenarios that present as quite real and can’t be ignored</a:t>
            </a:r>
          </a:p>
          <a:p>
            <a:pPr marL="137160" indent="0">
              <a:buNone/>
            </a:pPr>
            <a:endParaRPr lang="en-US" sz="8600" dirty="0" smtClean="0"/>
          </a:p>
          <a:p>
            <a:r>
              <a:rPr lang="en-US" sz="8600" dirty="0" smtClean="0"/>
              <a:t>Norepinephrine and serotonin are neurotransmitters which play a role in anxiety</a:t>
            </a:r>
          </a:p>
          <a:p>
            <a:pPr marL="137160" indent="0">
              <a:buNone/>
            </a:pPr>
            <a:endParaRPr lang="en-US" sz="8600" dirty="0" smtClean="0"/>
          </a:p>
          <a:p>
            <a:r>
              <a:rPr lang="en-US" sz="8600" dirty="0" smtClean="0">
                <a:hlinkClick r:id="rId3" action="ppaction://hlinksldjump"/>
              </a:rPr>
              <a:t>Locus </a:t>
            </a:r>
            <a:r>
              <a:rPr lang="en-US" sz="8600" dirty="0" err="1" smtClean="0">
                <a:hlinkClick r:id="rId3" action="ppaction://hlinksldjump"/>
              </a:rPr>
              <a:t>coeruleus</a:t>
            </a:r>
            <a:r>
              <a:rPr lang="en-US" sz="8600" dirty="0" smtClean="0"/>
              <a:t> controls norepinephrine production &amp; the lower bowel</a:t>
            </a:r>
          </a:p>
          <a:p>
            <a:endParaRPr lang="en-US" sz="7200" dirty="0" smtClean="0"/>
          </a:p>
          <a:p>
            <a:pPr marL="137160" indent="0">
              <a:buNone/>
            </a:pPr>
            <a:endParaRPr lang="en-US" sz="7200" dirty="0" smtClean="0"/>
          </a:p>
          <a:p>
            <a:endParaRPr lang="en-US" dirty="0"/>
          </a:p>
        </p:txBody>
      </p:sp>
    </p:spTree>
    <p:extLst>
      <p:ext uri="{BB962C8B-B14F-4D97-AF65-F5344CB8AC3E}">
        <p14:creationId xmlns:p14="http://schemas.microsoft.com/office/powerpoint/2010/main" val="3129650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731759741"/>
              </p:ext>
            </p:extLst>
          </p:nvPr>
        </p:nvGraphicFramePr>
        <p:xfrm>
          <a:off x="381000" y="381000"/>
          <a:ext cx="8382000" cy="6355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descr="C:\Users\lscott2.KENMORESCHOOLS\AppData\Local\Microsoft\Windows\Temporary Internet Files\Content.IE5\T2K0BR5V\MC900221937[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00400" y="1295400"/>
            <a:ext cx="2743200" cy="27432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705600" y="6400800"/>
            <a:ext cx="2286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Dr. K. Morrow</a:t>
            </a:r>
            <a:endParaRPr lang="en-US" dirty="0"/>
          </a:p>
        </p:txBody>
      </p:sp>
    </p:spTree>
    <p:extLst>
      <p:ext uri="{BB962C8B-B14F-4D97-AF65-F5344CB8AC3E}">
        <p14:creationId xmlns:p14="http://schemas.microsoft.com/office/powerpoint/2010/main" val="52631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AVOID, AVOIDING</a:t>
            </a:r>
            <a:endParaRPr lang="en-US" dirty="0"/>
          </a:p>
        </p:txBody>
      </p:sp>
      <p:sp>
        <p:nvSpPr>
          <p:cNvPr id="6" name="Content Placeholder 5"/>
          <p:cNvSpPr>
            <a:spLocks noGrp="1"/>
          </p:cNvSpPr>
          <p:nvPr>
            <p:ph idx="1"/>
          </p:nvPr>
        </p:nvSpPr>
        <p:spPr/>
        <p:txBody>
          <a:bodyPr>
            <a:normAutofit/>
          </a:bodyPr>
          <a:lstStyle/>
          <a:p>
            <a:pPr marL="137160" indent="0" algn="ctr">
              <a:buNone/>
            </a:pPr>
            <a:r>
              <a:rPr lang="en-US" sz="4000" b="1" dirty="0" smtClean="0">
                <a:solidFill>
                  <a:schemeClr val="tx1">
                    <a:lumMod val="95000"/>
                  </a:schemeClr>
                </a:solidFill>
                <a:latin typeface="Bodoni MT Black" panose="02070A03080606020203" pitchFamily="18" charset="0"/>
              </a:rPr>
              <a:t>VALIDATE STUDENT’S FEELINGS </a:t>
            </a:r>
          </a:p>
          <a:p>
            <a:pPr marL="137160" indent="0" algn="ctr">
              <a:buNone/>
            </a:pPr>
            <a:endParaRPr lang="en-US" sz="4000" b="1" dirty="0">
              <a:solidFill>
                <a:schemeClr val="tx1">
                  <a:lumMod val="95000"/>
                </a:schemeClr>
              </a:solidFill>
              <a:latin typeface="Bodoni MT Black" panose="02070A03080606020203" pitchFamily="18" charset="0"/>
            </a:endParaRPr>
          </a:p>
          <a:p>
            <a:pPr marL="137160" indent="0" algn="ctr">
              <a:buNone/>
            </a:pPr>
            <a:r>
              <a:rPr lang="en-US" sz="4000" b="1" dirty="0" smtClean="0">
                <a:solidFill>
                  <a:schemeClr val="tx1">
                    <a:lumMod val="95000"/>
                  </a:schemeClr>
                </a:solidFill>
                <a:latin typeface="Bodoni MT Black" panose="02070A03080606020203" pitchFamily="18" charset="0"/>
              </a:rPr>
              <a:t>&amp; </a:t>
            </a:r>
          </a:p>
          <a:p>
            <a:pPr marL="137160" indent="0" algn="ctr">
              <a:buNone/>
            </a:pPr>
            <a:endParaRPr lang="en-US" sz="4000" b="1" dirty="0">
              <a:solidFill>
                <a:schemeClr val="tx1">
                  <a:lumMod val="95000"/>
                </a:schemeClr>
              </a:solidFill>
              <a:latin typeface="Bodoni MT Black" panose="02070A03080606020203" pitchFamily="18" charset="0"/>
            </a:endParaRPr>
          </a:p>
          <a:p>
            <a:pPr marL="137160" indent="0" algn="ctr">
              <a:buNone/>
            </a:pPr>
            <a:r>
              <a:rPr lang="en-US" sz="4000" b="1" dirty="0" smtClean="0">
                <a:solidFill>
                  <a:schemeClr val="tx1">
                    <a:lumMod val="95000"/>
                  </a:schemeClr>
                </a:solidFill>
                <a:latin typeface="Bodoni MT Black" panose="02070A03080606020203" pitchFamily="18" charset="0"/>
              </a:rPr>
              <a:t>CHALLENGE ANXIETY</a:t>
            </a:r>
          </a:p>
        </p:txBody>
      </p:sp>
    </p:spTree>
    <p:extLst>
      <p:ext uri="{BB962C8B-B14F-4D97-AF65-F5344CB8AC3E}">
        <p14:creationId xmlns:p14="http://schemas.microsoft.com/office/powerpoint/2010/main" val="244249146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OCD</a:t>
            </a:r>
            <a:endParaRPr lang="en-US" dirty="0"/>
          </a:p>
        </p:txBody>
      </p:sp>
      <p:sp>
        <p:nvSpPr>
          <p:cNvPr id="3" name="Content Placeholder 2"/>
          <p:cNvSpPr>
            <a:spLocks noGrp="1"/>
          </p:cNvSpPr>
          <p:nvPr>
            <p:ph idx="1"/>
          </p:nvPr>
        </p:nvSpPr>
        <p:spPr/>
        <p:txBody>
          <a:bodyPr>
            <a:normAutofit fontScale="92500" lnSpcReduction="20000"/>
          </a:bodyPr>
          <a:lstStyle/>
          <a:p>
            <a:r>
              <a:rPr lang="en-US" dirty="0"/>
              <a:t>Obsessive-Compulsive Disorder (OCD) can be most severe </a:t>
            </a:r>
            <a:r>
              <a:rPr lang="en-US" dirty="0" smtClean="0"/>
              <a:t>with frequent worrying </a:t>
            </a:r>
            <a:r>
              <a:rPr lang="en-US" dirty="0"/>
              <a:t>about harm to self and/or loved ones</a:t>
            </a:r>
          </a:p>
          <a:p>
            <a:pPr marL="137160" indent="0">
              <a:buNone/>
            </a:pPr>
            <a:endParaRPr lang="en-US" dirty="0"/>
          </a:p>
          <a:p>
            <a:r>
              <a:rPr lang="en-US" dirty="0"/>
              <a:t>Excessive fear of health is common- with frequent scanning of body for symptoms &amp; doctor visits</a:t>
            </a:r>
          </a:p>
          <a:p>
            <a:pPr marL="137160" indent="0">
              <a:buNone/>
            </a:pPr>
            <a:endParaRPr lang="en-US" dirty="0"/>
          </a:p>
          <a:p>
            <a:r>
              <a:rPr lang="en-US" dirty="0"/>
              <a:t>OCD often worsens with time, slowly shaping brain structures/functioning</a:t>
            </a:r>
          </a:p>
          <a:p>
            <a:pPr marL="137160" indent="0">
              <a:buNone/>
            </a:pPr>
            <a:endParaRPr lang="en-US" dirty="0"/>
          </a:p>
          <a:p>
            <a:r>
              <a:rPr lang="en-US" dirty="0"/>
              <a:t>Certain thoughts </a:t>
            </a:r>
            <a:r>
              <a:rPr lang="en-US" dirty="0" smtClean="0"/>
              <a:t>continue </a:t>
            </a:r>
            <a:r>
              <a:rPr lang="en-US" dirty="0"/>
              <a:t>even when it is known </a:t>
            </a:r>
            <a:r>
              <a:rPr lang="en-US" dirty="0" smtClean="0"/>
              <a:t>that they are meaningless</a:t>
            </a:r>
            <a:endParaRPr lang="en-US" dirty="0"/>
          </a:p>
          <a:p>
            <a:endParaRPr lang="en-US" dirty="0"/>
          </a:p>
          <a:p>
            <a:endParaRPr lang="en-US" dirty="0"/>
          </a:p>
        </p:txBody>
      </p:sp>
    </p:spTree>
    <p:extLst>
      <p:ext uri="{BB962C8B-B14F-4D97-AF65-F5344CB8AC3E}">
        <p14:creationId xmlns:p14="http://schemas.microsoft.com/office/powerpoint/2010/main" val="3239508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Brain &amp; OCD</a:t>
            </a:r>
            <a:endParaRPr lang="en-US" dirty="0"/>
          </a:p>
        </p:txBody>
      </p:sp>
      <p:sp>
        <p:nvSpPr>
          <p:cNvPr id="3" name="Content Placeholder 2"/>
          <p:cNvSpPr>
            <a:spLocks noGrp="1"/>
          </p:cNvSpPr>
          <p:nvPr>
            <p:ph idx="1"/>
          </p:nvPr>
        </p:nvSpPr>
        <p:spPr/>
        <p:txBody>
          <a:bodyPr>
            <a:normAutofit fontScale="85000" lnSpcReduction="20000"/>
          </a:bodyPr>
          <a:lstStyle/>
          <a:p>
            <a:r>
              <a:rPr lang="en-US" dirty="0"/>
              <a:t>The brain of OCD does not move or transition easily. It becomes “locked.”</a:t>
            </a:r>
          </a:p>
          <a:p>
            <a:endParaRPr lang="en-US" dirty="0"/>
          </a:p>
          <a:p>
            <a:r>
              <a:rPr lang="en-US" dirty="0"/>
              <a:t>3 major areas are hyperactive in those who suffer from OCD:</a:t>
            </a:r>
          </a:p>
          <a:p>
            <a:pPr marL="137160" indent="0">
              <a:buNone/>
            </a:pPr>
            <a:endParaRPr lang="en-US" dirty="0"/>
          </a:p>
          <a:p>
            <a:pPr marL="971550" lvl="1" indent="-514350">
              <a:buFont typeface="+mj-lt"/>
              <a:buAutoNum type="arabicPeriod"/>
            </a:pPr>
            <a:r>
              <a:rPr lang="en-US" i="1" dirty="0"/>
              <a:t>Orbital frontal cortex: </a:t>
            </a:r>
            <a:r>
              <a:rPr lang="en-US" dirty="0"/>
              <a:t>the more obsessive the more activity in this area</a:t>
            </a:r>
          </a:p>
          <a:p>
            <a:pPr marL="971550" lvl="1" indent="-514350">
              <a:buFont typeface="+mj-lt"/>
              <a:buAutoNum type="arabicPeriod"/>
            </a:pPr>
            <a:r>
              <a:rPr lang="en-US" i="1" dirty="0"/>
              <a:t>Cingulate </a:t>
            </a:r>
            <a:r>
              <a:rPr lang="en-US" i="1" dirty="0" err="1"/>
              <a:t>gyrus</a:t>
            </a:r>
            <a:r>
              <a:rPr lang="en-US" i="1" dirty="0"/>
              <a:t>: </a:t>
            </a:r>
            <a:r>
              <a:rPr lang="en-US" dirty="0"/>
              <a:t>seems to play a role in triggering the sense of impending dread which then activates physiological responses (pain in stomach, pounding heart, etc…)</a:t>
            </a:r>
          </a:p>
          <a:p>
            <a:pPr marL="971550" lvl="1" indent="-514350">
              <a:buFont typeface="+mj-lt"/>
              <a:buAutoNum type="arabicPeriod"/>
            </a:pPr>
            <a:r>
              <a:rPr lang="en-US" i="1" dirty="0"/>
              <a:t>Caudate nucleus:</a:t>
            </a:r>
            <a:r>
              <a:rPr lang="en-US" dirty="0"/>
              <a:t> plays a role in transitioning our thoughts</a:t>
            </a:r>
          </a:p>
          <a:p>
            <a:pPr marL="457200" lvl="1" indent="0">
              <a:buNone/>
            </a:pPr>
            <a:endParaRPr lang="en-US" dirty="0"/>
          </a:p>
          <a:p>
            <a:r>
              <a:rPr lang="en-US" dirty="0"/>
              <a:t>OCD can be </a:t>
            </a:r>
            <a:r>
              <a:rPr lang="en-US" dirty="0" smtClean="0"/>
              <a:t>inherited, but </a:t>
            </a:r>
            <a:r>
              <a:rPr lang="en-US" dirty="0"/>
              <a:t>infections can swell the caudate nucleus leading to OCD symptoms</a:t>
            </a:r>
          </a:p>
          <a:p>
            <a:pPr marL="137160" indent="0">
              <a:buNone/>
            </a:pPr>
            <a:endParaRPr lang="en-US" dirty="0"/>
          </a:p>
        </p:txBody>
      </p:sp>
    </p:spTree>
    <p:extLst>
      <p:ext uri="{BB962C8B-B14F-4D97-AF65-F5344CB8AC3E}">
        <p14:creationId xmlns:p14="http://schemas.microsoft.com/office/powerpoint/2010/main" val="1720668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1027" name="Picture 3" descr="G:\Neuro_biol_PAN_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959711"/>
            <a:ext cx="9144000" cy="4938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2695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Brain &amp; OCD</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Dr. Jeffery Schwartz (</a:t>
            </a:r>
            <a:r>
              <a:rPr lang="en-US" i="1" dirty="0" smtClean="0"/>
              <a:t>Brain Lock</a:t>
            </a:r>
            <a:r>
              <a:rPr lang="en-US" dirty="0" smtClean="0"/>
              <a:t>) and his research have discovered much about the brain’s role in OCD</a:t>
            </a:r>
          </a:p>
          <a:p>
            <a:endParaRPr lang="en-US" dirty="0" smtClean="0"/>
          </a:p>
          <a:p>
            <a:r>
              <a:rPr lang="en-US" dirty="0" smtClean="0"/>
              <a:t>Uses a form of psychotherapy to restructure the brain with a success rate of about 80% when combined with an antidepressant medication</a:t>
            </a:r>
          </a:p>
          <a:p>
            <a:pPr marL="137160" indent="0">
              <a:buNone/>
            </a:pPr>
            <a:endParaRPr lang="en-US" dirty="0" smtClean="0"/>
          </a:p>
          <a:p>
            <a:r>
              <a:rPr lang="en-US" dirty="0" smtClean="0"/>
              <a:t>The 3 major parts of the brain which are hyperactive &amp; “locked” begin to function normally and separately, relieving the brain lock</a:t>
            </a:r>
          </a:p>
          <a:p>
            <a:pPr marL="137160" indent="0">
              <a:buNone/>
            </a:pPr>
            <a:endParaRPr lang="en-US" dirty="0" smtClean="0"/>
          </a:p>
          <a:p>
            <a:r>
              <a:rPr lang="en-US" dirty="0" smtClean="0"/>
              <a:t>Uses 2 major methods:</a:t>
            </a:r>
          </a:p>
          <a:p>
            <a:pPr marL="971550" lvl="1" indent="-514350">
              <a:buFont typeface="+mj-lt"/>
              <a:buAutoNum type="arabicPeriod"/>
            </a:pPr>
            <a:r>
              <a:rPr lang="en-US" dirty="0" smtClean="0"/>
              <a:t>Identify &amp; accept that an obsessive worry is a symptom of OCD &amp; not something else (i.e. chronic disease)</a:t>
            </a:r>
          </a:p>
          <a:p>
            <a:pPr marL="971550" lvl="1" indent="-514350">
              <a:buFont typeface="+mj-lt"/>
              <a:buAutoNum type="arabicPeriod"/>
            </a:pPr>
            <a:r>
              <a:rPr lang="en-US" dirty="0" smtClean="0"/>
              <a:t>Focus on something desirable &amp; pleasurable (about 30 minute intervals) when faced with the obsessive thoughts</a:t>
            </a:r>
          </a:p>
          <a:p>
            <a:pPr marL="971550" lvl="1" indent="-514350">
              <a:buFont typeface="+mj-lt"/>
              <a:buAutoNum type="arabicPeriod"/>
            </a:pPr>
            <a:endParaRPr lang="en-US" dirty="0" smtClean="0"/>
          </a:p>
        </p:txBody>
      </p:sp>
    </p:spTree>
    <p:extLst>
      <p:ext uri="{BB962C8B-B14F-4D97-AF65-F5344CB8AC3E}">
        <p14:creationId xmlns:p14="http://schemas.microsoft.com/office/powerpoint/2010/main" val="41456596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Brain &amp; OCD</a:t>
            </a:r>
            <a:endParaRPr lang="en-US" dirty="0"/>
          </a:p>
        </p:txBody>
      </p:sp>
      <p:sp>
        <p:nvSpPr>
          <p:cNvPr id="3" name="Content Placeholder 2"/>
          <p:cNvSpPr>
            <a:spLocks noGrp="1"/>
          </p:cNvSpPr>
          <p:nvPr>
            <p:ph idx="1"/>
          </p:nvPr>
        </p:nvSpPr>
        <p:spPr/>
        <p:txBody>
          <a:bodyPr>
            <a:noAutofit/>
          </a:bodyPr>
          <a:lstStyle/>
          <a:p>
            <a:r>
              <a:rPr lang="en-US" sz="2000" dirty="0"/>
              <a:t>With obsessions &amp; compulsions the more you do it, the more desire to do it; the less you do </a:t>
            </a:r>
            <a:r>
              <a:rPr lang="en-US" sz="2000" dirty="0" smtClean="0"/>
              <a:t>it, </a:t>
            </a:r>
            <a:r>
              <a:rPr lang="en-US" sz="2000" dirty="0"/>
              <a:t>the less you desire to do </a:t>
            </a:r>
            <a:r>
              <a:rPr lang="en-US" sz="2000" dirty="0" smtClean="0"/>
              <a:t>it</a:t>
            </a:r>
          </a:p>
          <a:p>
            <a:endParaRPr lang="en-US" sz="2000" dirty="0"/>
          </a:p>
          <a:p>
            <a:r>
              <a:rPr lang="en-US" sz="2000" dirty="0" smtClean="0"/>
              <a:t>Intensive </a:t>
            </a:r>
            <a:r>
              <a:rPr lang="en-US" sz="2000" dirty="0"/>
              <a:t>therapy which compels patients to think </a:t>
            </a:r>
            <a:r>
              <a:rPr lang="en-US" sz="2000" dirty="0" smtClean="0"/>
              <a:t>or do something </a:t>
            </a:r>
            <a:r>
              <a:rPr lang="en-US" sz="2000" dirty="0"/>
              <a:t>pleasurable triggers dopamine </a:t>
            </a:r>
            <a:r>
              <a:rPr lang="en-US" sz="2000" dirty="0" smtClean="0"/>
              <a:t>release, </a:t>
            </a:r>
            <a:r>
              <a:rPr lang="en-US" sz="2000" dirty="0"/>
              <a:t>rewarding new brain activity and growth of healthy neural circuitry and </a:t>
            </a:r>
            <a:r>
              <a:rPr lang="en-US" sz="2000" dirty="0" smtClean="0"/>
              <a:t>connections</a:t>
            </a:r>
          </a:p>
          <a:p>
            <a:pPr marL="137160" indent="0">
              <a:buNone/>
            </a:pPr>
            <a:endParaRPr lang="en-US" sz="2000" dirty="0"/>
          </a:p>
          <a:p>
            <a:r>
              <a:rPr lang="en-US" sz="2000" dirty="0"/>
              <a:t>One needs to be distracted and “change the channel” for a period of time when experiencing obsessions &amp; </a:t>
            </a:r>
            <a:r>
              <a:rPr lang="en-US" sz="2000" dirty="0" smtClean="0"/>
              <a:t>compulsions</a:t>
            </a:r>
            <a:endParaRPr lang="en-US" sz="2000" dirty="0"/>
          </a:p>
          <a:p>
            <a:pPr marL="137160" indent="0">
              <a:buNone/>
            </a:pPr>
            <a:endParaRPr lang="en-US" sz="2000" dirty="0"/>
          </a:p>
          <a:p>
            <a:r>
              <a:rPr lang="en-US" sz="2000" dirty="0" smtClean="0"/>
              <a:t>Anxious </a:t>
            </a:r>
            <a:r>
              <a:rPr lang="en-US" sz="2000" dirty="0"/>
              <a:t>feelings will remain for some time (may initially increase) but by changing behavior &amp; how one responds, brain restructuring can occur &amp; with time </a:t>
            </a:r>
            <a:r>
              <a:rPr lang="en-US" sz="2000" dirty="0" smtClean="0"/>
              <a:t>anxiety will reduce</a:t>
            </a:r>
            <a:endParaRPr lang="en-US" sz="2000" dirty="0"/>
          </a:p>
        </p:txBody>
      </p:sp>
    </p:spTree>
    <p:extLst>
      <p:ext uri="{BB962C8B-B14F-4D97-AF65-F5344CB8AC3E}">
        <p14:creationId xmlns:p14="http://schemas.microsoft.com/office/powerpoint/2010/main" val="9635885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457200" y="228600"/>
            <a:ext cx="8229600" cy="1143000"/>
          </a:xfrm>
        </p:spPr>
        <p:txBody>
          <a:bodyPr/>
          <a:lstStyle/>
          <a:p>
            <a:r>
              <a:rPr lang="en-US" dirty="0" smtClean="0"/>
              <a:t>Suicide</a:t>
            </a:r>
            <a:endParaRPr lang="en-US" dirty="0"/>
          </a:p>
        </p:txBody>
      </p:sp>
      <p:sp>
        <p:nvSpPr>
          <p:cNvPr id="89091" name="Rectangle 3"/>
          <p:cNvSpPr>
            <a:spLocks noGrp="1" noChangeArrowheads="1"/>
          </p:cNvSpPr>
          <p:nvPr>
            <p:ph type="body" idx="1"/>
          </p:nvPr>
        </p:nvSpPr>
        <p:spPr>
          <a:xfrm>
            <a:off x="457200" y="1219200"/>
            <a:ext cx="8229600" cy="4709160"/>
          </a:xfrm>
        </p:spPr>
        <p:txBody>
          <a:bodyPr>
            <a:normAutofit fontScale="25000" lnSpcReduction="20000"/>
          </a:bodyPr>
          <a:lstStyle/>
          <a:p>
            <a:r>
              <a:rPr lang="en-US" sz="9600" dirty="0" smtClean="0"/>
              <a:t>Depression is not always the primary reason or only reason; often committed after coming out of a depression or long after recovery</a:t>
            </a:r>
          </a:p>
          <a:p>
            <a:pPr marL="137160" indent="0">
              <a:buNone/>
            </a:pPr>
            <a:endParaRPr lang="en-US" sz="9600" dirty="0"/>
          </a:p>
          <a:p>
            <a:r>
              <a:rPr lang="en-US" sz="9600" dirty="0"/>
              <a:t>Suicide is more a response to anxiety and a tortured mind, rather than a solution to depression and purposeless </a:t>
            </a:r>
            <a:r>
              <a:rPr lang="en-US" sz="9600" dirty="0" smtClean="0"/>
              <a:t>mind</a:t>
            </a:r>
          </a:p>
          <a:p>
            <a:endParaRPr lang="en-US" sz="9600" dirty="0" smtClean="0"/>
          </a:p>
          <a:p>
            <a:r>
              <a:rPr lang="en-US" sz="9600" dirty="0"/>
              <a:t>Many </a:t>
            </a:r>
            <a:r>
              <a:rPr lang="en-US" sz="9600" dirty="0" smtClean="0"/>
              <a:t>unknowns</a:t>
            </a:r>
          </a:p>
          <a:p>
            <a:endParaRPr lang="en-US" sz="9600" dirty="0"/>
          </a:p>
          <a:p>
            <a:r>
              <a:rPr lang="en-US" sz="9600" dirty="0"/>
              <a:t>There is a significant difference between wanting to die and wanting to kill </a:t>
            </a:r>
            <a:r>
              <a:rPr lang="en-US" sz="9600" dirty="0" smtClean="0"/>
              <a:t>yourself</a:t>
            </a:r>
            <a:endParaRPr lang="en-US" sz="9600" dirty="0"/>
          </a:p>
          <a:p>
            <a:pPr marL="137160" indent="0">
              <a:buNone/>
            </a:pPr>
            <a:endParaRPr lang="en-US" sz="9600" dirty="0"/>
          </a:p>
          <a:p>
            <a:r>
              <a:rPr lang="en-US" sz="9600" dirty="0" smtClean="0"/>
              <a:t>Question #12</a:t>
            </a:r>
            <a:endParaRPr lang="en-US" sz="9600" dirty="0"/>
          </a:p>
          <a:p>
            <a:pPr lvl="1"/>
            <a:r>
              <a:rPr lang="en-US" sz="9600" dirty="0" smtClean="0"/>
              <a:t>Prior </a:t>
            </a:r>
            <a:r>
              <a:rPr lang="en-US" sz="9600" dirty="0"/>
              <a:t>attempt to commit suicide is highest predictor of </a:t>
            </a:r>
            <a:r>
              <a:rPr lang="en-US" sz="9600" dirty="0" smtClean="0"/>
              <a:t>suicide</a:t>
            </a:r>
            <a:endParaRPr lang="en-US" sz="9600" dirty="0"/>
          </a:p>
          <a:p>
            <a:pPr marL="137160" indent="0">
              <a:buNone/>
            </a:pPr>
            <a:endParaRPr lang="en-US" sz="8000" dirty="0"/>
          </a:p>
          <a:p>
            <a:pPr>
              <a:lnSpc>
                <a:spcPct val="90000"/>
              </a:lnSpc>
            </a:pPr>
            <a:endParaRPr lang="en-US" dirty="0"/>
          </a:p>
          <a:p>
            <a:pPr>
              <a:lnSpc>
                <a:spcPct val="90000"/>
              </a:lnSpc>
            </a:pPr>
            <a:endParaRPr lang="en-US" sz="2800" dirty="0"/>
          </a:p>
          <a:p>
            <a:pPr>
              <a:lnSpc>
                <a:spcPct val="90000"/>
              </a:lnSpc>
              <a:buFont typeface="Wingdings" pitchFamily="2" charset="2"/>
              <a:buNone/>
            </a:pPr>
            <a:endParaRPr lang="en-US" sz="2400" dirty="0"/>
          </a:p>
        </p:txBody>
      </p:sp>
    </p:spTree>
    <p:extLst>
      <p:ext uri="{BB962C8B-B14F-4D97-AF65-F5344CB8AC3E}">
        <p14:creationId xmlns:p14="http://schemas.microsoft.com/office/powerpoint/2010/main" val="4126056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anim calcmode="lin" valueType="num">
                                      <p:cBhvr additive="base">
                                        <p:cTn id="7" dur="500" fill="hold"/>
                                        <p:tgtEl>
                                          <p:spTgt spid="890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909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9091">
                                            <p:txEl>
                                              <p:pRg st="2" end="2"/>
                                            </p:txEl>
                                          </p:spTgt>
                                        </p:tgtEl>
                                        <p:attrNameLst>
                                          <p:attrName>style.visibility</p:attrName>
                                        </p:attrNameLst>
                                      </p:cBhvr>
                                      <p:to>
                                        <p:strVal val="visible"/>
                                      </p:to>
                                    </p:set>
                                    <p:anim calcmode="lin" valueType="num">
                                      <p:cBhvr additive="base">
                                        <p:cTn id="11" dur="500" fill="hold"/>
                                        <p:tgtEl>
                                          <p:spTgt spid="89091">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9091">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9091">
                                            <p:txEl>
                                              <p:pRg st="4" end="4"/>
                                            </p:txEl>
                                          </p:spTgt>
                                        </p:tgtEl>
                                        <p:attrNameLst>
                                          <p:attrName>style.visibility</p:attrName>
                                        </p:attrNameLst>
                                      </p:cBhvr>
                                      <p:to>
                                        <p:strVal val="visible"/>
                                      </p:to>
                                    </p:set>
                                    <p:anim calcmode="lin" valueType="num">
                                      <p:cBhvr additive="base">
                                        <p:cTn id="15" dur="500" fill="hold"/>
                                        <p:tgtEl>
                                          <p:spTgt spid="89091">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9091">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9091">
                                            <p:txEl>
                                              <p:pRg st="6" end="6"/>
                                            </p:txEl>
                                          </p:spTgt>
                                        </p:tgtEl>
                                        <p:attrNameLst>
                                          <p:attrName>style.visibility</p:attrName>
                                        </p:attrNameLst>
                                      </p:cBhvr>
                                      <p:to>
                                        <p:strVal val="visible"/>
                                      </p:to>
                                    </p:set>
                                    <p:anim calcmode="lin" valueType="num">
                                      <p:cBhvr additive="base">
                                        <p:cTn id="19" dur="500" fill="hold"/>
                                        <p:tgtEl>
                                          <p:spTgt spid="89091">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9091">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9091">
                                            <p:txEl>
                                              <p:pRg st="8" end="8"/>
                                            </p:txEl>
                                          </p:spTgt>
                                        </p:tgtEl>
                                        <p:attrNameLst>
                                          <p:attrName>style.visibility</p:attrName>
                                        </p:attrNameLst>
                                      </p:cBhvr>
                                      <p:to>
                                        <p:strVal val="visible"/>
                                      </p:to>
                                    </p:set>
                                    <p:anim calcmode="lin" valueType="num">
                                      <p:cBhvr additive="base">
                                        <p:cTn id="23" dur="500" fill="hold"/>
                                        <p:tgtEl>
                                          <p:spTgt spid="89091">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909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9091">
                                            <p:txEl>
                                              <p:pRg st="9" end="9"/>
                                            </p:txEl>
                                          </p:spTgt>
                                        </p:tgtEl>
                                        <p:attrNameLst>
                                          <p:attrName>style.visibility</p:attrName>
                                        </p:attrNameLst>
                                      </p:cBhvr>
                                      <p:to>
                                        <p:strVal val="visible"/>
                                      </p:to>
                                    </p:set>
                                    <p:anim calcmode="lin" valueType="num">
                                      <p:cBhvr additive="base">
                                        <p:cTn id="29" dur="500" fill="hold"/>
                                        <p:tgtEl>
                                          <p:spTgt spid="89091">
                                            <p:txEl>
                                              <p:pRg st="9" end="9"/>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909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Suicide</a:t>
            </a:r>
            <a:endParaRPr lang="en-US" dirty="0"/>
          </a:p>
        </p:txBody>
      </p:sp>
      <p:sp>
        <p:nvSpPr>
          <p:cNvPr id="3" name="Content Placeholder 2"/>
          <p:cNvSpPr>
            <a:spLocks noGrp="1"/>
          </p:cNvSpPr>
          <p:nvPr>
            <p:ph idx="1"/>
          </p:nvPr>
        </p:nvSpPr>
        <p:spPr/>
        <p:txBody>
          <a:bodyPr>
            <a:normAutofit fontScale="70000" lnSpcReduction="20000"/>
          </a:bodyPr>
          <a:lstStyle/>
          <a:p>
            <a:r>
              <a:rPr lang="en-US" dirty="0"/>
              <a:t>Statistics: </a:t>
            </a:r>
            <a:endParaRPr lang="en-US" dirty="0" smtClean="0"/>
          </a:p>
          <a:p>
            <a:pPr lvl="1"/>
            <a:r>
              <a:rPr lang="en-US" dirty="0"/>
              <a:t>M</a:t>
            </a:r>
            <a:r>
              <a:rPr lang="en-US" dirty="0" smtClean="0"/>
              <a:t>ost </a:t>
            </a:r>
            <a:r>
              <a:rPr lang="en-US" dirty="0"/>
              <a:t>often on Mondays, between late morning &amp; noon, and spring</a:t>
            </a:r>
          </a:p>
          <a:p>
            <a:pPr marL="137160" indent="0">
              <a:buNone/>
            </a:pPr>
            <a:endParaRPr lang="en-US" dirty="0"/>
          </a:p>
          <a:p>
            <a:r>
              <a:rPr lang="en-US" dirty="0"/>
              <a:t>Evidence suggests that the best-intentioned prevention programs introduce the idea to a vulnerable population &amp; increase the </a:t>
            </a:r>
            <a:r>
              <a:rPr lang="en-US" dirty="0" smtClean="0"/>
              <a:t>rate</a:t>
            </a:r>
          </a:p>
          <a:p>
            <a:pPr marL="137160" indent="0">
              <a:lnSpc>
                <a:spcPct val="90000"/>
              </a:lnSpc>
              <a:buNone/>
            </a:pPr>
            <a:endParaRPr lang="en-US" dirty="0"/>
          </a:p>
          <a:p>
            <a:pPr>
              <a:lnSpc>
                <a:spcPct val="90000"/>
              </a:lnSpc>
            </a:pPr>
            <a:r>
              <a:rPr lang="en-US" dirty="0"/>
              <a:t>Suicide rate for age group of 10 – 14 increased by 120% between the early 80’s to the mid-90’s; 85% use aggressive means (</a:t>
            </a:r>
            <a:r>
              <a:rPr lang="en-US" dirty="0" smtClean="0"/>
              <a:t>guns, hanging, and poisoning)</a:t>
            </a:r>
          </a:p>
          <a:p>
            <a:pPr marL="137160" indent="0">
              <a:lnSpc>
                <a:spcPct val="90000"/>
              </a:lnSpc>
              <a:buNone/>
            </a:pPr>
            <a:endParaRPr lang="en-US" dirty="0"/>
          </a:p>
          <a:p>
            <a:r>
              <a:rPr lang="en-US" dirty="0" smtClean="0"/>
              <a:t>Question #13</a:t>
            </a:r>
          </a:p>
          <a:p>
            <a:pPr lvl="1"/>
            <a:r>
              <a:rPr lang="en-US" dirty="0" smtClean="0"/>
              <a:t>U.S</a:t>
            </a:r>
            <a:r>
              <a:rPr lang="en-US" dirty="0"/>
              <a:t>. is the only country where guns are the primary means of suicide; more Americans </a:t>
            </a:r>
            <a:r>
              <a:rPr lang="en-US" dirty="0" smtClean="0"/>
              <a:t>kill </a:t>
            </a:r>
            <a:r>
              <a:rPr lang="en-US" dirty="0"/>
              <a:t>themselves with guns than murder </a:t>
            </a:r>
            <a:r>
              <a:rPr lang="en-US" dirty="0" smtClean="0"/>
              <a:t> others with </a:t>
            </a:r>
            <a:r>
              <a:rPr lang="en-US" dirty="0"/>
              <a:t>guns, yearly</a:t>
            </a:r>
          </a:p>
          <a:p>
            <a:pPr marL="137160" indent="0">
              <a:buNone/>
            </a:pPr>
            <a:endParaRPr lang="en-US" dirty="0"/>
          </a:p>
          <a:p>
            <a:r>
              <a:rPr lang="en-US" dirty="0"/>
              <a:t>10 states with lax gun-control laws have a suicide rate 2x that of states with the strongest gun-control laws</a:t>
            </a:r>
          </a:p>
          <a:p>
            <a:pPr marL="137160" indent="0">
              <a:buNone/>
            </a:pPr>
            <a:endParaRPr lang="en-US" dirty="0"/>
          </a:p>
        </p:txBody>
      </p:sp>
    </p:spTree>
    <p:extLst>
      <p:ext uri="{BB962C8B-B14F-4D97-AF65-F5344CB8AC3E}">
        <p14:creationId xmlns:p14="http://schemas.microsoft.com/office/powerpoint/2010/main" val="3776067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additive="base">
                                        <p:cTn id="1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 calcmode="lin" valueType="num">
                                      <p:cBhvr additive="base">
                                        <p:cTn id="2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 calcmode="lin" valueType="num">
                                      <p:cBhvr additive="base">
                                        <p:cTn id="3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Self-Harm</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Deliberate Self-Harm (DSH) has been on rise since 1980’s</a:t>
            </a:r>
          </a:p>
          <a:p>
            <a:pPr marL="137160" indent="0">
              <a:buNone/>
            </a:pPr>
            <a:endParaRPr lang="en-US" dirty="0" smtClean="0"/>
          </a:p>
          <a:p>
            <a:r>
              <a:rPr lang="en-US" dirty="0" smtClean="0"/>
              <a:t>Question #11</a:t>
            </a:r>
          </a:p>
          <a:p>
            <a:pPr lvl="1"/>
            <a:r>
              <a:rPr lang="en-US" dirty="0" smtClean="0"/>
              <a:t>Average age of onset is about 13</a:t>
            </a:r>
          </a:p>
          <a:p>
            <a:pPr marL="137160" indent="0">
              <a:buNone/>
            </a:pPr>
            <a:endParaRPr lang="en-US" dirty="0" smtClean="0"/>
          </a:p>
          <a:p>
            <a:r>
              <a:rPr lang="en-US" dirty="0" smtClean="0"/>
              <a:t>Females are 3x more likely than males</a:t>
            </a:r>
          </a:p>
          <a:p>
            <a:pPr marL="137160" indent="0">
              <a:buNone/>
            </a:pPr>
            <a:endParaRPr lang="en-US" dirty="0" smtClean="0"/>
          </a:p>
          <a:p>
            <a:r>
              <a:rPr lang="en-US" dirty="0" smtClean="0"/>
              <a:t>Reasons from an Inpatient Population:</a:t>
            </a:r>
          </a:p>
          <a:p>
            <a:pPr lvl="1"/>
            <a:r>
              <a:rPr lang="en-US" dirty="0"/>
              <a:t>T</a:t>
            </a:r>
            <a:r>
              <a:rPr lang="en-US" dirty="0" smtClean="0"/>
              <a:t>o stop bad feelings</a:t>
            </a:r>
          </a:p>
          <a:p>
            <a:pPr lvl="1"/>
            <a:r>
              <a:rPr lang="en-US" dirty="0" smtClean="0"/>
              <a:t>To </a:t>
            </a:r>
            <a:r>
              <a:rPr lang="en-US" dirty="0"/>
              <a:t>relieve feeling numb or </a:t>
            </a:r>
            <a:r>
              <a:rPr lang="en-US" dirty="0" smtClean="0"/>
              <a:t>empty even to feel pain</a:t>
            </a:r>
          </a:p>
          <a:p>
            <a:pPr lvl="1"/>
            <a:r>
              <a:rPr lang="en-US" dirty="0"/>
              <a:t>T</a:t>
            </a:r>
            <a:r>
              <a:rPr lang="en-US" dirty="0" smtClean="0"/>
              <a:t>o punish themselves</a:t>
            </a:r>
          </a:p>
          <a:p>
            <a:pPr lvl="1"/>
            <a:r>
              <a:rPr lang="en-US" dirty="0" smtClean="0"/>
              <a:t>To get help or attention out of desperation</a:t>
            </a:r>
            <a:endParaRPr lang="en-US" dirty="0"/>
          </a:p>
        </p:txBody>
      </p:sp>
    </p:spTree>
    <p:extLst>
      <p:ext uri="{BB962C8B-B14F-4D97-AF65-F5344CB8AC3E}">
        <p14:creationId xmlns:p14="http://schemas.microsoft.com/office/powerpoint/2010/main" val="367276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 calcmode="lin" valueType="num">
                                      <p:cBhvr additive="base">
                                        <p:cTn id="2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 calcmode="lin" valueType="num">
                                      <p:cBhvr additive="base">
                                        <p:cTn id="3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 calcmode="lin" valueType="num">
                                      <p:cBhvr additive="base">
                                        <p:cTn id="3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11" end="11"/>
                                            </p:txEl>
                                          </p:spTgt>
                                        </p:tgtEl>
                                        <p:attrNameLst>
                                          <p:attrName>style.visibility</p:attrName>
                                        </p:attrNameLst>
                                      </p:cBhvr>
                                      <p:to>
                                        <p:strVal val="visible"/>
                                      </p:to>
                                    </p:set>
                                    <p:anim calcmode="lin" valueType="num">
                                      <p:cBhvr additive="base">
                                        <p:cTn id="4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Self-Harm Definitions</a:t>
            </a:r>
            <a:endParaRPr lang="en-US" dirty="0"/>
          </a:p>
        </p:txBody>
      </p:sp>
      <p:sp>
        <p:nvSpPr>
          <p:cNvPr id="3" name="Content Placeholder 2"/>
          <p:cNvSpPr>
            <a:spLocks noGrp="1"/>
          </p:cNvSpPr>
          <p:nvPr>
            <p:ph idx="1"/>
          </p:nvPr>
        </p:nvSpPr>
        <p:spPr/>
        <p:txBody>
          <a:bodyPr/>
          <a:lstStyle/>
          <a:p>
            <a:r>
              <a:rPr lang="en-US" i="1" dirty="0"/>
              <a:t>Stereotypic Harm</a:t>
            </a:r>
            <a:r>
              <a:rPr lang="en-US" dirty="0"/>
              <a:t>: includes behaviors like head-banging/hitting self associated with mental retardation and severe </a:t>
            </a:r>
            <a:r>
              <a:rPr lang="en-US" dirty="0" smtClean="0"/>
              <a:t>autism</a:t>
            </a:r>
          </a:p>
          <a:p>
            <a:pPr marL="137160" indent="0">
              <a:buNone/>
            </a:pPr>
            <a:endParaRPr lang="en-US" i="1" dirty="0" smtClean="0"/>
          </a:p>
          <a:p>
            <a:r>
              <a:rPr lang="en-US" i="1" dirty="0" smtClean="0"/>
              <a:t>Major mutilation:</a:t>
            </a:r>
            <a:r>
              <a:rPr lang="en-US" dirty="0" smtClean="0"/>
              <a:t> involves a great deal of tissue damage associated with psychosis</a:t>
            </a:r>
          </a:p>
          <a:p>
            <a:pPr marL="137160" indent="0">
              <a:buNone/>
            </a:pPr>
            <a:endParaRPr lang="en-US" dirty="0" smtClean="0"/>
          </a:p>
          <a:p>
            <a:r>
              <a:rPr lang="en-US" i="1" dirty="0" smtClean="0"/>
              <a:t>Superficial/moderate mutilation </a:t>
            </a:r>
            <a:r>
              <a:rPr lang="en-US" dirty="0" smtClean="0"/>
              <a:t>: most common and usually includes skin cutting &amp; burning</a:t>
            </a:r>
            <a:endParaRPr lang="en-US" dirty="0"/>
          </a:p>
        </p:txBody>
      </p:sp>
    </p:spTree>
    <p:extLst>
      <p:ext uri="{BB962C8B-B14F-4D97-AF65-F5344CB8AC3E}">
        <p14:creationId xmlns:p14="http://schemas.microsoft.com/office/powerpoint/2010/main" val="39045212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Self-Harm &amp; Suicide Differentiation</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Self-harm: intentional, non-life threatening bodily harm or disfigurement while in a state of distress</a:t>
            </a:r>
          </a:p>
          <a:p>
            <a:pPr marL="137160" indent="0">
              <a:buNone/>
            </a:pPr>
            <a:endParaRPr lang="en-US" dirty="0" smtClean="0"/>
          </a:p>
          <a:p>
            <a:r>
              <a:rPr lang="en-US" dirty="0" smtClean="0"/>
              <a:t>Suicidal behavior: act of self-inflicted, self-intended cessation of life</a:t>
            </a:r>
          </a:p>
          <a:p>
            <a:pPr marL="137160" indent="0">
              <a:buNone/>
            </a:pPr>
            <a:endParaRPr lang="en-US" dirty="0" smtClean="0"/>
          </a:p>
          <a:p>
            <a:r>
              <a:rPr lang="en-US" dirty="0" smtClean="0"/>
              <a:t>Question #14</a:t>
            </a:r>
            <a:endParaRPr lang="en-US" dirty="0"/>
          </a:p>
          <a:p>
            <a:pPr lvl="1"/>
            <a:r>
              <a:rPr lang="en-US" dirty="0" smtClean="0"/>
              <a:t>Less than 1% kill selves from cutting</a:t>
            </a:r>
          </a:p>
          <a:p>
            <a:pPr marL="137160" indent="0">
              <a:buNone/>
            </a:pPr>
            <a:endParaRPr lang="en-US" dirty="0" smtClean="0"/>
          </a:p>
          <a:p>
            <a:r>
              <a:rPr lang="en-US" dirty="0" smtClean="0"/>
              <a:t>Self-harm is usually life sustaining act associated with the following:</a:t>
            </a:r>
          </a:p>
          <a:p>
            <a:pPr lvl="1"/>
            <a:r>
              <a:rPr lang="en-US" dirty="0" smtClean="0"/>
              <a:t>“Life preserver” rather than exit strategy</a:t>
            </a:r>
          </a:p>
          <a:p>
            <a:pPr lvl="1"/>
            <a:r>
              <a:rPr lang="en-US" dirty="0" smtClean="0"/>
              <a:t>May become angry if described as suicidal</a:t>
            </a:r>
            <a:endParaRPr lang="en-US" dirty="0"/>
          </a:p>
        </p:txBody>
      </p:sp>
    </p:spTree>
    <p:extLst>
      <p:ext uri="{BB962C8B-B14F-4D97-AF65-F5344CB8AC3E}">
        <p14:creationId xmlns:p14="http://schemas.microsoft.com/office/powerpoint/2010/main" val="330672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additive="base">
                                        <p:cTn id="2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 calcmode="lin" valueType="num">
                                      <p:cBhvr additive="base">
                                        <p:cTn id="3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Indirect Self-Harm</a:t>
            </a:r>
            <a:endParaRPr lang="en-US" dirty="0"/>
          </a:p>
        </p:txBody>
      </p:sp>
      <p:sp>
        <p:nvSpPr>
          <p:cNvPr id="3" name="Content Placeholder 2"/>
          <p:cNvSpPr>
            <a:spLocks noGrp="1"/>
          </p:cNvSpPr>
          <p:nvPr>
            <p:ph idx="1"/>
          </p:nvPr>
        </p:nvSpPr>
        <p:spPr/>
        <p:txBody>
          <a:bodyPr>
            <a:normAutofit/>
          </a:bodyPr>
          <a:lstStyle/>
          <a:p>
            <a:r>
              <a:rPr lang="en-US" dirty="0" smtClean="0"/>
              <a:t>Substance abuse</a:t>
            </a:r>
          </a:p>
          <a:p>
            <a:pPr marL="137160" indent="0">
              <a:buNone/>
            </a:pPr>
            <a:endParaRPr lang="en-US" dirty="0" smtClean="0"/>
          </a:p>
          <a:p>
            <a:r>
              <a:rPr lang="en-US" dirty="0" smtClean="0"/>
              <a:t>Eating disorder</a:t>
            </a:r>
          </a:p>
          <a:p>
            <a:pPr marL="137160" indent="0">
              <a:buNone/>
            </a:pPr>
            <a:endParaRPr lang="en-US" dirty="0" smtClean="0"/>
          </a:p>
          <a:p>
            <a:r>
              <a:rPr lang="en-US" dirty="0" smtClean="0"/>
              <a:t>Physical risk taking</a:t>
            </a:r>
          </a:p>
          <a:p>
            <a:pPr marL="137160" indent="0">
              <a:buNone/>
            </a:pPr>
            <a:endParaRPr lang="en-US" dirty="0" smtClean="0"/>
          </a:p>
          <a:p>
            <a:r>
              <a:rPr lang="en-US" dirty="0" smtClean="0"/>
              <a:t>High risk sexual behavior</a:t>
            </a:r>
          </a:p>
          <a:p>
            <a:pPr marL="137160" indent="0">
              <a:buNone/>
            </a:pPr>
            <a:endParaRPr lang="en-US" dirty="0" smtClean="0"/>
          </a:p>
          <a:p>
            <a:r>
              <a:rPr lang="en-US" dirty="0" smtClean="0"/>
              <a:t>Unauthorized discontinuation of medication</a:t>
            </a:r>
            <a:endParaRPr lang="en-US" dirty="0"/>
          </a:p>
        </p:txBody>
      </p:sp>
    </p:spTree>
    <p:extLst>
      <p:ext uri="{BB962C8B-B14F-4D97-AF65-F5344CB8AC3E}">
        <p14:creationId xmlns:p14="http://schemas.microsoft.com/office/powerpoint/2010/main" val="5488627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Suicide Reasons?</a:t>
            </a:r>
            <a:endParaRPr lang="en-US" dirty="0"/>
          </a:p>
        </p:txBody>
      </p:sp>
      <p:sp>
        <p:nvSpPr>
          <p:cNvPr id="3" name="Content Placeholder 2"/>
          <p:cNvSpPr>
            <a:spLocks noGrp="1"/>
          </p:cNvSpPr>
          <p:nvPr>
            <p:ph idx="1"/>
          </p:nvPr>
        </p:nvSpPr>
        <p:spPr/>
        <p:txBody>
          <a:bodyPr>
            <a:normAutofit fontScale="77500" lnSpcReduction="20000"/>
          </a:bodyPr>
          <a:lstStyle/>
          <a:p>
            <a:pPr marL="137160" indent="0">
              <a:buNone/>
            </a:pPr>
            <a:r>
              <a:rPr lang="en-US" u="sng" dirty="0" smtClean="0"/>
              <a:t>4 Broad Types of Suicide:</a:t>
            </a:r>
          </a:p>
          <a:p>
            <a:pPr marL="137160" indent="0">
              <a:buNone/>
            </a:pPr>
            <a:endParaRPr lang="en-US" u="sng" dirty="0" smtClean="0"/>
          </a:p>
          <a:p>
            <a:pPr marL="651510" indent="-514350">
              <a:buFont typeface="+mj-lt"/>
              <a:buAutoNum type="arabicPeriod"/>
            </a:pPr>
            <a:r>
              <a:rPr lang="en-US" i="1" dirty="0" smtClean="0"/>
              <a:t>Impulsive</a:t>
            </a:r>
            <a:r>
              <a:rPr lang="en-US" dirty="0" smtClean="0"/>
              <a:t>: sudden act triggered by specific external event without much thought</a:t>
            </a:r>
          </a:p>
          <a:p>
            <a:pPr marL="137160" indent="0">
              <a:buNone/>
            </a:pPr>
            <a:endParaRPr lang="en-US" dirty="0" smtClean="0"/>
          </a:p>
          <a:p>
            <a:pPr marL="651510" indent="-514350">
              <a:buAutoNum type="arabicPeriod" startAt="2"/>
            </a:pPr>
            <a:r>
              <a:rPr lang="en-US" i="1" dirty="0" smtClean="0"/>
              <a:t>Revenge: </a:t>
            </a:r>
            <a:r>
              <a:rPr lang="en-US" dirty="0" smtClean="0"/>
              <a:t>poor awareness that death is the end</a:t>
            </a:r>
          </a:p>
          <a:p>
            <a:pPr marL="137160" indent="0">
              <a:buNone/>
            </a:pPr>
            <a:endParaRPr lang="en-US" dirty="0" smtClean="0"/>
          </a:p>
          <a:p>
            <a:pPr marL="651510" indent="-514350">
              <a:buAutoNum type="arabicPeriod" startAt="3"/>
            </a:pPr>
            <a:r>
              <a:rPr lang="en-US" i="1" dirty="0" smtClean="0"/>
              <a:t>Faulty logic</a:t>
            </a:r>
            <a:r>
              <a:rPr lang="en-US" dirty="0" smtClean="0"/>
              <a:t>: death is the only escape from unbearable problems</a:t>
            </a:r>
          </a:p>
          <a:p>
            <a:pPr marL="651510" indent="-514350">
              <a:buAutoNum type="arabicPeriod" startAt="3"/>
            </a:pPr>
            <a:endParaRPr lang="en-US" dirty="0" smtClean="0"/>
          </a:p>
          <a:p>
            <a:pPr marL="651510" indent="-514350">
              <a:buAutoNum type="arabicPeriod" startAt="3"/>
            </a:pPr>
            <a:r>
              <a:rPr lang="en-US" i="1" dirty="0" smtClean="0"/>
              <a:t>Reasonable/logical: </a:t>
            </a:r>
            <a:r>
              <a:rPr lang="en-US" dirty="0" smtClean="0"/>
              <a:t>as a result of physical illness, mental instability, or change in life circumstances- do not wish to experience pain of life which outweighs remaining pleasure</a:t>
            </a:r>
          </a:p>
        </p:txBody>
      </p:sp>
    </p:spTree>
    <p:extLst>
      <p:ext uri="{BB962C8B-B14F-4D97-AF65-F5344CB8AC3E}">
        <p14:creationId xmlns:p14="http://schemas.microsoft.com/office/powerpoint/2010/main" val="26952476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Brain &amp; Suicide</a:t>
            </a:r>
            <a:endParaRPr lang="en-US" dirty="0"/>
          </a:p>
        </p:txBody>
      </p:sp>
      <p:sp>
        <p:nvSpPr>
          <p:cNvPr id="3" name="Content Placeholder 2"/>
          <p:cNvSpPr>
            <a:spLocks noGrp="1"/>
          </p:cNvSpPr>
          <p:nvPr>
            <p:ph idx="1"/>
          </p:nvPr>
        </p:nvSpPr>
        <p:spPr/>
        <p:txBody>
          <a:bodyPr>
            <a:normAutofit lnSpcReduction="10000"/>
          </a:bodyPr>
          <a:lstStyle/>
          <a:p>
            <a:r>
              <a:rPr lang="en-US" dirty="0" smtClean="0"/>
              <a:t>Low levels of serotonin in brain areas associated with inhibition and freedom to act impulsively on emotion (similar to impulsive murders/arsonists) </a:t>
            </a:r>
          </a:p>
          <a:p>
            <a:pPr marL="137160" indent="0">
              <a:buNone/>
            </a:pPr>
            <a:endParaRPr lang="en-US" dirty="0" smtClean="0"/>
          </a:p>
          <a:p>
            <a:r>
              <a:rPr lang="en-US" dirty="0"/>
              <a:t>E</a:t>
            </a:r>
            <a:r>
              <a:rPr lang="en-US" dirty="0" smtClean="0"/>
              <a:t>xcessive number of serotonin receptors (possible brain compensating)</a:t>
            </a:r>
          </a:p>
          <a:p>
            <a:pPr marL="137160" indent="0">
              <a:buNone/>
            </a:pPr>
            <a:endParaRPr lang="en-US" dirty="0" smtClean="0"/>
          </a:p>
          <a:p>
            <a:r>
              <a:rPr lang="en-US" dirty="0"/>
              <a:t>S</a:t>
            </a:r>
            <a:r>
              <a:rPr lang="en-US" dirty="0" smtClean="0"/>
              <a:t>tress reduces serotonin making the combination of stressful events and depression high risk for suicide</a:t>
            </a:r>
          </a:p>
          <a:p>
            <a:endParaRPr lang="en-US" dirty="0" smtClean="0"/>
          </a:p>
          <a:p>
            <a:endParaRPr lang="en-US" dirty="0" smtClean="0"/>
          </a:p>
        </p:txBody>
      </p:sp>
    </p:spTree>
    <p:extLst>
      <p:ext uri="{BB962C8B-B14F-4D97-AF65-F5344CB8AC3E}">
        <p14:creationId xmlns:p14="http://schemas.microsoft.com/office/powerpoint/2010/main" val="67014667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Dialectal Behavior Therapy</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A cognitive-behavioral treatment empirically supported to treat self-harm in patients with Borderline Personality Disorder</a:t>
            </a:r>
          </a:p>
          <a:p>
            <a:pPr marL="137160" indent="0">
              <a:buNone/>
            </a:pPr>
            <a:endParaRPr lang="en-US" dirty="0" smtClean="0"/>
          </a:p>
          <a:p>
            <a:r>
              <a:rPr lang="en-US" dirty="0" smtClean="0"/>
              <a:t>Views self-harm behavior as a combination of dysfunction in </a:t>
            </a:r>
            <a:r>
              <a:rPr lang="en-US" i="1" dirty="0" smtClean="0"/>
              <a:t>emotional regulation </a:t>
            </a:r>
            <a:r>
              <a:rPr lang="en-US" dirty="0" smtClean="0"/>
              <a:t>in the brain</a:t>
            </a:r>
            <a:r>
              <a:rPr lang="en-US" i="1" dirty="0" smtClean="0"/>
              <a:t> </a:t>
            </a:r>
            <a:r>
              <a:rPr lang="en-US" dirty="0" smtClean="0"/>
              <a:t>&amp; </a:t>
            </a:r>
            <a:r>
              <a:rPr lang="en-US" i="1" dirty="0" smtClean="0"/>
              <a:t>invalidating social environment, </a:t>
            </a:r>
            <a:r>
              <a:rPr lang="en-US" dirty="0" smtClean="0"/>
              <a:t>causing confusion of self, impulsivity, emotional instability, &amp; interpersonal problems</a:t>
            </a:r>
          </a:p>
          <a:p>
            <a:endParaRPr lang="en-US" dirty="0"/>
          </a:p>
          <a:p>
            <a:r>
              <a:rPr lang="en-US" dirty="0" smtClean="0"/>
              <a:t>Provides a comprehensive structure for treatment providers in dealing with a complex behavior</a:t>
            </a:r>
          </a:p>
          <a:p>
            <a:endParaRPr lang="en-US" dirty="0"/>
          </a:p>
        </p:txBody>
      </p:sp>
    </p:spTree>
    <p:extLst>
      <p:ext uri="{BB962C8B-B14F-4D97-AF65-F5344CB8AC3E}">
        <p14:creationId xmlns:p14="http://schemas.microsoft.com/office/powerpoint/2010/main" val="293541196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Addiction</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760443241"/>
              </p:ext>
            </p:extLst>
          </p:nvPr>
        </p:nvGraphicFramePr>
        <p:xfrm>
          <a:off x="457200" y="1600200"/>
          <a:ext cx="8229600" cy="4708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98991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Alcohol is appealing for reducing anxiety short-term, but often worsens depression</a:t>
            </a:r>
          </a:p>
          <a:p>
            <a:pPr marL="137160" indent="0">
              <a:buNone/>
            </a:pPr>
            <a:endParaRPr lang="en-US" dirty="0" smtClean="0"/>
          </a:p>
          <a:p>
            <a:r>
              <a:rPr lang="en-US" dirty="0" smtClean="0"/>
              <a:t>Alcohol decreases serotonin</a:t>
            </a:r>
            <a:endParaRPr lang="en-US" dirty="0"/>
          </a:p>
          <a:p>
            <a:pPr marL="137160" indent="0">
              <a:buNone/>
            </a:pPr>
            <a:endParaRPr lang="en-US" dirty="0" smtClean="0"/>
          </a:p>
          <a:p>
            <a:r>
              <a:rPr lang="en-US" dirty="0" smtClean="0"/>
              <a:t>Self-medication is common with alcohol and marijuana</a:t>
            </a:r>
          </a:p>
          <a:p>
            <a:pPr marL="137160" indent="0">
              <a:buNone/>
            </a:pPr>
            <a:endParaRPr lang="en-US" dirty="0" smtClean="0"/>
          </a:p>
          <a:p>
            <a:r>
              <a:rPr lang="en-US" dirty="0" smtClean="0"/>
              <a:t>Long-term use can alter brain  structure and chemistry</a:t>
            </a:r>
          </a:p>
          <a:p>
            <a:pPr marL="137160" indent="0">
              <a:buNone/>
            </a:pPr>
            <a:endParaRPr lang="en-US" dirty="0" smtClean="0"/>
          </a:p>
          <a:p>
            <a:r>
              <a:rPr lang="en-US" dirty="0" smtClean="0"/>
              <a:t>Dopamine plays a role in addiction, requiring the need for more</a:t>
            </a:r>
          </a:p>
          <a:p>
            <a:pPr marL="137160" indent="0">
              <a:buNone/>
            </a:pPr>
            <a:endParaRPr lang="en-US" dirty="0" smtClean="0"/>
          </a:p>
          <a:p>
            <a:r>
              <a:rPr lang="en-US" dirty="0" smtClean="0"/>
              <a:t>It is typically thought that addiction should be addressed first, then the mental illness, but role of mental illness should not be ignored</a:t>
            </a:r>
            <a:endParaRPr lang="en-US" dirty="0"/>
          </a:p>
        </p:txBody>
      </p:sp>
    </p:spTree>
    <p:extLst>
      <p:ext uri="{BB962C8B-B14F-4D97-AF65-F5344CB8AC3E}">
        <p14:creationId xmlns:p14="http://schemas.microsoft.com/office/powerpoint/2010/main" val="41261750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Regular marijuana use mimics symptoms of depression</a:t>
            </a:r>
          </a:p>
          <a:p>
            <a:endParaRPr lang="en-US" dirty="0" smtClean="0"/>
          </a:p>
          <a:p>
            <a:r>
              <a:rPr lang="en-US" dirty="0" smtClean="0"/>
              <a:t>Marijuana may have short-term relief of anxiety and agitated-depression</a:t>
            </a:r>
          </a:p>
          <a:p>
            <a:pPr marL="137160" indent="0">
              <a:buNone/>
            </a:pPr>
            <a:endParaRPr lang="en-US" dirty="0" smtClean="0"/>
          </a:p>
          <a:p>
            <a:r>
              <a:rPr lang="en-US" dirty="0" smtClean="0"/>
              <a:t>Cocaine: 15% of those who try it become addicted, but for those 15% it is highly addictive and associated high risk of depression</a:t>
            </a:r>
          </a:p>
          <a:p>
            <a:endParaRPr lang="en-US" dirty="0" smtClean="0"/>
          </a:p>
          <a:p>
            <a:r>
              <a:rPr lang="en-US" dirty="0" smtClean="0"/>
              <a:t>Cocaine produces immediate gratification, acting on multiple neurotransmitters (serotonin, dopamine, and norepinephrine)</a:t>
            </a:r>
          </a:p>
          <a:p>
            <a:pPr marL="137160" indent="0">
              <a:buNone/>
            </a:pPr>
            <a:endParaRPr lang="en-US" dirty="0" smtClean="0"/>
          </a:p>
          <a:p>
            <a:r>
              <a:rPr lang="en-US" dirty="0" smtClean="0"/>
              <a:t>48-72 hours after cocaine use usually elicits an intense depression; depression can become the baseline with long-term use when not high</a:t>
            </a:r>
          </a:p>
        </p:txBody>
      </p:sp>
    </p:spTree>
    <p:extLst>
      <p:ext uri="{BB962C8B-B14F-4D97-AF65-F5344CB8AC3E}">
        <p14:creationId xmlns:p14="http://schemas.microsoft.com/office/powerpoint/2010/main" val="1091692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Treatment</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Two Broad Treatment Methods:</a:t>
            </a:r>
          </a:p>
          <a:p>
            <a:pPr marL="1456182" lvl="3" indent="-514350">
              <a:buFont typeface="+mj-lt"/>
              <a:buAutoNum type="arabicPeriod"/>
            </a:pPr>
            <a:r>
              <a:rPr lang="en-US" sz="2900" i="1" dirty="0"/>
              <a:t>M</a:t>
            </a:r>
            <a:r>
              <a:rPr lang="en-US" sz="2900" i="1" dirty="0" smtClean="0"/>
              <a:t>edical</a:t>
            </a:r>
            <a:r>
              <a:rPr lang="en-US" sz="2900" dirty="0" smtClean="0"/>
              <a:t> (medication and/or electroshock)</a:t>
            </a:r>
          </a:p>
          <a:p>
            <a:pPr marL="1456182" lvl="3" indent="-514350">
              <a:buFont typeface="+mj-lt"/>
              <a:buAutoNum type="arabicPeriod"/>
            </a:pPr>
            <a:r>
              <a:rPr lang="en-US" sz="2900" i="1" dirty="0" smtClean="0"/>
              <a:t>Therapy</a:t>
            </a:r>
            <a:r>
              <a:rPr lang="en-US" sz="2900" dirty="0" smtClean="0"/>
              <a:t> (counseling)</a:t>
            </a:r>
          </a:p>
          <a:p>
            <a:pPr marL="137160" indent="0">
              <a:buNone/>
            </a:pPr>
            <a:endParaRPr lang="en-US" dirty="0" smtClean="0"/>
          </a:p>
          <a:p>
            <a:r>
              <a:rPr lang="en-US" dirty="0" smtClean="0"/>
              <a:t>Medication &amp; therapy should be complimentary, not competitive; used together or separately depending on the situation and individual </a:t>
            </a:r>
          </a:p>
          <a:p>
            <a:pPr marL="137160" indent="0">
              <a:buNone/>
            </a:pPr>
            <a:endParaRPr lang="en-US" dirty="0" smtClean="0"/>
          </a:p>
          <a:p>
            <a:r>
              <a:rPr lang="en-US" dirty="0"/>
              <a:t>L</a:t>
            </a:r>
            <a:r>
              <a:rPr lang="en-US" dirty="0" smtClean="0"/>
              <a:t>arge study by NIMH (2004) on moderately to severely depressed youth (aged 12 – 17): </a:t>
            </a:r>
          </a:p>
          <a:p>
            <a:pPr lvl="1"/>
            <a:r>
              <a:rPr lang="en-US" dirty="0" smtClean="0"/>
              <a:t>CBT: 69% success</a:t>
            </a:r>
          </a:p>
          <a:p>
            <a:pPr lvl="1"/>
            <a:r>
              <a:rPr lang="en-US" dirty="0" smtClean="0"/>
              <a:t>Prozac: 65%</a:t>
            </a:r>
          </a:p>
          <a:p>
            <a:pPr lvl="1"/>
            <a:r>
              <a:rPr lang="en-US" dirty="0" smtClean="0"/>
              <a:t>A combination of Prozac and CBT: 85%</a:t>
            </a:r>
          </a:p>
          <a:p>
            <a:pPr marL="137160" indent="0">
              <a:buNone/>
            </a:pPr>
            <a:endParaRPr lang="en-US" dirty="0" smtClean="0"/>
          </a:p>
        </p:txBody>
      </p:sp>
    </p:spTree>
    <p:extLst>
      <p:ext uri="{BB962C8B-B14F-4D97-AF65-F5344CB8AC3E}">
        <p14:creationId xmlns:p14="http://schemas.microsoft.com/office/powerpoint/2010/main" val="2206594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additive="base">
                                        <p:cTn id="3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Medication</a:t>
            </a:r>
            <a:endParaRPr lang="en-US" dirty="0"/>
          </a:p>
        </p:txBody>
      </p:sp>
      <p:sp>
        <p:nvSpPr>
          <p:cNvPr id="3" name="Content Placeholder 2"/>
          <p:cNvSpPr>
            <a:spLocks noGrp="1"/>
          </p:cNvSpPr>
          <p:nvPr>
            <p:ph idx="1"/>
          </p:nvPr>
        </p:nvSpPr>
        <p:spPr/>
        <p:txBody>
          <a:bodyPr>
            <a:normAutofit fontScale="62500" lnSpcReduction="20000"/>
          </a:bodyPr>
          <a:lstStyle/>
          <a:p>
            <a:r>
              <a:rPr lang="en-US" sz="2900" dirty="0" smtClean="0"/>
              <a:t>U.S. use of psychiatric medications is far higher than any other country</a:t>
            </a:r>
          </a:p>
          <a:p>
            <a:pPr marL="137160" indent="0">
              <a:buNone/>
            </a:pPr>
            <a:endParaRPr lang="en-US" sz="2900" dirty="0" smtClean="0"/>
          </a:p>
          <a:p>
            <a:r>
              <a:rPr lang="en-US" sz="2900" dirty="0" smtClean="0"/>
              <a:t>Question #15</a:t>
            </a:r>
          </a:p>
          <a:p>
            <a:pPr lvl="1"/>
            <a:r>
              <a:rPr lang="en-US" sz="2900" dirty="0" smtClean="0"/>
              <a:t>Anti-depressants have become the most used drug in U.S. (about 10% of adults)</a:t>
            </a:r>
          </a:p>
          <a:p>
            <a:endParaRPr lang="en-US" dirty="0"/>
          </a:p>
          <a:p>
            <a:r>
              <a:rPr lang="en-US" dirty="0" smtClean="0"/>
              <a:t>About </a:t>
            </a:r>
            <a:r>
              <a:rPr lang="en-US" dirty="0"/>
              <a:t>28 Million Americans are on SSRIs (Selective Serotonin Reuptake Inhibitors</a:t>
            </a:r>
            <a:r>
              <a:rPr lang="en-US" dirty="0" smtClean="0"/>
              <a:t>)</a:t>
            </a:r>
          </a:p>
          <a:p>
            <a:endParaRPr lang="en-US" dirty="0"/>
          </a:p>
          <a:p>
            <a:r>
              <a:rPr lang="en-US" dirty="0" smtClean="0"/>
              <a:t>About 16</a:t>
            </a:r>
            <a:r>
              <a:rPr lang="en-US" dirty="0"/>
              <a:t>% of females, compared to 6% of </a:t>
            </a:r>
            <a:r>
              <a:rPr lang="en-US" dirty="0" smtClean="0"/>
              <a:t>males</a:t>
            </a:r>
            <a:endParaRPr lang="en-US" dirty="0"/>
          </a:p>
          <a:p>
            <a:pPr marL="137160" indent="0">
              <a:buNone/>
            </a:pPr>
            <a:endParaRPr lang="en-US" dirty="0"/>
          </a:p>
          <a:p>
            <a:r>
              <a:rPr lang="en-US" dirty="0" smtClean="0"/>
              <a:t>About 5</a:t>
            </a:r>
            <a:r>
              <a:rPr lang="en-US" dirty="0"/>
              <a:t>% of adolescents (aged 12 – 19) </a:t>
            </a:r>
            <a:r>
              <a:rPr lang="en-US" dirty="0" smtClean="0"/>
              <a:t>take </a:t>
            </a:r>
            <a:r>
              <a:rPr lang="en-US" dirty="0"/>
              <a:t>an </a:t>
            </a:r>
            <a:r>
              <a:rPr lang="en-US" dirty="0" smtClean="0"/>
              <a:t>antidepressant</a:t>
            </a:r>
          </a:p>
          <a:p>
            <a:pPr marL="137160" indent="0">
              <a:buNone/>
            </a:pPr>
            <a:endParaRPr lang="en-US" dirty="0"/>
          </a:p>
          <a:p>
            <a:r>
              <a:rPr lang="en-US" dirty="0"/>
              <a:t>White adolescents </a:t>
            </a:r>
            <a:r>
              <a:rPr lang="en-US" dirty="0" smtClean="0"/>
              <a:t>are 5x more likely </a:t>
            </a:r>
            <a:r>
              <a:rPr lang="en-US" dirty="0"/>
              <a:t>to use antidepressants than black adolescents and 2x more than </a:t>
            </a:r>
            <a:r>
              <a:rPr lang="en-US" dirty="0" smtClean="0"/>
              <a:t>Latino</a:t>
            </a:r>
          </a:p>
          <a:p>
            <a:pPr marL="137160" indent="0">
              <a:buNone/>
            </a:pPr>
            <a:endParaRPr lang="en-US" dirty="0" smtClean="0"/>
          </a:p>
          <a:p>
            <a:r>
              <a:rPr lang="en-US" dirty="0" smtClean="0"/>
              <a:t>1996 – 2005: 40% drop in those receiving therapy</a:t>
            </a:r>
            <a:endParaRPr lang="en-US" dirty="0"/>
          </a:p>
          <a:p>
            <a:pPr marL="137160" indent="0">
              <a:buNone/>
            </a:pPr>
            <a:endParaRPr lang="en-US" dirty="0" smtClean="0"/>
          </a:p>
        </p:txBody>
      </p:sp>
    </p:spTree>
    <p:extLst>
      <p:ext uri="{BB962C8B-B14F-4D97-AF65-F5344CB8AC3E}">
        <p14:creationId xmlns:p14="http://schemas.microsoft.com/office/powerpoint/2010/main" val="2323829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 calcmode="lin" valueType="num">
                                      <p:cBhvr additive="base">
                                        <p:cTn id="3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 calcmode="lin" valueType="num">
                                      <p:cBhvr additive="base">
                                        <p:cTn id="3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13" end="13"/>
                                            </p:txEl>
                                          </p:spTgt>
                                        </p:tgtEl>
                                        <p:attrNameLst>
                                          <p:attrName>style.visibility</p:attrName>
                                        </p:attrNameLst>
                                      </p:cBhvr>
                                      <p:to>
                                        <p:strVal val="visible"/>
                                      </p:to>
                                    </p:set>
                                    <p:anim calcmode="lin" valueType="num">
                                      <p:cBhvr additive="base">
                                        <p:cTn id="4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Antidepressants</a:t>
            </a:r>
            <a:endParaRPr lang="en-US" dirty="0"/>
          </a:p>
        </p:txBody>
      </p:sp>
      <p:sp>
        <p:nvSpPr>
          <p:cNvPr id="3" name="Content Placeholder 2"/>
          <p:cNvSpPr>
            <a:spLocks noGrp="1"/>
          </p:cNvSpPr>
          <p:nvPr>
            <p:ph idx="1"/>
          </p:nvPr>
        </p:nvSpPr>
        <p:spPr/>
        <p:txBody>
          <a:bodyPr>
            <a:normAutofit/>
          </a:bodyPr>
          <a:lstStyle/>
          <a:p>
            <a:r>
              <a:rPr lang="en-US" dirty="0"/>
              <a:t>Selective Serotonin </a:t>
            </a:r>
            <a:r>
              <a:rPr lang="en-US" dirty="0" smtClean="0"/>
              <a:t>&amp; Norepinephrine Reuptake </a:t>
            </a:r>
            <a:r>
              <a:rPr lang="en-US" dirty="0"/>
              <a:t>Inhibitors (</a:t>
            </a:r>
            <a:r>
              <a:rPr lang="en-US" dirty="0" smtClean="0"/>
              <a:t>SSRI’s &amp; SNRI’s)  </a:t>
            </a:r>
            <a:r>
              <a:rPr lang="en-US" dirty="0"/>
              <a:t>act on serotonin and some also act on </a:t>
            </a:r>
            <a:r>
              <a:rPr lang="en-US" dirty="0" smtClean="0"/>
              <a:t>norepinephrine</a:t>
            </a:r>
          </a:p>
          <a:p>
            <a:pPr marL="137160" indent="0">
              <a:buNone/>
            </a:pPr>
            <a:endParaRPr lang="en-US" dirty="0"/>
          </a:p>
          <a:p>
            <a:r>
              <a:rPr lang="en-US" dirty="0"/>
              <a:t>A</a:t>
            </a:r>
            <a:r>
              <a:rPr lang="en-US" dirty="0" smtClean="0"/>
              <a:t>re </a:t>
            </a:r>
            <a:r>
              <a:rPr lang="en-US" dirty="0"/>
              <a:t>useful in treating chronic </a:t>
            </a:r>
            <a:r>
              <a:rPr lang="en-US" dirty="0" smtClean="0"/>
              <a:t>anxiety</a:t>
            </a:r>
          </a:p>
          <a:p>
            <a:pPr marL="137160" indent="0">
              <a:buNone/>
            </a:pPr>
            <a:endParaRPr lang="en-US" dirty="0"/>
          </a:p>
          <a:p>
            <a:r>
              <a:rPr lang="en-US" dirty="0"/>
              <a:t>Are relatively safe drugs, but do have side effects and unpleasant </a:t>
            </a:r>
            <a:r>
              <a:rPr lang="en-US" dirty="0" smtClean="0"/>
              <a:t>withdrawal symptoms (sometimes dangerous)</a:t>
            </a:r>
          </a:p>
          <a:p>
            <a:pPr marL="137160" indent="0">
              <a:buNone/>
            </a:pPr>
            <a:endParaRPr lang="en-US" dirty="0"/>
          </a:p>
          <a:p>
            <a:pPr marL="137160" indent="0">
              <a:buNone/>
            </a:pPr>
            <a:endParaRPr lang="en-US" dirty="0"/>
          </a:p>
          <a:p>
            <a:endParaRPr lang="en-US" dirty="0"/>
          </a:p>
        </p:txBody>
      </p:sp>
    </p:spTree>
    <p:extLst>
      <p:ext uri="{BB962C8B-B14F-4D97-AF65-F5344CB8AC3E}">
        <p14:creationId xmlns:p14="http://schemas.microsoft.com/office/powerpoint/2010/main" val="25772133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Anti-Anxiety Medication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Benzodiazepine (tranquilizers) are intended for short-term use, and not regarded as safe drugs for long-term treatment of anxiety</a:t>
            </a:r>
          </a:p>
          <a:p>
            <a:pPr marL="137160" indent="0">
              <a:buNone/>
            </a:pPr>
            <a:endParaRPr lang="en-US" dirty="0" smtClean="0"/>
          </a:p>
          <a:p>
            <a:r>
              <a:rPr lang="en-US" dirty="0" smtClean="0"/>
              <a:t>Physical tolerance and dependence requiring the need for more of the medication can lead to addiction and abuse</a:t>
            </a:r>
          </a:p>
          <a:p>
            <a:pPr marL="137160" indent="0">
              <a:buNone/>
            </a:pPr>
            <a:endParaRPr lang="en-US" dirty="0" smtClean="0"/>
          </a:p>
          <a:p>
            <a:r>
              <a:rPr lang="en-US" dirty="0" smtClean="0"/>
              <a:t>Dangerous when mixed with alcohol </a:t>
            </a:r>
          </a:p>
          <a:p>
            <a:pPr marL="137160" indent="0">
              <a:buNone/>
            </a:pPr>
            <a:endParaRPr lang="en-US" dirty="0" smtClean="0"/>
          </a:p>
          <a:p>
            <a:r>
              <a:rPr lang="en-US" dirty="0" smtClean="0"/>
              <a:t>Withdrawal symptoms can be very unpleasant and dangerous </a:t>
            </a:r>
          </a:p>
        </p:txBody>
      </p:sp>
    </p:spTree>
    <p:extLst>
      <p:ext uri="{BB962C8B-B14F-4D97-AF65-F5344CB8AC3E}">
        <p14:creationId xmlns:p14="http://schemas.microsoft.com/office/powerpoint/2010/main" val="127557038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Medication Limitations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In isolation, does not address a psychological understanding of anxiety and depression</a:t>
            </a:r>
          </a:p>
          <a:p>
            <a:pPr marL="137160" indent="0">
              <a:buNone/>
            </a:pPr>
            <a:endParaRPr lang="en-US" dirty="0" smtClean="0"/>
          </a:p>
          <a:p>
            <a:r>
              <a:rPr lang="en-US" dirty="0" smtClean="0"/>
              <a:t>Limited research and education on  long-term use and effectiveness, especially with children/adolescents</a:t>
            </a:r>
          </a:p>
          <a:p>
            <a:endParaRPr lang="en-US" dirty="0"/>
          </a:p>
          <a:p>
            <a:r>
              <a:rPr lang="en-US" dirty="0" smtClean="0"/>
              <a:t>Weaning </a:t>
            </a:r>
            <a:r>
              <a:rPr lang="en-US" dirty="0"/>
              <a:t>off medication can be a challenge and withdrawal can be unpleasant</a:t>
            </a:r>
          </a:p>
          <a:p>
            <a:pPr marL="137160" indent="0">
              <a:buNone/>
            </a:pPr>
            <a:endParaRPr lang="en-US" dirty="0" smtClean="0"/>
          </a:p>
          <a:p>
            <a:r>
              <a:rPr lang="en-US" dirty="0" smtClean="0"/>
              <a:t>Side effects, stigma, and uncertainties make medication a challenging decision for parents</a:t>
            </a:r>
          </a:p>
          <a:p>
            <a:endParaRPr lang="en-US" dirty="0"/>
          </a:p>
        </p:txBody>
      </p:sp>
    </p:spTree>
    <p:extLst>
      <p:ext uri="{BB962C8B-B14F-4D97-AF65-F5344CB8AC3E}">
        <p14:creationId xmlns:p14="http://schemas.microsoft.com/office/powerpoint/2010/main" val="12596217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hlinkClick r:id="rId3"/>
              </a:rPr>
              <a:t>Big </a:t>
            </a:r>
            <a:r>
              <a:rPr lang="en-US" dirty="0" err="1" smtClean="0">
                <a:hlinkClick r:id="rId3"/>
              </a:rPr>
              <a:t>Pharma</a:t>
            </a:r>
            <a:endParaRPr lang="en-US" dirty="0"/>
          </a:p>
        </p:txBody>
      </p:sp>
      <p:sp>
        <p:nvSpPr>
          <p:cNvPr id="3" name="Content Placeholder 2"/>
          <p:cNvSpPr>
            <a:spLocks noGrp="1"/>
          </p:cNvSpPr>
          <p:nvPr>
            <p:ph idx="1"/>
          </p:nvPr>
        </p:nvSpPr>
        <p:spPr>
          <a:xfrm>
            <a:off x="533400" y="1371600"/>
            <a:ext cx="8229600" cy="4709160"/>
          </a:xfrm>
        </p:spPr>
        <p:txBody>
          <a:bodyPr>
            <a:noAutofit/>
          </a:bodyPr>
          <a:lstStyle/>
          <a:p>
            <a:r>
              <a:rPr lang="en-US" sz="1600" dirty="0" smtClean="0"/>
              <a:t>Question #16</a:t>
            </a:r>
          </a:p>
          <a:p>
            <a:pPr marL="137160" indent="0">
              <a:buNone/>
            </a:pPr>
            <a:endParaRPr lang="en-US" sz="1500" dirty="0" smtClean="0"/>
          </a:p>
          <a:p>
            <a:r>
              <a:rPr lang="en-US" sz="1500" dirty="0" smtClean="0"/>
              <a:t>1997: FDA permitted drug companies to advertise prescription drugs directly to the public</a:t>
            </a:r>
          </a:p>
          <a:p>
            <a:pPr marL="137160" indent="0">
              <a:buNone/>
            </a:pPr>
            <a:endParaRPr lang="en-US" sz="1500" dirty="0" smtClean="0"/>
          </a:p>
          <a:p>
            <a:r>
              <a:rPr lang="en-US" sz="1500" dirty="0" smtClean="0"/>
              <a:t>1997 – 2004: </a:t>
            </a:r>
            <a:r>
              <a:rPr lang="en-US" sz="1500" dirty="0"/>
              <a:t>M</a:t>
            </a:r>
            <a:r>
              <a:rPr lang="en-US" sz="1500" dirty="0" smtClean="0"/>
              <a:t>oney on advertising quadrupled to $4.35 Billion</a:t>
            </a:r>
          </a:p>
          <a:p>
            <a:pPr marL="137160" indent="0">
              <a:buNone/>
            </a:pPr>
            <a:endParaRPr lang="en-US" sz="1500" dirty="0" smtClean="0"/>
          </a:p>
          <a:p>
            <a:r>
              <a:rPr lang="en-US" sz="1500" dirty="0" smtClean="0"/>
              <a:t>2000: </a:t>
            </a:r>
            <a:r>
              <a:rPr lang="en-US" sz="1500" dirty="0"/>
              <a:t>E</a:t>
            </a:r>
            <a:r>
              <a:rPr lang="en-US" sz="1500" dirty="0" smtClean="0"/>
              <a:t>very dollar spent on advertising translated to an additional $4.20 in sales</a:t>
            </a:r>
          </a:p>
          <a:p>
            <a:pPr marL="137160" indent="0">
              <a:buNone/>
            </a:pPr>
            <a:endParaRPr lang="en-US" sz="1500" dirty="0" smtClean="0"/>
          </a:p>
          <a:p>
            <a:r>
              <a:rPr lang="en-US" sz="1500" dirty="0" smtClean="0"/>
              <a:t>Profiting off of benefit and not just need	</a:t>
            </a:r>
          </a:p>
          <a:p>
            <a:endParaRPr lang="en-US" sz="1500" dirty="0" smtClean="0"/>
          </a:p>
          <a:p>
            <a:r>
              <a:rPr lang="en-US" sz="1500" dirty="0" smtClean="0"/>
              <a:t>Most funding for mental health research comes from pharmaceutical companies</a:t>
            </a:r>
          </a:p>
          <a:p>
            <a:pPr marL="137160" indent="0">
              <a:buNone/>
            </a:pPr>
            <a:endParaRPr lang="en-US" sz="1500" dirty="0" smtClean="0"/>
          </a:p>
          <a:p>
            <a:r>
              <a:rPr lang="en-US" sz="1500" dirty="0" smtClean="0"/>
              <a:t>Few psychiatrists provide therapy, just prescribe medication</a:t>
            </a:r>
          </a:p>
          <a:p>
            <a:pPr marL="137160" indent="0">
              <a:buNone/>
            </a:pPr>
            <a:endParaRPr lang="en-US" sz="1500" dirty="0" smtClean="0"/>
          </a:p>
          <a:p>
            <a:r>
              <a:rPr lang="en-US" sz="1500" dirty="0" smtClean="0"/>
              <a:t>Payments from drug companies to doctors sways prescription patterns</a:t>
            </a:r>
          </a:p>
          <a:p>
            <a:pPr marL="137160" indent="0">
              <a:buNone/>
            </a:pPr>
            <a:endParaRPr lang="en-US" sz="1500" dirty="0" smtClean="0"/>
          </a:p>
          <a:p>
            <a:r>
              <a:rPr lang="en-US" sz="1500" dirty="0" smtClean="0"/>
              <a:t>Perpetual increase in “</a:t>
            </a:r>
            <a:r>
              <a:rPr lang="en-US" sz="1500" i="1" dirty="0" err="1" smtClean="0"/>
              <a:t>polypharmacy</a:t>
            </a:r>
            <a:r>
              <a:rPr lang="en-US" sz="1500" dirty="0" smtClean="0"/>
              <a:t>”</a:t>
            </a:r>
            <a:endParaRPr lang="en-US" sz="1500" dirty="0"/>
          </a:p>
        </p:txBody>
      </p:sp>
    </p:spTree>
    <p:extLst>
      <p:ext uri="{BB962C8B-B14F-4D97-AF65-F5344CB8AC3E}">
        <p14:creationId xmlns:p14="http://schemas.microsoft.com/office/powerpoint/2010/main" val="2482320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 calcmode="lin" valueType="num">
                                      <p:cBhvr additive="base">
                                        <p:cTn id="1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 calcmode="lin" valueType="num">
                                      <p:cBhvr additive="base">
                                        <p:cTn id="1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anim calcmode="lin" valueType="num">
                                      <p:cBhvr additive="base">
                                        <p:cTn id="2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anim calcmode="lin" valueType="num">
                                      <p:cBhvr additive="base">
                                        <p:cTn id="27"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anim calcmode="lin" valueType="num">
                                      <p:cBhvr additive="base">
                                        <p:cTn id="3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6" end="16"/>
                                            </p:txEl>
                                          </p:spTgt>
                                        </p:tgtEl>
                                        <p:attrNameLst>
                                          <p:attrName>style.visibility</p:attrName>
                                        </p:attrNameLst>
                                      </p:cBhvr>
                                      <p:to>
                                        <p:strVal val="visible"/>
                                      </p:to>
                                    </p:set>
                                    <p:anim calcmode="lin" valueType="num">
                                      <p:cBhvr additive="base">
                                        <p:cTn id="35"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Talk-Therapy</a:t>
            </a:r>
            <a:endParaRPr lang="en-US" dirty="0"/>
          </a:p>
        </p:txBody>
      </p:sp>
      <p:sp>
        <p:nvSpPr>
          <p:cNvPr id="3" name="Content Placeholder 2"/>
          <p:cNvSpPr>
            <a:spLocks noGrp="1"/>
          </p:cNvSpPr>
          <p:nvPr>
            <p:ph idx="1"/>
          </p:nvPr>
        </p:nvSpPr>
        <p:spPr/>
        <p:txBody>
          <a:bodyPr>
            <a:normAutofit/>
          </a:bodyPr>
          <a:lstStyle/>
          <a:p>
            <a:r>
              <a:rPr lang="en-US" dirty="0" smtClean="0"/>
              <a:t>Research shows strong evidence that talk therapy can be effective</a:t>
            </a:r>
          </a:p>
          <a:p>
            <a:pPr marL="137160" indent="0">
              <a:buNone/>
            </a:pPr>
            <a:endParaRPr lang="en-US" dirty="0" smtClean="0"/>
          </a:p>
          <a:p>
            <a:r>
              <a:rPr lang="en-US" dirty="0" smtClean="0"/>
              <a:t>About 75% report improvement: diminished symptoms and greater length of time between episodes</a:t>
            </a:r>
          </a:p>
          <a:p>
            <a:pPr marL="137160" indent="0">
              <a:buNone/>
            </a:pPr>
            <a:endParaRPr lang="en-US" dirty="0" smtClean="0"/>
          </a:p>
          <a:p>
            <a:r>
              <a:rPr lang="en-US" dirty="0" smtClean="0"/>
              <a:t>Two most critical predictors of success:</a:t>
            </a:r>
          </a:p>
          <a:p>
            <a:pPr marL="1236726" lvl="2" indent="-514350">
              <a:buFont typeface="+mj-lt"/>
              <a:buAutoNum type="arabicPeriod"/>
            </a:pPr>
            <a:r>
              <a:rPr lang="en-US" dirty="0" smtClean="0"/>
              <a:t>Rapport</a:t>
            </a:r>
          </a:p>
          <a:p>
            <a:pPr marL="1236726" lvl="2" indent="-514350">
              <a:buFont typeface="+mj-lt"/>
              <a:buAutoNum type="arabicPeriod"/>
            </a:pPr>
            <a:r>
              <a:rPr lang="en-US" dirty="0" smtClean="0"/>
              <a:t>Trust in framework being used by patient &amp; therapist</a:t>
            </a:r>
            <a:endParaRPr lang="en-US" dirty="0"/>
          </a:p>
        </p:txBody>
      </p:sp>
    </p:spTree>
    <p:extLst>
      <p:ext uri="{BB962C8B-B14F-4D97-AF65-F5344CB8AC3E}">
        <p14:creationId xmlns:p14="http://schemas.microsoft.com/office/powerpoint/2010/main" val="241377795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Psychotherapy (Talk-Therapy)</a:t>
            </a:r>
            <a:endParaRPr lang="en-US" dirty="0"/>
          </a:p>
        </p:txBody>
      </p:sp>
      <p:sp>
        <p:nvSpPr>
          <p:cNvPr id="3" name="Content Placeholder 2"/>
          <p:cNvSpPr>
            <a:spLocks noGrp="1"/>
          </p:cNvSpPr>
          <p:nvPr>
            <p:ph idx="1"/>
          </p:nvPr>
        </p:nvSpPr>
        <p:spPr/>
        <p:txBody>
          <a:bodyPr>
            <a:normAutofit fontScale="62500" lnSpcReduction="20000"/>
          </a:bodyPr>
          <a:lstStyle/>
          <a:p>
            <a:r>
              <a:rPr lang="en-US" sz="3200" i="1" dirty="0" smtClean="0"/>
              <a:t>Cognitive-Behavioral Therapy</a:t>
            </a:r>
          </a:p>
          <a:p>
            <a:pPr lvl="1"/>
            <a:r>
              <a:rPr lang="en-US" dirty="0" smtClean="0"/>
              <a:t>Based on theory that negative thinking and habits drive anxiety/depression</a:t>
            </a:r>
          </a:p>
          <a:p>
            <a:pPr lvl="1"/>
            <a:r>
              <a:rPr lang="en-US" dirty="0" smtClean="0"/>
              <a:t>Alter thinking, self-beliefs, and behavior</a:t>
            </a:r>
          </a:p>
          <a:p>
            <a:pPr lvl="1"/>
            <a:r>
              <a:rPr lang="en-US" dirty="0" smtClean="0"/>
              <a:t>Limited focus on emotion</a:t>
            </a:r>
          </a:p>
          <a:p>
            <a:pPr lvl="1"/>
            <a:r>
              <a:rPr lang="en-US" dirty="0"/>
              <a:t>Youth </a:t>
            </a:r>
            <a:r>
              <a:rPr lang="en-US" dirty="0" smtClean="0"/>
              <a:t>anxiety</a:t>
            </a:r>
          </a:p>
          <a:p>
            <a:pPr marL="585216" lvl="1" indent="0">
              <a:buNone/>
            </a:pPr>
            <a:endParaRPr lang="en-US" dirty="0" smtClean="0"/>
          </a:p>
          <a:p>
            <a:r>
              <a:rPr lang="en-US" sz="3200" i="1" dirty="0" smtClean="0"/>
              <a:t>Psychodynamic Therapy</a:t>
            </a:r>
          </a:p>
          <a:p>
            <a:pPr lvl="1"/>
            <a:r>
              <a:rPr lang="en-US" dirty="0" smtClean="0"/>
              <a:t>Builds self-awareness and understanding of hidden/unresolved conflict &amp; denied feelings to elicit change</a:t>
            </a:r>
          </a:p>
          <a:p>
            <a:pPr lvl="1"/>
            <a:r>
              <a:rPr lang="en-US" dirty="0" smtClean="0"/>
              <a:t>Deeper understanding of emotion and it’s meaning</a:t>
            </a:r>
          </a:p>
          <a:p>
            <a:pPr lvl="1"/>
            <a:r>
              <a:rPr lang="en-US" dirty="0" smtClean="0"/>
              <a:t>Less intensive than psychoanalysis</a:t>
            </a:r>
          </a:p>
          <a:p>
            <a:pPr marL="585216" lvl="1" indent="0">
              <a:buNone/>
            </a:pPr>
            <a:endParaRPr lang="en-US" dirty="0" smtClean="0"/>
          </a:p>
          <a:p>
            <a:r>
              <a:rPr lang="en-US" sz="3200" i="1" dirty="0" smtClean="0"/>
              <a:t>Interpersonal Therapy</a:t>
            </a:r>
          </a:p>
          <a:p>
            <a:pPr lvl="1"/>
            <a:r>
              <a:rPr lang="en-US" dirty="0" smtClean="0"/>
              <a:t>Communication</a:t>
            </a:r>
          </a:p>
          <a:p>
            <a:pPr lvl="1"/>
            <a:r>
              <a:rPr lang="en-US" dirty="0" smtClean="0"/>
              <a:t>Relationships</a:t>
            </a:r>
          </a:p>
          <a:p>
            <a:pPr marL="585216" lvl="1" indent="0">
              <a:buNone/>
            </a:pPr>
            <a:endParaRPr lang="en-US" dirty="0"/>
          </a:p>
          <a:p>
            <a:r>
              <a:rPr lang="en-US" sz="3200" i="1" dirty="0" smtClean="0"/>
              <a:t>Family Therapy</a:t>
            </a:r>
          </a:p>
          <a:p>
            <a:pPr marL="585216" lvl="1" indent="0">
              <a:buNone/>
            </a:pPr>
            <a:endParaRPr lang="en-US" dirty="0" smtClean="0"/>
          </a:p>
          <a:p>
            <a:pPr lvl="1"/>
            <a:endParaRPr lang="en-US" dirty="0" smtClean="0"/>
          </a:p>
          <a:p>
            <a:pPr lvl="1"/>
            <a:endParaRPr lang="en-US" dirty="0" smtClean="0"/>
          </a:p>
        </p:txBody>
      </p:sp>
    </p:spTree>
    <p:extLst>
      <p:ext uri="{BB962C8B-B14F-4D97-AF65-F5344CB8AC3E}">
        <p14:creationId xmlns:p14="http://schemas.microsoft.com/office/powerpoint/2010/main" val="181524067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Brain &amp; Secrets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Keeping secrets may be unhealthy for the brain</a:t>
            </a:r>
          </a:p>
          <a:p>
            <a:pPr marL="137160" indent="0">
              <a:buNone/>
            </a:pPr>
            <a:endParaRPr lang="en-US" dirty="0" smtClean="0"/>
          </a:p>
          <a:p>
            <a:r>
              <a:rPr lang="en-US" dirty="0" smtClean="0"/>
              <a:t>Study- when subjects shared intimate secrets- health improved, doctor visits and stress hormones decreased</a:t>
            </a:r>
          </a:p>
          <a:p>
            <a:pPr marL="137160" indent="0">
              <a:buNone/>
            </a:pPr>
            <a:endParaRPr lang="en-US" dirty="0" smtClean="0"/>
          </a:p>
          <a:p>
            <a:r>
              <a:rPr lang="en-US" dirty="0" smtClean="0"/>
              <a:t>Competing operations (telling and withholding) may influence stress/inner tension</a:t>
            </a:r>
          </a:p>
          <a:p>
            <a:pPr marL="137160" indent="0">
              <a:buNone/>
            </a:pPr>
            <a:endParaRPr lang="en-US" dirty="0" smtClean="0"/>
          </a:p>
          <a:p>
            <a:r>
              <a:rPr lang="en-US" dirty="0" smtClean="0"/>
              <a:t>May explain the need for some to vent to strangers and the appeal of prayer/confession amongst religions</a:t>
            </a:r>
          </a:p>
          <a:p>
            <a:pPr marL="137160" indent="0">
              <a:buNone/>
            </a:pPr>
            <a:endParaRPr lang="en-US" dirty="0" smtClean="0"/>
          </a:p>
          <a:p>
            <a:r>
              <a:rPr lang="en-US" dirty="0" smtClean="0"/>
              <a:t>Venting a secret to an open ear (human or human-like) is the intervention and advice is not intended/needed</a:t>
            </a:r>
          </a:p>
          <a:p>
            <a:endParaRPr lang="en-US" dirty="0" smtClean="0"/>
          </a:p>
        </p:txBody>
      </p:sp>
    </p:spTree>
    <p:extLst>
      <p:ext uri="{BB962C8B-B14F-4D97-AF65-F5344CB8AC3E}">
        <p14:creationId xmlns:p14="http://schemas.microsoft.com/office/powerpoint/2010/main" val="257972510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Psycho-Education with Youth</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Fosters positive therapeutic relationship</a:t>
            </a:r>
          </a:p>
          <a:p>
            <a:pPr marL="137160" indent="0">
              <a:buNone/>
            </a:pPr>
            <a:endParaRPr lang="en-US" dirty="0" smtClean="0"/>
          </a:p>
          <a:p>
            <a:r>
              <a:rPr lang="en-US" dirty="0" smtClean="0"/>
              <a:t>Reduces self-blame &amp; guilt</a:t>
            </a:r>
          </a:p>
          <a:p>
            <a:pPr marL="137160" indent="0">
              <a:buNone/>
            </a:pPr>
            <a:endParaRPr lang="en-US" dirty="0" smtClean="0"/>
          </a:p>
          <a:p>
            <a:r>
              <a:rPr lang="en-US" dirty="0" smtClean="0"/>
              <a:t>Instills hope</a:t>
            </a:r>
          </a:p>
          <a:p>
            <a:pPr marL="137160" indent="0">
              <a:buNone/>
            </a:pPr>
            <a:endParaRPr lang="en-US" dirty="0" smtClean="0"/>
          </a:p>
          <a:p>
            <a:r>
              <a:rPr lang="en-US" dirty="0" smtClean="0"/>
              <a:t>Increases motivation</a:t>
            </a:r>
          </a:p>
          <a:p>
            <a:pPr marL="137160" indent="0">
              <a:buNone/>
            </a:pPr>
            <a:endParaRPr lang="en-US" dirty="0" smtClean="0"/>
          </a:p>
          <a:p>
            <a:r>
              <a:rPr lang="en-US" dirty="0" smtClean="0"/>
              <a:t>Reduces anxiety</a:t>
            </a:r>
          </a:p>
          <a:p>
            <a:pPr marL="137160" indent="0">
              <a:buNone/>
            </a:pPr>
            <a:endParaRPr lang="en-US" dirty="0" smtClean="0"/>
          </a:p>
          <a:p>
            <a:r>
              <a:rPr lang="en-US" dirty="0" smtClean="0"/>
              <a:t>Promotes self help &amp; reliance</a:t>
            </a:r>
            <a:endParaRPr lang="en-US" dirty="0"/>
          </a:p>
        </p:txBody>
      </p:sp>
    </p:spTree>
    <p:extLst>
      <p:ext uri="{BB962C8B-B14F-4D97-AF65-F5344CB8AC3E}">
        <p14:creationId xmlns:p14="http://schemas.microsoft.com/office/powerpoint/2010/main" val="349297356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Exposure Therapy (CBT)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Primary objective is stop avoiding and face fears (negative reinforcement)</a:t>
            </a:r>
          </a:p>
          <a:p>
            <a:pPr marL="137160" indent="0">
              <a:buNone/>
            </a:pPr>
            <a:endParaRPr lang="en-US" dirty="0" smtClean="0"/>
          </a:p>
          <a:p>
            <a:r>
              <a:rPr lang="en-US" dirty="0" smtClean="0"/>
              <a:t>Gradual or sudden exposure to fear</a:t>
            </a:r>
          </a:p>
          <a:p>
            <a:pPr marL="137160" indent="0">
              <a:buNone/>
            </a:pPr>
            <a:endParaRPr lang="en-US" dirty="0" smtClean="0"/>
          </a:p>
          <a:p>
            <a:r>
              <a:rPr lang="en-US" dirty="0" smtClean="0"/>
              <a:t>Cognitive Exposure</a:t>
            </a:r>
          </a:p>
          <a:p>
            <a:pPr marL="137160" indent="0">
              <a:buNone/>
            </a:pPr>
            <a:endParaRPr lang="en-US" dirty="0" smtClean="0"/>
          </a:p>
          <a:p>
            <a:r>
              <a:rPr lang="en-US" dirty="0" smtClean="0"/>
              <a:t>Reality Exposure</a:t>
            </a:r>
          </a:p>
          <a:p>
            <a:pPr marL="137160" indent="0">
              <a:buNone/>
            </a:pPr>
            <a:endParaRPr lang="en-US" dirty="0" smtClean="0"/>
          </a:p>
          <a:p>
            <a:r>
              <a:rPr lang="en-US" dirty="0" smtClean="0"/>
              <a:t>With youth it should be done gradually and not be forced</a:t>
            </a:r>
            <a:endParaRPr lang="en-US" dirty="0"/>
          </a:p>
        </p:txBody>
      </p:sp>
    </p:spTree>
    <p:extLst>
      <p:ext uri="{BB962C8B-B14F-4D97-AF65-F5344CB8AC3E}">
        <p14:creationId xmlns:p14="http://schemas.microsoft.com/office/powerpoint/2010/main" val="17795642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School Supports</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Adjusted school schedule</a:t>
            </a:r>
          </a:p>
          <a:p>
            <a:pPr marL="137160" indent="0">
              <a:buNone/>
            </a:pPr>
            <a:endParaRPr lang="en-US" dirty="0" smtClean="0"/>
          </a:p>
          <a:p>
            <a:r>
              <a:rPr lang="en-US" dirty="0" smtClean="0"/>
              <a:t>Staff support person</a:t>
            </a:r>
          </a:p>
          <a:p>
            <a:pPr marL="137160" indent="0">
              <a:buNone/>
            </a:pPr>
            <a:endParaRPr lang="en-US" dirty="0" smtClean="0"/>
          </a:p>
          <a:p>
            <a:r>
              <a:rPr lang="en-US" dirty="0" smtClean="0"/>
              <a:t>Lunch support group or social skills group</a:t>
            </a:r>
          </a:p>
          <a:p>
            <a:pPr marL="137160" indent="0">
              <a:buNone/>
            </a:pPr>
            <a:endParaRPr lang="en-US" dirty="0" smtClean="0"/>
          </a:p>
          <a:p>
            <a:r>
              <a:rPr lang="en-US" dirty="0" smtClean="0"/>
              <a:t>Time away in safe place</a:t>
            </a:r>
          </a:p>
          <a:p>
            <a:pPr marL="137160" indent="0">
              <a:buNone/>
            </a:pPr>
            <a:endParaRPr lang="en-US" dirty="0" smtClean="0"/>
          </a:p>
          <a:p>
            <a:r>
              <a:rPr lang="en-US" dirty="0" smtClean="0"/>
              <a:t>In-school counseling</a:t>
            </a:r>
          </a:p>
          <a:p>
            <a:pPr marL="137160" indent="0">
              <a:buNone/>
            </a:pPr>
            <a:endParaRPr lang="en-US" dirty="0" smtClean="0"/>
          </a:p>
          <a:p>
            <a:r>
              <a:rPr lang="en-US" dirty="0" smtClean="0"/>
              <a:t>Test accommodations/program modifications through 504 Plan/IEP</a:t>
            </a:r>
          </a:p>
          <a:p>
            <a:pPr marL="137160" indent="0">
              <a:buNone/>
            </a:pPr>
            <a:endParaRPr lang="en-US" dirty="0" smtClean="0"/>
          </a:p>
          <a:p>
            <a:r>
              <a:rPr lang="en-US" dirty="0" smtClean="0"/>
              <a:t>In severe cases: Home Instruction (short-term with plan for reintegration, only part-time if possible)</a:t>
            </a:r>
          </a:p>
          <a:p>
            <a:pPr marL="137160" indent="0">
              <a:buNone/>
            </a:pPr>
            <a:endParaRPr lang="en-US" dirty="0" smtClean="0"/>
          </a:p>
          <a:p>
            <a:r>
              <a:rPr lang="en-US" dirty="0" smtClean="0"/>
              <a:t>Special education programming</a:t>
            </a:r>
          </a:p>
        </p:txBody>
      </p:sp>
    </p:spTree>
    <p:extLst>
      <p:ext uri="{BB962C8B-B14F-4D97-AF65-F5344CB8AC3E}">
        <p14:creationId xmlns:p14="http://schemas.microsoft.com/office/powerpoint/2010/main" val="247207691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Relaxation Techniques</a:t>
            </a:r>
            <a:endParaRPr lang="en-US" dirty="0"/>
          </a:p>
        </p:txBody>
      </p:sp>
      <p:sp>
        <p:nvSpPr>
          <p:cNvPr id="3" name="Content Placeholder 2"/>
          <p:cNvSpPr>
            <a:spLocks noGrp="1"/>
          </p:cNvSpPr>
          <p:nvPr>
            <p:ph idx="1"/>
          </p:nvPr>
        </p:nvSpPr>
        <p:spPr/>
        <p:txBody>
          <a:bodyPr/>
          <a:lstStyle/>
          <a:p>
            <a:r>
              <a:rPr lang="en-US" dirty="0" smtClean="0"/>
              <a:t>Yoga</a:t>
            </a:r>
          </a:p>
          <a:p>
            <a:endParaRPr lang="en-US" dirty="0" smtClean="0"/>
          </a:p>
          <a:p>
            <a:r>
              <a:rPr lang="en-US" dirty="0" smtClean="0"/>
              <a:t>Meditation </a:t>
            </a:r>
          </a:p>
          <a:p>
            <a:endParaRPr lang="en-US" dirty="0"/>
          </a:p>
          <a:p>
            <a:r>
              <a:rPr lang="en-US" dirty="0" smtClean="0"/>
              <a:t>Mindfulness</a:t>
            </a:r>
          </a:p>
          <a:p>
            <a:endParaRPr lang="en-US" dirty="0"/>
          </a:p>
          <a:p>
            <a:r>
              <a:rPr lang="en-US" dirty="0" err="1" smtClean="0"/>
              <a:t>Etc</a:t>
            </a:r>
            <a:r>
              <a:rPr lang="en-US" dirty="0" smtClean="0"/>
              <a:t>…</a:t>
            </a:r>
          </a:p>
          <a:p>
            <a:endParaRPr lang="en-US" dirty="0"/>
          </a:p>
        </p:txBody>
      </p:sp>
    </p:spTree>
    <p:extLst>
      <p:ext uri="{BB962C8B-B14F-4D97-AF65-F5344CB8AC3E}">
        <p14:creationId xmlns:p14="http://schemas.microsoft.com/office/powerpoint/2010/main" val="260018742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Treatment Challenges</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Children &amp; most adolescents don’t seek help on there own</a:t>
            </a:r>
          </a:p>
          <a:p>
            <a:pPr marL="137160" indent="0">
              <a:buNone/>
            </a:pPr>
            <a:endParaRPr lang="en-US" dirty="0" smtClean="0"/>
          </a:p>
          <a:p>
            <a:r>
              <a:rPr lang="en-US" dirty="0" smtClean="0"/>
              <a:t>Therapy cannot begin to be successful until a patient willingly accepts help</a:t>
            </a:r>
          </a:p>
          <a:p>
            <a:pPr marL="137160" indent="0">
              <a:buNone/>
            </a:pPr>
            <a:endParaRPr lang="en-US" dirty="0" smtClean="0"/>
          </a:p>
          <a:p>
            <a:r>
              <a:rPr lang="en-US" dirty="0" smtClean="0"/>
              <a:t>Alternative therapies (i.e. play therapy) can be helpful with young children</a:t>
            </a:r>
          </a:p>
          <a:p>
            <a:pPr marL="137160" indent="0">
              <a:buNone/>
            </a:pPr>
            <a:endParaRPr lang="en-US" dirty="0" smtClean="0"/>
          </a:p>
          <a:p>
            <a:r>
              <a:rPr lang="en-US" dirty="0" smtClean="0"/>
              <a:t>Asking a child to provide wishes or things they wish they had the power to change can provide much insight into a child’s view of self, life, and others</a:t>
            </a:r>
          </a:p>
          <a:p>
            <a:pPr marL="137160" indent="0">
              <a:buNone/>
            </a:pPr>
            <a:endParaRPr lang="en-US" dirty="0" smtClean="0"/>
          </a:p>
          <a:p>
            <a:r>
              <a:rPr lang="en-US" dirty="0" smtClean="0"/>
              <a:t>Parent anxiety and resistance</a:t>
            </a:r>
          </a:p>
        </p:txBody>
      </p:sp>
    </p:spTree>
    <p:extLst>
      <p:ext uri="{BB962C8B-B14F-4D97-AF65-F5344CB8AC3E}">
        <p14:creationId xmlns:p14="http://schemas.microsoft.com/office/powerpoint/2010/main" val="240217264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Problem Solving &amp; Collaboration</a:t>
            </a:r>
            <a:endParaRPr lang="en-US" dirty="0"/>
          </a:p>
        </p:txBody>
      </p:sp>
      <p:sp>
        <p:nvSpPr>
          <p:cNvPr id="3" name="Content Placeholder 2"/>
          <p:cNvSpPr>
            <a:spLocks noGrp="1"/>
          </p:cNvSpPr>
          <p:nvPr>
            <p:ph idx="1"/>
          </p:nvPr>
        </p:nvSpPr>
        <p:spPr/>
        <p:txBody>
          <a:bodyPr/>
          <a:lstStyle/>
          <a:p>
            <a:r>
              <a:rPr lang="en-US" dirty="0" smtClean="0"/>
              <a:t>Challenge to get all involved on the same page</a:t>
            </a:r>
          </a:p>
          <a:p>
            <a:pPr marL="137160" indent="0">
              <a:buNone/>
            </a:pPr>
            <a:endParaRPr lang="en-US" dirty="0" smtClean="0"/>
          </a:p>
          <a:p>
            <a:r>
              <a:rPr lang="en-US" dirty="0" smtClean="0"/>
              <a:t>Varying agendas and sense of urgency</a:t>
            </a:r>
          </a:p>
          <a:p>
            <a:pPr marL="137160" indent="0">
              <a:buNone/>
            </a:pPr>
            <a:endParaRPr lang="en-US" dirty="0" smtClean="0"/>
          </a:p>
          <a:p>
            <a:r>
              <a:rPr lang="en-US" dirty="0" smtClean="0"/>
              <a:t>Respect youth’s pace/comfort level</a:t>
            </a:r>
          </a:p>
          <a:p>
            <a:pPr marL="137160" indent="0">
              <a:buNone/>
            </a:pPr>
            <a:endParaRPr lang="en-US" dirty="0" smtClean="0"/>
          </a:p>
          <a:p>
            <a:r>
              <a:rPr lang="en-US" dirty="0" smtClean="0"/>
              <a:t>Communication and clear plan is needed for gradual exposure</a:t>
            </a:r>
            <a:endParaRPr lang="en-US" dirty="0"/>
          </a:p>
        </p:txBody>
      </p:sp>
    </p:spTree>
    <p:extLst>
      <p:ext uri="{BB962C8B-B14F-4D97-AF65-F5344CB8AC3E}">
        <p14:creationId xmlns:p14="http://schemas.microsoft.com/office/powerpoint/2010/main" val="183680716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Cost-Effective Approach</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33466300"/>
              </p:ext>
            </p:extLst>
          </p:nvPr>
        </p:nvGraphicFramePr>
        <p:xfrm>
          <a:off x="457200" y="1600200"/>
          <a:ext cx="8229600" cy="4708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8434996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41282832"/>
              </p:ext>
            </p:extLst>
          </p:nvPr>
        </p:nvGraphicFramePr>
        <p:xfrm>
          <a:off x="456996" y="859088"/>
          <a:ext cx="8229600" cy="47117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C:\Documents and Settings\LScott2\Local Settings\Temporary Internet Files\Content.IE5\Q8EPN0SN\MC900088978[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971800" y="-76200"/>
            <a:ext cx="990600" cy="14295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Documents and Settings\LScott2\Local Settings\Temporary Internet Files\Content.IE5\VIDXLKYF\MC900434395[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43000" y="3429000"/>
            <a:ext cx="1505473" cy="9937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Documents and Settings\LScott2\Local Settings\Temporary Internet Files\Content.IE5\YUF2LJV4\MC900232446[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626812" y="2057400"/>
            <a:ext cx="1376775" cy="96268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Documents and Settings\LScott2\Local Settings\Temporary Internet Files\Content.IE5\VIDXLKYF\MC900347477[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297050" y="5105400"/>
            <a:ext cx="1363828" cy="1129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157642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The Connection</a:t>
            </a:r>
            <a:endParaRPr lang="en-US" dirty="0">
              <a:solidFill>
                <a:schemeClr val="tx1"/>
              </a:solidFill>
            </a:endParaRPr>
          </a:p>
        </p:txBody>
      </p:sp>
      <p:sp>
        <p:nvSpPr>
          <p:cNvPr id="3" name="Content Placeholder 2"/>
          <p:cNvSpPr>
            <a:spLocks noGrp="1"/>
          </p:cNvSpPr>
          <p:nvPr>
            <p:ph idx="1"/>
          </p:nvPr>
        </p:nvSpPr>
        <p:spPr/>
        <p:txBody>
          <a:bodyPr/>
          <a:lstStyle/>
          <a:p>
            <a:r>
              <a:rPr lang="en-US" dirty="0" smtClean="0"/>
              <a:t>The way we think effects the way we feel, behave, and how our bodies operate.</a:t>
            </a:r>
          </a:p>
          <a:p>
            <a:pPr marL="137160" indent="0">
              <a:buNone/>
            </a:pPr>
            <a:endParaRPr lang="en-US" dirty="0" smtClean="0"/>
          </a:p>
          <a:p>
            <a:r>
              <a:rPr lang="en-US" dirty="0" smtClean="0"/>
              <a:t>The opposite is also true- if we are physical ill or in pain it effects how we think, feel, behave.</a:t>
            </a:r>
          </a:p>
          <a:p>
            <a:endParaRPr lang="en-US" dirty="0"/>
          </a:p>
          <a:p>
            <a:r>
              <a:rPr lang="en-US" u="sng" dirty="0" smtClean="0"/>
              <a:t>Neurotransmitters: </a:t>
            </a:r>
          </a:p>
          <a:p>
            <a:pPr lvl="1">
              <a:buFont typeface="Wingdings" pitchFamily="2" charset="2"/>
              <a:buChar char="Ø"/>
            </a:pPr>
            <a:r>
              <a:rPr lang="en-US" dirty="0" smtClean="0"/>
              <a:t>chemicals in our bodies that play a role in our thoughts, feelings, and behaviors</a:t>
            </a:r>
            <a:endParaRPr lang="en-US" dirty="0"/>
          </a:p>
        </p:txBody>
      </p:sp>
    </p:spTree>
    <p:extLst>
      <p:ext uri="{BB962C8B-B14F-4D97-AF65-F5344CB8AC3E}">
        <p14:creationId xmlns:p14="http://schemas.microsoft.com/office/powerpoint/2010/main" val="2754287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Stress</a:t>
            </a:r>
            <a:endParaRPr lang="en-US" dirty="0"/>
          </a:p>
        </p:txBody>
      </p:sp>
      <p:sp>
        <p:nvSpPr>
          <p:cNvPr id="3" name="Content Placeholder 2"/>
          <p:cNvSpPr>
            <a:spLocks noGrp="1"/>
          </p:cNvSpPr>
          <p:nvPr>
            <p:ph idx="1"/>
          </p:nvPr>
        </p:nvSpPr>
        <p:spPr/>
        <p:txBody>
          <a:bodyPr>
            <a:normAutofit/>
          </a:bodyPr>
          <a:lstStyle/>
          <a:p>
            <a:pPr marL="137160" indent="0" algn="ctr">
              <a:buNone/>
            </a:pPr>
            <a:r>
              <a:rPr lang="en-US" sz="4800" i="1" dirty="0" smtClean="0"/>
              <a:t>The most successful people I know have gotten there by choosing to underact to stressful conditions and keep moving forward.</a:t>
            </a:r>
          </a:p>
          <a:p>
            <a:pPr marL="137160" indent="0" algn="ctr">
              <a:buNone/>
            </a:pPr>
            <a:endParaRPr lang="en-US" i="1" dirty="0"/>
          </a:p>
          <a:p>
            <a:pPr marL="137160" indent="0" algn="r">
              <a:buNone/>
            </a:pPr>
            <a:r>
              <a:rPr lang="en-US" sz="2000" i="1" dirty="0" smtClean="0"/>
              <a:t>Lucinda Bassett</a:t>
            </a:r>
            <a:endParaRPr lang="en-US" sz="2000" i="1" dirty="0"/>
          </a:p>
        </p:txBody>
      </p:sp>
    </p:spTree>
    <p:extLst>
      <p:ext uri="{BB962C8B-B14F-4D97-AF65-F5344CB8AC3E}">
        <p14:creationId xmlns:p14="http://schemas.microsoft.com/office/powerpoint/2010/main" val="3512525002"/>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Stress</a:t>
            </a:r>
            <a:endParaRPr lang="en-US" dirty="0">
              <a:solidFill>
                <a:schemeClr val="tx1"/>
              </a:solidFill>
            </a:endParaRPr>
          </a:p>
        </p:txBody>
      </p:sp>
      <p:sp>
        <p:nvSpPr>
          <p:cNvPr id="3" name="Content Placeholder 2"/>
          <p:cNvSpPr>
            <a:spLocks noGrp="1"/>
          </p:cNvSpPr>
          <p:nvPr>
            <p:ph idx="1"/>
          </p:nvPr>
        </p:nvSpPr>
        <p:spPr/>
        <p:txBody>
          <a:bodyPr/>
          <a:lstStyle/>
          <a:p>
            <a:r>
              <a:rPr lang="en-US" dirty="0" smtClean="0"/>
              <a:t>What is it?</a:t>
            </a:r>
          </a:p>
          <a:p>
            <a:pPr lvl="1"/>
            <a:r>
              <a:rPr lang="en-US" dirty="0" smtClean="0"/>
              <a:t>Our response to external conditions (stressors) which effect our thoughts, feelings, and bodies</a:t>
            </a:r>
          </a:p>
          <a:p>
            <a:pPr lvl="1"/>
            <a:endParaRPr lang="en-US" dirty="0"/>
          </a:p>
          <a:p>
            <a:pPr marL="722376" indent="-457200"/>
            <a:r>
              <a:rPr lang="en-US" dirty="0" smtClean="0"/>
              <a:t>Stressors:</a:t>
            </a:r>
          </a:p>
          <a:p>
            <a:pPr marL="722376" indent="-457200"/>
            <a:endParaRPr lang="en-US" dirty="0"/>
          </a:p>
          <a:p>
            <a:pPr marL="722376" indent="-457200"/>
            <a:r>
              <a:rPr lang="en-US" dirty="0" smtClean="0"/>
              <a:t>Adrenaline &amp; Cortisol: chemicals that are released in our bodies when we experience stress</a:t>
            </a:r>
          </a:p>
          <a:p>
            <a:pPr marL="585216" lvl="1" indent="0">
              <a:buNone/>
            </a:pPr>
            <a:endParaRPr lang="en-US" dirty="0" smtClean="0"/>
          </a:p>
          <a:p>
            <a:pPr marL="585216" lvl="1" indent="0">
              <a:buNone/>
            </a:pPr>
            <a:endParaRPr lang="en-US" dirty="0" smtClean="0"/>
          </a:p>
        </p:txBody>
      </p:sp>
      <p:pic>
        <p:nvPicPr>
          <p:cNvPr id="3080" name="Picture 8" descr="C:\Documents and Settings\LScott2\Local Settings\Temporary Internet Files\Content.IE5\VIDXLKYF\MC90005635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4600" y="152400"/>
            <a:ext cx="1784909" cy="1691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726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chemeClr val="tx1"/>
                </a:solidFill>
              </a:rPr>
              <a:t>Emotional Symptoms</a:t>
            </a:r>
            <a:endParaRPr lang="en-US" dirty="0">
              <a:solidFill>
                <a:schemeClr val="tx1"/>
              </a:solidFill>
            </a:endParaRPr>
          </a:p>
        </p:txBody>
      </p:sp>
      <p:sp>
        <p:nvSpPr>
          <p:cNvPr id="4" name="Content Placeholder 3"/>
          <p:cNvSpPr>
            <a:spLocks noGrp="1"/>
          </p:cNvSpPr>
          <p:nvPr>
            <p:ph idx="1"/>
          </p:nvPr>
        </p:nvSpPr>
        <p:spPr/>
        <p:txBody>
          <a:bodyPr>
            <a:normAutofit/>
          </a:bodyPr>
          <a:lstStyle/>
          <a:p>
            <a:r>
              <a:rPr lang="en-US" dirty="0" smtClean="0"/>
              <a:t>Nervousness</a:t>
            </a:r>
          </a:p>
          <a:p>
            <a:r>
              <a:rPr lang="en-US" dirty="0" smtClean="0"/>
              <a:t>Irritability</a:t>
            </a:r>
          </a:p>
          <a:p>
            <a:r>
              <a:rPr lang="en-US" dirty="0" smtClean="0"/>
              <a:t>Crying</a:t>
            </a:r>
          </a:p>
          <a:p>
            <a:r>
              <a:rPr lang="en-US" dirty="0" smtClean="0"/>
              <a:t>Anxiety</a:t>
            </a:r>
          </a:p>
          <a:p>
            <a:r>
              <a:rPr lang="en-US" dirty="0" smtClean="0"/>
              <a:t>Lack of motivation or excitement</a:t>
            </a:r>
            <a:endParaRPr lang="en-US" sz="2000" dirty="0" smtClean="0"/>
          </a:p>
          <a:p>
            <a:r>
              <a:rPr lang="en-US" dirty="0" smtClean="0"/>
              <a:t>Angry outbursts</a:t>
            </a:r>
            <a:endParaRPr lang="en-US" sz="2000" dirty="0" smtClean="0"/>
          </a:p>
          <a:p>
            <a:r>
              <a:rPr lang="en-US" dirty="0" smtClean="0"/>
              <a:t>Feeling powerless</a:t>
            </a:r>
          </a:p>
          <a:p>
            <a:r>
              <a:rPr lang="en-US" dirty="0" smtClean="0"/>
              <a:t>Easily upset</a:t>
            </a:r>
          </a:p>
          <a:p>
            <a:r>
              <a:rPr lang="en-US" dirty="0" smtClean="0"/>
              <a:t>Loneliness</a:t>
            </a:r>
            <a:endParaRPr lang="en-US" dirty="0"/>
          </a:p>
        </p:txBody>
      </p:sp>
      <p:pic>
        <p:nvPicPr>
          <p:cNvPr id="2050" name="Picture 2" descr="C:\Documents and Settings\LScott2\Local Settings\Temporary Internet Files\Content.IE5\3F84NDJX\MC90043756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13966" y="1444624"/>
            <a:ext cx="1943100" cy="1984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64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 calcmode="lin" valueType="num">
                                      <p:cBhvr additive="base">
                                        <p:cTn id="2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 calcmode="lin" valueType="num">
                                      <p:cBhvr additive="base">
                                        <p:cTn id="2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 calcmode="lin" valueType="num">
                                      <p:cBhvr additive="base">
                                        <p:cTn id="3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anim calcmode="lin" valueType="num">
                                      <p:cBhvr additive="base">
                                        <p:cTn id="39"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Cognitive Symptoms</a:t>
            </a:r>
            <a:endParaRPr lang="en-US" dirty="0">
              <a:solidFill>
                <a:schemeClr val="tx1"/>
              </a:solidFill>
            </a:endParaRPr>
          </a:p>
        </p:txBody>
      </p:sp>
      <p:sp>
        <p:nvSpPr>
          <p:cNvPr id="3" name="Content Placeholder 2"/>
          <p:cNvSpPr>
            <a:spLocks noGrp="1"/>
          </p:cNvSpPr>
          <p:nvPr>
            <p:ph idx="1"/>
          </p:nvPr>
        </p:nvSpPr>
        <p:spPr/>
        <p:txBody>
          <a:bodyPr/>
          <a:lstStyle/>
          <a:p>
            <a:r>
              <a:rPr lang="en-US" dirty="0" smtClean="0"/>
              <a:t>Trouble thinking clearly</a:t>
            </a:r>
          </a:p>
          <a:p>
            <a:r>
              <a:rPr lang="en-US" dirty="0" smtClean="0"/>
              <a:t>Forgetfulness</a:t>
            </a:r>
          </a:p>
          <a:p>
            <a:r>
              <a:rPr lang="en-US" dirty="0" smtClean="0"/>
              <a:t>Lack of creativity</a:t>
            </a:r>
          </a:p>
          <a:p>
            <a:r>
              <a:rPr lang="en-US" dirty="0" smtClean="0"/>
              <a:t>Memory loss</a:t>
            </a:r>
          </a:p>
          <a:p>
            <a:r>
              <a:rPr lang="en-US" dirty="0" smtClean="0"/>
              <a:t>Inability to make decisions</a:t>
            </a:r>
          </a:p>
          <a:p>
            <a:r>
              <a:rPr lang="en-US" dirty="0" smtClean="0"/>
              <a:t>Constant thoughts of worry</a:t>
            </a:r>
          </a:p>
          <a:p>
            <a:r>
              <a:rPr lang="en-US" dirty="0" smtClean="0"/>
              <a:t>Racing thoughts or mind going blank</a:t>
            </a:r>
          </a:p>
          <a:p>
            <a:r>
              <a:rPr lang="en-US" dirty="0" smtClean="0"/>
              <a:t>Lack of sense of humor</a:t>
            </a:r>
            <a:endParaRPr lang="en-US" dirty="0"/>
          </a:p>
        </p:txBody>
      </p:sp>
      <p:pic>
        <p:nvPicPr>
          <p:cNvPr id="4099" name="Picture 3" descr="C:\Documents and Settings\LScott2\Local Settings\Temporary Internet Files\Content.IE5\57QOLNYP\MC90015056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7400" y="2286000"/>
            <a:ext cx="1553566" cy="181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4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Behavioral Symptoms</a:t>
            </a:r>
            <a:endParaRPr lang="en-US" dirty="0">
              <a:solidFill>
                <a:schemeClr val="tx1"/>
              </a:solidFill>
            </a:endParaRPr>
          </a:p>
        </p:txBody>
      </p:sp>
      <p:sp>
        <p:nvSpPr>
          <p:cNvPr id="3" name="Content Placeholder 2"/>
          <p:cNvSpPr>
            <a:spLocks noGrp="1"/>
          </p:cNvSpPr>
          <p:nvPr>
            <p:ph idx="1"/>
          </p:nvPr>
        </p:nvSpPr>
        <p:spPr/>
        <p:txBody>
          <a:bodyPr/>
          <a:lstStyle/>
          <a:p>
            <a:r>
              <a:rPr lang="en-US" dirty="0" smtClean="0"/>
              <a:t>Bossiness</a:t>
            </a:r>
          </a:p>
          <a:p>
            <a:r>
              <a:rPr lang="en-US" dirty="0" smtClean="0"/>
              <a:t>Compulsive tendencies- repeating something over &amp; over (eating, chewing gum, playing video games…..)</a:t>
            </a:r>
          </a:p>
          <a:p>
            <a:r>
              <a:rPr lang="en-US" dirty="0" smtClean="0"/>
              <a:t>Critical attitude of others</a:t>
            </a:r>
          </a:p>
          <a:p>
            <a:r>
              <a:rPr lang="en-US" dirty="0" smtClean="0"/>
              <a:t>Grinding teeth</a:t>
            </a:r>
          </a:p>
          <a:p>
            <a:r>
              <a:rPr lang="en-US" dirty="0" smtClean="0"/>
              <a:t>Not able to complete important tasks</a:t>
            </a:r>
          </a:p>
          <a:p>
            <a:r>
              <a:rPr lang="en-US" dirty="0" smtClean="0"/>
              <a:t>Smoking or abusing alcohol and drugs</a:t>
            </a:r>
          </a:p>
          <a:p>
            <a:endParaRPr lang="en-US" dirty="0"/>
          </a:p>
        </p:txBody>
      </p:sp>
      <p:pic>
        <p:nvPicPr>
          <p:cNvPr id="5125" name="Picture 5" descr="C:\Documents and Settings\LScott2\Local Settings\Temporary Internet Files\Content.IE5\4R7J6X32\MC90006029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7641" y="152400"/>
            <a:ext cx="1730959" cy="1783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77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Physical Symptoms</a:t>
            </a:r>
            <a:endParaRPr lang="en-US" dirty="0">
              <a:solidFill>
                <a:schemeClr val="tx1"/>
              </a:solidFill>
            </a:endParaRPr>
          </a:p>
        </p:txBody>
      </p:sp>
      <p:sp>
        <p:nvSpPr>
          <p:cNvPr id="3" name="Content Placeholder 2"/>
          <p:cNvSpPr>
            <a:spLocks noGrp="1"/>
          </p:cNvSpPr>
          <p:nvPr>
            <p:ph sz="half" idx="1"/>
          </p:nvPr>
        </p:nvSpPr>
        <p:spPr/>
        <p:txBody>
          <a:bodyPr>
            <a:normAutofit/>
          </a:bodyPr>
          <a:lstStyle/>
          <a:p>
            <a:r>
              <a:rPr lang="en-US" dirty="0" smtClean="0"/>
              <a:t>Headaches</a:t>
            </a:r>
          </a:p>
          <a:p>
            <a:r>
              <a:rPr lang="en-US" dirty="0" smtClean="0"/>
              <a:t>Stomach aches and indigestion</a:t>
            </a:r>
          </a:p>
          <a:p>
            <a:r>
              <a:rPr lang="en-US" dirty="0" smtClean="0"/>
              <a:t>Sweaty palms</a:t>
            </a:r>
          </a:p>
          <a:p>
            <a:r>
              <a:rPr lang="en-US" dirty="0" smtClean="0"/>
              <a:t>Difficulty sleeping</a:t>
            </a:r>
          </a:p>
          <a:p>
            <a:r>
              <a:rPr lang="en-US" dirty="0" smtClean="0"/>
              <a:t>Dizziness</a:t>
            </a:r>
          </a:p>
          <a:p>
            <a:r>
              <a:rPr lang="en-US" dirty="0" smtClean="0"/>
              <a:t>Back pain</a:t>
            </a:r>
          </a:p>
          <a:p>
            <a:r>
              <a:rPr lang="en-US" dirty="0" smtClean="0"/>
              <a:t>Tight neck and shoulders</a:t>
            </a:r>
          </a:p>
          <a:p>
            <a:endParaRPr lang="en-US" dirty="0"/>
          </a:p>
        </p:txBody>
      </p:sp>
      <p:sp>
        <p:nvSpPr>
          <p:cNvPr id="4" name="Content Placeholder 3"/>
          <p:cNvSpPr>
            <a:spLocks noGrp="1"/>
          </p:cNvSpPr>
          <p:nvPr>
            <p:ph sz="half" idx="2"/>
          </p:nvPr>
        </p:nvSpPr>
        <p:spPr/>
        <p:txBody>
          <a:bodyPr>
            <a:normAutofit/>
          </a:bodyPr>
          <a:lstStyle/>
          <a:p>
            <a:r>
              <a:rPr lang="en-US" dirty="0" smtClean="0"/>
              <a:t>Feeling nauseous</a:t>
            </a:r>
          </a:p>
          <a:p>
            <a:r>
              <a:rPr lang="en-US" dirty="0" smtClean="0"/>
              <a:t>Hot &amp; Cold Flashes</a:t>
            </a:r>
          </a:p>
          <a:p>
            <a:r>
              <a:rPr lang="en-US" dirty="0" smtClean="0"/>
              <a:t>Numbness or strange aches/pains</a:t>
            </a:r>
          </a:p>
          <a:p>
            <a:r>
              <a:rPr lang="en-US" dirty="0" smtClean="0"/>
              <a:t>Chest pain</a:t>
            </a:r>
          </a:p>
          <a:p>
            <a:r>
              <a:rPr lang="en-US" dirty="0"/>
              <a:t>Racing heart</a:t>
            </a:r>
          </a:p>
          <a:p>
            <a:r>
              <a:rPr lang="en-US" dirty="0"/>
              <a:t>Restlessness</a:t>
            </a:r>
          </a:p>
          <a:p>
            <a:r>
              <a:rPr lang="en-US" dirty="0" smtClean="0"/>
              <a:t>Tiredness</a:t>
            </a:r>
          </a:p>
          <a:p>
            <a:r>
              <a:rPr lang="en-US" dirty="0" smtClean="0"/>
              <a:t>Frequent illness</a:t>
            </a:r>
            <a:endParaRPr lang="en-US" dirty="0"/>
          </a:p>
          <a:p>
            <a:pPr marL="137160" indent="0">
              <a:buNone/>
            </a:pPr>
            <a:endParaRPr lang="en-US" dirty="0" smtClean="0"/>
          </a:p>
        </p:txBody>
      </p:sp>
      <p:pic>
        <p:nvPicPr>
          <p:cNvPr id="6146" name="Picture 2" descr="C:\Documents and Settings\LScott2\Local Settings\Temporary Internet Files\Content.IE5\CDX1UX3E\MC90001837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228600"/>
            <a:ext cx="1295400" cy="1189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774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 calcmode="lin" valueType="num">
                                      <p:cBhvr additive="base">
                                        <p:cTn id="3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
                                            <p:txEl>
                                              <p:pRg st="1" end="1"/>
                                            </p:txEl>
                                          </p:spTgt>
                                        </p:tgtEl>
                                        <p:attrNameLst>
                                          <p:attrName>style.visibility</p:attrName>
                                        </p:attrNameLst>
                                      </p:cBhvr>
                                      <p:to>
                                        <p:strVal val="visible"/>
                                      </p:to>
                                    </p:set>
                                    <p:anim calcmode="lin" valueType="num">
                                      <p:cBhvr additive="base">
                                        <p:cTn id="4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
                                            <p:txEl>
                                              <p:pRg st="2" end="2"/>
                                            </p:txEl>
                                          </p:spTgt>
                                        </p:tgtEl>
                                        <p:attrNameLst>
                                          <p:attrName>style.visibility</p:attrName>
                                        </p:attrNameLst>
                                      </p:cBhvr>
                                      <p:to>
                                        <p:strVal val="visible"/>
                                      </p:to>
                                    </p:set>
                                    <p:anim calcmode="lin" valueType="num">
                                      <p:cBhvr additive="base">
                                        <p:cTn id="4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anim calcmode="lin" valueType="num">
                                      <p:cBhvr additive="base">
                                        <p:cTn id="4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3" end="3"/>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4">
                                            <p:txEl>
                                              <p:pRg st="4" end="4"/>
                                            </p:txEl>
                                          </p:spTgt>
                                        </p:tgtEl>
                                        <p:attrNameLst>
                                          <p:attrName>style.visibility</p:attrName>
                                        </p:attrNameLst>
                                      </p:cBhvr>
                                      <p:to>
                                        <p:strVal val="visible"/>
                                      </p:to>
                                    </p:set>
                                    <p:anim calcmode="lin" valueType="num">
                                      <p:cBhvr additive="base">
                                        <p:cTn id="5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4">
                                            <p:txEl>
                                              <p:pRg st="4" end="4"/>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4">
                                            <p:txEl>
                                              <p:pRg st="5" end="5"/>
                                            </p:txEl>
                                          </p:spTgt>
                                        </p:tgtEl>
                                        <p:attrNameLst>
                                          <p:attrName>style.visibility</p:attrName>
                                        </p:attrNameLst>
                                      </p:cBhvr>
                                      <p:to>
                                        <p:strVal val="visible"/>
                                      </p:to>
                                    </p:set>
                                    <p:anim calcmode="lin" valueType="num">
                                      <p:cBhvr additive="base">
                                        <p:cTn id="5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4">
                                            <p:txEl>
                                              <p:pRg st="5" end="5"/>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4">
                                            <p:txEl>
                                              <p:pRg st="6" end="6"/>
                                            </p:txEl>
                                          </p:spTgt>
                                        </p:tgtEl>
                                        <p:attrNameLst>
                                          <p:attrName>style.visibility</p:attrName>
                                        </p:attrNameLst>
                                      </p:cBhvr>
                                      <p:to>
                                        <p:strVal val="visible"/>
                                      </p:to>
                                    </p:set>
                                    <p:anim calcmode="lin" valueType="num">
                                      <p:cBhvr additive="base">
                                        <p:cTn id="6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6" end="6"/>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4">
                                            <p:txEl>
                                              <p:pRg st="7" end="7"/>
                                            </p:txEl>
                                          </p:spTgt>
                                        </p:tgtEl>
                                        <p:attrNameLst>
                                          <p:attrName>style.visibility</p:attrName>
                                        </p:attrNameLst>
                                      </p:cBhvr>
                                      <p:to>
                                        <p:strVal val="visible"/>
                                      </p:to>
                                    </p:set>
                                    <p:anim calcmode="lin" valueType="num">
                                      <p:cBhvr additive="base">
                                        <p:cTn id="6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Managing Stress</a:t>
            </a:r>
            <a:endParaRPr lang="en-US" dirty="0">
              <a:solidFill>
                <a:schemeClr val="tx1"/>
              </a:solidFill>
            </a:endParaRPr>
          </a:p>
        </p:txBody>
      </p:sp>
      <p:sp>
        <p:nvSpPr>
          <p:cNvPr id="5" name="Content Placeholder 4"/>
          <p:cNvSpPr>
            <a:spLocks noGrp="1"/>
          </p:cNvSpPr>
          <p:nvPr>
            <p:ph idx="1"/>
          </p:nvPr>
        </p:nvSpPr>
        <p:spPr/>
        <p:txBody>
          <a:bodyPr>
            <a:normAutofit fontScale="92500" lnSpcReduction="20000"/>
          </a:bodyPr>
          <a:lstStyle/>
          <a:p>
            <a:r>
              <a:rPr lang="en-US" dirty="0" smtClean="0"/>
              <a:t>Change the way we think about certain situations or events</a:t>
            </a:r>
          </a:p>
          <a:p>
            <a:r>
              <a:rPr lang="en-US" dirty="0" smtClean="0"/>
              <a:t>Eat healthy and get good SLEEP</a:t>
            </a:r>
          </a:p>
          <a:p>
            <a:r>
              <a:rPr lang="en-US" dirty="0" smtClean="0"/>
              <a:t>Physical activity: exercise, sports, walking, weightlifting, etc…</a:t>
            </a:r>
          </a:p>
          <a:p>
            <a:r>
              <a:rPr lang="en-US" dirty="0" smtClean="0"/>
              <a:t>Relaxed breathing techniques</a:t>
            </a:r>
          </a:p>
          <a:p>
            <a:r>
              <a:rPr lang="en-US" dirty="0" smtClean="0"/>
              <a:t>Meditation</a:t>
            </a:r>
          </a:p>
          <a:p>
            <a:r>
              <a:rPr lang="en-US" dirty="0" smtClean="0"/>
              <a:t>Yoga / Tai Chi</a:t>
            </a:r>
          </a:p>
          <a:p>
            <a:r>
              <a:rPr lang="en-US" dirty="0" smtClean="0"/>
              <a:t>Talk to a trusted person</a:t>
            </a:r>
          </a:p>
          <a:p>
            <a:r>
              <a:rPr lang="en-US" dirty="0" smtClean="0"/>
              <a:t>Listening to or playing music</a:t>
            </a:r>
          </a:p>
          <a:p>
            <a:r>
              <a:rPr lang="en-US" dirty="0" smtClean="0"/>
              <a:t>Reading, drawing, &amp; writing</a:t>
            </a:r>
          </a:p>
          <a:p>
            <a:r>
              <a:rPr lang="en-US" dirty="0" smtClean="0"/>
              <a:t>Spending time having fun with self or others</a:t>
            </a:r>
            <a:endParaRPr lang="en-US" dirty="0"/>
          </a:p>
        </p:txBody>
      </p:sp>
      <p:pic>
        <p:nvPicPr>
          <p:cNvPr id="7170" name="Picture 2" descr="C:\Documents and Settings\LScott2\Local Settings\Temporary Internet Files\Content.IE5\57QOLNYP\MC90043489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3124200"/>
            <a:ext cx="2285714" cy="2285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7971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 calcmode="lin" valueType="num">
                                      <p:cBhvr additive="base">
                                        <p:cTn id="2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anim calcmode="lin" valueType="num">
                                      <p:cBhvr additive="base">
                                        <p:cTn id="35"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anim calcmode="lin" valueType="num">
                                      <p:cBhvr additive="base">
                                        <p:cTn id="39"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5">
                                            <p:txEl>
                                              <p:pRg st="9" end="9"/>
                                            </p:txEl>
                                          </p:spTgt>
                                        </p:tgtEl>
                                        <p:attrNameLst>
                                          <p:attrName>style.visibility</p:attrName>
                                        </p:attrNameLst>
                                      </p:cBhvr>
                                      <p:to>
                                        <p:strVal val="visible"/>
                                      </p:to>
                                    </p:set>
                                    <p:anim calcmode="lin" valueType="num">
                                      <p:cBhvr additive="base">
                                        <p:cTn id="43"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eaLnBrk="1" hangingPunct="1"/>
            <a:r>
              <a:rPr lang="en-US" smtClean="0"/>
              <a:t>References</a:t>
            </a:r>
          </a:p>
        </p:txBody>
      </p:sp>
      <p:sp>
        <p:nvSpPr>
          <p:cNvPr id="73731" name="Rectangle 3"/>
          <p:cNvSpPr>
            <a:spLocks noGrp="1" noChangeArrowheads="1"/>
          </p:cNvSpPr>
          <p:nvPr>
            <p:ph type="body" idx="1"/>
          </p:nvPr>
        </p:nvSpPr>
        <p:spPr/>
        <p:txBody>
          <a:bodyPr>
            <a:normAutofit lnSpcReduction="10000"/>
          </a:bodyPr>
          <a:lstStyle/>
          <a:p>
            <a:pPr>
              <a:lnSpc>
                <a:spcPct val="80000"/>
              </a:lnSpc>
            </a:pPr>
            <a:r>
              <a:rPr lang="en-US" sz="1800" dirty="0" err="1" smtClean="0"/>
              <a:t>Doidge</a:t>
            </a:r>
            <a:r>
              <a:rPr lang="en-US" sz="1800" dirty="0" smtClean="0"/>
              <a:t>, N. (2007), </a:t>
            </a:r>
            <a:r>
              <a:rPr lang="en-US" sz="1800" u="sng" dirty="0" smtClean="0"/>
              <a:t>The Brain that Changes Itself.</a:t>
            </a:r>
            <a:endParaRPr lang="en-US" sz="1800" dirty="0" smtClean="0"/>
          </a:p>
          <a:p>
            <a:pPr>
              <a:lnSpc>
                <a:spcPct val="80000"/>
              </a:lnSpc>
            </a:pPr>
            <a:r>
              <a:rPr lang="en-US" sz="1800" dirty="0" err="1" smtClean="0"/>
              <a:t>Eagleman</a:t>
            </a:r>
            <a:r>
              <a:rPr lang="en-US" sz="1800" dirty="0" smtClean="0"/>
              <a:t>, D. (2011), </a:t>
            </a:r>
            <a:r>
              <a:rPr lang="en-US" sz="1800" u="sng" dirty="0" smtClean="0"/>
              <a:t>Incognito: The Secret Lives of the Brain.</a:t>
            </a:r>
          </a:p>
          <a:p>
            <a:pPr>
              <a:lnSpc>
                <a:spcPct val="80000"/>
              </a:lnSpc>
            </a:pPr>
            <a:r>
              <a:rPr lang="en-US" sz="1800" dirty="0" err="1" smtClean="0"/>
              <a:t>Pearrow</a:t>
            </a:r>
            <a:r>
              <a:rPr lang="en-US" sz="1800" dirty="0" smtClean="0"/>
              <a:t>, M. (2013), </a:t>
            </a:r>
            <a:r>
              <a:rPr lang="en-US" sz="1800" u="sng" dirty="0" smtClean="0"/>
              <a:t>Students who Self-Injure: School-based Strategies Based on DBT</a:t>
            </a:r>
            <a:r>
              <a:rPr lang="en-US" sz="1800" dirty="0" smtClean="0"/>
              <a:t>, NASP Convention, Seattle, WA, </a:t>
            </a:r>
            <a:r>
              <a:rPr lang="en-US" sz="1800" dirty="0" err="1" smtClean="0"/>
              <a:t>Februay</a:t>
            </a:r>
            <a:r>
              <a:rPr lang="en-US" sz="1800" dirty="0" smtClean="0"/>
              <a:t> 15, 2013.</a:t>
            </a:r>
          </a:p>
          <a:p>
            <a:pPr>
              <a:lnSpc>
                <a:spcPct val="80000"/>
              </a:lnSpc>
            </a:pPr>
            <a:r>
              <a:rPr lang="en-US" sz="1800" dirty="0"/>
              <a:t>Solomon, A. (2001), </a:t>
            </a:r>
            <a:r>
              <a:rPr lang="en-US" sz="1800" u="sng" dirty="0"/>
              <a:t>The Noonday Demon</a:t>
            </a:r>
          </a:p>
          <a:p>
            <a:pPr>
              <a:lnSpc>
                <a:spcPct val="80000"/>
              </a:lnSpc>
            </a:pPr>
            <a:r>
              <a:rPr lang="en-US" sz="1800" dirty="0" smtClean="0"/>
              <a:t>Burns</a:t>
            </a:r>
            <a:r>
              <a:rPr lang="en-US" sz="1800" dirty="0"/>
              <a:t>, D. (2006) </a:t>
            </a:r>
            <a:r>
              <a:rPr lang="en-US" sz="1800" u="sng" dirty="0"/>
              <a:t>When Panic Attacks</a:t>
            </a:r>
          </a:p>
          <a:p>
            <a:pPr>
              <a:lnSpc>
                <a:spcPct val="80000"/>
              </a:lnSpc>
            </a:pPr>
            <a:r>
              <a:rPr lang="en-US" sz="1800" dirty="0"/>
              <a:t>Bassett, L. (1995), </a:t>
            </a:r>
            <a:r>
              <a:rPr lang="en-US" sz="1800" u="sng" dirty="0"/>
              <a:t>From Panic to </a:t>
            </a:r>
            <a:r>
              <a:rPr lang="en-US" sz="1800" u="sng" dirty="0" smtClean="0"/>
              <a:t>Power</a:t>
            </a:r>
          </a:p>
          <a:p>
            <a:pPr>
              <a:lnSpc>
                <a:spcPct val="80000"/>
              </a:lnSpc>
            </a:pPr>
            <a:r>
              <a:rPr lang="en-US" sz="1800" dirty="0" smtClean="0">
                <a:hlinkClick r:id="rId3"/>
              </a:rPr>
              <a:t>www.nydailynews.com</a:t>
            </a:r>
            <a:r>
              <a:rPr lang="en-US" sz="1800" dirty="0"/>
              <a:t> </a:t>
            </a:r>
            <a:r>
              <a:rPr lang="en-US" sz="1800" dirty="0" smtClean="0"/>
              <a:t>(2013), </a:t>
            </a:r>
            <a:r>
              <a:rPr lang="en-US" sz="1800" u="sng" dirty="0" smtClean="0"/>
              <a:t>One in five U.S. kids has a mental disorder; ADHD the most common: CDC, </a:t>
            </a:r>
            <a:r>
              <a:rPr lang="en-US" sz="1800" dirty="0" smtClean="0"/>
              <a:t>May 17, 2013</a:t>
            </a:r>
          </a:p>
          <a:p>
            <a:pPr>
              <a:lnSpc>
                <a:spcPct val="80000"/>
              </a:lnSpc>
            </a:pPr>
            <a:r>
              <a:rPr lang="en-US" sz="1800" dirty="0" smtClean="0"/>
              <a:t>The Buffalo News (2013), </a:t>
            </a:r>
            <a:r>
              <a:rPr lang="en-US" sz="1800" u="sng" dirty="0" smtClean="0"/>
              <a:t>Today’s Mental Health Squad: The Police</a:t>
            </a:r>
            <a:r>
              <a:rPr lang="en-US" sz="1800" dirty="0" smtClean="0"/>
              <a:t>, May 19, 2013.</a:t>
            </a:r>
          </a:p>
          <a:p>
            <a:pPr>
              <a:lnSpc>
                <a:spcPct val="80000"/>
              </a:lnSpc>
            </a:pPr>
            <a:r>
              <a:rPr lang="en-US" sz="1800" dirty="0"/>
              <a:t>The Buffalo News (2013), </a:t>
            </a:r>
            <a:r>
              <a:rPr lang="en-US" sz="1800" u="sng" dirty="0" smtClean="0"/>
              <a:t>Does Training Prepare Cops for the Mentally Ill</a:t>
            </a:r>
            <a:r>
              <a:rPr lang="en-US" sz="1800" dirty="0" smtClean="0"/>
              <a:t>, August 4, </a:t>
            </a:r>
            <a:r>
              <a:rPr lang="en-US" sz="1800" dirty="0"/>
              <a:t>2013</a:t>
            </a:r>
            <a:r>
              <a:rPr lang="en-US" sz="1800" dirty="0" smtClean="0"/>
              <a:t>.</a:t>
            </a:r>
          </a:p>
          <a:p>
            <a:pPr>
              <a:lnSpc>
                <a:spcPct val="80000"/>
              </a:lnSpc>
            </a:pPr>
            <a:r>
              <a:rPr lang="en-US" sz="1800" dirty="0" smtClean="0"/>
              <a:t>The Buffalo News (2013), </a:t>
            </a:r>
            <a:r>
              <a:rPr lang="en-US" sz="1800" u="sng" dirty="0" smtClean="0"/>
              <a:t>Suburban Poverty on the Rise</a:t>
            </a:r>
            <a:r>
              <a:rPr lang="en-US" sz="1800" dirty="0" smtClean="0"/>
              <a:t>, June 8, 2013.</a:t>
            </a:r>
          </a:p>
          <a:p>
            <a:pPr>
              <a:lnSpc>
                <a:spcPct val="80000"/>
              </a:lnSpc>
            </a:pPr>
            <a:r>
              <a:rPr lang="en-US" sz="1800" dirty="0" smtClean="0"/>
              <a:t>Sharpe, K. (2012), </a:t>
            </a:r>
            <a:r>
              <a:rPr lang="en-US" sz="1800" u="sng" dirty="0" smtClean="0"/>
              <a:t>Coming of Age on Zoloft: How Antidepressants Cheered Us Up, Let Us Down, and Changed Who We Are. </a:t>
            </a:r>
          </a:p>
          <a:p>
            <a:pPr>
              <a:lnSpc>
                <a:spcPct val="80000"/>
              </a:lnSpc>
            </a:pPr>
            <a:r>
              <a:rPr lang="en-US" sz="1800" dirty="0" err="1" smtClean="0"/>
              <a:t>Rapee</a:t>
            </a:r>
            <a:r>
              <a:rPr lang="en-US" sz="1800" dirty="0" smtClean="0"/>
              <a:t>, R., </a:t>
            </a:r>
            <a:r>
              <a:rPr lang="en-US" sz="1800" dirty="0" err="1" smtClean="0"/>
              <a:t>Craske</a:t>
            </a:r>
            <a:r>
              <a:rPr lang="en-US" sz="1800" dirty="0" smtClean="0"/>
              <a:t>, M., &amp; Barlow, D. </a:t>
            </a:r>
            <a:r>
              <a:rPr lang="en-US" sz="1800" u="sng" dirty="0" smtClean="0"/>
              <a:t>The Causes of Anxiety and </a:t>
            </a:r>
            <a:r>
              <a:rPr lang="en-US" sz="1800" u="sng" dirty="0"/>
              <a:t>Panic Attacks, </a:t>
            </a:r>
            <a:r>
              <a:rPr lang="en-US" sz="1800" u="sng" dirty="0">
                <a:hlinkClick r:id="rId4"/>
              </a:rPr>
              <a:t>http://</a:t>
            </a:r>
            <a:r>
              <a:rPr lang="en-US" sz="1800" u="sng" dirty="0" smtClean="0">
                <a:hlinkClick r:id="rId4"/>
              </a:rPr>
              <a:t>algy.com/anxiety/index.php</a:t>
            </a:r>
            <a:r>
              <a:rPr lang="en-US" sz="1800" u="sng" dirty="0" smtClean="0"/>
              <a:t>.</a:t>
            </a:r>
          </a:p>
          <a:p>
            <a:pPr>
              <a:lnSpc>
                <a:spcPct val="80000"/>
              </a:lnSpc>
            </a:pPr>
            <a:r>
              <a:rPr lang="en-US" sz="1800" u="sng" dirty="0" smtClean="0"/>
              <a:t>Pratt, D. (2012), Anxiety Disorders in Children &amp; Adolescents (power point)</a:t>
            </a:r>
            <a:endParaRPr lang="en-US" sz="1800" u="sng" dirty="0"/>
          </a:p>
          <a:p>
            <a:pPr>
              <a:lnSpc>
                <a:spcPct val="80000"/>
              </a:lnSpc>
            </a:pPr>
            <a:endParaRPr lang="en-US" sz="1800" dirty="0" smtClean="0"/>
          </a:p>
          <a:p>
            <a:pPr eaLnBrk="1" hangingPunct="1">
              <a:lnSpc>
                <a:spcPct val="80000"/>
              </a:lnSpc>
              <a:buFont typeface="Wingdings" pitchFamily="2" charset="2"/>
              <a:buNone/>
            </a:pPr>
            <a:endParaRPr lang="en-US" sz="1400" i="1" dirty="0" smtClean="0"/>
          </a:p>
        </p:txBody>
      </p:sp>
    </p:spTree>
    <p:extLst>
      <p:ext uri="{BB962C8B-B14F-4D97-AF65-F5344CB8AC3E}">
        <p14:creationId xmlns:p14="http://schemas.microsoft.com/office/powerpoint/2010/main" val="396328612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5541</TotalTime>
  <Words>5301</Words>
  <Application>Microsoft Office PowerPoint</Application>
  <PresentationFormat>On-screen Show (4:3)</PresentationFormat>
  <Paragraphs>897</Paragraphs>
  <Slides>89</Slides>
  <Notes>80</Notes>
  <HiddenSlides>16</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89</vt:i4>
      </vt:variant>
    </vt:vector>
  </HeadingPairs>
  <TitlesOfParts>
    <vt:vector size="97" baseType="lpstr">
      <vt:lpstr>Bodoni MT Black</vt:lpstr>
      <vt:lpstr>Book Antiqua</vt:lpstr>
      <vt:lpstr>Calibri</vt:lpstr>
      <vt:lpstr>Lucida Sans</vt:lpstr>
      <vt:lpstr>Wingdings</vt:lpstr>
      <vt:lpstr>Wingdings 2</vt:lpstr>
      <vt:lpstr>Wingdings 3</vt:lpstr>
      <vt:lpstr>Apex</vt:lpstr>
      <vt:lpstr>Anxiety, Depression, &amp; Stress</vt:lpstr>
      <vt:lpstr>Agenda</vt:lpstr>
      <vt:lpstr>Community Mental Health Crisis</vt:lpstr>
      <vt:lpstr>Community Mental Health Crisis</vt:lpstr>
      <vt:lpstr>Poverty &amp; Mental Health</vt:lpstr>
      <vt:lpstr>Youth &amp; Mental Health</vt:lpstr>
      <vt:lpstr>Emotion &amp; Mood</vt:lpstr>
      <vt:lpstr>Anxiety &amp; Depression</vt:lpstr>
      <vt:lpstr>“Biopsychosocial” Model</vt:lpstr>
      <vt:lpstr>Case History</vt:lpstr>
      <vt:lpstr>The Brain</vt:lpstr>
      <vt:lpstr>PowerPoint Presentation</vt:lpstr>
      <vt:lpstr> Depression  </vt:lpstr>
      <vt:lpstr>Depression </vt:lpstr>
      <vt:lpstr>Depression</vt:lpstr>
      <vt:lpstr>Characteristics of Depression</vt:lpstr>
      <vt:lpstr>Genes &amp; Depression</vt:lpstr>
      <vt:lpstr>Genes and Depression</vt:lpstr>
      <vt:lpstr>The Brain &amp; Depression/Trauma</vt:lpstr>
      <vt:lpstr>Depression &amp; Poverty</vt:lpstr>
      <vt:lpstr>Depression &amp; Poverty</vt:lpstr>
      <vt:lpstr>Mothers with Depression</vt:lpstr>
      <vt:lpstr>Mothers with Depression</vt:lpstr>
      <vt:lpstr>Children with Depression</vt:lpstr>
      <vt:lpstr>The Course of Depression</vt:lpstr>
      <vt:lpstr>Why So Much Depression?</vt:lpstr>
      <vt:lpstr>Why So Much Depression?</vt:lpstr>
      <vt:lpstr>Linguistic-Evolutionary Model</vt:lpstr>
      <vt:lpstr>Video</vt:lpstr>
      <vt:lpstr>Anxiety</vt:lpstr>
      <vt:lpstr>When Does Anxiety Confront Us?</vt:lpstr>
      <vt:lpstr>Anxiety</vt:lpstr>
      <vt:lpstr>Characteristics of Anxiety</vt:lpstr>
      <vt:lpstr>Temperament &amp; Personality</vt:lpstr>
      <vt:lpstr>Anxious Children</vt:lpstr>
      <vt:lpstr>“High Reactive” Children</vt:lpstr>
      <vt:lpstr>Panic Attacks</vt:lpstr>
      <vt:lpstr>Panic Attacks</vt:lpstr>
      <vt:lpstr>Panic Attack:  Physical Symptoms</vt:lpstr>
      <vt:lpstr>Fear</vt:lpstr>
      <vt:lpstr>Physiology of Anxiety/Panic</vt:lpstr>
      <vt:lpstr>PowerPoint Presentation</vt:lpstr>
      <vt:lpstr>ANXIETY CYCLE </vt:lpstr>
      <vt:lpstr>The Brain &amp; Anxiety</vt:lpstr>
      <vt:lpstr>PowerPoint Presentation</vt:lpstr>
      <vt:lpstr>AVOID, AVOIDING</vt:lpstr>
      <vt:lpstr>OCD</vt:lpstr>
      <vt:lpstr>The Brain &amp; OCD</vt:lpstr>
      <vt:lpstr>PowerPoint Presentation</vt:lpstr>
      <vt:lpstr>The Brain &amp; OCD</vt:lpstr>
      <vt:lpstr>The Brain &amp; OCD</vt:lpstr>
      <vt:lpstr>Suicide</vt:lpstr>
      <vt:lpstr>Suicide</vt:lpstr>
      <vt:lpstr>Self-Harm</vt:lpstr>
      <vt:lpstr>Self-Harm Definitions</vt:lpstr>
      <vt:lpstr>Self-Harm &amp; Suicide Differentiation</vt:lpstr>
      <vt:lpstr>Indirect Self-Harm</vt:lpstr>
      <vt:lpstr>Suicide Reasons?</vt:lpstr>
      <vt:lpstr>The Brain &amp; Suicide</vt:lpstr>
      <vt:lpstr>Dialectal Behavior Therapy</vt:lpstr>
      <vt:lpstr>Addiction</vt:lpstr>
      <vt:lpstr>Addiction</vt:lpstr>
      <vt:lpstr>Addiction</vt:lpstr>
      <vt:lpstr>Treatment</vt:lpstr>
      <vt:lpstr>Medication</vt:lpstr>
      <vt:lpstr>Antidepressants</vt:lpstr>
      <vt:lpstr>Anti-Anxiety Medication</vt:lpstr>
      <vt:lpstr>Medication Limitations</vt:lpstr>
      <vt:lpstr>Big Pharma</vt:lpstr>
      <vt:lpstr>Talk-Therapy</vt:lpstr>
      <vt:lpstr>Psychotherapy (Talk-Therapy)</vt:lpstr>
      <vt:lpstr>The Brain &amp; Secrets</vt:lpstr>
      <vt:lpstr>Psycho-Education with Youth</vt:lpstr>
      <vt:lpstr>Exposure Therapy (CBT)</vt:lpstr>
      <vt:lpstr>School Supports</vt:lpstr>
      <vt:lpstr>Relaxation Techniques</vt:lpstr>
      <vt:lpstr>Treatment Challenges</vt:lpstr>
      <vt:lpstr>Problem Solving &amp; Collaboration</vt:lpstr>
      <vt:lpstr>Cost-Effective Approach</vt:lpstr>
      <vt:lpstr>PowerPoint Presentation</vt:lpstr>
      <vt:lpstr>The Connection</vt:lpstr>
      <vt:lpstr>Stress</vt:lpstr>
      <vt:lpstr>Stress</vt:lpstr>
      <vt:lpstr>Emotional Symptoms</vt:lpstr>
      <vt:lpstr>Cognitive Symptoms</vt:lpstr>
      <vt:lpstr>Behavioral Symptoms</vt:lpstr>
      <vt:lpstr>Physical Symptoms</vt:lpstr>
      <vt:lpstr>Managing Stress</vt:lpstr>
      <vt:lpstr>References</vt:lpstr>
    </vt:vector>
  </TitlesOfParts>
  <Company>Kenmore-Tonawanda UFSD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mind &amp; Body connection</dc:title>
  <dc:creator>Tech Services</dc:creator>
  <cp:lastModifiedBy>Larry Scott</cp:lastModifiedBy>
  <cp:revision>239</cp:revision>
  <cp:lastPrinted>2016-04-13T15:43:31Z</cp:lastPrinted>
  <dcterms:created xsi:type="dcterms:W3CDTF">2013-03-13T18:18:47Z</dcterms:created>
  <dcterms:modified xsi:type="dcterms:W3CDTF">2018-07-02T03:19:44Z</dcterms:modified>
</cp:coreProperties>
</file>