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73" r:id="rId1"/>
    <p:sldMasterId id="2147483674" r:id="rId2"/>
  </p:sldMasterIdLst>
  <p:notesMasterIdLst>
    <p:notesMasterId r:id="rId31"/>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embeddedFontLst>
    <p:embeddedFont>
      <p:font typeface="Calibri" panose="020F0502020204030204" pitchFamily="34" charset="0"/>
      <p:regular r:id="rId32"/>
      <p:bold r:id="rId33"/>
      <p:italic r:id="rId34"/>
      <p:boldItalic r:id="rId35"/>
    </p:embeddedFont>
    <p:embeddedFont>
      <p:font typeface="Garamond" panose="02020404030301010803" pitchFamily="18" charset="0"/>
      <p:regular r:id="rId36"/>
      <p:bold r:id="rId37"/>
      <p:italic r:id="rId38"/>
      <p:boldItalic r:id="rId39"/>
    </p:embeddedFont>
    <p:embeddedFont>
      <p:font typeface="Roboto" panose="02000000000000000000" pitchFamily="2" charset="0"/>
      <p:regular r:id="rId40"/>
      <p:bold r:id="rId41"/>
      <p:italic r:id="rId42"/>
      <p:boldItalic r:id="rId43"/>
    </p:embeddedFont>
    <p:embeddedFont>
      <p:font typeface="Verdana" panose="020B0604030504040204" pitchFamily="34" charset="0"/>
      <p:regular r:id="rId44"/>
      <p:bold r:id="rId45"/>
      <p:italic r:id="rId46"/>
      <p:boldItalic r:id="rId4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6C553B3-9CA3-49BC-9A51-F59F435ACCA7}">
  <a:tblStyle styleId="{26C553B3-9CA3-49BC-9A51-F59F435ACCA7}"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5" d="100"/>
          <a:sy n="95" d="100"/>
        </p:scale>
        <p:origin x="84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8.fntdata"/><Relationship Id="rId21" Type="http://schemas.openxmlformats.org/officeDocument/2006/relationships/slide" Target="slides/slide19.xml"/><Relationship Id="rId34" Type="http://schemas.openxmlformats.org/officeDocument/2006/relationships/font" Target="fonts/font3.fntdata"/><Relationship Id="rId42" Type="http://schemas.openxmlformats.org/officeDocument/2006/relationships/font" Target="fonts/font11.fntdata"/><Relationship Id="rId47" Type="http://schemas.openxmlformats.org/officeDocument/2006/relationships/font" Target="fonts/font16.fntdata"/><Relationship Id="rId50"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font" Target="fonts/font14.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5.fntdata"/><Relationship Id="rId49"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4" Type="http://schemas.openxmlformats.org/officeDocument/2006/relationships/font" Target="fonts/font13.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4.fntdata"/><Relationship Id="rId43" Type="http://schemas.openxmlformats.org/officeDocument/2006/relationships/font" Target="fonts/font12.fntdata"/><Relationship Id="rId48"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font" Target="fonts/font15.fntdata"/><Relationship Id="rId20" Type="http://schemas.openxmlformats.org/officeDocument/2006/relationships/slide" Target="slides/slide18.xml"/><Relationship Id="rId41"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2f863f520f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2f863f520f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2029f50c64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2029f50c64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350ef8e13d0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350ef8e13d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Times New Roman"/>
                <a:ea typeface="Times New Roman"/>
                <a:cs typeface="Times New Roman"/>
                <a:sym typeface="Times New Roman"/>
              </a:rPr>
              <a:t>Here’s a breakdown of the new expenditure categories totaling $1.7 million.</a:t>
            </a:r>
            <a:endParaRPr sz="1200">
              <a:solidFill>
                <a:schemeClr val="dk1"/>
              </a:solidFill>
              <a:latin typeface="Times New Roman"/>
              <a:ea typeface="Times New Roman"/>
              <a:cs typeface="Times New Roman"/>
              <a:sym typeface="Times New Roman"/>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Times New Roman"/>
                <a:ea typeface="Times New Roman"/>
                <a:cs typeface="Times New Roman"/>
                <a:sym typeface="Times New Roman"/>
              </a:rPr>
              <a:t>This includes increased tuition rates, increases in C-TEC enrollment, 1:1 device rotation for kindergarten, and a boiler service contract.</a:t>
            </a:r>
            <a:endParaRPr sz="1200">
              <a:solidFill>
                <a:schemeClr val="dk1"/>
              </a:solidFill>
              <a:latin typeface="Times New Roman"/>
              <a:ea typeface="Times New Roman"/>
              <a:cs typeface="Times New Roman"/>
              <a:sym typeface="Times New Roman"/>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Times New Roman"/>
                <a:ea typeface="Times New Roman"/>
                <a:cs typeface="Times New Roman"/>
                <a:sym typeface="Times New Roman"/>
              </a:rPr>
              <a:t>We’re also accounting for special education summer school through a transfer to the Special Aid Fund.</a:t>
            </a:r>
            <a:endParaRPr sz="1200">
              <a:solidFill>
                <a:schemeClr val="dk1"/>
              </a:solidFill>
              <a:latin typeface="Times New Roman"/>
              <a:ea typeface="Times New Roman"/>
              <a:cs typeface="Times New Roman"/>
              <a:sym typeface="Times New Roman"/>
            </a:endParaRPr>
          </a:p>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38ed6a8a02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38ed6a8a02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d4ca140e01_0_20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d4ca140e01_0_2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38ed6a8a02_0_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38ed6a8a0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d8466e57f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d8466e57f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313e429785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313e429785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3641c00c44_0_1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3641c00c44_0_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Local Sources = Fund balance and reserves: </a:t>
            </a:r>
            <a:endParaRPr/>
          </a:p>
          <a:p>
            <a:pPr marL="0" lvl="0" indent="0" algn="l" rtl="0">
              <a:spcBef>
                <a:spcPts val="0"/>
              </a:spcBef>
              <a:spcAft>
                <a:spcPts val="0"/>
              </a:spcAft>
              <a:buNone/>
            </a:pPr>
            <a:r>
              <a:rPr lang="en"/>
              <a:t>Other = Interest earnings &amp; High Cost Aid Reimbursement from our High school partners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350ef8e13d0_0_2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350ef8e13d0_0_2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a:solidFill>
                  <a:schemeClr val="dk1"/>
                </a:solidFill>
                <a:latin typeface="Times New Roman"/>
                <a:ea typeface="Times New Roman"/>
                <a:cs typeface="Times New Roman"/>
                <a:sym typeface="Times New Roman"/>
              </a:rPr>
              <a:t>Overall revenue also increases by $1.79 million over the current year.</a:t>
            </a:r>
            <a:endParaRPr sz="1200">
              <a:solidFill>
                <a:schemeClr val="dk1"/>
              </a:solidFill>
              <a:latin typeface="Times New Roman"/>
              <a:ea typeface="Times New Roman"/>
              <a:cs typeface="Times New Roman"/>
              <a:sym typeface="Times New Roman"/>
            </a:endParaRPr>
          </a:p>
          <a:p>
            <a:pPr marL="0" lvl="0" indent="0" algn="l" rtl="0">
              <a:lnSpc>
                <a:spcPct val="115000"/>
              </a:lnSpc>
              <a:spcBef>
                <a:spcPts val="0"/>
              </a:spcBef>
              <a:spcAft>
                <a:spcPts val="0"/>
              </a:spcAft>
              <a:buNone/>
            </a:pPr>
            <a:r>
              <a:rPr lang="en" sz="1200">
                <a:solidFill>
                  <a:schemeClr val="dk1"/>
                </a:solidFill>
                <a:latin typeface="Times New Roman"/>
                <a:ea typeface="Times New Roman"/>
                <a:cs typeface="Times New Roman"/>
                <a:sym typeface="Times New Roman"/>
              </a:rPr>
              <a:t>State aid is expected to rise slightly, though final numbers are pending.</a:t>
            </a:r>
            <a:endParaRPr sz="1200">
              <a:solidFill>
                <a:schemeClr val="dk1"/>
              </a:solidFill>
              <a:latin typeface="Times New Roman"/>
              <a:ea typeface="Times New Roman"/>
              <a:cs typeface="Times New Roman"/>
              <a:sym typeface="Times New Roman"/>
            </a:endParaRPr>
          </a:p>
          <a:p>
            <a:pPr marL="0" lvl="0" indent="0" algn="l" rtl="0">
              <a:lnSpc>
                <a:spcPct val="115000"/>
              </a:lnSpc>
              <a:spcBef>
                <a:spcPts val="0"/>
              </a:spcBef>
              <a:spcAft>
                <a:spcPts val="0"/>
              </a:spcAft>
              <a:buNone/>
            </a:pPr>
            <a:r>
              <a:rPr lang="en" sz="1200">
                <a:solidFill>
                  <a:schemeClr val="dk1"/>
                </a:solidFill>
                <a:latin typeface="Times New Roman"/>
                <a:ea typeface="Times New Roman"/>
                <a:cs typeface="Times New Roman"/>
                <a:sym typeface="Times New Roman"/>
              </a:rPr>
              <a:t>The biggest jump is in our use of fund balance to maintain service levels while minimizing the impact on GWL taxpayers.</a:t>
            </a:r>
            <a:endParaRPr sz="1200">
              <a:solidFill>
                <a:schemeClr val="dk1"/>
              </a:solidFill>
              <a:latin typeface="Times New Roman"/>
              <a:ea typeface="Times New Roman"/>
              <a:cs typeface="Times New Roman"/>
              <a:sym typeface="Times New Roman"/>
            </a:endParaRPr>
          </a:p>
          <a:p>
            <a:pPr marL="0" lvl="0" indent="0" algn="l" rtl="0">
              <a:lnSpc>
                <a:spcPct val="115000"/>
              </a:lnSpc>
              <a:spcBef>
                <a:spcPts val="0"/>
              </a:spcBef>
              <a:spcAft>
                <a:spcPts val="0"/>
              </a:spcAft>
              <a:buNone/>
            </a:pPr>
            <a:endParaRPr sz="1200">
              <a:solidFill>
                <a:schemeClr val="dk1"/>
              </a:solidFill>
              <a:latin typeface="Times New Roman"/>
              <a:ea typeface="Times New Roman"/>
              <a:cs typeface="Times New Roman"/>
              <a:sym typeface="Times New Roman"/>
            </a:endParaRPr>
          </a:p>
          <a:p>
            <a:pPr marL="0" lvl="0" indent="0" algn="l" rtl="0">
              <a:lnSpc>
                <a:spcPct val="100000"/>
              </a:lnSpc>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350ef8e13d0_0_10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350ef8e13d0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a:solidFill>
                  <a:schemeClr val="dk1"/>
                </a:solidFill>
                <a:latin typeface="Times New Roman"/>
                <a:ea typeface="Times New Roman"/>
                <a:cs typeface="Times New Roman"/>
                <a:sym typeface="Times New Roman"/>
              </a:rPr>
              <a:t>The district is allowed to levy up to 3.93% under the Property Tax Cap Levy Limit.</a:t>
            </a:r>
            <a:endParaRPr sz="1200">
              <a:solidFill>
                <a:schemeClr val="dk1"/>
              </a:solidFill>
              <a:latin typeface="Times New Roman"/>
              <a:ea typeface="Times New Roman"/>
              <a:cs typeface="Times New Roman"/>
              <a:sym typeface="Times New Roman"/>
            </a:endParaRPr>
          </a:p>
          <a:p>
            <a:pPr marL="0" lvl="0" indent="0" algn="l" rtl="0">
              <a:spcBef>
                <a:spcPts val="0"/>
              </a:spcBef>
              <a:spcAft>
                <a:spcPts val="0"/>
              </a:spcAft>
              <a:buClr>
                <a:schemeClr val="dk1"/>
              </a:buClr>
              <a:buSzPts val="1100"/>
              <a:buFont typeface="Arial"/>
              <a:buNone/>
            </a:pPr>
            <a:r>
              <a:rPr lang="en" sz="1200">
                <a:solidFill>
                  <a:schemeClr val="dk1"/>
                </a:solidFill>
                <a:latin typeface="Times New Roman"/>
                <a:ea typeface="Times New Roman"/>
                <a:cs typeface="Times New Roman"/>
                <a:sym typeface="Times New Roman"/>
              </a:rPr>
              <a:t>However, to minimize the impact on taxpayers, we propose a 2.25% increase.</a:t>
            </a:r>
            <a:endParaRPr sz="1200">
              <a:solidFill>
                <a:schemeClr val="dk1"/>
              </a:solidFill>
              <a:latin typeface="Times New Roman"/>
              <a:ea typeface="Times New Roman"/>
              <a:cs typeface="Times New Roman"/>
              <a:sym typeface="Times New Roman"/>
            </a:endParaRPr>
          </a:p>
          <a:p>
            <a:pPr marL="0" lvl="0" indent="0" algn="l" rtl="0">
              <a:spcBef>
                <a:spcPts val="0"/>
              </a:spcBef>
              <a:spcAft>
                <a:spcPts val="0"/>
              </a:spcAft>
              <a:buClr>
                <a:schemeClr val="dk1"/>
              </a:buClr>
              <a:buSzPts val="1100"/>
              <a:buFont typeface="Arial"/>
              <a:buNone/>
            </a:pPr>
            <a:r>
              <a:rPr lang="en" sz="1200">
                <a:solidFill>
                  <a:schemeClr val="dk1"/>
                </a:solidFill>
                <a:latin typeface="Times New Roman"/>
                <a:ea typeface="Times New Roman"/>
                <a:cs typeface="Times New Roman"/>
                <a:sym typeface="Times New Roman"/>
              </a:rPr>
              <a:t>This translates to approximately $114 more annually per average household—or just under $10 per month.</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8562342d4f_0_1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 name="Google Shape;229;g8562342d4f_0_1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38ed6a8a02_0_6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 name="Google Shape;239;g38ed6a8a02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38ed6a8a02_0_3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 name="Google Shape;246;g38ed6a8a02_0_3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8562342d4f_0_1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8562342d4f_0_1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38ed6a8a02_0_4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9" name="Google Shape;259;g38ed6a8a02_0_4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g38ed6a8a02_0_4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8" name="Google Shape;268;g38ed6a8a02_0_4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90000"/>
              </a:lnSpc>
              <a:spcBef>
                <a:spcPts val="1000"/>
              </a:spcBef>
              <a:spcAft>
                <a:spcPts val="0"/>
              </a:spcAft>
              <a:buNone/>
            </a:pPr>
            <a:r>
              <a:rPr lang="en" sz="1000">
                <a:latin typeface="Calibri"/>
                <a:ea typeface="Calibri"/>
                <a:cs typeface="Calibri"/>
                <a:sym typeface="Calibri"/>
              </a:rPr>
              <a:t>For property owners 65 years of age and older, with income levels from $19,500 to $27,899 the BOE has approved a senior citizen reduction from assessed valuation on a sliding scale from 50% to 5%</a:t>
            </a:r>
            <a:endParaRPr sz="10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38ed6a8a02_0_4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6" name="Google Shape;276;g38ed6a8a02_0_4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2da9dd45cc7_0_1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2da9dd45cc7_0_1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g38ed6a8a02_0_9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7" name="Google Shape;297;g38ed6a8a02_0_9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g3641c00c44_0_20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4" name="Google Shape;304;g3641c00c44_0_2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g38ed6a8a02_0_79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9" name="Google Shape;309;g38ed6a8a02_0_7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g3641c00c44_0_1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6" name="Google Shape;316;g3641c00c44_0_1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126417a7ff1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3" name="Google Shape;323;g126417a7ff1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g8562342d4f_0_1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8" name="Google Shape;328;g8562342d4f_0_1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38ed6a8a02_0_8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6" name="Google Shape;336;g38ed6a8a02_0_8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gd4ca140e01_0_6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3" name="Google Shape;343;gd4ca140e01_0_6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gd4ca140e01_0_7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2" name="Google Shape;352;gd4ca140e01_0_7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4"/>
        <p:cNvGrpSpPr/>
        <p:nvPr/>
      </p:nvGrpSpPr>
      <p:grpSpPr>
        <a:xfrm>
          <a:off x="0" y="0"/>
          <a:ext cx="0" cy="0"/>
          <a:chOff x="0" y="0"/>
          <a:chExt cx="0" cy="0"/>
        </a:xfrm>
      </p:grpSpPr>
      <p:grpSp>
        <p:nvGrpSpPr>
          <p:cNvPr id="55" name="Google Shape;55;p14"/>
          <p:cNvGrpSpPr/>
          <p:nvPr/>
        </p:nvGrpSpPr>
        <p:grpSpPr>
          <a:xfrm>
            <a:off x="6098378" y="5"/>
            <a:ext cx="3045625" cy="2030570"/>
            <a:chOff x="6098378" y="5"/>
            <a:chExt cx="3045625" cy="2030570"/>
          </a:xfrm>
        </p:grpSpPr>
        <p:sp>
          <p:nvSpPr>
            <p:cNvPr id="56" name="Google Shape;56;p14"/>
            <p:cNvSpPr/>
            <p:nvPr/>
          </p:nvSpPr>
          <p:spPr>
            <a:xfrm>
              <a:off x="8128803" y="16"/>
              <a:ext cx="1015200" cy="10152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4"/>
            <p:cNvSpPr/>
            <p:nvPr/>
          </p:nvSpPr>
          <p:spPr>
            <a:xfrm flipH="1">
              <a:off x="7113463" y="5"/>
              <a:ext cx="1015200" cy="1015200"/>
            </a:xfrm>
            <a:prstGeom prst="rtTriangl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14"/>
            <p:cNvSpPr/>
            <p:nvPr/>
          </p:nvSpPr>
          <p:spPr>
            <a:xfrm rot="10800000" flipH="1">
              <a:off x="7113588" y="107"/>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14"/>
            <p:cNvSpPr/>
            <p:nvPr/>
          </p:nvSpPr>
          <p:spPr>
            <a:xfrm rot="10800000">
              <a:off x="6098378" y="97"/>
              <a:ext cx="1015200" cy="10152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14"/>
            <p:cNvSpPr/>
            <p:nvPr/>
          </p:nvSpPr>
          <p:spPr>
            <a:xfrm rot="10800000">
              <a:off x="8128789" y="1015375"/>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1" name="Google Shape;61;p14"/>
          <p:cNvSpPr txBox="1">
            <a:spLocks noGrp="1"/>
          </p:cNvSpPr>
          <p:nvPr>
            <p:ph type="ctrTitle"/>
          </p:nvPr>
        </p:nvSpPr>
        <p:spPr>
          <a:xfrm>
            <a:off x="598100" y="1775222"/>
            <a:ext cx="8222100" cy="8388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000000"/>
              </a:buClr>
              <a:buSzPts val="4200"/>
              <a:buNone/>
              <a:defRPr sz="4200">
                <a:solidFill>
                  <a:srgbClr val="000000"/>
                </a:solidFill>
              </a:defRPr>
            </a:lvl1pPr>
            <a:lvl2pPr lvl="1" rtl="0">
              <a:spcBef>
                <a:spcPts val="0"/>
              </a:spcBef>
              <a:spcAft>
                <a:spcPts val="0"/>
              </a:spcAft>
              <a:buClr>
                <a:srgbClr val="000000"/>
              </a:buClr>
              <a:buSzPts val="4200"/>
              <a:buNone/>
              <a:defRPr sz="4200">
                <a:solidFill>
                  <a:srgbClr val="000000"/>
                </a:solidFill>
              </a:defRPr>
            </a:lvl2pPr>
            <a:lvl3pPr lvl="2" rtl="0">
              <a:spcBef>
                <a:spcPts val="0"/>
              </a:spcBef>
              <a:spcAft>
                <a:spcPts val="0"/>
              </a:spcAft>
              <a:buClr>
                <a:srgbClr val="000000"/>
              </a:buClr>
              <a:buSzPts val="4200"/>
              <a:buNone/>
              <a:defRPr sz="4200">
                <a:solidFill>
                  <a:srgbClr val="000000"/>
                </a:solidFill>
              </a:defRPr>
            </a:lvl3pPr>
            <a:lvl4pPr lvl="3" rtl="0">
              <a:spcBef>
                <a:spcPts val="0"/>
              </a:spcBef>
              <a:spcAft>
                <a:spcPts val="0"/>
              </a:spcAft>
              <a:buClr>
                <a:srgbClr val="000000"/>
              </a:buClr>
              <a:buSzPts val="4200"/>
              <a:buNone/>
              <a:defRPr sz="4200">
                <a:solidFill>
                  <a:srgbClr val="000000"/>
                </a:solidFill>
              </a:defRPr>
            </a:lvl4pPr>
            <a:lvl5pPr lvl="4" rtl="0">
              <a:spcBef>
                <a:spcPts val="0"/>
              </a:spcBef>
              <a:spcAft>
                <a:spcPts val="0"/>
              </a:spcAft>
              <a:buClr>
                <a:srgbClr val="000000"/>
              </a:buClr>
              <a:buSzPts val="4200"/>
              <a:buNone/>
              <a:defRPr sz="4200">
                <a:solidFill>
                  <a:srgbClr val="000000"/>
                </a:solidFill>
              </a:defRPr>
            </a:lvl5pPr>
            <a:lvl6pPr lvl="5" rtl="0">
              <a:spcBef>
                <a:spcPts val="0"/>
              </a:spcBef>
              <a:spcAft>
                <a:spcPts val="0"/>
              </a:spcAft>
              <a:buClr>
                <a:srgbClr val="000000"/>
              </a:buClr>
              <a:buSzPts val="4200"/>
              <a:buNone/>
              <a:defRPr sz="4200">
                <a:solidFill>
                  <a:srgbClr val="000000"/>
                </a:solidFill>
              </a:defRPr>
            </a:lvl6pPr>
            <a:lvl7pPr lvl="6" rtl="0">
              <a:spcBef>
                <a:spcPts val="0"/>
              </a:spcBef>
              <a:spcAft>
                <a:spcPts val="0"/>
              </a:spcAft>
              <a:buClr>
                <a:srgbClr val="000000"/>
              </a:buClr>
              <a:buSzPts val="4200"/>
              <a:buNone/>
              <a:defRPr sz="4200">
                <a:solidFill>
                  <a:srgbClr val="000000"/>
                </a:solidFill>
              </a:defRPr>
            </a:lvl7pPr>
            <a:lvl8pPr lvl="7" rtl="0">
              <a:spcBef>
                <a:spcPts val="0"/>
              </a:spcBef>
              <a:spcAft>
                <a:spcPts val="0"/>
              </a:spcAft>
              <a:buClr>
                <a:srgbClr val="000000"/>
              </a:buClr>
              <a:buSzPts val="4200"/>
              <a:buNone/>
              <a:defRPr sz="4200">
                <a:solidFill>
                  <a:srgbClr val="000000"/>
                </a:solidFill>
              </a:defRPr>
            </a:lvl8pPr>
            <a:lvl9pPr lvl="8" rtl="0">
              <a:spcBef>
                <a:spcPts val="0"/>
              </a:spcBef>
              <a:spcAft>
                <a:spcPts val="0"/>
              </a:spcAft>
              <a:buClr>
                <a:srgbClr val="000000"/>
              </a:buClr>
              <a:buSzPts val="4200"/>
              <a:buNone/>
              <a:defRPr sz="4200">
                <a:solidFill>
                  <a:srgbClr val="000000"/>
                </a:solidFill>
              </a:defRPr>
            </a:lvl9pPr>
          </a:lstStyle>
          <a:p>
            <a:endParaRPr/>
          </a:p>
        </p:txBody>
      </p:sp>
      <p:sp>
        <p:nvSpPr>
          <p:cNvPr id="62" name="Google Shape;62;p14"/>
          <p:cNvSpPr txBox="1">
            <a:spLocks noGrp="1"/>
          </p:cNvSpPr>
          <p:nvPr>
            <p:ph type="subTitle" idx="1"/>
          </p:nvPr>
        </p:nvSpPr>
        <p:spPr>
          <a:xfrm>
            <a:off x="598088" y="2715913"/>
            <a:ext cx="8222100" cy="4329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000000"/>
              </a:buClr>
              <a:buSzPts val="2100"/>
              <a:buNone/>
              <a:defRPr sz="2100">
                <a:solidFill>
                  <a:srgbClr val="000000"/>
                </a:solidFill>
              </a:defRPr>
            </a:lvl1pPr>
            <a:lvl2pPr lvl="1" rtl="0">
              <a:lnSpc>
                <a:spcPct val="100000"/>
              </a:lnSpc>
              <a:spcBef>
                <a:spcPts val="0"/>
              </a:spcBef>
              <a:spcAft>
                <a:spcPts val="0"/>
              </a:spcAft>
              <a:buClr>
                <a:srgbClr val="000000"/>
              </a:buClr>
              <a:buSzPts val="2100"/>
              <a:buNone/>
              <a:defRPr sz="2100">
                <a:solidFill>
                  <a:srgbClr val="000000"/>
                </a:solidFill>
              </a:defRPr>
            </a:lvl2pPr>
            <a:lvl3pPr lvl="2" rtl="0">
              <a:lnSpc>
                <a:spcPct val="100000"/>
              </a:lnSpc>
              <a:spcBef>
                <a:spcPts val="0"/>
              </a:spcBef>
              <a:spcAft>
                <a:spcPts val="0"/>
              </a:spcAft>
              <a:buClr>
                <a:srgbClr val="000000"/>
              </a:buClr>
              <a:buSzPts val="2100"/>
              <a:buNone/>
              <a:defRPr sz="2100">
                <a:solidFill>
                  <a:srgbClr val="000000"/>
                </a:solidFill>
              </a:defRPr>
            </a:lvl3pPr>
            <a:lvl4pPr lvl="3" rtl="0">
              <a:lnSpc>
                <a:spcPct val="100000"/>
              </a:lnSpc>
              <a:spcBef>
                <a:spcPts val="0"/>
              </a:spcBef>
              <a:spcAft>
                <a:spcPts val="0"/>
              </a:spcAft>
              <a:buClr>
                <a:srgbClr val="000000"/>
              </a:buClr>
              <a:buSzPts val="2100"/>
              <a:buNone/>
              <a:defRPr sz="2100">
                <a:solidFill>
                  <a:srgbClr val="000000"/>
                </a:solidFill>
              </a:defRPr>
            </a:lvl4pPr>
            <a:lvl5pPr lvl="4" rtl="0">
              <a:lnSpc>
                <a:spcPct val="100000"/>
              </a:lnSpc>
              <a:spcBef>
                <a:spcPts val="0"/>
              </a:spcBef>
              <a:spcAft>
                <a:spcPts val="0"/>
              </a:spcAft>
              <a:buClr>
                <a:srgbClr val="000000"/>
              </a:buClr>
              <a:buSzPts val="2100"/>
              <a:buNone/>
              <a:defRPr sz="2100">
                <a:solidFill>
                  <a:srgbClr val="000000"/>
                </a:solidFill>
              </a:defRPr>
            </a:lvl5pPr>
            <a:lvl6pPr lvl="5" rtl="0">
              <a:lnSpc>
                <a:spcPct val="100000"/>
              </a:lnSpc>
              <a:spcBef>
                <a:spcPts val="0"/>
              </a:spcBef>
              <a:spcAft>
                <a:spcPts val="0"/>
              </a:spcAft>
              <a:buClr>
                <a:srgbClr val="000000"/>
              </a:buClr>
              <a:buSzPts val="2100"/>
              <a:buNone/>
              <a:defRPr sz="2100">
                <a:solidFill>
                  <a:srgbClr val="000000"/>
                </a:solidFill>
              </a:defRPr>
            </a:lvl6pPr>
            <a:lvl7pPr lvl="6" rtl="0">
              <a:lnSpc>
                <a:spcPct val="100000"/>
              </a:lnSpc>
              <a:spcBef>
                <a:spcPts val="0"/>
              </a:spcBef>
              <a:spcAft>
                <a:spcPts val="0"/>
              </a:spcAft>
              <a:buClr>
                <a:srgbClr val="000000"/>
              </a:buClr>
              <a:buSzPts val="2100"/>
              <a:buNone/>
              <a:defRPr sz="2100">
                <a:solidFill>
                  <a:srgbClr val="000000"/>
                </a:solidFill>
              </a:defRPr>
            </a:lvl7pPr>
            <a:lvl8pPr lvl="7" rtl="0">
              <a:lnSpc>
                <a:spcPct val="100000"/>
              </a:lnSpc>
              <a:spcBef>
                <a:spcPts val="0"/>
              </a:spcBef>
              <a:spcAft>
                <a:spcPts val="0"/>
              </a:spcAft>
              <a:buClr>
                <a:srgbClr val="000000"/>
              </a:buClr>
              <a:buSzPts val="2100"/>
              <a:buNone/>
              <a:defRPr sz="2100">
                <a:solidFill>
                  <a:srgbClr val="000000"/>
                </a:solidFill>
              </a:defRPr>
            </a:lvl8pPr>
            <a:lvl9pPr lvl="8" rtl="0">
              <a:lnSpc>
                <a:spcPct val="100000"/>
              </a:lnSpc>
              <a:spcBef>
                <a:spcPts val="0"/>
              </a:spcBef>
              <a:spcAft>
                <a:spcPts val="0"/>
              </a:spcAft>
              <a:buClr>
                <a:srgbClr val="000000"/>
              </a:buClr>
              <a:buSzPts val="2100"/>
              <a:buNone/>
              <a:defRPr sz="2100">
                <a:solidFill>
                  <a:srgbClr val="000000"/>
                </a:solidFill>
              </a:defRPr>
            </a:lvl9pPr>
          </a:lstStyle>
          <a:p>
            <a:endParaRPr/>
          </a:p>
        </p:txBody>
      </p:sp>
      <p:sp>
        <p:nvSpPr>
          <p:cNvPr id="63" name="Google Shape;63;p14"/>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4"/>
        <p:cNvGrpSpPr/>
        <p:nvPr/>
      </p:nvGrpSpPr>
      <p:grpSpPr>
        <a:xfrm>
          <a:off x="0" y="0"/>
          <a:ext cx="0" cy="0"/>
          <a:chOff x="0" y="0"/>
          <a:chExt cx="0" cy="0"/>
        </a:xfrm>
      </p:grpSpPr>
      <p:grpSp>
        <p:nvGrpSpPr>
          <p:cNvPr id="65" name="Google Shape;65;p15"/>
          <p:cNvGrpSpPr/>
          <p:nvPr/>
        </p:nvGrpSpPr>
        <p:grpSpPr>
          <a:xfrm>
            <a:off x="6098378" y="5"/>
            <a:ext cx="3045625" cy="2030570"/>
            <a:chOff x="6098378" y="5"/>
            <a:chExt cx="3045625" cy="2030570"/>
          </a:xfrm>
        </p:grpSpPr>
        <p:sp>
          <p:nvSpPr>
            <p:cNvPr id="66" name="Google Shape;66;p15"/>
            <p:cNvSpPr/>
            <p:nvPr/>
          </p:nvSpPr>
          <p:spPr>
            <a:xfrm>
              <a:off x="8128803" y="16"/>
              <a:ext cx="1015200" cy="10152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15"/>
            <p:cNvSpPr/>
            <p:nvPr/>
          </p:nvSpPr>
          <p:spPr>
            <a:xfrm flipH="1">
              <a:off x="7113463" y="5"/>
              <a:ext cx="1015200" cy="1015200"/>
            </a:xfrm>
            <a:prstGeom prst="rtTriangl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15"/>
            <p:cNvSpPr/>
            <p:nvPr/>
          </p:nvSpPr>
          <p:spPr>
            <a:xfrm rot="10800000" flipH="1">
              <a:off x="7113588" y="107"/>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15"/>
            <p:cNvSpPr/>
            <p:nvPr/>
          </p:nvSpPr>
          <p:spPr>
            <a:xfrm rot="10800000">
              <a:off x="6098378" y="97"/>
              <a:ext cx="1015200" cy="10152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15"/>
            <p:cNvSpPr/>
            <p:nvPr/>
          </p:nvSpPr>
          <p:spPr>
            <a:xfrm rot="10800000">
              <a:off x="8128789" y="1015375"/>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1" name="Google Shape;71;p15"/>
          <p:cNvSpPr txBox="1">
            <a:spLocks noGrp="1"/>
          </p:cNvSpPr>
          <p:nvPr>
            <p:ph type="title"/>
          </p:nvPr>
        </p:nvSpPr>
        <p:spPr>
          <a:xfrm>
            <a:off x="598100" y="2152347"/>
            <a:ext cx="8222100" cy="8388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4200"/>
              <a:buNone/>
              <a:defRPr sz="4200">
                <a:solidFill>
                  <a:schemeClr val="lt1"/>
                </a:solidFill>
              </a:defRPr>
            </a:lvl1pPr>
            <a:lvl2pPr lvl="1" rtl="0">
              <a:spcBef>
                <a:spcPts val="0"/>
              </a:spcBef>
              <a:spcAft>
                <a:spcPts val="0"/>
              </a:spcAft>
              <a:buClr>
                <a:schemeClr val="lt1"/>
              </a:buClr>
              <a:buSzPts val="4200"/>
              <a:buNone/>
              <a:defRPr sz="4200">
                <a:solidFill>
                  <a:schemeClr val="lt1"/>
                </a:solidFill>
              </a:defRPr>
            </a:lvl2pPr>
            <a:lvl3pPr lvl="2" rtl="0">
              <a:spcBef>
                <a:spcPts val="0"/>
              </a:spcBef>
              <a:spcAft>
                <a:spcPts val="0"/>
              </a:spcAft>
              <a:buClr>
                <a:schemeClr val="lt1"/>
              </a:buClr>
              <a:buSzPts val="4200"/>
              <a:buNone/>
              <a:defRPr sz="4200">
                <a:solidFill>
                  <a:schemeClr val="lt1"/>
                </a:solidFill>
              </a:defRPr>
            </a:lvl3pPr>
            <a:lvl4pPr lvl="3" rtl="0">
              <a:spcBef>
                <a:spcPts val="0"/>
              </a:spcBef>
              <a:spcAft>
                <a:spcPts val="0"/>
              </a:spcAft>
              <a:buClr>
                <a:schemeClr val="lt1"/>
              </a:buClr>
              <a:buSzPts val="4200"/>
              <a:buNone/>
              <a:defRPr sz="4200">
                <a:solidFill>
                  <a:schemeClr val="lt1"/>
                </a:solidFill>
              </a:defRPr>
            </a:lvl4pPr>
            <a:lvl5pPr lvl="4" rtl="0">
              <a:spcBef>
                <a:spcPts val="0"/>
              </a:spcBef>
              <a:spcAft>
                <a:spcPts val="0"/>
              </a:spcAft>
              <a:buClr>
                <a:schemeClr val="lt1"/>
              </a:buClr>
              <a:buSzPts val="4200"/>
              <a:buNone/>
              <a:defRPr sz="4200">
                <a:solidFill>
                  <a:schemeClr val="lt1"/>
                </a:solidFill>
              </a:defRPr>
            </a:lvl5pPr>
            <a:lvl6pPr lvl="5" rtl="0">
              <a:spcBef>
                <a:spcPts val="0"/>
              </a:spcBef>
              <a:spcAft>
                <a:spcPts val="0"/>
              </a:spcAft>
              <a:buClr>
                <a:schemeClr val="lt1"/>
              </a:buClr>
              <a:buSzPts val="4200"/>
              <a:buNone/>
              <a:defRPr sz="4200">
                <a:solidFill>
                  <a:schemeClr val="lt1"/>
                </a:solidFill>
              </a:defRPr>
            </a:lvl6pPr>
            <a:lvl7pPr lvl="6" rtl="0">
              <a:spcBef>
                <a:spcPts val="0"/>
              </a:spcBef>
              <a:spcAft>
                <a:spcPts val="0"/>
              </a:spcAft>
              <a:buClr>
                <a:schemeClr val="lt1"/>
              </a:buClr>
              <a:buSzPts val="4200"/>
              <a:buNone/>
              <a:defRPr sz="4200">
                <a:solidFill>
                  <a:schemeClr val="lt1"/>
                </a:solidFill>
              </a:defRPr>
            </a:lvl7pPr>
            <a:lvl8pPr lvl="7" rtl="0">
              <a:spcBef>
                <a:spcPts val="0"/>
              </a:spcBef>
              <a:spcAft>
                <a:spcPts val="0"/>
              </a:spcAft>
              <a:buClr>
                <a:schemeClr val="lt1"/>
              </a:buClr>
              <a:buSzPts val="4200"/>
              <a:buNone/>
              <a:defRPr sz="4200">
                <a:solidFill>
                  <a:schemeClr val="lt1"/>
                </a:solidFill>
              </a:defRPr>
            </a:lvl8pPr>
            <a:lvl9pPr lvl="8" rtl="0">
              <a:spcBef>
                <a:spcPts val="0"/>
              </a:spcBef>
              <a:spcAft>
                <a:spcPts val="0"/>
              </a:spcAft>
              <a:buClr>
                <a:schemeClr val="lt1"/>
              </a:buClr>
              <a:buSzPts val="4200"/>
              <a:buNone/>
              <a:defRPr sz="4200">
                <a:solidFill>
                  <a:schemeClr val="lt1"/>
                </a:solidFill>
              </a:defRPr>
            </a:lvl9pPr>
          </a:lstStyle>
          <a:p>
            <a:endParaRPr/>
          </a:p>
        </p:txBody>
      </p:sp>
      <p:sp>
        <p:nvSpPr>
          <p:cNvPr id="72" name="Google Shape;72;p15"/>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Geometric-Blue" type="tx">
  <p:cSld name="TITLE_AND_BODY">
    <p:spTree>
      <p:nvGrpSpPr>
        <p:cNvPr id="1" name="Shape 73"/>
        <p:cNvGrpSpPr/>
        <p:nvPr/>
      </p:nvGrpSpPr>
      <p:grpSpPr>
        <a:xfrm>
          <a:off x="0" y="0"/>
          <a:ext cx="0" cy="0"/>
          <a:chOff x="0" y="0"/>
          <a:chExt cx="0" cy="0"/>
        </a:xfrm>
      </p:grpSpPr>
      <p:sp>
        <p:nvSpPr>
          <p:cNvPr id="74" name="Google Shape;74;p16"/>
          <p:cNvSpPr/>
          <p:nvPr/>
        </p:nvSpPr>
        <p:spPr>
          <a:xfrm>
            <a:off x="8154895" y="3903669"/>
            <a:ext cx="989100" cy="987900"/>
          </a:xfrm>
          <a:prstGeom prst="rtTriangle">
            <a:avLst/>
          </a:pr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16"/>
          <p:cNvSpPr/>
          <p:nvPr/>
        </p:nvSpPr>
        <p:spPr>
          <a:xfrm flipH="1">
            <a:off x="6181163" y="3903669"/>
            <a:ext cx="989100" cy="987900"/>
          </a:xfrm>
          <a:prstGeom prst="rtTriangle">
            <a:avLst/>
          </a:pr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16"/>
          <p:cNvSpPr/>
          <p:nvPr/>
        </p:nvSpPr>
        <p:spPr>
          <a:xfrm>
            <a:off x="7170274" y="3903669"/>
            <a:ext cx="989100" cy="987900"/>
          </a:xfrm>
          <a:prstGeom prst="rect">
            <a:avLst/>
          </a:pr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16"/>
          <p:cNvSpPr/>
          <p:nvPr/>
        </p:nvSpPr>
        <p:spPr>
          <a:xfrm rot="10800000">
            <a:off x="8154757" y="3903682"/>
            <a:ext cx="989100" cy="987900"/>
          </a:xfrm>
          <a:prstGeom prst="rtTriangle">
            <a:avLst/>
          </a:prstGeom>
          <a:solidFill>
            <a:srgbClr val="1155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16"/>
          <p:cNvSpPr/>
          <p:nvPr/>
        </p:nvSpPr>
        <p:spPr>
          <a:xfrm>
            <a:off x="0" y="4891594"/>
            <a:ext cx="9144000" cy="252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16"/>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80" name="Google Shape;80;p16"/>
          <p:cNvSpPr txBox="1">
            <a:spLocks noGrp="1"/>
          </p:cNvSpPr>
          <p:nvPr>
            <p:ph type="body" idx="1"/>
          </p:nvPr>
        </p:nvSpPr>
        <p:spPr>
          <a:xfrm>
            <a:off x="311700" y="1229875"/>
            <a:ext cx="8520600" cy="33390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81" name="Google Shape;81;p16"/>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rtl="0">
              <a:buNone/>
              <a:defRPr sz="1300">
                <a:solidFill>
                  <a:schemeClr val="dk2"/>
                </a:solidFill>
              </a:defRPr>
            </a:lvl1pPr>
            <a:lvl2pPr lvl="1" rtl="0">
              <a:buNone/>
              <a:defRPr sz="1300">
                <a:solidFill>
                  <a:schemeClr val="dk2"/>
                </a:solidFill>
              </a:defRPr>
            </a:lvl2pPr>
            <a:lvl3pPr lvl="2" rtl="0">
              <a:buNone/>
              <a:defRPr sz="1300">
                <a:solidFill>
                  <a:schemeClr val="dk2"/>
                </a:solidFill>
              </a:defRPr>
            </a:lvl3pPr>
            <a:lvl4pPr lvl="3" rtl="0">
              <a:buNone/>
              <a:defRPr sz="1300">
                <a:solidFill>
                  <a:schemeClr val="dk2"/>
                </a:solidFill>
              </a:defRPr>
            </a:lvl4pPr>
            <a:lvl5pPr lvl="4" rtl="0">
              <a:buNone/>
              <a:defRPr sz="1300">
                <a:solidFill>
                  <a:schemeClr val="dk2"/>
                </a:solidFill>
              </a:defRPr>
            </a:lvl5pPr>
            <a:lvl6pPr lvl="5" rtl="0">
              <a:buNone/>
              <a:defRPr sz="1300">
                <a:solidFill>
                  <a:schemeClr val="dk2"/>
                </a:solidFill>
              </a:defRPr>
            </a:lvl6pPr>
            <a:lvl7pPr lvl="6" rtl="0">
              <a:buNone/>
              <a:defRPr sz="1300">
                <a:solidFill>
                  <a:schemeClr val="dk2"/>
                </a:solidFill>
              </a:defRPr>
            </a:lvl7pPr>
            <a:lvl8pPr lvl="7" rtl="0">
              <a:buNone/>
              <a:defRPr sz="1300">
                <a:solidFill>
                  <a:schemeClr val="dk2"/>
                </a:solidFill>
              </a:defRPr>
            </a:lvl8pPr>
            <a:lvl9pPr lvl="8" rtl="0">
              <a:buNone/>
              <a:defRPr sz="13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82"/>
        <p:cNvGrpSpPr/>
        <p:nvPr/>
      </p:nvGrpSpPr>
      <p:grpSpPr>
        <a:xfrm>
          <a:off x="0" y="0"/>
          <a:ext cx="0" cy="0"/>
          <a:chOff x="0" y="0"/>
          <a:chExt cx="0" cy="0"/>
        </a:xfrm>
      </p:grpSpPr>
      <p:sp>
        <p:nvSpPr>
          <p:cNvPr id="83" name="Google Shape;83;p17"/>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84" name="Google Shape;84;p17"/>
          <p:cNvSpPr txBox="1">
            <a:spLocks noGrp="1"/>
          </p:cNvSpPr>
          <p:nvPr>
            <p:ph type="body" idx="1"/>
          </p:nvPr>
        </p:nvSpPr>
        <p:spPr>
          <a:xfrm>
            <a:off x="311700" y="1229975"/>
            <a:ext cx="3999900" cy="33390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85" name="Google Shape;85;p17"/>
          <p:cNvSpPr txBox="1">
            <a:spLocks noGrp="1"/>
          </p:cNvSpPr>
          <p:nvPr>
            <p:ph type="body" idx="2"/>
          </p:nvPr>
        </p:nvSpPr>
        <p:spPr>
          <a:xfrm>
            <a:off x="4832400" y="1229975"/>
            <a:ext cx="3999900" cy="33390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86" name="Google Shape;86;p17"/>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rtl="0">
              <a:buNone/>
              <a:defRPr>
                <a:solidFill>
                  <a:schemeClr val="dk2"/>
                </a:solidFill>
              </a:defRPr>
            </a:lvl1pPr>
            <a:lvl2pPr lvl="1" rtl="0">
              <a:buNone/>
              <a:defRPr>
                <a:solidFill>
                  <a:schemeClr val="dk2"/>
                </a:solidFill>
              </a:defRPr>
            </a:lvl2pPr>
            <a:lvl3pPr lvl="2" rtl="0">
              <a:buNone/>
              <a:defRPr>
                <a:solidFill>
                  <a:schemeClr val="dk2"/>
                </a:solidFill>
              </a:defRPr>
            </a:lvl3pPr>
            <a:lvl4pPr lvl="3" rtl="0">
              <a:buNone/>
              <a:defRPr>
                <a:solidFill>
                  <a:schemeClr val="dk2"/>
                </a:solidFill>
              </a:defRPr>
            </a:lvl4pPr>
            <a:lvl5pPr lvl="4" rtl="0">
              <a:buNone/>
              <a:defRPr>
                <a:solidFill>
                  <a:schemeClr val="dk2"/>
                </a:solidFill>
              </a:defRPr>
            </a:lvl5pPr>
            <a:lvl6pPr lvl="5" rtl="0">
              <a:buNone/>
              <a:defRPr>
                <a:solidFill>
                  <a:schemeClr val="dk2"/>
                </a:solidFill>
              </a:defRPr>
            </a:lvl6pPr>
            <a:lvl7pPr lvl="6" rtl="0">
              <a:buNone/>
              <a:defRPr>
                <a:solidFill>
                  <a:schemeClr val="dk2"/>
                </a:solidFill>
              </a:defRPr>
            </a:lvl7pPr>
            <a:lvl8pPr lvl="7" rtl="0">
              <a:buNone/>
              <a:defRPr>
                <a:solidFill>
                  <a:schemeClr val="dk2"/>
                </a:solidFill>
              </a:defRPr>
            </a:lvl8pPr>
            <a:lvl9pPr lvl="8" rtl="0">
              <a:buNone/>
              <a:defRPr>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7"/>
        <p:cNvGrpSpPr/>
        <p:nvPr/>
      </p:nvGrpSpPr>
      <p:grpSpPr>
        <a:xfrm>
          <a:off x="0" y="0"/>
          <a:ext cx="0" cy="0"/>
          <a:chOff x="0" y="0"/>
          <a:chExt cx="0" cy="0"/>
        </a:xfrm>
      </p:grpSpPr>
      <p:sp>
        <p:nvSpPr>
          <p:cNvPr id="88" name="Google Shape;88;p18"/>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89" name="Google Shape;89;p18"/>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rtl="0">
              <a:buNone/>
              <a:defRPr>
                <a:solidFill>
                  <a:schemeClr val="dk2"/>
                </a:solidFill>
              </a:defRPr>
            </a:lvl1pPr>
            <a:lvl2pPr lvl="1" rtl="0">
              <a:buNone/>
              <a:defRPr>
                <a:solidFill>
                  <a:schemeClr val="dk2"/>
                </a:solidFill>
              </a:defRPr>
            </a:lvl2pPr>
            <a:lvl3pPr lvl="2" rtl="0">
              <a:buNone/>
              <a:defRPr>
                <a:solidFill>
                  <a:schemeClr val="dk2"/>
                </a:solidFill>
              </a:defRPr>
            </a:lvl3pPr>
            <a:lvl4pPr lvl="3" rtl="0">
              <a:buNone/>
              <a:defRPr>
                <a:solidFill>
                  <a:schemeClr val="dk2"/>
                </a:solidFill>
              </a:defRPr>
            </a:lvl4pPr>
            <a:lvl5pPr lvl="4" rtl="0">
              <a:buNone/>
              <a:defRPr>
                <a:solidFill>
                  <a:schemeClr val="dk2"/>
                </a:solidFill>
              </a:defRPr>
            </a:lvl5pPr>
            <a:lvl6pPr lvl="5" rtl="0">
              <a:buNone/>
              <a:defRPr>
                <a:solidFill>
                  <a:schemeClr val="dk2"/>
                </a:solidFill>
              </a:defRPr>
            </a:lvl6pPr>
            <a:lvl7pPr lvl="6" rtl="0">
              <a:buNone/>
              <a:defRPr>
                <a:solidFill>
                  <a:schemeClr val="dk2"/>
                </a:solidFill>
              </a:defRPr>
            </a:lvl7pPr>
            <a:lvl8pPr lvl="7" rtl="0">
              <a:buNone/>
              <a:defRPr>
                <a:solidFill>
                  <a:schemeClr val="dk2"/>
                </a:solidFill>
              </a:defRPr>
            </a:lvl8pPr>
            <a:lvl9pPr lvl="8" rtl="0">
              <a:buNone/>
              <a:defRPr>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90"/>
        <p:cNvGrpSpPr/>
        <p:nvPr/>
      </p:nvGrpSpPr>
      <p:grpSpPr>
        <a:xfrm>
          <a:off x="0" y="0"/>
          <a:ext cx="0" cy="0"/>
          <a:chOff x="0" y="0"/>
          <a:chExt cx="0" cy="0"/>
        </a:xfrm>
      </p:grpSpPr>
      <p:sp>
        <p:nvSpPr>
          <p:cNvPr id="91" name="Google Shape;91;p19"/>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92" name="Google Shape;92;p19"/>
          <p:cNvSpPr txBox="1">
            <a:spLocks noGrp="1"/>
          </p:cNvSpPr>
          <p:nvPr>
            <p:ph type="body" idx="1"/>
          </p:nvPr>
        </p:nvSpPr>
        <p:spPr>
          <a:xfrm>
            <a:off x="311700" y="1465804"/>
            <a:ext cx="2808000" cy="31032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93" name="Google Shape;93;p19"/>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rtl="0">
              <a:buNone/>
              <a:defRPr>
                <a:solidFill>
                  <a:schemeClr val="dk2"/>
                </a:solidFill>
              </a:defRPr>
            </a:lvl1pPr>
            <a:lvl2pPr lvl="1" rtl="0">
              <a:buNone/>
              <a:defRPr>
                <a:solidFill>
                  <a:schemeClr val="dk2"/>
                </a:solidFill>
              </a:defRPr>
            </a:lvl2pPr>
            <a:lvl3pPr lvl="2" rtl="0">
              <a:buNone/>
              <a:defRPr>
                <a:solidFill>
                  <a:schemeClr val="dk2"/>
                </a:solidFill>
              </a:defRPr>
            </a:lvl3pPr>
            <a:lvl4pPr lvl="3" rtl="0">
              <a:buNone/>
              <a:defRPr>
                <a:solidFill>
                  <a:schemeClr val="dk2"/>
                </a:solidFill>
              </a:defRPr>
            </a:lvl4pPr>
            <a:lvl5pPr lvl="4" rtl="0">
              <a:buNone/>
              <a:defRPr>
                <a:solidFill>
                  <a:schemeClr val="dk2"/>
                </a:solidFill>
              </a:defRPr>
            </a:lvl5pPr>
            <a:lvl6pPr lvl="5" rtl="0">
              <a:buNone/>
              <a:defRPr>
                <a:solidFill>
                  <a:schemeClr val="dk2"/>
                </a:solidFill>
              </a:defRPr>
            </a:lvl6pPr>
            <a:lvl7pPr lvl="6" rtl="0">
              <a:buNone/>
              <a:defRPr>
                <a:solidFill>
                  <a:schemeClr val="dk2"/>
                </a:solidFill>
              </a:defRPr>
            </a:lvl7pPr>
            <a:lvl8pPr lvl="7" rtl="0">
              <a:buNone/>
              <a:defRPr>
                <a:solidFill>
                  <a:schemeClr val="dk2"/>
                </a:solidFill>
              </a:defRPr>
            </a:lvl8pPr>
            <a:lvl9pPr lvl="8" rtl="0">
              <a:buNone/>
              <a:defRPr>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94"/>
        <p:cNvGrpSpPr/>
        <p:nvPr/>
      </p:nvGrpSpPr>
      <p:grpSpPr>
        <a:xfrm>
          <a:off x="0" y="0"/>
          <a:ext cx="0" cy="0"/>
          <a:chOff x="0" y="0"/>
          <a:chExt cx="0" cy="0"/>
        </a:xfrm>
      </p:grpSpPr>
      <p:grpSp>
        <p:nvGrpSpPr>
          <p:cNvPr id="95" name="Google Shape;95;p20"/>
          <p:cNvGrpSpPr/>
          <p:nvPr/>
        </p:nvGrpSpPr>
        <p:grpSpPr>
          <a:xfrm>
            <a:off x="6098378" y="5"/>
            <a:ext cx="3045625" cy="2030570"/>
            <a:chOff x="6098378" y="5"/>
            <a:chExt cx="3045625" cy="2030570"/>
          </a:xfrm>
        </p:grpSpPr>
        <p:sp>
          <p:nvSpPr>
            <p:cNvPr id="96" name="Google Shape;96;p20"/>
            <p:cNvSpPr/>
            <p:nvPr/>
          </p:nvSpPr>
          <p:spPr>
            <a:xfrm>
              <a:off x="8128803" y="16"/>
              <a:ext cx="1015200" cy="1015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20"/>
            <p:cNvSpPr/>
            <p:nvPr/>
          </p:nvSpPr>
          <p:spPr>
            <a:xfrm flipH="1">
              <a:off x="7113463" y="5"/>
              <a:ext cx="1015200" cy="10152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20"/>
            <p:cNvSpPr/>
            <p:nvPr/>
          </p:nvSpPr>
          <p:spPr>
            <a:xfrm rot="10800000" flipH="1">
              <a:off x="7113588" y="107"/>
              <a:ext cx="1015200" cy="10152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20"/>
            <p:cNvSpPr/>
            <p:nvPr/>
          </p:nvSpPr>
          <p:spPr>
            <a:xfrm rot="10800000">
              <a:off x="6098378" y="97"/>
              <a:ext cx="1015200" cy="10152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20"/>
            <p:cNvSpPr/>
            <p:nvPr/>
          </p:nvSpPr>
          <p:spPr>
            <a:xfrm rot="10800000">
              <a:off x="8128789" y="1015375"/>
              <a:ext cx="1015200" cy="10152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1" name="Google Shape;101;p20"/>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a:endParaRPr/>
          </a:p>
        </p:txBody>
      </p:sp>
      <p:sp>
        <p:nvSpPr>
          <p:cNvPr id="102" name="Google Shape;102;p20"/>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03"/>
        <p:cNvGrpSpPr/>
        <p:nvPr/>
      </p:nvGrpSpPr>
      <p:grpSpPr>
        <a:xfrm>
          <a:off x="0" y="0"/>
          <a:ext cx="0" cy="0"/>
          <a:chOff x="0" y="0"/>
          <a:chExt cx="0" cy="0"/>
        </a:xfrm>
      </p:grpSpPr>
      <p:sp>
        <p:nvSpPr>
          <p:cNvPr id="104" name="Google Shape;104;p21"/>
          <p:cNvSpPr/>
          <p:nvPr/>
        </p:nvSpPr>
        <p:spPr>
          <a:xfrm>
            <a:off x="4572000" y="-175"/>
            <a:ext cx="4572000" cy="5143500"/>
          </a:xfrm>
          <a:prstGeom prst="rect">
            <a:avLst/>
          </a:prstGeom>
          <a:solidFill>
            <a:srgbClr val="C9DA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05" name="Google Shape;105;p21"/>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106" name="Google Shape;106;p21"/>
          <p:cNvSpPr txBox="1">
            <a:spLocks noGrp="1"/>
          </p:cNvSpPr>
          <p:nvPr>
            <p:ph type="title"/>
          </p:nvPr>
        </p:nvSpPr>
        <p:spPr>
          <a:xfrm>
            <a:off x="265500" y="1151100"/>
            <a:ext cx="4045200" cy="1564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107" name="Google Shape;107;p21"/>
          <p:cNvSpPr txBox="1">
            <a:spLocks noGrp="1"/>
          </p:cNvSpPr>
          <p:nvPr>
            <p:ph type="subTitle" idx="1"/>
          </p:nvPr>
        </p:nvSpPr>
        <p:spPr>
          <a:xfrm>
            <a:off x="265500" y="2769001"/>
            <a:ext cx="4045200" cy="1269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108" name="Google Shape;108;p21"/>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rtl="0">
              <a:spcBef>
                <a:spcPts val="0"/>
              </a:spcBef>
              <a:spcAft>
                <a:spcPts val="0"/>
              </a:spcAft>
              <a:buClr>
                <a:srgbClr val="000000"/>
              </a:buClr>
              <a:buSzPts val="1800"/>
              <a:buChar char="●"/>
              <a:defRPr>
                <a:solidFill>
                  <a:srgbClr val="000000"/>
                </a:solidFill>
              </a:defRPr>
            </a:lvl1pPr>
            <a:lvl2pPr marL="914400" lvl="1" indent="-317500" rtl="0">
              <a:spcBef>
                <a:spcPts val="1600"/>
              </a:spcBef>
              <a:spcAft>
                <a:spcPts val="0"/>
              </a:spcAft>
              <a:buClr>
                <a:srgbClr val="000000"/>
              </a:buClr>
              <a:buSzPts val="1400"/>
              <a:buChar char="○"/>
              <a:defRPr>
                <a:solidFill>
                  <a:srgbClr val="000000"/>
                </a:solidFill>
              </a:defRPr>
            </a:lvl2pPr>
            <a:lvl3pPr marL="1371600" lvl="2" indent="-317500" rtl="0">
              <a:spcBef>
                <a:spcPts val="1600"/>
              </a:spcBef>
              <a:spcAft>
                <a:spcPts val="0"/>
              </a:spcAft>
              <a:buClr>
                <a:srgbClr val="000000"/>
              </a:buClr>
              <a:buSzPts val="1400"/>
              <a:buChar char="■"/>
              <a:defRPr>
                <a:solidFill>
                  <a:srgbClr val="000000"/>
                </a:solidFill>
              </a:defRPr>
            </a:lvl3pPr>
            <a:lvl4pPr marL="1828800" lvl="3" indent="-317500" rtl="0">
              <a:spcBef>
                <a:spcPts val="1600"/>
              </a:spcBef>
              <a:spcAft>
                <a:spcPts val="0"/>
              </a:spcAft>
              <a:buClr>
                <a:srgbClr val="000000"/>
              </a:buClr>
              <a:buSzPts val="1400"/>
              <a:buChar char="●"/>
              <a:defRPr>
                <a:solidFill>
                  <a:srgbClr val="000000"/>
                </a:solidFill>
              </a:defRPr>
            </a:lvl4pPr>
            <a:lvl5pPr marL="2286000" lvl="4" indent="-317500" rtl="0">
              <a:spcBef>
                <a:spcPts val="1600"/>
              </a:spcBef>
              <a:spcAft>
                <a:spcPts val="0"/>
              </a:spcAft>
              <a:buClr>
                <a:srgbClr val="000000"/>
              </a:buClr>
              <a:buSzPts val="1400"/>
              <a:buChar char="○"/>
              <a:defRPr>
                <a:solidFill>
                  <a:srgbClr val="000000"/>
                </a:solidFill>
              </a:defRPr>
            </a:lvl5pPr>
            <a:lvl6pPr marL="2743200" lvl="5" indent="-317500" rtl="0">
              <a:spcBef>
                <a:spcPts val="1600"/>
              </a:spcBef>
              <a:spcAft>
                <a:spcPts val="0"/>
              </a:spcAft>
              <a:buClr>
                <a:srgbClr val="000000"/>
              </a:buClr>
              <a:buSzPts val="1400"/>
              <a:buChar char="■"/>
              <a:defRPr>
                <a:solidFill>
                  <a:srgbClr val="000000"/>
                </a:solidFill>
              </a:defRPr>
            </a:lvl6pPr>
            <a:lvl7pPr marL="3200400" lvl="6" indent="-317500" rtl="0">
              <a:spcBef>
                <a:spcPts val="1600"/>
              </a:spcBef>
              <a:spcAft>
                <a:spcPts val="0"/>
              </a:spcAft>
              <a:buClr>
                <a:srgbClr val="000000"/>
              </a:buClr>
              <a:buSzPts val="1400"/>
              <a:buChar char="●"/>
              <a:defRPr>
                <a:solidFill>
                  <a:srgbClr val="000000"/>
                </a:solidFill>
              </a:defRPr>
            </a:lvl7pPr>
            <a:lvl8pPr marL="3657600" lvl="7" indent="-317500" rtl="0">
              <a:spcBef>
                <a:spcPts val="1600"/>
              </a:spcBef>
              <a:spcAft>
                <a:spcPts val="0"/>
              </a:spcAft>
              <a:buClr>
                <a:srgbClr val="000000"/>
              </a:buClr>
              <a:buSzPts val="1400"/>
              <a:buChar char="○"/>
              <a:defRPr>
                <a:solidFill>
                  <a:srgbClr val="000000"/>
                </a:solidFill>
              </a:defRPr>
            </a:lvl8pPr>
            <a:lvl9pPr marL="4114800" lvl="8" indent="-317500" rtl="0">
              <a:spcBef>
                <a:spcPts val="1600"/>
              </a:spcBef>
              <a:spcAft>
                <a:spcPts val="1600"/>
              </a:spcAft>
              <a:buClr>
                <a:srgbClr val="000000"/>
              </a:buClr>
              <a:buSzPts val="1400"/>
              <a:buChar char="■"/>
              <a:defRPr>
                <a:solidFill>
                  <a:srgbClr val="000000"/>
                </a:solidFill>
              </a:defRPr>
            </a:lvl9pPr>
          </a:lstStyle>
          <a:p>
            <a:endParaRPr/>
          </a:p>
        </p:txBody>
      </p:sp>
      <p:sp>
        <p:nvSpPr>
          <p:cNvPr id="109" name="Google Shape;109;p21"/>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10"/>
        <p:cNvGrpSpPr/>
        <p:nvPr/>
      </p:nvGrpSpPr>
      <p:grpSpPr>
        <a:xfrm>
          <a:off x="0" y="0"/>
          <a:ext cx="0" cy="0"/>
          <a:chOff x="0" y="0"/>
          <a:chExt cx="0" cy="0"/>
        </a:xfrm>
      </p:grpSpPr>
      <p:sp>
        <p:nvSpPr>
          <p:cNvPr id="111" name="Google Shape;111;p22"/>
          <p:cNvSpPr txBox="1">
            <a:spLocks noGrp="1"/>
          </p:cNvSpPr>
          <p:nvPr>
            <p:ph type="body" idx="1"/>
          </p:nvPr>
        </p:nvSpPr>
        <p:spPr>
          <a:xfrm>
            <a:off x="319500" y="4230575"/>
            <a:ext cx="5998800" cy="5988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0"/>
              </a:spcBef>
              <a:spcAft>
                <a:spcPts val="0"/>
              </a:spcAft>
              <a:buSzPts val="1800"/>
              <a:buNone/>
              <a:defRPr/>
            </a:lvl1pPr>
          </a:lstStyle>
          <a:p>
            <a:endParaRPr/>
          </a:p>
        </p:txBody>
      </p:sp>
      <p:sp>
        <p:nvSpPr>
          <p:cNvPr id="112" name="Google Shape;112;p22"/>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rtl="0">
              <a:buNone/>
              <a:defRPr>
                <a:solidFill>
                  <a:schemeClr val="dk2"/>
                </a:solidFill>
              </a:defRPr>
            </a:lvl1pPr>
            <a:lvl2pPr lvl="1" rtl="0">
              <a:buNone/>
              <a:defRPr>
                <a:solidFill>
                  <a:schemeClr val="dk2"/>
                </a:solidFill>
              </a:defRPr>
            </a:lvl2pPr>
            <a:lvl3pPr lvl="2" rtl="0">
              <a:buNone/>
              <a:defRPr>
                <a:solidFill>
                  <a:schemeClr val="dk2"/>
                </a:solidFill>
              </a:defRPr>
            </a:lvl3pPr>
            <a:lvl4pPr lvl="3" rtl="0">
              <a:buNone/>
              <a:defRPr>
                <a:solidFill>
                  <a:schemeClr val="dk2"/>
                </a:solidFill>
              </a:defRPr>
            </a:lvl4pPr>
            <a:lvl5pPr lvl="4" rtl="0">
              <a:buNone/>
              <a:defRPr>
                <a:solidFill>
                  <a:schemeClr val="dk2"/>
                </a:solidFill>
              </a:defRPr>
            </a:lvl5pPr>
            <a:lvl6pPr lvl="5" rtl="0">
              <a:buNone/>
              <a:defRPr>
                <a:solidFill>
                  <a:schemeClr val="dk2"/>
                </a:solidFill>
              </a:defRPr>
            </a:lvl6pPr>
            <a:lvl7pPr lvl="6" rtl="0">
              <a:buNone/>
              <a:defRPr>
                <a:solidFill>
                  <a:schemeClr val="dk2"/>
                </a:solidFill>
              </a:defRPr>
            </a:lvl7pPr>
            <a:lvl8pPr lvl="7" rtl="0">
              <a:buNone/>
              <a:defRPr>
                <a:solidFill>
                  <a:schemeClr val="dk2"/>
                </a:solidFill>
              </a:defRPr>
            </a:lvl8pPr>
            <a:lvl9pPr lvl="8" rtl="0">
              <a:buNone/>
              <a:defRPr>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13"/>
        <p:cNvGrpSpPr/>
        <p:nvPr/>
      </p:nvGrpSpPr>
      <p:grpSpPr>
        <a:xfrm>
          <a:off x="0" y="0"/>
          <a:ext cx="0" cy="0"/>
          <a:chOff x="0" y="0"/>
          <a:chExt cx="0" cy="0"/>
        </a:xfrm>
      </p:grpSpPr>
      <p:grpSp>
        <p:nvGrpSpPr>
          <p:cNvPr id="114" name="Google Shape;114;p23"/>
          <p:cNvGrpSpPr/>
          <p:nvPr/>
        </p:nvGrpSpPr>
        <p:grpSpPr>
          <a:xfrm>
            <a:off x="6098378" y="5"/>
            <a:ext cx="3045625" cy="2030570"/>
            <a:chOff x="6098378" y="5"/>
            <a:chExt cx="3045625" cy="2030570"/>
          </a:xfrm>
        </p:grpSpPr>
        <p:sp>
          <p:nvSpPr>
            <p:cNvPr id="115" name="Google Shape;115;p23"/>
            <p:cNvSpPr/>
            <p:nvPr/>
          </p:nvSpPr>
          <p:spPr>
            <a:xfrm>
              <a:off x="8128803" y="16"/>
              <a:ext cx="1015200" cy="10152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23"/>
            <p:cNvSpPr/>
            <p:nvPr/>
          </p:nvSpPr>
          <p:spPr>
            <a:xfrm flipH="1">
              <a:off x="7113463" y="5"/>
              <a:ext cx="1015200" cy="1015200"/>
            </a:xfrm>
            <a:prstGeom prst="rtTriangl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23"/>
            <p:cNvSpPr/>
            <p:nvPr/>
          </p:nvSpPr>
          <p:spPr>
            <a:xfrm rot="10800000" flipH="1">
              <a:off x="7113588" y="107"/>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23"/>
            <p:cNvSpPr/>
            <p:nvPr/>
          </p:nvSpPr>
          <p:spPr>
            <a:xfrm rot="10800000">
              <a:off x="6098378" y="97"/>
              <a:ext cx="1015200" cy="10152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23"/>
            <p:cNvSpPr/>
            <p:nvPr/>
          </p:nvSpPr>
          <p:spPr>
            <a:xfrm rot="10800000">
              <a:off x="8128789" y="1015375"/>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0" name="Google Shape;120;p23"/>
          <p:cNvSpPr txBox="1">
            <a:spLocks noGrp="1"/>
          </p:cNvSpPr>
          <p:nvPr>
            <p:ph type="title" hasCustomPrompt="1"/>
          </p:nvPr>
        </p:nvSpPr>
        <p:spPr>
          <a:xfrm>
            <a:off x="311700" y="1256050"/>
            <a:ext cx="8520600" cy="20307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lt1"/>
              </a:buClr>
              <a:buSzPts val="12000"/>
              <a:buNone/>
              <a:defRPr sz="12000">
                <a:solidFill>
                  <a:schemeClr val="lt1"/>
                </a:solidFill>
              </a:defRPr>
            </a:lvl1pPr>
            <a:lvl2pPr lvl="1" algn="ctr" rtl="0">
              <a:spcBef>
                <a:spcPts val="0"/>
              </a:spcBef>
              <a:spcAft>
                <a:spcPts val="0"/>
              </a:spcAft>
              <a:buClr>
                <a:schemeClr val="lt1"/>
              </a:buClr>
              <a:buSzPts val="12000"/>
              <a:buNone/>
              <a:defRPr sz="12000">
                <a:solidFill>
                  <a:schemeClr val="lt1"/>
                </a:solidFill>
              </a:defRPr>
            </a:lvl2pPr>
            <a:lvl3pPr lvl="2" algn="ctr" rtl="0">
              <a:spcBef>
                <a:spcPts val="0"/>
              </a:spcBef>
              <a:spcAft>
                <a:spcPts val="0"/>
              </a:spcAft>
              <a:buClr>
                <a:schemeClr val="lt1"/>
              </a:buClr>
              <a:buSzPts val="12000"/>
              <a:buNone/>
              <a:defRPr sz="12000">
                <a:solidFill>
                  <a:schemeClr val="lt1"/>
                </a:solidFill>
              </a:defRPr>
            </a:lvl3pPr>
            <a:lvl4pPr lvl="3" algn="ctr" rtl="0">
              <a:spcBef>
                <a:spcPts val="0"/>
              </a:spcBef>
              <a:spcAft>
                <a:spcPts val="0"/>
              </a:spcAft>
              <a:buClr>
                <a:schemeClr val="lt1"/>
              </a:buClr>
              <a:buSzPts val="12000"/>
              <a:buNone/>
              <a:defRPr sz="12000">
                <a:solidFill>
                  <a:schemeClr val="lt1"/>
                </a:solidFill>
              </a:defRPr>
            </a:lvl4pPr>
            <a:lvl5pPr lvl="4" algn="ctr" rtl="0">
              <a:spcBef>
                <a:spcPts val="0"/>
              </a:spcBef>
              <a:spcAft>
                <a:spcPts val="0"/>
              </a:spcAft>
              <a:buClr>
                <a:schemeClr val="lt1"/>
              </a:buClr>
              <a:buSzPts val="12000"/>
              <a:buNone/>
              <a:defRPr sz="12000">
                <a:solidFill>
                  <a:schemeClr val="lt1"/>
                </a:solidFill>
              </a:defRPr>
            </a:lvl5pPr>
            <a:lvl6pPr lvl="5" algn="ctr" rtl="0">
              <a:spcBef>
                <a:spcPts val="0"/>
              </a:spcBef>
              <a:spcAft>
                <a:spcPts val="0"/>
              </a:spcAft>
              <a:buClr>
                <a:schemeClr val="lt1"/>
              </a:buClr>
              <a:buSzPts val="12000"/>
              <a:buNone/>
              <a:defRPr sz="12000">
                <a:solidFill>
                  <a:schemeClr val="lt1"/>
                </a:solidFill>
              </a:defRPr>
            </a:lvl6pPr>
            <a:lvl7pPr lvl="6" algn="ctr" rtl="0">
              <a:spcBef>
                <a:spcPts val="0"/>
              </a:spcBef>
              <a:spcAft>
                <a:spcPts val="0"/>
              </a:spcAft>
              <a:buClr>
                <a:schemeClr val="lt1"/>
              </a:buClr>
              <a:buSzPts val="12000"/>
              <a:buNone/>
              <a:defRPr sz="12000">
                <a:solidFill>
                  <a:schemeClr val="lt1"/>
                </a:solidFill>
              </a:defRPr>
            </a:lvl7pPr>
            <a:lvl8pPr lvl="7" algn="ctr" rtl="0">
              <a:spcBef>
                <a:spcPts val="0"/>
              </a:spcBef>
              <a:spcAft>
                <a:spcPts val="0"/>
              </a:spcAft>
              <a:buClr>
                <a:schemeClr val="lt1"/>
              </a:buClr>
              <a:buSzPts val="12000"/>
              <a:buNone/>
              <a:defRPr sz="12000">
                <a:solidFill>
                  <a:schemeClr val="lt1"/>
                </a:solidFill>
              </a:defRPr>
            </a:lvl8pPr>
            <a:lvl9pPr lvl="8" algn="ctr" rtl="0">
              <a:spcBef>
                <a:spcPts val="0"/>
              </a:spcBef>
              <a:spcAft>
                <a:spcPts val="0"/>
              </a:spcAft>
              <a:buClr>
                <a:schemeClr val="lt1"/>
              </a:buClr>
              <a:buSzPts val="12000"/>
              <a:buNone/>
              <a:defRPr sz="12000">
                <a:solidFill>
                  <a:schemeClr val="lt1"/>
                </a:solidFill>
              </a:defRPr>
            </a:lvl9pPr>
          </a:lstStyle>
          <a:p>
            <a:r>
              <a:t>xx%</a:t>
            </a:r>
          </a:p>
        </p:txBody>
      </p:sp>
      <p:sp>
        <p:nvSpPr>
          <p:cNvPr id="121" name="Google Shape;121;p23"/>
          <p:cNvSpPr txBox="1">
            <a:spLocks noGrp="1"/>
          </p:cNvSpPr>
          <p:nvPr>
            <p:ph type="body" idx="1"/>
          </p:nvPr>
        </p:nvSpPr>
        <p:spPr>
          <a:xfrm>
            <a:off x="311700" y="3369225"/>
            <a:ext cx="8520600" cy="1281900"/>
          </a:xfrm>
          <a:prstGeom prst="rect">
            <a:avLst/>
          </a:prstGeom>
        </p:spPr>
        <p:txBody>
          <a:bodyPr spcFirstLastPara="1" wrap="square" lIns="91425" tIns="91425" rIns="91425" bIns="91425" anchor="t" anchorCtr="0">
            <a:noAutofit/>
          </a:bodyPr>
          <a:lstStyle>
            <a:lvl1pPr marL="457200" lvl="0" indent="-342900" algn="ctr" rtl="0">
              <a:spcBef>
                <a:spcPts val="0"/>
              </a:spcBef>
              <a:spcAft>
                <a:spcPts val="0"/>
              </a:spcAft>
              <a:buClr>
                <a:schemeClr val="lt1"/>
              </a:buClr>
              <a:buSzPts val="1800"/>
              <a:buChar char="●"/>
              <a:defRPr>
                <a:solidFill>
                  <a:schemeClr val="lt1"/>
                </a:solidFill>
              </a:defRPr>
            </a:lvl1pPr>
            <a:lvl2pPr marL="914400" lvl="1" indent="-317500" algn="ctr" rtl="0">
              <a:spcBef>
                <a:spcPts val="1600"/>
              </a:spcBef>
              <a:spcAft>
                <a:spcPts val="0"/>
              </a:spcAft>
              <a:buClr>
                <a:schemeClr val="lt1"/>
              </a:buClr>
              <a:buSzPts val="1400"/>
              <a:buChar char="○"/>
              <a:defRPr>
                <a:solidFill>
                  <a:schemeClr val="lt1"/>
                </a:solidFill>
              </a:defRPr>
            </a:lvl2pPr>
            <a:lvl3pPr marL="1371600" lvl="2" indent="-317500" algn="ctr" rtl="0">
              <a:spcBef>
                <a:spcPts val="1600"/>
              </a:spcBef>
              <a:spcAft>
                <a:spcPts val="0"/>
              </a:spcAft>
              <a:buClr>
                <a:schemeClr val="lt1"/>
              </a:buClr>
              <a:buSzPts val="1400"/>
              <a:buChar char="■"/>
              <a:defRPr>
                <a:solidFill>
                  <a:schemeClr val="lt1"/>
                </a:solidFill>
              </a:defRPr>
            </a:lvl3pPr>
            <a:lvl4pPr marL="1828800" lvl="3" indent="-317500" algn="ctr" rtl="0">
              <a:spcBef>
                <a:spcPts val="1600"/>
              </a:spcBef>
              <a:spcAft>
                <a:spcPts val="0"/>
              </a:spcAft>
              <a:buClr>
                <a:schemeClr val="lt1"/>
              </a:buClr>
              <a:buSzPts val="1400"/>
              <a:buChar char="●"/>
              <a:defRPr>
                <a:solidFill>
                  <a:schemeClr val="lt1"/>
                </a:solidFill>
              </a:defRPr>
            </a:lvl4pPr>
            <a:lvl5pPr marL="2286000" lvl="4" indent="-317500" algn="ctr" rtl="0">
              <a:spcBef>
                <a:spcPts val="1600"/>
              </a:spcBef>
              <a:spcAft>
                <a:spcPts val="0"/>
              </a:spcAft>
              <a:buClr>
                <a:schemeClr val="lt1"/>
              </a:buClr>
              <a:buSzPts val="1400"/>
              <a:buChar char="○"/>
              <a:defRPr>
                <a:solidFill>
                  <a:schemeClr val="lt1"/>
                </a:solidFill>
              </a:defRPr>
            </a:lvl5pPr>
            <a:lvl6pPr marL="2743200" lvl="5" indent="-317500" algn="ctr" rtl="0">
              <a:spcBef>
                <a:spcPts val="1600"/>
              </a:spcBef>
              <a:spcAft>
                <a:spcPts val="0"/>
              </a:spcAft>
              <a:buClr>
                <a:schemeClr val="lt1"/>
              </a:buClr>
              <a:buSzPts val="1400"/>
              <a:buChar char="■"/>
              <a:defRPr>
                <a:solidFill>
                  <a:schemeClr val="lt1"/>
                </a:solidFill>
              </a:defRPr>
            </a:lvl6pPr>
            <a:lvl7pPr marL="3200400" lvl="6" indent="-317500" algn="ctr" rtl="0">
              <a:spcBef>
                <a:spcPts val="1600"/>
              </a:spcBef>
              <a:spcAft>
                <a:spcPts val="0"/>
              </a:spcAft>
              <a:buClr>
                <a:schemeClr val="lt1"/>
              </a:buClr>
              <a:buSzPts val="1400"/>
              <a:buChar char="●"/>
              <a:defRPr>
                <a:solidFill>
                  <a:schemeClr val="lt1"/>
                </a:solidFill>
              </a:defRPr>
            </a:lvl7pPr>
            <a:lvl8pPr marL="3657600" lvl="7" indent="-317500" algn="ctr" rtl="0">
              <a:spcBef>
                <a:spcPts val="1600"/>
              </a:spcBef>
              <a:spcAft>
                <a:spcPts val="0"/>
              </a:spcAft>
              <a:buClr>
                <a:schemeClr val="lt1"/>
              </a:buClr>
              <a:buSzPts val="1400"/>
              <a:buChar char="○"/>
              <a:defRPr>
                <a:solidFill>
                  <a:schemeClr val="lt1"/>
                </a:solidFill>
              </a:defRPr>
            </a:lvl8pPr>
            <a:lvl9pPr marL="4114800" lvl="8" indent="-317500" algn="ctr" rtl="0">
              <a:spcBef>
                <a:spcPts val="1600"/>
              </a:spcBef>
              <a:spcAft>
                <a:spcPts val="1600"/>
              </a:spcAft>
              <a:buClr>
                <a:schemeClr val="lt1"/>
              </a:buClr>
              <a:buSzPts val="1400"/>
              <a:buChar char="■"/>
              <a:defRPr>
                <a:solidFill>
                  <a:schemeClr val="lt1"/>
                </a:solidFill>
              </a:defRPr>
            </a:lvl9pPr>
          </a:lstStyle>
          <a:p>
            <a:endParaRPr/>
          </a:p>
        </p:txBody>
      </p:sp>
      <p:sp>
        <p:nvSpPr>
          <p:cNvPr id="122" name="Google Shape;122;p23"/>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3"/>
        <p:cNvGrpSpPr/>
        <p:nvPr/>
      </p:nvGrpSpPr>
      <p:grpSpPr>
        <a:xfrm>
          <a:off x="0" y="0"/>
          <a:ext cx="0" cy="0"/>
          <a:chOff x="0" y="0"/>
          <a:chExt cx="0" cy="0"/>
        </a:xfrm>
      </p:grpSpPr>
      <p:sp>
        <p:nvSpPr>
          <p:cNvPr id="124" name="Google Shape;124;p24"/>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rtl="0">
              <a:buNone/>
              <a:defRPr>
                <a:solidFill>
                  <a:schemeClr val="dk2"/>
                </a:solidFill>
              </a:defRPr>
            </a:lvl1pPr>
            <a:lvl2pPr lvl="1" rtl="0">
              <a:buNone/>
              <a:defRPr>
                <a:solidFill>
                  <a:schemeClr val="dk2"/>
                </a:solidFill>
              </a:defRPr>
            </a:lvl2pPr>
            <a:lvl3pPr lvl="2" rtl="0">
              <a:buNone/>
              <a:defRPr>
                <a:solidFill>
                  <a:schemeClr val="dk2"/>
                </a:solidFill>
              </a:defRPr>
            </a:lvl3pPr>
            <a:lvl4pPr lvl="3" rtl="0">
              <a:buNone/>
              <a:defRPr>
                <a:solidFill>
                  <a:schemeClr val="dk2"/>
                </a:solidFill>
              </a:defRPr>
            </a:lvl4pPr>
            <a:lvl5pPr lvl="4" rtl="0">
              <a:buNone/>
              <a:defRPr>
                <a:solidFill>
                  <a:schemeClr val="dk2"/>
                </a:solidFill>
              </a:defRPr>
            </a:lvl5pPr>
            <a:lvl6pPr lvl="5" rtl="0">
              <a:buNone/>
              <a:defRPr>
                <a:solidFill>
                  <a:schemeClr val="dk2"/>
                </a:solidFill>
              </a:defRPr>
            </a:lvl6pPr>
            <a:lvl7pPr lvl="6" rtl="0">
              <a:buNone/>
              <a:defRPr>
                <a:solidFill>
                  <a:schemeClr val="dk2"/>
                </a:solidFill>
              </a:defRPr>
            </a:lvl7pPr>
            <a:lvl8pPr lvl="7" rtl="0">
              <a:buNone/>
              <a:defRPr>
                <a:solidFill>
                  <a:schemeClr val="dk2"/>
                </a:solidFill>
              </a:defRPr>
            </a:lvl8pPr>
            <a:lvl9pPr lvl="8" rtl="0">
              <a:buNone/>
              <a:defRPr>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body 1">
  <p:cSld name="TITLE_AND_BODY_1">
    <p:spTree>
      <p:nvGrpSpPr>
        <p:cNvPr id="1" name="Shape 125"/>
        <p:cNvGrpSpPr/>
        <p:nvPr/>
      </p:nvGrpSpPr>
      <p:grpSpPr>
        <a:xfrm>
          <a:off x="0" y="0"/>
          <a:ext cx="0" cy="0"/>
          <a:chOff x="0" y="0"/>
          <a:chExt cx="0" cy="0"/>
        </a:xfrm>
      </p:grpSpPr>
      <p:sp>
        <p:nvSpPr>
          <p:cNvPr id="126" name="Google Shape;126;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27" name="Google Shape;127;p2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128" name="Google Shape;128;p2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two columns 1">
  <p:cSld name="TITLE_AND_TWO_COLUMNS_1">
    <p:spTree>
      <p:nvGrpSpPr>
        <p:cNvPr id="1" name="Shape 129"/>
        <p:cNvGrpSpPr/>
        <p:nvPr/>
      </p:nvGrpSpPr>
      <p:grpSpPr>
        <a:xfrm>
          <a:off x="0" y="0"/>
          <a:ext cx="0" cy="0"/>
          <a:chOff x="0" y="0"/>
          <a:chExt cx="0" cy="0"/>
        </a:xfrm>
      </p:grpSpPr>
      <p:sp>
        <p:nvSpPr>
          <p:cNvPr id="130" name="Google Shape;130;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31" name="Google Shape;131;p26"/>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132" name="Google Shape;132;p26"/>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133" name="Google Shape;133;p2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 Bullet points 2">
  <p:cSld name="SECTION_TITLE_AND_DESCRIPTION_2_2">
    <p:spTree>
      <p:nvGrpSpPr>
        <p:cNvPr id="1" name="Shape 134"/>
        <p:cNvGrpSpPr/>
        <p:nvPr/>
      </p:nvGrpSpPr>
      <p:grpSpPr>
        <a:xfrm>
          <a:off x="0" y="0"/>
          <a:ext cx="0" cy="0"/>
          <a:chOff x="0" y="0"/>
          <a:chExt cx="0" cy="0"/>
        </a:xfrm>
      </p:grpSpPr>
      <p:sp>
        <p:nvSpPr>
          <p:cNvPr id="135" name="Google Shape;135;p27"/>
          <p:cNvSpPr txBox="1">
            <a:spLocks noGrp="1"/>
          </p:cNvSpPr>
          <p:nvPr>
            <p:ph type="body" idx="1"/>
          </p:nvPr>
        </p:nvSpPr>
        <p:spPr>
          <a:xfrm>
            <a:off x="1556950" y="968400"/>
            <a:ext cx="3070500" cy="3206700"/>
          </a:xfrm>
          <a:prstGeom prst="rect">
            <a:avLst/>
          </a:prstGeom>
        </p:spPr>
        <p:txBody>
          <a:bodyPr spcFirstLastPara="1" wrap="square" lIns="91425" tIns="91425" rIns="91425" bIns="91425" anchor="t" anchorCtr="0">
            <a:noAutofit/>
          </a:bodyPr>
          <a:lstStyle>
            <a:lvl1pPr marL="457200" lvl="0" indent="-298450" rtl="0">
              <a:spcBef>
                <a:spcPts val="0"/>
              </a:spcBef>
              <a:spcAft>
                <a:spcPts val="0"/>
              </a:spcAft>
              <a:buSzPts val="1100"/>
              <a:buChar char="●"/>
              <a:defRPr sz="1100"/>
            </a:lvl1pPr>
            <a:lvl2pPr marL="914400" lvl="1" indent="-298450" rtl="0">
              <a:spcBef>
                <a:spcPts val="1600"/>
              </a:spcBef>
              <a:spcAft>
                <a:spcPts val="0"/>
              </a:spcAft>
              <a:buSzPts val="1100"/>
              <a:buChar char="○"/>
              <a:defRPr sz="1100"/>
            </a:lvl2pPr>
            <a:lvl3pPr marL="1371600" lvl="2" indent="-298450" rtl="0">
              <a:spcBef>
                <a:spcPts val="1600"/>
              </a:spcBef>
              <a:spcAft>
                <a:spcPts val="0"/>
              </a:spcAft>
              <a:buSzPts val="1100"/>
              <a:buChar char="■"/>
              <a:defRPr sz="1100"/>
            </a:lvl3pPr>
            <a:lvl4pPr marL="1828800" lvl="3" indent="-298450" rtl="0">
              <a:spcBef>
                <a:spcPts val="1600"/>
              </a:spcBef>
              <a:spcAft>
                <a:spcPts val="0"/>
              </a:spcAft>
              <a:buSzPts val="1100"/>
              <a:buChar char="●"/>
              <a:defRPr sz="1100"/>
            </a:lvl4pPr>
            <a:lvl5pPr marL="2286000" lvl="4" indent="-298450" rtl="0">
              <a:spcBef>
                <a:spcPts val="1600"/>
              </a:spcBef>
              <a:spcAft>
                <a:spcPts val="0"/>
              </a:spcAft>
              <a:buSzPts val="1100"/>
              <a:buChar char="○"/>
              <a:defRPr sz="1100"/>
            </a:lvl5pPr>
            <a:lvl6pPr marL="2743200" lvl="5" indent="-298450" rtl="0">
              <a:spcBef>
                <a:spcPts val="1600"/>
              </a:spcBef>
              <a:spcAft>
                <a:spcPts val="0"/>
              </a:spcAft>
              <a:buSzPts val="1100"/>
              <a:buChar char="■"/>
              <a:defRPr sz="1100"/>
            </a:lvl6pPr>
            <a:lvl7pPr marL="3200400" lvl="6" indent="-298450" rtl="0">
              <a:spcBef>
                <a:spcPts val="1600"/>
              </a:spcBef>
              <a:spcAft>
                <a:spcPts val="0"/>
              </a:spcAft>
              <a:buSzPts val="1100"/>
              <a:buChar char="●"/>
              <a:defRPr sz="1100"/>
            </a:lvl7pPr>
            <a:lvl8pPr marL="3657600" lvl="7" indent="-298450" rtl="0">
              <a:spcBef>
                <a:spcPts val="1600"/>
              </a:spcBef>
              <a:spcAft>
                <a:spcPts val="0"/>
              </a:spcAft>
              <a:buSzPts val="1100"/>
              <a:buChar char="○"/>
              <a:defRPr sz="1100"/>
            </a:lvl8pPr>
            <a:lvl9pPr marL="4114800" lvl="8" indent="-298450" rtl="0">
              <a:spcBef>
                <a:spcPts val="1600"/>
              </a:spcBef>
              <a:spcAft>
                <a:spcPts val="1600"/>
              </a:spcAft>
              <a:buSzPts val="1100"/>
              <a:buChar char="■"/>
              <a:defRPr sz="1100"/>
            </a:lvl9pPr>
          </a:lstStyle>
          <a:p>
            <a:endParaRPr/>
          </a:p>
        </p:txBody>
      </p:sp>
      <p:sp>
        <p:nvSpPr>
          <p:cNvPr id="136" name="Google Shape;136;p27"/>
          <p:cNvSpPr/>
          <p:nvPr/>
        </p:nvSpPr>
        <p:spPr>
          <a:xfrm>
            <a:off x="294800" y="-8250"/>
            <a:ext cx="580500" cy="51435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27"/>
          <p:cNvSpPr txBox="1">
            <a:spLocks noGrp="1"/>
          </p:cNvSpPr>
          <p:nvPr>
            <p:ph type="title"/>
          </p:nvPr>
        </p:nvSpPr>
        <p:spPr>
          <a:xfrm rot="-5400000">
            <a:off x="-2058950" y="2150850"/>
            <a:ext cx="52824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rgbClr val="F3F3F3"/>
              </a:buClr>
              <a:buSzPts val="1400"/>
              <a:buNone/>
              <a:defRPr sz="1400">
                <a:solidFill>
                  <a:srgbClr val="F3F3F3"/>
                </a:solidFill>
              </a:defRPr>
            </a:lvl1pPr>
            <a:lvl2pPr lvl="1" algn="ctr" rtl="0">
              <a:spcBef>
                <a:spcPts val="0"/>
              </a:spcBef>
              <a:spcAft>
                <a:spcPts val="0"/>
              </a:spcAft>
              <a:buSzPts val="1400"/>
              <a:buNone/>
              <a:defRPr sz="1400"/>
            </a:lvl2pPr>
            <a:lvl3pPr lvl="2" algn="ctr" rtl="0">
              <a:spcBef>
                <a:spcPts val="0"/>
              </a:spcBef>
              <a:spcAft>
                <a:spcPts val="0"/>
              </a:spcAft>
              <a:buSzPts val="1400"/>
              <a:buNone/>
              <a:defRPr sz="1400"/>
            </a:lvl3pPr>
            <a:lvl4pPr lvl="3" algn="ctr" rtl="0">
              <a:spcBef>
                <a:spcPts val="0"/>
              </a:spcBef>
              <a:spcAft>
                <a:spcPts val="0"/>
              </a:spcAft>
              <a:buSzPts val="1400"/>
              <a:buNone/>
              <a:defRPr sz="1400"/>
            </a:lvl4pPr>
            <a:lvl5pPr lvl="4" algn="ctr" rtl="0">
              <a:spcBef>
                <a:spcPts val="0"/>
              </a:spcBef>
              <a:spcAft>
                <a:spcPts val="0"/>
              </a:spcAft>
              <a:buSzPts val="1400"/>
              <a:buNone/>
              <a:defRPr sz="1400"/>
            </a:lvl5pPr>
            <a:lvl6pPr lvl="5" algn="ctr" rtl="0">
              <a:spcBef>
                <a:spcPts val="0"/>
              </a:spcBef>
              <a:spcAft>
                <a:spcPts val="0"/>
              </a:spcAft>
              <a:buSzPts val="1400"/>
              <a:buNone/>
              <a:defRPr sz="1400"/>
            </a:lvl6pPr>
            <a:lvl7pPr lvl="6" algn="ctr" rtl="0">
              <a:spcBef>
                <a:spcPts val="0"/>
              </a:spcBef>
              <a:spcAft>
                <a:spcPts val="0"/>
              </a:spcAft>
              <a:buSzPts val="1400"/>
              <a:buNone/>
              <a:defRPr sz="1400"/>
            </a:lvl7pPr>
            <a:lvl8pPr lvl="7" algn="ctr" rtl="0">
              <a:spcBef>
                <a:spcPts val="0"/>
              </a:spcBef>
              <a:spcAft>
                <a:spcPts val="0"/>
              </a:spcAft>
              <a:buSzPts val="1400"/>
              <a:buNone/>
              <a:defRPr sz="1400"/>
            </a:lvl8pPr>
            <a:lvl9pPr lvl="8" algn="ctr" rtl="0">
              <a:spcBef>
                <a:spcPts val="0"/>
              </a:spcBef>
              <a:spcAft>
                <a:spcPts val="0"/>
              </a:spcAft>
              <a:buSzPts val="1400"/>
              <a:buNone/>
              <a:defRPr sz="1400"/>
            </a:lvl9pPr>
          </a:lstStyle>
          <a:p>
            <a:endParaRPr/>
          </a:p>
        </p:txBody>
      </p:sp>
      <p:sp>
        <p:nvSpPr>
          <p:cNvPr id="138" name="Google Shape;138;p27"/>
          <p:cNvSpPr txBox="1">
            <a:spLocks noGrp="1"/>
          </p:cNvSpPr>
          <p:nvPr>
            <p:ph type="body" idx="2"/>
          </p:nvPr>
        </p:nvSpPr>
        <p:spPr>
          <a:xfrm>
            <a:off x="5309100" y="960150"/>
            <a:ext cx="3070500" cy="3206700"/>
          </a:xfrm>
          <a:prstGeom prst="rect">
            <a:avLst/>
          </a:prstGeom>
        </p:spPr>
        <p:txBody>
          <a:bodyPr spcFirstLastPara="1" wrap="square" lIns="91425" tIns="91425" rIns="91425" bIns="91425" anchor="t" anchorCtr="0">
            <a:noAutofit/>
          </a:bodyPr>
          <a:lstStyle>
            <a:lvl1pPr marL="457200" lvl="0" indent="-298450" rtl="0">
              <a:spcBef>
                <a:spcPts val="0"/>
              </a:spcBef>
              <a:spcAft>
                <a:spcPts val="0"/>
              </a:spcAft>
              <a:buSzPts val="1100"/>
              <a:buChar char="●"/>
              <a:defRPr sz="1100"/>
            </a:lvl1pPr>
            <a:lvl2pPr marL="914400" lvl="1" indent="-298450" rtl="0">
              <a:spcBef>
                <a:spcPts val="1600"/>
              </a:spcBef>
              <a:spcAft>
                <a:spcPts val="0"/>
              </a:spcAft>
              <a:buSzPts val="1100"/>
              <a:buChar char="○"/>
              <a:defRPr sz="1100"/>
            </a:lvl2pPr>
            <a:lvl3pPr marL="1371600" lvl="2" indent="-298450" rtl="0">
              <a:spcBef>
                <a:spcPts val="1600"/>
              </a:spcBef>
              <a:spcAft>
                <a:spcPts val="0"/>
              </a:spcAft>
              <a:buSzPts val="1100"/>
              <a:buChar char="■"/>
              <a:defRPr sz="1100"/>
            </a:lvl3pPr>
            <a:lvl4pPr marL="1828800" lvl="3" indent="-298450" rtl="0">
              <a:spcBef>
                <a:spcPts val="1600"/>
              </a:spcBef>
              <a:spcAft>
                <a:spcPts val="0"/>
              </a:spcAft>
              <a:buSzPts val="1100"/>
              <a:buChar char="●"/>
              <a:defRPr sz="1100"/>
            </a:lvl4pPr>
            <a:lvl5pPr marL="2286000" lvl="4" indent="-298450" rtl="0">
              <a:spcBef>
                <a:spcPts val="1600"/>
              </a:spcBef>
              <a:spcAft>
                <a:spcPts val="0"/>
              </a:spcAft>
              <a:buSzPts val="1100"/>
              <a:buChar char="○"/>
              <a:defRPr sz="1100"/>
            </a:lvl5pPr>
            <a:lvl6pPr marL="2743200" lvl="5" indent="-298450" rtl="0">
              <a:spcBef>
                <a:spcPts val="1600"/>
              </a:spcBef>
              <a:spcAft>
                <a:spcPts val="0"/>
              </a:spcAft>
              <a:buSzPts val="1100"/>
              <a:buChar char="■"/>
              <a:defRPr sz="1100"/>
            </a:lvl6pPr>
            <a:lvl7pPr marL="3200400" lvl="6" indent="-298450" rtl="0">
              <a:spcBef>
                <a:spcPts val="1600"/>
              </a:spcBef>
              <a:spcAft>
                <a:spcPts val="0"/>
              </a:spcAft>
              <a:buSzPts val="1100"/>
              <a:buChar char="●"/>
              <a:defRPr sz="1100"/>
            </a:lvl7pPr>
            <a:lvl8pPr marL="3657600" lvl="7" indent="-298450" rtl="0">
              <a:spcBef>
                <a:spcPts val="1600"/>
              </a:spcBef>
              <a:spcAft>
                <a:spcPts val="0"/>
              </a:spcAft>
              <a:buSzPts val="1100"/>
              <a:buChar char="○"/>
              <a:defRPr sz="1100"/>
            </a:lvl8pPr>
            <a:lvl9pPr marL="4114800" lvl="8" indent="-298450" rtl="0">
              <a:spcBef>
                <a:spcPts val="1600"/>
              </a:spcBef>
              <a:spcAft>
                <a:spcPts val="1600"/>
              </a:spcAft>
              <a:buSzPts val="1100"/>
              <a:buChar char="■"/>
              <a:defRPr sz="1100"/>
            </a:lvl9pPr>
          </a:lstStyle>
          <a:p>
            <a:endParaRPr/>
          </a:p>
        </p:txBody>
      </p:sp>
      <p:sp>
        <p:nvSpPr>
          <p:cNvPr id="139" name="Google Shape;139;p27"/>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rtl="0">
              <a:buNone/>
              <a:defRPr sz="1300">
                <a:solidFill>
                  <a:schemeClr val="dk2"/>
                </a:solidFill>
              </a:defRPr>
            </a:lvl1pPr>
            <a:lvl2pPr lvl="1" rtl="0">
              <a:buNone/>
              <a:defRPr sz="1300">
                <a:solidFill>
                  <a:schemeClr val="dk2"/>
                </a:solidFill>
              </a:defRPr>
            </a:lvl2pPr>
            <a:lvl3pPr lvl="2" rtl="0">
              <a:buNone/>
              <a:defRPr sz="1300">
                <a:solidFill>
                  <a:schemeClr val="dk2"/>
                </a:solidFill>
              </a:defRPr>
            </a:lvl3pPr>
            <a:lvl4pPr lvl="3" rtl="0">
              <a:buNone/>
              <a:defRPr sz="1300">
                <a:solidFill>
                  <a:schemeClr val="dk2"/>
                </a:solidFill>
              </a:defRPr>
            </a:lvl4pPr>
            <a:lvl5pPr lvl="4" rtl="0">
              <a:buNone/>
              <a:defRPr sz="1300">
                <a:solidFill>
                  <a:schemeClr val="dk2"/>
                </a:solidFill>
              </a:defRPr>
            </a:lvl5pPr>
            <a:lvl6pPr lvl="5" rtl="0">
              <a:buNone/>
              <a:defRPr sz="1300">
                <a:solidFill>
                  <a:schemeClr val="dk2"/>
                </a:solidFill>
              </a:defRPr>
            </a:lvl6pPr>
            <a:lvl7pPr lvl="6" rtl="0">
              <a:buNone/>
              <a:defRPr sz="1300">
                <a:solidFill>
                  <a:schemeClr val="dk2"/>
                </a:solidFill>
              </a:defRPr>
            </a:lvl7pPr>
            <a:lvl8pPr lvl="7" rtl="0">
              <a:buNone/>
              <a:defRPr sz="1300">
                <a:solidFill>
                  <a:schemeClr val="dk2"/>
                </a:solidFill>
              </a:defRPr>
            </a:lvl8pPr>
            <a:lvl9pPr lvl="8" rtl="0">
              <a:buNone/>
              <a:defRPr sz="13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EFEFEF"/>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geometric">
    <p:bg>
      <p:bgPr>
        <a:solidFill>
          <a:srgbClr val="EFEFEF"/>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311700" y="410000"/>
            <a:ext cx="8520600" cy="6078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1pPr>
            <a:lvl2pPr lvl="1"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2pPr>
            <a:lvl3pPr lvl="2"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3pPr>
            <a:lvl4pPr lvl="3"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4pPr>
            <a:lvl5pPr lvl="4"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5pPr>
            <a:lvl6pPr lvl="5"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6pPr>
            <a:lvl7pPr lvl="6"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7pPr>
            <a:lvl8pPr lvl="7"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8pPr>
            <a:lvl9pPr lvl="8"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9pPr>
          </a:lstStyle>
          <a:p>
            <a:endParaRPr/>
          </a:p>
        </p:txBody>
      </p:sp>
      <p:sp>
        <p:nvSpPr>
          <p:cNvPr id="52" name="Google Shape;52;p13"/>
          <p:cNvSpPr txBox="1">
            <a:spLocks noGrp="1"/>
          </p:cNvSpPr>
          <p:nvPr>
            <p:ph type="body" idx="1"/>
          </p:nvPr>
        </p:nvSpPr>
        <p:spPr>
          <a:xfrm>
            <a:off x="311700" y="1229875"/>
            <a:ext cx="8520600" cy="33390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marL="914400" lvl="1" indent="-317500" rtl="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2pPr>
            <a:lvl3pPr marL="1371600" lvl="2" indent="-317500" rtl="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3pPr>
            <a:lvl4pPr marL="1828800" lvl="3" indent="-317500" rtl="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4pPr>
            <a:lvl5pPr marL="2286000" lvl="4" indent="-317500" rtl="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5pPr>
            <a:lvl6pPr marL="2743200" lvl="5" indent="-317500" rtl="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6pPr>
            <a:lvl7pPr marL="3200400" lvl="6" indent="-317500" rtl="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7pPr>
            <a:lvl8pPr marL="3657600" lvl="7" indent="-317500" rtl="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8pPr>
            <a:lvl9pPr marL="4114800" lvl="8" indent="-317500" rtl="0">
              <a:lnSpc>
                <a:spcPct val="115000"/>
              </a:lnSpc>
              <a:spcBef>
                <a:spcPts val="1600"/>
              </a:spcBef>
              <a:spcAft>
                <a:spcPts val="1600"/>
              </a:spcAft>
              <a:buClr>
                <a:schemeClr val="dk2"/>
              </a:buClr>
              <a:buSzPts val="1400"/>
              <a:buFont typeface="Roboto"/>
              <a:buChar char="■"/>
              <a:defRPr>
                <a:solidFill>
                  <a:schemeClr val="dk2"/>
                </a:solidFill>
                <a:latin typeface="Roboto"/>
                <a:ea typeface="Roboto"/>
                <a:cs typeface="Roboto"/>
                <a:sym typeface="Roboto"/>
              </a:defRPr>
            </a:lvl9pPr>
          </a:lstStyle>
          <a:p>
            <a:endParaRPr/>
          </a:p>
        </p:txBody>
      </p:sp>
      <p:sp>
        <p:nvSpPr>
          <p:cNvPr id="53" name="Google Shape;53;p13"/>
          <p:cNvSpPr txBox="1">
            <a:spLocks noGrp="1"/>
          </p:cNvSpPr>
          <p:nvPr>
            <p:ph type="sldNum" idx="12"/>
          </p:nvPr>
        </p:nvSpPr>
        <p:spPr>
          <a:xfrm>
            <a:off x="8460431" y="4651190"/>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lt1"/>
                </a:solidFill>
                <a:latin typeface="Roboto"/>
                <a:ea typeface="Roboto"/>
                <a:cs typeface="Roboto"/>
                <a:sym typeface="Roboto"/>
              </a:defRPr>
            </a:lvl1pPr>
            <a:lvl2pPr lvl="1" algn="r" rtl="0">
              <a:buNone/>
              <a:defRPr sz="1000">
                <a:solidFill>
                  <a:schemeClr val="lt1"/>
                </a:solidFill>
                <a:latin typeface="Roboto"/>
                <a:ea typeface="Roboto"/>
                <a:cs typeface="Roboto"/>
                <a:sym typeface="Roboto"/>
              </a:defRPr>
            </a:lvl2pPr>
            <a:lvl3pPr lvl="2" algn="r" rtl="0">
              <a:buNone/>
              <a:defRPr sz="1000">
                <a:solidFill>
                  <a:schemeClr val="lt1"/>
                </a:solidFill>
                <a:latin typeface="Roboto"/>
                <a:ea typeface="Roboto"/>
                <a:cs typeface="Roboto"/>
                <a:sym typeface="Roboto"/>
              </a:defRPr>
            </a:lvl3pPr>
            <a:lvl4pPr lvl="3" algn="r" rtl="0">
              <a:buNone/>
              <a:defRPr sz="1000">
                <a:solidFill>
                  <a:schemeClr val="lt1"/>
                </a:solidFill>
                <a:latin typeface="Roboto"/>
                <a:ea typeface="Roboto"/>
                <a:cs typeface="Roboto"/>
                <a:sym typeface="Roboto"/>
              </a:defRPr>
            </a:lvl4pPr>
            <a:lvl5pPr lvl="4" algn="r" rtl="0">
              <a:buNone/>
              <a:defRPr sz="1000">
                <a:solidFill>
                  <a:schemeClr val="lt1"/>
                </a:solidFill>
                <a:latin typeface="Roboto"/>
                <a:ea typeface="Roboto"/>
                <a:cs typeface="Roboto"/>
                <a:sym typeface="Roboto"/>
              </a:defRPr>
            </a:lvl5pPr>
            <a:lvl6pPr lvl="5" algn="r" rtl="0">
              <a:buNone/>
              <a:defRPr sz="1000">
                <a:solidFill>
                  <a:schemeClr val="lt1"/>
                </a:solidFill>
                <a:latin typeface="Roboto"/>
                <a:ea typeface="Roboto"/>
                <a:cs typeface="Roboto"/>
                <a:sym typeface="Roboto"/>
              </a:defRPr>
            </a:lvl6pPr>
            <a:lvl7pPr lvl="6" algn="r" rtl="0">
              <a:buNone/>
              <a:defRPr sz="1000">
                <a:solidFill>
                  <a:schemeClr val="lt1"/>
                </a:solidFill>
                <a:latin typeface="Roboto"/>
                <a:ea typeface="Roboto"/>
                <a:cs typeface="Roboto"/>
                <a:sym typeface="Roboto"/>
              </a:defRPr>
            </a:lvl7pPr>
            <a:lvl8pPr lvl="7" algn="r" rtl="0">
              <a:buNone/>
              <a:defRPr sz="1000">
                <a:solidFill>
                  <a:schemeClr val="lt1"/>
                </a:solidFill>
                <a:latin typeface="Roboto"/>
                <a:ea typeface="Roboto"/>
                <a:cs typeface="Roboto"/>
                <a:sym typeface="Roboto"/>
              </a:defRPr>
            </a:lvl8pPr>
            <a:lvl9pPr lvl="8" algn="r" rtl="0">
              <a:buNone/>
              <a:defRPr sz="1000">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hyperlink" Target="https://www.tax.ny.gov/star/default.htm" TargetMode="External"/><Relationship Id="rId2" Type="http://schemas.openxmlformats.org/officeDocument/2006/relationships/notesSlide" Target="../notesSlides/notesSlide16.xml"/><Relationship Id="rId1" Type="http://schemas.openxmlformats.org/officeDocument/2006/relationships/slideLayout" Target="../slideLayouts/slideLayout14.xml"/><Relationship Id="rId4" Type="http://schemas.openxmlformats.org/officeDocument/2006/relationships/image" Target="../media/image5.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14.xml"/><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hyperlink" Target="http://www.townofwarwick.org" TargetMode="External"/><Relationship Id="rId2" Type="http://schemas.openxmlformats.org/officeDocument/2006/relationships/notesSlide" Target="../notesSlides/notesSlide20.xml"/><Relationship Id="rId1" Type="http://schemas.openxmlformats.org/officeDocument/2006/relationships/slideLayout" Target="../slideLayouts/slideLayout14.xml"/><Relationship Id="rId5" Type="http://schemas.openxmlformats.org/officeDocument/2006/relationships/hyperlink" Target="mailto:real.property@tax.ny.gov" TargetMode="External"/><Relationship Id="rId4" Type="http://schemas.openxmlformats.org/officeDocument/2006/relationships/hyperlink" Target="https://www.tax.ny.gov/pit/property/default.htm"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hyperlink" Target="mailto:mdepietro@gwlufsd.org" TargetMode="External"/><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7.xml"/><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3" Type="http://schemas.openxmlformats.org/officeDocument/2006/relationships/hyperlink" Target="mailto:shadden@gwlufsd.org" TargetMode="External"/><Relationship Id="rId2" Type="http://schemas.openxmlformats.org/officeDocument/2006/relationships/notesSlide" Target="../notesSlides/notesSlide28.xml"/><Relationship Id="rId1" Type="http://schemas.openxmlformats.org/officeDocument/2006/relationships/slideLayout" Target="../slideLayouts/slideLayout12.xml"/><Relationship Id="rId4" Type="http://schemas.openxmlformats.org/officeDocument/2006/relationships/hyperlink" Target="mailto:alierow@gwlufsd.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6FA8DC"/>
        </a:solidFill>
        <a:effectLst/>
      </p:bgPr>
    </p:bg>
    <p:spTree>
      <p:nvGrpSpPr>
        <p:cNvPr id="1" name="Shape 143"/>
        <p:cNvGrpSpPr/>
        <p:nvPr/>
      </p:nvGrpSpPr>
      <p:grpSpPr>
        <a:xfrm>
          <a:off x="0" y="0"/>
          <a:ext cx="0" cy="0"/>
          <a:chOff x="0" y="0"/>
          <a:chExt cx="0" cy="0"/>
        </a:xfrm>
      </p:grpSpPr>
      <p:sp>
        <p:nvSpPr>
          <p:cNvPr id="144" name="Google Shape;144;p28"/>
          <p:cNvSpPr txBox="1">
            <a:spLocks noGrp="1"/>
          </p:cNvSpPr>
          <p:nvPr>
            <p:ph type="ctrTitle"/>
          </p:nvPr>
        </p:nvSpPr>
        <p:spPr>
          <a:xfrm>
            <a:off x="390725" y="1349825"/>
            <a:ext cx="8429400" cy="1946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sz="3600" dirty="0">
              <a:solidFill>
                <a:schemeClr val="dk2"/>
              </a:solidFill>
              <a:latin typeface="Garamond"/>
              <a:ea typeface="Garamond"/>
              <a:cs typeface="Garamond"/>
              <a:sym typeface="Garamond"/>
            </a:endParaRPr>
          </a:p>
          <a:p>
            <a:pPr marL="0" lvl="0" indent="0" algn="ctr" rtl="0">
              <a:spcBef>
                <a:spcPts val="1600"/>
              </a:spcBef>
              <a:spcAft>
                <a:spcPts val="1600"/>
              </a:spcAft>
              <a:buNone/>
            </a:pPr>
            <a:r>
              <a:rPr lang="en" dirty="0">
                <a:solidFill>
                  <a:schemeClr val="dk2"/>
                </a:solidFill>
                <a:latin typeface="Garamond"/>
                <a:ea typeface="Garamond"/>
                <a:cs typeface="Garamond"/>
                <a:sym typeface="Garamond"/>
              </a:rPr>
              <a:t>Public Hearing on the Proposed </a:t>
            </a:r>
            <a:br>
              <a:rPr lang="en" dirty="0">
                <a:solidFill>
                  <a:schemeClr val="dk2"/>
                </a:solidFill>
                <a:latin typeface="Garamond"/>
                <a:ea typeface="Garamond"/>
                <a:cs typeface="Garamond"/>
                <a:sym typeface="Garamond"/>
              </a:rPr>
            </a:br>
            <a:r>
              <a:rPr lang="en" dirty="0">
                <a:solidFill>
                  <a:schemeClr val="dk2"/>
                </a:solidFill>
                <a:latin typeface="Garamond"/>
                <a:ea typeface="Garamond"/>
                <a:cs typeface="Garamond"/>
                <a:sym typeface="Garamond"/>
              </a:rPr>
              <a:t>2025-2026 School Budget</a:t>
            </a:r>
            <a:endParaRPr dirty="0">
              <a:solidFill>
                <a:srgbClr val="262626"/>
              </a:solidFill>
              <a:latin typeface="Garamond"/>
              <a:ea typeface="Garamond"/>
              <a:cs typeface="Garamond"/>
              <a:sym typeface="Garamond"/>
            </a:endParaRPr>
          </a:p>
        </p:txBody>
      </p:sp>
      <p:sp>
        <p:nvSpPr>
          <p:cNvPr id="145" name="Google Shape;145;p28"/>
          <p:cNvSpPr txBox="1">
            <a:spLocks noGrp="1"/>
          </p:cNvSpPr>
          <p:nvPr>
            <p:ph type="subTitle" idx="1"/>
          </p:nvPr>
        </p:nvSpPr>
        <p:spPr>
          <a:xfrm>
            <a:off x="4781200" y="3452675"/>
            <a:ext cx="3701400" cy="11013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sz="1800">
                <a:latin typeface="Garamond"/>
                <a:ea typeface="Garamond"/>
                <a:cs typeface="Garamond"/>
                <a:sym typeface="Garamond"/>
              </a:rPr>
              <a:t>Presented on: </a:t>
            </a:r>
            <a:endParaRPr sz="1800">
              <a:latin typeface="Garamond"/>
              <a:ea typeface="Garamond"/>
              <a:cs typeface="Garamond"/>
              <a:sym typeface="Garamond"/>
            </a:endParaRPr>
          </a:p>
          <a:p>
            <a:pPr marL="0" lvl="0" indent="0" algn="r" rtl="0">
              <a:spcBef>
                <a:spcPts val="0"/>
              </a:spcBef>
              <a:spcAft>
                <a:spcPts val="0"/>
              </a:spcAft>
              <a:buNone/>
            </a:pPr>
            <a:r>
              <a:rPr lang="en" sz="1800">
                <a:latin typeface="Garamond"/>
                <a:ea typeface="Garamond"/>
                <a:cs typeface="Garamond"/>
                <a:sym typeface="Garamond"/>
              </a:rPr>
              <a:t>May 13, 2025</a:t>
            </a:r>
            <a:endParaRPr sz="1800">
              <a:latin typeface="Garamond"/>
              <a:ea typeface="Garamond"/>
              <a:cs typeface="Garamond"/>
              <a:sym typeface="Garamond"/>
            </a:endParaRPr>
          </a:p>
        </p:txBody>
      </p:sp>
      <p:sp>
        <p:nvSpPr>
          <p:cNvPr id="146" name="Google Shape;146;p28"/>
          <p:cNvSpPr txBox="1"/>
          <p:nvPr/>
        </p:nvSpPr>
        <p:spPr>
          <a:xfrm>
            <a:off x="7596725" y="4456200"/>
            <a:ext cx="1276500" cy="385800"/>
          </a:xfrm>
          <a:prstGeom prst="rect">
            <a:avLst/>
          </a:prstGeom>
          <a:noFill/>
          <a:ln>
            <a:noFill/>
          </a:ln>
        </p:spPr>
        <p:txBody>
          <a:bodyPr spcFirstLastPara="1" wrap="square" lIns="91425" tIns="91425" rIns="91425" bIns="91425" anchor="ctr" anchorCtr="0">
            <a:noAutofit/>
          </a:bodyPr>
          <a:lstStyle/>
          <a:p>
            <a:pPr marL="0" lvl="0" indent="0" algn="r" rtl="0">
              <a:lnSpc>
                <a:spcPct val="80000"/>
              </a:lnSpc>
              <a:spcBef>
                <a:spcPts val="700"/>
              </a:spcBef>
              <a:spcAft>
                <a:spcPts val="0"/>
              </a:spcAft>
              <a:buNone/>
            </a:pPr>
            <a:endParaRPr sz="1100">
              <a:latin typeface="Garamond"/>
              <a:ea typeface="Garamond"/>
              <a:cs typeface="Garamond"/>
              <a:sym typeface="Garamond"/>
            </a:endParaRPr>
          </a:p>
          <a:p>
            <a:pPr marL="0" lvl="0" indent="0" algn="r" rtl="0">
              <a:lnSpc>
                <a:spcPct val="80000"/>
              </a:lnSpc>
              <a:spcBef>
                <a:spcPts val="700"/>
              </a:spcBef>
              <a:spcAft>
                <a:spcPts val="0"/>
              </a:spcAft>
              <a:buNone/>
            </a:pPr>
            <a:endParaRPr sz="1100">
              <a:latin typeface="Garamond"/>
              <a:ea typeface="Garamond"/>
              <a:cs typeface="Garamond"/>
              <a:sym typeface="Garamond"/>
            </a:endParaRPr>
          </a:p>
        </p:txBody>
      </p:sp>
      <p:pic>
        <p:nvPicPr>
          <p:cNvPr id="147" name="Google Shape;147;p28"/>
          <p:cNvPicPr preferRelativeResize="0"/>
          <p:nvPr/>
        </p:nvPicPr>
        <p:blipFill rotWithShape="1">
          <a:blip r:embed="rId3">
            <a:alphaModFix/>
          </a:blip>
          <a:srcRect/>
          <a:stretch/>
        </p:blipFill>
        <p:spPr>
          <a:xfrm>
            <a:off x="82096" y="3250724"/>
            <a:ext cx="1840175" cy="1740975"/>
          </a:xfrm>
          <a:prstGeom prst="rect">
            <a:avLst/>
          </a:prstGeom>
          <a:noFill/>
          <a:ln>
            <a:noFill/>
          </a:ln>
        </p:spPr>
      </p:pic>
      <p:sp>
        <p:nvSpPr>
          <p:cNvPr id="148" name="Google Shape;148;p28"/>
          <p:cNvSpPr txBox="1"/>
          <p:nvPr/>
        </p:nvSpPr>
        <p:spPr>
          <a:xfrm>
            <a:off x="189350" y="115775"/>
            <a:ext cx="1276500" cy="385800"/>
          </a:xfrm>
          <a:prstGeom prst="rect">
            <a:avLst/>
          </a:prstGeom>
          <a:noFill/>
          <a:ln>
            <a:noFill/>
          </a:ln>
        </p:spPr>
        <p:txBody>
          <a:bodyPr spcFirstLastPara="1" wrap="square" lIns="91425" tIns="91425" rIns="91425" bIns="91425" anchor="ctr" anchorCtr="0">
            <a:noAutofit/>
          </a:bodyPr>
          <a:lstStyle/>
          <a:p>
            <a:pPr marL="0" lvl="0" indent="0" algn="r" rtl="0">
              <a:lnSpc>
                <a:spcPct val="80000"/>
              </a:lnSpc>
              <a:spcBef>
                <a:spcPts val="700"/>
              </a:spcBef>
              <a:spcAft>
                <a:spcPts val="0"/>
              </a:spcAft>
              <a:buNone/>
            </a:pPr>
            <a:r>
              <a:rPr lang="en" sz="1100">
                <a:latin typeface="Garamond"/>
                <a:ea typeface="Garamond"/>
                <a:cs typeface="Garamond"/>
                <a:sym typeface="Garamond"/>
              </a:rPr>
              <a:t>Presentation #6</a:t>
            </a:r>
            <a:endParaRPr sz="1100">
              <a:latin typeface="Garamond"/>
              <a:ea typeface="Garamond"/>
              <a:cs typeface="Garamond"/>
              <a:sym typeface="Garamon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152"/>
        <p:cNvGrpSpPr/>
        <p:nvPr/>
      </p:nvGrpSpPr>
      <p:grpSpPr>
        <a:xfrm>
          <a:off x="0" y="0"/>
          <a:ext cx="0" cy="0"/>
          <a:chOff x="0" y="0"/>
          <a:chExt cx="0" cy="0"/>
        </a:xfrm>
      </p:grpSpPr>
      <p:sp>
        <p:nvSpPr>
          <p:cNvPr id="153" name="Google Shape;153;p29"/>
          <p:cNvSpPr txBox="1">
            <a:spLocks noGrp="1"/>
          </p:cNvSpPr>
          <p:nvPr>
            <p:ph type="title"/>
          </p:nvPr>
        </p:nvSpPr>
        <p:spPr>
          <a:xfrm>
            <a:off x="361450" y="211075"/>
            <a:ext cx="8520600" cy="607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b="1">
                <a:latin typeface="Garamond"/>
                <a:ea typeface="Garamond"/>
                <a:cs typeface="Garamond"/>
                <a:sym typeface="Garamond"/>
              </a:rPr>
              <a:t>2025-26 Budget Supports Continuity of Instruction</a:t>
            </a:r>
            <a:endParaRPr sz="2800" b="1">
              <a:latin typeface="Garamond"/>
              <a:ea typeface="Garamond"/>
              <a:cs typeface="Garamond"/>
              <a:sym typeface="Garamond"/>
            </a:endParaRPr>
          </a:p>
          <a:p>
            <a:pPr marL="0" lvl="0" indent="0" algn="l" rtl="0">
              <a:spcBef>
                <a:spcPts val="0"/>
              </a:spcBef>
              <a:spcAft>
                <a:spcPts val="0"/>
              </a:spcAft>
              <a:buNone/>
            </a:pPr>
            <a:endParaRPr/>
          </a:p>
        </p:txBody>
      </p:sp>
      <p:graphicFrame>
        <p:nvGraphicFramePr>
          <p:cNvPr id="154" name="Google Shape;154;p29"/>
          <p:cNvGraphicFramePr/>
          <p:nvPr/>
        </p:nvGraphicFramePr>
        <p:xfrm>
          <a:off x="342600" y="818875"/>
          <a:ext cx="8458800" cy="3771250"/>
        </p:xfrm>
        <a:graphic>
          <a:graphicData uri="http://schemas.openxmlformats.org/drawingml/2006/table">
            <a:tbl>
              <a:tblPr>
                <a:noFill/>
                <a:tableStyleId>{26C553B3-9CA3-49BC-9A51-F59F435ACCA7}</a:tableStyleId>
              </a:tblPr>
              <a:tblGrid>
                <a:gridCol w="4229400">
                  <a:extLst>
                    <a:ext uri="{9D8B030D-6E8A-4147-A177-3AD203B41FA5}">
                      <a16:colId xmlns:a16="http://schemas.microsoft.com/office/drawing/2014/main" val="20000"/>
                    </a:ext>
                  </a:extLst>
                </a:gridCol>
                <a:gridCol w="4229400">
                  <a:extLst>
                    <a:ext uri="{9D8B030D-6E8A-4147-A177-3AD203B41FA5}">
                      <a16:colId xmlns:a16="http://schemas.microsoft.com/office/drawing/2014/main" val="20001"/>
                    </a:ext>
                  </a:extLst>
                </a:gridCol>
              </a:tblGrid>
              <a:tr h="375075">
                <a:tc>
                  <a:txBody>
                    <a:bodyPr/>
                    <a:lstStyle/>
                    <a:p>
                      <a:pPr marL="0" lvl="0" indent="0" algn="l" rtl="0">
                        <a:spcBef>
                          <a:spcPts val="0"/>
                        </a:spcBef>
                        <a:spcAft>
                          <a:spcPts val="0"/>
                        </a:spcAft>
                        <a:buNone/>
                      </a:pPr>
                      <a:r>
                        <a:rPr lang="en" sz="1100">
                          <a:latin typeface="Roboto"/>
                          <a:ea typeface="Roboto"/>
                          <a:cs typeface="Roboto"/>
                          <a:sym typeface="Roboto"/>
                        </a:rPr>
                        <a:t>Science of Reading Workshop PreK-8</a:t>
                      </a:r>
                      <a:endParaRPr sz="1100">
                        <a:latin typeface="Roboto"/>
                        <a:ea typeface="Roboto"/>
                        <a:cs typeface="Roboto"/>
                        <a:sym typeface="Roboto"/>
                      </a:endParaRPr>
                    </a:p>
                  </a:txBody>
                  <a:tcPr marL="91425" marR="91425" marT="91425" marB="91425"/>
                </a:tc>
                <a:tc>
                  <a:txBody>
                    <a:bodyPr/>
                    <a:lstStyle/>
                    <a:p>
                      <a:pPr marL="0" lvl="0" indent="0" algn="l" rtl="0">
                        <a:spcBef>
                          <a:spcPts val="0"/>
                        </a:spcBef>
                        <a:spcAft>
                          <a:spcPts val="0"/>
                        </a:spcAft>
                        <a:buNone/>
                      </a:pPr>
                      <a:r>
                        <a:rPr lang="en" sz="1100">
                          <a:latin typeface="Roboto"/>
                          <a:ea typeface="Roboto"/>
                          <a:cs typeface="Roboto"/>
                          <a:sym typeface="Roboto"/>
                        </a:rPr>
                        <a:t>Spanish: K-8</a:t>
                      </a:r>
                      <a:endParaRPr sz="1100">
                        <a:latin typeface="Roboto"/>
                        <a:ea typeface="Roboto"/>
                        <a:cs typeface="Roboto"/>
                        <a:sym typeface="Roboto"/>
                      </a:endParaRPr>
                    </a:p>
                  </a:txBody>
                  <a:tcPr marL="91425" marR="91425" marT="91425" marB="91425"/>
                </a:tc>
                <a:extLst>
                  <a:ext uri="{0D108BD9-81ED-4DB2-BD59-A6C34878D82A}">
                    <a16:rowId xmlns:a16="http://schemas.microsoft.com/office/drawing/2014/main" val="10000"/>
                  </a:ext>
                </a:extLst>
              </a:tr>
              <a:tr h="385325">
                <a:tc>
                  <a:txBody>
                    <a:bodyPr/>
                    <a:lstStyle/>
                    <a:p>
                      <a:pPr marL="0" lvl="0" indent="0" algn="l" rtl="0">
                        <a:spcBef>
                          <a:spcPts val="0"/>
                        </a:spcBef>
                        <a:spcAft>
                          <a:spcPts val="0"/>
                        </a:spcAft>
                        <a:buNone/>
                      </a:pPr>
                      <a:r>
                        <a:rPr lang="en" sz="1100">
                          <a:latin typeface="Roboto"/>
                          <a:ea typeface="Roboto"/>
                          <a:cs typeface="Roboto"/>
                          <a:sym typeface="Roboto"/>
                        </a:rPr>
                        <a:t>Science of Writing Workshop: PreK-8 </a:t>
                      </a:r>
                      <a:endParaRPr sz="1100">
                        <a:latin typeface="Roboto"/>
                        <a:ea typeface="Roboto"/>
                        <a:cs typeface="Roboto"/>
                        <a:sym typeface="Roboto"/>
                      </a:endParaRPr>
                    </a:p>
                  </a:txBody>
                  <a:tcPr marL="91425" marR="91425" marT="91425" marB="91425"/>
                </a:tc>
                <a:tc>
                  <a:txBody>
                    <a:bodyPr/>
                    <a:lstStyle/>
                    <a:p>
                      <a:pPr marL="0" lvl="0" indent="0" algn="l" rtl="0">
                        <a:spcBef>
                          <a:spcPts val="0"/>
                        </a:spcBef>
                        <a:spcAft>
                          <a:spcPts val="0"/>
                        </a:spcAft>
                        <a:buNone/>
                      </a:pPr>
                      <a:r>
                        <a:rPr lang="en" sz="1100">
                          <a:latin typeface="Roboto"/>
                          <a:ea typeface="Roboto"/>
                          <a:cs typeface="Roboto"/>
                          <a:sym typeface="Roboto"/>
                        </a:rPr>
                        <a:t>PBIS: K-8</a:t>
                      </a:r>
                      <a:endParaRPr sz="1100">
                        <a:latin typeface="Roboto"/>
                        <a:ea typeface="Roboto"/>
                        <a:cs typeface="Roboto"/>
                        <a:sym typeface="Roboto"/>
                      </a:endParaRPr>
                    </a:p>
                  </a:txBody>
                  <a:tcPr marL="91425" marR="91425" marT="91425" marB="91425"/>
                </a:tc>
                <a:extLst>
                  <a:ext uri="{0D108BD9-81ED-4DB2-BD59-A6C34878D82A}">
                    <a16:rowId xmlns:a16="http://schemas.microsoft.com/office/drawing/2014/main" val="10001"/>
                  </a:ext>
                </a:extLst>
              </a:tr>
              <a:tr h="385325">
                <a:tc>
                  <a:txBody>
                    <a:bodyPr/>
                    <a:lstStyle/>
                    <a:p>
                      <a:pPr marL="0" lvl="0" indent="0" algn="l" rtl="0">
                        <a:spcBef>
                          <a:spcPts val="0"/>
                        </a:spcBef>
                        <a:spcAft>
                          <a:spcPts val="0"/>
                        </a:spcAft>
                        <a:buNone/>
                      </a:pPr>
                      <a:r>
                        <a:rPr lang="en" sz="1100">
                          <a:latin typeface="Roboto"/>
                          <a:ea typeface="Roboto"/>
                          <a:cs typeface="Roboto"/>
                          <a:sym typeface="Roboto"/>
                        </a:rPr>
                        <a:t>Eureka Math: K-8 </a:t>
                      </a:r>
                      <a:endParaRPr sz="1100">
                        <a:latin typeface="Roboto"/>
                        <a:ea typeface="Roboto"/>
                        <a:cs typeface="Roboto"/>
                        <a:sym typeface="Roboto"/>
                      </a:endParaRPr>
                    </a:p>
                  </a:txBody>
                  <a:tcPr marL="91425" marR="91425" marT="91425" marB="91425"/>
                </a:tc>
                <a:tc>
                  <a:txBody>
                    <a:bodyPr/>
                    <a:lstStyle/>
                    <a:p>
                      <a:pPr marL="0" lvl="0" indent="0" algn="l" rtl="0">
                        <a:spcBef>
                          <a:spcPts val="0"/>
                        </a:spcBef>
                        <a:spcAft>
                          <a:spcPts val="0"/>
                        </a:spcAft>
                        <a:buNone/>
                      </a:pPr>
                      <a:r>
                        <a:rPr lang="en" sz="1100">
                          <a:latin typeface="Roboto"/>
                          <a:ea typeface="Roboto"/>
                          <a:cs typeface="Roboto"/>
                          <a:sym typeface="Roboto"/>
                        </a:rPr>
                        <a:t>iPads: Art &amp; STEM Programs</a:t>
                      </a:r>
                      <a:endParaRPr sz="1100">
                        <a:latin typeface="Roboto"/>
                        <a:ea typeface="Roboto"/>
                        <a:cs typeface="Roboto"/>
                        <a:sym typeface="Roboto"/>
                      </a:endParaRPr>
                    </a:p>
                  </a:txBody>
                  <a:tcPr marL="91425" marR="91425" marT="91425" marB="91425"/>
                </a:tc>
                <a:extLst>
                  <a:ext uri="{0D108BD9-81ED-4DB2-BD59-A6C34878D82A}">
                    <a16:rowId xmlns:a16="http://schemas.microsoft.com/office/drawing/2014/main" val="10002"/>
                  </a:ext>
                </a:extLst>
              </a:tr>
              <a:tr h="375075">
                <a:tc>
                  <a:txBody>
                    <a:bodyPr/>
                    <a:lstStyle/>
                    <a:p>
                      <a:pPr marL="0" lvl="0" indent="0" algn="l" rtl="0">
                        <a:spcBef>
                          <a:spcPts val="0"/>
                        </a:spcBef>
                        <a:spcAft>
                          <a:spcPts val="0"/>
                        </a:spcAft>
                        <a:buNone/>
                      </a:pPr>
                      <a:r>
                        <a:rPr lang="en" sz="1100">
                          <a:latin typeface="Roboto"/>
                          <a:ea typeface="Roboto"/>
                          <a:cs typeface="Roboto"/>
                          <a:sym typeface="Roboto"/>
                        </a:rPr>
                        <a:t>Vocabulary &amp; Grammar Workshop: 1-8</a:t>
                      </a:r>
                      <a:endParaRPr sz="1100">
                        <a:latin typeface="Roboto"/>
                        <a:ea typeface="Roboto"/>
                        <a:cs typeface="Roboto"/>
                        <a:sym typeface="Roboto"/>
                      </a:endParaRPr>
                    </a:p>
                  </a:txBody>
                  <a:tcPr marL="91425" marR="91425" marT="91425" marB="91425"/>
                </a:tc>
                <a:tc>
                  <a:txBody>
                    <a:bodyPr/>
                    <a:lstStyle/>
                    <a:p>
                      <a:pPr marL="0" lvl="0" indent="0" algn="l" rtl="0">
                        <a:spcBef>
                          <a:spcPts val="0"/>
                        </a:spcBef>
                        <a:spcAft>
                          <a:spcPts val="0"/>
                        </a:spcAft>
                        <a:buNone/>
                      </a:pPr>
                      <a:r>
                        <a:rPr lang="en" sz="1100">
                          <a:latin typeface="Roboto"/>
                          <a:ea typeface="Roboto"/>
                          <a:cs typeface="Roboto"/>
                          <a:sym typeface="Roboto"/>
                        </a:rPr>
                        <a:t>Student 1:1 Initiative: K-8 (Chromebooks/iPads)</a:t>
                      </a:r>
                      <a:endParaRPr sz="1100">
                        <a:latin typeface="Roboto"/>
                        <a:ea typeface="Roboto"/>
                        <a:cs typeface="Roboto"/>
                        <a:sym typeface="Roboto"/>
                      </a:endParaRPr>
                    </a:p>
                  </a:txBody>
                  <a:tcPr marL="91425" marR="91425" marT="91425" marB="91425"/>
                </a:tc>
                <a:extLst>
                  <a:ext uri="{0D108BD9-81ED-4DB2-BD59-A6C34878D82A}">
                    <a16:rowId xmlns:a16="http://schemas.microsoft.com/office/drawing/2014/main" val="10003"/>
                  </a:ext>
                </a:extLst>
              </a:tr>
              <a:tr h="375075">
                <a:tc>
                  <a:txBody>
                    <a:bodyPr/>
                    <a:lstStyle/>
                    <a:p>
                      <a:pPr marL="0" lvl="0" indent="0" algn="l" rtl="0">
                        <a:spcBef>
                          <a:spcPts val="0"/>
                        </a:spcBef>
                        <a:spcAft>
                          <a:spcPts val="0"/>
                        </a:spcAft>
                        <a:buNone/>
                      </a:pPr>
                      <a:r>
                        <a:rPr lang="en" sz="1100">
                          <a:latin typeface="Roboto"/>
                          <a:ea typeface="Roboto"/>
                          <a:cs typeface="Roboto"/>
                          <a:sym typeface="Roboto"/>
                        </a:rPr>
                        <a:t>UFLI Phonics K-2</a:t>
                      </a:r>
                      <a:endParaRPr sz="1100">
                        <a:latin typeface="Roboto"/>
                        <a:ea typeface="Roboto"/>
                        <a:cs typeface="Roboto"/>
                        <a:sym typeface="Roboto"/>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lnSpc>
                          <a:spcPct val="115000"/>
                        </a:lnSpc>
                        <a:spcBef>
                          <a:spcPts val="0"/>
                        </a:spcBef>
                        <a:spcAft>
                          <a:spcPts val="0"/>
                        </a:spcAft>
                        <a:buClr>
                          <a:schemeClr val="dk1"/>
                        </a:buClr>
                        <a:buSzPts val="1100"/>
                        <a:buFont typeface="Arial"/>
                        <a:buNone/>
                      </a:pPr>
                      <a:r>
                        <a:rPr lang="en" sz="1100">
                          <a:latin typeface="Roboto"/>
                          <a:ea typeface="Roboto"/>
                          <a:cs typeface="Roboto"/>
                          <a:sym typeface="Roboto"/>
                        </a:rPr>
                        <a:t>IXL Math/ELA:  3-8</a:t>
                      </a:r>
                      <a:endParaRPr sz="1100">
                        <a:latin typeface="Roboto"/>
                        <a:ea typeface="Roboto"/>
                        <a:cs typeface="Roboto"/>
                        <a:sym typeface="Roboto"/>
                      </a:endParaRPr>
                    </a:p>
                  </a:txBody>
                  <a:tcPr marL="91425" marR="91425" marT="91425" marB="91425"/>
                </a:tc>
                <a:extLst>
                  <a:ext uri="{0D108BD9-81ED-4DB2-BD59-A6C34878D82A}">
                    <a16:rowId xmlns:a16="http://schemas.microsoft.com/office/drawing/2014/main" val="10004"/>
                  </a:ext>
                </a:extLst>
              </a:tr>
              <a:tr h="375075">
                <a:tc>
                  <a:txBody>
                    <a:bodyPr/>
                    <a:lstStyle/>
                    <a:p>
                      <a:pPr marL="0" lvl="0" indent="0" algn="l" rtl="0">
                        <a:spcBef>
                          <a:spcPts val="0"/>
                        </a:spcBef>
                        <a:spcAft>
                          <a:spcPts val="0"/>
                        </a:spcAft>
                        <a:buNone/>
                      </a:pPr>
                      <a:r>
                        <a:rPr lang="en" sz="1100">
                          <a:latin typeface="Roboto"/>
                          <a:ea typeface="Roboto"/>
                          <a:cs typeface="Roboto"/>
                          <a:sym typeface="Roboto"/>
                        </a:rPr>
                        <a:t>Project Lead the Way: K-8</a:t>
                      </a:r>
                      <a:endParaRPr sz="1100">
                        <a:latin typeface="Roboto"/>
                        <a:ea typeface="Roboto"/>
                        <a:cs typeface="Roboto"/>
                        <a:sym typeface="Robot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15000"/>
                        </a:lnSpc>
                        <a:spcBef>
                          <a:spcPts val="0"/>
                        </a:spcBef>
                        <a:spcAft>
                          <a:spcPts val="0"/>
                        </a:spcAft>
                        <a:buClr>
                          <a:schemeClr val="dk1"/>
                        </a:buClr>
                        <a:buSzPts val="1100"/>
                        <a:buFont typeface="Arial"/>
                        <a:buNone/>
                      </a:pPr>
                      <a:r>
                        <a:rPr lang="en" sz="1100">
                          <a:latin typeface="Roboto"/>
                          <a:ea typeface="Roboto"/>
                          <a:cs typeface="Roboto"/>
                          <a:sym typeface="Roboto"/>
                        </a:rPr>
                        <a:t>Achieve 3000: 2-8</a:t>
                      </a:r>
                      <a:endParaRPr sz="1100">
                        <a:latin typeface="Roboto"/>
                        <a:ea typeface="Roboto"/>
                        <a:cs typeface="Roboto"/>
                        <a:sym typeface="Roboto"/>
                      </a:endParaRPr>
                    </a:p>
                  </a:txBody>
                  <a:tcPr marL="91425" marR="91425" marT="91425" marB="91425">
                    <a:lnL w="9525" cap="flat" cmpd="sng">
                      <a:solidFill>
                        <a:srgbClr val="9E9E9E"/>
                      </a:solidFill>
                      <a:prstDash val="solid"/>
                      <a:round/>
                      <a:headEnd type="none" w="sm" len="sm"/>
                      <a:tailEnd type="none" w="sm" len="sm"/>
                    </a:lnL>
                  </a:tcPr>
                </a:tc>
                <a:extLst>
                  <a:ext uri="{0D108BD9-81ED-4DB2-BD59-A6C34878D82A}">
                    <a16:rowId xmlns:a16="http://schemas.microsoft.com/office/drawing/2014/main" val="10005"/>
                  </a:ext>
                </a:extLst>
              </a:tr>
              <a:tr h="375075">
                <a:tc>
                  <a:txBody>
                    <a:bodyPr/>
                    <a:lstStyle/>
                    <a:p>
                      <a:pPr marL="0" lvl="0" indent="0" algn="l" rtl="0">
                        <a:spcBef>
                          <a:spcPts val="0"/>
                        </a:spcBef>
                        <a:spcAft>
                          <a:spcPts val="0"/>
                        </a:spcAft>
                        <a:buNone/>
                      </a:pPr>
                      <a:r>
                        <a:rPr lang="en" sz="1100">
                          <a:latin typeface="Roboto"/>
                          <a:ea typeface="Roboto"/>
                          <a:cs typeface="Roboto"/>
                          <a:sym typeface="Roboto"/>
                        </a:rPr>
                        <a:t>Wilson Reading: K-8</a:t>
                      </a:r>
                      <a:endParaRPr sz="1100">
                        <a:latin typeface="Roboto"/>
                        <a:ea typeface="Roboto"/>
                        <a:cs typeface="Roboto"/>
                        <a:sym typeface="Robot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 sz="1100">
                          <a:latin typeface="Roboto"/>
                          <a:ea typeface="Roboto"/>
                          <a:cs typeface="Roboto"/>
                          <a:sym typeface="Roboto"/>
                        </a:rPr>
                        <a:t>Reading A-Z Teachers Resource</a:t>
                      </a:r>
                      <a:endParaRPr sz="1100">
                        <a:latin typeface="Roboto"/>
                        <a:ea typeface="Roboto"/>
                        <a:cs typeface="Roboto"/>
                        <a:sym typeface="Roboto"/>
                      </a:endParaRPr>
                    </a:p>
                  </a:txBody>
                  <a:tcPr marL="91425" marR="91425" marT="91425" marB="91425">
                    <a:lnL w="9525" cap="flat" cmpd="sng">
                      <a:solidFill>
                        <a:srgbClr val="9E9E9E"/>
                      </a:solidFill>
                      <a:prstDash val="solid"/>
                      <a:round/>
                      <a:headEnd type="none" w="sm" len="sm"/>
                      <a:tailEnd type="none" w="sm" len="sm"/>
                    </a:lnL>
                  </a:tcPr>
                </a:tc>
                <a:extLst>
                  <a:ext uri="{0D108BD9-81ED-4DB2-BD59-A6C34878D82A}">
                    <a16:rowId xmlns:a16="http://schemas.microsoft.com/office/drawing/2014/main" val="10006"/>
                  </a:ext>
                </a:extLst>
              </a:tr>
              <a:tr h="375075">
                <a:tc>
                  <a:txBody>
                    <a:bodyPr/>
                    <a:lstStyle/>
                    <a:p>
                      <a:pPr marL="0" lvl="0" indent="0" algn="l" rtl="0">
                        <a:spcBef>
                          <a:spcPts val="0"/>
                        </a:spcBef>
                        <a:spcAft>
                          <a:spcPts val="0"/>
                        </a:spcAft>
                        <a:buNone/>
                      </a:pPr>
                      <a:r>
                        <a:rPr lang="en" sz="1100">
                          <a:latin typeface="Roboto"/>
                          <a:ea typeface="Roboto"/>
                          <a:cs typeface="Roboto"/>
                          <a:sym typeface="Roboto"/>
                        </a:rPr>
                        <a:t>FastForwords K-8</a:t>
                      </a:r>
                      <a:endParaRPr sz="1100">
                        <a:latin typeface="Roboto"/>
                        <a:ea typeface="Roboto"/>
                        <a:cs typeface="Roboto"/>
                        <a:sym typeface="Robot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 sz="1100">
                          <a:latin typeface="Roboto"/>
                          <a:ea typeface="Roboto"/>
                          <a:cs typeface="Roboto"/>
                          <a:sym typeface="Roboto"/>
                        </a:rPr>
                        <a:t>RAZ Kids </a:t>
                      </a:r>
                      <a:endParaRPr sz="1100">
                        <a:latin typeface="Roboto"/>
                        <a:ea typeface="Roboto"/>
                        <a:cs typeface="Roboto"/>
                        <a:sym typeface="Roboto"/>
                      </a:endParaRPr>
                    </a:p>
                  </a:txBody>
                  <a:tcPr marL="91425" marR="91425" marT="91425" marB="91425">
                    <a:lnL w="9525" cap="flat" cmpd="sng">
                      <a:solidFill>
                        <a:srgbClr val="9E9E9E"/>
                      </a:solidFill>
                      <a:prstDash val="solid"/>
                      <a:round/>
                      <a:headEnd type="none" w="sm" len="sm"/>
                      <a:tailEnd type="none" w="sm" len="sm"/>
                    </a:lnL>
                  </a:tcPr>
                </a:tc>
                <a:extLst>
                  <a:ext uri="{0D108BD9-81ED-4DB2-BD59-A6C34878D82A}">
                    <a16:rowId xmlns:a16="http://schemas.microsoft.com/office/drawing/2014/main" val="10007"/>
                  </a:ext>
                </a:extLst>
              </a:tr>
              <a:tr h="375075">
                <a:tc>
                  <a:txBody>
                    <a:bodyPr/>
                    <a:lstStyle/>
                    <a:p>
                      <a:pPr marL="0" lvl="0" indent="0" algn="l" rtl="0">
                        <a:spcBef>
                          <a:spcPts val="0"/>
                        </a:spcBef>
                        <a:spcAft>
                          <a:spcPts val="0"/>
                        </a:spcAft>
                        <a:buNone/>
                      </a:pPr>
                      <a:r>
                        <a:rPr lang="en" sz="1100"/>
                        <a:t>Amplify - DIBELS - MCLASS </a:t>
                      </a:r>
                      <a:endParaRPr sz="1100">
                        <a:latin typeface="Roboto"/>
                        <a:ea typeface="Roboto"/>
                        <a:cs typeface="Roboto"/>
                        <a:sym typeface="Robot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 sz="1100">
                          <a:latin typeface="Roboto"/>
                          <a:ea typeface="Roboto"/>
                          <a:cs typeface="Roboto"/>
                          <a:sym typeface="Roboto"/>
                        </a:rPr>
                        <a:t>Keyboarding &amp; Handwriting Without Tears</a:t>
                      </a:r>
                      <a:endParaRPr sz="1100">
                        <a:latin typeface="Roboto"/>
                        <a:ea typeface="Roboto"/>
                        <a:cs typeface="Roboto"/>
                        <a:sym typeface="Roboto"/>
                      </a:endParaRPr>
                    </a:p>
                  </a:txBody>
                  <a:tcPr marL="91425" marR="91425" marT="91425" marB="91425">
                    <a:lnL w="9525" cap="flat" cmpd="sng">
                      <a:solidFill>
                        <a:srgbClr val="9E9E9E"/>
                      </a:solidFill>
                      <a:prstDash val="solid"/>
                      <a:round/>
                      <a:headEnd type="none" w="sm" len="sm"/>
                      <a:tailEnd type="none" w="sm" len="sm"/>
                    </a:lnL>
                  </a:tcPr>
                </a:tc>
                <a:extLst>
                  <a:ext uri="{0D108BD9-81ED-4DB2-BD59-A6C34878D82A}">
                    <a16:rowId xmlns:a16="http://schemas.microsoft.com/office/drawing/2014/main" val="10008"/>
                  </a:ext>
                </a:extLst>
              </a:tr>
              <a:tr h="375075">
                <a:tc>
                  <a:txBody>
                    <a:bodyPr/>
                    <a:lstStyle/>
                    <a:p>
                      <a:pPr marL="0" lvl="0" indent="0" algn="l" rtl="0">
                        <a:spcBef>
                          <a:spcPts val="0"/>
                        </a:spcBef>
                        <a:spcAft>
                          <a:spcPts val="0"/>
                        </a:spcAft>
                        <a:buNone/>
                      </a:pPr>
                      <a:r>
                        <a:rPr lang="en" sz="1100">
                          <a:latin typeface="Roboto"/>
                          <a:ea typeface="Roboto"/>
                          <a:cs typeface="Roboto"/>
                          <a:sym typeface="Roboto"/>
                        </a:rPr>
                        <a:t>Heggerty Phonemic Awareness Pre K-3</a:t>
                      </a:r>
                      <a:endParaRPr sz="1100">
                        <a:latin typeface="Roboto"/>
                        <a:ea typeface="Roboto"/>
                        <a:cs typeface="Roboto"/>
                        <a:sym typeface="Robot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 sz="1100">
                          <a:latin typeface="Roboto"/>
                          <a:ea typeface="Roboto"/>
                          <a:cs typeface="Roboto"/>
                          <a:sym typeface="Roboto"/>
                        </a:rPr>
                        <a:t>Before/After School Tutoring</a:t>
                      </a:r>
                      <a:endParaRPr sz="1100">
                        <a:latin typeface="Roboto"/>
                        <a:ea typeface="Roboto"/>
                        <a:cs typeface="Roboto"/>
                        <a:sym typeface="Roboto"/>
                      </a:endParaRPr>
                    </a:p>
                  </a:txBody>
                  <a:tcPr marL="91425" marR="91425" marT="91425" marB="91425">
                    <a:lnL w="9525" cap="flat" cmpd="sng">
                      <a:solidFill>
                        <a:srgbClr val="9E9E9E"/>
                      </a:solidFill>
                      <a:prstDash val="solid"/>
                      <a:round/>
                      <a:headEnd type="none" w="sm" len="sm"/>
                      <a:tailEnd type="none" w="sm" len="sm"/>
                    </a:lnL>
                  </a:tcPr>
                </a:tc>
                <a:extLst>
                  <a:ext uri="{0D108BD9-81ED-4DB2-BD59-A6C34878D82A}">
                    <a16:rowId xmlns:a16="http://schemas.microsoft.com/office/drawing/2014/main" val="10009"/>
                  </a:ext>
                </a:extLst>
              </a:tr>
            </a:tbl>
          </a:graphicData>
        </a:graphic>
      </p:graphicFrame>
      <p:sp>
        <p:nvSpPr>
          <p:cNvPr id="155" name="Google Shape;155;p29"/>
          <p:cNvSpPr txBox="1">
            <a:spLocks noGrp="1"/>
          </p:cNvSpPr>
          <p:nvPr>
            <p:ph type="sldNum" idx="12"/>
          </p:nvPr>
        </p:nvSpPr>
        <p:spPr>
          <a:xfrm>
            <a:off x="8252709" y="4534426"/>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159"/>
        <p:cNvGrpSpPr/>
        <p:nvPr/>
      </p:nvGrpSpPr>
      <p:grpSpPr>
        <a:xfrm>
          <a:off x="0" y="0"/>
          <a:ext cx="0" cy="0"/>
          <a:chOff x="0" y="0"/>
          <a:chExt cx="0" cy="0"/>
        </a:xfrm>
      </p:grpSpPr>
      <p:sp>
        <p:nvSpPr>
          <p:cNvPr id="160" name="Google Shape;160;p30"/>
          <p:cNvSpPr txBox="1">
            <a:spLocks noGrp="1"/>
          </p:cNvSpPr>
          <p:nvPr>
            <p:ph type="title"/>
          </p:nvPr>
        </p:nvSpPr>
        <p:spPr>
          <a:xfrm>
            <a:off x="303025" y="167100"/>
            <a:ext cx="8679300" cy="638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latin typeface="Garamond"/>
                <a:ea typeface="Garamond"/>
                <a:cs typeface="Garamond"/>
                <a:sym typeface="Garamond"/>
              </a:rPr>
              <a:t>Key Budget Additions for 2025-26</a:t>
            </a:r>
            <a:endParaRPr b="1">
              <a:latin typeface="Garamond"/>
              <a:ea typeface="Garamond"/>
              <a:cs typeface="Garamond"/>
              <a:sym typeface="Garamond"/>
            </a:endParaRPr>
          </a:p>
        </p:txBody>
      </p:sp>
      <p:graphicFrame>
        <p:nvGraphicFramePr>
          <p:cNvPr id="161" name="Google Shape;161;p30"/>
          <p:cNvGraphicFramePr/>
          <p:nvPr/>
        </p:nvGraphicFramePr>
        <p:xfrm>
          <a:off x="752613" y="1002475"/>
          <a:ext cx="3000000" cy="3000000"/>
        </p:xfrm>
        <a:graphic>
          <a:graphicData uri="http://schemas.openxmlformats.org/drawingml/2006/table">
            <a:tbl>
              <a:tblPr>
                <a:noFill/>
                <a:tableStyleId>{26C553B3-9CA3-49BC-9A51-F59F435ACCA7}</a:tableStyleId>
              </a:tblPr>
              <a:tblGrid>
                <a:gridCol w="2331500">
                  <a:extLst>
                    <a:ext uri="{9D8B030D-6E8A-4147-A177-3AD203B41FA5}">
                      <a16:colId xmlns:a16="http://schemas.microsoft.com/office/drawing/2014/main" val="20000"/>
                    </a:ext>
                  </a:extLst>
                </a:gridCol>
                <a:gridCol w="4890000">
                  <a:extLst>
                    <a:ext uri="{9D8B030D-6E8A-4147-A177-3AD203B41FA5}">
                      <a16:colId xmlns:a16="http://schemas.microsoft.com/office/drawing/2014/main" val="20001"/>
                    </a:ext>
                  </a:extLst>
                </a:gridCol>
              </a:tblGrid>
              <a:tr h="323675">
                <a:tc>
                  <a:txBody>
                    <a:bodyPr/>
                    <a:lstStyle/>
                    <a:p>
                      <a:pPr marL="0" lvl="0" indent="0" algn="ctr" rtl="0">
                        <a:spcBef>
                          <a:spcPts val="0"/>
                        </a:spcBef>
                        <a:spcAft>
                          <a:spcPts val="0"/>
                        </a:spcAft>
                        <a:buNone/>
                      </a:pPr>
                      <a:r>
                        <a:rPr lang="en" sz="1100" b="1">
                          <a:latin typeface="Roboto"/>
                          <a:ea typeface="Roboto"/>
                          <a:cs typeface="Roboto"/>
                          <a:sym typeface="Roboto"/>
                        </a:rPr>
                        <a:t>Additions</a:t>
                      </a:r>
                      <a:endParaRPr sz="1100" b="1">
                        <a:latin typeface="Roboto"/>
                        <a:ea typeface="Roboto"/>
                        <a:cs typeface="Roboto"/>
                        <a:sym typeface="Roboto"/>
                      </a:endParaRPr>
                    </a:p>
                  </a:txBody>
                  <a:tcPr marL="91425" marR="91425" marT="91425" marB="91425" anchor="b">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 sz="1100" b="1">
                          <a:latin typeface="Roboto"/>
                          <a:ea typeface="Roboto"/>
                          <a:cs typeface="Roboto"/>
                          <a:sym typeface="Roboto"/>
                        </a:rPr>
                        <a:t>Description</a:t>
                      </a:r>
                      <a:endParaRPr sz="1100" b="1">
                        <a:latin typeface="Roboto"/>
                        <a:ea typeface="Roboto"/>
                        <a:cs typeface="Roboto"/>
                        <a:sym typeface="Roboto"/>
                      </a:endParaRPr>
                    </a:p>
                  </a:txBody>
                  <a:tcPr marL="91425" marR="91425" marT="91425" marB="91425" anchor="b">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0">
                <a:tc>
                  <a:txBody>
                    <a:bodyPr/>
                    <a:lstStyle/>
                    <a:p>
                      <a:pPr marL="0" lvl="0" indent="0" algn="l" rtl="0">
                        <a:spcBef>
                          <a:spcPts val="0"/>
                        </a:spcBef>
                        <a:spcAft>
                          <a:spcPts val="0"/>
                        </a:spcAft>
                        <a:buNone/>
                      </a:pPr>
                      <a:r>
                        <a:rPr lang="en" sz="1100"/>
                        <a:t>High School Contracts</a:t>
                      </a:r>
                      <a:endParaRPr sz="1100"/>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 sz="1100"/>
                        <a:t>Special Education Tuition Rate Changes (Special Class/Self-Contained) </a:t>
                      </a:r>
                      <a:endParaRPr sz="1100"/>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215950">
                <a:tc>
                  <a:txBody>
                    <a:bodyPr/>
                    <a:lstStyle/>
                    <a:p>
                      <a:pPr marL="0" lvl="0" indent="0" algn="l" rtl="0">
                        <a:spcBef>
                          <a:spcPts val="0"/>
                        </a:spcBef>
                        <a:spcAft>
                          <a:spcPts val="0"/>
                        </a:spcAft>
                        <a:buNone/>
                      </a:pPr>
                      <a:r>
                        <a:rPr lang="en" sz="1100"/>
                        <a:t>C-TEC Tuition Increase </a:t>
                      </a:r>
                      <a:endParaRPr sz="1100"/>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 sz="1100"/>
                        <a:t>Increased enrollment in C-TEC Programs</a:t>
                      </a:r>
                      <a:endParaRPr sz="1100"/>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r h="215950">
                <a:tc>
                  <a:txBody>
                    <a:bodyPr/>
                    <a:lstStyle/>
                    <a:p>
                      <a:pPr marL="0" lvl="0" indent="0" algn="l" rtl="0">
                        <a:spcBef>
                          <a:spcPts val="0"/>
                        </a:spcBef>
                        <a:spcAft>
                          <a:spcPts val="0"/>
                        </a:spcAft>
                        <a:buNone/>
                      </a:pPr>
                      <a:r>
                        <a:rPr lang="en" sz="1100"/>
                        <a:t>+2 Teaching Assistants</a:t>
                      </a:r>
                      <a:endParaRPr sz="1100"/>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 sz="1100"/>
                        <a:t>CSE / IEP Mandated Services</a:t>
                      </a:r>
                      <a:endParaRPr sz="1100"/>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extLst>
                  <a:ext uri="{0D108BD9-81ED-4DB2-BD59-A6C34878D82A}">
                    <a16:rowId xmlns:a16="http://schemas.microsoft.com/office/drawing/2014/main" val="10003"/>
                  </a:ext>
                </a:extLst>
              </a:tr>
              <a:tr h="215950">
                <a:tc>
                  <a:txBody>
                    <a:bodyPr/>
                    <a:lstStyle/>
                    <a:p>
                      <a:pPr marL="0" lvl="0" indent="0" algn="l" rtl="0">
                        <a:spcBef>
                          <a:spcPts val="0"/>
                        </a:spcBef>
                        <a:spcAft>
                          <a:spcPts val="0"/>
                        </a:spcAft>
                        <a:buNone/>
                      </a:pPr>
                      <a:r>
                        <a:rPr lang="en" sz="1100"/>
                        <a:t>Contract Transportation Increase</a:t>
                      </a:r>
                      <a:endParaRPr sz="1100"/>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 sz="1100"/>
                        <a:t>Additional Special Education Bus Routes</a:t>
                      </a:r>
                      <a:endParaRPr sz="1100"/>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extLst>
                  <a:ext uri="{0D108BD9-81ED-4DB2-BD59-A6C34878D82A}">
                    <a16:rowId xmlns:a16="http://schemas.microsoft.com/office/drawing/2014/main" val="10004"/>
                  </a:ext>
                </a:extLst>
              </a:tr>
              <a:tr h="215950">
                <a:tc>
                  <a:txBody>
                    <a:bodyPr/>
                    <a:lstStyle/>
                    <a:p>
                      <a:pPr marL="0" lvl="0" indent="0" algn="l" rtl="0">
                        <a:spcBef>
                          <a:spcPts val="0"/>
                        </a:spcBef>
                        <a:spcAft>
                          <a:spcPts val="0"/>
                        </a:spcAft>
                        <a:buNone/>
                      </a:pPr>
                      <a:r>
                        <a:rPr lang="en" sz="1100"/>
                        <a:t>1:1 Devices: K iPads </a:t>
                      </a:r>
                      <a:endParaRPr sz="1100"/>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 sz="1100"/>
                        <a:t>Replacement Rotation (2019)</a:t>
                      </a:r>
                      <a:endParaRPr sz="1100">
                        <a:latin typeface="Roboto"/>
                        <a:ea typeface="Roboto"/>
                        <a:cs typeface="Roboto"/>
                        <a:sym typeface="Roboto"/>
                      </a:endParaRPr>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extLst>
                  <a:ext uri="{0D108BD9-81ED-4DB2-BD59-A6C34878D82A}">
                    <a16:rowId xmlns:a16="http://schemas.microsoft.com/office/drawing/2014/main" val="10005"/>
                  </a:ext>
                </a:extLst>
              </a:tr>
              <a:tr h="215950">
                <a:tc>
                  <a:txBody>
                    <a:bodyPr/>
                    <a:lstStyle/>
                    <a:p>
                      <a:pPr marL="0" lvl="0" indent="0" algn="l" rtl="0">
                        <a:spcBef>
                          <a:spcPts val="0"/>
                        </a:spcBef>
                        <a:spcAft>
                          <a:spcPts val="0"/>
                        </a:spcAft>
                        <a:buNone/>
                      </a:pPr>
                      <a:r>
                        <a:rPr lang="en" sz="1100"/>
                        <a:t>MS Boiler </a:t>
                      </a:r>
                      <a:endParaRPr sz="1100"/>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 sz="1100"/>
                        <a:t>TRANE Service Contract Increase</a:t>
                      </a:r>
                      <a:endParaRPr sz="1100"/>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extLst>
                  <a:ext uri="{0D108BD9-81ED-4DB2-BD59-A6C34878D82A}">
                    <a16:rowId xmlns:a16="http://schemas.microsoft.com/office/drawing/2014/main" val="10006"/>
                  </a:ext>
                </a:extLst>
              </a:tr>
              <a:tr h="0">
                <a:tc>
                  <a:txBody>
                    <a:bodyPr/>
                    <a:lstStyle/>
                    <a:p>
                      <a:pPr marL="0" lvl="0" indent="0" algn="l" rtl="0">
                        <a:spcBef>
                          <a:spcPts val="0"/>
                        </a:spcBef>
                        <a:spcAft>
                          <a:spcPts val="0"/>
                        </a:spcAft>
                        <a:buNone/>
                      </a:pPr>
                      <a:r>
                        <a:rPr lang="en" sz="1100"/>
                        <a:t>UPK Transportation Monitor Costs </a:t>
                      </a:r>
                      <a:endParaRPr sz="1100"/>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 sz="1100"/>
                        <a:t>Bus Monitor for UPK Program September through December</a:t>
                      </a:r>
                      <a:endParaRPr sz="1100"/>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extLst>
                  <a:ext uri="{0D108BD9-81ED-4DB2-BD59-A6C34878D82A}">
                    <a16:rowId xmlns:a16="http://schemas.microsoft.com/office/drawing/2014/main" val="10007"/>
                  </a:ext>
                </a:extLst>
              </a:tr>
              <a:tr h="0">
                <a:tc>
                  <a:txBody>
                    <a:bodyPr/>
                    <a:lstStyle/>
                    <a:p>
                      <a:pPr marL="0" lvl="0" indent="0" algn="l" rtl="0">
                        <a:spcBef>
                          <a:spcPts val="0"/>
                        </a:spcBef>
                        <a:spcAft>
                          <a:spcPts val="0"/>
                        </a:spcAft>
                        <a:buNone/>
                      </a:pPr>
                      <a:r>
                        <a:rPr lang="en" sz="1100"/>
                        <a:t>Transfer to Special Aid Fund</a:t>
                      </a:r>
                      <a:endParaRPr sz="1100"/>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 sz="1100"/>
                        <a:t>Special Aid Fund - Special Education Summer School Costs</a:t>
                      </a:r>
                      <a:endParaRPr sz="1100"/>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extLst>
                  <a:ext uri="{0D108BD9-81ED-4DB2-BD59-A6C34878D82A}">
                    <a16:rowId xmlns:a16="http://schemas.microsoft.com/office/drawing/2014/main" val="10008"/>
                  </a:ext>
                </a:extLst>
              </a:tr>
              <a:tr h="0">
                <a:tc>
                  <a:txBody>
                    <a:bodyPr/>
                    <a:lstStyle/>
                    <a:p>
                      <a:pPr marL="0" lvl="0" indent="0" algn="l" rtl="0">
                        <a:spcBef>
                          <a:spcPts val="0"/>
                        </a:spcBef>
                        <a:spcAft>
                          <a:spcPts val="0"/>
                        </a:spcAft>
                        <a:buNone/>
                      </a:pPr>
                      <a:r>
                        <a:rPr lang="en" sz="1100"/>
                        <a:t>Field Trips</a:t>
                      </a:r>
                      <a:endParaRPr sz="1100"/>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 sz="1100"/>
                        <a:t>Increased cost of trips</a:t>
                      </a:r>
                      <a:endParaRPr sz="1100"/>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extLst>
                  <a:ext uri="{0D108BD9-81ED-4DB2-BD59-A6C34878D82A}">
                    <a16:rowId xmlns:a16="http://schemas.microsoft.com/office/drawing/2014/main" val="10009"/>
                  </a:ext>
                </a:extLst>
              </a:tr>
              <a:tr h="0">
                <a:tc>
                  <a:txBody>
                    <a:bodyPr/>
                    <a:lstStyle/>
                    <a:p>
                      <a:pPr marL="0" lvl="0" indent="0" algn="r" rtl="0">
                        <a:spcBef>
                          <a:spcPts val="0"/>
                        </a:spcBef>
                        <a:spcAft>
                          <a:spcPts val="0"/>
                        </a:spcAft>
                        <a:buNone/>
                      </a:pPr>
                      <a:r>
                        <a:rPr lang="en" sz="1100" b="1">
                          <a:latin typeface="Roboto"/>
                          <a:ea typeface="Roboto"/>
                          <a:cs typeface="Roboto"/>
                          <a:sym typeface="Roboto"/>
                        </a:rPr>
                        <a:t>Additions Total</a:t>
                      </a:r>
                      <a:endParaRPr sz="1100" b="1">
                        <a:latin typeface="Roboto"/>
                        <a:ea typeface="Roboto"/>
                        <a:cs typeface="Roboto"/>
                        <a:sym typeface="Roboto"/>
                      </a:endParaRPr>
                    </a:p>
                  </a:txBody>
                  <a:tcPr marL="91425" marR="91425" marT="91425" marB="91425">
                    <a:lnL w="28575" cap="flat" cmpd="sng">
                      <a:solidFill>
                        <a:schemeClr val="lt2"/>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chemeClr val="lt2"/>
                      </a:solidFill>
                      <a:prstDash val="solid"/>
                      <a:round/>
                      <a:headEnd type="none" w="sm" len="sm"/>
                      <a:tailEnd type="none" w="sm" len="sm"/>
                    </a:lnB>
                  </a:tcPr>
                </a:tc>
                <a:tc>
                  <a:txBody>
                    <a:bodyPr/>
                    <a:lstStyle/>
                    <a:p>
                      <a:pPr marL="0" lvl="0" indent="0" algn="r" rtl="0">
                        <a:spcBef>
                          <a:spcPts val="0"/>
                        </a:spcBef>
                        <a:spcAft>
                          <a:spcPts val="0"/>
                        </a:spcAft>
                        <a:buNone/>
                      </a:pPr>
                      <a:r>
                        <a:rPr lang="en" sz="1100" b="1">
                          <a:latin typeface="Roboto"/>
                          <a:ea typeface="Roboto"/>
                          <a:cs typeface="Roboto"/>
                          <a:sym typeface="Roboto"/>
                        </a:rPr>
                        <a:t>$1,703,135</a:t>
                      </a:r>
                      <a:endParaRPr sz="1100" b="1">
                        <a:latin typeface="Roboto"/>
                        <a:ea typeface="Roboto"/>
                        <a:cs typeface="Roboto"/>
                        <a:sym typeface="Roboto"/>
                      </a:endParaRPr>
                    </a:p>
                  </a:txBody>
                  <a:tcPr marL="91425" marR="91425" marT="91425" marB="91425">
                    <a:lnL w="28575" cap="flat" cmpd="sng">
                      <a:solidFill>
                        <a:srgbClr val="9E9E9E"/>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chemeClr val="lt2"/>
                      </a:solidFill>
                      <a:prstDash val="solid"/>
                      <a:round/>
                      <a:headEnd type="none" w="sm" len="sm"/>
                      <a:tailEnd type="none" w="sm" len="sm"/>
                    </a:lnB>
                  </a:tcPr>
                </a:tc>
                <a:extLst>
                  <a:ext uri="{0D108BD9-81ED-4DB2-BD59-A6C34878D82A}">
                    <a16:rowId xmlns:a16="http://schemas.microsoft.com/office/drawing/2014/main" val="10010"/>
                  </a:ext>
                </a:extLst>
              </a:tr>
            </a:tbl>
          </a:graphicData>
        </a:graphic>
      </p:graphicFrame>
      <p:sp>
        <p:nvSpPr>
          <p:cNvPr id="162" name="Google Shape;162;p30"/>
          <p:cNvSpPr txBox="1">
            <a:spLocks noGrp="1"/>
          </p:cNvSpPr>
          <p:nvPr>
            <p:ph type="sldNum" idx="12"/>
          </p:nvPr>
        </p:nvSpPr>
        <p:spPr>
          <a:xfrm>
            <a:off x="8472458" y="470206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3</a:t>
            </a:fld>
            <a:endParaRPr/>
          </a:p>
        </p:txBody>
      </p:sp>
      <p:sp>
        <p:nvSpPr>
          <p:cNvPr id="163" name="Google Shape;163;p30"/>
          <p:cNvSpPr/>
          <p:nvPr/>
        </p:nvSpPr>
        <p:spPr>
          <a:xfrm>
            <a:off x="303025" y="669475"/>
            <a:ext cx="8466300" cy="2319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9FC5E8"/>
        </a:solidFill>
        <a:effectLst/>
      </p:bgPr>
    </p:bg>
    <p:spTree>
      <p:nvGrpSpPr>
        <p:cNvPr id="1" name="Shape 167"/>
        <p:cNvGrpSpPr/>
        <p:nvPr/>
      </p:nvGrpSpPr>
      <p:grpSpPr>
        <a:xfrm>
          <a:off x="0" y="0"/>
          <a:ext cx="0" cy="0"/>
          <a:chOff x="0" y="0"/>
          <a:chExt cx="0" cy="0"/>
        </a:xfrm>
      </p:grpSpPr>
      <p:sp>
        <p:nvSpPr>
          <p:cNvPr id="168" name="Google Shape;168;p31"/>
          <p:cNvSpPr txBox="1">
            <a:spLocks noGrp="1"/>
          </p:cNvSpPr>
          <p:nvPr>
            <p:ph type="title"/>
          </p:nvPr>
        </p:nvSpPr>
        <p:spPr>
          <a:xfrm>
            <a:off x="924600" y="1999800"/>
            <a:ext cx="7294800" cy="1143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chemeClr val="dk1"/>
                </a:solidFill>
                <a:latin typeface="Garamond"/>
                <a:ea typeface="Garamond"/>
                <a:cs typeface="Garamond"/>
                <a:sym typeface="Garamond"/>
              </a:rPr>
              <a:t>Expenditures by Component</a:t>
            </a:r>
            <a:endParaRPr b="1">
              <a:solidFill>
                <a:schemeClr val="dk1"/>
              </a:solidFill>
              <a:latin typeface="Garamond"/>
              <a:ea typeface="Garamond"/>
              <a:cs typeface="Garamond"/>
              <a:sym typeface="Garamond"/>
            </a:endParaRPr>
          </a:p>
        </p:txBody>
      </p:sp>
      <p:sp>
        <p:nvSpPr>
          <p:cNvPr id="169" name="Google Shape;169;p31"/>
          <p:cNvSpPr txBox="1"/>
          <p:nvPr/>
        </p:nvSpPr>
        <p:spPr>
          <a:xfrm>
            <a:off x="4404650" y="3175600"/>
            <a:ext cx="4092000" cy="14280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400"/>
              </a:spcBef>
              <a:spcAft>
                <a:spcPts val="0"/>
              </a:spcAft>
              <a:buNone/>
            </a:pPr>
            <a:r>
              <a:rPr lang="en" sz="2400">
                <a:solidFill>
                  <a:srgbClr val="222222"/>
                </a:solidFill>
                <a:latin typeface="Garamond"/>
                <a:ea typeface="Garamond"/>
                <a:cs typeface="Garamond"/>
                <a:sym typeface="Garamond"/>
              </a:rPr>
              <a:t>1.Program</a:t>
            </a:r>
            <a:endParaRPr sz="2400">
              <a:solidFill>
                <a:srgbClr val="222222"/>
              </a:solidFill>
              <a:latin typeface="Garamond"/>
              <a:ea typeface="Garamond"/>
              <a:cs typeface="Garamond"/>
              <a:sym typeface="Garamond"/>
            </a:endParaRPr>
          </a:p>
          <a:p>
            <a:pPr marL="0" lvl="0" indent="0" algn="l" rtl="0">
              <a:lnSpc>
                <a:spcPct val="80000"/>
              </a:lnSpc>
              <a:spcBef>
                <a:spcPts val="400"/>
              </a:spcBef>
              <a:spcAft>
                <a:spcPts val="0"/>
              </a:spcAft>
              <a:buNone/>
            </a:pPr>
            <a:r>
              <a:rPr lang="en" sz="2400">
                <a:solidFill>
                  <a:srgbClr val="222222"/>
                </a:solidFill>
                <a:latin typeface="Garamond"/>
                <a:ea typeface="Garamond"/>
                <a:cs typeface="Garamond"/>
                <a:sym typeface="Garamond"/>
              </a:rPr>
              <a:t>2.Capital</a:t>
            </a:r>
            <a:endParaRPr sz="2400">
              <a:solidFill>
                <a:srgbClr val="222222"/>
              </a:solidFill>
              <a:latin typeface="Garamond"/>
              <a:ea typeface="Garamond"/>
              <a:cs typeface="Garamond"/>
              <a:sym typeface="Garamond"/>
            </a:endParaRPr>
          </a:p>
          <a:p>
            <a:pPr marL="0" lvl="0" indent="0" algn="l" rtl="0">
              <a:lnSpc>
                <a:spcPct val="80000"/>
              </a:lnSpc>
              <a:spcBef>
                <a:spcPts val="400"/>
              </a:spcBef>
              <a:spcAft>
                <a:spcPts val="0"/>
              </a:spcAft>
              <a:buNone/>
            </a:pPr>
            <a:r>
              <a:rPr lang="en" sz="2400">
                <a:solidFill>
                  <a:srgbClr val="222222"/>
                </a:solidFill>
                <a:latin typeface="Garamond"/>
                <a:ea typeface="Garamond"/>
                <a:cs typeface="Garamond"/>
                <a:sym typeface="Garamond"/>
              </a:rPr>
              <a:t>3.Administration</a:t>
            </a:r>
            <a:endParaRPr sz="2400">
              <a:solidFill>
                <a:srgbClr val="222222"/>
              </a:solidFill>
              <a:latin typeface="Garamond"/>
              <a:ea typeface="Garamond"/>
              <a:cs typeface="Garamond"/>
              <a:sym typeface="Garamon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173"/>
        <p:cNvGrpSpPr/>
        <p:nvPr/>
      </p:nvGrpSpPr>
      <p:grpSpPr>
        <a:xfrm>
          <a:off x="0" y="0"/>
          <a:ext cx="0" cy="0"/>
          <a:chOff x="0" y="0"/>
          <a:chExt cx="0" cy="0"/>
        </a:xfrm>
      </p:grpSpPr>
      <p:sp>
        <p:nvSpPr>
          <p:cNvPr id="174" name="Google Shape;174;p32"/>
          <p:cNvSpPr txBox="1">
            <a:spLocks noGrp="1"/>
          </p:cNvSpPr>
          <p:nvPr>
            <p:ph type="title"/>
          </p:nvPr>
        </p:nvSpPr>
        <p:spPr>
          <a:xfrm>
            <a:off x="311700" y="284725"/>
            <a:ext cx="8520600" cy="734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latin typeface="Garamond"/>
                <a:ea typeface="Garamond"/>
                <a:cs typeface="Garamond"/>
                <a:sym typeface="Garamond"/>
              </a:rPr>
              <a:t>Expenditures by Component</a:t>
            </a:r>
            <a:endParaRPr b="1">
              <a:latin typeface="Garamond"/>
              <a:ea typeface="Garamond"/>
              <a:cs typeface="Garamond"/>
              <a:sym typeface="Garamond"/>
            </a:endParaRPr>
          </a:p>
        </p:txBody>
      </p:sp>
      <p:sp>
        <p:nvSpPr>
          <p:cNvPr id="175" name="Google Shape;175;p32"/>
          <p:cNvSpPr txBox="1">
            <a:spLocks noGrp="1"/>
          </p:cNvSpPr>
          <p:nvPr>
            <p:ph type="body" idx="1"/>
          </p:nvPr>
        </p:nvSpPr>
        <p:spPr>
          <a:xfrm>
            <a:off x="311700" y="1229975"/>
            <a:ext cx="2765400" cy="3662100"/>
          </a:xfrm>
          <a:prstGeom prst="rect">
            <a:avLst/>
          </a:prstGeom>
        </p:spPr>
        <p:txBody>
          <a:bodyPr spcFirstLastPara="1" wrap="square" lIns="91425" tIns="91425" rIns="91425" bIns="91425" anchor="t" anchorCtr="0">
            <a:noAutofit/>
          </a:bodyPr>
          <a:lstStyle/>
          <a:p>
            <a:pPr marL="0" lvl="0" indent="0" algn="ctr" rtl="0">
              <a:spcBef>
                <a:spcPts val="1200"/>
              </a:spcBef>
              <a:spcAft>
                <a:spcPts val="0"/>
              </a:spcAft>
              <a:buNone/>
            </a:pPr>
            <a:r>
              <a:rPr lang="en"/>
              <a:t>PROGRAM</a:t>
            </a:r>
            <a:endParaRPr/>
          </a:p>
          <a:p>
            <a:pPr marL="0" lvl="0" indent="0" algn="l" rtl="0">
              <a:spcBef>
                <a:spcPts val="1200"/>
              </a:spcBef>
              <a:spcAft>
                <a:spcPts val="0"/>
              </a:spcAft>
              <a:buNone/>
            </a:pPr>
            <a:r>
              <a:rPr lang="en"/>
              <a:t>The program budget includes salaries and benefits for all teachers, guidance counselors, teaching assistants, aides, psychologists, nurses, social workers and speech therapists.  It also includes in-service training, library costs, student supplies, co-curricular programs, interscholastic athletics and transportation costs for in and out of district students.</a:t>
            </a:r>
            <a:endParaRPr/>
          </a:p>
          <a:p>
            <a:pPr marL="0" lvl="0" indent="0" algn="l" rtl="0">
              <a:spcBef>
                <a:spcPts val="1200"/>
              </a:spcBef>
              <a:spcAft>
                <a:spcPts val="1600"/>
              </a:spcAft>
              <a:buNone/>
            </a:pPr>
            <a:endParaRPr/>
          </a:p>
        </p:txBody>
      </p:sp>
      <p:sp>
        <p:nvSpPr>
          <p:cNvPr id="176" name="Google Shape;176;p32"/>
          <p:cNvSpPr txBox="1">
            <a:spLocks noGrp="1"/>
          </p:cNvSpPr>
          <p:nvPr>
            <p:ph type="body" idx="2"/>
          </p:nvPr>
        </p:nvSpPr>
        <p:spPr>
          <a:xfrm>
            <a:off x="5933575" y="1229975"/>
            <a:ext cx="2898600" cy="3339000"/>
          </a:xfrm>
          <a:prstGeom prst="rect">
            <a:avLst/>
          </a:prstGeom>
        </p:spPr>
        <p:txBody>
          <a:bodyPr spcFirstLastPara="1" wrap="square" lIns="91425" tIns="91425" rIns="91425" bIns="91425" anchor="t" anchorCtr="0">
            <a:noAutofit/>
          </a:bodyPr>
          <a:lstStyle/>
          <a:p>
            <a:pPr marL="0" lvl="0" indent="0" algn="ctr" rtl="0">
              <a:spcBef>
                <a:spcPts val="1200"/>
              </a:spcBef>
              <a:spcAft>
                <a:spcPts val="0"/>
              </a:spcAft>
              <a:buNone/>
            </a:pPr>
            <a:r>
              <a:rPr lang="en"/>
              <a:t>ADMINISTRATIVE</a:t>
            </a:r>
            <a:endParaRPr/>
          </a:p>
          <a:p>
            <a:pPr marL="0" lvl="0" indent="0" algn="l" rtl="0">
              <a:spcBef>
                <a:spcPts val="1200"/>
              </a:spcBef>
              <a:spcAft>
                <a:spcPts val="0"/>
              </a:spcAft>
              <a:buNone/>
            </a:pPr>
            <a:r>
              <a:rPr lang="en"/>
              <a:t>The administrative budget includes salaries and benefits for all other staff members.  It includes administrators, clerical staff, public information, business office, central office, curriculum development and supervision, research, planning and evaluation, legal services and Board of Education related costs.</a:t>
            </a:r>
            <a:endParaRPr/>
          </a:p>
          <a:p>
            <a:pPr marL="0" lvl="0" indent="0" algn="l" rtl="0">
              <a:spcBef>
                <a:spcPts val="1200"/>
              </a:spcBef>
              <a:spcAft>
                <a:spcPts val="1600"/>
              </a:spcAft>
              <a:buNone/>
            </a:pPr>
            <a:endParaRPr/>
          </a:p>
        </p:txBody>
      </p:sp>
      <p:sp>
        <p:nvSpPr>
          <p:cNvPr id="177" name="Google Shape;177;p32"/>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5</a:t>
            </a:fld>
            <a:endParaRPr/>
          </a:p>
        </p:txBody>
      </p:sp>
      <p:sp>
        <p:nvSpPr>
          <p:cNvPr id="178" name="Google Shape;178;p32"/>
          <p:cNvSpPr txBox="1">
            <a:spLocks noGrp="1"/>
          </p:cNvSpPr>
          <p:nvPr>
            <p:ph type="body" idx="1"/>
          </p:nvPr>
        </p:nvSpPr>
        <p:spPr>
          <a:xfrm>
            <a:off x="3122638" y="1229975"/>
            <a:ext cx="2765400" cy="3339000"/>
          </a:xfrm>
          <a:prstGeom prst="rect">
            <a:avLst/>
          </a:prstGeom>
        </p:spPr>
        <p:txBody>
          <a:bodyPr spcFirstLastPara="1" wrap="square" lIns="91425" tIns="91425" rIns="91425" bIns="91425" anchor="t" anchorCtr="0">
            <a:noAutofit/>
          </a:bodyPr>
          <a:lstStyle/>
          <a:p>
            <a:pPr marL="0" lvl="0" indent="0" algn="ctr" rtl="0">
              <a:spcBef>
                <a:spcPts val="1200"/>
              </a:spcBef>
              <a:spcAft>
                <a:spcPts val="0"/>
              </a:spcAft>
              <a:buNone/>
            </a:pPr>
            <a:r>
              <a:rPr lang="en"/>
              <a:t>CAPITAL</a:t>
            </a:r>
            <a:endParaRPr/>
          </a:p>
          <a:p>
            <a:pPr marL="0" lvl="0" indent="0" algn="l" rtl="0">
              <a:spcBef>
                <a:spcPts val="1200"/>
              </a:spcBef>
              <a:spcAft>
                <a:spcPts val="0"/>
              </a:spcAft>
              <a:buNone/>
            </a:pPr>
            <a:r>
              <a:rPr lang="en"/>
              <a:t>The capital budget includes equipment purchases, debt service on buildings, security, operations and maintenance costs, including salaries and benefits for all custodial staff members.</a:t>
            </a:r>
            <a:endParaRPr/>
          </a:p>
          <a:p>
            <a:pPr marL="0" lvl="0" indent="0" algn="l" rtl="0">
              <a:spcBef>
                <a:spcPts val="1200"/>
              </a:spcBef>
              <a:spcAft>
                <a:spcPts val="1600"/>
              </a:spcAft>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182"/>
        <p:cNvGrpSpPr/>
        <p:nvPr/>
      </p:nvGrpSpPr>
      <p:grpSpPr>
        <a:xfrm>
          <a:off x="0" y="0"/>
          <a:ext cx="0" cy="0"/>
          <a:chOff x="0" y="0"/>
          <a:chExt cx="0" cy="0"/>
        </a:xfrm>
      </p:grpSpPr>
      <p:sp>
        <p:nvSpPr>
          <p:cNvPr id="183" name="Google Shape;183;p33"/>
          <p:cNvSpPr txBox="1">
            <a:spLocks noGrp="1"/>
          </p:cNvSpPr>
          <p:nvPr>
            <p:ph type="title"/>
          </p:nvPr>
        </p:nvSpPr>
        <p:spPr>
          <a:xfrm>
            <a:off x="311700" y="170975"/>
            <a:ext cx="8520600" cy="63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latin typeface="Garamond"/>
                <a:ea typeface="Garamond"/>
                <a:cs typeface="Garamond"/>
                <a:sym typeface="Garamond"/>
              </a:rPr>
              <a:t>Expenditure Summary by Component</a:t>
            </a:r>
            <a:endParaRPr>
              <a:latin typeface="Garamond"/>
              <a:ea typeface="Garamond"/>
              <a:cs typeface="Garamond"/>
              <a:sym typeface="Garamond"/>
            </a:endParaRPr>
          </a:p>
        </p:txBody>
      </p:sp>
      <p:sp>
        <p:nvSpPr>
          <p:cNvPr id="184" name="Google Shape;184;p33"/>
          <p:cNvSpPr txBox="1">
            <a:spLocks noGrp="1"/>
          </p:cNvSpPr>
          <p:nvPr>
            <p:ph type="sldNum" idx="12"/>
          </p:nvPr>
        </p:nvSpPr>
        <p:spPr>
          <a:xfrm>
            <a:off x="8450209" y="4550926"/>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6</a:t>
            </a:fld>
            <a:endParaRPr/>
          </a:p>
        </p:txBody>
      </p:sp>
      <p:pic>
        <p:nvPicPr>
          <p:cNvPr id="185" name="Google Shape;185;p33"/>
          <p:cNvPicPr preferRelativeResize="0"/>
          <p:nvPr/>
        </p:nvPicPr>
        <p:blipFill>
          <a:blip r:embed="rId3">
            <a:alphaModFix/>
          </a:blip>
          <a:stretch>
            <a:fillRect/>
          </a:stretch>
        </p:blipFill>
        <p:spPr>
          <a:xfrm>
            <a:off x="839125" y="971625"/>
            <a:ext cx="7465749" cy="2936525"/>
          </a:xfrm>
          <a:prstGeom prst="rect">
            <a:avLst/>
          </a:prstGeom>
          <a:noFill/>
          <a:ln w="28575" cap="flat" cmpd="sng">
            <a:solidFill>
              <a:schemeClr val="dk2"/>
            </a:solidFill>
            <a:prstDash val="solid"/>
            <a:round/>
            <a:headEnd type="none" w="sm" len="sm"/>
            <a:tailEnd type="none" w="sm" len="sm"/>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189"/>
        <p:cNvGrpSpPr/>
        <p:nvPr/>
      </p:nvGrpSpPr>
      <p:grpSpPr>
        <a:xfrm>
          <a:off x="0" y="0"/>
          <a:ext cx="0" cy="0"/>
          <a:chOff x="0" y="0"/>
          <a:chExt cx="0" cy="0"/>
        </a:xfrm>
      </p:grpSpPr>
      <p:sp>
        <p:nvSpPr>
          <p:cNvPr id="190" name="Google Shape;190;p34"/>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latin typeface="Garamond"/>
                <a:ea typeface="Garamond"/>
                <a:cs typeface="Garamond"/>
                <a:sym typeface="Garamond"/>
              </a:rPr>
              <a:t>Expenditure Comparison</a:t>
            </a:r>
            <a:endParaRPr>
              <a:latin typeface="Garamond"/>
              <a:ea typeface="Garamond"/>
              <a:cs typeface="Garamond"/>
              <a:sym typeface="Garamond"/>
            </a:endParaRPr>
          </a:p>
        </p:txBody>
      </p:sp>
      <p:sp>
        <p:nvSpPr>
          <p:cNvPr id="191" name="Google Shape;191;p34"/>
          <p:cNvSpPr txBox="1">
            <a:spLocks noGrp="1"/>
          </p:cNvSpPr>
          <p:nvPr>
            <p:ph type="sldNum" idx="12"/>
          </p:nvPr>
        </p:nvSpPr>
        <p:spPr>
          <a:xfrm>
            <a:off x="8393409" y="45864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7</a:t>
            </a:fld>
            <a:endParaRPr/>
          </a:p>
        </p:txBody>
      </p:sp>
      <p:graphicFrame>
        <p:nvGraphicFramePr>
          <p:cNvPr id="192" name="Google Shape;192;p34"/>
          <p:cNvGraphicFramePr/>
          <p:nvPr/>
        </p:nvGraphicFramePr>
        <p:xfrm>
          <a:off x="416100" y="1619250"/>
          <a:ext cx="6656550" cy="2281979"/>
        </p:xfrm>
        <a:graphic>
          <a:graphicData uri="http://schemas.openxmlformats.org/drawingml/2006/table">
            <a:tbl>
              <a:tblPr>
                <a:noFill/>
                <a:tableStyleId>{26C553B3-9CA3-49BC-9A51-F59F435ACCA7}</a:tableStyleId>
              </a:tblPr>
              <a:tblGrid>
                <a:gridCol w="1999150">
                  <a:extLst>
                    <a:ext uri="{9D8B030D-6E8A-4147-A177-3AD203B41FA5}">
                      <a16:colId xmlns:a16="http://schemas.microsoft.com/office/drawing/2014/main" val="20000"/>
                    </a:ext>
                  </a:extLst>
                </a:gridCol>
                <a:gridCol w="1304325">
                  <a:extLst>
                    <a:ext uri="{9D8B030D-6E8A-4147-A177-3AD203B41FA5}">
                      <a16:colId xmlns:a16="http://schemas.microsoft.com/office/drawing/2014/main" val="20001"/>
                    </a:ext>
                  </a:extLst>
                </a:gridCol>
                <a:gridCol w="1206050">
                  <a:extLst>
                    <a:ext uri="{9D8B030D-6E8A-4147-A177-3AD203B41FA5}">
                      <a16:colId xmlns:a16="http://schemas.microsoft.com/office/drawing/2014/main" val="20002"/>
                    </a:ext>
                  </a:extLst>
                </a:gridCol>
                <a:gridCol w="1228725">
                  <a:extLst>
                    <a:ext uri="{9D8B030D-6E8A-4147-A177-3AD203B41FA5}">
                      <a16:colId xmlns:a16="http://schemas.microsoft.com/office/drawing/2014/main" val="20003"/>
                    </a:ext>
                  </a:extLst>
                </a:gridCol>
                <a:gridCol w="918300">
                  <a:extLst>
                    <a:ext uri="{9D8B030D-6E8A-4147-A177-3AD203B41FA5}">
                      <a16:colId xmlns:a16="http://schemas.microsoft.com/office/drawing/2014/main" val="20004"/>
                    </a:ext>
                  </a:extLst>
                </a:gridCol>
              </a:tblGrid>
              <a:tr h="381000">
                <a:tc>
                  <a:txBody>
                    <a:bodyPr/>
                    <a:lstStyle/>
                    <a:p>
                      <a:pPr marL="0" lvl="0" indent="0" algn="l" rtl="0">
                        <a:lnSpc>
                          <a:spcPct val="115000"/>
                        </a:lnSpc>
                        <a:spcBef>
                          <a:spcPts val="0"/>
                        </a:spcBef>
                        <a:spcAft>
                          <a:spcPts val="0"/>
                        </a:spcAft>
                        <a:buNone/>
                      </a:pPr>
                      <a:r>
                        <a:rPr lang="en" b="1"/>
                        <a:t>Component</a:t>
                      </a:r>
                      <a:endParaRPr b="1"/>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b="1"/>
                        <a:t>2024-2025</a:t>
                      </a:r>
                      <a:endParaRPr b="1"/>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b="1"/>
                        <a:t>2025-2026</a:t>
                      </a:r>
                      <a:endParaRPr b="1"/>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b="1"/>
                        <a:t>$ Change</a:t>
                      </a:r>
                      <a:endParaRPr b="1"/>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b="1"/>
                        <a:t>% Budget</a:t>
                      </a:r>
                      <a:endParaRPr b="1"/>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381000">
                <a:tc>
                  <a:txBody>
                    <a:bodyPr/>
                    <a:lstStyle/>
                    <a:p>
                      <a:pPr marL="0" lvl="0" indent="0" algn="l" rtl="0">
                        <a:lnSpc>
                          <a:spcPct val="115000"/>
                        </a:lnSpc>
                        <a:spcBef>
                          <a:spcPts val="0"/>
                        </a:spcBef>
                        <a:spcAft>
                          <a:spcPts val="0"/>
                        </a:spcAft>
                        <a:buNone/>
                      </a:pPr>
                      <a:r>
                        <a:rPr lang="en" b="1"/>
                        <a:t>Program</a:t>
                      </a:r>
                      <a:endParaRPr b="1"/>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lvl="0" indent="0" algn="r" rtl="0">
                        <a:spcBef>
                          <a:spcPts val="0"/>
                        </a:spcBef>
                        <a:spcAft>
                          <a:spcPts val="0"/>
                        </a:spcAft>
                        <a:buNone/>
                      </a:pPr>
                      <a:r>
                        <a:rPr lang="en" sz="1200"/>
                        <a:t>  23,416,835 </a:t>
                      </a:r>
                      <a:endParaRPr sz="1200"/>
                    </a:p>
                  </a:txBody>
                  <a:tcPr marL="91425" marR="91425" marT="91425" marB="91425" anchor="b">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lvl="0" indent="0" algn="r" rtl="0">
                        <a:spcBef>
                          <a:spcPts val="0"/>
                        </a:spcBef>
                        <a:spcAft>
                          <a:spcPts val="0"/>
                        </a:spcAft>
                        <a:buNone/>
                      </a:pPr>
                      <a:r>
                        <a:rPr lang="en" sz="1200"/>
                        <a:t>  25,157,180 </a:t>
                      </a:r>
                      <a:endParaRPr sz="1200"/>
                    </a:p>
                  </a:txBody>
                  <a:tcPr marL="91425" marR="91425" marT="91425" marB="91425" anchor="b">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lvl="0" indent="0" algn="r" rtl="0">
                        <a:spcBef>
                          <a:spcPts val="0"/>
                        </a:spcBef>
                        <a:spcAft>
                          <a:spcPts val="0"/>
                        </a:spcAft>
                        <a:buNone/>
                      </a:pPr>
                      <a:r>
                        <a:rPr lang="en" sz="1200"/>
                        <a:t>   1,740,344 </a:t>
                      </a:r>
                      <a:endParaRPr sz="1200"/>
                    </a:p>
                  </a:txBody>
                  <a:tcPr marL="91425" marR="91425" marT="91425" marB="91425" anchor="b">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lvl="0" indent="0" algn="r" rtl="0">
                        <a:spcBef>
                          <a:spcPts val="0"/>
                        </a:spcBef>
                        <a:spcAft>
                          <a:spcPts val="0"/>
                        </a:spcAft>
                        <a:buNone/>
                      </a:pPr>
                      <a:r>
                        <a:rPr lang="en" sz="1200"/>
                        <a:t>81.2%</a:t>
                      </a:r>
                      <a:endParaRPr sz="1200"/>
                    </a:p>
                  </a:txBody>
                  <a:tcPr marL="91425" marR="91425" marT="91425" marB="91425" anchor="b">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0" lvl="0" indent="0" algn="l" rtl="0">
                        <a:lnSpc>
                          <a:spcPct val="115000"/>
                        </a:lnSpc>
                        <a:spcBef>
                          <a:spcPts val="0"/>
                        </a:spcBef>
                        <a:spcAft>
                          <a:spcPts val="0"/>
                        </a:spcAft>
                        <a:buNone/>
                      </a:pPr>
                      <a:r>
                        <a:rPr lang="en" b="1"/>
                        <a:t>Capital</a:t>
                      </a:r>
                      <a:endParaRPr b="1"/>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lvl="0" indent="0" algn="r" rtl="0">
                        <a:spcBef>
                          <a:spcPts val="0"/>
                        </a:spcBef>
                        <a:spcAft>
                          <a:spcPts val="0"/>
                        </a:spcAft>
                        <a:buNone/>
                      </a:pPr>
                      <a:r>
                        <a:rPr lang="en" sz="1200"/>
                        <a:t>   3,371,200 </a:t>
                      </a:r>
                      <a:endParaRPr sz="1200"/>
                    </a:p>
                  </a:txBody>
                  <a:tcPr marL="91425" marR="91425" marT="91425" marB="91425" anchor="b">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lvl="0" indent="0" algn="r" rtl="0">
                        <a:spcBef>
                          <a:spcPts val="0"/>
                        </a:spcBef>
                        <a:spcAft>
                          <a:spcPts val="0"/>
                        </a:spcAft>
                        <a:buNone/>
                      </a:pPr>
                      <a:r>
                        <a:rPr lang="en" sz="1200"/>
                        <a:t>   3,191,580 </a:t>
                      </a:r>
                      <a:endParaRPr sz="1200"/>
                    </a:p>
                  </a:txBody>
                  <a:tcPr marL="91425" marR="91425" marT="91425" marB="91425" anchor="b">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lvl="0" indent="0" algn="r" rtl="0">
                        <a:spcBef>
                          <a:spcPts val="0"/>
                        </a:spcBef>
                        <a:spcAft>
                          <a:spcPts val="0"/>
                        </a:spcAft>
                        <a:buNone/>
                      </a:pPr>
                      <a:r>
                        <a:rPr lang="en" sz="1200"/>
                        <a:t>       (179,620) </a:t>
                      </a:r>
                      <a:endParaRPr sz="1200"/>
                    </a:p>
                  </a:txBody>
                  <a:tcPr marL="91425" marR="91425" marT="91425" marB="91425" anchor="b">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lvl="0" indent="0" algn="r" rtl="0">
                        <a:spcBef>
                          <a:spcPts val="0"/>
                        </a:spcBef>
                        <a:spcAft>
                          <a:spcPts val="0"/>
                        </a:spcAft>
                        <a:buNone/>
                      </a:pPr>
                      <a:r>
                        <a:rPr lang="en" sz="1200"/>
                        <a:t>10.3%</a:t>
                      </a:r>
                      <a:endParaRPr sz="1200"/>
                    </a:p>
                  </a:txBody>
                  <a:tcPr marL="91425" marR="91425" marT="91425" marB="91425" anchor="b">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r h="381000">
                <a:tc>
                  <a:txBody>
                    <a:bodyPr/>
                    <a:lstStyle/>
                    <a:p>
                      <a:pPr marL="0" lvl="0" indent="0" algn="l" rtl="0">
                        <a:lnSpc>
                          <a:spcPct val="115000"/>
                        </a:lnSpc>
                        <a:spcBef>
                          <a:spcPts val="0"/>
                        </a:spcBef>
                        <a:spcAft>
                          <a:spcPts val="0"/>
                        </a:spcAft>
                        <a:buNone/>
                      </a:pPr>
                      <a:r>
                        <a:rPr lang="en" b="1"/>
                        <a:t>Administration</a:t>
                      </a:r>
                      <a:endParaRPr b="1"/>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lvl="0" indent="0" algn="r" rtl="0">
                        <a:spcBef>
                          <a:spcPts val="0"/>
                        </a:spcBef>
                        <a:spcAft>
                          <a:spcPts val="0"/>
                        </a:spcAft>
                        <a:buNone/>
                      </a:pPr>
                      <a:r>
                        <a:rPr lang="en" sz="1200"/>
                        <a:t>   2,401,985 </a:t>
                      </a:r>
                      <a:endParaRPr sz="1200"/>
                    </a:p>
                  </a:txBody>
                  <a:tcPr marL="91425" marR="91425" marT="91425" marB="91425" anchor="b">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lvl="0" indent="0" algn="r" rtl="0">
                        <a:spcBef>
                          <a:spcPts val="0"/>
                        </a:spcBef>
                        <a:spcAft>
                          <a:spcPts val="0"/>
                        </a:spcAft>
                        <a:buNone/>
                      </a:pPr>
                      <a:r>
                        <a:rPr lang="en" sz="1200"/>
                        <a:t>   2,631,655 </a:t>
                      </a:r>
                      <a:endParaRPr sz="1200"/>
                    </a:p>
                  </a:txBody>
                  <a:tcPr marL="91425" marR="91425" marT="91425" marB="91425" anchor="b">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lvl="0" indent="0" algn="r" rtl="0">
                        <a:spcBef>
                          <a:spcPts val="0"/>
                        </a:spcBef>
                        <a:spcAft>
                          <a:spcPts val="0"/>
                        </a:spcAft>
                        <a:buNone/>
                      </a:pPr>
                      <a:r>
                        <a:rPr lang="en" sz="1200"/>
                        <a:t>       229,671 </a:t>
                      </a:r>
                      <a:endParaRPr sz="1200"/>
                    </a:p>
                  </a:txBody>
                  <a:tcPr marL="91425" marR="91425" marT="91425" marB="91425" anchor="b">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lvl="0" indent="0" algn="r" rtl="0">
                        <a:spcBef>
                          <a:spcPts val="0"/>
                        </a:spcBef>
                        <a:spcAft>
                          <a:spcPts val="0"/>
                        </a:spcAft>
                        <a:buNone/>
                      </a:pPr>
                      <a:r>
                        <a:rPr lang="en" sz="1200"/>
                        <a:t>8.5%</a:t>
                      </a:r>
                      <a:endParaRPr sz="1200"/>
                    </a:p>
                  </a:txBody>
                  <a:tcPr marL="91425" marR="91425" marT="91425" marB="91425" anchor="b">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extLst>
                  <a:ext uri="{0D108BD9-81ED-4DB2-BD59-A6C34878D82A}">
                    <a16:rowId xmlns:a16="http://schemas.microsoft.com/office/drawing/2014/main" val="10003"/>
                  </a:ext>
                </a:extLst>
              </a:tr>
              <a:tr h="381000">
                <a:tc>
                  <a:txBody>
                    <a:bodyPr/>
                    <a:lstStyle/>
                    <a:p>
                      <a:pPr marL="0" lvl="0" indent="0" algn="l" rtl="0">
                        <a:lnSpc>
                          <a:spcPct val="115000"/>
                        </a:lnSpc>
                        <a:spcBef>
                          <a:spcPts val="0"/>
                        </a:spcBef>
                        <a:spcAft>
                          <a:spcPts val="0"/>
                        </a:spcAft>
                        <a:buNone/>
                      </a:pPr>
                      <a:r>
                        <a:rPr lang="en" b="1"/>
                        <a:t>Total Appropriations</a:t>
                      </a:r>
                      <a:endParaRPr b="1"/>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lvl="0" indent="0" algn="r" rtl="0">
                        <a:spcBef>
                          <a:spcPts val="0"/>
                        </a:spcBef>
                        <a:spcAft>
                          <a:spcPts val="0"/>
                        </a:spcAft>
                        <a:buNone/>
                      </a:pPr>
                      <a:r>
                        <a:rPr lang="en" sz="1200"/>
                        <a:t> $  29,190,020 </a:t>
                      </a:r>
                      <a:endParaRPr sz="1200"/>
                    </a:p>
                  </a:txBody>
                  <a:tcPr marL="91425" marR="91425" marT="91425" marB="91425" anchor="b">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lvl="0" indent="0" algn="r" rtl="0">
                        <a:spcBef>
                          <a:spcPts val="0"/>
                        </a:spcBef>
                        <a:spcAft>
                          <a:spcPts val="0"/>
                        </a:spcAft>
                        <a:buNone/>
                      </a:pPr>
                      <a:r>
                        <a:rPr lang="en" sz="1200"/>
                        <a:t> $  30,980,415 </a:t>
                      </a:r>
                      <a:endParaRPr sz="1200"/>
                    </a:p>
                  </a:txBody>
                  <a:tcPr marL="91425" marR="91425" marT="91425" marB="91425" anchor="b">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lvl="0" indent="0" algn="r" rtl="0">
                        <a:spcBef>
                          <a:spcPts val="0"/>
                        </a:spcBef>
                        <a:spcAft>
                          <a:spcPts val="0"/>
                        </a:spcAft>
                        <a:buNone/>
                      </a:pPr>
                      <a:r>
                        <a:rPr lang="en" sz="1200"/>
                        <a:t> $   1,093,835 </a:t>
                      </a:r>
                      <a:endParaRPr sz="1200"/>
                    </a:p>
                  </a:txBody>
                  <a:tcPr marL="91425" marR="91425" marT="91425" marB="91425" anchor="b">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1200"/>
                        <a:t>100.0%</a:t>
                      </a:r>
                      <a:endParaRPr sz="1200"/>
                    </a:p>
                  </a:txBody>
                  <a:tcPr marL="91425" marR="91425" marT="91425" marB="91425" anchor="b">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193" name="Google Shape;193;p34"/>
          <p:cNvSpPr/>
          <p:nvPr/>
        </p:nvSpPr>
        <p:spPr>
          <a:xfrm>
            <a:off x="7072650" y="2556225"/>
            <a:ext cx="1707000" cy="777000"/>
          </a:xfrm>
          <a:prstGeom prst="leftArrowCallout">
            <a:avLst>
              <a:gd name="adj1" fmla="val 25000"/>
              <a:gd name="adj2" fmla="val 25000"/>
              <a:gd name="adj3" fmla="val 25000"/>
              <a:gd name="adj4" fmla="val 78511"/>
            </a:avLst>
          </a:prstGeom>
          <a:solidFill>
            <a:srgbClr val="D9EAD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900">
                <a:latin typeface="Roboto"/>
                <a:ea typeface="Roboto"/>
                <a:cs typeface="Roboto"/>
                <a:sym typeface="Roboto"/>
              </a:rPr>
              <a:t>As per the Bus Replacement Fleet Schedule: </a:t>
            </a:r>
            <a:endParaRPr sz="900">
              <a:latin typeface="Roboto"/>
              <a:ea typeface="Roboto"/>
              <a:cs typeface="Roboto"/>
              <a:sym typeface="Roboto"/>
            </a:endParaRPr>
          </a:p>
          <a:p>
            <a:pPr marL="0" lvl="0" indent="0" algn="l" rtl="0">
              <a:spcBef>
                <a:spcPts val="0"/>
              </a:spcBef>
              <a:spcAft>
                <a:spcPts val="0"/>
              </a:spcAft>
              <a:buNone/>
            </a:pPr>
            <a:r>
              <a:rPr lang="en" sz="900">
                <a:latin typeface="Roboto"/>
                <a:ea typeface="Roboto"/>
                <a:cs typeface="Roboto"/>
                <a:sym typeface="Roboto"/>
              </a:rPr>
              <a:t>No new bus purchases are required </a:t>
            </a:r>
            <a:endParaRPr sz="9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9FC5E8"/>
        </a:solidFill>
        <a:effectLst/>
      </p:bgPr>
    </p:bg>
    <p:spTree>
      <p:nvGrpSpPr>
        <p:cNvPr id="1" name="Shape 197"/>
        <p:cNvGrpSpPr/>
        <p:nvPr/>
      </p:nvGrpSpPr>
      <p:grpSpPr>
        <a:xfrm>
          <a:off x="0" y="0"/>
          <a:ext cx="0" cy="0"/>
          <a:chOff x="0" y="0"/>
          <a:chExt cx="0" cy="0"/>
        </a:xfrm>
      </p:grpSpPr>
      <p:sp>
        <p:nvSpPr>
          <p:cNvPr id="198" name="Google Shape;198;p35"/>
          <p:cNvSpPr txBox="1">
            <a:spLocks noGrp="1"/>
          </p:cNvSpPr>
          <p:nvPr>
            <p:ph type="ctrTitle"/>
          </p:nvPr>
        </p:nvSpPr>
        <p:spPr>
          <a:xfrm>
            <a:off x="917400" y="2162100"/>
            <a:ext cx="7309200" cy="8193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b="1">
                <a:solidFill>
                  <a:schemeClr val="dk1"/>
                </a:solidFill>
                <a:latin typeface="Garamond"/>
                <a:ea typeface="Garamond"/>
                <a:cs typeface="Garamond"/>
                <a:sym typeface="Garamond"/>
              </a:rPr>
              <a:t>Revenues By Component</a:t>
            </a:r>
            <a:endParaRPr b="1">
              <a:solidFill>
                <a:schemeClr val="dk1"/>
              </a:solidFill>
            </a:endParaRPr>
          </a:p>
        </p:txBody>
      </p:sp>
      <p:sp>
        <p:nvSpPr>
          <p:cNvPr id="199" name="Google Shape;199;p35"/>
          <p:cNvSpPr txBox="1"/>
          <p:nvPr/>
        </p:nvSpPr>
        <p:spPr>
          <a:xfrm>
            <a:off x="7596725" y="4456200"/>
            <a:ext cx="1276500" cy="385800"/>
          </a:xfrm>
          <a:prstGeom prst="rect">
            <a:avLst/>
          </a:prstGeom>
          <a:noFill/>
          <a:ln>
            <a:noFill/>
          </a:ln>
        </p:spPr>
        <p:txBody>
          <a:bodyPr spcFirstLastPara="1" wrap="square" lIns="91425" tIns="91425" rIns="91425" bIns="91425" anchor="ctr" anchorCtr="0">
            <a:noAutofit/>
          </a:bodyPr>
          <a:lstStyle/>
          <a:p>
            <a:pPr marL="0" lvl="0" indent="0" algn="r" rtl="0">
              <a:lnSpc>
                <a:spcPct val="80000"/>
              </a:lnSpc>
              <a:spcBef>
                <a:spcPts val="700"/>
              </a:spcBef>
              <a:spcAft>
                <a:spcPts val="0"/>
              </a:spcAft>
              <a:buNone/>
            </a:pPr>
            <a:endParaRPr sz="1100">
              <a:latin typeface="Garamond"/>
              <a:ea typeface="Garamond"/>
              <a:cs typeface="Garamond"/>
              <a:sym typeface="Garamond"/>
            </a:endParaRPr>
          </a:p>
          <a:p>
            <a:pPr marL="0" lvl="0" indent="0" algn="r" rtl="0">
              <a:lnSpc>
                <a:spcPct val="80000"/>
              </a:lnSpc>
              <a:spcBef>
                <a:spcPts val="700"/>
              </a:spcBef>
              <a:spcAft>
                <a:spcPts val="0"/>
              </a:spcAft>
              <a:buNone/>
            </a:pPr>
            <a:endParaRPr sz="1100">
              <a:latin typeface="Garamond"/>
              <a:ea typeface="Garamond"/>
              <a:cs typeface="Garamond"/>
              <a:sym typeface="Garamon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203"/>
        <p:cNvGrpSpPr/>
        <p:nvPr/>
      </p:nvGrpSpPr>
      <p:grpSpPr>
        <a:xfrm>
          <a:off x="0" y="0"/>
          <a:ext cx="0" cy="0"/>
          <a:chOff x="0" y="0"/>
          <a:chExt cx="0" cy="0"/>
        </a:xfrm>
      </p:grpSpPr>
      <p:sp>
        <p:nvSpPr>
          <p:cNvPr id="204" name="Google Shape;204;p36"/>
          <p:cNvSpPr txBox="1">
            <a:spLocks noGrp="1"/>
          </p:cNvSpPr>
          <p:nvPr>
            <p:ph type="title"/>
          </p:nvPr>
        </p:nvSpPr>
        <p:spPr>
          <a:xfrm>
            <a:off x="311700" y="96725"/>
            <a:ext cx="8520600" cy="577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latin typeface="Garamond"/>
                <a:ea typeface="Garamond"/>
                <a:cs typeface="Garamond"/>
                <a:sym typeface="Garamond"/>
              </a:rPr>
              <a:t>Revenue Summary by Component</a:t>
            </a:r>
            <a:endParaRPr b="1">
              <a:latin typeface="Garamond"/>
              <a:ea typeface="Garamond"/>
              <a:cs typeface="Garamond"/>
              <a:sym typeface="Garamond"/>
            </a:endParaRPr>
          </a:p>
          <a:p>
            <a:pPr marL="0" lvl="0" indent="0" algn="l" rtl="0">
              <a:spcBef>
                <a:spcPts val="0"/>
              </a:spcBef>
              <a:spcAft>
                <a:spcPts val="0"/>
              </a:spcAft>
              <a:buNone/>
            </a:pPr>
            <a:endParaRPr b="1">
              <a:latin typeface="Garamond"/>
              <a:ea typeface="Garamond"/>
              <a:cs typeface="Garamond"/>
              <a:sym typeface="Garamond"/>
            </a:endParaRPr>
          </a:p>
        </p:txBody>
      </p:sp>
      <p:sp>
        <p:nvSpPr>
          <p:cNvPr id="205" name="Google Shape;205;p36"/>
          <p:cNvSpPr txBox="1">
            <a:spLocks noGrp="1"/>
          </p:cNvSpPr>
          <p:nvPr>
            <p:ph type="sldNum" idx="12"/>
          </p:nvPr>
        </p:nvSpPr>
        <p:spPr>
          <a:xfrm>
            <a:off x="8498209" y="45954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9</a:t>
            </a:fld>
            <a:endParaRPr/>
          </a:p>
        </p:txBody>
      </p:sp>
      <p:pic>
        <p:nvPicPr>
          <p:cNvPr id="206" name="Google Shape;206;p36"/>
          <p:cNvPicPr preferRelativeResize="0"/>
          <p:nvPr/>
        </p:nvPicPr>
        <p:blipFill>
          <a:blip r:embed="rId3">
            <a:alphaModFix/>
          </a:blip>
          <a:stretch>
            <a:fillRect/>
          </a:stretch>
        </p:blipFill>
        <p:spPr>
          <a:xfrm>
            <a:off x="680363" y="835500"/>
            <a:ext cx="7783275" cy="3072525"/>
          </a:xfrm>
          <a:prstGeom prst="rect">
            <a:avLst/>
          </a:prstGeom>
          <a:noFill/>
          <a:ln w="28575" cap="flat" cmpd="sng">
            <a:solidFill>
              <a:schemeClr val="dk2"/>
            </a:solidFill>
            <a:prstDash val="solid"/>
            <a:round/>
            <a:headEnd type="none" w="sm" len="sm"/>
            <a:tailEnd type="none" w="sm" len="sm"/>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210"/>
        <p:cNvGrpSpPr/>
        <p:nvPr/>
      </p:nvGrpSpPr>
      <p:grpSpPr>
        <a:xfrm>
          <a:off x="0" y="0"/>
          <a:ext cx="0" cy="0"/>
          <a:chOff x="0" y="0"/>
          <a:chExt cx="0" cy="0"/>
        </a:xfrm>
      </p:grpSpPr>
      <p:sp>
        <p:nvSpPr>
          <p:cNvPr id="211" name="Google Shape;211;p37"/>
          <p:cNvSpPr txBox="1">
            <a:spLocks noGrp="1"/>
          </p:cNvSpPr>
          <p:nvPr>
            <p:ph type="title"/>
          </p:nvPr>
        </p:nvSpPr>
        <p:spPr>
          <a:xfrm>
            <a:off x="311700" y="94075"/>
            <a:ext cx="8520600" cy="617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Garamond"/>
                <a:ea typeface="Garamond"/>
                <a:cs typeface="Garamond"/>
                <a:sym typeface="Garamond"/>
              </a:rPr>
              <a:t>Revenues</a:t>
            </a:r>
            <a:endParaRPr>
              <a:latin typeface="Garamond"/>
              <a:ea typeface="Garamond"/>
              <a:cs typeface="Garamond"/>
              <a:sym typeface="Garamond"/>
            </a:endParaRPr>
          </a:p>
        </p:txBody>
      </p:sp>
      <p:graphicFrame>
        <p:nvGraphicFramePr>
          <p:cNvPr id="212" name="Google Shape;212;p37"/>
          <p:cNvGraphicFramePr/>
          <p:nvPr>
            <p:extLst>
              <p:ext uri="{D42A27DB-BD31-4B8C-83A1-F6EECF244321}">
                <p14:modId xmlns:p14="http://schemas.microsoft.com/office/powerpoint/2010/main" val="3286217858"/>
              </p:ext>
            </p:extLst>
          </p:nvPr>
        </p:nvGraphicFramePr>
        <p:xfrm>
          <a:off x="1799575" y="940438"/>
          <a:ext cx="5544850" cy="3504900"/>
        </p:xfrm>
        <a:graphic>
          <a:graphicData uri="http://schemas.openxmlformats.org/drawingml/2006/table">
            <a:tbl>
              <a:tblPr>
                <a:noFill/>
                <a:tableStyleId>{26C553B3-9CA3-49BC-9A51-F59F435ACCA7}</a:tableStyleId>
              </a:tblPr>
              <a:tblGrid>
                <a:gridCol w="1950525">
                  <a:extLst>
                    <a:ext uri="{9D8B030D-6E8A-4147-A177-3AD203B41FA5}">
                      <a16:colId xmlns:a16="http://schemas.microsoft.com/office/drawing/2014/main" val="20000"/>
                    </a:ext>
                  </a:extLst>
                </a:gridCol>
                <a:gridCol w="1281675">
                  <a:extLst>
                    <a:ext uri="{9D8B030D-6E8A-4147-A177-3AD203B41FA5}">
                      <a16:colId xmlns:a16="http://schemas.microsoft.com/office/drawing/2014/main" val="20001"/>
                    </a:ext>
                  </a:extLst>
                </a:gridCol>
                <a:gridCol w="1260800">
                  <a:extLst>
                    <a:ext uri="{9D8B030D-6E8A-4147-A177-3AD203B41FA5}">
                      <a16:colId xmlns:a16="http://schemas.microsoft.com/office/drawing/2014/main" val="20002"/>
                    </a:ext>
                  </a:extLst>
                </a:gridCol>
                <a:gridCol w="1051850">
                  <a:extLst>
                    <a:ext uri="{9D8B030D-6E8A-4147-A177-3AD203B41FA5}">
                      <a16:colId xmlns:a16="http://schemas.microsoft.com/office/drawing/2014/main" val="20003"/>
                    </a:ext>
                  </a:extLst>
                </a:gridCol>
              </a:tblGrid>
              <a:tr h="323675">
                <a:tc>
                  <a:txBody>
                    <a:bodyPr/>
                    <a:lstStyle/>
                    <a:p>
                      <a:pPr marL="0" lvl="0" indent="0" algn="l" rtl="0">
                        <a:spcBef>
                          <a:spcPts val="0"/>
                        </a:spcBef>
                        <a:spcAft>
                          <a:spcPts val="0"/>
                        </a:spcAft>
                        <a:buNone/>
                      </a:pPr>
                      <a:r>
                        <a:rPr lang="en" sz="1000" b="1">
                          <a:latin typeface="Roboto"/>
                          <a:ea typeface="Roboto"/>
                          <a:cs typeface="Roboto"/>
                          <a:sym typeface="Roboto"/>
                        </a:rPr>
                        <a:t>Revenues accounts</a:t>
                      </a:r>
                      <a:endParaRPr sz="1000" b="1">
                        <a:latin typeface="Roboto"/>
                        <a:ea typeface="Roboto"/>
                        <a:cs typeface="Roboto"/>
                        <a:sym typeface="Roboto"/>
                      </a:endParaRPr>
                    </a:p>
                  </a:txBody>
                  <a:tcPr marL="91425" marR="91425" marT="91425" marB="91425" anchor="b">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 sz="1000" b="1">
                          <a:latin typeface="Roboto"/>
                          <a:ea typeface="Roboto"/>
                          <a:cs typeface="Roboto"/>
                          <a:sym typeface="Roboto"/>
                        </a:rPr>
                        <a:t>2024-25 Original Budget</a:t>
                      </a:r>
                      <a:endParaRPr sz="1000" b="1">
                        <a:latin typeface="Roboto"/>
                        <a:ea typeface="Roboto"/>
                        <a:cs typeface="Roboto"/>
                        <a:sym typeface="Roboto"/>
                      </a:endParaRPr>
                    </a:p>
                  </a:txBody>
                  <a:tcPr marL="91425" marR="91425" marT="91425" marB="91425" anchor="b">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 sz="1000" b="1">
                          <a:latin typeface="Roboto"/>
                          <a:ea typeface="Roboto"/>
                          <a:cs typeface="Roboto"/>
                          <a:sym typeface="Roboto"/>
                        </a:rPr>
                        <a:t>2025-26 Proposed Budget</a:t>
                      </a:r>
                      <a:endParaRPr sz="1000" b="1">
                        <a:latin typeface="Roboto"/>
                        <a:ea typeface="Roboto"/>
                        <a:cs typeface="Roboto"/>
                        <a:sym typeface="Roboto"/>
                      </a:endParaRPr>
                    </a:p>
                  </a:txBody>
                  <a:tcPr marL="91425" marR="91425" marT="91425" marB="91425" anchor="b">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 sz="1000" b="1">
                          <a:latin typeface="Roboto"/>
                          <a:ea typeface="Roboto"/>
                          <a:cs typeface="Roboto"/>
                          <a:sym typeface="Roboto"/>
                        </a:rPr>
                        <a:t> Increase (Decrease)</a:t>
                      </a:r>
                      <a:endParaRPr sz="1000" b="1">
                        <a:latin typeface="Roboto"/>
                        <a:ea typeface="Roboto"/>
                        <a:cs typeface="Roboto"/>
                        <a:sym typeface="Roboto"/>
                      </a:endParaRPr>
                    </a:p>
                  </a:txBody>
                  <a:tcPr marL="91425" marR="91425" marT="91425" marB="91425" anchor="b">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0">
                <a:tc>
                  <a:txBody>
                    <a:bodyPr/>
                    <a:lstStyle/>
                    <a:p>
                      <a:pPr marL="0" lvl="0" indent="0" algn="l" rtl="0">
                        <a:spcBef>
                          <a:spcPts val="0"/>
                        </a:spcBef>
                        <a:spcAft>
                          <a:spcPts val="0"/>
                        </a:spcAft>
                        <a:buNone/>
                      </a:pPr>
                      <a:r>
                        <a:rPr lang="en" sz="1000" b="1">
                          <a:latin typeface="Roboto"/>
                          <a:ea typeface="Roboto"/>
                          <a:cs typeface="Roboto"/>
                          <a:sym typeface="Roboto"/>
                        </a:rPr>
                        <a:t> State Aid</a:t>
                      </a:r>
                      <a:endParaRPr sz="1000" b="1">
                        <a:latin typeface="Roboto"/>
                        <a:ea typeface="Roboto"/>
                        <a:cs typeface="Roboto"/>
                        <a:sym typeface="Roboto"/>
                      </a:endParaRPr>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lvl="0" indent="0" algn="r" rtl="0">
                        <a:spcBef>
                          <a:spcPts val="0"/>
                        </a:spcBef>
                        <a:spcAft>
                          <a:spcPts val="0"/>
                        </a:spcAft>
                        <a:buNone/>
                      </a:pPr>
                      <a:r>
                        <a:rPr lang="en" sz="1000" dirty="0">
                          <a:latin typeface="Roboto"/>
                          <a:ea typeface="Roboto"/>
                          <a:cs typeface="Roboto"/>
                          <a:sym typeface="Roboto"/>
                        </a:rPr>
                        <a:t>              7,863,433</a:t>
                      </a:r>
                      <a:endParaRPr sz="1000" dirty="0">
                        <a:latin typeface="Roboto"/>
                        <a:ea typeface="Roboto"/>
                        <a:cs typeface="Roboto"/>
                        <a:sym typeface="Roboto"/>
                      </a:endParaRPr>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 sz="1000"/>
                        <a:t>              8,229,455</a:t>
                      </a:r>
                      <a:endParaRPr sz="1000"/>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 sz="1000"/>
                        <a:t>          393,022</a:t>
                      </a:r>
                      <a:endParaRPr sz="1000"/>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215950">
                <a:tc>
                  <a:txBody>
                    <a:bodyPr/>
                    <a:lstStyle/>
                    <a:p>
                      <a:pPr marL="0" lvl="0" indent="0" algn="l" rtl="0">
                        <a:spcBef>
                          <a:spcPts val="0"/>
                        </a:spcBef>
                        <a:spcAft>
                          <a:spcPts val="0"/>
                        </a:spcAft>
                        <a:buNone/>
                      </a:pPr>
                      <a:r>
                        <a:rPr lang="en" sz="1000" b="1">
                          <a:latin typeface="Roboto"/>
                          <a:ea typeface="Roboto"/>
                          <a:cs typeface="Roboto"/>
                          <a:sym typeface="Roboto"/>
                        </a:rPr>
                        <a:t> Tax levy</a:t>
                      </a:r>
                      <a:endParaRPr sz="1000" b="1">
                        <a:latin typeface="Roboto"/>
                        <a:ea typeface="Roboto"/>
                        <a:cs typeface="Roboto"/>
                        <a:sym typeface="Roboto"/>
                      </a:endParaRPr>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lvl="0" indent="0" algn="r" rtl="0">
                        <a:spcBef>
                          <a:spcPts val="0"/>
                        </a:spcBef>
                        <a:spcAft>
                          <a:spcPts val="0"/>
                        </a:spcAft>
                        <a:buNone/>
                      </a:pPr>
                      <a:r>
                        <a:rPr lang="en" sz="1000">
                          <a:latin typeface="Roboto"/>
                          <a:ea typeface="Roboto"/>
                          <a:cs typeface="Roboto"/>
                          <a:sym typeface="Roboto"/>
                        </a:rPr>
                        <a:t>            17,888,484</a:t>
                      </a:r>
                      <a:endParaRPr sz="1000">
                        <a:latin typeface="Roboto"/>
                        <a:ea typeface="Roboto"/>
                        <a:cs typeface="Roboto"/>
                        <a:sym typeface="Roboto"/>
                      </a:endParaRPr>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 sz="1000"/>
                        <a:t>            18,290,975</a:t>
                      </a:r>
                      <a:endParaRPr sz="1000"/>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 sz="1000"/>
                        <a:t>          402,491</a:t>
                      </a:r>
                      <a:endParaRPr sz="1000"/>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r h="215950">
                <a:tc>
                  <a:txBody>
                    <a:bodyPr/>
                    <a:lstStyle/>
                    <a:p>
                      <a:pPr marL="0" lvl="0" indent="0" algn="l" rtl="0">
                        <a:spcBef>
                          <a:spcPts val="0"/>
                        </a:spcBef>
                        <a:spcAft>
                          <a:spcPts val="0"/>
                        </a:spcAft>
                        <a:buNone/>
                      </a:pPr>
                      <a:r>
                        <a:rPr lang="en" sz="1000" b="1">
                          <a:latin typeface="Roboto"/>
                          <a:ea typeface="Roboto"/>
                          <a:cs typeface="Roboto"/>
                          <a:sym typeface="Roboto"/>
                        </a:rPr>
                        <a:t> Fund Balance Appropriation</a:t>
                      </a:r>
                      <a:endParaRPr sz="1000" b="1">
                        <a:latin typeface="Roboto"/>
                        <a:ea typeface="Roboto"/>
                        <a:cs typeface="Roboto"/>
                        <a:sym typeface="Roboto"/>
                      </a:endParaRPr>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lvl="0" indent="0" algn="r" rtl="0">
                        <a:spcBef>
                          <a:spcPts val="0"/>
                        </a:spcBef>
                        <a:spcAft>
                          <a:spcPts val="0"/>
                        </a:spcAft>
                        <a:buNone/>
                      </a:pPr>
                      <a:r>
                        <a:rPr lang="en" sz="1000" dirty="0">
                          <a:latin typeface="Roboto"/>
                          <a:ea typeface="Roboto"/>
                          <a:cs typeface="Roboto"/>
                          <a:sym typeface="Roboto"/>
                        </a:rPr>
                        <a:t>              2,184,538</a:t>
                      </a:r>
                      <a:endParaRPr sz="1000" dirty="0">
                        <a:latin typeface="Roboto"/>
                        <a:ea typeface="Roboto"/>
                        <a:cs typeface="Roboto"/>
                        <a:sym typeface="Roboto"/>
                      </a:endParaRPr>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 sz="1000"/>
                        <a:t>              3,318,636</a:t>
                      </a:r>
                      <a:endParaRPr sz="1000"/>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 sz="1000"/>
                        <a:t>       1,134,098 </a:t>
                      </a:r>
                      <a:endParaRPr sz="1000"/>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extLst>
                  <a:ext uri="{0D108BD9-81ED-4DB2-BD59-A6C34878D82A}">
                    <a16:rowId xmlns:a16="http://schemas.microsoft.com/office/drawing/2014/main" val="10003"/>
                  </a:ext>
                </a:extLst>
              </a:tr>
              <a:tr h="0">
                <a:tc>
                  <a:txBody>
                    <a:bodyPr/>
                    <a:lstStyle/>
                    <a:p>
                      <a:pPr marL="0" lvl="0" indent="0" algn="l" rtl="0">
                        <a:spcBef>
                          <a:spcPts val="0"/>
                        </a:spcBef>
                        <a:spcAft>
                          <a:spcPts val="0"/>
                        </a:spcAft>
                        <a:buNone/>
                      </a:pPr>
                      <a:r>
                        <a:rPr lang="en" sz="1000" b="1">
                          <a:latin typeface="Roboto"/>
                          <a:ea typeface="Roboto"/>
                          <a:cs typeface="Roboto"/>
                          <a:sym typeface="Roboto"/>
                        </a:rPr>
                        <a:t>ERS Reserve</a:t>
                      </a:r>
                      <a:endParaRPr sz="1000" b="1">
                        <a:latin typeface="Roboto"/>
                        <a:ea typeface="Roboto"/>
                        <a:cs typeface="Roboto"/>
                        <a:sym typeface="Roboto"/>
                      </a:endParaRPr>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lvl="0" indent="0" algn="r" rtl="0">
                        <a:spcBef>
                          <a:spcPts val="0"/>
                        </a:spcBef>
                        <a:spcAft>
                          <a:spcPts val="0"/>
                        </a:spcAft>
                        <a:buNone/>
                      </a:pPr>
                      <a:r>
                        <a:rPr lang="en" sz="1000">
                          <a:latin typeface="Roboto"/>
                          <a:ea typeface="Roboto"/>
                          <a:cs typeface="Roboto"/>
                          <a:sym typeface="Roboto"/>
                        </a:rPr>
                        <a:t>                 230,000</a:t>
                      </a:r>
                      <a:endParaRPr sz="1000">
                        <a:latin typeface="Roboto"/>
                        <a:ea typeface="Roboto"/>
                        <a:cs typeface="Roboto"/>
                        <a:sym typeface="Roboto"/>
                      </a:endParaRPr>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lvl="0" indent="0" algn="r" rtl="0">
                        <a:spcBef>
                          <a:spcPts val="0"/>
                        </a:spcBef>
                        <a:spcAft>
                          <a:spcPts val="0"/>
                        </a:spcAft>
                        <a:buNone/>
                      </a:pPr>
                      <a:r>
                        <a:rPr lang="en" sz="1000">
                          <a:latin typeface="Roboto"/>
                          <a:ea typeface="Roboto"/>
                          <a:cs typeface="Roboto"/>
                          <a:sym typeface="Roboto"/>
                        </a:rPr>
                        <a:t>                 230,000</a:t>
                      </a:r>
                      <a:endParaRPr sz="1000">
                        <a:latin typeface="Roboto"/>
                        <a:ea typeface="Roboto"/>
                        <a:cs typeface="Roboto"/>
                        <a:sym typeface="Roboto"/>
                      </a:endParaRPr>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lvl="0" indent="0" algn="r" rtl="0">
                        <a:spcBef>
                          <a:spcPts val="0"/>
                        </a:spcBef>
                        <a:spcAft>
                          <a:spcPts val="0"/>
                        </a:spcAft>
                        <a:buNone/>
                      </a:pPr>
                      <a:r>
                        <a:rPr lang="en" sz="1000">
                          <a:latin typeface="Roboto"/>
                          <a:ea typeface="Roboto"/>
                          <a:cs typeface="Roboto"/>
                          <a:sym typeface="Roboto"/>
                        </a:rPr>
                        <a:t>                    -  </a:t>
                      </a:r>
                      <a:endParaRPr sz="1000">
                        <a:latin typeface="Roboto"/>
                        <a:ea typeface="Roboto"/>
                        <a:cs typeface="Roboto"/>
                        <a:sym typeface="Roboto"/>
                      </a:endParaRPr>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extLst>
                  <a:ext uri="{0D108BD9-81ED-4DB2-BD59-A6C34878D82A}">
                    <a16:rowId xmlns:a16="http://schemas.microsoft.com/office/drawing/2014/main" val="10004"/>
                  </a:ext>
                </a:extLst>
              </a:tr>
              <a:tr h="0">
                <a:tc>
                  <a:txBody>
                    <a:bodyPr/>
                    <a:lstStyle/>
                    <a:p>
                      <a:pPr marL="0" lvl="0" indent="0" algn="l" rtl="0">
                        <a:spcBef>
                          <a:spcPts val="0"/>
                        </a:spcBef>
                        <a:spcAft>
                          <a:spcPts val="0"/>
                        </a:spcAft>
                        <a:buNone/>
                      </a:pPr>
                      <a:r>
                        <a:rPr lang="en" sz="1000" b="1">
                          <a:latin typeface="Roboto"/>
                          <a:ea typeface="Roboto"/>
                          <a:cs typeface="Roboto"/>
                          <a:sym typeface="Roboto"/>
                        </a:rPr>
                        <a:t>Capital for Bus Purchases</a:t>
                      </a:r>
                      <a:endParaRPr sz="1000" b="1">
                        <a:latin typeface="Roboto"/>
                        <a:ea typeface="Roboto"/>
                        <a:cs typeface="Roboto"/>
                        <a:sym typeface="Roboto"/>
                      </a:endParaRPr>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lvl="0" indent="0" algn="r" rtl="0">
                        <a:spcBef>
                          <a:spcPts val="0"/>
                        </a:spcBef>
                        <a:spcAft>
                          <a:spcPts val="0"/>
                        </a:spcAft>
                        <a:buNone/>
                      </a:pPr>
                      <a:r>
                        <a:rPr lang="en" sz="1000">
                          <a:latin typeface="Roboto"/>
                          <a:ea typeface="Roboto"/>
                          <a:cs typeface="Roboto"/>
                          <a:sym typeface="Roboto"/>
                        </a:rPr>
                        <a:t>                 160,060</a:t>
                      </a:r>
                      <a:endParaRPr sz="1000">
                        <a:latin typeface="Roboto"/>
                        <a:ea typeface="Roboto"/>
                        <a:cs typeface="Roboto"/>
                        <a:sym typeface="Roboto"/>
                      </a:endParaRPr>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lvl="0" indent="0" algn="r" rtl="0">
                        <a:spcBef>
                          <a:spcPts val="0"/>
                        </a:spcBef>
                        <a:spcAft>
                          <a:spcPts val="0"/>
                        </a:spcAft>
                        <a:buNone/>
                      </a:pPr>
                      <a:r>
                        <a:rPr lang="en" sz="1000"/>
                        <a:t> -</a:t>
                      </a:r>
                      <a:endParaRPr sz="1000"/>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 sz="1000"/>
                        <a:t>         (160,060)</a:t>
                      </a:r>
                      <a:endParaRPr sz="1000"/>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extLst>
                  <a:ext uri="{0D108BD9-81ED-4DB2-BD59-A6C34878D82A}">
                    <a16:rowId xmlns:a16="http://schemas.microsoft.com/office/drawing/2014/main" val="10005"/>
                  </a:ext>
                </a:extLst>
              </a:tr>
              <a:tr h="0">
                <a:tc>
                  <a:txBody>
                    <a:bodyPr/>
                    <a:lstStyle/>
                    <a:p>
                      <a:pPr marL="0" lvl="0" indent="0" algn="l" rtl="0">
                        <a:spcBef>
                          <a:spcPts val="0"/>
                        </a:spcBef>
                        <a:spcAft>
                          <a:spcPts val="0"/>
                        </a:spcAft>
                        <a:buNone/>
                      </a:pPr>
                      <a:r>
                        <a:rPr lang="en" sz="1000" b="1">
                          <a:latin typeface="Roboto"/>
                          <a:ea typeface="Roboto"/>
                          <a:cs typeface="Roboto"/>
                          <a:sym typeface="Roboto"/>
                        </a:rPr>
                        <a:t>Debt Reserve</a:t>
                      </a:r>
                      <a:endParaRPr sz="1000" b="1">
                        <a:latin typeface="Roboto"/>
                        <a:ea typeface="Roboto"/>
                        <a:cs typeface="Roboto"/>
                        <a:sym typeface="Roboto"/>
                      </a:endParaRPr>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lvl="0" indent="0" algn="r" rtl="0">
                        <a:spcBef>
                          <a:spcPts val="0"/>
                        </a:spcBef>
                        <a:spcAft>
                          <a:spcPts val="0"/>
                        </a:spcAft>
                        <a:buNone/>
                      </a:pPr>
                      <a:r>
                        <a:rPr lang="en" sz="1000">
                          <a:latin typeface="Roboto"/>
                          <a:ea typeface="Roboto"/>
                          <a:cs typeface="Roboto"/>
                          <a:sym typeface="Roboto"/>
                        </a:rPr>
                        <a:t>                 218,450</a:t>
                      </a:r>
                      <a:endParaRPr sz="1000">
                        <a:latin typeface="Roboto"/>
                        <a:ea typeface="Roboto"/>
                        <a:cs typeface="Roboto"/>
                        <a:sym typeface="Roboto"/>
                      </a:endParaRPr>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lvl="0" indent="0" algn="r" rtl="0">
                        <a:spcBef>
                          <a:spcPts val="0"/>
                        </a:spcBef>
                        <a:spcAft>
                          <a:spcPts val="0"/>
                        </a:spcAft>
                        <a:buNone/>
                      </a:pPr>
                      <a:r>
                        <a:rPr lang="en" sz="1000"/>
                        <a:t>           213,800</a:t>
                      </a:r>
                      <a:endParaRPr sz="1000"/>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 sz="1000"/>
                        <a:t>             (4,650)</a:t>
                      </a:r>
                      <a:endParaRPr sz="1000"/>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extLst>
                  <a:ext uri="{0D108BD9-81ED-4DB2-BD59-A6C34878D82A}">
                    <a16:rowId xmlns:a16="http://schemas.microsoft.com/office/drawing/2014/main" val="10006"/>
                  </a:ext>
                </a:extLst>
              </a:tr>
              <a:tr h="232625">
                <a:tc>
                  <a:txBody>
                    <a:bodyPr/>
                    <a:lstStyle/>
                    <a:p>
                      <a:pPr marL="0" lvl="0" indent="0" algn="l" rtl="0">
                        <a:spcBef>
                          <a:spcPts val="0"/>
                        </a:spcBef>
                        <a:spcAft>
                          <a:spcPts val="0"/>
                        </a:spcAft>
                        <a:buNone/>
                      </a:pPr>
                      <a:r>
                        <a:rPr lang="en" sz="1000" b="1">
                          <a:latin typeface="Roboto"/>
                          <a:ea typeface="Roboto"/>
                          <a:cs typeface="Roboto"/>
                          <a:sym typeface="Roboto"/>
                        </a:rPr>
                        <a:t>Interest Earnings</a:t>
                      </a:r>
                      <a:endParaRPr sz="1000" b="1">
                        <a:latin typeface="Roboto"/>
                        <a:ea typeface="Roboto"/>
                        <a:cs typeface="Roboto"/>
                        <a:sym typeface="Roboto"/>
                      </a:endParaRPr>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lvl="0" indent="0" algn="r" rtl="0">
                        <a:spcBef>
                          <a:spcPts val="0"/>
                        </a:spcBef>
                        <a:spcAft>
                          <a:spcPts val="0"/>
                        </a:spcAft>
                        <a:buNone/>
                      </a:pPr>
                      <a:r>
                        <a:rPr lang="en" sz="1000">
                          <a:latin typeface="Roboto"/>
                          <a:ea typeface="Roboto"/>
                          <a:cs typeface="Roboto"/>
                          <a:sym typeface="Roboto"/>
                        </a:rPr>
                        <a:t>                 307,370</a:t>
                      </a:r>
                      <a:endParaRPr sz="1000">
                        <a:latin typeface="Roboto"/>
                        <a:ea typeface="Roboto"/>
                        <a:cs typeface="Roboto"/>
                        <a:sym typeface="Roboto"/>
                      </a:endParaRPr>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lvl="0" indent="0" algn="r" rtl="0">
                        <a:spcBef>
                          <a:spcPts val="0"/>
                        </a:spcBef>
                        <a:spcAft>
                          <a:spcPts val="0"/>
                        </a:spcAft>
                        <a:buNone/>
                      </a:pPr>
                      <a:r>
                        <a:rPr lang="en" sz="1000">
                          <a:latin typeface="Roboto"/>
                          <a:ea typeface="Roboto"/>
                          <a:cs typeface="Roboto"/>
                          <a:sym typeface="Roboto"/>
                        </a:rPr>
                        <a:t>                 307,370</a:t>
                      </a:r>
                      <a:endParaRPr sz="1000">
                        <a:latin typeface="Roboto"/>
                        <a:ea typeface="Roboto"/>
                        <a:cs typeface="Roboto"/>
                        <a:sym typeface="Roboto"/>
                      </a:endParaRPr>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lvl="0" indent="0" algn="r" rtl="0">
                        <a:spcBef>
                          <a:spcPts val="0"/>
                        </a:spcBef>
                        <a:spcAft>
                          <a:spcPts val="0"/>
                        </a:spcAft>
                        <a:buNone/>
                      </a:pPr>
                      <a:r>
                        <a:rPr lang="en" sz="1000">
                          <a:latin typeface="Roboto"/>
                          <a:ea typeface="Roboto"/>
                          <a:cs typeface="Roboto"/>
                          <a:sym typeface="Roboto"/>
                        </a:rPr>
                        <a:t>                    -  </a:t>
                      </a:r>
                      <a:endParaRPr sz="1000">
                        <a:latin typeface="Roboto"/>
                        <a:ea typeface="Roboto"/>
                        <a:cs typeface="Roboto"/>
                        <a:sym typeface="Roboto"/>
                      </a:endParaRPr>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extLst>
                  <a:ext uri="{0D108BD9-81ED-4DB2-BD59-A6C34878D82A}">
                    <a16:rowId xmlns:a16="http://schemas.microsoft.com/office/drawing/2014/main" val="10007"/>
                  </a:ext>
                </a:extLst>
              </a:tr>
              <a:tr h="232625">
                <a:tc>
                  <a:txBody>
                    <a:bodyPr/>
                    <a:lstStyle/>
                    <a:p>
                      <a:pPr marL="0" lvl="0" indent="0" algn="l" rtl="0">
                        <a:spcBef>
                          <a:spcPts val="0"/>
                        </a:spcBef>
                        <a:spcAft>
                          <a:spcPts val="0"/>
                        </a:spcAft>
                        <a:buNone/>
                      </a:pPr>
                      <a:r>
                        <a:rPr lang="en" sz="1000" b="1">
                          <a:latin typeface="Roboto"/>
                          <a:ea typeface="Roboto"/>
                          <a:cs typeface="Roboto"/>
                          <a:sym typeface="Roboto"/>
                        </a:rPr>
                        <a:t>Other Revenue</a:t>
                      </a:r>
                      <a:endParaRPr sz="1000" b="1">
                        <a:latin typeface="Roboto"/>
                        <a:ea typeface="Roboto"/>
                        <a:cs typeface="Roboto"/>
                        <a:sym typeface="Roboto"/>
                      </a:endParaRPr>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lvl="0" indent="0" algn="r" rtl="0">
                        <a:spcBef>
                          <a:spcPts val="0"/>
                        </a:spcBef>
                        <a:spcAft>
                          <a:spcPts val="0"/>
                        </a:spcAft>
                        <a:buNone/>
                      </a:pPr>
                      <a:r>
                        <a:rPr lang="en" sz="1000">
                          <a:latin typeface="Roboto"/>
                          <a:ea typeface="Roboto"/>
                          <a:cs typeface="Roboto"/>
                          <a:sym typeface="Roboto"/>
                        </a:rPr>
                        <a:t>364,685</a:t>
                      </a:r>
                      <a:endParaRPr sz="1000">
                        <a:latin typeface="Roboto"/>
                        <a:ea typeface="Roboto"/>
                        <a:cs typeface="Roboto"/>
                        <a:sym typeface="Roboto"/>
                      </a:endParaRPr>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 sz="1000"/>
                        <a:t>                 390,179</a:t>
                      </a:r>
                      <a:endParaRPr sz="1000"/>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 sz="1000" dirty="0"/>
                        <a:t>            25,494</a:t>
                      </a:r>
                      <a:endParaRPr sz="1000" dirty="0"/>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extLst>
                  <a:ext uri="{0D108BD9-81ED-4DB2-BD59-A6C34878D82A}">
                    <a16:rowId xmlns:a16="http://schemas.microsoft.com/office/drawing/2014/main" val="10008"/>
                  </a:ext>
                </a:extLst>
              </a:tr>
              <a:tr h="274300">
                <a:tc>
                  <a:txBody>
                    <a:bodyPr/>
                    <a:lstStyle/>
                    <a:p>
                      <a:pPr marL="0" lvl="0" indent="0" algn="l" rtl="0">
                        <a:spcBef>
                          <a:spcPts val="0"/>
                        </a:spcBef>
                        <a:spcAft>
                          <a:spcPts val="0"/>
                        </a:spcAft>
                        <a:buNone/>
                      </a:pPr>
                      <a:r>
                        <a:rPr lang="en" sz="1000" b="1">
                          <a:latin typeface="Roboto"/>
                          <a:ea typeface="Roboto"/>
                          <a:cs typeface="Roboto"/>
                          <a:sym typeface="Roboto"/>
                        </a:rPr>
                        <a:t>Total Estimated Revenues</a:t>
                      </a:r>
                      <a:endParaRPr sz="1000" b="1">
                        <a:latin typeface="Roboto"/>
                        <a:ea typeface="Roboto"/>
                        <a:cs typeface="Roboto"/>
                        <a:sym typeface="Roboto"/>
                      </a:endParaRPr>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lvl="0" indent="0" algn="r" rtl="0">
                        <a:spcBef>
                          <a:spcPts val="0"/>
                        </a:spcBef>
                        <a:spcAft>
                          <a:spcPts val="0"/>
                        </a:spcAft>
                        <a:buNone/>
                      </a:pPr>
                      <a:r>
                        <a:rPr lang="en" sz="1000">
                          <a:latin typeface="Roboto"/>
                          <a:ea typeface="Roboto"/>
                          <a:cs typeface="Roboto"/>
                          <a:sym typeface="Roboto"/>
                        </a:rPr>
                        <a:t>          29,190,020</a:t>
                      </a:r>
                      <a:endParaRPr sz="1000">
                        <a:latin typeface="Roboto"/>
                        <a:ea typeface="Roboto"/>
                        <a:cs typeface="Roboto"/>
                        <a:sym typeface="Roboto"/>
                      </a:endParaRPr>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 sz="1000"/>
                        <a:t>            30,980,415</a:t>
                      </a:r>
                      <a:endParaRPr sz="1000"/>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 sz="1000" dirty="0"/>
                        <a:t>       1,790,395</a:t>
                      </a:r>
                      <a:endParaRPr sz="1000" dirty="0"/>
                    </a:p>
                  </a:txBody>
                  <a:tcPr marL="91425" marR="91425" marT="91425" marB="91425">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extLst>
                  <a:ext uri="{0D108BD9-81ED-4DB2-BD59-A6C34878D82A}">
                    <a16:rowId xmlns:a16="http://schemas.microsoft.com/office/drawing/2014/main" val="10009"/>
                  </a:ext>
                </a:extLst>
              </a:tr>
            </a:tbl>
          </a:graphicData>
        </a:graphic>
      </p:graphicFrame>
      <p:sp>
        <p:nvSpPr>
          <p:cNvPr id="213" name="Google Shape;213;p37"/>
          <p:cNvSpPr/>
          <p:nvPr/>
        </p:nvSpPr>
        <p:spPr>
          <a:xfrm>
            <a:off x="374550" y="645750"/>
            <a:ext cx="8394900" cy="2319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3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10</a:t>
            </a:fld>
            <a:endParaRPr/>
          </a:p>
        </p:txBody>
      </p:sp>
      <p:sp>
        <p:nvSpPr>
          <p:cNvPr id="215" name="Google Shape;215;p37"/>
          <p:cNvSpPr txBox="1"/>
          <p:nvPr/>
        </p:nvSpPr>
        <p:spPr>
          <a:xfrm>
            <a:off x="475725" y="4508125"/>
            <a:ext cx="8394900" cy="548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600"/>
              </a:spcAft>
              <a:buNone/>
            </a:pPr>
            <a:r>
              <a:rPr lang="en" sz="1100" i="1">
                <a:solidFill>
                  <a:schemeClr val="dk2"/>
                </a:solidFill>
                <a:latin typeface="Roboto"/>
                <a:ea typeface="Roboto"/>
                <a:cs typeface="Roboto"/>
                <a:sym typeface="Roboto"/>
              </a:rPr>
              <a:t>Property Tax Levy Limit or Tax Cap calculation authorizes the District to levy from $17,888,484 up to $18,590,995.  If the District was to levy to the maximum, the increase of $702,511 would be a 3.93% increase. </a:t>
            </a:r>
            <a:endParaRPr sz="1100" i="1">
              <a:solidFill>
                <a:schemeClr val="dk2"/>
              </a:solidFill>
              <a:latin typeface="Roboto"/>
              <a:ea typeface="Roboto"/>
              <a:cs typeface="Roboto"/>
              <a:sym typeface="Roboto"/>
            </a:endParaRPr>
          </a:p>
        </p:txBody>
      </p:sp>
      <p:sp>
        <p:nvSpPr>
          <p:cNvPr id="216" name="Google Shape;216;p37"/>
          <p:cNvSpPr/>
          <p:nvPr/>
        </p:nvSpPr>
        <p:spPr>
          <a:xfrm>
            <a:off x="7390350" y="1428100"/>
            <a:ext cx="1379100" cy="1005900"/>
          </a:xfrm>
          <a:prstGeom prst="leftArrowCallout">
            <a:avLst>
              <a:gd name="adj1" fmla="val 25000"/>
              <a:gd name="adj2" fmla="val 25000"/>
              <a:gd name="adj3" fmla="val 25000"/>
              <a:gd name="adj4" fmla="val 74876"/>
            </a:avLst>
          </a:prstGeom>
          <a:solidFill>
            <a:srgbClr val="D9EAD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900">
                <a:latin typeface="Roboto"/>
                <a:ea typeface="Roboto"/>
                <a:cs typeface="Roboto"/>
                <a:sym typeface="Roboto"/>
              </a:rPr>
              <a:t>To minimize impact on GWL taxpayers there will be a 2.25% increase for the 2025-26 school year.</a:t>
            </a:r>
            <a:endParaRPr sz="900"/>
          </a:p>
        </p:txBody>
      </p:sp>
      <p:sp>
        <p:nvSpPr>
          <p:cNvPr id="217" name="Google Shape;217;p37"/>
          <p:cNvSpPr/>
          <p:nvPr/>
        </p:nvSpPr>
        <p:spPr>
          <a:xfrm>
            <a:off x="820950" y="1260550"/>
            <a:ext cx="932700" cy="670500"/>
          </a:xfrm>
          <a:prstGeom prst="rightArrowCallout">
            <a:avLst>
              <a:gd name="adj1" fmla="val 16674"/>
              <a:gd name="adj2" fmla="val 25000"/>
              <a:gd name="adj3" fmla="val 25000"/>
              <a:gd name="adj4" fmla="val 77069"/>
            </a:avLst>
          </a:prstGeom>
          <a:solidFill>
            <a:srgbClr val="D9EAD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800">
                <a:latin typeface="Roboto"/>
                <a:ea typeface="Roboto"/>
                <a:cs typeface="Roboto"/>
                <a:sym typeface="Roboto"/>
              </a:rPr>
              <a:t>Final </a:t>
            </a:r>
            <a:endParaRPr sz="800">
              <a:latin typeface="Roboto"/>
              <a:ea typeface="Roboto"/>
              <a:cs typeface="Roboto"/>
              <a:sym typeface="Roboto"/>
            </a:endParaRPr>
          </a:p>
          <a:p>
            <a:pPr marL="0" lvl="0" indent="0" algn="ctr" rtl="0">
              <a:spcBef>
                <a:spcPts val="0"/>
              </a:spcBef>
              <a:spcAft>
                <a:spcPts val="0"/>
              </a:spcAft>
              <a:buNone/>
            </a:pPr>
            <a:r>
              <a:rPr lang="en" sz="800">
                <a:latin typeface="Roboto"/>
                <a:ea typeface="Roboto"/>
                <a:cs typeface="Roboto"/>
                <a:sym typeface="Roboto"/>
              </a:rPr>
              <a:t>State Aid 5/6/25</a:t>
            </a:r>
            <a:endParaRPr sz="800">
              <a:latin typeface="Roboto"/>
              <a:ea typeface="Roboto"/>
              <a:cs typeface="Roboto"/>
              <a:sym typeface="Roboto"/>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221"/>
        <p:cNvGrpSpPr/>
        <p:nvPr/>
      </p:nvGrpSpPr>
      <p:grpSpPr>
        <a:xfrm>
          <a:off x="0" y="0"/>
          <a:ext cx="0" cy="0"/>
          <a:chOff x="0" y="0"/>
          <a:chExt cx="0" cy="0"/>
        </a:xfrm>
      </p:grpSpPr>
      <p:sp>
        <p:nvSpPr>
          <p:cNvPr id="222" name="Google Shape;222;p38"/>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latin typeface="Garamond"/>
                <a:ea typeface="Garamond"/>
                <a:cs typeface="Garamond"/>
                <a:sym typeface="Garamond"/>
              </a:rPr>
              <a:t>Proposed Tax Increase: 2.25%</a:t>
            </a:r>
            <a:endParaRPr b="1">
              <a:latin typeface="Garamond"/>
              <a:ea typeface="Garamond"/>
              <a:cs typeface="Garamond"/>
              <a:sym typeface="Garamond"/>
            </a:endParaRPr>
          </a:p>
        </p:txBody>
      </p:sp>
      <p:sp>
        <p:nvSpPr>
          <p:cNvPr id="223" name="Google Shape;223;p38"/>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11</a:t>
            </a:fld>
            <a:endParaRPr/>
          </a:p>
        </p:txBody>
      </p:sp>
      <p:sp>
        <p:nvSpPr>
          <p:cNvPr id="224" name="Google Shape;224;p38"/>
          <p:cNvSpPr txBox="1">
            <a:spLocks noGrp="1"/>
          </p:cNvSpPr>
          <p:nvPr>
            <p:ph type="body" idx="4294967295"/>
          </p:nvPr>
        </p:nvSpPr>
        <p:spPr>
          <a:xfrm>
            <a:off x="311700" y="1229875"/>
            <a:ext cx="8520600" cy="33390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The Greenwood Lake UFSD &amp; Board of Education continue their commitment to keep tax increases to a minimum. With that in mind, the Board is adopting a budget with a 2.25% tax increase, well below the tax levy limit of 3.93%. </a:t>
            </a:r>
            <a:endParaRPr/>
          </a:p>
        </p:txBody>
      </p:sp>
      <p:sp>
        <p:nvSpPr>
          <p:cNvPr id="225" name="Google Shape;225;p38"/>
          <p:cNvSpPr txBox="1">
            <a:spLocks noGrp="1"/>
          </p:cNvSpPr>
          <p:nvPr>
            <p:ph type="body" idx="4294967295"/>
          </p:nvPr>
        </p:nvSpPr>
        <p:spPr>
          <a:xfrm>
            <a:off x="5326375" y="2421850"/>
            <a:ext cx="3390300" cy="2381700"/>
          </a:xfrm>
          <a:prstGeom prst="rect">
            <a:avLst/>
          </a:prstGeom>
          <a:solidFill>
            <a:schemeClr val="dk1"/>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1700">
              <a:solidFill>
                <a:srgbClr val="00FF00"/>
              </a:solidFill>
            </a:endParaRPr>
          </a:p>
          <a:p>
            <a:pPr marL="0" lvl="0" indent="0" algn="ctr" rtl="0">
              <a:lnSpc>
                <a:spcPct val="115000"/>
              </a:lnSpc>
              <a:spcBef>
                <a:spcPts val="0"/>
              </a:spcBef>
              <a:spcAft>
                <a:spcPts val="0"/>
              </a:spcAft>
              <a:buNone/>
            </a:pPr>
            <a:r>
              <a:rPr lang="en" sz="1700" i="1">
                <a:solidFill>
                  <a:srgbClr val="00FF00"/>
                </a:solidFill>
              </a:rPr>
              <a:t>For the average GWL household, this means ~$114.05 increase </a:t>
            </a:r>
            <a:r>
              <a:rPr lang="en" sz="1700" i="1" u="sng">
                <a:solidFill>
                  <a:srgbClr val="00FF00"/>
                </a:solidFill>
              </a:rPr>
              <a:t>over the course of the year </a:t>
            </a:r>
            <a:endParaRPr sz="1700" i="1" u="sng">
              <a:solidFill>
                <a:srgbClr val="00FF00"/>
              </a:solidFill>
            </a:endParaRPr>
          </a:p>
          <a:p>
            <a:pPr marL="0" lvl="0" indent="0" algn="ctr" rtl="0">
              <a:lnSpc>
                <a:spcPct val="115000"/>
              </a:lnSpc>
              <a:spcBef>
                <a:spcPts val="0"/>
              </a:spcBef>
              <a:spcAft>
                <a:spcPts val="0"/>
              </a:spcAft>
              <a:buNone/>
            </a:pPr>
            <a:endParaRPr sz="1700" i="1" u="sng">
              <a:solidFill>
                <a:srgbClr val="00FF00"/>
              </a:solidFill>
            </a:endParaRPr>
          </a:p>
          <a:p>
            <a:pPr marL="0" lvl="0" indent="0" algn="ctr" rtl="0">
              <a:lnSpc>
                <a:spcPct val="115000"/>
              </a:lnSpc>
              <a:spcBef>
                <a:spcPts val="0"/>
              </a:spcBef>
              <a:spcAft>
                <a:spcPts val="0"/>
              </a:spcAft>
              <a:buNone/>
            </a:pPr>
            <a:r>
              <a:rPr lang="en" sz="1700" i="1">
                <a:solidFill>
                  <a:srgbClr val="00FF00"/>
                </a:solidFill>
              </a:rPr>
              <a:t>($9.50 / month)</a:t>
            </a:r>
            <a:endParaRPr sz="1700" i="1">
              <a:solidFill>
                <a:srgbClr val="00FF00"/>
              </a:solidFill>
            </a:endParaRPr>
          </a:p>
          <a:p>
            <a:pPr marL="0" lvl="0" indent="0" algn="ctr" rtl="0">
              <a:lnSpc>
                <a:spcPct val="115000"/>
              </a:lnSpc>
              <a:spcBef>
                <a:spcPts val="0"/>
              </a:spcBef>
              <a:spcAft>
                <a:spcPts val="0"/>
              </a:spcAft>
              <a:buNone/>
            </a:pPr>
            <a:endParaRPr sz="1700">
              <a:solidFill>
                <a:schemeClr val="lt1"/>
              </a:solidFill>
            </a:endParaRPr>
          </a:p>
          <a:p>
            <a:pPr marL="0" lvl="0" indent="0" algn="ctr" rtl="0">
              <a:lnSpc>
                <a:spcPct val="115000"/>
              </a:lnSpc>
              <a:spcBef>
                <a:spcPts val="0"/>
              </a:spcBef>
              <a:spcAft>
                <a:spcPts val="0"/>
              </a:spcAft>
              <a:buNone/>
            </a:pPr>
            <a:r>
              <a:rPr lang="en" sz="1700">
                <a:solidFill>
                  <a:schemeClr val="lt1"/>
                </a:solidFill>
              </a:rPr>
              <a:t> </a:t>
            </a:r>
            <a:endParaRPr sz="1700">
              <a:solidFill>
                <a:schemeClr val="lt1"/>
              </a:solidFill>
            </a:endParaRPr>
          </a:p>
        </p:txBody>
      </p:sp>
      <p:sp>
        <p:nvSpPr>
          <p:cNvPr id="226" name="Google Shape;226;p38"/>
          <p:cNvSpPr txBox="1">
            <a:spLocks noGrp="1"/>
          </p:cNvSpPr>
          <p:nvPr>
            <p:ph type="body" idx="4294967295"/>
          </p:nvPr>
        </p:nvSpPr>
        <p:spPr>
          <a:xfrm>
            <a:off x="349650" y="2509700"/>
            <a:ext cx="4631400" cy="23817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2000" b="1"/>
              <a:t>Proposed Budget:</a:t>
            </a:r>
            <a:endParaRPr sz="2000" b="1"/>
          </a:p>
          <a:p>
            <a:pPr marL="0" lvl="0" indent="0" algn="l" rtl="0">
              <a:lnSpc>
                <a:spcPct val="100000"/>
              </a:lnSpc>
              <a:spcBef>
                <a:spcPts val="0"/>
              </a:spcBef>
              <a:spcAft>
                <a:spcPts val="0"/>
              </a:spcAft>
              <a:buNone/>
            </a:pPr>
            <a:r>
              <a:rPr lang="en" sz="2000"/>
              <a:t>$30,980,415</a:t>
            </a:r>
            <a:endParaRPr sz="2000"/>
          </a:p>
          <a:p>
            <a:pPr marL="0" lvl="0" indent="0" algn="l" rtl="0">
              <a:lnSpc>
                <a:spcPct val="100000"/>
              </a:lnSpc>
              <a:spcBef>
                <a:spcPts val="0"/>
              </a:spcBef>
              <a:spcAft>
                <a:spcPts val="0"/>
              </a:spcAft>
              <a:buNone/>
            </a:pPr>
            <a:endParaRPr sz="2000"/>
          </a:p>
          <a:p>
            <a:pPr marL="457200" lvl="0" indent="0" algn="l" rtl="0">
              <a:lnSpc>
                <a:spcPct val="100000"/>
              </a:lnSpc>
              <a:spcBef>
                <a:spcPts val="0"/>
              </a:spcBef>
              <a:spcAft>
                <a:spcPts val="0"/>
              </a:spcAft>
              <a:buNone/>
            </a:pPr>
            <a:r>
              <a:rPr lang="en" sz="2000" b="1"/>
              <a:t>Proposed Tax Levy, as a portion of that total budget:</a:t>
            </a:r>
            <a:endParaRPr sz="2000" b="1"/>
          </a:p>
          <a:p>
            <a:pPr marL="0" lvl="0" indent="457200" algn="l" rtl="0">
              <a:lnSpc>
                <a:spcPct val="100000"/>
              </a:lnSpc>
              <a:spcBef>
                <a:spcPts val="0"/>
              </a:spcBef>
              <a:spcAft>
                <a:spcPts val="0"/>
              </a:spcAft>
              <a:buNone/>
            </a:pPr>
            <a:r>
              <a:rPr lang="en" sz="2000"/>
              <a:t>$18,290,975</a:t>
            </a:r>
            <a:endParaRPr sz="2000"/>
          </a:p>
          <a:p>
            <a:pPr marL="0" lvl="0" indent="0" algn="l" rtl="0">
              <a:lnSpc>
                <a:spcPct val="100000"/>
              </a:lnSpc>
              <a:spcBef>
                <a:spcPts val="0"/>
              </a:spcBef>
              <a:spcAft>
                <a:spcPts val="0"/>
              </a:spcAft>
              <a:buNone/>
            </a:pPr>
            <a:endParaRPr sz="20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230"/>
        <p:cNvGrpSpPr/>
        <p:nvPr/>
      </p:nvGrpSpPr>
      <p:grpSpPr>
        <a:xfrm>
          <a:off x="0" y="0"/>
          <a:ext cx="0" cy="0"/>
          <a:chOff x="0" y="0"/>
          <a:chExt cx="0" cy="0"/>
        </a:xfrm>
      </p:grpSpPr>
      <p:sp>
        <p:nvSpPr>
          <p:cNvPr id="231" name="Google Shape;231;p39"/>
          <p:cNvSpPr txBox="1">
            <a:spLocks noGrp="1"/>
          </p:cNvSpPr>
          <p:nvPr>
            <p:ph type="title"/>
          </p:nvPr>
        </p:nvSpPr>
        <p:spPr>
          <a:xfrm>
            <a:off x="294725" y="751375"/>
            <a:ext cx="1836600" cy="1171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600">
                <a:solidFill>
                  <a:srgbClr val="775F55"/>
                </a:solidFill>
                <a:latin typeface="Arial"/>
                <a:ea typeface="Arial"/>
                <a:cs typeface="Arial"/>
                <a:sym typeface="Arial"/>
              </a:rPr>
              <a:t>*Estimated </a:t>
            </a:r>
            <a:endParaRPr sz="1600">
              <a:solidFill>
                <a:srgbClr val="775F55"/>
              </a:solidFill>
              <a:latin typeface="Arial"/>
              <a:ea typeface="Arial"/>
              <a:cs typeface="Arial"/>
              <a:sym typeface="Arial"/>
            </a:endParaRPr>
          </a:p>
          <a:p>
            <a:pPr marL="0" lvl="0" indent="0" algn="l" rtl="0">
              <a:spcBef>
                <a:spcPts val="0"/>
              </a:spcBef>
              <a:spcAft>
                <a:spcPts val="0"/>
              </a:spcAft>
              <a:buNone/>
            </a:pPr>
            <a:r>
              <a:rPr lang="en" sz="1600">
                <a:solidFill>
                  <a:srgbClr val="775F55"/>
                </a:solidFill>
                <a:latin typeface="Arial"/>
                <a:ea typeface="Arial"/>
                <a:cs typeface="Arial"/>
                <a:sym typeface="Arial"/>
              </a:rPr>
              <a:t>Tax Rate increase per $1,000 Assessed Value</a:t>
            </a:r>
            <a:endParaRPr sz="1600"/>
          </a:p>
        </p:txBody>
      </p:sp>
      <p:sp>
        <p:nvSpPr>
          <p:cNvPr id="232" name="Google Shape;232;p39"/>
          <p:cNvSpPr txBox="1">
            <a:spLocks noGrp="1"/>
          </p:cNvSpPr>
          <p:nvPr>
            <p:ph type="sldNum" idx="12"/>
          </p:nvPr>
        </p:nvSpPr>
        <p:spPr>
          <a:xfrm>
            <a:off x="8402384" y="45579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12</a:t>
            </a:fld>
            <a:endParaRPr/>
          </a:p>
        </p:txBody>
      </p:sp>
      <p:graphicFrame>
        <p:nvGraphicFramePr>
          <p:cNvPr id="233" name="Google Shape;233;p39"/>
          <p:cNvGraphicFramePr/>
          <p:nvPr>
            <p:extLst>
              <p:ext uri="{D42A27DB-BD31-4B8C-83A1-F6EECF244321}">
                <p14:modId xmlns:p14="http://schemas.microsoft.com/office/powerpoint/2010/main" val="2090971391"/>
              </p:ext>
            </p:extLst>
          </p:nvPr>
        </p:nvGraphicFramePr>
        <p:xfrm>
          <a:off x="2131325" y="751375"/>
          <a:ext cx="4709150" cy="3767130"/>
        </p:xfrm>
        <a:graphic>
          <a:graphicData uri="http://schemas.openxmlformats.org/drawingml/2006/table">
            <a:tbl>
              <a:tblPr>
                <a:noFill/>
                <a:tableStyleId>{26C553B3-9CA3-49BC-9A51-F59F435ACCA7}</a:tableStyleId>
              </a:tblPr>
              <a:tblGrid>
                <a:gridCol w="1062650">
                  <a:extLst>
                    <a:ext uri="{9D8B030D-6E8A-4147-A177-3AD203B41FA5}">
                      <a16:colId xmlns:a16="http://schemas.microsoft.com/office/drawing/2014/main" val="20000"/>
                    </a:ext>
                  </a:extLst>
                </a:gridCol>
                <a:gridCol w="1041400">
                  <a:extLst>
                    <a:ext uri="{9D8B030D-6E8A-4147-A177-3AD203B41FA5}">
                      <a16:colId xmlns:a16="http://schemas.microsoft.com/office/drawing/2014/main" val="20001"/>
                    </a:ext>
                  </a:extLst>
                </a:gridCol>
                <a:gridCol w="1063325">
                  <a:extLst>
                    <a:ext uri="{9D8B030D-6E8A-4147-A177-3AD203B41FA5}">
                      <a16:colId xmlns:a16="http://schemas.microsoft.com/office/drawing/2014/main" val="20002"/>
                    </a:ext>
                  </a:extLst>
                </a:gridCol>
                <a:gridCol w="1541775">
                  <a:extLst>
                    <a:ext uri="{9D8B030D-6E8A-4147-A177-3AD203B41FA5}">
                      <a16:colId xmlns:a16="http://schemas.microsoft.com/office/drawing/2014/main" val="20003"/>
                    </a:ext>
                  </a:extLst>
                </a:gridCol>
              </a:tblGrid>
              <a:tr h="312025">
                <a:tc>
                  <a:txBody>
                    <a:bodyPr/>
                    <a:lstStyle/>
                    <a:p>
                      <a:pPr marL="0" lvl="0" indent="0" algn="ctr" rtl="0">
                        <a:spcBef>
                          <a:spcPts val="0"/>
                        </a:spcBef>
                        <a:spcAft>
                          <a:spcPts val="0"/>
                        </a:spcAft>
                        <a:buNone/>
                      </a:pPr>
                      <a:r>
                        <a:rPr lang="en" sz="1000" b="1"/>
                        <a:t>Per $1,000</a:t>
                      </a:r>
                      <a:endParaRPr sz="1000" b="1"/>
                    </a:p>
                  </a:txBody>
                  <a:tcPr marL="91425" marR="91425" marT="91425" marB="91425"/>
                </a:tc>
                <a:tc>
                  <a:txBody>
                    <a:bodyPr/>
                    <a:lstStyle/>
                    <a:p>
                      <a:pPr marL="0" lvl="0" indent="0" algn="ctr" rtl="0">
                        <a:spcBef>
                          <a:spcPts val="0"/>
                        </a:spcBef>
                        <a:spcAft>
                          <a:spcPts val="0"/>
                        </a:spcAft>
                        <a:buNone/>
                      </a:pPr>
                      <a:r>
                        <a:rPr lang="en" sz="1000" b="1"/>
                        <a:t>Increase</a:t>
                      </a:r>
                      <a:endParaRPr sz="1000" b="1"/>
                    </a:p>
                  </a:txBody>
                  <a:tcPr marL="91425" marR="91425" marT="91425" marB="91425"/>
                </a:tc>
                <a:tc>
                  <a:txBody>
                    <a:bodyPr/>
                    <a:lstStyle/>
                    <a:p>
                      <a:pPr marL="0" lvl="0" indent="0" algn="ctr" rtl="0">
                        <a:spcBef>
                          <a:spcPts val="0"/>
                        </a:spcBef>
                        <a:spcAft>
                          <a:spcPts val="0"/>
                        </a:spcAft>
                        <a:buNone/>
                      </a:pPr>
                      <a:r>
                        <a:rPr lang="en" sz="1000" b="1"/>
                        <a:t>Total Increase</a:t>
                      </a:r>
                      <a:endParaRPr sz="1000" b="1"/>
                    </a:p>
                  </a:txBody>
                  <a:tcPr marL="91425" marR="91425" marT="91425" marB="91425"/>
                </a:tc>
                <a:tc>
                  <a:txBody>
                    <a:bodyPr/>
                    <a:lstStyle/>
                    <a:p>
                      <a:pPr marL="0" lvl="0" indent="0" algn="ctr" rtl="0">
                        <a:spcBef>
                          <a:spcPts val="0"/>
                        </a:spcBef>
                        <a:spcAft>
                          <a:spcPts val="0"/>
                        </a:spcAft>
                        <a:buNone/>
                      </a:pPr>
                      <a:r>
                        <a:rPr lang="en" sz="1000" b="1"/>
                        <a:t>Estimated Total Cost</a:t>
                      </a:r>
                      <a:endParaRPr sz="1000" b="1"/>
                    </a:p>
                  </a:txBody>
                  <a:tcPr marL="91425" marR="91425" marT="91425" marB="91425"/>
                </a:tc>
                <a:extLst>
                  <a:ext uri="{0D108BD9-81ED-4DB2-BD59-A6C34878D82A}">
                    <a16:rowId xmlns:a16="http://schemas.microsoft.com/office/drawing/2014/main" val="10000"/>
                  </a:ext>
                </a:extLst>
              </a:tr>
              <a:tr h="329750">
                <a:tc>
                  <a:txBody>
                    <a:bodyPr/>
                    <a:lstStyle/>
                    <a:p>
                      <a:pPr marL="0" lvl="0" indent="0" algn="ctr" rtl="0">
                        <a:spcBef>
                          <a:spcPts val="0"/>
                        </a:spcBef>
                        <a:spcAft>
                          <a:spcPts val="0"/>
                        </a:spcAft>
                        <a:buNone/>
                      </a:pPr>
                      <a:r>
                        <a:rPr lang="en" sz="1000" b="1" dirty="0"/>
                        <a:t>10</a:t>
                      </a:r>
                      <a:endParaRPr sz="1000" b="1" dirty="0"/>
                    </a:p>
                  </a:txBody>
                  <a:tcPr marL="91425" marR="91425" marT="91425" marB="91425"/>
                </a:tc>
                <a:tc>
                  <a:txBody>
                    <a:bodyPr/>
                    <a:lstStyle/>
                    <a:p>
                      <a:pPr marL="0" lvl="0" indent="0" algn="r" rtl="0">
                        <a:lnSpc>
                          <a:spcPct val="115000"/>
                        </a:lnSpc>
                        <a:spcBef>
                          <a:spcPts val="0"/>
                        </a:spcBef>
                        <a:spcAft>
                          <a:spcPts val="0"/>
                        </a:spcAft>
                        <a:buNone/>
                      </a:pPr>
                      <a:r>
                        <a:rPr lang="en" sz="1000"/>
                        <a:t>3.80</a:t>
                      </a:r>
                      <a:endParaRPr sz="1000"/>
                    </a:p>
                  </a:txBody>
                  <a:tcPr marL="91425" marR="91425" marT="91425" marB="91425"/>
                </a:tc>
                <a:tc>
                  <a:txBody>
                    <a:bodyPr/>
                    <a:lstStyle/>
                    <a:p>
                      <a:pPr marL="0" lvl="0" indent="0" algn="r" rtl="0">
                        <a:spcBef>
                          <a:spcPts val="0"/>
                        </a:spcBef>
                        <a:spcAft>
                          <a:spcPts val="0"/>
                        </a:spcAft>
                        <a:buNone/>
                      </a:pPr>
                      <a:r>
                        <a:rPr lang="en" sz="1000" dirty="0"/>
                        <a:t>     38.02</a:t>
                      </a:r>
                      <a:endParaRPr sz="1000" dirty="0"/>
                    </a:p>
                  </a:txBody>
                  <a:tcPr marL="91425" marR="91425" marT="91425" marB="91425"/>
                </a:tc>
                <a:tc>
                  <a:txBody>
                    <a:bodyPr/>
                    <a:lstStyle/>
                    <a:p>
                      <a:pPr marL="0" lvl="0" indent="0" algn="r" rtl="0">
                        <a:spcBef>
                          <a:spcPts val="0"/>
                        </a:spcBef>
                        <a:spcAft>
                          <a:spcPts val="0"/>
                        </a:spcAft>
                        <a:buNone/>
                      </a:pPr>
                      <a:r>
                        <a:rPr lang="en" sz="1000" dirty="0"/>
                        <a:t>     1,727.68</a:t>
                      </a:r>
                      <a:endParaRPr sz="1000" dirty="0"/>
                    </a:p>
                  </a:txBody>
                  <a:tcPr marL="91425" marR="91425" marT="91425" marB="91425"/>
                </a:tc>
                <a:extLst>
                  <a:ext uri="{0D108BD9-81ED-4DB2-BD59-A6C34878D82A}">
                    <a16:rowId xmlns:a16="http://schemas.microsoft.com/office/drawing/2014/main" val="10001"/>
                  </a:ext>
                </a:extLst>
              </a:tr>
              <a:tr h="329750">
                <a:tc>
                  <a:txBody>
                    <a:bodyPr/>
                    <a:lstStyle/>
                    <a:p>
                      <a:pPr marL="0" lvl="0" indent="0" algn="ctr" rtl="0">
                        <a:spcBef>
                          <a:spcPts val="0"/>
                        </a:spcBef>
                        <a:spcAft>
                          <a:spcPts val="0"/>
                        </a:spcAft>
                        <a:buNone/>
                      </a:pPr>
                      <a:r>
                        <a:rPr lang="en" sz="1000" b="1" dirty="0"/>
                        <a:t>20</a:t>
                      </a:r>
                      <a:endParaRPr sz="1000" b="1" dirty="0"/>
                    </a:p>
                  </a:txBody>
                  <a:tcPr marL="91425" marR="91425" marT="91425" marB="91425"/>
                </a:tc>
                <a:tc>
                  <a:txBody>
                    <a:bodyPr/>
                    <a:lstStyle/>
                    <a:p>
                      <a:pPr marL="0" lvl="0" indent="0" algn="r" rtl="0">
                        <a:lnSpc>
                          <a:spcPct val="115000"/>
                        </a:lnSpc>
                        <a:spcBef>
                          <a:spcPts val="0"/>
                        </a:spcBef>
                        <a:spcAft>
                          <a:spcPts val="0"/>
                        </a:spcAft>
                        <a:buNone/>
                      </a:pPr>
                      <a:r>
                        <a:rPr lang="en" sz="1000"/>
                        <a:t>3.80</a:t>
                      </a:r>
                      <a:endParaRPr sz="1000"/>
                    </a:p>
                  </a:txBody>
                  <a:tcPr marL="91425" marR="91425" marT="91425" marB="91425"/>
                </a:tc>
                <a:tc>
                  <a:txBody>
                    <a:bodyPr/>
                    <a:lstStyle/>
                    <a:p>
                      <a:pPr marL="0" lvl="0" indent="0" algn="r" rtl="0">
                        <a:spcBef>
                          <a:spcPts val="0"/>
                        </a:spcBef>
                        <a:spcAft>
                          <a:spcPts val="0"/>
                        </a:spcAft>
                        <a:buNone/>
                      </a:pPr>
                      <a:r>
                        <a:rPr lang="en" sz="1000" dirty="0"/>
                        <a:t>     76.03</a:t>
                      </a:r>
                      <a:endParaRPr sz="1000" dirty="0"/>
                    </a:p>
                  </a:txBody>
                  <a:tcPr marL="91425" marR="91425" marT="91425" marB="91425"/>
                </a:tc>
                <a:tc>
                  <a:txBody>
                    <a:bodyPr/>
                    <a:lstStyle/>
                    <a:p>
                      <a:pPr marL="0" lvl="0" indent="0" algn="r" rtl="0">
                        <a:spcBef>
                          <a:spcPts val="0"/>
                        </a:spcBef>
                        <a:spcAft>
                          <a:spcPts val="0"/>
                        </a:spcAft>
                        <a:buNone/>
                      </a:pPr>
                      <a:r>
                        <a:rPr lang="en" sz="1000" dirty="0"/>
                        <a:t>     3,455.35</a:t>
                      </a:r>
                      <a:endParaRPr sz="1000" dirty="0"/>
                    </a:p>
                  </a:txBody>
                  <a:tcPr marL="91425" marR="91425" marT="91425" marB="91425"/>
                </a:tc>
                <a:extLst>
                  <a:ext uri="{0D108BD9-81ED-4DB2-BD59-A6C34878D82A}">
                    <a16:rowId xmlns:a16="http://schemas.microsoft.com/office/drawing/2014/main" val="10002"/>
                  </a:ext>
                </a:extLst>
              </a:tr>
              <a:tr h="329750">
                <a:tc>
                  <a:txBody>
                    <a:bodyPr/>
                    <a:lstStyle/>
                    <a:p>
                      <a:pPr marL="0" lvl="0" indent="0" algn="ctr" rtl="0">
                        <a:spcBef>
                          <a:spcPts val="0"/>
                        </a:spcBef>
                        <a:spcAft>
                          <a:spcPts val="0"/>
                        </a:spcAft>
                        <a:buNone/>
                      </a:pPr>
                      <a:r>
                        <a:rPr lang="en" sz="1000" b="1" dirty="0"/>
                        <a:t>30</a:t>
                      </a:r>
                      <a:endParaRPr sz="1000" b="1" dirty="0"/>
                    </a:p>
                  </a:txBody>
                  <a:tcPr marL="91425" marR="91425" marT="91425" marB="91425"/>
                </a:tc>
                <a:tc>
                  <a:txBody>
                    <a:bodyPr/>
                    <a:lstStyle/>
                    <a:p>
                      <a:pPr marL="0" lvl="0" indent="0" algn="r" rtl="0">
                        <a:lnSpc>
                          <a:spcPct val="115000"/>
                        </a:lnSpc>
                        <a:spcBef>
                          <a:spcPts val="0"/>
                        </a:spcBef>
                        <a:spcAft>
                          <a:spcPts val="0"/>
                        </a:spcAft>
                        <a:buNone/>
                      </a:pPr>
                      <a:r>
                        <a:rPr lang="en" sz="1000"/>
                        <a:t>3.80</a:t>
                      </a:r>
                      <a:endParaRPr sz="1000"/>
                    </a:p>
                  </a:txBody>
                  <a:tcPr marL="91425" marR="91425" marT="91425" marB="91425"/>
                </a:tc>
                <a:tc>
                  <a:txBody>
                    <a:bodyPr/>
                    <a:lstStyle/>
                    <a:p>
                      <a:pPr marL="0" lvl="0" indent="0" algn="r" rtl="0">
                        <a:spcBef>
                          <a:spcPts val="0"/>
                        </a:spcBef>
                        <a:spcAft>
                          <a:spcPts val="0"/>
                        </a:spcAft>
                        <a:buNone/>
                      </a:pPr>
                      <a:r>
                        <a:rPr lang="en" sz="1000" dirty="0"/>
                        <a:t>    114.05</a:t>
                      </a:r>
                      <a:endParaRPr sz="1000" dirty="0"/>
                    </a:p>
                  </a:txBody>
                  <a:tcPr marL="91425" marR="91425" marT="91425" marB="91425"/>
                </a:tc>
                <a:tc>
                  <a:txBody>
                    <a:bodyPr/>
                    <a:lstStyle/>
                    <a:p>
                      <a:pPr marL="0" lvl="0" indent="0" algn="r" rtl="0">
                        <a:spcBef>
                          <a:spcPts val="0"/>
                        </a:spcBef>
                        <a:spcAft>
                          <a:spcPts val="0"/>
                        </a:spcAft>
                        <a:buNone/>
                      </a:pPr>
                      <a:r>
                        <a:rPr lang="en" sz="1000" dirty="0"/>
                        <a:t>     5,183.03</a:t>
                      </a:r>
                      <a:endParaRPr sz="1000" dirty="0"/>
                    </a:p>
                  </a:txBody>
                  <a:tcPr marL="91425" marR="91425" marT="91425" marB="91425"/>
                </a:tc>
                <a:extLst>
                  <a:ext uri="{0D108BD9-81ED-4DB2-BD59-A6C34878D82A}">
                    <a16:rowId xmlns:a16="http://schemas.microsoft.com/office/drawing/2014/main" val="10003"/>
                  </a:ext>
                </a:extLst>
              </a:tr>
              <a:tr h="329750">
                <a:tc>
                  <a:txBody>
                    <a:bodyPr/>
                    <a:lstStyle/>
                    <a:p>
                      <a:pPr marL="0" lvl="0" indent="0" algn="ctr" rtl="0">
                        <a:spcBef>
                          <a:spcPts val="0"/>
                        </a:spcBef>
                        <a:spcAft>
                          <a:spcPts val="0"/>
                        </a:spcAft>
                        <a:buNone/>
                      </a:pPr>
                      <a:r>
                        <a:rPr lang="en" sz="1000" b="1" dirty="0"/>
                        <a:t>40</a:t>
                      </a:r>
                      <a:endParaRPr sz="1000" b="1" dirty="0"/>
                    </a:p>
                  </a:txBody>
                  <a:tcPr marL="91425" marR="91425" marT="91425" marB="91425"/>
                </a:tc>
                <a:tc>
                  <a:txBody>
                    <a:bodyPr/>
                    <a:lstStyle/>
                    <a:p>
                      <a:pPr marL="0" lvl="0" indent="0" algn="r" rtl="0">
                        <a:lnSpc>
                          <a:spcPct val="115000"/>
                        </a:lnSpc>
                        <a:spcBef>
                          <a:spcPts val="0"/>
                        </a:spcBef>
                        <a:spcAft>
                          <a:spcPts val="0"/>
                        </a:spcAft>
                        <a:buNone/>
                      </a:pPr>
                      <a:r>
                        <a:rPr lang="en" sz="1000"/>
                        <a:t>3.80</a:t>
                      </a:r>
                      <a:endParaRPr sz="1000"/>
                    </a:p>
                  </a:txBody>
                  <a:tcPr marL="91425" marR="91425" marT="91425" marB="91425"/>
                </a:tc>
                <a:tc>
                  <a:txBody>
                    <a:bodyPr/>
                    <a:lstStyle/>
                    <a:p>
                      <a:pPr marL="0" lvl="0" indent="0" algn="r" rtl="0">
                        <a:spcBef>
                          <a:spcPts val="0"/>
                        </a:spcBef>
                        <a:spcAft>
                          <a:spcPts val="0"/>
                        </a:spcAft>
                        <a:buNone/>
                      </a:pPr>
                      <a:r>
                        <a:rPr lang="en" sz="1000" dirty="0"/>
                        <a:t>    152.07</a:t>
                      </a:r>
                      <a:endParaRPr sz="1000" dirty="0"/>
                    </a:p>
                  </a:txBody>
                  <a:tcPr marL="91425" marR="91425" marT="91425" marB="91425"/>
                </a:tc>
                <a:tc>
                  <a:txBody>
                    <a:bodyPr/>
                    <a:lstStyle/>
                    <a:p>
                      <a:pPr marL="0" lvl="0" indent="0" algn="r" rtl="0">
                        <a:spcBef>
                          <a:spcPts val="0"/>
                        </a:spcBef>
                        <a:spcAft>
                          <a:spcPts val="0"/>
                        </a:spcAft>
                        <a:buNone/>
                      </a:pPr>
                      <a:r>
                        <a:rPr lang="en" sz="1000" dirty="0"/>
                        <a:t>     6,910.71</a:t>
                      </a:r>
                      <a:endParaRPr sz="1000" dirty="0"/>
                    </a:p>
                  </a:txBody>
                  <a:tcPr marL="91425" marR="91425" marT="91425" marB="91425"/>
                </a:tc>
                <a:extLst>
                  <a:ext uri="{0D108BD9-81ED-4DB2-BD59-A6C34878D82A}">
                    <a16:rowId xmlns:a16="http://schemas.microsoft.com/office/drawing/2014/main" val="10004"/>
                  </a:ext>
                </a:extLst>
              </a:tr>
              <a:tr h="329750">
                <a:tc>
                  <a:txBody>
                    <a:bodyPr/>
                    <a:lstStyle/>
                    <a:p>
                      <a:pPr marL="0" lvl="0" indent="0" algn="ctr" rtl="0">
                        <a:spcBef>
                          <a:spcPts val="0"/>
                        </a:spcBef>
                        <a:spcAft>
                          <a:spcPts val="0"/>
                        </a:spcAft>
                        <a:buNone/>
                      </a:pPr>
                      <a:r>
                        <a:rPr lang="en" sz="1000" b="1" dirty="0"/>
                        <a:t>50</a:t>
                      </a:r>
                      <a:endParaRPr sz="1000" b="1" dirty="0"/>
                    </a:p>
                  </a:txBody>
                  <a:tcPr marL="91425" marR="91425" marT="91425" marB="91425"/>
                </a:tc>
                <a:tc>
                  <a:txBody>
                    <a:bodyPr/>
                    <a:lstStyle/>
                    <a:p>
                      <a:pPr marL="0" lvl="0" indent="0" algn="r" rtl="0">
                        <a:lnSpc>
                          <a:spcPct val="115000"/>
                        </a:lnSpc>
                        <a:spcBef>
                          <a:spcPts val="0"/>
                        </a:spcBef>
                        <a:spcAft>
                          <a:spcPts val="0"/>
                        </a:spcAft>
                        <a:buNone/>
                      </a:pPr>
                      <a:r>
                        <a:rPr lang="en" sz="1000"/>
                        <a:t>3.80</a:t>
                      </a:r>
                      <a:endParaRPr sz="1000"/>
                    </a:p>
                  </a:txBody>
                  <a:tcPr marL="91425" marR="91425" marT="91425" marB="91425"/>
                </a:tc>
                <a:tc>
                  <a:txBody>
                    <a:bodyPr/>
                    <a:lstStyle/>
                    <a:p>
                      <a:pPr marL="0" lvl="0" indent="0" algn="r" rtl="0">
                        <a:spcBef>
                          <a:spcPts val="0"/>
                        </a:spcBef>
                        <a:spcAft>
                          <a:spcPts val="0"/>
                        </a:spcAft>
                        <a:buNone/>
                      </a:pPr>
                      <a:r>
                        <a:rPr lang="en" sz="1000" dirty="0"/>
                        <a:t>    190.09</a:t>
                      </a:r>
                      <a:endParaRPr sz="1000" dirty="0"/>
                    </a:p>
                  </a:txBody>
                  <a:tcPr marL="91425" marR="91425" marT="91425" marB="91425"/>
                </a:tc>
                <a:tc>
                  <a:txBody>
                    <a:bodyPr/>
                    <a:lstStyle/>
                    <a:p>
                      <a:pPr marL="0" lvl="0" indent="0" algn="r" rtl="0">
                        <a:spcBef>
                          <a:spcPts val="0"/>
                        </a:spcBef>
                        <a:spcAft>
                          <a:spcPts val="0"/>
                        </a:spcAft>
                        <a:buNone/>
                      </a:pPr>
                      <a:r>
                        <a:rPr lang="en" sz="1000" dirty="0"/>
                        <a:t>     8,638.39</a:t>
                      </a:r>
                      <a:endParaRPr sz="1000" dirty="0"/>
                    </a:p>
                  </a:txBody>
                  <a:tcPr marL="91425" marR="91425" marT="91425" marB="91425"/>
                </a:tc>
                <a:extLst>
                  <a:ext uri="{0D108BD9-81ED-4DB2-BD59-A6C34878D82A}">
                    <a16:rowId xmlns:a16="http://schemas.microsoft.com/office/drawing/2014/main" val="10005"/>
                  </a:ext>
                </a:extLst>
              </a:tr>
              <a:tr h="329750">
                <a:tc>
                  <a:txBody>
                    <a:bodyPr/>
                    <a:lstStyle/>
                    <a:p>
                      <a:pPr marL="0" lvl="0" indent="0" algn="ctr" rtl="0">
                        <a:spcBef>
                          <a:spcPts val="0"/>
                        </a:spcBef>
                        <a:spcAft>
                          <a:spcPts val="0"/>
                        </a:spcAft>
                        <a:buNone/>
                      </a:pPr>
                      <a:r>
                        <a:rPr lang="en" sz="1000" b="1" dirty="0"/>
                        <a:t>60</a:t>
                      </a:r>
                      <a:endParaRPr sz="1000" b="1" dirty="0"/>
                    </a:p>
                  </a:txBody>
                  <a:tcPr marL="91425" marR="91425" marT="91425" marB="91425"/>
                </a:tc>
                <a:tc>
                  <a:txBody>
                    <a:bodyPr/>
                    <a:lstStyle/>
                    <a:p>
                      <a:pPr marL="0" lvl="0" indent="0" algn="r" rtl="0">
                        <a:lnSpc>
                          <a:spcPct val="115000"/>
                        </a:lnSpc>
                        <a:spcBef>
                          <a:spcPts val="0"/>
                        </a:spcBef>
                        <a:spcAft>
                          <a:spcPts val="0"/>
                        </a:spcAft>
                        <a:buNone/>
                      </a:pPr>
                      <a:r>
                        <a:rPr lang="en" sz="1000"/>
                        <a:t>3.80</a:t>
                      </a:r>
                      <a:endParaRPr sz="1000"/>
                    </a:p>
                  </a:txBody>
                  <a:tcPr marL="91425" marR="91425" marT="91425" marB="91425"/>
                </a:tc>
                <a:tc>
                  <a:txBody>
                    <a:bodyPr/>
                    <a:lstStyle/>
                    <a:p>
                      <a:pPr marL="0" lvl="0" indent="0" algn="r" rtl="0">
                        <a:spcBef>
                          <a:spcPts val="0"/>
                        </a:spcBef>
                        <a:spcAft>
                          <a:spcPts val="0"/>
                        </a:spcAft>
                        <a:buNone/>
                      </a:pPr>
                      <a:r>
                        <a:rPr lang="en" sz="1000" dirty="0"/>
                        <a:t>    228.10</a:t>
                      </a:r>
                      <a:endParaRPr sz="1000" dirty="0"/>
                    </a:p>
                  </a:txBody>
                  <a:tcPr marL="91425" marR="91425" marT="91425" marB="91425"/>
                </a:tc>
                <a:tc>
                  <a:txBody>
                    <a:bodyPr/>
                    <a:lstStyle/>
                    <a:p>
                      <a:pPr marL="0" lvl="0" indent="0" algn="r" rtl="0">
                        <a:spcBef>
                          <a:spcPts val="0"/>
                        </a:spcBef>
                        <a:spcAft>
                          <a:spcPts val="0"/>
                        </a:spcAft>
                        <a:buNone/>
                      </a:pPr>
                      <a:r>
                        <a:rPr lang="en" sz="1000" dirty="0"/>
                        <a:t>    10,366.06</a:t>
                      </a:r>
                      <a:endParaRPr sz="1000" dirty="0"/>
                    </a:p>
                  </a:txBody>
                  <a:tcPr marL="91425" marR="91425" marT="91425" marB="91425"/>
                </a:tc>
                <a:extLst>
                  <a:ext uri="{0D108BD9-81ED-4DB2-BD59-A6C34878D82A}">
                    <a16:rowId xmlns:a16="http://schemas.microsoft.com/office/drawing/2014/main" val="10006"/>
                  </a:ext>
                </a:extLst>
              </a:tr>
              <a:tr h="329750">
                <a:tc>
                  <a:txBody>
                    <a:bodyPr/>
                    <a:lstStyle/>
                    <a:p>
                      <a:pPr marL="0" lvl="0" indent="0" algn="ctr" rtl="0">
                        <a:spcBef>
                          <a:spcPts val="0"/>
                        </a:spcBef>
                        <a:spcAft>
                          <a:spcPts val="0"/>
                        </a:spcAft>
                        <a:buNone/>
                      </a:pPr>
                      <a:r>
                        <a:rPr lang="en" sz="1000" b="1" dirty="0"/>
                        <a:t>70</a:t>
                      </a:r>
                      <a:endParaRPr sz="1000" b="1" dirty="0"/>
                    </a:p>
                  </a:txBody>
                  <a:tcPr marL="91425" marR="91425" marT="91425" marB="91425"/>
                </a:tc>
                <a:tc>
                  <a:txBody>
                    <a:bodyPr/>
                    <a:lstStyle/>
                    <a:p>
                      <a:pPr marL="0" lvl="0" indent="0" algn="r" rtl="0">
                        <a:lnSpc>
                          <a:spcPct val="115000"/>
                        </a:lnSpc>
                        <a:spcBef>
                          <a:spcPts val="0"/>
                        </a:spcBef>
                        <a:spcAft>
                          <a:spcPts val="0"/>
                        </a:spcAft>
                        <a:buNone/>
                      </a:pPr>
                      <a:r>
                        <a:rPr lang="en" sz="1000"/>
                        <a:t>3.80</a:t>
                      </a:r>
                      <a:endParaRPr sz="1000"/>
                    </a:p>
                  </a:txBody>
                  <a:tcPr marL="91425" marR="91425" marT="91425" marB="91425"/>
                </a:tc>
                <a:tc>
                  <a:txBody>
                    <a:bodyPr/>
                    <a:lstStyle/>
                    <a:p>
                      <a:pPr marL="0" lvl="0" indent="0" algn="r" rtl="0">
                        <a:spcBef>
                          <a:spcPts val="0"/>
                        </a:spcBef>
                        <a:spcAft>
                          <a:spcPts val="0"/>
                        </a:spcAft>
                        <a:buNone/>
                      </a:pPr>
                      <a:r>
                        <a:rPr lang="en" sz="1000" dirty="0"/>
                        <a:t>    266.12</a:t>
                      </a:r>
                      <a:endParaRPr sz="1000" dirty="0"/>
                    </a:p>
                  </a:txBody>
                  <a:tcPr marL="91425" marR="91425" marT="91425" marB="91425"/>
                </a:tc>
                <a:tc>
                  <a:txBody>
                    <a:bodyPr/>
                    <a:lstStyle/>
                    <a:p>
                      <a:pPr marL="0" lvl="0" indent="0" algn="r" rtl="0">
                        <a:spcBef>
                          <a:spcPts val="0"/>
                        </a:spcBef>
                        <a:spcAft>
                          <a:spcPts val="0"/>
                        </a:spcAft>
                        <a:buNone/>
                      </a:pPr>
                      <a:r>
                        <a:rPr lang="en" sz="1000" dirty="0"/>
                        <a:t>    12,093.74</a:t>
                      </a:r>
                      <a:endParaRPr sz="1000" dirty="0"/>
                    </a:p>
                  </a:txBody>
                  <a:tcPr marL="91425" marR="91425" marT="91425" marB="91425"/>
                </a:tc>
                <a:extLst>
                  <a:ext uri="{0D108BD9-81ED-4DB2-BD59-A6C34878D82A}">
                    <a16:rowId xmlns:a16="http://schemas.microsoft.com/office/drawing/2014/main" val="10007"/>
                  </a:ext>
                </a:extLst>
              </a:tr>
              <a:tr h="329750">
                <a:tc>
                  <a:txBody>
                    <a:bodyPr/>
                    <a:lstStyle/>
                    <a:p>
                      <a:pPr marL="0" lvl="0" indent="0" algn="ctr" rtl="0">
                        <a:spcBef>
                          <a:spcPts val="0"/>
                        </a:spcBef>
                        <a:spcAft>
                          <a:spcPts val="0"/>
                        </a:spcAft>
                        <a:buNone/>
                      </a:pPr>
                      <a:r>
                        <a:rPr lang="en" sz="1000" b="1" dirty="0"/>
                        <a:t>80</a:t>
                      </a:r>
                      <a:endParaRPr sz="1000" b="1" dirty="0"/>
                    </a:p>
                  </a:txBody>
                  <a:tcPr marL="91425" marR="91425" marT="91425" marB="91425"/>
                </a:tc>
                <a:tc>
                  <a:txBody>
                    <a:bodyPr/>
                    <a:lstStyle/>
                    <a:p>
                      <a:pPr marL="0" lvl="0" indent="0" algn="r" rtl="0">
                        <a:lnSpc>
                          <a:spcPct val="115000"/>
                        </a:lnSpc>
                        <a:spcBef>
                          <a:spcPts val="0"/>
                        </a:spcBef>
                        <a:spcAft>
                          <a:spcPts val="0"/>
                        </a:spcAft>
                        <a:buNone/>
                      </a:pPr>
                      <a:r>
                        <a:rPr lang="en" sz="1000"/>
                        <a:t>3.80</a:t>
                      </a:r>
                      <a:endParaRPr sz="1000"/>
                    </a:p>
                  </a:txBody>
                  <a:tcPr marL="91425" marR="91425" marT="91425" marB="91425"/>
                </a:tc>
                <a:tc>
                  <a:txBody>
                    <a:bodyPr/>
                    <a:lstStyle/>
                    <a:p>
                      <a:pPr marL="0" lvl="0" indent="0" algn="r" rtl="0">
                        <a:spcBef>
                          <a:spcPts val="0"/>
                        </a:spcBef>
                        <a:spcAft>
                          <a:spcPts val="0"/>
                        </a:spcAft>
                        <a:buNone/>
                      </a:pPr>
                      <a:r>
                        <a:rPr lang="en" sz="1000" dirty="0"/>
                        <a:t>    304.14</a:t>
                      </a:r>
                      <a:endParaRPr sz="1000" dirty="0"/>
                    </a:p>
                  </a:txBody>
                  <a:tcPr marL="91425" marR="91425" marT="91425" marB="91425"/>
                </a:tc>
                <a:tc>
                  <a:txBody>
                    <a:bodyPr/>
                    <a:lstStyle/>
                    <a:p>
                      <a:pPr marL="0" lvl="0" indent="0" algn="r" rtl="0">
                        <a:spcBef>
                          <a:spcPts val="0"/>
                        </a:spcBef>
                        <a:spcAft>
                          <a:spcPts val="0"/>
                        </a:spcAft>
                        <a:buNone/>
                      </a:pPr>
                      <a:r>
                        <a:rPr lang="en" sz="1000" dirty="0"/>
                        <a:t>    13,821.42</a:t>
                      </a:r>
                      <a:endParaRPr sz="1000" dirty="0"/>
                    </a:p>
                  </a:txBody>
                  <a:tcPr marL="91425" marR="91425" marT="91425" marB="91425"/>
                </a:tc>
                <a:extLst>
                  <a:ext uri="{0D108BD9-81ED-4DB2-BD59-A6C34878D82A}">
                    <a16:rowId xmlns:a16="http://schemas.microsoft.com/office/drawing/2014/main" val="10008"/>
                  </a:ext>
                </a:extLst>
              </a:tr>
              <a:tr h="329750">
                <a:tc>
                  <a:txBody>
                    <a:bodyPr/>
                    <a:lstStyle/>
                    <a:p>
                      <a:pPr marL="0" lvl="0" indent="0" algn="ctr" rtl="0">
                        <a:spcBef>
                          <a:spcPts val="0"/>
                        </a:spcBef>
                        <a:spcAft>
                          <a:spcPts val="0"/>
                        </a:spcAft>
                        <a:buNone/>
                      </a:pPr>
                      <a:r>
                        <a:rPr lang="en" sz="1000" b="1" dirty="0"/>
                        <a:t>90</a:t>
                      </a:r>
                      <a:endParaRPr sz="1000" b="1" dirty="0"/>
                    </a:p>
                  </a:txBody>
                  <a:tcPr marL="91425" marR="91425" marT="91425" marB="91425"/>
                </a:tc>
                <a:tc>
                  <a:txBody>
                    <a:bodyPr/>
                    <a:lstStyle/>
                    <a:p>
                      <a:pPr marL="0" lvl="0" indent="0" algn="r" rtl="0">
                        <a:lnSpc>
                          <a:spcPct val="115000"/>
                        </a:lnSpc>
                        <a:spcBef>
                          <a:spcPts val="0"/>
                        </a:spcBef>
                        <a:spcAft>
                          <a:spcPts val="0"/>
                        </a:spcAft>
                        <a:buNone/>
                      </a:pPr>
                      <a:r>
                        <a:rPr lang="en" sz="1000"/>
                        <a:t>3.80</a:t>
                      </a:r>
                      <a:endParaRPr sz="1000"/>
                    </a:p>
                  </a:txBody>
                  <a:tcPr marL="91425" marR="91425" marT="91425" marB="91425"/>
                </a:tc>
                <a:tc>
                  <a:txBody>
                    <a:bodyPr/>
                    <a:lstStyle/>
                    <a:p>
                      <a:pPr marL="0" lvl="0" indent="0" algn="r" rtl="0">
                        <a:spcBef>
                          <a:spcPts val="0"/>
                        </a:spcBef>
                        <a:spcAft>
                          <a:spcPts val="0"/>
                        </a:spcAft>
                        <a:buNone/>
                      </a:pPr>
                      <a:r>
                        <a:rPr lang="en" sz="1000" dirty="0"/>
                        <a:t>   342.16</a:t>
                      </a:r>
                      <a:endParaRPr sz="1000" dirty="0"/>
                    </a:p>
                  </a:txBody>
                  <a:tcPr marL="91425" marR="91425" marT="91425" marB="91425"/>
                </a:tc>
                <a:tc>
                  <a:txBody>
                    <a:bodyPr/>
                    <a:lstStyle/>
                    <a:p>
                      <a:pPr marL="0" lvl="0" indent="0" algn="r" rtl="0">
                        <a:spcBef>
                          <a:spcPts val="0"/>
                        </a:spcBef>
                        <a:spcAft>
                          <a:spcPts val="0"/>
                        </a:spcAft>
                        <a:buNone/>
                      </a:pPr>
                      <a:r>
                        <a:rPr lang="en" sz="1000" dirty="0"/>
                        <a:t>    15,549.09</a:t>
                      </a:r>
                      <a:endParaRPr sz="1000" dirty="0"/>
                    </a:p>
                  </a:txBody>
                  <a:tcPr marL="91425" marR="91425" marT="91425" marB="91425"/>
                </a:tc>
                <a:extLst>
                  <a:ext uri="{0D108BD9-81ED-4DB2-BD59-A6C34878D82A}">
                    <a16:rowId xmlns:a16="http://schemas.microsoft.com/office/drawing/2014/main" val="10009"/>
                  </a:ext>
                </a:extLst>
              </a:tr>
              <a:tr h="329750">
                <a:tc>
                  <a:txBody>
                    <a:bodyPr/>
                    <a:lstStyle/>
                    <a:p>
                      <a:pPr marL="0" lvl="0" indent="0" algn="ctr" rtl="0">
                        <a:spcBef>
                          <a:spcPts val="0"/>
                        </a:spcBef>
                        <a:spcAft>
                          <a:spcPts val="0"/>
                        </a:spcAft>
                        <a:buNone/>
                      </a:pPr>
                      <a:r>
                        <a:rPr lang="en" sz="1000" b="1" dirty="0"/>
                        <a:t>100</a:t>
                      </a:r>
                      <a:endParaRPr sz="1000" b="1" dirty="0"/>
                    </a:p>
                  </a:txBody>
                  <a:tcPr marL="91425" marR="91425" marT="91425" marB="91425"/>
                </a:tc>
                <a:tc>
                  <a:txBody>
                    <a:bodyPr/>
                    <a:lstStyle/>
                    <a:p>
                      <a:pPr marL="0" lvl="0" indent="0" algn="r" rtl="0">
                        <a:lnSpc>
                          <a:spcPct val="115000"/>
                        </a:lnSpc>
                        <a:spcBef>
                          <a:spcPts val="0"/>
                        </a:spcBef>
                        <a:spcAft>
                          <a:spcPts val="0"/>
                        </a:spcAft>
                        <a:buNone/>
                      </a:pPr>
                      <a:r>
                        <a:rPr lang="en" sz="1000"/>
                        <a:t>3.80</a:t>
                      </a:r>
                      <a:endParaRPr sz="1000"/>
                    </a:p>
                  </a:txBody>
                  <a:tcPr marL="91425" marR="91425" marT="91425" marB="91425"/>
                </a:tc>
                <a:tc>
                  <a:txBody>
                    <a:bodyPr/>
                    <a:lstStyle/>
                    <a:p>
                      <a:pPr marL="0" lvl="0" indent="0" algn="r" rtl="0">
                        <a:spcBef>
                          <a:spcPts val="0"/>
                        </a:spcBef>
                        <a:spcAft>
                          <a:spcPts val="0"/>
                        </a:spcAft>
                        <a:buNone/>
                      </a:pPr>
                      <a:r>
                        <a:rPr lang="en" sz="1000" dirty="0"/>
                        <a:t>   380.17</a:t>
                      </a:r>
                      <a:endParaRPr sz="1000" dirty="0"/>
                    </a:p>
                  </a:txBody>
                  <a:tcPr marL="91425" marR="91425" marT="91425" marB="91425"/>
                </a:tc>
                <a:tc>
                  <a:txBody>
                    <a:bodyPr/>
                    <a:lstStyle/>
                    <a:p>
                      <a:pPr marL="0" lvl="0" indent="0" algn="r" rtl="0">
                        <a:spcBef>
                          <a:spcPts val="0"/>
                        </a:spcBef>
                        <a:spcAft>
                          <a:spcPts val="0"/>
                        </a:spcAft>
                        <a:buNone/>
                      </a:pPr>
                      <a:r>
                        <a:rPr lang="en" sz="1000" dirty="0"/>
                        <a:t>   17,276.77</a:t>
                      </a:r>
                      <a:endParaRPr sz="1000" dirty="0"/>
                    </a:p>
                  </a:txBody>
                  <a:tcPr marL="91425" marR="91425" marT="91425" marB="91425"/>
                </a:tc>
                <a:extLst>
                  <a:ext uri="{0D108BD9-81ED-4DB2-BD59-A6C34878D82A}">
                    <a16:rowId xmlns:a16="http://schemas.microsoft.com/office/drawing/2014/main" val="10010"/>
                  </a:ext>
                </a:extLst>
              </a:tr>
            </a:tbl>
          </a:graphicData>
        </a:graphic>
      </p:graphicFrame>
      <p:sp>
        <p:nvSpPr>
          <p:cNvPr id="234" name="Google Shape;234;p39"/>
          <p:cNvSpPr txBox="1"/>
          <p:nvPr/>
        </p:nvSpPr>
        <p:spPr>
          <a:xfrm>
            <a:off x="223050" y="78100"/>
            <a:ext cx="8610900" cy="614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b="1">
                <a:solidFill>
                  <a:schemeClr val="dk1"/>
                </a:solidFill>
                <a:latin typeface="Garamond"/>
                <a:ea typeface="Garamond"/>
                <a:cs typeface="Garamond"/>
                <a:sym typeface="Garamond"/>
              </a:rPr>
              <a:t>How Will The Budget Impact Taxes?</a:t>
            </a:r>
            <a:endParaRPr b="1">
              <a:solidFill>
                <a:schemeClr val="dk1"/>
              </a:solidFill>
              <a:latin typeface="Garamond"/>
              <a:ea typeface="Garamond"/>
              <a:cs typeface="Garamond"/>
              <a:sym typeface="Garamond"/>
            </a:endParaRPr>
          </a:p>
        </p:txBody>
      </p:sp>
      <p:sp>
        <p:nvSpPr>
          <p:cNvPr id="235" name="Google Shape;235;p39"/>
          <p:cNvSpPr/>
          <p:nvPr/>
        </p:nvSpPr>
        <p:spPr>
          <a:xfrm>
            <a:off x="6840475" y="1579600"/>
            <a:ext cx="1533300" cy="697800"/>
          </a:xfrm>
          <a:prstGeom prst="leftArrowCallout">
            <a:avLst>
              <a:gd name="adj1" fmla="val 25000"/>
              <a:gd name="adj2" fmla="val 25000"/>
              <a:gd name="adj3" fmla="val 25000"/>
              <a:gd name="adj4" fmla="val 75936"/>
            </a:avLst>
          </a:prstGeom>
          <a:solidFill>
            <a:srgbClr val="D9EAD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200">
                <a:latin typeface="Roboto"/>
                <a:ea typeface="Roboto"/>
                <a:cs typeface="Roboto"/>
                <a:sym typeface="Roboto"/>
              </a:rPr>
              <a:t>Average GWL Home Assessment</a:t>
            </a:r>
            <a:endParaRPr>
              <a:latin typeface="Roboto"/>
              <a:ea typeface="Roboto"/>
              <a:cs typeface="Roboto"/>
              <a:sym typeface="Roboto"/>
            </a:endParaRPr>
          </a:p>
        </p:txBody>
      </p:sp>
      <p:sp>
        <p:nvSpPr>
          <p:cNvPr id="236" name="Google Shape;236;p39"/>
          <p:cNvSpPr txBox="1"/>
          <p:nvPr/>
        </p:nvSpPr>
        <p:spPr>
          <a:xfrm>
            <a:off x="1826700" y="4557950"/>
            <a:ext cx="5275800" cy="328200"/>
          </a:xfrm>
          <a:prstGeom prst="rect">
            <a:avLst/>
          </a:prstGeom>
          <a:solidFill>
            <a:srgbClr val="D9EAD3"/>
          </a:solid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1200" i="1"/>
              <a:t>*Town of Warwick Assessor finalizes all property assessments in August.</a:t>
            </a:r>
            <a:endParaRPr sz="1200" i="1"/>
          </a:p>
          <a:p>
            <a:pPr marL="0" lvl="0" indent="0" algn="l" rtl="0">
              <a:spcBef>
                <a:spcPts val="0"/>
              </a:spcBef>
              <a:spcAft>
                <a:spcPts val="0"/>
              </a:spcAft>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240"/>
        <p:cNvGrpSpPr/>
        <p:nvPr/>
      </p:nvGrpSpPr>
      <p:grpSpPr>
        <a:xfrm>
          <a:off x="0" y="0"/>
          <a:ext cx="0" cy="0"/>
          <a:chOff x="0" y="0"/>
          <a:chExt cx="0" cy="0"/>
        </a:xfrm>
      </p:grpSpPr>
      <p:sp>
        <p:nvSpPr>
          <p:cNvPr id="241" name="Google Shape;241;p40"/>
          <p:cNvSpPr txBox="1">
            <a:spLocks noGrp="1"/>
          </p:cNvSpPr>
          <p:nvPr>
            <p:ph type="title"/>
          </p:nvPr>
        </p:nvSpPr>
        <p:spPr>
          <a:xfrm>
            <a:off x="311700" y="410000"/>
            <a:ext cx="8520600" cy="59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latin typeface="Garamond"/>
                <a:ea typeface="Garamond"/>
                <a:cs typeface="Garamond"/>
                <a:sym typeface="Garamond"/>
              </a:rPr>
              <a:t>Proposition I</a:t>
            </a:r>
            <a:endParaRPr b="1">
              <a:latin typeface="Garamond"/>
              <a:ea typeface="Garamond"/>
              <a:cs typeface="Garamond"/>
              <a:sym typeface="Garamond"/>
            </a:endParaRPr>
          </a:p>
        </p:txBody>
      </p:sp>
      <p:sp>
        <p:nvSpPr>
          <p:cNvPr id="242" name="Google Shape;242;p40"/>
          <p:cNvSpPr txBox="1">
            <a:spLocks noGrp="1"/>
          </p:cNvSpPr>
          <p:nvPr>
            <p:ph type="body" idx="1"/>
          </p:nvPr>
        </p:nvSpPr>
        <p:spPr>
          <a:xfrm>
            <a:off x="354425" y="1941900"/>
            <a:ext cx="8520600" cy="1259700"/>
          </a:xfrm>
          <a:prstGeom prst="rect">
            <a:avLst/>
          </a:prstGeom>
        </p:spPr>
        <p:txBody>
          <a:bodyPr spcFirstLastPara="1" wrap="square" lIns="91425" tIns="91425" rIns="91425" bIns="91425" anchor="t" anchorCtr="0">
            <a:noAutofit/>
          </a:bodyPr>
          <a:lstStyle/>
          <a:p>
            <a:pPr marL="0" lvl="0" indent="0" algn="l" rtl="0">
              <a:lnSpc>
                <a:spcPct val="107916"/>
              </a:lnSpc>
              <a:spcBef>
                <a:spcPts val="0"/>
              </a:spcBef>
              <a:spcAft>
                <a:spcPts val="0"/>
              </a:spcAft>
              <a:buNone/>
            </a:pPr>
            <a:r>
              <a:rPr lang="en" sz="2400">
                <a:solidFill>
                  <a:srgbClr val="000000"/>
                </a:solidFill>
                <a:latin typeface="Garamond"/>
                <a:ea typeface="Garamond"/>
                <a:cs typeface="Garamond"/>
                <a:sym typeface="Garamond"/>
              </a:rPr>
              <a:t>Shall the Greenwood Lake Union Free School District Budget for 2025–2026 in the amount of $30,980,415 be approved?</a:t>
            </a:r>
            <a:endParaRPr sz="2400">
              <a:solidFill>
                <a:srgbClr val="000000"/>
              </a:solidFill>
              <a:latin typeface="Garamond"/>
              <a:ea typeface="Garamond"/>
              <a:cs typeface="Garamond"/>
              <a:sym typeface="Garamond"/>
            </a:endParaRPr>
          </a:p>
          <a:p>
            <a:pPr marL="0" lvl="0" indent="0" algn="l" rtl="0">
              <a:spcBef>
                <a:spcPts val="800"/>
              </a:spcBef>
              <a:spcAft>
                <a:spcPts val="1600"/>
              </a:spcAft>
              <a:buNone/>
            </a:pPr>
            <a:endParaRPr sz="2400">
              <a:solidFill>
                <a:srgbClr val="000000"/>
              </a:solidFill>
              <a:latin typeface="Garamond"/>
              <a:ea typeface="Garamond"/>
              <a:cs typeface="Garamond"/>
              <a:sym typeface="Garamond"/>
            </a:endParaRPr>
          </a:p>
        </p:txBody>
      </p:sp>
      <p:sp>
        <p:nvSpPr>
          <p:cNvPr id="243" name="Google Shape;243;p40"/>
          <p:cNvSpPr txBox="1">
            <a:spLocks noGrp="1"/>
          </p:cNvSpPr>
          <p:nvPr>
            <p:ph type="sldNum" idx="12"/>
          </p:nvPr>
        </p:nvSpPr>
        <p:spPr>
          <a:xfrm>
            <a:off x="8326334" y="456880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13</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9FC5E8"/>
        </a:solidFill>
        <a:effectLst/>
      </p:bgPr>
    </p:bg>
    <p:spTree>
      <p:nvGrpSpPr>
        <p:cNvPr id="1" name="Shape 247"/>
        <p:cNvGrpSpPr/>
        <p:nvPr/>
      </p:nvGrpSpPr>
      <p:grpSpPr>
        <a:xfrm>
          <a:off x="0" y="0"/>
          <a:ext cx="0" cy="0"/>
          <a:chOff x="0" y="0"/>
          <a:chExt cx="0" cy="0"/>
        </a:xfrm>
      </p:grpSpPr>
      <p:sp>
        <p:nvSpPr>
          <p:cNvPr id="248" name="Google Shape;248;p41"/>
          <p:cNvSpPr txBox="1">
            <a:spLocks noGrp="1"/>
          </p:cNvSpPr>
          <p:nvPr>
            <p:ph type="ctrTitle"/>
          </p:nvPr>
        </p:nvSpPr>
        <p:spPr>
          <a:xfrm>
            <a:off x="590975" y="2152350"/>
            <a:ext cx="7615800" cy="838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b="1">
                <a:solidFill>
                  <a:schemeClr val="dk1"/>
                </a:solidFill>
                <a:latin typeface="Garamond"/>
                <a:ea typeface="Garamond"/>
                <a:cs typeface="Garamond"/>
                <a:sym typeface="Garamond"/>
              </a:rPr>
              <a:t>Tax Relief</a:t>
            </a:r>
            <a:endParaRPr b="1">
              <a:solidFill>
                <a:schemeClr val="dk1"/>
              </a:solidFill>
              <a:latin typeface="Garamond"/>
              <a:ea typeface="Garamond"/>
              <a:cs typeface="Garamond"/>
              <a:sym typeface="Garamon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252"/>
        <p:cNvGrpSpPr/>
        <p:nvPr/>
      </p:nvGrpSpPr>
      <p:grpSpPr>
        <a:xfrm>
          <a:off x="0" y="0"/>
          <a:ext cx="0" cy="0"/>
          <a:chOff x="0" y="0"/>
          <a:chExt cx="0" cy="0"/>
        </a:xfrm>
      </p:grpSpPr>
      <p:sp>
        <p:nvSpPr>
          <p:cNvPr id="253" name="Google Shape;253;p42"/>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latin typeface="Garamond"/>
                <a:ea typeface="Garamond"/>
                <a:cs typeface="Garamond"/>
                <a:sym typeface="Garamond"/>
              </a:rPr>
              <a:t>Tax Relief</a:t>
            </a:r>
            <a:endParaRPr b="1">
              <a:latin typeface="Garamond"/>
              <a:ea typeface="Garamond"/>
              <a:cs typeface="Garamond"/>
              <a:sym typeface="Garamond"/>
            </a:endParaRPr>
          </a:p>
        </p:txBody>
      </p:sp>
      <p:sp>
        <p:nvSpPr>
          <p:cNvPr id="254" name="Google Shape;254;p42"/>
          <p:cNvSpPr txBox="1">
            <a:spLocks noGrp="1"/>
          </p:cNvSpPr>
          <p:nvPr>
            <p:ph type="body" idx="1"/>
          </p:nvPr>
        </p:nvSpPr>
        <p:spPr>
          <a:xfrm>
            <a:off x="706425" y="1229875"/>
            <a:ext cx="8125800" cy="3339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1600"/>
              </a:spcBef>
              <a:spcAft>
                <a:spcPts val="0"/>
              </a:spcAft>
              <a:buNone/>
            </a:pPr>
            <a:r>
              <a:rPr lang="en">
                <a:latin typeface="Arial"/>
                <a:ea typeface="Arial"/>
                <a:cs typeface="Arial"/>
                <a:sym typeface="Arial"/>
              </a:rPr>
              <a:t>STAR &amp; Enhanced STAR</a:t>
            </a:r>
            <a:endParaRPr>
              <a:latin typeface="Arial"/>
              <a:ea typeface="Arial"/>
              <a:cs typeface="Arial"/>
              <a:sym typeface="Arial"/>
            </a:endParaRPr>
          </a:p>
          <a:p>
            <a:pPr marL="0" lvl="0" indent="0" algn="l" rtl="0">
              <a:spcBef>
                <a:spcPts val="1600"/>
              </a:spcBef>
              <a:spcAft>
                <a:spcPts val="0"/>
              </a:spcAft>
              <a:buNone/>
            </a:pPr>
            <a:r>
              <a:rPr lang="en">
                <a:latin typeface="Arial"/>
                <a:ea typeface="Arial"/>
                <a:cs typeface="Arial"/>
                <a:sym typeface="Arial"/>
              </a:rPr>
              <a:t>Senior Citizen</a:t>
            </a:r>
            <a:endParaRPr>
              <a:latin typeface="Arial"/>
              <a:ea typeface="Arial"/>
              <a:cs typeface="Arial"/>
              <a:sym typeface="Arial"/>
            </a:endParaRPr>
          </a:p>
          <a:p>
            <a:pPr marL="0" lvl="0" indent="0" algn="l" rtl="0">
              <a:spcBef>
                <a:spcPts val="1600"/>
              </a:spcBef>
              <a:spcAft>
                <a:spcPts val="0"/>
              </a:spcAft>
              <a:buNone/>
            </a:pPr>
            <a:r>
              <a:rPr lang="en">
                <a:latin typeface="Arial"/>
                <a:ea typeface="Arial"/>
                <a:cs typeface="Arial"/>
                <a:sym typeface="Arial"/>
              </a:rPr>
              <a:t>Veterans Exemption</a:t>
            </a:r>
            <a:endParaRPr>
              <a:latin typeface="Arial"/>
              <a:ea typeface="Arial"/>
              <a:cs typeface="Arial"/>
              <a:sym typeface="Arial"/>
            </a:endParaRPr>
          </a:p>
          <a:p>
            <a:pPr marL="0" lvl="0" indent="0" algn="l" rtl="0">
              <a:spcBef>
                <a:spcPts val="1600"/>
              </a:spcBef>
              <a:spcAft>
                <a:spcPts val="0"/>
              </a:spcAft>
              <a:buNone/>
            </a:pPr>
            <a:r>
              <a:rPr lang="en">
                <a:solidFill>
                  <a:srgbClr val="222222"/>
                </a:solidFill>
                <a:latin typeface="Arial"/>
                <a:ea typeface="Arial"/>
                <a:cs typeface="Arial"/>
                <a:sym typeface="Arial"/>
              </a:rPr>
              <a:t>Qualified Volunteer Firefighters &amp; Ambulance Workers</a:t>
            </a:r>
            <a:endParaRPr>
              <a:solidFill>
                <a:srgbClr val="222222"/>
              </a:solidFill>
              <a:latin typeface="Arial"/>
              <a:ea typeface="Arial"/>
              <a:cs typeface="Arial"/>
              <a:sym typeface="Arial"/>
            </a:endParaRPr>
          </a:p>
          <a:p>
            <a:pPr marL="457200" lvl="0" indent="0" algn="l" rtl="0">
              <a:lnSpc>
                <a:spcPct val="90000"/>
              </a:lnSpc>
              <a:spcBef>
                <a:spcPts val="1600"/>
              </a:spcBef>
              <a:spcAft>
                <a:spcPts val="0"/>
              </a:spcAft>
              <a:buNone/>
            </a:pPr>
            <a:endParaRPr>
              <a:solidFill>
                <a:srgbClr val="333333"/>
              </a:solidFill>
            </a:endParaRPr>
          </a:p>
          <a:p>
            <a:pPr marL="0" lvl="0" indent="0" algn="l" rtl="0">
              <a:spcBef>
                <a:spcPts val="0"/>
              </a:spcBef>
              <a:spcAft>
                <a:spcPts val="0"/>
              </a:spcAft>
              <a:buNone/>
            </a:pPr>
            <a:endParaRPr/>
          </a:p>
          <a:p>
            <a:pPr marL="0" lvl="0" indent="0" algn="l" rtl="0">
              <a:spcBef>
                <a:spcPts val="1600"/>
              </a:spcBef>
              <a:spcAft>
                <a:spcPts val="1600"/>
              </a:spcAft>
              <a:buNone/>
            </a:pPr>
            <a:endParaRPr/>
          </a:p>
        </p:txBody>
      </p:sp>
      <p:sp>
        <p:nvSpPr>
          <p:cNvPr id="255" name="Google Shape;255;p42"/>
          <p:cNvSpPr txBox="1">
            <a:spLocks noGrp="1"/>
          </p:cNvSpPr>
          <p:nvPr>
            <p:ph type="sldNum" idx="12"/>
          </p:nvPr>
        </p:nvSpPr>
        <p:spPr>
          <a:xfrm>
            <a:off x="8407684" y="454220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15</a:t>
            </a:fld>
            <a:endParaRPr/>
          </a:p>
        </p:txBody>
      </p:sp>
      <p:pic>
        <p:nvPicPr>
          <p:cNvPr id="256" name="Google Shape;256;p42"/>
          <p:cNvPicPr preferRelativeResize="0"/>
          <p:nvPr/>
        </p:nvPicPr>
        <p:blipFill>
          <a:blip r:embed="rId3">
            <a:alphaModFix/>
          </a:blip>
          <a:stretch>
            <a:fillRect/>
          </a:stretch>
        </p:blipFill>
        <p:spPr>
          <a:xfrm>
            <a:off x="4837400" y="591922"/>
            <a:ext cx="3449025" cy="24350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260"/>
        <p:cNvGrpSpPr/>
        <p:nvPr/>
      </p:nvGrpSpPr>
      <p:grpSpPr>
        <a:xfrm>
          <a:off x="0" y="0"/>
          <a:ext cx="0" cy="0"/>
          <a:chOff x="0" y="0"/>
          <a:chExt cx="0" cy="0"/>
        </a:xfrm>
      </p:grpSpPr>
      <p:sp>
        <p:nvSpPr>
          <p:cNvPr id="261" name="Google Shape;261;p43"/>
          <p:cNvSpPr txBox="1">
            <a:spLocks noGrp="1"/>
          </p:cNvSpPr>
          <p:nvPr>
            <p:ph type="title"/>
          </p:nvPr>
        </p:nvSpPr>
        <p:spPr>
          <a:xfrm>
            <a:off x="311700" y="141100"/>
            <a:ext cx="8520600" cy="607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latin typeface="Garamond"/>
                <a:ea typeface="Garamond"/>
                <a:cs typeface="Garamond"/>
                <a:sym typeface="Garamond"/>
              </a:rPr>
              <a:t>STAR Program </a:t>
            </a:r>
            <a:r>
              <a:rPr lang="en" sz="2300" b="1">
                <a:latin typeface="Garamond"/>
                <a:ea typeface="Garamond"/>
                <a:cs typeface="Garamond"/>
                <a:sym typeface="Garamond"/>
              </a:rPr>
              <a:t>(School Tax Relief Program)</a:t>
            </a:r>
            <a:endParaRPr sz="2300" b="1">
              <a:latin typeface="Garamond"/>
              <a:ea typeface="Garamond"/>
              <a:cs typeface="Garamond"/>
              <a:sym typeface="Garamond"/>
            </a:endParaRPr>
          </a:p>
          <a:p>
            <a:pPr marL="0" lvl="0" indent="0" algn="l" rtl="0">
              <a:spcBef>
                <a:spcPts val="0"/>
              </a:spcBef>
              <a:spcAft>
                <a:spcPts val="0"/>
              </a:spcAft>
              <a:buNone/>
            </a:pPr>
            <a:endParaRPr b="1">
              <a:latin typeface="Garamond"/>
              <a:ea typeface="Garamond"/>
              <a:cs typeface="Garamond"/>
              <a:sym typeface="Garamond"/>
            </a:endParaRPr>
          </a:p>
        </p:txBody>
      </p:sp>
      <p:sp>
        <p:nvSpPr>
          <p:cNvPr id="262" name="Google Shape;262;p43"/>
          <p:cNvSpPr txBox="1">
            <a:spLocks noGrp="1"/>
          </p:cNvSpPr>
          <p:nvPr>
            <p:ph type="body" idx="1"/>
          </p:nvPr>
        </p:nvSpPr>
        <p:spPr>
          <a:xfrm>
            <a:off x="311700" y="1229875"/>
            <a:ext cx="8520600" cy="310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rgbClr val="000000"/>
                </a:solidFill>
                <a:latin typeface="Arial"/>
                <a:ea typeface="Arial"/>
                <a:cs typeface="Arial"/>
                <a:sym typeface="Arial"/>
              </a:rPr>
              <a:t>Maximum STAR Tax Savings</a:t>
            </a:r>
            <a:endParaRPr b="1">
              <a:solidFill>
                <a:srgbClr val="000000"/>
              </a:solidFill>
              <a:latin typeface="Arial"/>
              <a:ea typeface="Arial"/>
              <a:cs typeface="Arial"/>
              <a:sym typeface="Arial"/>
            </a:endParaRPr>
          </a:p>
          <a:p>
            <a:pPr marL="0" lvl="0" indent="0" algn="l" rtl="0">
              <a:spcBef>
                <a:spcPts val="0"/>
              </a:spcBef>
              <a:spcAft>
                <a:spcPts val="0"/>
              </a:spcAft>
              <a:buNone/>
            </a:pPr>
            <a:endParaRPr sz="600">
              <a:solidFill>
                <a:srgbClr val="000000"/>
              </a:solidFill>
              <a:latin typeface="Arial"/>
              <a:ea typeface="Arial"/>
              <a:cs typeface="Arial"/>
              <a:sym typeface="Arial"/>
            </a:endParaRPr>
          </a:p>
          <a:p>
            <a:pPr marL="0" lvl="0" indent="0" algn="l" rtl="0">
              <a:spcBef>
                <a:spcPts val="0"/>
              </a:spcBef>
              <a:spcAft>
                <a:spcPts val="0"/>
              </a:spcAft>
              <a:buNone/>
            </a:pPr>
            <a:r>
              <a:rPr lang="en">
                <a:solidFill>
                  <a:srgbClr val="000000"/>
                </a:solidFill>
                <a:latin typeface="Arial"/>
                <a:ea typeface="Arial"/>
                <a:cs typeface="Arial"/>
                <a:sym typeface="Arial"/>
              </a:rPr>
              <a:t>Maximum STAR tax savings cannot exceed more than 2% of the prior year maximum savings.</a:t>
            </a:r>
            <a:endParaRPr>
              <a:solidFill>
                <a:srgbClr val="000000"/>
              </a:solidFill>
              <a:latin typeface="Arial"/>
              <a:ea typeface="Arial"/>
              <a:cs typeface="Arial"/>
              <a:sym typeface="Arial"/>
            </a:endParaRPr>
          </a:p>
          <a:p>
            <a:pPr marL="0" lvl="0" indent="0" algn="l" rtl="0">
              <a:spcBef>
                <a:spcPts val="0"/>
              </a:spcBef>
              <a:spcAft>
                <a:spcPts val="0"/>
              </a:spcAft>
              <a:buNone/>
            </a:pPr>
            <a:endParaRPr sz="600">
              <a:solidFill>
                <a:srgbClr val="000000"/>
              </a:solidFill>
              <a:latin typeface="Arial"/>
              <a:ea typeface="Arial"/>
              <a:cs typeface="Arial"/>
              <a:sym typeface="Arial"/>
            </a:endParaRPr>
          </a:p>
          <a:p>
            <a:pPr marL="0" lvl="0" indent="0" algn="l" rtl="0">
              <a:spcBef>
                <a:spcPts val="0"/>
              </a:spcBef>
              <a:spcAft>
                <a:spcPts val="0"/>
              </a:spcAft>
              <a:buNone/>
            </a:pPr>
            <a:r>
              <a:rPr lang="en">
                <a:solidFill>
                  <a:srgbClr val="000000"/>
                </a:solidFill>
                <a:latin typeface="Arial"/>
                <a:ea typeface="Arial"/>
                <a:cs typeface="Arial"/>
                <a:sym typeface="Arial"/>
              </a:rPr>
              <a:t>The 2025-26 savings amounts are calculated by the Office of Real Property for the NYS Department of Taxation and Finance.  </a:t>
            </a:r>
            <a:endParaRPr>
              <a:solidFill>
                <a:srgbClr val="000000"/>
              </a:solidFill>
              <a:latin typeface="Arial"/>
              <a:ea typeface="Arial"/>
              <a:cs typeface="Arial"/>
              <a:sym typeface="Arial"/>
            </a:endParaRPr>
          </a:p>
          <a:p>
            <a:pPr marL="0" lvl="0" indent="0" algn="l" rtl="0">
              <a:spcBef>
                <a:spcPts val="0"/>
              </a:spcBef>
              <a:spcAft>
                <a:spcPts val="0"/>
              </a:spcAft>
              <a:buNone/>
            </a:pPr>
            <a:endParaRPr sz="600">
              <a:solidFill>
                <a:srgbClr val="000000"/>
              </a:solidFill>
              <a:latin typeface="Arial"/>
              <a:ea typeface="Arial"/>
              <a:cs typeface="Arial"/>
              <a:sym typeface="Arial"/>
            </a:endParaRPr>
          </a:p>
          <a:p>
            <a:pPr marL="0" lvl="0" indent="0" algn="l" rtl="0">
              <a:spcBef>
                <a:spcPts val="0"/>
              </a:spcBef>
              <a:spcAft>
                <a:spcPts val="0"/>
              </a:spcAft>
              <a:buNone/>
            </a:pPr>
            <a:r>
              <a:rPr lang="en">
                <a:solidFill>
                  <a:srgbClr val="000000"/>
                </a:solidFill>
                <a:latin typeface="Arial"/>
                <a:ea typeface="Arial"/>
                <a:cs typeface="Arial"/>
                <a:sym typeface="Arial"/>
              </a:rPr>
              <a:t>The published </a:t>
            </a:r>
            <a:r>
              <a:rPr lang="en" u="sng">
                <a:solidFill>
                  <a:srgbClr val="000000"/>
                </a:solidFill>
                <a:latin typeface="Arial"/>
                <a:ea typeface="Arial"/>
                <a:cs typeface="Arial"/>
                <a:sym typeface="Arial"/>
              </a:rPr>
              <a:t>maximums</a:t>
            </a:r>
            <a:r>
              <a:rPr lang="en">
                <a:solidFill>
                  <a:srgbClr val="000000"/>
                </a:solidFill>
                <a:latin typeface="Arial"/>
                <a:ea typeface="Arial"/>
                <a:cs typeface="Arial"/>
                <a:sym typeface="Arial"/>
              </a:rPr>
              <a:t> are:</a:t>
            </a:r>
            <a:endParaRPr>
              <a:solidFill>
                <a:srgbClr val="000000"/>
              </a:solidFill>
              <a:latin typeface="Arial"/>
              <a:ea typeface="Arial"/>
              <a:cs typeface="Arial"/>
              <a:sym typeface="Arial"/>
            </a:endParaRPr>
          </a:p>
          <a:p>
            <a:pPr marL="0" lvl="0" indent="0" algn="l" rtl="0">
              <a:spcBef>
                <a:spcPts val="0"/>
              </a:spcBef>
              <a:spcAft>
                <a:spcPts val="0"/>
              </a:spcAft>
              <a:buNone/>
            </a:pPr>
            <a:r>
              <a:rPr lang="en">
                <a:solidFill>
                  <a:srgbClr val="000000"/>
                </a:solidFill>
                <a:latin typeface="Arial"/>
                <a:ea typeface="Arial"/>
                <a:cs typeface="Arial"/>
                <a:sym typeface="Arial"/>
              </a:rPr>
              <a:t>Basic STAR savings of $612.00</a:t>
            </a:r>
            <a:endParaRPr>
              <a:solidFill>
                <a:srgbClr val="000000"/>
              </a:solidFill>
              <a:latin typeface="Arial"/>
              <a:ea typeface="Arial"/>
              <a:cs typeface="Arial"/>
              <a:sym typeface="Arial"/>
            </a:endParaRPr>
          </a:p>
          <a:p>
            <a:pPr marL="0" lvl="0" indent="0" algn="l" rtl="0">
              <a:spcBef>
                <a:spcPts val="0"/>
              </a:spcBef>
              <a:spcAft>
                <a:spcPts val="0"/>
              </a:spcAft>
              <a:buNone/>
            </a:pPr>
            <a:r>
              <a:rPr lang="en">
                <a:solidFill>
                  <a:srgbClr val="000000"/>
                </a:solidFill>
                <a:latin typeface="Arial"/>
                <a:ea typeface="Arial"/>
                <a:cs typeface="Arial"/>
                <a:sym typeface="Arial"/>
              </a:rPr>
              <a:t>Enhanced STAR savings of $1,744.00</a:t>
            </a:r>
            <a:endParaRPr>
              <a:solidFill>
                <a:srgbClr val="000000"/>
              </a:solidFill>
              <a:latin typeface="Arial"/>
              <a:ea typeface="Arial"/>
              <a:cs typeface="Arial"/>
              <a:sym typeface="Arial"/>
            </a:endParaRPr>
          </a:p>
          <a:p>
            <a:pPr marL="0" lvl="0" indent="0" algn="l" rtl="0">
              <a:spcBef>
                <a:spcPts val="0"/>
              </a:spcBef>
              <a:spcAft>
                <a:spcPts val="1600"/>
              </a:spcAft>
              <a:buNone/>
            </a:pPr>
            <a:endParaRPr/>
          </a:p>
        </p:txBody>
      </p:sp>
      <p:sp>
        <p:nvSpPr>
          <p:cNvPr id="263" name="Google Shape;263;p43"/>
          <p:cNvSpPr txBox="1">
            <a:spLocks noGrp="1"/>
          </p:cNvSpPr>
          <p:nvPr>
            <p:ph type="sldNum" idx="12"/>
          </p:nvPr>
        </p:nvSpPr>
        <p:spPr>
          <a:xfrm>
            <a:off x="8438134" y="4474976"/>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16</a:t>
            </a:fld>
            <a:endParaRPr/>
          </a:p>
        </p:txBody>
      </p:sp>
      <p:sp>
        <p:nvSpPr>
          <p:cNvPr id="264" name="Google Shape;264;p43"/>
          <p:cNvSpPr txBox="1"/>
          <p:nvPr/>
        </p:nvSpPr>
        <p:spPr>
          <a:xfrm>
            <a:off x="366125" y="4568875"/>
            <a:ext cx="8551800" cy="299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100" u="sng">
                <a:hlinkClick r:id="rId3"/>
              </a:rPr>
              <a:t>https://www.tax.ny.gov/star/default.htm</a:t>
            </a:r>
            <a:endParaRPr sz="1200"/>
          </a:p>
        </p:txBody>
      </p:sp>
      <p:pic>
        <p:nvPicPr>
          <p:cNvPr id="265" name="Google Shape;265;p43" descr="Image result for star tax relief"/>
          <p:cNvPicPr preferRelativeResize="0"/>
          <p:nvPr/>
        </p:nvPicPr>
        <p:blipFill>
          <a:blip r:embed="rId4">
            <a:alphaModFix/>
          </a:blip>
          <a:stretch>
            <a:fillRect/>
          </a:stretch>
        </p:blipFill>
        <p:spPr>
          <a:xfrm>
            <a:off x="6602001" y="116000"/>
            <a:ext cx="2315926" cy="15434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269"/>
        <p:cNvGrpSpPr/>
        <p:nvPr/>
      </p:nvGrpSpPr>
      <p:grpSpPr>
        <a:xfrm>
          <a:off x="0" y="0"/>
          <a:ext cx="0" cy="0"/>
          <a:chOff x="0" y="0"/>
          <a:chExt cx="0" cy="0"/>
        </a:xfrm>
      </p:grpSpPr>
      <p:sp>
        <p:nvSpPr>
          <p:cNvPr id="270" name="Google Shape;270;p44"/>
          <p:cNvSpPr txBox="1">
            <a:spLocks noGrp="1"/>
          </p:cNvSpPr>
          <p:nvPr>
            <p:ph type="title"/>
          </p:nvPr>
        </p:nvSpPr>
        <p:spPr>
          <a:xfrm>
            <a:off x="311700" y="15825"/>
            <a:ext cx="8520600" cy="671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latin typeface="Garamond"/>
                <a:ea typeface="Garamond"/>
                <a:cs typeface="Garamond"/>
                <a:sym typeface="Garamond"/>
              </a:rPr>
              <a:t>Senior Citizen Tax Exemption</a:t>
            </a:r>
            <a:endParaRPr b="1">
              <a:latin typeface="Garamond"/>
              <a:ea typeface="Garamond"/>
              <a:cs typeface="Garamond"/>
              <a:sym typeface="Garamond"/>
            </a:endParaRPr>
          </a:p>
        </p:txBody>
      </p:sp>
      <p:sp>
        <p:nvSpPr>
          <p:cNvPr id="271" name="Google Shape;271;p44"/>
          <p:cNvSpPr txBox="1">
            <a:spLocks noGrp="1"/>
          </p:cNvSpPr>
          <p:nvPr>
            <p:ph type="sldNum" idx="12"/>
          </p:nvPr>
        </p:nvSpPr>
        <p:spPr>
          <a:xfrm>
            <a:off x="8452109" y="4512576"/>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17</a:t>
            </a:fld>
            <a:endParaRPr/>
          </a:p>
        </p:txBody>
      </p:sp>
      <p:graphicFrame>
        <p:nvGraphicFramePr>
          <p:cNvPr id="272" name="Google Shape;272;p44"/>
          <p:cNvGraphicFramePr/>
          <p:nvPr/>
        </p:nvGraphicFramePr>
        <p:xfrm>
          <a:off x="986050" y="686925"/>
          <a:ext cx="5564000" cy="3775068"/>
        </p:xfrm>
        <a:graphic>
          <a:graphicData uri="http://schemas.openxmlformats.org/drawingml/2006/table">
            <a:tbl>
              <a:tblPr>
                <a:noFill/>
                <a:tableStyleId>{26C553B3-9CA3-49BC-9A51-F59F435ACCA7}</a:tableStyleId>
              </a:tblPr>
              <a:tblGrid>
                <a:gridCol w="2782000">
                  <a:extLst>
                    <a:ext uri="{9D8B030D-6E8A-4147-A177-3AD203B41FA5}">
                      <a16:colId xmlns:a16="http://schemas.microsoft.com/office/drawing/2014/main" val="20000"/>
                    </a:ext>
                  </a:extLst>
                </a:gridCol>
                <a:gridCol w="2782000">
                  <a:extLst>
                    <a:ext uri="{9D8B030D-6E8A-4147-A177-3AD203B41FA5}">
                      <a16:colId xmlns:a16="http://schemas.microsoft.com/office/drawing/2014/main" val="20001"/>
                    </a:ext>
                  </a:extLst>
                </a:gridCol>
              </a:tblGrid>
              <a:tr h="332875">
                <a:tc>
                  <a:txBody>
                    <a:bodyPr/>
                    <a:lstStyle/>
                    <a:p>
                      <a:pPr marL="0" lvl="0" indent="0" algn="ctr" rtl="0">
                        <a:lnSpc>
                          <a:spcPct val="115000"/>
                        </a:lnSpc>
                        <a:spcBef>
                          <a:spcPts val="0"/>
                        </a:spcBef>
                        <a:spcAft>
                          <a:spcPts val="0"/>
                        </a:spcAft>
                        <a:buNone/>
                      </a:pPr>
                      <a:r>
                        <a:rPr lang="en" sz="1000" b="1">
                          <a:solidFill>
                            <a:srgbClr val="262626"/>
                          </a:solidFill>
                        </a:rPr>
                        <a:t>INCOME</a:t>
                      </a:r>
                      <a:endParaRPr sz="1000" b="1">
                        <a:solidFill>
                          <a:srgbClr val="262626"/>
                        </a:solidFill>
                      </a:endParaRPr>
                    </a:p>
                  </a:txBody>
                  <a:tcPr marL="91425" marR="91425" marT="91425" marB="91425"/>
                </a:tc>
                <a:tc>
                  <a:txBody>
                    <a:bodyPr/>
                    <a:lstStyle/>
                    <a:p>
                      <a:pPr marL="0" lvl="0" indent="0" algn="l" rtl="0">
                        <a:lnSpc>
                          <a:spcPct val="115000"/>
                        </a:lnSpc>
                        <a:spcBef>
                          <a:spcPts val="0"/>
                        </a:spcBef>
                        <a:spcAft>
                          <a:spcPts val="0"/>
                        </a:spcAft>
                        <a:buNone/>
                      </a:pPr>
                      <a:r>
                        <a:rPr lang="en" sz="1000" b="1">
                          <a:solidFill>
                            <a:srgbClr val="262626"/>
                          </a:solidFill>
                        </a:rPr>
                        <a:t>% REDUCTION IN ASSESSED VALUATION</a:t>
                      </a:r>
                      <a:endParaRPr sz="1000" b="1">
                        <a:solidFill>
                          <a:srgbClr val="262626"/>
                        </a:solidFill>
                      </a:endParaRPr>
                    </a:p>
                  </a:txBody>
                  <a:tcPr marL="91425" marR="91425" marT="91425" marB="91425"/>
                </a:tc>
                <a:extLst>
                  <a:ext uri="{0D108BD9-81ED-4DB2-BD59-A6C34878D82A}">
                    <a16:rowId xmlns:a16="http://schemas.microsoft.com/office/drawing/2014/main" val="10000"/>
                  </a:ext>
                </a:extLst>
              </a:tr>
              <a:tr h="332875">
                <a:tc>
                  <a:txBody>
                    <a:bodyPr/>
                    <a:lstStyle/>
                    <a:p>
                      <a:pPr marL="0" lvl="0" indent="0" algn="l" rtl="0">
                        <a:lnSpc>
                          <a:spcPct val="115000"/>
                        </a:lnSpc>
                        <a:spcBef>
                          <a:spcPts val="0"/>
                        </a:spcBef>
                        <a:spcAft>
                          <a:spcPts val="0"/>
                        </a:spcAft>
                        <a:buNone/>
                      </a:pPr>
                      <a:r>
                        <a:rPr lang="en" sz="1000"/>
                        <a:t>Less than $19,500</a:t>
                      </a:r>
                      <a:endParaRPr sz="1000"/>
                    </a:p>
                  </a:txBody>
                  <a:tcPr marL="91425" marR="91425" marT="91425" marB="91425"/>
                </a:tc>
                <a:tc>
                  <a:txBody>
                    <a:bodyPr/>
                    <a:lstStyle/>
                    <a:p>
                      <a:pPr marL="0" lvl="0" indent="0" algn="l" rtl="0">
                        <a:lnSpc>
                          <a:spcPct val="115000"/>
                        </a:lnSpc>
                        <a:spcBef>
                          <a:spcPts val="0"/>
                        </a:spcBef>
                        <a:spcAft>
                          <a:spcPts val="0"/>
                        </a:spcAft>
                        <a:buNone/>
                      </a:pPr>
                      <a:r>
                        <a:rPr lang="en" sz="1000"/>
                        <a:t>50%</a:t>
                      </a:r>
                      <a:endParaRPr sz="1000"/>
                    </a:p>
                  </a:txBody>
                  <a:tcPr marL="91425" marR="91425" marT="91425" marB="91425"/>
                </a:tc>
                <a:extLst>
                  <a:ext uri="{0D108BD9-81ED-4DB2-BD59-A6C34878D82A}">
                    <a16:rowId xmlns:a16="http://schemas.microsoft.com/office/drawing/2014/main" val="10001"/>
                  </a:ext>
                </a:extLst>
              </a:tr>
              <a:tr h="332875">
                <a:tc>
                  <a:txBody>
                    <a:bodyPr/>
                    <a:lstStyle/>
                    <a:p>
                      <a:pPr marL="0" lvl="0" indent="0" algn="l" rtl="0">
                        <a:lnSpc>
                          <a:spcPct val="115000"/>
                        </a:lnSpc>
                        <a:spcBef>
                          <a:spcPts val="0"/>
                        </a:spcBef>
                        <a:spcAft>
                          <a:spcPts val="0"/>
                        </a:spcAft>
                        <a:buNone/>
                      </a:pPr>
                      <a:r>
                        <a:rPr lang="en" sz="1000"/>
                        <a:t>More than $19,500 but less than $20,499</a:t>
                      </a:r>
                      <a:endParaRPr sz="1000"/>
                    </a:p>
                  </a:txBody>
                  <a:tcPr marL="91425" marR="91425" marT="91425" marB="91425"/>
                </a:tc>
                <a:tc>
                  <a:txBody>
                    <a:bodyPr/>
                    <a:lstStyle/>
                    <a:p>
                      <a:pPr marL="0" lvl="0" indent="0" algn="l" rtl="0">
                        <a:lnSpc>
                          <a:spcPct val="115000"/>
                        </a:lnSpc>
                        <a:spcBef>
                          <a:spcPts val="0"/>
                        </a:spcBef>
                        <a:spcAft>
                          <a:spcPts val="0"/>
                        </a:spcAft>
                        <a:buNone/>
                      </a:pPr>
                      <a:r>
                        <a:rPr lang="en" sz="1000"/>
                        <a:t>45%</a:t>
                      </a:r>
                      <a:endParaRPr sz="1000"/>
                    </a:p>
                  </a:txBody>
                  <a:tcPr marL="91425" marR="91425" marT="91425" marB="91425"/>
                </a:tc>
                <a:extLst>
                  <a:ext uri="{0D108BD9-81ED-4DB2-BD59-A6C34878D82A}">
                    <a16:rowId xmlns:a16="http://schemas.microsoft.com/office/drawing/2014/main" val="10002"/>
                  </a:ext>
                </a:extLst>
              </a:tr>
              <a:tr h="332875">
                <a:tc>
                  <a:txBody>
                    <a:bodyPr/>
                    <a:lstStyle/>
                    <a:p>
                      <a:pPr marL="0" lvl="0" indent="0" algn="l" rtl="0">
                        <a:lnSpc>
                          <a:spcPct val="115000"/>
                        </a:lnSpc>
                        <a:spcBef>
                          <a:spcPts val="0"/>
                        </a:spcBef>
                        <a:spcAft>
                          <a:spcPts val="0"/>
                        </a:spcAft>
                        <a:buNone/>
                      </a:pPr>
                      <a:r>
                        <a:rPr lang="en" sz="1000"/>
                        <a:t>More than $20,499 but less than $21,499</a:t>
                      </a:r>
                      <a:endParaRPr sz="1000"/>
                    </a:p>
                  </a:txBody>
                  <a:tcPr marL="91425" marR="91425" marT="91425" marB="91425"/>
                </a:tc>
                <a:tc>
                  <a:txBody>
                    <a:bodyPr/>
                    <a:lstStyle/>
                    <a:p>
                      <a:pPr marL="0" lvl="0" indent="0" algn="l" rtl="0">
                        <a:lnSpc>
                          <a:spcPct val="115000"/>
                        </a:lnSpc>
                        <a:spcBef>
                          <a:spcPts val="0"/>
                        </a:spcBef>
                        <a:spcAft>
                          <a:spcPts val="0"/>
                        </a:spcAft>
                        <a:buNone/>
                      </a:pPr>
                      <a:r>
                        <a:rPr lang="en" sz="1000"/>
                        <a:t>40%</a:t>
                      </a:r>
                      <a:endParaRPr sz="1000"/>
                    </a:p>
                  </a:txBody>
                  <a:tcPr marL="91425" marR="91425" marT="91425" marB="91425"/>
                </a:tc>
                <a:extLst>
                  <a:ext uri="{0D108BD9-81ED-4DB2-BD59-A6C34878D82A}">
                    <a16:rowId xmlns:a16="http://schemas.microsoft.com/office/drawing/2014/main" val="10003"/>
                  </a:ext>
                </a:extLst>
              </a:tr>
              <a:tr h="332875">
                <a:tc>
                  <a:txBody>
                    <a:bodyPr/>
                    <a:lstStyle/>
                    <a:p>
                      <a:pPr marL="0" lvl="0" indent="0" algn="l" rtl="0">
                        <a:lnSpc>
                          <a:spcPct val="115000"/>
                        </a:lnSpc>
                        <a:spcBef>
                          <a:spcPts val="0"/>
                        </a:spcBef>
                        <a:spcAft>
                          <a:spcPts val="0"/>
                        </a:spcAft>
                        <a:buNone/>
                      </a:pPr>
                      <a:r>
                        <a:rPr lang="en" sz="1000"/>
                        <a:t>More than $21,499 but less than $22,499</a:t>
                      </a:r>
                      <a:endParaRPr sz="1000"/>
                    </a:p>
                  </a:txBody>
                  <a:tcPr marL="91425" marR="91425" marT="91425" marB="91425"/>
                </a:tc>
                <a:tc>
                  <a:txBody>
                    <a:bodyPr/>
                    <a:lstStyle/>
                    <a:p>
                      <a:pPr marL="0" lvl="0" indent="0" algn="l" rtl="0">
                        <a:lnSpc>
                          <a:spcPct val="115000"/>
                        </a:lnSpc>
                        <a:spcBef>
                          <a:spcPts val="0"/>
                        </a:spcBef>
                        <a:spcAft>
                          <a:spcPts val="0"/>
                        </a:spcAft>
                        <a:buNone/>
                      </a:pPr>
                      <a:r>
                        <a:rPr lang="en" sz="1000"/>
                        <a:t>35%</a:t>
                      </a:r>
                      <a:endParaRPr sz="1000"/>
                    </a:p>
                  </a:txBody>
                  <a:tcPr marL="91425" marR="91425" marT="91425" marB="91425"/>
                </a:tc>
                <a:extLst>
                  <a:ext uri="{0D108BD9-81ED-4DB2-BD59-A6C34878D82A}">
                    <a16:rowId xmlns:a16="http://schemas.microsoft.com/office/drawing/2014/main" val="10004"/>
                  </a:ext>
                </a:extLst>
              </a:tr>
              <a:tr h="332875">
                <a:tc>
                  <a:txBody>
                    <a:bodyPr/>
                    <a:lstStyle/>
                    <a:p>
                      <a:pPr marL="0" lvl="0" indent="0" algn="l" rtl="0">
                        <a:lnSpc>
                          <a:spcPct val="115000"/>
                        </a:lnSpc>
                        <a:spcBef>
                          <a:spcPts val="0"/>
                        </a:spcBef>
                        <a:spcAft>
                          <a:spcPts val="0"/>
                        </a:spcAft>
                        <a:buNone/>
                      </a:pPr>
                      <a:r>
                        <a:rPr lang="en" sz="1000"/>
                        <a:t>More than $22,499 but less than $23,399</a:t>
                      </a:r>
                      <a:endParaRPr sz="1000"/>
                    </a:p>
                  </a:txBody>
                  <a:tcPr marL="91425" marR="91425" marT="91425" marB="91425"/>
                </a:tc>
                <a:tc>
                  <a:txBody>
                    <a:bodyPr/>
                    <a:lstStyle/>
                    <a:p>
                      <a:pPr marL="0" lvl="0" indent="0" algn="l" rtl="0">
                        <a:lnSpc>
                          <a:spcPct val="115000"/>
                        </a:lnSpc>
                        <a:spcBef>
                          <a:spcPts val="0"/>
                        </a:spcBef>
                        <a:spcAft>
                          <a:spcPts val="0"/>
                        </a:spcAft>
                        <a:buNone/>
                      </a:pPr>
                      <a:r>
                        <a:rPr lang="en" sz="1000"/>
                        <a:t>30%</a:t>
                      </a:r>
                      <a:endParaRPr sz="1000"/>
                    </a:p>
                  </a:txBody>
                  <a:tcPr marL="91425" marR="91425" marT="91425" marB="91425"/>
                </a:tc>
                <a:extLst>
                  <a:ext uri="{0D108BD9-81ED-4DB2-BD59-A6C34878D82A}">
                    <a16:rowId xmlns:a16="http://schemas.microsoft.com/office/drawing/2014/main" val="10005"/>
                  </a:ext>
                </a:extLst>
              </a:tr>
              <a:tr h="332875">
                <a:tc>
                  <a:txBody>
                    <a:bodyPr/>
                    <a:lstStyle/>
                    <a:p>
                      <a:pPr marL="0" lvl="0" indent="0" algn="l" rtl="0">
                        <a:lnSpc>
                          <a:spcPct val="115000"/>
                        </a:lnSpc>
                        <a:spcBef>
                          <a:spcPts val="0"/>
                        </a:spcBef>
                        <a:spcAft>
                          <a:spcPts val="0"/>
                        </a:spcAft>
                        <a:buNone/>
                      </a:pPr>
                      <a:r>
                        <a:rPr lang="en" sz="1000"/>
                        <a:t>More than $23,399 but less than $24,299</a:t>
                      </a:r>
                      <a:endParaRPr sz="1000"/>
                    </a:p>
                  </a:txBody>
                  <a:tcPr marL="91425" marR="91425" marT="91425" marB="91425"/>
                </a:tc>
                <a:tc>
                  <a:txBody>
                    <a:bodyPr/>
                    <a:lstStyle/>
                    <a:p>
                      <a:pPr marL="0" lvl="0" indent="0" algn="l" rtl="0">
                        <a:lnSpc>
                          <a:spcPct val="115000"/>
                        </a:lnSpc>
                        <a:spcBef>
                          <a:spcPts val="0"/>
                        </a:spcBef>
                        <a:spcAft>
                          <a:spcPts val="0"/>
                        </a:spcAft>
                        <a:buNone/>
                      </a:pPr>
                      <a:r>
                        <a:rPr lang="en" sz="1000"/>
                        <a:t>25%</a:t>
                      </a:r>
                      <a:endParaRPr sz="1000"/>
                    </a:p>
                  </a:txBody>
                  <a:tcPr marL="91425" marR="91425" marT="91425" marB="91425"/>
                </a:tc>
                <a:extLst>
                  <a:ext uri="{0D108BD9-81ED-4DB2-BD59-A6C34878D82A}">
                    <a16:rowId xmlns:a16="http://schemas.microsoft.com/office/drawing/2014/main" val="10006"/>
                  </a:ext>
                </a:extLst>
              </a:tr>
              <a:tr h="332875">
                <a:tc>
                  <a:txBody>
                    <a:bodyPr/>
                    <a:lstStyle/>
                    <a:p>
                      <a:pPr marL="0" lvl="0" indent="0" algn="l" rtl="0">
                        <a:lnSpc>
                          <a:spcPct val="115000"/>
                        </a:lnSpc>
                        <a:spcBef>
                          <a:spcPts val="0"/>
                        </a:spcBef>
                        <a:spcAft>
                          <a:spcPts val="0"/>
                        </a:spcAft>
                        <a:buNone/>
                      </a:pPr>
                      <a:r>
                        <a:rPr lang="en" sz="1000"/>
                        <a:t>More than $24,299 but less than $25,199</a:t>
                      </a:r>
                      <a:endParaRPr sz="1000"/>
                    </a:p>
                  </a:txBody>
                  <a:tcPr marL="91425" marR="91425" marT="91425" marB="91425"/>
                </a:tc>
                <a:tc>
                  <a:txBody>
                    <a:bodyPr/>
                    <a:lstStyle/>
                    <a:p>
                      <a:pPr marL="0" lvl="0" indent="0" algn="l" rtl="0">
                        <a:lnSpc>
                          <a:spcPct val="115000"/>
                        </a:lnSpc>
                        <a:spcBef>
                          <a:spcPts val="0"/>
                        </a:spcBef>
                        <a:spcAft>
                          <a:spcPts val="0"/>
                        </a:spcAft>
                        <a:buNone/>
                      </a:pPr>
                      <a:r>
                        <a:rPr lang="en" sz="1000"/>
                        <a:t>20%</a:t>
                      </a:r>
                      <a:endParaRPr sz="1000"/>
                    </a:p>
                  </a:txBody>
                  <a:tcPr marL="91425" marR="91425" marT="91425" marB="91425"/>
                </a:tc>
                <a:extLst>
                  <a:ext uri="{0D108BD9-81ED-4DB2-BD59-A6C34878D82A}">
                    <a16:rowId xmlns:a16="http://schemas.microsoft.com/office/drawing/2014/main" val="10007"/>
                  </a:ext>
                </a:extLst>
              </a:tr>
              <a:tr h="332875">
                <a:tc>
                  <a:txBody>
                    <a:bodyPr/>
                    <a:lstStyle/>
                    <a:p>
                      <a:pPr marL="0" lvl="0" indent="0" algn="l" rtl="0">
                        <a:lnSpc>
                          <a:spcPct val="115000"/>
                        </a:lnSpc>
                        <a:spcBef>
                          <a:spcPts val="0"/>
                        </a:spcBef>
                        <a:spcAft>
                          <a:spcPts val="0"/>
                        </a:spcAft>
                        <a:buNone/>
                      </a:pPr>
                      <a:r>
                        <a:rPr lang="en" sz="1000"/>
                        <a:t>More than $25,199 but less than $26,099</a:t>
                      </a:r>
                      <a:endParaRPr sz="1000"/>
                    </a:p>
                  </a:txBody>
                  <a:tcPr marL="91425" marR="91425" marT="91425" marB="91425"/>
                </a:tc>
                <a:tc>
                  <a:txBody>
                    <a:bodyPr/>
                    <a:lstStyle/>
                    <a:p>
                      <a:pPr marL="0" lvl="0" indent="0" algn="l" rtl="0">
                        <a:lnSpc>
                          <a:spcPct val="115000"/>
                        </a:lnSpc>
                        <a:spcBef>
                          <a:spcPts val="0"/>
                        </a:spcBef>
                        <a:spcAft>
                          <a:spcPts val="0"/>
                        </a:spcAft>
                        <a:buNone/>
                      </a:pPr>
                      <a:r>
                        <a:rPr lang="en" sz="1000"/>
                        <a:t>15%</a:t>
                      </a:r>
                      <a:endParaRPr sz="1000"/>
                    </a:p>
                  </a:txBody>
                  <a:tcPr marL="91425" marR="91425" marT="91425" marB="91425"/>
                </a:tc>
                <a:extLst>
                  <a:ext uri="{0D108BD9-81ED-4DB2-BD59-A6C34878D82A}">
                    <a16:rowId xmlns:a16="http://schemas.microsoft.com/office/drawing/2014/main" val="10008"/>
                  </a:ext>
                </a:extLst>
              </a:tr>
              <a:tr h="332875">
                <a:tc>
                  <a:txBody>
                    <a:bodyPr/>
                    <a:lstStyle/>
                    <a:p>
                      <a:pPr marL="0" lvl="0" indent="0" algn="l" rtl="0">
                        <a:lnSpc>
                          <a:spcPct val="115000"/>
                        </a:lnSpc>
                        <a:spcBef>
                          <a:spcPts val="0"/>
                        </a:spcBef>
                        <a:spcAft>
                          <a:spcPts val="0"/>
                        </a:spcAft>
                        <a:buNone/>
                      </a:pPr>
                      <a:r>
                        <a:rPr lang="en" sz="1000"/>
                        <a:t>More than $26,099 but less than $26,999</a:t>
                      </a:r>
                      <a:endParaRPr sz="1000"/>
                    </a:p>
                  </a:txBody>
                  <a:tcPr marL="91425" marR="91425" marT="91425" marB="91425"/>
                </a:tc>
                <a:tc>
                  <a:txBody>
                    <a:bodyPr/>
                    <a:lstStyle/>
                    <a:p>
                      <a:pPr marL="0" lvl="0" indent="0" algn="l" rtl="0">
                        <a:lnSpc>
                          <a:spcPct val="115000"/>
                        </a:lnSpc>
                        <a:spcBef>
                          <a:spcPts val="0"/>
                        </a:spcBef>
                        <a:spcAft>
                          <a:spcPts val="0"/>
                        </a:spcAft>
                        <a:buNone/>
                      </a:pPr>
                      <a:r>
                        <a:rPr lang="en" sz="1000"/>
                        <a:t>10%</a:t>
                      </a:r>
                      <a:endParaRPr sz="1000"/>
                    </a:p>
                  </a:txBody>
                  <a:tcPr marL="91425" marR="91425" marT="91425" marB="91425"/>
                </a:tc>
                <a:extLst>
                  <a:ext uri="{0D108BD9-81ED-4DB2-BD59-A6C34878D82A}">
                    <a16:rowId xmlns:a16="http://schemas.microsoft.com/office/drawing/2014/main" val="10009"/>
                  </a:ext>
                </a:extLst>
              </a:tr>
              <a:tr h="332875">
                <a:tc>
                  <a:txBody>
                    <a:bodyPr/>
                    <a:lstStyle/>
                    <a:p>
                      <a:pPr marL="0" lvl="0" indent="0" algn="l" rtl="0">
                        <a:lnSpc>
                          <a:spcPct val="115000"/>
                        </a:lnSpc>
                        <a:spcBef>
                          <a:spcPts val="0"/>
                        </a:spcBef>
                        <a:spcAft>
                          <a:spcPts val="0"/>
                        </a:spcAft>
                        <a:buNone/>
                      </a:pPr>
                      <a:r>
                        <a:rPr lang="en" sz="1000"/>
                        <a:t>More than $26,999 but less than $27,899</a:t>
                      </a:r>
                      <a:endParaRPr sz="1000"/>
                    </a:p>
                  </a:txBody>
                  <a:tcPr marL="91425" marR="91425" marT="91425" marB="91425"/>
                </a:tc>
                <a:tc>
                  <a:txBody>
                    <a:bodyPr/>
                    <a:lstStyle/>
                    <a:p>
                      <a:pPr marL="0" lvl="0" indent="0" algn="l" rtl="0">
                        <a:lnSpc>
                          <a:spcPct val="115000"/>
                        </a:lnSpc>
                        <a:spcBef>
                          <a:spcPts val="0"/>
                        </a:spcBef>
                        <a:spcAft>
                          <a:spcPts val="0"/>
                        </a:spcAft>
                        <a:buNone/>
                      </a:pPr>
                      <a:r>
                        <a:rPr lang="en" sz="1000"/>
                        <a:t>5%</a:t>
                      </a:r>
                      <a:endParaRPr sz="1000"/>
                    </a:p>
                  </a:txBody>
                  <a:tcPr marL="91425" marR="91425" marT="91425" marB="91425"/>
                </a:tc>
                <a:extLst>
                  <a:ext uri="{0D108BD9-81ED-4DB2-BD59-A6C34878D82A}">
                    <a16:rowId xmlns:a16="http://schemas.microsoft.com/office/drawing/2014/main" val="10010"/>
                  </a:ext>
                </a:extLst>
              </a:tr>
            </a:tbl>
          </a:graphicData>
        </a:graphic>
      </p:graphicFrame>
      <p:sp>
        <p:nvSpPr>
          <p:cNvPr id="273" name="Google Shape;273;p44"/>
          <p:cNvSpPr txBox="1"/>
          <p:nvPr/>
        </p:nvSpPr>
        <p:spPr>
          <a:xfrm>
            <a:off x="772275" y="4599875"/>
            <a:ext cx="7239000" cy="3063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1200" b="1">
                <a:solidFill>
                  <a:srgbClr val="262626"/>
                </a:solidFill>
                <a:latin typeface="Garamond"/>
                <a:ea typeface="Garamond"/>
                <a:cs typeface="Garamond"/>
                <a:sym typeface="Garamond"/>
              </a:rPr>
              <a:t>Approved by the Board of Education on 8/18/2010</a:t>
            </a:r>
            <a:endParaRPr sz="1200" b="1">
              <a:solidFill>
                <a:srgbClr val="262626"/>
              </a:solidFill>
              <a:latin typeface="Garamond"/>
              <a:ea typeface="Garamond"/>
              <a:cs typeface="Garamond"/>
              <a:sym typeface="Garamond"/>
            </a:endParaRPr>
          </a:p>
          <a:p>
            <a:pPr marL="0" lvl="0" indent="0" algn="l" rtl="0">
              <a:spcBef>
                <a:spcPts val="0"/>
              </a:spcBef>
              <a:spcAft>
                <a:spcPts val="0"/>
              </a:spcAft>
              <a:buNone/>
            </a:pPr>
            <a:endParaRPr>
              <a:latin typeface="Roboto"/>
              <a:ea typeface="Roboto"/>
              <a:cs typeface="Roboto"/>
              <a:sym typeface="Roboto"/>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277"/>
        <p:cNvGrpSpPr/>
        <p:nvPr/>
      </p:nvGrpSpPr>
      <p:grpSpPr>
        <a:xfrm>
          <a:off x="0" y="0"/>
          <a:ext cx="0" cy="0"/>
          <a:chOff x="0" y="0"/>
          <a:chExt cx="0" cy="0"/>
        </a:xfrm>
      </p:grpSpPr>
      <p:sp>
        <p:nvSpPr>
          <p:cNvPr id="278" name="Google Shape;278;p45"/>
          <p:cNvSpPr txBox="1">
            <a:spLocks noGrp="1"/>
          </p:cNvSpPr>
          <p:nvPr>
            <p:ph type="title"/>
          </p:nvPr>
        </p:nvSpPr>
        <p:spPr>
          <a:xfrm>
            <a:off x="311700" y="410000"/>
            <a:ext cx="8520600" cy="1055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latin typeface="Garamond"/>
                <a:ea typeface="Garamond"/>
                <a:cs typeface="Garamond"/>
                <a:sym typeface="Garamond"/>
              </a:rPr>
              <a:t>Veterans’ Exemption - </a:t>
            </a:r>
            <a:r>
              <a:rPr lang="en" sz="2500" b="1">
                <a:latin typeface="Garamond"/>
                <a:ea typeface="Garamond"/>
                <a:cs typeface="Garamond"/>
                <a:sym typeface="Garamond"/>
              </a:rPr>
              <a:t>Real Property Tax Law (RPTL) 458-a; Alternative Veterans’ Exemption</a:t>
            </a:r>
            <a:endParaRPr/>
          </a:p>
          <a:p>
            <a:pPr marL="0" lvl="0" indent="0" algn="l" rtl="0">
              <a:spcBef>
                <a:spcPts val="0"/>
              </a:spcBef>
              <a:spcAft>
                <a:spcPts val="0"/>
              </a:spcAft>
              <a:buNone/>
            </a:pPr>
            <a:endParaRPr/>
          </a:p>
        </p:txBody>
      </p:sp>
      <p:sp>
        <p:nvSpPr>
          <p:cNvPr id="279" name="Google Shape;279;p45"/>
          <p:cNvSpPr txBox="1">
            <a:spLocks noGrp="1"/>
          </p:cNvSpPr>
          <p:nvPr>
            <p:ph type="sldNum" idx="12"/>
          </p:nvPr>
        </p:nvSpPr>
        <p:spPr>
          <a:xfrm>
            <a:off x="8452109" y="45195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18</a:t>
            </a:fld>
            <a:endParaRPr/>
          </a:p>
        </p:txBody>
      </p:sp>
      <p:graphicFrame>
        <p:nvGraphicFramePr>
          <p:cNvPr id="280" name="Google Shape;280;p45"/>
          <p:cNvGraphicFramePr/>
          <p:nvPr/>
        </p:nvGraphicFramePr>
        <p:xfrm>
          <a:off x="749775" y="1745525"/>
          <a:ext cx="6314800" cy="2383119"/>
        </p:xfrm>
        <a:graphic>
          <a:graphicData uri="http://schemas.openxmlformats.org/drawingml/2006/table">
            <a:tbl>
              <a:tblPr>
                <a:noFill/>
                <a:tableStyleId>{26C553B3-9CA3-49BC-9A51-F59F435ACCA7}</a:tableStyleId>
              </a:tblPr>
              <a:tblGrid>
                <a:gridCol w="1554450">
                  <a:extLst>
                    <a:ext uri="{9D8B030D-6E8A-4147-A177-3AD203B41FA5}">
                      <a16:colId xmlns:a16="http://schemas.microsoft.com/office/drawing/2014/main" val="20000"/>
                    </a:ext>
                  </a:extLst>
                </a:gridCol>
                <a:gridCol w="1196925">
                  <a:extLst>
                    <a:ext uri="{9D8B030D-6E8A-4147-A177-3AD203B41FA5}">
                      <a16:colId xmlns:a16="http://schemas.microsoft.com/office/drawing/2014/main" val="20001"/>
                    </a:ext>
                  </a:extLst>
                </a:gridCol>
                <a:gridCol w="726825">
                  <a:extLst>
                    <a:ext uri="{9D8B030D-6E8A-4147-A177-3AD203B41FA5}">
                      <a16:colId xmlns:a16="http://schemas.microsoft.com/office/drawing/2014/main" val="20002"/>
                    </a:ext>
                  </a:extLst>
                </a:gridCol>
                <a:gridCol w="1579575">
                  <a:extLst>
                    <a:ext uri="{9D8B030D-6E8A-4147-A177-3AD203B41FA5}">
                      <a16:colId xmlns:a16="http://schemas.microsoft.com/office/drawing/2014/main" val="20003"/>
                    </a:ext>
                  </a:extLst>
                </a:gridCol>
                <a:gridCol w="1257025">
                  <a:extLst>
                    <a:ext uri="{9D8B030D-6E8A-4147-A177-3AD203B41FA5}">
                      <a16:colId xmlns:a16="http://schemas.microsoft.com/office/drawing/2014/main" val="20004"/>
                    </a:ext>
                  </a:extLst>
                </a:gridCol>
              </a:tblGrid>
              <a:tr h="608200">
                <a:tc>
                  <a:txBody>
                    <a:bodyPr/>
                    <a:lstStyle/>
                    <a:p>
                      <a:pPr marL="0" lvl="0" indent="0" algn="l" rtl="0">
                        <a:lnSpc>
                          <a:spcPct val="115000"/>
                        </a:lnSpc>
                        <a:spcBef>
                          <a:spcPts val="0"/>
                        </a:spcBef>
                        <a:spcAft>
                          <a:spcPts val="0"/>
                        </a:spcAft>
                        <a:buNone/>
                      </a:pPr>
                      <a:r>
                        <a:rPr lang="en" sz="1200" b="1">
                          <a:latin typeface="Garamond"/>
                          <a:ea typeface="Garamond"/>
                          <a:cs typeface="Garamond"/>
                          <a:sym typeface="Garamond"/>
                        </a:rPr>
                        <a:t>Exemptions</a:t>
                      </a:r>
                      <a:endParaRPr sz="1200" b="1">
                        <a:latin typeface="Garamond"/>
                        <a:ea typeface="Garamond"/>
                        <a:cs typeface="Garamond"/>
                        <a:sym typeface="Garamond"/>
                      </a:endParaRPr>
                    </a:p>
                  </a:txBody>
                  <a:tcPr marL="91425" marR="91425" marT="91425" marB="91425" anchor="b"/>
                </a:tc>
                <a:tc>
                  <a:txBody>
                    <a:bodyPr/>
                    <a:lstStyle/>
                    <a:p>
                      <a:pPr marL="0" lvl="0" indent="0" algn="ctr" rtl="0">
                        <a:lnSpc>
                          <a:spcPct val="115000"/>
                        </a:lnSpc>
                        <a:spcBef>
                          <a:spcPts val="0"/>
                        </a:spcBef>
                        <a:spcAft>
                          <a:spcPts val="0"/>
                        </a:spcAft>
                        <a:buNone/>
                      </a:pPr>
                      <a:r>
                        <a:rPr lang="en" sz="1200" b="1">
                          <a:latin typeface="Garamond"/>
                          <a:ea typeface="Garamond"/>
                          <a:cs typeface="Garamond"/>
                          <a:sym typeface="Garamond"/>
                        </a:rPr>
                        <a:t>Assessed Property Value Maximum Exemption</a:t>
                      </a:r>
                      <a:endParaRPr sz="1200" b="1">
                        <a:latin typeface="Garamond"/>
                        <a:ea typeface="Garamond"/>
                        <a:cs typeface="Garamond"/>
                        <a:sym typeface="Garamond"/>
                      </a:endParaRPr>
                    </a:p>
                  </a:txBody>
                  <a:tcPr marL="91425" marR="91425" marT="91425" marB="91425" anchor="b"/>
                </a:tc>
                <a:tc>
                  <a:txBody>
                    <a:bodyPr/>
                    <a:lstStyle/>
                    <a:p>
                      <a:pPr marL="0" lvl="0" indent="0" algn="ctr" rtl="0">
                        <a:lnSpc>
                          <a:spcPct val="115000"/>
                        </a:lnSpc>
                        <a:spcBef>
                          <a:spcPts val="0"/>
                        </a:spcBef>
                        <a:spcAft>
                          <a:spcPts val="0"/>
                        </a:spcAft>
                        <a:buNone/>
                      </a:pPr>
                      <a:r>
                        <a:rPr lang="en" sz="1200" b="1">
                          <a:latin typeface="Garamond"/>
                          <a:ea typeface="Garamond"/>
                          <a:cs typeface="Garamond"/>
                          <a:sym typeface="Garamond"/>
                        </a:rPr>
                        <a:t> </a:t>
                      </a:r>
                      <a:endParaRPr sz="1200" b="1">
                        <a:latin typeface="Garamond"/>
                        <a:ea typeface="Garamond"/>
                        <a:cs typeface="Garamond"/>
                        <a:sym typeface="Garamond"/>
                      </a:endParaRPr>
                    </a:p>
                  </a:txBody>
                  <a:tcPr marL="91425" marR="91425" marT="91425" marB="91425" anchor="b"/>
                </a:tc>
                <a:tc>
                  <a:txBody>
                    <a:bodyPr/>
                    <a:lstStyle/>
                    <a:p>
                      <a:pPr marL="0" lvl="0" indent="0" algn="ctr" rtl="0">
                        <a:lnSpc>
                          <a:spcPct val="115000"/>
                        </a:lnSpc>
                        <a:spcBef>
                          <a:spcPts val="0"/>
                        </a:spcBef>
                        <a:spcAft>
                          <a:spcPts val="0"/>
                        </a:spcAft>
                        <a:buNone/>
                      </a:pPr>
                      <a:r>
                        <a:rPr lang="en" sz="1200" b="1">
                          <a:latin typeface="Garamond"/>
                          <a:ea typeface="Garamond"/>
                          <a:cs typeface="Garamond"/>
                          <a:sym typeface="Garamond"/>
                        </a:rPr>
                        <a:t>Calculated Tax Exemption based on Property Value</a:t>
                      </a:r>
                      <a:endParaRPr sz="1200" b="1">
                        <a:latin typeface="Garamond"/>
                        <a:ea typeface="Garamond"/>
                        <a:cs typeface="Garamond"/>
                        <a:sym typeface="Garamond"/>
                      </a:endParaRPr>
                    </a:p>
                  </a:txBody>
                  <a:tcPr marL="91425" marR="91425" marT="91425" marB="91425" anchor="b">
                    <a:lnR w="9525" cap="flat" cmpd="sng">
                      <a:solidFill>
                        <a:srgbClr val="9E9E9E"/>
                      </a:solidFill>
                      <a:prstDash val="solid"/>
                      <a:round/>
                      <a:headEnd type="none" w="sm" len="sm"/>
                      <a:tailEnd type="none" w="sm" len="sm"/>
                    </a:lnR>
                  </a:tcPr>
                </a:tc>
                <a:tc>
                  <a:txBody>
                    <a:bodyPr/>
                    <a:lstStyle/>
                    <a:p>
                      <a:pPr marL="0" lvl="0" indent="0" algn="ctr" rtl="0">
                        <a:lnSpc>
                          <a:spcPct val="115000"/>
                        </a:lnSpc>
                        <a:spcBef>
                          <a:spcPts val="0"/>
                        </a:spcBef>
                        <a:spcAft>
                          <a:spcPts val="0"/>
                        </a:spcAft>
                        <a:buNone/>
                      </a:pPr>
                      <a:r>
                        <a:rPr lang="en" sz="1200" b="1">
                          <a:latin typeface="Garamond"/>
                          <a:ea typeface="Garamond"/>
                          <a:cs typeface="Garamond"/>
                          <a:sym typeface="Garamond"/>
                        </a:rPr>
                        <a:t>Estimated Savings with a tax rate of $172.77</a:t>
                      </a:r>
                      <a:endParaRPr sz="1200" b="1">
                        <a:latin typeface="Garamond"/>
                        <a:ea typeface="Garamond"/>
                        <a:cs typeface="Garamond"/>
                        <a:sym typeface="Garamond"/>
                      </a:endParaRPr>
                    </a:p>
                  </a:txBody>
                  <a:tcPr marL="91425" marR="91425" marT="91425" marB="91425" anchor="b">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398650">
                <a:tc>
                  <a:txBody>
                    <a:bodyPr/>
                    <a:lstStyle/>
                    <a:p>
                      <a:pPr marL="0" lvl="0" indent="0" algn="l" rtl="0">
                        <a:lnSpc>
                          <a:spcPct val="115000"/>
                        </a:lnSpc>
                        <a:spcBef>
                          <a:spcPts val="0"/>
                        </a:spcBef>
                        <a:spcAft>
                          <a:spcPts val="0"/>
                        </a:spcAft>
                        <a:buNone/>
                      </a:pPr>
                      <a:r>
                        <a:rPr lang="en" sz="1200" b="1">
                          <a:solidFill>
                            <a:srgbClr val="262626"/>
                          </a:solidFill>
                          <a:latin typeface="Garamond"/>
                          <a:ea typeface="Garamond"/>
                          <a:cs typeface="Garamond"/>
                          <a:sym typeface="Garamond"/>
                        </a:rPr>
                        <a:t>Basic Exemption</a:t>
                      </a:r>
                      <a:endParaRPr sz="1200" b="1">
                        <a:solidFill>
                          <a:srgbClr val="262626"/>
                        </a:solidFill>
                        <a:latin typeface="Garamond"/>
                        <a:ea typeface="Garamond"/>
                        <a:cs typeface="Garamond"/>
                        <a:sym typeface="Garamond"/>
                      </a:endParaRPr>
                    </a:p>
                  </a:txBody>
                  <a:tcPr marL="91425" marR="91425" marT="91425" marB="91425" anchor="ctr"/>
                </a:tc>
                <a:tc>
                  <a:txBody>
                    <a:bodyPr/>
                    <a:lstStyle/>
                    <a:p>
                      <a:pPr marL="0" lvl="0" indent="0" algn="l" rtl="0">
                        <a:lnSpc>
                          <a:spcPct val="115000"/>
                        </a:lnSpc>
                        <a:spcBef>
                          <a:spcPts val="0"/>
                        </a:spcBef>
                        <a:spcAft>
                          <a:spcPts val="0"/>
                        </a:spcAft>
                        <a:buNone/>
                      </a:pPr>
                      <a:r>
                        <a:rPr lang="en" sz="1200" b="1">
                          <a:solidFill>
                            <a:srgbClr val="262626"/>
                          </a:solidFill>
                          <a:latin typeface="Garamond"/>
                          <a:ea typeface="Garamond"/>
                          <a:cs typeface="Garamond"/>
                          <a:sym typeface="Garamond"/>
                        </a:rPr>
                        <a:t>    12,000.</a:t>
                      </a:r>
                      <a:endParaRPr sz="1200" b="1">
                        <a:solidFill>
                          <a:srgbClr val="262626"/>
                        </a:solidFill>
                        <a:latin typeface="Garamond"/>
                        <a:ea typeface="Garamond"/>
                        <a:cs typeface="Garamond"/>
                        <a:sym typeface="Garamond"/>
                      </a:endParaRPr>
                    </a:p>
                  </a:txBody>
                  <a:tcPr marL="91425" marR="91425" marT="91425" marB="91425" anchor="ctr"/>
                </a:tc>
                <a:tc>
                  <a:txBody>
                    <a:bodyPr/>
                    <a:lstStyle/>
                    <a:p>
                      <a:pPr marL="0" lvl="0" indent="0" algn="r" rtl="0">
                        <a:lnSpc>
                          <a:spcPct val="115000"/>
                        </a:lnSpc>
                        <a:spcBef>
                          <a:spcPts val="0"/>
                        </a:spcBef>
                        <a:spcAft>
                          <a:spcPts val="0"/>
                        </a:spcAft>
                        <a:buNone/>
                      </a:pPr>
                      <a:r>
                        <a:rPr lang="en" sz="1200" b="1">
                          <a:solidFill>
                            <a:srgbClr val="262626"/>
                          </a:solidFill>
                          <a:latin typeface="Garamond"/>
                          <a:ea typeface="Garamond"/>
                          <a:cs typeface="Garamond"/>
                          <a:sym typeface="Garamond"/>
                        </a:rPr>
                        <a:t>15.00%</a:t>
                      </a:r>
                      <a:endParaRPr sz="1200" b="1">
                        <a:solidFill>
                          <a:srgbClr val="262626"/>
                        </a:solidFill>
                        <a:latin typeface="Garamond"/>
                        <a:ea typeface="Garamond"/>
                        <a:cs typeface="Garamond"/>
                        <a:sym typeface="Garamond"/>
                      </a:endParaRPr>
                    </a:p>
                  </a:txBody>
                  <a:tcPr marL="91425" marR="91425" marT="91425" marB="91425" anchor="ctr"/>
                </a:tc>
                <a:tc>
                  <a:txBody>
                    <a:bodyPr/>
                    <a:lstStyle/>
                    <a:p>
                      <a:pPr marL="0" lvl="0" indent="0" algn="ctr" rtl="0">
                        <a:lnSpc>
                          <a:spcPct val="115000"/>
                        </a:lnSpc>
                        <a:spcBef>
                          <a:spcPts val="0"/>
                        </a:spcBef>
                        <a:spcAft>
                          <a:spcPts val="0"/>
                        </a:spcAft>
                        <a:buNone/>
                      </a:pPr>
                      <a:r>
                        <a:rPr lang="en" sz="1200" b="1">
                          <a:solidFill>
                            <a:srgbClr val="262626"/>
                          </a:solidFill>
                          <a:latin typeface="Garamond"/>
                          <a:ea typeface="Garamond"/>
                          <a:cs typeface="Garamond"/>
                          <a:sym typeface="Garamond"/>
                        </a:rPr>
                        <a:t>          	1,800.</a:t>
                      </a:r>
                      <a:endParaRPr sz="1200" b="1">
                        <a:solidFill>
                          <a:srgbClr val="262626"/>
                        </a:solidFill>
                        <a:latin typeface="Garamond"/>
                        <a:ea typeface="Garamond"/>
                        <a:cs typeface="Garamond"/>
                        <a:sym typeface="Garamond"/>
                      </a:endParaRPr>
                    </a:p>
                  </a:txBody>
                  <a:tcPr marL="91425" marR="91425" marT="91425" marB="91425" anchor="ctr">
                    <a:lnR w="9525" cap="flat" cmpd="sng">
                      <a:solidFill>
                        <a:srgbClr val="9E9E9E"/>
                      </a:solidFill>
                      <a:prstDash val="solid"/>
                      <a:round/>
                      <a:headEnd type="none" w="sm" len="sm"/>
                      <a:tailEnd type="none" w="sm" len="sm"/>
                    </a:lnR>
                  </a:tcPr>
                </a:tc>
                <a:tc>
                  <a:txBody>
                    <a:bodyPr/>
                    <a:lstStyle/>
                    <a:p>
                      <a:pPr marL="0" lvl="0" indent="0" algn="l" rtl="0">
                        <a:spcBef>
                          <a:spcPts val="0"/>
                        </a:spcBef>
                        <a:spcAft>
                          <a:spcPts val="0"/>
                        </a:spcAft>
                        <a:buNone/>
                      </a:pPr>
                      <a:r>
                        <a:rPr lang="en" sz="1200" b="1">
                          <a:solidFill>
                            <a:srgbClr val="262626"/>
                          </a:solidFill>
                          <a:latin typeface="Garamond"/>
                          <a:ea typeface="Garamond"/>
                          <a:cs typeface="Garamond"/>
                          <a:sym typeface="Garamond"/>
                        </a:rPr>
                        <a:t>      $310.</a:t>
                      </a:r>
                      <a:endParaRPr sz="1200" b="1">
                        <a:solidFill>
                          <a:srgbClr val="262626"/>
                        </a:solidFill>
                        <a:latin typeface="Garamond"/>
                        <a:ea typeface="Garamond"/>
                        <a:cs typeface="Garamond"/>
                        <a:sym typeface="Garamond"/>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485075">
                <a:tc>
                  <a:txBody>
                    <a:bodyPr/>
                    <a:lstStyle/>
                    <a:p>
                      <a:pPr marL="0" lvl="0" indent="0" algn="l" rtl="0">
                        <a:lnSpc>
                          <a:spcPct val="115000"/>
                        </a:lnSpc>
                        <a:spcBef>
                          <a:spcPts val="0"/>
                        </a:spcBef>
                        <a:spcAft>
                          <a:spcPts val="0"/>
                        </a:spcAft>
                        <a:buNone/>
                      </a:pPr>
                      <a:r>
                        <a:rPr lang="en" sz="1200" b="1">
                          <a:solidFill>
                            <a:srgbClr val="262626"/>
                          </a:solidFill>
                          <a:latin typeface="Garamond"/>
                          <a:ea typeface="Garamond"/>
                          <a:cs typeface="Garamond"/>
                          <a:sym typeface="Garamond"/>
                        </a:rPr>
                        <a:t>Combat Zone</a:t>
                      </a:r>
                      <a:endParaRPr sz="1200" b="1">
                        <a:solidFill>
                          <a:srgbClr val="262626"/>
                        </a:solidFill>
                        <a:latin typeface="Garamond"/>
                        <a:ea typeface="Garamond"/>
                        <a:cs typeface="Garamond"/>
                        <a:sym typeface="Garamond"/>
                      </a:endParaRPr>
                    </a:p>
                  </a:txBody>
                  <a:tcPr marL="91425" marR="91425" marT="91425" marB="91425" anchor="ctr"/>
                </a:tc>
                <a:tc>
                  <a:txBody>
                    <a:bodyPr/>
                    <a:lstStyle/>
                    <a:p>
                      <a:pPr marL="0" lvl="0" indent="0" algn="l" rtl="0">
                        <a:lnSpc>
                          <a:spcPct val="115000"/>
                        </a:lnSpc>
                        <a:spcBef>
                          <a:spcPts val="0"/>
                        </a:spcBef>
                        <a:spcAft>
                          <a:spcPts val="0"/>
                        </a:spcAft>
                        <a:buNone/>
                      </a:pPr>
                      <a:r>
                        <a:rPr lang="en" sz="1200" b="1">
                          <a:solidFill>
                            <a:srgbClr val="262626"/>
                          </a:solidFill>
                          <a:latin typeface="Garamond"/>
                          <a:ea typeface="Garamond"/>
                          <a:cs typeface="Garamond"/>
                          <a:sym typeface="Garamond"/>
                        </a:rPr>
                        <a:t>    20,000.</a:t>
                      </a:r>
                      <a:endParaRPr sz="1200" b="1">
                        <a:solidFill>
                          <a:srgbClr val="262626"/>
                        </a:solidFill>
                        <a:latin typeface="Garamond"/>
                        <a:ea typeface="Garamond"/>
                        <a:cs typeface="Garamond"/>
                        <a:sym typeface="Garamond"/>
                      </a:endParaRPr>
                    </a:p>
                  </a:txBody>
                  <a:tcPr marL="91425" marR="91425" marT="91425" marB="91425" anchor="ctr"/>
                </a:tc>
                <a:tc>
                  <a:txBody>
                    <a:bodyPr/>
                    <a:lstStyle/>
                    <a:p>
                      <a:pPr marL="0" lvl="0" indent="0" algn="r" rtl="0">
                        <a:lnSpc>
                          <a:spcPct val="115000"/>
                        </a:lnSpc>
                        <a:spcBef>
                          <a:spcPts val="0"/>
                        </a:spcBef>
                        <a:spcAft>
                          <a:spcPts val="0"/>
                        </a:spcAft>
                        <a:buNone/>
                      </a:pPr>
                      <a:r>
                        <a:rPr lang="en" sz="1200" b="1">
                          <a:solidFill>
                            <a:srgbClr val="262626"/>
                          </a:solidFill>
                          <a:latin typeface="Garamond"/>
                          <a:ea typeface="Garamond"/>
                          <a:cs typeface="Garamond"/>
                          <a:sym typeface="Garamond"/>
                        </a:rPr>
                        <a:t>25.00%</a:t>
                      </a:r>
                      <a:endParaRPr sz="1200" b="1">
                        <a:solidFill>
                          <a:srgbClr val="262626"/>
                        </a:solidFill>
                        <a:latin typeface="Garamond"/>
                        <a:ea typeface="Garamond"/>
                        <a:cs typeface="Garamond"/>
                        <a:sym typeface="Garamond"/>
                      </a:endParaRPr>
                    </a:p>
                  </a:txBody>
                  <a:tcPr marL="91425" marR="91425" marT="91425" marB="91425" anchor="ctr"/>
                </a:tc>
                <a:tc>
                  <a:txBody>
                    <a:bodyPr/>
                    <a:lstStyle/>
                    <a:p>
                      <a:pPr marL="0" lvl="0" indent="0" algn="ctr" rtl="0">
                        <a:lnSpc>
                          <a:spcPct val="115000"/>
                        </a:lnSpc>
                        <a:spcBef>
                          <a:spcPts val="0"/>
                        </a:spcBef>
                        <a:spcAft>
                          <a:spcPts val="0"/>
                        </a:spcAft>
                        <a:buNone/>
                      </a:pPr>
                      <a:r>
                        <a:rPr lang="en" sz="1200" b="1">
                          <a:solidFill>
                            <a:srgbClr val="262626"/>
                          </a:solidFill>
                          <a:latin typeface="Garamond"/>
                          <a:ea typeface="Garamond"/>
                          <a:cs typeface="Garamond"/>
                          <a:sym typeface="Garamond"/>
                        </a:rPr>
                        <a:t>          	5,000.</a:t>
                      </a:r>
                      <a:endParaRPr sz="1200" b="1">
                        <a:solidFill>
                          <a:srgbClr val="262626"/>
                        </a:solidFill>
                        <a:latin typeface="Garamond"/>
                        <a:ea typeface="Garamond"/>
                        <a:cs typeface="Garamond"/>
                        <a:sym typeface="Garamond"/>
                      </a:endParaRPr>
                    </a:p>
                  </a:txBody>
                  <a:tcPr marL="91425" marR="91425" marT="91425" marB="91425" anchor="ctr">
                    <a:lnR w="9525" cap="flat" cmpd="sng">
                      <a:solidFill>
                        <a:srgbClr val="9E9E9E"/>
                      </a:solidFill>
                      <a:prstDash val="solid"/>
                      <a:round/>
                      <a:headEnd type="none" w="sm" len="sm"/>
                      <a:tailEnd type="none" w="sm" len="sm"/>
                    </a:lnR>
                  </a:tcPr>
                </a:tc>
                <a:tc>
                  <a:txBody>
                    <a:bodyPr/>
                    <a:lstStyle/>
                    <a:p>
                      <a:pPr marL="0" lvl="0" indent="0" algn="l" rtl="0">
                        <a:spcBef>
                          <a:spcPts val="0"/>
                        </a:spcBef>
                        <a:spcAft>
                          <a:spcPts val="0"/>
                        </a:spcAft>
                        <a:buNone/>
                      </a:pPr>
                      <a:r>
                        <a:rPr lang="en" sz="1200" b="1">
                          <a:solidFill>
                            <a:srgbClr val="262626"/>
                          </a:solidFill>
                          <a:latin typeface="Garamond"/>
                          <a:ea typeface="Garamond"/>
                          <a:cs typeface="Garamond"/>
                          <a:sym typeface="Garamond"/>
                        </a:rPr>
                        <a:t>      $863.</a:t>
                      </a:r>
                      <a:endParaRPr sz="1200" b="1">
                        <a:solidFill>
                          <a:srgbClr val="262626"/>
                        </a:solidFill>
                        <a:latin typeface="Garamond"/>
                        <a:ea typeface="Garamond"/>
                        <a:cs typeface="Garamond"/>
                        <a:sym typeface="Garamond"/>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r h="485075">
                <a:tc>
                  <a:txBody>
                    <a:bodyPr/>
                    <a:lstStyle/>
                    <a:p>
                      <a:pPr marL="0" lvl="0" indent="0" algn="l" rtl="0">
                        <a:lnSpc>
                          <a:spcPct val="115000"/>
                        </a:lnSpc>
                        <a:spcBef>
                          <a:spcPts val="0"/>
                        </a:spcBef>
                        <a:spcAft>
                          <a:spcPts val="0"/>
                        </a:spcAft>
                        <a:buNone/>
                      </a:pPr>
                      <a:r>
                        <a:rPr lang="en" sz="1200" b="1">
                          <a:solidFill>
                            <a:srgbClr val="262626"/>
                          </a:solidFill>
                          <a:latin typeface="Garamond"/>
                          <a:ea typeface="Garamond"/>
                          <a:cs typeface="Garamond"/>
                          <a:sym typeface="Garamond"/>
                        </a:rPr>
                        <a:t>Disabled Veterans</a:t>
                      </a:r>
                      <a:endParaRPr sz="1200" b="1">
                        <a:solidFill>
                          <a:srgbClr val="262626"/>
                        </a:solidFill>
                        <a:latin typeface="Garamond"/>
                        <a:ea typeface="Garamond"/>
                        <a:cs typeface="Garamond"/>
                        <a:sym typeface="Garamond"/>
                      </a:endParaRPr>
                    </a:p>
                  </a:txBody>
                  <a:tcPr marL="91425" marR="91425" marT="91425" marB="91425" anchor="ctr"/>
                </a:tc>
                <a:tc>
                  <a:txBody>
                    <a:bodyPr/>
                    <a:lstStyle/>
                    <a:p>
                      <a:pPr marL="0" lvl="0" indent="0" algn="l" rtl="0">
                        <a:lnSpc>
                          <a:spcPct val="115000"/>
                        </a:lnSpc>
                        <a:spcBef>
                          <a:spcPts val="0"/>
                        </a:spcBef>
                        <a:spcAft>
                          <a:spcPts val="0"/>
                        </a:spcAft>
                        <a:buNone/>
                      </a:pPr>
                      <a:r>
                        <a:rPr lang="en" sz="1200" b="1">
                          <a:solidFill>
                            <a:srgbClr val="262626"/>
                          </a:solidFill>
                          <a:latin typeface="Garamond"/>
                          <a:ea typeface="Garamond"/>
                          <a:cs typeface="Garamond"/>
                          <a:sym typeface="Garamond"/>
                        </a:rPr>
                        <a:t>    40,000.</a:t>
                      </a:r>
                      <a:endParaRPr sz="1200" b="1">
                        <a:solidFill>
                          <a:srgbClr val="262626"/>
                        </a:solidFill>
                        <a:latin typeface="Garamond"/>
                        <a:ea typeface="Garamond"/>
                        <a:cs typeface="Garamond"/>
                        <a:sym typeface="Garamond"/>
                      </a:endParaRPr>
                    </a:p>
                  </a:txBody>
                  <a:tcPr marL="91425" marR="91425" marT="91425" marB="91425" anchor="ctr"/>
                </a:tc>
                <a:tc>
                  <a:txBody>
                    <a:bodyPr/>
                    <a:lstStyle/>
                    <a:p>
                      <a:pPr marL="0" lvl="0" indent="0" algn="r" rtl="0">
                        <a:lnSpc>
                          <a:spcPct val="115000"/>
                        </a:lnSpc>
                        <a:spcBef>
                          <a:spcPts val="0"/>
                        </a:spcBef>
                        <a:spcAft>
                          <a:spcPts val="0"/>
                        </a:spcAft>
                        <a:buNone/>
                      </a:pPr>
                      <a:r>
                        <a:rPr lang="en" sz="1200" b="1">
                          <a:solidFill>
                            <a:srgbClr val="262626"/>
                          </a:solidFill>
                          <a:latin typeface="Garamond"/>
                          <a:ea typeface="Garamond"/>
                          <a:cs typeface="Garamond"/>
                          <a:sym typeface="Garamond"/>
                        </a:rPr>
                        <a:t>50.00%</a:t>
                      </a:r>
                      <a:endParaRPr sz="1200" b="1">
                        <a:solidFill>
                          <a:srgbClr val="262626"/>
                        </a:solidFill>
                        <a:latin typeface="Garamond"/>
                        <a:ea typeface="Garamond"/>
                        <a:cs typeface="Garamond"/>
                        <a:sym typeface="Garamond"/>
                      </a:endParaRPr>
                    </a:p>
                  </a:txBody>
                  <a:tcPr marL="91425" marR="91425" marT="91425" marB="91425" anchor="ctr"/>
                </a:tc>
                <a:tc>
                  <a:txBody>
                    <a:bodyPr/>
                    <a:lstStyle/>
                    <a:p>
                      <a:pPr marL="0" lvl="0" indent="0" algn="ctr" rtl="0">
                        <a:lnSpc>
                          <a:spcPct val="115000"/>
                        </a:lnSpc>
                        <a:spcBef>
                          <a:spcPts val="0"/>
                        </a:spcBef>
                        <a:spcAft>
                          <a:spcPts val="0"/>
                        </a:spcAft>
                        <a:buNone/>
                      </a:pPr>
                      <a:r>
                        <a:rPr lang="en" sz="1200" b="1">
                          <a:solidFill>
                            <a:srgbClr val="262626"/>
                          </a:solidFill>
                          <a:latin typeface="Garamond"/>
                          <a:ea typeface="Garamond"/>
                          <a:cs typeface="Garamond"/>
                          <a:sym typeface="Garamond"/>
                        </a:rPr>
                        <a:t>          	20,000.</a:t>
                      </a:r>
                      <a:endParaRPr sz="1200" b="1">
                        <a:solidFill>
                          <a:srgbClr val="262626"/>
                        </a:solidFill>
                        <a:latin typeface="Garamond"/>
                        <a:ea typeface="Garamond"/>
                        <a:cs typeface="Garamond"/>
                        <a:sym typeface="Garamond"/>
                      </a:endParaRPr>
                    </a:p>
                  </a:txBody>
                  <a:tcPr marL="91425" marR="91425" marT="91425" marB="91425" anchor="ctr">
                    <a:lnR w="9525" cap="flat" cmpd="sng">
                      <a:solidFill>
                        <a:srgbClr val="9E9E9E"/>
                      </a:solidFill>
                      <a:prstDash val="solid"/>
                      <a:round/>
                      <a:headEnd type="none" w="sm" len="sm"/>
                      <a:tailEnd type="none" w="sm" len="sm"/>
                    </a:lnR>
                  </a:tcPr>
                </a:tc>
                <a:tc>
                  <a:txBody>
                    <a:bodyPr/>
                    <a:lstStyle/>
                    <a:p>
                      <a:pPr marL="0" lvl="0" indent="0" algn="l" rtl="0">
                        <a:spcBef>
                          <a:spcPts val="0"/>
                        </a:spcBef>
                        <a:spcAft>
                          <a:spcPts val="0"/>
                        </a:spcAft>
                        <a:buNone/>
                      </a:pPr>
                      <a:r>
                        <a:rPr lang="en" sz="1200" b="1">
                          <a:solidFill>
                            <a:srgbClr val="262626"/>
                          </a:solidFill>
                          <a:latin typeface="Garamond"/>
                          <a:ea typeface="Garamond"/>
                          <a:cs typeface="Garamond"/>
                          <a:sym typeface="Garamond"/>
                        </a:rPr>
                        <a:t>      $3,455.</a:t>
                      </a:r>
                      <a:endParaRPr sz="1200" b="1">
                        <a:solidFill>
                          <a:srgbClr val="262626"/>
                        </a:solidFill>
                        <a:latin typeface="Garamond"/>
                        <a:ea typeface="Garamond"/>
                        <a:cs typeface="Garamond"/>
                        <a:sym typeface="Garamond"/>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281" name="Google Shape;281;p45"/>
          <p:cNvSpPr txBox="1"/>
          <p:nvPr/>
        </p:nvSpPr>
        <p:spPr>
          <a:xfrm>
            <a:off x="783625" y="4584425"/>
            <a:ext cx="6280800" cy="356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1200" b="1">
                <a:solidFill>
                  <a:srgbClr val="262626"/>
                </a:solidFill>
                <a:latin typeface="Garamond"/>
                <a:ea typeface="Garamond"/>
                <a:cs typeface="Garamond"/>
                <a:sym typeface="Garamond"/>
              </a:rPr>
              <a:t>Implemented and approved by the Board of Education 2/26/2014</a:t>
            </a:r>
            <a:endParaRPr sz="1200" b="1">
              <a:solidFill>
                <a:srgbClr val="262626"/>
              </a:solidFill>
              <a:latin typeface="Garamond"/>
              <a:ea typeface="Garamond"/>
              <a:cs typeface="Garamond"/>
              <a:sym typeface="Garamond"/>
            </a:endParaRPr>
          </a:p>
          <a:p>
            <a:pPr marL="0" lvl="0" indent="0" algn="l" rtl="0">
              <a:spcBef>
                <a:spcPts val="0"/>
              </a:spcBef>
              <a:spcAft>
                <a:spcPts val="0"/>
              </a:spcAft>
              <a:buNone/>
            </a:pPr>
            <a:endParaRPr/>
          </a:p>
        </p:txBody>
      </p:sp>
      <p:pic>
        <p:nvPicPr>
          <p:cNvPr id="282" name="Google Shape;282;p45" descr="Image result for veteran"/>
          <p:cNvPicPr preferRelativeResize="0"/>
          <p:nvPr/>
        </p:nvPicPr>
        <p:blipFill>
          <a:blip r:embed="rId3">
            <a:alphaModFix/>
          </a:blip>
          <a:stretch>
            <a:fillRect/>
          </a:stretch>
        </p:blipFill>
        <p:spPr>
          <a:xfrm>
            <a:off x="7358900" y="1745525"/>
            <a:ext cx="1432000" cy="14320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286"/>
        <p:cNvGrpSpPr/>
        <p:nvPr/>
      </p:nvGrpSpPr>
      <p:grpSpPr>
        <a:xfrm>
          <a:off x="0" y="0"/>
          <a:ext cx="0" cy="0"/>
          <a:chOff x="0" y="0"/>
          <a:chExt cx="0" cy="0"/>
        </a:xfrm>
      </p:grpSpPr>
      <p:sp>
        <p:nvSpPr>
          <p:cNvPr id="287" name="Google Shape;287;p46"/>
          <p:cNvSpPr txBox="1">
            <a:spLocks noGrp="1"/>
          </p:cNvSpPr>
          <p:nvPr>
            <p:ph type="title"/>
          </p:nvPr>
        </p:nvSpPr>
        <p:spPr>
          <a:xfrm>
            <a:off x="466175" y="40825"/>
            <a:ext cx="8228400" cy="982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latin typeface="Garamond"/>
                <a:ea typeface="Garamond"/>
                <a:cs typeface="Garamond"/>
                <a:sym typeface="Garamond"/>
              </a:rPr>
              <a:t>Firefighters &amp; Ambulance Workers Exemption - </a:t>
            </a:r>
            <a:r>
              <a:rPr lang="en" sz="1800" b="1">
                <a:latin typeface="Garamond"/>
                <a:ea typeface="Garamond"/>
                <a:cs typeface="Garamond"/>
                <a:sym typeface="Garamond"/>
              </a:rPr>
              <a:t>Real Property Tax Law (RPTL) § 466-a Partial Exemption on Real Property Owned by Qualified Volunteer Firefighters &amp; Ambulance Workers</a:t>
            </a:r>
            <a:endParaRPr sz="1800" b="1">
              <a:latin typeface="Garamond"/>
              <a:ea typeface="Garamond"/>
              <a:cs typeface="Garamond"/>
              <a:sym typeface="Garamond"/>
            </a:endParaRPr>
          </a:p>
          <a:p>
            <a:pPr marL="0" lvl="0" indent="0" algn="l" rtl="0">
              <a:spcBef>
                <a:spcPts val="0"/>
              </a:spcBef>
              <a:spcAft>
                <a:spcPts val="0"/>
              </a:spcAft>
              <a:buNone/>
            </a:pPr>
            <a:endParaRPr sz="2400" b="1">
              <a:latin typeface="Garamond"/>
              <a:ea typeface="Garamond"/>
              <a:cs typeface="Garamond"/>
              <a:sym typeface="Garamond"/>
            </a:endParaRPr>
          </a:p>
          <a:p>
            <a:pPr marL="457200" lvl="0" indent="0" algn="l" rtl="0">
              <a:lnSpc>
                <a:spcPct val="90000"/>
              </a:lnSpc>
              <a:spcBef>
                <a:spcPts val="500"/>
              </a:spcBef>
              <a:spcAft>
                <a:spcPts val="0"/>
              </a:spcAft>
              <a:buNone/>
            </a:pPr>
            <a:endParaRPr sz="100">
              <a:solidFill>
                <a:srgbClr val="333333"/>
              </a:solidFill>
              <a:latin typeface="Verdana"/>
              <a:ea typeface="Verdana"/>
              <a:cs typeface="Verdana"/>
              <a:sym typeface="Verdana"/>
            </a:endParaRPr>
          </a:p>
          <a:p>
            <a:pPr marL="457200" lvl="0" indent="0" algn="l" rtl="0">
              <a:lnSpc>
                <a:spcPct val="90000"/>
              </a:lnSpc>
              <a:spcBef>
                <a:spcPts val="500"/>
              </a:spcBef>
              <a:spcAft>
                <a:spcPts val="0"/>
              </a:spcAft>
              <a:buNone/>
            </a:pPr>
            <a:endParaRPr sz="900">
              <a:solidFill>
                <a:srgbClr val="333333"/>
              </a:solidFill>
              <a:latin typeface="Verdana"/>
              <a:ea typeface="Verdana"/>
              <a:cs typeface="Verdana"/>
              <a:sym typeface="Verdana"/>
            </a:endParaRPr>
          </a:p>
          <a:p>
            <a:pPr marL="0" lvl="0" indent="0" algn="l" rtl="0">
              <a:spcBef>
                <a:spcPts val="0"/>
              </a:spcBef>
              <a:spcAft>
                <a:spcPts val="0"/>
              </a:spcAft>
              <a:buNone/>
            </a:pPr>
            <a:endParaRPr sz="1400">
              <a:solidFill>
                <a:srgbClr val="000000"/>
              </a:solidFill>
              <a:latin typeface="Arial"/>
              <a:ea typeface="Arial"/>
              <a:cs typeface="Arial"/>
              <a:sym typeface="Arial"/>
            </a:endParaRPr>
          </a:p>
          <a:p>
            <a:pPr marL="0" lvl="0" indent="0" algn="l" rtl="0">
              <a:spcBef>
                <a:spcPts val="0"/>
              </a:spcBef>
              <a:spcAft>
                <a:spcPts val="0"/>
              </a:spcAft>
              <a:buNone/>
            </a:pPr>
            <a:endParaRPr b="1">
              <a:latin typeface="Garamond"/>
              <a:ea typeface="Garamond"/>
              <a:cs typeface="Garamond"/>
              <a:sym typeface="Garamond"/>
            </a:endParaRPr>
          </a:p>
        </p:txBody>
      </p:sp>
      <p:sp>
        <p:nvSpPr>
          <p:cNvPr id="288" name="Google Shape;288;p46"/>
          <p:cNvSpPr txBox="1">
            <a:spLocks noGrp="1"/>
          </p:cNvSpPr>
          <p:nvPr>
            <p:ph type="sldNum" idx="12"/>
          </p:nvPr>
        </p:nvSpPr>
        <p:spPr>
          <a:xfrm>
            <a:off x="8452109" y="45195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19</a:t>
            </a:fld>
            <a:endParaRPr/>
          </a:p>
        </p:txBody>
      </p:sp>
      <p:graphicFrame>
        <p:nvGraphicFramePr>
          <p:cNvPr id="289" name="Google Shape;289;p46"/>
          <p:cNvGraphicFramePr/>
          <p:nvPr/>
        </p:nvGraphicFramePr>
        <p:xfrm>
          <a:off x="1112713" y="3621350"/>
          <a:ext cx="5622625" cy="982032"/>
        </p:xfrm>
        <a:graphic>
          <a:graphicData uri="http://schemas.openxmlformats.org/drawingml/2006/table">
            <a:tbl>
              <a:tblPr>
                <a:noFill/>
                <a:tableStyleId>{26C553B3-9CA3-49BC-9A51-F59F435ACCA7}</a:tableStyleId>
              </a:tblPr>
              <a:tblGrid>
                <a:gridCol w="1224325">
                  <a:extLst>
                    <a:ext uri="{9D8B030D-6E8A-4147-A177-3AD203B41FA5}">
                      <a16:colId xmlns:a16="http://schemas.microsoft.com/office/drawing/2014/main" val="20000"/>
                    </a:ext>
                  </a:extLst>
                </a:gridCol>
                <a:gridCol w="1015900">
                  <a:extLst>
                    <a:ext uri="{9D8B030D-6E8A-4147-A177-3AD203B41FA5}">
                      <a16:colId xmlns:a16="http://schemas.microsoft.com/office/drawing/2014/main" val="20001"/>
                    </a:ext>
                  </a:extLst>
                </a:gridCol>
                <a:gridCol w="577750">
                  <a:extLst>
                    <a:ext uri="{9D8B030D-6E8A-4147-A177-3AD203B41FA5}">
                      <a16:colId xmlns:a16="http://schemas.microsoft.com/office/drawing/2014/main" val="20002"/>
                    </a:ext>
                  </a:extLst>
                </a:gridCol>
                <a:gridCol w="1600850">
                  <a:extLst>
                    <a:ext uri="{9D8B030D-6E8A-4147-A177-3AD203B41FA5}">
                      <a16:colId xmlns:a16="http://schemas.microsoft.com/office/drawing/2014/main" val="20003"/>
                    </a:ext>
                  </a:extLst>
                </a:gridCol>
                <a:gridCol w="1203800">
                  <a:extLst>
                    <a:ext uri="{9D8B030D-6E8A-4147-A177-3AD203B41FA5}">
                      <a16:colId xmlns:a16="http://schemas.microsoft.com/office/drawing/2014/main" val="20004"/>
                    </a:ext>
                  </a:extLst>
                </a:gridCol>
              </a:tblGrid>
              <a:tr h="426825">
                <a:tc>
                  <a:txBody>
                    <a:bodyPr/>
                    <a:lstStyle/>
                    <a:p>
                      <a:pPr marL="0" lvl="0" indent="0" algn="l" rtl="0">
                        <a:lnSpc>
                          <a:spcPct val="115000"/>
                        </a:lnSpc>
                        <a:spcBef>
                          <a:spcPts val="0"/>
                        </a:spcBef>
                        <a:spcAft>
                          <a:spcPts val="0"/>
                        </a:spcAft>
                        <a:buNone/>
                      </a:pPr>
                      <a:r>
                        <a:rPr lang="en" sz="900" b="1">
                          <a:latin typeface="Garamond"/>
                          <a:ea typeface="Garamond"/>
                          <a:cs typeface="Garamond"/>
                          <a:sym typeface="Garamond"/>
                        </a:rPr>
                        <a:t>Exemptions</a:t>
                      </a:r>
                      <a:endParaRPr sz="900" b="1">
                        <a:latin typeface="Garamond"/>
                        <a:ea typeface="Garamond"/>
                        <a:cs typeface="Garamond"/>
                        <a:sym typeface="Garamond"/>
                      </a:endParaRPr>
                    </a:p>
                  </a:txBody>
                  <a:tcPr marL="91425" marR="91425" marT="91425" marB="91425" anchor="b"/>
                </a:tc>
                <a:tc>
                  <a:txBody>
                    <a:bodyPr/>
                    <a:lstStyle/>
                    <a:p>
                      <a:pPr marL="0" lvl="0" indent="0" algn="ctr" rtl="0">
                        <a:lnSpc>
                          <a:spcPct val="115000"/>
                        </a:lnSpc>
                        <a:spcBef>
                          <a:spcPts val="0"/>
                        </a:spcBef>
                        <a:spcAft>
                          <a:spcPts val="0"/>
                        </a:spcAft>
                        <a:buNone/>
                      </a:pPr>
                      <a:r>
                        <a:rPr lang="en" sz="900" b="1">
                          <a:latin typeface="Garamond"/>
                          <a:ea typeface="Garamond"/>
                          <a:cs typeface="Garamond"/>
                          <a:sym typeface="Garamond"/>
                        </a:rPr>
                        <a:t>Assessed Property Value</a:t>
                      </a:r>
                      <a:endParaRPr sz="900" b="1">
                        <a:latin typeface="Garamond"/>
                        <a:ea typeface="Garamond"/>
                        <a:cs typeface="Garamond"/>
                        <a:sym typeface="Garamond"/>
                      </a:endParaRPr>
                    </a:p>
                  </a:txBody>
                  <a:tcPr marL="91425" marR="91425" marT="91425" marB="91425" anchor="b"/>
                </a:tc>
                <a:tc>
                  <a:txBody>
                    <a:bodyPr/>
                    <a:lstStyle/>
                    <a:p>
                      <a:pPr marL="0" lvl="0" indent="0" algn="ctr" rtl="0">
                        <a:lnSpc>
                          <a:spcPct val="115000"/>
                        </a:lnSpc>
                        <a:spcBef>
                          <a:spcPts val="0"/>
                        </a:spcBef>
                        <a:spcAft>
                          <a:spcPts val="0"/>
                        </a:spcAft>
                        <a:buNone/>
                      </a:pPr>
                      <a:r>
                        <a:rPr lang="en" sz="900" b="1">
                          <a:latin typeface="Garamond"/>
                          <a:ea typeface="Garamond"/>
                          <a:cs typeface="Garamond"/>
                          <a:sym typeface="Garamond"/>
                        </a:rPr>
                        <a:t> </a:t>
                      </a:r>
                      <a:endParaRPr sz="900" b="1">
                        <a:latin typeface="Garamond"/>
                        <a:ea typeface="Garamond"/>
                        <a:cs typeface="Garamond"/>
                        <a:sym typeface="Garamond"/>
                      </a:endParaRPr>
                    </a:p>
                  </a:txBody>
                  <a:tcPr marL="91425" marR="91425" marT="91425" marB="91425" anchor="b"/>
                </a:tc>
                <a:tc>
                  <a:txBody>
                    <a:bodyPr/>
                    <a:lstStyle/>
                    <a:p>
                      <a:pPr marL="0" lvl="0" indent="0" algn="ctr" rtl="0">
                        <a:lnSpc>
                          <a:spcPct val="115000"/>
                        </a:lnSpc>
                        <a:spcBef>
                          <a:spcPts val="0"/>
                        </a:spcBef>
                        <a:spcAft>
                          <a:spcPts val="0"/>
                        </a:spcAft>
                        <a:buNone/>
                      </a:pPr>
                      <a:r>
                        <a:rPr lang="en" sz="900" b="1">
                          <a:latin typeface="Garamond"/>
                          <a:ea typeface="Garamond"/>
                          <a:cs typeface="Garamond"/>
                          <a:sym typeface="Garamond"/>
                        </a:rPr>
                        <a:t>Calculated Tax Exemption based on Property Value</a:t>
                      </a:r>
                      <a:endParaRPr sz="900" b="1">
                        <a:latin typeface="Garamond"/>
                        <a:ea typeface="Garamond"/>
                        <a:cs typeface="Garamond"/>
                        <a:sym typeface="Garamond"/>
                      </a:endParaRPr>
                    </a:p>
                  </a:txBody>
                  <a:tcPr marL="91425" marR="91425" marT="91425" marB="91425" anchor="b"/>
                </a:tc>
                <a:tc>
                  <a:txBody>
                    <a:bodyPr/>
                    <a:lstStyle/>
                    <a:p>
                      <a:pPr marL="0" lvl="0" indent="0" algn="ctr" rtl="0">
                        <a:lnSpc>
                          <a:spcPct val="115000"/>
                        </a:lnSpc>
                        <a:spcBef>
                          <a:spcPts val="0"/>
                        </a:spcBef>
                        <a:spcAft>
                          <a:spcPts val="0"/>
                        </a:spcAft>
                        <a:buNone/>
                      </a:pPr>
                      <a:r>
                        <a:rPr lang="en" sz="900" b="1">
                          <a:latin typeface="Garamond"/>
                          <a:ea typeface="Garamond"/>
                          <a:cs typeface="Garamond"/>
                          <a:sym typeface="Garamond"/>
                        </a:rPr>
                        <a:t>Estimated Savings with a tax rate of $172.77</a:t>
                      </a:r>
                      <a:endParaRPr sz="900" b="1">
                        <a:latin typeface="Garamond"/>
                        <a:ea typeface="Garamond"/>
                        <a:cs typeface="Garamond"/>
                        <a:sym typeface="Garamond"/>
                      </a:endParaRPr>
                    </a:p>
                  </a:txBody>
                  <a:tcPr marL="91425" marR="91425" marT="91425" marB="91425" anchor="b"/>
                </a:tc>
                <a:extLst>
                  <a:ext uri="{0D108BD9-81ED-4DB2-BD59-A6C34878D82A}">
                    <a16:rowId xmlns:a16="http://schemas.microsoft.com/office/drawing/2014/main" val="10000"/>
                  </a:ext>
                </a:extLst>
              </a:tr>
              <a:tr h="293350">
                <a:tc>
                  <a:txBody>
                    <a:bodyPr/>
                    <a:lstStyle/>
                    <a:p>
                      <a:pPr marL="0" lvl="0" indent="0" algn="l" rtl="0">
                        <a:lnSpc>
                          <a:spcPct val="115000"/>
                        </a:lnSpc>
                        <a:spcBef>
                          <a:spcPts val="0"/>
                        </a:spcBef>
                        <a:spcAft>
                          <a:spcPts val="0"/>
                        </a:spcAft>
                        <a:buNone/>
                      </a:pPr>
                      <a:r>
                        <a:rPr lang="en" sz="900" b="1">
                          <a:solidFill>
                            <a:srgbClr val="262626"/>
                          </a:solidFill>
                          <a:latin typeface="Garamond"/>
                          <a:ea typeface="Garamond"/>
                          <a:cs typeface="Garamond"/>
                          <a:sym typeface="Garamond"/>
                        </a:rPr>
                        <a:t>Basic Exemption</a:t>
                      </a:r>
                      <a:endParaRPr sz="900" b="1">
                        <a:solidFill>
                          <a:srgbClr val="262626"/>
                        </a:solidFill>
                        <a:latin typeface="Garamond"/>
                        <a:ea typeface="Garamond"/>
                        <a:cs typeface="Garamond"/>
                        <a:sym typeface="Garamond"/>
                      </a:endParaRPr>
                    </a:p>
                  </a:txBody>
                  <a:tcPr marL="91425" marR="91425" marT="91425" marB="91425" anchor="ctr"/>
                </a:tc>
                <a:tc>
                  <a:txBody>
                    <a:bodyPr/>
                    <a:lstStyle/>
                    <a:p>
                      <a:pPr marL="0" lvl="0" indent="0" algn="l" rtl="0">
                        <a:lnSpc>
                          <a:spcPct val="115000"/>
                        </a:lnSpc>
                        <a:spcBef>
                          <a:spcPts val="0"/>
                        </a:spcBef>
                        <a:spcAft>
                          <a:spcPts val="0"/>
                        </a:spcAft>
                        <a:buNone/>
                      </a:pPr>
                      <a:r>
                        <a:rPr lang="en" sz="900" b="1">
                          <a:solidFill>
                            <a:srgbClr val="262626"/>
                          </a:solidFill>
                          <a:latin typeface="Garamond"/>
                          <a:ea typeface="Garamond"/>
                          <a:cs typeface="Garamond"/>
                          <a:sym typeface="Garamond"/>
                        </a:rPr>
                        <a:t>    30,000</a:t>
                      </a:r>
                      <a:endParaRPr sz="900" b="1">
                        <a:solidFill>
                          <a:srgbClr val="262626"/>
                        </a:solidFill>
                        <a:latin typeface="Garamond"/>
                        <a:ea typeface="Garamond"/>
                        <a:cs typeface="Garamond"/>
                        <a:sym typeface="Garamond"/>
                      </a:endParaRPr>
                    </a:p>
                  </a:txBody>
                  <a:tcPr marL="91425" marR="91425" marT="91425" marB="91425" anchor="ctr"/>
                </a:tc>
                <a:tc>
                  <a:txBody>
                    <a:bodyPr/>
                    <a:lstStyle/>
                    <a:p>
                      <a:pPr marL="0" lvl="0" indent="0" algn="r" rtl="0">
                        <a:lnSpc>
                          <a:spcPct val="115000"/>
                        </a:lnSpc>
                        <a:spcBef>
                          <a:spcPts val="0"/>
                        </a:spcBef>
                        <a:spcAft>
                          <a:spcPts val="0"/>
                        </a:spcAft>
                        <a:buNone/>
                      </a:pPr>
                      <a:r>
                        <a:rPr lang="en" sz="900" b="1">
                          <a:solidFill>
                            <a:srgbClr val="262626"/>
                          </a:solidFill>
                          <a:latin typeface="Garamond"/>
                          <a:ea typeface="Garamond"/>
                          <a:cs typeface="Garamond"/>
                          <a:sym typeface="Garamond"/>
                        </a:rPr>
                        <a:t>10.00%</a:t>
                      </a:r>
                      <a:endParaRPr sz="900" b="1">
                        <a:solidFill>
                          <a:srgbClr val="262626"/>
                        </a:solidFill>
                        <a:latin typeface="Garamond"/>
                        <a:ea typeface="Garamond"/>
                        <a:cs typeface="Garamond"/>
                        <a:sym typeface="Garamond"/>
                      </a:endParaRPr>
                    </a:p>
                  </a:txBody>
                  <a:tcPr marL="91425" marR="91425" marT="91425" marB="91425" anchor="ctr"/>
                </a:tc>
                <a:tc>
                  <a:txBody>
                    <a:bodyPr/>
                    <a:lstStyle/>
                    <a:p>
                      <a:pPr marL="0" lvl="0" indent="0" algn="ctr" rtl="0">
                        <a:lnSpc>
                          <a:spcPct val="115000"/>
                        </a:lnSpc>
                        <a:spcBef>
                          <a:spcPts val="0"/>
                        </a:spcBef>
                        <a:spcAft>
                          <a:spcPts val="0"/>
                        </a:spcAft>
                        <a:buNone/>
                      </a:pPr>
                      <a:r>
                        <a:rPr lang="en" sz="900" b="1">
                          <a:solidFill>
                            <a:srgbClr val="262626"/>
                          </a:solidFill>
                          <a:latin typeface="Garamond"/>
                          <a:ea typeface="Garamond"/>
                          <a:cs typeface="Garamond"/>
                          <a:sym typeface="Garamond"/>
                        </a:rPr>
                        <a:t>          	3,000</a:t>
                      </a:r>
                      <a:endParaRPr sz="900" b="1">
                        <a:solidFill>
                          <a:srgbClr val="262626"/>
                        </a:solidFill>
                        <a:latin typeface="Garamond"/>
                        <a:ea typeface="Garamond"/>
                        <a:cs typeface="Garamond"/>
                        <a:sym typeface="Garamond"/>
                      </a:endParaRPr>
                    </a:p>
                  </a:txBody>
                  <a:tcPr marL="91425" marR="91425" marT="91425" marB="91425" anchor="ctr"/>
                </a:tc>
                <a:tc>
                  <a:txBody>
                    <a:bodyPr/>
                    <a:lstStyle/>
                    <a:p>
                      <a:pPr marL="0" lvl="0" indent="0" algn="l" rtl="0">
                        <a:spcBef>
                          <a:spcPts val="0"/>
                        </a:spcBef>
                        <a:spcAft>
                          <a:spcPts val="0"/>
                        </a:spcAft>
                        <a:buNone/>
                      </a:pPr>
                      <a:r>
                        <a:rPr lang="en" sz="900" b="1">
                          <a:solidFill>
                            <a:srgbClr val="262626"/>
                          </a:solidFill>
                          <a:latin typeface="Garamond"/>
                          <a:ea typeface="Garamond"/>
                          <a:cs typeface="Garamond"/>
                          <a:sym typeface="Garamond"/>
                        </a:rPr>
                        <a:t>      $518.</a:t>
                      </a:r>
                      <a:endParaRPr sz="900" b="1">
                        <a:solidFill>
                          <a:srgbClr val="262626"/>
                        </a:solidFill>
                        <a:latin typeface="Garamond"/>
                        <a:ea typeface="Garamond"/>
                        <a:cs typeface="Garamond"/>
                        <a:sym typeface="Garamond"/>
                      </a:endParaRPr>
                    </a:p>
                  </a:txBody>
                  <a:tcPr marL="91425" marR="91425" marT="91425" marB="91425" anchor="ctr"/>
                </a:tc>
                <a:extLst>
                  <a:ext uri="{0D108BD9-81ED-4DB2-BD59-A6C34878D82A}">
                    <a16:rowId xmlns:a16="http://schemas.microsoft.com/office/drawing/2014/main" val="10001"/>
                  </a:ext>
                </a:extLst>
              </a:tr>
            </a:tbl>
          </a:graphicData>
        </a:graphic>
      </p:graphicFrame>
      <p:sp>
        <p:nvSpPr>
          <p:cNvPr id="290" name="Google Shape;290;p46"/>
          <p:cNvSpPr txBox="1"/>
          <p:nvPr/>
        </p:nvSpPr>
        <p:spPr>
          <a:xfrm>
            <a:off x="783625" y="4584425"/>
            <a:ext cx="6280800" cy="356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1200" b="1">
                <a:solidFill>
                  <a:srgbClr val="262626"/>
                </a:solidFill>
                <a:latin typeface="Garamond"/>
                <a:ea typeface="Garamond"/>
                <a:cs typeface="Garamond"/>
                <a:sym typeface="Garamond"/>
              </a:rPr>
              <a:t>Implemented and approved by the Board of Education 2/12/2024</a:t>
            </a:r>
            <a:endParaRPr sz="1200" b="1">
              <a:solidFill>
                <a:srgbClr val="262626"/>
              </a:solidFill>
              <a:latin typeface="Garamond"/>
              <a:ea typeface="Garamond"/>
              <a:cs typeface="Garamond"/>
              <a:sym typeface="Garamond"/>
            </a:endParaRPr>
          </a:p>
          <a:p>
            <a:pPr marL="0" lvl="0" indent="0" algn="l" rtl="0">
              <a:spcBef>
                <a:spcPts val="0"/>
              </a:spcBef>
              <a:spcAft>
                <a:spcPts val="0"/>
              </a:spcAft>
              <a:buNone/>
            </a:pPr>
            <a:endParaRPr/>
          </a:p>
        </p:txBody>
      </p:sp>
      <p:sp>
        <p:nvSpPr>
          <p:cNvPr id="291" name="Google Shape;291;p46"/>
          <p:cNvSpPr txBox="1"/>
          <p:nvPr/>
        </p:nvSpPr>
        <p:spPr>
          <a:xfrm>
            <a:off x="1112800" y="3320750"/>
            <a:ext cx="5622600" cy="300600"/>
          </a:xfrm>
          <a:prstGeom prst="rect">
            <a:avLst/>
          </a:prstGeom>
          <a:solidFill>
            <a:srgbClr val="D9EAD3"/>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a:solidFill>
                  <a:schemeClr val="dk2"/>
                </a:solidFill>
                <a:latin typeface="Roboto"/>
                <a:ea typeface="Roboto"/>
                <a:cs typeface="Roboto"/>
                <a:sym typeface="Roboto"/>
              </a:rPr>
              <a:t>Example:</a:t>
            </a:r>
            <a:endParaRPr sz="1200">
              <a:solidFill>
                <a:schemeClr val="dk2"/>
              </a:solidFill>
              <a:latin typeface="Roboto"/>
              <a:ea typeface="Roboto"/>
              <a:cs typeface="Roboto"/>
              <a:sym typeface="Roboto"/>
            </a:endParaRPr>
          </a:p>
        </p:txBody>
      </p:sp>
      <p:pic>
        <p:nvPicPr>
          <p:cNvPr id="292" name="Google Shape;292;p46"/>
          <p:cNvPicPr preferRelativeResize="0"/>
          <p:nvPr/>
        </p:nvPicPr>
        <p:blipFill>
          <a:blip r:embed="rId3">
            <a:alphaModFix/>
          </a:blip>
          <a:stretch>
            <a:fillRect/>
          </a:stretch>
        </p:blipFill>
        <p:spPr>
          <a:xfrm>
            <a:off x="44350" y="3616488"/>
            <a:ext cx="1068450" cy="1023125"/>
          </a:xfrm>
          <a:prstGeom prst="rect">
            <a:avLst/>
          </a:prstGeom>
          <a:noFill/>
          <a:ln>
            <a:noFill/>
          </a:ln>
        </p:spPr>
      </p:pic>
      <p:pic>
        <p:nvPicPr>
          <p:cNvPr id="293" name="Google Shape;293;p46"/>
          <p:cNvPicPr preferRelativeResize="0"/>
          <p:nvPr/>
        </p:nvPicPr>
        <p:blipFill>
          <a:blip r:embed="rId4">
            <a:alphaModFix/>
          </a:blip>
          <a:stretch>
            <a:fillRect/>
          </a:stretch>
        </p:blipFill>
        <p:spPr>
          <a:xfrm>
            <a:off x="6735400" y="3616488"/>
            <a:ext cx="1023125" cy="1023125"/>
          </a:xfrm>
          <a:prstGeom prst="rect">
            <a:avLst/>
          </a:prstGeom>
          <a:noFill/>
          <a:ln>
            <a:noFill/>
          </a:ln>
        </p:spPr>
      </p:pic>
      <p:sp>
        <p:nvSpPr>
          <p:cNvPr id="294" name="Google Shape;294;p46"/>
          <p:cNvSpPr txBox="1">
            <a:spLocks noGrp="1"/>
          </p:cNvSpPr>
          <p:nvPr>
            <p:ph type="body" idx="1"/>
          </p:nvPr>
        </p:nvSpPr>
        <p:spPr>
          <a:xfrm>
            <a:off x="589250" y="1116375"/>
            <a:ext cx="8105400" cy="2241600"/>
          </a:xfrm>
          <a:prstGeom prst="rect">
            <a:avLst/>
          </a:prstGeom>
        </p:spPr>
        <p:txBody>
          <a:bodyPr spcFirstLastPara="1" wrap="square" lIns="91425" tIns="91425" rIns="91425" bIns="91425" anchor="t" anchorCtr="0">
            <a:noAutofit/>
          </a:bodyPr>
          <a:lstStyle/>
          <a:p>
            <a:pPr marL="457200" lvl="0" indent="-295275" algn="l" rtl="0">
              <a:lnSpc>
                <a:spcPct val="90000"/>
              </a:lnSpc>
              <a:spcBef>
                <a:spcPts val="500"/>
              </a:spcBef>
              <a:spcAft>
                <a:spcPts val="0"/>
              </a:spcAft>
              <a:buClr>
                <a:srgbClr val="222222"/>
              </a:buClr>
              <a:buSzPts val="1050"/>
              <a:buFont typeface="Arial"/>
              <a:buChar char="●"/>
            </a:pPr>
            <a:r>
              <a:rPr lang="en" sz="1050">
                <a:solidFill>
                  <a:srgbClr val="333333"/>
                </a:solidFill>
                <a:latin typeface="Arial"/>
                <a:ea typeface="Arial"/>
                <a:cs typeface="Arial"/>
                <a:sym typeface="Arial"/>
              </a:rPr>
              <a:t>Exemption Amount  - Volunteer Firefighters and Volunteer Ambulance Workers who have at least two (2) years of applicable service in an incorporated volunteer fire company/department or incorporated voluntary ambulance service located within the School District, are eligible for a partial tax exemption from school taxes of 10% of the assessed value of the property</a:t>
            </a:r>
            <a:endParaRPr sz="1050">
              <a:solidFill>
                <a:srgbClr val="333333"/>
              </a:solidFill>
              <a:latin typeface="Arial"/>
              <a:ea typeface="Arial"/>
              <a:cs typeface="Arial"/>
              <a:sym typeface="Arial"/>
            </a:endParaRPr>
          </a:p>
          <a:p>
            <a:pPr marL="457200" lvl="0" indent="-295275" algn="l" rtl="0">
              <a:lnSpc>
                <a:spcPct val="90000"/>
              </a:lnSpc>
              <a:spcBef>
                <a:spcPts val="0"/>
              </a:spcBef>
              <a:spcAft>
                <a:spcPts val="0"/>
              </a:spcAft>
              <a:buClr>
                <a:srgbClr val="222222"/>
              </a:buClr>
              <a:buSzPts val="1050"/>
              <a:buFont typeface="Arial"/>
              <a:buChar char="●"/>
            </a:pPr>
            <a:r>
              <a:rPr lang="en" sz="1050">
                <a:solidFill>
                  <a:srgbClr val="333333"/>
                </a:solidFill>
                <a:latin typeface="Arial"/>
                <a:ea typeface="Arial"/>
                <a:cs typeface="Arial"/>
                <a:sym typeface="Arial"/>
              </a:rPr>
              <a:t>Lifetime Exemption - Volunteer Firefighters and Volunteer Ambulance Workers that accrue more than 20 years of active service are eligible for the 10% exemption from school taxes for the remainder of their life as long as their primary residence is located within the School District</a:t>
            </a:r>
            <a:endParaRPr sz="1050">
              <a:solidFill>
                <a:srgbClr val="333333"/>
              </a:solidFill>
              <a:latin typeface="Arial"/>
              <a:ea typeface="Arial"/>
              <a:cs typeface="Arial"/>
              <a:sym typeface="Arial"/>
            </a:endParaRPr>
          </a:p>
          <a:p>
            <a:pPr marL="457200" lvl="0" indent="-295275" algn="l" rtl="0">
              <a:lnSpc>
                <a:spcPct val="90000"/>
              </a:lnSpc>
              <a:spcBef>
                <a:spcPts val="0"/>
              </a:spcBef>
              <a:spcAft>
                <a:spcPts val="0"/>
              </a:spcAft>
              <a:buClr>
                <a:srgbClr val="222222"/>
              </a:buClr>
              <a:buSzPts val="1050"/>
              <a:buFont typeface="Arial"/>
              <a:buChar char="●"/>
            </a:pPr>
            <a:r>
              <a:rPr lang="en" sz="1050">
                <a:solidFill>
                  <a:srgbClr val="222222"/>
                </a:solidFill>
                <a:latin typeface="Arial"/>
                <a:ea typeface="Arial"/>
                <a:cs typeface="Arial"/>
                <a:sym typeface="Arial"/>
              </a:rPr>
              <a:t>Un-remarried Spouse of a deceased </a:t>
            </a:r>
            <a:r>
              <a:rPr lang="en" sz="1050">
                <a:solidFill>
                  <a:srgbClr val="333333"/>
                </a:solidFill>
                <a:latin typeface="Arial"/>
                <a:ea typeface="Arial"/>
                <a:cs typeface="Arial"/>
                <a:sym typeface="Arial"/>
              </a:rPr>
              <a:t>Volunteer Firefighter and Volunteer Ambulance Worker </a:t>
            </a:r>
            <a:r>
              <a:rPr lang="en" sz="1050">
                <a:solidFill>
                  <a:srgbClr val="222222"/>
                </a:solidFill>
                <a:latin typeface="Arial"/>
                <a:ea typeface="Arial"/>
                <a:cs typeface="Arial"/>
                <a:sym typeface="Arial"/>
              </a:rPr>
              <a:t>- </a:t>
            </a:r>
            <a:r>
              <a:rPr lang="en" sz="1050">
                <a:solidFill>
                  <a:srgbClr val="333333"/>
                </a:solidFill>
                <a:latin typeface="Arial"/>
                <a:ea typeface="Arial"/>
                <a:cs typeface="Arial"/>
                <a:sym typeface="Arial"/>
              </a:rPr>
              <a:t>the law extends the tax exemption to the un-remarried spouse, as long as the deceased Volunteer Firefighter or Volunteer Ambulance Worker had at least 20 years of  service within the School District and had been receiving the exemption prior to their death</a:t>
            </a:r>
            <a:endParaRPr sz="1050">
              <a:solidFill>
                <a:srgbClr val="333333"/>
              </a:solidFill>
              <a:latin typeface="Arial"/>
              <a:ea typeface="Arial"/>
              <a:cs typeface="Arial"/>
              <a:sym typeface="Arial"/>
            </a:endParaRPr>
          </a:p>
          <a:p>
            <a:pPr marL="457200" lvl="0" indent="-295275" algn="l" rtl="0">
              <a:lnSpc>
                <a:spcPct val="90000"/>
              </a:lnSpc>
              <a:spcBef>
                <a:spcPts val="0"/>
              </a:spcBef>
              <a:spcAft>
                <a:spcPts val="0"/>
              </a:spcAft>
              <a:buClr>
                <a:srgbClr val="222222"/>
              </a:buClr>
              <a:buSzPts val="1050"/>
              <a:buFont typeface="Arial"/>
              <a:buChar char="●"/>
            </a:pPr>
            <a:r>
              <a:rPr lang="en" sz="1050">
                <a:solidFill>
                  <a:srgbClr val="222222"/>
                </a:solidFill>
                <a:latin typeface="Arial"/>
                <a:ea typeface="Arial"/>
                <a:cs typeface="Arial"/>
                <a:sym typeface="Arial"/>
              </a:rPr>
              <a:t>Un-remarried Spouse </a:t>
            </a:r>
            <a:r>
              <a:rPr lang="en" sz="1050">
                <a:solidFill>
                  <a:srgbClr val="333333"/>
                </a:solidFill>
                <a:latin typeface="Arial"/>
                <a:ea typeface="Arial"/>
                <a:cs typeface="Arial"/>
                <a:sym typeface="Arial"/>
              </a:rPr>
              <a:t>of a Volunteer Firefighter and Volunteer Ambulance Worker killed in the line of duty </a:t>
            </a:r>
            <a:r>
              <a:rPr lang="en" sz="1050">
                <a:solidFill>
                  <a:srgbClr val="222222"/>
                </a:solidFill>
                <a:latin typeface="Arial"/>
                <a:ea typeface="Arial"/>
                <a:cs typeface="Arial"/>
                <a:sym typeface="Arial"/>
              </a:rPr>
              <a:t>- </a:t>
            </a:r>
            <a:r>
              <a:rPr lang="en" sz="1050">
                <a:solidFill>
                  <a:srgbClr val="333333"/>
                </a:solidFill>
                <a:latin typeface="Arial"/>
                <a:ea typeface="Arial"/>
                <a:cs typeface="Arial"/>
                <a:sym typeface="Arial"/>
              </a:rPr>
              <a:t>the law extends or reinstates the exemption, as long as the Volunteer Firefighter or Volunteer Ambulance Worker had at least five (5) years of active service within the School District and had been receiving the exemption prior to their death</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298"/>
        <p:cNvGrpSpPr/>
        <p:nvPr/>
      </p:nvGrpSpPr>
      <p:grpSpPr>
        <a:xfrm>
          <a:off x="0" y="0"/>
          <a:ext cx="0" cy="0"/>
          <a:chOff x="0" y="0"/>
          <a:chExt cx="0" cy="0"/>
        </a:xfrm>
      </p:grpSpPr>
      <p:sp>
        <p:nvSpPr>
          <p:cNvPr id="299" name="Google Shape;299;p47"/>
          <p:cNvSpPr txBox="1">
            <a:spLocks noGrp="1"/>
          </p:cNvSpPr>
          <p:nvPr>
            <p:ph type="title"/>
          </p:nvPr>
        </p:nvSpPr>
        <p:spPr>
          <a:xfrm>
            <a:off x="311700" y="111275"/>
            <a:ext cx="8520600" cy="607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latin typeface="Garamond"/>
                <a:ea typeface="Garamond"/>
                <a:cs typeface="Garamond"/>
                <a:sym typeface="Garamond"/>
              </a:rPr>
              <a:t>For additional tax information contact:</a:t>
            </a:r>
            <a:endParaRPr b="1">
              <a:latin typeface="Garamond"/>
              <a:ea typeface="Garamond"/>
              <a:cs typeface="Garamond"/>
              <a:sym typeface="Garamond"/>
            </a:endParaRPr>
          </a:p>
        </p:txBody>
      </p:sp>
      <p:sp>
        <p:nvSpPr>
          <p:cNvPr id="300" name="Google Shape;300;p47"/>
          <p:cNvSpPr txBox="1">
            <a:spLocks noGrp="1"/>
          </p:cNvSpPr>
          <p:nvPr>
            <p:ph type="sldNum" idx="12"/>
          </p:nvPr>
        </p:nvSpPr>
        <p:spPr>
          <a:xfrm>
            <a:off x="8498209" y="4494276"/>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20</a:t>
            </a:fld>
            <a:endParaRPr/>
          </a:p>
        </p:txBody>
      </p:sp>
      <p:sp>
        <p:nvSpPr>
          <p:cNvPr id="301" name="Google Shape;301;p47"/>
          <p:cNvSpPr txBox="1"/>
          <p:nvPr/>
        </p:nvSpPr>
        <p:spPr>
          <a:xfrm>
            <a:off x="2120202" y="628450"/>
            <a:ext cx="4190448" cy="3795881"/>
          </a:xfrm>
          <a:prstGeom prst="rect">
            <a:avLst/>
          </a:prstGeom>
          <a:noFill/>
          <a:ln>
            <a:noFill/>
          </a:ln>
        </p:spPr>
        <p:txBody>
          <a:bodyPr spcFirstLastPara="1" wrap="square" lIns="91425" tIns="91425" rIns="91425" bIns="91425" anchor="t" anchorCtr="0">
            <a:spAutoFit/>
          </a:bodyPr>
          <a:lstStyle/>
          <a:p>
            <a:pPr marL="0" lvl="0" indent="0" algn="ctr" rtl="0">
              <a:spcBef>
                <a:spcPts val="400"/>
              </a:spcBef>
              <a:spcAft>
                <a:spcPts val="0"/>
              </a:spcAft>
              <a:buNone/>
            </a:pPr>
            <a:r>
              <a:rPr lang="en" sz="1800" dirty="0">
                <a:latin typeface="Garamond"/>
                <a:ea typeface="Garamond"/>
                <a:cs typeface="Garamond"/>
                <a:sym typeface="Garamond"/>
              </a:rPr>
              <a:t>Town of Warwick</a:t>
            </a:r>
            <a:endParaRPr sz="1800" dirty="0">
              <a:latin typeface="Garamond"/>
              <a:ea typeface="Garamond"/>
              <a:cs typeface="Garamond"/>
              <a:sym typeface="Garamond"/>
            </a:endParaRPr>
          </a:p>
          <a:p>
            <a:pPr marL="0" lvl="0" indent="0" algn="ctr" rtl="0">
              <a:spcBef>
                <a:spcPts val="400"/>
              </a:spcBef>
              <a:spcAft>
                <a:spcPts val="0"/>
              </a:spcAft>
              <a:buNone/>
            </a:pPr>
            <a:r>
              <a:rPr lang="en" sz="1800" dirty="0">
                <a:latin typeface="Garamond"/>
                <a:ea typeface="Garamond"/>
                <a:cs typeface="Garamond"/>
                <a:sym typeface="Garamond"/>
              </a:rPr>
              <a:t>Assessor's Office</a:t>
            </a:r>
            <a:endParaRPr sz="1800" dirty="0">
              <a:latin typeface="Garamond"/>
              <a:ea typeface="Garamond"/>
              <a:cs typeface="Garamond"/>
              <a:sym typeface="Garamond"/>
            </a:endParaRPr>
          </a:p>
          <a:p>
            <a:pPr marL="0" lvl="0" indent="0" algn="ctr" rtl="0">
              <a:spcBef>
                <a:spcPts val="400"/>
              </a:spcBef>
              <a:spcAft>
                <a:spcPts val="0"/>
              </a:spcAft>
              <a:buNone/>
            </a:pPr>
            <a:r>
              <a:rPr lang="en" sz="1800" dirty="0">
                <a:latin typeface="Garamond"/>
                <a:ea typeface="Garamond"/>
                <a:cs typeface="Garamond"/>
                <a:sym typeface="Garamond"/>
              </a:rPr>
              <a:t>132 Kings Highway</a:t>
            </a:r>
            <a:endParaRPr sz="1800" dirty="0">
              <a:latin typeface="Garamond"/>
              <a:ea typeface="Garamond"/>
              <a:cs typeface="Garamond"/>
              <a:sym typeface="Garamond"/>
            </a:endParaRPr>
          </a:p>
          <a:p>
            <a:pPr marL="0" lvl="0" indent="0" algn="ctr" rtl="0">
              <a:spcBef>
                <a:spcPts val="400"/>
              </a:spcBef>
              <a:spcAft>
                <a:spcPts val="0"/>
              </a:spcAft>
              <a:buNone/>
            </a:pPr>
            <a:r>
              <a:rPr lang="en" sz="1800" dirty="0">
                <a:latin typeface="Garamond"/>
                <a:ea typeface="Garamond"/>
                <a:cs typeface="Garamond"/>
                <a:sym typeface="Garamond"/>
              </a:rPr>
              <a:t>Warwick, New York   10990</a:t>
            </a:r>
            <a:endParaRPr sz="1800" dirty="0">
              <a:latin typeface="Garamond"/>
              <a:ea typeface="Garamond"/>
              <a:cs typeface="Garamond"/>
              <a:sym typeface="Garamond"/>
            </a:endParaRPr>
          </a:p>
          <a:p>
            <a:pPr marL="0" lvl="0" indent="0" algn="ctr" rtl="0">
              <a:spcBef>
                <a:spcPts val="400"/>
              </a:spcBef>
              <a:spcAft>
                <a:spcPts val="0"/>
              </a:spcAft>
              <a:buNone/>
            </a:pPr>
            <a:r>
              <a:rPr lang="en" sz="1800" dirty="0">
                <a:latin typeface="Garamond"/>
                <a:ea typeface="Garamond"/>
                <a:cs typeface="Garamond"/>
                <a:sym typeface="Garamond"/>
              </a:rPr>
              <a:t> 845-986-1125</a:t>
            </a:r>
            <a:endParaRPr sz="1800" dirty="0">
              <a:latin typeface="Garamond"/>
              <a:ea typeface="Garamond"/>
              <a:cs typeface="Garamond"/>
              <a:sym typeface="Garamond"/>
            </a:endParaRPr>
          </a:p>
          <a:p>
            <a:pPr marL="0" lvl="0" indent="0" algn="ctr" rtl="0">
              <a:spcBef>
                <a:spcPts val="400"/>
              </a:spcBef>
              <a:spcAft>
                <a:spcPts val="0"/>
              </a:spcAft>
              <a:buNone/>
            </a:pPr>
            <a:r>
              <a:rPr lang="en" sz="1800" u="sng" dirty="0">
                <a:latin typeface="Garamond"/>
                <a:ea typeface="Garamond"/>
                <a:cs typeface="Garamond"/>
                <a:sym typeface="Garamond"/>
                <a:hlinkClick r:id="rId3"/>
              </a:rPr>
              <a:t>www.townofwarwick.org</a:t>
            </a:r>
            <a:endParaRPr sz="1800" dirty="0">
              <a:latin typeface="Garamond"/>
              <a:ea typeface="Garamond"/>
              <a:cs typeface="Garamond"/>
              <a:sym typeface="Garamond"/>
            </a:endParaRPr>
          </a:p>
          <a:p>
            <a:pPr marL="0" lvl="0" indent="0" algn="ctr" rtl="0">
              <a:spcBef>
                <a:spcPts val="400"/>
              </a:spcBef>
              <a:spcAft>
                <a:spcPts val="0"/>
              </a:spcAft>
              <a:buNone/>
            </a:pPr>
            <a:r>
              <a:rPr lang="en" sz="1800" dirty="0">
                <a:latin typeface="Garamond"/>
                <a:ea typeface="Garamond"/>
                <a:cs typeface="Garamond"/>
                <a:sym typeface="Garamond"/>
              </a:rPr>
              <a:t>Or</a:t>
            </a:r>
            <a:endParaRPr sz="1800" dirty="0">
              <a:latin typeface="Garamond"/>
              <a:ea typeface="Garamond"/>
              <a:cs typeface="Garamond"/>
              <a:sym typeface="Garamond"/>
            </a:endParaRPr>
          </a:p>
          <a:p>
            <a:pPr marL="0" lvl="0" indent="0" algn="ctr" rtl="0">
              <a:spcBef>
                <a:spcPts val="400"/>
              </a:spcBef>
              <a:spcAft>
                <a:spcPts val="0"/>
              </a:spcAft>
              <a:buNone/>
            </a:pPr>
            <a:r>
              <a:rPr lang="en" sz="1800" dirty="0">
                <a:latin typeface="Garamond"/>
                <a:ea typeface="Garamond"/>
                <a:cs typeface="Garamond"/>
                <a:sym typeface="Garamond"/>
              </a:rPr>
              <a:t>NYS Department of Taxation and Finance</a:t>
            </a:r>
            <a:endParaRPr sz="1800" dirty="0">
              <a:latin typeface="Garamond"/>
              <a:ea typeface="Garamond"/>
              <a:cs typeface="Garamond"/>
              <a:sym typeface="Garamond"/>
            </a:endParaRPr>
          </a:p>
          <a:p>
            <a:pPr marL="0" lvl="0" indent="0" algn="ctr" rtl="0">
              <a:spcBef>
                <a:spcPts val="400"/>
              </a:spcBef>
              <a:spcAft>
                <a:spcPts val="0"/>
              </a:spcAft>
              <a:buNone/>
            </a:pPr>
            <a:r>
              <a:rPr lang="en" sz="1800" u="sng" dirty="0">
                <a:latin typeface="Garamond"/>
                <a:ea typeface="Garamond"/>
                <a:cs typeface="Garamond"/>
                <a:sym typeface="Garamond"/>
                <a:hlinkClick r:id="rId4"/>
              </a:rPr>
              <a:t>www.tax.ny.gov/pit/property/default.htm</a:t>
            </a:r>
            <a:endParaRPr sz="1800" dirty="0">
              <a:latin typeface="Garamond"/>
              <a:ea typeface="Garamond"/>
              <a:cs typeface="Garamond"/>
              <a:sym typeface="Garamond"/>
            </a:endParaRPr>
          </a:p>
          <a:p>
            <a:pPr marL="0" lvl="0" indent="0" algn="ctr" rtl="0">
              <a:spcBef>
                <a:spcPts val="400"/>
              </a:spcBef>
              <a:spcAft>
                <a:spcPts val="0"/>
              </a:spcAft>
              <a:buNone/>
            </a:pPr>
            <a:r>
              <a:rPr lang="en" sz="1800" dirty="0">
                <a:latin typeface="Garamond"/>
                <a:ea typeface="Garamond"/>
                <a:cs typeface="Garamond"/>
                <a:sym typeface="Garamond"/>
              </a:rPr>
              <a:t>Email: </a:t>
            </a:r>
            <a:r>
              <a:rPr lang="en" sz="1800" dirty="0">
                <a:uFill>
                  <a:noFill/>
                </a:uFill>
                <a:latin typeface="Garamond"/>
                <a:ea typeface="Garamond"/>
                <a:cs typeface="Garamond"/>
                <a:sym typeface="Garamond"/>
                <a:hlinkClick r:id="rId5"/>
              </a:rPr>
              <a:t>real.property@tax.ny.gov</a:t>
            </a:r>
            <a:endParaRPr sz="1800" dirty="0">
              <a:latin typeface="Garamond"/>
              <a:ea typeface="Garamond"/>
              <a:cs typeface="Garamond"/>
              <a:sym typeface="Garamond"/>
            </a:endParaRPr>
          </a:p>
          <a:p>
            <a:pPr marL="0" lvl="0" indent="0" algn="ctr" rtl="0">
              <a:spcBef>
                <a:spcPts val="400"/>
              </a:spcBef>
              <a:spcAft>
                <a:spcPts val="0"/>
              </a:spcAft>
              <a:buNone/>
            </a:pPr>
            <a:r>
              <a:rPr lang="en" sz="1800" dirty="0">
                <a:latin typeface="Garamond"/>
                <a:ea typeface="Garamond"/>
                <a:cs typeface="Garamond"/>
                <a:sym typeface="Garamond"/>
              </a:rPr>
              <a:t>Call 518-457-9053</a:t>
            </a:r>
            <a:endParaRPr dirty="0">
              <a:latin typeface="Roboto"/>
              <a:ea typeface="Roboto"/>
              <a:cs typeface="Roboto"/>
              <a:sym typeface="Roboto"/>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305"/>
        <p:cNvGrpSpPr/>
        <p:nvPr/>
      </p:nvGrpSpPr>
      <p:grpSpPr>
        <a:xfrm>
          <a:off x="0" y="0"/>
          <a:ext cx="0" cy="0"/>
          <a:chOff x="0" y="0"/>
          <a:chExt cx="0" cy="0"/>
        </a:xfrm>
      </p:grpSpPr>
      <p:sp>
        <p:nvSpPr>
          <p:cNvPr id="306" name="Google Shape;306;p48"/>
          <p:cNvSpPr txBox="1">
            <a:spLocks noGrp="1"/>
          </p:cNvSpPr>
          <p:nvPr>
            <p:ph type="ctrTitle"/>
          </p:nvPr>
        </p:nvSpPr>
        <p:spPr>
          <a:xfrm>
            <a:off x="917400" y="2152350"/>
            <a:ext cx="7309200" cy="838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b="1">
                <a:solidFill>
                  <a:schemeClr val="dk1"/>
                </a:solidFill>
                <a:latin typeface="Garamond"/>
                <a:ea typeface="Garamond"/>
                <a:cs typeface="Garamond"/>
                <a:sym typeface="Garamond"/>
              </a:rPr>
              <a:t>Contingent Budget Overview</a:t>
            </a:r>
            <a:endParaRPr b="1">
              <a:solidFill>
                <a:schemeClr val="dk1"/>
              </a:solidFill>
              <a:latin typeface="Garamond"/>
              <a:ea typeface="Garamond"/>
              <a:cs typeface="Garamond"/>
              <a:sym typeface="Garamon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310"/>
        <p:cNvGrpSpPr/>
        <p:nvPr/>
      </p:nvGrpSpPr>
      <p:grpSpPr>
        <a:xfrm>
          <a:off x="0" y="0"/>
          <a:ext cx="0" cy="0"/>
          <a:chOff x="0" y="0"/>
          <a:chExt cx="0" cy="0"/>
        </a:xfrm>
      </p:grpSpPr>
      <p:sp>
        <p:nvSpPr>
          <p:cNvPr id="311" name="Google Shape;311;p49"/>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latin typeface="Garamond"/>
                <a:ea typeface="Garamond"/>
                <a:cs typeface="Garamond"/>
                <a:sym typeface="Garamond"/>
              </a:rPr>
              <a:t>Proposed Budget vs. Contingent Budget</a:t>
            </a:r>
            <a:endParaRPr>
              <a:latin typeface="Garamond"/>
              <a:ea typeface="Garamond"/>
              <a:cs typeface="Garamond"/>
              <a:sym typeface="Garamond"/>
            </a:endParaRPr>
          </a:p>
        </p:txBody>
      </p:sp>
      <p:sp>
        <p:nvSpPr>
          <p:cNvPr id="312" name="Google Shape;312;p49"/>
          <p:cNvSpPr txBox="1">
            <a:spLocks noGrp="1"/>
          </p:cNvSpPr>
          <p:nvPr>
            <p:ph type="body" idx="1"/>
          </p:nvPr>
        </p:nvSpPr>
        <p:spPr>
          <a:xfrm>
            <a:off x="311700" y="1229875"/>
            <a:ext cx="8154600" cy="3339000"/>
          </a:xfrm>
          <a:prstGeom prst="rect">
            <a:avLst/>
          </a:prstGeom>
        </p:spPr>
        <p:txBody>
          <a:bodyPr spcFirstLastPara="1" wrap="square" lIns="91425" tIns="91425" rIns="91425" bIns="91425" anchor="t" anchorCtr="0">
            <a:noAutofit/>
          </a:bodyPr>
          <a:lstStyle/>
          <a:p>
            <a:pPr marL="457200" lvl="0" indent="0" algn="l" rtl="0">
              <a:spcBef>
                <a:spcPts val="400"/>
              </a:spcBef>
              <a:spcAft>
                <a:spcPts val="0"/>
              </a:spcAft>
              <a:buNone/>
            </a:pPr>
            <a:r>
              <a:rPr lang="en" sz="2400">
                <a:solidFill>
                  <a:srgbClr val="000000"/>
                </a:solidFill>
                <a:latin typeface="Arial"/>
                <a:ea typeface="Arial"/>
                <a:cs typeface="Arial"/>
                <a:sym typeface="Arial"/>
              </a:rPr>
              <a:t>Proposed Budget   	$30,980,415</a:t>
            </a:r>
            <a:endParaRPr sz="2400">
              <a:solidFill>
                <a:srgbClr val="000000"/>
              </a:solidFill>
              <a:latin typeface="Arial"/>
              <a:ea typeface="Arial"/>
              <a:cs typeface="Arial"/>
              <a:sym typeface="Arial"/>
            </a:endParaRPr>
          </a:p>
          <a:p>
            <a:pPr marL="457200" lvl="0" indent="0" algn="l" rtl="0">
              <a:spcBef>
                <a:spcPts val="400"/>
              </a:spcBef>
              <a:spcAft>
                <a:spcPts val="0"/>
              </a:spcAft>
              <a:buNone/>
            </a:pPr>
            <a:r>
              <a:rPr lang="en" sz="2400">
                <a:solidFill>
                  <a:srgbClr val="000000"/>
                </a:solidFill>
                <a:latin typeface="Arial"/>
                <a:ea typeface="Arial"/>
                <a:cs typeface="Arial"/>
                <a:sym typeface="Arial"/>
              </a:rPr>
              <a:t>       	VS</a:t>
            </a:r>
            <a:endParaRPr sz="2400">
              <a:solidFill>
                <a:srgbClr val="000000"/>
              </a:solidFill>
              <a:latin typeface="Arial"/>
              <a:ea typeface="Arial"/>
              <a:cs typeface="Arial"/>
              <a:sym typeface="Arial"/>
            </a:endParaRPr>
          </a:p>
          <a:p>
            <a:pPr marL="457200" lvl="0" indent="0" algn="l" rtl="0">
              <a:spcBef>
                <a:spcPts val="400"/>
              </a:spcBef>
              <a:spcAft>
                <a:spcPts val="0"/>
              </a:spcAft>
              <a:buNone/>
            </a:pPr>
            <a:r>
              <a:rPr lang="en" sz="2400">
                <a:solidFill>
                  <a:srgbClr val="000000"/>
                </a:solidFill>
                <a:latin typeface="Arial"/>
                <a:ea typeface="Arial"/>
                <a:cs typeface="Arial"/>
                <a:sym typeface="Arial"/>
              </a:rPr>
              <a:t>Contingent Budget 	$30,868,515</a:t>
            </a:r>
            <a:endParaRPr sz="2400">
              <a:solidFill>
                <a:srgbClr val="000000"/>
              </a:solidFill>
              <a:latin typeface="Arial"/>
              <a:ea typeface="Arial"/>
              <a:cs typeface="Arial"/>
              <a:sym typeface="Arial"/>
            </a:endParaRPr>
          </a:p>
          <a:p>
            <a:pPr marL="0" lvl="0" indent="0" algn="l" rtl="0">
              <a:spcBef>
                <a:spcPts val="400"/>
              </a:spcBef>
              <a:spcAft>
                <a:spcPts val="0"/>
              </a:spcAft>
              <a:buNone/>
            </a:pPr>
            <a:endParaRPr sz="2400">
              <a:solidFill>
                <a:srgbClr val="000000"/>
              </a:solidFill>
              <a:latin typeface="Arial"/>
              <a:ea typeface="Arial"/>
              <a:cs typeface="Arial"/>
              <a:sym typeface="Arial"/>
            </a:endParaRPr>
          </a:p>
          <a:p>
            <a:pPr marL="457200" lvl="0" indent="0" algn="l" rtl="0">
              <a:spcBef>
                <a:spcPts val="400"/>
              </a:spcBef>
              <a:spcAft>
                <a:spcPts val="0"/>
              </a:spcAft>
              <a:buNone/>
            </a:pPr>
            <a:r>
              <a:rPr lang="en">
                <a:solidFill>
                  <a:srgbClr val="000000"/>
                </a:solidFill>
                <a:latin typeface="Arial"/>
                <a:ea typeface="Arial"/>
                <a:cs typeface="Arial"/>
                <a:sym typeface="Arial"/>
              </a:rPr>
              <a:t>Contingent Budget is $111,900 less than the 2025-26 Proposed Budget.</a:t>
            </a:r>
            <a:endParaRPr>
              <a:solidFill>
                <a:srgbClr val="000000"/>
              </a:solidFill>
              <a:latin typeface="Arial"/>
              <a:ea typeface="Arial"/>
              <a:cs typeface="Arial"/>
              <a:sym typeface="Arial"/>
            </a:endParaRPr>
          </a:p>
          <a:p>
            <a:pPr marL="0" lvl="0" indent="0" algn="l" rtl="0">
              <a:spcBef>
                <a:spcPts val="0"/>
              </a:spcBef>
              <a:spcAft>
                <a:spcPts val="1600"/>
              </a:spcAft>
              <a:buNone/>
            </a:pPr>
            <a:endParaRPr/>
          </a:p>
        </p:txBody>
      </p:sp>
      <p:sp>
        <p:nvSpPr>
          <p:cNvPr id="313" name="Google Shape;313;p49"/>
          <p:cNvSpPr txBox="1">
            <a:spLocks noGrp="1"/>
          </p:cNvSpPr>
          <p:nvPr>
            <p:ph type="sldNum" idx="12"/>
          </p:nvPr>
        </p:nvSpPr>
        <p:spPr>
          <a:xfrm>
            <a:off x="8466309" y="454220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22</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317"/>
        <p:cNvGrpSpPr/>
        <p:nvPr/>
      </p:nvGrpSpPr>
      <p:grpSpPr>
        <a:xfrm>
          <a:off x="0" y="0"/>
          <a:ext cx="0" cy="0"/>
          <a:chOff x="0" y="0"/>
          <a:chExt cx="0" cy="0"/>
        </a:xfrm>
      </p:grpSpPr>
      <p:sp>
        <p:nvSpPr>
          <p:cNvPr id="318" name="Google Shape;318;p50"/>
          <p:cNvSpPr txBox="1">
            <a:spLocks noGrp="1"/>
          </p:cNvSpPr>
          <p:nvPr>
            <p:ph type="title"/>
          </p:nvPr>
        </p:nvSpPr>
        <p:spPr>
          <a:xfrm>
            <a:off x="311700" y="191600"/>
            <a:ext cx="8520600" cy="611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latin typeface="Garamond"/>
                <a:ea typeface="Garamond"/>
                <a:cs typeface="Garamond"/>
                <a:sym typeface="Garamond"/>
              </a:rPr>
              <a:t>What happens if the budget is not approved?</a:t>
            </a:r>
            <a:endParaRPr>
              <a:latin typeface="Garamond"/>
              <a:ea typeface="Garamond"/>
              <a:cs typeface="Garamond"/>
              <a:sym typeface="Garamond"/>
            </a:endParaRPr>
          </a:p>
        </p:txBody>
      </p:sp>
      <p:sp>
        <p:nvSpPr>
          <p:cNvPr id="319" name="Google Shape;319;p50"/>
          <p:cNvSpPr txBox="1">
            <a:spLocks noGrp="1"/>
          </p:cNvSpPr>
          <p:nvPr>
            <p:ph type="sldNum" idx="12"/>
          </p:nvPr>
        </p:nvSpPr>
        <p:spPr>
          <a:xfrm>
            <a:off x="8457334" y="4521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23</a:t>
            </a:fld>
            <a:endParaRPr/>
          </a:p>
        </p:txBody>
      </p:sp>
      <p:graphicFrame>
        <p:nvGraphicFramePr>
          <p:cNvPr id="320" name="Google Shape;320;p50"/>
          <p:cNvGraphicFramePr/>
          <p:nvPr/>
        </p:nvGraphicFramePr>
        <p:xfrm>
          <a:off x="986975" y="884350"/>
          <a:ext cx="5695850" cy="3492903"/>
        </p:xfrm>
        <a:graphic>
          <a:graphicData uri="http://schemas.openxmlformats.org/drawingml/2006/table">
            <a:tbl>
              <a:tblPr>
                <a:noFill/>
                <a:tableStyleId>{26C553B3-9CA3-49BC-9A51-F59F435ACCA7}</a:tableStyleId>
              </a:tblPr>
              <a:tblGrid>
                <a:gridCol w="5695850">
                  <a:extLst>
                    <a:ext uri="{9D8B030D-6E8A-4147-A177-3AD203B41FA5}">
                      <a16:colId xmlns:a16="http://schemas.microsoft.com/office/drawing/2014/main" val="20000"/>
                    </a:ext>
                  </a:extLst>
                </a:gridCol>
              </a:tblGrid>
              <a:tr h="316750">
                <a:tc>
                  <a:txBody>
                    <a:bodyPr/>
                    <a:lstStyle/>
                    <a:p>
                      <a:pPr marL="0" lvl="0" indent="0" algn="l" rtl="0">
                        <a:spcBef>
                          <a:spcPts val="0"/>
                        </a:spcBef>
                        <a:spcAft>
                          <a:spcPts val="0"/>
                        </a:spcAft>
                        <a:buNone/>
                      </a:pPr>
                      <a:r>
                        <a:rPr lang="en" b="1" u="sng">
                          <a:solidFill>
                            <a:schemeClr val="dk1"/>
                          </a:solidFill>
                          <a:latin typeface="Garamond"/>
                          <a:ea typeface="Garamond"/>
                          <a:cs typeface="Garamond"/>
                          <a:sym typeface="Garamond"/>
                        </a:rPr>
                        <a:t>Potential</a:t>
                      </a:r>
                      <a:r>
                        <a:rPr lang="en" b="1">
                          <a:solidFill>
                            <a:schemeClr val="dk1"/>
                          </a:solidFill>
                          <a:latin typeface="Garamond"/>
                          <a:ea typeface="Garamond"/>
                          <a:cs typeface="Garamond"/>
                          <a:sym typeface="Garamond"/>
                        </a:rPr>
                        <a:t> Contingent Budget Reductions</a:t>
                      </a:r>
                      <a:endParaRPr sz="1100" b="1">
                        <a:latin typeface="Times New Roman"/>
                        <a:ea typeface="Times New Roman"/>
                        <a:cs typeface="Times New Roman"/>
                        <a:sym typeface="Times New Roman"/>
                      </a:endParaRPr>
                    </a:p>
                  </a:txBody>
                  <a:tcPr marL="91425" marR="91425" marT="91425" marB="91425"/>
                </a:tc>
                <a:extLst>
                  <a:ext uri="{0D108BD9-81ED-4DB2-BD59-A6C34878D82A}">
                    <a16:rowId xmlns:a16="http://schemas.microsoft.com/office/drawing/2014/main" val="10000"/>
                  </a:ext>
                </a:extLst>
              </a:tr>
              <a:tr h="316750">
                <a:tc>
                  <a:txBody>
                    <a:bodyPr/>
                    <a:lstStyle/>
                    <a:p>
                      <a:pPr marL="0" lvl="0" indent="0" algn="l" rtl="0">
                        <a:lnSpc>
                          <a:spcPct val="115000"/>
                        </a:lnSpc>
                        <a:spcBef>
                          <a:spcPts val="0"/>
                        </a:spcBef>
                        <a:spcAft>
                          <a:spcPts val="0"/>
                        </a:spcAft>
                        <a:buNone/>
                      </a:pPr>
                      <a:r>
                        <a:rPr lang="en" sz="1000" b="1">
                          <a:latin typeface="Times New Roman"/>
                          <a:ea typeface="Times New Roman"/>
                          <a:cs typeface="Times New Roman"/>
                          <a:sym typeface="Times New Roman"/>
                        </a:rPr>
                        <a:t>All equipment &amp; student computers</a:t>
                      </a:r>
                      <a:endParaRPr sz="1000" b="1">
                        <a:latin typeface="Times New Roman"/>
                        <a:ea typeface="Times New Roman"/>
                        <a:cs typeface="Times New Roman"/>
                        <a:sym typeface="Times New Roman"/>
                      </a:endParaRPr>
                    </a:p>
                  </a:txBody>
                  <a:tcPr marL="91425" marR="91425" marT="91425" marB="91425"/>
                </a:tc>
                <a:extLst>
                  <a:ext uri="{0D108BD9-81ED-4DB2-BD59-A6C34878D82A}">
                    <a16:rowId xmlns:a16="http://schemas.microsoft.com/office/drawing/2014/main" val="10001"/>
                  </a:ext>
                </a:extLst>
              </a:tr>
              <a:tr h="316750">
                <a:tc>
                  <a:txBody>
                    <a:bodyPr/>
                    <a:lstStyle/>
                    <a:p>
                      <a:pPr marL="0" lvl="0" indent="0" algn="l" rtl="0">
                        <a:lnSpc>
                          <a:spcPct val="115000"/>
                        </a:lnSpc>
                        <a:spcBef>
                          <a:spcPts val="0"/>
                        </a:spcBef>
                        <a:spcAft>
                          <a:spcPts val="0"/>
                        </a:spcAft>
                        <a:buNone/>
                      </a:pPr>
                      <a:r>
                        <a:rPr lang="en" sz="1000" b="1">
                          <a:latin typeface="Times New Roman"/>
                          <a:ea typeface="Times New Roman"/>
                          <a:cs typeface="Times New Roman"/>
                          <a:sym typeface="Times New Roman"/>
                        </a:rPr>
                        <a:t>Athletic &amp; Instructional Equipment</a:t>
                      </a:r>
                      <a:endParaRPr sz="1000" b="1">
                        <a:latin typeface="Times New Roman"/>
                        <a:ea typeface="Times New Roman"/>
                        <a:cs typeface="Times New Roman"/>
                        <a:sym typeface="Times New Roman"/>
                      </a:endParaRPr>
                    </a:p>
                  </a:txBody>
                  <a:tcPr marL="91425" marR="91425" marT="91425" marB="91425"/>
                </a:tc>
                <a:extLst>
                  <a:ext uri="{0D108BD9-81ED-4DB2-BD59-A6C34878D82A}">
                    <a16:rowId xmlns:a16="http://schemas.microsoft.com/office/drawing/2014/main" val="10002"/>
                  </a:ext>
                </a:extLst>
              </a:tr>
              <a:tr h="316750">
                <a:tc>
                  <a:txBody>
                    <a:bodyPr/>
                    <a:lstStyle/>
                    <a:p>
                      <a:pPr marL="0" lvl="0" indent="0" algn="l" rtl="0">
                        <a:lnSpc>
                          <a:spcPct val="115000"/>
                        </a:lnSpc>
                        <a:spcBef>
                          <a:spcPts val="0"/>
                        </a:spcBef>
                        <a:spcAft>
                          <a:spcPts val="0"/>
                        </a:spcAft>
                        <a:buNone/>
                      </a:pPr>
                      <a:r>
                        <a:rPr lang="en" sz="1000" b="1">
                          <a:latin typeface="Times New Roman"/>
                          <a:ea typeface="Times New Roman"/>
                          <a:cs typeface="Times New Roman"/>
                          <a:sym typeface="Times New Roman"/>
                        </a:rPr>
                        <a:t>Some salaries including summer enrichment programs</a:t>
                      </a:r>
                      <a:endParaRPr sz="1000" b="1">
                        <a:latin typeface="Times New Roman"/>
                        <a:ea typeface="Times New Roman"/>
                        <a:cs typeface="Times New Roman"/>
                        <a:sym typeface="Times New Roman"/>
                      </a:endParaRPr>
                    </a:p>
                  </a:txBody>
                  <a:tcPr marL="91425" marR="91425" marT="91425" marB="91425"/>
                </a:tc>
                <a:extLst>
                  <a:ext uri="{0D108BD9-81ED-4DB2-BD59-A6C34878D82A}">
                    <a16:rowId xmlns:a16="http://schemas.microsoft.com/office/drawing/2014/main" val="10003"/>
                  </a:ext>
                </a:extLst>
              </a:tr>
              <a:tr h="316750">
                <a:tc>
                  <a:txBody>
                    <a:bodyPr/>
                    <a:lstStyle/>
                    <a:p>
                      <a:pPr marL="0" lvl="0" indent="0" algn="l" rtl="0">
                        <a:lnSpc>
                          <a:spcPct val="115000"/>
                        </a:lnSpc>
                        <a:spcBef>
                          <a:spcPts val="0"/>
                        </a:spcBef>
                        <a:spcAft>
                          <a:spcPts val="0"/>
                        </a:spcAft>
                        <a:buNone/>
                      </a:pPr>
                      <a:r>
                        <a:rPr lang="en" sz="1000" b="1">
                          <a:latin typeface="Times New Roman"/>
                          <a:ea typeface="Times New Roman"/>
                          <a:cs typeface="Times New Roman"/>
                          <a:sym typeface="Times New Roman"/>
                        </a:rPr>
                        <a:t>Professional Development</a:t>
                      </a:r>
                      <a:endParaRPr sz="1000" b="1">
                        <a:latin typeface="Times New Roman"/>
                        <a:ea typeface="Times New Roman"/>
                        <a:cs typeface="Times New Roman"/>
                        <a:sym typeface="Times New Roman"/>
                      </a:endParaRPr>
                    </a:p>
                  </a:txBody>
                  <a:tcPr marL="91425" marR="91425" marT="91425" marB="91425"/>
                </a:tc>
                <a:extLst>
                  <a:ext uri="{0D108BD9-81ED-4DB2-BD59-A6C34878D82A}">
                    <a16:rowId xmlns:a16="http://schemas.microsoft.com/office/drawing/2014/main" val="10004"/>
                  </a:ext>
                </a:extLst>
              </a:tr>
              <a:tr h="316750">
                <a:tc>
                  <a:txBody>
                    <a:bodyPr/>
                    <a:lstStyle/>
                    <a:p>
                      <a:pPr marL="0" lvl="0" indent="0" algn="l" rtl="0">
                        <a:lnSpc>
                          <a:spcPct val="115000"/>
                        </a:lnSpc>
                        <a:spcBef>
                          <a:spcPts val="0"/>
                        </a:spcBef>
                        <a:spcAft>
                          <a:spcPts val="0"/>
                        </a:spcAft>
                        <a:buNone/>
                      </a:pPr>
                      <a:r>
                        <a:rPr lang="en" sz="1000" b="1">
                          <a:latin typeface="Times New Roman"/>
                          <a:ea typeface="Times New Roman"/>
                          <a:cs typeface="Times New Roman"/>
                          <a:sym typeface="Times New Roman"/>
                        </a:rPr>
                        <a:t>Athletics,  Co-Curricular Clubs &amp; Advisors</a:t>
                      </a:r>
                      <a:endParaRPr sz="1000" b="1">
                        <a:latin typeface="Times New Roman"/>
                        <a:ea typeface="Times New Roman"/>
                        <a:cs typeface="Times New Roman"/>
                        <a:sym typeface="Times New Roman"/>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5"/>
                  </a:ext>
                </a:extLst>
              </a:tr>
              <a:tr h="316750">
                <a:tc>
                  <a:txBody>
                    <a:bodyPr/>
                    <a:lstStyle/>
                    <a:p>
                      <a:pPr marL="0" lvl="0" indent="0" algn="l" rtl="0">
                        <a:lnSpc>
                          <a:spcPct val="115000"/>
                        </a:lnSpc>
                        <a:spcBef>
                          <a:spcPts val="0"/>
                        </a:spcBef>
                        <a:spcAft>
                          <a:spcPts val="0"/>
                        </a:spcAft>
                        <a:buNone/>
                      </a:pPr>
                      <a:r>
                        <a:rPr lang="en" sz="1000" b="1">
                          <a:latin typeface="Times New Roman"/>
                          <a:ea typeface="Times New Roman"/>
                          <a:cs typeface="Times New Roman"/>
                          <a:sym typeface="Times New Roman"/>
                        </a:rPr>
                        <a:t>Student Materials &amp; Supplies</a:t>
                      </a:r>
                      <a:endParaRPr sz="1000" b="1">
                        <a:latin typeface="Times New Roman"/>
                        <a:ea typeface="Times New Roman"/>
                        <a:cs typeface="Times New Roman"/>
                        <a:sym typeface="Times New Roman"/>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6"/>
                  </a:ext>
                </a:extLst>
              </a:tr>
              <a:tr h="316750">
                <a:tc>
                  <a:txBody>
                    <a:bodyPr/>
                    <a:lstStyle/>
                    <a:p>
                      <a:pPr marL="0" lvl="0" indent="0" algn="l" rtl="0">
                        <a:lnSpc>
                          <a:spcPct val="115000"/>
                        </a:lnSpc>
                        <a:spcBef>
                          <a:spcPts val="0"/>
                        </a:spcBef>
                        <a:spcAft>
                          <a:spcPts val="0"/>
                        </a:spcAft>
                        <a:buNone/>
                      </a:pPr>
                      <a:r>
                        <a:rPr lang="en" sz="1000" b="1">
                          <a:latin typeface="Times New Roman"/>
                          <a:ea typeface="Times New Roman"/>
                          <a:cs typeface="Times New Roman"/>
                          <a:sym typeface="Times New Roman"/>
                        </a:rPr>
                        <a:t>Field Trips w/ Transportation</a:t>
                      </a:r>
                      <a:endParaRPr sz="1000" b="1">
                        <a:latin typeface="Times New Roman"/>
                        <a:ea typeface="Times New Roman"/>
                        <a:cs typeface="Times New Roman"/>
                        <a:sym typeface="Times New Roman"/>
                      </a:endParaRPr>
                    </a:p>
                  </a:txBody>
                  <a:tcPr marL="91425" marR="91425" marT="91425" marB="91425">
                    <a:lnT w="9525" cap="flat" cmpd="sng">
                      <a:solidFill>
                        <a:srgbClr val="9E9E9E"/>
                      </a:solidFill>
                      <a:prstDash val="solid"/>
                      <a:round/>
                      <a:headEnd type="none" w="sm" len="sm"/>
                      <a:tailEnd type="none" w="sm" len="sm"/>
                    </a:lnT>
                  </a:tcPr>
                </a:tc>
                <a:extLst>
                  <a:ext uri="{0D108BD9-81ED-4DB2-BD59-A6C34878D82A}">
                    <a16:rowId xmlns:a16="http://schemas.microsoft.com/office/drawing/2014/main" val="10007"/>
                  </a:ext>
                </a:extLst>
              </a:tr>
              <a:tr h="316750">
                <a:tc>
                  <a:txBody>
                    <a:bodyPr/>
                    <a:lstStyle/>
                    <a:p>
                      <a:pPr marL="0" lvl="0" indent="0" algn="l" rtl="0">
                        <a:lnSpc>
                          <a:spcPct val="115000"/>
                        </a:lnSpc>
                        <a:spcBef>
                          <a:spcPts val="0"/>
                        </a:spcBef>
                        <a:spcAft>
                          <a:spcPts val="0"/>
                        </a:spcAft>
                        <a:buNone/>
                      </a:pPr>
                      <a:r>
                        <a:rPr lang="en" sz="1000" b="1">
                          <a:latin typeface="Times New Roman"/>
                          <a:ea typeface="Times New Roman"/>
                          <a:cs typeface="Times New Roman"/>
                          <a:sym typeface="Times New Roman"/>
                        </a:rPr>
                        <a:t>Community Use of Buildings &amp; Security - would need to charge for use</a:t>
                      </a:r>
                      <a:endParaRPr sz="1000" b="1">
                        <a:latin typeface="Times New Roman"/>
                        <a:ea typeface="Times New Roman"/>
                        <a:cs typeface="Times New Roman"/>
                        <a:sym typeface="Times New Roman"/>
                      </a:endParaRPr>
                    </a:p>
                  </a:txBody>
                  <a:tcPr marL="91425" marR="91425" marT="91425" marB="91425"/>
                </a:tc>
                <a:extLst>
                  <a:ext uri="{0D108BD9-81ED-4DB2-BD59-A6C34878D82A}">
                    <a16:rowId xmlns:a16="http://schemas.microsoft.com/office/drawing/2014/main" val="10008"/>
                  </a:ext>
                </a:extLst>
              </a:tr>
              <a:tr h="316750">
                <a:tc>
                  <a:txBody>
                    <a:bodyPr/>
                    <a:lstStyle/>
                    <a:p>
                      <a:pPr marL="0" lvl="0" indent="0" algn="l" rtl="0">
                        <a:lnSpc>
                          <a:spcPct val="115000"/>
                        </a:lnSpc>
                        <a:spcBef>
                          <a:spcPts val="0"/>
                        </a:spcBef>
                        <a:spcAft>
                          <a:spcPts val="0"/>
                        </a:spcAft>
                        <a:buNone/>
                      </a:pPr>
                      <a:r>
                        <a:rPr lang="en" sz="1000" b="1">
                          <a:latin typeface="Times New Roman"/>
                          <a:ea typeface="Times New Roman"/>
                          <a:cs typeface="Times New Roman"/>
                          <a:sym typeface="Times New Roman"/>
                        </a:rPr>
                        <a:t>Overall reduction in Printing, Supplies and Building Repairs</a:t>
                      </a:r>
                      <a:endParaRPr sz="1000" b="1">
                        <a:latin typeface="Times New Roman"/>
                        <a:ea typeface="Times New Roman"/>
                        <a:cs typeface="Times New Roman"/>
                        <a:sym typeface="Times New Roman"/>
                      </a:endParaRPr>
                    </a:p>
                  </a:txBody>
                  <a:tcPr marL="91425" marR="91425" marT="91425" marB="91425"/>
                </a:tc>
                <a:extLst>
                  <a:ext uri="{0D108BD9-81ED-4DB2-BD59-A6C34878D82A}">
                    <a16:rowId xmlns:a16="http://schemas.microsoft.com/office/drawing/2014/main" val="10009"/>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9FC5E8"/>
        </a:solidFill>
        <a:effectLst/>
      </p:bgPr>
    </p:bg>
    <p:spTree>
      <p:nvGrpSpPr>
        <p:cNvPr id="1" name="Shape 324"/>
        <p:cNvGrpSpPr/>
        <p:nvPr/>
      </p:nvGrpSpPr>
      <p:grpSpPr>
        <a:xfrm>
          <a:off x="0" y="0"/>
          <a:ext cx="0" cy="0"/>
          <a:chOff x="0" y="0"/>
          <a:chExt cx="0" cy="0"/>
        </a:xfrm>
      </p:grpSpPr>
      <p:sp>
        <p:nvSpPr>
          <p:cNvPr id="325" name="Google Shape;325;p51"/>
          <p:cNvSpPr txBox="1">
            <a:spLocks noGrp="1"/>
          </p:cNvSpPr>
          <p:nvPr>
            <p:ph type="ctrTitle"/>
          </p:nvPr>
        </p:nvSpPr>
        <p:spPr>
          <a:xfrm>
            <a:off x="921900" y="1841550"/>
            <a:ext cx="7300200" cy="146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b="1">
                <a:solidFill>
                  <a:schemeClr val="dk1"/>
                </a:solidFill>
                <a:latin typeface="Garamond"/>
                <a:ea typeface="Garamond"/>
                <a:cs typeface="Garamond"/>
                <a:sym typeface="Garamond"/>
              </a:rPr>
              <a:t>Board of Education Trustee Election</a:t>
            </a:r>
            <a:endParaRPr b="1">
              <a:solidFill>
                <a:schemeClr val="dk1"/>
              </a:solidFill>
              <a:latin typeface="Garamond"/>
              <a:ea typeface="Garamond"/>
              <a:cs typeface="Garamond"/>
              <a:sym typeface="Garamond"/>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329"/>
        <p:cNvGrpSpPr/>
        <p:nvPr/>
      </p:nvGrpSpPr>
      <p:grpSpPr>
        <a:xfrm>
          <a:off x="0" y="0"/>
          <a:ext cx="0" cy="0"/>
          <a:chOff x="0" y="0"/>
          <a:chExt cx="0" cy="0"/>
        </a:xfrm>
      </p:grpSpPr>
      <p:sp>
        <p:nvSpPr>
          <p:cNvPr id="330" name="Google Shape;330;p52"/>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latin typeface="Garamond"/>
                <a:ea typeface="Garamond"/>
                <a:cs typeface="Garamond"/>
                <a:sym typeface="Garamond"/>
              </a:rPr>
              <a:t>The Board of Education Candidates are:</a:t>
            </a:r>
            <a:endParaRPr b="1">
              <a:latin typeface="Garamond"/>
              <a:ea typeface="Garamond"/>
              <a:cs typeface="Garamond"/>
              <a:sym typeface="Garamond"/>
            </a:endParaRPr>
          </a:p>
        </p:txBody>
      </p:sp>
      <p:sp>
        <p:nvSpPr>
          <p:cNvPr id="331" name="Google Shape;331;p52"/>
          <p:cNvSpPr txBox="1">
            <a:spLocks noGrp="1"/>
          </p:cNvSpPr>
          <p:nvPr>
            <p:ph type="body" idx="1"/>
          </p:nvPr>
        </p:nvSpPr>
        <p:spPr>
          <a:xfrm>
            <a:off x="461450" y="1251975"/>
            <a:ext cx="8215800" cy="3564300"/>
          </a:xfrm>
          <a:prstGeom prst="rect">
            <a:avLst/>
          </a:prstGeom>
          <a:noFill/>
        </p:spPr>
        <p:txBody>
          <a:bodyPr spcFirstLastPara="1" wrap="square" lIns="91425" tIns="91425" rIns="91425" bIns="91425" anchor="t" anchorCtr="0">
            <a:noAutofit/>
          </a:bodyPr>
          <a:lstStyle/>
          <a:p>
            <a:pPr marL="0" lvl="0" indent="0" algn="l" rtl="0">
              <a:lnSpc>
                <a:spcPct val="107916"/>
              </a:lnSpc>
              <a:spcBef>
                <a:spcPts val="0"/>
              </a:spcBef>
              <a:spcAft>
                <a:spcPts val="0"/>
              </a:spcAft>
              <a:buNone/>
            </a:pPr>
            <a:r>
              <a:rPr lang="en" sz="1700">
                <a:solidFill>
                  <a:srgbClr val="000000"/>
                </a:solidFill>
                <a:latin typeface="Garamond"/>
                <a:ea typeface="Garamond"/>
                <a:cs typeface="Garamond"/>
                <a:sym typeface="Garamond"/>
              </a:rPr>
              <a:t>There are two candidates running for two open seats on the Greenwood Lake Board of Education. Each seat holds a 3-year term.  Candidates are listed below as they will appear on the ballot.  Incumbents are marked with an asterisk.</a:t>
            </a:r>
            <a:endParaRPr sz="1700">
              <a:solidFill>
                <a:srgbClr val="000000"/>
              </a:solidFill>
              <a:latin typeface="Garamond"/>
              <a:ea typeface="Garamond"/>
              <a:cs typeface="Garamond"/>
              <a:sym typeface="Garamond"/>
            </a:endParaRPr>
          </a:p>
          <a:p>
            <a:pPr marL="0" lvl="0" indent="0" algn="l" rtl="0">
              <a:lnSpc>
                <a:spcPct val="107916"/>
              </a:lnSpc>
              <a:spcBef>
                <a:spcPts val="0"/>
              </a:spcBef>
              <a:spcAft>
                <a:spcPts val="0"/>
              </a:spcAft>
              <a:buNone/>
            </a:pPr>
            <a:endParaRPr sz="1700">
              <a:solidFill>
                <a:srgbClr val="000000"/>
              </a:solidFill>
              <a:latin typeface="Garamond"/>
              <a:ea typeface="Garamond"/>
              <a:cs typeface="Garamond"/>
              <a:sym typeface="Garamond"/>
            </a:endParaRPr>
          </a:p>
          <a:p>
            <a:pPr marL="457200" lvl="0" indent="0" algn="l" rtl="0">
              <a:lnSpc>
                <a:spcPct val="115000"/>
              </a:lnSpc>
              <a:spcBef>
                <a:spcPts val="0"/>
              </a:spcBef>
              <a:spcAft>
                <a:spcPts val="0"/>
              </a:spcAft>
              <a:buNone/>
            </a:pPr>
            <a:endParaRPr sz="1700">
              <a:solidFill>
                <a:srgbClr val="000000"/>
              </a:solidFill>
              <a:latin typeface="Garamond"/>
              <a:ea typeface="Garamond"/>
              <a:cs typeface="Garamond"/>
              <a:sym typeface="Garamond"/>
            </a:endParaRPr>
          </a:p>
          <a:p>
            <a:pPr marL="457200" lvl="0" indent="-431800" algn="l" rtl="0">
              <a:lnSpc>
                <a:spcPct val="115000"/>
              </a:lnSpc>
              <a:spcBef>
                <a:spcPts val="0"/>
              </a:spcBef>
              <a:spcAft>
                <a:spcPts val="0"/>
              </a:spcAft>
              <a:buClr>
                <a:srgbClr val="000000"/>
              </a:buClr>
              <a:buSzPts val="3200"/>
              <a:buFont typeface="Garamond"/>
              <a:buChar char="●"/>
            </a:pPr>
            <a:r>
              <a:rPr lang="en" sz="3200" b="1">
                <a:solidFill>
                  <a:srgbClr val="222222"/>
                </a:solidFill>
                <a:latin typeface="Garamond"/>
                <a:ea typeface="Garamond"/>
                <a:cs typeface="Garamond"/>
                <a:sym typeface="Garamond"/>
              </a:rPr>
              <a:t>Kevin Holder</a:t>
            </a:r>
            <a:endParaRPr sz="3200" b="1">
              <a:solidFill>
                <a:srgbClr val="222222"/>
              </a:solidFill>
              <a:latin typeface="Garamond"/>
              <a:ea typeface="Garamond"/>
              <a:cs typeface="Garamond"/>
              <a:sym typeface="Garamond"/>
            </a:endParaRPr>
          </a:p>
          <a:p>
            <a:pPr marL="457200" lvl="0" indent="-431800" algn="l" rtl="0">
              <a:lnSpc>
                <a:spcPct val="115000"/>
              </a:lnSpc>
              <a:spcBef>
                <a:spcPts val="0"/>
              </a:spcBef>
              <a:spcAft>
                <a:spcPts val="0"/>
              </a:spcAft>
              <a:buClr>
                <a:srgbClr val="000000"/>
              </a:buClr>
              <a:buSzPts val="3200"/>
              <a:buFont typeface="Garamond"/>
              <a:buChar char="●"/>
            </a:pPr>
            <a:r>
              <a:rPr lang="en" sz="3200" b="1">
                <a:solidFill>
                  <a:srgbClr val="222222"/>
                </a:solidFill>
                <a:latin typeface="Garamond"/>
                <a:ea typeface="Garamond"/>
                <a:cs typeface="Garamond"/>
                <a:sym typeface="Garamond"/>
              </a:rPr>
              <a:t>David Clifford*</a:t>
            </a:r>
            <a:endParaRPr sz="3200" b="1" i="1">
              <a:latin typeface="Garamond"/>
              <a:ea typeface="Garamond"/>
              <a:cs typeface="Garamond"/>
              <a:sym typeface="Garamond"/>
            </a:endParaRPr>
          </a:p>
        </p:txBody>
      </p:sp>
      <p:sp>
        <p:nvSpPr>
          <p:cNvPr id="332" name="Google Shape;332;p52"/>
          <p:cNvSpPr txBox="1">
            <a:spLocks noGrp="1"/>
          </p:cNvSpPr>
          <p:nvPr>
            <p:ph type="sldNum" idx="12"/>
          </p:nvPr>
        </p:nvSpPr>
        <p:spPr>
          <a:xfrm>
            <a:off x="8397034" y="4526226"/>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25</a:t>
            </a:fld>
            <a:endParaRPr/>
          </a:p>
        </p:txBody>
      </p:sp>
      <p:pic>
        <p:nvPicPr>
          <p:cNvPr id="333" name="Google Shape;333;p52"/>
          <p:cNvPicPr preferRelativeResize="0"/>
          <p:nvPr/>
        </p:nvPicPr>
        <p:blipFill>
          <a:blip r:embed="rId3">
            <a:alphaModFix/>
          </a:blip>
          <a:stretch>
            <a:fillRect/>
          </a:stretch>
        </p:blipFill>
        <p:spPr>
          <a:xfrm>
            <a:off x="5791575" y="2282837"/>
            <a:ext cx="2276551" cy="150257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337"/>
        <p:cNvGrpSpPr/>
        <p:nvPr/>
      </p:nvGrpSpPr>
      <p:grpSpPr>
        <a:xfrm>
          <a:off x="0" y="0"/>
          <a:ext cx="0" cy="0"/>
          <a:chOff x="0" y="0"/>
          <a:chExt cx="0" cy="0"/>
        </a:xfrm>
      </p:grpSpPr>
      <p:sp>
        <p:nvSpPr>
          <p:cNvPr id="338" name="Google Shape;338;p53"/>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latin typeface="Garamond"/>
                <a:ea typeface="Garamond"/>
                <a:cs typeface="Garamond"/>
                <a:sym typeface="Garamond"/>
              </a:rPr>
              <a:t>Absentee Ballots</a:t>
            </a:r>
            <a:endParaRPr b="1">
              <a:latin typeface="Garamond"/>
              <a:ea typeface="Garamond"/>
              <a:cs typeface="Garamond"/>
              <a:sym typeface="Garamond"/>
            </a:endParaRPr>
          </a:p>
        </p:txBody>
      </p:sp>
      <p:sp>
        <p:nvSpPr>
          <p:cNvPr id="339" name="Google Shape;339;p53"/>
          <p:cNvSpPr txBox="1">
            <a:spLocks noGrp="1"/>
          </p:cNvSpPr>
          <p:nvPr>
            <p:ph type="body" idx="1"/>
          </p:nvPr>
        </p:nvSpPr>
        <p:spPr>
          <a:xfrm>
            <a:off x="1117500" y="1229875"/>
            <a:ext cx="6927000" cy="3339000"/>
          </a:xfrm>
          <a:prstGeom prst="rect">
            <a:avLst/>
          </a:prstGeom>
          <a:noFill/>
        </p:spPr>
        <p:txBody>
          <a:bodyPr spcFirstLastPara="1" wrap="square" lIns="91425" tIns="91425" rIns="91425" bIns="91425" anchor="t" anchorCtr="0">
            <a:noAutofit/>
          </a:bodyPr>
          <a:lstStyle/>
          <a:p>
            <a:pPr marL="0" lvl="0" indent="0" algn="l" rtl="0">
              <a:spcBef>
                <a:spcPts val="400"/>
              </a:spcBef>
              <a:spcAft>
                <a:spcPts val="0"/>
              </a:spcAft>
              <a:buNone/>
            </a:pPr>
            <a:r>
              <a:rPr lang="en" sz="2000">
                <a:solidFill>
                  <a:srgbClr val="000000"/>
                </a:solidFill>
                <a:latin typeface="Garamond"/>
                <a:ea typeface="Garamond"/>
                <a:cs typeface="Garamond"/>
                <a:sym typeface="Garamond"/>
              </a:rPr>
              <a:t>Registered voters who would like to receive an absentee ballot should contact Mary DePietro, District Clerk, at 845-782-8678 at extn. </a:t>
            </a:r>
            <a:r>
              <a:rPr lang="en">
                <a:solidFill>
                  <a:srgbClr val="000000"/>
                </a:solidFill>
                <a:latin typeface="Garamond"/>
                <a:ea typeface="Garamond"/>
                <a:cs typeface="Garamond"/>
                <a:sym typeface="Garamond"/>
              </a:rPr>
              <a:t>51100 or email </a:t>
            </a:r>
            <a:r>
              <a:rPr lang="en" u="sng">
                <a:solidFill>
                  <a:srgbClr val="222222"/>
                </a:solidFill>
                <a:latin typeface="Garamond"/>
                <a:ea typeface="Garamond"/>
                <a:cs typeface="Garamond"/>
                <a:sym typeface="Garamond"/>
                <a:hlinkClick r:id="rId3">
                  <a:extLst>
                    <a:ext uri="{A12FA001-AC4F-418D-AE19-62706E023703}">
                      <ahyp:hlinkClr xmlns:ahyp="http://schemas.microsoft.com/office/drawing/2018/hyperlinkcolor" val="tx"/>
                    </a:ext>
                  </a:extLst>
                </a:hlinkClick>
              </a:rPr>
              <a:t>mdepietro@gwlufsd.org</a:t>
            </a:r>
            <a:endParaRPr>
              <a:solidFill>
                <a:srgbClr val="222222"/>
              </a:solidFill>
              <a:latin typeface="Garamond"/>
              <a:ea typeface="Garamond"/>
              <a:cs typeface="Garamond"/>
              <a:sym typeface="Garamond"/>
            </a:endParaRPr>
          </a:p>
          <a:p>
            <a:pPr marL="0" lvl="0" indent="0" algn="l" rtl="0">
              <a:spcBef>
                <a:spcPts val="400"/>
              </a:spcBef>
              <a:spcAft>
                <a:spcPts val="0"/>
              </a:spcAft>
              <a:buNone/>
            </a:pPr>
            <a:endParaRPr sz="2000">
              <a:solidFill>
                <a:srgbClr val="000000"/>
              </a:solidFill>
              <a:latin typeface="Garamond"/>
              <a:ea typeface="Garamond"/>
              <a:cs typeface="Garamond"/>
              <a:sym typeface="Garamond"/>
            </a:endParaRPr>
          </a:p>
          <a:p>
            <a:pPr marL="0" lvl="0" indent="0" algn="l" rtl="0">
              <a:lnSpc>
                <a:spcPct val="107916"/>
              </a:lnSpc>
              <a:spcBef>
                <a:spcPts val="0"/>
              </a:spcBef>
              <a:spcAft>
                <a:spcPts val="0"/>
              </a:spcAft>
              <a:buNone/>
            </a:pPr>
            <a:r>
              <a:rPr lang="en" sz="2000">
                <a:solidFill>
                  <a:srgbClr val="000000"/>
                </a:solidFill>
                <a:latin typeface="Garamond"/>
                <a:ea typeface="Garamond"/>
                <a:cs typeface="Garamond"/>
                <a:sym typeface="Garamond"/>
              </a:rPr>
              <a:t>Your ballot can be mailed or personally delivered to the District Clerk but MUST be received by 5 pm on the day of the vote.  </a:t>
            </a:r>
            <a:endParaRPr sz="2000">
              <a:solidFill>
                <a:srgbClr val="000000"/>
              </a:solidFill>
              <a:latin typeface="Garamond"/>
              <a:ea typeface="Garamond"/>
              <a:cs typeface="Garamond"/>
              <a:sym typeface="Garamond"/>
            </a:endParaRPr>
          </a:p>
          <a:p>
            <a:pPr marL="0" lvl="0" indent="0" algn="l" rtl="0">
              <a:spcBef>
                <a:spcPts val="800"/>
              </a:spcBef>
              <a:spcAft>
                <a:spcPts val="1600"/>
              </a:spcAft>
              <a:buNone/>
            </a:pPr>
            <a:endParaRPr/>
          </a:p>
        </p:txBody>
      </p:sp>
      <p:sp>
        <p:nvSpPr>
          <p:cNvPr id="340" name="Google Shape;340;p53"/>
          <p:cNvSpPr txBox="1">
            <a:spLocks noGrp="1"/>
          </p:cNvSpPr>
          <p:nvPr>
            <p:ph type="sldNum" idx="12"/>
          </p:nvPr>
        </p:nvSpPr>
        <p:spPr>
          <a:xfrm>
            <a:off x="8542584" y="452250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26</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344"/>
        <p:cNvGrpSpPr/>
        <p:nvPr/>
      </p:nvGrpSpPr>
      <p:grpSpPr>
        <a:xfrm>
          <a:off x="0" y="0"/>
          <a:ext cx="0" cy="0"/>
          <a:chOff x="0" y="0"/>
          <a:chExt cx="0" cy="0"/>
        </a:xfrm>
      </p:grpSpPr>
      <p:sp>
        <p:nvSpPr>
          <p:cNvPr id="345" name="Google Shape;345;p54"/>
          <p:cNvSpPr txBox="1">
            <a:spLocks noGrp="1"/>
          </p:cNvSpPr>
          <p:nvPr>
            <p:ph type="title"/>
          </p:nvPr>
        </p:nvSpPr>
        <p:spPr>
          <a:xfrm>
            <a:off x="311700" y="297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rgbClr val="262626"/>
              </a:buClr>
              <a:buSzPts val="3300"/>
              <a:buFont typeface="Garamond"/>
              <a:buNone/>
            </a:pPr>
            <a:r>
              <a:rPr lang="en" sz="3300" b="1">
                <a:latin typeface="Garamond"/>
                <a:ea typeface="Garamond"/>
                <a:cs typeface="Garamond"/>
                <a:sym typeface="Garamond"/>
              </a:rPr>
              <a:t>Next Steps: </a:t>
            </a:r>
            <a:endParaRPr sz="3300" b="1">
              <a:latin typeface="Garamond"/>
              <a:ea typeface="Garamond"/>
              <a:cs typeface="Garamond"/>
              <a:sym typeface="Garamond"/>
            </a:endParaRPr>
          </a:p>
          <a:p>
            <a:pPr marL="0" lvl="0" indent="0" algn="l" rtl="0">
              <a:spcBef>
                <a:spcPts val="0"/>
              </a:spcBef>
              <a:spcAft>
                <a:spcPts val="0"/>
              </a:spcAft>
              <a:buNone/>
            </a:pPr>
            <a:endParaRPr/>
          </a:p>
        </p:txBody>
      </p:sp>
      <p:sp>
        <p:nvSpPr>
          <p:cNvPr id="346" name="Google Shape;346;p54"/>
          <p:cNvSpPr txBox="1">
            <a:spLocks noGrp="1"/>
          </p:cNvSpPr>
          <p:nvPr>
            <p:ph type="body" idx="1"/>
          </p:nvPr>
        </p:nvSpPr>
        <p:spPr>
          <a:xfrm>
            <a:off x="374550" y="1920450"/>
            <a:ext cx="8394900" cy="2323800"/>
          </a:xfrm>
          <a:prstGeom prst="rect">
            <a:avLst/>
          </a:prstGeom>
          <a:noFill/>
          <a:ln w="9525" cap="flat" cmpd="sng">
            <a:solidFill>
              <a:srgbClr val="D9EAD3"/>
            </a:solidFill>
            <a:prstDash val="solid"/>
            <a:round/>
            <a:headEnd type="none" w="sm" len="sm"/>
            <a:tailEnd type="none" w="sm" len="sm"/>
          </a:ln>
        </p:spPr>
        <p:txBody>
          <a:bodyPr spcFirstLastPara="1" wrap="square" lIns="91425" tIns="91425" rIns="91425" bIns="91425" anchor="t" anchorCtr="0">
            <a:noAutofit/>
          </a:bodyPr>
          <a:lstStyle/>
          <a:p>
            <a:pPr marL="0" lvl="0" indent="0" algn="ctr" rtl="0">
              <a:lnSpc>
                <a:spcPct val="90000"/>
              </a:lnSpc>
              <a:spcBef>
                <a:spcPts val="800"/>
              </a:spcBef>
              <a:spcAft>
                <a:spcPts val="0"/>
              </a:spcAft>
              <a:buNone/>
            </a:pPr>
            <a:r>
              <a:rPr lang="en" sz="2800" b="1">
                <a:solidFill>
                  <a:srgbClr val="262626"/>
                </a:solidFill>
                <a:latin typeface="Garamond"/>
                <a:ea typeface="Garamond"/>
                <a:cs typeface="Garamond"/>
                <a:sym typeface="Garamond"/>
              </a:rPr>
              <a:t>BoE Annual Budget Vote &amp; Election </a:t>
            </a:r>
            <a:r>
              <a:rPr lang="en">
                <a:solidFill>
                  <a:srgbClr val="262626"/>
                </a:solidFill>
                <a:latin typeface="Garamond"/>
                <a:ea typeface="Garamond"/>
                <a:cs typeface="Garamond"/>
                <a:sym typeface="Garamond"/>
              </a:rPr>
              <a:t> </a:t>
            </a:r>
            <a:endParaRPr>
              <a:solidFill>
                <a:srgbClr val="262626"/>
              </a:solidFill>
              <a:latin typeface="Garamond"/>
              <a:ea typeface="Garamond"/>
              <a:cs typeface="Garamond"/>
              <a:sym typeface="Garamond"/>
            </a:endParaRPr>
          </a:p>
          <a:p>
            <a:pPr marL="0" lvl="0" indent="0" algn="ctr" rtl="0">
              <a:lnSpc>
                <a:spcPct val="90000"/>
              </a:lnSpc>
              <a:spcBef>
                <a:spcPts val="800"/>
              </a:spcBef>
              <a:spcAft>
                <a:spcPts val="0"/>
              </a:spcAft>
              <a:buNone/>
            </a:pPr>
            <a:r>
              <a:rPr lang="en" sz="2000">
                <a:solidFill>
                  <a:srgbClr val="000000"/>
                </a:solidFill>
                <a:latin typeface="Garamond"/>
                <a:ea typeface="Garamond"/>
                <a:cs typeface="Garamond"/>
                <a:sym typeface="Garamond"/>
              </a:rPr>
              <a:t>will be held in person at the Greenwood Lake Elementary School, </a:t>
            </a:r>
            <a:endParaRPr sz="2000">
              <a:solidFill>
                <a:srgbClr val="000000"/>
              </a:solidFill>
              <a:latin typeface="Garamond"/>
              <a:ea typeface="Garamond"/>
              <a:cs typeface="Garamond"/>
              <a:sym typeface="Garamond"/>
            </a:endParaRPr>
          </a:p>
          <a:p>
            <a:pPr marL="0" lvl="0" indent="0" algn="ctr" rtl="0">
              <a:lnSpc>
                <a:spcPct val="90000"/>
              </a:lnSpc>
              <a:spcBef>
                <a:spcPts val="800"/>
              </a:spcBef>
              <a:spcAft>
                <a:spcPts val="0"/>
              </a:spcAft>
              <a:buNone/>
            </a:pPr>
            <a:r>
              <a:rPr lang="en" sz="2000">
                <a:solidFill>
                  <a:srgbClr val="000000"/>
                </a:solidFill>
                <a:latin typeface="Garamond"/>
                <a:ea typeface="Garamond"/>
                <a:cs typeface="Garamond"/>
                <a:sym typeface="Garamond"/>
              </a:rPr>
              <a:t>on Tuesday, May 20, 2025 from 11 am – 9 pm.</a:t>
            </a:r>
            <a:endParaRPr>
              <a:solidFill>
                <a:srgbClr val="262626"/>
              </a:solidFill>
            </a:endParaRPr>
          </a:p>
        </p:txBody>
      </p:sp>
      <p:sp>
        <p:nvSpPr>
          <p:cNvPr id="347" name="Google Shape;347;p54"/>
          <p:cNvSpPr/>
          <p:nvPr/>
        </p:nvSpPr>
        <p:spPr>
          <a:xfrm>
            <a:off x="374550" y="920575"/>
            <a:ext cx="8394900" cy="2319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48" name="Google Shape;348;p54"/>
          <p:cNvPicPr preferRelativeResize="0"/>
          <p:nvPr/>
        </p:nvPicPr>
        <p:blipFill>
          <a:blip r:embed="rId3">
            <a:alphaModFix/>
          </a:blip>
          <a:stretch>
            <a:fillRect/>
          </a:stretch>
        </p:blipFill>
        <p:spPr>
          <a:xfrm>
            <a:off x="6910175" y="434825"/>
            <a:ext cx="1144075" cy="839775"/>
          </a:xfrm>
          <a:prstGeom prst="rect">
            <a:avLst/>
          </a:prstGeom>
          <a:noFill/>
          <a:ln>
            <a:noFill/>
          </a:ln>
        </p:spPr>
      </p:pic>
      <p:sp>
        <p:nvSpPr>
          <p:cNvPr id="349" name="Google Shape;349;p5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solidFill>
                  <a:srgbClr val="222222"/>
                </a:solidFill>
              </a:rPr>
              <a:t>27</a:t>
            </a:fld>
            <a:endParaRPr>
              <a:solidFill>
                <a:srgbClr val="222222"/>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6FA8DC"/>
        </a:solidFill>
        <a:effectLst/>
      </p:bgPr>
    </p:bg>
    <p:spTree>
      <p:nvGrpSpPr>
        <p:cNvPr id="1" name="Shape 353"/>
        <p:cNvGrpSpPr/>
        <p:nvPr/>
      </p:nvGrpSpPr>
      <p:grpSpPr>
        <a:xfrm>
          <a:off x="0" y="0"/>
          <a:ext cx="0" cy="0"/>
          <a:chOff x="0" y="0"/>
          <a:chExt cx="0" cy="0"/>
        </a:xfrm>
      </p:grpSpPr>
      <p:sp>
        <p:nvSpPr>
          <p:cNvPr id="354" name="Google Shape;354;p55"/>
          <p:cNvSpPr txBox="1">
            <a:spLocks noGrp="1"/>
          </p:cNvSpPr>
          <p:nvPr>
            <p:ph type="ctrTitle"/>
          </p:nvPr>
        </p:nvSpPr>
        <p:spPr>
          <a:xfrm>
            <a:off x="2512175" y="695975"/>
            <a:ext cx="3186000" cy="15813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Clr>
                <a:srgbClr val="262626"/>
              </a:buClr>
              <a:buSzPts val="4100"/>
              <a:buFont typeface="Garamond"/>
              <a:buNone/>
            </a:pPr>
            <a:r>
              <a:rPr lang="en" sz="4100" b="1">
                <a:solidFill>
                  <a:schemeClr val="dk1"/>
                </a:solidFill>
                <a:latin typeface="Garamond"/>
                <a:ea typeface="Garamond"/>
                <a:cs typeface="Garamond"/>
                <a:sym typeface="Garamond"/>
              </a:rPr>
              <a:t>Thank You!</a:t>
            </a:r>
            <a:endParaRPr sz="4100" b="1">
              <a:solidFill>
                <a:schemeClr val="dk1"/>
              </a:solidFill>
              <a:latin typeface="Garamond"/>
              <a:ea typeface="Garamond"/>
              <a:cs typeface="Garamond"/>
              <a:sym typeface="Garamond"/>
            </a:endParaRPr>
          </a:p>
          <a:p>
            <a:pPr marL="0" lvl="0" indent="0" algn="l" rtl="0">
              <a:spcBef>
                <a:spcPts val="0"/>
              </a:spcBef>
              <a:spcAft>
                <a:spcPts val="0"/>
              </a:spcAft>
              <a:buNone/>
            </a:pPr>
            <a:endParaRPr/>
          </a:p>
        </p:txBody>
      </p:sp>
      <p:sp>
        <p:nvSpPr>
          <p:cNvPr id="355" name="Google Shape;355;p55"/>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solidFill>
                  <a:srgbClr val="222222"/>
                </a:solidFill>
              </a:rPr>
              <a:t>28</a:t>
            </a:fld>
            <a:endParaRPr>
              <a:solidFill>
                <a:srgbClr val="222222"/>
              </a:solidFill>
            </a:endParaRPr>
          </a:p>
        </p:txBody>
      </p:sp>
      <p:sp>
        <p:nvSpPr>
          <p:cNvPr id="356" name="Google Shape;356;p55"/>
          <p:cNvSpPr txBox="1">
            <a:spLocks noGrp="1"/>
          </p:cNvSpPr>
          <p:nvPr>
            <p:ph type="ctrTitle"/>
          </p:nvPr>
        </p:nvSpPr>
        <p:spPr>
          <a:xfrm>
            <a:off x="602625" y="2834500"/>
            <a:ext cx="7953000" cy="1581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Clr>
                <a:srgbClr val="262626"/>
              </a:buClr>
              <a:buSzPts val="4100"/>
              <a:buFont typeface="Garamond"/>
              <a:buNone/>
            </a:pPr>
            <a:r>
              <a:rPr lang="en" sz="2200" dirty="0">
                <a:solidFill>
                  <a:srgbClr val="262626"/>
                </a:solidFill>
                <a:latin typeface="Garamond"/>
                <a:ea typeface="Garamond"/>
                <a:cs typeface="Garamond"/>
                <a:sym typeface="Garamond"/>
              </a:rPr>
              <a:t>Sarah Hadden				Ann Lierow</a:t>
            </a:r>
            <a:endParaRPr sz="2200" dirty="0">
              <a:solidFill>
                <a:srgbClr val="262626"/>
              </a:solidFill>
              <a:latin typeface="Garamond"/>
              <a:ea typeface="Garamond"/>
              <a:cs typeface="Garamond"/>
              <a:sym typeface="Garamond"/>
            </a:endParaRPr>
          </a:p>
          <a:p>
            <a:pPr marL="0" lvl="0" indent="0" algn="l" rtl="0">
              <a:spcBef>
                <a:spcPts val="0"/>
              </a:spcBef>
              <a:spcAft>
                <a:spcPts val="0"/>
              </a:spcAft>
              <a:buClr>
                <a:srgbClr val="262626"/>
              </a:buClr>
              <a:buSzPts val="4100"/>
              <a:buFont typeface="Garamond"/>
              <a:buNone/>
            </a:pPr>
            <a:r>
              <a:rPr lang="en" sz="2200" dirty="0">
                <a:solidFill>
                  <a:srgbClr val="262626"/>
                </a:solidFill>
                <a:latin typeface="Garamond"/>
                <a:ea typeface="Garamond"/>
                <a:cs typeface="Garamond"/>
                <a:sym typeface="Garamond"/>
              </a:rPr>
              <a:t>Superintendent				Asst Superintendent</a:t>
            </a:r>
            <a:endParaRPr sz="2200" dirty="0">
              <a:solidFill>
                <a:srgbClr val="262626"/>
              </a:solidFill>
              <a:latin typeface="Garamond"/>
              <a:ea typeface="Garamond"/>
              <a:cs typeface="Garamond"/>
              <a:sym typeface="Garamond"/>
            </a:endParaRPr>
          </a:p>
          <a:p>
            <a:pPr marL="0" lvl="0" indent="0" algn="l" rtl="0">
              <a:spcBef>
                <a:spcPts val="0"/>
              </a:spcBef>
              <a:spcAft>
                <a:spcPts val="0"/>
              </a:spcAft>
              <a:buClr>
                <a:srgbClr val="262626"/>
              </a:buClr>
              <a:buSzPts val="4100"/>
              <a:buFont typeface="Garamond"/>
              <a:buNone/>
            </a:pPr>
            <a:r>
              <a:rPr lang="en" sz="2200" u="sng" dirty="0">
                <a:solidFill>
                  <a:schemeClr val="hlink"/>
                </a:solidFill>
                <a:latin typeface="Garamond"/>
                <a:ea typeface="Garamond"/>
                <a:cs typeface="Garamond"/>
                <a:sym typeface="Garamond"/>
                <a:hlinkClick r:id="rId3"/>
              </a:rPr>
              <a:t>shadden@gwlufsd.org</a:t>
            </a:r>
            <a:r>
              <a:rPr lang="en" sz="2200" dirty="0">
                <a:solidFill>
                  <a:srgbClr val="262626"/>
                </a:solidFill>
                <a:latin typeface="Garamond"/>
                <a:ea typeface="Garamond"/>
                <a:cs typeface="Garamond"/>
                <a:sym typeface="Garamond"/>
              </a:rPr>
              <a:t>			</a:t>
            </a:r>
            <a:r>
              <a:rPr lang="en" sz="2200" u="sng" dirty="0">
                <a:solidFill>
                  <a:schemeClr val="hlink"/>
                </a:solidFill>
                <a:latin typeface="Garamond"/>
                <a:ea typeface="Garamond"/>
                <a:cs typeface="Garamond"/>
                <a:sym typeface="Garamond"/>
                <a:hlinkClick r:id="rId4"/>
              </a:rPr>
              <a:t>alierow@gwlufsd.org</a:t>
            </a:r>
            <a:endParaRPr sz="2200" dirty="0">
              <a:solidFill>
                <a:srgbClr val="262626"/>
              </a:solidFill>
              <a:latin typeface="Garamond"/>
              <a:ea typeface="Garamond"/>
              <a:cs typeface="Garamond"/>
              <a:sym typeface="Garamond"/>
            </a:endParaRPr>
          </a:p>
          <a:p>
            <a:pPr marL="0" lvl="0" indent="0" algn="l" rtl="0">
              <a:spcBef>
                <a:spcPts val="0"/>
              </a:spcBef>
              <a:spcAft>
                <a:spcPts val="0"/>
              </a:spcAft>
              <a:buClr>
                <a:srgbClr val="262626"/>
              </a:buClr>
              <a:buSzPts val="4100"/>
              <a:buFont typeface="Garamond"/>
              <a:buNone/>
            </a:pPr>
            <a:endParaRPr sz="2200" dirty="0">
              <a:solidFill>
                <a:srgbClr val="262626"/>
              </a:solidFill>
              <a:latin typeface="Garamond"/>
              <a:ea typeface="Garamond"/>
              <a:cs typeface="Garamond"/>
              <a:sym typeface="Garamond"/>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Geometric">
  <a:themeElements>
    <a:clrScheme name="Geometric">
      <a:dk1>
        <a:srgbClr val="2A3990"/>
      </a:dk1>
      <a:lt1>
        <a:srgbClr val="FFFFFF"/>
      </a:lt1>
      <a:dk2>
        <a:srgbClr val="434343"/>
      </a:dk2>
      <a:lt2>
        <a:srgbClr val="999999"/>
      </a:lt2>
      <a:accent1>
        <a:srgbClr val="212D74"/>
      </a:accent1>
      <a:accent2>
        <a:srgbClr val="3949AB"/>
      </a:accent2>
      <a:accent3>
        <a:srgbClr val="9C254D"/>
      </a:accent3>
      <a:accent4>
        <a:srgbClr val="D23369"/>
      </a:accent4>
      <a:accent5>
        <a:srgbClr val="F06292"/>
      </a:accent5>
      <a:accent6>
        <a:srgbClr val="7890CD"/>
      </a:accent6>
      <a:hlink>
        <a:srgbClr val="F06292"/>
      </a:hlink>
      <a:folHlink>
        <a:srgbClr val="F062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2024</Words>
  <Application>Microsoft Office PowerPoint</Application>
  <PresentationFormat>On-screen Show (16:9)</PresentationFormat>
  <Paragraphs>368</Paragraphs>
  <Slides>28</Slides>
  <Notes>28</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28</vt:i4>
      </vt:variant>
    </vt:vector>
  </HeadingPairs>
  <TitlesOfParts>
    <vt:vector size="36" baseType="lpstr">
      <vt:lpstr>Roboto</vt:lpstr>
      <vt:lpstr>Arial</vt:lpstr>
      <vt:lpstr>Times New Roman</vt:lpstr>
      <vt:lpstr>Calibri</vt:lpstr>
      <vt:lpstr>Verdana</vt:lpstr>
      <vt:lpstr>Garamond</vt:lpstr>
      <vt:lpstr>Simple Light</vt:lpstr>
      <vt:lpstr>Geometric</vt:lpstr>
      <vt:lpstr> Public Hearing on the Proposed  2025-2026 School Budget</vt:lpstr>
      <vt:lpstr>2025-26 Budget Supports Continuity of Instruction </vt:lpstr>
      <vt:lpstr>Key Budget Additions for 2025-26</vt:lpstr>
      <vt:lpstr>Expenditures by Component</vt:lpstr>
      <vt:lpstr>Expenditures by Component</vt:lpstr>
      <vt:lpstr>Expenditure Summary by Component</vt:lpstr>
      <vt:lpstr>Expenditure Comparison</vt:lpstr>
      <vt:lpstr>Revenues By Component</vt:lpstr>
      <vt:lpstr>Revenue Summary by Component </vt:lpstr>
      <vt:lpstr>Revenues</vt:lpstr>
      <vt:lpstr>Proposed Tax Increase: 2.25%</vt:lpstr>
      <vt:lpstr>*Estimated  Tax Rate increase per $1,000 Assessed Value</vt:lpstr>
      <vt:lpstr>Proposition I</vt:lpstr>
      <vt:lpstr>Tax Relief</vt:lpstr>
      <vt:lpstr>Tax Relief</vt:lpstr>
      <vt:lpstr>STAR Program (School Tax Relief Program) </vt:lpstr>
      <vt:lpstr>Senior Citizen Tax Exemption</vt:lpstr>
      <vt:lpstr>Veterans’ Exemption - Real Property Tax Law (RPTL) 458-a; Alternative Veterans’ Exemption </vt:lpstr>
      <vt:lpstr>Firefighters &amp; Ambulance Workers Exemption - Real Property Tax Law (RPTL) § 466-a Partial Exemption on Real Property Owned by Qualified Volunteer Firefighters &amp; Ambulance Workers     </vt:lpstr>
      <vt:lpstr>For additional tax information contact:</vt:lpstr>
      <vt:lpstr>Contingent Budget Overview</vt:lpstr>
      <vt:lpstr>Proposed Budget vs. Contingent Budget</vt:lpstr>
      <vt:lpstr>What happens if the budget is not approved?</vt:lpstr>
      <vt:lpstr>Board of Education Trustee Election</vt:lpstr>
      <vt:lpstr>The Board of Education Candidates are:</vt:lpstr>
      <vt:lpstr>Absentee Ballots</vt:lpstr>
      <vt:lpstr>Next Steps:  </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Public Hearing on the Proposed 2025-2026 School Budget</dc:title>
  <cp:lastModifiedBy>Ann Lierow</cp:lastModifiedBy>
  <cp:revision>2</cp:revision>
  <dcterms:modified xsi:type="dcterms:W3CDTF">2025-05-22T17:34:20Z</dcterms:modified>
</cp:coreProperties>
</file>