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4"/>
    <p:sldMasterId id="2147483666" r:id="rId5"/>
  </p:sldMasterIdLst>
  <p:notesMasterIdLst>
    <p:notesMasterId r:id="rId27"/>
  </p:notesMasterIdLst>
  <p:sldIdLst>
    <p:sldId id="256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314" r:id="rId23"/>
    <p:sldId id="315" r:id="rId24"/>
    <p:sldId id="316" r:id="rId25"/>
    <p:sldId id="317" r:id="rId26"/>
  </p:sldIdLst>
  <p:sldSz cx="10972800" cy="8229600" type="B4JIS"/>
  <p:notesSz cx="10972800" cy="8229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376F00-467C-C28E-3C27-D15485F10A93}" v="1" dt="2025-05-02T13:36:20.76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59" autoAdjust="0"/>
    <p:restoredTop sz="86818"/>
  </p:normalViewPr>
  <p:slideViewPr>
    <p:cSldViewPr>
      <p:cViewPr varScale="1">
        <p:scale>
          <a:sx n="115" d="100"/>
          <a:sy n="115" d="100"/>
        </p:scale>
        <p:origin x="5430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3888888888888888E-2"/>
          <c:y val="0.10694735619448034"/>
          <c:w val="0.96604938271604934"/>
          <c:h val="0.7678478622578432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Revenues</c:v>
                </c:pt>
              </c:strCache>
            </c:strRef>
          </c:tx>
          <c:explosion val="29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81A5-457A-947B-914B0206842A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81A5-457A-947B-914B0206842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81A5-457A-947B-914B0206842A}"/>
              </c:ext>
            </c:extLst>
          </c:dPt>
          <c:dPt>
            <c:idx val="3"/>
            <c:bubble3D val="0"/>
            <c:explosion val="35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81A5-457A-947B-914B0206842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81A5-457A-947B-914B0206842A}"/>
              </c:ext>
            </c:extLst>
          </c:dPt>
          <c:dLbls>
            <c:dLbl>
              <c:idx val="4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1A5-457A-947B-914B0206842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4"/>
                <c:pt idx="0">
                  <c:v>Appropriated Fund Balance</c:v>
                </c:pt>
                <c:pt idx="1">
                  <c:v>Real Property Tax</c:v>
                </c:pt>
                <c:pt idx="2">
                  <c:v>State Aid</c:v>
                </c:pt>
                <c:pt idx="3">
                  <c:v>All Other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3.5099999999999999E-2</c:v>
                </c:pt>
                <c:pt idx="1">
                  <c:v>0.1542</c:v>
                </c:pt>
                <c:pt idx="2">
                  <c:v>0.63090000000000002</c:v>
                </c:pt>
                <c:pt idx="3">
                  <c:v>0.17979999999999999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1A5-457A-947B-914B0206842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947533026343237E-2"/>
          <c:y val="0.11791287118521948"/>
          <c:w val="0.91049382716049387"/>
          <c:h val="0.71905423564265558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Expenditures</c:v>
                </c:pt>
              </c:strCache>
            </c:strRef>
          </c:tx>
          <c:explosion val="15"/>
          <c:dPt>
            <c:idx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C8CA-475C-AE6B-787044325FE4}"/>
              </c:ext>
            </c:extLst>
          </c:dPt>
          <c:dPt>
            <c:idx val="1"/>
            <c:bubble3D val="0"/>
            <c:explosion val="17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C8CA-475C-AE6B-787044325FE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C8CA-475C-AE6B-787044325FE4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C8CA-475C-AE6B-787044325FE4}"/>
              </c:ext>
            </c:extLst>
          </c:dPt>
          <c:dLbls>
            <c:dLbl>
              <c:idx val="1"/>
              <c:layout>
                <c:manualLayout>
                  <c:x val="0"/>
                  <c:y val="-8.9349535382416013E-3"/>
                </c:manualLayout>
              </c:layout>
              <c:tx>
                <c:rich>
                  <a:bodyPr/>
                  <a:lstStyle/>
                  <a:p>
                    <a:fld id="{A9F52FEF-35B7-4C23-B403-2F2087A1039C}" type="CATEGORYNAME">
                      <a:rPr lang="en-US" smtClean="0"/>
                      <a:pPr/>
                      <a:t>[CATEGORY NAME]</a:t>
                    </a:fld>
                    <a:r>
                      <a:rPr lang="en-US"/>
                      <a:t> w/ Benefits</a:t>
                    </a:r>
                    <a:r>
                      <a:rPr lang="en-US" baseline="0"/>
                      <a:t>, </a:t>
                    </a:r>
                    <a:fld id="{CF691600-D47B-4E68-A3E2-CB4774BA1F4E}" type="VALUE">
                      <a:rPr lang="en-US" baseline="0"/>
                      <a:pPr/>
                      <a:t>[VALUE]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8CA-475C-AE6B-787044325F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General Support</c:v>
                </c:pt>
                <c:pt idx="1">
                  <c:v>Instruction</c:v>
                </c:pt>
                <c:pt idx="2">
                  <c:v>Transportation</c:v>
                </c:pt>
                <c:pt idx="3">
                  <c:v>Debt Service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0.1477</c:v>
                </c:pt>
                <c:pt idx="1">
                  <c:v>0.66</c:v>
                </c:pt>
                <c:pt idx="2">
                  <c:v>4.2799999999999998E-2</c:v>
                </c:pt>
                <c:pt idx="3">
                  <c:v>0.14949999999999999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8CA-475C-AE6B-787044325FE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924434625189034"/>
          <c:y val="0.9273949427693946"/>
          <c:w val="0.64151117769582755"/>
          <c:h val="7.11145989987281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6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754563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215063" y="0"/>
            <a:ext cx="4754562" cy="4127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3FAE4-47E2-2840-9B72-6E199FC281A8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633788" y="1028700"/>
            <a:ext cx="3705225" cy="2778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96963" y="3960813"/>
            <a:ext cx="8778875" cy="32400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816850"/>
            <a:ext cx="4754563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215063" y="7816850"/>
            <a:ext cx="4754562" cy="4127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32F81D-BC3C-624B-A253-A799FB8EA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016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32F81D-BC3C-624B-A253-A799FB8EAA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666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346200"/>
            <a:ext cx="8229600" cy="2865438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763"/>
            <a:ext cx="8229600" cy="19859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867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4063" y="2190750"/>
            <a:ext cx="9464675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137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2051050"/>
            <a:ext cx="9463088" cy="3424238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9300" y="5507038"/>
            <a:ext cx="9463088" cy="1800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097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2190750"/>
            <a:ext cx="4656137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2190750"/>
            <a:ext cx="4656138" cy="5221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879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650" y="2017713"/>
            <a:ext cx="4641850" cy="989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650" y="3006725"/>
            <a:ext cx="4641850" cy="4421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663" y="2017713"/>
            <a:ext cx="4665662" cy="989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663" y="3006725"/>
            <a:ext cx="4665662" cy="44211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73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62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52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3538538" cy="19192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663" y="1184275"/>
            <a:ext cx="5554662" cy="58483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468563"/>
            <a:ext cx="3538538" cy="4573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9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3538538" cy="1919288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5663" y="1184275"/>
            <a:ext cx="5554662" cy="5848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468563"/>
            <a:ext cx="3538538" cy="45735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31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063" y="2190750"/>
            <a:ext cx="9464675" cy="52212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45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3363" y="438150"/>
            <a:ext cx="2365375" cy="697388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063" y="438150"/>
            <a:ext cx="6946900" cy="6973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/>
          <a:lstStyle/>
          <a:p>
            <a:fld id="{F02B3C15-2F66-7A40-9014-11B22C376F2E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/>
          <a:lstStyle/>
          <a:p>
            <a:fld id="{FF2E2719-4B6E-984F-A63B-0383FF824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689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7653528"/>
            <a:ext cx="2523744" cy="411480"/>
          </a:xfrm>
          <a:prstGeom prst="rect">
            <a:avLst/>
          </a:prstGeom>
        </p:spPr>
        <p:txBody>
          <a:bodyPr/>
          <a:lstStyle/>
          <a:p>
            <a:fld id="{1D8BD707-D9CF-40AE-B4C6-C98DA3205C09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63876" y="7618458"/>
            <a:ext cx="1645920" cy="224154"/>
          </a:xfrm>
          <a:prstGeom prst="rect">
            <a:avLst/>
          </a:prstGeom>
        </p:spPr>
        <p:txBody>
          <a:bodyPr/>
          <a:lstStyle/>
          <a:p>
            <a:pPr marL="12700">
              <a:lnSpc>
                <a:spcPts val="1645"/>
              </a:lnSpc>
            </a:pPr>
            <a:r>
              <a:rPr lang="en-US" spc="-10"/>
              <a:t>WWW.DRCLC.ORG</a:t>
            </a:r>
            <a:endParaRPr lang="en-US" spc="-1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00416" y="7653528"/>
            <a:ext cx="2523744" cy="41148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346200"/>
            <a:ext cx="8229600" cy="286543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22763"/>
            <a:ext cx="8229600" cy="19859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255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9234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300" y="2051050"/>
            <a:ext cx="9463088" cy="34242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9300" y="5507038"/>
            <a:ext cx="9463088" cy="18002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126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4063" y="2190750"/>
            <a:ext cx="4656137" cy="5221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62600" y="2190750"/>
            <a:ext cx="4656138" cy="5221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3832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438150"/>
            <a:ext cx="9464675" cy="15906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650" y="2017713"/>
            <a:ext cx="4641850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5650" y="3006725"/>
            <a:ext cx="4641850" cy="442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54663" y="2017713"/>
            <a:ext cx="4665662" cy="989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54663" y="3006725"/>
            <a:ext cx="4665662" cy="4421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006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311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10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3538538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5663" y="1184275"/>
            <a:ext cx="5554662" cy="58483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468563"/>
            <a:ext cx="3538538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263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49275"/>
            <a:ext cx="3538538" cy="19192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65663" y="1184275"/>
            <a:ext cx="5554662" cy="58483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5650" y="2468563"/>
            <a:ext cx="3538538" cy="4573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647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79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53363" y="438150"/>
            <a:ext cx="2365375" cy="6973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54063" y="438150"/>
            <a:ext cx="6946900" cy="6973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52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507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4063" y="438150"/>
            <a:ext cx="9464675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063" y="2190750"/>
            <a:ext cx="9464675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4063" y="7627938"/>
            <a:ext cx="2468562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F0859E-24FB-1E4C-82CF-A1C7B2AF016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35375" y="7627938"/>
            <a:ext cx="3702050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0175" y="7627938"/>
            <a:ext cx="2468563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F36C8-B4C9-5A47-AD5B-E405B1D6C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1940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91200" y="3886200"/>
            <a:ext cx="54864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2025-2026 Budget Summary</a:t>
            </a:r>
          </a:p>
          <a:p>
            <a:pPr algn="ctr"/>
            <a:r>
              <a:rPr lang="en-US" sz="3200" dirty="0">
                <a:solidFill>
                  <a:schemeClr val="bg1"/>
                </a:solidFill>
              </a:rPr>
              <a:t>May 6, 2025</a:t>
            </a:r>
          </a:p>
        </p:txBody>
      </p:sp>
      <p:sp>
        <p:nvSpPr>
          <p:cNvPr id="5" name="Rectangle 4"/>
          <p:cNvSpPr/>
          <p:nvPr/>
        </p:nvSpPr>
        <p:spPr>
          <a:xfrm>
            <a:off x="5791200" y="1600200"/>
            <a:ext cx="54864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br>
              <a:rPr lang="en-US" sz="6000" dirty="0">
                <a:solidFill>
                  <a:schemeClr val="bg1"/>
                </a:solidFill>
              </a:rPr>
            </a:br>
            <a:r>
              <a:rPr lang="en-US" sz="6000" dirty="0">
                <a:solidFill>
                  <a:schemeClr val="bg1"/>
                </a:solidFill>
              </a:rPr>
              <a:t>Budget Hearing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2025-2026 BUDGET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0" y="2468880"/>
            <a:ext cx="9250070" cy="4568342"/>
          </a:xfrm>
        </p:spPr>
        <p:txBody>
          <a:bodyPr>
            <a:normAutofit/>
          </a:bodyPr>
          <a:lstStyle/>
          <a:p>
            <a:r>
              <a:rPr lang="en-US" dirty="0"/>
              <a:t>MAXIMIZE OPPORTUNITIES FOR STUDENTS</a:t>
            </a:r>
          </a:p>
          <a:p>
            <a:r>
              <a:rPr lang="en-US" dirty="0"/>
              <a:t>MAINTAIN  CURRENT STAFF</a:t>
            </a:r>
          </a:p>
          <a:p>
            <a:r>
              <a:rPr lang="en-US" dirty="0"/>
              <a:t>COMPLY WITH THE PARAMETERS OF NYS MAXIMUM ALLOWABLE LEVY (TAX CAP) MAINTAIN EXTRA-CURRICULAR OFFERINGS</a:t>
            </a:r>
          </a:p>
          <a:p>
            <a:r>
              <a:rPr lang="en-US" dirty="0"/>
              <a:t>SUPPORT PROFESSIONAL DEVELOPMENT</a:t>
            </a:r>
          </a:p>
          <a:p>
            <a:r>
              <a:rPr lang="en-US" dirty="0"/>
              <a:t>PROVIDE A FOUNDATION FOR FUTURE BUDGETS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491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0"/>
            <a:ext cx="9245600" cy="1459382"/>
          </a:xfrm>
        </p:spPr>
        <p:txBody>
          <a:bodyPr>
            <a:normAutofit/>
          </a:bodyPr>
          <a:lstStyle/>
          <a:p>
            <a:pPr algn="ctr"/>
            <a:r>
              <a:rPr lang="en-US" sz="3840" dirty="0">
                <a:solidFill>
                  <a:schemeClr val="bg1"/>
                </a:solidFill>
              </a:rPr>
              <a:t>2025-2026</a:t>
            </a:r>
            <a:br>
              <a:rPr lang="en-US" sz="3840" dirty="0">
                <a:solidFill>
                  <a:schemeClr val="bg1"/>
                </a:solidFill>
              </a:rPr>
            </a:br>
            <a:r>
              <a:rPr lang="en-US" sz="3840" dirty="0">
                <a:solidFill>
                  <a:schemeClr val="bg1"/>
                </a:solidFill>
              </a:rPr>
              <a:t>BUDGET DEVELOPMENT STRATEGIES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4090" y="2926080"/>
            <a:ext cx="9615830" cy="4005072"/>
          </a:xfrm>
        </p:spPr>
        <p:txBody>
          <a:bodyPr>
            <a:normAutofit/>
          </a:bodyPr>
          <a:lstStyle/>
          <a:p>
            <a:r>
              <a:rPr lang="en-US" dirty="0"/>
              <a:t>MAINTAIN FOCUS ON DISTRICT GOALS AND STATE REQUIREMENTS</a:t>
            </a:r>
          </a:p>
          <a:p>
            <a:r>
              <a:rPr lang="en-US" dirty="0"/>
              <a:t>ASSESS ALL CURRENT STAFFING AND PROGRAMS</a:t>
            </a:r>
          </a:p>
          <a:p>
            <a:r>
              <a:rPr lang="en-US" dirty="0"/>
              <a:t>ASSESS ALL CURRENT PROFESSIONAL DEVELOPMENT </a:t>
            </a:r>
          </a:p>
          <a:p>
            <a:pPr marL="137160" indent="0">
              <a:buNone/>
            </a:pPr>
            <a:endParaRPr lang="en-US" dirty="0"/>
          </a:p>
          <a:p>
            <a:pPr marL="13716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02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090" y="548641"/>
            <a:ext cx="9245600" cy="146303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INCLUDED IN THE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4090" y="1463040"/>
            <a:ext cx="9615830" cy="576072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RETIREES</a:t>
            </a:r>
          </a:p>
          <a:p>
            <a:pPr lvl="1"/>
            <a:r>
              <a:rPr lang="en-US" dirty="0"/>
              <a:t>April Cole (Teacher)</a:t>
            </a:r>
          </a:p>
          <a:p>
            <a:pPr lvl="1"/>
            <a:r>
              <a:rPr lang="en-US" dirty="0"/>
              <a:t>Donna Coombes (Teacher Aide)</a:t>
            </a:r>
          </a:p>
          <a:p>
            <a:pPr lvl="1"/>
            <a:r>
              <a:rPr lang="en-US" dirty="0"/>
              <a:t>Rollie Duttweiler (Teacher)</a:t>
            </a:r>
          </a:p>
          <a:p>
            <a:pPr lvl="1"/>
            <a:r>
              <a:rPr lang="en-US" dirty="0"/>
              <a:t>Brian Edmister (Elementary Principal)</a:t>
            </a:r>
          </a:p>
          <a:p>
            <a:pPr lvl="1"/>
            <a:r>
              <a:rPr lang="en-US" dirty="0"/>
              <a:t>Dana Guinnip (Bus Driver)</a:t>
            </a:r>
          </a:p>
          <a:p>
            <a:pPr marL="1097280" lvl="2" indent="0">
              <a:buNone/>
            </a:pPr>
            <a:endParaRPr lang="en-US" dirty="0"/>
          </a:p>
          <a:p>
            <a:pPr marL="5486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936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0160" y="457201"/>
            <a:ext cx="9245600" cy="146303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INCLUDED IN THE BUDGET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6485" y="1645920"/>
            <a:ext cx="9432950" cy="6126480"/>
          </a:xfrm>
        </p:spPr>
        <p:txBody>
          <a:bodyPr>
            <a:normAutofit/>
          </a:bodyPr>
          <a:lstStyle/>
          <a:p>
            <a:r>
              <a:rPr lang="en-US" dirty="0"/>
              <a:t>CONTRACTUAL INCREASES</a:t>
            </a:r>
          </a:p>
          <a:p>
            <a:pPr lvl="1"/>
            <a:r>
              <a:rPr lang="en-US" dirty="0"/>
              <a:t>Salaries, Benefits, Etc.</a:t>
            </a:r>
          </a:p>
          <a:p>
            <a:r>
              <a:rPr lang="en-US" dirty="0"/>
              <a:t>ADDITIONAL KINDERGARTEN TEACHER</a:t>
            </a:r>
          </a:p>
          <a:p>
            <a:pPr lvl="1"/>
            <a:r>
              <a:rPr lang="en-US" dirty="0"/>
              <a:t>Increased number of students</a:t>
            </a:r>
          </a:p>
          <a:p>
            <a:r>
              <a:rPr lang="en-US" dirty="0"/>
              <a:t>SPECIAL ED. CLASSROOMS</a:t>
            </a:r>
          </a:p>
          <a:p>
            <a:pPr lvl="1"/>
            <a:r>
              <a:rPr lang="en-US" dirty="0"/>
              <a:t>Increasing number of out-of-district students</a:t>
            </a:r>
          </a:p>
          <a:p>
            <a:pPr lvl="1"/>
            <a:r>
              <a:rPr lang="en-US" dirty="0"/>
              <a:t>Additional Revenue</a:t>
            </a:r>
          </a:p>
          <a:p>
            <a:r>
              <a:rPr lang="en-US" dirty="0"/>
              <a:t>NEW VISIONS PROGRAM</a:t>
            </a:r>
          </a:p>
          <a:p>
            <a:pPr lvl="1"/>
            <a:r>
              <a:rPr lang="en-US" dirty="0"/>
              <a:t>3 Students Attending</a:t>
            </a:r>
          </a:p>
        </p:txBody>
      </p:sp>
    </p:spTree>
    <p:extLst>
      <p:ext uri="{BB962C8B-B14F-4D97-AF65-F5344CB8AC3E}">
        <p14:creationId xmlns:p14="http://schemas.microsoft.com/office/powerpoint/2010/main" val="315372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607B27-609E-0F97-6D76-BC590FCD9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61514-3726-2F0C-5041-D0E1D7F3E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457201"/>
            <a:ext cx="9245600" cy="146303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REDUCTIONS IN THE BUDGET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16CB8-56B2-5CD9-3700-81503B6374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485" y="1711234"/>
            <a:ext cx="9432950" cy="6126480"/>
          </a:xfrm>
        </p:spPr>
        <p:txBody>
          <a:bodyPr>
            <a:normAutofit/>
          </a:bodyPr>
          <a:lstStyle/>
          <a:p>
            <a:r>
              <a:rPr lang="en-US" dirty="0"/>
              <a:t>STAFF</a:t>
            </a:r>
          </a:p>
          <a:p>
            <a:pPr lvl="1"/>
            <a:r>
              <a:rPr lang="en-US" dirty="0"/>
              <a:t>4 Teachers</a:t>
            </a:r>
          </a:p>
          <a:p>
            <a:pPr lvl="2"/>
            <a:r>
              <a:rPr lang="en-US" dirty="0"/>
              <a:t>1 - Due to retirement</a:t>
            </a:r>
          </a:p>
          <a:p>
            <a:pPr lvl="1"/>
            <a:r>
              <a:rPr lang="en-US" dirty="0"/>
              <a:t>1 Teacher Assistant</a:t>
            </a:r>
          </a:p>
          <a:p>
            <a:r>
              <a:rPr lang="en-US" dirty="0"/>
              <a:t>SUMMER DAYS</a:t>
            </a:r>
          </a:p>
          <a:p>
            <a:r>
              <a:rPr lang="en-US" dirty="0"/>
              <a:t>VISUALLY IMPAIRED CONTRACT</a:t>
            </a:r>
          </a:p>
          <a:p>
            <a:pPr lvl="1"/>
            <a:r>
              <a:rPr lang="en-US" dirty="0"/>
              <a:t>Replaced with in-house staff</a:t>
            </a:r>
          </a:p>
          <a:p>
            <a:r>
              <a:rPr lang="en-US" dirty="0"/>
              <a:t>FUN IN THE JUNGLE &amp; AFTER-SCHOOL PROGRAMS</a:t>
            </a:r>
          </a:p>
        </p:txBody>
      </p:sp>
    </p:spTree>
    <p:extLst>
      <p:ext uri="{BB962C8B-B14F-4D97-AF65-F5344CB8AC3E}">
        <p14:creationId xmlns:p14="http://schemas.microsoft.com/office/powerpoint/2010/main" val="3476431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E08DD-D1E3-424F-FB43-D1580FB93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30506-D249-336C-0905-CD3DCF835C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8560" y="483327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FOUNDATION 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D280C0-D6C9-C90D-90C2-DDE7852D1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732314"/>
            <a:ext cx="9357359" cy="3252619"/>
          </a:xfrm>
        </p:spPr>
        <p:txBody>
          <a:bodyPr/>
          <a:lstStyle/>
          <a:p>
            <a:pPr marL="0" indent="0">
              <a:buNone/>
            </a:pPr>
            <a:r>
              <a:rPr lang="en-US" sz="3200" dirty="0"/>
              <a:t>2024-25: $8,627,425</a:t>
            </a:r>
          </a:p>
          <a:p>
            <a:pPr marL="0" indent="0">
              <a:buNone/>
            </a:pPr>
            <a:r>
              <a:rPr lang="en-US" sz="3200" dirty="0"/>
              <a:t>2025-26 PROJECTED: $8,886,248</a:t>
            </a:r>
          </a:p>
          <a:p>
            <a:pPr marL="914400" lvl="2" indent="0">
              <a:buNone/>
            </a:pPr>
            <a:r>
              <a:rPr lang="en-US" sz="3200" dirty="0"/>
              <a:t>$258,823 Increase (3%)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6675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TAX LEVY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8559" y="1920240"/>
            <a:ext cx="9245600" cy="399937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2024-25 TAX LEVY: $3,139,578</a:t>
            </a:r>
          </a:p>
          <a:p>
            <a:pPr marL="0" indent="0">
              <a:buNone/>
            </a:pPr>
            <a:r>
              <a:rPr lang="en-US" dirty="0"/>
              <a:t>2025-26 PROPOSED TAX LEVY: $3,186,671</a:t>
            </a:r>
          </a:p>
          <a:p>
            <a:pPr lvl="2"/>
            <a:r>
              <a:rPr lang="en-US" sz="3200" dirty="0"/>
              <a:t>Levy to levy increase:</a:t>
            </a:r>
          </a:p>
          <a:p>
            <a:pPr lvl="4"/>
            <a:r>
              <a:rPr lang="en-US" sz="3200" dirty="0"/>
              <a:t>1.50% = $47,094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68566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6792" y="152400"/>
            <a:ext cx="9245600" cy="145938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THREE PART BUDGET-YEAR TO YEAR COMPARISON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8703503"/>
              </p:ext>
            </p:extLst>
          </p:nvPr>
        </p:nvGraphicFramePr>
        <p:xfrm>
          <a:off x="685800" y="2667000"/>
          <a:ext cx="10003536" cy="2813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3880"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2024-25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2025-26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Admin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Program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Capital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Proposed</a:t>
                      </a:r>
                      <a:r>
                        <a:rPr lang="en-US" sz="2200" b="0" baseline="0" dirty="0"/>
                        <a:t> Budget</a:t>
                      </a:r>
                      <a:endParaRPr lang="en-US" sz="22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$20,193,002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$20,667,582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$1,477,917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$14,397,795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$4,791,870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128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24-25</a:t>
                      </a:r>
                      <a:r>
                        <a:rPr lang="en-US" sz="2200" b="0" baseline="0" dirty="0"/>
                        <a:t> </a:t>
                      </a:r>
                    </a:p>
                    <a:p>
                      <a:pPr algn="ctr"/>
                      <a:r>
                        <a:rPr lang="en-US" sz="1900" b="0" baseline="0" dirty="0"/>
                        <a:t>Totals for comparison</a:t>
                      </a:r>
                      <a:endParaRPr lang="en-US" sz="19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$1,492,203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$13,967,287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$4,733,512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% Increase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endParaRPr lang="en-US" sz="2200" b="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2.35%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rgbClr val="FF0000"/>
                          </a:solidFill>
                        </a:rPr>
                        <a:t>-0.96%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/>
                        <a:t>3.08%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0" dirty="0">
                          <a:solidFill>
                            <a:schemeClr val="tx1"/>
                          </a:solidFill>
                        </a:rPr>
                        <a:t>1.23%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9501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ESTIMATED REVENUES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1156527" y="2651760"/>
          <a:ext cx="9244964" cy="3450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1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2024-25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2025-26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VARIANCE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GENERAL</a:t>
                      </a:r>
                      <a:r>
                        <a:rPr lang="en-US" sz="2200" baseline="0" dirty="0"/>
                        <a:t> AID</a:t>
                      </a:r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$12,606,344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$12,939,487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$333,143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096">
                <a:tc>
                  <a:txBody>
                    <a:bodyPr/>
                    <a:lstStyle/>
                    <a:p>
                      <a:r>
                        <a:rPr lang="en-US" sz="2200" dirty="0"/>
                        <a:t>COMMUNITY</a:t>
                      </a:r>
                      <a:r>
                        <a:rPr lang="en-US" sz="2200" baseline="0" dirty="0"/>
                        <a:t> SCHOOLS</a:t>
                      </a:r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$100,000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$100,000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BOCES AID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$1,425,000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$1,395,000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($30,000)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OTHER REVENUES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$1,671,316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$1,823,543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$152,227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RESERVES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$525,764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$497,881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($27,883)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TOTALS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$16,328,424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$16,755,911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$427,487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713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96" y="1188720"/>
            <a:ext cx="9250070" cy="1459382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br>
              <a:rPr lang="en-US" sz="2880" dirty="0"/>
            </a:b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908595"/>
              </p:ext>
            </p:extLst>
          </p:nvPr>
        </p:nvGraphicFramePr>
        <p:xfrm>
          <a:off x="778395" y="2682936"/>
          <a:ext cx="9509760" cy="3206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6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3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6448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2024-25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2025-26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VARIANCE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FUND BALANCE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$725,000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$725,000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DEBT RESERVE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$117,764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$83,881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($33,883)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TRANSPORTATION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$168,000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$174,000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$6,000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dirty="0"/>
                        <a:t>RETIREMENT RESERVE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$225,000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$225,000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2512293073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UNEMPLOYMENT RESERVE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$15,000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$0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TOTALS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$1,250,764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$1,222,881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FF0000"/>
                          </a:solidFill>
                        </a:rPr>
                        <a:t>($27,883)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981200" y="228600"/>
            <a:ext cx="653309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</a:rPr>
              <a:t>APPROPRIATED FUND BALANCE/RESERVES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6219660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090" y="548640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REVENUES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6475808"/>
              </p:ext>
            </p:extLst>
          </p:nvPr>
        </p:nvGraphicFramePr>
        <p:xfrm>
          <a:off x="457200" y="1219200"/>
          <a:ext cx="9966960" cy="6187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8841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ESTIMATED EXPENDITURES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1179196" y="2651760"/>
          <a:ext cx="9244965" cy="3115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3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112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008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2024-25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2025-26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VARIANCE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GENERAL</a:t>
                      </a:r>
                      <a:r>
                        <a:rPr lang="en-US" sz="2200" baseline="0" dirty="0"/>
                        <a:t> SUPPORT</a:t>
                      </a:r>
                      <a:endParaRPr lang="en-US" sz="2200" dirty="0"/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$2,982,137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$3,053,074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$70,937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INSTRUCTION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$9,180,701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$9,307,689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$126,988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TRANSPORTATION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$843,902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$884,680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$40,778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EMPLOYEE BENEFITS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$4,098,431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$4,333,308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$234,877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DEBT SERVICE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$3,087,831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$3,088,831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$1,000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TOTALS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$20,193,002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$20,667,582</a:t>
                      </a:r>
                    </a:p>
                  </a:txBody>
                  <a:tcPr marL="102722" marR="102722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chemeClr val="tx1"/>
                          </a:solidFill>
                        </a:rPr>
                        <a:t>$474,580</a:t>
                      </a:r>
                    </a:p>
                  </a:txBody>
                  <a:tcPr marL="102722" marR="102722" marT="54864" marB="54864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6825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4090" y="548640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EXPENDITURES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1174090" y="1832458"/>
          <a:ext cx="9250070" cy="4663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44458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8560" y="548641"/>
            <a:ext cx="9245600" cy="1459382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BUDGET SUMMARY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6976277"/>
              </p:ext>
            </p:extLst>
          </p:nvPr>
        </p:nvGraphicFramePr>
        <p:xfrm>
          <a:off x="877824" y="3017520"/>
          <a:ext cx="9875520" cy="1670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68096">
                <a:tc>
                  <a:txBody>
                    <a:bodyPr/>
                    <a:lstStyle/>
                    <a:p>
                      <a:endParaRPr lang="en-US" sz="2200" dirty="0"/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Budgeted         2024-25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Proposed         2025-26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Percent Change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Budget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$20,193,002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$20,667,582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2.35%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5008">
                <a:tc>
                  <a:txBody>
                    <a:bodyPr/>
                    <a:lstStyle/>
                    <a:p>
                      <a:r>
                        <a:rPr lang="en-US" sz="2200" dirty="0"/>
                        <a:t>Tax Levy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$3,139,578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$3,186,671</a:t>
                      </a:r>
                    </a:p>
                  </a:txBody>
                  <a:tcPr marL="109728" marR="109728"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1.50%</a:t>
                      </a:r>
                    </a:p>
                  </a:txBody>
                  <a:tcPr marL="109728" marR="109728" marT="54864" marB="54864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805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665D8-2E24-980B-DE2D-699AE689E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F2010-F21A-E14C-0B5E-C00F30F40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457201"/>
            <a:ext cx="9245600" cy="1463039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IF BUDGET IS NOT PASSED: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0B175-53A8-A702-5DC4-9F26A2A911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485" y="1645920"/>
            <a:ext cx="9432950" cy="6126480"/>
          </a:xfrm>
        </p:spPr>
        <p:txBody>
          <a:bodyPr>
            <a:normAutofit/>
          </a:bodyPr>
          <a:lstStyle/>
          <a:p>
            <a:r>
              <a:rPr lang="en-US" sz="3600" dirty="0"/>
              <a:t>Tax levy will be a 0% increase</a:t>
            </a:r>
          </a:p>
          <a:p>
            <a:r>
              <a:rPr lang="en-US" sz="3600" dirty="0"/>
              <a:t>Budget reduced by an additional $47,094</a:t>
            </a:r>
          </a:p>
          <a:p>
            <a:r>
              <a:rPr lang="en-US" sz="3600" dirty="0"/>
              <a:t>Non-contingent expenses</a:t>
            </a:r>
          </a:p>
          <a:p>
            <a:pPr lvl="1"/>
            <a:r>
              <a:rPr lang="en-US" sz="3600" dirty="0"/>
              <a:t>Capital outlay project</a:t>
            </a:r>
          </a:p>
          <a:p>
            <a:pPr lvl="1"/>
            <a:r>
              <a:rPr lang="en-US" sz="3600" dirty="0"/>
              <a:t>Equipment</a:t>
            </a:r>
          </a:p>
          <a:p>
            <a:pPr lvl="1"/>
            <a:r>
              <a:rPr lang="en-US" sz="3600" dirty="0"/>
              <a:t>Student supplies</a:t>
            </a:r>
          </a:p>
          <a:p>
            <a:pPr lvl="1"/>
            <a:r>
              <a:rPr lang="en-US" sz="3600" dirty="0"/>
              <a:t>Salary increases for confidential managerial employees</a:t>
            </a:r>
          </a:p>
          <a:p>
            <a:pPr marL="54864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118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4063" y="372836"/>
            <a:ext cx="9464675" cy="159067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PROPOSITION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7289" y="2971800"/>
            <a:ext cx="9245600" cy="2803500"/>
          </a:xfrm>
        </p:spPr>
        <p:txBody>
          <a:bodyPr/>
          <a:lstStyle/>
          <a:p>
            <a:r>
              <a:rPr lang="en-US" sz="4000" dirty="0"/>
              <a:t>72-PASSENGER SCHOOL BUS</a:t>
            </a:r>
          </a:p>
          <a:p>
            <a:pPr lvl="1"/>
            <a:r>
              <a:rPr lang="en-US" sz="4000" dirty="0"/>
              <a:t>Amount not to exceed $174,000</a:t>
            </a:r>
          </a:p>
          <a:p>
            <a:pPr lvl="1"/>
            <a:r>
              <a:rPr lang="en-US" sz="4000" dirty="0"/>
              <a:t>Transportation Reserve</a:t>
            </a:r>
          </a:p>
        </p:txBody>
      </p:sp>
    </p:spTree>
    <p:extLst>
      <p:ext uri="{BB962C8B-B14F-4D97-AF65-F5344CB8AC3E}">
        <p14:creationId xmlns:p14="http://schemas.microsoft.com/office/powerpoint/2010/main" val="1734631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PROPOSITION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450" y="2377440"/>
            <a:ext cx="9871709" cy="3999379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ANGELICA &amp; BELMONT FREE LIBRARIES</a:t>
            </a:r>
          </a:p>
          <a:p>
            <a:pPr lvl="1"/>
            <a:r>
              <a:rPr lang="en-US" sz="4400" dirty="0"/>
              <a:t>Increase Tax Levies</a:t>
            </a:r>
          </a:p>
          <a:p>
            <a:pPr lvl="2"/>
            <a:r>
              <a:rPr lang="en-US" sz="4400" dirty="0"/>
              <a:t>$57,000 – Angelica</a:t>
            </a:r>
          </a:p>
          <a:p>
            <a:pPr lvl="2"/>
            <a:r>
              <a:rPr lang="en-US" sz="4400" dirty="0"/>
              <a:t>$59,364 – Belmont</a:t>
            </a:r>
          </a:p>
          <a:p>
            <a:pPr lvl="1"/>
            <a:r>
              <a:rPr lang="en-US" sz="4400" dirty="0"/>
              <a:t>Total Combined Increase - $2,164</a:t>
            </a:r>
          </a:p>
          <a:p>
            <a:pPr lvl="1"/>
            <a:endParaRPr lang="en-US" dirty="0"/>
          </a:p>
        </p:txBody>
      </p:sp>
      <p:sp>
        <p:nvSpPr>
          <p:cNvPr id="4" name="AutoShape 2" descr="Image result for angelica free library ny"/>
          <p:cNvSpPr>
            <a:spLocks noChangeAspect="1" noChangeArrowheads="1"/>
          </p:cNvSpPr>
          <p:nvPr/>
        </p:nvSpPr>
        <p:spPr bwMode="auto">
          <a:xfrm>
            <a:off x="186690" y="-173355"/>
            <a:ext cx="365760" cy="365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sz="2160"/>
          </a:p>
        </p:txBody>
      </p:sp>
    </p:spTree>
    <p:extLst>
      <p:ext uri="{BB962C8B-B14F-4D97-AF65-F5344CB8AC3E}">
        <p14:creationId xmlns:p14="http://schemas.microsoft.com/office/powerpoint/2010/main" val="895943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320" dirty="0">
                <a:solidFill>
                  <a:schemeClr val="bg1"/>
                </a:solidFill>
              </a:rPr>
              <a:t>BOARD OF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0161" y="2377440"/>
            <a:ext cx="9245600" cy="4045099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2 OPEN SEATS </a:t>
            </a:r>
            <a:r>
              <a:rPr lang="en-US" sz="4400"/>
              <a:t>WITH 3 </a:t>
            </a:r>
            <a:r>
              <a:rPr lang="en-US" sz="4400" dirty="0"/>
              <a:t>CANDIDATES</a:t>
            </a:r>
          </a:p>
          <a:p>
            <a:pPr lvl="1"/>
            <a:r>
              <a:rPr lang="en-US" sz="4400" dirty="0"/>
              <a:t>Heath “Buddy” Gordon</a:t>
            </a:r>
          </a:p>
          <a:p>
            <a:pPr lvl="1"/>
            <a:r>
              <a:rPr lang="en-US" sz="4400" dirty="0"/>
              <a:t>Max Gilluly</a:t>
            </a:r>
          </a:p>
          <a:p>
            <a:pPr lvl="1"/>
            <a:r>
              <a:rPr lang="en-US" sz="4400" dirty="0"/>
              <a:t>Sean Kelley</a:t>
            </a:r>
          </a:p>
          <a:p>
            <a:pPr marL="548640" lvl="1" indent="0">
              <a:buNone/>
            </a:pPr>
            <a:endParaRPr lang="en-US" dirty="0">
              <a:highlight>
                <a:srgbClr val="FFFF00"/>
              </a:highlight>
            </a:endParaRPr>
          </a:p>
          <a:p>
            <a:pPr marL="54864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90950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04800"/>
            <a:ext cx="9245600" cy="1143000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Vote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840" y="2115111"/>
            <a:ext cx="9966960" cy="399937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Tuesday, May 20, 2025</a:t>
            </a:r>
          </a:p>
          <a:p>
            <a:pPr marL="457200" lvl="1" indent="0">
              <a:buNone/>
            </a:pPr>
            <a:r>
              <a:rPr lang="en-US" sz="3600" dirty="0"/>
              <a:t>12:00 P.M.  – 8:00 P.M.</a:t>
            </a:r>
          </a:p>
          <a:p>
            <a:pPr marL="457200" lvl="1" indent="0">
              <a:buNone/>
            </a:pPr>
            <a:r>
              <a:rPr lang="en-US" sz="3600" dirty="0"/>
              <a:t>Belmont Residents: GVCS Pool Vestibule</a:t>
            </a:r>
          </a:p>
          <a:p>
            <a:pPr marL="457200" lvl="1" indent="0">
              <a:buNone/>
            </a:pPr>
            <a:r>
              <a:rPr lang="en-US" sz="3600" dirty="0"/>
              <a:t>Angelica Residents: Angelica Grange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BOE Meeting following tally (8:30) in Main Office Conference</a:t>
            </a:r>
          </a:p>
        </p:txBody>
      </p:sp>
    </p:spTree>
    <p:extLst>
      <p:ext uri="{BB962C8B-B14F-4D97-AF65-F5344CB8AC3E}">
        <p14:creationId xmlns:p14="http://schemas.microsoft.com/office/powerpoint/2010/main" val="27319699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8721" y="3474720"/>
            <a:ext cx="9245600" cy="1459382"/>
          </a:xfrm>
        </p:spPr>
        <p:txBody>
          <a:bodyPr/>
          <a:lstStyle/>
          <a:p>
            <a:pPr algn="ctr"/>
            <a:r>
              <a:rPr lang="en-US" sz="5400" dirty="0"/>
              <a:t>QUESTIONS?	</a:t>
            </a:r>
          </a:p>
        </p:txBody>
      </p:sp>
    </p:spTree>
    <p:extLst>
      <p:ext uri="{BB962C8B-B14F-4D97-AF65-F5344CB8AC3E}">
        <p14:creationId xmlns:p14="http://schemas.microsoft.com/office/powerpoint/2010/main" val="1436630708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EF8C58CBF8BC44AF9965167EE8A512" ma:contentTypeVersion="18" ma:contentTypeDescription="Create a new document." ma:contentTypeScope="" ma:versionID="3951f39815dcaf384df10aaa53eeadf1">
  <xsd:schema xmlns:xsd="http://www.w3.org/2001/XMLSchema" xmlns:xs="http://www.w3.org/2001/XMLSchema" xmlns:p="http://schemas.microsoft.com/office/2006/metadata/properties" xmlns:ns3="dc9f4ad1-2b59-4aca-9145-88c29107ca84" xmlns:ns4="08a02bea-ab10-4ec6-b9fe-1eff9a449172" targetNamespace="http://schemas.microsoft.com/office/2006/metadata/properties" ma:root="true" ma:fieldsID="fe9810d0d1e928a5996f1b034c0dbaca" ns3:_="" ns4:_="">
    <xsd:import namespace="dc9f4ad1-2b59-4aca-9145-88c29107ca84"/>
    <xsd:import namespace="08a02bea-ab10-4ec6-b9fe-1eff9a44917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SearchProperties" minOccurs="0"/>
                <xsd:element ref="ns4:MediaServiceObjectDetectorVersions" minOccurs="0"/>
                <xsd:element ref="ns4:_activity" minOccurs="0"/>
                <xsd:element ref="ns4:MediaServiceSystemTags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c9f4ad1-2b59-4aca-9145-88c29107ca8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a02bea-ab10-4ec6-b9fe-1eff9a4491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08a02bea-ab10-4ec6-b9fe-1eff9a449172" xsi:nil="true"/>
  </documentManagement>
</p:properties>
</file>

<file path=customXml/itemProps1.xml><?xml version="1.0" encoding="utf-8"?>
<ds:datastoreItem xmlns:ds="http://schemas.openxmlformats.org/officeDocument/2006/customXml" ds:itemID="{7E277B11-708F-44B0-8633-0CF5671B54C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c9f4ad1-2b59-4aca-9145-88c29107ca84"/>
    <ds:schemaRef ds:uri="08a02bea-ab10-4ec6-b9fe-1eff9a4491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E7D25F8-E7A3-4A33-B5CB-938666FB3F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086994-E10D-43AF-B5F1-90C695FFA3FC}">
  <ds:schemaRefs>
    <ds:schemaRef ds:uri="http://purl.org/dc/terms/"/>
    <ds:schemaRef ds:uri="dc9f4ad1-2b59-4aca-9145-88c29107ca84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08a02bea-ab10-4ec6-b9fe-1eff9a44917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445</TotalTime>
  <Words>584</Words>
  <Application>Microsoft Office PowerPoint</Application>
  <PresentationFormat>Custom</PresentationFormat>
  <Paragraphs>204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1_Custom Design</vt:lpstr>
      <vt:lpstr>Custom Design</vt:lpstr>
      <vt:lpstr>PowerPoint Presentation</vt:lpstr>
      <vt:lpstr>2025-2026 BUDGET GOALS</vt:lpstr>
      <vt:lpstr>2025-2026 BUDGET DEVELOPMENT STRATEGIES</vt:lpstr>
      <vt:lpstr>INCLUDED IN THE BUDGET</vt:lpstr>
      <vt:lpstr>INCLUDED IN THE BUDGET</vt:lpstr>
      <vt:lpstr>REDUCTIONS IN THE BUDGET</vt:lpstr>
      <vt:lpstr>FOUNDATION AID</vt:lpstr>
      <vt:lpstr>TAX LEVY</vt:lpstr>
      <vt:lpstr>THREE PART BUDGET-YEAR TO YEAR COMPARISON</vt:lpstr>
      <vt:lpstr>ESTIMATED REVENUES</vt:lpstr>
      <vt:lpstr>  </vt:lpstr>
      <vt:lpstr>REVENUES</vt:lpstr>
      <vt:lpstr>ESTIMATED EXPENDITURES</vt:lpstr>
      <vt:lpstr>EXPENDITURES</vt:lpstr>
      <vt:lpstr>BUDGET SUMMARY</vt:lpstr>
      <vt:lpstr>IF BUDGET IS NOT PASSED:</vt:lpstr>
      <vt:lpstr>PROPOSITION #1</vt:lpstr>
      <vt:lpstr>PROPOSITION #2</vt:lpstr>
      <vt:lpstr>BOARD OF EDUCATION</vt:lpstr>
      <vt:lpstr>Vote Details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Penny</dc:creator>
  <cp:lastModifiedBy>Ostrander, Erin</cp:lastModifiedBy>
  <cp:revision>121</cp:revision>
  <dcterms:created xsi:type="dcterms:W3CDTF">2017-10-27T14:47:05Z</dcterms:created>
  <dcterms:modified xsi:type="dcterms:W3CDTF">2025-05-02T15:08:07Z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2017-10-27T00:00:00Z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2017-10-27T00:00:00Z</vt:filetime>
  </property>
  <property fmtid="{D5CDD505-2E9C-101B-9397-08002B2CF9AE}" pid="5" name="ContentTypeId">
    <vt:lpwstr>0x0101003DEF8C58CBF8BC44AF9965167EE8A512</vt:lpwstr>
  </property>
</Properties>
</file>