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9"/>
  </p:notesMasterIdLst>
  <p:sldIdLst>
    <p:sldId id="256" r:id="rId2"/>
    <p:sldId id="284" r:id="rId3"/>
    <p:sldId id="283" r:id="rId4"/>
    <p:sldId id="265" r:id="rId5"/>
    <p:sldId id="257" r:id="rId6"/>
    <p:sldId id="264" r:id="rId7"/>
    <p:sldId id="274" r:id="rId8"/>
    <p:sldId id="260" r:id="rId9"/>
    <p:sldId id="275" r:id="rId10"/>
    <p:sldId id="277" r:id="rId11"/>
    <p:sldId id="278" r:id="rId12"/>
    <p:sldId id="282" r:id="rId13"/>
    <p:sldId id="262" r:id="rId14"/>
    <p:sldId id="285" r:id="rId15"/>
    <p:sldId id="261" r:id="rId16"/>
    <p:sldId id="286"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59B"/>
    <a:srgbClr val="FFFFFF"/>
    <a:srgbClr val="93C0E8"/>
    <a:srgbClr val="07243F"/>
    <a:srgbClr val="C6B357"/>
    <a:srgbClr val="8EC340"/>
    <a:srgbClr val="E1CC46"/>
    <a:srgbClr val="0A1A39"/>
    <a:srgbClr val="0C2F57"/>
    <a:srgbClr val="FED6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08"/>
    <p:restoredTop sz="95918"/>
  </p:normalViewPr>
  <p:slideViewPr>
    <p:cSldViewPr snapToGrid="0" snapToObjects="1">
      <p:cViewPr varScale="1">
        <p:scale>
          <a:sx n="118" d="100"/>
          <a:sy n="118" d="100"/>
        </p:scale>
        <p:origin x="36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A8B692-BC40-3D48-966C-27B61EA367D1}" type="datetimeFigureOut">
              <a:rPr lang="en-US" smtClean="0"/>
              <a:t>4/4/25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B096BA-F90C-E649-B2CD-A8EAFF7FA197}" type="slidenum">
              <a:rPr lang="en-US" smtClean="0"/>
              <a:t>‹#›</a:t>
            </a:fld>
            <a:endParaRPr lang="en-US"/>
          </a:p>
        </p:txBody>
      </p:sp>
    </p:spTree>
    <p:extLst>
      <p:ext uri="{BB962C8B-B14F-4D97-AF65-F5344CB8AC3E}">
        <p14:creationId xmlns:p14="http://schemas.microsoft.com/office/powerpoint/2010/main" val="3300905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1</a:t>
            </a:fld>
            <a:endParaRPr lang="en-US"/>
          </a:p>
        </p:txBody>
      </p:sp>
    </p:spTree>
    <p:extLst>
      <p:ext uri="{BB962C8B-B14F-4D97-AF65-F5344CB8AC3E}">
        <p14:creationId xmlns:p14="http://schemas.microsoft.com/office/powerpoint/2010/main" val="4078941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5</a:t>
            </a:fld>
            <a:endParaRPr lang="en-US"/>
          </a:p>
        </p:txBody>
      </p:sp>
    </p:spTree>
    <p:extLst>
      <p:ext uri="{BB962C8B-B14F-4D97-AF65-F5344CB8AC3E}">
        <p14:creationId xmlns:p14="http://schemas.microsoft.com/office/powerpoint/2010/main" val="1191274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6</a:t>
            </a:fld>
            <a:endParaRPr lang="en-US"/>
          </a:p>
        </p:txBody>
      </p:sp>
    </p:spTree>
    <p:extLst>
      <p:ext uri="{BB962C8B-B14F-4D97-AF65-F5344CB8AC3E}">
        <p14:creationId xmlns:p14="http://schemas.microsoft.com/office/powerpoint/2010/main" val="749466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7</a:t>
            </a:fld>
            <a:endParaRPr lang="en-US"/>
          </a:p>
        </p:txBody>
      </p:sp>
    </p:spTree>
    <p:extLst>
      <p:ext uri="{BB962C8B-B14F-4D97-AF65-F5344CB8AC3E}">
        <p14:creationId xmlns:p14="http://schemas.microsoft.com/office/powerpoint/2010/main" val="1093187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8</a:t>
            </a:fld>
            <a:endParaRPr lang="en-US"/>
          </a:p>
        </p:txBody>
      </p:sp>
    </p:spTree>
    <p:extLst>
      <p:ext uri="{BB962C8B-B14F-4D97-AF65-F5344CB8AC3E}">
        <p14:creationId xmlns:p14="http://schemas.microsoft.com/office/powerpoint/2010/main" val="2403546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9</a:t>
            </a:fld>
            <a:endParaRPr lang="en-US"/>
          </a:p>
        </p:txBody>
      </p:sp>
    </p:spTree>
    <p:extLst>
      <p:ext uri="{BB962C8B-B14F-4D97-AF65-F5344CB8AC3E}">
        <p14:creationId xmlns:p14="http://schemas.microsoft.com/office/powerpoint/2010/main" val="3395368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10</a:t>
            </a:fld>
            <a:endParaRPr lang="en-US"/>
          </a:p>
        </p:txBody>
      </p:sp>
    </p:spTree>
    <p:extLst>
      <p:ext uri="{BB962C8B-B14F-4D97-AF65-F5344CB8AC3E}">
        <p14:creationId xmlns:p14="http://schemas.microsoft.com/office/powerpoint/2010/main" val="1679920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11</a:t>
            </a:fld>
            <a:endParaRPr lang="en-US"/>
          </a:p>
        </p:txBody>
      </p:sp>
    </p:spTree>
    <p:extLst>
      <p:ext uri="{BB962C8B-B14F-4D97-AF65-F5344CB8AC3E}">
        <p14:creationId xmlns:p14="http://schemas.microsoft.com/office/powerpoint/2010/main" val="1560745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12</a:t>
            </a:fld>
            <a:endParaRPr lang="en-US"/>
          </a:p>
        </p:txBody>
      </p:sp>
    </p:spTree>
    <p:extLst>
      <p:ext uri="{BB962C8B-B14F-4D97-AF65-F5344CB8AC3E}">
        <p14:creationId xmlns:p14="http://schemas.microsoft.com/office/powerpoint/2010/main" val="4274679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13</a:t>
            </a:fld>
            <a:endParaRPr lang="en-US"/>
          </a:p>
        </p:txBody>
      </p:sp>
    </p:spTree>
    <p:extLst>
      <p:ext uri="{BB962C8B-B14F-4D97-AF65-F5344CB8AC3E}">
        <p14:creationId xmlns:p14="http://schemas.microsoft.com/office/powerpoint/2010/main" val="4248088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14</a:t>
            </a:fld>
            <a:endParaRPr lang="en-US"/>
          </a:p>
        </p:txBody>
      </p:sp>
    </p:spTree>
    <p:extLst>
      <p:ext uri="{BB962C8B-B14F-4D97-AF65-F5344CB8AC3E}">
        <p14:creationId xmlns:p14="http://schemas.microsoft.com/office/powerpoint/2010/main" val="1646571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15</a:t>
            </a:fld>
            <a:endParaRPr lang="en-US"/>
          </a:p>
        </p:txBody>
      </p:sp>
    </p:spTree>
    <p:extLst>
      <p:ext uri="{BB962C8B-B14F-4D97-AF65-F5344CB8AC3E}">
        <p14:creationId xmlns:p14="http://schemas.microsoft.com/office/powerpoint/2010/main" val="1643762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BA716-ECA6-41FA-3DCB-FD15A1784B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1CE1D9-CCC4-1CF3-495D-7AF20A6B24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73A054-24AE-FF2D-979D-D1989AAFD8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D11979-22E7-59A6-8957-B54F26DB7419}"/>
              </a:ext>
            </a:extLst>
          </p:cNvPr>
          <p:cNvSpPr>
            <a:spLocks noGrp="1"/>
          </p:cNvSpPr>
          <p:nvPr>
            <p:ph type="sldNum" sz="quarter" idx="5"/>
          </p:nvPr>
        </p:nvSpPr>
        <p:spPr/>
        <p:txBody>
          <a:bodyPr/>
          <a:lstStyle/>
          <a:p>
            <a:fld id="{82B096BA-F90C-E649-B2CD-A8EAFF7FA197}" type="slidenum">
              <a:rPr lang="en-US" smtClean="0"/>
              <a:t>16</a:t>
            </a:fld>
            <a:endParaRPr lang="en-US"/>
          </a:p>
        </p:txBody>
      </p:sp>
    </p:spTree>
    <p:extLst>
      <p:ext uri="{BB962C8B-B14F-4D97-AF65-F5344CB8AC3E}">
        <p14:creationId xmlns:p14="http://schemas.microsoft.com/office/powerpoint/2010/main" val="543983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B096BA-F90C-E649-B2CD-A8EAFF7FA197}" type="slidenum">
              <a:rPr lang="en-US" smtClean="0"/>
              <a:t>17</a:t>
            </a:fld>
            <a:endParaRPr lang="en-US"/>
          </a:p>
        </p:txBody>
      </p:sp>
    </p:spTree>
    <p:extLst>
      <p:ext uri="{BB962C8B-B14F-4D97-AF65-F5344CB8AC3E}">
        <p14:creationId xmlns:p14="http://schemas.microsoft.com/office/powerpoint/2010/main" val="2069737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9798E-90C4-48E6-B39B-37FF65347ABD}"/>
              </a:ext>
            </a:extLst>
          </p:cNvPr>
          <p:cNvSpPr>
            <a:spLocks noGrp="1"/>
          </p:cNvSpPr>
          <p:nvPr>
            <p:ph type="ctrTitle"/>
          </p:nvPr>
        </p:nvSpPr>
        <p:spPr>
          <a:xfrm>
            <a:off x="2197100" y="1079500"/>
            <a:ext cx="7797799" cy="2138400"/>
          </a:xfrm>
        </p:spPr>
        <p:txBody>
          <a:bodyPr anchor="b">
            <a:normAutofit/>
          </a:bodyPr>
          <a:lstStyle>
            <a:lvl1pPr algn="ctr">
              <a:defRPr sz="2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3D95C8C-0A7F-40D9-A690-3D5898EFFE81}"/>
              </a:ext>
            </a:extLst>
          </p:cNvPr>
          <p:cNvSpPr>
            <a:spLocks noGrp="1"/>
          </p:cNvSpPr>
          <p:nvPr>
            <p:ph type="subTitle" idx="1"/>
          </p:nvPr>
        </p:nvSpPr>
        <p:spPr>
          <a:xfrm>
            <a:off x="3308350" y="4113213"/>
            <a:ext cx="5575300" cy="1655762"/>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D1322F3-E47A-4D6E-96A8-AB5C73BA9906}"/>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dirty="0"/>
          </a:p>
        </p:txBody>
      </p:sp>
      <p:sp>
        <p:nvSpPr>
          <p:cNvPr id="5" name="Footer Placeholder 4">
            <a:extLst>
              <a:ext uri="{FF2B5EF4-FFF2-40B4-BE49-F238E27FC236}">
                <a16:creationId xmlns:a16="http://schemas.microsoft.com/office/drawing/2014/main" id="{737BF5CE-9E66-4FD5-949F-34E11607C6DF}"/>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EEDAB7A-4032-416A-B04E-1F4878912E0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dirty="0"/>
          </a:p>
        </p:txBody>
      </p:sp>
    </p:spTree>
    <p:extLst>
      <p:ext uri="{BB962C8B-B14F-4D97-AF65-F5344CB8AC3E}">
        <p14:creationId xmlns:p14="http://schemas.microsoft.com/office/powerpoint/2010/main" val="2421218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217A-A229-4751-8D09-0CAD914F628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A9DEA33-60C3-4B28-B3EF-E93D6D46A3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7D3B28-C66B-4279-AB67-2BC1D01239A4}"/>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a:p>
        </p:txBody>
      </p:sp>
      <p:sp>
        <p:nvSpPr>
          <p:cNvPr id="5" name="Footer Placeholder 4">
            <a:extLst>
              <a:ext uri="{FF2B5EF4-FFF2-40B4-BE49-F238E27FC236}">
                <a16:creationId xmlns:a16="http://schemas.microsoft.com/office/drawing/2014/main" id="{8928FF39-A0DA-4F77-9297-B83C86B575D9}"/>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9D7D65A-9D4E-42F6-A8BF-1EEAFB180710}"/>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277706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17BB-B242-4CC6-887C-83E08CE2D54A}"/>
              </a:ext>
            </a:extLst>
          </p:cNvPr>
          <p:cNvSpPr>
            <a:spLocks noGrp="1"/>
          </p:cNvSpPr>
          <p:nvPr>
            <p:ph type="title"/>
          </p:nvPr>
        </p:nvSpPr>
        <p:spPr>
          <a:xfrm>
            <a:off x="1079500" y="2252663"/>
            <a:ext cx="4457700" cy="2349500"/>
          </a:xfrm>
        </p:spPr>
        <p:txBody>
          <a:bodyPr anchor="ctr" anchorCtr="0">
            <a:normAutofit/>
          </a:bodyPr>
          <a:lstStyle>
            <a:lvl1pPr algn="ctr">
              <a:defRPr sz="2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695823-EA83-493F-8FEC-C72B5B9CF2FD}"/>
              </a:ext>
            </a:extLst>
          </p:cNvPr>
          <p:cNvSpPr>
            <a:spLocks noGrp="1"/>
          </p:cNvSpPr>
          <p:nvPr>
            <p:ph type="body" idx="1"/>
          </p:nvPr>
        </p:nvSpPr>
        <p:spPr>
          <a:xfrm>
            <a:off x="6654800" y="2252664"/>
            <a:ext cx="4451348" cy="2349500"/>
          </a:xfrm>
        </p:spPr>
        <p:txBody>
          <a:bodyPr anchor="ctr" anchorCtr="0"/>
          <a:lstStyle>
            <a:lvl1pPr marL="0" indent="0">
              <a:buNone/>
              <a:defRPr sz="2400" i="1">
                <a:solidFill>
                  <a:schemeClr val="tx1">
                    <a:alpha val="7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E08E54-36BB-4AB4-BE1F-5FA8207BEAF8}"/>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a:p>
        </p:txBody>
      </p:sp>
      <p:sp>
        <p:nvSpPr>
          <p:cNvPr id="5" name="Footer Placeholder 4">
            <a:extLst>
              <a:ext uri="{FF2B5EF4-FFF2-40B4-BE49-F238E27FC236}">
                <a16:creationId xmlns:a16="http://schemas.microsoft.com/office/drawing/2014/main" id="{C0453A6A-C55A-40A1-A3BB-DB417047F547}"/>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D6E656-7AC0-4BD3-AFE5-4B5122E2F2D8}"/>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grpSp>
        <p:nvGrpSpPr>
          <p:cNvPr id="20" name="Group 19">
            <a:extLst>
              <a:ext uri="{FF2B5EF4-FFF2-40B4-BE49-F238E27FC236}">
                <a16:creationId xmlns:a16="http://schemas.microsoft.com/office/drawing/2014/main" id="{E9ABE19D-0B51-4388-93D1-0CD6B767115D}"/>
              </a:ext>
            </a:extLst>
          </p:cNvPr>
          <p:cNvGrpSpPr/>
          <p:nvPr/>
        </p:nvGrpSpPr>
        <p:grpSpPr>
          <a:xfrm>
            <a:off x="999771" y="932104"/>
            <a:ext cx="913428" cy="1032464"/>
            <a:chOff x="999771" y="932104"/>
            <a:chExt cx="913428" cy="1032464"/>
          </a:xfrm>
        </p:grpSpPr>
        <p:grpSp>
          <p:nvGrpSpPr>
            <p:cNvPr id="21" name="Group 20">
              <a:extLst>
                <a:ext uri="{FF2B5EF4-FFF2-40B4-BE49-F238E27FC236}">
                  <a16:creationId xmlns:a16="http://schemas.microsoft.com/office/drawing/2014/main" id="{46226ED6-7133-4222-9552-0EA4B1B3C9FB}"/>
                </a:ext>
              </a:extLst>
            </p:cNvPr>
            <p:cNvGrpSpPr/>
            <p:nvPr/>
          </p:nvGrpSpPr>
          <p:grpSpPr>
            <a:xfrm rot="8100000" flipV="1">
              <a:off x="1047457" y="1290386"/>
              <a:ext cx="865742" cy="628383"/>
              <a:chOff x="558167" y="958515"/>
              <a:chExt cx="865742" cy="628383"/>
            </a:xfrm>
            <a:solidFill>
              <a:schemeClr val="accent3"/>
            </a:solidFill>
          </p:grpSpPr>
          <p:sp>
            <p:nvSpPr>
              <p:cNvPr id="28" name="Freeform: Shape 27">
                <a:extLst>
                  <a:ext uri="{FF2B5EF4-FFF2-40B4-BE49-F238E27FC236}">
                    <a16:creationId xmlns:a16="http://schemas.microsoft.com/office/drawing/2014/main" id="{BE810E40-D42F-4034-93BA-54446465D20B}"/>
                  </a:ext>
                </a:extLst>
              </p:cNvPr>
              <p:cNvSpPr/>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Freeform: Shape 28">
                <a:extLst>
                  <a:ext uri="{FF2B5EF4-FFF2-40B4-BE49-F238E27FC236}">
                    <a16:creationId xmlns:a16="http://schemas.microsoft.com/office/drawing/2014/main" id="{60F6BFC2-CA89-42B8-8A5A-E9F26BA87FBB}"/>
                  </a:ext>
                </a:extLst>
              </p:cNvPr>
              <p:cNvSpPr/>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2" name="Group 21">
              <a:extLst>
                <a:ext uri="{FF2B5EF4-FFF2-40B4-BE49-F238E27FC236}">
                  <a16:creationId xmlns:a16="http://schemas.microsoft.com/office/drawing/2014/main" id="{1CA36485-DC1D-48C9-91B2-425DBC66D471}"/>
                </a:ext>
              </a:extLst>
            </p:cNvPr>
            <p:cNvGrpSpPr/>
            <p:nvPr/>
          </p:nvGrpSpPr>
          <p:grpSpPr>
            <a:xfrm rot="10800000" flipH="1" flipV="1">
              <a:off x="999771" y="932104"/>
              <a:ext cx="864005" cy="1032464"/>
              <a:chOff x="2207971" y="2384401"/>
              <a:chExt cx="864005" cy="1032464"/>
            </a:xfrm>
          </p:grpSpPr>
          <p:sp>
            <p:nvSpPr>
              <p:cNvPr id="23" name="Freeform: Shape 22">
                <a:extLst>
                  <a:ext uri="{FF2B5EF4-FFF2-40B4-BE49-F238E27FC236}">
                    <a16:creationId xmlns:a16="http://schemas.microsoft.com/office/drawing/2014/main" id="{0ACF276E-196C-4923-B7D1-48A8E6A1669C}"/>
                  </a:ext>
                </a:extLst>
              </p:cNvPr>
              <p:cNvSpPr/>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Freeform: Shape 23">
                <a:extLst>
                  <a:ext uri="{FF2B5EF4-FFF2-40B4-BE49-F238E27FC236}">
                    <a16:creationId xmlns:a16="http://schemas.microsoft.com/office/drawing/2014/main" id="{FFE3686C-DFF6-4995-81B8-FA38F5BB0401}"/>
                  </a:ext>
                </a:extLst>
              </p:cNvPr>
              <p:cNvSpPr/>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5" name="Group 24">
                <a:extLst>
                  <a:ext uri="{FF2B5EF4-FFF2-40B4-BE49-F238E27FC236}">
                    <a16:creationId xmlns:a16="http://schemas.microsoft.com/office/drawing/2014/main" id="{9DCBF653-CCB9-47B2-9DD9-68847A45D82D}"/>
                  </a:ext>
                </a:extLst>
              </p:cNvPr>
              <p:cNvGrpSpPr/>
              <p:nvPr/>
            </p:nvGrpSpPr>
            <p:grpSpPr>
              <a:xfrm>
                <a:off x="2440769" y="2384401"/>
                <a:ext cx="313009" cy="1032464"/>
                <a:chOff x="2440769" y="2384401"/>
                <a:chExt cx="313009" cy="1032464"/>
              </a:xfrm>
            </p:grpSpPr>
            <p:cxnSp>
              <p:nvCxnSpPr>
                <p:cNvPr id="26" name="Straight Connector 25">
                  <a:extLst>
                    <a:ext uri="{FF2B5EF4-FFF2-40B4-BE49-F238E27FC236}">
                      <a16:creationId xmlns:a16="http://schemas.microsoft.com/office/drawing/2014/main" id="{7F081A1F-C7C9-4907-AAED-B4E9B64973FB}"/>
                    </a:ext>
                  </a:extLst>
                </p:cNvPr>
                <p:cNvCxnSpPr>
                  <a:cxnSpLocks/>
                </p:cNvCxnSpPr>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4F8F89A-0719-4D9A-8379-9EEBD7201052}"/>
                    </a:ext>
                  </a:extLst>
                </p:cNvPr>
                <p:cNvCxnSpPr>
                  <a:cxnSpLocks/>
                </p:cNvCxnSpPr>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30" name="Group 29">
            <a:extLst>
              <a:ext uri="{FF2B5EF4-FFF2-40B4-BE49-F238E27FC236}">
                <a16:creationId xmlns:a16="http://schemas.microsoft.com/office/drawing/2014/main" id="{E7AA5779-FF0F-4ACF-A56C-710A4CDEC8A3}"/>
              </a:ext>
            </a:extLst>
          </p:cNvPr>
          <p:cNvGrpSpPr/>
          <p:nvPr/>
        </p:nvGrpSpPr>
        <p:grpSpPr>
          <a:xfrm>
            <a:off x="1437136" y="649304"/>
            <a:ext cx="388541" cy="388541"/>
            <a:chOff x="5752675" y="5440856"/>
            <a:chExt cx="388541" cy="388541"/>
          </a:xfrm>
        </p:grpSpPr>
        <p:sp>
          <p:nvSpPr>
            <p:cNvPr id="31" name="Oval 30">
              <a:extLst>
                <a:ext uri="{FF2B5EF4-FFF2-40B4-BE49-F238E27FC236}">
                  <a16:creationId xmlns:a16="http://schemas.microsoft.com/office/drawing/2014/main" id="{5F0ADB13-4626-4F84-B513-0B58E65C248E}"/>
                </a:ext>
              </a:extLst>
            </p:cNvPr>
            <p:cNvSpPr/>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Oval 31">
              <a:extLst>
                <a:ext uri="{FF2B5EF4-FFF2-40B4-BE49-F238E27FC236}">
                  <a16:creationId xmlns:a16="http://schemas.microsoft.com/office/drawing/2014/main" id="{AF46BC46-AD78-4932-95BA-D3009154CA7A}"/>
                </a:ext>
              </a:extLst>
            </p:cNvPr>
            <p:cNvSpPr/>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33" name="Straight Connector 32">
            <a:extLst>
              <a:ext uri="{FF2B5EF4-FFF2-40B4-BE49-F238E27FC236}">
                <a16:creationId xmlns:a16="http://schemas.microsoft.com/office/drawing/2014/main" id="{D38118F0-6EA8-4901-9161-9101C6DDD97E}"/>
              </a:ext>
            </a:extLst>
          </p:cNvPr>
          <p:cNvCxnSpPr>
            <a:cxnSpLocks/>
          </p:cNvCxnSpPr>
          <p:nvPr/>
        </p:nvCxnSpPr>
        <p:spPr>
          <a:xfrm rot="16200000" flipH="1">
            <a:off x="5826000" y="342900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3921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D013D-A80D-4455-B886-0C3448294C02}"/>
              </a:ext>
            </a:extLst>
          </p:cNvPr>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99D3AB-20B9-4D90-8106-506F443682C8}"/>
              </a:ext>
            </a:extLst>
          </p:cNvPr>
          <p:cNvSpPr>
            <a:spLocks noGrp="1"/>
          </p:cNvSpPr>
          <p:nvPr>
            <p:ph sz="half" idx="1"/>
          </p:nvPr>
        </p:nvSpPr>
        <p:spPr>
          <a:xfrm>
            <a:off x="1085850" y="1790700"/>
            <a:ext cx="474015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5F9DF39-257F-4C10-A7B4-1AA1C66F28E9}"/>
              </a:ext>
            </a:extLst>
          </p:cNvPr>
          <p:cNvSpPr>
            <a:spLocks noGrp="1"/>
          </p:cNvSpPr>
          <p:nvPr>
            <p:ph sz="half" idx="2"/>
          </p:nvPr>
        </p:nvSpPr>
        <p:spPr>
          <a:xfrm>
            <a:off x="6366000" y="1790700"/>
            <a:ext cx="474015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0E57E5E-B324-4633-AB65-4A53498B9FA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a:p>
        </p:txBody>
      </p:sp>
      <p:sp>
        <p:nvSpPr>
          <p:cNvPr id="6" name="Footer Placeholder 5">
            <a:extLst>
              <a:ext uri="{FF2B5EF4-FFF2-40B4-BE49-F238E27FC236}">
                <a16:creationId xmlns:a16="http://schemas.microsoft.com/office/drawing/2014/main" id="{5B42A16D-8423-4C91-B839-F95380250FA3}"/>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63AD46B-C875-4F91-8991-4A4E5D768D9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821666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70C3-74D3-4445-A879-4F7CF42ED29A}"/>
              </a:ext>
            </a:extLst>
          </p:cNvPr>
          <p:cNvSpPr>
            <a:spLocks noGrp="1"/>
          </p:cNvSpPr>
          <p:nvPr>
            <p:ph type="title"/>
          </p:nvPr>
        </p:nvSpPr>
        <p:spPr>
          <a:xfrm>
            <a:off x="1079500" y="1011238"/>
            <a:ext cx="10026650" cy="655637"/>
          </a:xfrm>
        </p:spPr>
        <p:txBody>
          <a:bodyPr>
            <a:normAutofit/>
          </a:bodyPr>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2B64494-3C1C-49FE-ADB2-6F41CEEA82EF}"/>
              </a:ext>
            </a:extLst>
          </p:cNvPr>
          <p:cNvSpPr>
            <a:spLocks noGrp="1"/>
          </p:cNvSpPr>
          <p:nvPr>
            <p:ph type="body" idx="1"/>
          </p:nvPr>
        </p:nvSpPr>
        <p:spPr>
          <a:xfrm>
            <a:off x="1079500" y="1854200"/>
            <a:ext cx="4741200" cy="553998"/>
          </a:xfrm>
        </p:spPr>
        <p:txBody>
          <a:bodyPr anchor="t" anchorCtr="0">
            <a:normAutofit/>
          </a:bodyPr>
          <a:lstStyle>
            <a:lvl1pPr marL="0" indent="0">
              <a:lnSpc>
                <a:spcPct val="100000"/>
              </a:lnSpc>
              <a:buNone/>
              <a:defRPr sz="1800" b="0" cap="all" spc="300" baseline="0">
                <a:solidFill>
                  <a:schemeClr val="tx1">
                    <a:alpha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EE19A6-8340-43A4-9B30-A27DEB9E2BF1}"/>
              </a:ext>
            </a:extLst>
          </p:cNvPr>
          <p:cNvSpPr>
            <a:spLocks noGrp="1"/>
          </p:cNvSpPr>
          <p:nvPr>
            <p:ph sz="half" idx="2"/>
          </p:nvPr>
        </p:nvSpPr>
        <p:spPr>
          <a:xfrm>
            <a:off x="1079500" y="2525561"/>
            <a:ext cx="4741200" cy="3243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9D4B31-0090-483A-BF84-CEA2B22D51D5}"/>
              </a:ext>
            </a:extLst>
          </p:cNvPr>
          <p:cNvSpPr>
            <a:spLocks noGrp="1"/>
          </p:cNvSpPr>
          <p:nvPr>
            <p:ph type="body" sz="quarter" idx="3"/>
          </p:nvPr>
        </p:nvSpPr>
        <p:spPr>
          <a:xfrm>
            <a:off x="6364950" y="1854200"/>
            <a:ext cx="4741200" cy="553998"/>
          </a:xfrm>
        </p:spPr>
        <p:txBody>
          <a:bodyPr anchor="t" anchorCtr="0">
            <a:normAutofit/>
          </a:bodyPr>
          <a:lstStyle>
            <a:lvl1pPr marL="0" indent="0">
              <a:lnSpc>
                <a:spcPct val="100000"/>
              </a:lnSpc>
              <a:buNone/>
              <a:defRPr sz="1800" b="0" cap="all" spc="300" baseline="0">
                <a:solidFill>
                  <a:schemeClr val="tx1">
                    <a:alpha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8DB9E9-0BD8-4F85-9342-5C5BA0D35CEA}"/>
              </a:ext>
            </a:extLst>
          </p:cNvPr>
          <p:cNvSpPr>
            <a:spLocks noGrp="1"/>
          </p:cNvSpPr>
          <p:nvPr>
            <p:ph sz="quarter" idx="4"/>
          </p:nvPr>
        </p:nvSpPr>
        <p:spPr>
          <a:xfrm>
            <a:off x="6364950" y="2525560"/>
            <a:ext cx="4741200" cy="3243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52AE3D3E-6168-45C3-BAB4-04FFFB98354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a:p>
        </p:txBody>
      </p:sp>
      <p:sp>
        <p:nvSpPr>
          <p:cNvPr id="8" name="Footer Placeholder 7">
            <a:extLst>
              <a:ext uri="{FF2B5EF4-FFF2-40B4-BE49-F238E27FC236}">
                <a16:creationId xmlns:a16="http://schemas.microsoft.com/office/drawing/2014/main" id="{DA8F8D02-7CCF-4321-847A-CD553E52A342}"/>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9F966368-2A9A-4617-A2A9-E4E9ACD06381}"/>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201782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0855A-C7D7-455F-BD47-AB4221DD0240}"/>
              </a:ext>
            </a:extLst>
          </p:cNvPr>
          <p:cNvSpPr>
            <a:spLocks noGrp="1"/>
          </p:cNvSpPr>
          <p:nvPr>
            <p:ph type="title"/>
          </p:nvPr>
        </p:nvSpPr>
        <p:spPr>
          <a:xfrm>
            <a:off x="1079500" y="1079500"/>
            <a:ext cx="10026650" cy="4689475"/>
          </a:xfrm>
        </p:spPr>
        <p:txBody>
          <a:bodyPr anchor="ctr"/>
          <a:lstStyle>
            <a:lvl1pPr algn="ct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1629F6FD-C2F8-4688-B52A-ED76F48B8B4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a:p>
        </p:txBody>
      </p:sp>
      <p:sp>
        <p:nvSpPr>
          <p:cNvPr id="4" name="Footer Placeholder 3">
            <a:extLst>
              <a:ext uri="{FF2B5EF4-FFF2-40B4-BE49-F238E27FC236}">
                <a16:creationId xmlns:a16="http://schemas.microsoft.com/office/drawing/2014/main" id="{AB358F0F-237C-4F8E-A5A7-48269F700B1D}"/>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8C3629E-70C3-44A4-A268-2194CD424AF9}"/>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591220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0232D4-EC56-49D3-B967-D972B5E5E2C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a:p>
        </p:txBody>
      </p:sp>
      <p:sp>
        <p:nvSpPr>
          <p:cNvPr id="3" name="Footer Placeholder 2">
            <a:extLst>
              <a:ext uri="{FF2B5EF4-FFF2-40B4-BE49-F238E27FC236}">
                <a16:creationId xmlns:a16="http://schemas.microsoft.com/office/drawing/2014/main" id="{0B2C3171-136A-405F-B1CF-C0DAFAA21E41}"/>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6523E7E-BA29-40D2-BE24-10E7F7050409}"/>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669557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07EF-706F-47DD-B487-7C3E4EDE1945}"/>
              </a:ext>
            </a:extLst>
          </p:cNvPr>
          <p:cNvSpPr>
            <a:spLocks noGrp="1"/>
          </p:cNvSpPr>
          <p:nvPr>
            <p:ph type="title"/>
          </p:nvPr>
        </p:nvSpPr>
        <p:spPr>
          <a:xfrm>
            <a:off x="1071607" y="1011238"/>
            <a:ext cx="3906000" cy="1292400"/>
          </a:xfrm>
        </p:spPr>
        <p:txBody>
          <a:bodyPr anchor="t" anchorCtr="0">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8298442-7D9F-4D62-866B-FBA382F06C4C}"/>
              </a:ext>
            </a:extLst>
          </p:cNvPr>
          <p:cNvSpPr>
            <a:spLocks noGrp="1"/>
          </p:cNvSpPr>
          <p:nvPr>
            <p:ph idx="1"/>
          </p:nvPr>
        </p:nvSpPr>
        <p:spPr>
          <a:xfrm>
            <a:off x="5537200" y="955230"/>
            <a:ext cx="5583193" cy="4813745"/>
          </a:xfrm>
        </p:spPr>
        <p:txBody>
          <a:bodyPr/>
          <a:lstStyle>
            <a:lvl1pPr marL="0" indent="0">
              <a:lnSpc>
                <a:spcPct val="100000"/>
              </a:lnSpc>
              <a:buFontTx/>
              <a:buNone/>
              <a:defRPr sz="4800"/>
            </a:lvl1pPr>
            <a:lvl2pPr marL="0">
              <a:lnSpc>
                <a:spcPct val="100000"/>
              </a:lnSpc>
              <a:defRPr sz="4800"/>
            </a:lvl2pPr>
            <a:lvl3pPr marL="0" indent="0">
              <a:buNone/>
              <a:defRPr sz="2000"/>
            </a:lvl3pPr>
            <a:lvl4pPr marL="0">
              <a:defRPr sz="2000"/>
            </a:lvl4pPr>
            <a:lvl5pPr marL="360000">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67D1DB7-AC43-460E-B3C5-9F8B37D1B50A}"/>
              </a:ext>
            </a:extLst>
          </p:cNvPr>
          <p:cNvSpPr>
            <a:spLocks noGrp="1"/>
          </p:cNvSpPr>
          <p:nvPr>
            <p:ph type="body" sz="half" idx="2"/>
          </p:nvPr>
        </p:nvSpPr>
        <p:spPr>
          <a:xfrm>
            <a:off x="1079499" y="2664000"/>
            <a:ext cx="3905999" cy="3106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0C5DE9-6995-4F6E-AF64-6CE9A677971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a:p>
        </p:txBody>
      </p:sp>
      <p:sp>
        <p:nvSpPr>
          <p:cNvPr id="6" name="Footer Placeholder 5">
            <a:extLst>
              <a:ext uri="{FF2B5EF4-FFF2-40B4-BE49-F238E27FC236}">
                <a16:creationId xmlns:a16="http://schemas.microsoft.com/office/drawing/2014/main" id="{388BC655-2B4D-48CA-90B9-740400332295}"/>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314A7E0-1D83-4CE0-9FFE-3EEE2B3C27ED}"/>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734179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7F85-950A-4BED-AE31-5C85DE4FA488}"/>
              </a:ext>
            </a:extLst>
          </p:cNvPr>
          <p:cNvSpPr>
            <a:spLocks noGrp="1"/>
          </p:cNvSpPr>
          <p:nvPr>
            <p:ph type="title"/>
          </p:nvPr>
        </p:nvSpPr>
        <p:spPr>
          <a:xfrm>
            <a:off x="1079501" y="1011238"/>
            <a:ext cx="3905250" cy="1292662"/>
          </a:xfrm>
        </p:spPr>
        <p:txBody>
          <a:bodyPr anchor="t" anchorCtr="0">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813A008-3741-4305-8A06-C0D8404A32BB}"/>
              </a:ext>
            </a:extLst>
          </p:cNvPr>
          <p:cNvSpPr>
            <a:spLocks noGrp="1"/>
          </p:cNvSpPr>
          <p:nvPr>
            <p:ph type="pic" idx="1"/>
          </p:nvPr>
        </p:nvSpPr>
        <p:spPr>
          <a:xfrm>
            <a:off x="5537200" y="531813"/>
            <a:ext cx="6113812" cy="57848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BF2ADC63-3365-4920-AF26-600F4D2EA579}"/>
              </a:ext>
            </a:extLst>
          </p:cNvPr>
          <p:cNvSpPr>
            <a:spLocks noGrp="1"/>
          </p:cNvSpPr>
          <p:nvPr>
            <p:ph type="body" sz="half" idx="2"/>
          </p:nvPr>
        </p:nvSpPr>
        <p:spPr>
          <a:xfrm>
            <a:off x="1079500" y="2663825"/>
            <a:ext cx="3905250" cy="310515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C161BE-EF8B-4F4D-8197-61442EBC46B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a:p>
        </p:txBody>
      </p:sp>
      <p:sp>
        <p:nvSpPr>
          <p:cNvPr id="6" name="Footer Placeholder 5">
            <a:extLst>
              <a:ext uri="{FF2B5EF4-FFF2-40B4-BE49-F238E27FC236}">
                <a16:creationId xmlns:a16="http://schemas.microsoft.com/office/drawing/2014/main" id="{9FD37897-BFE5-414E-9334-53116988DC37}"/>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F5BF024-9A20-4B80-976D-420DCCD1616D}"/>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42880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794F-0C7D-47A6-A355-9B54F3A082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18BEFC-5F95-43C3-A662-CF24426CB374}"/>
              </a:ext>
            </a:extLst>
          </p:cNvPr>
          <p:cNvSpPr>
            <a:spLocks noGrp="1"/>
          </p:cNvSpPr>
          <p:nvPr>
            <p:ph type="body" orient="vert" idx="1"/>
          </p:nvPr>
        </p:nvSpPr>
        <p:spPr>
          <a:xfrm>
            <a:off x="1079500" y="1790700"/>
            <a:ext cx="10026650" cy="3978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E020A41-C226-41AB-8766-C9BF3E9BF9D0}"/>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a:p>
        </p:txBody>
      </p:sp>
      <p:sp>
        <p:nvSpPr>
          <p:cNvPr id="5" name="Footer Placeholder 4">
            <a:extLst>
              <a:ext uri="{FF2B5EF4-FFF2-40B4-BE49-F238E27FC236}">
                <a16:creationId xmlns:a16="http://schemas.microsoft.com/office/drawing/2014/main" id="{877795E9-017B-4505-810D-A5F553A56BC9}"/>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626A1BD-3429-4C11-B230-8AD083EC3EC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4163494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A11CA2-18BF-408B-A40C-B43A0A7B80FA}"/>
              </a:ext>
            </a:extLst>
          </p:cNvPr>
          <p:cNvSpPr>
            <a:spLocks noGrp="1"/>
          </p:cNvSpPr>
          <p:nvPr>
            <p:ph type="title" orient="vert"/>
          </p:nvPr>
        </p:nvSpPr>
        <p:spPr>
          <a:xfrm>
            <a:off x="9899079" y="1079500"/>
            <a:ext cx="1292662" cy="4689476"/>
          </a:xfrm>
        </p:spPr>
        <p:txBody>
          <a:bodyPr vert="eaVert">
            <a:normAutofit/>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E424B6-12FC-41A1-AF7C-7E3931D97204}"/>
              </a:ext>
            </a:extLst>
          </p:cNvPr>
          <p:cNvSpPr>
            <a:spLocks noGrp="1"/>
          </p:cNvSpPr>
          <p:nvPr>
            <p:ph type="body" orient="vert" idx="1"/>
          </p:nvPr>
        </p:nvSpPr>
        <p:spPr>
          <a:xfrm>
            <a:off x="1079499" y="1079500"/>
            <a:ext cx="8495943" cy="46894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35CF957-F921-48CF-97FE-91190C1AE9B3}"/>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4/4/25</a:t>
            </a:fld>
            <a:endParaRPr lang="en-US"/>
          </a:p>
        </p:txBody>
      </p:sp>
      <p:sp>
        <p:nvSpPr>
          <p:cNvPr id="5" name="Footer Placeholder 4">
            <a:extLst>
              <a:ext uri="{FF2B5EF4-FFF2-40B4-BE49-F238E27FC236}">
                <a16:creationId xmlns:a16="http://schemas.microsoft.com/office/drawing/2014/main" id="{6653F49D-6E0C-47F7-BAAD-A427913DC4D1}"/>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038A122-F390-46CF-BECF-3AE05CA585C4}"/>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671669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E7EC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fld id="{64F0E216-BA48-4F04-AC4F-645AA0DD6AC6}" type="datetimeFigureOut">
              <a:rPr lang="en-US" smtClean="0"/>
              <a:pPr/>
              <a:t>4/4/25</a:t>
            </a:fld>
            <a:endParaRPr lang="en-US" dirty="0"/>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3432876454"/>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DE20B-454A-C140-A7B2-C9508166A6CF}"/>
              </a:ext>
            </a:extLst>
          </p:cNvPr>
          <p:cNvSpPr>
            <a:spLocks noGrp="1"/>
          </p:cNvSpPr>
          <p:nvPr>
            <p:ph type="ctrTitle" idx="4294967295"/>
          </p:nvPr>
        </p:nvSpPr>
        <p:spPr>
          <a:xfrm>
            <a:off x="4721226" y="2437409"/>
            <a:ext cx="5977556" cy="1968892"/>
          </a:xfrm>
        </p:spPr>
        <p:txBody>
          <a:bodyPr>
            <a:normAutofit fontScale="90000"/>
          </a:bodyPr>
          <a:lstStyle/>
          <a:p>
            <a:r>
              <a:rPr lang="en-US" sz="3200" dirty="0">
                <a:solidFill>
                  <a:srgbClr val="00359B"/>
                </a:solidFill>
                <a:latin typeface="Lato" panose="020F0502020204030203" pitchFamily="34" charset="0"/>
                <a:ea typeface="Lato" panose="020F0502020204030203" pitchFamily="34" charset="0"/>
                <a:cs typeface="Lato" panose="020F0502020204030203" pitchFamily="34" charset="0"/>
              </a:rPr>
              <a:t>KENNETT CONSOLIDATED school district (KCSD) Communication audit: </a:t>
            </a:r>
            <a:r>
              <a:rPr lang="en-US" sz="3200" dirty="0" err="1">
                <a:solidFill>
                  <a:schemeClr val="tx1">
                    <a:lumMod val="50000"/>
                  </a:schemeClr>
                </a:solidFill>
                <a:latin typeface="Lato" panose="020F0502020204030203" pitchFamily="34" charset="0"/>
                <a:ea typeface="Lato" panose="020F0502020204030203" pitchFamily="34" charset="0"/>
                <a:cs typeface="Lato" panose="020F0502020204030203" pitchFamily="34" charset="0"/>
              </a:rPr>
              <a:t>ReSults</a:t>
            </a:r>
            <a:r>
              <a:rPr lang="en-US" sz="3200" dirty="0">
                <a:solidFill>
                  <a:schemeClr val="tx1">
                    <a:lumMod val="50000"/>
                  </a:schemeClr>
                </a:solidFill>
                <a:latin typeface="Lato" panose="020F0502020204030203" pitchFamily="34" charset="0"/>
                <a:ea typeface="Lato" panose="020F0502020204030203" pitchFamily="34" charset="0"/>
                <a:cs typeface="Lato" panose="020F0502020204030203" pitchFamily="34" charset="0"/>
              </a:rPr>
              <a:t> Presentation</a:t>
            </a:r>
          </a:p>
        </p:txBody>
      </p:sp>
      <p:sp>
        <p:nvSpPr>
          <p:cNvPr id="15" name="Shape 124">
            <a:extLst>
              <a:ext uri="{FF2B5EF4-FFF2-40B4-BE49-F238E27FC236}">
                <a16:creationId xmlns:a16="http://schemas.microsoft.com/office/drawing/2014/main" id="{D207337E-3D7D-2891-D5B4-F9B8B98A49BF}"/>
              </a:ext>
            </a:extLst>
          </p:cNvPr>
          <p:cNvSpPr/>
          <p:nvPr/>
        </p:nvSpPr>
        <p:spPr>
          <a:xfrm>
            <a:off x="6039968" y="5665415"/>
            <a:ext cx="4658814" cy="595035"/>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sz="4100" cap="all" spc="0">
                <a:solidFill>
                  <a:srgbClr val="FFFFFF"/>
                </a:solidFill>
                <a:latin typeface="Oswald Medium"/>
                <a:ea typeface="Oswald Medium"/>
                <a:cs typeface="Oswald Medium"/>
                <a:sym typeface="Oswald Medium"/>
              </a:defRPr>
            </a:lvl1pPr>
          </a:lstStyle>
          <a:p>
            <a:pPr algn="r"/>
            <a:r>
              <a:rPr lang="en-US" sz="16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Presented BY:</a:t>
            </a:r>
          </a:p>
          <a:p>
            <a:pPr algn="r"/>
            <a:r>
              <a:rPr lang="en-US" sz="16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Chester County Intermediate Unit</a:t>
            </a:r>
            <a:endParaRPr sz="16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16" name="Picture 15" descr="Icon&#10;&#10;Description automatically generated">
            <a:extLst>
              <a:ext uri="{FF2B5EF4-FFF2-40B4-BE49-F238E27FC236}">
                <a16:creationId xmlns:a16="http://schemas.microsoft.com/office/drawing/2014/main" id="{55106394-77AA-1F0F-16E0-50AA12873A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8782" y="5601864"/>
            <a:ext cx="992686" cy="722138"/>
          </a:xfrm>
          <a:prstGeom prst="rect">
            <a:avLst/>
          </a:prstGeom>
        </p:spPr>
      </p:pic>
      <p:pic>
        <p:nvPicPr>
          <p:cNvPr id="3" name="Picture 2" descr="A blue and black logo&#10;&#10;AI-generated content may be incorrect.">
            <a:extLst>
              <a:ext uri="{FF2B5EF4-FFF2-40B4-BE49-F238E27FC236}">
                <a16:creationId xmlns:a16="http://schemas.microsoft.com/office/drawing/2014/main" id="{3A8929F4-208F-4526-7C70-1B3899268DCC}"/>
              </a:ext>
            </a:extLst>
          </p:cNvPr>
          <p:cNvPicPr>
            <a:picLocks noChangeAspect="1"/>
          </p:cNvPicPr>
          <p:nvPr/>
        </p:nvPicPr>
        <p:blipFill rotWithShape="1">
          <a:blip r:embed="rId4">
            <a:extLst>
              <a:ext uri="{28A0092B-C50C-407E-A947-70E740481C1C}">
                <a14:useLocalDpi xmlns:a14="http://schemas.microsoft.com/office/drawing/2010/main" val="0"/>
              </a:ext>
            </a:extLst>
          </a:blip>
          <a:srcRect r="83212"/>
          <a:stretch/>
        </p:blipFill>
        <p:spPr bwMode="auto">
          <a:xfrm>
            <a:off x="2185989" y="2337868"/>
            <a:ext cx="2050414" cy="2167973"/>
          </a:xfrm>
          <a:prstGeom prst="rect">
            <a:avLst/>
          </a:prstGeom>
          <a:ln>
            <a:no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859308B2-EA85-F78A-E313-527046D0B370}"/>
              </a:ext>
            </a:extLst>
          </p:cNvPr>
          <p:cNvSpPr/>
          <p:nvPr/>
        </p:nvSpPr>
        <p:spPr>
          <a:xfrm>
            <a:off x="114299" y="100012"/>
            <a:ext cx="11972925" cy="6643687"/>
          </a:xfrm>
          <a:prstGeom prst="rect">
            <a:avLst/>
          </a:prstGeom>
          <a:noFill/>
          <a:ln w="228600" cap="sq">
            <a:solidFill>
              <a:srgbClr val="00359B"/>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3947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9BFF-5C35-AE4C-A2C6-8FDC7A2DF1DE}"/>
              </a:ext>
            </a:extLst>
          </p:cNvPr>
          <p:cNvSpPr>
            <a:spLocks noGrp="1"/>
          </p:cNvSpPr>
          <p:nvPr>
            <p:ph type="title"/>
          </p:nvPr>
        </p:nvSpPr>
        <p:spPr/>
        <p:txBody>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Presentation overview</a:t>
            </a:r>
          </a:p>
        </p:txBody>
      </p:sp>
      <p:sp>
        <p:nvSpPr>
          <p:cNvPr id="4" name="Rectangle 3">
            <a:extLst>
              <a:ext uri="{FF2B5EF4-FFF2-40B4-BE49-F238E27FC236}">
                <a16:creationId xmlns:a16="http://schemas.microsoft.com/office/drawing/2014/main" id="{9CA5F1C0-506A-5544-A184-FA25141B7644}"/>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Empty rows of chair">
            <a:extLst>
              <a:ext uri="{FF2B5EF4-FFF2-40B4-BE49-F238E27FC236}">
                <a16:creationId xmlns:a16="http://schemas.microsoft.com/office/drawing/2014/main" id="{62FB9562-3240-3C4F-BAE6-3246D6F412B2}"/>
              </a:ext>
            </a:extLst>
          </p:cNvPr>
          <p:cNvPicPr>
            <a:picLocks noChangeAspect="1"/>
          </p:cNvPicPr>
          <p:nvPr/>
        </p:nvPicPr>
        <p:blipFill rotWithShape="1">
          <a:blip r:embed="rId2">
            <a:duotone>
              <a:schemeClr val="accent1">
                <a:shade val="45000"/>
                <a:satMod val="135000"/>
              </a:schemeClr>
              <a:prstClr val="white"/>
            </a:duotone>
          </a:blip>
          <a:srcRect l="54180"/>
          <a:stretch/>
        </p:blipFill>
        <p:spPr>
          <a:xfrm>
            <a:off x="7478486" y="0"/>
            <a:ext cx="4713514" cy="6858000"/>
          </a:xfrm>
          <a:prstGeom prst="rect">
            <a:avLst/>
          </a:prstGeom>
        </p:spPr>
      </p:pic>
      <p:sp>
        <p:nvSpPr>
          <p:cNvPr id="3" name="Content Placeholder 2">
            <a:extLst>
              <a:ext uri="{FF2B5EF4-FFF2-40B4-BE49-F238E27FC236}">
                <a16:creationId xmlns:a16="http://schemas.microsoft.com/office/drawing/2014/main" id="{7F92AE5C-0863-EF44-AC9E-66B4A614DAFB}"/>
              </a:ext>
            </a:extLst>
          </p:cNvPr>
          <p:cNvSpPr>
            <a:spLocks noGrp="1"/>
          </p:cNvSpPr>
          <p:nvPr>
            <p:ph idx="1"/>
          </p:nvPr>
        </p:nvSpPr>
        <p:spPr/>
        <p:txBody>
          <a:bodyPr/>
          <a:lstStyle/>
          <a:p>
            <a:pPr marL="457200" indent="-457200">
              <a:buClr>
                <a:srgbClr val="00359B"/>
              </a:buClr>
              <a:buFont typeface="+mj-lt"/>
              <a:buAutoNum type="arabicPeriod"/>
            </a:pPr>
            <a:r>
              <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Goals of the Communication Audit</a:t>
            </a:r>
          </a:p>
          <a:p>
            <a:pPr marL="457200" indent="-457200">
              <a:buClr>
                <a:srgbClr val="00359B"/>
              </a:buClr>
              <a:buFont typeface="+mj-lt"/>
              <a:buAutoNum type="arabicPeriod"/>
            </a:pPr>
            <a:r>
              <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KCSD Ideals</a:t>
            </a:r>
          </a:p>
          <a:p>
            <a:pPr marL="457200" indent="-457200">
              <a:buClr>
                <a:srgbClr val="00359B"/>
              </a:buClr>
              <a:buFont typeface="+mj-lt"/>
              <a:buAutoNum type="arabicPeriod"/>
            </a:pPr>
            <a:r>
              <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Methodology</a:t>
            </a:r>
          </a:p>
          <a:p>
            <a:pPr marL="457200" indent="-457200">
              <a:buClr>
                <a:srgbClr val="00359B"/>
              </a:buClr>
              <a:buFont typeface="+mj-lt"/>
              <a:buAutoNum type="arabicPeriod"/>
            </a:pPr>
            <a:r>
              <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Key Findings and Opportunities</a:t>
            </a:r>
          </a:p>
          <a:p>
            <a:pPr marL="457200" indent="-457200">
              <a:buClr>
                <a:srgbClr val="00359B"/>
              </a:buClr>
              <a:buFont typeface="+mj-lt"/>
              <a:buAutoNum type="arabicPeriod"/>
            </a:pPr>
            <a:r>
              <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Recommendations</a:t>
            </a:r>
          </a:p>
        </p:txBody>
      </p:sp>
    </p:spTree>
    <p:extLst>
      <p:ext uri="{BB962C8B-B14F-4D97-AF65-F5344CB8AC3E}">
        <p14:creationId xmlns:p14="http://schemas.microsoft.com/office/powerpoint/2010/main" val="160086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7128C-F686-1F49-AA4E-0ED8FD9CA23F}"/>
              </a:ext>
            </a:extLst>
          </p:cNvPr>
          <p:cNvSpPr>
            <a:spLocks noGrp="1"/>
          </p:cNvSpPr>
          <p:nvPr>
            <p:ph type="title"/>
          </p:nvPr>
        </p:nvSpPr>
        <p:spPr/>
        <p:txBody>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goals of the communication audit</a:t>
            </a:r>
          </a:p>
        </p:txBody>
      </p:sp>
      <p:sp>
        <p:nvSpPr>
          <p:cNvPr id="4" name="Rectangle 3">
            <a:extLst>
              <a:ext uri="{FF2B5EF4-FFF2-40B4-BE49-F238E27FC236}">
                <a16:creationId xmlns:a16="http://schemas.microsoft.com/office/drawing/2014/main" id="{8CC72E68-9C51-E141-8B4D-105CB3FAFA6F}"/>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4C318C3-DDB9-7F4A-93DE-BB7625F6503E}"/>
              </a:ext>
            </a:extLst>
          </p:cNvPr>
          <p:cNvSpPr>
            <a:spLocks noGrp="1"/>
          </p:cNvSpPr>
          <p:nvPr>
            <p:ph idx="1"/>
          </p:nvPr>
        </p:nvSpPr>
        <p:spPr/>
        <p:txBody>
          <a:bodyPr>
            <a:normAutofit/>
          </a:bodyPr>
          <a:lstStyle/>
          <a:p>
            <a:pPr marL="457200" lvl="0" indent="-457200">
              <a:buClr>
                <a:srgbClr val="00359B"/>
              </a:buClr>
              <a:buFont typeface="+mj-lt"/>
              <a:buAutoNum type="arabicPeriod"/>
            </a:pPr>
            <a:r>
              <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Provide a comprehensive assessment of current communication efforts and the effectiveness of the overall program;</a:t>
            </a:r>
          </a:p>
          <a:p>
            <a:pPr marL="457200" lvl="0" indent="-457200">
              <a:buClr>
                <a:srgbClr val="00359B"/>
              </a:buClr>
              <a:buFont typeface="+mj-lt"/>
              <a:buAutoNum type="arabicPeriod"/>
            </a:pPr>
            <a:r>
              <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Create a snapshot of current perceptions about your schools and your district;</a:t>
            </a:r>
          </a:p>
          <a:p>
            <a:pPr marL="457200" lvl="0" indent="-457200">
              <a:buClr>
                <a:srgbClr val="00359B"/>
              </a:buClr>
              <a:buFont typeface="+mj-lt"/>
              <a:buAutoNum type="arabicPeriod"/>
            </a:pPr>
            <a:r>
              <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Identify gaps in your district communication strategy; and,</a:t>
            </a:r>
          </a:p>
          <a:p>
            <a:pPr marL="457200" lvl="0" indent="-457200">
              <a:buClr>
                <a:srgbClr val="00359B"/>
              </a:buClr>
              <a:buFont typeface="+mj-lt"/>
              <a:buAutoNum type="arabicPeriod"/>
            </a:pPr>
            <a:r>
              <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Provide baseline research to evaluate progress and develop a framework for creating a communication plan.</a:t>
            </a:r>
          </a:p>
          <a:p>
            <a:pPr marL="457200" lvl="0" indent="-457200">
              <a:buClr>
                <a:srgbClr val="00359B"/>
              </a:buClr>
              <a:buFont typeface="+mj-lt"/>
              <a:buAutoNum type="arabicPeriod"/>
            </a:pPr>
            <a:endParaRPr lang="en-US" dirty="0">
              <a:solidFill>
                <a:schemeClr val="tx2">
                  <a:lumMod val="10000"/>
                </a:schemeClr>
              </a:solidFill>
            </a:endParaRPr>
          </a:p>
          <a:p>
            <a:pPr>
              <a:buClr>
                <a:srgbClr val="00359B"/>
              </a:buClr>
            </a:pPr>
            <a:endParaRPr lang="en-US" dirty="0">
              <a:solidFill>
                <a:schemeClr val="tx2">
                  <a:lumMod val="10000"/>
                </a:schemeClr>
              </a:solidFill>
            </a:endParaRPr>
          </a:p>
        </p:txBody>
      </p:sp>
    </p:spTree>
    <p:extLst>
      <p:ext uri="{BB962C8B-B14F-4D97-AF65-F5344CB8AC3E}">
        <p14:creationId xmlns:p14="http://schemas.microsoft.com/office/powerpoint/2010/main" val="1162018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pic>
        <p:nvPicPr>
          <p:cNvPr id="12" name="Picture 11" descr="Books on an armchair">
            <a:extLst>
              <a:ext uri="{FF2B5EF4-FFF2-40B4-BE49-F238E27FC236}">
                <a16:creationId xmlns:a16="http://schemas.microsoft.com/office/drawing/2014/main" id="{56682B08-A887-9645-B06E-48E9023E5DFA}"/>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5934907" cy="6858000"/>
          </a:xfrm>
          <a:prstGeom prst="rect">
            <a:avLst/>
          </a:prstGeom>
        </p:spPr>
      </p:pic>
      <p:sp>
        <p:nvSpPr>
          <p:cNvPr id="13" name="TextBox 12">
            <a:extLst>
              <a:ext uri="{FF2B5EF4-FFF2-40B4-BE49-F238E27FC236}">
                <a16:creationId xmlns:a16="http://schemas.microsoft.com/office/drawing/2014/main" id="{0335BA2F-1012-DF42-945B-1FBA9DF89A36}"/>
              </a:ext>
            </a:extLst>
          </p:cNvPr>
          <p:cNvSpPr txBox="1"/>
          <p:nvPr/>
        </p:nvSpPr>
        <p:spPr>
          <a:xfrm>
            <a:off x="6257095" y="432125"/>
            <a:ext cx="5570728" cy="2531462"/>
          </a:xfrm>
          <a:prstGeom prst="rect">
            <a:avLst/>
          </a:prstGeom>
          <a:noFill/>
        </p:spPr>
        <p:txBody>
          <a:bodyPr wrap="square" rtlCol="0">
            <a:spAutoFit/>
          </a:bodyPr>
          <a:lstStyle/>
          <a:p>
            <a:r>
              <a:rPr lang="en-US" sz="2800"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KCSD IDEALS</a:t>
            </a:r>
          </a:p>
          <a:p>
            <a:endParaRPr lang="en-US" sz="1050" dirty="0">
              <a:latin typeface="PT Sans" panose="020B0503020203020204" pitchFamily="34" charset="0"/>
              <a:ea typeface="PT Sans" panose="020B0503020203020204" pitchFamily="34" charset="0"/>
              <a:cs typeface="Open Sans" panose="020B0606030504020204" pitchFamily="34" charset="0"/>
            </a:endParaRPr>
          </a:p>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The following summarizes the knowledge, attitude, behavior and outcome ideals developed by the Board and Administration. The established ideals were utilized as the primary benchmark and measurement for the communication audit.</a:t>
            </a:r>
          </a:p>
        </p:txBody>
      </p:sp>
      <p:sp>
        <p:nvSpPr>
          <p:cNvPr id="15" name="TextBox 14">
            <a:extLst>
              <a:ext uri="{FF2B5EF4-FFF2-40B4-BE49-F238E27FC236}">
                <a16:creationId xmlns:a16="http://schemas.microsoft.com/office/drawing/2014/main" id="{AA969AB4-F097-0949-A22B-D1CF5902F6D6}"/>
              </a:ext>
            </a:extLst>
          </p:cNvPr>
          <p:cNvSpPr txBox="1"/>
          <p:nvPr/>
        </p:nvSpPr>
        <p:spPr>
          <a:xfrm>
            <a:off x="6257095" y="3429000"/>
            <a:ext cx="5570728" cy="3170099"/>
          </a:xfrm>
          <a:prstGeom prst="rect">
            <a:avLst/>
          </a:prstGeom>
          <a:noFill/>
        </p:spPr>
        <p:txBody>
          <a:bodyPr wrap="square" rtlCol="0">
            <a:spAutoFit/>
          </a:bodyPr>
          <a:lstStyle/>
          <a:p>
            <a:r>
              <a:rPr lang="en-US" sz="2000"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Ideals Summary</a:t>
            </a:r>
          </a:p>
          <a:p>
            <a:endParaRPr lang="en-US" sz="2000" dirty="0">
              <a:latin typeface="Lato" panose="020F0502020204030203" pitchFamily="34" charset="0"/>
              <a:ea typeface="Lato" panose="020F0502020204030203" pitchFamily="34" charset="0"/>
              <a:cs typeface="Lato" panose="020F0502020204030203" pitchFamily="34" charset="0"/>
            </a:endParaRPr>
          </a:p>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KCSD seeks to foster pride, trust, and engagement by highlighting its multicultural strengths, supportive environment, and student-centered vision. Through clear, inclusive, and consistent communication, the district aims to build authentic relationships, empower action, and inspire shared ownership in the success of </a:t>
            </a:r>
            <a:r>
              <a:rPr lang="en-US" sz="200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every student.</a:t>
            </a:r>
            <a:endPar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2" name="Picture 1" descr="A blue and black logo&#10;&#10;AI-generated content may be incorrect.">
            <a:extLst>
              <a:ext uri="{FF2B5EF4-FFF2-40B4-BE49-F238E27FC236}">
                <a16:creationId xmlns:a16="http://schemas.microsoft.com/office/drawing/2014/main" id="{DD869633-582D-695C-8A34-27132DD0E481}"/>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16734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F7D8A5-A5BC-924D-B5B3-F6FBD81A5567}"/>
              </a:ext>
            </a:extLst>
          </p:cNvPr>
          <p:cNvSpPr/>
          <p:nvPr/>
        </p:nvSpPr>
        <p:spPr>
          <a:xfrm>
            <a:off x="692727" y="1484416"/>
            <a:ext cx="11665528" cy="4362346"/>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p:txBody>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METHODOLOGY</a:t>
            </a:r>
          </a:p>
        </p:txBody>
      </p:sp>
      <p:sp>
        <p:nvSpPr>
          <p:cNvPr id="6" name="Rectangle 5">
            <a:extLst>
              <a:ext uri="{FF2B5EF4-FFF2-40B4-BE49-F238E27FC236}">
                <a16:creationId xmlns:a16="http://schemas.microsoft.com/office/drawing/2014/main" id="{473317C7-01CD-1A41-AC9E-081E8E3C8DBB}"/>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9C8BC7D-DFD3-144E-8848-9162F743B8BC}"/>
              </a:ext>
            </a:extLst>
          </p:cNvPr>
          <p:cNvSpPr txBox="1"/>
          <p:nvPr/>
        </p:nvSpPr>
        <p:spPr>
          <a:xfrm>
            <a:off x="1079500" y="2381335"/>
            <a:ext cx="2450409" cy="3294443"/>
          </a:xfrm>
          <a:prstGeom prst="rect">
            <a:avLst/>
          </a:prstGeom>
          <a:solidFill>
            <a:schemeClr val="tx2"/>
          </a:solidFill>
        </p:spPr>
        <p:txBody>
          <a:bodyPr wrap="square" rtlCol="0">
            <a:spAutoFit/>
          </a:bodyPr>
          <a:lstStyle/>
          <a:p>
            <a:endParaRPr lang="en-US" dirty="0"/>
          </a:p>
        </p:txBody>
      </p:sp>
      <p:sp>
        <p:nvSpPr>
          <p:cNvPr id="22" name="TextBox 21">
            <a:extLst>
              <a:ext uri="{FF2B5EF4-FFF2-40B4-BE49-F238E27FC236}">
                <a16:creationId xmlns:a16="http://schemas.microsoft.com/office/drawing/2014/main" id="{9843A70E-BD87-8C4F-A2D0-398F05716D1D}"/>
              </a:ext>
            </a:extLst>
          </p:cNvPr>
          <p:cNvSpPr txBox="1"/>
          <p:nvPr/>
        </p:nvSpPr>
        <p:spPr>
          <a:xfrm>
            <a:off x="4802018" y="2381335"/>
            <a:ext cx="2450409" cy="3294443"/>
          </a:xfrm>
          <a:prstGeom prst="rect">
            <a:avLst/>
          </a:prstGeom>
          <a:solidFill>
            <a:schemeClr val="tx2"/>
          </a:solidFill>
        </p:spPr>
        <p:txBody>
          <a:bodyPr wrap="square" rtlCol="0">
            <a:spAutoFit/>
          </a:bodyPr>
          <a:lstStyle/>
          <a:p>
            <a:endParaRPr lang="en-US" dirty="0"/>
          </a:p>
        </p:txBody>
      </p:sp>
      <p:sp>
        <p:nvSpPr>
          <p:cNvPr id="23" name="TextBox 22">
            <a:extLst>
              <a:ext uri="{FF2B5EF4-FFF2-40B4-BE49-F238E27FC236}">
                <a16:creationId xmlns:a16="http://schemas.microsoft.com/office/drawing/2014/main" id="{451531B1-0448-F040-8584-24A3349FEABD}"/>
              </a:ext>
            </a:extLst>
          </p:cNvPr>
          <p:cNvSpPr txBox="1"/>
          <p:nvPr/>
        </p:nvSpPr>
        <p:spPr>
          <a:xfrm>
            <a:off x="8524537" y="2381335"/>
            <a:ext cx="2450409" cy="3294443"/>
          </a:xfrm>
          <a:prstGeom prst="rect">
            <a:avLst/>
          </a:prstGeom>
          <a:solidFill>
            <a:schemeClr val="tx2"/>
          </a:solidFill>
        </p:spPr>
        <p:txBody>
          <a:bodyPr wrap="square" rtlCol="0">
            <a:spAutoFit/>
          </a:bodyPr>
          <a:lstStyle/>
          <a:p>
            <a:endParaRPr lang="en-US" dirty="0"/>
          </a:p>
        </p:txBody>
      </p:sp>
      <p:pic>
        <p:nvPicPr>
          <p:cNvPr id="24" name="Graphic 23" descr="Clipboard outline">
            <a:extLst>
              <a:ext uri="{FF2B5EF4-FFF2-40B4-BE49-F238E27FC236}">
                <a16:creationId xmlns:a16="http://schemas.microsoft.com/office/drawing/2014/main" id="{1385194D-EEF4-5E4C-AF41-763E494DF3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94682" y="2939656"/>
            <a:ext cx="711081" cy="711081"/>
          </a:xfrm>
          <a:prstGeom prst="rect">
            <a:avLst/>
          </a:prstGeom>
        </p:spPr>
      </p:pic>
      <p:sp>
        <p:nvSpPr>
          <p:cNvPr id="25" name="TextBox 24">
            <a:extLst>
              <a:ext uri="{FF2B5EF4-FFF2-40B4-BE49-F238E27FC236}">
                <a16:creationId xmlns:a16="http://schemas.microsoft.com/office/drawing/2014/main" id="{196952D5-0F56-C94D-99CA-EB281FC37C93}"/>
              </a:ext>
            </a:extLst>
          </p:cNvPr>
          <p:cNvSpPr txBox="1"/>
          <p:nvPr/>
        </p:nvSpPr>
        <p:spPr>
          <a:xfrm>
            <a:off x="4779017" y="2445708"/>
            <a:ext cx="2425813" cy="461665"/>
          </a:xfrm>
          <a:prstGeom prst="rect">
            <a:avLst/>
          </a:prstGeom>
          <a:noFill/>
        </p:spPr>
        <p:txBody>
          <a:bodyPr wrap="square" rtlCol="0">
            <a:spAutoFit/>
          </a:bodyPr>
          <a:lstStyle/>
          <a:p>
            <a:pPr algn="ctr"/>
            <a:r>
              <a:rPr lang="en-US" sz="2400" b="1" dirty="0">
                <a:solidFill>
                  <a:schemeClr val="bg1"/>
                </a:solidFill>
                <a:latin typeface="Century Gothic" panose="020B0502020202020204" pitchFamily="34" charset="0"/>
              </a:rPr>
              <a:t>Surveys</a:t>
            </a:r>
          </a:p>
        </p:txBody>
      </p:sp>
      <p:sp>
        <p:nvSpPr>
          <p:cNvPr id="26" name="TextBox 25">
            <a:extLst>
              <a:ext uri="{FF2B5EF4-FFF2-40B4-BE49-F238E27FC236}">
                <a16:creationId xmlns:a16="http://schemas.microsoft.com/office/drawing/2014/main" id="{DC9925B4-6C44-BD43-B136-0BE8005C2542}"/>
              </a:ext>
            </a:extLst>
          </p:cNvPr>
          <p:cNvSpPr txBox="1"/>
          <p:nvPr/>
        </p:nvSpPr>
        <p:spPr>
          <a:xfrm>
            <a:off x="4825019" y="3826970"/>
            <a:ext cx="2450409" cy="1754326"/>
          </a:xfrm>
          <a:prstGeom prst="rect">
            <a:avLst/>
          </a:prstGeom>
          <a:noFill/>
        </p:spPr>
        <p:txBody>
          <a:bodyPr wrap="square" rtlCol="0">
            <a:spAutoFit/>
          </a:bodyPr>
          <a:lstStyle/>
          <a:p>
            <a:pPr algn="ctr"/>
            <a:r>
              <a:rPr lang="en-US" b="1" dirty="0">
                <a:solidFill>
                  <a:schemeClr val="bg1"/>
                </a:solidFill>
                <a:latin typeface="Avenir Black" panose="02000503020000020003" pitchFamily="2" charset="0"/>
              </a:rPr>
              <a:t>211 Respondents</a:t>
            </a:r>
          </a:p>
          <a:p>
            <a:pPr algn="ctr"/>
            <a:endParaRPr lang="en-US" b="1" dirty="0">
              <a:solidFill>
                <a:schemeClr val="bg1"/>
              </a:solidFill>
              <a:latin typeface="Avenir Black" panose="02000503020000020003" pitchFamily="2" charset="0"/>
            </a:endParaRPr>
          </a:p>
          <a:p>
            <a:pPr algn="ctr"/>
            <a:r>
              <a:rPr lang="en-US" dirty="0">
                <a:solidFill>
                  <a:schemeClr val="bg1"/>
                </a:solidFill>
                <a:latin typeface="Avenir Light" panose="020B0402020203020204" pitchFamily="34" charset="77"/>
                <a:ea typeface="PT Sans" panose="020B0503020203020204" pitchFamily="34" charset="0"/>
              </a:rPr>
              <a:t>Respondents included staff, families and community members</a:t>
            </a:r>
            <a:r>
              <a:rPr lang="en-US" dirty="0">
                <a:latin typeface="Avenir Light" panose="020B0402020203020204" pitchFamily="34" charset="77"/>
                <a:ea typeface="PT Sans" panose="020B0503020203020204" pitchFamily="34" charset="0"/>
              </a:rPr>
              <a:t>.</a:t>
            </a:r>
            <a:endParaRPr lang="en-US" dirty="0">
              <a:latin typeface="Avenir Light" panose="020B0402020203020204" pitchFamily="34" charset="77"/>
            </a:endParaRPr>
          </a:p>
        </p:txBody>
      </p:sp>
      <p:pic>
        <p:nvPicPr>
          <p:cNvPr id="27" name="Graphic 26" descr="Meeting outline">
            <a:extLst>
              <a:ext uri="{FF2B5EF4-FFF2-40B4-BE49-F238E27FC236}">
                <a16:creationId xmlns:a16="http://schemas.microsoft.com/office/drawing/2014/main" id="{2ED9B4A5-3BAB-4840-97A5-824839DB592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94199" y="2891414"/>
            <a:ext cx="711081" cy="711081"/>
          </a:xfrm>
          <a:prstGeom prst="rect">
            <a:avLst/>
          </a:prstGeom>
        </p:spPr>
      </p:pic>
      <p:sp>
        <p:nvSpPr>
          <p:cNvPr id="28" name="TextBox 27">
            <a:extLst>
              <a:ext uri="{FF2B5EF4-FFF2-40B4-BE49-F238E27FC236}">
                <a16:creationId xmlns:a16="http://schemas.microsoft.com/office/drawing/2014/main" id="{82A10DE1-66AF-8E4B-9DF5-BACF6C870FDF}"/>
              </a:ext>
            </a:extLst>
          </p:cNvPr>
          <p:cNvSpPr txBox="1"/>
          <p:nvPr/>
        </p:nvSpPr>
        <p:spPr>
          <a:xfrm>
            <a:off x="8476730" y="2424058"/>
            <a:ext cx="2450409" cy="461665"/>
          </a:xfrm>
          <a:prstGeom prst="rect">
            <a:avLst/>
          </a:prstGeom>
          <a:noFill/>
        </p:spPr>
        <p:txBody>
          <a:bodyPr wrap="square" rtlCol="0">
            <a:spAutoFit/>
          </a:bodyPr>
          <a:lstStyle/>
          <a:p>
            <a:pPr algn="ctr"/>
            <a:r>
              <a:rPr lang="en-US" sz="2400" b="1" dirty="0">
                <a:solidFill>
                  <a:schemeClr val="bg1"/>
                </a:solidFill>
                <a:latin typeface="Century Gothic" panose="020B0502020202020204" pitchFamily="34" charset="0"/>
              </a:rPr>
              <a:t>Focus Groups</a:t>
            </a:r>
          </a:p>
        </p:txBody>
      </p:sp>
      <p:sp>
        <p:nvSpPr>
          <p:cNvPr id="29" name="TextBox 28">
            <a:extLst>
              <a:ext uri="{FF2B5EF4-FFF2-40B4-BE49-F238E27FC236}">
                <a16:creationId xmlns:a16="http://schemas.microsoft.com/office/drawing/2014/main" id="{69E9F968-10B6-074F-9888-B2D82C517E21}"/>
              </a:ext>
            </a:extLst>
          </p:cNvPr>
          <p:cNvSpPr txBox="1"/>
          <p:nvPr/>
        </p:nvSpPr>
        <p:spPr>
          <a:xfrm>
            <a:off x="8524536" y="3549971"/>
            <a:ext cx="2450409" cy="2031325"/>
          </a:xfrm>
          <a:prstGeom prst="rect">
            <a:avLst/>
          </a:prstGeom>
          <a:noFill/>
        </p:spPr>
        <p:txBody>
          <a:bodyPr wrap="square" rtlCol="0">
            <a:spAutoFit/>
          </a:bodyPr>
          <a:lstStyle/>
          <a:p>
            <a:pPr algn="ctr"/>
            <a:endParaRPr lang="en-US" b="1" dirty="0">
              <a:latin typeface="Avenir Black" panose="02000503020000020003" pitchFamily="2" charset="0"/>
            </a:endParaRPr>
          </a:p>
          <a:p>
            <a:pPr algn="ctr"/>
            <a:r>
              <a:rPr lang="en-US" b="1" dirty="0">
                <a:solidFill>
                  <a:schemeClr val="bg1"/>
                </a:solidFill>
                <a:latin typeface="Avenir Black" panose="02000503020000020003" pitchFamily="2" charset="0"/>
              </a:rPr>
              <a:t>3 Focus Groups</a:t>
            </a:r>
          </a:p>
          <a:p>
            <a:pPr algn="ctr"/>
            <a:endParaRPr lang="en-US" b="1" dirty="0">
              <a:latin typeface="Avenir Black" panose="02000503020000020003" pitchFamily="2" charset="0"/>
            </a:endParaRPr>
          </a:p>
          <a:p>
            <a:pPr algn="ctr"/>
            <a:r>
              <a:rPr lang="en-US" dirty="0">
                <a:solidFill>
                  <a:schemeClr val="bg1"/>
                </a:solidFill>
                <a:latin typeface="Avenir Light" panose="020B0402020203020204" pitchFamily="34" charset="77"/>
                <a:ea typeface="PT Sans" panose="020B0503020203020204" pitchFamily="34" charset="0"/>
              </a:rPr>
              <a:t>Focus groups were conducted with internal and external audiences.</a:t>
            </a:r>
            <a:endParaRPr lang="en-US" dirty="0">
              <a:solidFill>
                <a:schemeClr val="bg1"/>
              </a:solidFill>
              <a:latin typeface="Avenir Light" panose="020B0402020203020204" pitchFamily="34" charset="77"/>
            </a:endParaRPr>
          </a:p>
        </p:txBody>
      </p:sp>
      <p:pic>
        <p:nvPicPr>
          <p:cNvPr id="30" name="Graphic 29" descr="Connections outline">
            <a:extLst>
              <a:ext uri="{FF2B5EF4-FFF2-40B4-BE49-F238E27FC236}">
                <a16:creationId xmlns:a16="http://schemas.microsoft.com/office/drawing/2014/main" id="{B7E541B5-8B4D-7A45-8A59-B84D714D276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49163" y="2939657"/>
            <a:ext cx="711081" cy="711081"/>
          </a:xfrm>
          <a:prstGeom prst="rect">
            <a:avLst/>
          </a:prstGeom>
        </p:spPr>
      </p:pic>
      <p:sp>
        <p:nvSpPr>
          <p:cNvPr id="31" name="TextBox 30">
            <a:extLst>
              <a:ext uri="{FF2B5EF4-FFF2-40B4-BE49-F238E27FC236}">
                <a16:creationId xmlns:a16="http://schemas.microsoft.com/office/drawing/2014/main" id="{DF103453-9F18-5C44-A833-D89FC8B13BA7}"/>
              </a:ext>
            </a:extLst>
          </p:cNvPr>
          <p:cNvSpPr txBox="1"/>
          <p:nvPr/>
        </p:nvSpPr>
        <p:spPr>
          <a:xfrm>
            <a:off x="1079500" y="2423429"/>
            <a:ext cx="2450408" cy="461665"/>
          </a:xfrm>
          <a:prstGeom prst="rect">
            <a:avLst/>
          </a:prstGeom>
          <a:noFill/>
        </p:spPr>
        <p:txBody>
          <a:bodyPr wrap="square" rtlCol="0">
            <a:spAutoFit/>
          </a:bodyPr>
          <a:lstStyle/>
          <a:p>
            <a:pPr algn="ctr"/>
            <a:r>
              <a:rPr lang="en-US" sz="2400" b="1" dirty="0">
                <a:solidFill>
                  <a:schemeClr val="bg1"/>
                </a:solidFill>
                <a:latin typeface="Century Gothic" panose="020B0502020202020204" pitchFamily="34" charset="0"/>
              </a:rPr>
              <a:t>Material Audits</a:t>
            </a:r>
          </a:p>
        </p:txBody>
      </p:sp>
      <p:sp>
        <p:nvSpPr>
          <p:cNvPr id="32" name="Rectangle 31">
            <a:extLst>
              <a:ext uri="{FF2B5EF4-FFF2-40B4-BE49-F238E27FC236}">
                <a16:creationId xmlns:a16="http://schemas.microsoft.com/office/drawing/2014/main" id="{3446E9AF-4BE2-F34A-8E31-3D3A63DAB712}"/>
              </a:ext>
            </a:extLst>
          </p:cNvPr>
          <p:cNvSpPr/>
          <p:nvPr/>
        </p:nvSpPr>
        <p:spPr>
          <a:xfrm>
            <a:off x="1091000" y="3638904"/>
            <a:ext cx="2450410" cy="2400657"/>
          </a:xfrm>
          <a:prstGeom prst="rect">
            <a:avLst/>
          </a:prstGeom>
        </p:spPr>
        <p:txBody>
          <a:bodyPr wrap="square">
            <a:spAutoFit/>
          </a:bodyPr>
          <a:lstStyle/>
          <a:p>
            <a:pPr algn="ctr"/>
            <a:r>
              <a:rPr lang="en-US" b="1" dirty="0">
                <a:solidFill>
                  <a:schemeClr val="bg1"/>
                </a:solidFill>
                <a:latin typeface="Avenir Black" panose="02000503020000020003" pitchFamily="2" charset="0"/>
              </a:rPr>
              <a:t>17+ Artifacts &amp;</a:t>
            </a:r>
          </a:p>
          <a:p>
            <a:pPr algn="ctr"/>
            <a:r>
              <a:rPr lang="en-US" b="1" dirty="0">
                <a:solidFill>
                  <a:schemeClr val="bg1"/>
                </a:solidFill>
                <a:latin typeface="Avenir Black" panose="02000503020000020003" pitchFamily="2" charset="0"/>
              </a:rPr>
              <a:t>8 Accounts</a:t>
            </a:r>
          </a:p>
          <a:p>
            <a:pPr algn="ctr"/>
            <a:endParaRPr lang="en-US" dirty="0">
              <a:latin typeface="Avenir Light" panose="020B0402020203020204" pitchFamily="34" charset="77"/>
              <a:ea typeface="PT Sans" panose="020B0503020203020204" pitchFamily="34" charset="0"/>
            </a:endParaRPr>
          </a:p>
          <a:p>
            <a:pPr algn="ctr"/>
            <a:r>
              <a:rPr lang="en-US" dirty="0">
                <a:solidFill>
                  <a:schemeClr val="bg1"/>
                </a:solidFill>
                <a:latin typeface="Avenir Light" panose="020B0402020203020204" pitchFamily="34" charset="77"/>
                <a:ea typeface="PT Sans" panose="020B0503020203020204" pitchFamily="34" charset="0"/>
              </a:rPr>
              <a:t>Existing materials </a:t>
            </a:r>
          </a:p>
          <a:p>
            <a:pPr algn="ctr"/>
            <a:r>
              <a:rPr lang="en-US" dirty="0">
                <a:solidFill>
                  <a:schemeClr val="bg1"/>
                </a:solidFill>
                <a:latin typeface="Avenir Light" panose="020B0402020203020204" pitchFamily="34" charset="77"/>
                <a:ea typeface="PT Sans" panose="020B0503020203020204" pitchFamily="34" charset="0"/>
              </a:rPr>
              <a:t>and social media accounts were reviewed.</a:t>
            </a:r>
            <a:endParaRPr lang="en-US" b="1" dirty="0">
              <a:solidFill>
                <a:schemeClr val="bg1"/>
              </a:solidFill>
              <a:latin typeface="Avenir Black" panose="02000503020000020003" pitchFamily="2" charset="0"/>
            </a:endParaRPr>
          </a:p>
          <a:p>
            <a:pPr algn="ctr"/>
            <a:endParaRPr lang="en-US" sz="2400" b="1" dirty="0">
              <a:latin typeface="Avenir Black" panose="02000503020000020003" pitchFamily="2" charset="0"/>
            </a:endParaRPr>
          </a:p>
        </p:txBody>
      </p:sp>
      <p:sp>
        <p:nvSpPr>
          <p:cNvPr id="20" name="Content Placeholder 2">
            <a:extLst>
              <a:ext uri="{FF2B5EF4-FFF2-40B4-BE49-F238E27FC236}">
                <a16:creationId xmlns:a16="http://schemas.microsoft.com/office/drawing/2014/main" id="{986E6321-1C32-8746-BB15-16CB4D9D6C5F}"/>
              </a:ext>
            </a:extLst>
          </p:cNvPr>
          <p:cNvSpPr txBox="1">
            <a:spLocks/>
          </p:cNvSpPr>
          <p:nvPr/>
        </p:nvSpPr>
        <p:spPr>
          <a:xfrm>
            <a:off x="1079500" y="1608525"/>
            <a:ext cx="10530609" cy="1315919"/>
          </a:xfrm>
          <a:prstGeom prst="rect">
            <a:avLst/>
          </a:prstGeom>
        </p:spPr>
        <p:txBody>
          <a:bodyPr vert="horz" lIns="0" tIns="0" rIns="0" bIns="0" rtlCol="0" anchor="t" anchorCtr="0">
            <a:normAutofit/>
          </a:bodyPr>
          <a:lst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buClr>
              <a:buNone/>
            </a:pPr>
            <a:r>
              <a:rPr lang="en-US" sz="1800" dirty="0">
                <a:solidFill>
                  <a:schemeClr val="tx2">
                    <a:lumMod val="10000"/>
                    <a:alpha val="70000"/>
                  </a:schemeClr>
                </a:solidFill>
                <a:latin typeface="Lato" panose="020F0502020204030203" pitchFamily="34" charset="0"/>
                <a:ea typeface="Lato" panose="020F0502020204030203" pitchFamily="34" charset="0"/>
                <a:cs typeface="Lato" panose="020F0502020204030203" pitchFamily="34" charset="0"/>
              </a:rPr>
              <a:t>The Chester County Intermediate Unit (CCIU) employed a variety of qualitative and quantitative data collection measures and assessments to accomplish the KCSD communication audit as outlined below.</a:t>
            </a:r>
          </a:p>
        </p:txBody>
      </p:sp>
      <p:pic>
        <p:nvPicPr>
          <p:cNvPr id="3" name="Picture 2" descr="A blue and black logo&#10;&#10;AI-generated content may be incorrect.">
            <a:extLst>
              <a:ext uri="{FF2B5EF4-FFF2-40B4-BE49-F238E27FC236}">
                <a16:creationId xmlns:a16="http://schemas.microsoft.com/office/drawing/2014/main" id="{EF30B54C-7CCE-0B0D-2D2E-7479339E6907}"/>
              </a:ext>
            </a:extLst>
          </p:cNvPr>
          <p:cNvPicPr>
            <a:picLocks noChangeAspect="1"/>
          </p:cNvPicPr>
          <p:nvPr/>
        </p:nvPicPr>
        <p:blipFill rotWithShape="1">
          <a:blip r:embed="rId9">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4949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E7100313-EFCC-3AE0-99B5-FFDF12F34CF9}"/>
              </a:ext>
            </a:extLst>
          </p:cNvPr>
          <p:cNvSpPr/>
          <p:nvPr/>
        </p:nvSpPr>
        <p:spPr>
          <a:xfrm>
            <a:off x="692727" y="1675604"/>
            <a:ext cx="11665528" cy="3621642"/>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C930CE01-9CC0-4A41-B7C6-B069FE3950E9}"/>
              </a:ext>
            </a:extLst>
          </p:cNvPr>
          <p:cNvSpPr/>
          <p:nvPr/>
        </p:nvSpPr>
        <p:spPr>
          <a:xfrm>
            <a:off x="7511096" y="973139"/>
            <a:ext cx="1635124" cy="1635124"/>
          </a:xfrm>
          <a:prstGeom prst="ellipse">
            <a:avLst/>
          </a:prstGeom>
          <a:solidFill>
            <a:schemeClr val="tx2"/>
          </a:solidFill>
          <a:ln>
            <a:solidFill>
              <a:srgbClr val="00359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0" name="Oval 19">
            <a:extLst>
              <a:ext uri="{FF2B5EF4-FFF2-40B4-BE49-F238E27FC236}">
                <a16:creationId xmlns:a16="http://schemas.microsoft.com/office/drawing/2014/main" id="{4A249FBE-F7C1-0E4F-8B3E-B76D567929AB}"/>
              </a:ext>
            </a:extLst>
          </p:cNvPr>
          <p:cNvSpPr/>
          <p:nvPr/>
        </p:nvSpPr>
        <p:spPr>
          <a:xfrm>
            <a:off x="5522532" y="2417915"/>
            <a:ext cx="1635124" cy="1635124"/>
          </a:xfrm>
          <a:prstGeom prst="ellipse">
            <a:avLst/>
          </a:prstGeom>
          <a:solidFill>
            <a:schemeClr val="tx2"/>
          </a:solidFill>
          <a:ln>
            <a:solidFill>
              <a:srgbClr val="00359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a:xfrm>
            <a:off x="928247" y="780509"/>
            <a:ext cx="11278755" cy="655637"/>
          </a:xfrm>
        </p:spPr>
        <p:txBody>
          <a:bodyPr>
            <a:noAutofit/>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LAYING A FOUNDATION FOR </a:t>
            </a:r>
            <a:b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br>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STRONG COMMUNICATION</a:t>
            </a:r>
          </a:p>
        </p:txBody>
      </p:sp>
      <p:sp>
        <p:nvSpPr>
          <p:cNvPr id="6" name="Rectangle 5">
            <a:extLst>
              <a:ext uri="{FF2B5EF4-FFF2-40B4-BE49-F238E27FC236}">
                <a16:creationId xmlns:a16="http://schemas.microsoft.com/office/drawing/2014/main" id="{473317C7-01CD-1A41-AC9E-081E8E3C8DBB}"/>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6B357"/>
              </a:solidFill>
            </a:endParaRPr>
          </a:p>
        </p:txBody>
      </p:sp>
      <p:grpSp>
        <p:nvGrpSpPr>
          <p:cNvPr id="9" name="Group 8">
            <a:extLst>
              <a:ext uri="{FF2B5EF4-FFF2-40B4-BE49-F238E27FC236}">
                <a16:creationId xmlns:a16="http://schemas.microsoft.com/office/drawing/2014/main" id="{33B6F2AB-1FE8-A34D-80D0-0C0AA3DD9541}"/>
              </a:ext>
            </a:extLst>
          </p:cNvPr>
          <p:cNvGrpSpPr/>
          <p:nvPr/>
        </p:nvGrpSpPr>
        <p:grpSpPr>
          <a:xfrm>
            <a:off x="9094893" y="2229907"/>
            <a:ext cx="436123" cy="551854"/>
            <a:chOff x="4830234" y="1257302"/>
            <a:chExt cx="436123" cy="551854"/>
          </a:xfrm>
          <a:solidFill>
            <a:schemeClr val="tx1">
              <a:lumMod val="50000"/>
            </a:schemeClr>
          </a:solidFill>
        </p:grpSpPr>
        <p:sp>
          <p:nvSpPr>
            <p:cNvPr id="34" name="Right Arrow 33">
              <a:extLst>
                <a:ext uri="{FF2B5EF4-FFF2-40B4-BE49-F238E27FC236}">
                  <a16:creationId xmlns:a16="http://schemas.microsoft.com/office/drawing/2014/main" id="{BAB05AC9-FA33-9744-8857-9E14F660DF3B}"/>
                </a:ext>
              </a:extLst>
            </p:cNvPr>
            <p:cNvSpPr/>
            <p:nvPr/>
          </p:nvSpPr>
          <p:spPr>
            <a:xfrm rot="2160000">
              <a:off x="4830234" y="1257302"/>
              <a:ext cx="436123" cy="551854"/>
            </a:xfrm>
            <a:prstGeom prst="rightArrow">
              <a:avLst>
                <a:gd name="adj1" fmla="val 60000"/>
                <a:gd name="adj2" fmla="val 50000"/>
              </a:avLst>
            </a:prstGeom>
            <a:grp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35" name="Right Arrow 6">
              <a:extLst>
                <a:ext uri="{FF2B5EF4-FFF2-40B4-BE49-F238E27FC236}">
                  <a16:creationId xmlns:a16="http://schemas.microsoft.com/office/drawing/2014/main" id="{FD9ADB7C-A6D3-074C-888A-4E72FA516EE4}"/>
                </a:ext>
              </a:extLst>
            </p:cNvPr>
            <p:cNvSpPr txBox="1"/>
            <p:nvPr/>
          </p:nvSpPr>
          <p:spPr>
            <a:xfrm rot="2160000">
              <a:off x="4842728" y="1329221"/>
              <a:ext cx="305286" cy="3311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p:txBody>
        </p:sp>
      </p:grpSp>
      <p:grpSp>
        <p:nvGrpSpPr>
          <p:cNvPr id="10" name="Group 9">
            <a:extLst>
              <a:ext uri="{FF2B5EF4-FFF2-40B4-BE49-F238E27FC236}">
                <a16:creationId xmlns:a16="http://schemas.microsoft.com/office/drawing/2014/main" id="{0177CADC-9951-1D41-AF49-3A59AD057E6E}"/>
              </a:ext>
            </a:extLst>
          </p:cNvPr>
          <p:cNvGrpSpPr/>
          <p:nvPr/>
        </p:nvGrpSpPr>
        <p:grpSpPr>
          <a:xfrm>
            <a:off x="9499660" y="2417915"/>
            <a:ext cx="1635124" cy="1635124"/>
            <a:chOff x="5235001" y="1445310"/>
            <a:chExt cx="1635124" cy="1635124"/>
          </a:xfrm>
          <a:solidFill>
            <a:schemeClr val="tx2"/>
          </a:solidFill>
        </p:grpSpPr>
        <p:sp>
          <p:nvSpPr>
            <p:cNvPr id="32" name="Oval 31">
              <a:extLst>
                <a:ext uri="{FF2B5EF4-FFF2-40B4-BE49-F238E27FC236}">
                  <a16:creationId xmlns:a16="http://schemas.microsoft.com/office/drawing/2014/main" id="{E9B8FFE3-689F-DC4C-855F-2236D51044F3}"/>
                </a:ext>
              </a:extLst>
            </p:cNvPr>
            <p:cNvSpPr/>
            <p:nvPr/>
          </p:nvSpPr>
          <p:spPr>
            <a:xfrm>
              <a:off x="5235001" y="1445310"/>
              <a:ext cx="1635124" cy="1635124"/>
            </a:xfrm>
            <a:prstGeom prst="ellipse">
              <a:avLst/>
            </a:prstGeom>
            <a:grpFill/>
            <a:ln>
              <a:solidFill>
                <a:srgbClr val="00359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33" name="Oval 8">
              <a:extLst>
                <a:ext uri="{FF2B5EF4-FFF2-40B4-BE49-F238E27FC236}">
                  <a16:creationId xmlns:a16="http://schemas.microsoft.com/office/drawing/2014/main" id="{B37877DD-7D9D-D149-9031-43E3B8102400}"/>
                </a:ext>
              </a:extLst>
            </p:cNvPr>
            <p:cNvSpPr txBox="1"/>
            <p:nvPr/>
          </p:nvSpPr>
          <p:spPr>
            <a:xfrm>
              <a:off x="5474459" y="1741877"/>
              <a:ext cx="1156208" cy="1156208"/>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dirty="0">
                  <a:solidFill>
                    <a:schemeClr val="bg1"/>
                  </a:solidFill>
                </a:rPr>
                <a:t>Agreement by all audience groups on “welcoming,” “compassionate” and “inclusive” as key KCSD descriptors</a:t>
              </a:r>
              <a:endParaRPr lang="en-US" sz="1100" kern="1200" dirty="0">
                <a:solidFill>
                  <a:schemeClr val="bg1"/>
                </a:solidFill>
              </a:endParaRPr>
            </a:p>
          </p:txBody>
        </p:sp>
      </p:grpSp>
      <p:grpSp>
        <p:nvGrpSpPr>
          <p:cNvPr id="11" name="Group 10">
            <a:extLst>
              <a:ext uri="{FF2B5EF4-FFF2-40B4-BE49-F238E27FC236}">
                <a16:creationId xmlns:a16="http://schemas.microsoft.com/office/drawing/2014/main" id="{49A54910-38A8-9343-BD35-0D3E88ECEFC3}"/>
              </a:ext>
            </a:extLst>
          </p:cNvPr>
          <p:cNvGrpSpPr/>
          <p:nvPr/>
        </p:nvGrpSpPr>
        <p:grpSpPr>
          <a:xfrm>
            <a:off x="9665328" y="4174525"/>
            <a:ext cx="551854" cy="436123"/>
            <a:chOff x="5400669" y="3201920"/>
            <a:chExt cx="551854" cy="436123"/>
          </a:xfrm>
          <a:solidFill>
            <a:schemeClr val="tx1">
              <a:lumMod val="50000"/>
            </a:schemeClr>
          </a:solidFill>
        </p:grpSpPr>
        <p:sp>
          <p:nvSpPr>
            <p:cNvPr id="30" name="Right Arrow 29">
              <a:extLst>
                <a:ext uri="{FF2B5EF4-FFF2-40B4-BE49-F238E27FC236}">
                  <a16:creationId xmlns:a16="http://schemas.microsoft.com/office/drawing/2014/main" id="{664BDC03-82A8-6E41-B525-A3FC26089179}"/>
                </a:ext>
              </a:extLst>
            </p:cNvPr>
            <p:cNvSpPr/>
            <p:nvPr/>
          </p:nvSpPr>
          <p:spPr>
            <a:xfrm rot="6480000">
              <a:off x="5458534" y="3144055"/>
              <a:ext cx="436123" cy="551854"/>
            </a:xfrm>
            <a:prstGeom prst="rightArrow">
              <a:avLst>
                <a:gd name="adj1" fmla="val 60000"/>
                <a:gd name="adj2" fmla="val 50000"/>
              </a:avLst>
            </a:prstGeom>
            <a:grp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31" name="Right Arrow 10">
              <a:extLst>
                <a:ext uri="{FF2B5EF4-FFF2-40B4-BE49-F238E27FC236}">
                  <a16:creationId xmlns:a16="http://schemas.microsoft.com/office/drawing/2014/main" id="{72066938-4225-9F4C-B7CA-42E8D43477E4}"/>
                </a:ext>
              </a:extLst>
            </p:cNvPr>
            <p:cNvSpPr txBox="1"/>
            <p:nvPr/>
          </p:nvSpPr>
          <p:spPr>
            <a:xfrm rot="17280000">
              <a:off x="5544168" y="3192209"/>
              <a:ext cx="305286" cy="3311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p:txBody>
        </p:sp>
      </p:grpSp>
      <p:grpSp>
        <p:nvGrpSpPr>
          <p:cNvPr id="12" name="Group 11">
            <a:extLst>
              <a:ext uri="{FF2B5EF4-FFF2-40B4-BE49-F238E27FC236}">
                <a16:creationId xmlns:a16="http://schemas.microsoft.com/office/drawing/2014/main" id="{AE4EABD5-6464-C848-92CC-1440E3741CAD}"/>
              </a:ext>
            </a:extLst>
          </p:cNvPr>
          <p:cNvGrpSpPr/>
          <p:nvPr/>
        </p:nvGrpSpPr>
        <p:grpSpPr>
          <a:xfrm>
            <a:off x="8740096" y="4755612"/>
            <a:ext cx="1635124" cy="1635124"/>
            <a:chOff x="4475437" y="3783007"/>
            <a:chExt cx="1635124" cy="1635124"/>
          </a:xfrm>
          <a:solidFill>
            <a:schemeClr val="tx2"/>
          </a:solidFill>
        </p:grpSpPr>
        <p:sp>
          <p:nvSpPr>
            <p:cNvPr id="28" name="Oval 27">
              <a:extLst>
                <a:ext uri="{FF2B5EF4-FFF2-40B4-BE49-F238E27FC236}">
                  <a16:creationId xmlns:a16="http://schemas.microsoft.com/office/drawing/2014/main" id="{D04AFEEC-CAFB-0A40-B1CE-6EEFEF1FC767}"/>
                </a:ext>
              </a:extLst>
            </p:cNvPr>
            <p:cNvSpPr/>
            <p:nvPr/>
          </p:nvSpPr>
          <p:spPr>
            <a:xfrm>
              <a:off x="4475437" y="3783007"/>
              <a:ext cx="1635124" cy="1635124"/>
            </a:xfrm>
            <a:prstGeom prst="ellipse">
              <a:avLst/>
            </a:prstGeom>
            <a:grpFill/>
            <a:ln>
              <a:solidFill>
                <a:srgbClr val="00359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9" name="Oval 12">
              <a:extLst>
                <a:ext uri="{FF2B5EF4-FFF2-40B4-BE49-F238E27FC236}">
                  <a16:creationId xmlns:a16="http://schemas.microsoft.com/office/drawing/2014/main" id="{18B00DBD-ECD8-ED49-AC49-4F2A21C5F6CD}"/>
                </a:ext>
              </a:extLst>
            </p:cNvPr>
            <p:cNvSpPr txBox="1"/>
            <p:nvPr/>
          </p:nvSpPr>
          <p:spPr>
            <a:xfrm>
              <a:off x="4746147" y="4032681"/>
              <a:ext cx="1156208" cy="1156208"/>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algn="ctr" defTabSz="488950">
                <a:lnSpc>
                  <a:spcPct val="90000"/>
                </a:lnSpc>
                <a:spcBef>
                  <a:spcPct val="0"/>
                </a:spcBef>
                <a:spcAft>
                  <a:spcPct val="35000"/>
                </a:spcAft>
              </a:pPr>
              <a:r>
                <a:rPr lang="en-US" sz="1100" dirty="0">
                  <a:solidFill>
                    <a:schemeClr val="bg1"/>
                  </a:solidFill>
                </a:rPr>
                <a:t>Diversified set of communication tactics used to reach a diverse set of audiences</a:t>
              </a:r>
              <a:endParaRPr lang="en-US" sz="1100" kern="1200" dirty="0">
                <a:solidFill>
                  <a:schemeClr val="bg1"/>
                </a:solidFill>
              </a:endParaRPr>
            </a:p>
          </p:txBody>
        </p:sp>
      </p:grpSp>
      <p:grpSp>
        <p:nvGrpSpPr>
          <p:cNvPr id="13" name="Group 12">
            <a:extLst>
              <a:ext uri="{FF2B5EF4-FFF2-40B4-BE49-F238E27FC236}">
                <a16:creationId xmlns:a16="http://schemas.microsoft.com/office/drawing/2014/main" id="{95FD0BCE-81FF-1F42-B6D7-8D3BF9F40E87}"/>
              </a:ext>
            </a:extLst>
          </p:cNvPr>
          <p:cNvGrpSpPr/>
          <p:nvPr/>
        </p:nvGrpSpPr>
        <p:grpSpPr>
          <a:xfrm>
            <a:off x="8122940" y="5297247"/>
            <a:ext cx="436123" cy="551854"/>
            <a:chOff x="3858281" y="4324642"/>
            <a:chExt cx="436123" cy="551854"/>
          </a:xfrm>
          <a:solidFill>
            <a:schemeClr val="tx1">
              <a:lumMod val="50000"/>
            </a:schemeClr>
          </a:solidFill>
        </p:grpSpPr>
        <p:sp>
          <p:nvSpPr>
            <p:cNvPr id="26" name="Right Arrow 25">
              <a:extLst>
                <a:ext uri="{FF2B5EF4-FFF2-40B4-BE49-F238E27FC236}">
                  <a16:creationId xmlns:a16="http://schemas.microsoft.com/office/drawing/2014/main" id="{8E2BB177-057E-D34E-BEB0-EF31B79E60AB}"/>
                </a:ext>
              </a:extLst>
            </p:cNvPr>
            <p:cNvSpPr/>
            <p:nvPr/>
          </p:nvSpPr>
          <p:spPr>
            <a:xfrm rot="10800000">
              <a:off x="3858281" y="4324642"/>
              <a:ext cx="436123" cy="551854"/>
            </a:xfrm>
            <a:prstGeom prst="rightArrow">
              <a:avLst>
                <a:gd name="adj1" fmla="val 60000"/>
                <a:gd name="adj2" fmla="val 50000"/>
              </a:avLst>
            </a:prstGeom>
            <a:grp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27" name="Right Arrow 14">
              <a:extLst>
                <a:ext uri="{FF2B5EF4-FFF2-40B4-BE49-F238E27FC236}">
                  <a16:creationId xmlns:a16="http://schemas.microsoft.com/office/drawing/2014/main" id="{7AB49113-53AA-9542-BD29-6CA2D3D78290}"/>
                </a:ext>
              </a:extLst>
            </p:cNvPr>
            <p:cNvSpPr txBox="1"/>
            <p:nvPr/>
          </p:nvSpPr>
          <p:spPr>
            <a:xfrm rot="21600000">
              <a:off x="3989118" y="4435013"/>
              <a:ext cx="305286" cy="3311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p:txBody>
        </p:sp>
      </p:grpSp>
      <p:sp>
        <p:nvSpPr>
          <p:cNvPr id="24" name="Oval 23">
            <a:extLst>
              <a:ext uri="{FF2B5EF4-FFF2-40B4-BE49-F238E27FC236}">
                <a16:creationId xmlns:a16="http://schemas.microsoft.com/office/drawing/2014/main" id="{16C73721-3626-8549-AF16-05D4109FC5FD}"/>
              </a:ext>
            </a:extLst>
          </p:cNvPr>
          <p:cNvSpPr/>
          <p:nvPr/>
        </p:nvSpPr>
        <p:spPr>
          <a:xfrm>
            <a:off x="6282096" y="4755612"/>
            <a:ext cx="1635124" cy="1635124"/>
          </a:xfrm>
          <a:prstGeom prst="ellipse">
            <a:avLst/>
          </a:prstGeom>
          <a:solidFill>
            <a:schemeClr val="tx2"/>
          </a:solidFill>
          <a:ln>
            <a:solidFill>
              <a:srgbClr val="00359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5" name="Oval 16">
            <a:extLst>
              <a:ext uri="{FF2B5EF4-FFF2-40B4-BE49-F238E27FC236}">
                <a16:creationId xmlns:a16="http://schemas.microsoft.com/office/drawing/2014/main" id="{029D9F22-F820-A04C-A3A5-D8C25D87339A}"/>
              </a:ext>
            </a:extLst>
          </p:cNvPr>
          <p:cNvSpPr txBox="1"/>
          <p:nvPr/>
        </p:nvSpPr>
        <p:spPr>
          <a:xfrm>
            <a:off x="6539283" y="5014645"/>
            <a:ext cx="1142269" cy="115620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dirty="0">
                <a:solidFill>
                  <a:schemeClr val="bg1"/>
                </a:solidFill>
              </a:rPr>
              <a:t>High levels of trust in district communications are being established</a:t>
            </a:r>
            <a:endParaRPr lang="en-US" sz="1100" kern="1200" dirty="0">
              <a:solidFill>
                <a:schemeClr val="bg1"/>
              </a:solidFill>
            </a:endParaRPr>
          </a:p>
        </p:txBody>
      </p:sp>
      <p:grpSp>
        <p:nvGrpSpPr>
          <p:cNvPr id="15" name="Group 14">
            <a:extLst>
              <a:ext uri="{FF2B5EF4-FFF2-40B4-BE49-F238E27FC236}">
                <a16:creationId xmlns:a16="http://schemas.microsoft.com/office/drawing/2014/main" id="{256455C8-1E38-AF42-9F09-581C7B04EA3A}"/>
              </a:ext>
            </a:extLst>
          </p:cNvPr>
          <p:cNvGrpSpPr/>
          <p:nvPr/>
        </p:nvGrpSpPr>
        <p:grpSpPr>
          <a:xfrm>
            <a:off x="6447764" y="4198003"/>
            <a:ext cx="551854" cy="436123"/>
            <a:chOff x="2183105" y="3225398"/>
            <a:chExt cx="551854" cy="436123"/>
          </a:xfrm>
          <a:solidFill>
            <a:schemeClr val="tx1">
              <a:lumMod val="50000"/>
            </a:schemeClr>
          </a:solidFill>
        </p:grpSpPr>
        <p:sp>
          <p:nvSpPr>
            <p:cNvPr id="22" name="Right Arrow 21">
              <a:extLst>
                <a:ext uri="{FF2B5EF4-FFF2-40B4-BE49-F238E27FC236}">
                  <a16:creationId xmlns:a16="http://schemas.microsoft.com/office/drawing/2014/main" id="{7BF7D54E-9558-4F40-91B3-AD9FD92D5FA7}"/>
                </a:ext>
              </a:extLst>
            </p:cNvPr>
            <p:cNvSpPr/>
            <p:nvPr/>
          </p:nvSpPr>
          <p:spPr>
            <a:xfrm rot="15120000">
              <a:off x="2240970" y="3167533"/>
              <a:ext cx="436123" cy="551854"/>
            </a:xfrm>
            <a:prstGeom prst="rightArrow">
              <a:avLst>
                <a:gd name="adj1" fmla="val 60000"/>
                <a:gd name="adj2" fmla="val 50000"/>
              </a:avLst>
            </a:prstGeom>
            <a:grp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23" name="Right Arrow 18">
              <a:extLst>
                <a:ext uri="{FF2B5EF4-FFF2-40B4-BE49-F238E27FC236}">
                  <a16:creationId xmlns:a16="http://schemas.microsoft.com/office/drawing/2014/main" id="{010E93EF-6E4D-CC44-B537-305B87C20B48}"/>
                </a:ext>
              </a:extLst>
            </p:cNvPr>
            <p:cNvSpPr txBox="1"/>
            <p:nvPr/>
          </p:nvSpPr>
          <p:spPr>
            <a:xfrm rot="25920000">
              <a:off x="2326604" y="3340121"/>
              <a:ext cx="305286" cy="3311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p:txBody>
        </p:sp>
      </p:grpSp>
      <p:grpSp>
        <p:nvGrpSpPr>
          <p:cNvPr id="17" name="Group 16">
            <a:extLst>
              <a:ext uri="{FF2B5EF4-FFF2-40B4-BE49-F238E27FC236}">
                <a16:creationId xmlns:a16="http://schemas.microsoft.com/office/drawing/2014/main" id="{CDA83A7C-BA32-2F40-929B-E46E5319E6FB}"/>
              </a:ext>
            </a:extLst>
          </p:cNvPr>
          <p:cNvGrpSpPr/>
          <p:nvPr/>
        </p:nvGrpSpPr>
        <p:grpSpPr>
          <a:xfrm>
            <a:off x="7106329" y="2244417"/>
            <a:ext cx="436123" cy="551854"/>
            <a:chOff x="2841670" y="1271812"/>
            <a:chExt cx="436123" cy="551854"/>
          </a:xfrm>
          <a:solidFill>
            <a:schemeClr val="tx1">
              <a:lumMod val="50000"/>
            </a:schemeClr>
          </a:solidFill>
        </p:grpSpPr>
        <p:sp>
          <p:nvSpPr>
            <p:cNvPr id="18" name="Right Arrow 17">
              <a:extLst>
                <a:ext uri="{FF2B5EF4-FFF2-40B4-BE49-F238E27FC236}">
                  <a16:creationId xmlns:a16="http://schemas.microsoft.com/office/drawing/2014/main" id="{6CD75C61-3EA9-DE41-9BC0-FDBF4F9FC531}"/>
                </a:ext>
              </a:extLst>
            </p:cNvPr>
            <p:cNvSpPr/>
            <p:nvPr/>
          </p:nvSpPr>
          <p:spPr>
            <a:xfrm rot="19440000">
              <a:off x="2841670" y="1271812"/>
              <a:ext cx="436123" cy="551854"/>
            </a:xfrm>
            <a:prstGeom prst="rightArrow">
              <a:avLst>
                <a:gd name="adj1" fmla="val 60000"/>
                <a:gd name="adj2" fmla="val 50000"/>
              </a:avLst>
            </a:prstGeom>
            <a:grp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19" name="Right Arrow 22">
              <a:extLst>
                <a:ext uri="{FF2B5EF4-FFF2-40B4-BE49-F238E27FC236}">
                  <a16:creationId xmlns:a16="http://schemas.microsoft.com/office/drawing/2014/main" id="{37807D46-5025-B248-8A5A-872A8EB979B9}"/>
                </a:ext>
              </a:extLst>
            </p:cNvPr>
            <p:cNvSpPr txBox="1"/>
            <p:nvPr/>
          </p:nvSpPr>
          <p:spPr>
            <a:xfrm rot="19440000">
              <a:off x="2854164" y="1420635"/>
              <a:ext cx="305286" cy="3311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p:txBody>
        </p:sp>
      </p:grpSp>
      <p:sp>
        <p:nvSpPr>
          <p:cNvPr id="37" name="Oval 4">
            <a:extLst>
              <a:ext uri="{FF2B5EF4-FFF2-40B4-BE49-F238E27FC236}">
                <a16:creationId xmlns:a16="http://schemas.microsoft.com/office/drawing/2014/main" id="{F6B5A64B-7836-2040-8A1D-05F8032CBFBC}"/>
              </a:ext>
            </a:extLst>
          </p:cNvPr>
          <p:cNvSpPr txBox="1"/>
          <p:nvPr/>
        </p:nvSpPr>
        <p:spPr>
          <a:xfrm>
            <a:off x="7747143" y="1212597"/>
            <a:ext cx="1156208" cy="115620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Shared community commitment to the students of </a:t>
            </a:r>
            <a:r>
              <a:rPr lang="en-US" sz="1100" dirty="0">
                <a:solidFill>
                  <a:schemeClr val="bg1"/>
                </a:solidFill>
              </a:rPr>
              <a:t>KC</a:t>
            </a:r>
            <a:r>
              <a:rPr lang="en-US" sz="1100" kern="1200" dirty="0">
                <a:solidFill>
                  <a:schemeClr val="bg1"/>
                </a:solidFill>
              </a:rPr>
              <a:t>SD</a:t>
            </a:r>
          </a:p>
        </p:txBody>
      </p:sp>
      <p:sp>
        <p:nvSpPr>
          <p:cNvPr id="3" name="Content Placeholder 2">
            <a:extLst>
              <a:ext uri="{FF2B5EF4-FFF2-40B4-BE49-F238E27FC236}">
                <a16:creationId xmlns:a16="http://schemas.microsoft.com/office/drawing/2014/main" id="{198F4238-E085-964F-A0C9-731BCDBA9FA4}"/>
              </a:ext>
            </a:extLst>
          </p:cNvPr>
          <p:cNvSpPr>
            <a:spLocks noGrp="1"/>
          </p:cNvSpPr>
          <p:nvPr>
            <p:ph idx="1"/>
          </p:nvPr>
        </p:nvSpPr>
        <p:spPr>
          <a:xfrm>
            <a:off x="928247" y="1782172"/>
            <a:ext cx="4325268" cy="3625446"/>
          </a:xfrm>
        </p:spPr>
        <p:txBody>
          <a:bodyPr>
            <a:normAutofit/>
          </a:bodyPr>
          <a:lstStyle/>
          <a:p>
            <a:pPr marL="0" indent="0">
              <a:buClr>
                <a:schemeClr val="tx1"/>
              </a:buClr>
              <a:buNone/>
            </a:pPr>
            <a:r>
              <a:rPr lang="en-US" dirty="0">
                <a:solidFill>
                  <a:schemeClr val="tx2">
                    <a:lumMod val="10000"/>
                    <a:alpha val="70000"/>
                  </a:schemeClr>
                </a:solidFill>
                <a:latin typeface="Lato" panose="020F0502020204030203" pitchFamily="34" charset="0"/>
                <a:ea typeface="Lato" panose="020F0502020204030203" pitchFamily="34" charset="0"/>
                <a:cs typeface="Lato" panose="020F0502020204030203" pitchFamily="34" charset="0"/>
              </a:rPr>
              <a:t>Throughout the audit, it became clear that Kennett Consolidated School District is doing the work necessary to lay the groundwork to continue to move toward the ideals. Here are the key contributions of KCSD that are creating a solid communication foundation for the district and its stakeholders. ​ </a:t>
            </a:r>
          </a:p>
          <a:p>
            <a:pPr marL="0" indent="0">
              <a:buClr>
                <a:schemeClr val="tx1"/>
              </a:buClr>
              <a:buNone/>
            </a:pPr>
            <a:endParaRPr lang="en-US" dirty="0">
              <a:solidFill>
                <a:schemeClr val="tx2">
                  <a:lumMod val="10000"/>
                  <a:alpha val="70000"/>
                </a:schemeClr>
              </a:solidFill>
              <a:latin typeface="Lato" panose="020F0502020204030203" pitchFamily="34" charset="0"/>
              <a:ea typeface="Lato" panose="020F0502020204030203" pitchFamily="34" charset="0"/>
              <a:cs typeface="Lato" panose="020F0502020204030203" pitchFamily="34" charset="0"/>
            </a:endParaRPr>
          </a:p>
        </p:txBody>
      </p:sp>
      <p:sp>
        <p:nvSpPr>
          <p:cNvPr id="21" name="Oval 20">
            <a:extLst>
              <a:ext uri="{FF2B5EF4-FFF2-40B4-BE49-F238E27FC236}">
                <a16:creationId xmlns:a16="http://schemas.microsoft.com/office/drawing/2014/main" id="{360AB907-83B0-5E40-B5FE-F2BDCB673CA1}"/>
              </a:ext>
            </a:extLst>
          </p:cNvPr>
          <p:cNvSpPr txBox="1"/>
          <p:nvPr/>
        </p:nvSpPr>
        <p:spPr>
          <a:xfrm>
            <a:off x="5759342" y="2670014"/>
            <a:ext cx="1156208" cy="115620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Existing sense of pride in the district from internal and external groups</a:t>
            </a:r>
          </a:p>
        </p:txBody>
      </p:sp>
      <p:pic>
        <p:nvPicPr>
          <p:cNvPr id="5" name="Picture 4" descr="A blue and black logo&#10;&#10;AI-generated content may be incorrect.">
            <a:extLst>
              <a:ext uri="{FF2B5EF4-FFF2-40B4-BE49-F238E27FC236}">
                <a16:creationId xmlns:a16="http://schemas.microsoft.com/office/drawing/2014/main" id="{569879E3-4DF0-3631-80E5-42755CC5A5D4}"/>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951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F7D8A5-A5BC-924D-B5B3-F6FBD81A5567}"/>
              </a:ext>
            </a:extLst>
          </p:cNvPr>
          <p:cNvSpPr/>
          <p:nvPr/>
        </p:nvSpPr>
        <p:spPr>
          <a:xfrm>
            <a:off x="692727" y="1666875"/>
            <a:ext cx="11665528" cy="4179887"/>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p:txBody>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KEY FINDINGS - STRENGTHS</a:t>
            </a:r>
          </a:p>
        </p:txBody>
      </p:sp>
      <p:sp>
        <p:nvSpPr>
          <p:cNvPr id="7" name="Rectangle 6">
            <a:extLst>
              <a:ext uri="{FF2B5EF4-FFF2-40B4-BE49-F238E27FC236}">
                <a16:creationId xmlns:a16="http://schemas.microsoft.com/office/drawing/2014/main" id="{71EE6A77-C202-9646-A0B8-8D262236CDFD}"/>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7403E74-C491-7441-94CD-D2DEEDF108BF}"/>
              </a:ext>
            </a:extLst>
          </p:cNvPr>
          <p:cNvSpPr txBox="1"/>
          <p:nvPr/>
        </p:nvSpPr>
        <p:spPr>
          <a:xfrm>
            <a:off x="876300" y="2534611"/>
            <a:ext cx="2494973" cy="1946174"/>
          </a:xfrm>
          <a:prstGeom prst="rect">
            <a:avLst/>
          </a:prstGeom>
          <a:noFill/>
        </p:spPr>
        <p:txBody>
          <a:bodyPr wrap="square" rtlCol="0">
            <a:spAutoFit/>
          </a:bodyPr>
          <a:lstStyle/>
          <a:p>
            <a:pPr lvl="0">
              <a:lnSpc>
                <a:spcPct val="150000"/>
              </a:lnSpc>
            </a:pPr>
            <a:r>
              <a:rPr lang="en-US" sz="2800" cap="all"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Focus Group</a:t>
            </a:r>
          </a:p>
          <a:p>
            <a:pPr lvl="0">
              <a:lnSpc>
                <a:spcPct val="150000"/>
              </a:lnSpc>
            </a:pPr>
            <a:r>
              <a:rPr lang="en-US" sz="2800" cap="all"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Feedback</a:t>
            </a:r>
          </a:p>
        </p:txBody>
      </p:sp>
      <p:sp>
        <p:nvSpPr>
          <p:cNvPr id="11" name="TextBox 10">
            <a:extLst>
              <a:ext uri="{FF2B5EF4-FFF2-40B4-BE49-F238E27FC236}">
                <a16:creationId xmlns:a16="http://schemas.microsoft.com/office/drawing/2014/main" id="{AC2C2DB2-D849-FA45-9D35-13B8BD5A1432}"/>
              </a:ext>
            </a:extLst>
          </p:cNvPr>
          <p:cNvSpPr txBox="1"/>
          <p:nvPr/>
        </p:nvSpPr>
        <p:spPr>
          <a:xfrm>
            <a:off x="3371273" y="4991637"/>
            <a:ext cx="8128000" cy="400110"/>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Teachers are widely recognized as a district asset and strength.</a:t>
            </a:r>
          </a:p>
        </p:txBody>
      </p:sp>
      <p:cxnSp>
        <p:nvCxnSpPr>
          <p:cNvPr id="12" name="Straight Connector 11">
            <a:extLst>
              <a:ext uri="{FF2B5EF4-FFF2-40B4-BE49-F238E27FC236}">
                <a16:creationId xmlns:a16="http://schemas.microsoft.com/office/drawing/2014/main" id="{50443485-EB3D-2849-A3C0-C37B6B7821C7}"/>
              </a:ext>
            </a:extLst>
          </p:cNvPr>
          <p:cNvCxnSpPr>
            <a:cxnSpLocks/>
          </p:cNvCxnSpPr>
          <p:nvPr/>
        </p:nvCxnSpPr>
        <p:spPr>
          <a:xfrm>
            <a:off x="3371273" y="2686955"/>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0B36162-A7BC-B148-A432-A2A50D2C27D4}"/>
              </a:ext>
            </a:extLst>
          </p:cNvPr>
          <p:cNvSpPr txBox="1"/>
          <p:nvPr/>
        </p:nvSpPr>
        <p:spPr>
          <a:xfrm>
            <a:off x="3371273" y="2859305"/>
            <a:ext cx="8128000"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There exists a sense of optimism with what has been experienced to-date with new leadership.</a:t>
            </a:r>
          </a:p>
        </p:txBody>
      </p:sp>
      <p:sp>
        <p:nvSpPr>
          <p:cNvPr id="14" name="TextBox 13">
            <a:extLst>
              <a:ext uri="{FF2B5EF4-FFF2-40B4-BE49-F238E27FC236}">
                <a16:creationId xmlns:a16="http://schemas.microsoft.com/office/drawing/2014/main" id="{80202CAB-4E36-0A4B-983D-B672B8F9E9E7}"/>
              </a:ext>
            </a:extLst>
          </p:cNvPr>
          <p:cNvSpPr txBox="1"/>
          <p:nvPr/>
        </p:nvSpPr>
        <p:spPr>
          <a:xfrm>
            <a:off x="3371273" y="1819219"/>
            <a:ext cx="8128000"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Overarching appreciation, ownership and connection with the unique character and diversity of Kennett.</a:t>
            </a:r>
          </a:p>
        </p:txBody>
      </p:sp>
      <p:cxnSp>
        <p:nvCxnSpPr>
          <p:cNvPr id="15" name="Straight Connector 14">
            <a:extLst>
              <a:ext uri="{FF2B5EF4-FFF2-40B4-BE49-F238E27FC236}">
                <a16:creationId xmlns:a16="http://schemas.microsoft.com/office/drawing/2014/main" id="{603367DD-7057-3043-B7B7-42E6CB227BF6}"/>
              </a:ext>
            </a:extLst>
          </p:cNvPr>
          <p:cNvCxnSpPr>
            <a:cxnSpLocks/>
          </p:cNvCxnSpPr>
          <p:nvPr/>
        </p:nvCxnSpPr>
        <p:spPr>
          <a:xfrm>
            <a:off x="3371273" y="3802246"/>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05E04BB-B75D-114A-8D97-F71156500550}"/>
              </a:ext>
            </a:extLst>
          </p:cNvPr>
          <p:cNvSpPr txBox="1"/>
          <p:nvPr/>
        </p:nvSpPr>
        <p:spPr>
          <a:xfrm>
            <a:off x="3371273" y="3945248"/>
            <a:ext cx="8128000"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Strong appreciation for multiple communication channels and recent improvements in consistency and level of information shared.</a:t>
            </a:r>
          </a:p>
        </p:txBody>
      </p:sp>
      <p:cxnSp>
        <p:nvCxnSpPr>
          <p:cNvPr id="17" name="Straight Connector 16">
            <a:extLst>
              <a:ext uri="{FF2B5EF4-FFF2-40B4-BE49-F238E27FC236}">
                <a16:creationId xmlns:a16="http://schemas.microsoft.com/office/drawing/2014/main" id="{8EFE8ACF-E617-334D-AE19-ED751C3033B6}"/>
              </a:ext>
            </a:extLst>
          </p:cNvPr>
          <p:cNvCxnSpPr>
            <a:cxnSpLocks/>
          </p:cNvCxnSpPr>
          <p:nvPr/>
        </p:nvCxnSpPr>
        <p:spPr>
          <a:xfrm>
            <a:off x="3371273" y="4873381"/>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pic>
        <p:nvPicPr>
          <p:cNvPr id="4" name="Picture 3" descr="A blue and black logo&#10;&#10;AI-generated content may be incorrect.">
            <a:extLst>
              <a:ext uri="{FF2B5EF4-FFF2-40B4-BE49-F238E27FC236}">
                <a16:creationId xmlns:a16="http://schemas.microsoft.com/office/drawing/2014/main" id="{DC26E34B-D0DA-5036-8117-7913838163FD}"/>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73631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F7D8A5-A5BC-924D-B5B3-F6FBD81A5567}"/>
              </a:ext>
            </a:extLst>
          </p:cNvPr>
          <p:cNvSpPr/>
          <p:nvPr/>
        </p:nvSpPr>
        <p:spPr>
          <a:xfrm>
            <a:off x="692727" y="1504022"/>
            <a:ext cx="11665528" cy="432342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p:txBody>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KEY FINDINGS - STRENGTHS</a:t>
            </a:r>
          </a:p>
        </p:txBody>
      </p:sp>
      <p:sp>
        <p:nvSpPr>
          <p:cNvPr id="7" name="Rectangle 6">
            <a:extLst>
              <a:ext uri="{FF2B5EF4-FFF2-40B4-BE49-F238E27FC236}">
                <a16:creationId xmlns:a16="http://schemas.microsoft.com/office/drawing/2014/main" id="{71EE6A77-C202-9646-A0B8-8D262236CDFD}"/>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7403E74-C491-7441-94CD-D2DEEDF108BF}"/>
              </a:ext>
            </a:extLst>
          </p:cNvPr>
          <p:cNvSpPr txBox="1"/>
          <p:nvPr/>
        </p:nvSpPr>
        <p:spPr>
          <a:xfrm>
            <a:off x="887351" y="2835236"/>
            <a:ext cx="2921000" cy="1299843"/>
          </a:xfrm>
          <a:prstGeom prst="rect">
            <a:avLst/>
          </a:prstGeom>
          <a:noFill/>
        </p:spPr>
        <p:txBody>
          <a:bodyPr wrap="square" rtlCol="0">
            <a:spAutoFit/>
          </a:bodyPr>
          <a:lstStyle/>
          <a:p>
            <a:pPr lvl="0">
              <a:lnSpc>
                <a:spcPct val="150000"/>
              </a:lnSpc>
            </a:pPr>
            <a:r>
              <a:rPr lang="en-US" sz="2800" cap="all"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Survey</a:t>
            </a:r>
          </a:p>
          <a:p>
            <a:pPr lvl="0">
              <a:lnSpc>
                <a:spcPct val="150000"/>
              </a:lnSpc>
            </a:pPr>
            <a:r>
              <a:rPr lang="en-US" sz="2800" cap="all"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Feedback</a:t>
            </a:r>
          </a:p>
        </p:txBody>
      </p:sp>
      <p:sp>
        <p:nvSpPr>
          <p:cNvPr id="11" name="TextBox 10">
            <a:extLst>
              <a:ext uri="{FF2B5EF4-FFF2-40B4-BE49-F238E27FC236}">
                <a16:creationId xmlns:a16="http://schemas.microsoft.com/office/drawing/2014/main" id="{AC2C2DB2-D849-FA45-9D35-13B8BD5A1432}"/>
              </a:ext>
            </a:extLst>
          </p:cNvPr>
          <p:cNvSpPr txBox="1"/>
          <p:nvPr/>
        </p:nvSpPr>
        <p:spPr>
          <a:xfrm>
            <a:off x="3371273" y="1762219"/>
            <a:ext cx="8128000"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High levels of trust with communication from the district among all audiences.</a:t>
            </a:r>
          </a:p>
        </p:txBody>
      </p:sp>
      <p:cxnSp>
        <p:nvCxnSpPr>
          <p:cNvPr id="12" name="Straight Connector 11">
            <a:extLst>
              <a:ext uri="{FF2B5EF4-FFF2-40B4-BE49-F238E27FC236}">
                <a16:creationId xmlns:a16="http://schemas.microsoft.com/office/drawing/2014/main" id="{50443485-EB3D-2849-A3C0-C37B6B7821C7}"/>
              </a:ext>
            </a:extLst>
          </p:cNvPr>
          <p:cNvCxnSpPr>
            <a:cxnSpLocks/>
          </p:cNvCxnSpPr>
          <p:nvPr/>
        </p:nvCxnSpPr>
        <p:spPr>
          <a:xfrm>
            <a:off x="3371273" y="2595515"/>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0B36162-A7BC-B148-A432-A2A50D2C27D4}"/>
              </a:ext>
            </a:extLst>
          </p:cNvPr>
          <p:cNvSpPr txBox="1"/>
          <p:nvPr/>
        </p:nvSpPr>
        <p:spPr>
          <a:xfrm>
            <a:off x="3371273" y="2777272"/>
            <a:ext cx="8128000"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Agreement among all audiences on the KCSD brand being centered around “welcoming,” “compassionate,” and “inclusive.”</a:t>
            </a:r>
          </a:p>
        </p:txBody>
      </p:sp>
      <p:sp>
        <p:nvSpPr>
          <p:cNvPr id="14" name="TextBox 13">
            <a:extLst>
              <a:ext uri="{FF2B5EF4-FFF2-40B4-BE49-F238E27FC236}">
                <a16:creationId xmlns:a16="http://schemas.microsoft.com/office/drawing/2014/main" id="{80202CAB-4E36-0A4B-983D-B672B8F9E9E7}"/>
              </a:ext>
            </a:extLst>
          </p:cNvPr>
          <p:cNvSpPr txBox="1"/>
          <p:nvPr/>
        </p:nvSpPr>
        <p:spPr>
          <a:xfrm>
            <a:off x="3371273" y="3868347"/>
            <a:ext cx="8128000"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Strong feelings among all audiences that their opinion and input are valued at the district level.</a:t>
            </a:r>
          </a:p>
        </p:txBody>
      </p:sp>
      <p:cxnSp>
        <p:nvCxnSpPr>
          <p:cNvPr id="15" name="Straight Connector 14">
            <a:extLst>
              <a:ext uri="{FF2B5EF4-FFF2-40B4-BE49-F238E27FC236}">
                <a16:creationId xmlns:a16="http://schemas.microsoft.com/office/drawing/2014/main" id="{603367DD-7057-3043-B7B7-42E6CB227BF6}"/>
              </a:ext>
            </a:extLst>
          </p:cNvPr>
          <p:cNvCxnSpPr>
            <a:cxnSpLocks/>
          </p:cNvCxnSpPr>
          <p:nvPr/>
        </p:nvCxnSpPr>
        <p:spPr>
          <a:xfrm>
            <a:off x="3371273" y="3710806"/>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05E04BB-B75D-114A-8D97-F71156500550}"/>
              </a:ext>
            </a:extLst>
          </p:cNvPr>
          <p:cNvSpPr txBox="1"/>
          <p:nvPr/>
        </p:nvSpPr>
        <p:spPr>
          <a:xfrm>
            <a:off x="3371273" y="4837882"/>
            <a:ext cx="8128000"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Large majority of staff and families are willing to recommend KCSD to other families.</a:t>
            </a:r>
          </a:p>
        </p:txBody>
      </p:sp>
      <p:cxnSp>
        <p:nvCxnSpPr>
          <p:cNvPr id="17" name="Straight Connector 16">
            <a:extLst>
              <a:ext uri="{FF2B5EF4-FFF2-40B4-BE49-F238E27FC236}">
                <a16:creationId xmlns:a16="http://schemas.microsoft.com/office/drawing/2014/main" id="{8EFE8ACF-E617-334D-AE19-ED751C3033B6}"/>
              </a:ext>
            </a:extLst>
          </p:cNvPr>
          <p:cNvCxnSpPr>
            <a:cxnSpLocks/>
          </p:cNvCxnSpPr>
          <p:nvPr/>
        </p:nvCxnSpPr>
        <p:spPr>
          <a:xfrm>
            <a:off x="3371273" y="4781941"/>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pic>
        <p:nvPicPr>
          <p:cNvPr id="4" name="Picture 3" descr="A blue and black logo&#10;&#10;AI-generated content may be incorrect.">
            <a:extLst>
              <a:ext uri="{FF2B5EF4-FFF2-40B4-BE49-F238E27FC236}">
                <a16:creationId xmlns:a16="http://schemas.microsoft.com/office/drawing/2014/main" id="{DC599608-EF92-3046-9974-E568D97C62EF}"/>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59715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F7D8A5-A5BC-924D-B5B3-F6FBD81A5567}"/>
              </a:ext>
            </a:extLst>
          </p:cNvPr>
          <p:cNvSpPr/>
          <p:nvPr/>
        </p:nvSpPr>
        <p:spPr>
          <a:xfrm>
            <a:off x="692727" y="1666875"/>
            <a:ext cx="11665528" cy="4045156"/>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p:txBody>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KEY FINDINGS - STRENGTHS</a:t>
            </a:r>
          </a:p>
        </p:txBody>
      </p:sp>
      <p:sp>
        <p:nvSpPr>
          <p:cNvPr id="7" name="Rectangle 6">
            <a:extLst>
              <a:ext uri="{FF2B5EF4-FFF2-40B4-BE49-F238E27FC236}">
                <a16:creationId xmlns:a16="http://schemas.microsoft.com/office/drawing/2014/main" id="{71EE6A77-C202-9646-A0B8-8D262236CDFD}"/>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7403E74-C491-7441-94CD-D2DEEDF108BF}"/>
              </a:ext>
            </a:extLst>
          </p:cNvPr>
          <p:cNvSpPr txBox="1"/>
          <p:nvPr/>
        </p:nvSpPr>
        <p:spPr>
          <a:xfrm>
            <a:off x="876300" y="2587128"/>
            <a:ext cx="2921000" cy="1946174"/>
          </a:xfrm>
          <a:prstGeom prst="rect">
            <a:avLst/>
          </a:prstGeom>
          <a:noFill/>
        </p:spPr>
        <p:txBody>
          <a:bodyPr wrap="square" rtlCol="0">
            <a:spAutoFit/>
          </a:bodyPr>
          <a:lstStyle/>
          <a:p>
            <a:pPr lvl="0">
              <a:lnSpc>
                <a:spcPct val="150000"/>
              </a:lnSpc>
            </a:pPr>
            <a:r>
              <a:rPr lang="en-US" sz="2800" cap="all"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Artifact review</a:t>
            </a:r>
          </a:p>
          <a:p>
            <a:pPr lvl="0">
              <a:lnSpc>
                <a:spcPct val="150000"/>
              </a:lnSpc>
            </a:pPr>
            <a:r>
              <a:rPr lang="en-US" sz="2800" cap="all"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Feedback</a:t>
            </a:r>
          </a:p>
        </p:txBody>
      </p:sp>
      <p:sp>
        <p:nvSpPr>
          <p:cNvPr id="11" name="TextBox 10">
            <a:extLst>
              <a:ext uri="{FF2B5EF4-FFF2-40B4-BE49-F238E27FC236}">
                <a16:creationId xmlns:a16="http://schemas.microsoft.com/office/drawing/2014/main" id="{AC2C2DB2-D849-FA45-9D35-13B8BD5A1432}"/>
              </a:ext>
            </a:extLst>
          </p:cNvPr>
          <p:cNvSpPr txBox="1"/>
          <p:nvPr/>
        </p:nvSpPr>
        <p:spPr>
          <a:xfrm>
            <a:off x="3371273" y="2210132"/>
            <a:ext cx="7330594"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Successful use of high-level visual district branding in majority of materials.</a:t>
            </a:r>
          </a:p>
        </p:txBody>
      </p:sp>
      <p:cxnSp>
        <p:nvCxnSpPr>
          <p:cNvPr id="12" name="Straight Connector 11">
            <a:extLst>
              <a:ext uri="{FF2B5EF4-FFF2-40B4-BE49-F238E27FC236}">
                <a16:creationId xmlns:a16="http://schemas.microsoft.com/office/drawing/2014/main" id="{50443485-EB3D-2849-A3C0-C37B6B7821C7}"/>
              </a:ext>
            </a:extLst>
          </p:cNvPr>
          <p:cNvCxnSpPr>
            <a:cxnSpLocks/>
          </p:cNvCxnSpPr>
          <p:nvPr/>
        </p:nvCxnSpPr>
        <p:spPr>
          <a:xfrm>
            <a:off x="3371273" y="2956057"/>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0B36162-A7BC-B148-A432-A2A50D2C27D4}"/>
              </a:ext>
            </a:extLst>
          </p:cNvPr>
          <p:cNvSpPr txBox="1"/>
          <p:nvPr/>
        </p:nvSpPr>
        <p:spPr>
          <a:xfrm>
            <a:off x="3371273" y="3075775"/>
            <a:ext cx="7781801" cy="1015663"/>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There exists an understanding of the current diversity of the population, and efforts are consistently being made to provide communication in more than one language.</a:t>
            </a:r>
          </a:p>
        </p:txBody>
      </p:sp>
      <p:sp>
        <p:nvSpPr>
          <p:cNvPr id="16" name="TextBox 15">
            <a:extLst>
              <a:ext uri="{FF2B5EF4-FFF2-40B4-BE49-F238E27FC236}">
                <a16:creationId xmlns:a16="http://schemas.microsoft.com/office/drawing/2014/main" id="{C05E04BB-B75D-114A-8D97-F71156500550}"/>
              </a:ext>
            </a:extLst>
          </p:cNvPr>
          <p:cNvSpPr txBox="1"/>
          <p:nvPr/>
        </p:nvSpPr>
        <p:spPr>
          <a:xfrm>
            <a:off x="3371273" y="4338878"/>
            <a:ext cx="8128000"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Strong reliance on digital channels allows for more translation opportunities and metrics for success.</a:t>
            </a:r>
          </a:p>
        </p:txBody>
      </p:sp>
      <p:cxnSp>
        <p:nvCxnSpPr>
          <p:cNvPr id="17" name="Straight Connector 16">
            <a:extLst>
              <a:ext uri="{FF2B5EF4-FFF2-40B4-BE49-F238E27FC236}">
                <a16:creationId xmlns:a16="http://schemas.microsoft.com/office/drawing/2014/main" id="{8EFE8ACF-E617-334D-AE19-ED751C3033B6}"/>
              </a:ext>
            </a:extLst>
          </p:cNvPr>
          <p:cNvCxnSpPr>
            <a:cxnSpLocks/>
          </p:cNvCxnSpPr>
          <p:nvPr/>
        </p:nvCxnSpPr>
        <p:spPr>
          <a:xfrm>
            <a:off x="3371273" y="4221977"/>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pic>
        <p:nvPicPr>
          <p:cNvPr id="4" name="Picture 3" descr="A blue and black logo&#10;&#10;AI-generated content may be incorrect.">
            <a:extLst>
              <a:ext uri="{FF2B5EF4-FFF2-40B4-BE49-F238E27FC236}">
                <a16:creationId xmlns:a16="http://schemas.microsoft.com/office/drawing/2014/main" id="{2119FDFE-67EA-C7C5-A9CB-58725C03FD5E}"/>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8565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F7D8A5-A5BC-924D-B5B3-F6FBD81A5567}"/>
              </a:ext>
            </a:extLst>
          </p:cNvPr>
          <p:cNvSpPr/>
          <p:nvPr/>
        </p:nvSpPr>
        <p:spPr>
          <a:xfrm>
            <a:off x="692727" y="1666875"/>
            <a:ext cx="11665528" cy="4179887"/>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p:txBody>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KEY FINDINGS – AREAS OF IMPROVEMENT</a:t>
            </a:r>
          </a:p>
        </p:txBody>
      </p:sp>
      <p:sp>
        <p:nvSpPr>
          <p:cNvPr id="7" name="Rectangle 6">
            <a:extLst>
              <a:ext uri="{FF2B5EF4-FFF2-40B4-BE49-F238E27FC236}">
                <a16:creationId xmlns:a16="http://schemas.microsoft.com/office/drawing/2014/main" id="{71EE6A77-C202-9646-A0B8-8D262236CDFD}"/>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0B36162-A7BC-B148-A432-A2A50D2C27D4}"/>
              </a:ext>
            </a:extLst>
          </p:cNvPr>
          <p:cNvSpPr txBox="1"/>
          <p:nvPr/>
        </p:nvSpPr>
        <p:spPr>
          <a:xfrm>
            <a:off x="3301128" y="2849177"/>
            <a:ext cx="8128000" cy="707886"/>
          </a:xfrm>
          <a:prstGeom prst="rect">
            <a:avLst/>
          </a:prstGeom>
          <a:noFill/>
        </p:spPr>
        <p:txBody>
          <a:bodyPr wrap="square" rtlCol="0">
            <a:spAutoFit/>
          </a:bodyPr>
          <a:lstStyle/>
          <a:p>
            <a:r>
              <a:rPr lang="en-US" sz="2000" dirty="0">
                <a:solidFill>
                  <a:schemeClr val="tx2">
                    <a:lumMod val="25000"/>
                  </a:schemeClr>
                </a:solidFill>
                <a:latin typeface="Lato" panose="020F0502020204030203" pitchFamily="34" charset="0"/>
                <a:ea typeface="Lato" panose="020F0502020204030203" pitchFamily="34" charset="0"/>
                <a:cs typeface="Lato" panose="020F0502020204030203" pitchFamily="34" charset="0"/>
              </a:rPr>
              <a:t>Clarify expectations for how information is shared across the district to improve consistency and transparency.</a:t>
            </a:r>
          </a:p>
        </p:txBody>
      </p:sp>
      <p:sp>
        <p:nvSpPr>
          <p:cNvPr id="14" name="TextBox 13">
            <a:extLst>
              <a:ext uri="{FF2B5EF4-FFF2-40B4-BE49-F238E27FC236}">
                <a16:creationId xmlns:a16="http://schemas.microsoft.com/office/drawing/2014/main" id="{80202CAB-4E36-0A4B-983D-B672B8F9E9E7}"/>
              </a:ext>
            </a:extLst>
          </p:cNvPr>
          <p:cNvSpPr txBox="1"/>
          <p:nvPr/>
        </p:nvSpPr>
        <p:spPr>
          <a:xfrm>
            <a:off x="3300153" y="4725698"/>
            <a:ext cx="8128000" cy="707886"/>
          </a:xfrm>
          <a:prstGeom prst="rect">
            <a:avLst/>
          </a:prstGeom>
          <a:noFill/>
        </p:spPr>
        <p:txBody>
          <a:bodyPr wrap="square" rtlCol="0">
            <a:spAutoFit/>
          </a:bodyPr>
          <a:lstStyle/>
          <a:p>
            <a:r>
              <a:rPr lang="en-US" sz="2000" dirty="0">
                <a:solidFill>
                  <a:schemeClr val="tx2">
                    <a:lumMod val="25000"/>
                  </a:schemeClr>
                </a:solidFill>
                <a:latin typeface="Lato" panose="020F0502020204030203" pitchFamily="34" charset="0"/>
                <a:ea typeface="Lato" panose="020F0502020204030203" pitchFamily="34" charset="0"/>
                <a:cs typeface="Lato" panose="020F0502020204030203" pitchFamily="34" charset="0"/>
              </a:rPr>
              <a:t>Improve reach by equipping and empowering staff to be district ambassadors</a:t>
            </a:r>
          </a:p>
        </p:txBody>
      </p:sp>
      <p:cxnSp>
        <p:nvCxnSpPr>
          <p:cNvPr id="15" name="Straight Connector 14">
            <a:extLst>
              <a:ext uri="{FF2B5EF4-FFF2-40B4-BE49-F238E27FC236}">
                <a16:creationId xmlns:a16="http://schemas.microsoft.com/office/drawing/2014/main" id="{603367DD-7057-3043-B7B7-42E6CB227BF6}"/>
              </a:ext>
            </a:extLst>
          </p:cNvPr>
          <p:cNvCxnSpPr>
            <a:cxnSpLocks/>
          </p:cNvCxnSpPr>
          <p:nvPr/>
        </p:nvCxnSpPr>
        <p:spPr>
          <a:xfrm>
            <a:off x="3300153" y="2763468"/>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05E04BB-B75D-114A-8D97-F71156500550}"/>
              </a:ext>
            </a:extLst>
          </p:cNvPr>
          <p:cNvSpPr txBox="1"/>
          <p:nvPr/>
        </p:nvSpPr>
        <p:spPr>
          <a:xfrm>
            <a:off x="3300153" y="2038689"/>
            <a:ext cx="8128000" cy="707886"/>
          </a:xfrm>
          <a:prstGeom prst="rect">
            <a:avLst/>
          </a:prstGeom>
          <a:noFill/>
        </p:spPr>
        <p:txBody>
          <a:bodyPr wrap="square" rtlCol="0">
            <a:spAutoFit/>
          </a:bodyPr>
          <a:lstStyle/>
          <a:p>
            <a:r>
              <a:rPr lang="en-US" sz="2000" dirty="0">
                <a:solidFill>
                  <a:schemeClr val="tx2">
                    <a:lumMod val="25000"/>
                  </a:schemeClr>
                </a:solidFill>
                <a:latin typeface="Lato" panose="020F0502020204030203" pitchFamily="34" charset="0"/>
                <a:ea typeface="Lato" panose="020F0502020204030203" pitchFamily="34" charset="0"/>
                <a:cs typeface="Lato" panose="020F0502020204030203" pitchFamily="34" charset="0"/>
              </a:rPr>
              <a:t>Proactively align communication efforts with a strong student-centered district vision.</a:t>
            </a:r>
          </a:p>
        </p:txBody>
      </p:sp>
      <p:cxnSp>
        <p:nvCxnSpPr>
          <p:cNvPr id="17" name="Straight Connector 16">
            <a:extLst>
              <a:ext uri="{FF2B5EF4-FFF2-40B4-BE49-F238E27FC236}">
                <a16:creationId xmlns:a16="http://schemas.microsoft.com/office/drawing/2014/main" id="{8EFE8ACF-E617-334D-AE19-ED751C3033B6}"/>
              </a:ext>
            </a:extLst>
          </p:cNvPr>
          <p:cNvCxnSpPr>
            <a:cxnSpLocks/>
          </p:cNvCxnSpPr>
          <p:nvPr/>
        </p:nvCxnSpPr>
        <p:spPr>
          <a:xfrm>
            <a:off x="3300153" y="3676559"/>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5A2B470-CCED-FF45-8886-1BB721C4BD9B}"/>
              </a:ext>
            </a:extLst>
          </p:cNvPr>
          <p:cNvSpPr txBox="1"/>
          <p:nvPr/>
        </p:nvSpPr>
        <p:spPr>
          <a:xfrm>
            <a:off x="763847" y="2552209"/>
            <a:ext cx="2921000" cy="1946174"/>
          </a:xfrm>
          <a:prstGeom prst="rect">
            <a:avLst/>
          </a:prstGeom>
          <a:noFill/>
        </p:spPr>
        <p:txBody>
          <a:bodyPr wrap="square" rtlCol="0">
            <a:spAutoFit/>
          </a:bodyPr>
          <a:lstStyle/>
          <a:p>
            <a:pPr lvl="0">
              <a:lnSpc>
                <a:spcPct val="150000"/>
              </a:lnSpc>
            </a:pPr>
            <a:r>
              <a:rPr lang="en-US" sz="2800" cap="all"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Building UP KCSD</a:t>
            </a:r>
          </a:p>
          <a:p>
            <a:pPr lvl="0">
              <a:lnSpc>
                <a:spcPct val="150000"/>
              </a:lnSpc>
            </a:pPr>
            <a:r>
              <a:rPr lang="en-US" sz="2800" cap="all"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Internally</a:t>
            </a:r>
          </a:p>
        </p:txBody>
      </p:sp>
      <p:sp>
        <p:nvSpPr>
          <p:cNvPr id="18" name="TextBox 17">
            <a:extLst>
              <a:ext uri="{FF2B5EF4-FFF2-40B4-BE49-F238E27FC236}">
                <a16:creationId xmlns:a16="http://schemas.microsoft.com/office/drawing/2014/main" id="{4D9BB2A3-A3B2-C248-838C-BBB944C84B26}"/>
              </a:ext>
            </a:extLst>
          </p:cNvPr>
          <p:cNvSpPr txBox="1"/>
          <p:nvPr/>
        </p:nvSpPr>
        <p:spPr>
          <a:xfrm>
            <a:off x="3300153" y="3815339"/>
            <a:ext cx="8128000" cy="707886"/>
          </a:xfrm>
          <a:prstGeom prst="rect">
            <a:avLst/>
          </a:prstGeom>
          <a:noFill/>
        </p:spPr>
        <p:txBody>
          <a:bodyPr wrap="square" rtlCol="0">
            <a:spAutoFit/>
          </a:bodyPr>
          <a:lstStyle/>
          <a:p>
            <a:r>
              <a:rPr lang="en-US" sz="2000" dirty="0">
                <a:solidFill>
                  <a:schemeClr val="tx2">
                    <a:lumMod val="25000"/>
                  </a:schemeClr>
                </a:solidFill>
                <a:latin typeface="Lato" panose="020F0502020204030203" pitchFamily="34" charset="0"/>
                <a:ea typeface="Lato" panose="020F0502020204030203" pitchFamily="34" charset="0"/>
                <a:cs typeface="Lato" panose="020F0502020204030203" pitchFamily="34" charset="0"/>
              </a:rPr>
              <a:t>Strengthen internal community by actively engaging staff in discussion and collaboration.</a:t>
            </a:r>
          </a:p>
        </p:txBody>
      </p:sp>
      <p:cxnSp>
        <p:nvCxnSpPr>
          <p:cNvPr id="19" name="Straight Connector 18">
            <a:extLst>
              <a:ext uri="{FF2B5EF4-FFF2-40B4-BE49-F238E27FC236}">
                <a16:creationId xmlns:a16="http://schemas.microsoft.com/office/drawing/2014/main" id="{B471E6FA-426B-6541-8D70-D28558E8A75B}"/>
              </a:ext>
            </a:extLst>
          </p:cNvPr>
          <p:cNvCxnSpPr>
            <a:cxnSpLocks/>
          </p:cNvCxnSpPr>
          <p:nvPr/>
        </p:nvCxnSpPr>
        <p:spPr>
          <a:xfrm>
            <a:off x="3300153" y="4676013"/>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pic>
        <p:nvPicPr>
          <p:cNvPr id="4" name="Picture 3" descr="A blue and black logo&#10;&#10;AI-generated content may be incorrect.">
            <a:extLst>
              <a:ext uri="{FF2B5EF4-FFF2-40B4-BE49-F238E27FC236}">
                <a16:creationId xmlns:a16="http://schemas.microsoft.com/office/drawing/2014/main" id="{C52D8C16-76B0-2B04-A81E-5FB58EDF5BD0}"/>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2465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F7D8A5-A5BC-924D-B5B3-F6FBD81A5567}"/>
              </a:ext>
            </a:extLst>
          </p:cNvPr>
          <p:cNvSpPr/>
          <p:nvPr/>
        </p:nvSpPr>
        <p:spPr>
          <a:xfrm>
            <a:off x="692727" y="1666875"/>
            <a:ext cx="11665528" cy="4179887"/>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p:txBody>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KEY FINDINGS – AREAS OF IMPROVEMENT</a:t>
            </a:r>
          </a:p>
        </p:txBody>
      </p:sp>
      <p:sp>
        <p:nvSpPr>
          <p:cNvPr id="7" name="Rectangle 6">
            <a:extLst>
              <a:ext uri="{FF2B5EF4-FFF2-40B4-BE49-F238E27FC236}">
                <a16:creationId xmlns:a16="http://schemas.microsoft.com/office/drawing/2014/main" id="{71EE6A77-C202-9646-A0B8-8D262236CDFD}"/>
              </a:ext>
            </a:extLst>
          </p:cNvPr>
          <p:cNvSpPr/>
          <p:nvPr/>
        </p:nvSpPr>
        <p:spPr>
          <a:xfrm>
            <a:off x="0" y="-78699"/>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0B36162-A7BC-B148-A432-A2A50D2C27D4}"/>
              </a:ext>
            </a:extLst>
          </p:cNvPr>
          <p:cNvSpPr txBox="1"/>
          <p:nvPr/>
        </p:nvSpPr>
        <p:spPr>
          <a:xfrm>
            <a:off x="3300153" y="2003982"/>
            <a:ext cx="7852921" cy="707886"/>
          </a:xfrm>
          <a:prstGeom prst="rect">
            <a:avLst/>
          </a:prstGeom>
          <a:noFill/>
        </p:spPr>
        <p:txBody>
          <a:bodyPr wrap="square" rtlCol="0">
            <a:spAutoFit/>
          </a:bodyPr>
          <a:lstStyle/>
          <a:p>
            <a:r>
              <a:rPr lang="en-US" sz="2000" dirty="0">
                <a:solidFill>
                  <a:schemeClr val="tx2">
                    <a:lumMod val="25000"/>
                  </a:schemeClr>
                </a:solidFill>
                <a:latin typeface="Lato" panose="020F0502020204030203" pitchFamily="34" charset="0"/>
                <a:ea typeface="Lato" panose="020F0502020204030203" pitchFamily="34" charset="0"/>
                <a:cs typeface="Lato" panose="020F0502020204030203" pitchFamily="34" charset="0"/>
              </a:rPr>
              <a:t>Proactively align communication efforts with a strong student-centered district vision.</a:t>
            </a:r>
          </a:p>
        </p:txBody>
      </p:sp>
      <p:sp>
        <p:nvSpPr>
          <p:cNvPr id="14" name="TextBox 13">
            <a:extLst>
              <a:ext uri="{FF2B5EF4-FFF2-40B4-BE49-F238E27FC236}">
                <a16:creationId xmlns:a16="http://schemas.microsoft.com/office/drawing/2014/main" id="{80202CAB-4E36-0A4B-983D-B672B8F9E9E7}"/>
              </a:ext>
            </a:extLst>
          </p:cNvPr>
          <p:cNvSpPr txBox="1"/>
          <p:nvPr/>
        </p:nvSpPr>
        <p:spPr>
          <a:xfrm>
            <a:off x="3313779" y="3862417"/>
            <a:ext cx="8128000"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Actively promote opportunities for connection, collaboration and engagement.</a:t>
            </a:r>
          </a:p>
        </p:txBody>
      </p:sp>
      <p:cxnSp>
        <p:nvCxnSpPr>
          <p:cNvPr id="15" name="Straight Connector 14">
            <a:extLst>
              <a:ext uri="{FF2B5EF4-FFF2-40B4-BE49-F238E27FC236}">
                <a16:creationId xmlns:a16="http://schemas.microsoft.com/office/drawing/2014/main" id="{603367DD-7057-3043-B7B7-42E6CB227BF6}"/>
              </a:ext>
            </a:extLst>
          </p:cNvPr>
          <p:cNvCxnSpPr>
            <a:cxnSpLocks/>
          </p:cNvCxnSpPr>
          <p:nvPr/>
        </p:nvCxnSpPr>
        <p:spPr>
          <a:xfrm>
            <a:off x="3300153" y="2763468"/>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FE8ACF-E617-334D-AE19-ED751C3033B6}"/>
              </a:ext>
            </a:extLst>
          </p:cNvPr>
          <p:cNvCxnSpPr>
            <a:cxnSpLocks/>
          </p:cNvCxnSpPr>
          <p:nvPr/>
        </p:nvCxnSpPr>
        <p:spPr>
          <a:xfrm>
            <a:off x="3300153" y="3834603"/>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471E6FA-426B-6541-8D70-D28558E8A75B}"/>
              </a:ext>
            </a:extLst>
          </p:cNvPr>
          <p:cNvCxnSpPr>
            <a:cxnSpLocks/>
          </p:cNvCxnSpPr>
          <p:nvPr/>
        </p:nvCxnSpPr>
        <p:spPr>
          <a:xfrm>
            <a:off x="3300153" y="4676013"/>
            <a:ext cx="8128000" cy="0"/>
          </a:xfrm>
          <a:prstGeom prst="line">
            <a:avLst/>
          </a:prstGeom>
          <a:ln>
            <a:solidFill>
              <a:srgbClr val="00359B"/>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3F2983B-844A-5A49-9378-CE72AE9377E6}"/>
              </a:ext>
            </a:extLst>
          </p:cNvPr>
          <p:cNvSpPr txBox="1"/>
          <p:nvPr/>
        </p:nvSpPr>
        <p:spPr>
          <a:xfrm>
            <a:off x="733367" y="2572529"/>
            <a:ext cx="2921000" cy="1946174"/>
          </a:xfrm>
          <a:prstGeom prst="rect">
            <a:avLst/>
          </a:prstGeom>
          <a:noFill/>
        </p:spPr>
        <p:txBody>
          <a:bodyPr wrap="square" rtlCol="0">
            <a:spAutoFit/>
          </a:bodyPr>
          <a:lstStyle/>
          <a:p>
            <a:pPr lvl="0">
              <a:lnSpc>
                <a:spcPct val="150000"/>
              </a:lnSpc>
            </a:pPr>
            <a:r>
              <a:rPr lang="en-US" sz="2800" cap="all"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Building UP KCSD</a:t>
            </a:r>
          </a:p>
          <a:p>
            <a:pPr lvl="0">
              <a:lnSpc>
                <a:spcPct val="150000"/>
              </a:lnSpc>
            </a:pPr>
            <a:r>
              <a:rPr lang="en-US" sz="2800" cap="all"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Externally</a:t>
            </a:r>
          </a:p>
        </p:txBody>
      </p:sp>
      <p:sp>
        <p:nvSpPr>
          <p:cNvPr id="4" name="TextBox 3">
            <a:extLst>
              <a:ext uri="{FF2B5EF4-FFF2-40B4-BE49-F238E27FC236}">
                <a16:creationId xmlns:a16="http://schemas.microsoft.com/office/drawing/2014/main" id="{DE9FB68C-6A00-0DE5-23AD-3D111F110C2F}"/>
              </a:ext>
            </a:extLst>
          </p:cNvPr>
          <p:cNvSpPr txBox="1"/>
          <p:nvPr/>
        </p:nvSpPr>
        <p:spPr>
          <a:xfrm>
            <a:off x="3300153" y="2942242"/>
            <a:ext cx="7490331"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Establish KCSD as the central source of information through consistent, transparent and readily accessible communication.</a:t>
            </a:r>
          </a:p>
        </p:txBody>
      </p:sp>
      <p:sp>
        <p:nvSpPr>
          <p:cNvPr id="6" name="TextBox 5">
            <a:extLst>
              <a:ext uri="{FF2B5EF4-FFF2-40B4-BE49-F238E27FC236}">
                <a16:creationId xmlns:a16="http://schemas.microsoft.com/office/drawing/2014/main" id="{932F1A20-0440-40BA-2AB9-E39B2C58711C}"/>
              </a:ext>
            </a:extLst>
          </p:cNvPr>
          <p:cNvSpPr txBox="1"/>
          <p:nvPr/>
        </p:nvSpPr>
        <p:spPr>
          <a:xfrm>
            <a:off x="3300153" y="4704121"/>
            <a:ext cx="7943580" cy="707886"/>
          </a:xfrm>
          <a:prstGeom prst="rect">
            <a:avLst/>
          </a:prstGeom>
          <a:noFill/>
        </p:spPr>
        <p:txBody>
          <a:bodyPr wrap="square" rtlCol="0">
            <a:spAutoFit/>
          </a:bodyPr>
          <a:lstStyle/>
          <a:p>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Leverage existing pride and dedication among families and community partners.</a:t>
            </a:r>
          </a:p>
        </p:txBody>
      </p:sp>
      <p:pic>
        <p:nvPicPr>
          <p:cNvPr id="8" name="Picture 7" descr="A blue and black logo&#10;&#10;AI-generated content may be incorrect.">
            <a:extLst>
              <a:ext uri="{FF2B5EF4-FFF2-40B4-BE49-F238E27FC236}">
                <a16:creationId xmlns:a16="http://schemas.microsoft.com/office/drawing/2014/main" id="{EF48FF7F-BAC6-D822-848F-F24317731809}"/>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8775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F7D8A5-A5BC-924D-B5B3-F6FBD81A5567}"/>
              </a:ext>
            </a:extLst>
          </p:cNvPr>
          <p:cNvSpPr/>
          <p:nvPr/>
        </p:nvSpPr>
        <p:spPr>
          <a:xfrm>
            <a:off x="699783" y="1544511"/>
            <a:ext cx="11665528" cy="417988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p:txBody>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Opportunities</a:t>
            </a:r>
          </a:p>
        </p:txBody>
      </p:sp>
      <p:sp>
        <p:nvSpPr>
          <p:cNvPr id="6" name="Rectangle 5">
            <a:extLst>
              <a:ext uri="{FF2B5EF4-FFF2-40B4-BE49-F238E27FC236}">
                <a16:creationId xmlns:a16="http://schemas.microsoft.com/office/drawing/2014/main" id="{3160565C-6239-D247-861E-5CA23B868063}"/>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e and black logo&#10;&#10;AI-generated content may be incorrect.">
            <a:extLst>
              <a:ext uri="{FF2B5EF4-FFF2-40B4-BE49-F238E27FC236}">
                <a16:creationId xmlns:a16="http://schemas.microsoft.com/office/drawing/2014/main" id="{EA14F457-BFE4-E282-B282-553A3D6A6FE1}"/>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198F4238-E085-964F-A0C9-731BCDBA9FA4}"/>
              </a:ext>
            </a:extLst>
          </p:cNvPr>
          <p:cNvSpPr>
            <a:spLocks noGrp="1"/>
          </p:cNvSpPr>
          <p:nvPr>
            <p:ph idx="1"/>
          </p:nvPr>
        </p:nvSpPr>
        <p:spPr>
          <a:xfrm>
            <a:off x="1079500" y="1790700"/>
            <a:ext cx="10948320" cy="4249882"/>
          </a:xfrm>
        </p:spPr>
        <p:txBody>
          <a:bodyPr>
            <a:normAutofit/>
          </a:bodyPr>
          <a:lstStyle/>
          <a:p>
            <a:pPr marL="0" indent="0">
              <a:buClr>
                <a:schemeClr val="tx1"/>
              </a:buClr>
              <a:buNone/>
            </a:pPr>
            <a:r>
              <a:rPr lang="en-US" sz="2800" u="sng" dirty="0">
                <a:solidFill>
                  <a:srgbClr val="00359B">
                    <a:alpha val="70000"/>
                  </a:srgbClr>
                </a:solidFill>
                <a:latin typeface="Lato Medium" panose="020F0502020204030203" pitchFamily="34" charset="0"/>
                <a:ea typeface="Lato Medium" panose="020F0502020204030203" pitchFamily="34" charset="0"/>
                <a:cs typeface="Lato Medium" panose="020F0502020204030203" pitchFamily="34" charset="0"/>
              </a:rPr>
              <a:t>Clarify and Unify the District’s Brand and Vision</a:t>
            </a:r>
          </a:p>
          <a:p>
            <a:pPr marL="457200" indent="-457200">
              <a:lnSpc>
                <a:spcPct val="100000"/>
              </a:lnSpc>
              <a:spcAft>
                <a:spcPts val="1800"/>
              </a:spcAft>
              <a:buClr>
                <a:srgbClr val="00359B"/>
              </a:buClr>
              <a:buFont typeface="+mj-lt"/>
              <a:buAutoNum type="arabicPeriod"/>
            </a:pPr>
            <a:r>
              <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While audiences express strong pride in KCSD, there is a need for a clearer, more unified, and collaborative direction that is consistently communicated across all audiences.</a:t>
            </a:r>
            <a:endParaRPr lang="en-US" sz="600" dirty="0">
              <a:solidFill>
                <a:srgbClr val="FFFFFF">
                  <a:alpha val="70000"/>
                </a:srgbClr>
              </a:solidFill>
              <a:latin typeface="Lato" panose="020F0502020204030203" pitchFamily="34" charset="0"/>
              <a:ea typeface="Lato" panose="020F0502020204030203" pitchFamily="34" charset="0"/>
              <a:cs typeface="Lato" panose="020F0502020204030203" pitchFamily="34" charset="0"/>
            </a:endParaRPr>
          </a:p>
          <a:p>
            <a:pPr marL="0" indent="0">
              <a:buClr>
                <a:schemeClr val="tx1"/>
              </a:buClr>
              <a:buNone/>
            </a:pPr>
            <a:r>
              <a:rPr lang="en-US" sz="2800" u="sng" dirty="0">
                <a:solidFill>
                  <a:srgbClr val="00359B">
                    <a:alpha val="70000"/>
                  </a:srgbClr>
                </a:solidFill>
                <a:latin typeface="Lato Medium" panose="020F0502020204030203" pitchFamily="34" charset="0"/>
                <a:ea typeface="Lato Medium" panose="020F0502020204030203" pitchFamily="34" charset="0"/>
                <a:cs typeface="Lato Medium" panose="020F0502020204030203" pitchFamily="34" charset="0"/>
              </a:rPr>
              <a:t>Enhance Trust and Transparency Through Consistent Communication</a:t>
            </a:r>
          </a:p>
          <a:p>
            <a:pPr marL="457200" indent="-457200">
              <a:lnSpc>
                <a:spcPct val="107000"/>
              </a:lnSpc>
              <a:buClr>
                <a:srgbClr val="00359B"/>
              </a:buClr>
              <a:buFont typeface="+mj-lt"/>
              <a:buAutoNum type="arabicPeriod" startAt="2"/>
            </a:pPr>
            <a:r>
              <a:rPr lang="en-US" dirty="0">
                <a:solidFill>
                  <a:srgbClr val="000000"/>
                </a:solidFill>
                <a:effectLst/>
                <a:latin typeface="Lato" panose="020F0502020204030203" pitchFamily="34" charset="0"/>
                <a:ea typeface="Lato" panose="020F0502020204030203" pitchFamily="34" charset="0"/>
                <a:cs typeface="Lato" panose="020F0502020204030203" pitchFamily="34" charset="0"/>
              </a:rPr>
              <a:t>Given recent transitions and broader challenges in education, audiences seek more timely, consistent, and transparent information to build confidence in KCSD’s leadership and future direction.</a:t>
            </a:r>
            <a:endParaRPr lang="en-US" dirty="0">
              <a:solidFill>
                <a:schemeClr val="tx2">
                  <a:lumMod val="10000"/>
                </a:schemeClr>
              </a:solidFill>
              <a:effectLst/>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378013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F7D8A5-A5BC-924D-B5B3-F6FBD81A5567}"/>
              </a:ext>
            </a:extLst>
          </p:cNvPr>
          <p:cNvSpPr/>
          <p:nvPr/>
        </p:nvSpPr>
        <p:spPr>
          <a:xfrm>
            <a:off x="692727" y="1666875"/>
            <a:ext cx="11665528" cy="417988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p:txBody>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Opportunities</a:t>
            </a:r>
          </a:p>
        </p:txBody>
      </p:sp>
      <p:sp>
        <p:nvSpPr>
          <p:cNvPr id="3" name="Content Placeholder 2">
            <a:extLst>
              <a:ext uri="{FF2B5EF4-FFF2-40B4-BE49-F238E27FC236}">
                <a16:creationId xmlns:a16="http://schemas.microsoft.com/office/drawing/2014/main" id="{198F4238-E085-964F-A0C9-731BCDBA9FA4}"/>
              </a:ext>
            </a:extLst>
          </p:cNvPr>
          <p:cNvSpPr>
            <a:spLocks noGrp="1"/>
          </p:cNvSpPr>
          <p:nvPr>
            <p:ph idx="1"/>
          </p:nvPr>
        </p:nvSpPr>
        <p:spPr>
          <a:xfrm>
            <a:off x="1079500" y="1817915"/>
            <a:ext cx="10818586" cy="4028848"/>
          </a:xfrm>
        </p:spPr>
        <p:txBody>
          <a:bodyPr>
            <a:normAutofit/>
          </a:bodyPr>
          <a:lstStyle/>
          <a:p>
            <a:pPr marL="0" indent="0">
              <a:buClr>
                <a:schemeClr val="tx1"/>
              </a:buClr>
              <a:buNone/>
            </a:pPr>
            <a:r>
              <a:rPr lang="en-US" sz="2800" u="sng" dirty="0">
                <a:solidFill>
                  <a:srgbClr val="00359B">
                    <a:alpha val="70000"/>
                  </a:srgbClr>
                </a:solidFill>
                <a:latin typeface="Lato Medium" panose="020F0502020204030203" pitchFamily="34" charset="0"/>
                <a:ea typeface="Lato Medium" panose="020F0502020204030203" pitchFamily="34" charset="0"/>
                <a:cs typeface="Lato Medium" panose="020F0502020204030203" pitchFamily="34" charset="0"/>
              </a:rPr>
              <a:t>Bridge the Gap Between District &amp; School-Level Communication</a:t>
            </a:r>
          </a:p>
          <a:p>
            <a:pPr marL="457200" marR="0" lvl="0" indent="-457200">
              <a:lnSpc>
                <a:spcPct val="100000"/>
              </a:lnSpc>
              <a:spcAft>
                <a:spcPts val="1800"/>
              </a:spcAft>
              <a:buClr>
                <a:srgbClr val="00359B"/>
              </a:buClr>
              <a:buFont typeface="+mj-lt"/>
              <a:buAutoNum type="arabicPeriod" startAt="3"/>
            </a:pPr>
            <a:r>
              <a:rPr lang="en-US" dirty="0">
                <a:solidFill>
                  <a:schemeClr val="tx2">
                    <a:lumMod val="10000"/>
                  </a:schemeClr>
                </a:solidFill>
                <a:effectLst/>
                <a:latin typeface="Lato" panose="020F0502020204030203" pitchFamily="34" charset="0"/>
                <a:ea typeface="Lato" panose="020F0502020204030203" pitchFamily="34" charset="0"/>
                <a:cs typeface="Lato" panose="020F0502020204030203" pitchFamily="34" charset="0"/>
              </a:rPr>
              <a:t>While district-level communication is trusted, there is a disconnect at the building level, where relationships are typically stronger. Strengthening alignment between district and school communication can enhance clarity, engagement, and trust across all levels of the organization. </a:t>
            </a:r>
            <a:endParaRPr lang="en-US"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endParaRPr>
          </a:p>
          <a:p>
            <a:pPr marL="0" indent="0">
              <a:buClr>
                <a:schemeClr val="tx1"/>
              </a:buClr>
              <a:buNone/>
            </a:pPr>
            <a:r>
              <a:rPr lang="en-US" sz="2800" u="sng" dirty="0">
                <a:solidFill>
                  <a:srgbClr val="00359B">
                    <a:alpha val="70000"/>
                  </a:srgbClr>
                </a:solidFill>
                <a:latin typeface="Lato Medium" panose="020F0502020204030203" pitchFamily="34" charset="0"/>
                <a:ea typeface="Lato Medium" panose="020F0502020204030203" pitchFamily="34" charset="0"/>
                <a:cs typeface="Lato Medium" panose="020F0502020204030203" pitchFamily="34" charset="0"/>
              </a:rPr>
              <a:t>Strengthen Community Engagement and Inclusion</a:t>
            </a:r>
          </a:p>
          <a:p>
            <a:pPr marL="457200" marR="0" lvl="0" indent="-457200">
              <a:lnSpc>
                <a:spcPct val="100000"/>
              </a:lnSpc>
              <a:spcAft>
                <a:spcPts val="0"/>
              </a:spcAft>
              <a:buClr>
                <a:srgbClr val="00359B"/>
              </a:buClr>
              <a:buFont typeface="+mj-lt"/>
              <a:buAutoNum type="arabicPeriod" startAt="4"/>
            </a:pPr>
            <a:r>
              <a:rPr lang="en-US" dirty="0">
                <a:solidFill>
                  <a:schemeClr val="tx2">
                    <a:lumMod val="10000"/>
                  </a:schemeClr>
                </a:solidFill>
                <a:effectLst/>
                <a:latin typeface="Lato" panose="020F0502020204030203" pitchFamily="34" charset="0"/>
                <a:ea typeface="Lato" panose="020F0502020204030203" pitchFamily="34" charset="0"/>
                <a:cs typeface="Lato" panose="020F0502020204030203" pitchFamily="34" charset="0"/>
              </a:rPr>
              <a:t>With lower-than-desired community participation, especially among Spanish-speaking families, KCSD must reinforce connections, accessibility, and opportunities for meaningful engagement to foster stronger community support. </a:t>
            </a:r>
          </a:p>
          <a:p>
            <a:pPr marL="0" marR="0" lvl="0" indent="0">
              <a:lnSpc>
                <a:spcPct val="100000"/>
              </a:lnSpc>
              <a:spcBef>
                <a:spcPts val="0"/>
              </a:spcBef>
              <a:spcAft>
                <a:spcPts val="0"/>
              </a:spcAft>
              <a:buClr>
                <a:srgbClr val="00359B"/>
              </a:buClr>
              <a:buNone/>
            </a:pPr>
            <a:endParaRPr lang="en-US" sz="2400" dirty="0">
              <a:latin typeface="Lato" panose="020F0502020204030203" pitchFamily="34" charset="0"/>
              <a:ea typeface="Lato" panose="020F0502020204030203" pitchFamily="34" charset="0"/>
              <a:cs typeface="Lato" panose="020F0502020204030203" pitchFamily="34" charset="0"/>
            </a:endParaRPr>
          </a:p>
          <a:p>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6" name="Rectangle 5">
            <a:extLst>
              <a:ext uri="{FF2B5EF4-FFF2-40B4-BE49-F238E27FC236}">
                <a16:creationId xmlns:a16="http://schemas.microsoft.com/office/drawing/2014/main" id="{3160565C-6239-D247-861E-5CA23B868063}"/>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e and black logo&#10;&#10;AI-generated content may be incorrect.">
            <a:extLst>
              <a:ext uri="{FF2B5EF4-FFF2-40B4-BE49-F238E27FC236}">
                <a16:creationId xmlns:a16="http://schemas.microsoft.com/office/drawing/2014/main" id="{74F192AC-03E8-C4DB-28FF-DE7396B547DC}"/>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0452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a:xfrm>
            <a:off x="850899" y="1088188"/>
            <a:ext cx="10779125" cy="655637"/>
          </a:xfrm>
        </p:spPr>
        <p:txBody>
          <a:bodyPr>
            <a:noAutofit/>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STRATEGIC FOUNDATIONAL RECOMMENDATIONS</a:t>
            </a:r>
            <a:b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br>
            <a:endPar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23" name="Rectangle 22">
            <a:extLst>
              <a:ext uri="{FF2B5EF4-FFF2-40B4-BE49-F238E27FC236}">
                <a16:creationId xmlns:a16="http://schemas.microsoft.com/office/drawing/2014/main" id="{7EDFFD79-DF5C-3C48-B10B-10B65437B708}"/>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E5735BB-D280-58C9-2400-4688BA029405}"/>
              </a:ext>
            </a:extLst>
          </p:cNvPr>
          <p:cNvSpPr txBox="1"/>
          <p:nvPr/>
        </p:nvSpPr>
        <p:spPr>
          <a:xfrm>
            <a:off x="1106785" y="1949287"/>
            <a:ext cx="9483948" cy="4154984"/>
          </a:xfrm>
          <a:prstGeom prst="rect">
            <a:avLst/>
          </a:prstGeom>
          <a:noFill/>
        </p:spPr>
        <p:txBody>
          <a:bodyPr wrap="square" rtlCol="0">
            <a:spAutoFit/>
          </a:bodyPr>
          <a:lstStyle/>
          <a:p>
            <a:pPr marL="514350" indent="-514350">
              <a:buClr>
                <a:srgbClr val="00359B"/>
              </a:buClr>
              <a:buFont typeface="+mj-lt"/>
              <a:buAutoNum type="arabicPeriod"/>
            </a:pPr>
            <a:r>
              <a:rPr lang="en-US" sz="2800"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Strengthen and Unify KCSD’s Narrative and Vision</a:t>
            </a:r>
          </a:p>
          <a:p>
            <a:pPr marL="914400" lvl="1" indent="-45720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Clearly define KCSD’s messaging platform</a:t>
            </a:r>
          </a:p>
          <a:p>
            <a:pPr marL="914400" lvl="1" indent="-45720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Develop KCSD’s story (narrative)</a:t>
            </a:r>
          </a:p>
          <a:p>
            <a:pPr marL="914400" lvl="1" indent="-45720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Increase visibility of the messaging platform and narrative</a:t>
            </a:r>
          </a:p>
          <a:p>
            <a:pPr marL="914400" lvl="1" indent="-45720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Employee recognition</a:t>
            </a:r>
          </a:p>
          <a:p>
            <a:pPr marL="914400" lvl="1" indent="-457200">
              <a:buClr>
                <a:srgbClr val="00359B"/>
              </a:buClr>
              <a:buFont typeface="+mj-lt"/>
              <a:buAutoNum type="alphaLcPeriod"/>
            </a:pPr>
            <a:endParaRPr lang="en-US" sz="2000" dirty="0">
              <a:latin typeface="Lato" panose="020F0502020204030203" pitchFamily="34" charset="0"/>
              <a:ea typeface="Lato" panose="020F0502020204030203" pitchFamily="34" charset="0"/>
              <a:cs typeface="Lato" panose="020F0502020204030203" pitchFamily="34" charset="0"/>
            </a:endParaRPr>
          </a:p>
          <a:p>
            <a:pPr marL="914400" lvl="1" indent="-457200">
              <a:buClr>
                <a:srgbClr val="00359B"/>
              </a:buClr>
              <a:buFont typeface="+mj-lt"/>
              <a:buAutoNum type="alphaLcPeriod"/>
            </a:pPr>
            <a:endParaRPr lang="en-US" sz="2000" dirty="0">
              <a:latin typeface="Lato" panose="020F0502020204030203" pitchFamily="34" charset="0"/>
              <a:ea typeface="Lato" panose="020F0502020204030203" pitchFamily="34" charset="0"/>
              <a:cs typeface="Lato" panose="020F0502020204030203" pitchFamily="34" charset="0"/>
            </a:endParaRPr>
          </a:p>
          <a:p>
            <a:pPr marL="514350" indent="-514350">
              <a:buClr>
                <a:srgbClr val="00359B"/>
              </a:buClr>
              <a:buFont typeface="+mj-lt"/>
              <a:buAutoNum type="arabicPeriod"/>
            </a:pPr>
            <a:r>
              <a:rPr lang="en-US" sz="2800" dirty="0">
                <a:solidFill>
                  <a:srgbClr val="00359B"/>
                </a:solidFill>
                <a:latin typeface="Lato" panose="020F0502020204030203" pitchFamily="34" charset="0"/>
                <a:ea typeface="Lato" panose="020F0502020204030203" pitchFamily="34" charset="0"/>
                <a:cs typeface="Lato" panose="020F0502020204030203" pitchFamily="34" charset="0"/>
              </a:rPr>
              <a:t>Enhance Transparency with Proactive and Strategic Communication</a:t>
            </a:r>
          </a:p>
          <a:p>
            <a:pPr marL="971550" lvl="1" indent="-51435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Review current flow of information and clarify messengers</a:t>
            </a:r>
          </a:p>
          <a:p>
            <a:pPr marL="971550" lvl="1" indent="-51435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Prioritize proactive communication</a:t>
            </a:r>
          </a:p>
          <a:p>
            <a:pPr marL="971550" lvl="1" indent="-51435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Leverage internal ambassadors</a:t>
            </a:r>
          </a:p>
        </p:txBody>
      </p:sp>
      <p:pic>
        <p:nvPicPr>
          <p:cNvPr id="5" name="Picture 4" descr="A blue and black logo&#10;&#10;AI-generated content may be incorrect.">
            <a:extLst>
              <a:ext uri="{FF2B5EF4-FFF2-40B4-BE49-F238E27FC236}">
                <a16:creationId xmlns:a16="http://schemas.microsoft.com/office/drawing/2014/main" id="{32644C85-E7CE-78D2-CEB4-411F90C34546}"/>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4538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dissolve">
                                      <p:cBhvr>
                                        <p:cTn id="7" dur="500"/>
                                        <p:tgtEl>
                                          <p:spTgt spid="3">
                                            <p:txEl>
                                              <p:pRg st="7" end="7"/>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dissolve">
                                      <p:cBhvr>
                                        <p:cTn id="10" dur="500"/>
                                        <p:tgtEl>
                                          <p:spTgt spid="3">
                                            <p:txEl>
                                              <p:pRg st="8" end="8"/>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dissolve">
                                      <p:cBhvr>
                                        <p:cTn id="13" dur="500"/>
                                        <p:tgtEl>
                                          <p:spTgt spid="3">
                                            <p:txEl>
                                              <p:pRg st="9" end="9"/>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dissolve">
                                      <p:cBhvr>
                                        <p:cTn id="1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89CC4-B9AC-4146-B9F0-A3878D4A30B2}"/>
              </a:ext>
            </a:extLst>
          </p:cNvPr>
          <p:cNvSpPr>
            <a:spLocks noGrp="1"/>
          </p:cNvSpPr>
          <p:nvPr>
            <p:ph type="title"/>
          </p:nvPr>
        </p:nvSpPr>
        <p:spPr>
          <a:xfrm>
            <a:off x="850899" y="1088188"/>
            <a:ext cx="10779125" cy="655637"/>
          </a:xfrm>
        </p:spPr>
        <p:txBody>
          <a:bodyPr>
            <a:noAutofit/>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STRATEGIC FOUNDATIONAL RECOMMENDATIONS</a:t>
            </a:r>
            <a:b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br>
            <a:endPar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23" name="Rectangle 22">
            <a:extLst>
              <a:ext uri="{FF2B5EF4-FFF2-40B4-BE49-F238E27FC236}">
                <a16:creationId xmlns:a16="http://schemas.microsoft.com/office/drawing/2014/main" id="{7EDFFD79-DF5C-3C48-B10B-10B65437B708}"/>
              </a:ext>
            </a:extLst>
          </p:cNvPr>
          <p:cNvSpPr/>
          <p:nvPr/>
        </p:nvSpPr>
        <p:spPr>
          <a:xfrm>
            <a:off x="0" y="-26277"/>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19">
            <a:extLst>
              <a:ext uri="{FF2B5EF4-FFF2-40B4-BE49-F238E27FC236}">
                <a16:creationId xmlns:a16="http://schemas.microsoft.com/office/drawing/2014/main" id="{0DFDE3E2-546C-6349-8A45-C7E9274773D6}"/>
              </a:ext>
            </a:extLst>
          </p:cNvPr>
          <p:cNvSpPr/>
          <p:nvPr/>
        </p:nvSpPr>
        <p:spPr>
          <a:xfrm>
            <a:off x="0" y="3569233"/>
            <a:ext cx="12192000" cy="477054"/>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dirty="0">
              <a:solidFill>
                <a:srgbClr val="79121B"/>
              </a:solidFill>
              <a:latin typeface="PT Sans" panose="020B0503020203020204" pitchFamily="34" charset="0"/>
              <a:ea typeface="PT Sans" panose="020B0503020203020204" pitchFamily="34" charset="0"/>
            </a:endParaRPr>
          </a:p>
        </p:txBody>
      </p:sp>
      <p:sp>
        <p:nvSpPr>
          <p:cNvPr id="35" name="Oval 34">
            <a:extLst>
              <a:ext uri="{FF2B5EF4-FFF2-40B4-BE49-F238E27FC236}">
                <a16:creationId xmlns:a16="http://schemas.microsoft.com/office/drawing/2014/main" id="{C4D6AE66-0737-E044-ADFA-63B455A83CBE}"/>
              </a:ext>
            </a:extLst>
          </p:cNvPr>
          <p:cNvSpPr/>
          <p:nvPr/>
        </p:nvSpPr>
        <p:spPr>
          <a:xfrm>
            <a:off x="1244999" y="3034154"/>
            <a:ext cx="1635124" cy="1635124"/>
          </a:xfrm>
          <a:prstGeom prst="ellipse">
            <a:avLst/>
          </a:prstGeom>
          <a:solidFill>
            <a:schemeClr val="tx2"/>
          </a:solidFill>
          <a:ln>
            <a:solidFill>
              <a:srgbClr val="00359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solidFill>
                <a:srgbClr val="79121B"/>
              </a:solidFill>
            </a:endParaRPr>
          </a:p>
        </p:txBody>
      </p:sp>
      <p:sp>
        <p:nvSpPr>
          <p:cNvPr id="50" name="Rectangle 49">
            <a:extLst>
              <a:ext uri="{FF2B5EF4-FFF2-40B4-BE49-F238E27FC236}">
                <a16:creationId xmlns:a16="http://schemas.microsoft.com/office/drawing/2014/main" id="{A2915140-D67D-0A48-9758-35CB603CB68F}"/>
              </a:ext>
            </a:extLst>
          </p:cNvPr>
          <p:cNvSpPr/>
          <p:nvPr/>
        </p:nvSpPr>
        <p:spPr>
          <a:xfrm>
            <a:off x="9262059" y="4868888"/>
            <a:ext cx="2979161" cy="1477328"/>
          </a:xfrm>
          <a:prstGeom prst="rect">
            <a:avLst/>
          </a:prstGeom>
        </p:spPr>
        <p:txBody>
          <a:bodyPr wrap="square">
            <a:spAutoFit/>
          </a:bodyPr>
          <a:lstStyle/>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Gain Understanding</a:t>
            </a:r>
          </a:p>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Engage Community Leaders</a:t>
            </a:r>
          </a:p>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Revive Café </a:t>
            </a:r>
            <a:r>
              <a:rPr lang="en-US" b="1" dirty="0" err="1">
                <a:solidFill>
                  <a:schemeClr val="tx2">
                    <a:lumMod val="10000"/>
                  </a:schemeClr>
                </a:solidFill>
                <a:latin typeface="Avenir Next LT Pro Light" panose="020B0304020202020204" pitchFamily="34" charset="77"/>
              </a:rPr>
              <a:t>en</a:t>
            </a:r>
            <a:r>
              <a:rPr lang="en-US" b="1" dirty="0">
                <a:solidFill>
                  <a:schemeClr val="tx2">
                    <a:lumMod val="10000"/>
                  </a:schemeClr>
                </a:solidFill>
                <a:latin typeface="Avenir Next LT Pro Light" panose="020B0304020202020204" pitchFamily="34" charset="77"/>
              </a:rPr>
              <a:t> Familia</a:t>
            </a:r>
          </a:p>
          <a:p>
            <a:pPr marL="285750" indent="-285750" algn="ctr" fontAlgn="base">
              <a:buFont typeface="Arial" panose="020B0604020202020204" pitchFamily="34" charset="0"/>
              <a:buChar char="•"/>
            </a:pPr>
            <a:endParaRPr lang="en-US" b="1" dirty="0">
              <a:solidFill>
                <a:schemeClr val="tx2">
                  <a:lumMod val="10000"/>
                </a:schemeClr>
              </a:solidFill>
            </a:endParaRPr>
          </a:p>
        </p:txBody>
      </p:sp>
      <p:sp>
        <p:nvSpPr>
          <p:cNvPr id="3" name="TextBox 2">
            <a:extLst>
              <a:ext uri="{FF2B5EF4-FFF2-40B4-BE49-F238E27FC236}">
                <a16:creationId xmlns:a16="http://schemas.microsoft.com/office/drawing/2014/main" id="{4E5735BB-D280-58C9-2400-4688BA029405}"/>
              </a:ext>
            </a:extLst>
          </p:cNvPr>
          <p:cNvSpPr txBox="1"/>
          <p:nvPr/>
        </p:nvSpPr>
        <p:spPr>
          <a:xfrm>
            <a:off x="933122" y="1902413"/>
            <a:ext cx="9455857" cy="1261884"/>
          </a:xfrm>
          <a:prstGeom prst="rect">
            <a:avLst/>
          </a:prstGeom>
          <a:noFill/>
        </p:spPr>
        <p:txBody>
          <a:bodyPr wrap="square" rtlCol="0">
            <a:spAutoFit/>
          </a:bodyPr>
          <a:lstStyle/>
          <a:p>
            <a:pPr marL="514350" indent="-514350">
              <a:buClr>
                <a:srgbClr val="00359B"/>
              </a:buClr>
              <a:buFont typeface="+mj-lt"/>
              <a:buAutoNum type="arabicPeriod" startAt="3"/>
            </a:pPr>
            <a:r>
              <a:rPr lang="en-US" sz="2800"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Cultivate a Culture of Engagement and Collaboration</a:t>
            </a:r>
          </a:p>
          <a:p>
            <a:pPr marL="971550" lvl="1" indent="-51435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Continue opportunities for input</a:t>
            </a:r>
          </a:p>
          <a:p>
            <a:pPr marL="514350" indent="-514350">
              <a:buClr>
                <a:srgbClr val="00359B"/>
              </a:buClr>
              <a:buFont typeface="+mj-lt"/>
              <a:buAutoNum type="arabicPeriod" startAt="3"/>
            </a:pPr>
            <a:endParaRPr lang="en-US" sz="2800" dirty="0">
              <a:solidFill>
                <a:srgbClr val="00359B"/>
              </a:solidFill>
              <a:latin typeface="Lato Medium" panose="020F0502020204030203" pitchFamily="34" charset="0"/>
              <a:ea typeface="Lato Medium" panose="020F0502020204030203" pitchFamily="34" charset="0"/>
              <a:cs typeface="Lato Medium" panose="020F0502020204030203" pitchFamily="34" charset="0"/>
            </a:endParaRPr>
          </a:p>
        </p:txBody>
      </p:sp>
      <p:sp>
        <p:nvSpPr>
          <p:cNvPr id="25" name="Oval 24">
            <a:extLst>
              <a:ext uri="{FF2B5EF4-FFF2-40B4-BE49-F238E27FC236}">
                <a16:creationId xmlns:a16="http://schemas.microsoft.com/office/drawing/2014/main" id="{D0AECD00-1F3A-8819-5825-D21C4DEFF2AE}"/>
              </a:ext>
            </a:extLst>
          </p:cNvPr>
          <p:cNvSpPr/>
          <p:nvPr/>
        </p:nvSpPr>
        <p:spPr>
          <a:xfrm>
            <a:off x="4124141" y="3034154"/>
            <a:ext cx="1635124" cy="1635124"/>
          </a:xfrm>
          <a:prstGeom prst="ellipse">
            <a:avLst/>
          </a:prstGeom>
          <a:solidFill>
            <a:schemeClr val="tx2"/>
          </a:solidFill>
          <a:ln>
            <a:solidFill>
              <a:srgbClr val="00359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solidFill>
                <a:srgbClr val="79121B"/>
              </a:solidFill>
            </a:endParaRPr>
          </a:p>
        </p:txBody>
      </p:sp>
      <p:sp>
        <p:nvSpPr>
          <p:cNvPr id="26" name="TextBox 25">
            <a:extLst>
              <a:ext uri="{FF2B5EF4-FFF2-40B4-BE49-F238E27FC236}">
                <a16:creationId xmlns:a16="http://schemas.microsoft.com/office/drawing/2014/main" id="{1067D8CB-B539-5735-819C-A618A08F286E}"/>
              </a:ext>
            </a:extLst>
          </p:cNvPr>
          <p:cNvSpPr txBox="1"/>
          <p:nvPr/>
        </p:nvSpPr>
        <p:spPr>
          <a:xfrm>
            <a:off x="1469930" y="3602854"/>
            <a:ext cx="1156208" cy="400110"/>
          </a:xfrm>
          <a:prstGeom prst="rect">
            <a:avLst/>
          </a:prstGeom>
          <a:noFill/>
          <a:ln>
            <a:noFill/>
          </a:ln>
        </p:spPr>
        <p:txBody>
          <a:bodyPr wrap="square" rtlCol="0">
            <a:spAutoFit/>
          </a:bodyPr>
          <a:lstStyle/>
          <a:p>
            <a:pPr algn="ctr"/>
            <a:r>
              <a:rPr lang="en-US" sz="2000" dirty="0">
                <a:solidFill>
                  <a:sysClr val="windowText" lastClr="000000"/>
                </a:solidFill>
                <a:latin typeface="Lato" panose="020F0502020204030203" pitchFamily="34" charset="0"/>
                <a:ea typeface="Lato" panose="020F0502020204030203" pitchFamily="34" charset="0"/>
                <a:cs typeface="Lato" panose="020F0502020204030203" pitchFamily="34" charset="0"/>
              </a:rPr>
              <a:t>Family</a:t>
            </a:r>
          </a:p>
        </p:txBody>
      </p:sp>
      <p:sp>
        <p:nvSpPr>
          <p:cNvPr id="27" name="Rectangle 26">
            <a:extLst>
              <a:ext uri="{FF2B5EF4-FFF2-40B4-BE49-F238E27FC236}">
                <a16:creationId xmlns:a16="http://schemas.microsoft.com/office/drawing/2014/main" id="{9E9134C4-1E05-904A-445C-55414F478E6E}"/>
              </a:ext>
            </a:extLst>
          </p:cNvPr>
          <p:cNvSpPr/>
          <p:nvPr/>
        </p:nvSpPr>
        <p:spPr>
          <a:xfrm>
            <a:off x="536344" y="4868888"/>
            <a:ext cx="2979161" cy="1754326"/>
          </a:xfrm>
          <a:prstGeom prst="rect">
            <a:avLst/>
          </a:prstGeom>
        </p:spPr>
        <p:txBody>
          <a:bodyPr wrap="square">
            <a:spAutoFit/>
          </a:bodyPr>
          <a:lstStyle/>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Parent Influencer Network</a:t>
            </a:r>
          </a:p>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Leverage PTO opportunities</a:t>
            </a:r>
          </a:p>
          <a:p>
            <a:pPr marL="285750" indent="-285750" algn="ctr" fontAlgn="base">
              <a:buFont typeface="Arial" panose="020B0604020202020204" pitchFamily="34" charset="0"/>
              <a:buChar char="•"/>
            </a:pPr>
            <a:endParaRPr lang="en-US" b="1" dirty="0">
              <a:solidFill>
                <a:schemeClr val="tx2">
                  <a:lumMod val="10000"/>
                </a:schemeClr>
              </a:solidFill>
              <a:latin typeface="Avenir Next LT Pro Light" panose="020B0304020202020204" pitchFamily="34" charset="77"/>
            </a:endParaRPr>
          </a:p>
          <a:p>
            <a:pPr marL="285750" indent="-285750" algn="ctr" fontAlgn="base">
              <a:buFont typeface="Arial" panose="020B0604020202020204" pitchFamily="34" charset="0"/>
              <a:buChar char="•"/>
            </a:pPr>
            <a:endParaRPr lang="en-US" b="1" dirty="0">
              <a:solidFill>
                <a:schemeClr val="tx2">
                  <a:lumMod val="10000"/>
                </a:schemeClr>
              </a:solidFill>
            </a:endParaRPr>
          </a:p>
        </p:txBody>
      </p:sp>
      <p:sp>
        <p:nvSpPr>
          <p:cNvPr id="28" name="Oval 27">
            <a:extLst>
              <a:ext uri="{FF2B5EF4-FFF2-40B4-BE49-F238E27FC236}">
                <a16:creationId xmlns:a16="http://schemas.microsoft.com/office/drawing/2014/main" id="{C14C3364-02CA-6A24-6151-A182CE82C60C}"/>
              </a:ext>
            </a:extLst>
          </p:cNvPr>
          <p:cNvSpPr/>
          <p:nvPr/>
        </p:nvSpPr>
        <p:spPr>
          <a:xfrm>
            <a:off x="7035525" y="3034154"/>
            <a:ext cx="1635124" cy="1635124"/>
          </a:xfrm>
          <a:prstGeom prst="ellipse">
            <a:avLst/>
          </a:prstGeom>
          <a:solidFill>
            <a:schemeClr val="tx2"/>
          </a:solidFill>
          <a:ln>
            <a:solidFill>
              <a:srgbClr val="00359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solidFill>
                <a:srgbClr val="79121B"/>
              </a:solidFill>
            </a:endParaRPr>
          </a:p>
        </p:txBody>
      </p:sp>
      <p:sp>
        <p:nvSpPr>
          <p:cNvPr id="29" name="TextBox 28">
            <a:extLst>
              <a:ext uri="{FF2B5EF4-FFF2-40B4-BE49-F238E27FC236}">
                <a16:creationId xmlns:a16="http://schemas.microsoft.com/office/drawing/2014/main" id="{F03514CA-4DB7-8F1C-8434-0DD90674F32A}"/>
              </a:ext>
            </a:extLst>
          </p:cNvPr>
          <p:cNvSpPr txBox="1"/>
          <p:nvPr/>
        </p:nvSpPr>
        <p:spPr>
          <a:xfrm>
            <a:off x="4141856" y="3602854"/>
            <a:ext cx="1635124" cy="400110"/>
          </a:xfrm>
          <a:prstGeom prst="rect">
            <a:avLst/>
          </a:prstGeom>
          <a:noFill/>
          <a:ln>
            <a:noFill/>
          </a:ln>
        </p:spPr>
        <p:txBody>
          <a:bodyPr wrap="square" rtlCol="0">
            <a:spAutoFit/>
          </a:bodyPr>
          <a:lstStyle/>
          <a:p>
            <a:pPr algn="ctr"/>
            <a:r>
              <a:rPr lang="en-US" sz="2000" dirty="0">
                <a:solidFill>
                  <a:sysClr val="windowText" lastClr="000000"/>
                </a:solidFill>
                <a:latin typeface="Lato" panose="020F0502020204030203" pitchFamily="34" charset="0"/>
                <a:ea typeface="Lato" panose="020F0502020204030203" pitchFamily="34" charset="0"/>
                <a:cs typeface="Lato" panose="020F0502020204030203" pitchFamily="34" charset="0"/>
              </a:rPr>
              <a:t>Student</a:t>
            </a:r>
          </a:p>
        </p:txBody>
      </p:sp>
      <p:sp>
        <p:nvSpPr>
          <p:cNvPr id="30" name="Rectangle 29">
            <a:extLst>
              <a:ext uri="{FF2B5EF4-FFF2-40B4-BE49-F238E27FC236}">
                <a16:creationId xmlns:a16="http://schemas.microsoft.com/office/drawing/2014/main" id="{B49FD76B-C2F0-4E67-7829-C96CC555ADBF}"/>
              </a:ext>
            </a:extLst>
          </p:cNvPr>
          <p:cNvSpPr/>
          <p:nvPr/>
        </p:nvSpPr>
        <p:spPr>
          <a:xfrm>
            <a:off x="3435018" y="4878008"/>
            <a:ext cx="2879142" cy="1754326"/>
          </a:xfrm>
          <a:prstGeom prst="rect">
            <a:avLst/>
          </a:prstGeom>
        </p:spPr>
        <p:txBody>
          <a:bodyPr wrap="square">
            <a:spAutoFit/>
          </a:bodyPr>
          <a:lstStyle/>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Engage Students in District Community Building</a:t>
            </a:r>
          </a:p>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Student Advisory</a:t>
            </a:r>
          </a:p>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Grow Alumni Network</a:t>
            </a:r>
          </a:p>
          <a:p>
            <a:pPr marL="285750" indent="-285750" algn="ctr" fontAlgn="base">
              <a:buFont typeface="Arial" panose="020B0604020202020204" pitchFamily="34" charset="0"/>
              <a:buChar char="•"/>
            </a:pPr>
            <a:endParaRPr lang="en-US" b="1" dirty="0">
              <a:solidFill>
                <a:schemeClr val="tx2">
                  <a:lumMod val="10000"/>
                </a:schemeClr>
              </a:solidFill>
            </a:endParaRPr>
          </a:p>
        </p:txBody>
      </p:sp>
      <p:sp>
        <p:nvSpPr>
          <p:cNvPr id="31" name="Oval 30">
            <a:extLst>
              <a:ext uri="{FF2B5EF4-FFF2-40B4-BE49-F238E27FC236}">
                <a16:creationId xmlns:a16="http://schemas.microsoft.com/office/drawing/2014/main" id="{A73371C3-794B-2677-0E99-74AF77C1B3E7}"/>
              </a:ext>
            </a:extLst>
          </p:cNvPr>
          <p:cNvSpPr/>
          <p:nvPr/>
        </p:nvSpPr>
        <p:spPr>
          <a:xfrm>
            <a:off x="9934078" y="3034154"/>
            <a:ext cx="1635124" cy="1635124"/>
          </a:xfrm>
          <a:prstGeom prst="ellipse">
            <a:avLst/>
          </a:prstGeom>
          <a:solidFill>
            <a:schemeClr val="tx2"/>
          </a:solidFill>
          <a:ln>
            <a:solidFill>
              <a:srgbClr val="00359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solidFill>
                <a:srgbClr val="79121B"/>
              </a:solidFill>
            </a:endParaRPr>
          </a:p>
        </p:txBody>
      </p:sp>
      <p:sp>
        <p:nvSpPr>
          <p:cNvPr id="32" name="TextBox 31">
            <a:extLst>
              <a:ext uri="{FF2B5EF4-FFF2-40B4-BE49-F238E27FC236}">
                <a16:creationId xmlns:a16="http://schemas.microsoft.com/office/drawing/2014/main" id="{1FE3F470-057D-8906-5D83-B62205833638}"/>
              </a:ext>
            </a:extLst>
          </p:cNvPr>
          <p:cNvSpPr txBox="1"/>
          <p:nvPr/>
        </p:nvSpPr>
        <p:spPr>
          <a:xfrm>
            <a:off x="7117719" y="3610180"/>
            <a:ext cx="1480503" cy="400110"/>
          </a:xfrm>
          <a:prstGeom prst="rect">
            <a:avLst/>
          </a:prstGeom>
          <a:noFill/>
          <a:ln>
            <a:noFill/>
          </a:ln>
        </p:spPr>
        <p:txBody>
          <a:bodyPr wrap="square" rtlCol="0">
            <a:spAutoFit/>
          </a:bodyPr>
          <a:lstStyle/>
          <a:p>
            <a:pPr algn="ctr"/>
            <a:r>
              <a:rPr lang="en-US" sz="2000" dirty="0">
                <a:solidFill>
                  <a:sysClr val="windowText" lastClr="000000"/>
                </a:solidFill>
                <a:latin typeface="Lato" panose="020F0502020204030203" pitchFamily="34" charset="0"/>
                <a:ea typeface="Lato" panose="020F0502020204030203" pitchFamily="34" charset="0"/>
                <a:cs typeface="Lato" panose="020F0502020204030203" pitchFamily="34" charset="0"/>
              </a:rPr>
              <a:t>Community</a:t>
            </a:r>
          </a:p>
        </p:txBody>
      </p:sp>
      <p:sp>
        <p:nvSpPr>
          <p:cNvPr id="53" name="Rectangle 52">
            <a:extLst>
              <a:ext uri="{FF2B5EF4-FFF2-40B4-BE49-F238E27FC236}">
                <a16:creationId xmlns:a16="http://schemas.microsoft.com/office/drawing/2014/main" id="{7F667373-2BB5-AED4-8839-6F840D56938A}"/>
              </a:ext>
            </a:extLst>
          </p:cNvPr>
          <p:cNvSpPr/>
          <p:nvPr/>
        </p:nvSpPr>
        <p:spPr>
          <a:xfrm>
            <a:off x="6314160" y="4868888"/>
            <a:ext cx="2979161" cy="1477328"/>
          </a:xfrm>
          <a:prstGeom prst="rect">
            <a:avLst/>
          </a:prstGeom>
        </p:spPr>
        <p:txBody>
          <a:bodyPr wrap="square">
            <a:spAutoFit/>
          </a:bodyPr>
          <a:lstStyle/>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Expand Partners/Influencers</a:t>
            </a:r>
          </a:p>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Community Email List</a:t>
            </a:r>
          </a:p>
          <a:p>
            <a:pPr marL="285750" indent="-285750" algn="ctr" fontAlgn="base">
              <a:buFont typeface="Arial" panose="020B0604020202020204" pitchFamily="34" charset="0"/>
              <a:buChar char="•"/>
            </a:pPr>
            <a:r>
              <a:rPr lang="en-US" b="1" dirty="0">
                <a:solidFill>
                  <a:schemeClr val="tx2">
                    <a:lumMod val="10000"/>
                  </a:schemeClr>
                </a:solidFill>
                <a:latin typeface="Avenir Next LT Pro Light" panose="020B0304020202020204" pitchFamily="34" charset="77"/>
              </a:rPr>
              <a:t>Leverage Alumni</a:t>
            </a:r>
          </a:p>
          <a:p>
            <a:pPr marL="285750" indent="-285750" algn="ctr" fontAlgn="base">
              <a:buFont typeface="Arial" panose="020B0604020202020204" pitchFamily="34" charset="0"/>
              <a:buChar char="•"/>
            </a:pPr>
            <a:endParaRPr lang="en-US" b="1" dirty="0">
              <a:solidFill>
                <a:schemeClr val="tx2">
                  <a:lumMod val="10000"/>
                </a:schemeClr>
              </a:solidFill>
            </a:endParaRPr>
          </a:p>
        </p:txBody>
      </p:sp>
      <p:pic>
        <p:nvPicPr>
          <p:cNvPr id="5" name="Picture 4" descr="A blue and black logo&#10;&#10;AI-generated content may be incorrect.">
            <a:extLst>
              <a:ext uri="{FF2B5EF4-FFF2-40B4-BE49-F238E27FC236}">
                <a16:creationId xmlns:a16="http://schemas.microsoft.com/office/drawing/2014/main" id="{AF053566-36D6-FF0E-8631-B38E7A3D1E32}"/>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
        <p:nvSpPr>
          <p:cNvPr id="44" name="TextBox 43">
            <a:extLst>
              <a:ext uri="{FF2B5EF4-FFF2-40B4-BE49-F238E27FC236}">
                <a16:creationId xmlns:a16="http://schemas.microsoft.com/office/drawing/2014/main" id="{2C76D24A-EAEE-3A4E-8F39-83B6F9431CAD}"/>
              </a:ext>
            </a:extLst>
          </p:cNvPr>
          <p:cNvSpPr txBox="1"/>
          <p:nvPr/>
        </p:nvSpPr>
        <p:spPr>
          <a:xfrm>
            <a:off x="9823354" y="3302403"/>
            <a:ext cx="1856572" cy="1015663"/>
          </a:xfrm>
          <a:prstGeom prst="rect">
            <a:avLst/>
          </a:prstGeom>
          <a:noFill/>
          <a:ln>
            <a:noFill/>
          </a:ln>
        </p:spPr>
        <p:txBody>
          <a:bodyPr wrap="square" rtlCol="0">
            <a:spAutoFit/>
          </a:bodyPr>
          <a:lstStyle/>
          <a:p>
            <a:pPr algn="ctr"/>
            <a:r>
              <a:rPr lang="en-US" sz="2000" dirty="0">
                <a:solidFill>
                  <a:sysClr val="windowText" lastClr="000000"/>
                </a:solidFill>
                <a:latin typeface="Lato" panose="020F0502020204030203" pitchFamily="34" charset="0"/>
                <a:ea typeface="Lato" panose="020F0502020204030203" pitchFamily="34" charset="0"/>
                <a:cs typeface="Lato" panose="020F0502020204030203" pitchFamily="34" charset="0"/>
              </a:rPr>
              <a:t>English Learner Families</a:t>
            </a:r>
          </a:p>
        </p:txBody>
      </p:sp>
    </p:spTree>
    <p:extLst>
      <p:ext uri="{BB962C8B-B14F-4D97-AF65-F5344CB8AC3E}">
        <p14:creationId xmlns:p14="http://schemas.microsoft.com/office/powerpoint/2010/main" val="1800322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a:extLst>
            <a:ext uri="{FF2B5EF4-FFF2-40B4-BE49-F238E27FC236}">
              <a16:creationId xmlns:a16="http://schemas.microsoft.com/office/drawing/2014/main" id="{7DA09737-1A06-1A2A-9702-67297621F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E0EB37-D18B-6A4B-59B9-FEB4F99D223D}"/>
              </a:ext>
            </a:extLst>
          </p:cNvPr>
          <p:cNvSpPr>
            <a:spLocks noGrp="1"/>
          </p:cNvSpPr>
          <p:nvPr>
            <p:ph type="title"/>
          </p:nvPr>
        </p:nvSpPr>
        <p:spPr>
          <a:xfrm>
            <a:off x="850899" y="1088188"/>
            <a:ext cx="10779125" cy="655637"/>
          </a:xfrm>
        </p:spPr>
        <p:txBody>
          <a:bodyPr>
            <a:noAutofit/>
          </a:bodyPr>
          <a:lstStyle/>
          <a:p>
            <a: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t>STRATEGIC FOUNDATIONAL RECOMMENDATIONS</a:t>
            </a:r>
            <a:br>
              <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rPr>
            </a:br>
            <a:endParaRPr lang="en-US" b="1" dirty="0">
              <a:solidFill>
                <a:srgbClr val="00359B"/>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23" name="Rectangle 22">
            <a:extLst>
              <a:ext uri="{FF2B5EF4-FFF2-40B4-BE49-F238E27FC236}">
                <a16:creationId xmlns:a16="http://schemas.microsoft.com/office/drawing/2014/main" id="{506B2C2B-3782-0D2F-DB08-8E4AA88D7117}"/>
              </a:ext>
            </a:extLst>
          </p:cNvPr>
          <p:cNvSpPr/>
          <p:nvPr/>
        </p:nvSpPr>
        <p:spPr>
          <a:xfrm>
            <a:off x="0" y="0"/>
            <a:ext cx="692727" cy="7015397"/>
          </a:xfrm>
          <a:prstGeom prst="rect">
            <a:avLst/>
          </a:prstGeom>
          <a:solidFill>
            <a:srgbClr val="003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8444955-1C46-7BF0-D7A4-F42CFF897922}"/>
              </a:ext>
            </a:extLst>
          </p:cNvPr>
          <p:cNvSpPr txBox="1"/>
          <p:nvPr/>
        </p:nvSpPr>
        <p:spPr>
          <a:xfrm>
            <a:off x="1106785" y="1949287"/>
            <a:ext cx="9483948" cy="1446550"/>
          </a:xfrm>
          <a:prstGeom prst="rect">
            <a:avLst/>
          </a:prstGeom>
          <a:noFill/>
        </p:spPr>
        <p:txBody>
          <a:bodyPr wrap="square" rtlCol="0">
            <a:spAutoFit/>
          </a:bodyPr>
          <a:lstStyle/>
          <a:p>
            <a:pPr marL="514350" indent="-514350">
              <a:buClr>
                <a:srgbClr val="00359B"/>
              </a:buClr>
              <a:buFont typeface="+mj-lt"/>
              <a:buAutoNum type="arabicPeriod" startAt="4"/>
            </a:pPr>
            <a:r>
              <a:rPr lang="en-US" sz="2800" dirty="0">
                <a:solidFill>
                  <a:srgbClr val="00359B"/>
                </a:solidFill>
                <a:latin typeface="Lato Medium" panose="020F0502020204030203" pitchFamily="34" charset="0"/>
                <a:ea typeface="Lato Medium" panose="020F0502020204030203" pitchFamily="34" charset="0"/>
                <a:cs typeface="Lato Medium" panose="020F0502020204030203" pitchFamily="34" charset="0"/>
              </a:rPr>
              <a:t>Improve Accessibility and Ease of Information Sharing</a:t>
            </a:r>
          </a:p>
          <a:p>
            <a:pPr marL="914400" lvl="1" indent="-45720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Review existing channels and clarify purpose of each</a:t>
            </a:r>
          </a:p>
          <a:p>
            <a:pPr marL="914400" lvl="1" indent="-45720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Optimize public access to information</a:t>
            </a:r>
          </a:p>
          <a:p>
            <a:pPr marL="914400" lvl="1" indent="-457200">
              <a:buClr>
                <a:srgbClr val="00359B"/>
              </a:buClr>
              <a:buFont typeface="+mj-lt"/>
              <a:buAutoNum type="alphaLcPeriod"/>
            </a:pPr>
            <a:r>
              <a:rPr lang="en-US" sz="2000" dirty="0">
                <a:solidFill>
                  <a:schemeClr val="tx2">
                    <a:lumMod val="10000"/>
                  </a:schemeClr>
                </a:solidFill>
                <a:latin typeface="Lato" panose="020F0502020204030203" pitchFamily="34" charset="0"/>
                <a:ea typeface="Lato" panose="020F0502020204030203" pitchFamily="34" charset="0"/>
                <a:cs typeface="Lato" panose="020F0502020204030203" pitchFamily="34" charset="0"/>
              </a:rPr>
              <a:t>Ensure accessibility</a:t>
            </a:r>
          </a:p>
        </p:txBody>
      </p:sp>
      <p:pic>
        <p:nvPicPr>
          <p:cNvPr id="5" name="Picture 4" descr="A blue and black logo&#10;&#10;AI-generated content may be incorrect.">
            <a:extLst>
              <a:ext uri="{FF2B5EF4-FFF2-40B4-BE49-F238E27FC236}">
                <a16:creationId xmlns:a16="http://schemas.microsoft.com/office/drawing/2014/main" id="{20910DBE-CD58-FC11-E6EF-48BFBC400EA5}"/>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11441779" y="6116054"/>
            <a:ext cx="586041" cy="6196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1698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DE20B-454A-C140-A7B2-C9508166A6CF}"/>
              </a:ext>
            </a:extLst>
          </p:cNvPr>
          <p:cNvSpPr>
            <a:spLocks noGrp="1"/>
          </p:cNvSpPr>
          <p:nvPr>
            <p:ph type="ctrTitle" idx="4294967295"/>
          </p:nvPr>
        </p:nvSpPr>
        <p:spPr>
          <a:xfrm>
            <a:off x="4434907" y="4158343"/>
            <a:ext cx="2995613" cy="533400"/>
          </a:xfrm>
        </p:spPr>
        <p:txBody>
          <a:bodyPr>
            <a:normAutofit/>
          </a:bodyPr>
          <a:lstStyle/>
          <a:p>
            <a:pPr algn="ctr"/>
            <a:r>
              <a:rPr lang="en-US" b="1" dirty="0">
                <a:solidFill>
                  <a:srgbClr val="00359B"/>
                </a:solidFill>
              </a:rPr>
              <a:t>QUESTIONS?</a:t>
            </a:r>
            <a:endParaRPr lang="en-US" dirty="0">
              <a:solidFill>
                <a:srgbClr val="00359B"/>
              </a:solidFill>
            </a:endParaRPr>
          </a:p>
        </p:txBody>
      </p:sp>
      <p:sp>
        <p:nvSpPr>
          <p:cNvPr id="3" name="Rectangle 2">
            <a:extLst>
              <a:ext uri="{FF2B5EF4-FFF2-40B4-BE49-F238E27FC236}">
                <a16:creationId xmlns:a16="http://schemas.microsoft.com/office/drawing/2014/main" id="{52DC7972-1C16-D744-B558-03A9A25526F3}"/>
              </a:ext>
            </a:extLst>
          </p:cNvPr>
          <p:cNvSpPr/>
          <p:nvPr/>
        </p:nvSpPr>
        <p:spPr>
          <a:xfrm>
            <a:off x="3933673" y="3214148"/>
            <a:ext cx="3998082" cy="937051"/>
          </a:xfrm>
          <a:prstGeom prst="rect">
            <a:avLst/>
          </a:prstGeom>
        </p:spPr>
        <p:txBody>
          <a:bodyPr wrap="none">
            <a:spAutoFit/>
          </a:bodyPr>
          <a:lstStyle/>
          <a:p>
            <a:pPr lvl="0" algn="ctr">
              <a:lnSpc>
                <a:spcPct val="125000"/>
              </a:lnSpc>
              <a:spcBef>
                <a:spcPts val="1000"/>
              </a:spcBef>
              <a:buClr>
                <a:srgbClr val="7D86DF">
                  <a:lumMod val="60000"/>
                  <a:lumOff val="40000"/>
                </a:srgbClr>
              </a:buClr>
            </a:pPr>
            <a:r>
              <a:rPr lang="en-US" sz="4800" b="1" dirty="0">
                <a:solidFill>
                  <a:srgbClr val="00359B"/>
                </a:solidFill>
              </a:rPr>
              <a:t>THANK YOU!</a:t>
            </a:r>
          </a:p>
        </p:txBody>
      </p:sp>
      <p:pic>
        <p:nvPicPr>
          <p:cNvPr id="5" name="Picture 4" descr="A blue and black logo&#10;&#10;AI-generated content may be incorrect.">
            <a:extLst>
              <a:ext uri="{FF2B5EF4-FFF2-40B4-BE49-F238E27FC236}">
                <a16:creationId xmlns:a16="http://schemas.microsoft.com/office/drawing/2014/main" id="{9A16DA8C-72DA-9B73-94A6-9CFED6CAB0CF}"/>
              </a:ext>
            </a:extLst>
          </p:cNvPr>
          <p:cNvPicPr>
            <a:picLocks noChangeAspect="1"/>
          </p:cNvPicPr>
          <p:nvPr/>
        </p:nvPicPr>
        <p:blipFill rotWithShape="1">
          <a:blip r:embed="rId3">
            <a:extLst>
              <a:ext uri="{28A0092B-C50C-407E-A947-70E740481C1C}">
                <a14:useLocalDpi xmlns:a14="http://schemas.microsoft.com/office/drawing/2010/main" val="0"/>
              </a:ext>
            </a:extLst>
          </a:blip>
          <a:srcRect r="83212"/>
          <a:stretch/>
        </p:blipFill>
        <p:spPr bwMode="auto">
          <a:xfrm>
            <a:off x="5133060" y="1523148"/>
            <a:ext cx="1599306" cy="1691000"/>
          </a:xfrm>
          <a:prstGeom prst="rect">
            <a:avLst/>
          </a:prstGeom>
          <a:ln>
            <a:noFill/>
          </a:ln>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8D7BCD9A-65C4-B185-DA47-142D27997632}"/>
              </a:ext>
            </a:extLst>
          </p:cNvPr>
          <p:cNvSpPr/>
          <p:nvPr/>
        </p:nvSpPr>
        <p:spPr>
          <a:xfrm>
            <a:off x="114299" y="100012"/>
            <a:ext cx="11972925" cy="6643687"/>
          </a:xfrm>
          <a:prstGeom prst="rect">
            <a:avLst/>
          </a:prstGeom>
          <a:noFill/>
          <a:ln w="228600" cap="sq">
            <a:solidFill>
              <a:srgbClr val="00359B"/>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221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eafVTI">
  <a:themeElements>
    <a:clrScheme name="AnalogousFromLightSeedLeftStep">
      <a:dk1>
        <a:srgbClr val="000000"/>
      </a:dk1>
      <a:lt1>
        <a:srgbClr val="FFFFFF"/>
      </a:lt1>
      <a:dk2>
        <a:srgbClr val="243341"/>
      </a:dk2>
      <a:lt2>
        <a:srgbClr val="E8E7E2"/>
      </a:lt2>
      <a:accent1>
        <a:srgbClr val="7D86DF"/>
      </a:accent1>
      <a:accent2>
        <a:srgbClr val="609DD8"/>
      </a:accent2>
      <a:accent3>
        <a:srgbClr val="55B0B8"/>
      </a:accent3>
      <a:accent4>
        <a:srgbClr val="51B594"/>
      </a:accent4>
      <a:accent5>
        <a:srgbClr val="55B86E"/>
      </a:accent5>
      <a:accent6>
        <a:srgbClr val="63B751"/>
      </a:accent6>
      <a:hlink>
        <a:srgbClr val="898453"/>
      </a:hlink>
      <a:folHlink>
        <a:srgbClr val="7F7F7F"/>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3002</TotalTime>
  <Words>1014</Words>
  <Application>Microsoft Macintosh PowerPoint</Application>
  <PresentationFormat>Widescreen</PresentationFormat>
  <Paragraphs>139</Paragraphs>
  <Slides>17</Slides>
  <Notes>14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Arial</vt:lpstr>
      <vt:lpstr>Avenir Black</vt:lpstr>
      <vt:lpstr>Avenir Light</vt:lpstr>
      <vt:lpstr>Avenir Next LT Pro Light</vt:lpstr>
      <vt:lpstr>Calibri</vt:lpstr>
      <vt:lpstr>Century Gothic</vt:lpstr>
      <vt:lpstr>Lato</vt:lpstr>
      <vt:lpstr>Lato Medium</vt:lpstr>
      <vt:lpstr>Lato Semibold</vt:lpstr>
      <vt:lpstr>PT Sans</vt:lpstr>
      <vt:lpstr>Rockwell Nova Light</vt:lpstr>
      <vt:lpstr>Wingdings</vt:lpstr>
      <vt:lpstr>LeafVTI</vt:lpstr>
      <vt:lpstr>KENNETT CONSOLIDATED school district (KCSD) Communication audit: ReSults Presentation</vt:lpstr>
      <vt:lpstr>Presentation overview</vt:lpstr>
      <vt:lpstr>goals of the communication audit</vt:lpstr>
      <vt:lpstr>PowerPoint Presentation</vt:lpstr>
      <vt:lpstr>METHODOLOGY</vt:lpstr>
      <vt:lpstr>LAYING A FOUNDATION FOR  STRONG COMMUNICATION</vt:lpstr>
      <vt:lpstr>KEY FINDINGS - STRENGTHS</vt:lpstr>
      <vt:lpstr>KEY FINDINGS - STRENGTHS</vt:lpstr>
      <vt:lpstr>KEY FINDINGS - STRENGTHS</vt:lpstr>
      <vt:lpstr>KEY FINDINGS – AREAS OF IMPROVEMENT</vt:lpstr>
      <vt:lpstr>KEY FINDINGS – AREAS OF IMPROVEMENT</vt:lpstr>
      <vt:lpstr>Opportunities</vt:lpstr>
      <vt:lpstr>Opportunities</vt:lpstr>
      <vt:lpstr>STRATEGIC FOUNDATIONAL RECOMMENDATIONS </vt:lpstr>
      <vt:lpstr>STRATEGIC FOUNDATIONAL RECOMMENDATIONS </vt:lpstr>
      <vt:lpstr>STRATEGIC FOUNDATIONAL RECOMMENDATIONS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Lincoln intermediate unit Communication audit: Opening discussion</dc:title>
  <dc:creator>Melissa Smith (Communications)</dc:creator>
  <cp:lastModifiedBy>Melissa Smith (Communications)</cp:lastModifiedBy>
  <cp:revision>96</cp:revision>
  <cp:lastPrinted>2024-03-11T12:28:43Z</cp:lastPrinted>
  <dcterms:created xsi:type="dcterms:W3CDTF">2020-10-21T13:53:19Z</dcterms:created>
  <dcterms:modified xsi:type="dcterms:W3CDTF">2025-04-04T12:46:19Z</dcterms:modified>
</cp:coreProperties>
</file>