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8" r:id="rId4"/>
    <p:sldId id="270" r:id="rId5"/>
    <p:sldId id="275" r:id="rId6"/>
    <p:sldId id="258" r:id="rId7"/>
    <p:sldId id="260" r:id="rId8"/>
    <p:sldId id="261" r:id="rId9"/>
    <p:sldId id="271" r:id="rId10"/>
    <p:sldId id="27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5/20/2025</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5/20/2025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5/20/2025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5/20/2025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5/20/2025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5/20/2025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5/20/2025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5/20/2025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5/20/2025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5/20/2025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5/20/2025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5/20/2025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5/20/2025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5/20/2025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5/20/2025</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5/20/2025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5/20/2025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5/20/2025</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8825658" cy="1599908"/>
          </a:xfrm>
        </p:spPr>
        <p:txBody>
          <a:bodyPr/>
          <a:lstStyle/>
          <a:p>
            <a:pPr algn="ctr"/>
            <a:r>
              <a:rPr lang="en-US" sz="4000" dirty="0"/>
              <a:t>School Health Advisory Committee                 </a:t>
            </a:r>
          </a:p>
        </p:txBody>
      </p:sp>
      <p:sp>
        <p:nvSpPr>
          <p:cNvPr id="3" name="Subtitle 2"/>
          <p:cNvSpPr>
            <a:spLocks noGrp="1"/>
          </p:cNvSpPr>
          <p:nvPr>
            <p:ph type="subTitle" idx="1"/>
          </p:nvPr>
        </p:nvSpPr>
        <p:spPr/>
        <p:txBody>
          <a:bodyPr/>
          <a:lstStyle/>
          <a:p>
            <a:pPr algn="ctr"/>
            <a:r>
              <a:rPr lang="en-US" dirty="0"/>
              <a:t>Montgomery County Schools</a:t>
            </a:r>
          </a:p>
          <a:p>
            <a:pPr algn="ctr"/>
            <a:endParaRPr lang="en-US" dirty="0"/>
          </a:p>
        </p:txBody>
      </p:sp>
      <p:sp>
        <p:nvSpPr>
          <p:cNvPr id="4" name="AutoShape 2" descr="Image result for north carolina healthy schools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4376" y="1170223"/>
            <a:ext cx="3581400" cy="1276350"/>
          </a:xfrm>
          <a:prstGeom prst="rect">
            <a:avLst/>
          </a:prstGeom>
        </p:spPr>
      </p:pic>
    </p:spTree>
    <p:extLst>
      <p:ext uri="{BB962C8B-B14F-4D97-AF65-F5344CB8AC3E}">
        <p14:creationId xmlns:p14="http://schemas.microsoft.com/office/powerpoint/2010/main" val="3426976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SHAC?</a:t>
            </a:r>
          </a:p>
        </p:txBody>
      </p:sp>
      <p:sp>
        <p:nvSpPr>
          <p:cNvPr id="3" name="Content Placeholder 2"/>
          <p:cNvSpPr>
            <a:spLocks noGrp="1"/>
          </p:cNvSpPr>
          <p:nvPr>
            <p:ph idx="1"/>
          </p:nvPr>
        </p:nvSpPr>
        <p:spPr/>
        <p:txBody>
          <a:bodyPr/>
          <a:lstStyle/>
          <a:p>
            <a:r>
              <a:rPr lang="en-US" sz="2400" dirty="0"/>
              <a:t>School Health Advisory Council is an advisory group composed of individuals selected primarily from the health and education segments of the community. The group acts collectively in providing advice to the school system on aspects of the school health programs. The members of the council are appointed by the school system to advise the school system.</a:t>
            </a:r>
          </a:p>
          <a:p>
            <a:endParaRPr lang="en-US" dirty="0"/>
          </a:p>
          <a:p>
            <a:endParaRPr lang="en-US" dirty="0"/>
          </a:p>
        </p:txBody>
      </p:sp>
      <p:sp>
        <p:nvSpPr>
          <p:cNvPr id="4" name="AutoShape 2" descr="Image result for north carolina healthy schools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1369" y="4892894"/>
            <a:ext cx="3581400" cy="1276350"/>
          </a:xfrm>
          <a:prstGeom prst="rect">
            <a:avLst/>
          </a:prstGeom>
        </p:spPr>
      </p:pic>
    </p:spTree>
    <p:extLst>
      <p:ext uri="{BB962C8B-B14F-4D97-AF65-F5344CB8AC3E}">
        <p14:creationId xmlns:p14="http://schemas.microsoft.com/office/powerpoint/2010/main" val="131169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SHAC’s do?</a:t>
            </a:r>
          </a:p>
        </p:txBody>
      </p:sp>
      <p:sp>
        <p:nvSpPr>
          <p:cNvPr id="3" name="Text Placeholder 2"/>
          <p:cNvSpPr>
            <a:spLocks noGrp="1"/>
          </p:cNvSpPr>
          <p:nvPr>
            <p:ph type="body" sz="half" idx="2"/>
          </p:nvPr>
        </p:nvSpPr>
        <p:spPr>
          <a:xfrm>
            <a:off x="1154954" y="2995448"/>
            <a:ext cx="8825659" cy="3024352"/>
          </a:xfrm>
        </p:spPr>
        <p:txBody>
          <a:bodyPr>
            <a:normAutofit/>
          </a:bodyPr>
          <a:lstStyle/>
          <a:p>
            <a:r>
              <a:rPr lang="en-US" sz="2000" dirty="0"/>
              <a:t>SHAC’s provide an efficient, effective structure for creating and implementing an age-appropriate, sequential health education program, and early intervention and prevention strategies that can easily be supported by families and community stakeholders.  SHAC’s address all elements of the school’s health program including but not limited to: health instruction, school environment, health services, physical education, school counseling, food services, and health of staff and students.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9710" y="5481474"/>
            <a:ext cx="3342290" cy="1276350"/>
          </a:xfrm>
          <a:prstGeom prst="rect">
            <a:avLst/>
          </a:prstGeom>
        </p:spPr>
      </p:pic>
    </p:spTree>
    <p:extLst>
      <p:ext uri="{BB962C8B-B14F-4D97-AF65-F5344CB8AC3E}">
        <p14:creationId xmlns:p14="http://schemas.microsoft.com/office/powerpoint/2010/main" val="95067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SHAC Responsibilities</a:t>
            </a:r>
          </a:p>
        </p:txBody>
      </p:sp>
      <p:sp>
        <p:nvSpPr>
          <p:cNvPr id="3" name="Content Placeholder 2"/>
          <p:cNvSpPr>
            <a:spLocks noGrp="1"/>
          </p:cNvSpPr>
          <p:nvPr>
            <p:ph sz="half" idx="1"/>
          </p:nvPr>
        </p:nvSpPr>
        <p:spPr/>
        <p:txBody>
          <a:bodyPr>
            <a:normAutofit/>
          </a:bodyPr>
          <a:lstStyle/>
          <a:p>
            <a:r>
              <a:rPr lang="en-US" dirty="0"/>
              <a:t>Program Planning</a:t>
            </a:r>
          </a:p>
          <a:p>
            <a:endParaRPr lang="en-US" dirty="0"/>
          </a:p>
          <a:p>
            <a:r>
              <a:rPr lang="en-US" dirty="0"/>
              <a:t>Promotion and Advocacy</a:t>
            </a:r>
          </a:p>
          <a:p>
            <a:endParaRPr lang="en-US" dirty="0"/>
          </a:p>
          <a:p>
            <a:r>
              <a:rPr lang="en-US" dirty="0"/>
              <a:t>Fiscal Impact</a:t>
            </a:r>
          </a:p>
          <a:p>
            <a:endParaRPr lang="en-US" dirty="0"/>
          </a:p>
          <a:p>
            <a:r>
              <a:rPr lang="en-US" dirty="0"/>
              <a:t>District and Stage Agency Interaction</a:t>
            </a:r>
          </a:p>
          <a:p>
            <a:pPr marL="0" indent="0">
              <a:buNone/>
            </a:pPr>
            <a:endParaRPr lang="en-US" dirty="0"/>
          </a:p>
          <a:p>
            <a:endParaRPr lang="en-US" dirty="0"/>
          </a:p>
        </p:txBody>
      </p:sp>
      <p:sp>
        <p:nvSpPr>
          <p:cNvPr id="4" name="Content Placeholder 3"/>
          <p:cNvSpPr>
            <a:spLocks noGrp="1"/>
          </p:cNvSpPr>
          <p:nvPr>
            <p:ph sz="half" idx="2"/>
          </p:nvPr>
        </p:nvSpPr>
        <p:spPr/>
        <p:txBody>
          <a:bodyPr>
            <a:normAutofit/>
          </a:bodyPr>
          <a:lstStyle/>
          <a:p>
            <a:r>
              <a:rPr lang="en-US" dirty="0"/>
              <a:t>District School Board Interaction</a:t>
            </a:r>
          </a:p>
          <a:p>
            <a:endParaRPr lang="en-US" dirty="0"/>
          </a:p>
          <a:p>
            <a:r>
              <a:rPr lang="en-US" dirty="0"/>
              <a:t>Evaluation, Accountability, and Quality Control</a:t>
            </a:r>
          </a:p>
          <a:p>
            <a:endParaRPr lang="en-US" dirty="0"/>
          </a:p>
          <a:p>
            <a:r>
              <a:rPr lang="en-US" dirty="0"/>
              <a:t>Direct Intervention</a:t>
            </a:r>
          </a:p>
          <a:p>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3824" y="5381625"/>
            <a:ext cx="3581400" cy="1276350"/>
          </a:xfrm>
          <a:prstGeom prst="rect">
            <a:avLst/>
          </a:prstGeom>
        </p:spPr>
      </p:pic>
    </p:spTree>
    <p:extLst>
      <p:ext uri="{BB962C8B-B14F-4D97-AF65-F5344CB8AC3E}">
        <p14:creationId xmlns:p14="http://schemas.microsoft.com/office/powerpoint/2010/main" val="336437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 calcmode="lin" valueType="num">
                                      <p:cBhvr additive="base">
                                        <p:cTn id="3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anim calcmode="lin" valueType="num">
                                      <p:cBhvr additive="base">
                                        <p:cTn id="4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Board Policy on Student Wellness</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2936" r="2936"/>
          <a:stretch>
            <a:fillRect/>
          </a:stretch>
        </p:blipFill>
        <p:spPr>
          <a:xfrm rot="419092">
            <a:off x="7640945" y="725214"/>
            <a:ext cx="3615633" cy="5591503"/>
          </a:xfrm>
        </p:spPr>
      </p:pic>
      <p:sp>
        <p:nvSpPr>
          <p:cNvPr id="4" name="Text Placeholder 3"/>
          <p:cNvSpPr>
            <a:spLocks noGrp="1"/>
          </p:cNvSpPr>
          <p:nvPr>
            <p:ph type="body" sz="half" idx="2"/>
          </p:nvPr>
        </p:nvSpPr>
        <p:spPr/>
        <p:txBody>
          <a:bodyPr>
            <a:normAutofit/>
          </a:bodyPr>
          <a:lstStyle/>
          <a:p>
            <a:r>
              <a:rPr lang="en-US" sz="2400" dirty="0"/>
              <a:t>Policy Code 6140</a:t>
            </a:r>
          </a:p>
        </p:txBody>
      </p:sp>
    </p:spTree>
    <p:extLst>
      <p:ext uri="{BB962C8B-B14F-4D97-AF65-F5344CB8AC3E}">
        <p14:creationId xmlns:p14="http://schemas.microsoft.com/office/powerpoint/2010/main" val="143904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SHAC Message</a:t>
            </a:r>
          </a:p>
        </p:txBody>
      </p:sp>
      <p:sp>
        <p:nvSpPr>
          <p:cNvPr id="3" name="Content Placeholder 2"/>
          <p:cNvSpPr>
            <a:spLocks noGrp="1"/>
          </p:cNvSpPr>
          <p:nvPr>
            <p:ph idx="1"/>
          </p:nvPr>
        </p:nvSpPr>
        <p:spPr/>
        <p:txBody>
          <a:bodyPr>
            <a:normAutofit/>
          </a:bodyPr>
          <a:lstStyle/>
          <a:p>
            <a:r>
              <a:rPr lang="en-US" sz="2400" dirty="0"/>
              <a:t>Influencing students to lead healthy and productive lives is likely to be most effective when schools, the community, and parents work together. Each has unique resources, each can access students in ways the other can not, and each has different means of influencing the behaviors of young people. </a:t>
            </a:r>
          </a:p>
          <a:p>
            <a:pPr marL="0" indent="0">
              <a:buNone/>
            </a:pPr>
            <a:endParaRPr lang="en-US" dirty="0"/>
          </a:p>
          <a:p>
            <a:pPr marL="0" indent="0">
              <a:buNone/>
            </a:pPr>
            <a:br>
              <a:rPr lang="en-US" dirty="0"/>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9913" y="5460453"/>
            <a:ext cx="3581400" cy="1276350"/>
          </a:xfrm>
          <a:prstGeom prst="rect">
            <a:avLst/>
          </a:prstGeom>
        </p:spPr>
      </p:pic>
    </p:spTree>
    <p:extLst>
      <p:ext uri="{BB962C8B-B14F-4D97-AF65-F5344CB8AC3E}">
        <p14:creationId xmlns:p14="http://schemas.microsoft.com/office/powerpoint/2010/main" val="38387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Committee  Meetings</a:t>
            </a:r>
          </a:p>
        </p:txBody>
      </p:sp>
      <p:sp>
        <p:nvSpPr>
          <p:cNvPr id="3" name="Content Placeholder 2"/>
          <p:cNvSpPr>
            <a:spLocks noGrp="1"/>
          </p:cNvSpPr>
          <p:nvPr>
            <p:ph idx="1"/>
          </p:nvPr>
        </p:nvSpPr>
        <p:spPr/>
        <p:txBody>
          <a:bodyPr>
            <a:normAutofit/>
          </a:bodyPr>
          <a:lstStyle/>
          <a:p>
            <a:pPr marL="0" indent="0">
              <a:buNone/>
            </a:pPr>
            <a:endParaRPr lang="en-US" sz="2400" dirty="0"/>
          </a:p>
          <a:p>
            <a:pPr marL="0" indent="0">
              <a:buNone/>
            </a:pPr>
            <a:r>
              <a:rPr lang="en-US" sz="2400" dirty="0"/>
              <a:t>Meetings are held on Wednesday’s at 12:00pm.</a:t>
            </a:r>
          </a:p>
          <a:p>
            <a:pPr marL="0" indent="0">
              <a:buNone/>
            </a:pPr>
            <a:r>
              <a:rPr lang="en-US" sz="2400" dirty="0"/>
              <a:t>All meetings are open to the public.</a:t>
            </a:r>
          </a:p>
          <a:p>
            <a:pPr marL="0" indent="0">
              <a:buNone/>
            </a:pPr>
            <a:r>
              <a:rPr lang="en-US" sz="2400" dirty="0"/>
              <a:t>Visit the Montgomery County Schools website for specific meeting dates.  </a:t>
            </a:r>
          </a:p>
          <a:p>
            <a:pPr marL="0" indent="0">
              <a:buNone/>
            </a:pP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9913" y="5302797"/>
            <a:ext cx="3581400" cy="1276350"/>
          </a:xfrm>
          <a:prstGeom prst="rect">
            <a:avLst/>
          </a:prstGeom>
        </p:spPr>
      </p:pic>
    </p:spTree>
    <p:extLst>
      <p:ext uri="{BB962C8B-B14F-4D97-AF65-F5344CB8AC3E}">
        <p14:creationId xmlns:p14="http://schemas.microsoft.com/office/powerpoint/2010/main" val="60877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66952"/>
            <a:ext cx="4351025" cy="3994517"/>
          </a:xfrm>
        </p:spPr>
        <p:txBody>
          <a:bodyPr/>
          <a:lstStyle/>
          <a:p>
            <a:r>
              <a:rPr lang="en-US" dirty="0"/>
              <a:t>Committee Members</a:t>
            </a:r>
          </a:p>
        </p:txBody>
      </p:sp>
      <p:sp>
        <p:nvSpPr>
          <p:cNvPr id="3" name="Text Placeholder 2"/>
          <p:cNvSpPr>
            <a:spLocks noGrp="1"/>
          </p:cNvSpPr>
          <p:nvPr>
            <p:ph type="body" idx="1"/>
          </p:nvPr>
        </p:nvSpPr>
        <p:spPr>
          <a:xfrm>
            <a:off x="6411310" y="-189186"/>
            <a:ext cx="5707117" cy="7047186"/>
          </a:xfrm>
        </p:spPr>
        <p:txBody>
          <a:bodyPr>
            <a:normAutofit/>
          </a:bodyPr>
          <a:lstStyle/>
          <a:p>
            <a:r>
              <a:rPr lang="en-US" dirty="0"/>
              <a:t>  </a:t>
            </a:r>
          </a:p>
          <a:p>
            <a:r>
              <a:rPr lang="en-US" sz="2400" dirty="0"/>
              <a:t>MCS Staff, School based health center Staff, </a:t>
            </a:r>
            <a:r>
              <a:rPr lang="en-US" sz="2400" dirty="0" err="1"/>
              <a:t>firsthealth</a:t>
            </a:r>
            <a:r>
              <a:rPr lang="en-US" sz="2400" dirty="0"/>
              <a:t>, Montgomery county social services and health department, town government officials, cooperative extension service, </a:t>
            </a:r>
            <a:r>
              <a:rPr lang="en-US" sz="2400" dirty="0" err="1"/>
              <a:t>couseling</a:t>
            </a:r>
            <a:r>
              <a:rPr lang="en-US" sz="2400" dirty="0"/>
              <a:t> services, parents, and                   </a:t>
            </a:r>
          </a:p>
          <a:p>
            <a:r>
              <a:rPr lang="en-US" sz="2400" dirty="0" err="1"/>
              <a:t>mcs</a:t>
            </a:r>
            <a:r>
              <a:rPr lang="en-US" sz="2400" dirty="0"/>
              <a:t> students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1284" y="5625991"/>
            <a:ext cx="3581400" cy="1276350"/>
          </a:xfrm>
          <a:prstGeom prst="rect">
            <a:avLst/>
          </a:prstGeom>
        </p:spPr>
      </p:pic>
    </p:spTree>
    <p:extLst>
      <p:ext uri="{BB962C8B-B14F-4D97-AF65-F5344CB8AC3E}">
        <p14:creationId xmlns:p14="http://schemas.microsoft.com/office/powerpoint/2010/main" val="154533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Health Advisory Council</a:t>
            </a:r>
          </a:p>
        </p:txBody>
      </p:sp>
      <p:sp>
        <p:nvSpPr>
          <p:cNvPr id="3" name="Content Placeholder 2"/>
          <p:cNvSpPr>
            <a:spLocks noGrp="1"/>
          </p:cNvSpPr>
          <p:nvPr>
            <p:ph idx="1"/>
          </p:nvPr>
        </p:nvSpPr>
        <p:spPr/>
        <p:txBody>
          <a:bodyPr>
            <a:normAutofit/>
          </a:bodyPr>
          <a:lstStyle/>
          <a:p>
            <a:r>
              <a:rPr lang="en-US" sz="3600" dirty="0"/>
              <a:t>We appreciate your support.  </a:t>
            </a:r>
          </a:p>
          <a:p>
            <a:endParaRPr lang="en-US" sz="3600" dirty="0"/>
          </a:p>
          <a:p>
            <a:r>
              <a:rPr lang="en-US" sz="3600" dirty="0"/>
              <a:t>Any Questions?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9231" y="5250246"/>
            <a:ext cx="3581400" cy="1276350"/>
          </a:xfrm>
          <a:prstGeom prst="rect">
            <a:avLst/>
          </a:prstGeom>
        </p:spPr>
      </p:pic>
    </p:spTree>
    <p:extLst>
      <p:ext uri="{BB962C8B-B14F-4D97-AF65-F5344CB8AC3E}">
        <p14:creationId xmlns:p14="http://schemas.microsoft.com/office/powerpoint/2010/main" val="311806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8825658" cy="1505315"/>
          </a:xfrm>
        </p:spPr>
        <p:txBody>
          <a:bodyPr/>
          <a:lstStyle/>
          <a:p>
            <a:pPr fontAlgn="base"/>
            <a:br>
              <a:rPr lang="en-US" sz="2800" i="1" dirty="0"/>
            </a:br>
            <a:br>
              <a:rPr lang="en-US" sz="2800" i="1" dirty="0"/>
            </a:br>
            <a:r>
              <a:rPr lang="en-US" sz="2800" i="1" dirty="0"/>
              <a:t>For more information or to join our committee:</a:t>
            </a:r>
            <a:br>
              <a:rPr lang="en-US" sz="2800" dirty="0"/>
            </a:br>
            <a:r>
              <a:rPr lang="en-US" sz="2800" dirty="0"/>
              <a:t> </a:t>
            </a:r>
            <a:br>
              <a:rPr lang="en-US" sz="2800" dirty="0"/>
            </a:br>
            <a:endParaRPr lang="en-US" sz="2800" dirty="0"/>
          </a:p>
        </p:txBody>
      </p:sp>
      <p:sp>
        <p:nvSpPr>
          <p:cNvPr id="3" name="Subtitle 2"/>
          <p:cNvSpPr>
            <a:spLocks noGrp="1"/>
          </p:cNvSpPr>
          <p:nvPr>
            <p:ph type="subTitle" idx="1"/>
          </p:nvPr>
        </p:nvSpPr>
        <p:spPr>
          <a:xfrm>
            <a:off x="1154955" y="3836276"/>
            <a:ext cx="8825658" cy="1802524"/>
          </a:xfrm>
        </p:spPr>
        <p:txBody>
          <a:bodyPr>
            <a:noAutofit/>
          </a:bodyPr>
          <a:lstStyle/>
          <a:p>
            <a:r>
              <a:rPr lang="en-US" sz="2400" i="1" dirty="0"/>
              <a:t>Vance Thomas</a:t>
            </a:r>
            <a:br>
              <a:rPr lang="en-US" sz="2400" dirty="0"/>
            </a:br>
            <a:r>
              <a:rPr lang="en-US" sz="2400" i="1" dirty="0"/>
              <a:t>Director of Early Childhood Education Programs</a:t>
            </a:r>
            <a:br>
              <a:rPr lang="en-US" sz="2400" i="1" dirty="0"/>
            </a:br>
            <a:r>
              <a:rPr lang="en-US" sz="2400" i="1" dirty="0"/>
              <a:t>SHAC Chairperson</a:t>
            </a:r>
            <a:br>
              <a:rPr lang="en-US" sz="2400" dirty="0"/>
            </a:br>
            <a:r>
              <a:rPr lang="en-US" sz="2400" i="1" dirty="0"/>
              <a:t>Montgomery County Schools</a:t>
            </a:r>
            <a:br>
              <a:rPr lang="en-US" sz="2400" dirty="0"/>
            </a:br>
            <a:endParaRPr lang="en-US" sz="2400" dirty="0"/>
          </a:p>
        </p:txBody>
      </p:sp>
    </p:spTree>
    <p:extLst>
      <p:ext uri="{BB962C8B-B14F-4D97-AF65-F5344CB8AC3E}">
        <p14:creationId xmlns:p14="http://schemas.microsoft.com/office/powerpoint/2010/main" val="23302243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TM02900722[[fn=Ion Boardroom]]</Template>
  <TotalTime>436</TotalTime>
  <Words>353</Words>
  <Application>Microsoft Office PowerPoint</Application>
  <PresentationFormat>Widescreen</PresentationFormat>
  <Paragraphs>40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Wingdings 3</vt:lpstr>
      <vt:lpstr>Ion Boardroom</vt:lpstr>
      <vt:lpstr>School Health Advisory Committee                 </vt:lpstr>
      <vt:lpstr>What is SHAC?</vt:lpstr>
      <vt:lpstr>What do SHAC’s do?</vt:lpstr>
      <vt:lpstr>SHAC Responsibilities</vt:lpstr>
      <vt:lpstr>Board Policy on Student Wellness</vt:lpstr>
      <vt:lpstr>SHAC Message</vt:lpstr>
      <vt:lpstr>Committee  Meetings</vt:lpstr>
      <vt:lpstr>Committee Members</vt:lpstr>
      <vt:lpstr>School Health Advisory Council</vt:lpstr>
      <vt:lpstr>  For more information or to join our committee: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Health Advisory Committee</dc:title>
  <dc:creator>Vance Thomas</dc:creator>
  <cp:lastModifiedBy>Vance Thomas</cp:lastModifiedBy>
  <cp:revision>19</cp:revision>
  <dcterms:created xsi:type="dcterms:W3CDTF">2019-10-30T12:08:22Z</dcterms:created>
  <dcterms:modified xsi:type="dcterms:W3CDTF">2025-05-20T18:14:08Z</dcterms:modified>
</cp:coreProperties>
</file>