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61" r:id="rId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1E2CC0-0C0A-4E06-BA57-16DC9ADD7126}" v="13" dt="2025-04-28T19:22:57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na McLaren" userId="721b170d-8515-464c-be7e-eaeb1bad23e8" providerId="ADAL" clId="{321E2CC0-0C0A-4E06-BA57-16DC9ADD7126}"/>
    <pc:docChg chg="undo custSel modSld">
      <pc:chgData name="Liana McLaren" userId="721b170d-8515-464c-be7e-eaeb1bad23e8" providerId="ADAL" clId="{321E2CC0-0C0A-4E06-BA57-16DC9ADD7126}" dt="2025-04-28T19:23:27.207" v="132" actId="20577"/>
      <pc:docMkLst>
        <pc:docMk/>
      </pc:docMkLst>
      <pc:sldChg chg="modSp">
        <pc:chgData name="Liana McLaren" userId="721b170d-8515-464c-be7e-eaeb1bad23e8" providerId="ADAL" clId="{321E2CC0-0C0A-4E06-BA57-16DC9ADD7126}" dt="2025-04-10T19:46:52" v="0"/>
        <pc:sldMkLst>
          <pc:docMk/>
          <pc:sldMk cId="3114022719" sldId="256"/>
        </pc:sldMkLst>
        <pc:spChg chg="mod">
          <ac:chgData name="Liana McLaren" userId="721b170d-8515-464c-be7e-eaeb1bad23e8" providerId="ADAL" clId="{321E2CC0-0C0A-4E06-BA57-16DC9ADD7126}" dt="2025-04-10T19:46:52" v="0"/>
          <ac:spMkLst>
            <pc:docMk/>
            <pc:sldMk cId="3114022719" sldId="256"/>
            <ac:spMk id="2" creationId="{EBDE63A9-42FD-4150-B9CC-AC9B5BB90182}"/>
          </ac:spMkLst>
        </pc:spChg>
      </pc:sldChg>
      <pc:sldChg chg="addSp delSp modSp mod">
        <pc:chgData name="Liana McLaren" userId="721b170d-8515-464c-be7e-eaeb1bad23e8" providerId="ADAL" clId="{321E2CC0-0C0A-4E06-BA57-16DC9ADD7126}" dt="2025-04-28T19:10:37.013" v="121" actId="20577"/>
        <pc:sldMkLst>
          <pc:docMk/>
          <pc:sldMk cId="1103982813" sldId="257"/>
        </pc:sldMkLst>
        <pc:graphicFrameChg chg="add mod modGraphic">
          <ac:chgData name="Liana McLaren" userId="721b170d-8515-464c-be7e-eaeb1bad23e8" providerId="ADAL" clId="{321E2CC0-0C0A-4E06-BA57-16DC9ADD7126}" dt="2025-04-28T19:10:37.013" v="121" actId="20577"/>
          <ac:graphicFrameMkLst>
            <pc:docMk/>
            <pc:sldMk cId="1103982813" sldId="257"/>
            <ac:graphicFrameMk id="6" creationId="{CCF39384-67BE-E1B6-DEBA-732F345BE9AE}"/>
          </ac:graphicFrameMkLst>
        </pc:graphicFrameChg>
      </pc:sldChg>
      <pc:sldChg chg="addSp delSp modSp mod">
        <pc:chgData name="Liana McLaren" userId="721b170d-8515-464c-be7e-eaeb1bad23e8" providerId="ADAL" clId="{321E2CC0-0C0A-4E06-BA57-16DC9ADD7126}" dt="2025-04-14T15:38:36.437" v="39"/>
        <pc:sldMkLst>
          <pc:docMk/>
          <pc:sldMk cId="138731527" sldId="258"/>
        </pc:sldMkLst>
        <pc:graphicFrameChg chg="add mod">
          <ac:chgData name="Liana McLaren" userId="721b170d-8515-464c-be7e-eaeb1bad23e8" providerId="ADAL" clId="{321E2CC0-0C0A-4E06-BA57-16DC9ADD7126}" dt="2025-04-14T15:38:36.437" v="39"/>
          <ac:graphicFrameMkLst>
            <pc:docMk/>
            <pc:sldMk cId="138731527" sldId="258"/>
            <ac:graphicFrameMk id="8" creationId="{35478A2D-87E2-3C22-B79A-ACFEC6212F83}"/>
          </ac:graphicFrameMkLst>
        </pc:graphicFrameChg>
      </pc:sldChg>
      <pc:sldChg chg="addSp delSp modSp mod">
        <pc:chgData name="Liana McLaren" userId="721b170d-8515-464c-be7e-eaeb1bad23e8" providerId="ADAL" clId="{321E2CC0-0C0A-4E06-BA57-16DC9ADD7126}" dt="2025-04-11T18:45:57.384" v="32" actId="14100"/>
        <pc:sldMkLst>
          <pc:docMk/>
          <pc:sldMk cId="3495040224" sldId="261"/>
        </pc:sldMkLst>
        <pc:graphicFrameChg chg="add mod modGraphic">
          <ac:chgData name="Liana McLaren" userId="721b170d-8515-464c-be7e-eaeb1bad23e8" providerId="ADAL" clId="{321E2CC0-0C0A-4E06-BA57-16DC9ADD7126}" dt="2025-04-11T18:45:57.384" v="32" actId="14100"/>
          <ac:graphicFrameMkLst>
            <pc:docMk/>
            <pc:sldMk cId="3495040224" sldId="261"/>
            <ac:graphicFrameMk id="6" creationId="{96E283C1-9DC4-81CD-77DB-A6FA93413B48}"/>
          </ac:graphicFrameMkLst>
        </pc:graphicFrameChg>
      </pc:sldChg>
      <pc:sldChg chg="addSp delSp modSp mod">
        <pc:chgData name="Liana McLaren" userId="721b170d-8515-464c-be7e-eaeb1bad23e8" providerId="ADAL" clId="{321E2CC0-0C0A-4E06-BA57-16DC9ADD7126}" dt="2025-04-28T19:23:27.207" v="132" actId="20577"/>
        <pc:sldMkLst>
          <pc:docMk/>
          <pc:sldMk cId="756262865" sldId="263"/>
        </pc:sldMkLst>
        <pc:graphicFrameChg chg="add mod modGraphic">
          <ac:chgData name="Liana McLaren" userId="721b170d-8515-464c-be7e-eaeb1bad23e8" providerId="ADAL" clId="{321E2CC0-0C0A-4E06-BA57-16DC9ADD7126}" dt="2025-04-28T19:23:27.207" v="132" actId="20577"/>
          <ac:graphicFrameMkLst>
            <pc:docMk/>
            <pc:sldMk cId="756262865" sldId="263"/>
            <ac:graphicFrameMk id="5" creationId="{E444033D-6929-4A1D-2BE7-09B15E68D44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C5315-8C21-45BC-ADD4-D36BD2B0D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32F47-F0C0-4019-B122-04CB80E0F2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C422C-C776-4A55-9633-F1DEE2C7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2A989-51F8-452D-B30D-61E66C578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E2B54-022A-45C0-AEE5-394FE3CE5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75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07866-AD7E-4C8E-995D-E3DF50293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4E28A-6185-42DF-93E5-F8CF57F8E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70177-949A-4875-9B20-20FC5B99D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A356E-FD76-4283-B2EE-DBACAFC0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6AC62-F693-4A73-A117-FF6212C74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44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6A2CE-9807-4060-9216-E5A523B7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C08A9-E462-4028-BCEB-E4B1C3A55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9EC1B-ABB0-445B-97B1-837FE4E72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B70E0-2AF8-4C31-B0F3-745E13E93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51CC4-2079-43BC-94BA-49F6C8D21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61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E1049-8CD9-4B75-BDAD-4D5E31D9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CCAF0-E263-4CCB-9766-B850D62308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53BC0-E51F-4136-9A98-C5791CF1E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29169-593B-4D57-9DE9-6ABDD50E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00856-B32F-4344-AB05-FCBE4EF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FD15A-1D8C-42A4-858C-4216826C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1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FB2C2-E182-47A2-A4DA-85F7A1DB8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43D22-3B38-41C0-904D-165882BC0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A368D-F71F-424C-A8A1-56625F303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9A6BF6-9F77-486F-BF91-C5E198F7F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1A8DB6-B287-4CB7-B1C9-1D4D3F4E8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BEE997-7D32-4680-B46D-45BD97A98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8B8CCF-58BE-49EF-AA9F-B3F286FA8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22F641-AF49-4631-804E-CD1E93E9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58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4B952-E614-4689-AA15-629AB3145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C5CEDB-8419-4931-8FAE-7B411EBF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3E7D5-AAD8-46BB-B63F-A62BC592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B374A-8527-4CFA-94DA-B34E90C6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6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0FF8E7-11F8-4049-8F28-7EE6DA1C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8A9EF-64DC-4987-9F02-EB80117AC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F7365-0C60-435C-A76E-093BA5E9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3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F02F2-DCE2-4FE3-972C-1237A153E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F25A6-0F95-45C9-8688-630574643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D7041-99E9-4200-B52C-EA97F37E4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235D2-275F-47DF-86AD-3FB9B416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4A40B-4920-4288-9F4D-B293FFDA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C5C2B-488C-4A0E-A47D-F2AF03ED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926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66D43-6F61-4DD8-B3D9-FF832C5E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A0483E-DCC8-4002-A675-F8D3D1553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5878E-AFF5-45E0-85D2-492717F0E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44839-135B-4615-8106-07070CF45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D046C-8681-4FA1-96EF-8096673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2EA88-2F16-4CBD-98E7-05C13A98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1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30A1D-EA47-48A2-A0D5-04C1716BF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1641A-9530-4D8D-AB16-73A511530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F3C93-9016-4E8D-96DB-38DEF179E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18542-6398-4C24-89BD-3FEF23B7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0B2A6-37D0-4A25-B430-D6C591F8F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7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D54A0-25AC-4F84-8F5C-35A9DC1981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B0280-467F-4EDF-8446-02ABDEF19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B8097-B8DE-40D0-A999-353E42E55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FD540-1A8F-4062-A58E-96F2BAA89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279AF-C71E-4658-B378-A54465BF5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00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81B418-E5A8-4CB8-900F-84DC3CBB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9511E-8932-4DD2-A269-C42478104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C7701-3520-4EBD-8578-404AF7C27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4EEAF-89BF-451B-9D66-EF7E49677F17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23792-9434-4DD0-A0EE-63B463C66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E3F02-975A-4D35-9E9B-58B9493CF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B3271-6366-41D5-89A7-12517E32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0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64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rgbClr val="3D64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BDE63A9-42FD-4150-B9CC-AC9B5BB90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4277356"/>
            <a:ext cx="9966960" cy="156032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3D648E"/>
                </a:solidFill>
              </a:rPr>
              <a:t>2026 AMSA Operating Budget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D8B829-A948-4869-B88E-385DCB6FA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5799489"/>
            <a:ext cx="8767860" cy="440822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rgbClr val="3D648E"/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9225679-8014-445C-8EA8-40E74F9437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1" r="1" b="10440"/>
          <a:stretch/>
        </p:blipFill>
        <p:spPr>
          <a:xfrm>
            <a:off x="243840" y="232048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5D380-2827-4F2A-98DE-F5BA5104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b">
            <a:normAutofit/>
          </a:bodyPr>
          <a:lstStyle/>
          <a:p>
            <a:r>
              <a:rPr lang="en-US" dirty="0"/>
              <a:t>Projected Profit/Loss 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01C5E6F-3EC0-6069-7866-00BDF1002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327" y="219566"/>
            <a:ext cx="2918896" cy="1146867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44033D-6929-4A1D-2BE7-09B15E68D4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844333"/>
              </p:ext>
            </p:extLst>
          </p:nvPr>
        </p:nvGraphicFramePr>
        <p:xfrm>
          <a:off x="1509943" y="1825626"/>
          <a:ext cx="9172114" cy="4351336"/>
        </p:xfrm>
        <a:graphic>
          <a:graphicData uri="http://schemas.openxmlformats.org/drawingml/2006/table">
            <a:tbl>
              <a:tblPr/>
              <a:tblGrid>
                <a:gridCol w="1974051">
                  <a:extLst>
                    <a:ext uri="{9D8B030D-6E8A-4147-A177-3AD203B41FA5}">
                      <a16:colId xmlns:a16="http://schemas.microsoft.com/office/drawing/2014/main" val="1285114719"/>
                    </a:ext>
                  </a:extLst>
                </a:gridCol>
                <a:gridCol w="1841645">
                  <a:extLst>
                    <a:ext uri="{9D8B030D-6E8A-4147-A177-3AD203B41FA5}">
                      <a16:colId xmlns:a16="http://schemas.microsoft.com/office/drawing/2014/main" val="2683793221"/>
                    </a:ext>
                  </a:extLst>
                </a:gridCol>
                <a:gridCol w="1841645">
                  <a:extLst>
                    <a:ext uri="{9D8B030D-6E8A-4147-A177-3AD203B41FA5}">
                      <a16:colId xmlns:a16="http://schemas.microsoft.com/office/drawing/2014/main" val="3471375441"/>
                    </a:ext>
                  </a:extLst>
                </a:gridCol>
                <a:gridCol w="1697202">
                  <a:extLst>
                    <a:ext uri="{9D8B030D-6E8A-4147-A177-3AD203B41FA5}">
                      <a16:colId xmlns:a16="http://schemas.microsoft.com/office/drawing/2014/main" val="1932764601"/>
                    </a:ext>
                  </a:extLst>
                </a:gridCol>
                <a:gridCol w="938878">
                  <a:extLst>
                    <a:ext uri="{9D8B030D-6E8A-4147-A177-3AD203B41FA5}">
                      <a16:colId xmlns:a16="http://schemas.microsoft.com/office/drawing/2014/main" val="3300738716"/>
                    </a:ext>
                  </a:extLst>
                </a:gridCol>
                <a:gridCol w="878693">
                  <a:extLst>
                    <a:ext uri="{9D8B030D-6E8A-4147-A177-3AD203B41FA5}">
                      <a16:colId xmlns:a16="http://schemas.microsoft.com/office/drawing/2014/main" val="457837888"/>
                    </a:ext>
                  </a:extLst>
                </a:gridCol>
              </a:tblGrid>
              <a:tr h="3881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Revenue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Sum of FYE 2026 Annual Budget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Sum of FYE 2025 Annual Budget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Sum of Total FYE 2025 Forecast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$ Variance to Forecast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% Variance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663951"/>
                  </a:ext>
                </a:extLst>
              </a:tr>
              <a:tr h="20763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Tuition**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$17,550,000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16,606,000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$16,606,000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$944,000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957653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Student Programs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832,000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870,000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-2.8%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810865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Grants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372,000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-4.2%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994343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Rental and Other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497,000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642,000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-145,000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-22.6%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192229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Revenue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19,279,000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18,493,000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18,521,000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758,000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748780"/>
                  </a:ext>
                </a:extLst>
              </a:tr>
              <a:tr h="288885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520539"/>
                  </a:ext>
                </a:extLst>
              </a:tr>
              <a:tr h="28888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Expenses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038702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Salaries and Benefits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13,236,000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12,610,000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12,485,000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751,000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762890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Facilities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3,455,000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3,085,000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3,366,000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359524"/>
                  </a:ext>
                </a:extLst>
              </a:tr>
              <a:tr h="37916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Student Programs and Supplies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1,950,000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1,801,000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1,793,000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093562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Operating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339,000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08633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Expenses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19,004,000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18,396,000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17,983,000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1,021,000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25568"/>
                  </a:ext>
                </a:extLst>
              </a:tr>
              <a:tr h="288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54406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Net Surplus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$275,000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$97,000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$538,000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-$263,000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-48.9%</a:t>
                      </a:r>
                    </a:p>
                  </a:txBody>
                  <a:tcPr marL="9028" marR="9028" marT="902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544097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699294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249435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224467"/>
                  </a:ext>
                </a:extLst>
              </a:tr>
              <a:tr h="180553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**Based on Q3 2025 Projected Tuition Reforecast is estimated to be $17,191,000.  2026 Estimated tuition of 17,550,000 is estimated to be a 2% increase above Q3 2025</a:t>
                      </a:r>
                    </a:p>
                  </a:txBody>
                  <a:tcPr marL="9028" marR="9028" marT="902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80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262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11AB7-6A85-4900-830A-277B66800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957" y="237918"/>
            <a:ext cx="4797490" cy="717055"/>
          </a:xfrm>
        </p:spPr>
        <p:txBody>
          <a:bodyPr/>
          <a:lstStyle/>
          <a:p>
            <a:r>
              <a:rPr lang="en-US" dirty="0"/>
              <a:t>Revenue Highlights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8C0C815-4F0D-4FFE-A84A-2E244C193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9" y="23012"/>
            <a:ext cx="2918896" cy="1146867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CF39384-67BE-E1B6-DEBA-732F345BE9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919346"/>
              </p:ext>
            </p:extLst>
          </p:nvPr>
        </p:nvGraphicFramePr>
        <p:xfrm>
          <a:off x="1820174" y="1854679"/>
          <a:ext cx="8074324" cy="3980178"/>
        </p:xfrm>
        <a:graphic>
          <a:graphicData uri="http://schemas.openxmlformats.org/drawingml/2006/table">
            <a:tbl>
              <a:tblPr/>
              <a:tblGrid>
                <a:gridCol w="2124236">
                  <a:extLst>
                    <a:ext uri="{9D8B030D-6E8A-4147-A177-3AD203B41FA5}">
                      <a16:colId xmlns:a16="http://schemas.microsoft.com/office/drawing/2014/main" val="1035808342"/>
                    </a:ext>
                  </a:extLst>
                </a:gridCol>
                <a:gridCol w="2391157">
                  <a:extLst>
                    <a:ext uri="{9D8B030D-6E8A-4147-A177-3AD203B41FA5}">
                      <a16:colId xmlns:a16="http://schemas.microsoft.com/office/drawing/2014/main" val="2177757971"/>
                    </a:ext>
                  </a:extLst>
                </a:gridCol>
                <a:gridCol w="2179845">
                  <a:extLst>
                    <a:ext uri="{9D8B030D-6E8A-4147-A177-3AD203B41FA5}">
                      <a16:colId xmlns:a16="http://schemas.microsoft.com/office/drawing/2014/main" val="2700244667"/>
                    </a:ext>
                  </a:extLst>
                </a:gridCol>
                <a:gridCol w="1379086">
                  <a:extLst>
                    <a:ext uri="{9D8B030D-6E8A-4147-A177-3AD203B41FA5}">
                      <a16:colId xmlns:a16="http://schemas.microsoft.com/office/drawing/2014/main" val="2525840171"/>
                    </a:ext>
                  </a:extLst>
                </a:gridCol>
              </a:tblGrid>
              <a:tr h="65130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Revenue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Budgeted 2026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Forecasted Actuals 2025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Inc (Dec)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674770"/>
                  </a:ext>
                </a:extLst>
              </a:tr>
              <a:tr h="22743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Tuition**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$17,550,000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$16,606,000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45556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Grants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386,000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403,000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-4.2%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265201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Other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-28.1%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070482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Student programs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-3.5%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02325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Student Transportation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218,000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234,000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-6.8%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961844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Rental Income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207,000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237,000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-12.7%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40741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Athletics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198,000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197,000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659579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Food Services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440903"/>
                  </a:ext>
                </a:extLst>
              </a:tr>
              <a:tr h="3308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729581"/>
                  </a:ext>
                </a:extLst>
              </a:tr>
              <a:tr h="21710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Revenue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$19,280,000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$18,522,000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546828"/>
                  </a:ext>
                </a:extLst>
              </a:tr>
              <a:tr h="20676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766569"/>
                  </a:ext>
                </a:extLst>
              </a:tr>
              <a:tr h="20676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948431"/>
                  </a:ext>
                </a:extLst>
              </a:tr>
              <a:tr h="20676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627582"/>
                  </a:ext>
                </a:extLst>
              </a:tr>
              <a:tr h="20676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**Budgeted 2026 tuition was calculated based on the estimated amount of students attending for the 2025-2026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609687"/>
                  </a:ext>
                </a:extLst>
              </a:tr>
              <a:tr h="20676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school year and by forecasting the three components of tuition based on historical data.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284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982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BDD5-E5E7-4BFE-9F16-113074556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019" y="80755"/>
            <a:ext cx="4035961" cy="683499"/>
          </a:xfrm>
        </p:spPr>
        <p:txBody>
          <a:bodyPr>
            <a:normAutofit fontScale="90000"/>
          </a:bodyPr>
          <a:lstStyle/>
          <a:p>
            <a:r>
              <a:rPr lang="en-US" dirty="0"/>
              <a:t>Expense Highlights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487A538-304E-4999-A07E-19309A7C1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0" y="0"/>
            <a:ext cx="2041818" cy="829224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5478A2D-87E2-3C22-B79A-ACFEC6212F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14450" y="2129631"/>
          <a:ext cx="9563100" cy="3743325"/>
        </p:xfrm>
        <a:graphic>
          <a:graphicData uri="http://schemas.openxmlformats.org/drawingml/2006/table">
            <a:tbl>
              <a:tblPr/>
              <a:tblGrid>
                <a:gridCol w="2108200">
                  <a:extLst>
                    <a:ext uri="{9D8B030D-6E8A-4147-A177-3AD203B41FA5}">
                      <a16:colId xmlns:a16="http://schemas.microsoft.com/office/drawing/2014/main" val="2379563569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1619868030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683420292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829502668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351243348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Expense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Budgeted 2026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Forecasted Actuals 2025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Inc (Dec)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Assumptions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4336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Salaries and Benefits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$13,107,000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$12,451,000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Based on current CBA's and a 3% increase for Administrative staff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87435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Facilities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3,455,000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3,366,000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43137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Student Programs and Supplies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627,000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5787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Athletics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2937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Student Transportation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424,000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386,000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9.8%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39611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Other Operating Costs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363,000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339,000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7.1%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10895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Food Services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5030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Professional Development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279.4%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41613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54286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Expense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$19,004,000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$17,983,000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825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31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1EF3F-58F9-4961-80C7-7B5706F0E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303" y="165916"/>
            <a:ext cx="2996682" cy="1325563"/>
          </a:xfrm>
        </p:spPr>
        <p:txBody>
          <a:bodyPr/>
          <a:lstStyle/>
          <a:p>
            <a:r>
              <a:rPr lang="en-US" dirty="0"/>
              <a:t>Capital Plan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7D0E9F6-553F-4826-9CDE-C4C6C00B1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20" y="239982"/>
            <a:ext cx="2996683" cy="1177430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86362A6-6739-3DF9-854C-30B22793E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901" y="1111853"/>
            <a:ext cx="4170530" cy="4170530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6E283C1-9DC4-81CD-77DB-A6FA93413B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078291"/>
              </p:ext>
            </p:extLst>
          </p:nvPr>
        </p:nvGraphicFramePr>
        <p:xfrm>
          <a:off x="1156658" y="1491478"/>
          <a:ext cx="5830737" cy="4710911"/>
        </p:xfrm>
        <a:graphic>
          <a:graphicData uri="http://schemas.openxmlformats.org/drawingml/2006/table">
            <a:tbl>
              <a:tblPr/>
              <a:tblGrid>
                <a:gridCol w="4480114">
                  <a:extLst>
                    <a:ext uri="{9D8B030D-6E8A-4147-A177-3AD203B41FA5}">
                      <a16:colId xmlns:a16="http://schemas.microsoft.com/office/drawing/2014/main" val="3631576485"/>
                    </a:ext>
                  </a:extLst>
                </a:gridCol>
                <a:gridCol w="1350623">
                  <a:extLst>
                    <a:ext uri="{9D8B030D-6E8A-4147-A177-3AD203B41FA5}">
                      <a16:colId xmlns:a16="http://schemas.microsoft.com/office/drawing/2014/main" val="2964355724"/>
                    </a:ext>
                  </a:extLst>
                </a:gridCol>
              </a:tblGrid>
              <a:tr h="211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Capital Plan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Amount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87921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IT Capital Assets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658447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Chromebook carts &amp; white glove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$76,000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421754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Laptops for CS Lab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487215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Laptop Refresh for Science Dept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803227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Network Management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963720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New AC Unit for 201 Data Room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044489"/>
                  </a:ext>
                </a:extLst>
              </a:tr>
              <a:tr h="4330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New local file replication system - Hypercore Scale device 5 year license and warranty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869794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007702"/>
                  </a:ext>
                </a:extLst>
              </a:tr>
              <a:tr h="242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Total IT Capital Assets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883356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493173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Facility Capital Assets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87119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199 - new stair rubber flooring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984555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Campus Signage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273958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AMSA Gas Bus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052047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HVAC (165)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282,000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56417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691363"/>
                  </a:ext>
                </a:extLst>
              </a:tr>
              <a:tr h="242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Total Facility Capital Assets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251870"/>
                  </a:ext>
                </a:extLst>
              </a:tr>
              <a:tr h="22181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6868891"/>
                  </a:ext>
                </a:extLst>
              </a:tr>
              <a:tr h="242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Total Capital Assets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$637,000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40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040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486</Words>
  <Application>Microsoft Office PowerPoint</Application>
  <PresentationFormat>Widescreen</PresentationFormat>
  <Paragraphs>227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 Narrow</vt:lpstr>
      <vt:lpstr>Arial</vt:lpstr>
      <vt:lpstr>Arial Black</vt:lpstr>
      <vt:lpstr>Calibri</vt:lpstr>
      <vt:lpstr>Calibri Light</vt:lpstr>
      <vt:lpstr>Office Theme</vt:lpstr>
      <vt:lpstr>2026 AMSA Operating Budget Review</vt:lpstr>
      <vt:lpstr>Projected Profit/Loss </vt:lpstr>
      <vt:lpstr>Revenue Highlights</vt:lpstr>
      <vt:lpstr>Expense Highlights</vt:lpstr>
      <vt:lpstr>Capital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AMSA Budget Review</dc:title>
  <dc:creator>Liana McLaren</dc:creator>
  <cp:lastModifiedBy>Liana McLaren</cp:lastModifiedBy>
  <cp:revision>12</cp:revision>
  <cp:lastPrinted>2021-05-21T20:34:48Z</cp:lastPrinted>
  <dcterms:created xsi:type="dcterms:W3CDTF">2021-05-12T18:22:06Z</dcterms:created>
  <dcterms:modified xsi:type="dcterms:W3CDTF">2025-04-28T19:23:38Z</dcterms:modified>
</cp:coreProperties>
</file>