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oboto Slab"/>
      <p:regular r:id="rId19"/>
      <p:bold r:id="rId20"/>
    </p:embeddedFont>
    <p:embeddedFont>
      <p:font typeface="Robo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Slab-bold.fntdata"/><Relationship Id="rId11" Type="http://schemas.openxmlformats.org/officeDocument/2006/relationships/slide" Target="slides/slide6.xml"/><Relationship Id="rId22" Type="http://schemas.openxmlformats.org/officeDocument/2006/relationships/font" Target="fonts/Roboto-bold.fntdata"/><Relationship Id="rId10" Type="http://schemas.openxmlformats.org/officeDocument/2006/relationships/slide" Target="slides/slide5.xml"/><Relationship Id="rId21" Type="http://schemas.openxmlformats.org/officeDocument/2006/relationships/font" Target="fonts/Roboto-regular.fntdata"/><Relationship Id="rId13" Type="http://schemas.openxmlformats.org/officeDocument/2006/relationships/slide" Target="slides/slide8.xml"/><Relationship Id="rId24" Type="http://schemas.openxmlformats.org/officeDocument/2006/relationships/font" Target="fonts/Roboto-boldItalic.fntdata"/><Relationship Id="rId12" Type="http://schemas.openxmlformats.org/officeDocument/2006/relationships/slide" Target="slides/slide7.xml"/><Relationship Id="rId23"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Slab-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4fa41fd4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4fa41fd4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5cab29466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5cab29466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5cab29466c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5cab29466c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5cab29466c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5cab29466c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933488e3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933488e3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93623e99bf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93623e99bf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93623e99bf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93623e99b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933488e3a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933488e3a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933488e3a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933488e3a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93623e99bf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93623e99bf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93623e99bf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93623e99bf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93623e99bf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93623e99bf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311700" y="368075"/>
            <a:ext cx="8520600" cy="199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Poth ISD</a:t>
            </a:r>
            <a:endParaRPr/>
          </a:p>
          <a:p>
            <a:pPr indent="0" lvl="0" marL="0" rtl="0" algn="ctr">
              <a:spcBef>
                <a:spcPts val="0"/>
              </a:spcBef>
              <a:spcAft>
                <a:spcPts val="0"/>
              </a:spcAft>
              <a:buNone/>
            </a:pPr>
            <a:r>
              <a:rPr lang="en"/>
              <a:t>Title I Annual Meeting</a:t>
            </a:r>
            <a:endParaRPr/>
          </a:p>
        </p:txBody>
      </p:sp>
      <p:sp>
        <p:nvSpPr>
          <p:cNvPr id="64" name="Google Shape;64;p13"/>
          <p:cNvSpPr txBox="1"/>
          <p:nvPr>
            <p:ph idx="1" type="subTitle"/>
          </p:nvPr>
        </p:nvSpPr>
        <p:spPr>
          <a:xfrm>
            <a:off x="-75800" y="2571750"/>
            <a:ext cx="8520600" cy="1923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sz="2200"/>
          </a:p>
          <a:p>
            <a:pPr indent="0" lvl="0" marL="0" rtl="0" algn="ctr">
              <a:spcBef>
                <a:spcPts val="0"/>
              </a:spcBef>
              <a:spcAft>
                <a:spcPts val="0"/>
              </a:spcAft>
              <a:buNone/>
            </a:pPr>
            <a:r>
              <a:t/>
            </a:r>
            <a:endParaRPr sz="2200"/>
          </a:p>
          <a:p>
            <a:pPr indent="0" lvl="0" marL="0" rtl="0" algn="ctr">
              <a:spcBef>
                <a:spcPts val="0"/>
              </a:spcBef>
              <a:spcAft>
                <a:spcPts val="0"/>
              </a:spcAft>
              <a:buNone/>
            </a:pPr>
            <a:r>
              <a:rPr lang="en" sz="2200"/>
              <a:t>Thurs., October 26, 2023 - 8:30 A.M. - Cafeteria</a:t>
            </a:r>
            <a:endParaRPr sz="2200"/>
          </a:p>
          <a:p>
            <a:pPr indent="0" lvl="0" marL="0" rtl="0" algn="ctr">
              <a:spcBef>
                <a:spcPts val="0"/>
              </a:spcBef>
              <a:spcAft>
                <a:spcPts val="0"/>
              </a:spcAft>
              <a:buNone/>
            </a:pPr>
            <a:r>
              <a:rPr lang="en" sz="2200"/>
              <a:t>Sat., October 28, 2023 - 3:30 P.M. - Mrs. Watts’ Room</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Agenda</a:t>
            </a:r>
            <a:endParaRPr/>
          </a:p>
        </p:txBody>
      </p:sp>
      <p:sp>
        <p:nvSpPr>
          <p:cNvPr id="70" name="Google Shape;70;p14"/>
          <p:cNvSpPr txBox="1"/>
          <p:nvPr>
            <p:ph idx="1" type="body"/>
          </p:nvPr>
        </p:nvSpPr>
        <p:spPr>
          <a:xfrm>
            <a:off x="387900" y="1344850"/>
            <a:ext cx="8368200" cy="36729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 sz="2100"/>
              <a:t>What is the ESSA Consolidated Grant?</a:t>
            </a:r>
            <a:endParaRPr sz="2100"/>
          </a:p>
          <a:p>
            <a:pPr indent="-361950" lvl="0" marL="457200" rtl="0" algn="l">
              <a:spcBef>
                <a:spcPts val="0"/>
              </a:spcBef>
              <a:spcAft>
                <a:spcPts val="0"/>
              </a:spcAft>
              <a:buSzPts val="2100"/>
              <a:buChar char="●"/>
            </a:pPr>
            <a:r>
              <a:rPr lang="en" sz="2100"/>
              <a:t>What is Title I, Part A; Title II, Part A; Title IV, Part A?</a:t>
            </a:r>
            <a:endParaRPr sz="2100"/>
          </a:p>
          <a:p>
            <a:pPr indent="-361950" lvl="0" marL="457200" rtl="0" algn="l">
              <a:spcBef>
                <a:spcPts val="0"/>
              </a:spcBef>
              <a:spcAft>
                <a:spcPts val="0"/>
              </a:spcAft>
              <a:buSzPts val="2100"/>
              <a:buChar char="●"/>
            </a:pPr>
            <a:r>
              <a:rPr lang="en" sz="2100"/>
              <a:t>Title Funds Budget for Poth ISD</a:t>
            </a:r>
            <a:endParaRPr sz="2100"/>
          </a:p>
          <a:p>
            <a:pPr indent="-361950" lvl="0" marL="457200" rtl="0" algn="l">
              <a:spcBef>
                <a:spcPts val="0"/>
              </a:spcBef>
              <a:spcAft>
                <a:spcPts val="0"/>
              </a:spcAft>
              <a:buSzPts val="2100"/>
              <a:buChar char="●"/>
            </a:pPr>
            <a:r>
              <a:rPr lang="en" sz="2100"/>
              <a:t>Program Plan - Schoolwide vs. Targeted Assistance</a:t>
            </a:r>
            <a:endParaRPr sz="2100"/>
          </a:p>
          <a:p>
            <a:pPr indent="-361950" lvl="0" marL="457200" rtl="0" algn="l">
              <a:spcBef>
                <a:spcPts val="0"/>
              </a:spcBef>
              <a:spcAft>
                <a:spcPts val="0"/>
              </a:spcAft>
              <a:buSzPts val="2100"/>
              <a:buChar char="●"/>
            </a:pPr>
            <a:r>
              <a:rPr lang="en" sz="2100"/>
              <a:t>Use of Funds for Poth ISD</a:t>
            </a:r>
            <a:endParaRPr sz="2100"/>
          </a:p>
          <a:p>
            <a:pPr indent="-361950" lvl="0" marL="457200" rtl="0" algn="l">
              <a:spcBef>
                <a:spcPts val="0"/>
              </a:spcBef>
              <a:spcAft>
                <a:spcPts val="0"/>
              </a:spcAft>
              <a:buSzPts val="2100"/>
              <a:buChar char="●"/>
            </a:pPr>
            <a:r>
              <a:rPr lang="en" sz="2100"/>
              <a:t>Eligibility Criteria at Poth Elementary</a:t>
            </a:r>
            <a:endParaRPr sz="2100"/>
          </a:p>
          <a:p>
            <a:pPr indent="-361950" lvl="0" marL="457200" rtl="0" algn="l">
              <a:spcBef>
                <a:spcPts val="0"/>
              </a:spcBef>
              <a:spcAft>
                <a:spcPts val="0"/>
              </a:spcAft>
              <a:buSzPts val="2100"/>
              <a:buChar char="●"/>
            </a:pPr>
            <a:r>
              <a:rPr lang="en" sz="2100"/>
              <a:t>Intervention Daily Routine</a:t>
            </a:r>
            <a:endParaRPr sz="2100"/>
          </a:p>
          <a:p>
            <a:pPr indent="-361950" lvl="0" marL="457200" rtl="0" algn="l">
              <a:spcBef>
                <a:spcPts val="0"/>
              </a:spcBef>
              <a:spcAft>
                <a:spcPts val="0"/>
              </a:spcAft>
              <a:buSzPts val="2100"/>
              <a:buChar char="●"/>
            </a:pPr>
            <a:r>
              <a:rPr lang="en" sz="2100"/>
              <a:t>Parent Involvement Opportunities</a:t>
            </a:r>
            <a:endParaRPr sz="2100"/>
          </a:p>
          <a:p>
            <a:pPr indent="-361950" lvl="0" marL="457200" rtl="0" algn="l">
              <a:spcBef>
                <a:spcPts val="0"/>
              </a:spcBef>
              <a:spcAft>
                <a:spcPts val="0"/>
              </a:spcAft>
              <a:buSzPts val="2100"/>
              <a:buChar char="●"/>
            </a:pPr>
            <a:r>
              <a:rPr lang="en" sz="2100"/>
              <a:t>Parent Right To Know</a:t>
            </a:r>
            <a:endParaRPr sz="2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87900" y="133700"/>
            <a:ext cx="8368200" cy="10104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What is the ESSA Consolidated Grant and how does Poth ISD qualify for this?</a:t>
            </a:r>
            <a:endParaRPr/>
          </a:p>
        </p:txBody>
      </p:sp>
      <p:sp>
        <p:nvSpPr>
          <p:cNvPr id="76" name="Google Shape;76;p15"/>
          <p:cNvSpPr txBox="1"/>
          <p:nvPr>
            <p:ph idx="1" type="body"/>
          </p:nvPr>
        </p:nvSpPr>
        <p:spPr>
          <a:xfrm>
            <a:off x="180900" y="1588675"/>
            <a:ext cx="8871300" cy="3657300"/>
          </a:xfrm>
          <a:prstGeom prst="rect">
            <a:avLst/>
          </a:prstGeom>
        </p:spPr>
        <p:txBody>
          <a:bodyPr anchorCtr="0" anchor="t" bIns="91425" lIns="91425" spcFirstLastPara="1" rIns="91425" wrap="square" tIns="91425">
            <a:normAutofit fontScale="92500" lnSpcReduction="10000"/>
          </a:bodyPr>
          <a:lstStyle/>
          <a:p>
            <a:pPr indent="0" lvl="0" marL="0" rtl="0" algn="l">
              <a:lnSpc>
                <a:spcPct val="100000"/>
              </a:lnSpc>
              <a:spcBef>
                <a:spcPts val="0"/>
              </a:spcBef>
              <a:spcAft>
                <a:spcPts val="0"/>
              </a:spcAft>
              <a:buClr>
                <a:schemeClr val="dk1"/>
              </a:buClr>
              <a:buSzPct val="70967"/>
              <a:buFont typeface="Arial"/>
              <a:buNone/>
            </a:pPr>
            <a:r>
              <a:rPr lang="en" sz="1550"/>
              <a:t>ESSA offers LEAs greater flexibility for using federal funds to effectively implement comprehensive, districtwide research-based initiatives that maximize student academic outcomes, particularly for those students at risk of not meeting challenging state academic assessment standards. ESSA renews the U.S. Department of Education’s emphasis on comprehensive needs assessments and improvement planning. The new regulations increase LEAs’ responsibilities for monitoring student outcomes, coordinated use of federal funds, and for offering high-quality guidance and technical assistance to schools engaged in continuous improvement planning.</a:t>
            </a:r>
            <a:endParaRPr sz="1550"/>
          </a:p>
          <a:p>
            <a:pPr indent="0" lvl="0" marL="0" rtl="0" algn="l">
              <a:lnSpc>
                <a:spcPct val="100000"/>
              </a:lnSpc>
              <a:spcBef>
                <a:spcPts val="1400"/>
              </a:spcBef>
              <a:spcAft>
                <a:spcPts val="0"/>
              </a:spcAft>
              <a:buClr>
                <a:schemeClr val="dk1"/>
              </a:buClr>
              <a:buSzPct val="70967"/>
              <a:buFont typeface="Arial"/>
              <a:buNone/>
            </a:pPr>
            <a:r>
              <a:t/>
            </a:r>
            <a:endParaRPr sz="1550"/>
          </a:p>
          <a:p>
            <a:pPr indent="0" lvl="0" marL="0" rtl="0" algn="l">
              <a:lnSpc>
                <a:spcPct val="100000"/>
              </a:lnSpc>
              <a:spcBef>
                <a:spcPts val="1400"/>
              </a:spcBef>
              <a:spcAft>
                <a:spcPts val="0"/>
              </a:spcAft>
              <a:buClr>
                <a:schemeClr val="dk1"/>
              </a:buClr>
              <a:buSzPct val="70967"/>
              <a:buFont typeface="Arial"/>
              <a:buNone/>
            </a:pPr>
            <a:r>
              <a:rPr lang="en" sz="1550"/>
              <a:t>Poth ISD qualifies for these funds based on economic need in the district. This information is calculated by the state based on </a:t>
            </a:r>
            <a:r>
              <a:rPr lang="en" sz="1550"/>
              <a:t>economic data of the population within Poth ISD boundaries to determine eligibility and allotment of funds each year. Districts must meet a minimum criteria of low economic status to qualify and districts with a higher population of economically disadvantaged students receive more funds to provide these additional supports and initiatives intended through ESSA.</a:t>
            </a:r>
            <a:endParaRPr sz="1550"/>
          </a:p>
          <a:p>
            <a:pPr indent="0" lvl="0" marL="0" rtl="0" algn="l">
              <a:spcBef>
                <a:spcPts val="1400"/>
              </a:spcBef>
              <a:spcAft>
                <a:spcPts val="2300"/>
              </a:spcAft>
              <a:buNone/>
            </a:pPr>
            <a:r>
              <a:rPr lang="en" sz="1350">
                <a:solidFill>
                  <a:srgbClr val="404040"/>
                </a:solidFill>
                <a:highlight>
                  <a:srgbClr val="FFFFFF"/>
                </a:highlight>
              </a:rPr>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type="title"/>
          </p:nvPr>
        </p:nvSpPr>
        <p:spPr>
          <a:xfrm>
            <a:off x="387900" y="410850"/>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Title I, Title II, &amp; Title IV</a:t>
            </a:r>
            <a:endParaRPr/>
          </a:p>
        </p:txBody>
      </p:sp>
      <p:sp>
        <p:nvSpPr>
          <p:cNvPr id="82" name="Google Shape;82;p16"/>
          <p:cNvSpPr txBox="1"/>
          <p:nvPr>
            <p:ph idx="1" type="body"/>
          </p:nvPr>
        </p:nvSpPr>
        <p:spPr>
          <a:xfrm>
            <a:off x="311700" y="1289800"/>
            <a:ext cx="8520600" cy="37671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1550"/>
              <a:t>Title I, Part A - provides supplemental resources to help schools with high concentrations of students from low-income families by providing a high-quality education that will enable all children to meet the state’s student performance standards. Title I, Part A supports schools in implementing either a school-wide program or a targeted assistance program. These programs must use effective methods and instructional strategies that are grounded in scientifically based research.</a:t>
            </a:r>
            <a:endParaRPr sz="1550"/>
          </a:p>
          <a:p>
            <a:pPr indent="0" lvl="0" marL="0" rtl="0" algn="l">
              <a:spcBef>
                <a:spcPts val="0"/>
              </a:spcBef>
              <a:spcAft>
                <a:spcPts val="0"/>
              </a:spcAft>
              <a:buNone/>
            </a:pPr>
            <a:r>
              <a:t/>
            </a:r>
            <a:endParaRPr sz="1550"/>
          </a:p>
          <a:p>
            <a:pPr indent="0" lvl="0" marL="0" rtl="0" algn="l">
              <a:spcBef>
                <a:spcPts val="0"/>
              </a:spcBef>
              <a:spcAft>
                <a:spcPts val="0"/>
              </a:spcAft>
              <a:buNone/>
            </a:pPr>
            <a:r>
              <a:rPr lang="en" sz="1550"/>
              <a:t>Title II, Part A - is to increase student achievement through improving teacher and principal quality and increasing the number of highly qualified teachers in classrooms and highly qualified principals and assistant principals in schools. The funds are used for recruitment, hiring and retention strategies. The program uses scientifically based professional development interventions and holds districts and schools accountable for improvements in student academic performance.</a:t>
            </a:r>
            <a:endParaRPr sz="1550"/>
          </a:p>
          <a:p>
            <a:pPr indent="0" lvl="0" marL="0" rtl="0" algn="l">
              <a:spcBef>
                <a:spcPts val="0"/>
              </a:spcBef>
              <a:spcAft>
                <a:spcPts val="0"/>
              </a:spcAft>
              <a:buNone/>
            </a:pPr>
            <a:r>
              <a:t/>
            </a:r>
            <a:endParaRPr sz="1550"/>
          </a:p>
          <a:p>
            <a:pPr indent="0" lvl="0" marL="0" rtl="0" algn="l">
              <a:spcBef>
                <a:spcPts val="0"/>
              </a:spcBef>
              <a:spcAft>
                <a:spcPts val="2300"/>
              </a:spcAft>
              <a:buNone/>
            </a:pPr>
            <a:r>
              <a:rPr lang="en" sz="1550"/>
              <a:t>Title IV, Part A - SSAE is to improve students' academic achievement by providing all students with access to a well-rounded education; improve school conditions for student learning; and improve the use of technology.</a:t>
            </a:r>
            <a:r>
              <a:rPr lang="en" sz="1350"/>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87900" y="395100"/>
            <a:ext cx="83682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How much does Poth ISD receive in Title funds?</a:t>
            </a:r>
            <a:endParaRPr/>
          </a:p>
        </p:txBody>
      </p:sp>
      <p:sp>
        <p:nvSpPr>
          <p:cNvPr id="88" name="Google Shape;88;p17"/>
          <p:cNvSpPr txBox="1"/>
          <p:nvPr>
            <p:ph idx="1" type="body"/>
          </p:nvPr>
        </p:nvSpPr>
        <p:spPr>
          <a:xfrm>
            <a:off x="311700" y="1274075"/>
            <a:ext cx="8520600" cy="37122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a:t>Title I, Part A -  $62,975</a:t>
            </a:r>
            <a:endParaRPr/>
          </a:p>
          <a:p>
            <a:pPr indent="0" lvl="0" marL="0" rtl="0" algn="l">
              <a:lnSpc>
                <a:spcPct val="100000"/>
              </a:lnSpc>
              <a:spcBef>
                <a:spcPts val="1200"/>
              </a:spcBef>
              <a:spcAft>
                <a:spcPts val="0"/>
              </a:spcAft>
              <a:buNone/>
            </a:pPr>
            <a:r>
              <a:rPr lang="en"/>
              <a:t>Title II, Part A - $19,537</a:t>
            </a:r>
            <a:endParaRPr/>
          </a:p>
          <a:p>
            <a:pPr indent="0" lvl="0" marL="0" rtl="0" algn="l">
              <a:lnSpc>
                <a:spcPct val="100000"/>
              </a:lnSpc>
              <a:spcBef>
                <a:spcPts val="1200"/>
              </a:spcBef>
              <a:spcAft>
                <a:spcPts val="0"/>
              </a:spcAft>
              <a:buNone/>
            </a:pPr>
            <a:r>
              <a:rPr lang="en"/>
              <a:t>Title IV, Part A - </a:t>
            </a:r>
            <a:r>
              <a:rPr lang="en"/>
              <a:t>$10,000</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rPr lang="en"/>
              <a:t>Total ESSA Consolidated Grants - $92,512</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rPr lang="en"/>
              <a:t>For the 2023-2024 school year, Poth ISD elected to utilize the fund transferability option to consolidate all three grants to Title I. This allows the district to use the combined funds for fulfilling the purpose and intent of the Elementary intervention program through Title I allowable uses of funds.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Poth ISD Use of Funds</a:t>
            </a:r>
            <a:endParaRPr/>
          </a:p>
        </p:txBody>
      </p:sp>
      <p:sp>
        <p:nvSpPr>
          <p:cNvPr id="94" name="Google Shape;94;p18"/>
          <p:cNvSpPr txBox="1"/>
          <p:nvPr>
            <p:ph idx="1" type="body"/>
          </p:nvPr>
        </p:nvSpPr>
        <p:spPr>
          <a:xfrm>
            <a:off x="445400" y="1399900"/>
            <a:ext cx="8520600" cy="331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Poth ISD has focused its title funds on the </a:t>
            </a:r>
            <a:r>
              <a:rPr lang="en"/>
              <a:t>elementary</a:t>
            </a:r>
            <a:r>
              <a:rPr lang="en"/>
              <a:t> campus where it feels that it can provide the most support for students and best prepare </a:t>
            </a:r>
            <a:r>
              <a:rPr lang="en"/>
              <a:t>students</a:t>
            </a:r>
            <a:r>
              <a:rPr lang="en"/>
              <a:t> for </a:t>
            </a:r>
            <a:r>
              <a:rPr lang="en"/>
              <a:t>their</a:t>
            </a:r>
            <a:r>
              <a:rPr lang="en"/>
              <a:t> future education as they progress through Junior High and High School. Since the district elected to consolidate all title funds to Title I, the district is able to </a:t>
            </a:r>
            <a:r>
              <a:rPr lang="en"/>
              <a:t>provide 2 FTE Interventionists (1 Full-Time, 2 Part-Time) to students at the Elementary who need additional instructional support. </a:t>
            </a:r>
            <a:endParaRPr/>
          </a:p>
          <a:p>
            <a:pPr indent="0" lvl="0" marL="0" rtl="0" algn="l">
              <a:spcBef>
                <a:spcPts val="1200"/>
              </a:spcBef>
              <a:spcAft>
                <a:spcPts val="0"/>
              </a:spcAft>
              <a:buNone/>
            </a:pPr>
            <a:r>
              <a:rPr lang="en"/>
              <a:t>All interventionists are active certified teachers with over 78 years of teaching experience combined.</a:t>
            </a:r>
            <a:endParaRPr/>
          </a:p>
          <a:p>
            <a:pPr indent="0" lvl="0" marL="0" rtl="0" algn="l">
              <a:spcBef>
                <a:spcPts val="1200"/>
              </a:spcBef>
              <a:spcAft>
                <a:spcPts val="1200"/>
              </a:spcAft>
              <a:buNone/>
            </a:pPr>
            <a:r>
              <a:rPr lang="en"/>
              <a:t>23-24 Elementary Interventionists - Stacy Yanta, Linda Downs, Sally Tamez</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Schoolwide vs. Targeted Assistance</a:t>
            </a:r>
            <a:endParaRPr/>
          </a:p>
        </p:txBody>
      </p:sp>
      <p:sp>
        <p:nvSpPr>
          <p:cNvPr id="100" name="Google Shape;100;p19"/>
          <p:cNvSpPr txBox="1"/>
          <p:nvPr>
            <p:ph idx="1" type="body"/>
          </p:nvPr>
        </p:nvSpPr>
        <p:spPr>
          <a:xfrm>
            <a:off x="387900" y="1439225"/>
            <a:ext cx="8368200" cy="3389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Schoolwide Campus (SW): A campus may become eligible to operate a Schoolwide program if 40% or more of the students residing in the attendance area or enrolled at the campus are from families that meet your organization’s low-income criteria. The campus must also ensure that the LEA has incorporated the elements of a Schoolwide program in its Schoolwide program plan and/or in the Campus Improvement Plan. Under the Schoolwide program, any students on that campus may </a:t>
            </a:r>
            <a:r>
              <a:rPr lang="en"/>
              <a:t>receive</a:t>
            </a:r>
            <a:r>
              <a:rPr lang="en"/>
              <a:t> Title I supports provided by the district at any time.</a:t>
            </a:r>
            <a:endParaRPr/>
          </a:p>
          <a:p>
            <a:pPr indent="-342900" lvl="0" marL="457200" rtl="0" algn="l">
              <a:spcBef>
                <a:spcPts val="1200"/>
              </a:spcBef>
              <a:spcAft>
                <a:spcPts val="0"/>
              </a:spcAft>
              <a:buSzPts val="1800"/>
              <a:buChar char="-"/>
            </a:pPr>
            <a:r>
              <a:rPr lang="en" u="sng"/>
              <a:t>Poth </a:t>
            </a:r>
            <a:r>
              <a:rPr lang="en" u="sng"/>
              <a:t>previously qualified under Schoolwide in past years. Beginning this 23-24 school year, the district does not meet the 40% economically disadvantaged criteria to continue to operate Title I on a Schoolwide basis.</a:t>
            </a:r>
            <a:endParaRPr u="sng"/>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Schoolwide vs. Targeted Assistance</a:t>
            </a:r>
            <a:endParaRPr/>
          </a:p>
        </p:txBody>
      </p:sp>
      <p:sp>
        <p:nvSpPr>
          <p:cNvPr id="106" name="Google Shape;106;p20"/>
          <p:cNvSpPr txBox="1"/>
          <p:nvPr>
            <p:ph idx="1" type="body"/>
          </p:nvPr>
        </p:nvSpPr>
        <p:spPr>
          <a:xfrm>
            <a:off x="387900" y="1384175"/>
            <a:ext cx="8368200" cy="33660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Targeted Assistance Campus (TA): A campus may be served Targeted Assistance as long as the campus is Title I, Part A, eligible (35% low-income percentage or equal to or greater than the LEA low-income percentage). TA campuses may only serve students identified in greatest need of services and must establish a Title I, Part A LEA Program Plan and multiple, educationally related, objective criteria to identify students in greatest need. The campus may have supplemental criteria in a campus improvement plan. The campus cannot serve all students in a grade. It can only serve students identified as in greatest need based on multiple, educationally related, objective criteria.</a:t>
            </a:r>
            <a:endParaRPr/>
          </a:p>
          <a:p>
            <a:pPr indent="-342900" lvl="0" marL="457200" rtl="0" algn="l">
              <a:spcBef>
                <a:spcPts val="1200"/>
              </a:spcBef>
              <a:spcAft>
                <a:spcPts val="0"/>
              </a:spcAft>
              <a:buSzPts val="1800"/>
              <a:buChar char="-"/>
            </a:pPr>
            <a:r>
              <a:rPr lang="en" u="sng"/>
              <a:t>Poth ISD now operates under the Targeted Assistance campus designation.</a:t>
            </a:r>
            <a:endParaRPr u="sng"/>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268650" y="0"/>
            <a:ext cx="8606700" cy="9789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sz="3111"/>
              <a:t>Targeted Assistance - Student Eligibility Criteria</a:t>
            </a:r>
            <a:endParaRPr sz="3111"/>
          </a:p>
        </p:txBody>
      </p:sp>
      <p:sp>
        <p:nvSpPr>
          <p:cNvPr id="112" name="Google Shape;112;p21"/>
          <p:cNvSpPr txBox="1"/>
          <p:nvPr>
            <p:ph idx="1" type="body"/>
          </p:nvPr>
        </p:nvSpPr>
        <p:spPr>
          <a:xfrm>
            <a:off x="387900" y="1489825"/>
            <a:ext cx="8368200" cy="329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Eligibility criteria for students to attend Tier 3 intervention classes are based on:</a:t>
            </a:r>
            <a:endParaRPr/>
          </a:p>
          <a:p>
            <a:pPr indent="-342900" lvl="0" marL="457200" rtl="0" algn="l">
              <a:spcBef>
                <a:spcPts val="1200"/>
              </a:spcBef>
              <a:spcAft>
                <a:spcPts val="0"/>
              </a:spcAft>
              <a:buSzPts val="1800"/>
              <a:buChar char="●"/>
            </a:pPr>
            <a:r>
              <a:rPr lang="en"/>
              <a:t>Past STAAR Data</a:t>
            </a:r>
            <a:endParaRPr/>
          </a:p>
          <a:p>
            <a:pPr indent="-342900" lvl="0" marL="457200" rtl="0" algn="l">
              <a:spcBef>
                <a:spcPts val="0"/>
              </a:spcBef>
              <a:spcAft>
                <a:spcPts val="0"/>
              </a:spcAft>
              <a:buSzPts val="1800"/>
              <a:buChar char="●"/>
            </a:pPr>
            <a:r>
              <a:rPr lang="en"/>
              <a:t>Past school year’s academic progress</a:t>
            </a:r>
            <a:endParaRPr/>
          </a:p>
          <a:p>
            <a:pPr indent="-342900" lvl="0" marL="457200" rtl="0" algn="l">
              <a:spcBef>
                <a:spcPts val="0"/>
              </a:spcBef>
              <a:spcAft>
                <a:spcPts val="0"/>
              </a:spcAft>
              <a:buSzPts val="1800"/>
              <a:buChar char="●"/>
            </a:pPr>
            <a:r>
              <a:rPr lang="en"/>
              <a:t>Teacher input</a:t>
            </a:r>
            <a:endParaRPr/>
          </a:p>
          <a:p>
            <a:pPr indent="-342900" lvl="0" marL="457200" rtl="0" algn="l">
              <a:spcBef>
                <a:spcPts val="0"/>
              </a:spcBef>
              <a:spcAft>
                <a:spcPts val="0"/>
              </a:spcAft>
              <a:buSzPts val="1800"/>
              <a:buChar char="●"/>
            </a:pPr>
            <a:r>
              <a:rPr lang="en"/>
              <a:t>MAP Data (EOY-previous school year &amp; BOY-current year)</a:t>
            </a:r>
            <a:endParaRPr/>
          </a:p>
          <a:p>
            <a:pPr indent="0" lvl="0" marL="0" rtl="0" algn="l">
              <a:spcBef>
                <a:spcPts val="1200"/>
              </a:spcBef>
              <a:spcAft>
                <a:spcPts val="1200"/>
              </a:spcAft>
              <a:buNone/>
            </a:pPr>
            <a:r>
              <a:rPr lang="en"/>
              <a:t>Each six weeks, an intervention committee meets to discuss students in Tier 3.  The committee consists of grade level teachers, interventionists, and administrators. If students are in Tier 3 and also receive services through special education/504 those teachers are involved as well.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Daily Routine of Support</a:t>
            </a:r>
            <a:endParaRPr/>
          </a:p>
        </p:txBody>
      </p:sp>
      <p:sp>
        <p:nvSpPr>
          <p:cNvPr id="118" name="Google Shape;118;p22"/>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Each grade level is given one hour of support five days a week from Kindergarten through Fifth Grade. The hour is broken into two sections with one being devoted to math intervention and the other to reading intervention.  During these support times students are working on gaps in their learning with researched-based curriculums to help support their learning. Students will never miss any grade-level instruction as all students are working on either interventions or extension lessons during this time.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Parental Involvement Opportunities</a:t>
            </a:r>
            <a:endParaRPr/>
          </a:p>
        </p:txBody>
      </p:sp>
      <p:sp>
        <p:nvSpPr>
          <p:cNvPr id="124" name="Google Shape;124;p23"/>
          <p:cNvSpPr txBox="1"/>
          <p:nvPr>
            <p:ph idx="1" type="body"/>
          </p:nvPr>
        </p:nvSpPr>
        <p:spPr>
          <a:xfrm>
            <a:off x="275275" y="1316800"/>
            <a:ext cx="8619600" cy="392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Parents are always encouraged to be a part of their child’s education in as many </a:t>
            </a:r>
            <a:r>
              <a:rPr lang="en" sz="1500"/>
              <a:t>ways</a:t>
            </a:r>
            <a:r>
              <a:rPr lang="en" sz="1500"/>
              <a:t> as possible. Here are some opportunities Poth ISD offers and as well as </a:t>
            </a:r>
            <a:r>
              <a:rPr lang="en" sz="1500"/>
              <a:t>recommendations</a:t>
            </a:r>
            <a:r>
              <a:rPr lang="en" sz="1500"/>
              <a:t> for all parents across the district…</a:t>
            </a:r>
            <a:endParaRPr sz="1500"/>
          </a:p>
          <a:p>
            <a:pPr indent="-323850" lvl="0" marL="457200" rtl="0" algn="l">
              <a:spcBef>
                <a:spcPts val="1200"/>
              </a:spcBef>
              <a:spcAft>
                <a:spcPts val="0"/>
              </a:spcAft>
              <a:buSzPts val="1500"/>
              <a:buChar char="❏"/>
            </a:pPr>
            <a:r>
              <a:rPr lang="en" sz="1500"/>
              <a:t>Participate in Class Activities</a:t>
            </a:r>
            <a:endParaRPr sz="1500"/>
          </a:p>
          <a:p>
            <a:pPr indent="-323850" lvl="0" marL="457200" rtl="0" algn="l">
              <a:spcBef>
                <a:spcPts val="0"/>
              </a:spcBef>
              <a:spcAft>
                <a:spcPts val="0"/>
              </a:spcAft>
              <a:buSzPts val="1500"/>
              <a:buChar char="❏"/>
            </a:pPr>
            <a:r>
              <a:rPr lang="en" sz="1500"/>
              <a:t>Volunteer</a:t>
            </a:r>
            <a:endParaRPr sz="1500"/>
          </a:p>
          <a:p>
            <a:pPr indent="-323850" lvl="0" marL="457200" rtl="0" algn="l">
              <a:spcBef>
                <a:spcPts val="0"/>
              </a:spcBef>
              <a:spcAft>
                <a:spcPts val="0"/>
              </a:spcAft>
              <a:buSzPts val="1500"/>
              <a:buChar char="❏"/>
            </a:pPr>
            <a:r>
              <a:rPr lang="en" sz="1500"/>
              <a:t>Community Fair/Activity Night - More information to come </a:t>
            </a:r>
            <a:endParaRPr sz="1500"/>
          </a:p>
          <a:p>
            <a:pPr indent="-323850" lvl="0" marL="457200" rtl="0" algn="l">
              <a:spcBef>
                <a:spcPts val="0"/>
              </a:spcBef>
              <a:spcAft>
                <a:spcPts val="0"/>
              </a:spcAft>
              <a:buSzPts val="1500"/>
              <a:buChar char="❏"/>
            </a:pPr>
            <a:r>
              <a:rPr lang="en" sz="1500"/>
              <a:t>Open House - at beginning of the year</a:t>
            </a:r>
            <a:endParaRPr sz="1500"/>
          </a:p>
          <a:p>
            <a:pPr indent="-323850" lvl="0" marL="457200" rtl="0" algn="l">
              <a:spcBef>
                <a:spcPts val="0"/>
              </a:spcBef>
              <a:spcAft>
                <a:spcPts val="0"/>
              </a:spcAft>
              <a:buSzPts val="1500"/>
              <a:buChar char="❏"/>
            </a:pPr>
            <a:r>
              <a:rPr lang="en" sz="1500"/>
              <a:t>Fall Fest</a:t>
            </a:r>
            <a:endParaRPr sz="1500"/>
          </a:p>
          <a:p>
            <a:pPr indent="-323850" lvl="0" marL="457200" rtl="0" algn="l">
              <a:spcBef>
                <a:spcPts val="0"/>
              </a:spcBef>
              <a:spcAft>
                <a:spcPts val="0"/>
              </a:spcAft>
              <a:buSzPts val="1500"/>
              <a:buChar char="❏"/>
            </a:pPr>
            <a:r>
              <a:rPr lang="en" sz="1500"/>
              <a:t>Join the Poth PTO, Poth Education Foundation, or other district support organizations</a:t>
            </a:r>
            <a:endParaRPr sz="1500"/>
          </a:p>
          <a:p>
            <a:pPr indent="-323850" lvl="0" marL="457200" rtl="0" algn="l">
              <a:spcBef>
                <a:spcPts val="0"/>
              </a:spcBef>
              <a:spcAft>
                <a:spcPts val="0"/>
              </a:spcAft>
              <a:buSzPts val="1500"/>
              <a:buChar char="❏"/>
            </a:pPr>
            <a:r>
              <a:rPr lang="en" sz="1500"/>
              <a:t>Help with homework</a:t>
            </a:r>
            <a:endParaRPr sz="1500"/>
          </a:p>
          <a:p>
            <a:pPr indent="-323850" lvl="0" marL="457200" rtl="0" algn="l">
              <a:spcBef>
                <a:spcPts val="0"/>
              </a:spcBef>
              <a:spcAft>
                <a:spcPts val="0"/>
              </a:spcAft>
              <a:buSzPts val="1500"/>
              <a:buChar char="❏"/>
            </a:pPr>
            <a:r>
              <a:rPr lang="en" sz="1500"/>
              <a:t>Support your child’s extracurricular activities</a:t>
            </a:r>
            <a:endParaRPr sz="1500"/>
          </a:p>
          <a:p>
            <a:pPr indent="-323850" lvl="0" marL="457200" rtl="0" algn="l">
              <a:spcBef>
                <a:spcPts val="0"/>
              </a:spcBef>
              <a:spcAft>
                <a:spcPts val="0"/>
              </a:spcAft>
              <a:buSzPts val="1500"/>
              <a:buChar char="❏"/>
            </a:pPr>
            <a:r>
              <a:rPr lang="en" sz="1500"/>
              <a:t>Monitor “screen time” - television, video games, iPad</a:t>
            </a:r>
            <a:endParaRPr sz="1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Parent Right To Know</a:t>
            </a:r>
            <a:endParaRPr/>
          </a:p>
        </p:txBody>
      </p:sp>
      <p:sp>
        <p:nvSpPr>
          <p:cNvPr id="130" name="Google Shape;130;p24"/>
          <p:cNvSpPr txBox="1"/>
          <p:nvPr>
            <p:ph idx="1" type="body"/>
          </p:nvPr>
        </p:nvSpPr>
        <p:spPr>
          <a:xfrm>
            <a:off x="94350" y="1226900"/>
            <a:ext cx="8955300" cy="3916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Parents have the right to know the professional qualifications of their child's teachers, including the degrees and certifications held, and whether the teacher is certified in their respective area of instruction.  </a:t>
            </a:r>
            <a:endParaRPr/>
          </a:p>
          <a:p>
            <a:pPr indent="-342900" lvl="0" marL="457200" rtl="0" algn="l">
              <a:spcBef>
                <a:spcPts val="0"/>
              </a:spcBef>
              <a:spcAft>
                <a:spcPts val="0"/>
              </a:spcAft>
              <a:buSzPts val="1800"/>
              <a:buChar char="●"/>
            </a:pPr>
            <a:r>
              <a:rPr lang="en"/>
              <a:t>Parents have the right to know the school improvement status of the school.  </a:t>
            </a:r>
            <a:endParaRPr/>
          </a:p>
          <a:p>
            <a:pPr indent="-342900" lvl="0" marL="457200" rtl="0" algn="l">
              <a:spcBef>
                <a:spcPts val="0"/>
              </a:spcBef>
              <a:spcAft>
                <a:spcPts val="0"/>
              </a:spcAft>
              <a:buSzPts val="1800"/>
              <a:buChar char="●"/>
            </a:pPr>
            <a:r>
              <a:rPr lang="en"/>
              <a:t>Parents have the right to know the achievement level of their child in each area according to state assessments.  </a:t>
            </a:r>
            <a:endParaRPr/>
          </a:p>
          <a:p>
            <a:pPr indent="-342900" lvl="0" marL="457200" rtl="0" algn="l">
              <a:spcBef>
                <a:spcPts val="0"/>
              </a:spcBef>
              <a:spcAft>
                <a:spcPts val="0"/>
              </a:spcAft>
              <a:buSzPts val="1800"/>
              <a:buChar char="●"/>
            </a:pPr>
            <a:r>
              <a:rPr lang="en"/>
              <a:t>Parents have the right to know if their child has been assigned, or has been taught, for at least four consecutive weeks by a teacher who does not meet the highly qualified definition. </a:t>
            </a:r>
            <a:endParaRPr/>
          </a:p>
          <a:p>
            <a:pPr indent="0" lvl="0" marL="457200" rtl="0" algn="l">
              <a:spcBef>
                <a:spcPts val="1200"/>
              </a:spcBef>
              <a:spcAft>
                <a:spcPts val="1200"/>
              </a:spcAft>
              <a:buNone/>
            </a:pPr>
            <a:r>
              <a:rPr lang="en" u="sng"/>
              <a:t>To request any of this information, please contact the Elementary Campus Office at 830-484-3321. From here, someone can transfer you to the best contact.</a:t>
            </a:r>
            <a:endParaRPr u="sng"/>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5"/>
          <p:cNvSpPr txBox="1"/>
          <p:nvPr>
            <p:ph type="title"/>
          </p:nvPr>
        </p:nvSpPr>
        <p:spPr>
          <a:xfrm>
            <a:off x="387900" y="48947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300"/>
              <a:t>Questions or Feedback?</a:t>
            </a:r>
            <a:endParaRPr sz="4300"/>
          </a:p>
        </p:txBody>
      </p:sp>
      <p:sp>
        <p:nvSpPr>
          <p:cNvPr id="136" name="Google Shape;136;p25"/>
          <p:cNvSpPr txBox="1"/>
          <p:nvPr>
            <p:ph idx="1" type="body"/>
          </p:nvPr>
        </p:nvSpPr>
        <p:spPr>
          <a:xfrm>
            <a:off x="458675" y="1454975"/>
            <a:ext cx="8368200" cy="3460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Please feel free to contact us at any time should </a:t>
            </a:r>
            <a:endParaRPr/>
          </a:p>
          <a:p>
            <a:pPr indent="0" lvl="0" marL="0" rtl="0" algn="l">
              <a:spcBef>
                <a:spcPts val="0"/>
              </a:spcBef>
              <a:spcAft>
                <a:spcPts val="0"/>
              </a:spcAft>
              <a:buNone/>
            </a:pPr>
            <a:r>
              <a:rPr lang="en"/>
              <a:t>any questions arise or use the QR code above to submit </a:t>
            </a:r>
            <a:endParaRPr/>
          </a:p>
          <a:p>
            <a:pPr indent="0" lvl="0" marL="0" rtl="0" algn="l">
              <a:spcBef>
                <a:spcPts val="0"/>
              </a:spcBef>
              <a:spcAft>
                <a:spcPts val="0"/>
              </a:spcAft>
              <a:buNone/>
            </a:pPr>
            <a:r>
              <a:rPr lang="en"/>
              <a:t>questions or feedback directly to the district.</a:t>
            </a:r>
            <a:endParaRPr/>
          </a:p>
          <a:p>
            <a:pPr indent="0" lvl="0" marL="0" rtl="0" algn="l">
              <a:spcBef>
                <a:spcPts val="0"/>
              </a:spcBef>
              <a:spcAft>
                <a:spcPts val="0"/>
              </a:spcAft>
              <a:buNone/>
            </a:pPr>
            <a:r>
              <a:t/>
            </a:r>
            <a:endParaRPr/>
          </a:p>
          <a:p>
            <a:pPr indent="-330200" lvl="0" marL="457200" rtl="0" algn="l">
              <a:spcBef>
                <a:spcPts val="0"/>
              </a:spcBef>
              <a:spcAft>
                <a:spcPts val="0"/>
              </a:spcAft>
              <a:buSzPts val="1600"/>
              <a:buChar char="-"/>
            </a:pPr>
            <a:r>
              <a:rPr lang="en" sz="1600"/>
              <a:t>Elementary Principal - Lorelei Rodgers, lrodgers@pothisd.us</a:t>
            </a:r>
            <a:endParaRPr sz="1600"/>
          </a:p>
          <a:p>
            <a:pPr indent="-330200" lvl="0" marL="457200" rtl="0" algn="l">
              <a:spcBef>
                <a:spcPts val="0"/>
              </a:spcBef>
              <a:spcAft>
                <a:spcPts val="0"/>
              </a:spcAft>
              <a:buSzPts val="1600"/>
              <a:buChar char="-"/>
            </a:pPr>
            <a:r>
              <a:rPr lang="en" sz="1600"/>
              <a:t>Elementary Assistant Principal - Michelle Scheffler, </a:t>
            </a:r>
            <a:r>
              <a:rPr lang="en" sz="1600"/>
              <a:t>mscheffler@pothisd.u</a:t>
            </a:r>
            <a:r>
              <a:rPr lang="en" sz="1600"/>
              <a:t>s</a:t>
            </a:r>
            <a:endParaRPr sz="1600"/>
          </a:p>
          <a:p>
            <a:pPr indent="-330200" lvl="0" marL="457200" rtl="0" algn="l">
              <a:spcBef>
                <a:spcPts val="0"/>
              </a:spcBef>
              <a:spcAft>
                <a:spcPts val="0"/>
              </a:spcAft>
              <a:buSzPts val="1600"/>
              <a:buChar char="-"/>
            </a:pPr>
            <a:r>
              <a:rPr lang="en" sz="1600"/>
              <a:t>Director of Learning &amp; Assessment - Josh Wadsworth, jwadsworth@pothisd.us</a:t>
            </a:r>
            <a:endParaRPr sz="1600"/>
          </a:p>
          <a:p>
            <a:pPr indent="-330200" lvl="0" marL="457200" rtl="0" algn="l">
              <a:spcBef>
                <a:spcPts val="0"/>
              </a:spcBef>
              <a:spcAft>
                <a:spcPts val="0"/>
              </a:spcAft>
              <a:buSzPts val="1600"/>
              <a:buChar char="-"/>
            </a:pPr>
            <a:r>
              <a:rPr lang="en" sz="1600"/>
              <a:t>Elementary Counselor - Suzie Martinez, smartinez@pothisd.us</a:t>
            </a:r>
            <a:endParaRPr sz="1600"/>
          </a:p>
          <a:p>
            <a:pPr indent="-330200" lvl="0" marL="457200" rtl="0" algn="l">
              <a:spcBef>
                <a:spcPts val="0"/>
              </a:spcBef>
              <a:spcAft>
                <a:spcPts val="0"/>
              </a:spcAft>
              <a:buSzPts val="1600"/>
              <a:buChar char="-"/>
            </a:pPr>
            <a:r>
              <a:rPr lang="en" sz="1600"/>
              <a:t>District Nurse - Kayleigh Zidek, kzidek@pothisd.us</a:t>
            </a:r>
            <a:endParaRPr sz="1600"/>
          </a:p>
          <a:p>
            <a:pPr indent="-330200" lvl="0" marL="457200" rtl="0" algn="l">
              <a:spcBef>
                <a:spcPts val="0"/>
              </a:spcBef>
              <a:spcAft>
                <a:spcPts val="0"/>
              </a:spcAft>
              <a:buSzPts val="1600"/>
              <a:buChar char="-"/>
            </a:pPr>
            <a:r>
              <a:rPr lang="en" sz="1600"/>
              <a:t>Cafeteria Manager - Betty Moy, bmoy@pothisd.us</a:t>
            </a:r>
            <a:endParaRPr sz="1600"/>
          </a:p>
          <a:p>
            <a:pPr indent="-330200" lvl="0" marL="457200" rtl="0" algn="l">
              <a:spcBef>
                <a:spcPts val="0"/>
              </a:spcBef>
              <a:spcAft>
                <a:spcPts val="0"/>
              </a:spcAft>
              <a:buSzPts val="1600"/>
              <a:buChar char="-"/>
            </a:pPr>
            <a:r>
              <a:rPr lang="en" sz="1600"/>
              <a:t>Chief Financial Officer - Braden Lyssy, blyssy@pothisd.</a:t>
            </a:r>
            <a:r>
              <a:rPr lang="en" sz="1600"/>
              <a:t>us</a:t>
            </a:r>
            <a:endParaRPr sz="1600"/>
          </a:p>
          <a:p>
            <a:pPr indent="-330200" lvl="0" marL="457200" rtl="0" algn="l">
              <a:spcBef>
                <a:spcPts val="0"/>
              </a:spcBef>
              <a:spcAft>
                <a:spcPts val="0"/>
              </a:spcAft>
              <a:buSzPts val="1600"/>
              <a:buChar char="-"/>
            </a:pPr>
            <a:r>
              <a:rPr lang="en" sz="1600"/>
              <a:t>Superintendent - Ashley Chohlis, achohlis@pothisd.us</a:t>
            </a:r>
            <a:endParaRPr sz="1600"/>
          </a:p>
        </p:txBody>
      </p:sp>
      <p:pic>
        <p:nvPicPr>
          <p:cNvPr id="137" name="Google Shape;137;p25"/>
          <p:cNvPicPr preferRelativeResize="0"/>
          <p:nvPr/>
        </p:nvPicPr>
        <p:blipFill>
          <a:blip r:embed="rId3">
            <a:alphaModFix/>
          </a:blip>
          <a:stretch>
            <a:fillRect/>
          </a:stretch>
        </p:blipFill>
        <p:spPr>
          <a:xfrm>
            <a:off x="7204050" y="489475"/>
            <a:ext cx="1586050" cy="1586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