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ms-powerpoint.slideshow.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xml" ContentType="application/vnd.openxmlformats-officedocument.presentationml.notesSlid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2.xml" ContentType="application/vnd.openxmlformats-officedocument.themeOverr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2" r:id="rId1"/>
    <p:sldMasterId id="2147483654" r:id="rId2"/>
    <p:sldMasterId id="2147483680" r:id="rId3"/>
    <p:sldMasterId id="2147483693" r:id="rId4"/>
    <p:sldMasterId id="2147483708" r:id="rId5"/>
  </p:sldMasterIdLst>
  <p:notesMasterIdLst>
    <p:notesMasterId r:id="rId53"/>
  </p:notesMasterIdLst>
  <p:handoutMasterIdLst>
    <p:handoutMasterId r:id="rId54"/>
  </p:handoutMasterIdLst>
  <p:sldIdLst>
    <p:sldId id="297" r:id="rId6"/>
    <p:sldId id="559" r:id="rId7"/>
    <p:sldId id="558" r:id="rId8"/>
    <p:sldId id="560" r:id="rId9"/>
    <p:sldId id="561" r:id="rId10"/>
    <p:sldId id="507" r:id="rId11"/>
    <p:sldId id="583" r:id="rId12"/>
    <p:sldId id="620" r:id="rId13"/>
    <p:sldId id="562" r:id="rId14"/>
    <p:sldId id="563" r:id="rId15"/>
    <p:sldId id="535" r:id="rId16"/>
    <p:sldId id="690" r:id="rId17"/>
    <p:sldId id="584" r:id="rId18"/>
    <p:sldId id="632" r:id="rId19"/>
    <p:sldId id="693" r:id="rId20"/>
    <p:sldId id="660" r:id="rId21"/>
    <p:sldId id="669" r:id="rId22"/>
    <p:sldId id="661" r:id="rId23"/>
    <p:sldId id="654" r:id="rId24"/>
    <p:sldId id="582" r:id="rId25"/>
    <p:sldId id="653" r:id="rId26"/>
    <p:sldId id="587" r:id="rId27"/>
    <p:sldId id="633" r:id="rId28"/>
    <p:sldId id="591" r:id="rId29"/>
    <p:sldId id="634" r:id="rId30"/>
    <p:sldId id="635" r:id="rId31"/>
    <p:sldId id="588" r:id="rId32"/>
    <p:sldId id="520" r:id="rId33"/>
    <p:sldId id="674" r:id="rId34"/>
    <p:sldId id="694" r:id="rId35"/>
    <p:sldId id="689" r:id="rId36"/>
    <p:sldId id="603" r:id="rId37"/>
    <p:sldId id="472" r:id="rId38"/>
    <p:sldId id="678" r:id="rId39"/>
    <p:sldId id="681" r:id="rId40"/>
    <p:sldId id="613" r:id="rId41"/>
    <p:sldId id="685" r:id="rId42"/>
    <p:sldId id="612" r:id="rId43"/>
    <p:sldId id="684" r:id="rId44"/>
    <p:sldId id="686" r:id="rId45"/>
    <p:sldId id="519" r:id="rId46"/>
    <p:sldId id="691" r:id="rId47"/>
    <p:sldId id="695" r:id="rId48"/>
    <p:sldId id="692" r:id="rId49"/>
    <p:sldId id="696" r:id="rId50"/>
    <p:sldId id="483" r:id="rId51"/>
    <p:sldId id="625" r:id="rId52"/>
  </p:sldIdLst>
  <p:sldSz cx="9144000" cy="6858000" type="screen4x3"/>
  <p:notesSz cx="7315200" cy="9601200"/>
  <p:defaultTextStyle>
    <a:defPPr>
      <a:defRPr lang="en-US"/>
    </a:defPPr>
    <a:lvl1pPr algn="l" rtl="0" fontAlgn="base">
      <a:spcBef>
        <a:spcPct val="0"/>
      </a:spcBef>
      <a:spcAft>
        <a:spcPct val="0"/>
      </a:spcAft>
      <a:defRPr kern="1200">
        <a:solidFill>
          <a:srgbClr val="FF0000"/>
        </a:solidFill>
        <a:latin typeface="Calibri" pitchFamily="34" charset="0"/>
        <a:ea typeface="+mn-ea"/>
        <a:cs typeface="Arial" charset="0"/>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p:defaultTextStyle>
  <p:extLst>
    <p:ext uri="{521415D9-36F7-43E2-AB2F-B90AF26B5E84}">
      <p14:sectionLst xmlns:p14="http://schemas.microsoft.com/office/powerpoint/2010/main">
        <p14:section name="Default Section" id="{0653D9D7-7B2A-4AFB-B9AD-5CB1546062E2}">
          <p14:sldIdLst>
            <p14:sldId id="297"/>
            <p14:sldId id="559"/>
            <p14:sldId id="558"/>
            <p14:sldId id="560"/>
            <p14:sldId id="561"/>
            <p14:sldId id="507"/>
          </p14:sldIdLst>
        </p14:section>
        <p14:section name="Summary Section" id="{15E5A9BD-B7EB-4248-808A-DBD2AE9C21D2}">
          <p14:sldIdLst>
            <p14:sldId id="583"/>
          </p14:sldIdLst>
        </p14:section>
        <p14:section name="Revenue Summary" id="{C7DDE721-C0C7-411B-B3C9-843677BDF491}">
          <p14:sldIdLst>
            <p14:sldId id="620"/>
            <p14:sldId id="562"/>
          </p14:sldIdLst>
        </p14:section>
        <p14:section name="Tax Levy" id="{6F0B6723-7CBC-4F36-A0DD-2E478CC3D421}">
          <p14:sldIdLst>
            <p14:sldId id="563"/>
          </p14:sldIdLst>
        </p14:section>
        <p14:section name="State Aid" id="{D54105D3-3599-4A04-B1D4-DBA4F079F7F5}">
          <p14:sldIdLst>
            <p14:sldId id="535"/>
            <p14:sldId id="690"/>
          </p14:sldIdLst>
        </p14:section>
        <p14:section name="Reserves" id="{6324EB49-C7E5-488B-A83D-6E9C893221FD}">
          <p14:sldIdLst>
            <p14:sldId id="584"/>
            <p14:sldId id="632"/>
            <p14:sldId id="693"/>
          </p14:sldIdLst>
        </p14:section>
        <p14:section name="Fund Balance" id="{D9DCA1E2-61CE-49AB-A76D-7C39FB652574}">
          <p14:sldIdLst>
            <p14:sldId id="660"/>
            <p14:sldId id="669"/>
            <p14:sldId id="661"/>
            <p14:sldId id="654"/>
            <p14:sldId id="582"/>
            <p14:sldId id="653"/>
          </p14:sldIdLst>
        </p14:section>
        <p14:section name="PILOTs" id="{CC07E61E-E915-4BCA-AA34-90547850D490}">
          <p14:sldIdLst>
            <p14:sldId id="587"/>
            <p14:sldId id="633"/>
            <p14:sldId id="591"/>
            <p14:sldId id="634"/>
            <p14:sldId id="635"/>
            <p14:sldId id="588"/>
          </p14:sldIdLst>
        </p14:section>
        <p14:section name="Other Revenue" id="{7F07B894-3640-44BF-AB44-2757F6ADAC0C}">
          <p14:sldIdLst>
            <p14:sldId id="520"/>
          </p14:sldIdLst>
        </p14:section>
        <p14:section name="Summary Section" id="{5EAA557F-F67C-4D4E-AC01-F29736477DEC}">
          <p14:sldIdLst/>
        </p14:section>
        <p14:section name="Expense Summary" id="{CB412850-AC2F-463D-BEE9-8422B6A14F14}">
          <p14:sldIdLst>
            <p14:sldId id="674"/>
            <p14:sldId id="694"/>
            <p14:sldId id="689"/>
            <p14:sldId id="603"/>
          </p14:sldIdLst>
        </p14:section>
        <p14:section name="Expenses by Category" id="{1F539BBB-F3D6-493E-B357-9989299D481C}">
          <p14:sldIdLst>
            <p14:sldId id="472"/>
            <p14:sldId id="678"/>
            <p14:sldId id="681"/>
          </p14:sldIdLst>
        </p14:section>
        <p14:section name="Website" id="{B28668D8-1DA9-4E42-A62E-D0BA9493A3A5}">
          <p14:sldIdLst>
            <p14:sldId id="613"/>
            <p14:sldId id="685"/>
            <p14:sldId id="612"/>
            <p14:sldId id="684"/>
            <p14:sldId id="686"/>
          </p14:sldIdLst>
        </p14:section>
        <p14:section name="Vote Information" id="{0C13A728-C5E5-4160-80D8-4C5358406008}">
          <p14:sldIdLst>
            <p14:sldId id="519"/>
            <p14:sldId id="691"/>
            <p14:sldId id="695"/>
            <p14:sldId id="692"/>
            <p14:sldId id="696"/>
          </p14:sldIdLst>
        </p14:section>
        <p14:section name="Contingent Budget" id="{4C201D9F-3333-4394-8B0D-910539C85E49}">
          <p14:sldIdLst>
            <p14:sldId id="483"/>
            <p14:sldId id="625"/>
          </p14:sldIdLst>
        </p14:section>
      </p14:sectionLst>
    </p:ext>
    <p:ext uri="{EFAFB233-063F-42B5-8137-9DF3F51BA10A}">
      <p15:sldGuideLst xmlns:p15="http://schemas.microsoft.com/office/powerpoint/2012/main">
        <p15:guide id="1" orient="horz" pos="2208" userDrawn="1">
          <p15:clr>
            <a:srgbClr val="A4A3A4"/>
          </p15:clr>
        </p15:guide>
        <p15:guide id="2" pos="480" userDrawn="1">
          <p15:clr>
            <a:srgbClr val="A4A3A4"/>
          </p15:clr>
        </p15:guide>
        <p15:guide id="3" pos="5376">
          <p15:clr>
            <a:srgbClr val="A4A3A4"/>
          </p15:clr>
        </p15:guide>
        <p15:guide id="4" pos="3888"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5"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e Marie Marrone Caliendo" initials="AMMC" lastIdx="1" clrIdx="0">
    <p:extLst>
      <p:ext uri="{19B8F6BF-5375-455C-9EA6-DF929625EA0E}">
        <p15:presenceInfo xmlns:p15="http://schemas.microsoft.com/office/powerpoint/2012/main" userId="S-1-5-21-1085031214-790525478-839522115-72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C12"/>
    <a:srgbClr val="2980B9"/>
    <a:srgbClr val="9BBB59"/>
    <a:srgbClr val="C0392B"/>
    <a:srgbClr val="FF33CC"/>
    <a:srgbClr val="3366CC"/>
    <a:srgbClr val="FF6600"/>
    <a:srgbClr val="993366"/>
    <a:srgbClr val="351318"/>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606" autoAdjust="0"/>
    <p:restoredTop sz="96374" autoAdjust="0"/>
  </p:normalViewPr>
  <p:slideViewPr>
    <p:cSldViewPr showGuides="1">
      <p:cViewPr varScale="1">
        <p:scale>
          <a:sx n="114" d="100"/>
          <a:sy n="114" d="100"/>
        </p:scale>
        <p:origin x="474" y="114"/>
      </p:cViewPr>
      <p:guideLst>
        <p:guide orient="horz" pos="2208"/>
        <p:guide pos="480"/>
        <p:guide pos="5376"/>
        <p:guide pos="3888"/>
      </p:guideLst>
    </p:cSldViewPr>
  </p:slideViewPr>
  <p:outlineViewPr>
    <p:cViewPr>
      <p:scale>
        <a:sx n="33" d="100"/>
        <a:sy n="33" d="100"/>
      </p:scale>
      <p:origin x="0" y="-9672"/>
    </p:cViewPr>
  </p:outlineViewPr>
  <p:notesTextViewPr>
    <p:cViewPr>
      <p:scale>
        <a:sx n="3" d="2"/>
        <a:sy n="3" d="2"/>
      </p:scale>
      <p:origin x="0" y="0"/>
    </p:cViewPr>
  </p:notesTextViewPr>
  <p:sorterViewPr>
    <p:cViewPr varScale="1">
      <p:scale>
        <a:sx n="1" d="1"/>
        <a:sy n="1" d="1"/>
      </p:scale>
      <p:origin x="0" y="-18174"/>
    </p:cViewPr>
  </p:sorterViewPr>
  <p:notesViewPr>
    <p:cSldViewPr showGuides="1">
      <p:cViewPr varScale="1">
        <p:scale>
          <a:sx n="52" d="100"/>
          <a:sy n="52" d="100"/>
        </p:scale>
        <p:origin x="-1830" y="-102"/>
      </p:cViewPr>
      <p:guideLst>
        <p:guide orient="horz" pos="3024"/>
        <p:guide pos="2305"/>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commentAuthors" Target="commentAuthor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Master" Target="slideMasters/slideMaster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5073301648104798"/>
                  <c:y val="-0.36872244773424634"/>
                </c:manualLayout>
              </c:layout>
              <c:numFmt formatCode="0.0%" sourceLinked="0"/>
              <c:spPr/>
              <c:txPr>
                <a:bodyPr/>
                <a:lstStyle/>
                <a:p>
                  <a:pPr>
                    <a:defRPr sz="1800" b="0">
                      <a:solidFill>
                        <a:schemeClr val="bg1"/>
                      </a:solidFill>
                      <a:effectLst/>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15143813104443027"/>
                  <c:y val="0.17691031663775464"/>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E40964D3-9393-482B-BAEB-9EC7EC71316B}" type="PERCENTAGE">
                      <a:rPr lang="en-US">
                        <a:solidFill>
                          <a:srgbClr val="3399FF"/>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6.4549549549549556E-2"/>
                      <c:h val="7.2342243373694826E-2"/>
                    </c:manualLayout>
                  </c15:layout>
                  <c15:dlblFieldTable/>
                  <c15:showDataLabelsRange val="0"/>
                </c:ext>
                <c:ext xmlns:c16="http://schemas.microsoft.com/office/drawing/2014/chart" uri="{C3380CC4-5D6E-409C-BE32-E72D297353CC}">
                  <c16:uniqueId val="{00000003-D932-418C-AC3B-8999A34B44B4}"/>
                </c:ext>
              </c:extLst>
            </c:dLbl>
            <c:dLbl>
              <c:idx val="2"/>
              <c:layout>
                <c:manualLayout>
                  <c:x val="0.25300306211723533"/>
                  <c:y val="0.26662247950339463"/>
                </c:manualLayout>
              </c:layout>
              <c:tx>
                <c:rich>
                  <a:bodyPr/>
                  <a:lstStyle/>
                  <a:p>
                    <a:pPr>
                      <a:defRPr sz="1800" b="1">
                        <a:solidFill>
                          <a:schemeClr val="bg1"/>
                        </a:solidFill>
                        <a:effectLst/>
                        <a:latin typeface="+mn-lt"/>
                      </a:defRPr>
                    </a:pPr>
                    <a:fld id="{1ABF1931-A060-40B7-A5D0-3846AFBD2D98}" type="PERCENTAGE">
                      <a:rPr lang="en-US" b="0" dirty="0">
                        <a:solidFill>
                          <a:srgbClr val="FFC000"/>
                        </a:solidFill>
                        <a:effectLst/>
                        <a:latin typeface="+mn-lt"/>
                      </a:rPr>
                      <a:pPr>
                        <a:defRPr sz="1800" b="1">
                          <a:solidFill>
                            <a:schemeClr val="bg1"/>
                          </a:solidFill>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8.5646000331039682E-2"/>
                      <c:h val="8.9694371356180899E-2"/>
                    </c:manualLayout>
                  </c15:layout>
                  <c15:dlblFieldTable/>
                  <c15:showDataLabelsRange val="0"/>
                </c:ext>
                <c:ext xmlns:c16="http://schemas.microsoft.com/office/drawing/2014/chart" uri="{C3380CC4-5D6E-409C-BE32-E72D297353CC}">
                  <c16:uniqueId val="{00000005-D932-418C-AC3B-8999A34B44B4}"/>
                </c:ext>
              </c:extLst>
            </c:dLbl>
            <c:dLbl>
              <c:idx val="3"/>
              <c:layout>
                <c:manualLayout>
                  <c:x val="0.12532725639024853"/>
                  <c:y val="0.22468769511683021"/>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9C05BD5A-0E04-4674-98C9-581ED5A35136}" type="PERCENTAGE">
                      <a:rPr lang="en-US">
                        <a:solidFill>
                          <a:schemeClr val="bg1"/>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932-418C-AC3B-8999A34B44B4}"/>
                </c:ext>
              </c:extLst>
            </c:dLbl>
            <c:dLbl>
              <c:idx val="4"/>
              <c:layout>
                <c:manualLayout>
                  <c:x val="0.13363363363363365"/>
                  <c:y val="0.20972375781843461"/>
                </c:manualLayout>
              </c:layout>
              <c:numFmt formatCode="0.0%" sourceLinked="0"/>
              <c:spPr>
                <a:noFill/>
                <a:ln>
                  <a:noFill/>
                </a:ln>
                <a:effectLst/>
              </c:spPr>
              <c:txPr>
                <a:bodyPr/>
                <a:lstStyle/>
                <a:p>
                  <a:pPr>
                    <a:defRPr sz="1800" b="0">
                      <a:solidFill>
                        <a:schemeClr val="accent1">
                          <a:lumMod val="75000"/>
                        </a:schemeClr>
                      </a:solidFill>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15:layout>
                    <c:manualLayout>
                      <c:w val="7.7142063323165685E-2"/>
                      <c:h val="0.1296417163518323"/>
                    </c:manualLayout>
                  </c15:layout>
                </c:ext>
                <c:ext xmlns:c16="http://schemas.microsoft.com/office/drawing/2014/chart" uri="{C3380CC4-5D6E-409C-BE32-E72D297353CC}">
                  <c16:uniqueId val="{00000009-D932-418C-AC3B-8999A34B44B4}"/>
                </c:ext>
              </c:extLst>
            </c:dLbl>
            <c:numFmt formatCode="0.0%" sourceLinked="0"/>
            <c:spPr>
              <a:noFill/>
              <a:ln>
                <a:noFill/>
              </a:ln>
              <a:effectLst/>
            </c:spPr>
            <c:txPr>
              <a:bodyPr/>
              <a:lstStyle/>
              <a:p>
                <a:pPr>
                  <a:defRPr sz="1800" b="0">
                    <a:solidFill>
                      <a:schemeClr val="bg1"/>
                    </a:solidFill>
                    <a:latin typeface="+mn-lt"/>
                  </a:defRPr>
                </a:pPr>
                <a:endParaRPr lang="en-US"/>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7154350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3227412451821902"/>
                  <c:y val="-0.3862432510218814"/>
                </c:manualLayout>
              </c:layout>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26711628951786426"/>
                  <c:y val="0.26025557650781567"/>
                </c:manualLayout>
              </c:layout>
              <c:spPr>
                <a:noFill/>
                <a:ln>
                  <a:noFill/>
                </a:ln>
                <a:effectLst/>
              </c:spPr>
              <c:txPr>
                <a:bodyPr wrap="square" lIns="38100" tIns="19050" rIns="38100" bIns="19050" anchor="ctr">
                  <a:spAutoFit/>
                </a:bodyPr>
                <a:lstStyle/>
                <a:p>
                  <a:pPr>
                    <a:defRPr>
                      <a:solidFill>
                        <a:srgbClr val="3399FF"/>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932-418C-AC3B-8999A34B44B4}"/>
                </c:ext>
              </c:extLst>
            </c:dLbl>
            <c:dLbl>
              <c:idx val="2"/>
              <c:layout>
                <c:manualLayout>
                  <c:x val="0.32659903998486678"/>
                  <c:y val="0.24833841063039741"/>
                </c:manualLayout>
              </c:layout>
              <c:spPr>
                <a:noFill/>
                <a:ln>
                  <a:noFill/>
                </a:ln>
                <a:effectLst/>
              </c:spPr>
              <c:txPr>
                <a:bodyPr wrap="square" lIns="38100" tIns="19050" rIns="38100" bIns="19050" anchor="ctr">
                  <a:spAutoFit/>
                </a:bodyPr>
                <a:lstStyle/>
                <a:p>
                  <a:pPr>
                    <a:defRPr>
                      <a:solidFill>
                        <a:srgbClr val="FFC000"/>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932-418C-AC3B-8999A34B44B4}"/>
                </c:ext>
              </c:extLst>
            </c:dLbl>
            <c:dLbl>
              <c:idx val="3"/>
              <c:layout>
                <c:manualLayout>
                  <c:x val="0.16198434655127564"/>
                  <c:y val="0.22566809575410049"/>
                </c:manualLayout>
              </c:layout>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932-418C-AC3B-8999A34B44B4}"/>
                </c:ext>
              </c:extLst>
            </c:dLbl>
            <c:dLbl>
              <c:idx val="4"/>
              <c:layout>
                <c:manualLayout>
                  <c:x val="0.19671265753942918"/>
                  <c:y val="0.28524901035957329"/>
                </c:manualLayout>
              </c:layout>
              <c:spPr>
                <a:noFill/>
                <a:ln>
                  <a:noFill/>
                </a:ln>
                <a:effectLst/>
              </c:spPr>
              <c:txPr>
                <a:bodyPr wrap="square" lIns="38100" tIns="19050" rIns="38100" bIns="19050" anchor="ctr">
                  <a:spAutoFit/>
                </a:bodyPr>
                <a:lstStyle/>
                <a:p>
                  <a:pPr>
                    <a:defRPr>
                      <a:solidFill>
                        <a:srgbClr val="009999"/>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D932-418C-AC3B-8999A34B44B4}"/>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236595556</c:v>
                </c:pt>
                <c:pt idx="1">
                  <c:v>6850000</c:v>
                </c:pt>
                <c:pt idx="2">
                  <c:v>7154350</c:v>
                </c:pt>
                <c:pt idx="3">
                  <c:v>41789615</c:v>
                </c:pt>
                <c:pt idx="4">
                  <c:v>15275000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2024-25 budgeted</c:v>
                </c:pt>
              </c:strCache>
            </c:strRef>
          </c:tx>
          <c:spPr>
            <a:solidFill>
              <a:srgbClr val="00B05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Sheet1!$B$2:$B$8</c:f>
              <c:numCache>
                <c:formatCode>#,##0</c:formatCode>
                <c:ptCount val="7"/>
                <c:pt idx="0">
                  <c:v>29824864</c:v>
                </c:pt>
                <c:pt idx="1">
                  <c:v>1355779</c:v>
                </c:pt>
                <c:pt idx="2">
                  <c:v>2289920</c:v>
                </c:pt>
                <c:pt idx="3">
                  <c:v>2096388</c:v>
                </c:pt>
                <c:pt idx="4">
                  <c:v>640801</c:v>
                </c:pt>
                <c:pt idx="5">
                  <c:v>4356255</c:v>
                </c:pt>
                <c:pt idx="6">
                  <c:v>1723395</c:v>
                </c:pt>
              </c:numCache>
            </c:numRef>
          </c:val>
          <c:extLst>
            <c:ext xmlns:c16="http://schemas.microsoft.com/office/drawing/2014/chart" uri="{C3380CC4-5D6E-409C-BE32-E72D297353CC}">
              <c16:uniqueId val="{00000000-9236-4B12-A7FF-7F1D652C8BC7}"/>
            </c:ext>
          </c:extLst>
        </c:ser>
        <c:ser>
          <c:idx val="1"/>
          <c:order val="1"/>
          <c:tx>
            <c:strRef>
              <c:f>Sheet1!$C$1</c:f>
              <c:strCache>
                <c:ptCount val="1"/>
                <c:pt idx="0">
                  <c:v>2024-25 updated</c:v>
                </c:pt>
              </c:strCache>
            </c:strRef>
          </c:tx>
          <c:spPr>
            <a:solidFill>
              <a:srgbClr val="F17C3F"/>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Sheet1!$C$2:$C$8</c:f>
              <c:numCache>
                <c:formatCode>#,##0</c:formatCode>
                <c:ptCount val="7"/>
                <c:pt idx="0">
                  <c:v>29417634</c:v>
                </c:pt>
                <c:pt idx="1">
                  <c:v>1355779</c:v>
                </c:pt>
                <c:pt idx="2">
                  <c:v>2097766</c:v>
                </c:pt>
                <c:pt idx="3">
                  <c:v>1193382</c:v>
                </c:pt>
                <c:pt idx="4">
                  <c:v>640541</c:v>
                </c:pt>
                <c:pt idx="5">
                  <c:v>4206690</c:v>
                </c:pt>
                <c:pt idx="6">
                  <c:v>1579115</c:v>
                </c:pt>
              </c:numCache>
            </c:numRef>
          </c:val>
          <c:extLst>
            <c:ext xmlns:c16="http://schemas.microsoft.com/office/drawing/2014/chart" uri="{C3380CC4-5D6E-409C-BE32-E72D297353CC}">
              <c16:uniqueId val="{00000001-9236-4B12-A7FF-7F1D652C8BC7}"/>
            </c:ext>
          </c:extLst>
        </c:ser>
        <c:ser>
          <c:idx val="2"/>
          <c:order val="2"/>
          <c:tx>
            <c:strRef>
              <c:f>Sheet1!$D$1</c:f>
              <c:strCache>
                <c:ptCount val="1"/>
                <c:pt idx="0">
                  <c:v>2025-26 estimated</c:v>
                </c:pt>
              </c:strCache>
            </c:strRef>
          </c:tx>
          <c:spPr>
            <a:solidFill>
              <a:srgbClr val="0070C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Sheet1!$D$2:$D$8</c:f>
              <c:numCache>
                <c:formatCode>#,##0</c:formatCode>
                <c:ptCount val="7"/>
                <c:pt idx="0">
                  <c:v>30096075</c:v>
                </c:pt>
                <c:pt idx="1">
                  <c:v>1355779</c:v>
                </c:pt>
                <c:pt idx="2">
                  <c:v>2263776</c:v>
                </c:pt>
                <c:pt idx="3">
                  <c:v>1818419</c:v>
                </c:pt>
                <c:pt idx="4">
                  <c:v>636825</c:v>
                </c:pt>
                <c:pt idx="5">
                  <c:v>3889982</c:v>
                </c:pt>
                <c:pt idx="6">
                  <c:v>1328853</c:v>
                </c:pt>
              </c:numCache>
            </c:numRef>
          </c:val>
          <c:extLst>
            <c:ext xmlns:c16="http://schemas.microsoft.com/office/drawing/2014/chart" uri="{C3380CC4-5D6E-409C-BE32-E72D297353CC}">
              <c16:uniqueId val="{00000003-9236-4B12-A7FF-7F1D652C8BC7}"/>
            </c:ext>
          </c:extLst>
        </c:ser>
        <c:dLbls>
          <c:showLegendKey val="0"/>
          <c:showVal val="0"/>
          <c:showCatName val="0"/>
          <c:showSerName val="0"/>
          <c:showPercent val="0"/>
          <c:showBubbleSize val="0"/>
        </c:dLbls>
        <c:gapWidth val="219"/>
        <c:overlap val="-27"/>
        <c:axId val="1880823999"/>
        <c:axId val="1880827327"/>
      </c:barChart>
      <c:catAx>
        <c:axId val="188082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Sheet1!$A$2</c:f>
              <c:strCache>
                <c:ptCount val="1"/>
                <c:pt idx="0">
                  <c:v>Foundation</c:v>
                </c:pt>
              </c:strCache>
            </c:strRef>
          </c:tx>
          <c:spPr>
            <a:solidFill>
              <a:srgbClr val="00B050"/>
            </a:solidFill>
            <a:ln>
              <a:noFill/>
            </a:ln>
            <a:effectLst/>
          </c:spPr>
          <c:invertIfNegative val="0"/>
          <c:cat>
            <c:strRef>
              <c:f>Sheet1!$B$1:$C$1</c:f>
              <c:strCache>
                <c:ptCount val="2"/>
                <c:pt idx="0">
                  <c:v>2024-25</c:v>
                </c:pt>
                <c:pt idx="1">
                  <c:v>2025-26</c:v>
                </c:pt>
              </c:strCache>
            </c:strRef>
          </c:cat>
          <c:val>
            <c:numRef>
              <c:f>Sheet1!$B$2:$C$2</c:f>
              <c:numCache>
                <c:formatCode>#,##0</c:formatCode>
                <c:ptCount val="2"/>
                <c:pt idx="0">
                  <c:v>29824864</c:v>
                </c:pt>
                <c:pt idx="1">
                  <c:v>30096075</c:v>
                </c:pt>
              </c:numCache>
            </c:numRef>
          </c:val>
          <c:extLst>
            <c:ext xmlns:c16="http://schemas.microsoft.com/office/drawing/2014/chart" uri="{C3380CC4-5D6E-409C-BE32-E72D297353CC}">
              <c16:uniqueId val="{00000000-9236-4B12-A7FF-7F1D652C8BC7}"/>
            </c:ext>
          </c:extLst>
        </c:ser>
        <c:ser>
          <c:idx val="1"/>
          <c:order val="1"/>
          <c:tx>
            <c:strRef>
              <c:f>Sheet1!$A$3</c:f>
              <c:strCache>
                <c:ptCount val="1"/>
                <c:pt idx="0">
                  <c:v>High Tax</c:v>
                </c:pt>
              </c:strCache>
            </c:strRef>
          </c:tx>
          <c:spPr>
            <a:solidFill>
              <a:srgbClr val="F17C3F"/>
            </a:solidFill>
            <a:ln>
              <a:noFill/>
            </a:ln>
            <a:effectLst/>
          </c:spPr>
          <c:invertIfNegative val="0"/>
          <c:cat>
            <c:strRef>
              <c:f>Sheet1!$B$1:$C$1</c:f>
              <c:strCache>
                <c:ptCount val="2"/>
                <c:pt idx="0">
                  <c:v>2024-25</c:v>
                </c:pt>
                <c:pt idx="1">
                  <c:v>2025-26</c:v>
                </c:pt>
              </c:strCache>
            </c:strRef>
          </c:cat>
          <c:val>
            <c:numRef>
              <c:f>Sheet1!$B$3:$C$3</c:f>
              <c:numCache>
                <c:formatCode>#,##0</c:formatCode>
                <c:ptCount val="2"/>
                <c:pt idx="0">
                  <c:v>1355779</c:v>
                </c:pt>
                <c:pt idx="1">
                  <c:v>1355779</c:v>
                </c:pt>
              </c:numCache>
            </c:numRef>
          </c:val>
          <c:extLst>
            <c:ext xmlns:c16="http://schemas.microsoft.com/office/drawing/2014/chart" uri="{C3380CC4-5D6E-409C-BE32-E72D297353CC}">
              <c16:uniqueId val="{00000001-9236-4B12-A7FF-7F1D652C8BC7}"/>
            </c:ext>
          </c:extLst>
        </c:ser>
        <c:ser>
          <c:idx val="2"/>
          <c:order val="2"/>
          <c:tx>
            <c:strRef>
              <c:f>Sheet1!$A$4</c:f>
              <c:strCache>
                <c:ptCount val="1"/>
                <c:pt idx="0">
                  <c:v>BOCES</c:v>
                </c:pt>
              </c:strCache>
            </c:strRef>
          </c:tx>
          <c:spPr>
            <a:solidFill>
              <a:schemeClr val="accent3">
                <a:lumMod val="65000"/>
              </a:schemeClr>
            </a:solidFill>
            <a:ln>
              <a:noFill/>
            </a:ln>
            <a:effectLst/>
          </c:spPr>
          <c:invertIfNegative val="0"/>
          <c:cat>
            <c:strRef>
              <c:f>Sheet1!$B$1:$C$1</c:f>
              <c:strCache>
                <c:ptCount val="2"/>
                <c:pt idx="0">
                  <c:v>2024-25</c:v>
                </c:pt>
                <c:pt idx="1">
                  <c:v>2025-26</c:v>
                </c:pt>
              </c:strCache>
            </c:strRef>
          </c:cat>
          <c:val>
            <c:numRef>
              <c:f>Sheet1!$B$4:$C$4</c:f>
              <c:numCache>
                <c:formatCode>#,##0</c:formatCode>
                <c:ptCount val="2"/>
                <c:pt idx="0">
                  <c:v>2289920</c:v>
                </c:pt>
                <c:pt idx="1">
                  <c:v>2263776</c:v>
                </c:pt>
              </c:numCache>
            </c:numRef>
          </c:val>
          <c:extLst>
            <c:ext xmlns:c16="http://schemas.microsoft.com/office/drawing/2014/chart" uri="{C3380CC4-5D6E-409C-BE32-E72D297353CC}">
              <c16:uniqueId val="{0000000F-8D68-4EEB-9D5F-F1414F699CE6}"/>
            </c:ext>
          </c:extLst>
        </c:ser>
        <c:ser>
          <c:idx val="3"/>
          <c:order val="3"/>
          <c:tx>
            <c:strRef>
              <c:f>Sheet1!$A$5</c:f>
              <c:strCache>
                <c:ptCount val="1"/>
                <c:pt idx="0">
                  <c:v>Special Ed</c:v>
                </c:pt>
              </c:strCache>
            </c:strRef>
          </c:tx>
          <c:spPr>
            <a:solidFill>
              <a:schemeClr val="accent4"/>
            </a:solidFill>
            <a:ln>
              <a:noFill/>
            </a:ln>
            <a:effectLst/>
          </c:spPr>
          <c:invertIfNegative val="0"/>
          <c:cat>
            <c:strRef>
              <c:f>Sheet1!$B$1:$C$1</c:f>
              <c:strCache>
                <c:ptCount val="2"/>
                <c:pt idx="0">
                  <c:v>2024-25</c:v>
                </c:pt>
                <c:pt idx="1">
                  <c:v>2025-26</c:v>
                </c:pt>
              </c:strCache>
            </c:strRef>
          </c:cat>
          <c:val>
            <c:numRef>
              <c:f>Sheet1!$B$5:$C$5</c:f>
              <c:numCache>
                <c:formatCode>#,##0</c:formatCode>
                <c:ptCount val="2"/>
                <c:pt idx="0">
                  <c:v>2096388</c:v>
                </c:pt>
                <c:pt idx="1">
                  <c:v>1818419</c:v>
                </c:pt>
              </c:numCache>
            </c:numRef>
          </c:val>
          <c:extLst>
            <c:ext xmlns:c16="http://schemas.microsoft.com/office/drawing/2014/chart" uri="{C3380CC4-5D6E-409C-BE32-E72D297353CC}">
              <c16:uniqueId val="{00000010-8D68-4EEB-9D5F-F1414F699CE6}"/>
            </c:ext>
          </c:extLst>
        </c:ser>
        <c:ser>
          <c:idx val="4"/>
          <c:order val="4"/>
          <c:tx>
            <c:strRef>
              <c:f>Sheet1!$A$6</c:f>
              <c:strCache>
                <c:ptCount val="1"/>
                <c:pt idx="0">
                  <c:v>Categorical</c:v>
                </c:pt>
              </c:strCache>
            </c:strRef>
          </c:tx>
          <c:spPr>
            <a:solidFill>
              <a:srgbClr val="FF33CC"/>
            </a:solidFill>
            <a:ln>
              <a:noFill/>
            </a:ln>
            <a:effectLst/>
          </c:spPr>
          <c:invertIfNegative val="0"/>
          <c:cat>
            <c:strRef>
              <c:f>Sheet1!$B$1:$C$1</c:f>
              <c:strCache>
                <c:ptCount val="2"/>
                <c:pt idx="0">
                  <c:v>2024-25</c:v>
                </c:pt>
                <c:pt idx="1">
                  <c:v>2025-26</c:v>
                </c:pt>
              </c:strCache>
            </c:strRef>
          </c:cat>
          <c:val>
            <c:numRef>
              <c:f>Sheet1!$B$6:$C$6</c:f>
              <c:numCache>
                <c:formatCode>#,##0</c:formatCode>
                <c:ptCount val="2"/>
                <c:pt idx="0">
                  <c:v>640801</c:v>
                </c:pt>
                <c:pt idx="1">
                  <c:v>636825</c:v>
                </c:pt>
              </c:numCache>
            </c:numRef>
          </c:val>
          <c:extLst>
            <c:ext xmlns:c16="http://schemas.microsoft.com/office/drawing/2014/chart" uri="{C3380CC4-5D6E-409C-BE32-E72D297353CC}">
              <c16:uniqueId val="{00000011-8D68-4EEB-9D5F-F1414F699CE6}"/>
            </c:ext>
          </c:extLst>
        </c:ser>
        <c:ser>
          <c:idx val="5"/>
          <c:order val="5"/>
          <c:tx>
            <c:strRef>
              <c:f>Sheet1!$A$7</c:f>
              <c:strCache>
                <c:ptCount val="1"/>
                <c:pt idx="0">
                  <c:v>Transportation</c:v>
                </c:pt>
              </c:strCache>
            </c:strRef>
          </c:tx>
          <c:spPr>
            <a:solidFill>
              <a:schemeClr val="accent6">
                <a:lumMod val="60000"/>
                <a:lumOff val="40000"/>
              </a:schemeClr>
            </a:solidFill>
            <a:ln>
              <a:noFill/>
            </a:ln>
            <a:effectLst/>
          </c:spPr>
          <c:invertIfNegative val="0"/>
          <c:cat>
            <c:strRef>
              <c:f>Sheet1!$B$1:$C$1</c:f>
              <c:strCache>
                <c:ptCount val="2"/>
                <c:pt idx="0">
                  <c:v>2024-25</c:v>
                </c:pt>
                <c:pt idx="1">
                  <c:v>2025-26</c:v>
                </c:pt>
              </c:strCache>
            </c:strRef>
          </c:cat>
          <c:val>
            <c:numRef>
              <c:f>Sheet1!$B$7:$C$7</c:f>
              <c:numCache>
                <c:formatCode>#,##0</c:formatCode>
                <c:ptCount val="2"/>
                <c:pt idx="0">
                  <c:v>4356255</c:v>
                </c:pt>
                <c:pt idx="1">
                  <c:v>3889982</c:v>
                </c:pt>
              </c:numCache>
            </c:numRef>
          </c:val>
          <c:extLst>
            <c:ext xmlns:c16="http://schemas.microsoft.com/office/drawing/2014/chart" uri="{C3380CC4-5D6E-409C-BE32-E72D297353CC}">
              <c16:uniqueId val="{00000012-8D68-4EEB-9D5F-F1414F699CE6}"/>
            </c:ext>
          </c:extLst>
        </c:ser>
        <c:ser>
          <c:idx val="6"/>
          <c:order val="6"/>
          <c:tx>
            <c:strRef>
              <c:f>Sheet1!$A$8</c:f>
              <c:strCache>
                <c:ptCount val="1"/>
                <c:pt idx="0">
                  <c:v>Building</c:v>
                </c:pt>
              </c:strCache>
            </c:strRef>
          </c:tx>
          <c:spPr>
            <a:solidFill>
              <a:schemeClr val="accent1">
                <a:lumMod val="60000"/>
              </a:schemeClr>
            </a:solidFill>
            <a:ln>
              <a:noFill/>
            </a:ln>
            <a:effectLst/>
          </c:spPr>
          <c:invertIfNegative val="0"/>
          <c:cat>
            <c:strRef>
              <c:f>Sheet1!$B$1:$C$1</c:f>
              <c:strCache>
                <c:ptCount val="2"/>
                <c:pt idx="0">
                  <c:v>2024-25</c:v>
                </c:pt>
                <c:pt idx="1">
                  <c:v>2025-26</c:v>
                </c:pt>
              </c:strCache>
            </c:strRef>
          </c:cat>
          <c:val>
            <c:numRef>
              <c:f>Sheet1!$B$8:$C$8</c:f>
              <c:numCache>
                <c:formatCode>#,##0</c:formatCode>
                <c:ptCount val="2"/>
                <c:pt idx="0">
                  <c:v>1723395</c:v>
                </c:pt>
                <c:pt idx="1">
                  <c:v>1328853</c:v>
                </c:pt>
              </c:numCache>
            </c:numRef>
          </c:val>
          <c:extLst>
            <c:ext xmlns:c16="http://schemas.microsoft.com/office/drawing/2014/chart" uri="{C3380CC4-5D6E-409C-BE32-E72D297353CC}">
              <c16:uniqueId val="{00000013-8D68-4EEB-9D5F-F1414F699CE6}"/>
            </c:ext>
          </c:extLst>
        </c:ser>
        <c:dLbls>
          <c:showLegendKey val="0"/>
          <c:showVal val="0"/>
          <c:showCatName val="0"/>
          <c:showSerName val="0"/>
          <c:showPercent val="0"/>
          <c:showBubbleSize val="0"/>
        </c:dLbls>
        <c:gapWidth val="93"/>
        <c:overlap val="100"/>
        <c:axId val="1880823999"/>
        <c:axId val="1880827327"/>
      </c:barChart>
      <c:catAx>
        <c:axId val="1880823999"/>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max val="50000000"/>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dispUnits>
          <c:builtInUnit val="millions"/>
          <c:dispUnitsLbl>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dispUnitsLbl>
        </c:dispUnits>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Sheet1!$C$6</c:f>
              <c:strCache>
                <c:ptCount val="1"/>
                <c:pt idx="0">
                  <c:v>Use of Reserves</c:v>
                </c:pt>
              </c:strCache>
            </c:strRef>
          </c:tx>
          <c:spPr>
            <a:solidFill>
              <a:schemeClr val="accent1"/>
            </a:solidFill>
            <a:ln>
              <a:noFill/>
            </a:ln>
            <a:effectLst/>
          </c:spPr>
          <c:invertIfNegative val="0"/>
          <c:cat>
            <c:strRef>
              <c:f>Sheet1!$D$4:$M$4</c:f>
              <c:strCache>
                <c:ptCount val="10"/>
                <c:pt idx="0">
                  <c:v>2016-17</c:v>
                </c:pt>
                <c:pt idx="1">
                  <c:v>2017-18</c:v>
                </c:pt>
                <c:pt idx="2">
                  <c:v>2018-19</c:v>
                </c:pt>
                <c:pt idx="3">
                  <c:v>2019-20</c:v>
                </c:pt>
                <c:pt idx="4">
                  <c:v>2020-21</c:v>
                </c:pt>
                <c:pt idx="5">
                  <c:v>2021-22</c:v>
                </c:pt>
                <c:pt idx="6">
                  <c:v>2022-23</c:v>
                </c:pt>
                <c:pt idx="7">
                  <c:v>2023-24</c:v>
                </c:pt>
                <c:pt idx="8">
                  <c:v>2024-25</c:v>
                </c:pt>
                <c:pt idx="9">
                  <c:v>2025-26</c:v>
                </c:pt>
              </c:strCache>
            </c:strRef>
          </c:cat>
          <c:val>
            <c:numRef>
              <c:f>Sheet1!$D$6:$M$6</c:f>
              <c:numCache>
                <c:formatCode>_("$"* #,##0_);_("$"* \(#,##0\);_("$"* "-"??_);_(@_)</c:formatCode>
                <c:ptCount val="10"/>
                <c:pt idx="0">
                  <c:v>5519337</c:v>
                </c:pt>
                <c:pt idx="1">
                  <c:v>7729866</c:v>
                </c:pt>
                <c:pt idx="2">
                  <c:v>7816667</c:v>
                </c:pt>
                <c:pt idx="3">
                  <c:v>7000000</c:v>
                </c:pt>
                <c:pt idx="4">
                  <c:v>7000000</c:v>
                </c:pt>
                <c:pt idx="5">
                  <c:v>7000000</c:v>
                </c:pt>
                <c:pt idx="6">
                  <c:v>7800000</c:v>
                </c:pt>
                <c:pt idx="7">
                  <c:v>7800000</c:v>
                </c:pt>
                <c:pt idx="8">
                  <c:v>7800000</c:v>
                </c:pt>
                <c:pt idx="9">
                  <c:v>10000000</c:v>
                </c:pt>
              </c:numCache>
            </c:numRef>
          </c:val>
          <c:extLst>
            <c:ext xmlns:c16="http://schemas.microsoft.com/office/drawing/2014/chart" uri="{C3380CC4-5D6E-409C-BE32-E72D297353CC}">
              <c16:uniqueId val="{00000000-EF08-41F0-A72F-0300E7C95F93}"/>
            </c:ext>
          </c:extLst>
        </c:ser>
        <c:dLbls>
          <c:showLegendKey val="0"/>
          <c:showVal val="0"/>
          <c:showCatName val="0"/>
          <c:showSerName val="0"/>
          <c:showPercent val="0"/>
          <c:showBubbleSize val="0"/>
        </c:dLbls>
        <c:gapWidth val="150"/>
        <c:axId val="1976528031"/>
        <c:axId val="1970317439"/>
      </c:barChart>
      <c:catAx>
        <c:axId val="19765280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0317439"/>
        <c:crosses val="autoZero"/>
        <c:auto val="1"/>
        <c:lblAlgn val="ctr"/>
        <c:lblOffset val="100"/>
        <c:noMultiLvlLbl val="0"/>
      </c:catAx>
      <c:valAx>
        <c:axId val="1970317439"/>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_);_(&quot;$&quot;* \(#,##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1976528031"/>
        <c:crosses val="autoZero"/>
        <c:crossBetween val="between"/>
        <c:dispUnits>
          <c:builtInUnit val="millions"/>
          <c:dispUnitsLbl>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dispUnitsLbl>
        </c:dispUnits>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Sheet1!$C$12</c:f>
              <c:strCache>
                <c:ptCount val="1"/>
                <c:pt idx="0">
                  <c:v>Use of Fund Balance</c:v>
                </c:pt>
              </c:strCache>
            </c:strRef>
          </c:tx>
          <c:spPr>
            <a:solidFill>
              <a:schemeClr val="accent1"/>
            </a:solidFill>
            <a:ln>
              <a:noFill/>
            </a:ln>
            <a:effectLst/>
          </c:spPr>
          <c:invertIfNegative val="0"/>
          <c:cat>
            <c:strRef>
              <c:f>Sheet1!$D$4:$M$4</c:f>
              <c:strCache>
                <c:ptCount val="10"/>
                <c:pt idx="0">
                  <c:v>2016-17</c:v>
                </c:pt>
                <c:pt idx="1">
                  <c:v>2017-18</c:v>
                </c:pt>
                <c:pt idx="2">
                  <c:v>2018-19</c:v>
                </c:pt>
                <c:pt idx="3">
                  <c:v>2019-20</c:v>
                </c:pt>
                <c:pt idx="4">
                  <c:v>2020-21</c:v>
                </c:pt>
                <c:pt idx="5">
                  <c:v>2021-22</c:v>
                </c:pt>
                <c:pt idx="6">
                  <c:v>2022-23</c:v>
                </c:pt>
                <c:pt idx="7">
                  <c:v>2023-24</c:v>
                </c:pt>
                <c:pt idx="8">
                  <c:v>2024-25</c:v>
                </c:pt>
                <c:pt idx="9">
                  <c:v>2025-26</c:v>
                </c:pt>
              </c:strCache>
            </c:strRef>
          </c:cat>
          <c:val>
            <c:numRef>
              <c:f>Sheet1!$D$12:$M$12</c:f>
              <c:numCache>
                <c:formatCode>_("$"* #,##0_);_("$"* \(#,##0\);_("$"* "-"??_);_(@_)</c:formatCode>
                <c:ptCount val="10"/>
                <c:pt idx="0">
                  <c:v>2500000</c:v>
                </c:pt>
                <c:pt idx="1">
                  <c:v>2500000</c:v>
                </c:pt>
                <c:pt idx="2">
                  <c:v>2500000</c:v>
                </c:pt>
                <c:pt idx="3">
                  <c:v>4789345</c:v>
                </c:pt>
                <c:pt idx="4">
                  <c:v>4275000</c:v>
                </c:pt>
                <c:pt idx="5">
                  <c:v>4275000</c:v>
                </c:pt>
                <c:pt idx="6">
                  <c:v>4275000</c:v>
                </c:pt>
                <c:pt idx="7">
                  <c:v>5275000</c:v>
                </c:pt>
                <c:pt idx="8">
                  <c:v>5275000</c:v>
                </c:pt>
                <c:pt idx="9">
                  <c:v>5275000</c:v>
                </c:pt>
              </c:numCache>
            </c:numRef>
          </c:val>
          <c:extLst>
            <c:ext xmlns:c16="http://schemas.microsoft.com/office/drawing/2014/chart" uri="{C3380CC4-5D6E-409C-BE32-E72D297353CC}">
              <c16:uniqueId val="{00000000-EF08-41F0-A72F-0300E7C95F93}"/>
            </c:ext>
          </c:extLst>
        </c:ser>
        <c:dLbls>
          <c:showLegendKey val="0"/>
          <c:showVal val="0"/>
          <c:showCatName val="0"/>
          <c:showSerName val="0"/>
          <c:showPercent val="0"/>
          <c:showBubbleSize val="0"/>
        </c:dLbls>
        <c:gapWidth val="150"/>
        <c:axId val="1976528031"/>
        <c:axId val="1970317439"/>
      </c:barChart>
      <c:catAx>
        <c:axId val="19765280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0317439"/>
        <c:crosses val="autoZero"/>
        <c:auto val="1"/>
        <c:lblAlgn val="ctr"/>
        <c:lblOffset val="100"/>
        <c:noMultiLvlLbl val="0"/>
      </c:catAx>
      <c:valAx>
        <c:axId val="1970317439"/>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_);_(&quot;$&quot;* \(#,##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1976528031"/>
        <c:crosses val="autoZero"/>
        <c:crossBetween val="between"/>
        <c:dispUnits>
          <c:builtInUnit val="millions"/>
          <c:dispUnitsLbl>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dispUnitsLbl>
        </c:dispUnits>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28"/>
    </mc:Choice>
    <mc:Fallback>
      <c:style val="28"/>
    </mc:Fallback>
  </mc:AlternateContent>
  <c:chart>
    <c:autoTitleDeleted val="1"/>
    <c:view3D>
      <c:rotX val="30"/>
      <c:rotY val="0"/>
      <c:rAngAx val="1"/>
    </c:view3D>
    <c:floor>
      <c:thickness val="0"/>
    </c:floor>
    <c:sideWall>
      <c:thickness val="0"/>
    </c:sideWall>
    <c:backWall>
      <c:thickness val="0"/>
    </c:backWall>
    <c:plotArea>
      <c:layout/>
      <c:pie3DChart>
        <c:varyColors val="1"/>
        <c:ser>
          <c:idx val="0"/>
          <c:order val="0"/>
          <c:tx>
            <c:strRef>
              <c:f>Tabelle1!$B$1</c:f>
              <c:strCache>
                <c:ptCount val="1"/>
                <c:pt idx="0">
                  <c:v>25-26 BUDGET</c:v>
                </c:pt>
              </c:strCache>
            </c:strRef>
          </c:tx>
          <c:spPr>
            <a:scene3d>
              <a:camera prst="orthographicFront"/>
              <a:lightRig rig="threePt" dir="t">
                <a:rot lat="0" lon="0" rev="1200000"/>
              </a:lightRig>
            </a:scene3d>
            <a:sp3d prstMaterial="plastic">
              <a:bevelT w="762000" h="635000"/>
              <a:bevelB w="762000" h="635000" prst="relaxedInset"/>
            </a:sp3d>
          </c:spPr>
          <c:dPt>
            <c:idx val="0"/>
            <c:bubble3D val="0"/>
            <c:spPr>
              <a:solidFill>
                <a:srgbClr val="7030A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1-5F1C-40A8-B572-04F9A98E0CB1}"/>
              </c:ext>
            </c:extLst>
          </c:dPt>
          <c:dPt>
            <c:idx val="1"/>
            <c:bubble3D val="0"/>
            <c:spPr>
              <a:solidFill>
                <a:srgbClr val="3AA52B"/>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3-5F1C-40A8-B572-04F9A98E0CB1}"/>
              </c:ext>
            </c:extLst>
          </c:dPt>
          <c:dPt>
            <c:idx val="2"/>
            <c:bubble3D val="0"/>
            <c:spPr>
              <a:solidFill>
                <a:srgbClr val="0070C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5-5F1C-40A8-B572-04F9A98E0CB1}"/>
              </c:ext>
            </c:extLst>
          </c:dPt>
          <c:dPt>
            <c:idx val="3"/>
            <c:bubble3D val="0"/>
            <c:spPr>
              <a:solidFill>
                <a:srgbClr val="FF33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7-5F1C-40A8-B572-04F9A98E0CB1}"/>
              </c:ext>
            </c:extLst>
          </c:dPt>
          <c:dPt>
            <c:idx val="4"/>
            <c:bubble3D val="0"/>
            <c:spPr>
              <a:solidFill>
                <a:srgbClr val="990033"/>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9-5F1C-40A8-B572-04F9A98E0CB1}"/>
              </c:ext>
            </c:extLst>
          </c:dPt>
          <c:dPt>
            <c:idx val="5"/>
            <c:bubble3D val="0"/>
            <c:spPr>
              <a:solidFill>
                <a:srgbClr val="7030A0"/>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B-5F1C-40A8-B572-04F9A98E0CB1}"/>
              </c:ext>
            </c:extLst>
          </c:dPt>
          <c:dPt>
            <c:idx val="6"/>
            <c:bubble3D val="0"/>
            <c:spPr>
              <a:solidFill>
                <a:srgbClr val="0099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D-5F1C-40A8-B572-04F9A98E0CB1}"/>
              </c:ext>
            </c:extLst>
          </c:dPt>
          <c:dPt>
            <c:idx val="7"/>
            <c:bubble3D val="0"/>
            <c:spPr>
              <a:solidFill>
                <a:srgbClr val="FF3399"/>
              </a:solidFill>
              <a:scene3d>
                <a:camera prst="orthographicFront"/>
                <a:lightRig rig="threePt" dir="t">
                  <a:rot lat="0" lon="0" rev="1200000"/>
                </a:lightRig>
              </a:scene3d>
              <a:sp3d prstMaterial="plastic">
                <a:bevelT w="762000" h="635000"/>
                <a:bevelB w="762000" h="635000" prst="relaxedInset"/>
              </a:sp3d>
            </c:spPr>
            <c:extLst>
              <c:ext xmlns:c16="http://schemas.microsoft.com/office/drawing/2014/chart" uri="{C3380CC4-5D6E-409C-BE32-E72D297353CC}">
                <c16:uniqueId val="{0000000F-5F1C-40A8-B572-04F9A98E0CB1}"/>
              </c:ext>
            </c:extLst>
          </c:dPt>
          <c:dLbls>
            <c:dLbl>
              <c:idx val="0"/>
              <c:layout>
                <c:manualLayout>
                  <c:x val="-0.14353126672272767"/>
                  <c:y val="5.0000201897839693E-2"/>
                </c:manualLayout>
              </c:layout>
              <c:numFmt formatCode="0.0%" sourceLinked="0"/>
              <c:spPr>
                <a:noFill/>
                <a:ln>
                  <a:noFill/>
                </a:ln>
                <a:effectLst/>
              </c:spPr>
              <c:txPr>
                <a:bodyPr wrap="square" lIns="38100" tIns="19050" rIns="38100" bIns="19050" anchor="ctr">
                  <a:noAutofit/>
                </a:bodyPr>
                <a:lstStyle/>
                <a:p>
                  <a:pPr>
                    <a:defRPr sz="1600">
                      <a:solidFill>
                        <a:schemeClr val="bg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16736245954692552"/>
                      <c:h val="0.23057702402584293"/>
                    </c:manualLayout>
                  </c15:layout>
                </c:ext>
                <c:ext xmlns:c16="http://schemas.microsoft.com/office/drawing/2014/chart" uri="{C3380CC4-5D6E-409C-BE32-E72D297353CC}">
                  <c16:uniqueId val="{00000001-5F1C-40A8-B572-04F9A98E0CB1}"/>
                </c:ext>
              </c:extLst>
            </c:dLbl>
            <c:dLbl>
              <c:idx val="1"/>
              <c:numFmt formatCode="0.0%" sourceLinked="0"/>
              <c:spPr>
                <a:noFill/>
                <a:ln>
                  <a:noFill/>
                </a:ln>
                <a:effectLst/>
              </c:spPr>
              <c:txPr>
                <a:bodyPr wrap="square" lIns="38100" tIns="19050" rIns="38100" bIns="19050" anchor="ctr">
                  <a:spAutoFit/>
                </a:bodyPr>
                <a:lstStyle/>
                <a:p>
                  <a:pPr>
                    <a:defRPr sz="1600">
                      <a:solidFill>
                        <a:schemeClr val="bg1"/>
                      </a:solidFill>
                      <a:latin typeface="Avenir LT Std 45 Book" panose="020B0502020203020204" pitchFamily="34" charset="0"/>
                    </a:defRPr>
                  </a:pPr>
                  <a:endParaRPr lang="en-US"/>
                </a:p>
              </c:txPr>
              <c:dLblPos val="ctr"/>
              <c:showLegendKey val="0"/>
              <c:showVal val="0"/>
              <c:showCatName val="1"/>
              <c:showSerName val="0"/>
              <c:showPercent val="1"/>
              <c:showBubbleSize val="0"/>
              <c:extLst>
                <c:ext xmlns:c16="http://schemas.microsoft.com/office/drawing/2014/chart" uri="{C3380CC4-5D6E-409C-BE32-E72D297353CC}">
                  <c16:uniqueId val="{00000003-5F1C-40A8-B572-04F9A98E0CB1}"/>
                </c:ext>
              </c:extLst>
            </c:dLbl>
            <c:dLbl>
              <c:idx val="2"/>
              <c:layout>
                <c:manualLayout>
                  <c:x val="0.18570305532196824"/>
                  <c:y val="5.0870987280436097E-2"/>
                </c:manualLayout>
              </c:layout>
              <c:numFmt formatCode="0.0%" sourceLinked="0"/>
              <c:spPr>
                <a:noFill/>
                <a:ln>
                  <a:noFill/>
                </a:ln>
                <a:effectLst/>
              </c:spPr>
              <c:txPr>
                <a:bodyPr wrap="square" lIns="38100" tIns="19050" rIns="38100" bIns="19050" anchor="ctr">
                  <a:spAutoFit/>
                </a:bodyPr>
                <a:lstStyle/>
                <a:p>
                  <a:pPr>
                    <a:defRPr sz="1600">
                      <a:solidFill>
                        <a:schemeClr val="bg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5F1C-40A8-B572-04F9A98E0CB1}"/>
                </c:ext>
              </c:extLst>
            </c:dLbl>
            <c:dLbl>
              <c:idx val="3"/>
              <c:layout>
                <c:manualLayout>
                  <c:x val="-0.11335002420813903"/>
                  <c:y val="1.3343226327478296E-2"/>
                </c:manualLayout>
              </c:layout>
              <c:numFmt formatCode="0.0%" sourceLinked="0"/>
              <c:spPr>
                <a:noFill/>
                <a:ln>
                  <a:noFill/>
                </a:ln>
                <a:effectLst/>
              </c:spPr>
              <c:txPr>
                <a:bodyPr wrap="square" lIns="38100" tIns="19050" rIns="38100" bIns="19050" anchor="ctr">
                  <a:spAutoFit/>
                </a:bodyPr>
                <a:lstStyle/>
                <a:p>
                  <a:pPr>
                    <a:defRPr sz="1400">
                      <a:solidFill>
                        <a:schemeClr val="tx1"/>
                      </a:solidFill>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5F1C-40A8-B572-04F9A98E0CB1}"/>
                </c:ext>
              </c:extLst>
            </c:dLbl>
            <c:dLbl>
              <c:idx val="4"/>
              <c:layout>
                <c:manualLayout>
                  <c:x val="0.38996700048416277"/>
                  <c:y val="3.1259842519685041E-2"/>
                </c:manualLayout>
              </c:layout>
              <c:numFmt formatCode="0.0%" sourceLinked="0"/>
              <c:spPr>
                <a:noFill/>
                <a:ln>
                  <a:noFill/>
                </a:ln>
                <a:effectLst/>
              </c:spPr>
              <c:txPr>
                <a:bodyPr wrap="square" lIns="38100" tIns="19050" rIns="38100" bIns="19050" anchor="ctr">
                  <a:spAutoFit/>
                </a:bodyPr>
                <a:lstStyle/>
                <a:p>
                  <a:pPr>
                    <a:defRPr sz="1400">
                      <a:latin typeface="Avenir LT Std 45 Book" panose="020B0502020203020204" pitchFamily="34" charset="0"/>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5F1C-40A8-B572-04F9A98E0CB1}"/>
                </c:ext>
              </c:extLst>
            </c:dLbl>
            <c:numFmt formatCode="0.0%" sourceLinked="0"/>
            <c:spPr>
              <a:noFill/>
              <a:ln>
                <a:noFill/>
              </a:ln>
              <a:effectLst/>
            </c:spPr>
            <c:txPr>
              <a:bodyPr wrap="square" lIns="38100" tIns="19050" rIns="38100" bIns="19050" anchor="ctr">
                <a:spAutoFit/>
              </a:bodyPr>
              <a:lstStyle/>
              <a:p>
                <a:pPr>
                  <a:defRPr sz="1800">
                    <a:latin typeface="Avenir LT Std 45 Book" panose="020B0502020203020204" pitchFamily="34" charset="0"/>
                  </a:defRPr>
                </a:pPr>
                <a:endParaRPr lang="en-US"/>
              </a:p>
            </c:txPr>
            <c:dLblPos val="ctr"/>
            <c:showLegendKey val="0"/>
            <c:showVal val="0"/>
            <c:showCatName val="1"/>
            <c:showSerName val="0"/>
            <c:showPercent val="1"/>
            <c:showBubbleSize val="0"/>
            <c:showLeaderLines val="0"/>
            <c:extLst>
              <c:ext xmlns:c15="http://schemas.microsoft.com/office/drawing/2012/chart" uri="{CE6537A1-D6FC-4f65-9D91-7224C49458BB}"/>
            </c:extLst>
          </c:dLbls>
          <c:cat>
            <c:strRef>
              <c:f>Tabelle1!$A$2:$A$6</c:f>
              <c:strCache>
                <c:ptCount val="5"/>
                <c:pt idx="0">
                  <c:v>General Support</c:v>
                </c:pt>
                <c:pt idx="1">
                  <c:v>Instruction</c:v>
                </c:pt>
                <c:pt idx="2">
                  <c:v>Undistributed</c:v>
                </c:pt>
                <c:pt idx="3">
                  <c:v>Transportation</c:v>
                </c:pt>
                <c:pt idx="4">
                  <c:v>Community Service</c:v>
                </c:pt>
              </c:strCache>
            </c:strRef>
          </c:cat>
          <c:val>
            <c:numRef>
              <c:f>Tabelle1!$B$2:$B$6</c:f>
              <c:numCache>
                <c:formatCode>#,##0</c:formatCode>
                <c:ptCount val="5"/>
                <c:pt idx="0">
                  <c:v>28994471</c:v>
                </c:pt>
                <c:pt idx="1">
                  <c:v>167951868</c:v>
                </c:pt>
                <c:pt idx="2">
                  <c:v>91529226</c:v>
                </c:pt>
                <c:pt idx="3">
                  <c:v>19017556</c:v>
                </c:pt>
                <c:pt idx="4">
                  <c:v>121400</c:v>
                </c:pt>
              </c:numCache>
            </c:numRef>
          </c:val>
          <c:extLst>
            <c:ext xmlns:c16="http://schemas.microsoft.com/office/drawing/2014/chart" uri="{C3380CC4-5D6E-409C-BE32-E72D297353CC}">
              <c16:uniqueId val="{00000010-5F1C-40A8-B572-04F9A98E0CB1}"/>
            </c:ext>
          </c:extLst>
        </c:ser>
        <c:dLbls>
          <c:showLegendKey val="0"/>
          <c:showVal val="0"/>
          <c:showCatName val="0"/>
          <c:showSerName val="0"/>
          <c:showPercent val="0"/>
          <c:showBubbleSize val="0"/>
          <c:showLeaderLines val="0"/>
        </c:dLbls>
      </c:pie3DChart>
      <c:spPr>
        <a:effectLst/>
        <a:scene3d>
          <a:camera prst="orthographicFront"/>
          <a:lightRig rig="threePt" dir="t"/>
        </a:scene3d>
        <a:sp3d>
          <a:bevelT/>
        </a:sp3d>
      </c:spPr>
    </c:plotArea>
    <c:plotVisOnly val="1"/>
    <c:dispBlanksAs val="gap"/>
    <c:showDLblsOverMax val="0"/>
  </c:chart>
  <c:spPr>
    <a:noFill/>
    <a:ln>
      <a:noFill/>
    </a:ln>
    <a:effectLst/>
    <a:scene3d>
      <a:camera prst="orthographicFront"/>
      <a:lightRig rig="threePt" dir="t"/>
    </a:scene3d>
    <a:sp3d/>
  </c:sp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66DE79-EA42-4D47-9D09-FADB112B9920}" type="doc">
      <dgm:prSet loTypeId="urn:microsoft.com/office/officeart/2008/layout/VerticalCurvedList" loCatId="list" qsTypeId="urn:microsoft.com/office/officeart/2005/8/quickstyle/3d2" qsCatId="3D" csTypeId="urn:microsoft.com/office/officeart/2005/8/colors/accent1_2" csCatId="accent1" phldr="1"/>
      <dgm:spPr/>
      <dgm:t>
        <a:bodyPr/>
        <a:lstStyle/>
        <a:p>
          <a:endParaRPr lang="en-US"/>
        </a:p>
      </dgm:t>
    </dgm:pt>
    <dgm:pt modelId="{B74DF497-0697-4E48-9703-04E7C364FD11}">
      <dgm:prSet phldrT="[Text]"/>
      <dgm:spPr>
        <a:solidFill>
          <a:srgbClr val="C00000"/>
        </a:solidFill>
      </dgm:spPr>
      <dgm:t>
        <a:bodyPr/>
        <a:lstStyle/>
        <a:p>
          <a:r>
            <a:rPr lang="en-US" b="1" dirty="0"/>
            <a:t>Instruction</a:t>
          </a:r>
        </a:p>
      </dgm:t>
    </dgm:pt>
    <dgm:pt modelId="{CA7E37F2-5086-410C-8E6D-9A84CB98B397}" type="parTrans" cxnId="{FA136245-A998-4103-9245-C7EC81950A14}">
      <dgm:prSet/>
      <dgm:spPr/>
      <dgm:t>
        <a:bodyPr/>
        <a:lstStyle/>
        <a:p>
          <a:endParaRPr lang="en-US"/>
        </a:p>
      </dgm:t>
    </dgm:pt>
    <dgm:pt modelId="{D864894D-FE10-454D-8C79-D07D90190FDE}" type="sibTrans" cxnId="{FA136245-A998-4103-9245-C7EC81950A14}">
      <dgm:prSet/>
      <dgm:spPr>
        <a:ln>
          <a:solidFill>
            <a:schemeClr val="tx1"/>
          </a:solidFill>
        </a:ln>
      </dgm:spPr>
      <dgm:t>
        <a:bodyPr/>
        <a:lstStyle/>
        <a:p>
          <a:endParaRPr lang="en-US"/>
        </a:p>
      </dgm:t>
    </dgm:pt>
    <dgm:pt modelId="{22CF216C-D7EB-4C3C-B262-30BE09CB7FD3}">
      <dgm:prSet phldrT="[Text]"/>
      <dgm:spPr>
        <a:solidFill>
          <a:srgbClr val="0070C0"/>
        </a:solidFill>
      </dgm:spPr>
      <dgm:t>
        <a:bodyPr/>
        <a:lstStyle/>
        <a:p>
          <a:r>
            <a:rPr lang="en-US" b="1" dirty="0"/>
            <a:t>Transportation</a:t>
          </a:r>
        </a:p>
      </dgm:t>
    </dgm:pt>
    <dgm:pt modelId="{4758843F-A59B-49ED-8D42-AE46F97EE26C}" type="parTrans" cxnId="{6368746A-A26C-4357-8A29-CC1F9062C6F4}">
      <dgm:prSet/>
      <dgm:spPr/>
      <dgm:t>
        <a:bodyPr/>
        <a:lstStyle/>
        <a:p>
          <a:endParaRPr lang="en-US"/>
        </a:p>
      </dgm:t>
    </dgm:pt>
    <dgm:pt modelId="{C9CB126A-D66C-4D90-B7EB-E7543258C4A0}" type="sibTrans" cxnId="{6368746A-A26C-4357-8A29-CC1F9062C6F4}">
      <dgm:prSet/>
      <dgm:spPr/>
      <dgm:t>
        <a:bodyPr/>
        <a:lstStyle/>
        <a:p>
          <a:endParaRPr lang="en-US"/>
        </a:p>
      </dgm:t>
    </dgm:pt>
    <dgm:pt modelId="{01C7690E-D367-457C-9879-EDB23027F133}">
      <dgm:prSet phldrT="[Text]"/>
      <dgm:spPr>
        <a:solidFill>
          <a:srgbClr val="FF6600"/>
        </a:solidFill>
      </dgm:spPr>
      <dgm:t>
        <a:bodyPr/>
        <a:lstStyle/>
        <a:p>
          <a:r>
            <a:rPr lang="en-US" b="1" dirty="0"/>
            <a:t>Undistributed</a:t>
          </a:r>
        </a:p>
      </dgm:t>
    </dgm:pt>
    <dgm:pt modelId="{FE05C406-A56B-4109-972D-A9DDF5856F9F}" type="parTrans" cxnId="{EF92D944-D0F8-4344-8806-F5D39AC133C1}">
      <dgm:prSet/>
      <dgm:spPr/>
      <dgm:t>
        <a:bodyPr/>
        <a:lstStyle/>
        <a:p>
          <a:endParaRPr lang="en-US"/>
        </a:p>
      </dgm:t>
    </dgm:pt>
    <dgm:pt modelId="{AC22E260-FF1A-4D65-89F8-F9CAD58197C8}" type="sibTrans" cxnId="{EF92D944-D0F8-4344-8806-F5D39AC133C1}">
      <dgm:prSet/>
      <dgm:spPr/>
      <dgm:t>
        <a:bodyPr/>
        <a:lstStyle/>
        <a:p>
          <a:endParaRPr lang="en-US"/>
        </a:p>
      </dgm:t>
    </dgm:pt>
    <dgm:pt modelId="{43982B43-B98B-404E-B104-CF44208EAA34}">
      <dgm:prSet phldrT="[Text]"/>
      <dgm:spPr>
        <a:solidFill>
          <a:srgbClr val="FF3399"/>
        </a:solidFill>
      </dgm:spPr>
      <dgm:t>
        <a:bodyPr/>
        <a:lstStyle/>
        <a:p>
          <a:r>
            <a:rPr lang="en-US" b="1" dirty="0"/>
            <a:t>Community Services</a:t>
          </a:r>
        </a:p>
      </dgm:t>
    </dgm:pt>
    <dgm:pt modelId="{D5678DA9-8485-48C1-8522-D0D5FC0A3289}" type="parTrans" cxnId="{0CA1E4D5-1993-4572-A5EA-E6754F248CE0}">
      <dgm:prSet/>
      <dgm:spPr/>
      <dgm:t>
        <a:bodyPr/>
        <a:lstStyle/>
        <a:p>
          <a:endParaRPr lang="en-US"/>
        </a:p>
      </dgm:t>
    </dgm:pt>
    <dgm:pt modelId="{8C090E71-7F2F-46A3-A690-2BB762049330}" type="sibTrans" cxnId="{0CA1E4D5-1993-4572-A5EA-E6754F248CE0}">
      <dgm:prSet/>
      <dgm:spPr/>
      <dgm:t>
        <a:bodyPr/>
        <a:lstStyle/>
        <a:p>
          <a:endParaRPr lang="en-US"/>
        </a:p>
      </dgm:t>
    </dgm:pt>
    <dgm:pt modelId="{84AA6DA2-1031-435B-BC1F-64F33DCDEBDE}">
      <dgm:prSet phldrT="[Text]"/>
      <dgm:spPr>
        <a:solidFill>
          <a:srgbClr val="009900"/>
        </a:solidFill>
      </dgm:spPr>
      <dgm:t>
        <a:bodyPr/>
        <a:lstStyle/>
        <a:p>
          <a:r>
            <a:rPr lang="en-US" b="1" dirty="0"/>
            <a:t>General Support</a:t>
          </a:r>
        </a:p>
      </dgm:t>
    </dgm:pt>
    <dgm:pt modelId="{3ECC0D37-15A4-4565-97E0-D0BC0DBB6617}" type="parTrans" cxnId="{BCED9495-E40D-47EF-979F-93D7D5F8B9D4}">
      <dgm:prSet/>
      <dgm:spPr/>
      <dgm:t>
        <a:bodyPr/>
        <a:lstStyle/>
        <a:p>
          <a:endParaRPr lang="en-US"/>
        </a:p>
      </dgm:t>
    </dgm:pt>
    <dgm:pt modelId="{CDE916F1-30EE-4291-85EA-8D5C1680A6E0}" type="sibTrans" cxnId="{BCED9495-E40D-47EF-979F-93D7D5F8B9D4}">
      <dgm:prSet/>
      <dgm:spPr/>
      <dgm:t>
        <a:bodyPr/>
        <a:lstStyle/>
        <a:p>
          <a:endParaRPr lang="en-US"/>
        </a:p>
      </dgm:t>
    </dgm:pt>
    <dgm:pt modelId="{0D4BBECC-9AC8-4840-AB43-0EDFF0ED20D2}" type="pres">
      <dgm:prSet presAssocID="{DA66DE79-EA42-4D47-9D09-FADB112B9920}" presName="Name0" presStyleCnt="0">
        <dgm:presLayoutVars>
          <dgm:chMax val="7"/>
          <dgm:chPref val="7"/>
          <dgm:dir/>
        </dgm:presLayoutVars>
      </dgm:prSet>
      <dgm:spPr/>
    </dgm:pt>
    <dgm:pt modelId="{3F430C48-5810-4E64-8A61-634920F21D10}" type="pres">
      <dgm:prSet presAssocID="{DA66DE79-EA42-4D47-9D09-FADB112B9920}" presName="Name1" presStyleCnt="0"/>
      <dgm:spPr/>
    </dgm:pt>
    <dgm:pt modelId="{84DB231F-EF3F-40BE-A489-34D3DDC82C2A}" type="pres">
      <dgm:prSet presAssocID="{DA66DE79-EA42-4D47-9D09-FADB112B9920}" presName="cycle" presStyleCnt="0"/>
      <dgm:spPr/>
    </dgm:pt>
    <dgm:pt modelId="{31126D34-4F97-4969-A4BD-060E8B3AF183}" type="pres">
      <dgm:prSet presAssocID="{DA66DE79-EA42-4D47-9D09-FADB112B9920}" presName="srcNode" presStyleLbl="node1" presStyleIdx="0" presStyleCnt="5"/>
      <dgm:spPr/>
    </dgm:pt>
    <dgm:pt modelId="{38AD150E-AA88-4A8E-B74E-BDA8E0ACEC12}" type="pres">
      <dgm:prSet presAssocID="{DA66DE79-EA42-4D47-9D09-FADB112B9920}" presName="conn" presStyleLbl="parChTrans1D2" presStyleIdx="0" presStyleCnt="1"/>
      <dgm:spPr/>
    </dgm:pt>
    <dgm:pt modelId="{C9B4A7C4-B627-4FF7-8E54-304B0EF9C6CE}" type="pres">
      <dgm:prSet presAssocID="{DA66DE79-EA42-4D47-9D09-FADB112B9920}" presName="extraNode" presStyleLbl="node1" presStyleIdx="0" presStyleCnt="5"/>
      <dgm:spPr/>
    </dgm:pt>
    <dgm:pt modelId="{6B62ECF5-9F48-4C0D-A97B-148D5CEB7ACE}" type="pres">
      <dgm:prSet presAssocID="{DA66DE79-EA42-4D47-9D09-FADB112B9920}" presName="dstNode" presStyleLbl="node1" presStyleIdx="0" presStyleCnt="5"/>
      <dgm:spPr/>
    </dgm:pt>
    <dgm:pt modelId="{42371BBD-EC4D-4A01-8DFF-190339900CEF}" type="pres">
      <dgm:prSet presAssocID="{B74DF497-0697-4E48-9703-04E7C364FD11}" presName="text_1" presStyleLbl="node1" presStyleIdx="0" presStyleCnt="5">
        <dgm:presLayoutVars>
          <dgm:bulletEnabled val="1"/>
        </dgm:presLayoutVars>
      </dgm:prSet>
      <dgm:spPr/>
    </dgm:pt>
    <dgm:pt modelId="{CEFF2FF2-0BF5-46B0-BF13-3A7A35CB7F16}" type="pres">
      <dgm:prSet presAssocID="{B74DF497-0697-4E48-9703-04E7C364FD11}" presName="accent_1" presStyleCnt="0"/>
      <dgm:spPr/>
    </dgm:pt>
    <dgm:pt modelId="{5B192319-6404-45CC-AD32-EBA530165D1C}" type="pres">
      <dgm:prSet presAssocID="{B74DF497-0697-4E48-9703-04E7C364FD11}" presName="accentRepeatNode" presStyleLbl="solidFgAcc1" presStyleIdx="0" presStyleCnt="5"/>
      <dgm:spPr>
        <a:ln>
          <a:solidFill>
            <a:schemeClr val="tx2"/>
          </a:solidFill>
        </a:ln>
      </dgm:spPr>
    </dgm:pt>
    <dgm:pt modelId="{C5C29235-14A0-42A2-941D-B79B21D5F081}" type="pres">
      <dgm:prSet presAssocID="{01C7690E-D367-457C-9879-EDB23027F133}" presName="text_2" presStyleLbl="node1" presStyleIdx="1" presStyleCnt="5">
        <dgm:presLayoutVars>
          <dgm:bulletEnabled val="1"/>
        </dgm:presLayoutVars>
      </dgm:prSet>
      <dgm:spPr/>
    </dgm:pt>
    <dgm:pt modelId="{C38C28D6-7659-4867-80DA-F3691BB62FEF}" type="pres">
      <dgm:prSet presAssocID="{01C7690E-D367-457C-9879-EDB23027F133}" presName="accent_2" presStyleCnt="0"/>
      <dgm:spPr/>
    </dgm:pt>
    <dgm:pt modelId="{C015C9A5-071E-485F-9DEF-C05FEBFB21E1}" type="pres">
      <dgm:prSet presAssocID="{01C7690E-D367-457C-9879-EDB23027F133}" presName="accentRepeatNode" presStyleLbl="solidFgAcc1" presStyleIdx="1" presStyleCnt="5"/>
      <dgm:spPr>
        <a:ln>
          <a:solidFill>
            <a:schemeClr val="tx1"/>
          </a:solidFill>
        </a:ln>
      </dgm:spPr>
    </dgm:pt>
    <dgm:pt modelId="{CF86CF3C-A2F0-4281-96F0-ACB5AB4FAFCB}" type="pres">
      <dgm:prSet presAssocID="{84AA6DA2-1031-435B-BC1F-64F33DCDEBDE}" presName="text_3" presStyleLbl="node1" presStyleIdx="2" presStyleCnt="5">
        <dgm:presLayoutVars>
          <dgm:bulletEnabled val="1"/>
        </dgm:presLayoutVars>
      </dgm:prSet>
      <dgm:spPr/>
    </dgm:pt>
    <dgm:pt modelId="{EFB3DCC6-2664-4DA9-A1BE-90BEB8E43252}" type="pres">
      <dgm:prSet presAssocID="{84AA6DA2-1031-435B-BC1F-64F33DCDEBDE}" presName="accent_3" presStyleCnt="0"/>
      <dgm:spPr/>
    </dgm:pt>
    <dgm:pt modelId="{AC997D3F-E01C-40CE-A9F4-28123A5DD2C1}" type="pres">
      <dgm:prSet presAssocID="{84AA6DA2-1031-435B-BC1F-64F33DCDEBDE}" presName="accentRepeatNode" presStyleLbl="solidFgAcc1" presStyleIdx="2" presStyleCnt="5"/>
      <dgm:spPr/>
    </dgm:pt>
    <dgm:pt modelId="{2539D830-D0B5-4388-96C6-EC609226DBF5}" type="pres">
      <dgm:prSet presAssocID="{22CF216C-D7EB-4C3C-B262-30BE09CB7FD3}" presName="text_4" presStyleLbl="node1" presStyleIdx="3" presStyleCnt="5">
        <dgm:presLayoutVars>
          <dgm:bulletEnabled val="1"/>
        </dgm:presLayoutVars>
      </dgm:prSet>
      <dgm:spPr/>
    </dgm:pt>
    <dgm:pt modelId="{2BC5452B-99AF-41FC-9342-BB950705D8A5}" type="pres">
      <dgm:prSet presAssocID="{22CF216C-D7EB-4C3C-B262-30BE09CB7FD3}" presName="accent_4" presStyleCnt="0"/>
      <dgm:spPr/>
    </dgm:pt>
    <dgm:pt modelId="{3CB57BFA-4379-4946-804F-B1B3377E6505}" type="pres">
      <dgm:prSet presAssocID="{22CF216C-D7EB-4C3C-B262-30BE09CB7FD3}" presName="accentRepeatNode" presStyleLbl="solidFgAcc1" presStyleIdx="3" presStyleCnt="5"/>
      <dgm:spPr>
        <a:ln>
          <a:solidFill>
            <a:schemeClr val="tx1"/>
          </a:solidFill>
        </a:ln>
      </dgm:spPr>
    </dgm:pt>
    <dgm:pt modelId="{3EB7323E-ADD5-445F-9627-3612C85742F0}" type="pres">
      <dgm:prSet presAssocID="{43982B43-B98B-404E-B104-CF44208EAA34}" presName="text_5" presStyleLbl="node1" presStyleIdx="4" presStyleCnt="5">
        <dgm:presLayoutVars>
          <dgm:bulletEnabled val="1"/>
        </dgm:presLayoutVars>
      </dgm:prSet>
      <dgm:spPr/>
    </dgm:pt>
    <dgm:pt modelId="{15BB7579-0B07-4FC0-A80C-0D1EA971DBE5}" type="pres">
      <dgm:prSet presAssocID="{43982B43-B98B-404E-B104-CF44208EAA34}" presName="accent_5" presStyleCnt="0"/>
      <dgm:spPr/>
    </dgm:pt>
    <dgm:pt modelId="{BFFF8F83-5EDD-4BD2-8AAA-255088A83F24}" type="pres">
      <dgm:prSet presAssocID="{43982B43-B98B-404E-B104-CF44208EAA34}" presName="accentRepeatNode" presStyleLbl="solidFgAcc1" presStyleIdx="4" presStyleCnt="5"/>
      <dgm:spPr>
        <a:ln>
          <a:solidFill>
            <a:schemeClr val="tx1"/>
          </a:solidFill>
        </a:ln>
      </dgm:spPr>
    </dgm:pt>
  </dgm:ptLst>
  <dgm:cxnLst>
    <dgm:cxn modelId="{1E21F20E-2BC6-432D-B03F-FEBCB46243DD}" type="presOf" srcId="{22CF216C-D7EB-4C3C-B262-30BE09CB7FD3}" destId="{2539D830-D0B5-4388-96C6-EC609226DBF5}" srcOrd="0" destOrd="0" presId="urn:microsoft.com/office/officeart/2008/layout/VerticalCurvedList"/>
    <dgm:cxn modelId="{C471B827-B4CE-49BF-870E-42FA3F320B8B}" type="presOf" srcId="{B74DF497-0697-4E48-9703-04E7C364FD11}" destId="{42371BBD-EC4D-4A01-8DFF-190339900CEF}" srcOrd="0" destOrd="0" presId="urn:microsoft.com/office/officeart/2008/layout/VerticalCurvedList"/>
    <dgm:cxn modelId="{38DC012A-BF0A-4D36-984A-2198E9F80912}" type="presOf" srcId="{D864894D-FE10-454D-8C79-D07D90190FDE}" destId="{38AD150E-AA88-4A8E-B74E-BDA8E0ACEC12}" srcOrd="0" destOrd="0" presId="urn:microsoft.com/office/officeart/2008/layout/VerticalCurvedList"/>
    <dgm:cxn modelId="{EF92D944-D0F8-4344-8806-F5D39AC133C1}" srcId="{DA66DE79-EA42-4D47-9D09-FADB112B9920}" destId="{01C7690E-D367-457C-9879-EDB23027F133}" srcOrd="1" destOrd="0" parTransId="{FE05C406-A56B-4109-972D-A9DDF5856F9F}" sibTransId="{AC22E260-FF1A-4D65-89F8-F9CAD58197C8}"/>
    <dgm:cxn modelId="{FA136245-A998-4103-9245-C7EC81950A14}" srcId="{DA66DE79-EA42-4D47-9D09-FADB112B9920}" destId="{B74DF497-0697-4E48-9703-04E7C364FD11}" srcOrd="0" destOrd="0" parTransId="{CA7E37F2-5086-410C-8E6D-9A84CB98B397}" sibTransId="{D864894D-FE10-454D-8C79-D07D90190FDE}"/>
    <dgm:cxn modelId="{6368746A-A26C-4357-8A29-CC1F9062C6F4}" srcId="{DA66DE79-EA42-4D47-9D09-FADB112B9920}" destId="{22CF216C-D7EB-4C3C-B262-30BE09CB7FD3}" srcOrd="3" destOrd="0" parTransId="{4758843F-A59B-49ED-8D42-AE46F97EE26C}" sibTransId="{C9CB126A-D66C-4D90-B7EB-E7543258C4A0}"/>
    <dgm:cxn modelId="{76939E85-50DB-4701-AE1D-30CF3CA81079}" type="presOf" srcId="{84AA6DA2-1031-435B-BC1F-64F33DCDEBDE}" destId="{CF86CF3C-A2F0-4281-96F0-ACB5AB4FAFCB}" srcOrd="0" destOrd="0" presId="urn:microsoft.com/office/officeart/2008/layout/VerticalCurvedList"/>
    <dgm:cxn modelId="{7BE91C8D-9F1B-4D18-AAE4-77ED44D17875}" type="presOf" srcId="{01C7690E-D367-457C-9879-EDB23027F133}" destId="{C5C29235-14A0-42A2-941D-B79B21D5F081}" srcOrd="0" destOrd="0" presId="urn:microsoft.com/office/officeart/2008/layout/VerticalCurvedList"/>
    <dgm:cxn modelId="{BCED9495-E40D-47EF-979F-93D7D5F8B9D4}" srcId="{DA66DE79-EA42-4D47-9D09-FADB112B9920}" destId="{84AA6DA2-1031-435B-BC1F-64F33DCDEBDE}" srcOrd="2" destOrd="0" parTransId="{3ECC0D37-15A4-4565-97E0-D0BC0DBB6617}" sibTransId="{CDE916F1-30EE-4291-85EA-8D5C1680A6E0}"/>
    <dgm:cxn modelId="{5F76289C-7A0F-448E-99D9-8F18B866DB09}" type="presOf" srcId="{DA66DE79-EA42-4D47-9D09-FADB112B9920}" destId="{0D4BBECC-9AC8-4840-AB43-0EDFF0ED20D2}" srcOrd="0" destOrd="0" presId="urn:microsoft.com/office/officeart/2008/layout/VerticalCurvedList"/>
    <dgm:cxn modelId="{641929A2-CD32-42BA-9027-4BDB0DDC1A3F}" type="presOf" srcId="{43982B43-B98B-404E-B104-CF44208EAA34}" destId="{3EB7323E-ADD5-445F-9627-3612C85742F0}" srcOrd="0" destOrd="0" presId="urn:microsoft.com/office/officeart/2008/layout/VerticalCurvedList"/>
    <dgm:cxn modelId="{0CA1E4D5-1993-4572-A5EA-E6754F248CE0}" srcId="{DA66DE79-EA42-4D47-9D09-FADB112B9920}" destId="{43982B43-B98B-404E-B104-CF44208EAA34}" srcOrd="4" destOrd="0" parTransId="{D5678DA9-8485-48C1-8522-D0D5FC0A3289}" sibTransId="{8C090E71-7F2F-46A3-A690-2BB762049330}"/>
    <dgm:cxn modelId="{5F51FDB9-C3E9-4572-BB8B-71B3AE7D0BAF}" type="presParOf" srcId="{0D4BBECC-9AC8-4840-AB43-0EDFF0ED20D2}" destId="{3F430C48-5810-4E64-8A61-634920F21D10}" srcOrd="0" destOrd="0" presId="urn:microsoft.com/office/officeart/2008/layout/VerticalCurvedList"/>
    <dgm:cxn modelId="{6F628288-CE00-4D96-8DE3-67CC313AA73A}" type="presParOf" srcId="{3F430C48-5810-4E64-8A61-634920F21D10}" destId="{84DB231F-EF3F-40BE-A489-34D3DDC82C2A}" srcOrd="0" destOrd="0" presId="urn:microsoft.com/office/officeart/2008/layout/VerticalCurvedList"/>
    <dgm:cxn modelId="{2AF1B4C1-AE1E-44BE-8547-BBC2CC0AB830}" type="presParOf" srcId="{84DB231F-EF3F-40BE-A489-34D3DDC82C2A}" destId="{31126D34-4F97-4969-A4BD-060E8B3AF183}" srcOrd="0" destOrd="0" presId="urn:microsoft.com/office/officeart/2008/layout/VerticalCurvedList"/>
    <dgm:cxn modelId="{C155BD84-A5F3-4E36-8ABB-DA856D5CE840}" type="presParOf" srcId="{84DB231F-EF3F-40BE-A489-34D3DDC82C2A}" destId="{38AD150E-AA88-4A8E-B74E-BDA8E0ACEC12}" srcOrd="1" destOrd="0" presId="urn:microsoft.com/office/officeart/2008/layout/VerticalCurvedList"/>
    <dgm:cxn modelId="{8F3E9E27-439E-44F3-B2BA-0CE7DF518C67}" type="presParOf" srcId="{84DB231F-EF3F-40BE-A489-34D3DDC82C2A}" destId="{C9B4A7C4-B627-4FF7-8E54-304B0EF9C6CE}" srcOrd="2" destOrd="0" presId="urn:microsoft.com/office/officeart/2008/layout/VerticalCurvedList"/>
    <dgm:cxn modelId="{BEAC48D3-8514-4154-9262-F315E6179157}" type="presParOf" srcId="{84DB231F-EF3F-40BE-A489-34D3DDC82C2A}" destId="{6B62ECF5-9F48-4C0D-A97B-148D5CEB7ACE}" srcOrd="3" destOrd="0" presId="urn:microsoft.com/office/officeart/2008/layout/VerticalCurvedList"/>
    <dgm:cxn modelId="{FF8778F1-80D3-4316-A297-EC272799038F}" type="presParOf" srcId="{3F430C48-5810-4E64-8A61-634920F21D10}" destId="{42371BBD-EC4D-4A01-8DFF-190339900CEF}" srcOrd="1" destOrd="0" presId="urn:microsoft.com/office/officeart/2008/layout/VerticalCurvedList"/>
    <dgm:cxn modelId="{6281719A-1146-42CC-BAFE-9FC4539FBD68}" type="presParOf" srcId="{3F430C48-5810-4E64-8A61-634920F21D10}" destId="{CEFF2FF2-0BF5-46B0-BF13-3A7A35CB7F16}" srcOrd="2" destOrd="0" presId="urn:microsoft.com/office/officeart/2008/layout/VerticalCurvedList"/>
    <dgm:cxn modelId="{D13C4808-E6AE-44E0-B059-147CAA659A3C}" type="presParOf" srcId="{CEFF2FF2-0BF5-46B0-BF13-3A7A35CB7F16}" destId="{5B192319-6404-45CC-AD32-EBA530165D1C}" srcOrd="0" destOrd="0" presId="urn:microsoft.com/office/officeart/2008/layout/VerticalCurvedList"/>
    <dgm:cxn modelId="{6F4C1381-A48F-4100-9D3D-0462F38DBF16}" type="presParOf" srcId="{3F430C48-5810-4E64-8A61-634920F21D10}" destId="{C5C29235-14A0-42A2-941D-B79B21D5F081}" srcOrd="3" destOrd="0" presId="urn:microsoft.com/office/officeart/2008/layout/VerticalCurvedList"/>
    <dgm:cxn modelId="{3523FB21-E36C-49F3-BC7A-0D19E851F7E1}" type="presParOf" srcId="{3F430C48-5810-4E64-8A61-634920F21D10}" destId="{C38C28D6-7659-4867-80DA-F3691BB62FEF}" srcOrd="4" destOrd="0" presId="urn:microsoft.com/office/officeart/2008/layout/VerticalCurvedList"/>
    <dgm:cxn modelId="{A3B926F5-83F4-45D9-B17F-704F2BB78535}" type="presParOf" srcId="{C38C28D6-7659-4867-80DA-F3691BB62FEF}" destId="{C015C9A5-071E-485F-9DEF-C05FEBFB21E1}" srcOrd="0" destOrd="0" presId="urn:microsoft.com/office/officeart/2008/layout/VerticalCurvedList"/>
    <dgm:cxn modelId="{7FC66265-AD51-47FE-8550-D7CFD306F956}" type="presParOf" srcId="{3F430C48-5810-4E64-8A61-634920F21D10}" destId="{CF86CF3C-A2F0-4281-96F0-ACB5AB4FAFCB}" srcOrd="5" destOrd="0" presId="urn:microsoft.com/office/officeart/2008/layout/VerticalCurvedList"/>
    <dgm:cxn modelId="{873FE764-DE19-4163-AFBA-F625EBFE43AB}" type="presParOf" srcId="{3F430C48-5810-4E64-8A61-634920F21D10}" destId="{EFB3DCC6-2664-4DA9-A1BE-90BEB8E43252}" srcOrd="6" destOrd="0" presId="urn:microsoft.com/office/officeart/2008/layout/VerticalCurvedList"/>
    <dgm:cxn modelId="{E74EFBAD-2743-414C-8359-EC846F7EE6BB}" type="presParOf" srcId="{EFB3DCC6-2664-4DA9-A1BE-90BEB8E43252}" destId="{AC997D3F-E01C-40CE-A9F4-28123A5DD2C1}" srcOrd="0" destOrd="0" presId="urn:microsoft.com/office/officeart/2008/layout/VerticalCurvedList"/>
    <dgm:cxn modelId="{DBB0DC78-233E-42C0-8132-FE454EDC4CFA}" type="presParOf" srcId="{3F430C48-5810-4E64-8A61-634920F21D10}" destId="{2539D830-D0B5-4388-96C6-EC609226DBF5}" srcOrd="7" destOrd="0" presId="urn:microsoft.com/office/officeart/2008/layout/VerticalCurvedList"/>
    <dgm:cxn modelId="{0FDFC1A6-01A5-4853-8CE2-902ECFF65487}" type="presParOf" srcId="{3F430C48-5810-4E64-8A61-634920F21D10}" destId="{2BC5452B-99AF-41FC-9342-BB950705D8A5}" srcOrd="8" destOrd="0" presId="urn:microsoft.com/office/officeart/2008/layout/VerticalCurvedList"/>
    <dgm:cxn modelId="{765B3B53-6CF7-4C18-A95C-7E2916403CE7}" type="presParOf" srcId="{2BC5452B-99AF-41FC-9342-BB950705D8A5}" destId="{3CB57BFA-4379-4946-804F-B1B3377E6505}" srcOrd="0" destOrd="0" presId="urn:microsoft.com/office/officeart/2008/layout/VerticalCurvedList"/>
    <dgm:cxn modelId="{41113E68-B451-4201-8193-C4F13E6716B2}" type="presParOf" srcId="{3F430C48-5810-4E64-8A61-634920F21D10}" destId="{3EB7323E-ADD5-445F-9627-3612C85742F0}" srcOrd="9" destOrd="0" presId="urn:microsoft.com/office/officeart/2008/layout/VerticalCurvedList"/>
    <dgm:cxn modelId="{7CC4FAFC-1476-42C7-9886-8B42E29FFEB7}" type="presParOf" srcId="{3F430C48-5810-4E64-8A61-634920F21D10}" destId="{15BB7579-0B07-4FC0-A80C-0D1EA971DBE5}" srcOrd="10" destOrd="0" presId="urn:microsoft.com/office/officeart/2008/layout/VerticalCurvedList"/>
    <dgm:cxn modelId="{44D9578E-E788-4B1E-9360-42BE53BFB72B}" type="presParOf" srcId="{15BB7579-0B07-4FC0-A80C-0D1EA971DBE5}" destId="{BFFF8F83-5EDD-4BD2-8AAA-255088A83F2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D150E-AA88-4A8E-B74E-BDA8E0ACEC12}">
      <dsp:nvSpPr>
        <dsp:cNvPr id="0" name=""/>
        <dsp:cNvSpPr/>
      </dsp:nvSpPr>
      <dsp:spPr>
        <a:xfrm>
          <a:off x="-5169077" y="-791784"/>
          <a:ext cx="6155568" cy="6155568"/>
        </a:xfrm>
        <a:prstGeom prst="blockArc">
          <a:avLst>
            <a:gd name="adj1" fmla="val 18900000"/>
            <a:gd name="adj2" fmla="val 2700000"/>
            <a:gd name="adj3" fmla="val 351"/>
          </a:avLst>
        </a:prstGeom>
        <a:noFill/>
        <a:ln w="25400" cap="flat" cmpd="sng" algn="ctr">
          <a:solidFill>
            <a:schemeClr val="tx1"/>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2371BBD-EC4D-4A01-8DFF-190339900CEF}">
      <dsp:nvSpPr>
        <dsp:cNvPr id="0" name=""/>
        <dsp:cNvSpPr/>
      </dsp:nvSpPr>
      <dsp:spPr>
        <a:xfrm>
          <a:off x="431480" y="285658"/>
          <a:ext cx="4036387" cy="571682"/>
        </a:xfrm>
        <a:prstGeom prst="rect">
          <a:avLst/>
        </a:prstGeom>
        <a:solidFill>
          <a:srgbClr val="C0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Instruction</a:t>
          </a:r>
        </a:p>
      </dsp:txBody>
      <dsp:txXfrm>
        <a:off x="431480" y="285658"/>
        <a:ext cx="4036387" cy="571682"/>
      </dsp:txXfrm>
    </dsp:sp>
    <dsp:sp modelId="{5B192319-6404-45CC-AD32-EBA530165D1C}">
      <dsp:nvSpPr>
        <dsp:cNvPr id="0" name=""/>
        <dsp:cNvSpPr/>
      </dsp:nvSpPr>
      <dsp:spPr>
        <a:xfrm>
          <a:off x="74178" y="214198"/>
          <a:ext cx="714603" cy="714603"/>
        </a:xfrm>
        <a:prstGeom prst="ellipse">
          <a:avLst/>
        </a:prstGeom>
        <a:solidFill>
          <a:schemeClr val="lt1">
            <a:hueOff val="0"/>
            <a:satOff val="0"/>
            <a:lumOff val="0"/>
            <a:alphaOff val="0"/>
          </a:schemeClr>
        </a:solidFill>
        <a:ln w="9525" cap="flat" cmpd="sng" algn="ctr">
          <a:solidFill>
            <a:schemeClr val="tx2"/>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5C29235-14A0-42A2-941D-B79B21D5F081}">
      <dsp:nvSpPr>
        <dsp:cNvPr id="0" name=""/>
        <dsp:cNvSpPr/>
      </dsp:nvSpPr>
      <dsp:spPr>
        <a:xfrm>
          <a:off x="841131" y="1142908"/>
          <a:ext cx="3626736" cy="571682"/>
        </a:xfrm>
        <a:prstGeom prst="rect">
          <a:avLst/>
        </a:prstGeom>
        <a:solidFill>
          <a:srgbClr val="FF66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Undistributed</a:t>
          </a:r>
        </a:p>
      </dsp:txBody>
      <dsp:txXfrm>
        <a:off x="841131" y="1142908"/>
        <a:ext cx="3626736" cy="571682"/>
      </dsp:txXfrm>
    </dsp:sp>
    <dsp:sp modelId="{C015C9A5-071E-485F-9DEF-C05FEBFB21E1}">
      <dsp:nvSpPr>
        <dsp:cNvPr id="0" name=""/>
        <dsp:cNvSpPr/>
      </dsp:nvSpPr>
      <dsp:spPr>
        <a:xfrm>
          <a:off x="483829" y="10714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F86CF3C-A2F0-4281-96F0-ACB5AB4FAFCB}">
      <dsp:nvSpPr>
        <dsp:cNvPr id="0" name=""/>
        <dsp:cNvSpPr/>
      </dsp:nvSpPr>
      <dsp:spPr>
        <a:xfrm>
          <a:off x="966861" y="2000158"/>
          <a:ext cx="3501006" cy="571682"/>
        </a:xfrm>
        <a:prstGeom prst="rect">
          <a:avLst/>
        </a:prstGeom>
        <a:solidFill>
          <a:srgbClr val="0099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General Support</a:t>
          </a:r>
        </a:p>
      </dsp:txBody>
      <dsp:txXfrm>
        <a:off x="966861" y="2000158"/>
        <a:ext cx="3501006" cy="571682"/>
      </dsp:txXfrm>
    </dsp:sp>
    <dsp:sp modelId="{AC997D3F-E01C-40CE-A9F4-28123A5DD2C1}">
      <dsp:nvSpPr>
        <dsp:cNvPr id="0" name=""/>
        <dsp:cNvSpPr/>
      </dsp:nvSpPr>
      <dsp:spPr>
        <a:xfrm>
          <a:off x="609559" y="1928698"/>
          <a:ext cx="714603" cy="71460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2539D830-D0B5-4388-96C6-EC609226DBF5}">
      <dsp:nvSpPr>
        <dsp:cNvPr id="0" name=""/>
        <dsp:cNvSpPr/>
      </dsp:nvSpPr>
      <dsp:spPr>
        <a:xfrm>
          <a:off x="841131" y="2857408"/>
          <a:ext cx="3626736" cy="571682"/>
        </a:xfrm>
        <a:prstGeom prst="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Transportation</a:t>
          </a:r>
        </a:p>
      </dsp:txBody>
      <dsp:txXfrm>
        <a:off x="841131" y="2857408"/>
        <a:ext cx="3626736" cy="571682"/>
      </dsp:txXfrm>
    </dsp:sp>
    <dsp:sp modelId="{3CB57BFA-4379-4946-804F-B1B3377E6505}">
      <dsp:nvSpPr>
        <dsp:cNvPr id="0" name=""/>
        <dsp:cNvSpPr/>
      </dsp:nvSpPr>
      <dsp:spPr>
        <a:xfrm>
          <a:off x="483829" y="27859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3EB7323E-ADD5-445F-9627-3612C85742F0}">
      <dsp:nvSpPr>
        <dsp:cNvPr id="0" name=""/>
        <dsp:cNvSpPr/>
      </dsp:nvSpPr>
      <dsp:spPr>
        <a:xfrm>
          <a:off x="431480" y="3714658"/>
          <a:ext cx="4036387" cy="571682"/>
        </a:xfrm>
        <a:prstGeom prst="rect">
          <a:avLst/>
        </a:prstGeom>
        <a:solidFill>
          <a:srgbClr val="FF3399"/>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t>Community Services</a:t>
          </a:r>
        </a:p>
      </dsp:txBody>
      <dsp:txXfrm>
        <a:off x="431480" y="3714658"/>
        <a:ext cx="4036387" cy="571682"/>
      </dsp:txXfrm>
    </dsp:sp>
    <dsp:sp modelId="{BFFF8F83-5EDD-4BD2-8AAA-255088A83F24}">
      <dsp:nvSpPr>
        <dsp:cNvPr id="0" name=""/>
        <dsp:cNvSpPr/>
      </dsp:nvSpPr>
      <dsp:spPr>
        <a:xfrm>
          <a:off x="74178" y="364319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0.43243</cdr:x>
      <cdr:y>0.40447</cdr:y>
    </cdr:from>
    <cdr:to>
      <cdr:x>0.4955</cdr:x>
      <cdr:y>0.55735</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657600" y="2057400"/>
          <a:ext cx="533420" cy="777648"/>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0.3964</cdr:x>
      <cdr:y>0.44941</cdr:y>
    </cdr:from>
    <cdr:to>
      <cdr:x>0.40541</cdr:x>
      <cdr:y>0.52242</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H="1" flipV="1">
          <a:off x="3352800" y="2286000"/>
          <a:ext cx="76200" cy="371378"/>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0.58484</cdr:x>
      <cdr:y>0.2247</cdr:y>
    </cdr:from>
    <cdr:to>
      <cdr:x>0.63964</cdr:x>
      <cdr:y>0.25466</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46684" y="1143000"/>
          <a:ext cx="463516" cy="152400"/>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userShapes>
</file>

<file path=ppt/drawings/drawing2.xml><?xml version="1.0" encoding="utf-8"?>
<c:userShapes xmlns:c="http://schemas.openxmlformats.org/drawingml/2006/chart">
  <cdr:relSizeAnchor xmlns:cdr="http://schemas.openxmlformats.org/drawingml/2006/chartDrawing">
    <cdr:from>
      <cdr:x>0.44144</cdr:x>
      <cdr:y>0.40447</cdr:y>
    </cdr:from>
    <cdr:to>
      <cdr:x>0.4955</cdr:x>
      <cdr:y>0.53929</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733800" y="2057400"/>
          <a:ext cx="457251" cy="68578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0.41441</cdr:x>
      <cdr:y>0.41945</cdr:y>
    </cdr:from>
    <cdr:to>
      <cdr:x>0.45045</cdr:x>
      <cdr:y>0.61419</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H="1" flipV="1">
          <a:off x="3505200" y="2133601"/>
          <a:ext cx="304800" cy="99059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0.58484</cdr:x>
      <cdr:y>0.2247</cdr:y>
    </cdr:from>
    <cdr:to>
      <cdr:x>0.64865</cdr:x>
      <cdr:y>0.29961</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46695" y="1142981"/>
          <a:ext cx="539705" cy="381019"/>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0.64865</cdr:x>
      <cdr:y>0.65913</cdr:y>
    </cdr:from>
    <cdr:to>
      <cdr:x>0.75676</cdr:x>
      <cdr:y>0.83889</cdr:y>
    </cdr:to>
    <cdr:sp macro="" textlink="">
      <cdr:nvSpPr>
        <cdr:cNvPr id="2" name="TextBox 1">
          <a:extLst xmlns:a="http://schemas.openxmlformats.org/drawingml/2006/main">
            <a:ext uri="{FF2B5EF4-FFF2-40B4-BE49-F238E27FC236}">
              <a16:creationId xmlns:a16="http://schemas.microsoft.com/office/drawing/2014/main" id="{391239BA-FC62-4A26-83D2-291D58BD2664}"/>
            </a:ext>
          </a:extLst>
        </cdr:cNvPr>
        <cdr:cNvSpPr txBox="1"/>
      </cdr:nvSpPr>
      <cdr:spPr>
        <a:xfrm xmlns:a="http://schemas.openxmlformats.org/drawingml/2006/main">
          <a:off x="5486400" y="335280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4" y="2"/>
            <a:ext cx="3170582" cy="478747"/>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lvl1pPr defTabSz="967678">
              <a:defRPr sz="1200">
                <a:solidFill>
                  <a:schemeClr val="tx1"/>
                </a:solidFill>
                <a:latin typeface="Arial" charset="0"/>
                <a:cs typeface="+mn-cs"/>
              </a:defRPr>
            </a:lvl1pPr>
          </a:lstStyle>
          <a:p>
            <a:pPr>
              <a:defRPr/>
            </a:pPr>
            <a:endParaRPr lang="en-US"/>
          </a:p>
        </p:txBody>
      </p:sp>
      <p:sp>
        <p:nvSpPr>
          <p:cNvPr id="74755" name="Rectangle 3"/>
          <p:cNvSpPr>
            <a:spLocks noGrp="1" noChangeArrowheads="1"/>
          </p:cNvSpPr>
          <p:nvPr>
            <p:ph type="dt" sz="quarter" idx="1"/>
          </p:nvPr>
        </p:nvSpPr>
        <p:spPr bwMode="auto">
          <a:xfrm>
            <a:off x="4142965" y="2"/>
            <a:ext cx="3170582" cy="478747"/>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lvl1pPr algn="r" defTabSz="967678">
              <a:defRPr sz="1200">
                <a:solidFill>
                  <a:schemeClr val="tx1"/>
                </a:solidFill>
                <a:latin typeface="Arial" charset="0"/>
                <a:cs typeface="+mn-cs"/>
              </a:defRPr>
            </a:lvl1pPr>
          </a:lstStyle>
          <a:p>
            <a:pPr>
              <a:defRPr/>
            </a:pPr>
            <a:endParaRPr lang="en-US"/>
          </a:p>
        </p:txBody>
      </p:sp>
      <p:sp>
        <p:nvSpPr>
          <p:cNvPr id="74756" name="Rectangle 4"/>
          <p:cNvSpPr>
            <a:spLocks noGrp="1" noChangeArrowheads="1"/>
          </p:cNvSpPr>
          <p:nvPr>
            <p:ph type="ftr" sz="quarter" idx="2"/>
          </p:nvPr>
        </p:nvSpPr>
        <p:spPr bwMode="auto">
          <a:xfrm>
            <a:off x="4" y="9119176"/>
            <a:ext cx="3170582" cy="480389"/>
          </a:xfrm>
          <a:prstGeom prst="rect">
            <a:avLst/>
          </a:prstGeom>
          <a:noFill/>
          <a:ln w="9525">
            <a:noFill/>
            <a:miter lim="800000"/>
            <a:headEnd/>
            <a:tailEnd/>
          </a:ln>
        </p:spPr>
        <p:txBody>
          <a:bodyPr vert="horz" wrap="square" lIns="96894" tIns="48444" rIns="96894" bIns="48444" numCol="1" anchor="b" anchorCtr="0" compatLnSpc="1">
            <a:prstTxWarp prst="textNoShape">
              <a:avLst/>
            </a:prstTxWarp>
          </a:bodyPr>
          <a:lstStyle>
            <a:lvl1pPr defTabSz="967678">
              <a:defRPr sz="1200">
                <a:solidFill>
                  <a:schemeClr val="tx1"/>
                </a:solidFill>
                <a:latin typeface="Arial" charset="0"/>
                <a:cs typeface="+mn-cs"/>
              </a:defRPr>
            </a:lvl1pPr>
          </a:lstStyle>
          <a:p>
            <a:pPr>
              <a:defRPr/>
            </a:pPr>
            <a:endParaRPr lang="en-US"/>
          </a:p>
        </p:txBody>
      </p:sp>
      <p:sp>
        <p:nvSpPr>
          <p:cNvPr id="74757" name="Rectangle 5"/>
          <p:cNvSpPr>
            <a:spLocks noGrp="1" noChangeArrowheads="1"/>
          </p:cNvSpPr>
          <p:nvPr>
            <p:ph type="sldNum" sz="quarter" idx="3"/>
          </p:nvPr>
        </p:nvSpPr>
        <p:spPr bwMode="auto">
          <a:xfrm>
            <a:off x="4142965" y="9119176"/>
            <a:ext cx="3170582" cy="480389"/>
          </a:xfrm>
          <a:prstGeom prst="rect">
            <a:avLst/>
          </a:prstGeom>
          <a:noFill/>
          <a:ln w="9525">
            <a:noFill/>
            <a:miter lim="800000"/>
            <a:headEnd/>
            <a:tailEnd/>
          </a:ln>
        </p:spPr>
        <p:txBody>
          <a:bodyPr vert="horz" wrap="square" lIns="96894" tIns="48444" rIns="96894" bIns="48444" numCol="1" anchor="b" anchorCtr="0" compatLnSpc="1">
            <a:prstTxWarp prst="textNoShape">
              <a:avLst/>
            </a:prstTxWarp>
          </a:bodyPr>
          <a:lstStyle>
            <a:lvl1pPr algn="r" defTabSz="967678">
              <a:defRPr sz="1200">
                <a:solidFill>
                  <a:schemeClr val="tx1"/>
                </a:solidFill>
                <a:latin typeface="Arial" charset="0"/>
                <a:cs typeface="+mn-cs"/>
              </a:defRPr>
            </a:lvl1pPr>
          </a:lstStyle>
          <a:p>
            <a:pPr>
              <a:defRPr/>
            </a:pPr>
            <a:fld id="{54F0F672-6971-416E-94F3-B1AF82F5B4B8}" type="slidenum">
              <a:rPr lang="en-US"/>
              <a:pPr>
                <a:defRPr/>
              </a:pPr>
              <a:t>‹#›</a:t>
            </a:fld>
            <a:endParaRPr lang="en-US"/>
          </a:p>
        </p:txBody>
      </p:sp>
    </p:spTree>
    <p:extLst>
      <p:ext uri="{BB962C8B-B14F-4D97-AF65-F5344CB8AC3E}">
        <p14:creationId xmlns:p14="http://schemas.microsoft.com/office/powerpoint/2010/main" val="42316741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4" y="2"/>
            <a:ext cx="3170582" cy="478747"/>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lvl1pPr defTabSz="967678">
              <a:defRPr sz="1200">
                <a:solidFill>
                  <a:schemeClr val="tx1"/>
                </a:solidFill>
                <a:latin typeface="Arial" charset="0"/>
                <a:cs typeface="+mn-cs"/>
              </a:defRPr>
            </a:lvl1pPr>
          </a:lstStyle>
          <a:p>
            <a:pPr>
              <a:defRPr/>
            </a:pPr>
            <a:endParaRPr lang="en-US"/>
          </a:p>
        </p:txBody>
      </p:sp>
      <p:sp>
        <p:nvSpPr>
          <p:cNvPr id="7171" name="Rectangle 3"/>
          <p:cNvSpPr>
            <a:spLocks noGrp="1" noChangeArrowheads="1"/>
          </p:cNvSpPr>
          <p:nvPr>
            <p:ph type="dt" idx="1"/>
          </p:nvPr>
        </p:nvSpPr>
        <p:spPr bwMode="auto">
          <a:xfrm>
            <a:off x="4142965" y="2"/>
            <a:ext cx="3170582" cy="478747"/>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lvl1pPr algn="r" defTabSz="967678">
              <a:defRPr sz="1200">
                <a:solidFill>
                  <a:schemeClr val="tx1"/>
                </a:solidFill>
                <a:latin typeface="Arial" charset="0"/>
                <a:cs typeface="+mn-cs"/>
              </a:defRPr>
            </a:lvl1pPr>
          </a:lstStyle>
          <a:p>
            <a:pPr>
              <a:defRPr/>
            </a:pPr>
            <a:endParaRPr lang="en-US"/>
          </a:p>
        </p:txBody>
      </p:sp>
      <p:sp>
        <p:nvSpPr>
          <p:cNvPr id="21508" name="Rectangle 4"/>
          <p:cNvSpPr>
            <a:spLocks noGrp="1" noRot="1" noChangeAspect="1" noChangeArrowheads="1" noTextEdit="1"/>
          </p:cNvSpPr>
          <p:nvPr>
            <p:ph type="sldImg" idx="2"/>
          </p:nvPr>
        </p:nvSpPr>
        <p:spPr bwMode="auto">
          <a:xfrm>
            <a:off x="1257300" y="722313"/>
            <a:ext cx="48006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732186" y="4561230"/>
            <a:ext cx="5850834" cy="4318572"/>
          </a:xfrm>
          <a:prstGeom prst="rect">
            <a:avLst/>
          </a:prstGeom>
          <a:noFill/>
          <a:ln w="9525">
            <a:noFill/>
            <a:miter lim="800000"/>
            <a:headEnd/>
            <a:tailEnd/>
          </a:ln>
        </p:spPr>
        <p:txBody>
          <a:bodyPr vert="horz" wrap="square" lIns="96894" tIns="48444" rIns="96894" bIns="48444"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4" y="9119176"/>
            <a:ext cx="3170582" cy="480389"/>
          </a:xfrm>
          <a:prstGeom prst="rect">
            <a:avLst/>
          </a:prstGeom>
          <a:noFill/>
          <a:ln w="9525">
            <a:noFill/>
            <a:miter lim="800000"/>
            <a:headEnd/>
            <a:tailEnd/>
          </a:ln>
        </p:spPr>
        <p:txBody>
          <a:bodyPr vert="horz" wrap="square" lIns="96894" tIns="48444" rIns="96894" bIns="48444" numCol="1" anchor="b" anchorCtr="0" compatLnSpc="1">
            <a:prstTxWarp prst="textNoShape">
              <a:avLst/>
            </a:prstTxWarp>
          </a:bodyPr>
          <a:lstStyle>
            <a:lvl1pPr defTabSz="967678">
              <a:defRPr sz="1200">
                <a:solidFill>
                  <a:schemeClr val="tx1"/>
                </a:solidFill>
                <a:latin typeface="Arial" charset="0"/>
                <a:cs typeface="+mn-cs"/>
              </a:defRPr>
            </a:lvl1pPr>
          </a:lstStyle>
          <a:p>
            <a:pPr>
              <a:defRPr/>
            </a:pPr>
            <a:endParaRPr lang="en-US"/>
          </a:p>
        </p:txBody>
      </p:sp>
      <p:sp>
        <p:nvSpPr>
          <p:cNvPr id="7175" name="Rectangle 7"/>
          <p:cNvSpPr>
            <a:spLocks noGrp="1" noChangeArrowheads="1"/>
          </p:cNvSpPr>
          <p:nvPr>
            <p:ph type="sldNum" sz="quarter" idx="5"/>
          </p:nvPr>
        </p:nvSpPr>
        <p:spPr bwMode="auto">
          <a:xfrm>
            <a:off x="4142965" y="9119176"/>
            <a:ext cx="3170582" cy="480389"/>
          </a:xfrm>
          <a:prstGeom prst="rect">
            <a:avLst/>
          </a:prstGeom>
          <a:noFill/>
          <a:ln w="9525">
            <a:noFill/>
            <a:miter lim="800000"/>
            <a:headEnd/>
            <a:tailEnd/>
          </a:ln>
        </p:spPr>
        <p:txBody>
          <a:bodyPr vert="horz" wrap="square" lIns="96894" tIns="48444" rIns="96894" bIns="48444" numCol="1" anchor="b" anchorCtr="0" compatLnSpc="1">
            <a:prstTxWarp prst="textNoShape">
              <a:avLst/>
            </a:prstTxWarp>
          </a:bodyPr>
          <a:lstStyle>
            <a:lvl1pPr algn="r" defTabSz="967678">
              <a:defRPr sz="1200">
                <a:solidFill>
                  <a:schemeClr val="tx1"/>
                </a:solidFill>
                <a:latin typeface="Arial" charset="0"/>
                <a:cs typeface="+mn-cs"/>
              </a:defRPr>
            </a:lvl1pPr>
          </a:lstStyle>
          <a:p>
            <a:pPr>
              <a:defRPr/>
            </a:pPr>
            <a:fld id="{837B8AA9-9A9F-40E8-916F-00265F4BB470}" type="slidenum">
              <a:rPr lang="en-US"/>
              <a:pPr>
                <a:defRPr/>
              </a:pPr>
              <a:t>‹#›</a:t>
            </a:fld>
            <a:endParaRPr lang="en-US"/>
          </a:p>
        </p:txBody>
      </p:sp>
    </p:spTree>
    <p:extLst>
      <p:ext uri="{BB962C8B-B14F-4D97-AF65-F5344CB8AC3E}">
        <p14:creationId xmlns:p14="http://schemas.microsoft.com/office/powerpoint/2010/main" val="2833719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7678" eaLnBrk="0" hangingPunct="0">
              <a:defRPr>
                <a:solidFill>
                  <a:srgbClr val="FF0000"/>
                </a:solidFill>
                <a:latin typeface="Calibri" pitchFamily="34" charset="0"/>
              </a:defRPr>
            </a:lvl1pPr>
            <a:lvl2pPr marL="770193" indent="-296228" defTabSz="967678" eaLnBrk="0" hangingPunct="0">
              <a:defRPr>
                <a:solidFill>
                  <a:srgbClr val="FF0000"/>
                </a:solidFill>
                <a:latin typeface="Calibri" pitchFamily="34" charset="0"/>
              </a:defRPr>
            </a:lvl2pPr>
            <a:lvl3pPr marL="1184913" indent="-236982" defTabSz="967678" eaLnBrk="0" hangingPunct="0">
              <a:defRPr>
                <a:solidFill>
                  <a:srgbClr val="FF0000"/>
                </a:solidFill>
                <a:latin typeface="Calibri" pitchFamily="34" charset="0"/>
              </a:defRPr>
            </a:lvl3pPr>
            <a:lvl4pPr marL="1658877" indent="-236982" defTabSz="967678" eaLnBrk="0" hangingPunct="0">
              <a:defRPr>
                <a:solidFill>
                  <a:srgbClr val="FF0000"/>
                </a:solidFill>
                <a:latin typeface="Calibri" pitchFamily="34" charset="0"/>
              </a:defRPr>
            </a:lvl4pPr>
            <a:lvl5pPr marL="2132843" indent="-236982" defTabSz="967678" eaLnBrk="0" hangingPunct="0">
              <a:defRPr>
                <a:solidFill>
                  <a:srgbClr val="FF0000"/>
                </a:solidFill>
                <a:latin typeface="Calibri" pitchFamily="34" charset="0"/>
              </a:defRPr>
            </a:lvl5pPr>
            <a:lvl6pPr marL="2606807" indent="-236982" defTabSz="967678" eaLnBrk="0" fontAlgn="base" hangingPunct="0">
              <a:spcBef>
                <a:spcPct val="0"/>
              </a:spcBef>
              <a:spcAft>
                <a:spcPct val="0"/>
              </a:spcAft>
              <a:defRPr>
                <a:solidFill>
                  <a:srgbClr val="FF0000"/>
                </a:solidFill>
                <a:latin typeface="Calibri" pitchFamily="34" charset="0"/>
              </a:defRPr>
            </a:lvl6pPr>
            <a:lvl7pPr marL="3080772" indent="-236982" defTabSz="967678" eaLnBrk="0" fontAlgn="base" hangingPunct="0">
              <a:spcBef>
                <a:spcPct val="0"/>
              </a:spcBef>
              <a:spcAft>
                <a:spcPct val="0"/>
              </a:spcAft>
              <a:defRPr>
                <a:solidFill>
                  <a:srgbClr val="FF0000"/>
                </a:solidFill>
                <a:latin typeface="Calibri" pitchFamily="34" charset="0"/>
              </a:defRPr>
            </a:lvl7pPr>
            <a:lvl8pPr marL="3554738" indent="-236982" defTabSz="967678" eaLnBrk="0" fontAlgn="base" hangingPunct="0">
              <a:spcBef>
                <a:spcPct val="0"/>
              </a:spcBef>
              <a:spcAft>
                <a:spcPct val="0"/>
              </a:spcAft>
              <a:defRPr>
                <a:solidFill>
                  <a:srgbClr val="FF0000"/>
                </a:solidFill>
                <a:latin typeface="Calibri" pitchFamily="34" charset="0"/>
              </a:defRPr>
            </a:lvl8pPr>
            <a:lvl9pPr marL="4028703" indent="-236982" defTabSz="967678" eaLnBrk="0" fontAlgn="base" hangingPunct="0">
              <a:spcBef>
                <a:spcPct val="0"/>
              </a:spcBef>
              <a:spcAft>
                <a:spcPct val="0"/>
              </a:spcAft>
              <a:defRPr>
                <a:solidFill>
                  <a:srgbClr val="FF0000"/>
                </a:solidFill>
                <a:latin typeface="Calibri" pitchFamily="34" charset="0"/>
              </a:defRPr>
            </a:lvl9pPr>
          </a:lstStyle>
          <a:p>
            <a:pPr eaLnBrk="1" hangingPunct="1">
              <a:defRPr/>
            </a:pPr>
            <a:fld id="{88F004C7-DBA7-484E-AB75-0DE52A747748}" type="slidenum">
              <a:rPr lang="en-US" smtClean="0">
                <a:solidFill>
                  <a:schemeClr val="tx1"/>
                </a:solidFill>
                <a:latin typeface="Arial" charset="0"/>
              </a:rPr>
              <a:pPr eaLnBrk="1" hangingPunct="1">
                <a:defRPr/>
              </a:pPr>
              <a:t>1</a:t>
            </a:fld>
            <a:endParaRPr lang="en-US">
              <a:solidFill>
                <a:schemeClr val="tx1"/>
              </a:solidFill>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463901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37B8AA9-9A9F-40E8-916F-00265F4BB470}" type="slidenum">
              <a:rPr lang="en-US" smtClean="0"/>
              <a:pPr>
                <a:defRPr/>
              </a:pPr>
              <a:t>15</a:t>
            </a:fld>
            <a:endParaRPr lang="en-US"/>
          </a:p>
        </p:txBody>
      </p:sp>
    </p:spTree>
    <p:extLst>
      <p:ext uri="{BB962C8B-B14F-4D97-AF65-F5344CB8AC3E}">
        <p14:creationId xmlns:p14="http://schemas.microsoft.com/office/powerpoint/2010/main" val="31675391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1419DE2A-179F-4E85-80F4-CC1ACF9B799C}" type="slidenum">
              <a:rPr lang="en-US" smtClean="0"/>
              <a:pPr>
                <a:defRPr/>
              </a:pPr>
              <a:t>28</a:t>
            </a:fld>
            <a:endParaRPr lang="en-US"/>
          </a:p>
        </p:txBody>
      </p:sp>
      <p:sp>
        <p:nvSpPr>
          <p:cNvPr id="13" name="Rectangle 2"/>
          <p:cNvSpPr>
            <a:spLocks noGrp="1" noChangeArrowheads="1"/>
          </p:cNvSpPr>
          <p:nvPr>
            <p:ph type="body" sz="quarter" idx="11"/>
          </p:nvPr>
        </p:nvSpPr>
        <p:spPr bwMode="auto">
          <a:xfrm>
            <a:off x="395300" y="4678343"/>
            <a:ext cx="6396499" cy="3742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016" tIns="47008" rIns="94016" bIns="47008" numCol="1" anchor="ctr" anchorCtr="0" compatLnSpc="1">
            <a:prstTxWarp prst="textNoShape">
              <a:avLst/>
            </a:prstTxWarp>
            <a:spAutoFit/>
          </a:bodyPr>
          <a:lstStyle/>
          <a:p>
            <a:pPr defTabSz="940163" eaLnBrk="1" hangingPunct="1">
              <a:spcBef>
                <a:spcPct val="0"/>
              </a:spcBef>
            </a:pPr>
            <a:r>
              <a:rPr lang="en-US" sz="800" dirty="0">
                <a:solidFill>
                  <a:srgbClr val="000000"/>
                </a:solidFill>
                <a:latin typeface="Arial" pitchFamily="34" charset="0"/>
                <a:ea typeface="Times New Roman" pitchFamily="18" charset="0"/>
                <a:cs typeface="Arial" pitchFamily="34" charset="0"/>
              </a:rPr>
              <a:t>An equalization rate is New York State's measure of a municipality's level of assessment.</a:t>
            </a:r>
            <a:endParaRPr lang="en-US" sz="600" dirty="0">
              <a:latin typeface="Arial" pitchFamily="34" charset="0"/>
              <a:cs typeface="Arial" pitchFamily="34" charset="0"/>
            </a:endParaRPr>
          </a:p>
          <a:p>
            <a:pPr defTabSz="940163">
              <a:spcBef>
                <a:spcPct val="0"/>
              </a:spcBef>
            </a:pPr>
            <a:r>
              <a:rPr lang="en-US" sz="800" b="1" dirty="0">
                <a:solidFill>
                  <a:srgbClr val="000000"/>
                </a:solidFill>
                <a:latin typeface="Arial" pitchFamily="34" charset="0"/>
                <a:ea typeface="Times New Roman" pitchFamily="18" charset="0"/>
                <a:cs typeface="Arial" pitchFamily="34" charset="0"/>
              </a:rPr>
              <a:t>Equalization rates are percentages</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40163">
              <a:spcBef>
                <a:spcPct val="0"/>
              </a:spcBef>
            </a:pPr>
            <a:r>
              <a:rPr lang="en-US" sz="800" dirty="0">
                <a:solidFill>
                  <a:srgbClr val="000000"/>
                </a:solidFill>
                <a:latin typeface="Arial" pitchFamily="34" charset="0"/>
                <a:ea typeface="Times New Roman" pitchFamily="18" charset="0"/>
                <a:cs typeface="Arial" pitchFamily="34" charset="0"/>
              </a:rPr>
              <a:t>For example:</a:t>
            </a:r>
            <a:endParaRPr lang="en-US" sz="600" dirty="0">
              <a:latin typeface="Arial" pitchFamily="34" charset="0"/>
              <a:cs typeface="Arial" pitchFamily="34"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 100 </a:t>
            </a:r>
            <a:endParaRPr lang="en-US" sz="600" dirty="0">
              <a:latin typeface="Arial" pitchFamily="34" charset="0"/>
              <a:cs typeface="Arial" pitchFamily="34"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Town is assessing property at 100% of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Most likely a reassessment was conducted in recent years</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Your property's assessment should be roughly its market value (the price for which you could sell your property)</a:t>
            </a:r>
            <a:endParaRPr lang="en-US" sz="600" dirty="0">
              <a:latin typeface="Arial" pitchFamily="34" charset="0"/>
              <a:cs typeface="Arial" pitchFamily="34"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&lt; 100 </a:t>
            </a:r>
            <a:endParaRPr lang="en-US" sz="600" dirty="0">
              <a:latin typeface="Arial" pitchFamily="34" charset="0"/>
              <a:cs typeface="Arial" pitchFamily="34"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less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The lower the equalization rate, the longer it has probably been since the last reassessment</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Equalization rate of 43 means overall property in the town is assessed at 43% of market value</a:t>
            </a:r>
            <a:endParaRPr lang="en-US" sz="600" dirty="0">
              <a:latin typeface="Arial" pitchFamily="34" charset="0"/>
              <a:cs typeface="Arial" pitchFamily="34"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&gt; 100 </a:t>
            </a:r>
            <a:endParaRPr lang="en-US" sz="600" dirty="0">
              <a:latin typeface="Arial" pitchFamily="34" charset="0"/>
              <a:cs typeface="Arial" pitchFamily="34"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higher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70082" lvl="1" defTabSz="940163">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Property values may have decreased since the last reassessment, but assessments were not adjusted downward</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40163">
              <a:spcBef>
                <a:spcPct val="0"/>
              </a:spcBef>
            </a:pPr>
            <a:endParaRPr lang="en-US" sz="600" dirty="0">
              <a:latin typeface="Arial" pitchFamily="34" charset="0"/>
              <a:cs typeface="Arial" pitchFamily="34" charset="0"/>
            </a:endParaRPr>
          </a:p>
          <a:p>
            <a:pPr defTabSz="940163">
              <a:spcBef>
                <a:spcPct val="0"/>
              </a:spcBef>
            </a:pPr>
            <a:r>
              <a:rPr lang="en-US" sz="800" b="1" dirty="0">
                <a:solidFill>
                  <a:srgbClr val="000000"/>
                </a:solidFill>
                <a:latin typeface="Arial" pitchFamily="34" charset="0"/>
                <a:ea typeface="Times New Roman" pitchFamily="18" charset="0"/>
                <a:cs typeface="Arial" pitchFamily="34" charset="0"/>
              </a:rPr>
              <a:t>Why equalization rates are necessary in New York State:</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Each municipality determines its own level of assessment (this is in contrast to most states that require one level of assessment statewide)</a:t>
            </a:r>
            <a:br>
              <a:rPr lang="en-US" sz="800" dirty="0">
                <a:solidFill>
                  <a:srgbClr val="000000"/>
                </a:solidFill>
                <a:latin typeface="Arial" pitchFamily="34" charset="0"/>
                <a:ea typeface="Times New Roman" pitchFamily="18" charset="0"/>
                <a:cs typeface="Arial" pitchFamily="34" charset="0"/>
              </a:rPr>
            </a:b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defTabSz="940163">
              <a:spcBef>
                <a:spcPct val="0"/>
              </a:spcBef>
              <a:buFontTx/>
              <a:buChar char="•"/>
            </a:pPr>
            <a:r>
              <a:rPr lang="en-US" sz="800" dirty="0">
                <a:solidFill>
                  <a:srgbClr val="000000"/>
                </a:solidFill>
                <a:latin typeface="Arial" pitchFamily="34" charset="0"/>
                <a:ea typeface="Times New Roman" pitchFamily="18" charset="0"/>
                <a:cs typeface="Arial" pitchFamily="34" charset="0"/>
              </a:rPr>
              <a:t>Hundreds of taxing jurisdictions - including most school districts and counties - do not share the same taxing boundaries as the cities and towns that are responsible for assessing properties.  In order to distribute school district or county taxes among multiple municipalities, the level of assessment of each municipality must be </a:t>
            </a:r>
            <a:r>
              <a:rPr lang="en-US" sz="800" i="1" dirty="0">
                <a:solidFill>
                  <a:srgbClr val="000000"/>
                </a:solidFill>
                <a:latin typeface="Arial" pitchFamily="34" charset="0"/>
                <a:ea typeface="Times New Roman" pitchFamily="18" charset="0"/>
                <a:cs typeface="Arial" pitchFamily="34" charset="0"/>
              </a:rPr>
              <a:t>equalized</a:t>
            </a:r>
            <a:r>
              <a:rPr lang="en-US" sz="800" dirty="0">
                <a:solidFill>
                  <a:srgbClr val="000000"/>
                </a:solidFill>
                <a:latin typeface="Arial" pitchFamily="34" charset="0"/>
                <a:ea typeface="Times New Roman" pitchFamily="18" charset="0"/>
                <a:cs typeface="Arial" pitchFamily="34" charset="0"/>
              </a:rPr>
              <a:t> to full market value.</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40163">
              <a:spcBef>
                <a:spcPct val="0"/>
              </a:spcBef>
            </a:pPr>
            <a:r>
              <a:rPr lang="en-US" sz="800" dirty="0">
                <a:solidFill>
                  <a:srgbClr val="000000"/>
                </a:solidFill>
                <a:latin typeface="Arial" pitchFamily="34" charset="0"/>
                <a:ea typeface="Times New Roman" pitchFamily="18" charset="0"/>
                <a:cs typeface="Arial" pitchFamily="34" charset="0"/>
              </a:rPr>
              <a:t>Once the full market value of each municipality is determined, the school district or county can determine how much in taxes should be collected from each municipality.</a:t>
            </a:r>
            <a:endParaRPr lang="en-US" sz="600" dirty="0">
              <a:latin typeface="Arial" pitchFamily="34" charset="0"/>
              <a:cs typeface="Arial" pitchFamily="34" charset="0"/>
            </a:endParaRPr>
          </a:p>
          <a:p>
            <a:pPr defTabSz="940163">
              <a:spcBef>
                <a:spcPct val="0"/>
              </a:spcBef>
            </a:pPr>
            <a:endParaRPr lang="en-US" sz="1900" dirty="0">
              <a:latin typeface="Arial" pitchFamily="34" charset="0"/>
              <a:cs typeface="Arial" pitchFamily="34" charset="0"/>
            </a:endParaRPr>
          </a:p>
        </p:txBody>
      </p:sp>
    </p:spTree>
    <p:extLst>
      <p:ext uri="{BB962C8B-B14F-4D97-AF65-F5344CB8AC3E}">
        <p14:creationId xmlns:p14="http://schemas.microsoft.com/office/powerpoint/2010/main" val="2024796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231661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321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Tree>
    <p:extLst>
      <p:ext uri="{BB962C8B-B14F-4D97-AF65-F5344CB8AC3E}">
        <p14:creationId xmlns:p14="http://schemas.microsoft.com/office/powerpoint/2010/main" val="3012778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1236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1342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146401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814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69C8E09D-620D-4AE9-A9AF-AD0A64DB9954}" type="slidenum">
              <a:rPr lang="en-US"/>
              <a:pPr>
                <a:defRPr/>
              </a:pPr>
              <a:t>‹#›</a:t>
            </a:fld>
            <a:endParaRPr lang="en-US"/>
          </a:p>
        </p:txBody>
      </p:sp>
    </p:spTree>
    <p:extLst>
      <p:ext uri="{BB962C8B-B14F-4D97-AF65-F5344CB8AC3E}">
        <p14:creationId xmlns:p14="http://schemas.microsoft.com/office/powerpoint/2010/main" val="4275848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5469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430547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90721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66395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535AD02C-541F-4A06-9539-A2A6EB11F7E1}" type="slidenum">
              <a:rPr lang="en-US"/>
              <a:pPr>
                <a:defRPr/>
              </a:pPr>
              <a:t>‹#›</a:t>
            </a:fld>
            <a:endParaRPr lang="en-US"/>
          </a:p>
        </p:txBody>
      </p:sp>
    </p:spTree>
    <p:extLst>
      <p:ext uri="{BB962C8B-B14F-4D97-AF65-F5344CB8AC3E}">
        <p14:creationId xmlns:p14="http://schemas.microsoft.com/office/powerpoint/2010/main" val="2600081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84BACD34-925C-40A7-8E4F-647F3FB69F64}" type="slidenum">
              <a:rPr lang="en-US"/>
              <a:pPr>
                <a:defRPr/>
              </a:pPr>
              <a:t>‹#›</a:t>
            </a:fld>
            <a:endParaRPr lang="en-US"/>
          </a:p>
        </p:txBody>
      </p:sp>
    </p:spTree>
    <p:extLst>
      <p:ext uri="{BB962C8B-B14F-4D97-AF65-F5344CB8AC3E}">
        <p14:creationId xmlns:p14="http://schemas.microsoft.com/office/powerpoint/2010/main" val="864310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4DE1FE02-9C99-4FE9-BD4A-810E5B7DB8B2}" type="slidenum">
              <a:rPr lang="en-US"/>
              <a:pPr>
                <a:defRPr/>
              </a:pPr>
              <a:t>‹#›</a:t>
            </a:fld>
            <a:endParaRPr lang="en-US"/>
          </a:p>
        </p:txBody>
      </p:sp>
    </p:spTree>
    <p:extLst>
      <p:ext uri="{BB962C8B-B14F-4D97-AF65-F5344CB8AC3E}">
        <p14:creationId xmlns:p14="http://schemas.microsoft.com/office/powerpoint/2010/main" val="285888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1DDBF2D6-FFE4-4604-A73F-5B2BD7EABC6C}" type="slidenum">
              <a:rPr lang="en-US"/>
              <a:pPr>
                <a:defRPr/>
              </a:pPr>
              <a:t>‹#›</a:t>
            </a:fld>
            <a:endParaRPr lang="en-US"/>
          </a:p>
        </p:txBody>
      </p:sp>
    </p:spTree>
    <p:extLst>
      <p:ext uri="{BB962C8B-B14F-4D97-AF65-F5344CB8AC3E}">
        <p14:creationId xmlns:p14="http://schemas.microsoft.com/office/powerpoint/2010/main" val="1546959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3C042E8A-40B7-41EF-925D-F40DFD26B49A}" type="slidenum">
              <a:rPr lang="en-US"/>
              <a:pPr>
                <a:defRPr/>
              </a:pPr>
              <a:t>‹#›</a:t>
            </a:fld>
            <a:endParaRPr lang="en-US"/>
          </a:p>
        </p:txBody>
      </p:sp>
    </p:spTree>
    <p:extLst>
      <p:ext uri="{BB962C8B-B14F-4D97-AF65-F5344CB8AC3E}">
        <p14:creationId xmlns:p14="http://schemas.microsoft.com/office/powerpoint/2010/main" val="3879374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a:p>
        </p:txBody>
      </p:sp>
      <p:sp>
        <p:nvSpPr>
          <p:cNvPr id="4"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B1B2B6C9-90BC-48C6-AD1D-050AD9410F34}" type="slidenum">
              <a:rPr lang="en-US"/>
              <a:pPr>
                <a:defRPr/>
              </a:pPr>
              <a:t>‹#›</a:t>
            </a:fld>
            <a:endParaRPr lang="en-US"/>
          </a:p>
        </p:txBody>
      </p:sp>
    </p:spTree>
    <p:extLst>
      <p:ext uri="{BB962C8B-B14F-4D97-AF65-F5344CB8AC3E}">
        <p14:creationId xmlns:p14="http://schemas.microsoft.com/office/powerpoint/2010/main" val="28335579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xfrm>
            <a:off x="6591300" y="6153150"/>
            <a:ext cx="495300" cy="476250"/>
          </a:xfrm>
          <a:prstGeom prst="rect">
            <a:avLst/>
          </a:prstGeom>
          <a:ln/>
        </p:spPr>
        <p:txBody>
          <a:bodyPr/>
          <a:lstStyle>
            <a:lvl1pPr>
              <a:defRPr/>
            </a:lvl1pPr>
          </a:lstStyle>
          <a:p>
            <a:pPr>
              <a:defRPr/>
            </a:pPr>
            <a:fld id="{8DB349F4-C238-46AA-895C-A930C7219183}" type="slidenum">
              <a:rPr lang="en-US"/>
              <a:pPr>
                <a:defRPr/>
              </a:pPr>
              <a:t>‹#›</a:t>
            </a:fld>
            <a:endParaRPr lang="en-US"/>
          </a:p>
        </p:txBody>
      </p:sp>
    </p:spTree>
    <p:extLst>
      <p:ext uri="{BB962C8B-B14F-4D97-AF65-F5344CB8AC3E}">
        <p14:creationId xmlns:p14="http://schemas.microsoft.com/office/powerpoint/2010/main" val="19070055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 Right">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1630387" y="862554"/>
            <a:ext cx="7056413" cy="461665"/>
          </a:xfrm>
        </p:spPr>
        <p:txBody>
          <a:bodyPr wrap="square" anchor="ctr">
            <a:spAutoFit/>
          </a:bodyPr>
          <a:lstStyle>
            <a:lvl1pPr marL="0" indent="0" algn="r">
              <a:buNone/>
              <a:defRPr sz="2400" cap="none" baseline="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1630387" y="304508"/>
            <a:ext cx="7056413" cy="585216"/>
          </a:xfrm>
          <a:prstGeom prst="rect">
            <a:avLst/>
          </a:prstGeom>
        </p:spPr>
        <p:txBody>
          <a:bodyPr vert="horz" lIns="91440" tIns="45720" rIns="91440" bIns="45720" rtlCol="0" anchor="ctr">
            <a:noAutofit/>
          </a:bodyPr>
          <a:lstStyle>
            <a:lvl1pPr algn="r">
              <a:defRPr sz="3200" cap="all" baseline="0">
                <a:solidFill>
                  <a:srgbClr val="2F3A46"/>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rgbClr val="2F3A46"/>
                </a:solidFill>
              </a:defRPr>
            </a:lvl1pPr>
          </a:lstStyle>
          <a:p>
            <a:pPr fontAlgn="auto">
              <a:spcBef>
                <a:spcPts val="0"/>
              </a:spcBef>
              <a:spcAft>
                <a:spcPts val="0"/>
              </a:spcAft>
            </a:pPr>
            <a:fld id="{F68327C5-B821-4FE9-A59A-A60D9EB59A9A}" type="slidenum">
              <a:rPr lang="en-US" smtClean="0">
                <a:latin typeface="Calibri"/>
                <a:cs typeface="+mn-cs"/>
              </a:rPr>
              <a:pPr fontAlgn="auto">
                <a:spcBef>
                  <a:spcPts val="0"/>
                </a:spcBef>
                <a:spcAft>
                  <a:spcPts val="0"/>
                </a:spcAft>
              </a:pPr>
              <a:t>‹#›</a:t>
            </a:fld>
            <a:endParaRPr lang="en-US" dirty="0">
              <a:latin typeface="Calibri"/>
              <a:cs typeface="+mn-cs"/>
            </a:endParaRPr>
          </a:p>
        </p:txBody>
      </p:sp>
      <p:grpSp>
        <p:nvGrpSpPr>
          <p:cNvPr id="3" name="Group 2"/>
          <p:cNvGrpSpPr/>
          <p:nvPr userDrawn="1"/>
        </p:nvGrpSpPr>
        <p:grpSpPr>
          <a:xfrm>
            <a:off x="179512" y="237075"/>
            <a:ext cx="1435522" cy="720080"/>
            <a:chOff x="7584449" y="237075"/>
            <a:chExt cx="1435522" cy="720080"/>
          </a:xfrm>
        </p:grpSpPr>
        <p:pic>
          <p:nvPicPr>
            <p:cNvPr id="13" name="Picture 12"/>
            <p:cNvPicPr>
              <a:picLocks noChangeAspect="1"/>
            </p:cNvPicPr>
            <p:nvPr userDrawn="1"/>
          </p:nvPicPr>
          <p:blipFill>
            <a:blip r:embed="rId3"/>
            <a:stretch>
              <a:fillRect/>
            </a:stretch>
          </p:blipFill>
          <p:spPr>
            <a:xfrm>
              <a:off x="7668344" y="421437"/>
              <a:ext cx="1267733" cy="351357"/>
            </a:xfrm>
            <a:prstGeom prst="rect">
              <a:avLst/>
            </a:prstGeom>
          </p:spPr>
        </p:pic>
        <p:sp>
          <p:nvSpPr>
            <p:cNvPr id="2" name="Rectangle 1"/>
            <p:cNvSpPr/>
            <p:nvPr userDrawn="1"/>
          </p:nvSpPr>
          <p:spPr>
            <a:xfrm>
              <a:off x="7584449" y="237075"/>
              <a:ext cx="1435522"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611340707"/>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 Left">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862554"/>
            <a:ext cx="7200430" cy="461665"/>
          </a:xfrm>
        </p:spPr>
        <p:txBody>
          <a:bodyPr wrap="square" anchor="ctr">
            <a:spAutoFit/>
          </a:bodyPr>
          <a:lstStyle>
            <a:lvl1pPr marL="0" indent="0" algn="l">
              <a:buNone/>
              <a:defRPr sz="2400" cap="none" baseline="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467914" y="304508"/>
            <a:ext cx="7200430" cy="585216"/>
          </a:xfrm>
          <a:prstGeom prst="rect">
            <a:avLst/>
          </a:prstGeom>
        </p:spPr>
        <p:txBody>
          <a:bodyPr vert="horz" lIns="91440" tIns="45720" rIns="91440" bIns="45720" rtlCol="0" anchor="ctr">
            <a:noAutofit/>
          </a:bodyPr>
          <a:lstStyle>
            <a:lvl1pPr algn="l">
              <a:defRPr sz="3200" cap="all" baseline="0">
                <a:solidFill>
                  <a:srgbClr val="2F3A46"/>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rgbClr val="2F3A46"/>
                </a:solidFill>
              </a:defRPr>
            </a:lvl1pPr>
          </a:lstStyle>
          <a:p>
            <a:pPr fontAlgn="auto">
              <a:spcBef>
                <a:spcPts val="0"/>
              </a:spcBef>
              <a:spcAft>
                <a:spcPts val="0"/>
              </a:spcAft>
            </a:pPr>
            <a:fld id="{F68327C5-B821-4FE9-A59A-A60D9EB59A9A}" type="slidenum">
              <a:rPr lang="en-US" smtClean="0">
                <a:latin typeface="Calibri"/>
                <a:cs typeface="+mn-cs"/>
              </a:rPr>
              <a:pPr fontAlgn="auto">
                <a:spcBef>
                  <a:spcPts val="0"/>
                </a:spcBef>
                <a:spcAft>
                  <a:spcPts val="0"/>
                </a:spcAft>
              </a:pPr>
              <a:t>‹#›</a:t>
            </a:fld>
            <a:endParaRPr lang="en-US" dirty="0">
              <a:latin typeface="Calibri"/>
              <a:cs typeface="+mn-cs"/>
            </a:endParaRPr>
          </a:p>
        </p:txBody>
      </p:sp>
      <p:grpSp>
        <p:nvGrpSpPr>
          <p:cNvPr id="3" name="Group 2"/>
          <p:cNvGrpSpPr/>
          <p:nvPr userDrawn="1"/>
        </p:nvGrpSpPr>
        <p:grpSpPr>
          <a:xfrm>
            <a:off x="7584449" y="237075"/>
            <a:ext cx="1435522" cy="720080"/>
            <a:chOff x="7584449" y="237075"/>
            <a:chExt cx="1435522" cy="720080"/>
          </a:xfrm>
        </p:grpSpPr>
        <p:pic>
          <p:nvPicPr>
            <p:cNvPr id="13" name="Picture 12"/>
            <p:cNvPicPr>
              <a:picLocks noChangeAspect="1"/>
            </p:cNvPicPr>
            <p:nvPr userDrawn="1"/>
          </p:nvPicPr>
          <p:blipFill>
            <a:blip r:embed="rId3"/>
            <a:stretch>
              <a:fillRect/>
            </a:stretch>
          </p:blipFill>
          <p:spPr>
            <a:xfrm>
              <a:off x="7668344" y="421437"/>
              <a:ext cx="1267733" cy="351357"/>
            </a:xfrm>
            <a:prstGeom prst="rect">
              <a:avLst/>
            </a:prstGeom>
          </p:spPr>
        </p:pic>
        <p:sp>
          <p:nvSpPr>
            <p:cNvPr id="2" name="Rectangle 1"/>
            <p:cNvSpPr/>
            <p:nvPr userDrawn="1"/>
          </p:nvSpPr>
          <p:spPr>
            <a:xfrm>
              <a:off x="7584449" y="237075"/>
              <a:ext cx="1435522"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1615129054"/>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 Right (dark)">
    <p:bg>
      <p:bgPr>
        <a:solidFill>
          <a:srgbClr val="222A35"/>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1630387" y="908720"/>
            <a:ext cx="7056413" cy="369332"/>
          </a:xfrm>
        </p:spPr>
        <p:txBody>
          <a:bodyPr wrap="square" anchor="ctr">
            <a:spAutoFit/>
          </a:bodyPr>
          <a:lstStyle>
            <a:lvl1pPr marL="0" indent="0" algn="r">
              <a:buNone/>
              <a:defRPr sz="18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1630387" y="304508"/>
            <a:ext cx="7056413" cy="585216"/>
          </a:xfrm>
          <a:prstGeom prst="rect">
            <a:avLst/>
          </a:prstGeom>
        </p:spPr>
        <p:txBody>
          <a:bodyPr vert="horz" lIns="91440" tIns="45720" rIns="91440" bIns="45720" rtlCol="0" anchor="ctr">
            <a:noAutofit/>
          </a:bodyPr>
          <a:lstStyle>
            <a:lvl1pPr algn="r">
              <a:defRPr sz="2800" cap="small" baseline="0">
                <a:solidFill>
                  <a:schemeClr val="bg1"/>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4" name="Group 3"/>
          <p:cNvGrpSpPr/>
          <p:nvPr userDrawn="1"/>
        </p:nvGrpSpPr>
        <p:grpSpPr>
          <a:xfrm>
            <a:off x="179512" y="237075"/>
            <a:ext cx="1435522" cy="720080"/>
            <a:chOff x="179512" y="237075"/>
            <a:chExt cx="1435522" cy="720080"/>
          </a:xfrm>
        </p:grpSpPr>
        <p:pic>
          <p:nvPicPr>
            <p:cNvPr id="14" name="Picture 13"/>
            <p:cNvPicPr>
              <a:picLocks noChangeAspect="1"/>
            </p:cNvPicPr>
            <p:nvPr userDrawn="1"/>
          </p:nvPicPr>
          <p:blipFill>
            <a:blip r:embed="rId3"/>
            <a:stretch>
              <a:fillRect/>
            </a:stretch>
          </p:blipFill>
          <p:spPr>
            <a:xfrm>
              <a:off x="263407" y="421437"/>
              <a:ext cx="1258268" cy="347472"/>
            </a:xfrm>
            <a:prstGeom prst="rect">
              <a:avLst/>
            </a:prstGeom>
          </p:spPr>
        </p:pic>
        <p:sp>
          <p:nvSpPr>
            <p:cNvPr id="2" name="Rectangle 1"/>
            <p:cNvSpPr/>
            <p:nvPr userDrawn="1"/>
          </p:nvSpPr>
          <p:spPr>
            <a:xfrm>
              <a:off x="179512" y="237075"/>
              <a:ext cx="1435522" cy="720080"/>
            </a:xfrm>
            <a:prstGeom prst="rect">
              <a:avLst/>
            </a:prstGeom>
            <a:solidFill>
              <a:srgbClr val="222A3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2316090077"/>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 Left (dark)">
    <p:bg>
      <p:bgPr>
        <a:solidFill>
          <a:srgbClr val="222A35"/>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908720"/>
            <a:ext cx="7056413" cy="369332"/>
          </a:xfrm>
        </p:spPr>
        <p:txBody>
          <a:bodyPr wrap="square" anchor="ctr">
            <a:spAutoFit/>
          </a:bodyPr>
          <a:lstStyle>
            <a:lvl1pPr marL="0" indent="0" algn="l">
              <a:buNone/>
              <a:defRPr sz="18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vl2pPr marL="342884" indent="0" algn="ctr">
              <a:buNone/>
              <a:defRPr>
                <a:solidFill>
                  <a:schemeClr val="tx1">
                    <a:tint val="75000"/>
                  </a:schemeClr>
                </a:solidFill>
              </a:defRPr>
            </a:lvl2pPr>
            <a:lvl3pPr marL="685766" indent="0" algn="ctr">
              <a:buNone/>
              <a:defRPr>
                <a:solidFill>
                  <a:schemeClr val="tx1">
                    <a:tint val="75000"/>
                  </a:schemeClr>
                </a:solidFill>
              </a:defRPr>
            </a:lvl3pPr>
            <a:lvl4pPr marL="1028649" indent="0" algn="ctr">
              <a:buNone/>
              <a:defRPr>
                <a:solidFill>
                  <a:schemeClr val="tx1">
                    <a:tint val="75000"/>
                  </a:schemeClr>
                </a:solidFill>
              </a:defRPr>
            </a:lvl4pPr>
            <a:lvl5pPr marL="1371532" indent="0" algn="ctr">
              <a:buNone/>
              <a:defRPr>
                <a:solidFill>
                  <a:schemeClr val="tx1">
                    <a:tint val="75000"/>
                  </a:schemeClr>
                </a:solidFill>
              </a:defRPr>
            </a:lvl5pPr>
            <a:lvl6pPr marL="1714415" indent="0" algn="ctr">
              <a:buNone/>
              <a:defRPr>
                <a:solidFill>
                  <a:schemeClr val="tx1">
                    <a:tint val="75000"/>
                  </a:schemeClr>
                </a:solidFill>
              </a:defRPr>
            </a:lvl6pPr>
            <a:lvl7pPr marL="2057297" indent="0" algn="ctr">
              <a:buNone/>
              <a:defRPr>
                <a:solidFill>
                  <a:schemeClr val="tx1">
                    <a:tint val="75000"/>
                  </a:schemeClr>
                </a:solidFill>
              </a:defRPr>
            </a:lvl7pPr>
            <a:lvl8pPr marL="2400180" indent="0" algn="ctr">
              <a:buNone/>
              <a:defRPr>
                <a:solidFill>
                  <a:schemeClr val="tx1">
                    <a:tint val="75000"/>
                  </a:schemeClr>
                </a:solidFill>
              </a:defRPr>
            </a:lvl8pPr>
            <a:lvl9pPr marL="2743064" indent="0" algn="ctr">
              <a:buNone/>
              <a:defRPr>
                <a:solidFill>
                  <a:schemeClr val="tx1">
                    <a:tint val="75000"/>
                  </a:schemeClr>
                </a:solidFill>
              </a:defRPr>
            </a:lvl9pPr>
          </a:lstStyle>
          <a:p>
            <a:r>
              <a:rPr lang="en-US"/>
              <a:t>Click to edit Master subtitle style</a:t>
            </a:r>
          </a:p>
        </p:txBody>
      </p:sp>
      <p:sp>
        <p:nvSpPr>
          <p:cNvPr id="11" name="Espace réservé du titre 1"/>
          <p:cNvSpPr>
            <a:spLocks noGrp="1"/>
          </p:cNvSpPr>
          <p:nvPr>
            <p:ph type="title"/>
          </p:nvPr>
        </p:nvSpPr>
        <p:spPr>
          <a:xfrm>
            <a:off x="467914" y="304508"/>
            <a:ext cx="7056413" cy="585216"/>
          </a:xfrm>
          <a:prstGeom prst="rect">
            <a:avLst/>
          </a:prstGeom>
        </p:spPr>
        <p:txBody>
          <a:bodyPr vert="horz" lIns="91440" tIns="45720" rIns="91440" bIns="45720" rtlCol="0" anchor="ctr">
            <a:noAutofit/>
          </a:bodyPr>
          <a:lstStyle>
            <a:lvl1pPr algn="l">
              <a:defRPr sz="2800" cap="small" baseline="0">
                <a:solidFill>
                  <a:schemeClr val="bg1"/>
                </a:solidFill>
              </a:defRPr>
            </a:lvl1pPr>
          </a:lstStyle>
          <a:p>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16" name="Group 15"/>
          <p:cNvGrpSpPr/>
          <p:nvPr userDrawn="1"/>
        </p:nvGrpSpPr>
        <p:grpSpPr>
          <a:xfrm>
            <a:off x="7584449" y="237075"/>
            <a:ext cx="1435522" cy="720080"/>
            <a:chOff x="179512" y="237075"/>
            <a:chExt cx="1435522" cy="720080"/>
          </a:xfrm>
        </p:grpSpPr>
        <p:pic>
          <p:nvPicPr>
            <p:cNvPr id="17" name="Picture 16"/>
            <p:cNvPicPr>
              <a:picLocks noChangeAspect="1"/>
            </p:cNvPicPr>
            <p:nvPr userDrawn="1"/>
          </p:nvPicPr>
          <p:blipFill>
            <a:blip r:embed="rId3"/>
            <a:stretch>
              <a:fillRect/>
            </a:stretch>
          </p:blipFill>
          <p:spPr>
            <a:xfrm>
              <a:off x="263407" y="421437"/>
              <a:ext cx="1258268" cy="347472"/>
            </a:xfrm>
            <a:prstGeom prst="rect">
              <a:avLst/>
            </a:prstGeom>
          </p:spPr>
        </p:pic>
        <p:sp>
          <p:nvSpPr>
            <p:cNvPr id="18" name="Rectangle 17"/>
            <p:cNvSpPr/>
            <p:nvPr userDrawn="1"/>
          </p:nvSpPr>
          <p:spPr>
            <a:xfrm>
              <a:off x="179512" y="237075"/>
              <a:ext cx="1435522" cy="720080"/>
            </a:xfrm>
            <a:prstGeom prst="rect">
              <a:avLst/>
            </a:prstGeom>
            <a:solidFill>
              <a:srgbClr val="222A3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2100771573"/>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Title - Left (dark)">
    <p:bg>
      <p:bgPr>
        <a:solidFill>
          <a:schemeClr val="tx1">
            <a:lumMod val="75000"/>
          </a:schemeClr>
        </a:solidFill>
        <a:effectLst/>
      </p:bgPr>
    </p:bg>
    <p:spTree>
      <p:nvGrpSpPr>
        <p:cNvPr id="1" name=""/>
        <p:cNvGrpSpPr/>
        <p:nvPr/>
      </p:nvGrpSpPr>
      <p:grpSpPr>
        <a:xfrm>
          <a:off x="0" y="0"/>
          <a:ext cx="0" cy="0"/>
          <a:chOff x="0" y="0"/>
          <a:chExt cx="0" cy="0"/>
        </a:xfrm>
      </p:grpSpPr>
      <p:sp>
        <p:nvSpPr>
          <p:cNvPr id="10" name="Sous-titre 2"/>
          <p:cNvSpPr>
            <a:spLocks noGrp="1"/>
          </p:cNvSpPr>
          <p:nvPr>
            <p:ph type="subTitle" idx="1"/>
          </p:nvPr>
        </p:nvSpPr>
        <p:spPr>
          <a:xfrm>
            <a:off x="467914" y="862554"/>
            <a:ext cx="7056413" cy="461665"/>
          </a:xfrm>
        </p:spPr>
        <p:txBody>
          <a:bodyPr vert="horz" wrap="square" lIns="91440" tIns="45720" rIns="91440" bIns="45720" rtlCol="0" anchor="ctr">
            <a:spAutoFit/>
          </a:bodyPr>
          <a:lstStyle>
            <a:lvl1pPr>
              <a:defRPr lang="en-US" sz="2400" cap="none" baseline="0">
                <a:solidFill>
                  <a:schemeClr val="accent1">
                    <a:lumMod val="60000"/>
                    <a:lumOff val="40000"/>
                  </a:schemeClr>
                </a:solidFill>
                <a:latin typeface="Open Sans" panose="020B0606030504020204" pitchFamily="34" charset="0"/>
                <a:ea typeface="Open Sans" panose="020B0606030504020204" pitchFamily="34" charset="0"/>
                <a:cs typeface="Open Sans" panose="020B0606030504020204" pitchFamily="34" charset="0"/>
              </a:defRPr>
            </a:lvl1pPr>
          </a:lstStyle>
          <a:p>
            <a:pPr marL="0" lvl="0" indent="0">
              <a:buNone/>
            </a:pPr>
            <a:r>
              <a:rPr lang="en-US"/>
              <a:t>Click to edit Master subtitle style</a:t>
            </a:r>
          </a:p>
        </p:txBody>
      </p:sp>
      <p:sp>
        <p:nvSpPr>
          <p:cNvPr id="11" name="Espace réservé du titre 1"/>
          <p:cNvSpPr>
            <a:spLocks noGrp="1"/>
          </p:cNvSpPr>
          <p:nvPr>
            <p:ph type="title"/>
          </p:nvPr>
        </p:nvSpPr>
        <p:spPr>
          <a:xfrm>
            <a:off x="467914" y="304508"/>
            <a:ext cx="7056413" cy="585216"/>
          </a:xfrm>
          <a:prstGeom prst="rect">
            <a:avLst/>
          </a:prstGeom>
        </p:spPr>
        <p:txBody>
          <a:bodyPr vert="horz" lIns="91440" tIns="45720" rIns="91440" bIns="45720" rtlCol="0" anchor="ctr">
            <a:noAutofit/>
          </a:bodyPr>
          <a:lstStyle>
            <a:lvl1pPr>
              <a:defRPr lang="en-US" dirty="0">
                <a:solidFill>
                  <a:schemeClr val="bg1"/>
                </a:solidFill>
              </a:defRPr>
            </a:lvl1pPr>
          </a:lstStyle>
          <a:p>
            <a:pPr lvl="0" algn="l"/>
            <a:r>
              <a:rPr lang="en-US"/>
              <a:t>Click to edit Master title style</a:t>
            </a:r>
            <a:endParaRPr lang="en-US" dirty="0"/>
          </a:p>
        </p:txBody>
      </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grpSp>
        <p:nvGrpSpPr>
          <p:cNvPr id="23" name="Group 22"/>
          <p:cNvGrpSpPr/>
          <p:nvPr userDrawn="1"/>
        </p:nvGrpSpPr>
        <p:grpSpPr>
          <a:xfrm>
            <a:off x="328166" y="6237312"/>
            <a:ext cx="439241" cy="439240"/>
            <a:chOff x="186858" y="6096003"/>
            <a:chExt cx="580550" cy="580549"/>
          </a:xfrm>
          <a:solidFill>
            <a:schemeClr val="bg1">
              <a:lumMod val="75000"/>
              <a:alpha val="25000"/>
            </a:schemeClr>
          </a:solidFill>
        </p:grpSpPr>
        <p:sp>
          <p:nvSpPr>
            <p:cNvPr id="24" name="Rectangle 23"/>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600" b="1" dirty="0">
                <a:solidFill>
                  <a:prstClr val="white"/>
                </a:solidFill>
                <a:latin typeface="GeosansLight" panose="02000603020000020003"/>
              </a:endParaRPr>
            </a:p>
          </p:txBody>
        </p:sp>
        <p:sp>
          <p:nvSpPr>
            <p:cNvPr id="25" name="Rectangle 24"/>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
        <p:nvSpPr>
          <p:cNvPr id="26" name="Slide Number Placeholder 5"/>
          <p:cNvSpPr>
            <a:spLocks noGrp="1"/>
          </p:cNvSpPr>
          <p:nvPr>
            <p:ph type="sldNum" sz="quarter" idx="12"/>
          </p:nvPr>
        </p:nvSpPr>
        <p:spPr>
          <a:xfrm>
            <a:off x="328166" y="6237312"/>
            <a:ext cx="439241" cy="390437"/>
          </a:xfrm>
          <a:prstGeom prst="rect">
            <a:avLst/>
          </a:prstGeom>
        </p:spPr>
        <p:txBody>
          <a:bodyPr anchor="ctr"/>
          <a:lstStyle>
            <a:lvl1pPr algn="ctr">
              <a:defRPr sz="1200">
                <a:solidFill>
                  <a:schemeClr val="bg1"/>
                </a:solidFill>
              </a:defRPr>
            </a:lvl1pPr>
          </a:lstStyle>
          <a:p>
            <a:pPr fontAlgn="auto">
              <a:spcBef>
                <a:spcPts val="0"/>
              </a:spcBef>
              <a:spcAft>
                <a:spcPts val="0"/>
              </a:spcAft>
            </a:pPr>
            <a:fld id="{F68327C5-B821-4FE9-A59A-A60D9EB59A9A}" type="slidenum">
              <a:rPr lang="en-US" smtClean="0">
                <a:solidFill>
                  <a:prstClr val="white"/>
                </a:solidFill>
                <a:latin typeface="Calibri"/>
                <a:cs typeface="+mn-cs"/>
              </a:rPr>
              <a:pPr fontAlgn="auto">
                <a:spcBef>
                  <a:spcPts val="0"/>
                </a:spcBef>
                <a:spcAft>
                  <a:spcPts val="0"/>
                </a:spcAft>
              </a:pPr>
              <a:t>‹#›</a:t>
            </a:fld>
            <a:endParaRPr lang="en-US" dirty="0">
              <a:solidFill>
                <a:prstClr val="white"/>
              </a:solidFill>
              <a:latin typeface="Calibri"/>
              <a:cs typeface="+mn-cs"/>
            </a:endParaRPr>
          </a:p>
        </p:txBody>
      </p:sp>
      <p:grpSp>
        <p:nvGrpSpPr>
          <p:cNvPr id="16" name="Group 15"/>
          <p:cNvGrpSpPr/>
          <p:nvPr userDrawn="1"/>
        </p:nvGrpSpPr>
        <p:grpSpPr>
          <a:xfrm>
            <a:off x="7584449" y="237075"/>
            <a:ext cx="1435522" cy="720080"/>
            <a:chOff x="179512" y="237075"/>
            <a:chExt cx="1435522" cy="720080"/>
          </a:xfrm>
        </p:grpSpPr>
        <p:pic>
          <p:nvPicPr>
            <p:cNvPr id="17" name="Picture 16"/>
            <p:cNvPicPr>
              <a:picLocks noChangeAspect="1"/>
            </p:cNvPicPr>
            <p:nvPr userDrawn="1"/>
          </p:nvPicPr>
          <p:blipFill>
            <a:blip r:embed="rId3"/>
            <a:stretch>
              <a:fillRect/>
            </a:stretch>
          </p:blipFill>
          <p:spPr>
            <a:xfrm>
              <a:off x="263407" y="421437"/>
              <a:ext cx="1258268" cy="347472"/>
            </a:xfrm>
            <a:prstGeom prst="rect">
              <a:avLst/>
            </a:prstGeom>
          </p:spPr>
        </p:pic>
        <p:sp>
          <p:nvSpPr>
            <p:cNvPr id="18" name="Rectangle 17"/>
            <p:cNvSpPr/>
            <p:nvPr userDrawn="1"/>
          </p:nvSpPr>
          <p:spPr>
            <a:xfrm>
              <a:off x="179512" y="237075"/>
              <a:ext cx="1435522" cy="720080"/>
            </a:xfrm>
            <a:prstGeom prst="rect">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grpSp>
    </p:spTree>
    <p:extLst>
      <p:ext uri="{BB962C8B-B14F-4D97-AF65-F5344CB8AC3E}">
        <p14:creationId xmlns:p14="http://schemas.microsoft.com/office/powerpoint/2010/main" val="768625925"/>
      </p:ext>
    </p:extLst>
  </p:cSld>
  <p:clrMapOvr>
    <a:masterClrMapping/>
  </p:clrMapOvr>
  <p:extLst mod="1">
    <p:ext uri="{DCECCB84-F9BA-43D5-87BE-67443E8EF086}">
      <p15:sldGuideLst xmlns:p15="http://schemas.microsoft.com/office/powerpoint/2012/main">
        <p15:guide id="1" pos="3840">
          <p15:clr>
            <a:srgbClr val="FBAE40"/>
          </p15:clr>
        </p15:guide>
        <p15:guide id="2" pos="7287">
          <p15:clr>
            <a:srgbClr val="FBAE40"/>
          </p15:clr>
        </p15:guide>
        <p15:guide id="3" pos="393">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spTree>
    <p:extLst>
      <p:ext uri="{BB962C8B-B14F-4D97-AF65-F5344CB8AC3E}">
        <p14:creationId xmlns:p14="http://schemas.microsoft.com/office/powerpoint/2010/main" val="31879784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ark">
    <p:bg>
      <p:bgPr>
        <a:solidFill>
          <a:srgbClr val="222A3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048512" y="5774480"/>
            <a:ext cx="1095488" cy="1083520"/>
          </a:xfrm>
          <a:prstGeom prst="rect">
            <a:avLst/>
          </a:prstGeom>
        </p:spPr>
      </p:pic>
    </p:spTree>
    <p:extLst>
      <p:ext uri="{BB962C8B-B14F-4D97-AF65-F5344CB8AC3E}">
        <p14:creationId xmlns:p14="http://schemas.microsoft.com/office/powerpoint/2010/main" val="2179500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Transition">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cap="all" baseline="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2800">
                <a:solidFill>
                  <a:schemeClr val="accent1">
                    <a:lumMod val="60000"/>
                    <a:lumOff val="4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fontAlgn="auto">
              <a:spcBef>
                <a:spcPts val="0"/>
              </a:spcBef>
              <a:spcAft>
                <a:spcPts val="0"/>
              </a:spcAft>
            </a:pPr>
            <a:endParaRPr lang="en-US" sz="1350">
              <a:solidFill>
                <a:prstClr val="white"/>
              </a:solidFill>
            </a:endParaRPr>
          </a:p>
        </p:txBody>
      </p:sp>
      <p:pic>
        <p:nvPicPr>
          <p:cNvPr id="9" name="Picture 8"/>
          <p:cNvPicPr>
            <a:picLocks noChangeAspect="1"/>
          </p:cNvPicPr>
          <p:nvPr userDrawn="1"/>
        </p:nvPicPr>
        <p:blipFill>
          <a:blip r:embed="rId2"/>
          <a:stretch>
            <a:fillRect/>
          </a:stretch>
        </p:blipFill>
        <p:spPr>
          <a:xfrm>
            <a:off x="7243399" y="6216529"/>
            <a:ext cx="1627773" cy="451143"/>
          </a:xfrm>
          <a:prstGeom prst="rect">
            <a:avLst/>
          </a:prstGeom>
        </p:spPr>
      </p:pic>
      <p:pic>
        <p:nvPicPr>
          <p:cNvPr id="6" name="Picture 5"/>
          <p:cNvPicPr>
            <a:picLocks noChangeAspect="1"/>
          </p:cNvPicPr>
          <p:nvPr userDrawn="1"/>
        </p:nvPicPr>
        <p:blipFill rotWithShape="1">
          <a:blip r:embed="rId3" cstate="print">
            <a:extLst>
              <a:ext uri="{28A0092B-C50C-407E-A947-70E740481C1C}">
                <a14:useLocalDpi xmlns:a14="http://schemas.microsoft.com/office/drawing/2010/main" val="0"/>
              </a:ext>
            </a:extLst>
          </a:blip>
          <a:srcRect r="18500" b="19391"/>
          <a:stretch/>
        </p:blipFill>
        <p:spPr>
          <a:xfrm>
            <a:off x="8048512" y="4937768"/>
            <a:ext cx="1095488" cy="1083520"/>
          </a:xfrm>
          <a:prstGeom prst="rect">
            <a:avLst/>
          </a:prstGeom>
        </p:spPr>
      </p:pic>
      <p:grpSp>
        <p:nvGrpSpPr>
          <p:cNvPr id="8" name="Group 7"/>
          <p:cNvGrpSpPr/>
          <p:nvPr userDrawn="1"/>
        </p:nvGrpSpPr>
        <p:grpSpPr>
          <a:xfrm>
            <a:off x="5772419" y="6336792"/>
            <a:ext cx="1470980" cy="307777"/>
            <a:chOff x="8616280" y="6285754"/>
            <a:chExt cx="1470980" cy="307777"/>
          </a:xfrm>
        </p:grpSpPr>
        <p:sp>
          <p:nvSpPr>
            <p:cNvPr id="10" name="TextBox 9"/>
            <p:cNvSpPr txBox="1"/>
            <p:nvPr userDrawn="1"/>
          </p:nvSpPr>
          <p:spPr>
            <a:xfrm>
              <a:off x="8616280" y="6285754"/>
              <a:ext cx="1470980" cy="307777"/>
            </a:xfrm>
            <a:prstGeom prst="rect">
              <a:avLst/>
            </a:prstGeom>
            <a:noFill/>
          </p:spPr>
          <p:txBody>
            <a:bodyPr wrap="none" rtlCol="0">
              <a:spAutoFit/>
            </a:bodyPr>
            <a:lstStyle/>
            <a:p>
              <a:pPr fontAlgn="auto">
                <a:spcBef>
                  <a:spcPts val="0"/>
                </a:spcBef>
                <a:spcAft>
                  <a:spcPts val="0"/>
                </a:spcAft>
              </a:pPr>
              <a:r>
                <a:rPr lang="en-US" sz="1400">
                  <a:solidFill>
                    <a:srgbClr val="95A5A6"/>
                  </a:solidFill>
                  <a:latin typeface="Calibri"/>
                  <a:cs typeface="+mn-cs"/>
                </a:rPr>
                <a:t>Made with       by </a:t>
              </a:r>
            </a:p>
          </p:txBody>
        </p:sp>
        <p:sp>
          <p:nvSpPr>
            <p:cNvPr id="11" name="Freeform 290"/>
            <p:cNvSpPr/>
            <p:nvPr userDrawn="1"/>
          </p:nvSpPr>
          <p:spPr>
            <a:xfrm>
              <a:off x="9544347" y="6374509"/>
              <a:ext cx="152053" cy="130265"/>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endParaRPr lang="en-US" sz="1350">
                <a:solidFill>
                  <a:prstClr val="white"/>
                </a:solidFill>
              </a:endParaRPr>
            </a:p>
          </p:txBody>
        </p:sp>
      </p:grpSp>
    </p:spTree>
    <p:extLst>
      <p:ext uri="{BB962C8B-B14F-4D97-AF65-F5344CB8AC3E}">
        <p14:creationId xmlns:p14="http://schemas.microsoft.com/office/powerpoint/2010/main" val="38484730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Cover">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9532" y="782026"/>
            <a:ext cx="8424936" cy="784830"/>
          </a:xfrm>
        </p:spPr>
        <p:txBody>
          <a:bodyPr wrap="square" anchor="ctr">
            <a:spAutoFit/>
          </a:bodyPr>
          <a:lstStyle>
            <a:lvl1pPr algn="ctr">
              <a:defRPr sz="4500">
                <a:solidFill>
                  <a:schemeClr val="bg1"/>
                </a:solidFill>
              </a:defRPr>
            </a:lvl1pPr>
          </a:lstStyle>
          <a:p>
            <a:r>
              <a:rPr lang="en-US" dirty="0"/>
              <a:t>Click to edit Master 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013">
              <a:solidFill>
                <a:prstClr val="white"/>
              </a:solidFill>
            </a:endParaRP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2348880"/>
            <a:ext cx="4901695" cy="4051250"/>
          </a:xfrm>
          <a:prstGeom prst="rect">
            <a:avLst/>
          </a:prstGeom>
          <a:effectLst>
            <a:reflection blurRad="6350" stA="52000" endA="300" endPos="35000" dir="5400000" sy="-100000" algn="bl" rotWithShape="0"/>
          </a:effectLst>
        </p:spPr>
      </p:pic>
      <p:sp>
        <p:nvSpPr>
          <p:cNvPr id="13" name="Picture Placeholder 8"/>
          <p:cNvSpPr>
            <a:spLocks noGrp="1"/>
          </p:cNvSpPr>
          <p:nvPr>
            <p:ph type="pic" sz="quarter" idx="10"/>
          </p:nvPr>
        </p:nvSpPr>
        <p:spPr>
          <a:xfrm>
            <a:off x="530650" y="2564904"/>
            <a:ext cx="4343435" cy="2449935"/>
          </a:xfrm>
        </p:spPr>
        <p:txBody>
          <a:bodyPr/>
          <a:lstStyle>
            <a:lvl1pPr>
              <a:defRPr>
                <a:solidFill>
                  <a:schemeClr val="bg1"/>
                </a:solidFill>
              </a:defRPr>
            </a:lvl1pPr>
          </a:lstStyle>
          <a:p>
            <a:endParaRPr lang="en-US"/>
          </a:p>
        </p:txBody>
      </p:sp>
      <p:pic>
        <p:nvPicPr>
          <p:cNvPr id="16" name="Picture 15"/>
          <p:cNvPicPr>
            <a:picLocks noChangeAspect="1"/>
          </p:cNvPicPr>
          <p:nvPr userDrawn="1"/>
        </p:nvPicPr>
        <p:blipFill>
          <a:blip r:embed="rId3"/>
          <a:stretch>
            <a:fillRect/>
          </a:stretch>
        </p:blipFill>
        <p:spPr>
          <a:xfrm>
            <a:off x="7243399" y="6216529"/>
            <a:ext cx="1627773" cy="451143"/>
          </a:xfrm>
          <a:prstGeom prst="rect">
            <a:avLst/>
          </a:prstGeom>
        </p:spPr>
      </p:pic>
      <p:pic>
        <p:nvPicPr>
          <p:cNvPr id="8" name="Picture 7"/>
          <p:cNvPicPr>
            <a:picLocks noChangeAspect="1"/>
          </p:cNvPicPr>
          <p:nvPr userDrawn="1"/>
        </p:nvPicPr>
        <p:blipFill rotWithShape="1">
          <a:blip r:embed="rId4" cstate="print">
            <a:extLst>
              <a:ext uri="{28A0092B-C50C-407E-A947-70E740481C1C}">
                <a14:useLocalDpi xmlns:a14="http://schemas.microsoft.com/office/drawing/2010/main" val="0"/>
              </a:ext>
            </a:extLst>
          </a:blip>
          <a:srcRect r="18500" b="19391"/>
          <a:stretch/>
        </p:blipFill>
        <p:spPr>
          <a:xfrm>
            <a:off x="8048512" y="4937768"/>
            <a:ext cx="1095488" cy="1083520"/>
          </a:xfrm>
          <a:prstGeom prst="rect">
            <a:avLst/>
          </a:prstGeom>
        </p:spPr>
      </p:pic>
    </p:spTree>
    <p:extLst>
      <p:ext uri="{BB962C8B-B14F-4D97-AF65-F5344CB8AC3E}">
        <p14:creationId xmlns:p14="http://schemas.microsoft.com/office/powerpoint/2010/main" val="25556818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492596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32219111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1345525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30370149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4915961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7397516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10763384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29543021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26770247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576647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4664386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8533329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4787658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20457308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9658069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1358869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9717974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4467299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1519466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2465193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776429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158975237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356163672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107305786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12690104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550025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Diapositive de titre">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2915816" y="620688"/>
            <a:ext cx="5770984" cy="288032"/>
          </a:xfrm>
        </p:spPr>
        <p:txBody>
          <a:bodyPr anchor="ctr">
            <a:noAutofit/>
          </a:bodyPr>
          <a:lstStyle>
            <a:lvl1pPr marL="0" indent="0" algn="r">
              <a:buNone/>
              <a:defRPr sz="1600" cap="small" baseline="0">
                <a:solidFill>
                  <a:srgbClr val="1D263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Modifiez le style des sous-titres du masque</a:t>
            </a:r>
            <a:endParaRPr lang="en-US" dirty="0"/>
          </a:p>
        </p:txBody>
      </p:sp>
      <p:sp>
        <p:nvSpPr>
          <p:cNvPr id="7" name="Espace réservé du titre 1"/>
          <p:cNvSpPr>
            <a:spLocks noGrp="1"/>
          </p:cNvSpPr>
          <p:nvPr>
            <p:ph type="title"/>
          </p:nvPr>
        </p:nvSpPr>
        <p:spPr>
          <a:xfrm>
            <a:off x="2915816" y="3076"/>
            <a:ext cx="5770984" cy="617612"/>
          </a:xfrm>
          <a:prstGeom prst="rect">
            <a:avLst/>
          </a:prstGeom>
        </p:spPr>
        <p:txBody>
          <a:bodyPr vert="horz" lIns="91440" tIns="45720" rIns="91440" bIns="45720" rtlCol="0" anchor="ctr">
            <a:normAutofit/>
          </a:bodyPr>
          <a:lstStyle/>
          <a:p>
            <a:r>
              <a:rPr lang="fr-FR" dirty="0"/>
              <a:t>Modifiez le style du titre</a:t>
            </a:r>
            <a:endParaRPr lang="en-US" dirty="0"/>
          </a:p>
        </p:txBody>
      </p:sp>
    </p:spTree>
    <p:extLst>
      <p:ext uri="{BB962C8B-B14F-4D97-AF65-F5344CB8AC3E}">
        <p14:creationId xmlns:p14="http://schemas.microsoft.com/office/powerpoint/2010/main" val="18250370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628650" y="244372"/>
            <a:ext cx="7886700" cy="673100"/>
          </a:xfrm>
        </p:spPr>
        <p:txBody>
          <a:bodyPr/>
          <a:lstStyle>
            <a:lvl1pPr>
              <a:defRPr>
                <a:solidFill>
                  <a:schemeClr val="bg1"/>
                </a:solidFill>
              </a:defRPr>
            </a:lvl1pPr>
          </a:lstStyle>
          <a:p>
            <a:r>
              <a:rPr lang="en-US"/>
              <a:t>Click to edit Master title style</a:t>
            </a:r>
          </a:p>
        </p:txBody>
      </p:sp>
      <p:sp>
        <p:nvSpPr>
          <p:cNvPr id="16" name="Rectangle 9"/>
          <p:cNvSpPr>
            <a:spLocks noGrp="1" noChangeArrowheads="1"/>
          </p:cNvSpPr>
          <p:nvPr>
            <p:ph type="sldNum" sz="quarter" idx="10"/>
          </p:nvPr>
        </p:nvSpPr>
        <p:spPr>
          <a:xfrm>
            <a:off x="5257800" y="6153150"/>
            <a:ext cx="2133600" cy="476250"/>
          </a:xfrm>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551690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microsoft.com/office/2007/relationships/hdphoto" Target="../media/hdphoto1.wdp"/><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theme" Target="../theme/theme3.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microsoft.com/office/2007/relationships/hdphoto" Target="../media/hdphoto1.wdp"/><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image" Target="../media/image2.png"/><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microsoft.com/office/2007/relationships/hdphoto" Target="../media/hdphoto1.wdp"/><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image" Target="../media/image2.png"/><Relationship Id="rId2" Type="http://schemas.openxmlformats.org/officeDocument/2006/relationships/slideLayout" Target="../slideLayouts/slideLayout43.xml"/><Relationship Id="rId16" Type="http://schemas.openxmlformats.org/officeDocument/2006/relationships/theme" Target="../theme/theme5.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Box 21"/>
          <p:cNvSpPr txBox="1">
            <a:spLocks noChangeArrowheads="1"/>
          </p:cNvSpPr>
          <p:nvPr userDrawn="1"/>
        </p:nvSpPr>
        <p:spPr bwMode="auto">
          <a:xfrm>
            <a:off x="0" y="3641725"/>
            <a:ext cx="914400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algn="ctr" eaLnBrk="1" hangingPunct="1">
              <a:defRPr/>
            </a:pPr>
            <a:r>
              <a:rPr lang="en-US" sz="4400" b="1" baseline="0" dirty="0">
                <a:solidFill>
                  <a:schemeClr val="tx1"/>
                </a:solidFill>
                <a:latin typeface="Avenir LT Std 45 Book" panose="020B0502020203020204" pitchFamily="34" charset="0"/>
              </a:rPr>
              <a:t>2025-26 Proposed Budget</a:t>
            </a:r>
          </a:p>
          <a:p>
            <a:pPr algn="ctr" eaLnBrk="1" hangingPunct="1">
              <a:defRPr/>
            </a:pPr>
            <a:r>
              <a:rPr lang="en-US" sz="4400" b="1" kern="1200" baseline="0" dirty="0">
                <a:solidFill>
                  <a:schemeClr val="tx1"/>
                </a:solidFill>
                <a:latin typeface="Avenir LT Std 45 Book" panose="020B0502020203020204" pitchFamily="34" charset="0"/>
                <a:ea typeface="+mn-ea"/>
                <a:cs typeface="Arial" charset="0"/>
              </a:rPr>
              <a:t>Budget Hearing</a:t>
            </a:r>
          </a:p>
          <a:p>
            <a:pPr algn="ctr" eaLnBrk="1" hangingPunct="1">
              <a:defRPr/>
            </a:pPr>
            <a:r>
              <a:rPr lang="en-US" sz="2800" b="1" i="1" baseline="0" dirty="0">
                <a:solidFill>
                  <a:schemeClr val="tx1"/>
                </a:solidFill>
                <a:latin typeface="Avenir LT Std 45 Book" panose="020B0502020203020204" pitchFamily="34" charset="0"/>
              </a:rPr>
              <a:t>Board of Education Meeting</a:t>
            </a:r>
          </a:p>
          <a:p>
            <a:pPr algn="ctr" eaLnBrk="1" hangingPunct="1">
              <a:defRPr/>
            </a:pPr>
            <a:r>
              <a:rPr lang="en-US" sz="2800" b="1" i="1" baseline="0" dirty="0">
                <a:solidFill>
                  <a:schemeClr val="tx1"/>
                </a:solidFill>
                <a:latin typeface="Avenir LT Std 45 Book" panose="020B0502020203020204" pitchFamily="34" charset="0"/>
              </a:rPr>
              <a:t>May 12, 2025</a:t>
            </a:r>
          </a:p>
          <a:p>
            <a:pPr algn="ctr" eaLnBrk="1" hangingPunct="1">
              <a:defRPr/>
            </a:pPr>
            <a:br>
              <a:rPr lang="en-US" sz="4400" b="1" dirty="0">
                <a:solidFill>
                  <a:schemeClr val="tx1"/>
                </a:solidFill>
                <a:latin typeface="Avenir LT Std 45 Book" panose="020B0502020203020204" pitchFamily="34" charset="0"/>
              </a:rPr>
            </a:br>
            <a:endParaRPr lang="en-US" sz="2400" b="1" i="0" dirty="0">
              <a:solidFill>
                <a:schemeClr val="tx1"/>
              </a:solidFill>
              <a:latin typeface="Avenir LT Std 45 Book" panose="020B0502020203020204" pitchFamily="34" charset="0"/>
            </a:endParaRPr>
          </a:p>
        </p:txBody>
      </p:sp>
      <p:pic>
        <p:nvPicPr>
          <p:cNvPr id="6" name="Picture 5"/>
          <p:cNvPicPr>
            <a:picLocks noChangeAspect="1"/>
          </p:cNvPicPr>
          <p:nvPr userDrawn="1"/>
        </p:nvPicPr>
        <p:blipFill rotWithShape="1">
          <a:blip r:embed="rId9" cstate="print">
            <a:extLst>
              <a:ext uri="{BEBA8EAE-BF5A-486C-A8C5-ECC9F3942E4B}">
                <a14:imgProps xmlns:a14="http://schemas.microsoft.com/office/drawing/2010/main">
                  <a14:imgLayer r:embed="rId10">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3048000" y="533400"/>
            <a:ext cx="3048000" cy="2971800"/>
          </a:xfrm>
          <a:prstGeom prst="rect">
            <a:avLst/>
          </a:prstGeom>
        </p:spPr>
      </p:pic>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Lst>
  <p:hf hdr="0" ftr="0" dt="0"/>
  <p:txStyles>
    <p:titleStyle>
      <a:lvl1pPr algn="l" rtl="0" eaLnBrk="0" fontAlgn="base" hangingPunct="0">
        <a:spcBef>
          <a:spcPct val="0"/>
        </a:spcBef>
        <a:spcAft>
          <a:spcPct val="0"/>
        </a:spcAft>
        <a:defRPr sz="4400">
          <a:solidFill>
            <a:srgbClr val="006600"/>
          </a:solidFill>
          <a:latin typeface="+mj-lt"/>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6600"/>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rgbClr val="006600"/>
        </a:buClr>
        <a:buFont typeface="Wingdings" pitchFamily="2" charset="2"/>
        <a:buChar char="Ø"/>
        <a:defRPr sz="2400">
          <a:solidFill>
            <a:schemeClr val="tx1"/>
          </a:solidFill>
          <a:latin typeface="+mn-lt"/>
        </a:defRPr>
      </a:lvl3pPr>
      <a:lvl4pPr marL="1600200" indent="-228600" algn="l" rtl="0" eaLnBrk="0" fontAlgn="base" hangingPunct="0">
        <a:spcBef>
          <a:spcPct val="20000"/>
        </a:spcBef>
        <a:spcAft>
          <a:spcPct val="0"/>
        </a:spcAft>
        <a:buClr>
          <a:srgbClr val="006600"/>
        </a:buClr>
        <a:buChar char="–"/>
        <a:defRPr sz="2000">
          <a:solidFill>
            <a:schemeClr val="tx1"/>
          </a:solidFill>
          <a:latin typeface="+mn-lt"/>
        </a:defRPr>
      </a:lvl4pPr>
      <a:lvl5pPr marL="2057400" indent="-228600" algn="l" rtl="0" eaLnBrk="0" fontAlgn="base" hangingPunct="0">
        <a:spcBef>
          <a:spcPct val="20000"/>
        </a:spcBef>
        <a:spcAft>
          <a:spcPct val="0"/>
        </a:spcAft>
        <a:buClr>
          <a:srgbClr val="006600"/>
        </a:buClr>
        <a:buChar char="»"/>
        <a:defRPr sz="2000">
          <a:solidFill>
            <a:schemeClr val="tx1"/>
          </a:solidFill>
          <a:latin typeface="+mn-lt"/>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2025-26 Budget Hearing – May 12, 2025</a:t>
            </a:r>
          </a:p>
        </p:txBody>
      </p:sp>
      <p:sp>
        <p:nvSpPr>
          <p:cNvPr id="9" name="Line 9"/>
          <p:cNvSpPr>
            <a:spLocks noChangeShapeType="1"/>
          </p:cNvSpPr>
          <p:nvPr userDrawn="1"/>
        </p:nvSpPr>
        <p:spPr bwMode="auto">
          <a:xfrm>
            <a:off x="457200" y="6151562"/>
            <a:ext cx="6934200" cy="1588"/>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Rectangle 9"/>
          <p:cNvSpPr txBox="1">
            <a:spLocks noChangeArrowheads="1"/>
          </p:cNvSpPr>
          <p:nvPr userDrawn="1"/>
        </p:nvSpPr>
        <p:spPr bwMode="auto">
          <a:xfrm>
            <a:off x="6896100" y="6153150"/>
            <a:ext cx="4953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200" kern="1200">
                <a:solidFill>
                  <a:srgbClr val="3AA52B"/>
                </a:solidFill>
                <a:latin typeface="Avenir LT Std 45 Book" panose="020B0502020203020204" pitchFamily="34" charset="0"/>
                <a:ea typeface="+mn-ea"/>
                <a:cs typeface="+mn-cs"/>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a:lstStyle>
          <a:p>
            <a:pPr>
              <a:defRPr/>
            </a:pPr>
            <a:fld id="{1AD3DF9D-2CF0-436C-A7DB-45FD615243B2}" type="slidenum">
              <a:rPr lang="en-US" smtClean="0">
                <a:solidFill>
                  <a:srgbClr val="00B050"/>
                </a:solidFill>
              </a:rPr>
              <a:pPr>
                <a:defRPr/>
              </a:pPr>
              <a:t>‹#›</a:t>
            </a:fld>
            <a:endParaRPr lang="en-US" dirty="0">
              <a:solidFill>
                <a:srgbClr val="00B050"/>
              </a:solidFill>
            </a:endParaRPr>
          </a:p>
        </p:txBody>
      </p:sp>
      <p:pic>
        <p:nvPicPr>
          <p:cNvPr id="11" name="Picture 10"/>
          <p:cNvPicPr>
            <a:picLocks noChangeAspect="1"/>
          </p:cNvPicPr>
          <p:nvPr userDrawn="1"/>
        </p:nvPicPr>
        <p:blipFill rotWithShape="1">
          <a:blip r:embed="rId14" cstate="print">
            <a:extLst>
              <a:ext uri="{BEBA8EAE-BF5A-486C-A8C5-ECC9F3942E4B}">
                <a14:imgProps xmlns:a14="http://schemas.microsoft.com/office/drawing/2010/main">
                  <a14:imgLayer r:embed="rId15">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70C0"/>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0070C0"/>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0070C0"/>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0070C0"/>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0070C0"/>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146304"/>
            <a:ext cx="8229600" cy="617612"/>
          </a:xfrm>
          <a:prstGeom prst="rect">
            <a:avLst/>
          </a:prstGeom>
        </p:spPr>
        <p:txBody>
          <a:bodyPr vert="horz" lIns="91440" tIns="45720" rIns="91440" bIns="45720" rtlCol="0" anchor="ctr">
            <a:noAutofit/>
          </a:bodyPr>
          <a:lstStyle/>
          <a:p>
            <a:pPr lvl="0"/>
            <a:r>
              <a:rPr lang="en-US"/>
              <a:t>Click to edit Master title style</a:t>
            </a:r>
            <a:endParaRPr lang="en-US"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Rectangle 14"/>
          <p:cNvSpPr/>
          <p:nvPr/>
        </p:nvSpPr>
        <p:spPr>
          <a:xfrm rot="5400000">
            <a:off x="8473620" y="5799923"/>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lang="en-US" sz="1200" dirty="0">
                <a:solidFill>
                  <a:prstClr val="black"/>
                </a:solidFill>
              </a:rPr>
              <a:t>© Copyright Showeet.com</a:t>
            </a:r>
          </a:p>
        </p:txBody>
      </p:sp>
    </p:spTree>
    <p:extLst>
      <p:ext uri="{BB962C8B-B14F-4D97-AF65-F5344CB8AC3E}">
        <p14:creationId xmlns:p14="http://schemas.microsoft.com/office/powerpoint/2010/main" val="140555404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Lst>
  <p:hf hdr="0" ftr="0" dt="0"/>
  <p:txStyles>
    <p:titleStyle>
      <a:lvl1pPr algn="r" defTabSz="914400" rtl="0" eaLnBrk="1" latinLnBrk="0" hangingPunct="1">
        <a:spcBef>
          <a:spcPct val="0"/>
        </a:spcBef>
        <a:buNone/>
        <a:defRPr lang="en-US" sz="3200" b="1" kern="1200" cap="all" normalizeH="0" baseline="0" dirty="0">
          <a:solidFill>
            <a:srgbClr val="2F3A46"/>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lumMod val="7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lumMod val="7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lumMod val="7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lumMod val="7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lumMod val="7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2025-26 Budget Adoption – April 22, 2025</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5" cstate="print">
            <a:extLst>
              <a:ext uri="{BEBA8EAE-BF5A-486C-A8C5-ECC9F3942E4B}">
                <a14:imgProps xmlns:a14="http://schemas.microsoft.com/office/drawing/2010/main">
                  <a14:imgLayer r:embed="rId16">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extLst>
      <p:ext uri="{BB962C8B-B14F-4D97-AF65-F5344CB8AC3E}">
        <p14:creationId xmlns:p14="http://schemas.microsoft.com/office/powerpoint/2010/main" val="305551256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2025-26 Budget Hearing – May 12, 2025</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7" cstate="print">
            <a:extLst>
              <a:ext uri="{BEBA8EAE-BF5A-486C-A8C5-ECC9F3942E4B}">
                <a14:imgProps xmlns:a14="http://schemas.microsoft.com/office/drawing/2010/main">
                  <a14:imgLayer r:embed="rId18">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extLst>
      <p:ext uri="{BB962C8B-B14F-4D97-AF65-F5344CB8AC3E}">
        <p14:creationId xmlns:p14="http://schemas.microsoft.com/office/powerpoint/2010/main" val="133032490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slide" Target="slide18.xml"/><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slide" Target="slide14.xml"/><Relationship Id="rId2" Type="http://schemas.openxmlformats.org/officeDocument/2006/relationships/image" Target="../media/image7.png"/><Relationship Id="rId1" Type="http://schemas.openxmlformats.org/officeDocument/2006/relationships/slideLayout" Target="../slideLayouts/slideLayout9.xml"/><Relationship Id="rId6" Type="http://schemas.openxmlformats.org/officeDocument/2006/relationships/image" Target="../media/image11.jpeg"/><Relationship Id="rId11" Type="http://schemas.openxmlformats.org/officeDocument/2006/relationships/slide" Target="slide11.xml"/><Relationship Id="rId5" Type="http://schemas.openxmlformats.org/officeDocument/2006/relationships/image" Target="../media/image10.png"/><Relationship Id="rId15" Type="http://schemas.openxmlformats.org/officeDocument/2006/relationships/slide" Target="slide28.xml"/><Relationship Id="rId10" Type="http://schemas.openxmlformats.org/officeDocument/2006/relationships/slide" Target="slide10.xml"/><Relationship Id="rId4" Type="http://schemas.openxmlformats.org/officeDocument/2006/relationships/image" Target="../media/image9.png"/><Relationship Id="rId9" Type="http://schemas.openxmlformats.org/officeDocument/2006/relationships/slide" Target="slide8.xml"/><Relationship Id="rId14" Type="http://schemas.openxmlformats.org/officeDocument/2006/relationships/slide" Target="slide2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1.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2.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hart" Target="../charts/chart4.xml"/><Relationship Id="rId1" Type="http://schemas.openxmlformats.org/officeDocument/2006/relationships/slideLayout" Target="../slideLayouts/slideLayout9.xml"/><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xml"/><Relationship Id="rId1" Type="http://schemas.openxmlformats.org/officeDocument/2006/relationships/slideLayout" Target="../slideLayouts/slideLayout9.xml"/><Relationship Id="rId5" Type="http://schemas.openxmlformats.org/officeDocument/2006/relationships/image" Target="../media/image22.sv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png"/><Relationship Id="rId7"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Layout" Target="../slideLayouts/slideLayout9.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microsoft.com/office/2007/relationships/hdphoto" Target="../media/hdphoto2.wdp"/><Relationship Id="rId9"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2.png"/><Relationship Id="rId1" Type="http://schemas.openxmlformats.org/officeDocument/2006/relationships/slideLayout" Target="../slideLayouts/slideLayout9.xml"/><Relationship Id="rId6" Type="http://schemas.openxmlformats.org/officeDocument/2006/relationships/image" Target="../media/image31.png"/><Relationship Id="rId5" Type="http://schemas.openxmlformats.org/officeDocument/2006/relationships/image" Target="../media/image26.png"/><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chart" Target="../charts/chart6.xml"/><Relationship Id="rId1" Type="http://schemas.openxmlformats.org/officeDocument/2006/relationships/slideLayout" Target="../slideLayouts/slideLayout9.xml"/><Relationship Id="rId4" Type="http://schemas.openxmlformats.org/officeDocument/2006/relationships/image" Target="../media/image22.sv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1.xml"/><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1.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1.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6.png"/><Relationship Id="rId1" Type="http://schemas.openxmlformats.org/officeDocument/2006/relationships/slideLayout" Target="../slideLayouts/slideLayout11.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6.png"/><Relationship Id="rId1" Type="http://schemas.openxmlformats.org/officeDocument/2006/relationships/slideLayout" Target="../slideLayouts/slideLayout11.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1.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9.xml"/><Relationship Id="rId5" Type="http://schemas.openxmlformats.org/officeDocument/2006/relationships/image" Target="../media/image44.png"/><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9.xml"/><Relationship Id="rId5" Type="http://schemas.openxmlformats.org/officeDocument/2006/relationships/image" Target="../media/image44.png"/><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51.png"/><Relationship Id="rId3" Type="http://schemas.openxmlformats.org/officeDocument/2006/relationships/image" Target="../media/image45.png"/><Relationship Id="rId7" Type="http://schemas.openxmlformats.org/officeDocument/2006/relationships/image" Target="../media/image48.png"/><Relationship Id="rId12" Type="http://schemas.microsoft.com/office/2007/relationships/hdphoto" Target="../media/hdphoto6.wdp"/><Relationship Id="rId2" Type="http://schemas.openxmlformats.org/officeDocument/2006/relationships/image" Target="../media/image41.png"/><Relationship Id="rId16" Type="http://schemas.openxmlformats.org/officeDocument/2006/relationships/image" Target="../media/image54.svg"/><Relationship Id="rId1" Type="http://schemas.openxmlformats.org/officeDocument/2006/relationships/slideLayout" Target="../slideLayouts/slideLayout9.xml"/><Relationship Id="rId6" Type="http://schemas.openxmlformats.org/officeDocument/2006/relationships/image" Target="../media/image47.svg"/><Relationship Id="rId11" Type="http://schemas.openxmlformats.org/officeDocument/2006/relationships/image" Target="../media/image50.png"/><Relationship Id="rId5" Type="http://schemas.openxmlformats.org/officeDocument/2006/relationships/image" Target="../media/image46.png"/><Relationship Id="rId15" Type="http://schemas.openxmlformats.org/officeDocument/2006/relationships/image" Target="../media/image53.png"/><Relationship Id="rId10" Type="http://schemas.microsoft.com/office/2007/relationships/hdphoto" Target="../media/hdphoto5.wdp"/><Relationship Id="rId4" Type="http://schemas.microsoft.com/office/2007/relationships/hdphoto" Target="../media/hdphoto3.wdp"/><Relationship Id="rId9" Type="http://schemas.openxmlformats.org/officeDocument/2006/relationships/image" Target="../media/image49.png"/><Relationship Id="rId14" Type="http://schemas.openxmlformats.org/officeDocument/2006/relationships/image" Target="../media/image52.sv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6.png"/><Relationship Id="rId1" Type="http://schemas.openxmlformats.org/officeDocument/2006/relationships/slideLayout" Target="../slideLayouts/slideLayout9.xml"/><Relationship Id="rId4" Type="http://schemas.openxmlformats.org/officeDocument/2006/relationships/image" Target="../media/image58.png"/></Relationships>
</file>

<file path=ppt/slides/_rels/slide37.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1.png"/><Relationship Id="rId1" Type="http://schemas.openxmlformats.org/officeDocument/2006/relationships/slideLayout" Target="../slideLayouts/slideLayout9.xml"/><Relationship Id="rId4" Type="http://schemas.openxmlformats.org/officeDocument/2006/relationships/image" Target="../media/image17.svg"/></Relationships>
</file>

<file path=ppt/slides/_rels/slide4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5.xml"/></Relationships>
</file>

<file path=ppt/slides/_rels/slide4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5.xml"/></Relationships>
</file>

<file path=ppt/slides/_rels/slide4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5.xml"/></Relationships>
</file>

<file path=ppt/slides/_rels/slide4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47.xml"/></Relationships>
</file>

<file path=ppt/slides/_rels/slide45.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6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A8C75D8C-080F-4463-9547-1CE912803D19}"/>
              </a:ext>
            </a:extLst>
          </p:cNvPr>
          <p:cNvGrpSpPr/>
          <p:nvPr/>
        </p:nvGrpSpPr>
        <p:grpSpPr>
          <a:xfrm>
            <a:off x="3222332" y="1925392"/>
            <a:ext cx="3194636" cy="3177678"/>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Tree>
    <p:extLst>
      <p:ext uri="{BB962C8B-B14F-4D97-AF65-F5344CB8AC3E}">
        <p14:creationId xmlns:p14="http://schemas.microsoft.com/office/powerpoint/2010/main" val="3546367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4343400" y="1905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grpSp>
        <p:nvGrpSpPr>
          <p:cNvPr id="44" name="Group 43">
            <a:extLst>
              <a:ext uri="{FF2B5EF4-FFF2-40B4-BE49-F238E27FC236}">
                <a16:creationId xmlns:a16="http://schemas.microsoft.com/office/drawing/2014/main" id="{5617066B-4725-4514-AE4B-EAB49E8875B3}"/>
              </a:ext>
            </a:extLst>
          </p:cNvPr>
          <p:cNvGrpSpPr/>
          <p:nvPr/>
        </p:nvGrpSpPr>
        <p:grpSpPr>
          <a:xfrm>
            <a:off x="1371600" y="1905000"/>
            <a:ext cx="3766319" cy="1436802"/>
            <a:chOff x="388498" y="1720360"/>
            <a:chExt cx="3766319" cy="1436802"/>
          </a:xfrm>
        </p:grpSpPr>
        <p:cxnSp>
          <p:nvCxnSpPr>
            <p:cNvPr id="45" name="Straight Connector 44">
              <a:extLst>
                <a:ext uri="{FF2B5EF4-FFF2-40B4-BE49-F238E27FC236}">
                  <a16:creationId xmlns:a16="http://schemas.microsoft.com/office/drawing/2014/main" id="{BFA47467-37F4-4BAF-892E-8AA634425615}"/>
                </a:ext>
              </a:extLst>
            </p:cNvPr>
            <p:cNvCxnSpPr/>
            <p:nvPr/>
          </p:nvCxnSpPr>
          <p:spPr>
            <a:xfrm flipH="1">
              <a:off x="2667001" y="2031158"/>
              <a:ext cx="1487816" cy="0"/>
            </a:xfrm>
            <a:prstGeom prst="line">
              <a:avLst/>
            </a:prstGeom>
            <a:noFill/>
            <a:ln w="28575" cap="flat" cmpd="sng" algn="ctr">
              <a:solidFill>
                <a:srgbClr val="0070C0"/>
              </a:solidFill>
              <a:prstDash val="solid"/>
              <a:miter lim="800000"/>
              <a:tailEnd type="oval"/>
            </a:ln>
            <a:effectLst/>
          </p:spPr>
        </p:cxnSp>
        <p:sp>
          <p:nvSpPr>
            <p:cNvPr id="46" name="Rectangle 1436">
              <a:extLst>
                <a:ext uri="{FF2B5EF4-FFF2-40B4-BE49-F238E27FC236}">
                  <a16:creationId xmlns:a16="http://schemas.microsoft.com/office/drawing/2014/main" id="{9B12A9FD-D2E1-4C7F-9C8B-CDA4A261386B}"/>
                </a:ext>
              </a:extLst>
            </p:cNvPr>
            <p:cNvSpPr>
              <a:spLocks noChangeArrowheads="1"/>
            </p:cNvSpPr>
            <p:nvPr/>
          </p:nvSpPr>
          <p:spPr bwMode="auto">
            <a:xfrm>
              <a:off x="751130" y="1720360"/>
              <a:ext cx="1857485" cy="623248"/>
            </a:xfrm>
            <a:prstGeom prst="rect">
              <a:avLst/>
            </a:prstGeom>
            <a:extLst/>
          </p:spPr>
          <p:txBody>
            <a:bodyPr vert="horz" wrap="square" lIns="68580" tIns="34290" rIns="68580" bIns="34290" rtlCol="0">
              <a:spAutoFit/>
            </a:bodyPr>
            <a:lstStyle/>
            <a:p>
              <a:pPr algn="r" fontAlgn="auto">
                <a:spcBef>
                  <a:spcPts val="0"/>
                </a:spcBef>
                <a:spcAft>
                  <a:spcPts val="0"/>
                </a:spcAft>
                <a:buFont typeface="Arial" pitchFamily="34" charset="0"/>
                <a:buNone/>
              </a:pPr>
              <a:r>
                <a:rPr lang="en-US" b="1" dirty="0">
                  <a:solidFill>
                    <a:srgbClr val="0070C0"/>
                  </a:solidFill>
                  <a:latin typeface="Avenir LT Std 45 Book" panose="020B0502020203020204" pitchFamily="34" charset="0"/>
                  <a:cs typeface="+mn-cs"/>
                </a:rPr>
                <a:t>Fiscal Responsibility</a:t>
              </a:r>
            </a:p>
          </p:txBody>
        </p:sp>
        <p:sp>
          <p:nvSpPr>
            <p:cNvPr id="47" name="Content Placeholder 2">
              <a:extLst>
                <a:ext uri="{FF2B5EF4-FFF2-40B4-BE49-F238E27FC236}">
                  <a16:creationId xmlns:a16="http://schemas.microsoft.com/office/drawing/2014/main" id="{27483962-9B8F-44B3-9EC2-25DCC94D04FB}"/>
                </a:ext>
              </a:extLst>
            </p:cNvPr>
            <p:cNvSpPr txBox="1">
              <a:spLocks/>
            </p:cNvSpPr>
            <p:nvPr/>
          </p:nvSpPr>
          <p:spPr>
            <a:xfrm>
              <a:off x="388498" y="2349249"/>
              <a:ext cx="2226139" cy="807913"/>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200" b="0" i="0" u="none" strike="noStrike" kern="1200" cap="none" spc="0" normalizeH="0" baseline="0" noProof="0" dirty="0">
                  <a:ln>
                    <a:noFill/>
                  </a:ln>
                  <a:effectLst/>
                  <a:uLnTx/>
                  <a:uFillTx/>
                  <a:latin typeface="Avenir LT Std 45 Book" panose="020B0502020203020204" pitchFamily="34" charset="0"/>
                </a:rPr>
                <a:t>Build and manage a budget which supports the District’s goals</a:t>
              </a:r>
              <a:r>
                <a:rPr kumimoji="0" lang="en-US" sz="1200" b="0" i="0" u="none" strike="noStrike" kern="1200" cap="none" spc="0" normalizeH="0" noProof="0" dirty="0">
                  <a:ln>
                    <a:noFill/>
                  </a:ln>
                  <a:effectLst/>
                  <a:uLnTx/>
                  <a:uFillTx/>
                  <a:latin typeface="Avenir LT Std 45 Book" panose="020B0502020203020204" pitchFamily="34" charset="0"/>
                </a:rPr>
                <a:t> in a fiscally responsible and proactive way. </a:t>
              </a:r>
              <a:r>
                <a:rPr kumimoji="0" lang="en-US" sz="1200" b="0" i="0" u="none" strike="noStrike" kern="1200" cap="none" spc="0" normalizeH="0" baseline="0" noProof="0" dirty="0">
                  <a:ln>
                    <a:noFill/>
                  </a:ln>
                  <a:effectLst/>
                  <a:uLnTx/>
                  <a:uFillTx/>
                  <a:latin typeface="Avenir LT Std 45 Book" panose="020B0502020203020204" pitchFamily="34" charset="0"/>
                </a:rPr>
                <a:t> </a:t>
              </a:r>
            </a:p>
          </p:txBody>
        </p:sp>
      </p:grpSp>
    </p:spTree>
    <p:extLst>
      <p:ext uri="{BB962C8B-B14F-4D97-AF65-F5344CB8AC3E}">
        <p14:creationId xmlns:p14="http://schemas.microsoft.com/office/powerpoint/2010/main" val="13577158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4419600" y="1143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grpSp>
        <p:nvGrpSpPr>
          <p:cNvPr id="34" name="Group 33">
            <a:extLst>
              <a:ext uri="{FF2B5EF4-FFF2-40B4-BE49-F238E27FC236}">
                <a16:creationId xmlns:a16="http://schemas.microsoft.com/office/drawing/2014/main" id="{DA772A80-EDD8-43AE-8EF8-2DB959930FD6}"/>
              </a:ext>
            </a:extLst>
          </p:cNvPr>
          <p:cNvGrpSpPr/>
          <p:nvPr/>
        </p:nvGrpSpPr>
        <p:grpSpPr>
          <a:xfrm>
            <a:off x="1447800" y="3962400"/>
            <a:ext cx="3352476" cy="1776570"/>
            <a:chOff x="561301" y="4101152"/>
            <a:chExt cx="3352476" cy="1776570"/>
          </a:xfrm>
        </p:grpSpPr>
        <p:cxnSp>
          <p:nvCxnSpPr>
            <p:cNvPr id="35" name="Straight Connector 34">
              <a:extLst>
                <a:ext uri="{FF2B5EF4-FFF2-40B4-BE49-F238E27FC236}">
                  <a16:creationId xmlns:a16="http://schemas.microsoft.com/office/drawing/2014/main" id="{64AC1386-2A73-4E61-954F-C628E5A7B5BE}"/>
                </a:ext>
              </a:extLst>
            </p:cNvPr>
            <p:cNvCxnSpPr/>
            <p:nvPr/>
          </p:nvCxnSpPr>
          <p:spPr>
            <a:xfrm flipH="1">
              <a:off x="2667000" y="4459897"/>
              <a:ext cx="1246777" cy="0"/>
            </a:xfrm>
            <a:prstGeom prst="line">
              <a:avLst/>
            </a:prstGeom>
            <a:noFill/>
            <a:ln w="38100" cap="flat" cmpd="sng" algn="ctr">
              <a:solidFill>
                <a:srgbClr val="7030A0"/>
              </a:solidFill>
              <a:prstDash val="solid"/>
              <a:miter lim="800000"/>
              <a:tailEnd type="oval"/>
            </a:ln>
            <a:effectLst/>
          </p:spPr>
        </p:cxnSp>
        <p:sp>
          <p:nvSpPr>
            <p:cNvPr id="36" name="Rectangle 1436">
              <a:extLst>
                <a:ext uri="{FF2B5EF4-FFF2-40B4-BE49-F238E27FC236}">
                  <a16:creationId xmlns:a16="http://schemas.microsoft.com/office/drawing/2014/main" id="{0646E7FF-518D-4BFE-B493-DE421633C5E4}"/>
                </a:ext>
              </a:extLst>
            </p:cNvPr>
            <p:cNvSpPr>
              <a:spLocks noChangeArrowheads="1"/>
            </p:cNvSpPr>
            <p:nvPr/>
          </p:nvSpPr>
          <p:spPr bwMode="auto">
            <a:xfrm>
              <a:off x="990487" y="4101152"/>
              <a:ext cx="1598700" cy="623248"/>
            </a:xfrm>
            <a:prstGeom prst="rect">
              <a:avLst/>
            </a:prstGeom>
            <a:noFill/>
            <a:ln w="38100" cap="flat" cmpd="sng" algn="ctr">
              <a:noFill/>
              <a:prstDash val="solid"/>
              <a:miter lim="800000"/>
              <a:tailEnd type="oval"/>
            </a:ln>
            <a:effectLst/>
            <a:extLst/>
          </p:spPr>
          <p:txBody>
            <a:bodyPr vert="horz" wrap="square" lIns="68580" tIns="34290" rIns="68580" bIns="34290" rtlCol="0">
              <a:spAutoFit/>
            </a:bodyPr>
            <a:lstStyle/>
            <a:p>
              <a:pPr algn="r" fontAlgn="auto">
                <a:spcBef>
                  <a:spcPts val="0"/>
                </a:spcBef>
                <a:spcAft>
                  <a:spcPts val="0"/>
                </a:spcAft>
                <a:buFont typeface="Arial" pitchFamily="34" charset="0"/>
                <a:buNone/>
              </a:pPr>
              <a:r>
                <a:rPr lang="en-US" b="1" dirty="0">
                  <a:solidFill>
                    <a:srgbClr val="6600CC"/>
                  </a:solidFill>
                  <a:latin typeface="Avenir LT Std 45 Book" panose="020B0502020203020204" pitchFamily="34" charset="0"/>
                  <a:cs typeface="+mn-cs"/>
                </a:rPr>
                <a:t>Excellence in Education</a:t>
              </a:r>
            </a:p>
          </p:txBody>
        </p:sp>
        <p:sp>
          <p:nvSpPr>
            <p:cNvPr id="37" name="Content Placeholder 2">
              <a:extLst>
                <a:ext uri="{FF2B5EF4-FFF2-40B4-BE49-F238E27FC236}">
                  <a16:creationId xmlns:a16="http://schemas.microsoft.com/office/drawing/2014/main" id="{5AF9A305-F8AD-4780-80B3-42F45620BDF2}"/>
                </a:ext>
              </a:extLst>
            </p:cNvPr>
            <p:cNvSpPr txBox="1">
              <a:spLocks/>
            </p:cNvSpPr>
            <p:nvPr/>
          </p:nvSpPr>
          <p:spPr>
            <a:xfrm>
              <a:off x="561301" y="4700477"/>
              <a:ext cx="2047314" cy="1177245"/>
            </a:xfrm>
            <a:prstGeom prst="rect">
              <a:avLst/>
            </a:prstGeom>
            <a:noFill/>
            <a:ln w="38100" cap="flat" cmpd="sng" algn="ctr">
              <a:noFill/>
              <a:prstDash val="solid"/>
              <a:miter lim="800000"/>
              <a:tailEnd type="oval"/>
            </a:ln>
            <a:effectLst/>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200" b="0" i="0" u="none" strike="noStrike" kern="1200" cap="none" spc="0" normalizeH="0" baseline="0" noProof="0" dirty="0">
                  <a:ln>
                    <a:noFill/>
                  </a:ln>
                  <a:effectLst/>
                  <a:uLnTx/>
                  <a:uFillTx/>
                  <a:latin typeface="Avenir LT Std 45 Book" panose="020B0502020203020204" pitchFamily="34" charset="0"/>
                </a:rPr>
                <a:t>Continue strengthening </a:t>
              </a:r>
              <a:br>
                <a:rPr kumimoji="0" lang="en-US" sz="1200" b="0" i="0" u="none" strike="noStrike" kern="1200" cap="none" spc="0" normalizeH="0" baseline="0" noProof="0" dirty="0">
                  <a:ln>
                    <a:noFill/>
                  </a:ln>
                  <a:effectLst/>
                  <a:uLnTx/>
                  <a:uFillTx/>
                  <a:latin typeface="Avenir LT Std 45 Book" panose="020B0502020203020204" pitchFamily="34" charset="0"/>
                </a:rPr>
              </a:br>
              <a:r>
                <a:rPr kumimoji="0" lang="en-US" sz="1200" b="0" i="0" u="none" strike="noStrike" kern="1200" cap="none" spc="0" normalizeH="0" baseline="0" noProof="0" dirty="0">
                  <a:ln>
                    <a:noFill/>
                  </a:ln>
                  <a:effectLst/>
                  <a:uLnTx/>
                  <a:uFillTx/>
                  <a:latin typeface="Avenir LT Std 45 Book" panose="020B0502020203020204" pitchFamily="34" charset="0"/>
                </a:rPr>
                <a:t>the District’s unwavering commitment to provide students with exemplary opportunities in academics, athletics and the arts.</a:t>
              </a:r>
            </a:p>
          </p:txBody>
        </p:sp>
      </p:grpSp>
    </p:spTree>
    <p:extLst>
      <p:ext uri="{BB962C8B-B14F-4D97-AF65-F5344CB8AC3E}">
        <p14:creationId xmlns:p14="http://schemas.microsoft.com/office/powerpoint/2010/main" val="15438719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Budget in Balance</a:t>
            </a:r>
          </a:p>
        </p:txBody>
      </p:sp>
      <p:grpSp>
        <p:nvGrpSpPr>
          <p:cNvPr id="3" name="Group 2">
            <a:extLst>
              <a:ext uri="{FF2B5EF4-FFF2-40B4-BE49-F238E27FC236}">
                <a16:creationId xmlns:a16="http://schemas.microsoft.com/office/drawing/2014/main" id="{082DD20E-EF38-4F4A-BE5F-CA092BABA920}"/>
              </a:ext>
            </a:extLst>
          </p:cNvPr>
          <p:cNvGrpSpPr/>
          <p:nvPr/>
        </p:nvGrpSpPr>
        <p:grpSpPr>
          <a:xfrm>
            <a:off x="533400" y="1143000"/>
            <a:ext cx="4114800" cy="4114800"/>
            <a:chOff x="3222332" y="1925392"/>
            <a:chExt cx="3194636" cy="3177678"/>
          </a:xfrm>
        </p:grpSpPr>
        <p:sp>
          <p:nvSpPr>
            <p:cNvPr id="52" name="Freeform 48"/>
            <p:cNvSpPr>
              <a:spLocks/>
            </p:cNvSpPr>
            <p:nvPr/>
          </p:nvSpPr>
          <p:spPr bwMode="auto">
            <a:xfrm rot="18900000">
              <a:off x="3545928" y="3613603"/>
              <a:ext cx="695198" cy="530527"/>
            </a:xfrm>
            <a:custGeom>
              <a:avLst/>
              <a:gdLst>
                <a:gd name="T0" fmla="*/ 0 w 971"/>
                <a:gd name="T1" fmla="*/ 74 h 741"/>
                <a:gd name="T2" fmla="*/ 653 w 971"/>
                <a:gd name="T3" fmla="*/ 0 h 741"/>
                <a:gd name="T4" fmla="*/ 971 w 971"/>
                <a:gd name="T5" fmla="*/ 384 h 741"/>
                <a:gd name="T6" fmla="*/ 403 w 971"/>
                <a:gd name="T7" fmla="*/ 741 h 741"/>
                <a:gd name="T8" fmla="*/ 133 w 971"/>
                <a:gd name="T9" fmla="*/ 566 h 741"/>
                <a:gd name="T10" fmla="*/ 0 w 971"/>
                <a:gd name="T11" fmla="*/ 74 h 741"/>
              </a:gdLst>
              <a:ahLst/>
              <a:cxnLst>
                <a:cxn ang="0">
                  <a:pos x="T0" y="T1"/>
                </a:cxn>
                <a:cxn ang="0">
                  <a:pos x="T2" y="T3"/>
                </a:cxn>
                <a:cxn ang="0">
                  <a:pos x="T4" y="T5"/>
                </a:cxn>
                <a:cxn ang="0">
                  <a:pos x="T6" y="T7"/>
                </a:cxn>
                <a:cxn ang="0">
                  <a:pos x="T8" y="T9"/>
                </a:cxn>
                <a:cxn ang="0">
                  <a:pos x="T10" y="T11"/>
                </a:cxn>
              </a:cxnLst>
              <a:rect l="0" t="0" r="r" b="b"/>
              <a:pathLst>
                <a:path w="971" h="741">
                  <a:moveTo>
                    <a:pt x="0" y="74"/>
                  </a:moveTo>
                  <a:lnTo>
                    <a:pt x="653" y="0"/>
                  </a:lnTo>
                  <a:lnTo>
                    <a:pt x="971" y="384"/>
                  </a:lnTo>
                  <a:lnTo>
                    <a:pt x="403" y="741"/>
                  </a:lnTo>
                  <a:lnTo>
                    <a:pt x="133" y="566"/>
                  </a:lnTo>
                  <a:lnTo>
                    <a:pt x="0" y="74"/>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3" name="Freeform 49"/>
            <p:cNvSpPr>
              <a:spLocks/>
            </p:cNvSpPr>
            <p:nvPr/>
          </p:nvSpPr>
          <p:spPr bwMode="auto">
            <a:xfrm rot="18900000">
              <a:off x="3692334" y="3541338"/>
              <a:ext cx="425282" cy="281372"/>
            </a:xfrm>
            <a:custGeom>
              <a:avLst/>
              <a:gdLst>
                <a:gd name="T0" fmla="*/ 36 w 594"/>
                <a:gd name="T1" fmla="*/ 393 h 393"/>
                <a:gd name="T2" fmla="*/ 594 w 594"/>
                <a:gd name="T3" fmla="*/ 331 h 393"/>
                <a:gd name="T4" fmla="*/ 407 w 594"/>
                <a:gd name="T5" fmla="*/ 80 h 393"/>
                <a:gd name="T6" fmla="*/ 152 w 594"/>
                <a:gd name="T7" fmla="*/ 0 h 393"/>
                <a:gd name="T8" fmla="*/ 0 w 594"/>
                <a:gd name="T9" fmla="*/ 42 h 393"/>
                <a:gd name="T10" fmla="*/ 0 w 594"/>
                <a:gd name="T11" fmla="*/ 246 h 393"/>
                <a:gd name="T12" fmla="*/ 36 w 594"/>
                <a:gd name="T13" fmla="*/ 393 h 393"/>
              </a:gdLst>
              <a:ahLst/>
              <a:cxnLst>
                <a:cxn ang="0">
                  <a:pos x="T0" y="T1"/>
                </a:cxn>
                <a:cxn ang="0">
                  <a:pos x="T2" y="T3"/>
                </a:cxn>
                <a:cxn ang="0">
                  <a:pos x="T4" y="T5"/>
                </a:cxn>
                <a:cxn ang="0">
                  <a:pos x="T6" y="T7"/>
                </a:cxn>
                <a:cxn ang="0">
                  <a:pos x="T8" y="T9"/>
                </a:cxn>
                <a:cxn ang="0">
                  <a:pos x="T10" y="T11"/>
                </a:cxn>
                <a:cxn ang="0">
                  <a:pos x="T12" y="T13"/>
                </a:cxn>
              </a:cxnLst>
              <a:rect l="0" t="0" r="r" b="b"/>
              <a:pathLst>
                <a:path w="594" h="393">
                  <a:moveTo>
                    <a:pt x="36" y="393"/>
                  </a:moveTo>
                  <a:lnTo>
                    <a:pt x="594" y="331"/>
                  </a:lnTo>
                  <a:lnTo>
                    <a:pt x="407" y="80"/>
                  </a:lnTo>
                  <a:lnTo>
                    <a:pt x="152" y="0"/>
                  </a:lnTo>
                  <a:lnTo>
                    <a:pt x="0" y="42"/>
                  </a:lnTo>
                  <a:lnTo>
                    <a:pt x="0" y="246"/>
                  </a:lnTo>
                  <a:lnTo>
                    <a:pt x="36" y="393"/>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4" name="Freeform 50"/>
            <p:cNvSpPr>
              <a:spLocks/>
            </p:cNvSpPr>
            <p:nvPr/>
          </p:nvSpPr>
          <p:spPr bwMode="auto">
            <a:xfrm rot="18900000">
              <a:off x="4068095" y="4101164"/>
              <a:ext cx="380891" cy="594248"/>
            </a:xfrm>
            <a:custGeom>
              <a:avLst/>
              <a:gdLst>
                <a:gd name="T0" fmla="*/ 55 w 225"/>
                <a:gd name="T1" fmla="*/ 351 h 351"/>
                <a:gd name="T2" fmla="*/ 210 w 225"/>
                <a:gd name="T3" fmla="*/ 304 h 351"/>
                <a:gd name="T4" fmla="*/ 225 w 225"/>
                <a:gd name="T5" fmla="*/ 70 h 351"/>
                <a:gd name="T6" fmla="*/ 163 w 225"/>
                <a:gd name="T7" fmla="*/ 0 h 351"/>
                <a:gd name="T8" fmla="*/ 36 w 225"/>
                <a:gd name="T9" fmla="*/ 84 h 351"/>
                <a:gd name="T10" fmla="*/ 0 w 225"/>
                <a:gd name="T11" fmla="*/ 200 h 351"/>
                <a:gd name="T12" fmla="*/ 55 w 225"/>
                <a:gd name="T13" fmla="*/ 351 h 351"/>
              </a:gdLst>
              <a:ahLst/>
              <a:cxnLst>
                <a:cxn ang="0">
                  <a:pos x="T0" y="T1"/>
                </a:cxn>
                <a:cxn ang="0">
                  <a:pos x="T2" y="T3"/>
                </a:cxn>
                <a:cxn ang="0">
                  <a:pos x="T4" y="T5"/>
                </a:cxn>
                <a:cxn ang="0">
                  <a:pos x="T6" y="T7"/>
                </a:cxn>
                <a:cxn ang="0">
                  <a:pos x="T8" y="T9"/>
                </a:cxn>
                <a:cxn ang="0">
                  <a:pos x="T10" y="T11"/>
                </a:cxn>
                <a:cxn ang="0">
                  <a:pos x="T12" y="T13"/>
                </a:cxn>
              </a:cxnLst>
              <a:rect l="0" t="0" r="r" b="b"/>
              <a:pathLst>
                <a:path w="225" h="351">
                  <a:moveTo>
                    <a:pt x="55" y="351"/>
                  </a:moveTo>
                  <a:cubicBezTo>
                    <a:pt x="210" y="304"/>
                    <a:pt x="210" y="304"/>
                    <a:pt x="210" y="304"/>
                  </a:cubicBezTo>
                  <a:cubicBezTo>
                    <a:pt x="225" y="70"/>
                    <a:pt x="225" y="70"/>
                    <a:pt x="225" y="70"/>
                  </a:cubicBezTo>
                  <a:cubicBezTo>
                    <a:pt x="163" y="0"/>
                    <a:pt x="163" y="0"/>
                    <a:pt x="163" y="0"/>
                  </a:cubicBezTo>
                  <a:cubicBezTo>
                    <a:pt x="163" y="0"/>
                    <a:pt x="38" y="82"/>
                    <a:pt x="36" y="84"/>
                  </a:cubicBezTo>
                  <a:cubicBezTo>
                    <a:pt x="35" y="85"/>
                    <a:pt x="0" y="200"/>
                    <a:pt x="0" y="200"/>
                  </a:cubicBezTo>
                  <a:lnTo>
                    <a:pt x="55" y="351"/>
                  </a:lnTo>
                  <a:close/>
                </a:path>
              </a:pathLst>
            </a:custGeom>
            <a:solidFill>
              <a:srgbClr val="6600CC"/>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5" name="Freeform 51"/>
            <p:cNvSpPr>
              <a:spLocks/>
            </p:cNvSpPr>
            <p:nvPr/>
          </p:nvSpPr>
          <p:spPr bwMode="auto">
            <a:xfrm rot="18900000">
              <a:off x="4394175" y="3910754"/>
              <a:ext cx="554154" cy="404518"/>
            </a:xfrm>
            <a:custGeom>
              <a:avLst/>
              <a:gdLst>
                <a:gd name="T0" fmla="*/ 6 w 327"/>
                <a:gd name="T1" fmla="*/ 23 h 239"/>
                <a:gd name="T2" fmla="*/ 327 w 327"/>
                <a:gd name="T3" fmla="*/ 0 h 239"/>
                <a:gd name="T4" fmla="*/ 249 w 327"/>
                <a:gd name="T5" fmla="*/ 160 h 239"/>
                <a:gd name="T6" fmla="*/ 108 w 327"/>
                <a:gd name="T7" fmla="*/ 239 h 239"/>
                <a:gd name="T8" fmla="*/ 1 w 327"/>
                <a:gd name="T9" fmla="*/ 152 h 239"/>
                <a:gd name="T10" fmla="*/ 6 w 327"/>
                <a:gd name="T11" fmla="*/ 23 h 239"/>
              </a:gdLst>
              <a:ahLst/>
              <a:cxnLst>
                <a:cxn ang="0">
                  <a:pos x="T0" y="T1"/>
                </a:cxn>
                <a:cxn ang="0">
                  <a:pos x="T2" y="T3"/>
                </a:cxn>
                <a:cxn ang="0">
                  <a:pos x="T4" y="T5"/>
                </a:cxn>
                <a:cxn ang="0">
                  <a:pos x="T6" y="T7"/>
                </a:cxn>
                <a:cxn ang="0">
                  <a:pos x="T8" y="T9"/>
                </a:cxn>
                <a:cxn ang="0">
                  <a:pos x="T10" y="T11"/>
                </a:cxn>
              </a:cxnLst>
              <a:rect l="0" t="0" r="r" b="b"/>
              <a:pathLst>
                <a:path w="327" h="239">
                  <a:moveTo>
                    <a:pt x="6" y="23"/>
                  </a:moveTo>
                  <a:cubicBezTo>
                    <a:pt x="327" y="0"/>
                    <a:pt x="327" y="0"/>
                    <a:pt x="327" y="0"/>
                  </a:cubicBezTo>
                  <a:cubicBezTo>
                    <a:pt x="249" y="160"/>
                    <a:pt x="249" y="160"/>
                    <a:pt x="249" y="160"/>
                  </a:cubicBezTo>
                  <a:cubicBezTo>
                    <a:pt x="249" y="160"/>
                    <a:pt x="113" y="239"/>
                    <a:pt x="108" y="239"/>
                  </a:cubicBezTo>
                  <a:cubicBezTo>
                    <a:pt x="103" y="238"/>
                    <a:pt x="3" y="152"/>
                    <a:pt x="1" y="152"/>
                  </a:cubicBezTo>
                  <a:cubicBezTo>
                    <a:pt x="0" y="151"/>
                    <a:pt x="6" y="23"/>
                    <a:pt x="6" y="23"/>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6" name="Freeform 52"/>
            <p:cNvSpPr>
              <a:spLocks/>
            </p:cNvSpPr>
            <p:nvPr/>
          </p:nvSpPr>
          <p:spPr bwMode="auto">
            <a:xfrm rot="18900000">
              <a:off x="4036595" y="3549466"/>
              <a:ext cx="423134" cy="740304"/>
            </a:xfrm>
            <a:custGeom>
              <a:avLst/>
              <a:gdLst>
                <a:gd name="T0" fmla="*/ 94 w 591"/>
                <a:gd name="T1" fmla="*/ 1034 h 1034"/>
                <a:gd name="T2" fmla="*/ 579 w 591"/>
                <a:gd name="T3" fmla="*/ 968 h 1034"/>
                <a:gd name="T4" fmla="*/ 591 w 591"/>
                <a:gd name="T5" fmla="*/ 497 h 1034"/>
                <a:gd name="T6" fmla="*/ 402 w 591"/>
                <a:gd name="T7" fmla="*/ 24 h 1034"/>
                <a:gd name="T8" fmla="*/ 321 w 591"/>
                <a:gd name="T9" fmla="*/ 0 h 1034"/>
                <a:gd name="T10" fmla="*/ 0 w 591"/>
                <a:gd name="T11" fmla="*/ 19 h 1034"/>
                <a:gd name="T12" fmla="*/ 94 w 591"/>
                <a:gd name="T13" fmla="*/ 1034 h 1034"/>
              </a:gdLst>
              <a:ahLst/>
              <a:cxnLst>
                <a:cxn ang="0">
                  <a:pos x="T0" y="T1"/>
                </a:cxn>
                <a:cxn ang="0">
                  <a:pos x="T2" y="T3"/>
                </a:cxn>
                <a:cxn ang="0">
                  <a:pos x="T4" y="T5"/>
                </a:cxn>
                <a:cxn ang="0">
                  <a:pos x="T6" y="T7"/>
                </a:cxn>
                <a:cxn ang="0">
                  <a:pos x="T8" y="T9"/>
                </a:cxn>
                <a:cxn ang="0">
                  <a:pos x="T10" y="T11"/>
                </a:cxn>
                <a:cxn ang="0">
                  <a:pos x="T12" y="T13"/>
                </a:cxn>
              </a:cxnLst>
              <a:rect l="0" t="0" r="r" b="b"/>
              <a:pathLst>
                <a:path w="591" h="1034">
                  <a:moveTo>
                    <a:pt x="94" y="1034"/>
                  </a:moveTo>
                  <a:lnTo>
                    <a:pt x="579" y="968"/>
                  </a:lnTo>
                  <a:lnTo>
                    <a:pt x="591" y="497"/>
                  </a:lnTo>
                  <a:lnTo>
                    <a:pt x="402" y="24"/>
                  </a:lnTo>
                  <a:lnTo>
                    <a:pt x="321" y="0"/>
                  </a:lnTo>
                  <a:lnTo>
                    <a:pt x="0" y="19"/>
                  </a:lnTo>
                  <a:lnTo>
                    <a:pt x="94" y="1034"/>
                  </a:lnTo>
                  <a:close/>
                </a:path>
              </a:pathLst>
            </a:custGeom>
            <a:solidFill>
              <a:srgbClr val="6600CC"/>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7" name="Freeform 53"/>
            <p:cNvSpPr>
              <a:spLocks/>
            </p:cNvSpPr>
            <p:nvPr/>
          </p:nvSpPr>
          <p:spPr bwMode="auto">
            <a:xfrm rot="18900000">
              <a:off x="3702161" y="2262714"/>
              <a:ext cx="499742" cy="504753"/>
            </a:xfrm>
            <a:custGeom>
              <a:avLst/>
              <a:gdLst>
                <a:gd name="T0" fmla="*/ 168 w 698"/>
                <a:gd name="T1" fmla="*/ 0 h 705"/>
                <a:gd name="T2" fmla="*/ 0 w 698"/>
                <a:gd name="T3" fmla="*/ 485 h 705"/>
                <a:gd name="T4" fmla="*/ 457 w 698"/>
                <a:gd name="T5" fmla="*/ 705 h 705"/>
                <a:gd name="T6" fmla="*/ 698 w 698"/>
                <a:gd name="T7" fmla="*/ 606 h 705"/>
                <a:gd name="T8" fmla="*/ 660 w 698"/>
                <a:gd name="T9" fmla="*/ 352 h 705"/>
                <a:gd name="T10" fmla="*/ 168 w 698"/>
                <a:gd name="T11" fmla="*/ 0 h 705"/>
              </a:gdLst>
              <a:ahLst/>
              <a:cxnLst>
                <a:cxn ang="0">
                  <a:pos x="T0" y="T1"/>
                </a:cxn>
                <a:cxn ang="0">
                  <a:pos x="T2" y="T3"/>
                </a:cxn>
                <a:cxn ang="0">
                  <a:pos x="T4" y="T5"/>
                </a:cxn>
                <a:cxn ang="0">
                  <a:pos x="T6" y="T7"/>
                </a:cxn>
                <a:cxn ang="0">
                  <a:pos x="T8" y="T9"/>
                </a:cxn>
                <a:cxn ang="0">
                  <a:pos x="T10" y="T11"/>
                </a:cxn>
              </a:cxnLst>
              <a:rect l="0" t="0" r="r" b="b"/>
              <a:pathLst>
                <a:path w="698" h="705">
                  <a:moveTo>
                    <a:pt x="168" y="0"/>
                  </a:moveTo>
                  <a:lnTo>
                    <a:pt x="0" y="485"/>
                  </a:lnTo>
                  <a:lnTo>
                    <a:pt x="457" y="705"/>
                  </a:lnTo>
                  <a:lnTo>
                    <a:pt x="698" y="606"/>
                  </a:lnTo>
                  <a:lnTo>
                    <a:pt x="660" y="352"/>
                  </a:lnTo>
                  <a:lnTo>
                    <a:pt x="168" y="0"/>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8" name="Freeform 54"/>
            <p:cNvSpPr>
              <a:spLocks/>
            </p:cNvSpPr>
            <p:nvPr/>
          </p:nvSpPr>
          <p:spPr bwMode="auto">
            <a:xfrm rot="18900000">
              <a:off x="3888433" y="2643531"/>
              <a:ext cx="370868" cy="494729"/>
            </a:xfrm>
            <a:custGeom>
              <a:avLst/>
              <a:gdLst>
                <a:gd name="T0" fmla="*/ 518 w 518"/>
                <a:gd name="T1" fmla="*/ 71 h 691"/>
                <a:gd name="T2" fmla="*/ 303 w 518"/>
                <a:gd name="T3" fmla="*/ 691 h 691"/>
                <a:gd name="T4" fmla="*/ 45 w 518"/>
                <a:gd name="T5" fmla="*/ 407 h 691"/>
                <a:gd name="T6" fmla="*/ 0 w 518"/>
                <a:gd name="T7" fmla="*/ 94 h 691"/>
                <a:gd name="T8" fmla="*/ 166 w 518"/>
                <a:gd name="T9" fmla="*/ 0 h 691"/>
                <a:gd name="T10" fmla="*/ 518 w 518"/>
                <a:gd name="T11" fmla="*/ 71 h 691"/>
              </a:gdLst>
              <a:ahLst/>
              <a:cxnLst>
                <a:cxn ang="0">
                  <a:pos x="T0" y="T1"/>
                </a:cxn>
                <a:cxn ang="0">
                  <a:pos x="T2" y="T3"/>
                </a:cxn>
                <a:cxn ang="0">
                  <a:pos x="T4" y="T5"/>
                </a:cxn>
                <a:cxn ang="0">
                  <a:pos x="T6" y="T7"/>
                </a:cxn>
                <a:cxn ang="0">
                  <a:pos x="T8" y="T9"/>
                </a:cxn>
                <a:cxn ang="0">
                  <a:pos x="T10" y="T11"/>
                </a:cxn>
              </a:cxnLst>
              <a:rect l="0" t="0" r="r" b="b"/>
              <a:pathLst>
                <a:path w="518" h="691">
                  <a:moveTo>
                    <a:pt x="518" y="71"/>
                  </a:moveTo>
                  <a:lnTo>
                    <a:pt x="303" y="691"/>
                  </a:lnTo>
                  <a:lnTo>
                    <a:pt x="45" y="407"/>
                  </a:lnTo>
                  <a:lnTo>
                    <a:pt x="0" y="94"/>
                  </a:lnTo>
                  <a:lnTo>
                    <a:pt x="166" y="0"/>
                  </a:lnTo>
                  <a:lnTo>
                    <a:pt x="518" y="71"/>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59" name="Freeform 55"/>
            <p:cNvSpPr>
              <a:spLocks/>
            </p:cNvSpPr>
            <p:nvPr/>
          </p:nvSpPr>
          <p:spPr bwMode="auto">
            <a:xfrm rot="18900000">
              <a:off x="4305971" y="2102706"/>
              <a:ext cx="632194" cy="420269"/>
            </a:xfrm>
            <a:custGeom>
              <a:avLst/>
              <a:gdLst>
                <a:gd name="T0" fmla="*/ 883 w 883"/>
                <a:gd name="T1" fmla="*/ 78 h 587"/>
                <a:gd name="T2" fmla="*/ 665 w 883"/>
                <a:gd name="T3" fmla="*/ 587 h 587"/>
                <a:gd name="T4" fmla="*/ 137 w 883"/>
                <a:gd name="T5" fmla="*/ 411 h 587"/>
                <a:gd name="T6" fmla="*/ 0 w 883"/>
                <a:gd name="T7" fmla="*/ 142 h 587"/>
                <a:gd name="T8" fmla="*/ 279 w 883"/>
                <a:gd name="T9" fmla="*/ 0 h 587"/>
                <a:gd name="T10" fmla="*/ 883 w 883"/>
                <a:gd name="T11" fmla="*/ 78 h 587"/>
              </a:gdLst>
              <a:ahLst/>
              <a:cxnLst>
                <a:cxn ang="0">
                  <a:pos x="T0" y="T1"/>
                </a:cxn>
                <a:cxn ang="0">
                  <a:pos x="T2" y="T3"/>
                </a:cxn>
                <a:cxn ang="0">
                  <a:pos x="T4" y="T5"/>
                </a:cxn>
                <a:cxn ang="0">
                  <a:pos x="T6" y="T7"/>
                </a:cxn>
                <a:cxn ang="0">
                  <a:pos x="T8" y="T9"/>
                </a:cxn>
                <a:cxn ang="0">
                  <a:pos x="T10" y="T11"/>
                </a:cxn>
              </a:cxnLst>
              <a:rect l="0" t="0" r="r" b="b"/>
              <a:pathLst>
                <a:path w="883" h="587">
                  <a:moveTo>
                    <a:pt x="883" y="78"/>
                  </a:moveTo>
                  <a:lnTo>
                    <a:pt x="665" y="587"/>
                  </a:lnTo>
                  <a:lnTo>
                    <a:pt x="137" y="411"/>
                  </a:lnTo>
                  <a:lnTo>
                    <a:pt x="0" y="142"/>
                  </a:lnTo>
                  <a:lnTo>
                    <a:pt x="279" y="0"/>
                  </a:lnTo>
                  <a:lnTo>
                    <a:pt x="883" y="78"/>
                  </a:lnTo>
                  <a:close/>
                </a:path>
              </a:pathLst>
            </a:custGeom>
            <a:solidFill>
              <a:srgbClr val="0095CD">
                <a:lumMod val="50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0" name="Freeform 56"/>
            <p:cNvSpPr>
              <a:spLocks/>
            </p:cNvSpPr>
            <p:nvPr/>
          </p:nvSpPr>
          <p:spPr bwMode="auto">
            <a:xfrm rot="18900000">
              <a:off x="4554889" y="2319149"/>
              <a:ext cx="378028" cy="428145"/>
            </a:xfrm>
            <a:custGeom>
              <a:avLst/>
              <a:gdLst>
                <a:gd name="T0" fmla="*/ 83 w 223"/>
                <a:gd name="T1" fmla="*/ 0 h 253"/>
                <a:gd name="T2" fmla="*/ 0 w 223"/>
                <a:gd name="T3" fmla="*/ 241 h 253"/>
                <a:gd name="T4" fmla="*/ 118 w 223"/>
                <a:gd name="T5" fmla="*/ 253 h 253"/>
                <a:gd name="T6" fmla="*/ 223 w 223"/>
                <a:gd name="T7" fmla="*/ 193 h 253"/>
                <a:gd name="T8" fmla="*/ 203 w 223"/>
                <a:gd name="T9" fmla="*/ 75 h 253"/>
                <a:gd name="T10" fmla="*/ 83 w 223"/>
                <a:gd name="T11" fmla="*/ 0 h 253"/>
              </a:gdLst>
              <a:ahLst/>
              <a:cxnLst>
                <a:cxn ang="0">
                  <a:pos x="T0" y="T1"/>
                </a:cxn>
                <a:cxn ang="0">
                  <a:pos x="T2" y="T3"/>
                </a:cxn>
                <a:cxn ang="0">
                  <a:pos x="T4" y="T5"/>
                </a:cxn>
                <a:cxn ang="0">
                  <a:pos x="T6" y="T7"/>
                </a:cxn>
                <a:cxn ang="0">
                  <a:pos x="T8" y="T9"/>
                </a:cxn>
                <a:cxn ang="0">
                  <a:pos x="T10" y="T11"/>
                </a:cxn>
              </a:cxnLst>
              <a:rect l="0" t="0" r="r" b="b"/>
              <a:pathLst>
                <a:path w="223" h="253">
                  <a:moveTo>
                    <a:pt x="83" y="0"/>
                  </a:moveTo>
                  <a:cubicBezTo>
                    <a:pt x="0" y="241"/>
                    <a:pt x="0" y="241"/>
                    <a:pt x="0" y="241"/>
                  </a:cubicBezTo>
                  <a:cubicBezTo>
                    <a:pt x="118" y="253"/>
                    <a:pt x="118" y="253"/>
                    <a:pt x="118" y="253"/>
                  </a:cubicBezTo>
                  <a:cubicBezTo>
                    <a:pt x="118" y="253"/>
                    <a:pt x="223" y="198"/>
                    <a:pt x="223" y="193"/>
                  </a:cubicBezTo>
                  <a:cubicBezTo>
                    <a:pt x="223" y="188"/>
                    <a:pt x="203" y="75"/>
                    <a:pt x="203" y="75"/>
                  </a:cubicBezTo>
                  <a:lnTo>
                    <a:pt x="83" y="0"/>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1" name="Freeform 57"/>
            <p:cNvSpPr>
              <a:spLocks/>
            </p:cNvSpPr>
            <p:nvPr/>
          </p:nvSpPr>
          <p:spPr bwMode="auto">
            <a:xfrm rot="18900000">
              <a:off x="3993301" y="2403859"/>
              <a:ext cx="763931" cy="555586"/>
            </a:xfrm>
            <a:custGeom>
              <a:avLst/>
              <a:gdLst>
                <a:gd name="T0" fmla="*/ 451 w 451"/>
                <a:gd name="T1" fmla="*/ 138 h 328"/>
                <a:gd name="T2" fmla="*/ 400 w 451"/>
                <a:gd name="T3" fmla="*/ 327 h 328"/>
                <a:gd name="T4" fmla="*/ 22 w 451"/>
                <a:gd name="T5" fmla="*/ 247 h 328"/>
                <a:gd name="T6" fmla="*/ 0 w 451"/>
                <a:gd name="T7" fmla="*/ 169 h 328"/>
                <a:gd name="T8" fmla="*/ 42 w 451"/>
                <a:gd name="T9" fmla="*/ 0 h 328"/>
                <a:gd name="T10" fmla="*/ 451 w 451"/>
                <a:gd name="T11" fmla="*/ 138 h 328"/>
              </a:gdLst>
              <a:ahLst/>
              <a:cxnLst>
                <a:cxn ang="0">
                  <a:pos x="T0" y="T1"/>
                </a:cxn>
                <a:cxn ang="0">
                  <a:pos x="T2" y="T3"/>
                </a:cxn>
                <a:cxn ang="0">
                  <a:pos x="T4" y="T5"/>
                </a:cxn>
                <a:cxn ang="0">
                  <a:pos x="T6" y="T7"/>
                </a:cxn>
                <a:cxn ang="0">
                  <a:pos x="T8" y="T9"/>
                </a:cxn>
                <a:cxn ang="0">
                  <a:pos x="T10" y="T11"/>
                </a:cxn>
              </a:cxnLst>
              <a:rect l="0" t="0" r="r" b="b"/>
              <a:pathLst>
                <a:path w="451" h="328">
                  <a:moveTo>
                    <a:pt x="451" y="138"/>
                  </a:moveTo>
                  <a:cubicBezTo>
                    <a:pt x="451" y="138"/>
                    <a:pt x="395" y="328"/>
                    <a:pt x="400" y="327"/>
                  </a:cubicBezTo>
                  <a:cubicBezTo>
                    <a:pt x="405" y="326"/>
                    <a:pt x="22" y="247"/>
                    <a:pt x="22" y="247"/>
                  </a:cubicBezTo>
                  <a:cubicBezTo>
                    <a:pt x="0" y="169"/>
                    <a:pt x="0" y="169"/>
                    <a:pt x="0" y="169"/>
                  </a:cubicBezTo>
                  <a:cubicBezTo>
                    <a:pt x="42" y="0"/>
                    <a:pt x="42" y="0"/>
                    <a:pt x="42" y="0"/>
                  </a:cubicBezTo>
                  <a:lnTo>
                    <a:pt x="451" y="138"/>
                  </a:lnTo>
                  <a:close/>
                </a:path>
              </a:pathLst>
            </a:custGeom>
            <a:solidFill>
              <a:srgbClr val="0095CD">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2" name="Freeform 58"/>
            <p:cNvSpPr>
              <a:spLocks/>
            </p:cNvSpPr>
            <p:nvPr/>
          </p:nvSpPr>
          <p:spPr bwMode="auto">
            <a:xfrm rot="18900000">
              <a:off x="5355167" y="3591963"/>
              <a:ext cx="682312" cy="627182"/>
            </a:xfrm>
            <a:custGeom>
              <a:avLst/>
              <a:gdLst>
                <a:gd name="T0" fmla="*/ 473 w 953"/>
                <a:gd name="T1" fmla="*/ 876 h 876"/>
                <a:gd name="T2" fmla="*/ 0 w 953"/>
                <a:gd name="T3" fmla="*/ 261 h 876"/>
                <a:gd name="T4" fmla="*/ 236 w 953"/>
                <a:gd name="T5" fmla="*/ 0 h 876"/>
                <a:gd name="T6" fmla="*/ 953 w 953"/>
                <a:gd name="T7" fmla="*/ 0 h 876"/>
                <a:gd name="T8" fmla="*/ 773 w 953"/>
                <a:gd name="T9" fmla="*/ 348 h 876"/>
                <a:gd name="T10" fmla="*/ 473 w 953"/>
                <a:gd name="T11" fmla="*/ 876 h 876"/>
              </a:gdLst>
              <a:ahLst/>
              <a:cxnLst>
                <a:cxn ang="0">
                  <a:pos x="T0" y="T1"/>
                </a:cxn>
                <a:cxn ang="0">
                  <a:pos x="T2" y="T3"/>
                </a:cxn>
                <a:cxn ang="0">
                  <a:pos x="T4" y="T5"/>
                </a:cxn>
                <a:cxn ang="0">
                  <a:pos x="T6" y="T7"/>
                </a:cxn>
                <a:cxn ang="0">
                  <a:pos x="T8" y="T9"/>
                </a:cxn>
                <a:cxn ang="0">
                  <a:pos x="T10" y="T11"/>
                </a:cxn>
              </a:cxnLst>
              <a:rect l="0" t="0" r="r" b="b"/>
              <a:pathLst>
                <a:path w="953" h="876">
                  <a:moveTo>
                    <a:pt x="473" y="876"/>
                  </a:moveTo>
                  <a:lnTo>
                    <a:pt x="0" y="261"/>
                  </a:lnTo>
                  <a:lnTo>
                    <a:pt x="236" y="0"/>
                  </a:lnTo>
                  <a:lnTo>
                    <a:pt x="953" y="0"/>
                  </a:lnTo>
                  <a:lnTo>
                    <a:pt x="773" y="348"/>
                  </a:lnTo>
                  <a:lnTo>
                    <a:pt x="473" y="876"/>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3" name="Freeform 59"/>
            <p:cNvSpPr>
              <a:spLocks/>
            </p:cNvSpPr>
            <p:nvPr/>
          </p:nvSpPr>
          <p:spPr bwMode="auto">
            <a:xfrm rot="18900000">
              <a:off x="4880061" y="3451248"/>
              <a:ext cx="579213" cy="660833"/>
            </a:xfrm>
            <a:custGeom>
              <a:avLst/>
              <a:gdLst>
                <a:gd name="T0" fmla="*/ 342 w 342"/>
                <a:gd name="T1" fmla="*/ 309 h 390"/>
                <a:gd name="T2" fmla="*/ 112 w 342"/>
                <a:gd name="T3" fmla="*/ 0 h 390"/>
                <a:gd name="T4" fmla="*/ 2 w 342"/>
                <a:gd name="T5" fmla="*/ 198 h 390"/>
                <a:gd name="T6" fmla="*/ 102 w 342"/>
                <a:gd name="T7" fmla="*/ 340 h 390"/>
                <a:gd name="T8" fmla="*/ 252 w 342"/>
                <a:gd name="T9" fmla="*/ 390 h 390"/>
                <a:gd name="T10" fmla="*/ 342 w 342"/>
                <a:gd name="T11" fmla="*/ 309 h 390"/>
              </a:gdLst>
              <a:ahLst/>
              <a:cxnLst>
                <a:cxn ang="0">
                  <a:pos x="T0" y="T1"/>
                </a:cxn>
                <a:cxn ang="0">
                  <a:pos x="T2" y="T3"/>
                </a:cxn>
                <a:cxn ang="0">
                  <a:pos x="T4" y="T5"/>
                </a:cxn>
                <a:cxn ang="0">
                  <a:pos x="T6" y="T7"/>
                </a:cxn>
                <a:cxn ang="0">
                  <a:pos x="T8" y="T9"/>
                </a:cxn>
                <a:cxn ang="0">
                  <a:pos x="T10" y="T11"/>
                </a:cxn>
              </a:cxnLst>
              <a:rect l="0" t="0" r="r" b="b"/>
              <a:pathLst>
                <a:path w="342" h="390">
                  <a:moveTo>
                    <a:pt x="342" y="309"/>
                  </a:moveTo>
                  <a:cubicBezTo>
                    <a:pt x="112" y="0"/>
                    <a:pt x="112" y="0"/>
                    <a:pt x="112" y="0"/>
                  </a:cubicBezTo>
                  <a:cubicBezTo>
                    <a:pt x="112" y="0"/>
                    <a:pt x="0" y="185"/>
                    <a:pt x="2" y="198"/>
                  </a:cubicBezTo>
                  <a:cubicBezTo>
                    <a:pt x="4" y="211"/>
                    <a:pt x="102" y="340"/>
                    <a:pt x="102" y="340"/>
                  </a:cubicBezTo>
                  <a:cubicBezTo>
                    <a:pt x="252" y="390"/>
                    <a:pt x="252" y="390"/>
                    <a:pt x="252" y="390"/>
                  </a:cubicBezTo>
                  <a:lnTo>
                    <a:pt x="342" y="309"/>
                  </a:ln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4" name="Freeform 60"/>
            <p:cNvSpPr>
              <a:spLocks/>
            </p:cNvSpPr>
            <p:nvPr/>
          </p:nvSpPr>
          <p:spPr bwMode="auto">
            <a:xfrm rot="18900000">
              <a:off x="5223656" y="2863697"/>
              <a:ext cx="819776" cy="518356"/>
            </a:xfrm>
            <a:custGeom>
              <a:avLst/>
              <a:gdLst>
                <a:gd name="T0" fmla="*/ 1145 w 1145"/>
                <a:gd name="T1" fmla="*/ 648 h 724"/>
                <a:gd name="T2" fmla="*/ 722 w 1145"/>
                <a:gd name="T3" fmla="*/ 0 h 724"/>
                <a:gd name="T4" fmla="*/ 0 w 1145"/>
                <a:gd name="T5" fmla="*/ 35 h 724"/>
                <a:gd name="T6" fmla="*/ 532 w 1145"/>
                <a:gd name="T7" fmla="*/ 724 h 724"/>
                <a:gd name="T8" fmla="*/ 1145 w 1145"/>
                <a:gd name="T9" fmla="*/ 648 h 724"/>
              </a:gdLst>
              <a:ahLst/>
              <a:cxnLst>
                <a:cxn ang="0">
                  <a:pos x="T0" y="T1"/>
                </a:cxn>
                <a:cxn ang="0">
                  <a:pos x="T2" y="T3"/>
                </a:cxn>
                <a:cxn ang="0">
                  <a:pos x="T4" y="T5"/>
                </a:cxn>
                <a:cxn ang="0">
                  <a:pos x="T6" y="T7"/>
                </a:cxn>
                <a:cxn ang="0">
                  <a:pos x="T8" y="T9"/>
                </a:cxn>
              </a:cxnLst>
              <a:rect l="0" t="0" r="r" b="b"/>
              <a:pathLst>
                <a:path w="1145" h="724">
                  <a:moveTo>
                    <a:pt x="1145" y="648"/>
                  </a:moveTo>
                  <a:lnTo>
                    <a:pt x="722" y="0"/>
                  </a:lnTo>
                  <a:lnTo>
                    <a:pt x="0" y="35"/>
                  </a:lnTo>
                  <a:lnTo>
                    <a:pt x="532" y="724"/>
                  </a:lnTo>
                  <a:lnTo>
                    <a:pt x="1145" y="648"/>
                  </a:lnTo>
                  <a:close/>
                </a:path>
              </a:pathLst>
            </a:custGeom>
            <a:solidFill>
              <a:srgbClr val="F17C3F">
                <a:lumMod val="75000"/>
              </a:srgbClr>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5" name="Freeform 61"/>
            <p:cNvSpPr>
              <a:spLocks/>
            </p:cNvSpPr>
            <p:nvPr/>
          </p:nvSpPr>
          <p:spPr bwMode="auto">
            <a:xfrm rot="18900000">
              <a:off x="5117255" y="2772038"/>
              <a:ext cx="617159" cy="471103"/>
            </a:xfrm>
            <a:custGeom>
              <a:avLst/>
              <a:gdLst>
                <a:gd name="T0" fmla="*/ 177 w 364"/>
                <a:gd name="T1" fmla="*/ 278 h 278"/>
                <a:gd name="T2" fmla="*/ 0 w 364"/>
                <a:gd name="T3" fmla="*/ 22 h 278"/>
                <a:gd name="T4" fmla="*/ 163 w 364"/>
                <a:gd name="T5" fmla="*/ 0 h 278"/>
                <a:gd name="T6" fmla="*/ 344 w 364"/>
                <a:gd name="T7" fmla="*/ 71 h 278"/>
                <a:gd name="T8" fmla="*/ 357 w 364"/>
                <a:gd name="T9" fmla="*/ 198 h 278"/>
                <a:gd name="T10" fmla="*/ 177 w 364"/>
                <a:gd name="T11" fmla="*/ 278 h 278"/>
              </a:gdLst>
              <a:ahLst/>
              <a:cxnLst>
                <a:cxn ang="0">
                  <a:pos x="T0" y="T1"/>
                </a:cxn>
                <a:cxn ang="0">
                  <a:pos x="T2" y="T3"/>
                </a:cxn>
                <a:cxn ang="0">
                  <a:pos x="T4" y="T5"/>
                </a:cxn>
                <a:cxn ang="0">
                  <a:pos x="T6" y="T7"/>
                </a:cxn>
                <a:cxn ang="0">
                  <a:pos x="T8" y="T9"/>
                </a:cxn>
                <a:cxn ang="0">
                  <a:pos x="T10" y="T11"/>
                </a:cxn>
              </a:cxnLst>
              <a:rect l="0" t="0" r="r" b="b"/>
              <a:pathLst>
                <a:path w="364" h="278">
                  <a:moveTo>
                    <a:pt x="177" y="278"/>
                  </a:moveTo>
                  <a:cubicBezTo>
                    <a:pt x="0" y="22"/>
                    <a:pt x="0" y="22"/>
                    <a:pt x="0" y="22"/>
                  </a:cubicBezTo>
                  <a:cubicBezTo>
                    <a:pt x="163" y="0"/>
                    <a:pt x="163" y="0"/>
                    <a:pt x="163" y="0"/>
                  </a:cubicBezTo>
                  <a:cubicBezTo>
                    <a:pt x="163" y="0"/>
                    <a:pt x="342" y="60"/>
                    <a:pt x="344" y="71"/>
                  </a:cubicBezTo>
                  <a:cubicBezTo>
                    <a:pt x="345" y="82"/>
                    <a:pt x="364" y="190"/>
                    <a:pt x="357" y="198"/>
                  </a:cubicBezTo>
                  <a:cubicBezTo>
                    <a:pt x="349" y="205"/>
                    <a:pt x="177" y="278"/>
                    <a:pt x="177" y="278"/>
                  </a:cubicBezTo>
                  <a:close/>
                </a:path>
              </a:pathLst>
            </a:custGeom>
            <a:solidFill>
              <a:srgbClr val="7BB21B">
                <a:lumMod val="50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6" name="Freeform 62"/>
            <p:cNvSpPr>
              <a:spLocks/>
            </p:cNvSpPr>
            <p:nvPr/>
          </p:nvSpPr>
          <p:spPr bwMode="auto">
            <a:xfrm rot="18900000">
              <a:off x="4973244" y="3064917"/>
              <a:ext cx="813332" cy="763931"/>
            </a:xfrm>
            <a:custGeom>
              <a:avLst/>
              <a:gdLst>
                <a:gd name="T0" fmla="*/ 480 w 480"/>
                <a:gd name="T1" fmla="*/ 205 h 451"/>
                <a:gd name="T2" fmla="*/ 334 w 480"/>
                <a:gd name="T3" fmla="*/ 0 h 451"/>
                <a:gd name="T4" fmla="*/ 143 w 480"/>
                <a:gd name="T5" fmla="*/ 47 h 451"/>
                <a:gd name="T6" fmla="*/ 0 w 480"/>
                <a:gd name="T7" fmla="*/ 235 h 451"/>
                <a:gd name="T8" fmla="*/ 122 w 480"/>
                <a:gd name="T9" fmla="*/ 451 h 451"/>
                <a:gd name="T10" fmla="*/ 480 w 480"/>
                <a:gd name="T11" fmla="*/ 205 h 451"/>
              </a:gdLst>
              <a:ahLst/>
              <a:cxnLst>
                <a:cxn ang="0">
                  <a:pos x="T0" y="T1"/>
                </a:cxn>
                <a:cxn ang="0">
                  <a:pos x="T2" y="T3"/>
                </a:cxn>
                <a:cxn ang="0">
                  <a:pos x="T4" y="T5"/>
                </a:cxn>
                <a:cxn ang="0">
                  <a:pos x="T6" y="T7"/>
                </a:cxn>
                <a:cxn ang="0">
                  <a:pos x="T8" y="T9"/>
                </a:cxn>
                <a:cxn ang="0">
                  <a:pos x="T10" y="T11"/>
                </a:cxn>
              </a:cxnLst>
              <a:rect l="0" t="0" r="r" b="b"/>
              <a:pathLst>
                <a:path w="480" h="451">
                  <a:moveTo>
                    <a:pt x="480" y="205"/>
                  </a:moveTo>
                  <a:cubicBezTo>
                    <a:pt x="334" y="0"/>
                    <a:pt x="334" y="0"/>
                    <a:pt x="334" y="0"/>
                  </a:cubicBezTo>
                  <a:cubicBezTo>
                    <a:pt x="143" y="47"/>
                    <a:pt x="143" y="47"/>
                    <a:pt x="143" y="47"/>
                  </a:cubicBezTo>
                  <a:cubicBezTo>
                    <a:pt x="143" y="47"/>
                    <a:pt x="0" y="226"/>
                    <a:pt x="0" y="235"/>
                  </a:cubicBezTo>
                  <a:cubicBezTo>
                    <a:pt x="0" y="245"/>
                    <a:pt x="122" y="451"/>
                    <a:pt x="122" y="451"/>
                  </a:cubicBezTo>
                  <a:lnTo>
                    <a:pt x="480" y="205"/>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8" name="Freeform 64"/>
            <p:cNvSpPr>
              <a:spLocks/>
            </p:cNvSpPr>
            <p:nvPr/>
          </p:nvSpPr>
          <p:spPr bwMode="auto">
            <a:xfrm rot="18900000">
              <a:off x="3670376" y="3669899"/>
              <a:ext cx="733861" cy="1134799"/>
            </a:xfrm>
            <a:custGeom>
              <a:avLst/>
              <a:gdLst>
                <a:gd name="T0" fmla="*/ 101 w 433"/>
                <a:gd name="T1" fmla="*/ 0 h 670"/>
                <a:gd name="T2" fmla="*/ 220 w 433"/>
                <a:gd name="T3" fmla="*/ 182 h 670"/>
                <a:gd name="T4" fmla="*/ 232 w 433"/>
                <a:gd name="T5" fmla="*/ 200 h 670"/>
                <a:gd name="T6" fmla="*/ 233 w 433"/>
                <a:gd name="T7" fmla="*/ 193 h 670"/>
                <a:gd name="T8" fmla="*/ 234 w 433"/>
                <a:gd name="T9" fmla="*/ 187 h 670"/>
                <a:gd name="T10" fmla="*/ 235 w 433"/>
                <a:gd name="T11" fmla="*/ 181 h 670"/>
                <a:gd name="T12" fmla="*/ 237 w 433"/>
                <a:gd name="T13" fmla="*/ 175 h 670"/>
                <a:gd name="T14" fmla="*/ 237 w 433"/>
                <a:gd name="T15" fmla="*/ 172 h 670"/>
                <a:gd name="T16" fmla="*/ 238 w 433"/>
                <a:gd name="T17" fmla="*/ 170 h 670"/>
                <a:gd name="T18" fmla="*/ 239 w 433"/>
                <a:gd name="T19" fmla="*/ 167 h 670"/>
                <a:gd name="T20" fmla="*/ 240 w 433"/>
                <a:gd name="T21" fmla="*/ 164 h 670"/>
                <a:gd name="T22" fmla="*/ 266 w 433"/>
                <a:gd name="T23" fmla="*/ 109 h 670"/>
                <a:gd name="T24" fmla="*/ 301 w 433"/>
                <a:gd name="T25" fmla="*/ 82 h 670"/>
                <a:gd name="T26" fmla="*/ 340 w 433"/>
                <a:gd name="T27" fmla="*/ 87 h 670"/>
                <a:gd name="T28" fmla="*/ 380 w 433"/>
                <a:gd name="T29" fmla="*/ 125 h 670"/>
                <a:gd name="T30" fmla="*/ 411 w 433"/>
                <a:gd name="T31" fmla="*/ 191 h 670"/>
                <a:gd name="T32" fmla="*/ 429 w 433"/>
                <a:gd name="T33" fmla="*/ 271 h 670"/>
                <a:gd name="T34" fmla="*/ 431 w 433"/>
                <a:gd name="T35" fmla="*/ 356 h 670"/>
                <a:gd name="T36" fmla="*/ 417 w 433"/>
                <a:gd name="T37" fmla="*/ 433 h 670"/>
                <a:gd name="T38" fmla="*/ 389 w 433"/>
                <a:gd name="T39" fmla="*/ 487 h 670"/>
                <a:gd name="T40" fmla="*/ 352 w 433"/>
                <a:gd name="T41" fmla="*/ 509 h 670"/>
                <a:gd name="T42" fmla="*/ 313 w 433"/>
                <a:gd name="T43" fmla="*/ 500 h 670"/>
                <a:gd name="T44" fmla="*/ 275 w 433"/>
                <a:gd name="T45" fmla="*/ 460 h 670"/>
                <a:gd name="T46" fmla="*/ 274 w 433"/>
                <a:gd name="T47" fmla="*/ 457 h 670"/>
                <a:gd name="T48" fmla="*/ 272 w 433"/>
                <a:gd name="T49" fmla="*/ 455 h 670"/>
                <a:gd name="T50" fmla="*/ 270 w 433"/>
                <a:gd name="T51" fmla="*/ 452 h 670"/>
                <a:gd name="T52" fmla="*/ 269 w 433"/>
                <a:gd name="T53" fmla="*/ 449 h 670"/>
                <a:gd name="T54" fmla="*/ 266 w 433"/>
                <a:gd name="T55" fmla="*/ 444 h 670"/>
                <a:gd name="T56" fmla="*/ 263 w 433"/>
                <a:gd name="T57" fmla="*/ 438 h 670"/>
                <a:gd name="T58" fmla="*/ 261 w 433"/>
                <a:gd name="T59" fmla="*/ 433 h 670"/>
                <a:gd name="T60" fmla="*/ 258 w 433"/>
                <a:gd name="T61" fmla="*/ 428 h 670"/>
                <a:gd name="T62" fmla="*/ 251 w 433"/>
                <a:gd name="T63" fmla="*/ 450 h 670"/>
                <a:gd name="T64" fmla="*/ 184 w 433"/>
                <a:gd name="T65" fmla="*/ 670 h 670"/>
                <a:gd name="T66" fmla="*/ 0 w 433"/>
                <a:gd name="T67" fmla="*/ 364 h 670"/>
                <a:gd name="T68" fmla="*/ 101 w 433"/>
                <a:gd name="T6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670">
                  <a:moveTo>
                    <a:pt x="101" y="0"/>
                  </a:moveTo>
                  <a:cubicBezTo>
                    <a:pt x="220" y="182"/>
                    <a:pt x="220" y="182"/>
                    <a:pt x="220" y="182"/>
                  </a:cubicBezTo>
                  <a:cubicBezTo>
                    <a:pt x="232" y="200"/>
                    <a:pt x="232" y="200"/>
                    <a:pt x="232" y="200"/>
                  </a:cubicBezTo>
                  <a:cubicBezTo>
                    <a:pt x="232" y="198"/>
                    <a:pt x="232" y="196"/>
                    <a:pt x="233" y="193"/>
                  </a:cubicBezTo>
                  <a:cubicBezTo>
                    <a:pt x="233" y="191"/>
                    <a:pt x="233" y="189"/>
                    <a:pt x="234" y="187"/>
                  </a:cubicBezTo>
                  <a:cubicBezTo>
                    <a:pt x="234" y="185"/>
                    <a:pt x="235" y="183"/>
                    <a:pt x="235" y="181"/>
                  </a:cubicBezTo>
                  <a:cubicBezTo>
                    <a:pt x="236" y="179"/>
                    <a:pt x="236" y="177"/>
                    <a:pt x="237" y="175"/>
                  </a:cubicBezTo>
                  <a:cubicBezTo>
                    <a:pt x="237" y="174"/>
                    <a:pt x="237" y="173"/>
                    <a:pt x="237" y="172"/>
                  </a:cubicBezTo>
                  <a:cubicBezTo>
                    <a:pt x="238" y="171"/>
                    <a:pt x="238" y="171"/>
                    <a:pt x="238" y="170"/>
                  </a:cubicBezTo>
                  <a:cubicBezTo>
                    <a:pt x="238" y="169"/>
                    <a:pt x="239" y="168"/>
                    <a:pt x="239" y="167"/>
                  </a:cubicBezTo>
                  <a:cubicBezTo>
                    <a:pt x="239" y="166"/>
                    <a:pt x="239" y="165"/>
                    <a:pt x="240" y="164"/>
                  </a:cubicBezTo>
                  <a:cubicBezTo>
                    <a:pt x="247" y="141"/>
                    <a:pt x="255" y="122"/>
                    <a:pt x="266" y="109"/>
                  </a:cubicBezTo>
                  <a:cubicBezTo>
                    <a:pt x="276" y="95"/>
                    <a:pt x="288" y="86"/>
                    <a:pt x="301" y="82"/>
                  </a:cubicBezTo>
                  <a:cubicBezTo>
                    <a:pt x="313" y="79"/>
                    <a:pt x="327" y="80"/>
                    <a:pt x="340" y="87"/>
                  </a:cubicBezTo>
                  <a:cubicBezTo>
                    <a:pt x="354" y="94"/>
                    <a:pt x="367" y="106"/>
                    <a:pt x="380" y="125"/>
                  </a:cubicBezTo>
                  <a:cubicBezTo>
                    <a:pt x="392" y="143"/>
                    <a:pt x="403" y="166"/>
                    <a:pt x="411" y="191"/>
                  </a:cubicBezTo>
                  <a:cubicBezTo>
                    <a:pt x="419" y="216"/>
                    <a:pt x="425" y="243"/>
                    <a:pt x="429" y="271"/>
                  </a:cubicBezTo>
                  <a:cubicBezTo>
                    <a:pt x="432" y="299"/>
                    <a:pt x="433" y="328"/>
                    <a:pt x="431" y="356"/>
                  </a:cubicBezTo>
                  <a:cubicBezTo>
                    <a:pt x="429" y="383"/>
                    <a:pt x="425" y="409"/>
                    <a:pt x="417" y="433"/>
                  </a:cubicBezTo>
                  <a:cubicBezTo>
                    <a:pt x="409" y="456"/>
                    <a:pt x="400" y="474"/>
                    <a:pt x="389" y="487"/>
                  </a:cubicBezTo>
                  <a:cubicBezTo>
                    <a:pt x="378" y="500"/>
                    <a:pt x="365" y="507"/>
                    <a:pt x="352" y="509"/>
                  </a:cubicBezTo>
                  <a:cubicBezTo>
                    <a:pt x="339" y="512"/>
                    <a:pt x="326" y="509"/>
                    <a:pt x="313" y="500"/>
                  </a:cubicBezTo>
                  <a:cubicBezTo>
                    <a:pt x="300" y="492"/>
                    <a:pt x="287" y="479"/>
                    <a:pt x="275" y="460"/>
                  </a:cubicBezTo>
                  <a:cubicBezTo>
                    <a:pt x="275" y="459"/>
                    <a:pt x="274" y="458"/>
                    <a:pt x="274" y="457"/>
                  </a:cubicBezTo>
                  <a:cubicBezTo>
                    <a:pt x="273" y="456"/>
                    <a:pt x="272" y="455"/>
                    <a:pt x="272" y="455"/>
                  </a:cubicBezTo>
                  <a:cubicBezTo>
                    <a:pt x="271" y="454"/>
                    <a:pt x="271" y="453"/>
                    <a:pt x="270" y="452"/>
                  </a:cubicBezTo>
                  <a:cubicBezTo>
                    <a:pt x="270" y="451"/>
                    <a:pt x="269" y="450"/>
                    <a:pt x="269" y="449"/>
                  </a:cubicBezTo>
                  <a:cubicBezTo>
                    <a:pt x="268" y="447"/>
                    <a:pt x="267" y="445"/>
                    <a:pt x="266" y="444"/>
                  </a:cubicBezTo>
                  <a:cubicBezTo>
                    <a:pt x="265" y="442"/>
                    <a:pt x="264" y="440"/>
                    <a:pt x="263" y="438"/>
                  </a:cubicBezTo>
                  <a:cubicBezTo>
                    <a:pt x="262" y="437"/>
                    <a:pt x="261" y="435"/>
                    <a:pt x="261" y="433"/>
                  </a:cubicBezTo>
                  <a:cubicBezTo>
                    <a:pt x="260" y="431"/>
                    <a:pt x="259" y="429"/>
                    <a:pt x="258" y="428"/>
                  </a:cubicBezTo>
                  <a:cubicBezTo>
                    <a:pt x="251" y="450"/>
                    <a:pt x="251" y="450"/>
                    <a:pt x="251" y="450"/>
                  </a:cubicBezTo>
                  <a:cubicBezTo>
                    <a:pt x="184" y="670"/>
                    <a:pt x="184" y="670"/>
                    <a:pt x="184" y="670"/>
                  </a:cubicBezTo>
                  <a:cubicBezTo>
                    <a:pt x="0" y="364"/>
                    <a:pt x="0" y="364"/>
                    <a:pt x="0" y="364"/>
                  </a:cubicBezTo>
                  <a:lnTo>
                    <a:pt x="101" y="0"/>
                  </a:ln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0" name="Freeform 67"/>
            <p:cNvSpPr>
              <a:spLocks/>
            </p:cNvSpPr>
            <p:nvPr/>
          </p:nvSpPr>
          <p:spPr bwMode="auto">
            <a:xfrm rot="18900000">
              <a:off x="3772202" y="1938611"/>
              <a:ext cx="1068930" cy="735293"/>
            </a:xfrm>
            <a:custGeom>
              <a:avLst/>
              <a:gdLst>
                <a:gd name="T0" fmla="*/ 399 w 631"/>
                <a:gd name="T1" fmla="*/ 0 h 434"/>
                <a:gd name="T2" fmla="*/ 4 w 631"/>
                <a:gd name="T3" fmla="*/ 7 h 434"/>
                <a:gd name="T4" fmla="*/ 137 w 631"/>
                <a:gd name="T5" fmla="*/ 168 h 434"/>
                <a:gd name="T6" fmla="*/ 150 w 631"/>
                <a:gd name="T7" fmla="*/ 184 h 434"/>
                <a:gd name="T8" fmla="*/ 143 w 631"/>
                <a:gd name="T9" fmla="*/ 184 h 434"/>
                <a:gd name="T10" fmla="*/ 137 w 631"/>
                <a:gd name="T11" fmla="*/ 183 h 434"/>
                <a:gd name="T12" fmla="*/ 131 w 631"/>
                <a:gd name="T13" fmla="*/ 183 h 434"/>
                <a:gd name="T14" fmla="*/ 124 w 631"/>
                <a:gd name="T15" fmla="*/ 183 h 434"/>
                <a:gd name="T16" fmla="*/ 121 w 631"/>
                <a:gd name="T17" fmla="*/ 183 h 434"/>
                <a:gd name="T18" fmla="*/ 117 w 631"/>
                <a:gd name="T19" fmla="*/ 183 h 434"/>
                <a:gd name="T20" fmla="*/ 113 w 631"/>
                <a:gd name="T21" fmla="*/ 183 h 434"/>
                <a:gd name="T22" fmla="*/ 110 w 631"/>
                <a:gd name="T23" fmla="*/ 183 h 434"/>
                <a:gd name="T24" fmla="*/ 48 w 631"/>
                <a:gd name="T25" fmla="*/ 195 h 434"/>
                <a:gd name="T26" fmla="*/ 11 w 631"/>
                <a:gd name="T27" fmla="*/ 223 h 434"/>
                <a:gd name="T28" fmla="*/ 2 w 631"/>
                <a:gd name="T29" fmla="*/ 264 h 434"/>
                <a:gd name="T30" fmla="*/ 26 w 631"/>
                <a:gd name="T31" fmla="*/ 314 h 434"/>
                <a:gd name="T32" fmla="*/ 79 w 631"/>
                <a:gd name="T33" fmla="*/ 363 h 434"/>
                <a:gd name="T34" fmla="*/ 152 w 631"/>
                <a:gd name="T35" fmla="*/ 402 h 434"/>
                <a:gd name="T36" fmla="*/ 233 w 631"/>
                <a:gd name="T37" fmla="*/ 426 h 434"/>
                <a:gd name="T38" fmla="*/ 313 w 631"/>
                <a:gd name="T39" fmla="*/ 432 h 434"/>
                <a:gd name="T40" fmla="*/ 375 w 631"/>
                <a:gd name="T41" fmla="*/ 418 h 434"/>
                <a:gd name="T42" fmla="*/ 408 w 631"/>
                <a:gd name="T43" fmla="*/ 387 h 434"/>
                <a:gd name="T44" fmla="*/ 413 w 631"/>
                <a:gd name="T45" fmla="*/ 345 h 434"/>
                <a:gd name="T46" fmla="*/ 386 w 631"/>
                <a:gd name="T47" fmla="*/ 297 h 434"/>
                <a:gd name="T48" fmla="*/ 384 w 631"/>
                <a:gd name="T49" fmla="*/ 295 h 434"/>
                <a:gd name="T50" fmla="*/ 382 w 631"/>
                <a:gd name="T51" fmla="*/ 293 h 434"/>
                <a:gd name="T52" fmla="*/ 380 w 631"/>
                <a:gd name="T53" fmla="*/ 291 h 434"/>
                <a:gd name="T54" fmla="*/ 379 w 631"/>
                <a:gd name="T55" fmla="*/ 289 h 434"/>
                <a:gd name="T56" fmla="*/ 375 w 631"/>
                <a:gd name="T57" fmla="*/ 284 h 434"/>
                <a:gd name="T58" fmla="*/ 370 w 631"/>
                <a:gd name="T59" fmla="*/ 280 h 434"/>
                <a:gd name="T60" fmla="*/ 366 w 631"/>
                <a:gd name="T61" fmla="*/ 276 h 434"/>
                <a:gd name="T62" fmla="*/ 362 w 631"/>
                <a:gd name="T63" fmla="*/ 272 h 434"/>
                <a:gd name="T64" fmla="*/ 385 w 631"/>
                <a:gd name="T65" fmla="*/ 271 h 434"/>
                <a:gd name="T66" fmla="*/ 631 w 631"/>
                <a:gd name="T67" fmla="*/ 260 h 434"/>
                <a:gd name="T68" fmla="*/ 399 w 631"/>
                <a:gd name="T69"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1" h="434">
                  <a:moveTo>
                    <a:pt x="399" y="0"/>
                  </a:moveTo>
                  <a:cubicBezTo>
                    <a:pt x="4" y="7"/>
                    <a:pt x="4" y="7"/>
                    <a:pt x="4" y="7"/>
                  </a:cubicBezTo>
                  <a:cubicBezTo>
                    <a:pt x="137" y="168"/>
                    <a:pt x="137" y="168"/>
                    <a:pt x="137" y="168"/>
                  </a:cubicBezTo>
                  <a:cubicBezTo>
                    <a:pt x="150" y="184"/>
                    <a:pt x="150" y="184"/>
                    <a:pt x="150" y="184"/>
                  </a:cubicBezTo>
                  <a:cubicBezTo>
                    <a:pt x="148" y="184"/>
                    <a:pt x="145" y="184"/>
                    <a:pt x="143" y="184"/>
                  </a:cubicBezTo>
                  <a:cubicBezTo>
                    <a:pt x="141" y="184"/>
                    <a:pt x="139" y="184"/>
                    <a:pt x="137" y="183"/>
                  </a:cubicBezTo>
                  <a:cubicBezTo>
                    <a:pt x="135" y="183"/>
                    <a:pt x="133" y="183"/>
                    <a:pt x="131" y="183"/>
                  </a:cubicBezTo>
                  <a:cubicBezTo>
                    <a:pt x="128" y="183"/>
                    <a:pt x="126" y="183"/>
                    <a:pt x="124" y="183"/>
                  </a:cubicBezTo>
                  <a:cubicBezTo>
                    <a:pt x="123" y="183"/>
                    <a:pt x="122" y="183"/>
                    <a:pt x="121" y="183"/>
                  </a:cubicBezTo>
                  <a:cubicBezTo>
                    <a:pt x="119" y="183"/>
                    <a:pt x="118" y="183"/>
                    <a:pt x="117" y="183"/>
                  </a:cubicBezTo>
                  <a:cubicBezTo>
                    <a:pt x="116" y="183"/>
                    <a:pt x="115" y="183"/>
                    <a:pt x="113" y="183"/>
                  </a:cubicBezTo>
                  <a:cubicBezTo>
                    <a:pt x="112" y="183"/>
                    <a:pt x="111" y="183"/>
                    <a:pt x="110" y="183"/>
                  </a:cubicBezTo>
                  <a:cubicBezTo>
                    <a:pt x="85" y="184"/>
                    <a:pt x="64" y="188"/>
                    <a:pt x="48" y="195"/>
                  </a:cubicBezTo>
                  <a:cubicBezTo>
                    <a:pt x="31" y="202"/>
                    <a:pt x="18" y="211"/>
                    <a:pt x="11" y="223"/>
                  </a:cubicBezTo>
                  <a:cubicBezTo>
                    <a:pt x="3" y="235"/>
                    <a:pt x="0" y="249"/>
                    <a:pt x="2" y="264"/>
                  </a:cubicBezTo>
                  <a:cubicBezTo>
                    <a:pt x="4" y="279"/>
                    <a:pt x="12" y="296"/>
                    <a:pt x="26" y="314"/>
                  </a:cubicBezTo>
                  <a:cubicBezTo>
                    <a:pt x="39" y="331"/>
                    <a:pt x="58" y="348"/>
                    <a:pt x="79" y="363"/>
                  </a:cubicBezTo>
                  <a:cubicBezTo>
                    <a:pt x="101" y="378"/>
                    <a:pt x="126" y="391"/>
                    <a:pt x="152" y="402"/>
                  </a:cubicBezTo>
                  <a:cubicBezTo>
                    <a:pt x="178" y="413"/>
                    <a:pt x="206" y="421"/>
                    <a:pt x="233" y="426"/>
                  </a:cubicBezTo>
                  <a:cubicBezTo>
                    <a:pt x="260" y="432"/>
                    <a:pt x="287" y="434"/>
                    <a:pt x="313" y="432"/>
                  </a:cubicBezTo>
                  <a:cubicBezTo>
                    <a:pt x="338" y="431"/>
                    <a:pt x="358" y="426"/>
                    <a:pt x="375" y="418"/>
                  </a:cubicBezTo>
                  <a:cubicBezTo>
                    <a:pt x="391" y="410"/>
                    <a:pt x="402" y="400"/>
                    <a:pt x="408" y="387"/>
                  </a:cubicBezTo>
                  <a:cubicBezTo>
                    <a:pt x="415" y="375"/>
                    <a:pt x="416" y="361"/>
                    <a:pt x="413" y="345"/>
                  </a:cubicBezTo>
                  <a:cubicBezTo>
                    <a:pt x="409" y="330"/>
                    <a:pt x="400" y="314"/>
                    <a:pt x="386" y="297"/>
                  </a:cubicBezTo>
                  <a:cubicBezTo>
                    <a:pt x="385" y="296"/>
                    <a:pt x="385" y="295"/>
                    <a:pt x="384" y="295"/>
                  </a:cubicBezTo>
                  <a:cubicBezTo>
                    <a:pt x="383" y="294"/>
                    <a:pt x="383" y="293"/>
                    <a:pt x="382" y="293"/>
                  </a:cubicBezTo>
                  <a:cubicBezTo>
                    <a:pt x="382" y="292"/>
                    <a:pt x="381" y="291"/>
                    <a:pt x="380" y="291"/>
                  </a:cubicBezTo>
                  <a:cubicBezTo>
                    <a:pt x="380" y="290"/>
                    <a:pt x="379" y="289"/>
                    <a:pt x="379" y="289"/>
                  </a:cubicBezTo>
                  <a:cubicBezTo>
                    <a:pt x="377" y="287"/>
                    <a:pt x="376" y="286"/>
                    <a:pt x="375" y="284"/>
                  </a:cubicBezTo>
                  <a:cubicBezTo>
                    <a:pt x="373" y="283"/>
                    <a:pt x="372" y="282"/>
                    <a:pt x="370" y="280"/>
                  </a:cubicBezTo>
                  <a:cubicBezTo>
                    <a:pt x="369" y="279"/>
                    <a:pt x="368" y="278"/>
                    <a:pt x="366" y="276"/>
                  </a:cubicBezTo>
                  <a:cubicBezTo>
                    <a:pt x="365" y="275"/>
                    <a:pt x="363" y="274"/>
                    <a:pt x="362" y="272"/>
                  </a:cubicBezTo>
                  <a:cubicBezTo>
                    <a:pt x="385" y="271"/>
                    <a:pt x="385" y="271"/>
                    <a:pt x="385" y="271"/>
                  </a:cubicBezTo>
                  <a:cubicBezTo>
                    <a:pt x="631" y="260"/>
                    <a:pt x="631" y="260"/>
                    <a:pt x="631" y="260"/>
                  </a:cubicBezTo>
                  <a:cubicBezTo>
                    <a:pt x="399" y="0"/>
                    <a:pt x="399" y="0"/>
                    <a:pt x="399" y="0"/>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nvGrpSpPr>
            <p:cNvPr id="8" name="Group 7">
              <a:extLst>
                <a:ext uri="{FF2B5EF4-FFF2-40B4-BE49-F238E27FC236}">
                  <a16:creationId xmlns:a16="http://schemas.microsoft.com/office/drawing/2014/main" id="{781137C4-AC9E-446B-91C9-B8F12FF066C6}"/>
                </a:ext>
              </a:extLst>
            </p:cNvPr>
            <p:cNvGrpSpPr/>
            <p:nvPr/>
          </p:nvGrpSpPr>
          <p:grpSpPr>
            <a:xfrm>
              <a:off x="3222332" y="2124190"/>
              <a:ext cx="3194636" cy="2978880"/>
              <a:chOff x="3222332" y="2124190"/>
              <a:chExt cx="3194636" cy="2978880"/>
            </a:xfrm>
          </p:grpSpPr>
          <p:sp>
            <p:nvSpPr>
              <p:cNvPr id="67" name="Freeform 63"/>
              <p:cNvSpPr>
                <a:spLocks/>
              </p:cNvSpPr>
              <p:nvPr/>
            </p:nvSpPr>
            <p:spPr bwMode="auto">
              <a:xfrm rot="18900000">
                <a:off x="3791073" y="2551383"/>
                <a:ext cx="1016665" cy="2551687"/>
              </a:xfrm>
              <a:custGeom>
                <a:avLst/>
                <a:gdLst>
                  <a:gd name="T0" fmla="*/ 121 w 600"/>
                  <a:gd name="T1" fmla="*/ 0 h 1506"/>
                  <a:gd name="T2" fmla="*/ 0 w 600"/>
                  <a:gd name="T3" fmla="*/ 438 h 1506"/>
                  <a:gd name="T4" fmla="*/ 118 w 600"/>
                  <a:gd name="T5" fmla="*/ 618 h 1506"/>
                  <a:gd name="T6" fmla="*/ 119 w 600"/>
                  <a:gd name="T7" fmla="*/ 615 h 1506"/>
                  <a:gd name="T8" fmla="*/ 120 w 600"/>
                  <a:gd name="T9" fmla="*/ 612 h 1506"/>
                  <a:gd name="T10" fmla="*/ 121 w 600"/>
                  <a:gd name="T11" fmla="*/ 610 h 1506"/>
                  <a:gd name="T12" fmla="*/ 121 w 600"/>
                  <a:gd name="T13" fmla="*/ 607 h 1506"/>
                  <a:gd name="T14" fmla="*/ 151 w 600"/>
                  <a:gd name="T15" fmla="*/ 544 h 1506"/>
                  <a:gd name="T16" fmla="*/ 190 w 600"/>
                  <a:gd name="T17" fmla="*/ 514 h 1506"/>
                  <a:gd name="T18" fmla="*/ 235 w 600"/>
                  <a:gd name="T19" fmla="*/ 519 h 1506"/>
                  <a:gd name="T20" fmla="*/ 280 w 600"/>
                  <a:gd name="T21" fmla="*/ 561 h 1506"/>
                  <a:gd name="T22" fmla="*/ 316 w 600"/>
                  <a:gd name="T23" fmla="*/ 636 h 1506"/>
                  <a:gd name="T24" fmla="*/ 336 w 600"/>
                  <a:gd name="T25" fmla="*/ 728 h 1506"/>
                  <a:gd name="T26" fmla="*/ 339 w 600"/>
                  <a:gd name="T27" fmla="*/ 824 h 1506"/>
                  <a:gd name="T28" fmla="*/ 322 w 600"/>
                  <a:gd name="T29" fmla="*/ 912 h 1506"/>
                  <a:gd name="T30" fmla="*/ 290 w 600"/>
                  <a:gd name="T31" fmla="*/ 973 h 1506"/>
                  <a:gd name="T32" fmla="*/ 249 w 600"/>
                  <a:gd name="T33" fmla="*/ 998 h 1506"/>
                  <a:gd name="T34" fmla="*/ 204 w 600"/>
                  <a:gd name="T35" fmla="*/ 987 h 1506"/>
                  <a:gd name="T36" fmla="*/ 162 w 600"/>
                  <a:gd name="T37" fmla="*/ 942 h 1506"/>
                  <a:gd name="T38" fmla="*/ 160 w 600"/>
                  <a:gd name="T39" fmla="*/ 939 h 1506"/>
                  <a:gd name="T40" fmla="*/ 158 w 600"/>
                  <a:gd name="T41" fmla="*/ 936 h 1506"/>
                  <a:gd name="T42" fmla="*/ 157 w 600"/>
                  <a:gd name="T43" fmla="*/ 933 h 1506"/>
                  <a:gd name="T44" fmla="*/ 155 w 600"/>
                  <a:gd name="T45" fmla="*/ 930 h 1506"/>
                  <a:gd name="T46" fmla="*/ 88 w 600"/>
                  <a:gd name="T47" fmla="*/ 1148 h 1506"/>
                  <a:gd name="T48" fmla="*/ 303 w 600"/>
                  <a:gd name="T49" fmla="*/ 1506 h 1506"/>
                  <a:gd name="T50" fmla="*/ 600 w 600"/>
                  <a:gd name="T51" fmla="*/ 655 h 1506"/>
                  <a:gd name="T52" fmla="*/ 121 w 600"/>
                  <a:gd name="T5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00" h="1506">
                    <a:moveTo>
                      <a:pt x="121" y="0"/>
                    </a:moveTo>
                    <a:cubicBezTo>
                      <a:pt x="0" y="438"/>
                      <a:pt x="0" y="438"/>
                      <a:pt x="0" y="438"/>
                    </a:cubicBezTo>
                    <a:cubicBezTo>
                      <a:pt x="118" y="618"/>
                      <a:pt x="118" y="618"/>
                      <a:pt x="118" y="618"/>
                    </a:cubicBezTo>
                    <a:cubicBezTo>
                      <a:pt x="119" y="617"/>
                      <a:pt x="119" y="616"/>
                      <a:pt x="119" y="615"/>
                    </a:cubicBezTo>
                    <a:cubicBezTo>
                      <a:pt x="119" y="614"/>
                      <a:pt x="120" y="613"/>
                      <a:pt x="120" y="612"/>
                    </a:cubicBezTo>
                    <a:cubicBezTo>
                      <a:pt x="120" y="612"/>
                      <a:pt x="120" y="611"/>
                      <a:pt x="121" y="610"/>
                    </a:cubicBezTo>
                    <a:cubicBezTo>
                      <a:pt x="121" y="609"/>
                      <a:pt x="121" y="608"/>
                      <a:pt x="121" y="607"/>
                    </a:cubicBezTo>
                    <a:cubicBezTo>
                      <a:pt x="129" y="581"/>
                      <a:pt x="139" y="560"/>
                      <a:pt x="151" y="544"/>
                    </a:cubicBezTo>
                    <a:cubicBezTo>
                      <a:pt x="163" y="529"/>
                      <a:pt x="176" y="518"/>
                      <a:pt x="190" y="514"/>
                    </a:cubicBezTo>
                    <a:cubicBezTo>
                      <a:pt x="205" y="510"/>
                      <a:pt x="220" y="511"/>
                      <a:pt x="235" y="519"/>
                    </a:cubicBezTo>
                    <a:cubicBezTo>
                      <a:pt x="250" y="527"/>
                      <a:pt x="266" y="541"/>
                      <a:pt x="280" y="561"/>
                    </a:cubicBezTo>
                    <a:cubicBezTo>
                      <a:pt x="294" y="582"/>
                      <a:pt x="306" y="608"/>
                      <a:pt x="316" y="636"/>
                    </a:cubicBezTo>
                    <a:cubicBezTo>
                      <a:pt x="325" y="665"/>
                      <a:pt x="332" y="696"/>
                      <a:pt x="336" y="728"/>
                    </a:cubicBezTo>
                    <a:cubicBezTo>
                      <a:pt x="340" y="760"/>
                      <a:pt x="341" y="793"/>
                      <a:pt x="339" y="824"/>
                    </a:cubicBezTo>
                    <a:cubicBezTo>
                      <a:pt x="336" y="855"/>
                      <a:pt x="331" y="885"/>
                      <a:pt x="322" y="912"/>
                    </a:cubicBezTo>
                    <a:cubicBezTo>
                      <a:pt x="314" y="938"/>
                      <a:pt x="303" y="958"/>
                      <a:pt x="290" y="973"/>
                    </a:cubicBezTo>
                    <a:cubicBezTo>
                      <a:pt x="277" y="987"/>
                      <a:pt x="263" y="996"/>
                      <a:pt x="249" y="998"/>
                    </a:cubicBezTo>
                    <a:cubicBezTo>
                      <a:pt x="234" y="1000"/>
                      <a:pt x="219" y="997"/>
                      <a:pt x="204" y="987"/>
                    </a:cubicBezTo>
                    <a:cubicBezTo>
                      <a:pt x="189" y="978"/>
                      <a:pt x="175" y="963"/>
                      <a:pt x="162" y="942"/>
                    </a:cubicBezTo>
                    <a:cubicBezTo>
                      <a:pt x="161" y="941"/>
                      <a:pt x="160" y="940"/>
                      <a:pt x="160" y="939"/>
                    </a:cubicBezTo>
                    <a:cubicBezTo>
                      <a:pt x="159" y="938"/>
                      <a:pt x="159" y="937"/>
                      <a:pt x="158" y="936"/>
                    </a:cubicBezTo>
                    <a:cubicBezTo>
                      <a:pt x="158" y="935"/>
                      <a:pt x="157" y="934"/>
                      <a:pt x="157" y="933"/>
                    </a:cubicBezTo>
                    <a:cubicBezTo>
                      <a:pt x="156" y="932"/>
                      <a:pt x="155" y="931"/>
                      <a:pt x="155" y="930"/>
                    </a:cubicBezTo>
                    <a:cubicBezTo>
                      <a:pt x="88" y="1148"/>
                      <a:pt x="88" y="1148"/>
                      <a:pt x="88" y="1148"/>
                    </a:cubicBezTo>
                    <a:cubicBezTo>
                      <a:pt x="303" y="1506"/>
                      <a:pt x="303" y="1506"/>
                      <a:pt x="303" y="1506"/>
                    </a:cubicBezTo>
                    <a:cubicBezTo>
                      <a:pt x="600" y="655"/>
                      <a:pt x="600" y="655"/>
                      <a:pt x="600" y="655"/>
                    </a:cubicBezTo>
                    <a:cubicBezTo>
                      <a:pt x="121" y="0"/>
                      <a:pt x="121" y="0"/>
                      <a:pt x="121"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l="100000" b="100000"/>
                </a:path>
                <a:tileRect t="-100000" r="-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69" name="Freeform 66"/>
              <p:cNvSpPr>
                <a:spLocks/>
              </p:cNvSpPr>
              <p:nvPr/>
            </p:nvSpPr>
            <p:spPr bwMode="auto">
              <a:xfrm rot="18900000">
                <a:off x="3222332" y="2124190"/>
                <a:ext cx="2378423" cy="1123343"/>
              </a:xfrm>
              <a:custGeom>
                <a:avLst/>
                <a:gdLst>
                  <a:gd name="T0" fmla="*/ 455 w 1404"/>
                  <a:gd name="T1" fmla="*/ 0 h 663"/>
                  <a:gd name="T2" fmla="*/ 0 w 1404"/>
                  <a:gd name="T3" fmla="*/ 8 h 663"/>
                  <a:gd name="T4" fmla="*/ 479 w 1404"/>
                  <a:gd name="T5" fmla="*/ 663 h 663"/>
                  <a:gd name="T6" fmla="*/ 1404 w 1404"/>
                  <a:gd name="T7" fmla="*/ 587 h 663"/>
                  <a:gd name="T8" fmla="*/ 1120 w 1404"/>
                  <a:gd name="T9" fmla="*/ 269 h 663"/>
                  <a:gd name="T10" fmla="*/ 876 w 1404"/>
                  <a:gd name="T11" fmla="*/ 280 h 663"/>
                  <a:gd name="T12" fmla="*/ 877 w 1404"/>
                  <a:gd name="T13" fmla="*/ 282 h 663"/>
                  <a:gd name="T14" fmla="*/ 879 w 1404"/>
                  <a:gd name="T15" fmla="*/ 284 h 663"/>
                  <a:gd name="T16" fmla="*/ 881 w 1404"/>
                  <a:gd name="T17" fmla="*/ 286 h 663"/>
                  <a:gd name="T18" fmla="*/ 883 w 1404"/>
                  <a:gd name="T19" fmla="*/ 289 h 663"/>
                  <a:gd name="T20" fmla="*/ 913 w 1404"/>
                  <a:gd name="T21" fmla="*/ 344 h 663"/>
                  <a:gd name="T22" fmla="*/ 909 w 1404"/>
                  <a:gd name="T23" fmla="*/ 391 h 663"/>
                  <a:gd name="T24" fmla="*/ 871 w 1404"/>
                  <a:gd name="T25" fmla="*/ 426 h 663"/>
                  <a:gd name="T26" fmla="*/ 801 w 1404"/>
                  <a:gd name="T27" fmla="*/ 443 h 663"/>
                  <a:gd name="T28" fmla="*/ 710 w 1404"/>
                  <a:gd name="T29" fmla="*/ 436 h 663"/>
                  <a:gd name="T30" fmla="*/ 618 w 1404"/>
                  <a:gd name="T31" fmla="*/ 408 h 663"/>
                  <a:gd name="T32" fmla="*/ 536 w 1404"/>
                  <a:gd name="T33" fmla="*/ 364 h 663"/>
                  <a:gd name="T34" fmla="*/ 475 w 1404"/>
                  <a:gd name="T35" fmla="*/ 308 h 663"/>
                  <a:gd name="T36" fmla="*/ 448 w 1404"/>
                  <a:gd name="T37" fmla="*/ 251 h 663"/>
                  <a:gd name="T38" fmla="*/ 458 w 1404"/>
                  <a:gd name="T39" fmla="*/ 205 h 663"/>
                  <a:gd name="T40" fmla="*/ 500 w 1404"/>
                  <a:gd name="T41" fmla="*/ 173 h 663"/>
                  <a:gd name="T42" fmla="*/ 571 w 1404"/>
                  <a:gd name="T43" fmla="*/ 160 h 663"/>
                  <a:gd name="T44" fmla="*/ 574 w 1404"/>
                  <a:gd name="T45" fmla="*/ 160 h 663"/>
                  <a:gd name="T46" fmla="*/ 578 w 1404"/>
                  <a:gd name="T47" fmla="*/ 160 h 663"/>
                  <a:gd name="T48" fmla="*/ 582 w 1404"/>
                  <a:gd name="T49" fmla="*/ 160 h 663"/>
                  <a:gd name="T50" fmla="*/ 585 w 1404"/>
                  <a:gd name="T51" fmla="*/ 160 h 663"/>
                  <a:gd name="T52" fmla="*/ 455 w 1404"/>
                  <a:gd name="T53" fmla="*/ 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4" h="663">
                    <a:moveTo>
                      <a:pt x="455" y="0"/>
                    </a:moveTo>
                    <a:cubicBezTo>
                      <a:pt x="0" y="8"/>
                      <a:pt x="0" y="8"/>
                      <a:pt x="0" y="8"/>
                    </a:cubicBezTo>
                    <a:cubicBezTo>
                      <a:pt x="479" y="663"/>
                      <a:pt x="479" y="663"/>
                      <a:pt x="479" y="663"/>
                    </a:cubicBezTo>
                    <a:cubicBezTo>
                      <a:pt x="1404" y="587"/>
                      <a:pt x="1404" y="587"/>
                      <a:pt x="1404" y="587"/>
                    </a:cubicBezTo>
                    <a:cubicBezTo>
                      <a:pt x="1120" y="269"/>
                      <a:pt x="1120" y="269"/>
                      <a:pt x="1120" y="269"/>
                    </a:cubicBezTo>
                    <a:cubicBezTo>
                      <a:pt x="876" y="280"/>
                      <a:pt x="876" y="280"/>
                      <a:pt x="876" y="280"/>
                    </a:cubicBezTo>
                    <a:cubicBezTo>
                      <a:pt x="876" y="281"/>
                      <a:pt x="877" y="282"/>
                      <a:pt x="877" y="282"/>
                    </a:cubicBezTo>
                    <a:cubicBezTo>
                      <a:pt x="878" y="283"/>
                      <a:pt x="879" y="284"/>
                      <a:pt x="879" y="284"/>
                    </a:cubicBezTo>
                    <a:cubicBezTo>
                      <a:pt x="880" y="285"/>
                      <a:pt x="881" y="286"/>
                      <a:pt x="881" y="286"/>
                    </a:cubicBezTo>
                    <a:cubicBezTo>
                      <a:pt x="882" y="287"/>
                      <a:pt x="882" y="288"/>
                      <a:pt x="883" y="289"/>
                    </a:cubicBezTo>
                    <a:cubicBezTo>
                      <a:pt x="899" y="308"/>
                      <a:pt x="909" y="326"/>
                      <a:pt x="913" y="344"/>
                    </a:cubicBezTo>
                    <a:cubicBezTo>
                      <a:pt x="918" y="361"/>
                      <a:pt x="916" y="377"/>
                      <a:pt x="909" y="391"/>
                    </a:cubicBezTo>
                    <a:cubicBezTo>
                      <a:pt x="902" y="405"/>
                      <a:pt x="889" y="417"/>
                      <a:pt x="871" y="426"/>
                    </a:cubicBezTo>
                    <a:cubicBezTo>
                      <a:pt x="853" y="435"/>
                      <a:pt x="829" y="441"/>
                      <a:pt x="801" y="443"/>
                    </a:cubicBezTo>
                    <a:cubicBezTo>
                      <a:pt x="772" y="445"/>
                      <a:pt x="741" y="442"/>
                      <a:pt x="710" y="436"/>
                    </a:cubicBezTo>
                    <a:cubicBezTo>
                      <a:pt x="679" y="430"/>
                      <a:pt x="648" y="420"/>
                      <a:pt x="618" y="408"/>
                    </a:cubicBezTo>
                    <a:cubicBezTo>
                      <a:pt x="588" y="396"/>
                      <a:pt x="560" y="381"/>
                      <a:pt x="536" y="364"/>
                    </a:cubicBezTo>
                    <a:cubicBezTo>
                      <a:pt x="511" y="347"/>
                      <a:pt x="490" y="328"/>
                      <a:pt x="475" y="308"/>
                    </a:cubicBezTo>
                    <a:cubicBezTo>
                      <a:pt x="459" y="288"/>
                      <a:pt x="451" y="269"/>
                      <a:pt x="448" y="251"/>
                    </a:cubicBezTo>
                    <a:cubicBezTo>
                      <a:pt x="446" y="234"/>
                      <a:pt x="449" y="219"/>
                      <a:pt x="458" y="205"/>
                    </a:cubicBezTo>
                    <a:cubicBezTo>
                      <a:pt x="467" y="192"/>
                      <a:pt x="481" y="181"/>
                      <a:pt x="500" y="173"/>
                    </a:cubicBezTo>
                    <a:cubicBezTo>
                      <a:pt x="519" y="166"/>
                      <a:pt x="543" y="161"/>
                      <a:pt x="571" y="160"/>
                    </a:cubicBezTo>
                    <a:cubicBezTo>
                      <a:pt x="572" y="160"/>
                      <a:pt x="573" y="160"/>
                      <a:pt x="574" y="160"/>
                    </a:cubicBezTo>
                    <a:cubicBezTo>
                      <a:pt x="576" y="160"/>
                      <a:pt x="577" y="160"/>
                      <a:pt x="578" y="160"/>
                    </a:cubicBezTo>
                    <a:cubicBezTo>
                      <a:pt x="579" y="160"/>
                      <a:pt x="580" y="160"/>
                      <a:pt x="582" y="160"/>
                    </a:cubicBezTo>
                    <a:cubicBezTo>
                      <a:pt x="583" y="160"/>
                      <a:pt x="584" y="160"/>
                      <a:pt x="585" y="160"/>
                    </a:cubicBezTo>
                    <a:cubicBezTo>
                      <a:pt x="455" y="0"/>
                      <a:pt x="455" y="0"/>
                      <a:pt x="455" y="0"/>
                    </a:cubicBezTo>
                    <a:close/>
                  </a:path>
                </a:pathLst>
              </a:custGeom>
              <a:gradFill flip="none" rotWithShape="1">
                <a:gsLst>
                  <a:gs pos="75000">
                    <a:srgbClr val="7BB21B"/>
                  </a:gs>
                  <a:gs pos="0">
                    <a:srgbClr val="7BB21B">
                      <a:lumMod val="60000"/>
                      <a:lumOff val="40000"/>
                    </a:srgbClr>
                  </a:gs>
                  <a:gs pos="100000">
                    <a:srgbClr val="7BB21B">
                      <a:lumMod val="75000"/>
                    </a:srgbClr>
                  </a:gs>
                </a:gsLst>
                <a:path path="circle">
                  <a:fillToRect t="100000" r="100000"/>
                </a:path>
                <a:tileRect l="-100000" b="-100000"/>
              </a:gra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1" name="Freeform 69"/>
              <p:cNvSpPr>
                <a:spLocks/>
              </p:cNvSpPr>
              <p:nvPr/>
            </p:nvSpPr>
            <p:spPr bwMode="auto">
              <a:xfrm rot="18900000">
                <a:off x="4347123" y="2652755"/>
                <a:ext cx="2069845" cy="1570819"/>
              </a:xfrm>
              <a:custGeom>
                <a:avLst/>
                <a:gdLst>
                  <a:gd name="T0" fmla="*/ 1222 w 1222"/>
                  <a:gd name="T1" fmla="*/ 0 h 927"/>
                  <a:gd name="T2" fmla="*/ 1037 w 1222"/>
                  <a:gd name="T3" fmla="*/ 412 h 927"/>
                  <a:gd name="T4" fmla="*/ 804 w 1222"/>
                  <a:gd name="T5" fmla="*/ 441 h 927"/>
                  <a:gd name="T6" fmla="*/ 806 w 1222"/>
                  <a:gd name="T7" fmla="*/ 437 h 927"/>
                  <a:gd name="T8" fmla="*/ 808 w 1222"/>
                  <a:gd name="T9" fmla="*/ 434 h 927"/>
                  <a:gd name="T10" fmla="*/ 809 w 1222"/>
                  <a:gd name="T11" fmla="*/ 431 h 927"/>
                  <a:gd name="T12" fmla="*/ 810 w 1222"/>
                  <a:gd name="T13" fmla="*/ 428 h 927"/>
                  <a:gd name="T14" fmla="*/ 825 w 1222"/>
                  <a:gd name="T15" fmla="*/ 358 h 927"/>
                  <a:gd name="T16" fmla="*/ 808 w 1222"/>
                  <a:gd name="T17" fmla="*/ 303 h 927"/>
                  <a:gd name="T18" fmla="*/ 761 w 1222"/>
                  <a:gd name="T19" fmla="*/ 269 h 927"/>
                  <a:gd name="T20" fmla="*/ 687 w 1222"/>
                  <a:gd name="T21" fmla="*/ 262 h 927"/>
                  <a:gd name="T22" fmla="*/ 601 w 1222"/>
                  <a:gd name="T23" fmla="*/ 286 h 927"/>
                  <a:gd name="T24" fmla="*/ 518 w 1222"/>
                  <a:gd name="T25" fmla="*/ 335 h 927"/>
                  <a:gd name="T26" fmla="*/ 449 w 1222"/>
                  <a:gd name="T27" fmla="*/ 401 h 927"/>
                  <a:gd name="T28" fmla="*/ 404 w 1222"/>
                  <a:gd name="T29" fmla="*/ 477 h 927"/>
                  <a:gd name="T30" fmla="*/ 393 w 1222"/>
                  <a:gd name="T31" fmla="*/ 548 h 927"/>
                  <a:gd name="T32" fmla="*/ 415 w 1222"/>
                  <a:gd name="T33" fmla="*/ 601 h 927"/>
                  <a:gd name="T34" fmla="*/ 465 w 1222"/>
                  <a:gd name="T35" fmla="*/ 631 h 927"/>
                  <a:gd name="T36" fmla="*/ 538 w 1222"/>
                  <a:gd name="T37" fmla="*/ 634 h 927"/>
                  <a:gd name="T38" fmla="*/ 541 w 1222"/>
                  <a:gd name="T39" fmla="*/ 634 h 927"/>
                  <a:gd name="T40" fmla="*/ 544 w 1222"/>
                  <a:gd name="T41" fmla="*/ 633 h 927"/>
                  <a:gd name="T42" fmla="*/ 547 w 1222"/>
                  <a:gd name="T43" fmla="*/ 633 h 927"/>
                  <a:gd name="T44" fmla="*/ 550 w 1222"/>
                  <a:gd name="T45" fmla="*/ 632 h 927"/>
                  <a:gd name="T46" fmla="*/ 461 w 1222"/>
                  <a:gd name="T47" fmla="*/ 853 h 927"/>
                  <a:gd name="T48" fmla="*/ 0 w 1222"/>
                  <a:gd name="T49" fmla="*/ 927 h 927"/>
                  <a:gd name="T50" fmla="*/ 297 w 1222"/>
                  <a:gd name="T51" fmla="*/ 76 h 927"/>
                  <a:gd name="T52" fmla="*/ 1222 w 1222"/>
                  <a:gd name="T53"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2" h="927">
                    <a:moveTo>
                      <a:pt x="1222" y="0"/>
                    </a:moveTo>
                    <a:cubicBezTo>
                      <a:pt x="1037" y="412"/>
                      <a:pt x="1037" y="412"/>
                      <a:pt x="1037" y="412"/>
                    </a:cubicBezTo>
                    <a:cubicBezTo>
                      <a:pt x="804" y="441"/>
                      <a:pt x="804" y="441"/>
                      <a:pt x="804" y="441"/>
                    </a:cubicBezTo>
                    <a:cubicBezTo>
                      <a:pt x="805" y="440"/>
                      <a:pt x="805" y="439"/>
                      <a:pt x="806" y="437"/>
                    </a:cubicBezTo>
                    <a:cubicBezTo>
                      <a:pt x="807" y="436"/>
                      <a:pt x="807" y="435"/>
                      <a:pt x="808" y="434"/>
                    </a:cubicBezTo>
                    <a:cubicBezTo>
                      <a:pt x="808" y="433"/>
                      <a:pt x="809" y="432"/>
                      <a:pt x="809" y="431"/>
                    </a:cubicBezTo>
                    <a:cubicBezTo>
                      <a:pt x="810" y="430"/>
                      <a:pt x="810" y="429"/>
                      <a:pt x="810" y="428"/>
                    </a:cubicBezTo>
                    <a:cubicBezTo>
                      <a:pt x="821" y="402"/>
                      <a:pt x="826" y="379"/>
                      <a:pt x="825" y="358"/>
                    </a:cubicBezTo>
                    <a:cubicBezTo>
                      <a:pt x="825" y="337"/>
                      <a:pt x="819" y="318"/>
                      <a:pt x="808" y="303"/>
                    </a:cubicBezTo>
                    <a:cubicBezTo>
                      <a:pt x="797" y="288"/>
                      <a:pt x="781" y="276"/>
                      <a:pt x="761" y="269"/>
                    </a:cubicBezTo>
                    <a:cubicBezTo>
                      <a:pt x="740" y="262"/>
                      <a:pt x="716" y="259"/>
                      <a:pt x="687" y="262"/>
                    </a:cubicBezTo>
                    <a:cubicBezTo>
                      <a:pt x="659" y="265"/>
                      <a:pt x="630" y="273"/>
                      <a:pt x="601" y="286"/>
                    </a:cubicBezTo>
                    <a:cubicBezTo>
                      <a:pt x="572" y="298"/>
                      <a:pt x="544" y="315"/>
                      <a:pt x="518" y="335"/>
                    </a:cubicBezTo>
                    <a:cubicBezTo>
                      <a:pt x="492" y="354"/>
                      <a:pt x="468" y="377"/>
                      <a:pt x="449" y="401"/>
                    </a:cubicBezTo>
                    <a:cubicBezTo>
                      <a:pt x="429" y="425"/>
                      <a:pt x="414" y="451"/>
                      <a:pt x="404" y="477"/>
                    </a:cubicBezTo>
                    <a:cubicBezTo>
                      <a:pt x="394" y="503"/>
                      <a:pt x="391" y="527"/>
                      <a:pt x="393" y="548"/>
                    </a:cubicBezTo>
                    <a:cubicBezTo>
                      <a:pt x="395" y="569"/>
                      <a:pt x="403" y="587"/>
                      <a:pt x="415" y="601"/>
                    </a:cubicBezTo>
                    <a:cubicBezTo>
                      <a:pt x="428" y="615"/>
                      <a:pt x="445" y="625"/>
                      <a:pt x="465" y="631"/>
                    </a:cubicBezTo>
                    <a:cubicBezTo>
                      <a:pt x="486" y="637"/>
                      <a:pt x="511" y="638"/>
                      <a:pt x="538" y="634"/>
                    </a:cubicBezTo>
                    <a:cubicBezTo>
                      <a:pt x="539" y="634"/>
                      <a:pt x="540" y="634"/>
                      <a:pt x="541" y="634"/>
                    </a:cubicBezTo>
                    <a:cubicBezTo>
                      <a:pt x="542" y="633"/>
                      <a:pt x="543" y="633"/>
                      <a:pt x="544" y="633"/>
                    </a:cubicBezTo>
                    <a:cubicBezTo>
                      <a:pt x="545" y="633"/>
                      <a:pt x="546" y="633"/>
                      <a:pt x="547" y="633"/>
                    </a:cubicBezTo>
                    <a:cubicBezTo>
                      <a:pt x="548" y="632"/>
                      <a:pt x="549" y="632"/>
                      <a:pt x="550" y="632"/>
                    </a:cubicBezTo>
                    <a:cubicBezTo>
                      <a:pt x="461" y="853"/>
                      <a:pt x="461" y="853"/>
                      <a:pt x="461" y="853"/>
                    </a:cubicBezTo>
                    <a:cubicBezTo>
                      <a:pt x="0" y="927"/>
                      <a:pt x="0" y="927"/>
                      <a:pt x="0" y="927"/>
                    </a:cubicBezTo>
                    <a:cubicBezTo>
                      <a:pt x="297" y="76"/>
                      <a:pt x="297" y="76"/>
                      <a:pt x="297" y="76"/>
                    </a:cubicBezTo>
                    <a:lnTo>
                      <a:pt x="1222" y="0"/>
                    </a:lnTo>
                    <a:close/>
                  </a:path>
                </a:pathLst>
              </a:cu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sp>
          <p:nvSpPr>
            <p:cNvPr id="72" name="Freeform 70"/>
            <p:cNvSpPr>
              <a:spLocks/>
            </p:cNvSpPr>
            <p:nvPr/>
          </p:nvSpPr>
          <p:spPr bwMode="auto">
            <a:xfrm rot="18900000">
              <a:off x="5343976" y="3022202"/>
              <a:ext cx="1035280" cy="962252"/>
            </a:xfrm>
            <a:custGeom>
              <a:avLst/>
              <a:gdLst>
                <a:gd name="T0" fmla="*/ 261 w 611"/>
                <a:gd name="T1" fmla="*/ 3 h 568"/>
                <a:gd name="T2" fmla="*/ 185 w 611"/>
                <a:gd name="T3" fmla="*/ 24 h 568"/>
                <a:gd name="T4" fmla="*/ 112 w 611"/>
                <a:gd name="T5" fmla="*/ 67 h 568"/>
                <a:gd name="T6" fmla="*/ 51 w 611"/>
                <a:gd name="T7" fmla="*/ 125 h 568"/>
                <a:gd name="T8" fmla="*/ 12 w 611"/>
                <a:gd name="T9" fmla="*/ 192 h 568"/>
                <a:gd name="T10" fmla="*/ 2 w 611"/>
                <a:gd name="T11" fmla="*/ 255 h 568"/>
                <a:gd name="T12" fmla="*/ 21 w 611"/>
                <a:gd name="T13" fmla="*/ 301 h 568"/>
                <a:gd name="T14" fmla="*/ 65 w 611"/>
                <a:gd name="T15" fmla="*/ 328 h 568"/>
                <a:gd name="T16" fmla="*/ 130 w 611"/>
                <a:gd name="T17" fmla="*/ 331 h 568"/>
                <a:gd name="T18" fmla="*/ 133 w 611"/>
                <a:gd name="T19" fmla="*/ 331 h 568"/>
                <a:gd name="T20" fmla="*/ 136 w 611"/>
                <a:gd name="T21" fmla="*/ 330 h 568"/>
                <a:gd name="T22" fmla="*/ 139 w 611"/>
                <a:gd name="T23" fmla="*/ 330 h 568"/>
                <a:gd name="T24" fmla="*/ 142 w 611"/>
                <a:gd name="T25" fmla="*/ 329 h 568"/>
                <a:gd name="T26" fmla="*/ 148 w 611"/>
                <a:gd name="T27" fmla="*/ 328 h 568"/>
                <a:gd name="T28" fmla="*/ 154 w 611"/>
                <a:gd name="T29" fmla="*/ 326 h 568"/>
                <a:gd name="T30" fmla="*/ 160 w 611"/>
                <a:gd name="T31" fmla="*/ 325 h 568"/>
                <a:gd name="T32" fmla="*/ 166 w 611"/>
                <a:gd name="T33" fmla="*/ 323 h 568"/>
                <a:gd name="T34" fmla="*/ 158 w 611"/>
                <a:gd name="T35" fmla="*/ 344 h 568"/>
                <a:gd name="T36" fmla="*/ 67 w 611"/>
                <a:gd name="T37" fmla="*/ 568 h 568"/>
                <a:gd name="T38" fmla="*/ 452 w 611"/>
                <a:gd name="T39" fmla="*/ 506 h 568"/>
                <a:gd name="T40" fmla="*/ 611 w 611"/>
                <a:gd name="T41" fmla="*/ 151 h 568"/>
                <a:gd name="T42" fmla="*/ 375 w 611"/>
                <a:gd name="T43" fmla="*/ 180 h 568"/>
                <a:gd name="T44" fmla="*/ 352 w 611"/>
                <a:gd name="T45" fmla="*/ 183 h 568"/>
                <a:gd name="T46" fmla="*/ 355 w 611"/>
                <a:gd name="T47" fmla="*/ 178 h 568"/>
                <a:gd name="T48" fmla="*/ 359 w 611"/>
                <a:gd name="T49" fmla="*/ 173 h 568"/>
                <a:gd name="T50" fmla="*/ 362 w 611"/>
                <a:gd name="T51" fmla="*/ 167 h 568"/>
                <a:gd name="T52" fmla="*/ 364 w 611"/>
                <a:gd name="T53" fmla="*/ 162 h 568"/>
                <a:gd name="T54" fmla="*/ 366 w 611"/>
                <a:gd name="T55" fmla="*/ 158 h 568"/>
                <a:gd name="T56" fmla="*/ 368 w 611"/>
                <a:gd name="T57" fmla="*/ 155 h 568"/>
                <a:gd name="T58" fmla="*/ 369 w 611"/>
                <a:gd name="T59" fmla="*/ 152 h 568"/>
                <a:gd name="T60" fmla="*/ 370 w 611"/>
                <a:gd name="T61" fmla="*/ 149 h 568"/>
                <a:gd name="T62" fmla="*/ 383 w 611"/>
                <a:gd name="T63" fmla="*/ 87 h 568"/>
                <a:gd name="T64" fmla="*/ 368 w 611"/>
                <a:gd name="T65" fmla="*/ 39 h 568"/>
                <a:gd name="T66" fmla="*/ 326 w 611"/>
                <a:gd name="T67" fmla="*/ 9 h 568"/>
                <a:gd name="T68" fmla="*/ 261 w 611"/>
                <a:gd name="T69" fmla="*/ 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568">
                  <a:moveTo>
                    <a:pt x="261" y="3"/>
                  </a:moveTo>
                  <a:cubicBezTo>
                    <a:pt x="236" y="5"/>
                    <a:pt x="210" y="13"/>
                    <a:pt x="185" y="24"/>
                  </a:cubicBezTo>
                  <a:cubicBezTo>
                    <a:pt x="160" y="35"/>
                    <a:pt x="135" y="50"/>
                    <a:pt x="112" y="67"/>
                  </a:cubicBezTo>
                  <a:cubicBezTo>
                    <a:pt x="89" y="84"/>
                    <a:pt x="68" y="104"/>
                    <a:pt x="51" y="125"/>
                  </a:cubicBezTo>
                  <a:cubicBezTo>
                    <a:pt x="34" y="147"/>
                    <a:pt x="21" y="169"/>
                    <a:pt x="12" y="192"/>
                  </a:cubicBezTo>
                  <a:cubicBezTo>
                    <a:pt x="3" y="215"/>
                    <a:pt x="0" y="236"/>
                    <a:pt x="2" y="255"/>
                  </a:cubicBezTo>
                  <a:cubicBezTo>
                    <a:pt x="4" y="273"/>
                    <a:pt x="10" y="289"/>
                    <a:pt x="21" y="301"/>
                  </a:cubicBezTo>
                  <a:cubicBezTo>
                    <a:pt x="32" y="314"/>
                    <a:pt x="47" y="323"/>
                    <a:pt x="65" y="328"/>
                  </a:cubicBezTo>
                  <a:cubicBezTo>
                    <a:pt x="84" y="333"/>
                    <a:pt x="105" y="334"/>
                    <a:pt x="130" y="331"/>
                  </a:cubicBezTo>
                  <a:cubicBezTo>
                    <a:pt x="131" y="331"/>
                    <a:pt x="132" y="331"/>
                    <a:pt x="133" y="331"/>
                  </a:cubicBezTo>
                  <a:cubicBezTo>
                    <a:pt x="134" y="330"/>
                    <a:pt x="135" y="330"/>
                    <a:pt x="136" y="330"/>
                  </a:cubicBezTo>
                  <a:cubicBezTo>
                    <a:pt x="137" y="330"/>
                    <a:pt x="138" y="330"/>
                    <a:pt x="139" y="330"/>
                  </a:cubicBezTo>
                  <a:cubicBezTo>
                    <a:pt x="140" y="329"/>
                    <a:pt x="141" y="329"/>
                    <a:pt x="142" y="329"/>
                  </a:cubicBezTo>
                  <a:cubicBezTo>
                    <a:pt x="144" y="329"/>
                    <a:pt x="146" y="328"/>
                    <a:pt x="148" y="328"/>
                  </a:cubicBezTo>
                  <a:cubicBezTo>
                    <a:pt x="150" y="327"/>
                    <a:pt x="152" y="327"/>
                    <a:pt x="154" y="326"/>
                  </a:cubicBezTo>
                  <a:cubicBezTo>
                    <a:pt x="156" y="326"/>
                    <a:pt x="158" y="325"/>
                    <a:pt x="160" y="325"/>
                  </a:cubicBezTo>
                  <a:cubicBezTo>
                    <a:pt x="162" y="324"/>
                    <a:pt x="164" y="324"/>
                    <a:pt x="166" y="323"/>
                  </a:cubicBezTo>
                  <a:cubicBezTo>
                    <a:pt x="158" y="344"/>
                    <a:pt x="158" y="344"/>
                    <a:pt x="158" y="344"/>
                  </a:cubicBezTo>
                  <a:cubicBezTo>
                    <a:pt x="67" y="568"/>
                    <a:pt x="67" y="568"/>
                    <a:pt x="67" y="568"/>
                  </a:cubicBezTo>
                  <a:cubicBezTo>
                    <a:pt x="452" y="506"/>
                    <a:pt x="452" y="506"/>
                    <a:pt x="452" y="506"/>
                  </a:cubicBezTo>
                  <a:cubicBezTo>
                    <a:pt x="611" y="151"/>
                    <a:pt x="611" y="151"/>
                    <a:pt x="611" y="151"/>
                  </a:cubicBezTo>
                  <a:cubicBezTo>
                    <a:pt x="375" y="180"/>
                    <a:pt x="375" y="180"/>
                    <a:pt x="375" y="180"/>
                  </a:cubicBezTo>
                  <a:cubicBezTo>
                    <a:pt x="352" y="183"/>
                    <a:pt x="352" y="183"/>
                    <a:pt x="352" y="183"/>
                  </a:cubicBezTo>
                  <a:cubicBezTo>
                    <a:pt x="353" y="182"/>
                    <a:pt x="354" y="180"/>
                    <a:pt x="355" y="178"/>
                  </a:cubicBezTo>
                  <a:cubicBezTo>
                    <a:pt x="356" y="176"/>
                    <a:pt x="358" y="174"/>
                    <a:pt x="359" y="173"/>
                  </a:cubicBezTo>
                  <a:cubicBezTo>
                    <a:pt x="360" y="171"/>
                    <a:pt x="361" y="169"/>
                    <a:pt x="362" y="167"/>
                  </a:cubicBezTo>
                  <a:cubicBezTo>
                    <a:pt x="363" y="165"/>
                    <a:pt x="364" y="163"/>
                    <a:pt x="364" y="162"/>
                  </a:cubicBezTo>
                  <a:cubicBezTo>
                    <a:pt x="365" y="160"/>
                    <a:pt x="366" y="159"/>
                    <a:pt x="366" y="158"/>
                  </a:cubicBezTo>
                  <a:cubicBezTo>
                    <a:pt x="367" y="157"/>
                    <a:pt x="367" y="156"/>
                    <a:pt x="368" y="155"/>
                  </a:cubicBezTo>
                  <a:cubicBezTo>
                    <a:pt x="368" y="154"/>
                    <a:pt x="369" y="153"/>
                    <a:pt x="369" y="152"/>
                  </a:cubicBezTo>
                  <a:cubicBezTo>
                    <a:pt x="369" y="151"/>
                    <a:pt x="370" y="150"/>
                    <a:pt x="370" y="149"/>
                  </a:cubicBezTo>
                  <a:cubicBezTo>
                    <a:pt x="380" y="126"/>
                    <a:pt x="384" y="105"/>
                    <a:pt x="383" y="87"/>
                  </a:cubicBezTo>
                  <a:cubicBezTo>
                    <a:pt x="383" y="68"/>
                    <a:pt x="377" y="52"/>
                    <a:pt x="368" y="39"/>
                  </a:cubicBezTo>
                  <a:cubicBezTo>
                    <a:pt x="358" y="25"/>
                    <a:pt x="344" y="15"/>
                    <a:pt x="326" y="9"/>
                  </a:cubicBezTo>
                  <a:cubicBezTo>
                    <a:pt x="308" y="2"/>
                    <a:pt x="286" y="0"/>
                    <a:pt x="261" y="3"/>
                  </a:cubicBezTo>
                  <a:close/>
                </a:path>
              </a:pathLst>
            </a:custGeom>
            <a:solidFill>
              <a:sysClr val="window" lastClr="FFFFF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3" name="Freeform 72"/>
            <p:cNvSpPr>
              <a:spLocks/>
            </p:cNvSpPr>
            <p:nvPr/>
          </p:nvSpPr>
          <p:spPr bwMode="auto">
            <a:xfrm rot="18900000">
              <a:off x="3735112" y="1925392"/>
              <a:ext cx="2380571" cy="2551687"/>
            </a:xfrm>
            <a:custGeom>
              <a:avLst/>
              <a:gdLst>
                <a:gd name="T0" fmla="*/ 3318 w 3325"/>
                <a:gd name="T1" fmla="*/ 1363 h 3564"/>
                <a:gd name="T2" fmla="*/ 1141 w 3325"/>
                <a:gd name="T3" fmla="*/ 1541 h 3564"/>
                <a:gd name="T4" fmla="*/ 15 w 3325"/>
                <a:gd name="T5" fmla="*/ 0 h 3564"/>
                <a:gd name="T6" fmla="*/ 3 w 3325"/>
                <a:gd name="T7" fmla="*/ 0 h 3564"/>
                <a:gd name="T8" fmla="*/ 0 w 3325"/>
                <a:gd name="T9" fmla="*/ 12 h 3564"/>
                <a:gd name="T10" fmla="*/ 1127 w 3325"/>
                <a:gd name="T11" fmla="*/ 1550 h 3564"/>
                <a:gd name="T12" fmla="*/ 426 w 3325"/>
                <a:gd name="T13" fmla="*/ 3555 h 3564"/>
                <a:gd name="T14" fmla="*/ 434 w 3325"/>
                <a:gd name="T15" fmla="*/ 3564 h 3564"/>
                <a:gd name="T16" fmla="*/ 443 w 3325"/>
                <a:gd name="T17" fmla="*/ 3564 h 3564"/>
                <a:gd name="T18" fmla="*/ 1143 w 3325"/>
                <a:gd name="T19" fmla="*/ 1557 h 3564"/>
                <a:gd name="T20" fmla="*/ 3321 w 3325"/>
                <a:gd name="T21" fmla="*/ 1380 h 3564"/>
                <a:gd name="T22" fmla="*/ 3325 w 3325"/>
                <a:gd name="T23" fmla="*/ 1370 h 3564"/>
                <a:gd name="T24" fmla="*/ 3318 w 3325"/>
                <a:gd name="T25" fmla="*/ 1363 h 3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25" h="3564">
                  <a:moveTo>
                    <a:pt x="3318" y="1363"/>
                  </a:moveTo>
                  <a:lnTo>
                    <a:pt x="1141" y="1541"/>
                  </a:lnTo>
                  <a:lnTo>
                    <a:pt x="15" y="0"/>
                  </a:lnTo>
                  <a:lnTo>
                    <a:pt x="3" y="0"/>
                  </a:lnTo>
                  <a:lnTo>
                    <a:pt x="0" y="12"/>
                  </a:lnTo>
                  <a:lnTo>
                    <a:pt x="1127" y="1550"/>
                  </a:lnTo>
                  <a:lnTo>
                    <a:pt x="426" y="3555"/>
                  </a:lnTo>
                  <a:lnTo>
                    <a:pt x="434" y="3564"/>
                  </a:lnTo>
                  <a:lnTo>
                    <a:pt x="443" y="3564"/>
                  </a:lnTo>
                  <a:lnTo>
                    <a:pt x="1143" y="1557"/>
                  </a:lnTo>
                  <a:lnTo>
                    <a:pt x="3321" y="1380"/>
                  </a:lnTo>
                  <a:lnTo>
                    <a:pt x="3325" y="1370"/>
                  </a:lnTo>
                  <a:lnTo>
                    <a:pt x="3318" y="1363"/>
                  </a:lnTo>
                  <a:close/>
                </a:path>
              </a:pathLst>
            </a:custGeom>
            <a:solidFill>
              <a:sysClr val="window" lastClr="FFFFFF">
                <a:alpha val="20000"/>
              </a:sys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4" name="Freeform 65"/>
            <p:cNvSpPr>
              <a:spLocks/>
            </p:cNvSpPr>
            <p:nvPr/>
          </p:nvSpPr>
          <p:spPr bwMode="auto">
            <a:xfrm rot="18900000">
              <a:off x="3684657" y="3703124"/>
              <a:ext cx="704506" cy="1067498"/>
            </a:xfrm>
            <a:custGeom>
              <a:avLst/>
              <a:gdLst>
                <a:gd name="T0" fmla="*/ 0 w 416"/>
                <a:gd name="T1" fmla="*/ 343 h 630"/>
                <a:gd name="T2" fmla="*/ 95 w 416"/>
                <a:gd name="T3" fmla="*/ 0 h 630"/>
                <a:gd name="T4" fmla="*/ 227 w 416"/>
                <a:gd name="T5" fmla="*/ 202 h 630"/>
                <a:gd name="T6" fmla="*/ 231 w 416"/>
                <a:gd name="T7" fmla="*/ 181 h 630"/>
                <a:gd name="T8" fmla="*/ 232 w 416"/>
                <a:gd name="T9" fmla="*/ 175 h 630"/>
                <a:gd name="T10" fmla="*/ 233 w 416"/>
                <a:gd name="T11" fmla="*/ 169 h 630"/>
                <a:gd name="T12" fmla="*/ 234 w 416"/>
                <a:gd name="T13" fmla="*/ 163 h 630"/>
                <a:gd name="T14" fmla="*/ 237 w 416"/>
                <a:gd name="T15" fmla="*/ 153 h 630"/>
                <a:gd name="T16" fmla="*/ 238 w 416"/>
                <a:gd name="T17" fmla="*/ 149 h 630"/>
                <a:gd name="T18" fmla="*/ 238 w 416"/>
                <a:gd name="T19" fmla="*/ 146 h 630"/>
                <a:gd name="T20" fmla="*/ 263 w 416"/>
                <a:gd name="T21" fmla="*/ 94 h 630"/>
                <a:gd name="T22" fmla="*/ 294 w 416"/>
                <a:gd name="T23" fmla="*/ 70 h 630"/>
                <a:gd name="T24" fmla="*/ 306 w 416"/>
                <a:gd name="T25" fmla="*/ 68 h 630"/>
                <a:gd name="T26" fmla="*/ 327 w 416"/>
                <a:gd name="T27" fmla="*/ 74 h 630"/>
                <a:gd name="T28" fmla="*/ 364 w 416"/>
                <a:gd name="T29" fmla="*/ 109 h 630"/>
                <a:gd name="T30" fmla="*/ 394 w 416"/>
                <a:gd name="T31" fmla="*/ 173 h 630"/>
                <a:gd name="T32" fmla="*/ 412 w 416"/>
                <a:gd name="T33" fmla="*/ 252 h 630"/>
                <a:gd name="T34" fmla="*/ 414 w 416"/>
                <a:gd name="T35" fmla="*/ 335 h 630"/>
                <a:gd name="T36" fmla="*/ 400 w 416"/>
                <a:gd name="T37" fmla="*/ 410 h 630"/>
                <a:gd name="T38" fmla="*/ 373 w 416"/>
                <a:gd name="T39" fmla="*/ 462 h 630"/>
                <a:gd name="T40" fmla="*/ 342 w 416"/>
                <a:gd name="T41" fmla="*/ 481 h 630"/>
                <a:gd name="T42" fmla="*/ 335 w 416"/>
                <a:gd name="T43" fmla="*/ 482 h 630"/>
                <a:gd name="T44" fmla="*/ 308 w 416"/>
                <a:gd name="T45" fmla="*/ 474 h 630"/>
                <a:gd name="T46" fmla="*/ 273 w 416"/>
                <a:gd name="T47" fmla="*/ 436 h 630"/>
                <a:gd name="T48" fmla="*/ 271 w 416"/>
                <a:gd name="T49" fmla="*/ 433 h 630"/>
                <a:gd name="T50" fmla="*/ 268 w 416"/>
                <a:gd name="T51" fmla="*/ 428 h 630"/>
                <a:gd name="T52" fmla="*/ 267 w 416"/>
                <a:gd name="T53" fmla="*/ 425 h 630"/>
                <a:gd name="T54" fmla="*/ 264 w 416"/>
                <a:gd name="T55" fmla="*/ 420 h 630"/>
                <a:gd name="T56" fmla="*/ 262 w 416"/>
                <a:gd name="T57" fmla="*/ 416 h 630"/>
                <a:gd name="T58" fmla="*/ 259 w 416"/>
                <a:gd name="T59" fmla="*/ 410 h 630"/>
                <a:gd name="T60" fmla="*/ 257 w 416"/>
                <a:gd name="T61" fmla="*/ 404 h 630"/>
                <a:gd name="T62" fmla="*/ 248 w 416"/>
                <a:gd name="T63" fmla="*/ 384 h 630"/>
                <a:gd name="T64" fmla="*/ 172 w 416"/>
                <a:gd name="T65" fmla="*/ 630 h 630"/>
                <a:gd name="T66" fmla="*/ 0 w 416"/>
                <a:gd name="T67" fmla="*/ 343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0">
                  <a:moveTo>
                    <a:pt x="0" y="343"/>
                  </a:moveTo>
                  <a:cubicBezTo>
                    <a:pt x="95" y="0"/>
                    <a:pt x="95" y="0"/>
                    <a:pt x="95" y="0"/>
                  </a:cubicBezTo>
                  <a:cubicBezTo>
                    <a:pt x="227" y="202"/>
                    <a:pt x="227" y="202"/>
                    <a:pt x="227" y="202"/>
                  </a:cubicBezTo>
                  <a:cubicBezTo>
                    <a:pt x="231" y="181"/>
                    <a:pt x="231" y="181"/>
                    <a:pt x="231" y="181"/>
                  </a:cubicBezTo>
                  <a:cubicBezTo>
                    <a:pt x="231" y="179"/>
                    <a:pt x="231" y="177"/>
                    <a:pt x="232" y="175"/>
                  </a:cubicBezTo>
                  <a:cubicBezTo>
                    <a:pt x="232" y="173"/>
                    <a:pt x="232" y="171"/>
                    <a:pt x="233" y="169"/>
                  </a:cubicBezTo>
                  <a:cubicBezTo>
                    <a:pt x="233" y="167"/>
                    <a:pt x="234" y="165"/>
                    <a:pt x="234" y="163"/>
                  </a:cubicBezTo>
                  <a:cubicBezTo>
                    <a:pt x="235" y="161"/>
                    <a:pt x="237" y="153"/>
                    <a:pt x="237" y="153"/>
                  </a:cubicBezTo>
                  <a:cubicBezTo>
                    <a:pt x="238" y="149"/>
                    <a:pt x="238" y="149"/>
                    <a:pt x="238" y="149"/>
                  </a:cubicBezTo>
                  <a:cubicBezTo>
                    <a:pt x="238" y="146"/>
                    <a:pt x="238" y="146"/>
                    <a:pt x="238" y="146"/>
                  </a:cubicBezTo>
                  <a:cubicBezTo>
                    <a:pt x="245" y="125"/>
                    <a:pt x="253" y="107"/>
                    <a:pt x="263" y="94"/>
                  </a:cubicBezTo>
                  <a:cubicBezTo>
                    <a:pt x="273" y="81"/>
                    <a:pt x="283" y="73"/>
                    <a:pt x="294" y="70"/>
                  </a:cubicBezTo>
                  <a:cubicBezTo>
                    <a:pt x="298" y="69"/>
                    <a:pt x="302" y="68"/>
                    <a:pt x="306" y="68"/>
                  </a:cubicBezTo>
                  <a:cubicBezTo>
                    <a:pt x="313" y="68"/>
                    <a:pt x="320" y="70"/>
                    <a:pt x="327" y="74"/>
                  </a:cubicBezTo>
                  <a:cubicBezTo>
                    <a:pt x="340" y="81"/>
                    <a:pt x="352" y="92"/>
                    <a:pt x="364" y="109"/>
                  </a:cubicBezTo>
                  <a:cubicBezTo>
                    <a:pt x="376" y="127"/>
                    <a:pt x="386" y="148"/>
                    <a:pt x="394" y="173"/>
                  </a:cubicBezTo>
                  <a:cubicBezTo>
                    <a:pt x="402" y="198"/>
                    <a:pt x="408" y="224"/>
                    <a:pt x="412" y="252"/>
                  </a:cubicBezTo>
                  <a:cubicBezTo>
                    <a:pt x="415" y="280"/>
                    <a:pt x="416" y="308"/>
                    <a:pt x="414" y="335"/>
                  </a:cubicBezTo>
                  <a:cubicBezTo>
                    <a:pt x="412" y="363"/>
                    <a:pt x="408" y="388"/>
                    <a:pt x="400" y="410"/>
                  </a:cubicBezTo>
                  <a:cubicBezTo>
                    <a:pt x="393" y="432"/>
                    <a:pt x="384" y="449"/>
                    <a:pt x="373" y="462"/>
                  </a:cubicBezTo>
                  <a:cubicBezTo>
                    <a:pt x="364" y="473"/>
                    <a:pt x="353" y="479"/>
                    <a:pt x="342" y="481"/>
                  </a:cubicBezTo>
                  <a:cubicBezTo>
                    <a:pt x="340" y="482"/>
                    <a:pt x="337" y="482"/>
                    <a:pt x="335" y="482"/>
                  </a:cubicBezTo>
                  <a:cubicBezTo>
                    <a:pt x="326" y="482"/>
                    <a:pt x="317" y="479"/>
                    <a:pt x="308" y="474"/>
                  </a:cubicBezTo>
                  <a:cubicBezTo>
                    <a:pt x="296" y="466"/>
                    <a:pt x="284" y="453"/>
                    <a:pt x="273" y="436"/>
                  </a:cubicBezTo>
                  <a:cubicBezTo>
                    <a:pt x="271" y="433"/>
                    <a:pt x="271" y="433"/>
                    <a:pt x="271" y="433"/>
                  </a:cubicBezTo>
                  <a:cubicBezTo>
                    <a:pt x="268" y="428"/>
                    <a:pt x="268" y="428"/>
                    <a:pt x="268" y="428"/>
                  </a:cubicBezTo>
                  <a:cubicBezTo>
                    <a:pt x="268" y="427"/>
                    <a:pt x="267" y="426"/>
                    <a:pt x="267" y="425"/>
                  </a:cubicBezTo>
                  <a:cubicBezTo>
                    <a:pt x="266" y="423"/>
                    <a:pt x="265" y="422"/>
                    <a:pt x="264" y="420"/>
                  </a:cubicBezTo>
                  <a:cubicBezTo>
                    <a:pt x="263" y="418"/>
                    <a:pt x="263" y="417"/>
                    <a:pt x="262" y="416"/>
                  </a:cubicBezTo>
                  <a:cubicBezTo>
                    <a:pt x="262" y="416"/>
                    <a:pt x="260" y="411"/>
                    <a:pt x="259" y="410"/>
                  </a:cubicBezTo>
                  <a:cubicBezTo>
                    <a:pt x="258" y="408"/>
                    <a:pt x="257" y="406"/>
                    <a:pt x="257" y="404"/>
                  </a:cubicBezTo>
                  <a:cubicBezTo>
                    <a:pt x="248" y="384"/>
                    <a:pt x="248" y="384"/>
                    <a:pt x="248" y="384"/>
                  </a:cubicBezTo>
                  <a:cubicBezTo>
                    <a:pt x="172" y="630"/>
                    <a:pt x="172" y="630"/>
                    <a:pt x="172" y="630"/>
                  </a:cubicBezTo>
                  <a:lnTo>
                    <a:pt x="0" y="343"/>
                  </a:lnTo>
                  <a:close/>
                </a:path>
              </a:pathLst>
            </a:custGeom>
            <a:solidFill>
              <a:srgbClr val="7030A0"/>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5" name="Freeform 68"/>
            <p:cNvSpPr>
              <a:spLocks/>
            </p:cNvSpPr>
            <p:nvPr/>
          </p:nvSpPr>
          <p:spPr bwMode="auto">
            <a:xfrm rot="18900000">
              <a:off x="3786994" y="1958248"/>
              <a:ext cx="1026689" cy="706654"/>
            </a:xfrm>
            <a:custGeom>
              <a:avLst/>
              <a:gdLst>
                <a:gd name="T0" fmla="*/ 289 w 606"/>
                <a:gd name="T1" fmla="*/ 417 h 417"/>
                <a:gd name="T2" fmla="*/ 227 w 606"/>
                <a:gd name="T3" fmla="*/ 410 h 417"/>
                <a:gd name="T4" fmla="*/ 147 w 606"/>
                <a:gd name="T5" fmla="*/ 386 h 417"/>
                <a:gd name="T6" fmla="*/ 76 w 606"/>
                <a:gd name="T7" fmla="*/ 348 h 417"/>
                <a:gd name="T8" fmla="*/ 24 w 606"/>
                <a:gd name="T9" fmla="*/ 301 h 417"/>
                <a:gd name="T10" fmla="*/ 2 w 606"/>
                <a:gd name="T11" fmla="*/ 255 h 417"/>
                <a:gd name="T12" fmla="*/ 9 w 606"/>
                <a:gd name="T13" fmla="*/ 220 h 417"/>
                <a:gd name="T14" fmla="*/ 43 w 606"/>
                <a:gd name="T15" fmla="*/ 194 h 417"/>
                <a:gd name="T16" fmla="*/ 102 w 606"/>
                <a:gd name="T17" fmla="*/ 183 h 417"/>
                <a:gd name="T18" fmla="*/ 111 w 606"/>
                <a:gd name="T19" fmla="*/ 183 h 417"/>
                <a:gd name="T20" fmla="*/ 116 w 606"/>
                <a:gd name="T21" fmla="*/ 183 h 417"/>
                <a:gd name="T22" fmla="*/ 122 w 606"/>
                <a:gd name="T23" fmla="*/ 183 h 417"/>
                <a:gd name="T24" fmla="*/ 128 w 606"/>
                <a:gd name="T25" fmla="*/ 184 h 417"/>
                <a:gd name="T26" fmla="*/ 134 w 606"/>
                <a:gd name="T27" fmla="*/ 184 h 417"/>
                <a:gd name="T28" fmla="*/ 141 w 606"/>
                <a:gd name="T29" fmla="*/ 185 h 417"/>
                <a:gd name="T30" fmla="*/ 161 w 606"/>
                <a:gd name="T31" fmla="*/ 187 h 417"/>
                <a:gd name="T32" fmla="*/ 135 w 606"/>
                <a:gd name="T33" fmla="*/ 155 h 417"/>
                <a:gd name="T34" fmla="*/ 13 w 606"/>
                <a:gd name="T35" fmla="*/ 7 h 417"/>
                <a:gd name="T36" fmla="*/ 387 w 606"/>
                <a:gd name="T37" fmla="*/ 0 h 417"/>
                <a:gd name="T38" fmla="*/ 606 w 606"/>
                <a:gd name="T39" fmla="*/ 245 h 417"/>
                <a:gd name="T40" fmla="*/ 333 w 606"/>
                <a:gd name="T41" fmla="*/ 257 h 417"/>
                <a:gd name="T42" fmla="*/ 348 w 606"/>
                <a:gd name="T43" fmla="*/ 271 h 417"/>
                <a:gd name="T44" fmla="*/ 353 w 606"/>
                <a:gd name="T45" fmla="*/ 274 h 417"/>
                <a:gd name="T46" fmla="*/ 357 w 606"/>
                <a:gd name="T47" fmla="*/ 278 h 417"/>
                <a:gd name="T48" fmla="*/ 361 w 606"/>
                <a:gd name="T49" fmla="*/ 282 h 417"/>
                <a:gd name="T50" fmla="*/ 365 w 606"/>
                <a:gd name="T51" fmla="*/ 287 h 417"/>
                <a:gd name="T52" fmla="*/ 370 w 606"/>
                <a:gd name="T53" fmla="*/ 292 h 417"/>
                <a:gd name="T54" fmla="*/ 372 w 606"/>
                <a:gd name="T55" fmla="*/ 294 h 417"/>
                <a:gd name="T56" fmla="*/ 397 w 606"/>
                <a:gd name="T57" fmla="*/ 339 h 417"/>
                <a:gd name="T58" fmla="*/ 393 w 606"/>
                <a:gd name="T59" fmla="*/ 376 h 417"/>
                <a:gd name="T60" fmla="*/ 363 w 606"/>
                <a:gd name="T61" fmla="*/ 403 h 417"/>
                <a:gd name="T62" fmla="*/ 304 w 606"/>
                <a:gd name="T63" fmla="*/ 416 h 417"/>
                <a:gd name="T64" fmla="*/ 289 w 606"/>
                <a:gd name="T65"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6" h="417">
                  <a:moveTo>
                    <a:pt x="289" y="417"/>
                  </a:moveTo>
                  <a:cubicBezTo>
                    <a:pt x="269" y="417"/>
                    <a:pt x="248" y="415"/>
                    <a:pt x="227" y="410"/>
                  </a:cubicBezTo>
                  <a:cubicBezTo>
                    <a:pt x="200" y="405"/>
                    <a:pt x="173" y="397"/>
                    <a:pt x="147" y="386"/>
                  </a:cubicBezTo>
                  <a:cubicBezTo>
                    <a:pt x="121" y="375"/>
                    <a:pt x="97" y="363"/>
                    <a:pt x="76" y="348"/>
                  </a:cubicBezTo>
                  <a:cubicBezTo>
                    <a:pt x="54" y="333"/>
                    <a:pt x="37" y="317"/>
                    <a:pt x="24" y="301"/>
                  </a:cubicBezTo>
                  <a:cubicBezTo>
                    <a:pt x="12" y="285"/>
                    <a:pt x="4" y="269"/>
                    <a:pt x="2" y="255"/>
                  </a:cubicBezTo>
                  <a:cubicBezTo>
                    <a:pt x="0" y="242"/>
                    <a:pt x="3" y="230"/>
                    <a:pt x="9" y="220"/>
                  </a:cubicBezTo>
                  <a:cubicBezTo>
                    <a:pt x="16" y="209"/>
                    <a:pt x="28" y="201"/>
                    <a:pt x="43" y="194"/>
                  </a:cubicBezTo>
                  <a:cubicBezTo>
                    <a:pt x="59" y="188"/>
                    <a:pt x="79" y="184"/>
                    <a:pt x="102" y="183"/>
                  </a:cubicBezTo>
                  <a:cubicBezTo>
                    <a:pt x="111" y="183"/>
                    <a:pt x="111" y="183"/>
                    <a:pt x="111" y="183"/>
                  </a:cubicBezTo>
                  <a:cubicBezTo>
                    <a:pt x="111" y="183"/>
                    <a:pt x="115" y="183"/>
                    <a:pt x="116" y="183"/>
                  </a:cubicBezTo>
                  <a:cubicBezTo>
                    <a:pt x="118" y="183"/>
                    <a:pt x="120" y="183"/>
                    <a:pt x="122" y="183"/>
                  </a:cubicBezTo>
                  <a:cubicBezTo>
                    <a:pt x="124" y="183"/>
                    <a:pt x="126" y="183"/>
                    <a:pt x="128" y="184"/>
                  </a:cubicBezTo>
                  <a:cubicBezTo>
                    <a:pt x="134" y="184"/>
                    <a:pt x="134" y="184"/>
                    <a:pt x="134" y="184"/>
                  </a:cubicBezTo>
                  <a:cubicBezTo>
                    <a:pt x="137" y="184"/>
                    <a:pt x="139" y="184"/>
                    <a:pt x="141" y="185"/>
                  </a:cubicBezTo>
                  <a:cubicBezTo>
                    <a:pt x="161" y="187"/>
                    <a:pt x="161" y="187"/>
                    <a:pt x="161" y="187"/>
                  </a:cubicBezTo>
                  <a:cubicBezTo>
                    <a:pt x="135" y="155"/>
                    <a:pt x="135" y="155"/>
                    <a:pt x="135" y="155"/>
                  </a:cubicBezTo>
                  <a:cubicBezTo>
                    <a:pt x="13" y="7"/>
                    <a:pt x="13" y="7"/>
                    <a:pt x="13" y="7"/>
                  </a:cubicBezTo>
                  <a:cubicBezTo>
                    <a:pt x="387" y="0"/>
                    <a:pt x="387" y="0"/>
                    <a:pt x="387" y="0"/>
                  </a:cubicBezTo>
                  <a:cubicBezTo>
                    <a:pt x="606" y="245"/>
                    <a:pt x="606" y="245"/>
                    <a:pt x="606" y="245"/>
                  </a:cubicBezTo>
                  <a:cubicBezTo>
                    <a:pt x="333" y="257"/>
                    <a:pt x="333" y="257"/>
                    <a:pt x="333" y="257"/>
                  </a:cubicBezTo>
                  <a:cubicBezTo>
                    <a:pt x="348" y="271"/>
                    <a:pt x="348" y="271"/>
                    <a:pt x="348" y="271"/>
                  </a:cubicBezTo>
                  <a:cubicBezTo>
                    <a:pt x="350" y="272"/>
                    <a:pt x="351" y="273"/>
                    <a:pt x="353" y="274"/>
                  </a:cubicBezTo>
                  <a:cubicBezTo>
                    <a:pt x="357" y="278"/>
                    <a:pt x="357" y="278"/>
                    <a:pt x="357" y="278"/>
                  </a:cubicBezTo>
                  <a:cubicBezTo>
                    <a:pt x="361" y="282"/>
                    <a:pt x="361" y="282"/>
                    <a:pt x="361" y="282"/>
                  </a:cubicBezTo>
                  <a:cubicBezTo>
                    <a:pt x="362" y="283"/>
                    <a:pt x="365" y="287"/>
                    <a:pt x="365" y="287"/>
                  </a:cubicBezTo>
                  <a:cubicBezTo>
                    <a:pt x="370" y="292"/>
                    <a:pt x="370" y="292"/>
                    <a:pt x="370" y="292"/>
                  </a:cubicBezTo>
                  <a:cubicBezTo>
                    <a:pt x="372" y="294"/>
                    <a:pt x="372" y="294"/>
                    <a:pt x="372" y="294"/>
                  </a:cubicBezTo>
                  <a:cubicBezTo>
                    <a:pt x="385" y="309"/>
                    <a:pt x="393" y="325"/>
                    <a:pt x="397" y="339"/>
                  </a:cubicBezTo>
                  <a:cubicBezTo>
                    <a:pt x="400" y="353"/>
                    <a:pt x="399" y="365"/>
                    <a:pt x="393" y="376"/>
                  </a:cubicBezTo>
                  <a:cubicBezTo>
                    <a:pt x="387" y="387"/>
                    <a:pt x="377" y="396"/>
                    <a:pt x="363" y="403"/>
                  </a:cubicBezTo>
                  <a:cubicBezTo>
                    <a:pt x="347" y="410"/>
                    <a:pt x="328" y="415"/>
                    <a:pt x="304" y="416"/>
                  </a:cubicBezTo>
                  <a:cubicBezTo>
                    <a:pt x="299" y="417"/>
                    <a:pt x="294" y="417"/>
                    <a:pt x="289" y="417"/>
                  </a:cubicBezTo>
                  <a:close/>
                </a:path>
              </a:pathLst>
            </a:custGeom>
            <a:solidFill>
              <a:srgbClr val="0095CD"/>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sp>
          <p:nvSpPr>
            <p:cNvPr id="76" name="Freeform 71"/>
            <p:cNvSpPr>
              <a:spLocks/>
            </p:cNvSpPr>
            <p:nvPr/>
          </p:nvSpPr>
          <p:spPr bwMode="auto">
            <a:xfrm rot="18900000">
              <a:off x="5358110" y="3037051"/>
              <a:ext cx="999482" cy="927170"/>
            </a:xfrm>
            <a:custGeom>
              <a:avLst/>
              <a:gdLst>
                <a:gd name="T0" fmla="*/ 172 w 590"/>
                <a:gd name="T1" fmla="*/ 301 h 547"/>
                <a:gd name="T2" fmla="*/ 156 w 590"/>
                <a:gd name="T3" fmla="*/ 305 h 547"/>
                <a:gd name="T4" fmla="*/ 150 w 590"/>
                <a:gd name="T5" fmla="*/ 307 h 547"/>
                <a:gd name="T6" fmla="*/ 144 w 590"/>
                <a:gd name="T7" fmla="*/ 308 h 547"/>
                <a:gd name="T8" fmla="*/ 138 w 590"/>
                <a:gd name="T9" fmla="*/ 310 h 547"/>
                <a:gd name="T10" fmla="*/ 132 w 590"/>
                <a:gd name="T11" fmla="*/ 311 h 547"/>
                <a:gd name="T12" fmla="*/ 123 w 590"/>
                <a:gd name="T13" fmla="*/ 313 h 547"/>
                <a:gd name="T14" fmla="*/ 121 w 590"/>
                <a:gd name="T15" fmla="*/ 313 h 547"/>
                <a:gd name="T16" fmla="*/ 95 w 590"/>
                <a:gd name="T17" fmla="*/ 315 h 547"/>
                <a:gd name="T18" fmla="*/ 60 w 590"/>
                <a:gd name="T19" fmla="*/ 310 h 547"/>
                <a:gd name="T20" fmla="*/ 19 w 590"/>
                <a:gd name="T21" fmla="*/ 286 h 547"/>
                <a:gd name="T22" fmla="*/ 2 w 590"/>
                <a:gd name="T23" fmla="*/ 244 h 547"/>
                <a:gd name="T24" fmla="*/ 11 w 590"/>
                <a:gd name="T25" fmla="*/ 185 h 547"/>
                <a:gd name="T26" fmla="*/ 50 w 590"/>
                <a:gd name="T27" fmla="*/ 120 h 547"/>
                <a:gd name="T28" fmla="*/ 109 w 590"/>
                <a:gd name="T29" fmla="*/ 63 h 547"/>
                <a:gd name="T30" fmla="*/ 180 w 590"/>
                <a:gd name="T31" fmla="*/ 21 h 547"/>
                <a:gd name="T32" fmla="*/ 254 w 590"/>
                <a:gd name="T33" fmla="*/ 1 h 547"/>
                <a:gd name="T34" fmla="*/ 273 w 590"/>
                <a:gd name="T35" fmla="*/ 0 h 547"/>
                <a:gd name="T36" fmla="*/ 315 w 590"/>
                <a:gd name="T37" fmla="*/ 6 h 547"/>
                <a:gd name="T38" fmla="*/ 353 w 590"/>
                <a:gd name="T39" fmla="*/ 33 h 547"/>
                <a:gd name="T40" fmla="*/ 367 w 590"/>
                <a:gd name="T41" fmla="*/ 77 h 547"/>
                <a:gd name="T42" fmla="*/ 355 w 590"/>
                <a:gd name="T43" fmla="*/ 135 h 547"/>
                <a:gd name="T44" fmla="*/ 354 w 590"/>
                <a:gd name="T45" fmla="*/ 139 h 547"/>
                <a:gd name="T46" fmla="*/ 351 w 590"/>
                <a:gd name="T47" fmla="*/ 145 h 547"/>
                <a:gd name="T48" fmla="*/ 349 w 590"/>
                <a:gd name="T49" fmla="*/ 148 h 547"/>
                <a:gd name="T50" fmla="*/ 346 w 590"/>
                <a:gd name="T51" fmla="*/ 153 h 547"/>
                <a:gd name="T52" fmla="*/ 344 w 590"/>
                <a:gd name="T53" fmla="*/ 158 h 547"/>
                <a:gd name="T54" fmla="*/ 341 w 590"/>
                <a:gd name="T55" fmla="*/ 162 h 547"/>
                <a:gd name="T56" fmla="*/ 340 w 590"/>
                <a:gd name="T57" fmla="*/ 164 h 547"/>
                <a:gd name="T58" fmla="*/ 337 w 590"/>
                <a:gd name="T59" fmla="*/ 169 h 547"/>
                <a:gd name="T60" fmla="*/ 328 w 590"/>
                <a:gd name="T61" fmla="*/ 184 h 547"/>
                <a:gd name="T62" fmla="*/ 590 w 590"/>
                <a:gd name="T63" fmla="*/ 151 h 547"/>
                <a:gd name="T64" fmla="*/ 438 w 590"/>
                <a:gd name="T65" fmla="*/ 489 h 547"/>
                <a:gd name="T66" fmla="*/ 72 w 590"/>
                <a:gd name="T67" fmla="*/ 547 h 547"/>
                <a:gd name="T68" fmla="*/ 172 w 590"/>
                <a:gd name="T69" fmla="*/ 301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0" h="547">
                  <a:moveTo>
                    <a:pt x="172" y="301"/>
                  </a:moveTo>
                  <a:cubicBezTo>
                    <a:pt x="156" y="305"/>
                    <a:pt x="156" y="305"/>
                    <a:pt x="156" y="305"/>
                  </a:cubicBezTo>
                  <a:cubicBezTo>
                    <a:pt x="154" y="306"/>
                    <a:pt x="152" y="306"/>
                    <a:pt x="150" y="307"/>
                  </a:cubicBezTo>
                  <a:cubicBezTo>
                    <a:pt x="148" y="307"/>
                    <a:pt x="146" y="308"/>
                    <a:pt x="144" y="308"/>
                  </a:cubicBezTo>
                  <a:cubicBezTo>
                    <a:pt x="138" y="310"/>
                    <a:pt x="138" y="310"/>
                    <a:pt x="138" y="310"/>
                  </a:cubicBezTo>
                  <a:cubicBezTo>
                    <a:pt x="136" y="310"/>
                    <a:pt x="134" y="311"/>
                    <a:pt x="132" y="311"/>
                  </a:cubicBezTo>
                  <a:cubicBezTo>
                    <a:pt x="132" y="311"/>
                    <a:pt x="124" y="312"/>
                    <a:pt x="123" y="313"/>
                  </a:cubicBezTo>
                  <a:cubicBezTo>
                    <a:pt x="121" y="313"/>
                    <a:pt x="121" y="313"/>
                    <a:pt x="121" y="313"/>
                  </a:cubicBezTo>
                  <a:cubicBezTo>
                    <a:pt x="112" y="314"/>
                    <a:pt x="103" y="315"/>
                    <a:pt x="95" y="315"/>
                  </a:cubicBezTo>
                  <a:cubicBezTo>
                    <a:pt x="82" y="315"/>
                    <a:pt x="70" y="313"/>
                    <a:pt x="60" y="310"/>
                  </a:cubicBezTo>
                  <a:cubicBezTo>
                    <a:pt x="43" y="305"/>
                    <a:pt x="29" y="297"/>
                    <a:pt x="19" y="286"/>
                  </a:cubicBezTo>
                  <a:cubicBezTo>
                    <a:pt x="9" y="275"/>
                    <a:pt x="4" y="260"/>
                    <a:pt x="2" y="244"/>
                  </a:cubicBezTo>
                  <a:cubicBezTo>
                    <a:pt x="0" y="226"/>
                    <a:pt x="3" y="206"/>
                    <a:pt x="11" y="185"/>
                  </a:cubicBezTo>
                  <a:cubicBezTo>
                    <a:pt x="20" y="163"/>
                    <a:pt x="33" y="142"/>
                    <a:pt x="50" y="120"/>
                  </a:cubicBezTo>
                  <a:cubicBezTo>
                    <a:pt x="66" y="100"/>
                    <a:pt x="86" y="80"/>
                    <a:pt x="109" y="63"/>
                  </a:cubicBezTo>
                  <a:cubicBezTo>
                    <a:pt x="131" y="46"/>
                    <a:pt x="155" y="32"/>
                    <a:pt x="180" y="21"/>
                  </a:cubicBezTo>
                  <a:cubicBezTo>
                    <a:pt x="206" y="10"/>
                    <a:pt x="231" y="3"/>
                    <a:pt x="254" y="1"/>
                  </a:cubicBezTo>
                  <a:cubicBezTo>
                    <a:pt x="261" y="0"/>
                    <a:pt x="267" y="0"/>
                    <a:pt x="273" y="0"/>
                  </a:cubicBezTo>
                  <a:cubicBezTo>
                    <a:pt x="289" y="0"/>
                    <a:pt x="303" y="2"/>
                    <a:pt x="315" y="6"/>
                  </a:cubicBezTo>
                  <a:cubicBezTo>
                    <a:pt x="331" y="12"/>
                    <a:pt x="344" y="21"/>
                    <a:pt x="353" y="33"/>
                  </a:cubicBezTo>
                  <a:cubicBezTo>
                    <a:pt x="362" y="45"/>
                    <a:pt x="367" y="60"/>
                    <a:pt x="367" y="77"/>
                  </a:cubicBezTo>
                  <a:cubicBezTo>
                    <a:pt x="368" y="95"/>
                    <a:pt x="364" y="115"/>
                    <a:pt x="355" y="135"/>
                  </a:cubicBezTo>
                  <a:cubicBezTo>
                    <a:pt x="355" y="136"/>
                    <a:pt x="354" y="139"/>
                    <a:pt x="354" y="139"/>
                  </a:cubicBezTo>
                  <a:cubicBezTo>
                    <a:pt x="351" y="145"/>
                    <a:pt x="351" y="145"/>
                    <a:pt x="351" y="145"/>
                  </a:cubicBezTo>
                  <a:cubicBezTo>
                    <a:pt x="349" y="148"/>
                    <a:pt x="349" y="148"/>
                    <a:pt x="349" y="148"/>
                  </a:cubicBezTo>
                  <a:cubicBezTo>
                    <a:pt x="346" y="153"/>
                    <a:pt x="346" y="153"/>
                    <a:pt x="346" y="153"/>
                  </a:cubicBezTo>
                  <a:cubicBezTo>
                    <a:pt x="346" y="155"/>
                    <a:pt x="345" y="157"/>
                    <a:pt x="344" y="158"/>
                  </a:cubicBezTo>
                  <a:cubicBezTo>
                    <a:pt x="343" y="160"/>
                    <a:pt x="342" y="161"/>
                    <a:pt x="341" y="162"/>
                  </a:cubicBezTo>
                  <a:cubicBezTo>
                    <a:pt x="340" y="164"/>
                    <a:pt x="340" y="164"/>
                    <a:pt x="340" y="164"/>
                  </a:cubicBezTo>
                  <a:cubicBezTo>
                    <a:pt x="339" y="165"/>
                    <a:pt x="338" y="167"/>
                    <a:pt x="337" y="169"/>
                  </a:cubicBezTo>
                  <a:cubicBezTo>
                    <a:pt x="328" y="184"/>
                    <a:pt x="328" y="184"/>
                    <a:pt x="328" y="184"/>
                  </a:cubicBezTo>
                  <a:cubicBezTo>
                    <a:pt x="590" y="151"/>
                    <a:pt x="590" y="151"/>
                    <a:pt x="590" y="151"/>
                  </a:cubicBezTo>
                  <a:cubicBezTo>
                    <a:pt x="438" y="489"/>
                    <a:pt x="438" y="489"/>
                    <a:pt x="438" y="489"/>
                  </a:cubicBezTo>
                  <a:cubicBezTo>
                    <a:pt x="72" y="547"/>
                    <a:pt x="72" y="547"/>
                    <a:pt x="72" y="547"/>
                  </a:cubicBezTo>
                  <a:lnTo>
                    <a:pt x="172" y="301"/>
                  </a:lnTo>
                  <a:close/>
                </a:path>
              </a:pathLst>
            </a:custGeom>
            <a:solidFill>
              <a:srgbClr val="F17C3F"/>
            </a:solidFill>
            <a:ln>
              <a:solidFill>
                <a:sysClr val="window" lastClr="FFFFFF"/>
              </a:solid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rgbClr val="273339"/>
                </a:solidFill>
                <a:effectLst/>
                <a:uLnTx/>
                <a:uFillTx/>
                <a:latin typeface="Calibri" panose="020F0502020204030204"/>
                <a:cs typeface="+mn-cs"/>
              </a:endParaRPr>
            </a:p>
          </p:txBody>
        </p:sp>
      </p:grpSp>
      <p:cxnSp>
        <p:nvCxnSpPr>
          <p:cNvPr id="39" name="Straight Arrow Connector 38">
            <a:extLst>
              <a:ext uri="{FF2B5EF4-FFF2-40B4-BE49-F238E27FC236}">
                <a16:creationId xmlns:a16="http://schemas.microsoft.com/office/drawing/2014/main" id="{2E2F573F-02B9-4C68-ABA9-AEA847C1ABD1}"/>
              </a:ext>
            </a:extLst>
          </p:cNvPr>
          <p:cNvCxnSpPr/>
          <p:nvPr/>
        </p:nvCxnSpPr>
        <p:spPr>
          <a:xfrm>
            <a:off x="4530482" y="2974058"/>
            <a:ext cx="1034744" cy="0"/>
          </a:xfrm>
          <a:prstGeom prst="straightConnector1">
            <a:avLst/>
          </a:prstGeom>
          <a:noFill/>
          <a:ln w="38100" cap="flat" cmpd="sng" algn="ctr">
            <a:solidFill>
              <a:srgbClr val="FF6600"/>
            </a:solidFill>
            <a:prstDash val="solid"/>
            <a:miter lim="800000"/>
            <a:tailEnd type="oval"/>
          </a:ln>
          <a:effectLst/>
        </p:spPr>
      </p:cxnSp>
      <p:sp>
        <p:nvSpPr>
          <p:cNvPr id="40" name="Rectangle 1436">
            <a:extLst>
              <a:ext uri="{FF2B5EF4-FFF2-40B4-BE49-F238E27FC236}">
                <a16:creationId xmlns:a16="http://schemas.microsoft.com/office/drawing/2014/main" id="{48A287EB-485A-4618-98C2-F897BC9E09C5}"/>
              </a:ext>
            </a:extLst>
          </p:cNvPr>
          <p:cNvSpPr>
            <a:spLocks noChangeArrowheads="1"/>
          </p:cNvSpPr>
          <p:nvPr/>
        </p:nvSpPr>
        <p:spPr bwMode="auto">
          <a:xfrm>
            <a:off x="5638800" y="2667000"/>
            <a:ext cx="1717127" cy="623248"/>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b="1" dirty="0">
                <a:solidFill>
                  <a:srgbClr val="FF6600"/>
                </a:solidFill>
                <a:latin typeface="Avenir LT Std 45 Book" panose="020B0502020203020204" pitchFamily="34" charset="0"/>
                <a:cs typeface="+mn-cs"/>
              </a:rPr>
              <a:t>Long Term Sustainability</a:t>
            </a:r>
          </a:p>
        </p:txBody>
      </p:sp>
      <p:sp>
        <p:nvSpPr>
          <p:cNvPr id="41" name="Content Placeholder 2">
            <a:extLst>
              <a:ext uri="{FF2B5EF4-FFF2-40B4-BE49-F238E27FC236}">
                <a16:creationId xmlns:a16="http://schemas.microsoft.com/office/drawing/2014/main" id="{0E9FEC3B-E899-4E83-84EE-71EE7FE5EAE8}"/>
              </a:ext>
            </a:extLst>
          </p:cNvPr>
          <p:cNvSpPr txBox="1">
            <a:spLocks/>
          </p:cNvSpPr>
          <p:nvPr/>
        </p:nvSpPr>
        <p:spPr>
          <a:xfrm>
            <a:off x="5666500" y="3285392"/>
            <a:ext cx="1689427" cy="992579"/>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fontAlgn="auto">
              <a:spcBef>
                <a:spcPts val="0"/>
              </a:spcBef>
              <a:spcAft>
                <a:spcPts val="0"/>
              </a:spcAft>
              <a:buNone/>
            </a:pPr>
            <a:r>
              <a:rPr kumimoji="0" lang="en-US" sz="1200" b="0" i="0" u="none" strike="noStrike" kern="1200" cap="none" spc="0" normalizeH="0" baseline="0" noProof="0" dirty="0">
                <a:ln>
                  <a:noFill/>
                </a:ln>
                <a:effectLst/>
                <a:uLnTx/>
                <a:uFillTx/>
                <a:latin typeface="Avenir LT Std 45 Book" panose="020B0502020203020204" pitchFamily="34" charset="0"/>
              </a:rPr>
              <a:t>Ensure the</a:t>
            </a:r>
            <a:r>
              <a:rPr kumimoji="0" lang="en-US" sz="1200" b="0" i="0" u="none" strike="noStrike" kern="1200" cap="none" spc="0" normalizeH="0" noProof="0" dirty="0">
                <a:ln>
                  <a:noFill/>
                </a:ln>
                <a:effectLst/>
                <a:uLnTx/>
                <a:uFillTx/>
                <a:latin typeface="Avenir LT Std 45 Book" panose="020B0502020203020204" pitchFamily="34" charset="0"/>
              </a:rPr>
              <a:t> long term stability and sustainability of </a:t>
            </a:r>
            <a:r>
              <a:rPr lang="en-US" sz="1200" dirty="0">
                <a:latin typeface="Avenir LT Std 45 Book" panose="020B0502020203020204" pitchFamily="34" charset="0"/>
              </a:rPr>
              <a:t>District programs, services and facilities.</a:t>
            </a:r>
            <a:r>
              <a:rPr kumimoji="0" lang="en-US" sz="1200" b="0" i="0" u="none" strike="noStrike" kern="1200" cap="none" spc="0" normalizeH="0" baseline="0" noProof="0" dirty="0">
                <a:ln>
                  <a:noFill/>
                </a:ln>
                <a:effectLst/>
                <a:uLnTx/>
                <a:uFillTx/>
                <a:latin typeface="Avenir LT Std 45 Book" panose="020B0502020203020204" pitchFamily="34" charset="0"/>
              </a:rPr>
              <a:t> </a:t>
            </a:r>
          </a:p>
        </p:txBody>
      </p:sp>
    </p:spTree>
    <p:extLst>
      <p:ext uri="{BB962C8B-B14F-4D97-AF65-F5344CB8AC3E}">
        <p14:creationId xmlns:p14="http://schemas.microsoft.com/office/powerpoint/2010/main" val="26866414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8BB66-A4C1-40DA-99EE-2F1811FF31B9}"/>
              </a:ext>
            </a:extLst>
          </p:cNvPr>
          <p:cNvSpPr>
            <a:spLocks noGrp="1"/>
          </p:cNvSpPr>
          <p:nvPr>
            <p:ph type="title"/>
          </p:nvPr>
        </p:nvSpPr>
        <p:spPr/>
        <p:txBody>
          <a:bodyPr/>
          <a:lstStyle/>
          <a:p>
            <a:r>
              <a:rPr lang="en-US" dirty="0"/>
              <a:t>2025-26 Budget</a:t>
            </a:r>
          </a:p>
        </p:txBody>
      </p:sp>
      <p:sp>
        <p:nvSpPr>
          <p:cNvPr id="3" name="Slide Number Placeholder 2" hidden="1">
            <a:extLst>
              <a:ext uri="{FF2B5EF4-FFF2-40B4-BE49-F238E27FC236}">
                <a16:creationId xmlns:a16="http://schemas.microsoft.com/office/drawing/2014/main" id="{3A07B166-F2F3-43B2-B854-DEF47B198C79}"/>
              </a:ext>
            </a:extLst>
          </p:cNvPr>
          <p:cNvSpPr>
            <a:spLocks noGrp="1"/>
          </p:cNvSpPr>
          <p:nvPr>
            <p:ph type="sldNum" sz="quarter" idx="10"/>
          </p:nvPr>
        </p:nvSpPr>
        <p:spPr/>
        <p:txBody>
          <a:bodyPr/>
          <a:lstStyle/>
          <a:p>
            <a:pPr>
              <a:defRPr/>
            </a:pPr>
            <a:endParaRPr lang="en-US" dirty="0"/>
          </a:p>
        </p:txBody>
      </p:sp>
      <p:sp>
        <p:nvSpPr>
          <p:cNvPr id="5" name="Text Placeholder 17">
            <a:extLst>
              <a:ext uri="{FF2B5EF4-FFF2-40B4-BE49-F238E27FC236}">
                <a16:creationId xmlns:a16="http://schemas.microsoft.com/office/drawing/2014/main" id="{6EEBFBB3-3E4C-4C0E-B9FD-D003B23E25BF}"/>
              </a:ext>
            </a:extLst>
          </p:cNvPr>
          <p:cNvSpPr txBox="1">
            <a:spLocks/>
          </p:cNvSpPr>
          <p:nvPr/>
        </p:nvSpPr>
        <p:spPr>
          <a:xfrm>
            <a:off x="4535999"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None/>
            </a:pPr>
            <a:r>
              <a:rPr lang="en-US" sz="1800" dirty="0">
                <a:solidFill>
                  <a:srgbClr val="324D5E"/>
                </a:solidFill>
              </a:rPr>
              <a:t>$8,752,513</a:t>
            </a:r>
            <a:br>
              <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rPr>
            </a:br>
            <a:r>
              <a:rPr lang="en-US" sz="1200" dirty="0">
                <a:solidFill>
                  <a:srgbClr val="324D5E"/>
                </a:solidFill>
              </a:rPr>
              <a:t>(above 2024-25)</a:t>
            </a:r>
            <a:endPar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sp>
        <p:nvSpPr>
          <p:cNvPr id="6" name="Text Placeholder 21">
            <a:extLst>
              <a:ext uri="{FF2B5EF4-FFF2-40B4-BE49-F238E27FC236}">
                <a16:creationId xmlns:a16="http://schemas.microsoft.com/office/drawing/2014/main" id="{2143D1E9-23AC-41BC-A090-6FDA15EF268F}"/>
              </a:ext>
            </a:extLst>
          </p:cNvPr>
          <p:cNvSpPr txBox="1">
            <a:spLocks/>
          </p:cNvSpPr>
          <p:nvPr/>
        </p:nvSpPr>
        <p:spPr>
          <a:xfrm>
            <a:off x="2331346"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2.93% increase</a:t>
            </a:r>
            <a:br>
              <a:rPr lang="en-US" sz="1800" dirty="0">
                <a:solidFill>
                  <a:srgbClr val="324D5E"/>
                </a:solidFill>
              </a:rPr>
            </a:br>
            <a:r>
              <a:rPr lang="en-US" sz="1200" dirty="0">
                <a:solidFill>
                  <a:srgbClr val="324D5E"/>
                </a:solidFill>
              </a:rPr>
              <a:t>(above 2024-25)</a:t>
            </a:r>
            <a:endParaRPr lang="en-US" sz="1100" dirty="0">
              <a:solidFill>
                <a:srgbClr val="324D5E"/>
              </a:solidFill>
            </a:endParaRPr>
          </a:p>
        </p:txBody>
      </p:sp>
      <p:sp>
        <p:nvSpPr>
          <p:cNvPr id="7" name="Text Placeholder 8">
            <a:extLst>
              <a:ext uri="{FF2B5EF4-FFF2-40B4-BE49-F238E27FC236}">
                <a16:creationId xmlns:a16="http://schemas.microsoft.com/office/drawing/2014/main" id="{E0F5E577-1E01-45EF-AB82-2257385FD468}"/>
              </a:ext>
            </a:extLst>
          </p:cNvPr>
          <p:cNvSpPr txBox="1">
            <a:spLocks/>
          </p:cNvSpPr>
          <p:nvPr/>
        </p:nvSpPr>
        <p:spPr>
          <a:xfrm>
            <a:off x="3425765" y="1366663"/>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$307,664,521</a:t>
            </a:r>
            <a:endParaRPr kumimoji="0" lang="en-US" sz="180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D8D1F3E1-1A2E-45EA-94D8-439BA38A4CD2}"/>
              </a:ext>
            </a:extLst>
          </p:cNvPr>
          <p:cNvGrpSpPr/>
          <p:nvPr/>
        </p:nvGrpSpPr>
        <p:grpSpPr>
          <a:xfrm>
            <a:off x="3425765" y="1237659"/>
            <a:ext cx="1946148" cy="739101"/>
            <a:chOff x="3425765" y="1237659"/>
            <a:chExt cx="1946148" cy="739101"/>
          </a:xfrm>
        </p:grpSpPr>
        <p:sp>
          <p:nvSpPr>
            <p:cNvPr id="9" name="Text Placeholder 9">
              <a:extLst>
                <a:ext uri="{FF2B5EF4-FFF2-40B4-BE49-F238E27FC236}">
                  <a16:creationId xmlns:a16="http://schemas.microsoft.com/office/drawing/2014/main" id="{FF96F4ED-A794-4220-9D16-F269ED25CE45}"/>
                </a:ext>
              </a:extLst>
            </p:cNvPr>
            <p:cNvSpPr txBox="1">
              <a:spLocks/>
            </p:cNvSpPr>
            <p:nvPr/>
          </p:nvSpPr>
          <p:spPr>
            <a:xfrm>
              <a:off x="3425765" y="1237659"/>
              <a:ext cx="1946148" cy="607243"/>
            </a:xfrm>
            <a:prstGeom prst="rect">
              <a:avLst/>
            </a:prstGeom>
            <a:solidFill>
              <a:srgbClr val="7BB21B"/>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Total proposed</a:t>
              </a:r>
              <a:r>
                <a:rPr kumimoji="0" lang="en-US" sz="1400" b="1" i="0" u="none" strike="noStrike" kern="1200" cap="all" spc="0" normalizeH="0" noProof="0" dirty="0">
                  <a:ln>
                    <a:noFill/>
                  </a:ln>
                  <a:solidFill>
                    <a:sysClr val="window" lastClr="FFFFFF"/>
                  </a:solidFill>
                  <a:effectLst/>
                  <a:uLnTx/>
                  <a:uFillTx/>
                  <a:latin typeface="Calibri" panose="020F0502020204030204"/>
                  <a:ea typeface="+mn-ea"/>
                  <a:cs typeface="+mn-cs"/>
                </a:rPr>
                <a:t> budget</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10" name="Isosceles Triangle 9">
              <a:extLst>
                <a:ext uri="{FF2B5EF4-FFF2-40B4-BE49-F238E27FC236}">
                  <a16:creationId xmlns:a16="http://schemas.microsoft.com/office/drawing/2014/main" id="{89A14A17-FFF7-4265-AE19-F358E7DDD3D6}"/>
                </a:ext>
              </a:extLst>
            </p:cNvPr>
            <p:cNvSpPr/>
            <p:nvPr/>
          </p:nvSpPr>
          <p:spPr>
            <a:xfrm rot="10800000">
              <a:off x="4261679" y="1844902"/>
              <a:ext cx="274320" cy="131858"/>
            </a:xfrm>
            <a:prstGeom prst="triangle">
              <a:avLst/>
            </a:prstGeom>
            <a:solidFill>
              <a:srgbClr val="7BB21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 name="Group 10">
            <a:extLst>
              <a:ext uri="{FF2B5EF4-FFF2-40B4-BE49-F238E27FC236}">
                <a16:creationId xmlns:a16="http://schemas.microsoft.com/office/drawing/2014/main" id="{AB22D06D-9F85-44C8-9CBF-BC8FD69E4858}"/>
              </a:ext>
            </a:extLst>
          </p:cNvPr>
          <p:cNvGrpSpPr/>
          <p:nvPr/>
        </p:nvGrpSpPr>
        <p:grpSpPr>
          <a:xfrm>
            <a:off x="4535999" y="2689365"/>
            <a:ext cx="1946148" cy="739101"/>
            <a:chOff x="4535999" y="2689365"/>
            <a:chExt cx="1946148" cy="739101"/>
          </a:xfrm>
        </p:grpSpPr>
        <p:sp>
          <p:nvSpPr>
            <p:cNvPr id="12" name="Text Placeholder 18">
              <a:extLst>
                <a:ext uri="{FF2B5EF4-FFF2-40B4-BE49-F238E27FC236}">
                  <a16:creationId xmlns:a16="http://schemas.microsoft.com/office/drawing/2014/main" id="{B1B393A5-1B39-4561-85C6-03C2715A7004}"/>
                </a:ext>
              </a:extLst>
            </p:cNvPr>
            <p:cNvSpPr txBox="1">
              <a:spLocks/>
            </p:cNvSpPr>
            <p:nvPr/>
          </p:nvSpPr>
          <p:spPr>
            <a:xfrm>
              <a:off x="4535999" y="2689365"/>
              <a:ext cx="1946148" cy="607243"/>
            </a:xfrm>
            <a:prstGeom prst="rect">
              <a:avLst/>
            </a:prstGeom>
            <a:solidFill>
              <a:srgbClr val="F17C3F"/>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fontAlgn="auto">
                <a:spcAft>
                  <a:spcPts val="0"/>
                </a:spcAft>
                <a:defRPr/>
              </a:pPr>
              <a:r>
                <a:rPr lang="en-US" sz="1400" dirty="0">
                  <a:solidFill>
                    <a:sysClr val="window" lastClr="FFFFFF"/>
                  </a:solidFill>
                </a:rPr>
                <a:t>Budget-to-budget</a:t>
              </a:r>
              <a:br>
                <a:rPr lang="en-US" sz="1400" dirty="0">
                  <a:solidFill>
                    <a:sysClr val="window" lastClr="FFFFFF"/>
                  </a:solidFill>
                </a:rPr>
              </a:br>
              <a:r>
                <a:rPr lang="en-US" sz="1400" dirty="0">
                  <a:solidFill>
                    <a:sysClr val="window" lastClr="FFFFFF"/>
                  </a:solidFill>
                </a:rPr>
                <a:t>$ increase</a:t>
              </a:r>
            </a:p>
          </p:txBody>
        </p:sp>
        <p:sp>
          <p:nvSpPr>
            <p:cNvPr id="13" name="Isosceles Triangle 12">
              <a:extLst>
                <a:ext uri="{FF2B5EF4-FFF2-40B4-BE49-F238E27FC236}">
                  <a16:creationId xmlns:a16="http://schemas.microsoft.com/office/drawing/2014/main" id="{151ECB81-04A2-48E9-A2E5-773499A40163}"/>
                </a:ext>
              </a:extLst>
            </p:cNvPr>
            <p:cNvSpPr/>
            <p:nvPr/>
          </p:nvSpPr>
          <p:spPr>
            <a:xfrm rot="10800000">
              <a:off x="5371913" y="3296608"/>
              <a:ext cx="274320" cy="131858"/>
            </a:xfrm>
            <a:prstGeom prst="triangle">
              <a:avLst/>
            </a:prstGeom>
            <a:solidFill>
              <a:srgbClr val="F17C3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4" name="Group 13">
            <a:extLst>
              <a:ext uri="{FF2B5EF4-FFF2-40B4-BE49-F238E27FC236}">
                <a16:creationId xmlns:a16="http://schemas.microsoft.com/office/drawing/2014/main" id="{35FC733B-713A-40A4-AD15-7751FA60B8E1}"/>
              </a:ext>
            </a:extLst>
          </p:cNvPr>
          <p:cNvGrpSpPr/>
          <p:nvPr/>
        </p:nvGrpSpPr>
        <p:grpSpPr>
          <a:xfrm>
            <a:off x="2331346" y="2689365"/>
            <a:ext cx="1946148" cy="739101"/>
            <a:chOff x="2331346" y="2689365"/>
            <a:chExt cx="1946148" cy="739101"/>
          </a:xfrm>
        </p:grpSpPr>
        <p:sp>
          <p:nvSpPr>
            <p:cNvPr id="15" name="Text Placeholder 22">
              <a:extLst>
                <a:ext uri="{FF2B5EF4-FFF2-40B4-BE49-F238E27FC236}">
                  <a16:creationId xmlns:a16="http://schemas.microsoft.com/office/drawing/2014/main" id="{C32CD264-02E6-4302-A699-C8C0B9ED68AD}"/>
                </a:ext>
              </a:extLst>
            </p:cNvPr>
            <p:cNvSpPr txBox="1">
              <a:spLocks/>
            </p:cNvSpPr>
            <p:nvPr/>
          </p:nvSpPr>
          <p:spPr>
            <a:xfrm>
              <a:off x="2331346" y="2689365"/>
              <a:ext cx="1946148" cy="607243"/>
            </a:xfrm>
            <a:prstGeom prst="rect">
              <a:avLst/>
            </a:prstGeom>
            <a:solidFill>
              <a:srgbClr val="0095CD"/>
            </a:solidFill>
            <a:ln>
              <a:noFill/>
            </a:ln>
          </p:spPr>
          <p:txBody>
            <a:bodyPr vert="horz" wrap="none" lIns="0" tIns="0" rIns="0" bIns="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rPr>
                <a:t>BUDGET-TO-BUDGET</a:t>
              </a:r>
              <a:br>
                <a:rPr kumimoji="0" lang="en-US" sz="1400" b="1" i="0" u="none" strike="noStrike" kern="1200" cap="all" spc="0" normalizeH="0" baseline="0" noProof="0" dirty="0">
                  <a:ln>
                    <a:noFill/>
                  </a:ln>
                  <a:solidFill>
                    <a:sysClr val="window" lastClr="FFFFFF"/>
                  </a:solidFill>
                  <a:effectLst/>
                  <a:uLnTx/>
                  <a:uFillTx/>
                  <a:latin typeface="Calibri" panose="020F0502020204030204"/>
                </a:rPr>
              </a:br>
              <a:r>
                <a:rPr kumimoji="0" lang="en-US" sz="1400" b="1" i="0" u="none" strike="noStrike" kern="1200" cap="all" spc="0" normalizeH="0" baseline="0" noProof="0" dirty="0">
                  <a:ln>
                    <a:noFill/>
                  </a:ln>
                  <a:solidFill>
                    <a:sysClr val="window" lastClr="FFFFFF"/>
                  </a:solidFill>
                  <a:effectLst/>
                  <a:uLnTx/>
                  <a:uFillTx/>
                  <a:latin typeface="Calibri" panose="020F0502020204030204"/>
                </a:rPr>
                <a:t>% INCREASE</a:t>
              </a:r>
            </a:p>
          </p:txBody>
        </p:sp>
        <p:sp>
          <p:nvSpPr>
            <p:cNvPr id="16" name="Isosceles Triangle 15">
              <a:extLst>
                <a:ext uri="{FF2B5EF4-FFF2-40B4-BE49-F238E27FC236}">
                  <a16:creationId xmlns:a16="http://schemas.microsoft.com/office/drawing/2014/main" id="{0FD29290-75E0-497C-BD50-11E7F0B56CB6}"/>
                </a:ext>
              </a:extLst>
            </p:cNvPr>
            <p:cNvSpPr/>
            <p:nvPr/>
          </p:nvSpPr>
          <p:spPr>
            <a:xfrm rot="10800000">
              <a:off x="3167260" y="3296608"/>
              <a:ext cx="274320" cy="131858"/>
            </a:xfrm>
            <a:prstGeom prst="triangle">
              <a:avLst/>
            </a:prstGeom>
            <a:solidFill>
              <a:srgbClr val="0095C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7" name="Text Placeholder 13">
            <a:extLst>
              <a:ext uri="{FF2B5EF4-FFF2-40B4-BE49-F238E27FC236}">
                <a16:creationId xmlns:a16="http://schemas.microsoft.com/office/drawing/2014/main" id="{77B2A1A8-988C-4DAB-B001-C7B50DF6DF56}"/>
              </a:ext>
            </a:extLst>
          </p:cNvPr>
          <p:cNvSpPr txBox="1">
            <a:spLocks/>
          </p:cNvSpPr>
          <p:nvPr/>
        </p:nvSpPr>
        <p:spPr>
          <a:xfrm>
            <a:off x="3425765" y="4405271"/>
            <a:ext cx="1946148" cy="1621310"/>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$236,595,556</a:t>
            </a:r>
          </a:p>
          <a:p>
            <a:pPr marL="0" lvl="0" indent="0" algn="ctr" fontAlgn="auto">
              <a:spcAft>
                <a:spcPts val="0"/>
              </a:spcAft>
              <a:buNone/>
              <a:defRPr/>
            </a:pPr>
            <a:r>
              <a:rPr lang="en-US" sz="1800" dirty="0">
                <a:solidFill>
                  <a:srgbClr val="324D5E"/>
                </a:solidFill>
              </a:rPr>
              <a:t>2.76% increase</a:t>
            </a:r>
            <a:br>
              <a:rPr lang="en-US" sz="1800" dirty="0">
                <a:solidFill>
                  <a:srgbClr val="324D5E"/>
                </a:solidFill>
              </a:rPr>
            </a:br>
            <a:r>
              <a:rPr lang="en-US" sz="1200" dirty="0">
                <a:solidFill>
                  <a:srgbClr val="324D5E"/>
                </a:solidFill>
              </a:rPr>
              <a:t>(as determined by formula)</a:t>
            </a:r>
          </a:p>
        </p:txBody>
      </p:sp>
      <p:grpSp>
        <p:nvGrpSpPr>
          <p:cNvPr id="18" name="Group 17">
            <a:extLst>
              <a:ext uri="{FF2B5EF4-FFF2-40B4-BE49-F238E27FC236}">
                <a16:creationId xmlns:a16="http://schemas.microsoft.com/office/drawing/2014/main" id="{2FEF54FF-11C7-4305-B4EB-688353814E9A}"/>
              </a:ext>
            </a:extLst>
          </p:cNvPr>
          <p:cNvGrpSpPr/>
          <p:nvPr/>
        </p:nvGrpSpPr>
        <p:grpSpPr>
          <a:xfrm>
            <a:off x="3425765" y="4270075"/>
            <a:ext cx="1946148" cy="739102"/>
            <a:chOff x="3425765" y="4270075"/>
            <a:chExt cx="1946148" cy="739102"/>
          </a:xfrm>
        </p:grpSpPr>
        <p:sp>
          <p:nvSpPr>
            <p:cNvPr id="19" name="Text Placeholder 14">
              <a:extLst>
                <a:ext uri="{FF2B5EF4-FFF2-40B4-BE49-F238E27FC236}">
                  <a16:creationId xmlns:a16="http://schemas.microsoft.com/office/drawing/2014/main" id="{455A1D96-F965-40EA-A84A-03F2E6E80BC7}"/>
                </a:ext>
              </a:extLst>
            </p:cNvPr>
            <p:cNvSpPr txBox="1">
              <a:spLocks/>
            </p:cNvSpPr>
            <p:nvPr/>
          </p:nvSpPr>
          <p:spPr>
            <a:xfrm>
              <a:off x="3425765" y="4270075"/>
              <a:ext cx="1946148" cy="607243"/>
            </a:xfrm>
            <a:prstGeom prst="rect">
              <a:avLst/>
            </a:prstGeom>
            <a:solidFill>
              <a:srgbClr val="814E7E"/>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PROPERTY</a:t>
              </a:r>
              <a:b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br>
              <a:r>
                <a:rPr lang="en-US" sz="1400" dirty="0">
                  <a:solidFill>
                    <a:sysClr val="window" lastClr="FFFFFF"/>
                  </a:solidFill>
                  <a:latin typeface="Calibri" panose="020F0502020204030204"/>
                </a:rPr>
                <a:t>TAX LEVY</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D1A47C42-0A15-4E96-842D-81951DCB87CE}"/>
                </a:ext>
              </a:extLst>
            </p:cNvPr>
            <p:cNvSpPr/>
            <p:nvPr/>
          </p:nvSpPr>
          <p:spPr>
            <a:xfrm rot="10800000">
              <a:off x="4261679" y="4877319"/>
              <a:ext cx="274320" cy="131858"/>
            </a:xfrm>
            <a:prstGeom prst="triangle">
              <a:avLst/>
            </a:prstGeom>
            <a:solidFill>
              <a:srgbClr val="814E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87472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par>
                                <p:cTn id="16" presetID="22" presetClass="entr" presetSubtype="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A4342E-F9E3-4969-A737-41EED5CF6E7B}"/>
              </a:ext>
            </a:extLst>
          </p:cNvPr>
          <p:cNvSpPr>
            <a:spLocks noGrp="1"/>
          </p:cNvSpPr>
          <p:nvPr>
            <p:ph type="title"/>
          </p:nvPr>
        </p:nvSpPr>
        <p:spPr/>
        <p:txBody>
          <a:bodyPr/>
          <a:lstStyle/>
          <a:p>
            <a:r>
              <a:rPr lang="en-US" dirty="0"/>
              <a:t>Revenues</a:t>
            </a:r>
          </a:p>
        </p:txBody>
      </p:sp>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1CDA98EF-BFE4-4CE4-98EF-37677D94007E}"/>
                  </a:ext>
                </a:extLst>
              </p:cNvPr>
              <p:cNvGraphicFramePr>
                <a:graphicFrameLocks noChangeAspect="1"/>
              </p:cNvGraphicFramePr>
              <p:nvPr>
                <p:extLst>
                  <p:ext uri="{D42A27DB-BD31-4B8C-83A1-F6EECF244321}">
                    <p14:modId xmlns:p14="http://schemas.microsoft.com/office/powerpoint/2010/main" val="926658494"/>
                  </p:ext>
                </p:extLst>
              </p:nvPr>
            </p:nvGraphicFramePr>
            <p:xfrm>
              <a:off x="1371600" y="1143000"/>
              <a:ext cx="6324600" cy="4525963"/>
            </p:xfrm>
            <a:graphic>
              <a:graphicData uri="http://schemas.microsoft.com/office/powerpoint/2016/summaryzoom">
                <psuz:summaryZm>
                  <psuz:summaryZmObj sectionId="{C7DDE721-C0C7-411B-B3C9-843677BDF491}" offsetFactorX="106596" offsetFactorY="-4388">
                    <psuz:zmPr id="{C58B71DC-AF47-46B5-AE93-8EB5094B0BA2}" transitionDur="1000">
                      <p166:blipFill xmlns:p166="http://schemas.microsoft.com/office/powerpoint/2016/6/main">
                        <a:blip r:embed="rId2"/>
                        <a:stretch>
                          <a:fillRect/>
                        </a:stretch>
                      </p166:blipFill>
                      <p166:spPr xmlns:p166="http://schemas.microsoft.com/office/powerpoint/2016/6/main">
                        <a:xfrm>
                          <a:off x="2286002" y="76199"/>
                          <a:ext cx="1810384" cy="1357789"/>
                        </a:xfrm>
                        <a:prstGeom prst="rect">
                          <a:avLst/>
                        </a:prstGeom>
                        <a:ln>
                          <a:solidFill>
                            <a:schemeClr val="tx1"/>
                          </a:solidFill>
                        </a:ln>
                        <a:effectLst>
                          <a:glow rad="101600">
                            <a:schemeClr val="accent4">
                              <a:satMod val="175000"/>
                              <a:alpha val="40000"/>
                            </a:schemeClr>
                          </a:glow>
                        </a:effectLst>
                      </p166:spPr>
                    </psuz:zmPr>
                  </psuz:summaryZmObj>
                  <psuz:summaryZmObj sectionId="{6F0B6723-7CBC-4F36-A0DD-2E478CC3D421}" offsetFactorX="-112048" offsetFactorY="107853">
                    <psuz:zmPr id="{A41ACA74-6018-440D-92F5-E64EA6C3AB54}" transitionDur="1000">
                      <p166:blipFill xmlns:p166="http://schemas.microsoft.com/office/powerpoint/2016/6/main">
                        <a:blip r:embed="rId3"/>
                        <a:stretch>
                          <a:fillRect/>
                        </a:stretch>
                      </p166:blipFill>
                      <p166:spPr xmlns:p166="http://schemas.microsoft.com/office/powerpoint/2016/6/main">
                        <a:xfrm>
                          <a:off x="228609" y="1600195"/>
                          <a:ext cx="1810384" cy="1357789"/>
                        </a:xfrm>
                        <a:prstGeom prst="rect">
                          <a:avLst/>
                        </a:prstGeom>
                        <a:ln>
                          <a:solidFill>
                            <a:schemeClr val="tx1"/>
                          </a:solidFill>
                        </a:ln>
                        <a:effectLst>
                          <a:glow rad="101600">
                            <a:schemeClr val="accent4">
                              <a:satMod val="175000"/>
                              <a:alpha val="40000"/>
                            </a:schemeClr>
                          </a:glow>
                        </a:effectLst>
                      </p166:spPr>
                    </psuz:zmPr>
                  </psuz:summaryZmObj>
                  <psuz:summaryZmObj sectionId="{D54105D3-3599-4A04-B1D4-DBA4F079F7F5}" offsetFactorX="-103404" offsetFactorY="107853">
                    <psuz:zmPr id="{E0F41310-31AB-441D-9880-26F2BC69D881}" transitionDur="1000">
                      <p166:blipFill xmlns:p166="http://schemas.microsoft.com/office/powerpoint/2016/6/main">
                        <a:blip r:embed="rId4"/>
                        <a:stretch>
                          <a:fillRect/>
                        </a:stretch>
                      </p166:blipFill>
                      <p166:spPr xmlns:p166="http://schemas.microsoft.com/office/powerpoint/2016/6/main">
                        <a:xfrm>
                          <a:off x="2286002" y="1600195"/>
                          <a:ext cx="1810384" cy="1357789"/>
                        </a:xfrm>
                        <a:prstGeom prst="rect">
                          <a:avLst/>
                        </a:prstGeom>
                        <a:ln w="3175">
                          <a:solidFill>
                            <a:schemeClr val="tx1"/>
                          </a:solidFill>
                        </a:ln>
                        <a:effectLst>
                          <a:glow rad="101600">
                            <a:schemeClr val="accent4">
                              <a:satMod val="175000"/>
                              <a:alpha val="40000"/>
                            </a:schemeClr>
                          </a:glow>
                        </a:effectLst>
                      </p166:spPr>
                    </psuz:zmPr>
                  </psuz:summaryZmObj>
                  <psuz:summaryZmObj sectionId="{6324EB49-C7E5-488B-A83D-6E9C893221FD}" offsetFactorX="216031" offsetFactorY="1187">
                    <psuz:zmPr id="{C5B548C8-7355-44EC-ABEA-78024C81E84E}" transitionDur="1000">
                      <p166:blipFill xmlns:p166="http://schemas.microsoft.com/office/powerpoint/2016/6/main">
                        <a:blip r:embed="rId5"/>
                        <a:stretch>
                          <a:fillRect/>
                        </a:stretch>
                      </p166:blipFill>
                      <p166:spPr xmlns:p166="http://schemas.microsoft.com/office/powerpoint/2016/6/main">
                        <a:xfrm>
                          <a:off x="4267196" y="1600204"/>
                          <a:ext cx="1810384" cy="1357789"/>
                        </a:xfrm>
                        <a:prstGeom prst="rect">
                          <a:avLst/>
                        </a:prstGeom>
                        <a:ln w="3175">
                          <a:solidFill>
                            <a:schemeClr val="tx1"/>
                          </a:solidFill>
                        </a:ln>
                        <a:effectLst>
                          <a:glow rad="101600">
                            <a:schemeClr val="accent4">
                              <a:satMod val="175000"/>
                              <a:alpha val="40000"/>
                            </a:schemeClr>
                          </a:glow>
                        </a:effectLst>
                      </p166:spPr>
                    </psuz:zmPr>
                  </psuz:summaryZmObj>
                  <psuz:summaryZmObj sectionId="{D9DCA1E2-61CE-49AB-A76D-7C39FB652574}" offsetFactorX="-112048" offsetFactorY="113428" scaleFactorX="96992">
                    <psuz:zmPr id="{C92F0345-A67F-47DB-B441-D6EEBDC4C27A}" imageType="cover" transitionDur="1000">
                      <p166:blipFill xmlns:p166="http://schemas.microsoft.com/office/powerpoint/2016/6/main">
                        <a:blip r:embed="rId6" cstate="print">
                          <a:extLst>
                            <a:ext uri="{28A0092B-C50C-407E-A947-70E740481C1C}">
                              <a14:useLocalDpi xmlns:a14="http://schemas.microsoft.com/office/drawing/2010/main" val="0"/>
                            </a:ext>
                          </a:extLst>
                        </a:blip>
                        <a:stretch>
                          <a:fillRect/>
                        </a:stretch>
                      </p166:blipFill>
                      <p166:spPr xmlns:p166="http://schemas.microsoft.com/office/powerpoint/2016/6/main">
                        <a:xfrm>
                          <a:off x="255838" y="3124200"/>
                          <a:ext cx="1755927" cy="1357789"/>
                        </a:xfrm>
                        <a:prstGeom prst="rect">
                          <a:avLst/>
                        </a:prstGeom>
                        <a:ln w="3175">
                          <a:solidFill>
                            <a:schemeClr val="tx1"/>
                          </a:solidFill>
                        </a:ln>
                        <a:effectLst>
                          <a:glow rad="139700">
                            <a:schemeClr val="accent4">
                              <a:satMod val="175000"/>
                              <a:alpha val="40000"/>
                            </a:schemeClr>
                          </a:glow>
                        </a:effectLst>
                      </p166:spPr>
                    </psuz:zmPr>
                  </psuz:summaryZmObj>
                  <psuz:summaryZmObj sectionId="{CC07E61E-E915-4BCA-AA34-90547850D490}" offsetFactorX="-103404" offsetFactorY="113428">
                    <psuz:zmPr id="{3FF957F7-6A33-4F9B-B005-21DFEFD7D141}" transitionDur="1000">
                      <p166:blipFill xmlns:p166="http://schemas.microsoft.com/office/powerpoint/2016/6/main">
                        <a:blip r:embed="rId7"/>
                        <a:stretch>
                          <a:fillRect/>
                        </a:stretch>
                      </p166:blipFill>
                      <p166:spPr xmlns:p166="http://schemas.microsoft.com/office/powerpoint/2016/6/main">
                        <a:xfrm>
                          <a:off x="2286002" y="3124200"/>
                          <a:ext cx="1810384" cy="1357789"/>
                        </a:xfrm>
                        <a:prstGeom prst="rect">
                          <a:avLst/>
                        </a:prstGeom>
                        <a:ln w="3175">
                          <a:solidFill>
                            <a:schemeClr val="tx1"/>
                          </a:solidFill>
                        </a:ln>
                        <a:effectLst>
                          <a:glow rad="139700">
                            <a:schemeClr val="accent4">
                              <a:satMod val="175000"/>
                              <a:alpha val="40000"/>
                            </a:schemeClr>
                          </a:glow>
                        </a:effectLst>
                      </p166:spPr>
                    </psuz:zmPr>
                  </psuz:summaryZmObj>
                  <psuz:summaryZmObj sectionId="{7F07B894-3640-44BF-AB44-2757F6ADAC0C}" offsetFactorX="216031" offsetFactorY="6761">
                    <psuz:zmPr id="{93E73913-088C-47D1-B469-E28C3F345072}" transitionDur="1000">
                      <p166:blipFill xmlns:p166="http://schemas.microsoft.com/office/powerpoint/2016/6/main">
                        <a:blip r:embed="rId8"/>
                        <a:stretch>
                          <a:fillRect/>
                        </a:stretch>
                      </p166:blipFill>
                      <p166:spPr xmlns:p166="http://schemas.microsoft.com/office/powerpoint/2016/6/main">
                        <a:xfrm>
                          <a:off x="4267196" y="3124195"/>
                          <a:ext cx="1810384" cy="1357789"/>
                        </a:xfrm>
                        <a:prstGeom prst="rect">
                          <a:avLst/>
                        </a:prstGeom>
                        <a:ln w="3175">
                          <a:solidFill>
                            <a:schemeClr val="tx1"/>
                          </a:solidFill>
                        </a:ln>
                        <a:effectLst>
                          <a:glow rad="101600">
                            <a:schemeClr val="accent4">
                              <a:satMod val="175000"/>
                              <a:alpha val="40000"/>
                            </a:schemeClr>
                          </a:glow>
                        </a:effectLst>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1CDA98EF-BFE4-4CE4-98EF-37677D94007E}"/>
                  </a:ext>
                </a:extLst>
              </p:cNvPr>
              <p:cNvGrpSpPr>
                <a:grpSpLocks noGrp="1" noUngrp="1" noRot="1" noChangeAspect="1" noMove="1" noResize="1"/>
              </p:cNvGrpSpPr>
              <p:nvPr/>
            </p:nvGrpSpPr>
            <p:grpSpPr>
              <a:xfrm>
                <a:off x="1371600" y="1143000"/>
                <a:ext cx="6324600" cy="4525963"/>
                <a:chOff x="1371600" y="1143000"/>
                <a:chExt cx="6324600" cy="4525963"/>
              </a:xfrm>
            </p:grpSpPr>
            <p:pic>
              <p:nvPicPr>
                <p:cNvPr id="2" name="Picture 2">
                  <a:hlinkClick r:id="rId9"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3657602" y="1219199"/>
                  <a:ext cx="1810384" cy="1357789"/>
                </a:xfrm>
                <a:prstGeom prst="rect">
                  <a:avLst/>
                </a:prstGeom>
                <a:ln>
                  <a:solidFill>
                    <a:schemeClr val="tx1"/>
                  </a:solidFill>
                </a:ln>
                <a:effectLst>
                  <a:glow rad="101600">
                    <a:schemeClr val="accent4">
                      <a:satMod val="175000"/>
                      <a:alpha val="40000"/>
                    </a:schemeClr>
                  </a:glow>
                </a:effectLst>
              </p:spPr>
            </p:pic>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1600209" y="2743195"/>
                  <a:ext cx="1810384" cy="1357789"/>
                </a:xfrm>
                <a:prstGeom prst="rect">
                  <a:avLst/>
                </a:prstGeom>
                <a:ln>
                  <a:solidFill>
                    <a:schemeClr val="tx1"/>
                  </a:solidFill>
                </a:ln>
                <a:effectLst>
                  <a:glow rad="101600">
                    <a:schemeClr val="accent4">
                      <a:satMod val="175000"/>
                      <a:alpha val="40000"/>
                    </a:schemeClr>
                  </a:glow>
                </a:effectLst>
              </p:spPr>
            </p:pic>
            <p:pic>
              <p:nvPicPr>
                <p:cNvPr id="4" name="Picture 4">
                  <a:hlinkClick r:id="rId11"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3657602" y="2743195"/>
                  <a:ext cx="1810384" cy="1357789"/>
                </a:xfrm>
                <a:prstGeom prst="rect">
                  <a:avLst/>
                </a:prstGeom>
                <a:ln w="3175">
                  <a:solidFill>
                    <a:schemeClr val="tx1"/>
                  </a:solidFill>
                </a:ln>
                <a:effectLst>
                  <a:glow rad="101600">
                    <a:schemeClr val="accent4">
                      <a:satMod val="175000"/>
                      <a:alpha val="40000"/>
                    </a:schemeClr>
                  </a:glow>
                </a:effectLst>
              </p:spPr>
            </p:pic>
            <p:pic>
              <p:nvPicPr>
                <p:cNvPr id="7" name="Picture 7">
                  <a:hlinkClick r:id="rId12"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5638796" y="2743204"/>
                  <a:ext cx="1810384" cy="1357789"/>
                </a:xfrm>
                <a:prstGeom prst="rect">
                  <a:avLst/>
                </a:prstGeom>
                <a:ln w="3175">
                  <a:solidFill>
                    <a:schemeClr val="tx1"/>
                  </a:solidFill>
                </a:ln>
                <a:effectLst>
                  <a:glow rad="101600">
                    <a:schemeClr val="accent4">
                      <a:satMod val="175000"/>
                      <a:alpha val="40000"/>
                    </a:schemeClr>
                  </a:glow>
                </a:effectLst>
              </p:spPr>
            </p:pic>
            <p:pic>
              <p:nvPicPr>
                <p:cNvPr id="8" name="Picture 8">
                  <a:hlinkClick r:id="rId13" action="ppaction://hlinksldjump"/>
                </p:cNvPr>
                <p:cNvPicPr>
                  <a:picLocks noSelect="1" noRot="1" noChangeAspect="1" noMove="1" noResize="1" noEditPoints="1" noAdjustHandles="1" noChangeArrowheads="1" noChangeShapeType="1"/>
                </p:cNvPicPr>
                <p:nvPr/>
              </p:nvPicPr>
              <p:blipFill>
                <a:blip r:embed="rId6" cstate="print">
                  <a:extLst>
                    <a:ext uri="{28A0092B-C50C-407E-A947-70E740481C1C}">
                      <a14:useLocalDpi xmlns:a14="http://schemas.microsoft.com/office/drawing/2010/main" val="0"/>
                    </a:ext>
                  </a:extLst>
                </a:blip>
                <a:stretch>
                  <a:fillRect/>
                </a:stretch>
              </p:blipFill>
              <p:spPr>
                <a:xfrm>
                  <a:off x="1627438" y="4267200"/>
                  <a:ext cx="1755927" cy="1357789"/>
                </a:xfrm>
                <a:prstGeom prst="rect">
                  <a:avLst/>
                </a:prstGeom>
                <a:ln w="3175">
                  <a:solidFill>
                    <a:schemeClr val="tx1"/>
                  </a:solidFill>
                </a:ln>
                <a:effectLst>
                  <a:glow rad="139700">
                    <a:schemeClr val="accent4">
                      <a:satMod val="175000"/>
                      <a:alpha val="40000"/>
                    </a:schemeClr>
                  </a:glow>
                </a:effectLst>
              </p:spPr>
            </p:pic>
            <p:pic>
              <p:nvPicPr>
                <p:cNvPr id="9" name="Picture 9">
                  <a:hlinkClick r:id="rId14" action="ppaction://hlinksldjump"/>
                </p:cNvPr>
                <p:cNvPicPr>
                  <a:picLocks noSelect="1" noRot="1" noChangeAspect="1" noMove="1" noResize="1" noEditPoints="1" noAdjustHandles="1" noChangeArrowheads="1" noChangeShapeType="1"/>
                </p:cNvPicPr>
                <p:nvPr/>
              </p:nvPicPr>
              <p:blipFill>
                <a:blip r:embed="rId7"/>
                <a:stretch>
                  <a:fillRect/>
                </a:stretch>
              </p:blipFill>
              <p:spPr>
                <a:xfrm>
                  <a:off x="3657602" y="4267200"/>
                  <a:ext cx="1810384" cy="1357789"/>
                </a:xfrm>
                <a:prstGeom prst="rect">
                  <a:avLst/>
                </a:prstGeom>
                <a:ln w="3175">
                  <a:solidFill>
                    <a:schemeClr val="tx1"/>
                  </a:solidFill>
                </a:ln>
                <a:effectLst>
                  <a:glow rad="139700">
                    <a:schemeClr val="accent4">
                      <a:satMod val="175000"/>
                      <a:alpha val="40000"/>
                    </a:schemeClr>
                  </a:glow>
                </a:effectLst>
              </p:spPr>
            </p:pic>
            <p:pic>
              <p:nvPicPr>
                <p:cNvPr id="10" name="Picture 10">
                  <a:hlinkClick r:id="rId15" action="ppaction://hlinksldjump"/>
                </p:cNvPr>
                <p:cNvPicPr>
                  <a:picLocks noSelect="1" noRot="1" noChangeAspect="1" noMove="1" noResize="1" noEditPoints="1" noAdjustHandles="1" noChangeArrowheads="1" noChangeShapeType="1"/>
                </p:cNvPicPr>
                <p:nvPr/>
              </p:nvPicPr>
              <p:blipFill>
                <a:blip r:embed="rId8"/>
                <a:stretch>
                  <a:fillRect/>
                </a:stretch>
              </p:blipFill>
              <p:spPr>
                <a:xfrm>
                  <a:off x="5638796" y="4267195"/>
                  <a:ext cx="1810384" cy="1357789"/>
                </a:xfrm>
                <a:prstGeom prst="rect">
                  <a:avLst/>
                </a:prstGeom>
                <a:ln w="3175">
                  <a:solidFill>
                    <a:schemeClr val="tx1"/>
                  </a:solidFill>
                </a:ln>
                <a:effectLst>
                  <a:glow rad="101600">
                    <a:schemeClr val="accent4">
                      <a:satMod val="175000"/>
                      <a:alpha val="40000"/>
                    </a:schemeClr>
                  </a:glow>
                </a:effectLst>
              </p:spPr>
            </p:pic>
          </p:grpSp>
        </mc:Fallback>
      </mc:AlternateContent>
    </p:spTree>
    <p:extLst>
      <p:ext uri="{BB962C8B-B14F-4D97-AF65-F5344CB8AC3E}">
        <p14:creationId xmlns:p14="http://schemas.microsoft.com/office/powerpoint/2010/main" val="2105921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3651816796"/>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Calibri" pitchFamily="34" charset="0"/>
              <a:ea typeface="+mn-ea"/>
              <a:cs typeface="Arial" charset="0"/>
            </a:endParaRPr>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fr-FR" sz="1800" b="0" i="0" u="none" strike="noStrike" kern="1200" cap="none" spc="0" normalizeH="0" baseline="0" noProof="1">
                <a:ln>
                  <a:noFill/>
                </a:ln>
                <a:solidFill>
                  <a:srgbClr val="FFFFFF"/>
                </a:solidFill>
                <a:effectLst/>
                <a:uLnTx/>
                <a:uFillTx/>
                <a:latin typeface="Calibri" pitchFamily="34" charset="0"/>
                <a:ea typeface="MS PGothic" pitchFamily="34" charset="-128"/>
                <a:cs typeface="Arial" charset="0"/>
              </a:endParaRPr>
            </a:p>
          </p:txBody>
        </p:sp>
      </p:grpSp>
    </p:spTree>
    <p:extLst>
      <p:ext uri="{BB962C8B-B14F-4D97-AF65-F5344CB8AC3E}">
        <p14:creationId xmlns:p14="http://schemas.microsoft.com/office/powerpoint/2010/main" val="195884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918205100"/>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Revenues: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Tree>
    <p:extLst>
      <p:ext uri="{BB962C8B-B14F-4D97-AF65-F5344CB8AC3E}">
        <p14:creationId xmlns:p14="http://schemas.microsoft.com/office/powerpoint/2010/main" val="16802864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399" y="1044388"/>
            <a:ext cx="3886201" cy="5029200"/>
          </a:xfrm>
          <a:prstGeom prst="rect">
            <a:avLst/>
          </a:prstGeom>
        </p:spPr>
      </p:pic>
      <p:sp>
        <p:nvSpPr>
          <p:cNvPr id="2" name="Title 1"/>
          <p:cNvSpPr>
            <a:spLocks noGrp="1"/>
          </p:cNvSpPr>
          <p:nvPr>
            <p:ph type="title"/>
          </p:nvPr>
        </p:nvSpPr>
        <p:spPr/>
        <p:txBody>
          <a:bodyPr/>
          <a:lstStyle/>
          <a:p>
            <a:r>
              <a:rPr lang="en-US" dirty="0"/>
              <a:t>Revenues: Tax Levy</a:t>
            </a:r>
          </a:p>
        </p:txBody>
      </p:sp>
      <p:sp>
        <p:nvSpPr>
          <p:cNvPr id="9" name="TextBox 8"/>
          <p:cNvSpPr txBox="1"/>
          <p:nvPr/>
        </p:nvSpPr>
        <p:spPr>
          <a:xfrm>
            <a:off x="4514850" y="1321602"/>
            <a:ext cx="4191000" cy="2031325"/>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Half Hollow Hills continues to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adhere to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Property Tax Levy Cap Legislation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and recommends a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tax levy increase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consistent with the </a:t>
            </a:r>
            <a:br>
              <a:rPr lang="en-US" dirty="0">
                <a:solidFill>
                  <a:schemeClr val="tx1"/>
                </a:solidFill>
                <a:latin typeface="Avenir LT Std 45 Book" panose="020B0502020203020204" pitchFamily="34" charset="0"/>
              </a:rPr>
            </a:br>
            <a:r>
              <a:rPr lang="en-US" dirty="0">
                <a:solidFill>
                  <a:schemeClr val="tx1"/>
                </a:solidFill>
                <a:latin typeface="Avenir LT Std 45 Book" panose="020B0502020203020204" pitchFamily="34" charset="0"/>
              </a:rPr>
              <a:t>State-mandated formula.</a:t>
            </a:r>
          </a:p>
        </p:txBody>
      </p:sp>
      <p:sp>
        <p:nvSpPr>
          <p:cNvPr id="3" name="TextBox 2">
            <a:extLst>
              <a:ext uri="{FF2B5EF4-FFF2-40B4-BE49-F238E27FC236}">
                <a16:creationId xmlns:a16="http://schemas.microsoft.com/office/drawing/2014/main" id="{98A46AEE-A05E-4B0D-90FA-D11C7BFB565E}"/>
              </a:ext>
            </a:extLst>
          </p:cNvPr>
          <p:cNvSpPr txBox="1"/>
          <p:nvPr/>
        </p:nvSpPr>
        <p:spPr>
          <a:xfrm>
            <a:off x="5276850" y="3733800"/>
            <a:ext cx="2667000" cy="461665"/>
          </a:xfrm>
          <a:prstGeom prst="rect">
            <a:avLst/>
          </a:prstGeom>
          <a:noFill/>
        </p:spPr>
        <p:txBody>
          <a:bodyPr wrap="square" rtlCol="0">
            <a:spAutoFit/>
          </a:bodyPr>
          <a:lstStyle/>
          <a:p>
            <a:pPr algn="ctr"/>
            <a:r>
              <a:rPr lang="en-US" sz="2400" b="1" dirty="0">
                <a:solidFill>
                  <a:srgbClr val="00B050"/>
                </a:solidFill>
                <a:latin typeface="Avenir LT Std 45 Book" panose="020B0502020203020204" pitchFamily="34" charset="0"/>
              </a:rPr>
              <a:t>2.76%</a:t>
            </a:r>
          </a:p>
        </p:txBody>
      </p:sp>
      <p:sp>
        <p:nvSpPr>
          <p:cNvPr id="6" name="TextBox 5">
            <a:extLst>
              <a:ext uri="{FF2B5EF4-FFF2-40B4-BE49-F238E27FC236}">
                <a16:creationId xmlns:a16="http://schemas.microsoft.com/office/drawing/2014/main" id="{E7D244B7-2C6B-456E-8ED7-ACDB6205F02A}"/>
              </a:ext>
            </a:extLst>
          </p:cNvPr>
          <p:cNvSpPr txBox="1"/>
          <p:nvPr/>
        </p:nvSpPr>
        <p:spPr>
          <a:xfrm>
            <a:off x="4924425" y="4114800"/>
            <a:ext cx="3371850" cy="523220"/>
          </a:xfrm>
          <a:prstGeom prst="rect">
            <a:avLst/>
          </a:prstGeom>
          <a:noFill/>
        </p:spPr>
        <p:txBody>
          <a:bodyPr wrap="square" rtlCol="0">
            <a:spAutoFit/>
          </a:bodyPr>
          <a:lstStyle/>
          <a:p>
            <a:pPr algn="ctr"/>
            <a:r>
              <a:rPr lang="en-US" sz="1400" dirty="0">
                <a:solidFill>
                  <a:srgbClr val="00B050"/>
                </a:solidFill>
                <a:latin typeface="Avenir LT Std 45 Book" panose="020B0502020203020204" pitchFamily="34" charset="0"/>
              </a:rPr>
              <a:t>increase to the property tax</a:t>
            </a:r>
            <a:br>
              <a:rPr lang="en-US" sz="1400" dirty="0">
                <a:solidFill>
                  <a:srgbClr val="00B050"/>
                </a:solidFill>
                <a:latin typeface="Avenir LT Std 45 Book" panose="020B0502020203020204" pitchFamily="34" charset="0"/>
              </a:rPr>
            </a:br>
            <a:r>
              <a:rPr lang="en-US" sz="1400" dirty="0">
                <a:solidFill>
                  <a:srgbClr val="00B050"/>
                </a:solidFill>
                <a:latin typeface="Avenir LT Std 45 Book" panose="020B0502020203020204" pitchFamily="34" charset="0"/>
              </a:rPr>
              <a:t>levy from 2024-2025 amount</a:t>
            </a:r>
          </a:p>
        </p:txBody>
      </p:sp>
    </p:spTree>
    <p:extLst>
      <p:ext uri="{BB962C8B-B14F-4D97-AF65-F5344CB8AC3E}">
        <p14:creationId xmlns:p14="http://schemas.microsoft.com/office/powerpoint/2010/main" val="41034068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1" nodeType="clickEffect">
                                  <p:stCondLst>
                                    <p:cond delay="0"/>
                                  </p:stCondLst>
                                  <p:iterate type="lt">
                                    <p:tmAbs val="0"/>
                                  </p:iterate>
                                  <p:childTnLst>
                                    <p:set>
                                      <p:cBhvr>
                                        <p:cTn id="11" dur="1" fill="hold">
                                          <p:stCondLst>
                                            <p:cond delay="0"/>
                                          </p:stCondLst>
                                        </p:cTn>
                                        <p:tgtEl>
                                          <p:spTgt spid="3"/>
                                        </p:tgtEl>
                                        <p:attrNameLst>
                                          <p:attrName>style.visibility</p:attrName>
                                        </p:attrNameLst>
                                      </p:cBhvr>
                                      <p:to>
                                        <p:strVal val="visible"/>
                                      </p:to>
                                    </p:set>
                                  </p:childTnLst>
                                </p:cTn>
                              </p:par>
                            </p:childTnLst>
                          </p:cTn>
                        </p:par>
                        <p:par>
                          <p:cTn id="12" fill="hold">
                            <p:stCondLst>
                              <p:cond delay="0"/>
                            </p:stCondLst>
                            <p:childTnLst>
                              <p:par>
                                <p:cTn id="13" presetID="34" presetClass="emph" presetSubtype="0" fill="hold" grpId="0" nodeType="after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gtEl>
                                        <p:attrNameLst>
                                          <p:attrName>ppt_x</p:attrName>
                                          <p:attrName>ppt_y</p:attrName>
                                        </p:attrNameLst>
                                      </p:cBhvr>
                                    </p:animMotion>
                                    <p:animRot by="1500000">
                                      <p:cBhvr>
                                        <p:cTn id="15" dur="125" fill="hold">
                                          <p:stCondLst>
                                            <p:cond delay="0"/>
                                          </p:stCondLst>
                                        </p:cTn>
                                        <p:tgtEl>
                                          <p:spTgt spid="3"/>
                                        </p:tgtEl>
                                        <p:attrNameLst>
                                          <p:attrName>r</p:attrName>
                                        </p:attrNameLst>
                                      </p:cBhvr>
                                    </p:animRot>
                                    <p:animRot by="-1500000">
                                      <p:cBhvr>
                                        <p:cTn id="16" dur="125" fill="hold">
                                          <p:stCondLst>
                                            <p:cond delay="125"/>
                                          </p:stCondLst>
                                        </p:cTn>
                                        <p:tgtEl>
                                          <p:spTgt spid="3"/>
                                        </p:tgtEl>
                                        <p:attrNameLst>
                                          <p:attrName>r</p:attrName>
                                        </p:attrNameLst>
                                      </p:cBhvr>
                                    </p:animRot>
                                    <p:animRot by="-1500000">
                                      <p:cBhvr>
                                        <p:cTn id="17" dur="125" fill="hold">
                                          <p:stCondLst>
                                            <p:cond delay="250"/>
                                          </p:stCondLst>
                                        </p:cTn>
                                        <p:tgtEl>
                                          <p:spTgt spid="3"/>
                                        </p:tgtEl>
                                        <p:attrNameLst>
                                          <p:attrName>r</p:attrName>
                                        </p:attrNameLst>
                                      </p:cBhvr>
                                    </p:animRot>
                                    <p:animRot by="1500000">
                                      <p:cBhvr>
                                        <p:cTn id="18" dur="125" fill="hold">
                                          <p:stCondLst>
                                            <p:cond delay="375"/>
                                          </p:stCondLst>
                                        </p:cTn>
                                        <p:tgtEl>
                                          <p:spTgt spid="3"/>
                                        </p:tgtEl>
                                        <p:attrNameLst>
                                          <p:attrName>r</p:attrName>
                                        </p:attrNameLst>
                                      </p:cBhvr>
                                    </p:animRot>
                                  </p:childTnLst>
                                </p:cTn>
                              </p:par>
                              <p:par>
                                <p:cTn id="19" presetID="16" presetClass="entr" presetSubtype="2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3" grpId="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 – late again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36626837"/>
              </p:ext>
            </p:extLst>
          </p:nvPr>
        </p:nvGraphicFramePr>
        <p:xfrm>
          <a:off x="457200" y="1219200"/>
          <a:ext cx="8153400" cy="464820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38CEE40E-51AE-4B2A-849B-AE90D7442FD1}"/>
              </a:ext>
            </a:extLst>
          </p:cNvPr>
          <p:cNvSpPr txBox="1"/>
          <p:nvPr/>
        </p:nvSpPr>
        <p:spPr>
          <a:xfrm>
            <a:off x="3200400" y="1582341"/>
            <a:ext cx="5181600" cy="2092881"/>
          </a:xfrm>
          <a:prstGeom prst="rect">
            <a:avLst/>
          </a:prstGeom>
          <a:noFill/>
        </p:spPr>
        <p:txBody>
          <a:bodyPr wrap="square" rtlCol="0">
            <a:spAutoFit/>
          </a:bodyPr>
          <a:lstStyle/>
          <a:p>
            <a:r>
              <a:rPr lang="en-US" dirty="0">
                <a:solidFill>
                  <a:schemeClr val="tx1"/>
                </a:solidFill>
              </a:rPr>
              <a:t>For the 2023-24, 2024-25 and 2025-26 State budgets:</a:t>
            </a:r>
          </a:p>
          <a:p>
            <a:pPr lvl="1" indent="-285750">
              <a:buFont typeface="Arial" panose="020B0604020202020204" pitchFamily="34" charset="0"/>
              <a:buChar char="•"/>
            </a:pPr>
            <a:r>
              <a:rPr lang="en-US" sz="1600" dirty="0">
                <a:solidFill>
                  <a:schemeClr val="tx1"/>
                </a:solidFill>
              </a:rPr>
              <a:t>State-approved budgets were late (missing their </a:t>
            </a:r>
            <a:br>
              <a:rPr lang="en-US" sz="1600" dirty="0">
                <a:solidFill>
                  <a:schemeClr val="tx1"/>
                </a:solidFill>
              </a:rPr>
            </a:br>
            <a:r>
              <a:rPr lang="en-US" sz="1600" dirty="0">
                <a:solidFill>
                  <a:schemeClr val="tx1"/>
                </a:solidFill>
              </a:rPr>
              <a:t>April 1st deadline)</a:t>
            </a:r>
          </a:p>
          <a:p>
            <a:pPr lvl="1" indent="-285750">
              <a:buFont typeface="Arial" panose="020B0604020202020204" pitchFamily="34" charset="0"/>
              <a:buChar char="•"/>
            </a:pPr>
            <a:r>
              <a:rPr lang="en-US" sz="1600" dirty="0">
                <a:solidFill>
                  <a:schemeClr val="tx1"/>
                </a:solidFill>
              </a:rPr>
              <a:t>For the 2025-26 budget, schools received their aid projections on May 8</a:t>
            </a:r>
            <a:r>
              <a:rPr lang="en-US" sz="1600" baseline="30000" dirty="0">
                <a:solidFill>
                  <a:schemeClr val="tx1"/>
                </a:solidFill>
              </a:rPr>
              <a:t>th</a:t>
            </a:r>
            <a:r>
              <a:rPr lang="en-US" sz="1600" dirty="0">
                <a:solidFill>
                  <a:schemeClr val="tx1"/>
                </a:solidFill>
              </a:rPr>
              <a:t>, well after our budgets needed to be finalized in mid-April</a:t>
            </a:r>
          </a:p>
          <a:p>
            <a:pPr lvl="1" indent="-285750">
              <a:buFont typeface="Arial" panose="020B0604020202020204" pitchFamily="34" charset="0"/>
              <a:buChar char="•"/>
            </a:pPr>
            <a:r>
              <a:rPr lang="en-US" sz="1600" dirty="0">
                <a:solidFill>
                  <a:schemeClr val="tx1"/>
                </a:solidFill>
              </a:rPr>
              <a:t>Late State budget = incorporate best estimates only </a:t>
            </a:r>
            <a:br>
              <a:rPr lang="en-US" sz="1600" dirty="0">
                <a:solidFill>
                  <a:schemeClr val="tx1"/>
                </a:solidFill>
              </a:rPr>
            </a:br>
            <a:r>
              <a:rPr lang="en-US" sz="1600" dirty="0">
                <a:solidFill>
                  <a:schemeClr val="tx1"/>
                </a:solidFill>
              </a:rPr>
              <a:t>for State Aid projections</a:t>
            </a:r>
          </a:p>
        </p:txBody>
      </p:sp>
    </p:spTree>
    <p:extLst>
      <p:ext uri="{BB962C8B-B14F-4D97-AF65-F5344CB8AC3E}">
        <p14:creationId xmlns:p14="http://schemas.microsoft.com/office/powerpoint/2010/main" val="42434672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 – late again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171378764"/>
              </p:ext>
            </p:extLst>
          </p:nvPr>
        </p:nvGraphicFramePr>
        <p:xfrm>
          <a:off x="723900" y="1143000"/>
          <a:ext cx="7696200" cy="47244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D570B370-4618-41D2-B7EE-CC66C422BA00}"/>
              </a:ext>
            </a:extLst>
          </p:cNvPr>
          <p:cNvSpPr txBox="1"/>
          <p:nvPr/>
        </p:nvSpPr>
        <p:spPr>
          <a:xfrm>
            <a:off x="2038150" y="1598382"/>
            <a:ext cx="1600200" cy="353943"/>
          </a:xfrm>
          <a:prstGeom prst="rect">
            <a:avLst/>
          </a:prstGeom>
          <a:noFill/>
        </p:spPr>
        <p:txBody>
          <a:bodyPr wrap="square" rtlCol="0">
            <a:spAutoFit/>
          </a:bodyPr>
          <a:lstStyle/>
          <a:p>
            <a:pPr algn="ctr"/>
            <a:r>
              <a:rPr lang="en-US" sz="1700" dirty="0">
                <a:solidFill>
                  <a:schemeClr val="tx1"/>
                </a:solidFill>
                <a:latin typeface="Avenir LT Std 45 Book" panose="020B0502020203020204" pitchFamily="34" charset="0"/>
              </a:rPr>
              <a:t>$42,287,402</a:t>
            </a:r>
          </a:p>
        </p:txBody>
      </p:sp>
      <p:sp>
        <p:nvSpPr>
          <p:cNvPr id="5" name="TextBox 4">
            <a:extLst>
              <a:ext uri="{FF2B5EF4-FFF2-40B4-BE49-F238E27FC236}">
                <a16:creationId xmlns:a16="http://schemas.microsoft.com/office/drawing/2014/main" id="{3A0E5A27-2647-4039-8336-5A3F0C00F56F}"/>
              </a:ext>
            </a:extLst>
          </p:cNvPr>
          <p:cNvSpPr txBox="1"/>
          <p:nvPr/>
        </p:nvSpPr>
        <p:spPr>
          <a:xfrm>
            <a:off x="4839100" y="1656132"/>
            <a:ext cx="1600200" cy="353943"/>
          </a:xfrm>
          <a:prstGeom prst="rect">
            <a:avLst/>
          </a:prstGeom>
          <a:noFill/>
        </p:spPr>
        <p:txBody>
          <a:bodyPr wrap="square" rtlCol="0">
            <a:spAutoFit/>
          </a:bodyPr>
          <a:lstStyle/>
          <a:p>
            <a:pPr algn="ctr"/>
            <a:r>
              <a:rPr lang="en-US" sz="1700" dirty="0">
                <a:solidFill>
                  <a:schemeClr val="tx1"/>
                </a:solidFill>
                <a:latin typeface="Avenir LT Std 45 Book" panose="020B0502020203020204" pitchFamily="34" charset="0"/>
              </a:rPr>
              <a:t>$41,389,709</a:t>
            </a:r>
          </a:p>
        </p:txBody>
      </p:sp>
      <p:pic>
        <p:nvPicPr>
          <p:cNvPr id="7" name="Graphic 6" descr="Right pointing backhand index">
            <a:extLst>
              <a:ext uri="{FF2B5EF4-FFF2-40B4-BE49-F238E27FC236}">
                <a16:creationId xmlns:a16="http://schemas.microsoft.com/office/drawing/2014/main" id="{9E41095E-3CE4-42BD-A548-56B15BD27E0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3000" y="5334000"/>
            <a:ext cx="914400" cy="914400"/>
          </a:xfrm>
          <a:prstGeom prst="rect">
            <a:avLst/>
          </a:prstGeom>
        </p:spPr>
      </p:pic>
      <p:sp>
        <p:nvSpPr>
          <p:cNvPr id="4" name="TextBox 3">
            <a:extLst>
              <a:ext uri="{FF2B5EF4-FFF2-40B4-BE49-F238E27FC236}">
                <a16:creationId xmlns:a16="http://schemas.microsoft.com/office/drawing/2014/main" id="{9518D5C8-73D2-4287-BDCF-F508172CF2F5}"/>
              </a:ext>
            </a:extLst>
          </p:cNvPr>
          <p:cNvSpPr txBox="1"/>
          <p:nvPr/>
        </p:nvSpPr>
        <p:spPr>
          <a:xfrm>
            <a:off x="3200400" y="3536482"/>
            <a:ext cx="2057400" cy="923330"/>
          </a:xfrm>
          <a:prstGeom prst="rect">
            <a:avLst/>
          </a:prstGeom>
          <a:solidFill>
            <a:schemeClr val="bg1"/>
          </a:solidFill>
        </p:spPr>
        <p:txBody>
          <a:bodyPr wrap="square" rtlCol="0">
            <a:spAutoFit/>
          </a:bodyPr>
          <a:lstStyle/>
          <a:p>
            <a:pPr algn="ctr"/>
            <a:r>
              <a:rPr lang="en-US" dirty="0">
                <a:solidFill>
                  <a:schemeClr val="tx1"/>
                </a:solidFill>
              </a:rPr>
              <a:t>Used in adopted 2025-26 budget:</a:t>
            </a:r>
          </a:p>
          <a:p>
            <a:pPr algn="ctr"/>
            <a:r>
              <a:rPr lang="en-US" dirty="0">
                <a:solidFill>
                  <a:schemeClr val="tx1"/>
                </a:solidFill>
              </a:rPr>
              <a:t>$41,789,615</a:t>
            </a:r>
          </a:p>
        </p:txBody>
      </p:sp>
      <p:sp>
        <p:nvSpPr>
          <p:cNvPr id="8" name="red dotted line">
            <a:extLst>
              <a:ext uri="{FF2B5EF4-FFF2-40B4-BE49-F238E27FC236}">
                <a16:creationId xmlns:a16="http://schemas.microsoft.com/office/drawing/2014/main" id="{68E4851B-6EE4-4137-85F4-95EF9519E968}"/>
              </a:ext>
            </a:extLst>
          </p:cNvPr>
          <p:cNvSpPr/>
          <p:nvPr/>
        </p:nvSpPr>
        <p:spPr bwMode="auto">
          <a:xfrm>
            <a:off x="3200400" y="3505200"/>
            <a:ext cx="2057400" cy="954612"/>
          </a:xfrm>
          <a:prstGeom prst="rect">
            <a:avLst/>
          </a:prstGeom>
          <a:noFill/>
          <a:ln w="28575" cap="flat" cmpd="sng" algn="ctr">
            <a:solidFill>
              <a:srgbClr val="FF0000"/>
            </a:solidFill>
            <a:prstDash val="lg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9" name="Graphic 8" descr="Right pointing backhand index">
            <a:extLst>
              <a:ext uri="{FF2B5EF4-FFF2-40B4-BE49-F238E27FC236}">
                <a16:creationId xmlns:a16="http://schemas.microsoft.com/office/drawing/2014/main" id="{18583DB2-7016-400A-995E-441E2F27F20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38600" y="5334000"/>
            <a:ext cx="914400" cy="914400"/>
          </a:xfrm>
          <a:prstGeom prst="rect">
            <a:avLst/>
          </a:prstGeom>
        </p:spPr>
      </p:pic>
      <p:sp>
        <p:nvSpPr>
          <p:cNvPr id="10" name="TextBox 9">
            <a:extLst>
              <a:ext uri="{FF2B5EF4-FFF2-40B4-BE49-F238E27FC236}">
                <a16:creationId xmlns:a16="http://schemas.microsoft.com/office/drawing/2014/main" id="{EB2D4F93-FE6A-4169-81C2-1F643161BA87}"/>
              </a:ext>
            </a:extLst>
          </p:cNvPr>
          <p:cNvSpPr txBox="1"/>
          <p:nvPr/>
        </p:nvSpPr>
        <p:spPr>
          <a:xfrm>
            <a:off x="6639025" y="1359854"/>
            <a:ext cx="2229050" cy="830997"/>
          </a:xfrm>
          <a:prstGeom prst="rect">
            <a:avLst/>
          </a:prstGeom>
          <a:noFill/>
        </p:spPr>
        <p:txBody>
          <a:bodyPr wrap="square" rtlCol="0">
            <a:spAutoFit/>
          </a:bodyPr>
          <a:lstStyle/>
          <a:p>
            <a:pPr algn="ctr"/>
            <a:r>
              <a:rPr lang="en-US" sz="1600" dirty="0">
                <a:latin typeface="Avenir LT Std 35 Light" panose="020B0402020203020204" pitchFamily="34" charset="0"/>
              </a:rPr>
              <a:t>Adopted State Budget Aid Figures for HHH</a:t>
            </a:r>
          </a:p>
        </p:txBody>
      </p:sp>
    </p:spTree>
    <p:extLst>
      <p:ext uri="{BB962C8B-B14F-4D97-AF65-F5344CB8AC3E}">
        <p14:creationId xmlns:p14="http://schemas.microsoft.com/office/powerpoint/2010/main" val="8478213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path" presetSubtype="0" fill="hold" nodeType="clickEffect">
                                  <p:stCondLst>
                                    <p:cond delay="0"/>
                                  </p:stCondLst>
                                  <p:childTnLst>
                                    <p:animMotion origin="layout" path="M 0.0099 -4.44444E-6 L 0.00833 -0.58888 " pathEditMode="fixed" rAng="0" ptsTypes="AA">
                                      <p:cBhvr>
                                        <p:cTn id="10" dur="1000" fill="hold"/>
                                        <p:tgtEl>
                                          <p:spTgt spid="7"/>
                                        </p:tgtEl>
                                        <p:attrNameLst>
                                          <p:attrName>ppt_x</p:attrName>
                                          <p:attrName>ppt_y</p:attrName>
                                        </p:attrNameLst>
                                      </p:cBhvr>
                                      <p:rCtr x="-87" y="-29444"/>
                                    </p:animMotion>
                                  </p:childTnLst>
                                  <p:subTnLst>
                                    <p:set>
                                      <p:cBhvr override="childStyle">
                                        <p:cTn dur="1" fill="hold" display="0" masterRel="nextClick" afterEffect="1"/>
                                        <p:tgtEl>
                                          <p:spTgt spid="7"/>
                                        </p:tgtEl>
                                        <p:attrNameLst>
                                          <p:attrName>style.visibility</p:attrName>
                                        </p:attrNameLst>
                                      </p:cBhvr>
                                      <p:to>
                                        <p:strVal val="hidden"/>
                                      </p:to>
                                    </p:set>
                                  </p:sub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42" presetClass="path" presetSubtype="0" fill="hold" nodeType="withEffect">
                                  <p:stCondLst>
                                    <p:cond delay="0"/>
                                  </p:stCondLst>
                                  <p:childTnLst>
                                    <p:animMotion origin="layout" path="M 0.00833 -0.01111 L 0.00833 -0.55972 " pathEditMode="fixed" rAng="0" ptsTypes="AA">
                                      <p:cBhvr>
                                        <p:cTn id="22" dur="1000" fill="hold"/>
                                        <p:tgtEl>
                                          <p:spTgt spid="9"/>
                                        </p:tgtEl>
                                        <p:attrNameLst>
                                          <p:attrName>ppt_x</p:attrName>
                                          <p:attrName>ppt_y</p:attrName>
                                        </p:attrNameLst>
                                      </p:cBhvr>
                                      <p:rCtr x="0" y="-27431"/>
                                    </p:animMotion>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5"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6" presetClass="emph" presetSubtype="0" fill="hold" grpId="0" nodeType="withEffect">
                                  <p:stCondLst>
                                    <p:cond delay="0"/>
                                  </p:stCondLst>
                                  <p:childTnLst>
                                    <p:animScale>
                                      <p:cBhvr>
                                        <p:cTn id="28" dur="2000" fill="hold"/>
                                        <p:tgtEl>
                                          <p:spTgt spid="8"/>
                                        </p:tgtEl>
                                      </p:cBhvr>
                                      <p:by x="125000" y="125000"/>
                                    </p:animScale>
                                  </p:childTnLst>
                                </p:cTn>
                              </p:par>
                              <p:par>
                                <p:cTn id="29" presetID="1"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8" grpId="5"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Use of Reserves</a:t>
            </a:r>
          </a:p>
        </p:txBody>
      </p:sp>
      <p:pic>
        <p:nvPicPr>
          <p:cNvPr id="5" name="Picture 4">
            <a:extLst>
              <a:ext uri="{FF2B5EF4-FFF2-40B4-BE49-F238E27FC236}">
                <a16:creationId xmlns:a16="http://schemas.microsoft.com/office/drawing/2014/main" id="{8BC40218-B327-4695-9A6C-BE6C9FF84BB8}"/>
              </a:ext>
            </a:extLst>
          </p:cNvPr>
          <p:cNvPicPr>
            <a:picLocks noChangeAspect="1"/>
          </p:cNvPicPr>
          <p:nvPr/>
        </p:nvPicPr>
        <p:blipFill>
          <a:blip r:embed="rId2"/>
          <a:stretch>
            <a:fillRect/>
          </a:stretch>
        </p:blipFill>
        <p:spPr>
          <a:xfrm>
            <a:off x="795337" y="1295400"/>
            <a:ext cx="7553325" cy="4000500"/>
          </a:xfrm>
          <a:prstGeom prst="rect">
            <a:avLst/>
          </a:prstGeom>
        </p:spPr>
      </p:pic>
    </p:spTree>
    <p:extLst>
      <p:ext uri="{BB962C8B-B14F-4D97-AF65-F5344CB8AC3E}">
        <p14:creationId xmlns:p14="http://schemas.microsoft.com/office/powerpoint/2010/main" val="7995833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Use of Reserves</a:t>
            </a:r>
          </a:p>
        </p:txBody>
      </p:sp>
      <p:pic>
        <p:nvPicPr>
          <p:cNvPr id="4" name="Picture 3">
            <a:extLst>
              <a:ext uri="{FF2B5EF4-FFF2-40B4-BE49-F238E27FC236}">
                <a16:creationId xmlns:a16="http://schemas.microsoft.com/office/drawing/2014/main" id="{9AF83E98-8361-484B-ADDC-8BE0ACAC93D0}"/>
              </a:ext>
            </a:extLst>
          </p:cNvPr>
          <p:cNvPicPr>
            <a:picLocks noChangeAspect="1"/>
          </p:cNvPicPr>
          <p:nvPr/>
        </p:nvPicPr>
        <p:blipFill>
          <a:blip r:embed="rId2"/>
          <a:stretch>
            <a:fillRect/>
          </a:stretch>
        </p:blipFill>
        <p:spPr>
          <a:xfrm>
            <a:off x="6748730" y="2133600"/>
            <a:ext cx="1783241" cy="2761661"/>
          </a:xfrm>
          <a:prstGeom prst="rect">
            <a:avLst/>
          </a:prstGeom>
        </p:spPr>
      </p:pic>
      <p:pic>
        <p:nvPicPr>
          <p:cNvPr id="3" name="Picture 2">
            <a:extLst>
              <a:ext uri="{FF2B5EF4-FFF2-40B4-BE49-F238E27FC236}">
                <a16:creationId xmlns:a16="http://schemas.microsoft.com/office/drawing/2014/main" id="{DCED2F48-0643-46D6-9563-0787DF341AF5}"/>
              </a:ext>
            </a:extLst>
          </p:cNvPr>
          <p:cNvPicPr>
            <a:picLocks noChangeAspect="1"/>
          </p:cNvPicPr>
          <p:nvPr/>
        </p:nvPicPr>
        <p:blipFill>
          <a:blip r:embed="rId3"/>
          <a:stretch>
            <a:fillRect/>
          </a:stretch>
        </p:blipFill>
        <p:spPr>
          <a:xfrm>
            <a:off x="838200" y="1353138"/>
            <a:ext cx="7559695" cy="3999323"/>
          </a:xfrm>
          <a:prstGeom prst="rect">
            <a:avLst/>
          </a:prstGeom>
        </p:spPr>
      </p:pic>
      <p:sp>
        <p:nvSpPr>
          <p:cNvPr id="7" name="Rectangle 6">
            <a:extLst>
              <a:ext uri="{FF2B5EF4-FFF2-40B4-BE49-F238E27FC236}">
                <a16:creationId xmlns:a16="http://schemas.microsoft.com/office/drawing/2014/main" id="{C67B3CEB-DDB5-4E51-B7E4-D8E290C8B177}"/>
              </a:ext>
            </a:extLst>
          </p:cNvPr>
          <p:cNvSpPr/>
          <p:nvPr/>
        </p:nvSpPr>
        <p:spPr bwMode="auto">
          <a:xfrm>
            <a:off x="5105400" y="5029200"/>
            <a:ext cx="1676400" cy="457200"/>
          </a:xfrm>
          <a:prstGeom prst="rect">
            <a:avLst/>
          </a:prstGeom>
          <a:noFill/>
          <a:ln w="1905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 name="Rectangle 4">
            <a:extLst>
              <a:ext uri="{FF2B5EF4-FFF2-40B4-BE49-F238E27FC236}">
                <a16:creationId xmlns:a16="http://schemas.microsoft.com/office/drawing/2014/main" id="{CA3ECDFA-7115-4A9C-A777-B6B2BC0E833E}"/>
              </a:ext>
            </a:extLst>
          </p:cNvPr>
          <p:cNvSpPr/>
          <p:nvPr/>
        </p:nvSpPr>
        <p:spPr bwMode="auto">
          <a:xfrm>
            <a:off x="762000" y="1295400"/>
            <a:ext cx="2727305" cy="3886200"/>
          </a:xfrm>
          <a:prstGeom prst="rect">
            <a:avLst/>
          </a:prstGeom>
          <a:noFill/>
          <a:ln w="28575" cap="flat" cmpd="sng" algn="ctr">
            <a:solidFill>
              <a:srgbClr val="FF33CC"/>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0931104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grpId="1" nodeType="clickEffect">
                                  <p:stCondLst>
                                    <p:cond delay="0"/>
                                  </p:stCondLst>
                                  <p:childTnLst>
                                    <p:animMotion origin="layout" path="M 4.72222E-6 -2.22222E-6 L 0.24253 -2.22222E-6 " pathEditMode="relative" rAng="0" ptsTypes="AA">
                                      <p:cBhvr>
                                        <p:cTn id="11" dur="2000" fill="hold"/>
                                        <p:tgtEl>
                                          <p:spTgt spid="5"/>
                                        </p:tgtEl>
                                        <p:attrNameLst>
                                          <p:attrName>ppt_x</p:attrName>
                                          <p:attrName>ppt_y</p:attrName>
                                        </p:attrNameLst>
                                      </p:cBhvr>
                                      <p:rCtr x="12118" y="0"/>
                                    </p:animMotion>
                                  </p:childTnLst>
                                </p:cTn>
                              </p:par>
                              <p:par>
                                <p:cTn id="12" presetID="6" presetClass="emph" presetSubtype="0" fill="hold" grpId="2" nodeType="withEffect">
                                  <p:stCondLst>
                                    <p:cond delay="0"/>
                                  </p:stCondLst>
                                  <p:childTnLst>
                                    <p:animScale>
                                      <p:cBhvr>
                                        <p:cTn id="13" dur="2000" fill="hold"/>
                                        <p:tgtEl>
                                          <p:spTgt spid="5"/>
                                        </p:tgtEl>
                                      </p:cBhvr>
                                      <p:by x="50000" y="100000"/>
                                    </p:animScale>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1"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63" presetClass="path" presetSubtype="0" accel="50000" decel="50000" fill="hold" grpId="0" nodeType="clickEffect">
                                  <p:stCondLst>
                                    <p:cond delay="0"/>
                                  </p:stCondLst>
                                  <p:childTnLst>
                                    <p:animMotion origin="layout" path="M 1.11022E-16 3.33333E-6 L 0.19167 3.33333E-6 " pathEditMode="relative" rAng="0" ptsTypes="AA">
                                      <p:cBhvr>
                                        <p:cTn id="22" dur="2000" fill="hold"/>
                                        <p:tgtEl>
                                          <p:spTgt spid="7"/>
                                        </p:tgtEl>
                                        <p:attrNameLst>
                                          <p:attrName>ppt_x</p:attrName>
                                          <p:attrName>ppt_y</p:attrName>
                                        </p:attrNameLst>
                                      </p:cBhvr>
                                      <p:rCtr x="9583" y="0"/>
                                    </p:animMotion>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1)">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5"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Use of Reserves</a:t>
            </a:r>
          </a:p>
        </p:txBody>
      </p:sp>
      <p:graphicFrame>
        <p:nvGraphicFramePr>
          <p:cNvPr id="7" name="Chart 6">
            <a:extLst>
              <a:ext uri="{FF2B5EF4-FFF2-40B4-BE49-F238E27FC236}">
                <a16:creationId xmlns:a16="http://schemas.microsoft.com/office/drawing/2014/main" id="{FAED8525-252C-49E5-8ED9-6F57A73E698D}"/>
              </a:ext>
            </a:extLst>
          </p:cNvPr>
          <p:cNvGraphicFramePr>
            <a:graphicFrameLocks/>
          </p:cNvGraphicFramePr>
          <p:nvPr>
            <p:extLst>
              <p:ext uri="{D42A27DB-BD31-4B8C-83A1-F6EECF244321}">
                <p14:modId xmlns:p14="http://schemas.microsoft.com/office/powerpoint/2010/main" val="3565346414"/>
              </p:ext>
            </p:extLst>
          </p:nvPr>
        </p:nvGraphicFramePr>
        <p:xfrm>
          <a:off x="685800" y="1143000"/>
          <a:ext cx="7553644" cy="4419600"/>
        </p:xfrm>
        <a:graphic>
          <a:graphicData uri="http://schemas.openxmlformats.org/drawingml/2006/chart">
            <c:chart xmlns:c="http://schemas.openxmlformats.org/drawingml/2006/chart" xmlns:r="http://schemas.openxmlformats.org/officeDocument/2006/relationships" r:id="rId3"/>
          </a:graphicData>
        </a:graphic>
      </p:graphicFrame>
      <p:pic>
        <p:nvPicPr>
          <p:cNvPr id="23" name="Graphic 22" descr="Line arrow Straight">
            <a:extLst>
              <a:ext uri="{FF2B5EF4-FFF2-40B4-BE49-F238E27FC236}">
                <a16:creationId xmlns:a16="http://schemas.microsoft.com/office/drawing/2014/main" id="{178827F7-67CE-4440-B30E-43B3E5144BA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9739783">
            <a:off x="1771336" y="2397124"/>
            <a:ext cx="1241740" cy="1241740"/>
          </a:xfrm>
          <a:prstGeom prst="rect">
            <a:avLst/>
          </a:prstGeom>
        </p:spPr>
      </p:pic>
    </p:spTree>
    <p:extLst>
      <p:ext uri="{BB962C8B-B14F-4D97-AF65-F5344CB8AC3E}">
        <p14:creationId xmlns:p14="http://schemas.microsoft.com/office/powerpoint/2010/main" val="1608356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path" presetSubtype="0" fill="hold" nodeType="clickEffect">
                                  <p:stCondLst>
                                    <p:cond delay="0"/>
                                  </p:stCondLst>
                                  <p:childTnLst>
                                    <p:animMotion origin="layout" path="M -1.94444E-6 3.7037E-6 L 0.53733 -0.15116 " pathEditMode="relative" rAng="0" ptsTypes="AA">
                                      <p:cBhvr>
                                        <p:cTn id="18" dur="2000" fill="hold"/>
                                        <p:tgtEl>
                                          <p:spTgt spid="23"/>
                                        </p:tgtEl>
                                        <p:attrNameLst>
                                          <p:attrName>ppt_x</p:attrName>
                                          <p:attrName>ppt_y</p:attrName>
                                        </p:attrNameLst>
                                      </p:cBhvr>
                                      <p:rCtr x="26858" y="-75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Group 7">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grpSp>
        <p:nvGrpSpPr>
          <p:cNvPr id="9" name="!!box">
            <a:extLst>
              <a:ext uri="{FF2B5EF4-FFF2-40B4-BE49-F238E27FC236}">
                <a16:creationId xmlns:a16="http://schemas.microsoft.com/office/drawing/2014/main" id="{F758469A-7D28-416F-8D3B-4220246624C6}"/>
              </a:ext>
            </a:extLst>
          </p:cNvPr>
          <p:cNvGrpSpPr/>
          <p:nvPr/>
        </p:nvGrpSpPr>
        <p:grpSpPr>
          <a:xfrm>
            <a:off x="5715000" y="2185948"/>
            <a:ext cx="500270" cy="2432564"/>
            <a:chOff x="5715000" y="2185948"/>
            <a:chExt cx="500270" cy="2432564"/>
          </a:xfrm>
        </p:grpSpPr>
        <p:sp>
          <p:nvSpPr>
            <p:cNvPr id="121" name="Right Bracket 120">
              <a:extLst>
                <a:ext uri="{FF2B5EF4-FFF2-40B4-BE49-F238E27FC236}">
                  <a16:creationId xmlns:a16="http://schemas.microsoft.com/office/drawing/2014/main" id="{D617A524-223A-4BC7-9BD1-3F7585E916ED}"/>
                </a:ext>
              </a:extLst>
            </p:cNvPr>
            <p:cNvSpPr/>
            <p:nvPr/>
          </p:nvSpPr>
          <p:spPr bwMode="auto">
            <a:xfrm rot="10800000">
              <a:off x="6019800" y="2438400"/>
              <a:ext cx="195470" cy="190235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5" name="TextBox 124">
              <a:extLst>
                <a:ext uri="{FF2B5EF4-FFF2-40B4-BE49-F238E27FC236}">
                  <a16:creationId xmlns:a16="http://schemas.microsoft.com/office/drawing/2014/main" id="{CFCD2EC3-7C64-434E-BAF8-3B9277C18C70}"/>
                </a:ext>
              </a:extLst>
            </p:cNvPr>
            <p:cNvSpPr txBox="1"/>
            <p:nvPr/>
          </p:nvSpPr>
          <p:spPr>
            <a:xfrm rot="5400000">
              <a:off x="4637218" y="3263730"/>
              <a:ext cx="2432564" cy="276999"/>
            </a:xfrm>
            <a:prstGeom prst="rect">
              <a:avLst/>
            </a:prstGeom>
            <a:noFill/>
          </p:spPr>
          <p:txBody>
            <a:bodyPr wrap="square" rtlCol="0">
              <a:spAutoFit/>
            </a:bodyPr>
            <a:lstStyle/>
            <a:p>
              <a:pPr algn="ctr"/>
              <a:r>
                <a:rPr lang="en-US" sz="1200" b="1" dirty="0">
                  <a:latin typeface="Avenir LT Std 45 Book" panose="020B0502020203020204" pitchFamily="34" charset="0"/>
                </a:rPr>
                <a:t>UNANTICIPATED REVENUE</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43828216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pic>
        <p:nvPicPr>
          <p:cNvPr id="5" name="!!batteries">
            <a:extLst>
              <a:ext uri="{FF2B5EF4-FFF2-40B4-BE49-F238E27FC236}">
                <a16:creationId xmlns:a16="http://schemas.microsoft.com/office/drawing/2014/main" id="{F6FC46D7-A7DB-48FE-812B-37D79C02705F}"/>
              </a:ext>
            </a:extLst>
          </p:cNvPr>
          <p:cNvPicPr>
            <a:picLocks noChangeAspect="1"/>
          </p:cNvPicPr>
          <p:nvPr/>
        </p:nvPicPr>
        <p:blipFill>
          <a:blip r:embed="rId2"/>
          <a:stretch>
            <a:fillRect/>
          </a:stretch>
        </p:blipFill>
        <p:spPr>
          <a:xfrm>
            <a:off x="1066800" y="1119054"/>
            <a:ext cx="7242676" cy="4602879"/>
          </a:xfrm>
          <a:prstGeom prst="rect">
            <a:avLst/>
          </a:prstGeom>
        </p:spPr>
      </p:pic>
    </p:spTree>
    <p:extLst>
      <p:ext uri="{BB962C8B-B14F-4D97-AF65-F5344CB8AC3E}">
        <p14:creationId xmlns:p14="http://schemas.microsoft.com/office/powerpoint/2010/main" val="28563334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Fund Balance</a:t>
            </a:r>
          </a:p>
        </p:txBody>
      </p:sp>
      <p:grpSp>
        <p:nvGrpSpPr>
          <p:cNvPr id="6" name="Group 5">
            <a:extLst>
              <a:ext uri="{FF2B5EF4-FFF2-40B4-BE49-F238E27FC236}">
                <a16:creationId xmlns:a16="http://schemas.microsoft.com/office/drawing/2014/main" id="{0E31F54F-E558-4655-92F2-53348E66680B}"/>
              </a:ext>
            </a:extLst>
          </p:cNvPr>
          <p:cNvGrpSpPr/>
          <p:nvPr/>
        </p:nvGrpSpPr>
        <p:grpSpPr>
          <a:xfrm>
            <a:off x="1371599" y="1603858"/>
            <a:ext cx="1510589" cy="453542"/>
            <a:chOff x="1371599" y="1603858"/>
            <a:chExt cx="1510589" cy="453542"/>
          </a:xfrm>
        </p:grpSpPr>
        <p:grpSp>
          <p:nvGrpSpPr>
            <p:cNvPr id="11" name="Group 10">
              <a:extLst>
                <a:ext uri="{FF2B5EF4-FFF2-40B4-BE49-F238E27FC236}">
                  <a16:creationId xmlns:a16="http://schemas.microsoft.com/office/drawing/2014/main" id="{00AE2CCE-2B36-444E-B358-A6F1391D604F}"/>
                </a:ext>
              </a:extLst>
            </p:cNvPr>
            <p:cNvGrpSpPr>
              <a:grpSpLocks noChangeAspect="1"/>
            </p:cNvGrpSpPr>
            <p:nvPr/>
          </p:nvGrpSpPr>
          <p:grpSpPr>
            <a:xfrm rot="5400000">
              <a:off x="1900123" y="1075334"/>
              <a:ext cx="453542" cy="1510589"/>
              <a:chOff x="5273040" y="7101408"/>
              <a:chExt cx="1645920" cy="3776472"/>
            </a:xfrm>
          </p:grpSpPr>
          <p:sp>
            <p:nvSpPr>
              <p:cNvPr id="12" name="Rectangle 11">
                <a:extLst>
                  <a:ext uri="{FF2B5EF4-FFF2-40B4-BE49-F238E27FC236}">
                    <a16:creationId xmlns:a16="http://schemas.microsoft.com/office/drawing/2014/main" id="{04701967-D615-4B4A-B478-471625580C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9">
                <a:extLst>
                  <a:ext uri="{FF2B5EF4-FFF2-40B4-BE49-F238E27FC236}">
                    <a16:creationId xmlns:a16="http://schemas.microsoft.com/office/drawing/2014/main" id="{3C5789BF-4FE2-405D-A8E5-D1F58A9966CD}"/>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7C23ECE9-D831-46B7-9E2A-AD79FE7AC8E1}"/>
                </a:ext>
              </a:extLst>
            </p:cNvPr>
            <p:cNvSpPr/>
            <p:nvPr/>
          </p:nvSpPr>
          <p:spPr bwMode="auto">
            <a:xfrm>
              <a:off x="1463748" y="1628313"/>
              <a:ext cx="1066800" cy="411480"/>
            </a:xfrm>
            <a:prstGeom prst="rect">
              <a:avLst/>
            </a:prstGeom>
            <a:solidFill>
              <a:srgbClr val="FFFF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9" name="Group 38">
            <a:extLst>
              <a:ext uri="{FF2B5EF4-FFF2-40B4-BE49-F238E27FC236}">
                <a16:creationId xmlns:a16="http://schemas.microsoft.com/office/drawing/2014/main" id="{2CAEF87D-08C7-4705-87E4-ED1CD5F410BF}"/>
              </a:ext>
            </a:extLst>
          </p:cNvPr>
          <p:cNvGrpSpPr/>
          <p:nvPr/>
        </p:nvGrpSpPr>
        <p:grpSpPr>
          <a:xfrm>
            <a:off x="1371599" y="2213458"/>
            <a:ext cx="1510589" cy="453542"/>
            <a:chOff x="1371599" y="2213458"/>
            <a:chExt cx="1510589" cy="453542"/>
          </a:xfrm>
        </p:grpSpPr>
        <p:grpSp>
          <p:nvGrpSpPr>
            <p:cNvPr id="14" name="Group 13">
              <a:extLst>
                <a:ext uri="{FF2B5EF4-FFF2-40B4-BE49-F238E27FC236}">
                  <a16:creationId xmlns:a16="http://schemas.microsoft.com/office/drawing/2014/main" id="{265DA8EA-55F0-4DB2-A54F-DF1F8C0B2763}"/>
                </a:ext>
              </a:extLst>
            </p:cNvPr>
            <p:cNvGrpSpPr>
              <a:grpSpLocks noChangeAspect="1"/>
            </p:cNvGrpSpPr>
            <p:nvPr/>
          </p:nvGrpSpPr>
          <p:grpSpPr>
            <a:xfrm rot="5400000">
              <a:off x="1900123" y="1684934"/>
              <a:ext cx="453542" cy="1510589"/>
              <a:chOff x="5273040" y="7101408"/>
              <a:chExt cx="1645920" cy="3776472"/>
            </a:xfrm>
          </p:grpSpPr>
          <p:sp>
            <p:nvSpPr>
              <p:cNvPr id="15" name="Rectangle 14">
                <a:extLst>
                  <a:ext uri="{FF2B5EF4-FFF2-40B4-BE49-F238E27FC236}">
                    <a16:creationId xmlns:a16="http://schemas.microsoft.com/office/drawing/2014/main" id="{94C37290-85A5-40BB-901E-73578FF43B54}"/>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2">
                <a:extLst>
                  <a:ext uri="{FF2B5EF4-FFF2-40B4-BE49-F238E27FC236}">
                    <a16:creationId xmlns:a16="http://schemas.microsoft.com/office/drawing/2014/main" id="{734B9F8F-1A7C-45AE-A5D0-EBCD3CF4FD10}"/>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Rectangle 85">
              <a:extLst>
                <a:ext uri="{FF2B5EF4-FFF2-40B4-BE49-F238E27FC236}">
                  <a16:creationId xmlns:a16="http://schemas.microsoft.com/office/drawing/2014/main" id="{58863D43-BF10-4970-A695-6932DB2ACA59}"/>
                </a:ext>
              </a:extLst>
            </p:cNvPr>
            <p:cNvSpPr/>
            <p:nvPr/>
          </p:nvSpPr>
          <p:spPr bwMode="auto">
            <a:xfrm>
              <a:off x="1465520" y="2234722"/>
              <a:ext cx="1201479" cy="411480"/>
            </a:xfrm>
            <a:prstGeom prst="rect">
              <a:avLst/>
            </a:prstGeom>
            <a:solidFill>
              <a:schemeClr val="accent1">
                <a:lumMod val="5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8" name="Group 37">
            <a:extLst>
              <a:ext uri="{FF2B5EF4-FFF2-40B4-BE49-F238E27FC236}">
                <a16:creationId xmlns:a16="http://schemas.microsoft.com/office/drawing/2014/main" id="{A674B035-9F43-48F3-A4F5-8D4FABA9A791}"/>
              </a:ext>
            </a:extLst>
          </p:cNvPr>
          <p:cNvGrpSpPr/>
          <p:nvPr/>
        </p:nvGrpSpPr>
        <p:grpSpPr>
          <a:xfrm>
            <a:off x="1371600" y="2823057"/>
            <a:ext cx="1510589" cy="453542"/>
            <a:chOff x="1371600" y="2823057"/>
            <a:chExt cx="1510589" cy="453542"/>
          </a:xfrm>
        </p:grpSpPr>
        <p:grpSp>
          <p:nvGrpSpPr>
            <p:cNvPr id="17" name="Group 16">
              <a:extLst>
                <a:ext uri="{FF2B5EF4-FFF2-40B4-BE49-F238E27FC236}">
                  <a16:creationId xmlns:a16="http://schemas.microsoft.com/office/drawing/2014/main" id="{E1D464BD-7E17-491E-A626-9C13930AAB4B}"/>
                </a:ext>
              </a:extLst>
            </p:cNvPr>
            <p:cNvGrpSpPr>
              <a:grpSpLocks noChangeAspect="1"/>
            </p:cNvGrpSpPr>
            <p:nvPr/>
          </p:nvGrpSpPr>
          <p:grpSpPr>
            <a:xfrm rot="5400000">
              <a:off x="1900124" y="2294533"/>
              <a:ext cx="453542" cy="1510589"/>
              <a:chOff x="5273040" y="7101408"/>
              <a:chExt cx="1645920" cy="3776472"/>
            </a:xfrm>
          </p:grpSpPr>
          <p:sp>
            <p:nvSpPr>
              <p:cNvPr id="18" name="Rectangle 17">
                <a:extLst>
                  <a:ext uri="{FF2B5EF4-FFF2-40B4-BE49-F238E27FC236}">
                    <a16:creationId xmlns:a16="http://schemas.microsoft.com/office/drawing/2014/main" id="{9FBC618C-BBC6-4532-862C-A5597CA652C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34">
                <a:extLst>
                  <a:ext uri="{FF2B5EF4-FFF2-40B4-BE49-F238E27FC236}">
                    <a16:creationId xmlns:a16="http://schemas.microsoft.com/office/drawing/2014/main" id="{3B14B955-74BD-4A7B-8EBA-C2DC54933CAB}"/>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Rectangle 86">
              <a:extLst>
                <a:ext uri="{FF2B5EF4-FFF2-40B4-BE49-F238E27FC236}">
                  <a16:creationId xmlns:a16="http://schemas.microsoft.com/office/drawing/2014/main" id="{7CA47C33-8FCD-4AD1-99D6-78FD237684E5}"/>
                </a:ext>
              </a:extLst>
            </p:cNvPr>
            <p:cNvSpPr/>
            <p:nvPr/>
          </p:nvSpPr>
          <p:spPr bwMode="auto">
            <a:xfrm>
              <a:off x="1447800" y="2844322"/>
              <a:ext cx="838200" cy="411480"/>
            </a:xfrm>
            <a:prstGeom prst="rect">
              <a:avLst/>
            </a:prstGeom>
            <a:solidFill>
              <a:schemeClr val="accent6">
                <a:lumMod val="75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4" name="Group 33">
            <a:extLst>
              <a:ext uri="{FF2B5EF4-FFF2-40B4-BE49-F238E27FC236}">
                <a16:creationId xmlns:a16="http://schemas.microsoft.com/office/drawing/2014/main" id="{63279113-DE8D-4D86-AF5B-432AC8FF8859}"/>
              </a:ext>
            </a:extLst>
          </p:cNvPr>
          <p:cNvGrpSpPr/>
          <p:nvPr/>
        </p:nvGrpSpPr>
        <p:grpSpPr>
          <a:xfrm>
            <a:off x="1371599" y="3432658"/>
            <a:ext cx="1510589" cy="453542"/>
            <a:chOff x="1371599" y="3432658"/>
            <a:chExt cx="1510589" cy="453542"/>
          </a:xfrm>
        </p:grpSpPr>
        <p:grpSp>
          <p:nvGrpSpPr>
            <p:cNvPr id="20" name="Group 19">
              <a:extLst>
                <a:ext uri="{FF2B5EF4-FFF2-40B4-BE49-F238E27FC236}">
                  <a16:creationId xmlns:a16="http://schemas.microsoft.com/office/drawing/2014/main" id="{35DEE571-37A7-445A-86AD-9C76DACC96EF}"/>
                </a:ext>
              </a:extLst>
            </p:cNvPr>
            <p:cNvGrpSpPr>
              <a:grpSpLocks noChangeAspect="1"/>
            </p:cNvGrpSpPr>
            <p:nvPr/>
          </p:nvGrpSpPr>
          <p:grpSpPr>
            <a:xfrm rot="5400000">
              <a:off x="1900123" y="2904134"/>
              <a:ext cx="453542" cy="1510589"/>
              <a:chOff x="5273040" y="7101408"/>
              <a:chExt cx="1645920" cy="3776472"/>
            </a:xfrm>
          </p:grpSpPr>
          <p:sp>
            <p:nvSpPr>
              <p:cNvPr id="21" name="Rectangle 20">
                <a:extLst>
                  <a:ext uri="{FF2B5EF4-FFF2-40B4-BE49-F238E27FC236}">
                    <a16:creationId xmlns:a16="http://schemas.microsoft.com/office/drawing/2014/main" id="{0914B664-5CAE-4F30-BD6F-F59C52B4160A}"/>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19">
                <a:extLst>
                  <a:ext uri="{FF2B5EF4-FFF2-40B4-BE49-F238E27FC236}">
                    <a16:creationId xmlns:a16="http://schemas.microsoft.com/office/drawing/2014/main" id="{03E579CB-AE18-43F8-BAA9-9D05542E0B1F}"/>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8" name="Rectangle 87">
              <a:extLst>
                <a:ext uri="{FF2B5EF4-FFF2-40B4-BE49-F238E27FC236}">
                  <a16:creationId xmlns:a16="http://schemas.microsoft.com/office/drawing/2014/main" id="{5938E4C7-396E-4064-AE44-A721334BD5F4}"/>
                </a:ext>
              </a:extLst>
            </p:cNvPr>
            <p:cNvSpPr/>
            <p:nvPr/>
          </p:nvSpPr>
          <p:spPr bwMode="auto">
            <a:xfrm>
              <a:off x="1465521" y="3453922"/>
              <a:ext cx="972879" cy="411480"/>
            </a:xfrm>
            <a:prstGeom prst="rect">
              <a:avLst/>
            </a:prstGeom>
            <a:solidFill>
              <a:srgbClr val="C0000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3" name="Group 32">
            <a:extLst>
              <a:ext uri="{FF2B5EF4-FFF2-40B4-BE49-F238E27FC236}">
                <a16:creationId xmlns:a16="http://schemas.microsoft.com/office/drawing/2014/main" id="{CBDBF1DA-B656-4C3F-99E7-949A3176AB27}"/>
              </a:ext>
            </a:extLst>
          </p:cNvPr>
          <p:cNvGrpSpPr/>
          <p:nvPr/>
        </p:nvGrpSpPr>
        <p:grpSpPr>
          <a:xfrm>
            <a:off x="1371599" y="4042258"/>
            <a:ext cx="1510589" cy="453542"/>
            <a:chOff x="1371599" y="4042258"/>
            <a:chExt cx="1510589" cy="453542"/>
          </a:xfrm>
        </p:grpSpPr>
        <p:grpSp>
          <p:nvGrpSpPr>
            <p:cNvPr id="23" name="Group 22">
              <a:extLst>
                <a:ext uri="{FF2B5EF4-FFF2-40B4-BE49-F238E27FC236}">
                  <a16:creationId xmlns:a16="http://schemas.microsoft.com/office/drawing/2014/main" id="{65127FCA-7F79-4E96-970F-16BA778894FA}"/>
                </a:ext>
              </a:extLst>
            </p:cNvPr>
            <p:cNvGrpSpPr>
              <a:grpSpLocks noChangeAspect="1"/>
            </p:cNvGrpSpPr>
            <p:nvPr/>
          </p:nvGrpSpPr>
          <p:grpSpPr>
            <a:xfrm rot="5400000">
              <a:off x="1900123" y="3513734"/>
              <a:ext cx="453542" cy="1510589"/>
              <a:chOff x="5273040" y="7101408"/>
              <a:chExt cx="1645920" cy="3776472"/>
            </a:xfrm>
          </p:grpSpPr>
          <p:sp>
            <p:nvSpPr>
              <p:cNvPr id="24" name="Rectangle 23">
                <a:extLst>
                  <a:ext uri="{FF2B5EF4-FFF2-40B4-BE49-F238E27FC236}">
                    <a16:creationId xmlns:a16="http://schemas.microsoft.com/office/drawing/2014/main" id="{8945ABA5-6118-4E3C-B850-1B7D80662F5C}"/>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2">
                <a:extLst>
                  <a:ext uri="{FF2B5EF4-FFF2-40B4-BE49-F238E27FC236}">
                    <a16:creationId xmlns:a16="http://schemas.microsoft.com/office/drawing/2014/main" id="{AD94890B-49B5-4516-A6B6-D5BBF1627F46}"/>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9" name="Rectangle 88">
              <a:extLst>
                <a:ext uri="{FF2B5EF4-FFF2-40B4-BE49-F238E27FC236}">
                  <a16:creationId xmlns:a16="http://schemas.microsoft.com/office/drawing/2014/main" id="{B94649BD-5342-4ACA-BC3E-417BF1D26FC3}"/>
                </a:ext>
              </a:extLst>
            </p:cNvPr>
            <p:cNvSpPr/>
            <p:nvPr/>
          </p:nvSpPr>
          <p:spPr bwMode="auto">
            <a:xfrm>
              <a:off x="1469065" y="4058206"/>
              <a:ext cx="435935" cy="411480"/>
            </a:xfrm>
            <a:prstGeom prst="rect">
              <a:avLst/>
            </a:prstGeom>
            <a:solidFill>
              <a:srgbClr val="F39C12">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2" name="Group 31">
            <a:extLst>
              <a:ext uri="{FF2B5EF4-FFF2-40B4-BE49-F238E27FC236}">
                <a16:creationId xmlns:a16="http://schemas.microsoft.com/office/drawing/2014/main" id="{9601364E-813F-4A10-848C-E3BB294D5004}"/>
              </a:ext>
            </a:extLst>
          </p:cNvPr>
          <p:cNvGrpSpPr/>
          <p:nvPr/>
        </p:nvGrpSpPr>
        <p:grpSpPr>
          <a:xfrm>
            <a:off x="1371600" y="4651857"/>
            <a:ext cx="1510589" cy="453542"/>
            <a:chOff x="1371600" y="4651857"/>
            <a:chExt cx="1510589" cy="453542"/>
          </a:xfrm>
        </p:grpSpPr>
        <p:grpSp>
          <p:nvGrpSpPr>
            <p:cNvPr id="26" name="Group 25">
              <a:extLst>
                <a:ext uri="{FF2B5EF4-FFF2-40B4-BE49-F238E27FC236}">
                  <a16:creationId xmlns:a16="http://schemas.microsoft.com/office/drawing/2014/main" id="{6B376A65-E051-49AF-AFD5-55A666A5C93C}"/>
                </a:ext>
              </a:extLst>
            </p:cNvPr>
            <p:cNvGrpSpPr>
              <a:grpSpLocks noChangeAspect="1"/>
            </p:cNvGrpSpPr>
            <p:nvPr/>
          </p:nvGrpSpPr>
          <p:grpSpPr>
            <a:xfrm rot="5400000">
              <a:off x="1900124" y="4123333"/>
              <a:ext cx="453542" cy="1510589"/>
              <a:chOff x="5273040" y="7101408"/>
              <a:chExt cx="1645920" cy="3776472"/>
            </a:xfrm>
          </p:grpSpPr>
          <p:sp>
            <p:nvSpPr>
              <p:cNvPr id="27" name="Rectangle 26">
                <a:extLst>
                  <a:ext uri="{FF2B5EF4-FFF2-40B4-BE49-F238E27FC236}">
                    <a16:creationId xmlns:a16="http://schemas.microsoft.com/office/drawing/2014/main" id="{5D49B5FA-C599-4065-8DB3-1CB2B8E32D89}"/>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4">
                <a:extLst>
                  <a:ext uri="{FF2B5EF4-FFF2-40B4-BE49-F238E27FC236}">
                    <a16:creationId xmlns:a16="http://schemas.microsoft.com/office/drawing/2014/main" id="{0D75217D-3873-43E0-8A45-1F0DA4940434}"/>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Rectangle 89">
              <a:extLst>
                <a:ext uri="{FF2B5EF4-FFF2-40B4-BE49-F238E27FC236}">
                  <a16:creationId xmlns:a16="http://schemas.microsoft.com/office/drawing/2014/main" id="{BB2672CA-BAFE-42B1-97BB-0FB267D9A651}"/>
                </a:ext>
              </a:extLst>
            </p:cNvPr>
            <p:cNvSpPr/>
            <p:nvPr/>
          </p:nvSpPr>
          <p:spPr bwMode="auto">
            <a:xfrm>
              <a:off x="1469064" y="4673123"/>
              <a:ext cx="1236921" cy="411480"/>
            </a:xfrm>
            <a:prstGeom prst="rect">
              <a:avLst/>
            </a:prstGeom>
            <a:solidFill>
              <a:srgbClr val="DE5ECF">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89307933-BC84-4D39-B7DE-CEF041C03B95}"/>
              </a:ext>
            </a:extLst>
          </p:cNvPr>
          <p:cNvGrpSpPr/>
          <p:nvPr/>
        </p:nvGrpSpPr>
        <p:grpSpPr>
          <a:xfrm>
            <a:off x="1371599" y="5261458"/>
            <a:ext cx="1510589" cy="453542"/>
            <a:chOff x="1371599" y="5261458"/>
            <a:chExt cx="1510589" cy="453542"/>
          </a:xfrm>
        </p:grpSpPr>
        <p:grpSp>
          <p:nvGrpSpPr>
            <p:cNvPr id="35" name="Group 34">
              <a:extLst>
                <a:ext uri="{FF2B5EF4-FFF2-40B4-BE49-F238E27FC236}">
                  <a16:creationId xmlns:a16="http://schemas.microsoft.com/office/drawing/2014/main" id="{67D98524-2736-4B45-9F25-8DDDD9B0937B}"/>
                </a:ext>
              </a:extLst>
            </p:cNvPr>
            <p:cNvGrpSpPr>
              <a:grpSpLocks noChangeAspect="1"/>
            </p:cNvGrpSpPr>
            <p:nvPr/>
          </p:nvGrpSpPr>
          <p:grpSpPr>
            <a:xfrm rot="5400000">
              <a:off x="1900123" y="4732934"/>
              <a:ext cx="453542" cy="1510589"/>
              <a:chOff x="5273040" y="7101408"/>
              <a:chExt cx="1645920" cy="3776472"/>
            </a:xfrm>
          </p:grpSpPr>
          <p:sp>
            <p:nvSpPr>
              <p:cNvPr id="36" name="Rectangle 35">
                <a:extLst>
                  <a:ext uri="{FF2B5EF4-FFF2-40B4-BE49-F238E27FC236}">
                    <a16:creationId xmlns:a16="http://schemas.microsoft.com/office/drawing/2014/main" id="{E725FA61-D095-4137-BA78-1C54BE027EF5}"/>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4">
                <a:extLst>
                  <a:ext uri="{FF2B5EF4-FFF2-40B4-BE49-F238E27FC236}">
                    <a16:creationId xmlns:a16="http://schemas.microsoft.com/office/drawing/2014/main" id="{7B9BCDFB-39C7-42AF-880F-4ED771AB3D62}"/>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1" name="Rectangle 90">
              <a:extLst>
                <a:ext uri="{FF2B5EF4-FFF2-40B4-BE49-F238E27FC236}">
                  <a16:creationId xmlns:a16="http://schemas.microsoft.com/office/drawing/2014/main" id="{D51D3EFF-7488-4062-8954-650319A26197}"/>
                </a:ext>
              </a:extLst>
            </p:cNvPr>
            <p:cNvSpPr/>
            <p:nvPr/>
          </p:nvSpPr>
          <p:spPr bwMode="auto">
            <a:xfrm>
              <a:off x="1463748" y="5277406"/>
              <a:ext cx="1203251" cy="411480"/>
            </a:xfrm>
            <a:prstGeom prst="rect">
              <a:avLst/>
            </a:prstGeom>
            <a:solidFill>
              <a:srgbClr val="9BBB59">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31" name="Group 30">
            <a:extLst>
              <a:ext uri="{FF2B5EF4-FFF2-40B4-BE49-F238E27FC236}">
                <a16:creationId xmlns:a16="http://schemas.microsoft.com/office/drawing/2014/main" id="{AFE791F2-EB67-4062-9A8D-409A0FE66D21}"/>
              </a:ext>
            </a:extLst>
          </p:cNvPr>
          <p:cNvGrpSpPr/>
          <p:nvPr/>
        </p:nvGrpSpPr>
        <p:grpSpPr>
          <a:xfrm>
            <a:off x="6384851" y="2261545"/>
            <a:ext cx="1510589" cy="453542"/>
            <a:chOff x="6384851" y="2261545"/>
            <a:chExt cx="1510589" cy="453542"/>
          </a:xfrm>
        </p:grpSpPr>
        <p:grpSp>
          <p:nvGrpSpPr>
            <p:cNvPr id="92" name="Group 91">
              <a:extLst>
                <a:ext uri="{FF2B5EF4-FFF2-40B4-BE49-F238E27FC236}">
                  <a16:creationId xmlns:a16="http://schemas.microsoft.com/office/drawing/2014/main" id="{3026C237-7ED3-4A07-A783-135DE07EE11B}"/>
                </a:ext>
              </a:extLst>
            </p:cNvPr>
            <p:cNvGrpSpPr>
              <a:grpSpLocks noChangeAspect="1"/>
            </p:cNvGrpSpPr>
            <p:nvPr/>
          </p:nvGrpSpPr>
          <p:grpSpPr>
            <a:xfrm rot="16200000">
              <a:off x="6913375" y="1733021"/>
              <a:ext cx="453542" cy="1510589"/>
              <a:chOff x="5273040" y="7101408"/>
              <a:chExt cx="1645920" cy="3776472"/>
            </a:xfrm>
          </p:grpSpPr>
          <p:sp>
            <p:nvSpPr>
              <p:cNvPr id="93" name="Rectangle 92">
                <a:extLst>
                  <a:ext uri="{FF2B5EF4-FFF2-40B4-BE49-F238E27FC236}">
                    <a16:creationId xmlns:a16="http://schemas.microsoft.com/office/drawing/2014/main" id="{CF0905BB-9FE3-48FE-BB1E-4F92F680D04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19">
                <a:extLst>
                  <a:ext uri="{FF2B5EF4-FFF2-40B4-BE49-F238E27FC236}">
                    <a16:creationId xmlns:a16="http://schemas.microsoft.com/office/drawing/2014/main" id="{8E6B3446-45A6-43DF-B069-9878E1A44513}"/>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3" name="Rectangle 112">
              <a:extLst>
                <a:ext uri="{FF2B5EF4-FFF2-40B4-BE49-F238E27FC236}">
                  <a16:creationId xmlns:a16="http://schemas.microsoft.com/office/drawing/2014/main" id="{4D59838F-BFF5-49B0-8658-A023F7EBCF1E}"/>
                </a:ext>
              </a:extLst>
            </p:cNvPr>
            <p:cNvSpPr/>
            <p:nvPr/>
          </p:nvSpPr>
          <p:spPr bwMode="auto">
            <a:xfrm rot="10800000">
              <a:off x="6603783" y="2286000"/>
              <a:ext cx="1203252" cy="411480"/>
            </a:xfrm>
            <a:prstGeom prst="rect">
              <a:avLst/>
            </a:prstGeom>
            <a:solidFill>
              <a:srgbClr val="0070C0">
                <a:alpha val="50196"/>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0070C0"/>
                </a:solidFill>
                <a:effectLst/>
                <a:latin typeface="Arial" charset="0"/>
              </a:endParaRPr>
            </a:p>
          </p:txBody>
        </p:sp>
      </p:grpSp>
      <p:grpSp>
        <p:nvGrpSpPr>
          <p:cNvPr id="30" name="Group 29">
            <a:extLst>
              <a:ext uri="{FF2B5EF4-FFF2-40B4-BE49-F238E27FC236}">
                <a16:creationId xmlns:a16="http://schemas.microsoft.com/office/drawing/2014/main" id="{19758E7C-2B04-42CC-851A-2CFF7D6391E9}"/>
              </a:ext>
            </a:extLst>
          </p:cNvPr>
          <p:cNvGrpSpPr/>
          <p:nvPr/>
        </p:nvGrpSpPr>
        <p:grpSpPr>
          <a:xfrm>
            <a:off x="6384851" y="2871145"/>
            <a:ext cx="1510589" cy="453542"/>
            <a:chOff x="6384851" y="2871145"/>
            <a:chExt cx="1510589" cy="453542"/>
          </a:xfrm>
        </p:grpSpPr>
        <p:grpSp>
          <p:nvGrpSpPr>
            <p:cNvPr id="95" name="Group 94">
              <a:extLst>
                <a:ext uri="{FF2B5EF4-FFF2-40B4-BE49-F238E27FC236}">
                  <a16:creationId xmlns:a16="http://schemas.microsoft.com/office/drawing/2014/main" id="{EE885473-8450-4B59-BE89-443F6A819EB8}"/>
                </a:ext>
              </a:extLst>
            </p:cNvPr>
            <p:cNvGrpSpPr>
              <a:grpSpLocks noChangeAspect="1"/>
            </p:cNvGrpSpPr>
            <p:nvPr/>
          </p:nvGrpSpPr>
          <p:grpSpPr>
            <a:xfrm rot="16200000">
              <a:off x="6913375" y="2342621"/>
              <a:ext cx="453542" cy="1510589"/>
              <a:chOff x="5273040" y="7101408"/>
              <a:chExt cx="1645920" cy="3776472"/>
            </a:xfrm>
          </p:grpSpPr>
          <p:sp>
            <p:nvSpPr>
              <p:cNvPr id="96" name="Rectangle 95">
                <a:extLst>
                  <a:ext uri="{FF2B5EF4-FFF2-40B4-BE49-F238E27FC236}">
                    <a16:creationId xmlns:a16="http://schemas.microsoft.com/office/drawing/2014/main" id="{7485473C-3450-442F-85EB-56EE267FA49B}"/>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22">
                <a:extLst>
                  <a:ext uri="{FF2B5EF4-FFF2-40B4-BE49-F238E27FC236}">
                    <a16:creationId xmlns:a16="http://schemas.microsoft.com/office/drawing/2014/main" id="{32B0800C-C16A-4CDE-97B6-83335B87AF68}"/>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4" name="Rectangle 113">
              <a:extLst>
                <a:ext uri="{FF2B5EF4-FFF2-40B4-BE49-F238E27FC236}">
                  <a16:creationId xmlns:a16="http://schemas.microsoft.com/office/drawing/2014/main" id="{45FAB04B-BBF9-4E67-B1A9-D7AE43D1F24E}"/>
                </a:ext>
              </a:extLst>
            </p:cNvPr>
            <p:cNvSpPr/>
            <p:nvPr/>
          </p:nvSpPr>
          <p:spPr bwMode="auto">
            <a:xfrm rot="10800000">
              <a:off x="6934199" y="2892409"/>
              <a:ext cx="865499" cy="411480"/>
            </a:xfrm>
            <a:prstGeom prst="rect">
              <a:avLst/>
            </a:prstGeom>
            <a:solidFill>
              <a:schemeClr val="tx1">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9" name="Group 28">
            <a:extLst>
              <a:ext uri="{FF2B5EF4-FFF2-40B4-BE49-F238E27FC236}">
                <a16:creationId xmlns:a16="http://schemas.microsoft.com/office/drawing/2014/main" id="{69FF59A2-6226-45F6-B28B-DAB44204190D}"/>
              </a:ext>
            </a:extLst>
          </p:cNvPr>
          <p:cNvGrpSpPr/>
          <p:nvPr/>
        </p:nvGrpSpPr>
        <p:grpSpPr>
          <a:xfrm>
            <a:off x="6384852" y="3480744"/>
            <a:ext cx="1510589" cy="453542"/>
            <a:chOff x="6384852" y="3480744"/>
            <a:chExt cx="1510589" cy="453542"/>
          </a:xfrm>
        </p:grpSpPr>
        <p:grpSp>
          <p:nvGrpSpPr>
            <p:cNvPr id="98" name="Group 97">
              <a:extLst>
                <a:ext uri="{FF2B5EF4-FFF2-40B4-BE49-F238E27FC236}">
                  <a16:creationId xmlns:a16="http://schemas.microsoft.com/office/drawing/2014/main" id="{85D51F84-F24D-46AE-A94E-561E3B69045E}"/>
                </a:ext>
              </a:extLst>
            </p:cNvPr>
            <p:cNvGrpSpPr>
              <a:grpSpLocks noChangeAspect="1"/>
            </p:cNvGrpSpPr>
            <p:nvPr/>
          </p:nvGrpSpPr>
          <p:grpSpPr>
            <a:xfrm rot="16200000">
              <a:off x="6913376" y="2952220"/>
              <a:ext cx="453542" cy="1510589"/>
              <a:chOff x="5273040" y="7101408"/>
              <a:chExt cx="1645920" cy="3776472"/>
            </a:xfrm>
          </p:grpSpPr>
          <p:sp>
            <p:nvSpPr>
              <p:cNvPr id="99" name="Rectangle 98">
                <a:extLst>
                  <a:ext uri="{FF2B5EF4-FFF2-40B4-BE49-F238E27FC236}">
                    <a16:creationId xmlns:a16="http://schemas.microsoft.com/office/drawing/2014/main" id="{A4AC6F00-F99C-4347-80CC-2C6E0C51E832}"/>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34">
                <a:extLst>
                  <a:ext uri="{FF2B5EF4-FFF2-40B4-BE49-F238E27FC236}">
                    <a16:creationId xmlns:a16="http://schemas.microsoft.com/office/drawing/2014/main" id="{B8BFA704-C09C-4200-96A2-C0232CBDA0CE}"/>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Rectangle 114">
              <a:extLst>
                <a:ext uri="{FF2B5EF4-FFF2-40B4-BE49-F238E27FC236}">
                  <a16:creationId xmlns:a16="http://schemas.microsoft.com/office/drawing/2014/main" id="{F089AF86-7D84-4246-BB21-922A22A515C7}"/>
                </a:ext>
              </a:extLst>
            </p:cNvPr>
            <p:cNvSpPr/>
            <p:nvPr/>
          </p:nvSpPr>
          <p:spPr bwMode="auto">
            <a:xfrm rot="10800000">
              <a:off x="6565832" y="3502009"/>
              <a:ext cx="1235148" cy="411480"/>
            </a:xfrm>
            <a:prstGeom prst="rect">
              <a:avLst/>
            </a:prstGeom>
            <a:solidFill>
              <a:srgbClr val="45027C">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id="{0B68B70C-6FC0-453A-B743-1C5C5EA7E395}"/>
              </a:ext>
            </a:extLst>
          </p:cNvPr>
          <p:cNvGrpSpPr/>
          <p:nvPr/>
        </p:nvGrpSpPr>
        <p:grpSpPr>
          <a:xfrm>
            <a:off x="6384852" y="4090345"/>
            <a:ext cx="1510589" cy="453542"/>
            <a:chOff x="6384852" y="4090345"/>
            <a:chExt cx="1510589" cy="453542"/>
          </a:xfrm>
        </p:grpSpPr>
        <p:grpSp>
          <p:nvGrpSpPr>
            <p:cNvPr id="101" name="Group 100">
              <a:extLst>
                <a:ext uri="{FF2B5EF4-FFF2-40B4-BE49-F238E27FC236}">
                  <a16:creationId xmlns:a16="http://schemas.microsoft.com/office/drawing/2014/main" id="{E6777EF5-42FE-4DAE-9CE5-2A884C0103CC}"/>
                </a:ext>
              </a:extLst>
            </p:cNvPr>
            <p:cNvGrpSpPr>
              <a:grpSpLocks noChangeAspect="1"/>
            </p:cNvGrpSpPr>
            <p:nvPr/>
          </p:nvGrpSpPr>
          <p:grpSpPr>
            <a:xfrm rot="16200000">
              <a:off x="6913376" y="3561821"/>
              <a:ext cx="453542" cy="1510589"/>
              <a:chOff x="5273040" y="7101408"/>
              <a:chExt cx="1645920" cy="3776472"/>
            </a:xfrm>
          </p:grpSpPr>
          <p:sp>
            <p:nvSpPr>
              <p:cNvPr id="102" name="Rectangle 101">
                <a:extLst>
                  <a:ext uri="{FF2B5EF4-FFF2-40B4-BE49-F238E27FC236}">
                    <a16:creationId xmlns:a16="http://schemas.microsoft.com/office/drawing/2014/main" id="{E01A40C1-3131-4B33-90A7-FDBF707E8A4F}"/>
                  </a:ext>
                </a:extLst>
              </p:cNvPr>
              <p:cNvSpPr/>
              <p:nvPr/>
            </p:nvSpPr>
            <p:spPr>
              <a:xfrm>
                <a:off x="6096000" y="7355023"/>
                <a:ext cx="764467" cy="3418793"/>
              </a:xfrm>
              <a:prstGeom prst="rect">
                <a:avLst/>
              </a:prstGeom>
              <a:solidFill>
                <a:schemeClr val="tx1">
                  <a:alpha val="2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9">
                <a:extLst>
                  <a:ext uri="{FF2B5EF4-FFF2-40B4-BE49-F238E27FC236}">
                    <a16:creationId xmlns:a16="http://schemas.microsoft.com/office/drawing/2014/main" id="{F1F3C38B-EE16-47F0-A67B-8B8A5DAF6C07}"/>
                  </a:ext>
                </a:extLst>
              </p:cNvPr>
              <p:cNvSpPr/>
              <p:nvPr/>
            </p:nvSpPr>
            <p:spPr>
              <a:xfrm>
                <a:off x="5273040" y="7101408"/>
                <a:ext cx="1645920" cy="3776472"/>
              </a:xfrm>
              <a:custGeom>
                <a:avLst/>
                <a:gdLst>
                  <a:gd name="connsiteX0" fmla="*/ 116416 w 2421466"/>
                  <a:gd name="connsiteY0" fmla="*/ 645365 h 5593845"/>
                  <a:gd name="connsiteX1" fmla="*/ 116416 w 2421466"/>
                  <a:gd name="connsiteY1" fmla="*/ 5236513 h 5593845"/>
                  <a:gd name="connsiteX2" fmla="*/ 2305048 w 2421466"/>
                  <a:gd name="connsiteY2" fmla="*/ 5236513 h 5593845"/>
                  <a:gd name="connsiteX3" fmla="*/ 2305048 w 2421466"/>
                  <a:gd name="connsiteY3" fmla="*/ 645365 h 5593845"/>
                  <a:gd name="connsiteX4" fmla="*/ 912305 w 2421466"/>
                  <a:gd name="connsiteY4" fmla="*/ 0 h 5593845"/>
                  <a:gd name="connsiteX5" fmla="*/ 1509159 w 2421466"/>
                  <a:gd name="connsiteY5" fmla="*/ 0 h 5593845"/>
                  <a:gd name="connsiteX6" fmla="*/ 1642633 w 2421466"/>
                  <a:gd name="connsiteY6" fmla="*/ 133474 h 5593845"/>
                  <a:gd name="connsiteX7" fmla="*/ 1642633 w 2421466"/>
                  <a:gd name="connsiteY7" fmla="*/ 288032 h 5593845"/>
                  <a:gd name="connsiteX8" fmla="*/ 2254942 w 2421466"/>
                  <a:gd name="connsiteY8" fmla="*/ 288032 h 5593845"/>
                  <a:gd name="connsiteX9" fmla="*/ 2421466 w 2421466"/>
                  <a:gd name="connsiteY9" fmla="*/ 454556 h 5593845"/>
                  <a:gd name="connsiteX10" fmla="*/ 2421466 w 2421466"/>
                  <a:gd name="connsiteY10" fmla="*/ 5427321 h 5593845"/>
                  <a:gd name="connsiteX11" fmla="*/ 2254942 w 2421466"/>
                  <a:gd name="connsiteY11" fmla="*/ 5593845 h 5593845"/>
                  <a:gd name="connsiteX12" fmla="*/ 166524 w 2421466"/>
                  <a:gd name="connsiteY12" fmla="*/ 5593845 h 5593845"/>
                  <a:gd name="connsiteX13" fmla="*/ 0 w 2421466"/>
                  <a:gd name="connsiteY13" fmla="*/ 5427321 h 5593845"/>
                  <a:gd name="connsiteX14" fmla="*/ 0 w 2421466"/>
                  <a:gd name="connsiteY14" fmla="*/ 454556 h 5593845"/>
                  <a:gd name="connsiteX15" fmla="*/ 166524 w 2421466"/>
                  <a:gd name="connsiteY15" fmla="*/ 288032 h 5593845"/>
                  <a:gd name="connsiteX16" fmla="*/ 778831 w 2421466"/>
                  <a:gd name="connsiteY16" fmla="*/ 288032 h 5593845"/>
                  <a:gd name="connsiteX17" fmla="*/ 778831 w 2421466"/>
                  <a:gd name="connsiteY17" fmla="*/ 133474 h 5593845"/>
                  <a:gd name="connsiteX18" fmla="*/ 912305 w 2421466"/>
                  <a:gd name="connsiteY18" fmla="*/ 0 h 5593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21466" h="5593845">
                    <a:moveTo>
                      <a:pt x="116416" y="645365"/>
                    </a:moveTo>
                    <a:lnTo>
                      <a:pt x="116416" y="5236513"/>
                    </a:lnTo>
                    <a:lnTo>
                      <a:pt x="2305048" y="5236513"/>
                    </a:lnTo>
                    <a:lnTo>
                      <a:pt x="2305048" y="645365"/>
                    </a:lnTo>
                    <a:close/>
                    <a:moveTo>
                      <a:pt x="912305" y="0"/>
                    </a:moveTo>
                    <a:lnTo>
                      <a:pt x="1509159" y="0"/>
                    </a:lnTo>
                    <a:cubicBezTo>
                      <a:pt x="1582875" y="0"/>
                      <a:pt x="1642633" y="59758"/>
                      <a:pt x="1642633" y="133474"/>
                    </a:cubicBezTo>
                    <a:lnTo>
                      <a:pt x="1642633" y="288032"/>
                    </a:lnTo>
                    <a:lnTo>
                      <a:pt x="2254942" y="288032"/>
                    </a:lnTo>
                    <a:cubicBezTo>
                      <a:pt x="2346911" y="288032"/>
                      <a:pt x="2421466" y="362587"/>
                      <a:pt x="2421466" y="454556"/>
                    </a:cubicBezTo>
                    <a:lnTo>
                      <a:pt x="2421466" y="5427321"/>
                    </a:lnTo>
                    <a:cubicBezTo>
                      <a:pt x="2421466" y="5519290"/>
                      <a:pt x="2346911" y="5593845"/>
                      <a:pt x="2254942" y="5593845"/>
                    </a:cubicBezTo>
                    <a:lnTo>
                      <a:pt x="166524" y="5593845"/>
                    </a:lnTo>
                    <a:cubicBezTo>
                      <a:pt x="74555" y="5593845"/>
                      <a:pt x="0" y="5519290"/>
                      <a:pt x="0" y="5427321"/>
                    </a:cubicBezTo>
                    <a:lnTo>
                      <a:pt x="0" y="454556"/>
                    </a:lnTo>
                    <a:cubicBezTo>
                      <a:pt x="0" y="362587"/>
                      <a:pt x="74555" y="288032"/>
                      <a:pt x="166524" y="288032"/>
                    </a:cubicBezTo>
                    <a:lnTo>
                      <a:pt x="778831" y="288032"/>
                    </a:lnTo>
                    <a:lnTo>
                      <a:pt x="778831" y="133474"/>
                    </a:lnTo>
                    <a:cubicBezTo>
                      <a:pt x="778831" y="59758"/>
                      <a:pt x="838589" y="0"/>
                      <a:pt x="912305" y="0"/>
                    </a:cubicBezTo>
                    <a:close/>
                  </a:path>
                </a:pathLst>
              </a:custGeom>
              <a:solidFill>
                <a:srgbClr val="2E2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6" name="Rectangle 115">
              <a:extLst>
                <a:ext uri="{FF2B5EF4-FFF2-40B4-BE49-F238E27FC236}">
                  <a16:creationId xmlns:a16="http://schemas.microsoft.com/office/drawing/2014/main" id="{FFDAA075-FF53-441B-BF92-92EEB94BAE55}"/>
                </a:ext>
              </a:extLst>
            </p:cNvPr>
            <p:cNvSpPr/>
            <p:nvPr/>
          </p:nvSpPr>
          <p:spPr bwMode="auto">
            <a:xfrm rot="10800000">
              <a:off x="6754837" y="4111609"/>
              <a:ext cx="1049079" cy="411480"/>
            </a:xfrm>
            <a:prstGeom prst="rect">
              <a:avLst/>
            </a:prstGeom>
            <a:solidFill>
              <a:srgbClr val="00FF99">
                <a:alpha val="4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endParaRPr>
            </a:p>
          </p:txBody>
        </p:sp>
      </p:grpSp>
      <p:sp>
        <p:nvSpPr>
          <p:cNvPr id="122" name="TextBox 121">
            <a:extLst>
              <a:ext uri="{FF2B5EF4-FFF2-40B4-BE49-F238E27FC236}">
                <a16:creationId xmlns:a16="http://schemas.microsoft.com/office/drawing/2014/main" id="{D1C86267-775D-4063-848C-E550BE4F8C59}"/>
              </a:ext>
            </a:extLst>
          </p:cNvPr>
          <p:cNvSpPr txBox="1"/>
          <p:nvPr/>
        </p:nvSpPr>
        <p:spPr>
          <a:xfrm>
            <a:off x="1066800" y="1143000"/>
            <a:ext cx="22098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EXPENSE CODES</a:t>
            </a:r>
          </a:p>
        </p:txBody>
      </p:sp>
      <p:sp>
        <p:nvSpPr>
          <p:cNvPr id="123" name="TextBox 122">
            <a:extLst>
              <a:ext uri="{FF2B5EF4-FFF2-40B4-BE49-F238E27FC236}">
                <a16:creationId xmlns:a16="http://schemas.microsoft.com/office/drawing/2014/main" id="{9ABB93EF-3128-43A5-959E-EA4CAA731FBD}"/>
              </a:ext>
            </a:extLst>
          </p:cNvPr>
          <p:cNvSpPr txBox="1"/>
          <p:nvPr/>
        </p:nvSpPr>
        <p:spPr>
          <a:xfrm>
            <a:off x="6019800" y="1752600"/>
            <a:ext cx="2286000"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REVENUE CODES</a:t>
            </a:r>
          </a:p>
        </p:txBody>
      </p:sp>
      <p:grpSp>
        <p:nvGrpSpPr>
          <p:cNvPr id="8" name="Group 7">
            <a:extLst>
              <a:ext uri="{FF2B5EF4-FFF2-40B4-BE49-F238E27FC236}">
                <a16:creationId xmlns:a16="http://schemas.microsoft.com/office/drawing/2014/main" id="{405C7FB0-0E70-400B-AF90-541C572CD1ED}"/>
              </a:ext>
            </a:extLst>
          </p:cNvPr>
          <p:cNvGrpSpPr/>
          <p:nvPr/>
        </p:nvGrpSpPr>
        <p:grpSpPr>
          <a:xfrm>
            <a:off x="3048000" y="1828800"/>
            <a:ext cx="533399" cy="3657600"/>
            <a:chOff x="3048000" y="1828800"/>
            <a:chExt cx="533399" cy="3657600"/>
          </a:xfrm>
        </p:grpSpPr>
        <p:sp>
          <p:nvSpPr>
            <p:cNvPr id="120" name="Right Bracket 119">
              <a:extLst>
                <a:ext uri="{FF2B5EF4-FFF2-40B4-BE49-F238E27FC236}">
                  <a16:creationId xmlns:a16="http://schemas.microsoft.com/office/drawing/2014/main" id="{B6129122-8F82-4C22-A336-518600FB14E9}"/>
                </a:ext>
              </a:extLst>
            </p:cNvPr>
            <p:cNvSpPr/>
            <p:nvPr/>
          </p:nvSpPr>
          <p:spPr bwMode="auto">
            <a:xfrm>
              <a:off x="3048000" y="1828800"/>
              <a:ext cx="228600" cy="365760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4" name="TextBox 123">
              <a:extLst>
                <a:ext uri="{FF2B5EF4-FFF2-40B4-BE49-F238E27FC236}">
                  <a16:creationId xmlns:a16="http://schemas.microsoft.com/office/drawing/2014/main" id="{F5B298EE-E80E-4466-91DC-49CCE937472C}"/>
                </a:ext>
              </a:extLst>
            </p:cNvPr>
            <p:cNvSpPr txBox="1"/>
            <p:nvPr/>
          </p:nvSpPr>
          <p:spPr>
            <a:xfrm rot="16200000">
              <a:off x="1617017" y="3516183"/>
              <a:ext cx="3651766" cy="276999"/>
            </a:xfrm>
            <a:prstGeom prst="rect">
              <a:avLst/>
            </a:prstGeom>
            <a:noFill/>
          </p:spPr>
          <p:txBody>
            <a:bodyPr wrap="square" rtlCol="0">
              <a:spAutoFit/>
            </a:bodyPr>
            <a:lstStyle/>
            <a:p>
              <a:pPr algn="ctr"/>
              <a:r>
                <a:rPr lang="en-US" sz="1200" b="1" dirty="0">
                  <a:latin typeface="Avenir LT Std 45 Book" panose="020B0502020203020204" pitchFamily="34" charset="0"/>
                </a:rPr>
                <a:t>UNSPENT BUDGET DOLLARS</a:t>
              </a:r>
            </a:p>
          </p:txBody>
        </p:sp>
      </p:grpSp>
      <p:grpSp>
        <p:nvGrpSpPr>
          <p:cNvPr id="9" name="Group 8">
            <a:extLst>
              <a:ext uri="{FF2B5EF4-FFF2-40B4-BE49-F238E27FC236}">
                <a16:creationId xmlns:a16="http://schemas.microsoft.com/office/drawing/2014/main" id="{F758469A-7D28-416F-8D3B-4220246624C6}"/>
              </a:ext>
            </a:extLst>
          </p:cNvPr>
          <p:cNvGrpSpPr/>
          <p:nvPr/>
        </p:nvGrpSpPr>
        <p:grpSpPr>
          <a:xfrm>
            <a:off x="5715000" y="2185948"/>
            <a:ext cx="500270" cy="2432564"/>
            <a:chOff x="5715000" y="2185948"/>
            <a:chExt cx="500270" cy="2432564"/>
          </a:xfrm>
        </p:grpSpPr>
        <p:sp>
          <p:nvSpPr>
            <p:cNvPr id="121" name="Right Bracket 120">
              <a:extLst>
                <a:ext uri="{FF2B5EF4-FFF2-40B4-BE49-F238E27FC236}">
                  <a16:creationId xmlns:a16="http://schemas.microsoft.com/office/drawing/2014/main" id="{D617A524-223A-4BC7-9BD1-3F7585E916ED}"/>
                </a:ext>
              </a:extLst>
            </p:cNvPr>
            <p:cNvSpPr/>
            <p:nvPr/>
          </p:nvSpPr>
          <p:spPr bwMode="auto">
            <a:xfrm rot="10800000">
              <a:off x="6019800" y="2438400"/>
              <a:ext cx="195470" cy="1902350"/>
            </a:xfrm>
            <a:prstGeom prst="rightBracke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5" name="TextBox 124">
              <a:extLst>
                <a:ext uri="{FF2B5EF4-FFF2-40B4-BE49-F238E27FC236}">
                  <a16:creationId xmlns:a16="http://schemas.microsoft.com/office/drawing/2014/main" id="{CFCD2EC3-7C64-434E-BAF8-3B9277C18C70}"/>
                </a:ext>
              </a:extLst>
            </p:cNvPr>
            <p:cNvSpPr txBox="1"/>
            <p:nvPr/>
          </p:nvSpPr>
          <p:spPr>
            <a:xfrm rot="5400000">
              <a:off x="4637218" y="3263730"/>
              <a:ext cx="2432564" cy="276999"/>
            </a:xfrm>
            <a:prstGeom prst="rect">
              <a:avLst/>
            </a:prstGeom>
            <a:noFill/>
          </p:spPr>
          <p:txBody>
            <a:bodyPr wrap="square" rtlCol="0">
              <a:spAutoFit/>
            </a:bodyPr>
            <a:lstStyle/>
            <a:p>
              <a:pPr algn="ctr"/>
              <a:r>
                <a:rPr lang="en-US" sz="1200" b="1" dirty="0">
                  <a:latin typeface="Avenir LT Std 45 Book" panose="020B0502020203020204" pitchFamily="34" charset="0"/>
                </a:rPr>
                <a:t>UNANTICIPATED REVENUE</a:t>
              </a:r>
            </a:p>
          </p:txBody>
        </p:sp>
      </p:grpSp>
      <p:sp>
        <p:nvSpPr>
          <p:cNvPr id="4" name="Cross 3"/>
          <p:cNvSpPr/>
          <p:nvPr/>
        </p:nvSpPr>
        <p:spPr bwMode="auto">
          <a:xfrm>
            <a:off x="4404360" y="2964851"/>
            <a:ext cx="548640" cy="548640"/>
          </a:xfrm>
          <a:prstGeom prst="plus">
            <a:avLst>
              <a:gd name="adj" fmla="val 34351"/>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 name="!!box">
            <a:extLst>
              <a:ext uri="{FF2B5EF4-FFF2-40B4-BE49-F238E27FC236}">
                <a16:creationId xmlns:a16="http://schemas.microsoft.com/office/drawing/2014/main" id="{4EA57D2C-3113-4D87-AB63-9D0EE9E5B04C}"/>
              </a:ext>
            </a:extLst>
          </p:cNvPr>
          <p:cNvSpPr/>
          <p:nvPr/>
        </p:nvSpPr>
        <p:spPr bwMode="auto">
          <a:xfrm>
            <a:off x="2438400" y="1512332"/>
            <a:ext cx="392865"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8" name="!!box">
            <a:extLst>
              <a:ext uri="{FF2B5EF4-FFF2-40B4-BE49-F238E27FC236}">
                <a16:creationId xmlns:a16="http://schemas.microsoft.com/office/drawing/2014/main" id="{834EEE40-99B1-419F-8C9F-7FAF3F71DC8E}"/>
              </a:ext>
            </a:extLst>
          </p:cNvPr>
          <p:cNvSpPr/>
          <p:nvPr/>
        </p:nvSpPr>
        <p:spPr bwMode="auto">
          <a:xfrm>
            <a:off x="2530548" y="2133600"/>
            <a:ext cx="311667"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9" name="!!box">
            <a:extLst>
              <a:ext uri="{FF2B5EF4-FFF2-40B4-BE49-F238E27FC236}">
                <a16:creationId xmlns:a16="http://schemas.microsoft.com/office/drawing/2014/main" id="{E5413D62-870F-4228-9FFE-3B174D8AEF81}"/>
              </a:ext>
            </a:extLst>
          </p:cNvPr>
          <p:cNvSpPr/>
          <p:nvPr/>
        </p:nvSpPr>
        <p:spPr bwMode="auto">
          <a:xfrm>
            <a:off x="2225041" y="2743200"/>
            <a:ext cx="606426"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0" name="!!box">
            <a:extLst>
              <a:ext uri="{FF2B5EF4-FFF2-40B4-BE49-F238E27FC236}">
                <a16:creationId xmlns:a16="http://schemas.microsoft.com/office/drawing/2014/main" id="{E5807F85-277A-4732-832A-1E4F76586D70}"/>
              </a:ext>
            </a:extLst>
          </p:cNvPr>
          <p:cNvSpPr/>
          <p:nvPr/>
        </p:nvSpPr>
        <p:spPr bwMode="auto">
          <a:xfrm>
            <a:off x="2353621" y="3352800"/>
            <a:ext cx="488594"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1" name="!!box">
            <a:extLst>
              <a:ext uri="{FF2B5EF4-FFF2-40B4-BE49-F238E27FC236}">
                <a16:creationId xmlns:a16="http://schemas.microsoft.com/office/drawing/2014/main" id="{ED52E92C-40FA-4CA4-B69A-5F667B616E65}"/>
              </a:ext>
            </a:extLst>
          </p:cNvPr>
          <p:cNvSpPr/>
          <p:nvPr/>
        </p:nvSpPr>
        <p:spPr bwMode="auto">
          <a:xfrm>
            <a:off x="1828800" y="3964229"/>
            <a:ext cx="1005865"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2" name="!!box">
            <a:extLst>
              <a:ext uri="{FF2B5EF4-FFF2-40B4-BE49-F238E27FC236}">
                <a16:creationId xmlns:a16="http://schemas.microsoft.com/office/drawing/2014/main" id="{E87494FA-1413-4D7C-B346-A542A7CD32A9}"/>
              </a:ext>
            </a:extLst>
          </p:cNvPr>
          <p:cNvSpPr/>
          <p:nvPr/>
        </p:nvSpPr>
        <p:spPr bwMode="auto">
          <a:xfrm>
            <a:off x="2606065" y="5186580"/>
            <a:ext cx="228600"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3" name="!!box">
            <a:extLst>
              <a:ext uri="{FF2B5EF4-FFF2-40B4-BE49-F238E27FC236}">
                <a16:creationId xmlns:a16="http://schemas.microsoft.com/office/drawing/2014/main" id="{1435A1F0-20EA-42F6-A94F-05E552EB16CC}"/>
              </a:ext>
            </a:extLst>
          </p:cNvPr>
          <p:cNvSpPr/>
          <p:nvPr/>
        </p:nvSpPr>
        <p:spPr bwMode="auto">
          <a:xfrm>
            <a:off x="6434202" y="2178473"/>
            <a:ext cx="277001"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4" name="!!box">
            <a:extLst>
              <a:ext uri="{FF2B5EF4-FFF2-40B4-BE49-F238E27FC236}">
                <a16:creationId xmlns:a16="http://schemas.microsoft.com/office/drawing/2014/main" id="{5E97D5BC-0A0B-41DF-B8AA-D9AD41D1C32B}"/>
              </a:ext>
            </a:extLst>
          </p:cNvPr>
          <p:cNvSpPr/>
          <p:nvPr/>
        </p:nvSpPr>
        <p:spPr bwMode="auto">
          <a:xfrm>
            <a:off x="6434202" y="2797018"/>
            <a:ext cx="576198"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5" name="!!box">
            <a:extLst>
              <a:ext uri="{FF2B5EF4-FFF2-40B4-BE49-F238E27FC236}">
                <a16:creationId xmlns:a16="http://schemas.microsoft.com/office/drawing/2014/main" id="{2790A3A4-6EB4-4154-80BB-B8B391BF8AD3}"/>
              </a:ext>
            </a:extLst>
          </p:cNvPr>
          <p:cNvSpPr/>
          <p:nvPr/>
        </p:nvSpPr>
        <p:spPr bwMode="auto">
          <a:xfrm>
            <a:off x="6427330" y="3408764"/>
            <a:ext cx="216719"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76" name="!!box">
            <a:extLst>
              <a:ext uri="{FF2B5EF4-FFF2-40B4-BE49-F238E27FC236}">
                <a16:creationId xmlns:a16="http://schemas.microsoft.com/office/drawing/2014/main" id="{FBE5B37A-01A0-48EF-A919-7CDA361E4EB9}"/>
              </a:ext>
            </a:extLst>
          </p:cNvPr>
          <p:cNvSpPr/>
          <p:nvPr/>
        </p:nvSpPr>
        <p:spPr bwMode="auto">
          <a:xfrm>
            <a:off x="6420779" y="4006265"/>
            <a:ext cx="437221" cy="609600"/>
          </a:xfrm>
          <a:prstGeom prst="rect">
            <a:avLst/>
          </a:prstGeom>
          <a:noFill/>
          <a:ln w="2857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32551945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anim calcmode="lin" valueType="num">
                                      <p:cBhvr>
                                        <p:cTn id="14" dur="500" fill="hold"/>
                                        <p:tgtEl>
                                          <p:spTgt spid="39"/>
                                        </p:tgtEl>
                                        <p:attrNameLst>
                                          <p:attrName>ppt_x</p:attrName>
                                        </p:attrNameLst>
                                      </p:cBhvr>
                                      <p:tavLst>
                                        <p:tav tm="0">
                                          <p:val>
                                            <p:strVal val="#ppt_x"/>
                                          </p:val>
                                        </p:tav>
                                        <p:tav tm="100000">
                                          <p:val>
                                            <p:strVal val="#ppt_x"/>
                                          </p:val>
                                        </p:tav>
                                      </p:tavLst>
                                    </p:anim>
                                    <p:anim calcmode="lin" valueType="num">
                                      <p:cBhvr>
                                        <p:cTn id="15" dur="500" fill="hold"/>
                                        <p:tgtEl>
                                          <p:spTgt spid="3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anim calcmode="lin" valueType="num">
                                      <p:cBhvr>
                                        <p:cTn id="20" dur="500" fill="hold"/>
                                        <p:tgtEl>
                                          <p:spTgt spid="38"/>
                                        </p:tgtEl>
                                        <p:attrNameLst>
                                          <p:attrName>ppt_x</p:attrName>
                                        </p:attrNameLst>
                                      </p:cBhvr>
                                      <p:tavLst>
                                        <p:tav tm="0">
                                          <p:val>
                                            <p:strVal val="#ppt_x"/>
                                          </p:val>
                                        </p:tav>
                                        <p:tav tm="100000">
                                          <p:val>
                                            <p:strVal val="#ppt_x"/>
                                          </p:val>
                                        </p:tav>
                                      </p:tavLst>
                                    </p:anim>
                                    <p:anim calcmode="lin" valueType="num">
                                      <p:cBhvr>
                                        <p:cTn id="21" dur="5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7"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anim calcmode="lin" valueType="num">
                                      <p:cBhvr>
                                        <p:cTn id="26" dur="500" fill="hold"/>
                                        <p:tgtEl>
                                          <p:spTgt spid="34"/>
                                        </p:tgtEl>
                                        <p:attrNameLst>
                                          <p:attrName>ppt_x</p:attrName>
                                        </p:attrNameLst>
                                      </p:cBhvr>
                                      <p:tavLst>
                                        <p:tav tm="0">
                                          <p:val>
                                            <p:strVal val="#ppt_x"/>
                                          </p:val>
                                        </p:tav>
                                        <p:tav tm="100000">
                                          <p:val>
                                            <p:strVal val="#ppt_x"/>
                                          </p:val>
                                        </p:tav>
                                      </p:tavLst>
                                    </p:anim>
                                    <p:anim calcmode="lin" valueType="num">
                                      <p:cBhvr>
                                        <p:cTn id="27" dur="500" fill="hold"/>
                                        <p:tgtEl>
                                          <p:spTgt spid="3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7"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anim calcmode="lin" valueType="num">
                                      <p:cBhvr>
                                        <p:cTn id="32" dur="500" fill="hold"/>
                                        <p:tgtEl>
                                          <p:spTgt spid="33"/>
                                        </p:tgtEl>
                                        <p:attrNameLst>
                                          <p:attrName>ppt_x</p:attrName>
                                        </p:attrNameLst>
                                      </p:cBhvr>
                                      <p:tavLst>
                                        <p:tav tm="0">
                                          <p:val>
                                            <p:strVal val="#ppt_x"/>
                                          </p:val>
                                        </p:tav>
                                        <p:tav tm="100000">
                                          <p:val>
                                            <p:strVal val="#ppt_x"/>
                                          </p:val>
                                        </p:tav>
                                      </p:tavLst>
                                    </p:anim>
                                    <p:anim calcmode="lin" valueType="num">
                                      <p:cBhvr>
                                        <p:cTn id="33" dur="500" fill="hold"/>
                                        <p:tgtEl>
                                          <p:spTgt spid="3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7" presetClass="entr" presetSubtype="0"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7"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ppt_x</p:attrName>
                                        </p:attrNameLst>
                                      </p:cBhvr>
                                      <p:tavLst>
                                        <p:tav tm="0">
                                          <p:val>
                                            <p:strVal val="#ppt_x"/>
                                          </p:val>
                                        </p:tav>
                                        <p:tav tm="100000">
                                          <p:val>
                                            <p:strVal val="#ppt_x"/>
                                          </p:val>
                                        </p:tav>
                                      </p:tavLst>
                                    </p:anim>
                                    <p:anim calcmode="lin" valueType="num">
                                      <p:cBhvr>
                                        <p:cTn id="45"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500" fill="hold"/>
                                        <p:tgtEl>
                                          <p:spTgt spid="5"/>
                                        </p:tgtEl>
                                        <p:attrNameLst>
                                          <p:attrName>ppt_w</p:attrName>
                                        </p:attrNameLst>
                                      </p:cBhvr>
                                      <p:tavLst>
                                        <p:tav tm="0">
                                          <p:val>
                                            <p:fltVal val="0"/>
                                          </p:val>
                                        </p:tav>
                                        <p:tav tm="100000">
                                          <p:val>
                                            <p:strVal val="#ppt_w"/>
                                          </p:val>
                                        </p:tav>
                                      </p:tavLst>
                                    </p:anim>
                                    <p:anim calcmode="lin" valueType="num">
                                      <p:cBhvr>
                                        <p:cTn id="51" dur="500" fill="hold"/>
                                        <p:tgtEl>
                                          <p:spTgt spid="5"/>
                                        </p:tgtEl>
                                        <p:attrNameLst>
                                          <p:attrName>ppt_h</p:attrName>
                                        </p:attrNameLst>
                                      </p:cBhvr>
                                      <p:tavLst>
                                        <p:tav tm="0">
                                          <p:val>
                                            <p:fltVal val="0"/>
                                          </p:val>
                                        </p:tav>
                                        <p:tav tm="100000">
                                          <p:val>
                                            <p:strVal val="#ppt_h"/>
                                          </p:val>
                                        </p:tav>
                                      </p:tavLst>
                                    </p:anim>
                                    <p:animEffect transition="in" filter="fade">
                                      <p:cBhvr>
                                        <p:cTn id="52" dur="500"/>
                                        <p:tgtEl>
                                          <p:spTgt spid="5"/>
                                        </p:tgtEl>
                                      </p:cBhvr>
                                    </p:animEffect>
                                  </p:childTnLst>
                                </p:cTn>
                              </p:par>
                            </p:childTnLst>
                          </p:cTn>
                        </p:par>
                        <p:par>
                          <p:cTn id="53" fill="hold">
                            <p:stCondLst>
                              <p:cond delay="500"/>
                            </p:stCondLst>
                            <p:childTnLst>
                              <p:par>
                                <p:cTn id="54" presetID="53" presetClass="entr" presetSubtype="16"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 calcmode="lin" valueType="num">
                                      <p:cBhvr>
                                        <p:cTn id="56" dur="500" fill="hold"/>
                                        <p:tgtEl>
                                          <p:spTgt spid="68"/>
                                        </p:tgtEl>
                                        <p:attrNameLst>
                                          <p:attrName>ppt_w</p:attrName>
                                        </p:attrNameLst>
                                      </p:cBhvr>
                                      <p:tavLst>
                                        <p:tav tm="0">
                                          <p:val>
                                            <p:fltVal val="0"/>
                                          </p:val>
                                        </p:tav>
                                        <p:tav tm="100000">
                                          <p:val>
                                            <p:strVal val="#ppt_w"/>
                                          </p:val>
                                        </p:tav>
                                      </p:tavLst>
                                    </p:anim>
                                    <p:anim calcmode="lin" valueType="num">
                                      <p:cBhvr>
                                        <p:cTn id="57" dur="500" fill="hold"/>
                                        <p:tgtEl>
                                          <p:spTgt spid="68"/>
                                        </p:tgtEl>
                                        <p:attrNameLst>
                                          <p:attrName>ppt_h</p:attrName>
                                        </p:attrNameLst>
                                      </p:cBhvr>
                                      <p:tavLst>
                                        <p:tav tm="0">
                                          <p:val>
                                            <p:fltVal val="0"/>
                                          </p:val>
                                        </p:tav>
                                        <p:tav tm="100000">
                                          <p:val>
                                            <p:strVal val="#ppt_h"/>
                                          </p:val>
                                        </p:tav>
                                      </p:tavLst>
                                    </p:anim>
                                    <p:animEffect transition="in" filter="fade">
                                      <p:cBhvr>
                                        <p:cTn id="58" dur="500"/>
                                        <p:tgtEl>
                                          <p:spTgt spid="68"/>
                                        </p:tgtEl>
                                      </p:cBhvr>
                                    </p:animEffect>
                                  </p:childTnLst>
                                </p:cTn>
                              </p:par>
                            </p:childTnLst>
                          </p:cTn>
                        </p:par>
                        <p:par>
                          <p:cTn id="59" fill="hold">
                            <p:stCondLst>
                              <p:cond delay="1000"/>
                            </p:stCondLst>
                            <p:childTnLst>
                              <p:par>
                                <p:cTn id="60" presetID="53" presetClass="entr" presetSubtype="16"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 calcmode="lin" valueType="num">
                                      <p:cBhvr>
                                        <p:cTn id="62" dur="500" fill="hold"/>
                                        <p:tgtEl>
                                          <p:spTgt spid="69"/>
                                        </p:tgtEl>
                                        <p:attrNameLst>
                                          <p:attrName>ppt_w</p:attrName>
                                        </p:attrNameLst>
                                      </p:cBhvr>
                                      <p:tavLst>
                                        <p:tav tm="0">
                                          <p:val>
                                            <p:fltVal val="0"/>
                                          </p:val>
                                        </p:tav>
                                        <p:tav tm="100000">
                                          <p:val>
                                            <p:strVal val="#ppt_w"/>
                                          </p:val>
                                        </p:tav>
                                      </p:tavLst>
                                    </p:anim>
                                    <p:anim calcmode="lin" valueType="num">
                                      <p:cBhvr>
                                        <p:cTn id="63" dur="500" fill="hold"/>
                                        <p:tgtEl>
                                          <p:spTgt spid="69"/>
                                        </p:tgtEl>
                                        <p:attrNameLst>
                                          <p:attrName>ppt_h</p:attrName>
                                        </p:attrNameLst>
                                      </p:cBhvr>
                                      <p:tavLst>
                                        <p:tav tm="0">
                                          <p:val>
                                            <p:fltVal val="0"/>
                                          </p:val>
                                        </p:tav>
                                        <p:tav tm="100000">
                                          <p:val>
                                            <p:strVal val="#ppt_h"/>
                                          </p:val>
                                        </p:tav>
                                      </p:tavLst>
                                    </p:anim>
                                    <p:animEffect transition="in" filter="fade">
                                      <p:cBhvr>
                                        <p:cTn id="64" dur="500"/>
                                        <p:tgtEl>
                                          <p:spTgt spid="69"/>
                                        </p:tgtEl>
                                      </p:cBhvr>
                                    </p:animEffect>
                                  </p:childTnLst>
                                </p:cTn>
                              </p:par>
                            </p:childTnLst>
                          </p:cTn>
                        </p:par>
                        <p:par>
                          <p:cTn id="65" fill="hold">
                            <p:stCondLst>
                              <p:cond delay="1500"/>
                            </p:stCondLst>
                            <p:childTnLst>
                              <p:par>
                                <p:cTn id="66" presetID="53" presetClass="entr" presetSubtype="16" fill="hold" grpId="0" nodeType="afterEffect">
                                  <p:stCondLst>
                                    <p:cond delay="0"/>
                                  </p:stCondLst>
                                  <p:childTnLst>
                                    <p:set>
                                      <p:cBhvr>
                                        <p:cTn id="67" dur="1" fill="hold">
                                          <p:stCondLst>
                                            <p:cond delay="0"/>
                                          </p:stCondLst>
                                        </p:cTn>
                                        <p:tgtEl>
                                          <p:spTgt spid="70"/>
                                        </p:tgtEl>
                                        <p:attrNameLst>
                                          <p:attrName>style.visibility</p:attrName>
                                        </p:attrNameLst>
                                      </p:cBhvr>
                                      <p:to>
                                        <p:strVal val="visible"/>
                                      </p:to>
                                    </p:set>
                                    <p:anim calcmode="lin" valueType="num">
                                      <p:cBhvr>
                                        <p:cTn id="68" dur="500" fill="hold"/>
                                        <p:tgtEl>
                                          <p:spTgt spid="70"/>
                                        </p:tgtEl>
                                        <p:attrNameLst>
                                          <p:attrName>ppt_w</p:attrName>
                                        </p:attrNameLst>
                                      </p:cBhvr>
                                      <p:tavLst>
                                        <p:tav tm="0">
                                          <p:val>
                                            <p:fltVal val="0"/>
                                          </p:val>
                                        </p:tav>
                                        <p:tav tm="100000">
                                          <p:val>
                                            <p:strVal val="#ppt_w"/>
                                          </p:val>
                                        </p:tav>
                                      </p:tavLst>
                                    </p:anim>
                                    <p:anim calcmode="lin" valueType="num">
                                      <p:cBhvr>
                                        <p:cTn id="69" dur="500" fill="hold"/>
                                        <p:tgtEl>
                                          <p:spTgt spid="70"/>
                                        </p:tgtEl>
                                        <p:attrNameLst>
                                          <p:attrName>ppt_h</p:attrName>
                                        </p:attrNameLst>
                                      </p:cBhvr>
                                      <p:tavLst>
                                        <p:tav tm="0">
                                          <p:val>
                                            <p:fltVal val="0"/>
                                          </p:val>
                                        </p:tav>
                                        <p:tav tm="100000">
                                          <p:val>
                                            <p:strVal val="#ppt_h"/>
                                          </p:val>
                                        </p:tav>
                                      </p:tavLst>
                                    </p:anim>
                                    <p:animEffect transition="in" filter="fade">
                                      <p:cBhvr>
                                        <p:cTn id="70" dur="500"/>
                                        <p:tgtEl>
                                          <p:spTgt spid="70"/>
                                        </p:tgtEl>
                                      </p:cBhvr>
                                    </p:animEffect>
                                  </p:childTnLst>
                                </p:cTn>
                              </p:par>
                            </p:childTnLst>
                          </p:cTn>
                        </p:par>
                        <p:par>
                          <p:cTn id="71" fill="hold">
                            <p:stCondLst>
                              <p:cond delay="2000"/>
                            </p:stCondLst>
                            <p:childTnLst>
                              <p:par>
                                <p:cTn id="72" presetID="53" presetClass="entr" presetSubtype="16" fill="hold" grpId="0" nodeType="afterEffect">
                                  <p:stCondLst>
                                    <p:cond delay="0"/>
                                  </p:stCondLst>
                                  <p:childTnLst>
                                    <p:set>
                                      <p:cBhvr>
                                        <p:cTn id="73" dur="1" fill="hold">
                                          <p:stCondLst>
                                            <p:cond delay="0"/>
                                          </p:stCondLst>
                                        </p:cTn>
                                        <p:tgtEl>
                                          <p:spTgt spid="71"/>
                                        </p:tgtEl>
                                        <p:attrNameLst>
                                          <p:attrName>style.visibility</p:attrName>
                                        </p:attrNameLst>
                                      </p:cBhvr>
                                      <p:to>
                                        <p:strVal val="visible"/>
                                      </p:to>
                                    </p:set>
                                    <p:anim calcmode="lin" valueType="num">
                                      <p:cBhvr>
                                        <p:cTn id="74" dur="500" fill="hold"/>
                                        <p:tgtEl>
                                          <p:spTgt spid="71"/>
                                        </p:tgtEl>
                                        <p:attrNameLst>
                                          <p:attrName>ppt_w</p:attrName>
                                        </p:attrNameLst>
                                      </p:cBhvr>
                                      <p:tavLst>
                                        <p:tav tm="0">
                                          <p:val>
                                            <p:fltVal val="0"/>
                                          </p:val>
                                        </p:tav>
                                        <p:tav tm="100000">
                                          <p:val>
                                            <p:strVal val="#ppt_w"/>
                                          </p:val>
                                        </p:tav>
                                      </p:tavLst>
                                    </p:anim>
                                    <p:anim calcmode="lin" valueType="num">
                                      <p:cBhvr>
                                        <p:cTn id="75" dur="500" fill="hold"/>
                                        <p:tgtEl>
                                          <p:spTgt spid="71"/>
                                        </p:tgtEl>
                                        <p:attrNameLst>
                                          <p:attrName>ppt_h</p:attrName>
                                        </p:attrNameLst>
                                      </p:cBhvr>
                                      <p:tavLst>
                                        <p:tav tm="0">
                                          <p:val>
                                            <p:fltVal val="0"/>
                                          </p:val>
                                        </p:tav>
                                        <p:tav tm="100000">
                                          <p:val>
                                            <p:strVal val="#ppt_h"/>
                                          </p:val>
                                        </p:tav>
                                      </p:tavLst>
                                    </p:anim>
                                    <p:animEffect transition="in" filter="fade">
                                      <p:cBhvr>
                                        <p:cTn id="76" dur="500"/>
                                        <p:tgtEl>
                                          <p:spTgt spid="71"/>
                                        </p:tgtEl>
                                      </p:cBhvr>
                                    </p:animEffect>
                                  </p:childTnLst>
                                </p:cTn>
                              </p:par>
                            </p:childTnLst>
                          </p:cTn>
                        </p:par>
                        <p:par>
                          <p:cTn id="77" fill="hold">
                            <p:stCondLst>
                              <p:cond delay="2500"/>
                            </p:stCondLst>
                            <p:childTnLst>
                              <p:par>
                                <p:cTn id="78" presetID="53" presetClass="entr" presetSubtype="16"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500" fill="hold"/>
                                        <p:tgtEl>
                                          <p:spTgt spid="8"/>
                                        </p:tgtEl>
                                        <p:attrNameLst>
                                          <p:attrName>ppt_w</p:attrName>
                                        </p:attrNameLst>
                                      </p:cBhvr>
                                      <p:tavLst>
                                        <p:tav tm="0">
                                          <p:val>
                                            <p:fltVal val="0"/>
                                          </p:val>
                                        </p:tav>
                                        <p:tav tm="100000">
                                          <p:val>
                                            <p:strVal val="#ppt_w"/>
                                          </p:val>
                                        </p:tav>
                                      </p:tavLst>
                                    </p:anim>
                                    <p:anim calcmode="lin" valueType="num">
                                      <p:cBhvr>
                                        <p:cTn id="88" dur="500" fill="hold"/>
                                        <p:tgtEl>
                                          <p:spTgt spid="8"/>
                                        </p:tgtEl>
                                        <p:attrNameLst>
                                          <p:attrName>ppt_h</p:attrName>
                                        </p:attrNameLst>
                                      </p:cBhvr>
                                      <p:tavLst>
                                        <p:tav tm="0">
                                          <p:val>
                                            <p:fltVal val="0"/>
                                          </p:val>
                                        </p:tav>
                                        <p:tav tm="100000">
                                          <p:val>
                                            <p:strVal val="#ppt_h"/>
                                          </p:val>
                                        </p:tav>
                                      </p:tavLst>
                                    </p:anim>
                                    <p:animEffect transition="in" filter="fade">
                                      <p:cBhvr>
                                        <p:cTn id="89" dur="500"/>
                                        <p:tgtEl>
                                          <p:spTgt spid="8"/>
                                        </p:tgtEl>
                                      </p:cBhvr>
                                    </p:animEffect>
                                  </p:childTnLst>
                                </p:cTn>
                              </p:par>
                            </p:childTnLst>
                          </p:cTn>
                        </p:par>
                      </p:childTnLst>
                    </p:cTn>
                  </p:par>
                  <p:par>
                    <p:cTn id="90" fill="hold">
                      <p:stCondLst>
                        <p:cond delay="indefinite"/>
                      </p:stCondLst>
                      <p:childTnLst>
                        <p:par>
                          <p:cTn id="91" fill="hold">
                            <p:stCondLst>
                              <p:cond delay="0"/>
                            </p:stCondLst>
                            <p:childTnLst>
                              <p:par>
                                <p:cTn id="92" presetID="6" presetClass="entr" presetSubtype="16" fill="hold" grpId="0" nodeType="click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circle(in)">
                                      <p:cBhvr>
                                        <p:cTn id="94" dur="2000"/>
                                        <p:tgtEl>
                                          <p:spTgt spid="4"/>
                                        </p:tgtEl>
                                      </p:cBhvr>
                                    </p:animEffect>
                                  </p:childTnLst>
                                </p:cTn>
                              </p:par>
                            </p:childTnLst>
                          </p:cTn>
                        </p:par>
                      </p:childTnLst>
                    </p:cTn>
                  </p:par>
                  <p:par>
                    <p:cTn id="95" fill="hold">
                      <p:stCondLst>
                        <p:cond delay="indefinite"/>
                      </p:stCondLst>
                      <p:childTnLst>
                        <p:par>
                          <p:cTn id="96" fill="hold">
                            <p:stCondLst>
                              <p:cond delay="0"/>
                            </p:stCondLst>
                            <p:childTnLst>
                              <p:par>
                                <p:cTn id="97" presetID="47" presetClass="entr" presetSubtype="0" fill="hold" nodeType="click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1000"/>
                                        <p:tgtEl>
                                          <p:spTgt spid="31"/>
                                        </p:tgtEl>
                                      </p:cBhvr>
                                    </p:animEffect>
                                    <p:anim calcmode="lin" valueType="num">
                                      <p:cBhvr>
                                        <p:cTn id="100" dur="1000" fill="hold"/>
                                        <p:tgtEl>
                                          <p:spTgt spid="31"/>
                                        </p:tgtEl>
                                        <p:attrNameLst>
                                          <p:attrName>ppt_x</p:attrName>
                                        </p:attrNameLst>
                                      </p:cBhvr>
                                      <p:tavLst>
                                        <p:tav tm="0">
                                          <p:val>
                                            <p:strVal val="#ppt_x"/>
                                          </p:val>
                                        </p:tav>
                                        <p:tav tm="100000">
                                          <p:val>
                                            <p:strVal val="#ppt_x"/>
                                          </p:val>
                                        </p:tav>
                                      </p:tavLst>
                                    </p:anim>
                                    <p:anim calcmode="lin" valueType="num">
                                      <p:cBhvr>
                                        <p:cTn id="101" dur="1000" fill="hold"/>
                                        <p:tgtEl>
                                          <p:spTgt spid="31"/>
                                        </p:tgtEl>
                                        <p:attrNameLst>
                                          <p:attrName>ppt_y</p:attrName>
                                        </p:attrNameLst>
                                      </p:cBhvr>
                                      <p:tavLst>
                                        <p:tav tm="0">
                                          <p:val>
                                            <p:strVal val="#ppt_y-.1"/>
                                          </p:val>
                                        </p:tav>
                                        <p:tav tm="100000">
                                          <p:val>
                                            <p:strVal val="#ppt_y"/>
                                          </p:val>
                                        </p:tav>
                                      </p:tavLst>
                                    </p:anim>
                                  </p:childTnLst>
                                </p:cTn>
                              </p:par>
                            </p:childTnLst>
                          </p:cTn>
                        </p:par>
                        <p:par>
                          <p:cTn id="102" fill="hold">
                            <p:stCondLst>
                              <p:cond delay="1000"/>
                            </p:stCondLst>
                            <p:childTnLst>
                              <p:par>
                                <p:cTn id="103" presetID="47" presetClass="entr" presetSubtype="0" fill="hold" nodeType="after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fade">
                                      <p:cBhvr>
                                        <p:cTn id="105" dur="500"/>
                                        <p:tgtEl>
                                          <p:spTgt spid="30"/>
                                        </p:tgtEl>
                                      </p:cBhvr>
                                    </p:animEffect>
                                    <p:anim calcmode="lin" valueType="num">
                                      <p:cBhvr>
                                        <p:cTn id="106" dur="500" fill="hold"/>
                                        <p:tgtEl>
                                          <p:spTgt spid="30"/>
                                        </p:tgtEl>
                                        <p:attrNameLst>
                                          <p:attrName>ppt_x</p:attrName>
                                        </p:attrNameLst>
                                      </p:cBhvr>
                                      <p:tavLst>
                                        <p:tav tm="0">
                                          <p:val>
                                            <p:strVal val="#ppt_x"/>
                                          </p:val>
                                        </p:tav>
                                        <p:tav tm="100000">
                                          <p:val>
                                            <p:strVal val="#ppt_x"/>
                                          </p:val>
                                        </p:tav>
                                      </p:tavLst>
                                    </p:anim>
                                    <p:anim calcmode="lin" valueType="num">
                                      <p:cBhvr>
                                        <p:cTn id="107" dur="500" fill="hold"/>
                                        <p:tgtEl>
                                          <p:spTgt spid="30"/>
                                        </p:tgtEl>
                                        <p:attrNameLst>
                                          <p:attrName>ppt_y</p:attrName>
                                        </p:attrNameLst>
                                      </p:cBhvr>
                                      <p:tavLst>
                                        <p:tav tm="0">
                                          <p:val>
                                            <p:strVal val="#ppt_y-.1"/>
                                          </p:val>
                                        </p:tav>
                                        <p:tav tm="100000">
                                          <p:val>
                                            <p:strVal val="#ppt_y"/>
                                          </p:val>
                                        </p:tav>
                                      </p:tavLst>
                                    </p:anim>
                                  </p:childTnLst>
                                </p:cTn>
                              </p:par>
                            </p:childTnLst>
                          </p:cTn>
                        </p:par>
                        <p:par>
                          <p:cTn id="108" fill="hold">
                            <p:stCondLst>
                              <p:cond delay="1500"/>
                            </p:stCondLst>
                            <p:childTnLst>
                              <p:par>
                                <p:cTn id="109" presetID="47" presetClass="entr" presetSubtype="0" fill="hold"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500"/>
                                        <p:tgtEl>
                                          <p:spTgt spid="29"/>
                                        </p:tgtEl>
                                      </p:cBhvr>
                                    </p:animEffect>
                                    <p:anim calcmode="lin" valueType="num">
                                      <p:cBhvr>
                                        <p:cTn id="112" dur="500" fill="hold"/>
                                        <p:tgtEl>
                                          <p:spTgt spid="29"/>
                                        </p:tgtEl>
                                        <p:attrNameLst>
                                          <p:attrName>ppt_x</p:attrName>
                                        </p:attrNameLst>
                                      </p:cBhvr>
                                      <p:tavLst>
                                        <p:tav tm="0">
                                          <p:val>
                                            <p:strVal val="#ppt_x"/>
                                          </p:val>
                                        </p:tav>
                                        <p:tav tm="100000">
                                          <p:val>
                                            <p:strVal val="#ppt_x"/>
                                          </p:val>
                                        </p:tav>
                                      </p:tavLst>
                                    </p:anim>
                                    <p:anim calcmode="lin" valueType="num">
                                      <p:cBhvr>
                                        <p:cTn id="113" dur="500" fill="hold"/>
                                        <p:tgtEl>
                                          <p:spTgt spid="29"/>
                                        </p:tgtEl>
                                        <p:attrNameLst>
                                          <p:attrName>ppt_y</p:attrName>
                                        </p:attrNameLst>
                                      </p:cBhvr>
                                      <p:tavLst>
                                        <p:tav tm="0">
                                          <p:val>
                                            <p:strVal val="#ppt_y-.1"/>
                                          </p:val>
                                        </p:tav>
                                        <p:tav tm="100000">
                                          <p:val>
                                            <p:strVal val="#ppt_y"/>
                                          </p:val>
                                        </p:tav>
                                      </p:tavLst>
                                    </p:anim>
                                  </p:childTnLst>
                                </p:cTn>
                              </p:par>
                            </p:childTnLst>
                          </p:cTn>
                        </p:par>
                        <p:par>
                          <p:cTn id="114" fill="hold">
                            <p:stCondLst>
                              <p:cond delay="2000"/>
                            </p:stCondLst>
                            <p:childTnLst>
                              <p:par>
                                <p:cTn id="115" presetID="47" presetClass="entr" presetSubtype="0" fill="hold" nodeType="after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500"/>
                                        <p:tgtEl>
                                          <p:spTgt spid="10"/>
                                        </p:tgtEl>
                                      </p:cBhvr>
                                    </p:animEffect>
                                    <p:anim calcmode="lin" valueType="num">
                                      <p:cBhvr>
                                        <p:cTn id="118" dur="500" fill="hold"/>
                                        <p:tgtEl>
                                          <p:spTgt spid="10"/>
                                        </p:tgtEl>
                                        <p:attrNameLst>
                                          <p:attrName>ppt_x</p:attrName>
                                        </p:attrNameLst>
                                      </p:cBhvr>
                                      <p:tavLst>
                                        <p:tav tm="0">
                                          <p:val>
                                            <p:strVal val="#ppt_x"/>
                                          </p:val>
                                        </p:tav>
                                        <p:tav tm="100000">
                                          <p:val>
                                            <p:strVal val="#ppt_x"/>
                                          </p:val>
                                        </p:tav>
                                      </p:tavLst>
                                    </p:anim>
                                    <p:anim calcmode="lin" valueType="num">
                                      <p:cBhvr>
                                        <p:cTn id="11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53" presetClass="entr" presetSubtype="16" fill="hold" grpId="0" nodeType="clickEffect">
                                  <p:stCondLst>
                                    <p:cond delay="0"/>
                                  </p:stCondLst>
                                  <p:childTnLst>
                                    <p:set>
                                      <p:cBhvr>
                                        <p:cTn id="123" dur="1" fill="hold">
                                          <p:stCondLst>
                                            <p:cond delay="0"/>
                                          </p:stCondLst>
                                        </p:cTn>
                                        <p:tgtEl>
                                          <p:spTgt spid="73"/>
                                        </p:tgtEl>
                                        <p:attrNameLst>
                                          <p:attrName>style.visibility</p:attrName>
                                        </p:attrNameLst>
                                      </p:cBhvr>
                                      <p:to>
                                        <p:strVal val="visible"/>
                                      </p:to>
                                    </p:set>
                                    <p:anim calcmode="lin" valueType="num">
                                      <p:cBhvr>
                                        <p:cTn id="124" dur="500" fill="hold"/>
                                        <p:tgtEl>
                                          <p:spTgt spid="73"/>
                                        </p:tgtEl>
                                        <p:attrNameLst>
                                          <p:attrName>ppt_w</p:attrName>
                                        </p:attrNameLst>
                                      </p:cBhvr>
                                      <p:tavLst>
                                        <p:tav tm="0">
                                          <p:val>
                                            <p:fltVal val="0"/>
                                          </p:val>
                                        </p:tav>
                                        <p:tav tm="100000">
                                          <p:val>
                                            <p:strVal val="#ppt_w"/>
                                          </p:val>
                                        </p:tav>
                                      </p:tavLst>
                                    </p:anim>
                                    <p:anim calcmode="lin" valueType="num">
                                      <p:cBhvr>
                                        <p:cTn id="125" dur="500" fill="hold"/>
                                        <p:tgtEl>
                                          <p:spTgt spid="73"/>
                                        </p:tgtEl>
                                        <p:attrNameLst>
                                          <p:attrName>ppt_h</p:attrName>
                                        </p:attrNameLst>
                                      </p:cBhvr>
                                      <p:tavLst>
                                        <p:tav tm="0">
                                          <p:val>
                                            <p:fltVal val="0"/>
                                          </p:val>
                                        </p:tav>
                                        <p:tav tm="100000">
                                          <p:val>
                                            <p:strVal val="#ppt_h"/>
                                          </p:val>
                                        </p:tav>
                                      </p:tavLst>
                                    </p:anim>
                                    <p:animEffect transition="in" filter="fade">
                                      <p:cBhvr>
                                        <p:cTn id="126" dur="500"/>
                                        <p:tgtEl>
                                          <p:spTgt spid="73"/>
                                        </p:tgtEl>
                                      </p:cBhvr>
                                    </p:animEffect>
                                  </p:childTnLst>
                                </p:cTn>
                              </p:par>
                            </p:childTnLst>
                          </p:cTn>
                        </p:par>
                        <p:par>
                          <p:cTn id="127" fill="hold">
                            <p:stCondLst>
                              <p:cond delay="500"/>
                            </p:stCondLst>
                            <p:childTnLst>
                              <p:par>
                                <p:cTn id="128" presetID="53" presetClass="entr" presetSubtype="16" fill="hold" grpId="0" nodeType="afterEffect">
                                  <p:stCondLst>
                                    <p:cond delay="0"/>
                                  </p:stCondLst>
                                  <p:childTnLst>
                                    <p:set>
                                      <p:cBhvr>
                                        <p:cTn id="129" dur="1" fill="hold">
                                          <p:stCondLst>
                                            <p:cond delay="0"/>
                                          </p:stCondLst>
                                        </p:cTn>
                                        <p:tgtEl>
                                          <p:spTgt spid="74"/>
                                        </p:tgtEl>
                                        <p:attrNameLst>
                                          <p:attrName>style.visibility</p:attrName>
                                        </p:attrNameLst>
                                      </p:cBhvr>
                                      <p:to>
                                        <p:strVal val="visible"/>
                                      </p:to>
                                    </p:set>
                                    <p:anim calcmode="lin" valueType="num">
                                      <p:cBhvr>
                                        <p:cTn id="130" dur="500" fill="hold"/>
                                        <p:tgtEl>
                                          <p:spTgt spid="74"/>
                                        </p:tgtEl>
                                        <p:attrNameLst>
                                          <p:attrName>ppt_w</p:attrName>
                                        </p:attrNameLst>
                                      </p:cBhvr>
                                      <p:tavLst>
                                        <p:tav tm="0">
                                          <p:val>
                                            <p:fltVal val="0"/>
                                          </p:val>
                                        </p:tav>
                                        <p:tav tm="100000">
                                          <p:val>
                                            <p:strVal val="#ppt_w"/>
                                          </p:val>
                                        </p:tav>
                                      </p:tavLst>
                                    </p:anim>
                                    <p:anim calcmode="lin" valueType="num">
                                      <p:cBhvr>
                                        <p:cTn id="131" dur="500" fill="hold"/>
                                        <p:tgtEl>
                                          <p:spTgt spid="74"/>
                                        </p:tgtEl>
                                        <p:attrNameLst>
                                          <p:attrName>ppt_h</p:attrName>
                                        </p:attrNameLst>
                                      </p:cBhvr>
                                      <p:tavLst>
                                        <p:tav tm="0">
                                          <p:val>
                                            <p:fltVal val="0"/>
                                          </p:val>
                                        </p:tav>
                                        <p:tav tm="100000">
                                          <p:val>
                                            <p:strVal val="#ppt_h"/>
                                          </p:val>
                                        </p:tav>
                                      </p:tavLst>
                                    </p:anim>
                                    <p:animEffect transition="in" filter="fade">
                                      <p:cBhvr>
                                        <p:cTn id="132" dur="500"/>
                                        <p:tgtEl>
                                          <p:spTgt spid="74"/>
                                        </p:tgtEl>
                                      </p:cBhvr>
                                    </p:animEffect>
                                  </p:childTnLst>
                                </p:cTn>
                              </p:par>
                            </p:childTnLst>
                          </p:cTn>
                        </p:par>
                        <p:par>
                          <p:cTn id="133" fill="hold">
                            <p:stCondLst>
                              <p:cond delay="1000"/>
                            </p:stCondLst>
                            <p:childTnLst>
                              <p:par>
                                <p:cTn id="134" presetID="53" presetClass="entr" presetSubtype="16" fill="hold" grpId="0" nodeType="afterEffect">
                                  <p:stCondLst>
                                    <p:cond delay="0"/>
                                  </p:stCondLst>
                                  <p:childTnLst>
                                    <p:set>
                                      <p:cBhvr>
                                        <p:cTn id="135" dur="1" fill="hold">
                                          <p:stCondLst>
                                            <p:cond delay="0"/>
                                          </p:stCondLst>
                                        </p:cTn>
                                        <p:tgtEl>
                                          <p:spTgt spid="75"/>
                                        </p:tgtEl>
                                        <p:attrNameLst>
                                          <p:attrName>style.visibility</p:attrName>
                                        </p:attrNameLst>
                                      </p:cBhvr>
                                      <p:to>
                                        <p:strVal val="visible"/>
                                      </p:to>
                                    </p:set>
                                    <p:anim calcmode="lin" valueType="num">
                                      <p:cBhvr>
                                        <p:cTn id="136" dur="500" fill="hold"/>
                                        <p:tgtEl>
                                          <p:spTgt spid="75"/>
                                        </p:tgtEl>
                                        <p:attrNameLst>
                                          <p:attrName>ppt_w</p:attrName>
                                        </p:attrNameLst>
                                      </p:cBhvr>
                                      <p:tavLst>
                                        <p:tav tm="0">
                                          <p:val>
                                            <p:fltVal val="0"/>
                                          </p:val>
                                        </p:tav>
                                        <p:tav tm="100000">
                                          <p:val>
                                            <p:strVal val="#ppt_w"/>
                                          </p:val>
                                        </p:tav>
                                      </p:tavLst>
                                    </p:anim>
                                    <p:anim calcmode="lin" valueType="num">
                                      <p:cBhvr>
                                        <p:cTn id="137" dur="500" fill="hold"/>
                                        <p:tgtEl>
                                          <p:spTgt spid="75"/>
                                        </p:tgtEl>
                                        <p:attrNameLst>
                                          <p:attrName>ppt_h</p:attrName>
                                        </p:attrNameLst>
                                      </p:cBhvr>
                                      <p:tavLst>
                                        <p:tav tm="0">
                                          <p:val>
                                            <p:fltVal val="0"/>
                                          </p:val>
                                        </p:tav>
                                        <p:tav tm="100000">
                                          <p:val>
                                            <p:strVal val="#ppt_h"/>
                                          </p:val>
                                        </p:tav>
                                      </p:tavLst>
                                    </p:anim>
                                    <p:animEffect transition="in" filter="fade">
                                      <p:cBhvr>
                                        <p:cTn id="138" dur="500"/>
                                        <p:tgtEl>
                                          <p:spTgt spid="75"/>
                                        </p:tgtEl>
                                      </p:cBhvr>
                                    </p:animEffect>
                                  </p:childTnLst>
                                </p:cTn>
                              </p:par>
                            </p:childTnLst>
                          </p:cTn>
                        </p:par>
                        <p:par>
                          <p:cTn id="139" fill="hold">
                            <p:stCondLst>
                              <p:cond delay="1500"/>
                            </p:stCondLst>
                            <p:childTnLst>
                              <p:par>
                                <p:cTn id="140" presetID="53" presetClass="entr" presetSubtype="16" fill="hold" grpId="0" nodeType="afterEffect">
                                  <p:stCondLst>
                                    <p:cond delay="0"/>
                                  </p:stCondLst>
                                  <p:childTnLst>
                                    <p:set>
                                      <p:cBhvr>
                                        <p:cTn id="141" dur="1" fill="hold">
                                          <p:stCondLst>
                                            <p:cond delay="0"/>
                                          </p:stCondLst>
                                        </p:cTn>
                                        <p:tgtEl>
                                          <p:spTgt spid="76"/>
                                        </p:tgtEl>
                                        <p:attrNameLst>
                                          <p:attrName>style.visibility</p:attrName>
                                        </p:attrNameLst>
                                      </p:cBhvr>
                                      <p:to>
                                        <p:strVal val="visible"/>
                                      </p:to>
                                    </p:set>
                                    <p:anim calcmode="lin" valueType="num">
                                      <p:cBhvr>
                                        <p:cTn id="142" dur="500" fill="hold"/>
                                        <p:tgtEl>
                                          <p:spTgt spid="76"/>
                                        </p:tgtEl>
                                        <p:attrNameLst>
                                          <p:attrName>ppt_w</p:attrName>
                                        </p:attrNameLst>
                                      </p:cBhvr>
                                      <p:tavLst>
                                        <p:tav tm="0">
                                          <p:val>
                                            <p:fltVal val="0"/>
                                          </p:val>
                                        </p:tav>
                                        <p:tav tm="100000">
                                          <p:val>
                                            <p:strVal val="#ppt_w"/>
                                          </p:val>
                                        </p:tav>
                                      </p:tavLst>
                                    </p:anim>
                                    <p:anim calcmode="lin" valueType="num">
                                      <p:cBhvr>
                                        <p:cTn id="143" dur="500" fill="hold"/>
                                        <p:tgtEl>
                                          <p:spTgt spid="76"/>
                                        </p:tgtEl>
                                        <p:attrNameLst>
                                          <p:attrName>ppt_h</p:attrName>
                                        </p:attrNameLst>
                                      </p:cBhvr>
                                      <p:tavLst>
                                        <p:tav tm="0">
                                          <p:val>
                                            <p:fltVal val="0"/>
                                          </p:val>
                                        </p:tav>
                                        <p:tav tm="100000">
                                          <p:val>
                                            <p:strVal val="#ppt_h"/>
                                          </p:val>
                                        </p:tav>
                                      </p:tavLst>
                                    </p:anim>
                                    <p:animEffect transition="in" filter="fade">
                                      <p:cBhvr>
                                        <p:cTn id="144" dur="500"/>
                                        <p:tgtEl>
                                          <p:spTgt spid="76"/>
                                        </p:tgtEl>
                                      </p:cBhvr>
                                    </p:animEffect>
                                  </p:childTnLst>
                                </p:cTn>
                              </p:par>
                            </p:childTnLst>
                          </p:cTn>
                        </p:par>
                      </p:childTnLst>
                    </p:cTn>
                  </p:par>
                  <p:par>
                    <p:cTn id="145" fill="hold">
                      <p:stCondLst>
                        <p:cond delay="indefinite"/>
                      </p:stCondLst>
                      <p:childTnLst>
                        <p:par>
                          <p:cTn id="146" fill="hold">
                            <p:stCondLst>
                              <p:cond delay="0"/>
                            </p:stCondLst>
                            <p:childTnLst>
                              <p:par>
                                <p:cTn id="147" presetID="53" presetClass="entr" presetSubtype="16" fill="hold" nodeType="clickEffect">
                                  <p:stCondLst>
                                    <p:cond delay="0"/>
                                  </p:stCondLst>
                                  <p:childTnLst>
                                    <p:set>
                                      <p:cBhvr>
                                        <p:cTn id="148" dur="1" fill="hold">
                                          <p:stCondLst>
                                            <p:cond delay="0"/>
                                          </p:stCondLst>
                                        </p:cTn>
                                        <p:tgtEl>
                                          <p:spTgt spid="9"/>
                                        </p:tgtEl>
                                        <p:attrNameLst>
                                          <p:attrName>style.visibility</p:attrName>
                                        </p:attrNameLst>
                                      </p:cBhvr>
                                      <p:to>
                                        <p:strVal val="visible"/>
                                      </p:to>
                                    </p:set>
                                    <p:anim calcmode="lin" valueType="num">
                                      <p:cBhvr>
                                        <p:cTn id="149" dur="500" fill="hold"/>
                                        <p:tgtEl>
                                          <p:spTgt spid="9"/>
                                        </p:tgtEl>
                                        <p:attrNameLst>
                                          <p:attrName>ppt_w</p:attrName>
                                        </p:attrNameLst>
                                      </p:cBhvr>
                                      <p:tavLst>
                                        <p:tav tm="0">
                                          <p:val>
                                            <p:fltVal val="0"/>
                                          </p:val>
                                        </p:tav>
                                        <p:tav tm="100000">
                                          <p:val>
                                            <p:strVal val="#ppt_w"/>
                                          </p:val>
                                        </p:tav>
                                      </p:tavLst>
                                    </p:anim>
                                    <p:anim calcmode="lin" valueType="num">
                                      <p:cBhvr>
                                        <p:cTn id="150" dur="500" fill="hold"/>
                                        <p:tgtEl>
                                          <p:spTgt spid="9"/>
                                        </p:tgtEl>
                                        <p:attrNameLst>
                                          <p:attrName>ppt_h</p:attrName>
                                        </p:attrNameLst>
                                      </p:cBhvr>
                                      <p:tavLst>
                                        <p:tav tm="0">
                                          <p:val>
                                            <p:fltVal val="0"/>
                                          </p:val>
                                        </p:tav>
                                        <p:tav tm="100000">
                                          <p:val>
                                            <p:strVal val="#ppt_h"/>
                                          </p:val>
                                        </p:tav>
                                      </p:tavLst>
                                    </p:anim>
                                    <p:animEffect transition="in" filter="fade">
                                      <p:cBhvr>
                                        <p:cTn id="15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8" grpId="0" animBg="1"/>
      <p:bldP spid="69" grpId="0" animBg="1"/>
      <p:bldP spid="70" grpId="0" animBg="1"/>
      <p:bldP spid="71" grpId="0" animBg="1"/>
      <p:bldP spid="72" grpId="0" animBg="1"/>
      <p:bldP spid="73" grpId="0" animBg="1"/>
      <p:bldP spid="74" grpId="0" animBg="1"/>
      <p:bldP spid="75" grpId="0" animBg="1"/>
      <p:bldP spid="7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batteries">
            <a:extLst>
              <a:ext uri="{FF2B5EF4-FFF2-40B4-BE49-F238E27FC236}">
                <a16:creationId xmlns:a16="http://schemas.microsoft.com/office/drawing/2014/main" id="{429932C2-A83B-4DCF-AA53-CB41CE4C0F22}"/>
              </a:ext>
            </a:extLst>
          </p:cNvPr>
          <p:cNvPicPr>
            <a:picLocks noChangeAspect="1"/>
          </p:cNvPicPr>
          <p:nvPr/>
        </p:nvPicPr>
        <p:blipFill>
          <a:blip r:embed="rId2"/>
          <a:stretch>
            <a:fillRect/>
          </a:stretch>
        </p:blipFill>
        <p:spPr>
          <a:xfrm>
            <a:off x="3392322" y="3041638"/>
            <a:ext cx="2365453" cy="3054361"/>
          </a:xfrm>
          <a:prstGeom prst="rect">
            <a:avLst/>
          </a:prstGeom>
        </p:spPr>
      </p:pic>
      <p:sp>
        <p:nvSpPr>
          <p:cNvPr id="2" name="Title 1"/>
          <p:cNvSpPr>
            <a:spLocks noGrp="1"/>
          </p:cNvSpPr>
          <p:nvPr>
            <p:ph type="title"/>
          </p:nvPr>
        </p:nvSpPr>
        <p:spPr>
          <a:xfrm>
            <a:off x="457200" y="274638"/>
            <a:ext cx="8229600" cy="715962"/>
          </a:xfrm>
        </p:spPr>
        <p:txBody>
          <a:bodyPr/>
          <a:lstStyle/>
          <a:p>
            <a:r>
              <a:rPr lang="en-US" sz="3600" dirty="0"/>
              <a:t>Revenues: Fund Balance</a:t>
            </a:r>
          </a:p>
        </p:txBody>
      </p:sp>
      <p:pic>
        <p:nvPicPr>
          <p:cNvPr id="72" name="!!fundbal">
            <a:extLst>
              <a:ext uri="{FF2B5EF4-FFF2-40B4-BE49-F238E27FC236}">
                <a16:creationId xmlns:a16="http://schemas.microsoft.com/office/drawing/2014/main" id="{54A77B1D-4595-4E18-826E-F70DCC6CF04A}"/>
              </a:ext>
            </a:extLst>
          </p:cNvPr>
          <p:cNvPicPr>
            <a:picLocks noChangeAspect="1"/>
          </p:cNvPicPr>
          <p:nvPr/>
        </p:nvPicPr>
        <p:blipFill rotWithShape="1">
          <a:blip r:embed="rId3">
            <a:duotone>
              <a:prstClr val="black"/>
              <a:srgbClr val="3366CC">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42700" y1="83376" x2="76860" y2="84794"/>
                        <a14:backgroundMark x1="41322" y1="83634" x2="59504" y2="78479"/>
                        <a14:backgroundMark x1="43802" y1="85052" x2="54545" y2="85567"/>
                        <a14:backgroundMark x1="46281" y1="85825" x2="46281" y2="85825"/>
                      </a14:backgroundRemoval>
                    </a14:imgEffect>
                  </a14:imgLayer>
                </a14:imgProps>
              </a:ext>
            </a:extLst>
          </a:blip>
          <a:srcRect l="23081" t="82086" r="33485" b="-137"/>
          <a:stretch/>
        </p:blipFill>
        <p:spPr>
          <a:xfrm>
            <a:off x="4191000" y="3276600"/>
            <a:ext cx="604998" cy="537476"/>
          </a:xfrm>
          <a:prstGeom prst="flowChartConnector">
            <a:avLst/>
          </a:prstGeom>
        </p:spPr>
      </p:pic>
      <p:pic>
        <p:nvPicPr>
          <p:cNvPr id="73" name="!!fundbal">
            <a:extLst>
              <a:ext uri="{FF2B5EF4-FFF2-40B4-BE49-F238E27FC236}">
                <a16:creationId xmlns:a16="http://schemas.microsoft.com/office/drawing/2014/main" id="{A0997409-AB77-4220-A5C1-A342D239784D}"/>
              </a:ext>
            </a:extLst>
          </p:cNvPr>
          <p:cNvPicPr>
            <a:picLocks noChangeAspect="1"/>
          </p:cNvPicPr>
          <p:nvPr/>
        </p:nvPicPr>
        <p:blipFill rotWithShape="1">
          <a:blip r:embed="rId5">
            <a:duotone>
              <a:prstClr val="black"/>
              <a:srgbClr val="FF9999">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54821" y1="90593" x2="54821" y2="90593"/>
                        <a14:backgroundMark x1="58402" y1="87500" x2="41322" y2="88015"/>
                        <a14:backgroundMark x1="39394" y1="86598" x2="58953" y2="93814"/>
                        <a14:backgroundMark x1="64463" y1="85696" x2="47934" y2="89691"/>
                      </a14:backgroundRemoval>
                    </a14:imgEffect>
                  </a14:imgLayer>
                </a14:imgProps>
              </a:ext>
            </a:extLst>
          </a:blip>
          <a:srcRect l="35579" t="71749" r="20986" b="12700"/>
          <a:stretch/>
        </p:blipFill>
        <p:spPr>
          <a:xfrm>
            <a:off x="4365092" y="2965939"/>
            <a:ext cx="604998" cy="463063"/>
          </a:xfrm>
          <a:prstGeom prst="flowChartConnector">
            <a:avLst/>
          </a:prstGeom>
        </p:spPr>
      </p:pic>
      <p:pic>
        <p:nvPicPr>
          <p:cNvPr id="74" name="!!fundbal">
            <a:extLst>
              <a:ext uri="{FF2B5EF4-FFF2-40B4-BE49-F238E27FC236}">
                <a16:creationId xmlns:a16="http://schemas.microsoft.com/office/drawing/2014/main" id="{9696599C-3699-427A-AE84-00DEEED379CB}"/>
              </a:ext>
            </a:extLst>
          </p:cNvPr>
          <p:cNvPicPr>
            <a:picLocks noChangeAspect="1"/>
          </p:cNvPicPr>
          <p:nvPr/>
        </p:nvPicPr>
        <p:blipFill rotWithShape="1">
          <a:blip r:embed="rId6">
            <a:duotone>
              <a:prstClr val="black"/>
              <a:srgbClr val="FFFFFF">
                <a:lumMod val="5000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2755" y1="63531" x2="2755" y2="63531"/>
                        <a14:foregroundMark x1="40771" y1="47552" x2="40771" y2="47552"/>
                        <a14:foregroundMark x1="53719" y1="80284" x2="53719" y2="80284"/>
                        <a14:foregroundMark x1="43526" y1="95361" x2="43526" y2="95361"/>
                        <a14:foregroundMark x1="21488" y1="68041" x2="21488" y2="6804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22039" y1="62629" x2="8540" y2="64691"/>
                        <a14:backgroundMark x1="16804" y1="64691" x2="16804" y2="64691"/>
                        <a14:backgroundMark x1="9366" y1="66495" x2="9366" y2="66495"/>
                        <a14:backgroundMark x1="6612" y1="66495" x2="6612" y2="66495"/>
                        <a14:backgroundMark x1="3857" y1="65593" x2="3857" y2="65593"/>
                        <a14:backgroundMark x1="7713" y1="65851" x2="7713" y2="65851"/>
                        <a14:backgroundMark x1="7713" y1="64820" x2="7713" y2="64820"/>
                        <a14:backgroundMark x1="6336" y1="64820" x2="6336" y2="64820"/>
                        <a14:backgroundMark x1="5785" y1="64820" x2="17080" y2="62887"/>
                        <a14:backgroundMark x1="23691" y1="61856" x2="16253" y2="62371"/>
                        <a14:backgroundMark x1="22314" y1="61856" x2="22314" y2="61856"/>
                        <a14:backgroundMark x1="20661" y1="61211" x2="20661" y2="61211"/>
                        <a14:backgroundMark x1="22865" y1="61211" x2="22865" y2="61211"/>
                        <a14:backgroundMark x1="22865" y1="61340" x2="22865" y2="61340"/>
                        <a14:backgroundMark x1="23967" y1="61340" x2="23967" y2="61340"/>
                        <a14:backgroundMark x1="23691" y1="61340" x2="23691" y2="61340"/>
                        <a14:backgroundMark x1="23691" y1="61082" x2="23691" y2="61082"/>
                        <a14:backgroundMark x1="22590" y1="61082" x2="22590" y2="61082"/>
                        <a14:backgroundMark x1="23691" y1="60696" x2="23416" y2="60825"/>
                        <a14:backgroundMark x1="4132" y1="63144" x2="4132" y2="63144"/>
                        <a14:backgroundMark x1="1928" y1="61985" x2="1928" y2="61985"/>
                        <a14:backgroundMark x1="4683" y1="61469" x2="17355" y2="60954"/>
                        <a14:backgroundMark x1="21763" y1="59407" x2="9366" y2="61469"/>
                      </a14:backgroundRemoval>
                    </a14:imgEffect>
                  </a14:imgLayer>
                </a14:imgProps>
              </a:ext>
            </a:extLst>
          </a:blip>
          <a:srcRect t="61281" r="60127" b="20669"/>
          <a:stretch/>
        </p:blipFill>
        <p:spPr>
          <a:xfrm>
            <a:off x="3869501" y="2657065"/>
            <a:ext cx="555398" cy="537476"/>
          </a:xfrm>
          <a:prstGeom prst="flowChartConnector">
            <a:avLst/>
          </a:prstGeom>
        </p:spPr>
      </p:pic>
      <p:pic>
        <p:nvPicPr>
          <p:cNvPr id="75" name="!!fundbal">
            <a:extLst>
              <a:ext uri="{FF2B5EF4-FFF2-40B4-BE49-F238E27FC236}">
                <a16:creationId xmlns:a16="http://schemas.microsoft.com/office/drawing/2014/main" id="{C1EB0903-CB94-4E75-9950-990B3DC298C0}"/>
              </a:ext>
            </a:extLst>
          </p:cNvPr>
          <p:cNvPicPr>
            <a:picLocks noChangeAspect="1"/>
          </p:cNvPicPr>
          <p:nvPr/>
        </p:nvPicPr>
        <p:blipFill rotWithShape="1">
          <a:blip r:embed="rId7">
            <a:duotone>
              <a:prstClr val="black"/>
              <a:srgbClr val="0DB315">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foregroundMark x1="50964" y1="51418" x2="50964" y2="51418"/>
                        <a14:foregroundMark x1="35537" y1="43299" x2="35537" y2="43299"/>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72176" y1="44459" x2="72176" y2="44459"/>
                        <a14:backgroundMark x1="60606" y1="43299" x2="60606" y2="43299"/>
                        <a14:backgroundMark x1="61157" y1="43557" x2="96143" y2="54510"/>
                        <a14:backgroundMark x1="53719" y1="44974" x2="81267" y2="54253"/>
                        <a14:backgroundMark x1="55647" y1="47294" x2="72727" y2="53222"/>
                      </a14:backgroundRemoval>
                    </a14:imgEffect>
                  </a14:imgLayer>
                </a14:imgProps>
              </a:ext>
            </a:extLst>
          </a:blip>
          <a:srcRect l="17369" t="40945" r="32602" b="46260"/>
          <a:stretch/>
        </p:blipFill>
        <p:spPr>
          <a:xfrm>
            <a:off x="4104135" y="2051540"/>
            <a:ext cx="696857" cy="381000"/>
          </a:xfrm>
          <a:prstGeom prst="flowChartConnector">
            <a:avLst/>
          </a:prstGeom>
        </p:spPr>
      </p:pic>
      <p:pic>
        <p:nvPicPr>
          <p:cNvPr id="76" name="!!fundbal">
            <a:extLst>
              <a:ext uri="{FF2B5EF4-FFF2-40B4-BE49-F238E27FC236}">
                <a16:creationId xmlns:a16="http://schemas.microsoft.com/office/drawing/2014/main" id="{AD011A1B-0B71-47AC-9795-A5D641E3E2E5}"/>
              </a:ext>
            </a:extLst>
          </p:cNvPr>
          <p:cNvPicPr>
            <a:picLocks noChangeAspect="1"/>
          </p:cNvPicPr>
          <p:nvPr/>
        </p:nvPicPr>
        <p:blipFill rotWithShape="1">
          <a:blip r:embed="rId8">
            <a:duotone>
              <a:prstClr val="black"/>
              <a:srgbClr val="7030A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71912" b="82087"/>
          <a:stretch/>
        </p:blipFill>
        <p:spPr>
          <a:xfrm>
            <a:off x="4849741" y="832340"/>
            <a:ext cx="391244" cy="533400"/>
          </a:xfrm>
          <a:prstGeom prst="rect">
            <a:avLst/>
          </a:prstGeom>
        </p:spPr>
      </p:pic>
      <p:pic>
        <p:nvPicPr>
          <p:cNvPr id="77" name="!!fundbal">
            <a:extLst>
              <a:ext uri="{FF2B5EF4-FFF2-40B4-BE49-F238E27FC236}">
                <a16:creationId xmlns:a16="http://schemas.microsoft.com/office/drawing/2014/main" id="{A6260367-CECC-4E8F-924D-899B23B2448B}"/>
              </a:ext>
            </a:extLst>
          </p:cNvPr>
          <p:cNvPicPr>
            <a:picLocks noChangeAspect="1"/>
          </p:cNvPicPr>
          <p:nvPr/>
        </p:nvPicPr>
        <p:blipFill rotWithShape="1">
          <a:blip r:embed="rId9">
            <a:duotone>
              <a:prstClr val="black"/>
              <a:srgbClr val="FF660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48209" y1="22423" x2="48209" y2="22423"/>
                        <a14:backgroundMark x1="47658" y1="21778" x2="44628" y2="26933"/>
                        <a14:backgroundMark x1="58953" y1="20619" x2="55923" y2="29253"/>
                      </a14:backgroundRemoval>
                    </a14:imgEffect>
                  </a14:imgLayer>
                </a14:imgProps>
              </a:ext>
            </a:extLst>
          </a:blip>
          <a:srcRect r="49971" b="76969"/>
          <a:stretch/>
        </p:blipFill>
        <p:spPr>
          <a:xfrm>
            <a:off x="3848084" y="832340"/>
            <a:ext cx="696857" cy="685800"/>
          </a:xfrm>
          <a:prstGeom prst="rect">
            <a:avLst/>
          </a:prstGeom>
        </p:spPr>
      </p:pic>
      <p:pic>
        <p:nvPicPr>
          <p:cNvPr id="78" name="!!fundbal">
            <a:extLst>
              <a:ext uri="{FF2B5EF4-FFF2-40B4-BE49-F238E27FC236}">
                <a16:creationId xmlns:a16="http://schemas.microsoft.com/office/drawing/2014/main" id="{AC586BE4-5ACD-4265-97BE-AAA469E360A1}"/>
              </a:ext>
            </a:extLst>
          </p:cNvPr>
          <p:cNvPicPr>
            <a:picLocks noChangeAspect="1"/>
          </p:cNvPicPr>
          <p:nvPr/>
        </p:nvPicPr>
        <p:blipFill rotWithShape="1">
          <a:blip r:embed="rId8">
            <a:duotone>
              <a:prstClr val="black"/>
              <a:srgbClr val="FDF3A7">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37088" t="17913" r="6235" b="64174"/>
          <a:stretch/>
        </p:blipFill>
        <p:spPr>
          <a:xfrm>
            <a:off x="4365091" y="1365740"/>
            <a:ext cx="789450" cy="533400"/>
          </a:xfrm>
          <a:prstGeom prst="ellipse">
            <a:avLst/>
          </a:prstGeom>
        </p:spPr>
      </p:pic>
      <p:pic>
        <p:nvPicPr>
          <p:cNvPr id="79" name="!!fundbal">
            <a:extLst>
              <a:ext uri="{FF2B5EF4-FFF2-40B4-BE49-F238E27FC236}">
                <a16:creationId xmlns:a16="http://schemas.microsoft.com/office/drawing/2014/main" id="{7BF76DEF-3763-47EF-A392-EF0234D373B3}"/>
              </a:ext>
            </a:extLst>
          </p:cNvPr>
          <p:cNvPicPr>
            <a:picLocks noChangeAspect="1"/>
          </p:cNvPicPr>
          <p:nvPr/>
        </p:nvPicPr>
        <p:blipFill rotWithShape="1">
          <a:blip r:embed="rId8">
            <a:duotone>
              <a:prstClr val="black"/>
              <a:schemeClr val="accent1">
                <a:lumMod val="50000"/>
                <a:tint val="45000"/>
                <a:satMod val="400000"/>
              </a:scheme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t="-1" r="46211" b="75289"/>
          <a:stretch/>
        </p:blipFill>
        <p:spPr>
          <a:xfrm rot="20359385">
            <a:off x="4281905" y="1791615"/>
            <a:ext cx="835475" cy="820573"/>
          </a:xfrm>
          <a:prstGeom prst="flowChartConnector">
            <a:avLst/>
          </a:prstGeom>
        </p:spPr>
      </p:pic>
      <p:pic>
        <p:nvPicPr>
          <p:cNvPr id="80" name="!!fundbal">
            <a:extLst>
              <a:ext uri="{FF2B5EF4-FFF2-40B4-BE49-F238E27FC236}">
                <a16:creationId xmlns:a16="http://schemas.microsoft.com/office/drawing/2014/main" id="{8CEF56AA-0907-4100-BB3A-EF7C66C1A212}"/>
              </a:ext>
            </a:extLst>
          </p:cNvPr>
          <p:cNvPicPr>
            <a:picLocks noChangeAspect="1"/>
          </p:cNvPicPr>
          <p:nvPr/>
        </p:nvPicPr>
        <p:blipFill rotWithShape="1">
          <a:blip r:embed="rId10">
            <a:duotone>
              <a:prstClr val="black"/>
              <a:srgbClr val="FF00FF">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28375" y1="68943" x2="28375" y2="68943"/>
                        <a14:backgroundMark x1="15978" y1="68943" x2="15978" y2="68943"/>
                        <a14:backgroundMark x1="26446" y1="66366" x2="26446" y2="66366"/>
                        <a14:backgroundMark x1="30579" y1="62887" x2="1377" y2="70361"/>
                      </a14:backgroundRemoval>
                    </a14:imgEffect>
                  </a14:imgLayer>
                </a14:imgProps>
              </a:ext>
            </a:extLst>
          </a:blip>
          <a:srcRect l="-1014" t="51180" r="63897" b="28346"/>
          <a:stretch/>
        </p:blipFill>
        <p:spPr>
          <a:xfrm>
            <a:off x="3848084" y="2356340"/>
            <a:ext cx="517008" cy="609599"/>
          </a:xfrm>
          <a:prstGeom prst="flowChartConnector">
            <a:avLst/>
          </a:prstGeom>
        </p:spPr>
      </p:pic>
    </p:spTree>
    <p:extLst>
      <p:ext uri="{BB962C8B-B14F-4D97-AF65-F5344CB8AC3E}">
        <p14:creationId xmlns:p14="http://schemas.microsoft.com/office/powerpoint/2010/main" val="37049546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50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900"/>
                                  </p:stCondLst>
                                  <p:childTnLst>
                                    <p:set>
                                      <p:cBhvr>
                                        <p:cTn id="11" dur="1" fill="hold">
                                          <p:stCondLst>
                                            <p:cond delay="0"/>
                                          </p:stCondLst>
                                        </p:cTn>
                                        <p:tgtEl>
                                          <p:spTgt spid="73"/>
                                        </p:tgtEl>
                                        <p:attrNameLst>
                                          <p:attrName>style.visibility</p:attrName>
                                        </p:attrNameLst>
                                      </p:cBhvr>
                                      <p:to>
                                        <p:strVal val="visible"/>
                                      </p:to>
                                    </p:set>
                                    <p:animEffect transition="in" filter="fade">
                                      <p:cBhvr>
                                        <p:cTn id="12" dur="1000"/>
                                        <p:tgtEl>
                                          <p:spTgt spid="73"/>
                                        </p:tgtEl>
                                      </p:cBhvr>
                                    </p:animEffect>
                                    <p:anim calcmode="lin" valueType="num">
                                      <p:cBhvr>
                                        <p:cTn id="13" dur="1000" fill="hold"/>
                                        <p:tgtEl>
                                          <p:spTgt spid="73"/>
                                        </p:tgtEl>
                                        <p:attrNameLst>
                                          <p:attrName>ppt_x</p:attrName>
                                        </p:attrNameLst>
                                      </p:cBhvr>
                                      <p:tavLst>
                                        <p:tav tm="0">
                                          <p:val>
                                            <p:strVal val="#ppt_x"/>
                                          </p:val>
                                        </p:tav>
                                        <p:tav tm="100000">
                                          <p:val>
                                            <p:strVal val="#ppt_x"/>
                                          </p:val>
                                        </p:tav>
                                      </p:tavLst>
                                    </p:anim>
                                    <p:anim calcmode="lin" valueType="num">
                                      <p:cBhvr>
                                        <p:cTn id="14" dur="1000" fill="hold"/>
                                        <p:tgtEl>
                                          <p:spTgt spid="7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1300"/>
                                  </p:stCondLst>
                                  <p:childTnLst>
                                    <p:set>
                                      <p:cBhvr>
                                        <p:cTn id="16" dur="1" fill="hold">
                                          <p:stCondLst>
                                            <p:cond delay="0"/>
                                          </p:stCondLst>
                                        </p:cTn>
                                        <p:tgtEl>
                                          <p:spTgt spid="74"/>
                                        </p:tgtEl>
                                        <p:attrNameLst>
                                          <p:attrName>style.visibility</p:attrName>
                                        </p:attrNameLst>
                                      </p:cBhvr>
                                      <p:to>
                                        <p:strVal val="visible"/>
                                      </p:to>
                                    </p:set>
                                    <p:animEffect transition="in" filter="fade">
                                      <p:cBhvr>
                                        <p:cTn id="17" dur="1000"/>
                                        <p:tgtEl>
                                          <p:spTgt spid="74"/>
                                        </p:tgtEl>
                                      </p:cBhvr>
                                    </p:animEffect>
                                    <p:anim calcmode="lin" valueType="num">
                                      <p:cBhvr>
                                        <p:cTn id="18" dur="1000" fill="hold"/>
                                        <p:tgtEl>
                                          <p:spTgt spid="74"/>
                                        </p:tgtEl>
                                        <p:attrNameLst>
                                          <p:attrName>ppt_x</p:attrName>
                                        </p:attrNameLst>
                                      </p:cBhvr>
                                      <p:tavLst>
                                        <p:tav tm="0">
                                          <p:val>
                                            <p:strVal val="#ppt_x"/>
                                          </p:val>
                                        </p:tav>
                                        <p:tav tm="100000">
                                          <p:val>
                                            <p:strVal val="#ppt_x"/>
                                          </p:val>
                                        </p:tav>
                                      </p:tavLst>
                                    </p:anim>
                                    <p:anim calcmode="lin" valueType="num">
                                      <p:cBhvr>
                                        <p:cTn id="19" dur="1000" fill="hold"/>
                                        <p:tgtEl>
                                          <p:spTgt spid="7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1700"/>
                                  </p:stCondLst>
                                  <p:childTnLst>
                                    <p:set>
                                      <p:cBhvr>
                                        <p:cTn id="21" dur="1" fill="hold">
                                          <p:stCondLst>
                                            <p:cond delay="0"/>
                                          </p:stCondLst>
                                        </p:cTn>
                                        <p:tgtEl>
                                          <p:spTgt spid="80"/>
                                        </p:tgtEl>
                                        <p:attrNameLst>
                                          <p:attrName>style.visibility</p:attrName>
                                        </p:attrNameLst>
                                      </p:cBhvr>
                                      <p:to>
                                        <p:strVal val="visible"/>
                                      </p:to>
                                    </p:set>
                                    <p:animEffect transition="in" filter="fade">
                                      <p:cBhvr>
                                        <p:cTn id="22" dur="1000"/>
                                        <p:tgtEl>
                                          <p:spTgt spid="80"/>
                                        </p:tgtEl>
                                      </p:cBhvr>
                                    </p:animEffect>
                                    <p:anim calcmode="lin" valueType="num">
                                      <p:cBhvr>
                                        <p:cTn id="23" dur="1000" fill="hold"/>
                                        <p:tgtEl>
                                          <p:spTgt spid="80"/>
                                        </p:tgtEl>
                                        <p:attrNameLst>
                                          <p:attrName>ppt_x</p:attrName>
                                        </p:attrNameLst>
                                      </p:cBhvr>
                                      <p:tavLst>
                                        <p:tav tm="0">
                                          <p:val>
                                            <p:strVal val="#ppt_x"/>
                                          </p:val>
                                        </p:tav>
                                        <p:tav tm="100000">
                                          <p:val>
                                            <p:strVal val="#ppt_x"/>
                                          </p:val>
                                        </p:tav>
                                      </p:tavLst>
                                    </p:anim>
                                    <p:anim calcmode="lin" valueType="num">
                                      <p:cBhvr>
                                        <p:cTn id="24" dur="1000" fill="hold"/>
                                        <p:tgtEl>
                                          <p:spTgt spid="80"/>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2000"/>
                                  </p:stCondLst>
                                  <p:childTnLst>
                                    <p:set>
                                      <p:cBhvr>
                                        <p:cTn id="26" dur="1" fill="hold">
                                          <p:stCondLst>
                                            <p:cond delay="0"/>
                                          </p:stCondLst>
                                        </p:cTn>
                                        <p:tgtEl>
                                          <p:spTgt spid="75"/>
                                        </p:tgtEl>
                                        <p:attrNameLst>
                                          <p:attrName>style.visibility</p:attrName>
                                        </p:attrNameLst>
                                      </p:cBhvr>
                                      <p:to>
                                        <p:strVal val="visible"/>
                                      </p:to>
                                    </p:set>
                                    <p:animEffect transition="in" filter="fade">
                                      <p:cBhvr>
                                        <p:cTn id="27" dur="1000"/>
                                        <p:tgtEl>
                                          <p:spTgt spid="75"/>
                                        </p:tgtEl>
                                      </p:cBhvr>
                                    </p:animEffect>
                                    <p:anim calcmode="lin" valueType="num">
                                      <p:cBhvr>
                                        <p:cTn id="28" dur="1000" fill="hold"/>
                                        <p:tgtEl>
                                          <p:spTgt spid="75"/>
                                        </p:tgtEl>
                                        <p:attrNameLst>
                                          <p:attrName>ppt_x</p:attrName>
                                        </p:attrNameLst>
                                      </p:cBhvr>
                                      <p:tavLst>
                                        <p:tav tm="0">
                                          <p:val>
                                            <p:strVal val="#ppt_x"/>
                                          </p:val>
                                        </p:tav>
                                        <p:tav tm="100000">
                                          <p:val>
                                            <p:strVal val="#ppt_x"/>
                                          </p:val>
                                        </p:tav>
                                      </p:tavLst>
                                    </p:anim>
                                    <p:anim calcmode="lin" valueType="num">
                                      <p:cBhvr>
                                        <p:cTn id="29" dur="1000" fill="hold"/>
                                        <p:tgtEl>
                                          <p:spTgt spid="75"/>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2300"/>
                                  </p:stCondLst>
                                  <p:childTnLst>
                                    <p:set>
                                      <p:cBhvr>
                                        <p:cTn id="31" dur="1" fill="hold">
                                          <p:stCondLst>
                                            <p:cond delay="0"/>
                                          </p:stCondLst>
                                        </p:cTn>
                                        <p:tgtEl>
                                          <p:spTgt spid="79"/>
                                        </p:tgtEl>
                                        <p:attrNameLst>
                                          <p:attrName>style.visibility</p:attrName>
                                        </p:attrNameLst>
                                      </p:cBhvr>
                                      <p:to>
                                        <p:strVal val="visible"/>
                                      </p:to>
                                    </p:set>
                                    <p:animEffect transition="in" filter="fade">
                                      <p:cBhvr>
                                        <p:cTn id="32" dur="1000"/>
                                        <p:tgtEl>
                                          <p:spTgt spid="79"/>
                                        </p:tgtEl>
                                      </p:cBhvr>
                                    </p:animEffect>
                                    <p:anim calcmode="lin" valueType="num">
                                      <p:cBhvr>
                                        <p:cTn id="33" dur="1000" fill="hold"/>
                                        <p:tgtEl>
                                          <p:spTgt spid="79"/>
                                        </p:tgtEl>
                                        <p:attrNameLst>
                                          <p:attrName>ppt_x</p:attrName>
                                        </p:attrNameLst>
                                      </p:cBhvr>
                                      <p:tavLst>
                                        <p:tav tm="0">
                                          <p:val>
                                            <p:strVal val="#ppt_x"/>
                                          </p:val>
                                        </p:tav>
                                        <p:tav tm="100000">
                                          <p:val>
                                            <p:strVal val="#ppt_x"/>
                                          </p:val>
                                        </p:tav>
                                      </p:tavLst>
                                    </p:anim>
                                    <p:anim calcmode="lin" valueType="num">
                                      <p:cBhvr>
                                        <p:cTn id="34" dur="1000" fill="hold"/>
                                        <p:tgtEl>
                                          <p:spTgt spid="79"/>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250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1000"/>
                                        <p:tgtEl>
                                          <p:spTgt spid="78"/>
                                        </p:tgtEl>
                                      </p:cBhvr>
                                    </p:animEffect>
                                    <p:anim calcmode="lin" valueType="num">
                                      <p:cBhvr>
                                        <p:cTn id="38" dur="1000" fill="hold"/>
                                        <p:tgtEl>
                                          <p:spTgt spid="78"/>
                                        </p:tgtEl>
                                        <p:attrNameLst>
                                          <p:attrName>ppt_x</p:attrName>
                                        </p:attrNameLst>
                                      </p:cBhvr>
                                      <p:tavLst>
                                        <p:tav tm="0">
                                          <p:val>
                                            <p:strVal val="#ppt_x"/>
                                          </p:val>
                                        </p:tav>
                                        <p:tav tm="100000">
                                          <p:val>
                                            <p:strVal val="#ppt_x"/>
                                          </p:val>
                                        </p:tav>
                                      </p:tavLst>
                                    </p:anim>
                                    <p:anim calcmode="lin" valueType="num">
                                      <p:cBhvr>
                                        <p:cTn id="39" dur="1000" fill="hold"/>
                                        <p:tgtEl>
                                          <p:spTgt spid="78"/>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2800"/>
                                  </p:stCondLst>
                                  <p:childTnLst>
                                    <p:set>
                                      <p:cBhvr>
                                        <p:cTn id="41" dur="1" fill="hold">
                                          <p:stCondLst>
                                            <p:cond delay="0"/>
                                          </p:stCondLst>
                                        </p:cTn>
                                        <p:tgtEl>
                                          <p:spTgt spid="77"/>
                                        </p:tgtEl>
                                        <p:attrNameLst>
                                          <p:attrName>style.visibility</p:attrName>
                                        </p:attrNameLst>
                                      </p:cBhvr>
                                      <p:to>
                                        <p:strVal val="visible"/>
                                      </p:to>
                                    </p:set>
                                    <p:animEffect transition="in" filter="fade">
                                      <p:cBhvr>
                                        <p:cTn id="42" dur="1000"/>
                                        <p:tgtEl>
                                          <p:spTgt spid="77"/>
                                        </p:tgtEl>
                                      </p:cBhvr>
                                    </p:animEffec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3100"/>
                                  </p:stCondLst>
                                  <p:childTnLst>
                                    <p:set>
                                      <p:cBhvr>
                                        <p:cTn id="46" dur="1" fill="hold">
                                          <p:stCondLst>
                                            <p:cond delay="0"/>
                                          </p:stCondLst>
                                        </p:cTn>
                                        <p:tgtEl>
                                          <p:spTgt spid="76"/>
                                        </p:tgtEl>
                                        <p:attrNameLst>
                                          <p:attrName>style.visibility</p:attrName>
                                        </p:attrNameLst>
                                      </p:cBhvr>
                                      <p:to>
                                        <p:strVal val="visible"/>
                                      </p:to>
                                    </p:set>
                                    <p:animEffect transition="in" filter="fade">
                                      <p:cBhvr>
                                        <p:cTn id="47" dur="1000"/>
                                        <p:tgtEl>
                                          <p:spTgt spid="76"/>
                                        </p:tgtEl>
                                      </p:cBhvr>
                                    </p:animEffect>
                                    <p:anim calcmode="lin" valueType="num">
                                      <p:cBhvr>
                                        <p:cTn id="48" dur="1000" fill="hold"/>
                                        <p:tgtEl>
                                          <p:spTgt spid="76"/>
                                        </p:tgtEl>
                                        <p:attrNameLst>
                                          <p:attrName>ppt_x</p:attrName>
                                        </p:attrNameLst>
                                      </p:cBhvr>
                                      <p:tavLst>
                                        <p:tav tm="0">
                                          <p:val>
                                            <p:strVal val="#ppt_x"/>
                                          </p:val>
                                        </p:tav>
                                        <p:tav tm="100000">
                                          <p:val>
                                            <p:strVal val="#ppt_x"/>
                                          </p:val>
                                        </p:tav>
                                      </p:tavLst>
                                    </p:anim>
                                    <p:anim calcmode="lin" valueType="num">
                                      <p:cBhvr>
                                        <p:cTn id="4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7F608DF-BA25-4F6D-AE86-38BA5BC83E46}"/>
              </a:ext>
            </a:extLst>
          </p:cNvPr>
          <p:cNvGrpSpPr/>
          <p:nvPr/>
        </p:nvGrpSpPr>
        <p:grpSpPr>
          <a:xfrm>
            <a:off x="3429000" y="3041639"/>
            <a:ext cx="2359356" cy="3054361"/>
            <a:chOff x="3392322" y="3041639"/>
            <a:chExt cx="2359356" cy="3054361"/>
          </a:xfrm>
        </p:grpSpPr>
        <p:pic>
          <p:nvPicPr>
            <p:cNvPr id="24" name="!!fundbal">
              <a:extLst>
                <a:ext uri="{FF2B5EF4-FFF2-40B4-BE49-F238E27FC236}">
                  <a16:creationId xmlns:a16="http://schemas.microsoft.com/office/drawing/2014/main" id="{BEDD19FD-8F9E-411C-8864-E822A52D7AB0}"/>
                </a:ext>
              </a:extLst>
            </p:cNvPr>
            <p:cNvPicPr>
              <a:picLocks noChangeAspect="1"/>
            </p:cNvPicPr>
            <p:nvPr/>
          </p:nvPicPr>
          <p:blipFill>
            <a:blip r:embed="rId2"/>
            <a:stretch>
              <a:fillRect/>
            </a:stretch>
          </p:blipFill>
          <p:spPr>
            <a:xfrm>
              <a:off x="3392322" y="3041639"/>
              <a:ext cx="2359356" cy="3054361"/>
            </a:xfrm>
            <a:prstGeom prst="rect">
              <a:avLst/>
            </a:prstGeom>
          </p:spPr>
        </p:pic>
        <p:sp>
          <p:nvSpPr>
            <p:cNvPr id="25" name="Rectangle 24">
              <a:extLst>
                <a:ext uri="{FF2B5EF4-FFF2-40B4-BE49-F238E27FC236}">
                  <a16:creationId xmlns:a16="http://schemas.microsoft.com/office/drawing/2014/main" id="{3EDE0239-A255-4B2D-B787-026FFB1FA7D7}"/>
                </a:ext>
              </a:extLst>
            </p:cNvPr>
            <p:cNvSpPr/>
            <p:nvPr/>
          </p:nvSpPr>
          <p:spPr>
            <a:xfrm rot="1500969">
              <a:off x="3572031" y="4815097"/>
              <a:ext cx="1397303" cy="807965"/>
            </a:xfrm>
            <a:prstGeom prst="rect">
              <a:avLst/>
            </a:prstGeom>
            <a:noFill/>
          </p:spPr>
          <p:txBody>
            <a:bodyPr wrap="none" lIns="91440" tIns="45720" rIns="91440" bIns="45720">
              <a:prstTxWarp prst="textArchDown">
                <a:avLst>
                  <a:gd name="adj" fmla="val 1237133"/>
                </a:avLst>
              </a:prstTxWarp>
              <a:spAutoFit/>
            </a:bodyPr>
            <a:lstStyle/>
            <a:p>
              <a:pPr algn="ctr"/>
              <a:r>
                <a:rPr lang="en-US" spc="600" dirty="0">
                  <a:ln w="0">
                    <a:solidFill>
                      <a:schemeClr val="bg1"/>
                    </a:solidFill>
                  </a:ln>
                  <a:solidFill>
                    <a:schemeClr val="bg1"/>
                  </a:solidFill>
                  <a:effectLst>
                    <a:outerShdw blurRad="38100" dist="19050" dir="2700000" algn="tl" rotWithShape="0">
                      <a:schemeClr val="dk1">
                        <a:alpha val="40000"/>
                      </a:schemeClr>
                    </a:outerShdw>
                  </a:effectLst>
                </a:rPr>
                <a:t>f</a:t>
              </a:r>
              <a:r>
                <a:rPr lang="en-US" b="0" cap="none" spc="600" dirty="0">
                  <a:ln w="0">
                    <a:solidFill>
                      <a:schemeClr val="bg1"/>
                    </a:solidFill>
                  </a:ln>
                  <a:solidFill>
                    <a:schemeClr val="bg1"/>
                  </a:solidFill>
                  <a:effectLst>
                    <a:outerShdw blurRad="38100" dist="19050" dir="2700000" algn="tl" rotWithShape="0">
                      <a:schemeClr val="dk1">
                        <a:alpha val="40000"/>
                      </a:schemeClr>
                    </a:outerShdw>
                  </a:effectLst>
                </a:rPr>
                <a:t>und balance</a:t>
              </a:r>
            </a:p>
          </p:txBody>
        </p:sp>
      </p:grpSp>
      <p:sp>
        <p:nvSpPr>
          <p:cNvPr id="2" name="Title 1"/>
          <p:cNvSpPr>
            <a:spLocks noGrp="1"/>
          </p:cNvSpPr>
          <p:nvPr>
            <p:ph type="title"/>
          </p:nvPr>
        </p:nvSpPr>
        <p:spPr>
          <a:xfrm>
            <a:off x="457200" y="274638"/>
            <a:ext cx="8229600" cy="715962"/>
          </a:xfrm>
        </p:spPr>
        <p:txBody>
          <a:bodyPr/>
          <a:lstStyle/>
          <a:p>
            <a:r>
              <a:rPr lang="en-US" sz="3600" dirty="0"/>
              <a:t>Revenues: Fund Balance</a:t>
            </a:r>
          </a:p>
        </p:txBody>
      </p:sp>
      <p:pic>
        <p:nvPicPr>
          <p:cNvPr id="3" name="Picture 2">
            <a:extLst>
              <a:ext uri="{FF2B5EF4-FFF2-40B4-BE49-F238E27FC236}">
                <a16:creationId xmlns:a16="http://schemas.microsoft.com/office/drawing/2014/main" id="{C283AAB6-BF5D-448E-9434-09803ACC3C7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tretch>
            <a:fillRect/>
          </a:stretch>
        </p:blipFill>
        <p:spPr>
          <a:xfrm>
            <a:off x="9372600" y="1905000"/>
            <a:ext cx="1392901" cy="2977662"/>
          </a:xfrm>
          <a:prstGeom prst="rect">
            <a:avLst/>
          </a:prstGeom>
        </p:spPr>
      </p:pic>
      <p:pic>
        <p:nvPicPr>
          <p:cNvPr id="21" name="Picture 20">
            <a:extLst>
              <a:ext uri="{FF2B5EF4-FFF2-40B4-BE49-F238E27FC236}">
                <a16:creationId xmlns:a16="http://schemas.microsoft.com/office/drawing/2014/main" id="{FEF61A95-D15B-4D4D-BBF2-0F80E4C75FBF}"/>
              </a:ext>
            </a:extLst>
          </p:cNvPr>
          <p:cNvPicPr>
            <a:picLocks noChangeAspect="1"/>
          </p:cNvPicPr>
          <p:nvPr/>
        </p:nvPicPr>
        <p:blipFill rotWithShape="1">
          <a:blip r:embed="rId3">
            <a:duotone>
              <a:prstClr val="black"/>
              <a:srgbClr val="3366CC">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23081" t="82086" r="33485" b="-137"/>
          <a:stretch/>
        </p:blipFill>
        <p:spPr>
          <a:xfrm>
            <a:off x="4202326" y="3282460"/>
            <a:ext cx="604998" cy="537476"/>
          </a:xfrm>
          <a:prstGeom prst="flowChartConnector">
            <a:avLst/>
          </a:prstGeom>
        </p:spPr>
      </p:pic>
      <p:pic>
        <p:nvPicPr>
          <p:cNvPr id="20" name="Picture 19">
            <a:extLst>
              <a:ext uri="{FF2B5EF4-FFF2-40B4-BE49-F238E27FC236}">
                <a16:creationId xmlns:a16="http://schemas.microsoft.com/office/drawing/2014/main" id="{AB7E619C-52A4-43AB-B078-D731FA89FAA9}"/>
              </a:ext>
            </a:extLst>
          </p:cNvPr>
          <p:cNvPicPr>
            <a:picLocks noChangeAspect="1"/>
          </p:cNvPicPr>
          <p:nvPr/>
        </p:nvPicPr>
        <p:blipFill rotWithShape="1">
          <a:blip r:embed="rId5">
            <a:duotone>
              <a:prstClr val="black"/>
              <a:srgbClr val="FF9999">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54821" y1="90593" x2="54821" y2="90593"/>
                        <a14:backgroundMark x1="58402" y1="87500" x2="41322" y2="88015"/>
                        <a14:backgroundMark x1="39394" y1="86598" x2="58953" y2="93814"/>
                        <a14:backgroundMark x1="64463" y1="85696" x2="47934" y2="89691"/>
                      </a14:backgroundRemoval>
                    </a14:imgEffect>
                  </a14:imgLayer>
                </a14:imgProps>
              </a:ext>
            </a:extLst>
          </a:blip>
          <a:srcRect l="35579" t="71749" r="20986" b="12700"/>
          <a:stretch/>
        </p:blipFill>
        <p:spPr>
          <a:xfrm>
            <a:off x="4376418" y="2971799"/>
            <a:ext cx="604998" cy="463063"/>
          </a:xfrm>
          <a:prstGeom prst="flowChartConnector">
            <a:avLst/>
          </a:prstGeom>
        </p:spPr>
      </p:pic>
      <p:pic>
        <p:nvPicPr>
          <p:cNvPr id="19" name="Picture 18">
            <a:extLst>
              <a:ext uri="{FF2B5EF4-FFF2-40B4-BE49-F238E27FC236}">
                <a16:creationId xmlns:a16="http://schemas.microsoft.com/office/drawing/2014/main" id="{4F43D749-854E-42E1-9D90-1874FA3202D5}"/>
              </a:ext>
            </a:extLst>
          </p:cNvPr>
          <p:cNvPicPr>
            <a:picLocks noChangeAspect="1"/>
          </p:cNvPicPr>
          <p:nvPr/>
        </p:nvPicPr>
        <p:blipFill rotWithShape="1">
          <a:blip r:embed="rId3">
            <a:duotone>
              <a:prstClr val="black"/>
              <a:schemeClr val="accent3">
                <a:lumMod val="50000"/>
                <a:tint val="45000"/>
                <a:satMod val="400000"/>
              </a:scheme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t="61281" r="60127" b="20669"/>
          <a:stretch/>
        </p:blipFill>
        <p:spPr>
          <a:xfrm>
            <a:off x="3880827" y="2662925"/>
            <a:ext cx="555398" cy="537476"/>
          </a:xfrm>
          <a:prstGeom prst="flowChartConnector">
            <a:avLst/>
          </a:prstGeom>
        </p:spPr>
      </p:pic>
      <p:pic>
        <p:nvPicPr>
          <p:cNvPr id="17" name="Picture 16">
            <a:extLst>
              <a:ext uri="{FF2B5EF4-FFF2-40B4-BE49-F238E27FC236}">
                <a16:creationId xmlns:a16="http://schemas.microsoft.com/office/drawing/2014/main" id="{F9AB2060-5649-437C-AA0D-6736966A0591}"/>
              </a:ext>
            </a:extLst>
          </p:cNvPr>
          <p:cNvPicPr>
            <a:picLocks noChangeAspect="1"/>
          </p:cNvPicPr>
          <p:nvPr/>
        </p:nvPicPr>
        <p:blipFill rotWithShape="1">
          <a:blip r:embed="rId3">
            <a:duotone>
              <a:prstClr val="black"/>
              <a:srgbClr val="0DB315">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17369" t="40945" r="32602" b="46260"/>
          <a:stretch/>
        </p:blipFill>
        <p:spPr>
          <a:xfrm>
            <a:off x="4115461" y="2057400"/>
            <a:ext cx="696857" cy="381000"/>
          </a:xfrm>
          <a:prstGeom prst="flowChartConnector">
            <a:avLst/>
          </a:prstGeom>
        </p:spPr>
      </p:pic>
      <p:pic>
        <p:nvPicPr>
          <p:cNvPr id="12" name="Picture 11">
            <a:extLst>
              <a:ext uri="{FF2B5EF4-FFF2-40B4-BE49-F238E27FC236}">
                <a16:creationId xmlns:a16="http://schemas.microsoft.com/office/drawing/2014/main" id="{4BD6A900-DF16-445F-A4CC-95274156E2EA}"/>
              </a:ext>
            </a:extLst>
          </p:cNvPr>
          <p:cNvPicPr>
            <a:picLocks noChangeAspect="1"/>
          </p:cNvPicPr>
          <p:nvPr/>
        </p:nvPicPr>
        <p:blipFill rotWithShape="1">
          <a:blip r:embed="rId3">
            <a:duotone>
              <a:prstClr val="black"/>
              <a:srgbClr val="7030A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71912" b="82087"/>
          <a:stretch/>
        </p:blipFill>
        <p:spPr>
          <a:xfrm>
            <a:off x="4861067" y="838200"/>
            <a:ext cx="391244" cy="533400"/>
          </a:xfrm>
          <a:prstGeom prst="rect">
            <a:avLst/>
          </a:prstGeom>
        </p:spPr>
      </p:pic>
      <p:pic>
        <p:nvPicPr>
          <p:cNvPr id="13" name="Picture 12">
            <a:extLst>
              <a:ext uri="{FF2B5EF4-FFF2-40B4-BE49-F238E27FC236}">
                <a16:creationId xmlns:a16="http://schemas.microsoft.com/office/drawing/2014/main" id="{E08A1B89-9EAD-4BE4-94A1-C6E4B25E9974}"/>
              </a:ext>
            </a:extLst>
          </p:cNvPr>
          <p:cNvPicPr>
            <a:picLocks noChangeAspect="1"/>
          </p:cNvPicPr>
          <p:nvPr/>
        </p:nvPicPr>
        <p:blipFill rotWithShape="1">
          <a:blip r:embed="rId3">
            <a:duotone>
              <a:prstClr val="black"/>
              <a:srgbClr val="FF6600">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r="49971" b="76969"/>
          <a:stretch/>
        </p:blipFill>
        <p:spPr>
          <a:xfrm>
            <a:off x="3859410" y="838200"/>
            <a:ext cx="696857" cy="685800"/>
          </a:xfrm>
          <a:prstGeom prst="rect">
            <a:avLst/>
          </a:prstGeom>
        </p:spPr>
      </p:pic>
      <p:pic>
        <p:nvPicPr>
          <p:cNvPr id="14" name="Picture 13">
            <a:extLst>
              <a:ext uri="{FF2B5EF4-FFF2-40B4-BE49-F238E27FC236}">
                <a16:creationId xmlns:a16="http://schemas.microsoft.com/office/drawing/2014/main" id="{6015EE1C-589D-4E3F-8758-4FC98C0FD860}"/>
              </a:ext>
            </a:extLst>
          </p:cNvPr>
          <p:cNvPicPr>
            <a:picLocks noChangeAspect="1"/>
          </p:cNvPicPr>
          <p:nvPr/>
        </p:nvPicPr>
        <p:blipFill rotWithShape="1">
          <a:blip r:embed="rId3">
            <a:duotone>
              <a:prstClr val="black"/>
              <a:srgbClr val="FDF3A7">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l="37088" t="17913" r="6235" b="64174"/>
          <a:stretch/>
        </p:blipFill>
        <p:spPr>
          <a:xfrm>
            <a:off x="4376417" y="1371600"/>
            <a:ext cx="789450" cy="533400"/>
          </a:xfrm>
          <a:prstGeom prst="ellipse">
            <a:avLst/>
          </a:prstGeom>
        </p:spPr>
      </p:pic>
      <p:pic>
        <p:nvPicPr>
          <p:cNvPr id="16" name="Picture 15">
            <a:extLst>
              <a:ext uri="{FF2B5EF4-FFF2-40B4-BE49-F238E27FC236}">
                <a16:creationId xmlns:a16="http://schemas.microsoft.com/office/drawing/2014/main" id="{33F9EA68-0400-4DF9-9230-6C3FD3C10FE2}"/>
              </a:ext>
            </a:extLst>
          </p:cNvPr>
          <p:cNvPicPr>
            <a:picLocks noChangeAspect="1"/>
          </p:cNvPicPr>
          <p:nvPr/>
        </p:nvPicPr>
        <p:blipFill rotWithShape="1">
          <a:blip r:embed="rId3">
            <a:duotone>
              <a:prstClr val="black"/>
              <a:schemeClr val="accent1">
                <a:lumMod val="50000"/>
                <a:tint val="45000"/>
                <a:satMod val="400000"/>
              </a:scheme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Removal>
                    </a14:imgEffect>
                  </a14:imgLayer>
                </a14:imgProps>
              </a:ext>
            </a:extLst>
          </a:blip>
          <a:srcRect t="-1" r="46211" b="75289"/>
          <a:stretch/>
        </p:blipFill>
        <p:spPr>
          <a:xfrm rot="20359385">
            <a:off x="4293231" y="1797475"/>
            <a:ext cx="835475" cy="820573"/>
          </a:xfrm>
          <a:prstGeom prst="flowChartConnector">
            <a:avLst/>
          </a:prstGeom>
        </p:spPr>
      </p:pic>
      <p:pic>
        <p:nvPicPr>
          <p:cNvPr id="18" name="Picture 17">
            <a:extLst>
              <a:ext uri="{FF2B5EF4-FFF2-40B4-BE49-F238E27FC236}">
                <a16:creationId xmlns:a16="http://schemas.microsoft.com/office/drawing/2014/main" id="{8640D946-55D0-417C-853C-DBFEF518EF38}"/>
              </a:ext>
            </a:extLst>
          </p:cNvPr>
          <p:cNvPicPr>
            <a:picLocks noChangeAspect="1"/>
          </p:cNvPicPr>
          <p:nvPr/>
        </p:nvPicPr>
        <p:blipFill rotWithShape="1">
          <a:blip r:embed="rId6">
            <a:duotone>
              <a:prstClr val="black"/>
              <a:srgbClr val="FF00FF">
                <a:tint val="45000"/>
                <a:satMod val="400000"/>
              </a:srgbClr>
            </a:duotone>
            <a:extLst>
              <a:ext uri="{BEBA8EAE-BF5A-486C-A8C5-ECC9F3942E4B}">
                <a14:imgProps xmlns:a14="http://schemas.microsoft.com/office/drawing/2010/main">
                  <a14:imgLayer r:embed="rId4">
                    <a14:imgEffect>
                      <a14:backgroundRemoval t="2062" b="95361" l="2755" r="98072">
                        <a14:foregroundMark x1="30028" y1="12758" x2="30028" y2="12758"/>
                        <a14:foregroundMark x1="87328" y1="6186" x2="87328" y2="6186"/>
                        <a14:foregroundMark x1="88981" y1="2062" x2="88981" y2="2062"/>
                        <a14:foregroundMark x1="98347" y1="3093" x2="98347" y2="3093"/>
                        <a14:foregroundMark x1="53719" y1="24742" x2="53719" y2="24742"/>
                        <a14:foregroundMark x1="12121" y1="59278" x2="12121" y2="59278"/>
                        <a14:foregroundMark x1="2755" y1="63531" x2="2755" y2="63531"/>
                        <a14:foregroundMark x1="40771" y1="47552" x2="40771" y2="47552"/>
                        <a14:foregroundMark x1="53719" y1="80284" x2="53719" y2="80284"/>
                        <a14:foregroundMark x1="43526" y1="95361" x2="43526" y2="95361"/>
                        <a14:backgroundMark x1="14876" y1="4253" x2="14876" y2="4253"/>
                        <a14:backgroundMark x1="7713" y1="18943" x2="7713" y2="18943"/>
                        <a14:backgroundMark x1="7989" y1="12113" x2="25344" y2="30284"/>
                        <a14:backgroundMark x1="25344" y1="30284" x2="28375" y2="31959"/>
                        <a14:backgroundMark x1="85675" y1="26933" x2="73278" y2="32088"/>
                        <a14:backgroundMark x1="73278" y1="32088" x2="42424" y2="37242"/>
                        <a14:backgroundMark x1="42424" y1="37242" x2="20386" y2="37113"/>
                        <a14:backgroundMark x1="74380" y1="65851" x2="58953" y2="65464"/>
                        <a14:backgroundMark x1="58953" y1="65464" x2="21763" y2="84794"/>
                        <a14:backgroundMark x1="98623" y1="644" x2="98623" y2="644"/>
                        <a14:backgroundMark x1="28375" y1="68943" x2="28375" y2="68943"/>
                        <a14:backgroundMark x1="15978" y1="68943" x2="15978" y2="68943"/>
                        <a14:backgroundMark x1="26446" y1="66366" x2="26446" y2="66366"/>
                        <a14:backgroundMark x1="30579" y1="62887" x2="1377" y2="70361"/>
                      </a14:backgroundRemoval>
                    </a14:imgEffect>
                  </a14:imgLayer>
                </a14:imgProps>
              </a:ext>
            </a:extLst>
          </a:blip>
          <a:srcRect l="-1014" t="51180" r="63897" b="28346"/>
          <a:stretch/>
        </p:blipFill>
        <p:spPr>
          <a:xfrm>
            <a:off x="3859410" y="2362200"/>
            <a:ext cx="517008" cy="609599"/>
          </a:xfrm>
          <a:prstGeom prst="flowChartConnector">
            <a:avLst/>
          </a:prstGeom>
        </p:spPr>
      </p:pic>
    </p:spTree>
    <p:extLst>
      <p:ext uri="{BB962C8B-B14F-4D97-AF65-F5344CB8AC3E}">
        <p14:creationId xmlns:p14="http://schemas.microsoft.com/office/powerpoint/2010/main" val="40726601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sz="3600" dirty="0"/>
              <a:t>Revenues: Use of Fund Balance</a:t>
            </a:r>
          </a:p>
        </p:txBody>
      </p:sp>
      <p:graphicFrame>
        <p:nvGraphicFramePr>
          <p:cNvPr id="7" name="Chart 6">
            <a:extLst>
              <a:ext uri="{FF2B5EF4-FFF2-40B4-BE49-F238E27FC236}">
                <a16:creationId xmlns:a16="http://schemas.microsoft.com/office/drawing/2014/main" id="{FAED8525-252C-49E5-8ED9-6F57A73E698D}"/>
              </a:ext>
            </a:extLst>
          </p:cNvPr>
          <p:cNvGraphicFramePr>
            <a:graphicFrameLocks/>
          </p:cNvGraphicFramePr>
          <p:nvPr>
            <p:extLst>
              <p:ext uri="{D42A27DB-BD31-4B8C-83A1-F6EECF244321}">
                <p14:modId xmlns:p14="http://schemas.microsoft.com/office/powerpoint/2010/main" val="2846541636"/>
              </p:ext>
            </p:extLst>
          </p:nvPr>
        </p:nvGraphicFramePr>
        <p:xfrm>
          <a:off x="904556" y="1245330"/>
          <a:ext cx="7477444" cy="4012469"/>
        </p:xfrm>
        <a:graphic>
          <a:graphicData uri="http://schemas.openxmlformats.org/drawingml/2006/chart">
            <c:chart xmlns:c="http://schemas.openxmlformats.org/drawingml/2006/chart" xmlns:r="http://schemas.openxmlformats.org/officeDocument/2006/relationships" r:id="rId2"/>
          </a:graphicData>
        </a:graphic>
      </p:graphicFrame>
      <p:sp>
        <p:nvSpPr>
          <p:cNvPr id="30" name="TextBox 29">
            <a:extLst>
              <a:ext uri="{FF2B5EF4-FFF2-40B4-BE49-F238E27FC236}">
                <a16:creationId xmlns:a16="http://schemas.microsoft.com/office/drawing/2014/main" id="{E368A756-B7F4-4D09-A71C-1A61C82B7255}"/>
              </a:ext>
            </a:extLst>
          </p:cNvPr>
          <p:cNvSpPr txBox="1"/>
          <p:nvPr/>
        </p:nvSpPr>
        <p:spPr>
          <a:xfrm>
            <a:off x="838200" y="5458857"/>
            <a:ext cx="6096000" cy="523220"/>
          </a:xfrm>
          <a:prstGeom prst="rect">
            <a:avLst/>
          </a:prstGeom>
          <a:noFill/>
        </p:spPr>
        <p:txBody>
          <a:bodyPr wrap="square" rtlCol="0">
            <a:spAutoFit/>
          </a:bodyPr>
          <a:lstStyle/>
          <a:p>
            <a:pPr algn="ctr"/>
            <a:r>
              <a:rPr lang="en-US" sz="1400" dirty="0">
                <a:solidFill>
                  <a:srgbClr val="FF33CC"/>
                </a:solidFill>
                <a:latin typeface="Avenir LT Std 45 Book" panose="020B0502020203020204" pitchFamily="34" charset="0"/>
              </a:rPr>
              <a:t>A portion ($5,275,000) of the anticipated surplus at June 30, 2025 is planned to be used as a revenue stream to fund the 2025-26 budget.</a:t>
            </a:r>
          </a:p>
        </p:txBody>
      </p:sp>
      <p:pic>
        <p:nvPicPr>
          <p:cNvPr id="23" name="Graphic 22" descr="Line arrow Straight">
            <a:extLst>
              <a:ext uri="{FF2B5EF4-FFF2-40B4-BE49-F238E27FC236}">
                <a16:creationId xmlns:a16="http://schemas.microsoft.com/office/drawing/2014/main" id="{178827F7-67CE-4440-B30E-43B3E5144B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9480493">
            <a:off x="1862745" y="2541430"/>
            <a:ext cx="1241740" cy="1241740"/>
          </a:xfrm>
          <a:prstGeom prst="rect">
            <a:avLst/>
          </a:prstGeom>
        </p:spPr>
      </p:pic>
      <p:sp>
        <p:nvSpPr>
          <p:cNvPr id="24" name="Rectangle 23">
            <a:extLst>
              <a:ext uri="{FF2B5EF4-FFF2-40B4-BE49-F238E27FC236}">
                <a16:creationId xmlns:a16="http://schemas.microsoft.com/office/drawing/2014/main" id="{00602535-3AC5-4E50-9669-71F0AE6E0FB6}"/>
              </a:ext>
            </a:extLst>
          </p:cNvPr>
          <p:cNvSpPr/>
          <p:nvPr/>
        </p:nvSpPr>
        <p:spPr bwMode="auto">
          <a:xfrm>
            <a:off x="7610156" y="1600200"/>
            <a:ext cx="609600" cy="3657599"/>
          </a:xfrm>
          <a:prstGeom prst="rect">
            <a:avLst/>
          </a:prstGeom>
          <a:noFill/>
          <a:ln w="12700" cap="flat" cmpd="sng" algn="ctr">
            <a:solidFill>
              <a:srgbClr val="FF33CC"/>
            </a:solidFill>
            <a:prstDash val="lg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7013752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Effect transition="in" filter="fade">
                                      <p:cBhvr>
                                        <p:cTn id="26" dur="5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path" presetSubtype="0" fill="hold" nodeType="clickEffect">
                                  <p:stCondLst>
                                    <p:cond delay="0"/>
                                  </p:stCondLst>
                                  <p:childTnLst>
                                    <p:animMotion origin="layout" path="M 2.22222E-6 -1.11111E-6 L 0.54392 -0.19444 " pathEditMode="relative" rAng="0" ptsTypes="AA">
                                      <p:cBhvr>
                                        <p:cTn id="30" dur="2000" fill="hold"/>
                                        <p:tgtEl>
                                          <p:spTgt spid="23"/>
                                        </p:tgtEl>
                                        <p:attrNameLst>
                                          <p:attrName>ppt_x</p:attrName>
                                          <p:attrName>ppt_y</p:attrName>
                                        </p:attrNameLst>
                                      </p:cBhvr>
                                      <p:rCtr x="27187" y="-972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30"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18" name="!!babylon">
            <a:extLst>
              <a:ext uri="{FF2B5EF4-FFF2-40B4-BE49-F238E27FC236}">
                <a16:creationId xmlns:a16="http://schemas.microsoft.com/office/drawing/2014/main" id="{6DFCED53-B649-462E-80BF-BD3B720DEA27}"/>
              </a:ext>
            </a:extLst>
          </p:cNvPr>
          <p:cNvSpPr/>
          <p:nvPr/>
        </p:nvSpPr>
        <p:spPr bwMode="auto">
          <a:xfrm>
            <a:off x="32766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4" name="!!babylon">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sp>
        <p:nvSpPr>
          <p:cNvPr id="9" name="TextBox 8">
            <a:extLst>
              <a:ext uri="{FF2B5EF4-FFF2-40B4-BE49-F238E27FC236}">
                <a16:creationId xmlns:a16="http://schemas.microsoft.com/office/drawing/2014/main" id="{FC3C499F-A128-44A1-8D41-BAC17BAE3D51}"/>
              </a:ext>
            </a:extLst>
          </p:cNvPr>
          <p:cNvSpPr txBox="1"/>
          <p:nvPr/>
        </p:nvSpPr>
        <p:spPr>
          <a:xfrm>
            <a:off x="838200" y="4724400"/>
            <a:ext cx="7086600" cy="400110"/>
          </a:xfrm>
          <a:prstGeom prst="rect">
            <a:avLst/>
          </a:prstGeom>
          <a:noFill/>
        </p:spPr>
        <p:txBody>
          <a:bodyPr wrap="square" rtlCol="0">
            <a:spAutoFit/>
          </a:bodyPr>
          <a:lstStyle/>
          <a:p>
            <a:pPr algn="ctr"/>
            <a:r>
              <a:rPr lang="en-US" sz="2000" dirty="0">
                <a:solidFill>
                  <a:schemeClr val="tx1"/>
                </a:solidFill>
                <a:latin typeface="Avenir LT Std 45 Book" panose="020B0502020203020204" pitchFamily="34" charset="0"/>
              </a:rPr>
              <a:t>PILOTs = </a:t>
            </a:r>
            <a:r>
              <a:rPr lang="en-US" sz="2000" b="1" u="sng" dirty="0">
                <a:solidFill>
                  <a:schemeClr val="tx1"/>
                </a:solidFill>
                <a:latin typeface="Avenir LT Std 45 Book" panose="020B0502020203020204" pitchFamily="34" charset="0"/>
              </a:rPr>
              <a:t>P</a:t>
            </a:r>
            <a:r>
              <a:rPr lang="en-US" sz="2000" dirty="0">
                <a:solidFill>
                  <a:schemeClr val="tx1"/>
                </a:solidFill>
                <a:latin typeface="Avenir LT Std 45 Book" panose="020B0502020203020204" pitchFamily="34" charset="0"/>
              </a:rPr>
              <a:t>ayments </a:t>
            </a:r>
            <a:r>
              <a:rPr lang="en-US" sz="2000" b="1" u="sng" dirty="0">
                <a:solidFill>
                  <a:schemeClr val="tx1"/>
                </a:solidFill>
                <a:latin typeface="Avenir LT Std 45 Book" panose="020B0502020203020204" pitchFamily="34" charset="0"/>
              </a:rPr>
              <a:t>I</a:t>
            </a:r>
            <a:r>
              <a:rPr lang="en-US" sz="2000" dirty="0">
                <a:solidFill>
                  <a:schemeClr val="tx1"/>
                </a:solidFill>
                <a:latin typeface="Avenir LT Std 45 Book" panose="020B0502020203020204" pitchFamily="34" charset="0"/>
              </a:rPr>
              <a:t>n </a:t>
            </a:r>
            <a:r>
              <a:rPr lang="en-US" sz="2000" b="1" u="sng" dirty="0">
                <a:solidFill>
                  <a:schemeClr val="tx1"/>
                </a:solidFill>
                <a:latin typeface="Avenir LT Std 45 Book" panose="020B0502020203020204" pitchFamily="34" charset="0"/>
              </a:rPr>
              <a:t>L</a:t>
            </a:r>
            <a:r>
              <a:rPr lang="en-US" sz="2000" dirty="0">
                <a:solidFill>
                  <a:schemeClr val="tx1"/>
                </a:solidFill>
                <a:latin typeface="Avenir LT Std 45 Book" panose="020B0502020203020204" pitchFamily="34" charset="0"/>
              </a:rPr>
              <a:t>ieu </a:t>
            </a:r>
            <a:r>
              <a:rPr lang="en-US" sz="2000" b="1" u="sng" dirty="0">
                <a:solidFill>
                  <a:schemeClr val="tx1"/>
                </a:solidFill>
                <a:latin typeface="Avenir LT Std 45 Book" panose="020B0502020203020204" pitchFamily="34" charset="0"/>
              </a:rPr>
              <a:t>O</a:t>
            </a:r>
            <a:r>
              <a:rPr lang="en-US" sz="2000" dirty="0">
                <a:solidFill>
                  <a:schemeClr val="tx1"/>
                </a:solidFill>
                <a:latin typeface="Avenir LT Std 45 Book" panose="020B0502020203020204" pitchFamily="34" charset="0"/>
              </a:rPr>
              <a:t>f </a:t>
            </a:r>
            <a:r>
              <a:rPr lang="en-US" sz="2000" b="1" u="sng" dirty="0">
                <a:solidFill>
                  <a:schemeClr val="tx1"/>
                </a:solidFill>
                <a:latin typeface="Avenir LT Std 45 Book" panose="020B0502020203020204" pitchFamily="34" charset="0"/>
              </a:rPr>
              <a:t>T</a:t>
            </a:r>
            <a:r>
              <a:rPr lang="en-US" sz="2000" dirty="0">
                <a:solidFill>
                  <a:schemeClr val="tx1"/>
                </a:solidFill>
                <a:latin typeface="Avenir LT Std 45 Book" panose="020B0502020203020204" pitchFamily="34" charset="0"/>
              </a:rPr>
              <a:t>axes</a:t>
            </a:r>
          </a:p>
        </p:txBody>
      </p:sp>
    </p:spTree>
    <p:extLst>
      <p:ext uri="{BB962C8B-B14F-4D97-AF65-F5344CB8AC3E}">
        <p14:creationId xmlns:p14="http://schemas.microsoft.com/office/powerpoint/2010/main" val="262483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18" name="Rectangle 17">
            <a:extLst>
              <a:ext uri="{FF2B5EF4-FFF2-40B4-BE49-F238E27FC236}">
                <a16:creationId xmlns:a16="http://schemas.microsoft.com/office/drawing/2014/main" id="{6DFCED53-B649-462E-80BF-BD3B720DEA27}"/>
              </a:ext>
            </a:extLst>
          </p:cNvPr>
          <p:cNvSpPr/>
          <p:nvPr/>
        </p:nvSpPr>
        <p:spPr bwMode="auto">
          <a:xfrm>
            <a:off x="32766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4" name="Picture 3">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16764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sp>
        <p:nvSpPr>
          <p:cNvPr id="9" name="TextBox 8">
            <a:extLst>
              <a:ext uri="{FF2B5EF4-FFF2-40B4-BE49-F238E27FC236}">
                <a16:creationId xmlns:a16="http://schemas.microsoft.com/office/drawing/2014/main" id="{FC3C499F-A128-44A1-8D41-BAC17BAE3D51}"/>
              </a:ext>
            </a:extLst>
          </p:cNvPr>
          <p:cNvSpPr txBox="1"/>
          <p:nvPr/>
        </p:nvSpPr>
        <p:spPr>
          <a:xfrm>
            <a:off x="838200" y="4724400"/>
            <a:ext cx="7086600" cy="400110"/>
          </a:xfrm>
          <a:prstGeom prst="rect">
            <a:avLst/>
          </a:prstGeom>
          <a:noFill/>
        </p:spPr>
        <p:txBody>
          <a:bodyPr wrap="square" rtlCol="0">
            <a:spAutoFit/>
          </a:bodyPr>
          <a:lstStyle/>
          <a:p>
            <a:pPr algn="ctr"/>
            <a:r>
              <a:rPr lang="en-US" sz="2000" dirty="0">
                <a:solidFill>
                  <a:schemeClr val="tx1"/>
                </a:solidFill>
                <a:latin typeface="Avenir LT Std 45 Book" panose="020B0502020203020204" pitchFamily="34" charset="0"/>
              </a:rPr>
              <a:t>PILOTs = </a:t>
            </a:r>
            <a:r>
              <a:rPr lang="en-US" sz="2000" b="1" u="sng" dirty="0">
                <a:solidFill>
                  <a:schemeClr val="tx1"/>
                </a:solidFill>
                <a:latin typeface="Avenir LT Std 45 Book" panose="020B0502020203020204" pitchFamily="34" charset="0"/>
              </a:rPr>
              <a:t>P</a:t>
            </a:r>
            <a:r>
              <a:rPr lang="en-US" sz="2000" dirty="0">
                <a:solidFill>
                  <a:schemeClr val="tx1"/>
                </a:solidFill>
                <a:latin typeface="Avenir LT Std 45 Book" panose="020B0502020203020204" pitchFamily="34" charset="0"/>
              </a:rPr>
              <a:t>ayments </a:t>
            </a:r>
            <a:r>
              <a:rPr lang="en-US" sz="2000" b="1" u="sng" dirty="0">
                <a:solidFill>
                  <a:schemeClr val="tx1"/>
                </a:solidFill>
                <a:latin typeface="Avenir LT Std 45 Book" panose="020B0502020203020204" pitchFamily="34" charset="0"/>
              </a:rPr>
              <a:t>I</a:t>
            </a:r>
            <a:r>
              <a:rPr lang="en-US" sz="2000" dirty="0">
                <a:solidFill>
                  <a:schemeClr val="tx1"/>
                </a:solidFill>
                <a:latin typeface="Avenir LT Std 45 Book" panose="020B0502020203020204" pitchFamily="34" charset="0"/>
              </a:rPr>
              <a:t>n </a:t>
            </a:r>
            <a:r>
              <a:rPr lang="en-US" sz="2000" b="1" u="sng" dirty="0">
                <a:solidFill>
                  <a:schemeClr val="tx1"/>
                </a:solidFill>
                <a:latin typeface="Avenir LT Std 45 Book" panose="020B0502020203020204" pitchFamily="34" charset="0"/>
              </a:rPr>
              <a:t>L</a:t>
            </a:r>
            <a:r>
              <a:rPr lang="en-US" sz="2000" dirty="0">
                <a:solidFill>
                  <a:schemeClr val="tx1"/>
                </a:solidFill>
                <a:latin typeface="Avenir LT Std 45 Book" panose="020B0502020203020204" pitchFamily="34" charset="0"/>
              </a:rPr>
              <a:t>ieu </a:t>
            </a:r>
            <a:r>
              <a:rPr lang="en-US" sz="2000" b="1" u="sng" dirty="0">
                <a:solidFill>
                  <a:schemeClr val="tx1"/>
                </a:solidFill>
                <a:latin typeface="Avenir LT Std 45 Book" panose="020B0502020203020204" pitchFamily="34" charset="0"/>
              </a:rPr>
              <a:t>O</a:t>
            </a:r>
            <a:r>
              <a:rPr lang="en-US" sz="2000" dirty="0">
                <a:solidFill>
                  <a:schemeClr val="tx1"/>
                </a:solidFill>
                <a:latin typeface="Avenir LT Std 45 Book" panose="020B0502020203020204" pitchFamily="34" charset="0"/>
              </a:rPr>
              <a:t>f </a:t>
            </a:r>
            <a:r>
              <a:rPr lang="en-US" sz="2000" b="1" u="sng" dirty="0">
                <a:solidFill>
                  <a:schemeClr val="tx1"/>
                </a:solidFill>
                <a:latin typeface="Avenir LT Std 45 Book" panose="020B0502020203020204" pitchFamily="34" charset="0"/>
              </a:rPr>
              <a:t>T</a:t>
            </a:r>
            <a:r>
              <a:rPr lang="en-US" sz="2000" dirty="0">
                <a:solidFill>
                  <a:schemeClr val="tx1"/>
                </a:solidFill>
                <a:latin typeface="Avenir LT Std 45 Book" panose="020B0502020203020204" pitchFamily="34" charset="0"/>
              </a:rPr>
              <a:t>axes</a:t>
            </a:r>
          </a:p>
        </p:txBody>
      </p:sp>
      <p:sp>
        <p:nvSpPr>
          <p:cNvPr id="10" name="Rectangle 9">
            <a:extLst>
              <a:ext uri="{FF2B5EF4-FFF2-40B4-BE49-F238E27FC236}">
                <a16:creationId xmlns:a16="http://schemas.microsoft.com/office/drawing/2014/main" id="{AEF9ACE1-3877-4B27-8391-4458E43B4003}"/>
              </a:ext>
            </a:extLst>
          </p:cNvPr>
          <p:cNvSpPr/>
          <p:nvPr/>
        </p:nvSpPr>
        <p:spPr bwMode="auto">
          <a:xfrm>
            <a:off x="8229600" y="1219200"/>
            <a:ext cx="1676400" cy="17526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11" name="Picture 10">
            <a:extLst>
              <a:ext uri="{FF2B5EF4-FFF2-40B4-BE49-F238E27FC236}">
                <a16:creationId xmlns:a16="http://schemas.microsoft.com/office/drawing/2014/main" id="{E3FE8534-56CE-4914-A766-4CEB1F7BA5A3}"/>
              </a:ext>
            </a:extLst>
          </p:cNvPr>
          <p:cNvPicPr>
            <a:picLocks noChangeAspect="1"/>
          </p:cNvPicPr>
          <p:nvPr/>
        </p:nvPicPr>
        <p:blipFill>
          <a:blip r:embed="rId4"/>
          <a:stretch>
            <a:fillRect/>
          </a:stretch>
        </p:blipFill>
        <p:spPr>
          <a:xfrm>
            <a:off x="8559437" y="1295400"/>
            <a:ext cx="1016727" cy="1016727"/>
          </a:xfrm>
          <a:prstGeom prst="rect">
            <a:avLst/>
          </a:prstGeom>
        </p:spPr>
      </p:pic>
      <p:sp>
        <p:nvSpPr>
          <p:cNvPr id="12" name="TextBox 11">
            <a:extLst>
              <a:ext uri="{FF2B5EF4-FFF2-40B4-BE49-F238E27FC236}">
                <a16:creationId xmlns:a16="http://schemas.microsoft.com/office/drawing/2014/main" id="{370EAFEB-6E92-4A62-9480-4FBE3AE9A06B}"/>
              </a:ext>
            </a:extLst>
          </p:cNvPr>
          <p:cNvSpPr txBox="1"/>
          <p:nvPr/>
        </p:nvSpPr>
        <p:spPr>
          <a:xfrm>
            <a:off x="8229600" y="2362200"/>
            <a:ext cx="1676400" cy="523220"/>
          </a:xfrm>
          <a:prstGeom prst="rect">
            <a:avLst/>
          </a:prstGeom>
          <a:noFill/>
        </p:spPr>
        <p:txBody>
          <a:bodyPr wrap="square" rtlCol="0">
            <a:spAutoFit/>
          </a:bodyPr>
          <a:lstStyle/>
          <a:p>
            <a:pPr algn="ctr"/>
            <a:r>
              <a:rPr lang="en-US" sz="1400" dirty="0">
                <a:solidFill>
                  <a:schemeClr val="tx1"/>
                </a:solidFill>
              </a:rPr>
              <a:t>$150,000 in </a:t>
            </a:r>
            <a:br>
              <a:rPr lang="en-US" sz="1400" dirty="0">
                <a:solidFill>
                  <a:schemeClr val="tx1"/>
                </a:solidFill>
              </a:rPr>
            </a:br>
            <a:r>
              <a:rPr lang="en-US" sz="1400" dirty="0">
                <a:solidFill>
                  <a:schemeClr val="tx1"/>
                </a:solidFill>
              </a:rPr>
              <a:t>estimated PILOTs</a:t>
            </a:r>
          </a:p>
        </p:txBody>
      </p:sp>
      <p:sp>
        <p:nvSpPr>
          <p:cNvPr id="14" name="Rectangle 13">
            <a:extLst>
              <a:ext uri="{FF2B5EF4-FFF2-40B4-BE49-F238E27FC236}">
                <a16:creationId xmlns:a16="http://schemas.microsoft.com/office/drawing/2014/main" id="{534D23A6-A068-49EE-8373-AAAB4DFAB4C4}"/>
              </a:ext>
            </a:extLst>
          </p:cNvPr>
          <p:cNvSpPr/>
          <p:nvPr/>
        </p:nvSpPr>
        <p:spPr bwMode="auto">
          <a:xfrm>
            <a:off x="8229600" y="3352800"/>
            <a:ext cx="1676400" cy="1752600"/>
          </a:xfrm>
          <a:prstGeom prst="rect">
            <a:avLst/>
          </a:prstGeom>
          <a:solidFill>
            <a:schemeClr val="bg1"/>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5" name="TextBox 14">
            <a:extLst>
              <a:ext uri="{FF2B5EF4-FFF2-40B4-BE49-F238E27FC236}">
                <a16:creationId xmlns:a16="http://schemas.microsoft.com/office/drawing/2014/main" id="{F4CA1672-1A95-407F-82BC-0DD2C6B5ECB4}"/>
              </a:ext>
            </a:extLst>
          </p:cNvPr>
          <p:cNvSpPr txBox="1"/>
          <p:nvPr/>
        </p:nvSpPr>
        <p:spPr>
          <a:xfrm>
            <a:off x="8229600" y="4495800"/>
            <a:ext cx="1676400" cy="523220"/>
          </a:xfrm>
          <a:prstGeom prst="rect">
            <a:avLst/>
          </a:prstGeom>
          <a:noFill/>
        </p:spPr>
        <p:txBody>
          <a:bodyPr wrap="square" rtlCol="0">
            <a:spAutoFit/>
          </a:bodyPr>
          <a:lstStyle/>
          <a:p>
            <a:pPr algn="ctr"/>
            <a:r>
              <a:rPr lang="en-US" sz="1400" dirty="0">
                <a:solidFill>
                  <a:schemeClr val="tx1"/>
                </a:solidFill>
              </a:rPr>
              <a:t>$3.2 million in </a:t>
            </a:r>
            <a:br>
              <a:rPr lang="en-US" sz="1400" dirty="0">
                <a:solidFill>
                  <a:schemeClr val="tx1"/>
                </a:solidFill>
              </a:rPr>
            </a:br>
            <a:r>
              <a:rPr lang="en-US" sz="1400" dirty="0">
                <a:solidFill>
                  <a:schemeClr val="tx1"/>
                </a:solidFill>
              </a:rPr>
              <a:t>estimated PILOTs</a:t>
            </a:r>
          </a:p>
        </p:txBody>
      </p:sp>
      <p:pic>
        <p:nvPicPr>
          <p:cNvPr id="16" name="Picture 15">
            <a:extLst>
              <a:ext uri="{FF2B5EF4-FFF2-40B4-BE49-F238E27FC236}">
                <a16:creationId xmlns:a16="http://schemas.microsoft.com/office/drawing/2014/main" id="{1F839BBD-D200-4528-AE58-9F0416E7EA5D}"/>
              </a:ext>
            </a:extLst>
          </p:cNvPr>
          <p:cNvPicPr>
            <a:picLocks noChangeAspect="1"/>
          </p:cNvPicPr>
          <p:nvPr/>
        </p:nvPicPr>
        <p:blipFill>
          <a:blip r:embed="rId2"/>
          <a:stretch>
            <a:fillRect/>
          </a:stretch>
        </p:blipFill>
        <p:spPr>
          <a:xfrm>
            <a:off x="8347496" y="3480756"/>
            <a:ext cx="1447800" cy="723900"/>
          </a:xfrm>
          <a:prstGeom prst="rect">
            <a:avLst/>
          </a:prstGeom>
        </p:spPr>
      </p:pic>
    </p:spTree>
    <p:extLst>
      <p:ext uri="{BB962C8B-B14F-4D97-AF65-F5344CB8AC3E}">
        <p14:creationId xmlns:p14="http://schemas.microsoft.com/office/powerpoint/2010/main" val="927344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2514600" y="1575562"/>
            <a:ext cx="3539034" cy="3575615"/>
          </a:xfrm>
          <a:prstGeom prst="rect">
            <a:avLst/>
          </a:prstGeom>
        </p:spPr>
      </p:pic>
      <p:pic>
        <p:nvPicPr>
          <p:cNvPr id="4" name="!!huntington">
            <a:extLst>
              <a:ext uri="{FF2B5EF4-FFF2-40B4-BE49-F238E27FC236}">
                <a16:creationId xmlns:a16="http://schemas.microsoft.com/office/drawing/2014/main" id="{1A17D268-A0D8-4187-91D0-3523D2D79868}"/>
              </a:ext>
            </a:extLst>
          </p:cNvPr>
          <p:cNvPicPr>
            <a:picLocks noChangeAspect="1"/>
          </p:cNvPicPr>
          <p:nvPr/>
        </p:nvPicPr>
        <p:blipFill>
          <a:blip r:embed="rId3"/>
          <a:stretch>
            <a:fillRect/>
          </a:stretch>
        </p:blipFill>
        <p:spPr>
          <a:xfrm>
            <a:off x="6172200" y="3383184"/>
            <a:ext cx="1694835" cy="1767993"/>
          </a:xfrm>
          <a:prstGeom prst="rect">
            <a:avLst/>
          </a:prstGeom>
        </p:spPr>
      </p:pic>
      <p:pic>
        <p:nvPicPr>
          <p:cNvPr id="2" name="Picture 1">
            <a:extLst>
              <a:ext uri="{FF2B5EF4-FFF2-40B4-BE49-F238E27FC236}">
                <a16:creationId xmlns:a16="http://schemas.microsoft.com/office/drawing/2014/main" id="{186E2E73-8333-4874-97B2-15BF4816F4C5}"/>
              </a:ext>
            </a:extLst>
          </p:cNvPr>
          <p:cNvPicPr>
            <a:picLocks noChangeAspect="1"/>
          </p:cNvPicPr>
          <p:nvPr/>
        </p:nvPicPr>
        <p:blipFill>
          <a:blip r:embed="rId4"/>
          <a:stretch>
            <a:fillRect/>
          </a:stretch>
        </p:blipFill>
        <p:spPr>
          <a:xfrm>
            <a:off x="762000" y="3376653"/>
            <a:ext cx="1694835" cy="1774090"/>
          </a:xfrm>
          <a:prstGeom prst="rect">
            <a:avLst/>
          </a:prstGeom>
        </p:spPr>
      </p:pic>
    </p:spTree>
    <p:extLst>
      <p:ext uri="{BB962C8B-B14F-4D97-AF65-F5344CB8AC3E}">
        <p14:creationId xmlns:p14="http://schemas.microsoft.com/office/powerpoint/2010/main" val="2472359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762000" y="3352800"/>
            <a:ext cx="1782939" cy="1801368"/>
          </a:xfrm>
          <a:prstGeom prst="rect">
            <a:avLst/>
          </a:prstGeom>
        </p:spPr>
      </p:pic>
      <p:pic>
        <p:nvPicPr>
          <p:cNvPr id="2" name="!!huntington">
            <a:extLst>
              <a:ext uri="{FF2B5EF4-FFF2-40B4-BE49-F238E27FC236}">
                <a16:creationId xmlns:a16="http://schemas.microsoft.com/office/drawing/2014/main" id="{28B94387-6F70-4C70-8721-5786EC87CB73}"/>
              </a:ext>
            </a:extLst>
          </p:cNvPr>
          <p:cNvPicPr>
            <a:picLocks noChangeAspect="1"/>
          </p:cNvPicPr>
          <p:nvPr/>
        </p:nvPicPr>
        <p:blipFill>
          <a:blip r:embed="rId3"/>
          <a:stretch>
            <a:fillRect/>
          </a:stretch>
        </p:blipFill>
        <p:spPr>
          <a:xfrm>
            <a:off x="2667000" y="1752600"/>
            <a:ext cx="3283431" cy="3425161"/>
          </a:xfrm>
          <a:prstGeom prst="rect">
            <a:avLst/>
          </a:prstGeom>
        </p:spPr>
      </p:pic>
      <p:pic>
        <p:nvPicPr>
          <p:cNvPr id="4" name="Picture 3">
            <a:extLst>
              <a:ext uri="{FF2B5EF4-FFF2-40B4-BE49-F238E27FC236}">
                <a16:creationId xmlns:a16="http://schemas.microsoft.com/office/drawing/2014/main" id="{0E4F3FCA-9123-4AD3-8F85-57B2936C4DB5}"/>
              </a:ext>
            </a:extLst>
          </p:cNvPr>
          <p:cNvPicPr>
            <a:picLocks noChangeAspect="1"/>
          </p:cNvPicPr>
          <p:nvPr/>
        </p:nvPicPr>
        <p:blipFill>
          <a:blip r:embed="rId4"/>
          <a:stretch>
            <a:fillRect/>
          </a:stretch>
        </p:blipFill>
        <p:spPr>
          <a:xfrm>
            <a:off x="6096000" y="3352800"/>
            <a:ext cx="1694835" cy="1774090"/>
          </a:xfrm>
          <a:prstGeom prst="rect">
            <a:avLst/>
          </a:prstGeom>
        </p:spPr>
      </p:pic>
    </p:spTree>
    <p:extLst>
      <p:ext uri="{BB962C8B-B14F-4D97-AF65-F5344CB8AC3E}">
        <p14:creationId xmlns:p14="http://schemas.microsoft.com/office/powerpoint/2010/main" val="38372706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abylon">
            <a:extLst>
              <a:ext uri="{FF2B5EF4-FFF2-40B4-BE49-F238E27FC236}">
                <a16:creationId xmlns:a16="http://schemas.microsoft.com/office/drawing/2014/main" id="{366E2C9D-BC95-43E8-8B78-7E7349DA1825}"/>
              </a:ext>
            </a:extLst>
          </p:cNvPr>
          <p:cNvPicPr>
            <a:picLocks noChangeAspect="1"/>
          </p:cNvPicPr>
          <p:nvPr/>
        </p:nvPicPr>
        <p:blipFill>
          <a:blip r:embed="rId2"/>
          <a:stretch>
            <a:fillRect/>
          </a:stretch>
        </p:blipFill>
        <p:spPr>
          <a:xfrm>
            <a:off x="6172200" y="3521730"/>
            <a:ext cx="1600200" cy="1616740"/>
          </a:xfrm>
          <a:prstGeom prst="rect">
            <a:avLst/>
          </a:prstGeom>
        </p:spPr>
      </p:pic>
      <p:sp>
        <p:nvSpPr>
          <p:cNvPr id="13" name="Title 12"/>
          <p:cNvSpPr>
            <a:spLocks noGrp="1"/>
          </p:cNvSpPr>
          <p:nvPr>
            <p:ph type="title"/>
          </p:nvPr>
        </p:nvSpPr>
        <p:spPr>
          <a:xfrm>
            <a:off x="457200" y="0"/>
            <a:ext cx="8229600" cy="1143000"/>
          </a:xfrm>
        </p:spPr>
        <p:txBody>
          <a:bodyPr/>
          <a:lstStyle/>
          <a:p>
            <a:r>
              <a:rPr lang="en-US" dirty="0"/>
              <a:t>Revenues: PILOTs</a:t>
            </a:r>
          </a:p>
        </p:txBody>
      </p:sp>
      <p:pic>
        <p:nvPicPr>
          <p:cNvPr id="2" name="!!huntington">
            <a:extLst>
              <a:ext uri="{FF2B5EF4-FFF2-40B4-BE49-F238E27FC236}">
                <a16:creationId xmlns:a16="http://schemas.microsoft.com/office/drawing/2014/main" id="{53A96AFF-560E-47D2-A0CD-C1AA2A7038D5}"/>
              </a:ext>
            </a:extLst>
          </p:cNvPr>
          <p:cNvPicPr>
            <a:picLocks noChangeAspect="1"/>
          </p:cNvPicPr>
          <p:nvPr/>
        </p:nvPicPr>
        <p:blipFill>
          <a:blip r:embed="rId3"/>
          <a:stretch>
            <a:fillRect/>
          </a:stretch>
        </p:blipFill>
        <p:spPr>
          <a:xfrm>
            <a:off x="762000" y="3370477"/>
            <a:ext cx="1694835" cy="1767993"/>
          </a:xfrm>
          <a:prstGeom prst="rect">
            <a:avLst/>
          </a:prstGeom>
        </p:spPr>
      </p:pic>
      <p:pic>
        <p:nvPicPr>
          <p:cNvPr id="4" name="Picture 3">
            <a:extLst>
              <a:ext uri="{FF2B5EF4-FFF2-40B4-BE49-F238E27FC236}">
                <a16:creationId xmlns:a16="http://schemas.microsoft.com/office/drawing/2014/main" id="{4AB25FCF-E770-406E-9B03-B592F09FCF81}"/>
              </a:ext>
            </a:extLst>
          </p:cNvPr>
          <p:cNvPicPr>
            <a:picLocks noChangeAspect="1"/>
          </p:cNvPicPr>
          <p:nvPr/>
        </p:nvPicPr>
        <p:blipFill>
          <a:blip r:embed="rId4"/>
          <a:stretch>
            <a:fillRect/>
          </a:stretch>
        </p:blipFill>
        <p:spPr>
          <a:xfrm>
            <a:off x="2667001" y="1628884"/>
            <a:ext cx="3352800" cy="3509586"/>
          </a:xfrm>
          <a:prstGeom prst="rect">
            <a:avLst/>
          </a:prstGeom>
        </p:spPr>
      </p:pic>
    </p:spTree>
    <p:extLst>
      <p:ext uri="{BB962C8B-B14F-4D97-AF65-F5344CB8AC3E}">
        <p14:creationId xmlns:p14="http://schemas.microsoft.com/office/powerpoint/2010/main" val="7919686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grpSp>
        <p:nvGrpSpPr>
          <p:cNvPr id="21" name="Group 20">
            <a:extLst>
              <a:ext uri="{FF2B5EF4-FFF2-40B4-BE49-F238E27FC236}">
                <a16:creationId xmlns:a16="http://schemas.microsoft.com/office/drawing/2014/main" id="{03A5139A-D01D-49CE-9861-B87E82624BB1}"/>
              </a:ext>
            </a:extLst>
          </p:cNvPr>
          <p:cNvGrpSpPr/>
          <p:nvPr/>
        </p:nvGrpSpPr>
        <p:grpSpPr>
          <a:xfrm>
            <a:off x="838200" y="2133600"/>
            <a:ext cx="2209800" cy="2362200"/>
            <a:chOff x="838200" y="2133600"/>
            <a:chExt cx="2209800" cy="2362200"/>
          </a:xfrm>
        </p:grpSpPr>
        <p:sp>
          <p:nvSpPr>
            <p:cNvPr id="11" name="TextBox 10"/>
            <p:cNvSpPr txBox="1"/>
            <p:nvPr/>
          </p:nvSpPr>
          <p:spPr>
            <a:xfrm>
              <a:off x="1028700" y="3657600"/>
              <a:ext cx="18288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$3.2 million in estimated PILOTs</a:t>
              </a:r>
            </a:p>
          </p:txBody>
        </p:sp>
        <p:pic>
          <p:nvPicPr>
            <p:cNvPr id="3" name="Picture 2">
              <a:extLst>
                <a:ext uri="{FF2B5EF4-FFF2-40B4-BE49-F238E27FC236}">
                  <a16:creationId xmlns:a16="http://schemas.microsoft.com/office/drawing/2014/main" id="{BEB3C813-D1F8-42C4-A120-9821A454FAD1}"/>
                </a:ext>
              </a:extLst>
            </p:cNvPr>
            <p:cNvPicPr>
              <a:picLocks noChangeAspect="1"/>
            </p:cNvPicPr>
            <p:nvPr/>
          </p:nvPicPr>
          <p:blipFill>
            <a:blip r:embed="rId2"/>
            <a:stretch>
              <a:fillRect/>
            </a:stretch>
          </p:blipFill>
          <p:spPr>
            <a:xfrm>
              <a:off x="990600" y="2514600"/>
              <a:ext cx="1905000" cy="952500"/>
            </a:xfrm>
            <a:prstGeom prst="rect">
              <a:avLst/>
            </a:prstGeom>
          </p:spPr>
        </p:pic>
        <p:sp>
          <p:nvSpPr>
            <p:cNvPr id="6" name="Rectangle 5">
              <a:extLst>
                <a:ext uri="{FF2B5EF4-FFF2-40B4-BE49-F238E27FC236}">
                  <a16:creationId xmlns:a16="http://schemas.microsoft.com/office/drawing/2014/main" id="{40F05A4E-E88F-49D6-A8D4-7D5971A9FDE1}"/>
                </a:ext>
              </a:extLst>
            </p:cNvPr>
            <p:cNvSpPr/>
            <p:nvPr/>
          </p:nvSpPr>
          <p:spPr bwMode="auto">
            <a:xfrm>
              <a:off x="8382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4" name="Group 23">
            <a:extLst>
              <a:ext uri="{FF2B5EF4-FFF2-40B4-BE49-F238E27FC236}">
                <a16:creationId xmlns:a16="http://schemas.microsoft.com/office/drawing/2014/main" id="{56A3D7C2-CC6F-4B1F-AD2A-5C052AFA2498}"/>
              </a:ext>
            </a:extLst>
          </p:cNvPr>
          <p:cNvGrpSpPr/>
          <p:nvPr/>
        </p:nvGrpSpPr>
        <p:grpSpPr>
          <a:xfrm>
            <a:off x="3181350" y="2133600"/>
            <a:ext cx="2362200" cy="2362200"/>
            <a:chOff x="3181350" y="2133600"/>
            <a:chExt cx="2362200" cy="2362200"/>
          </a:xfrm>
        </p:grpSpPr>
        <p:pic>
          <p:nvPicPr>
            <p:cNvPr id="4" name="Picture 3">
              <a:extLst>
                <a:ext uri="{FF2B5EF4-FFF2-40B4-BE49-F238E27FC236}">
                  <a16:creationId xmlns:a16="http://schemas.microsoft.com/office/drawing/2014/main" id="{A0EFF440-9557-46CD-A82F-C0C66C29D305}"/>
                </a:ext>
              </a:extLst>
            </p:cNvPr>
            <p:cNvPicPr>
              <a:picLocks noChangeAspect="1"/>
            </p:cNvPicPr>
            <p:nvPr/>
          </p:nvPicPr>
          <p:blipFill>
            <a:blip r:embed="rId3"/>
            <a:stretch>
              <a:fillRect/>
            </a:stretch>
          </p:blipFill>
          <p:spPr>
            <a:xfrm>
              <a:off x="3505200" y="2362200"/>
              <a:ext cx="1900682" cy="1052038"/>
            </a:xfrm>
            <a:prstGeom prst="rect">
              <a:avLst/>
            </a:prstGeom>
          </p:spPr>
        </p:pic>
        <p:sp>
          <p:nvSpPr>
            <p:cNvPr id="10" name="TextBox 9">
              <a:extLst>
                <a:ext uri="{FF2B5EF4-FFF2-40B4-BE49-F238E27FC236}">
                  <a16:creationId xmlns:a16="http://schemas.microsoft.com/office/drawing/2014/main" id="{364E5371-3E76-44AC-86DF-52B76B2AE698}"/>
                </a:ext>
              </a:extLst>
            </p:cNvPr>
            <p:cNvSpPr txBox="1"/>
            <p:nvPr/>
          </p:nvSpPr>
          <p:spPr>
            <a:xfrm>
              <a:off x="3181350" y="3733800"/>
              <a:ext cx="23622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$3.5 million in estimated PILOTs</a:t>
              </a:r>
            </a:p>
          </p:txBody>
        </p:sp>
        <p:sp>
          <p:nvSpPr>
            <p:cNvPr id="18" name="Rectangle 17">
              <a:extLst>
                <a:ext uri="{FF2B5EF4-FFF2-40B4-BE49-F238E27FC236}">
                  <a16:creationId xmlns:a16="http://schemas.microsoft.com/office/drawing/2014/main" id="{6DFCED53-B649-462E-80BF-BD3B720DEA27}"/>
                </a:ext>
              </a:extLst>
            </p:cNvPr>
            <p:cNvSpPr/>
            <p:nvPr/>
          </p:nvSpPr>
          <p:spPr bwMode="auto">
            <a:xfrm>
              <a:off x="32766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3" name="Group 22">
            <a:extLst>
              <a:ext uri="{FF2B5EF4-FFF2-40B4-BE49-F238E27FC236}">
                <a16:creationId xmlns:a16="http://schemas.microsoft.com/office/drawing/2014/main" id="{1C7D63DB-B67A-4A85-A282-2073C38A4182}"/>
              </a:ext>
            </a:extLst>
          </p:cNvPr>
          <p:cNvGrpSpPr/>
          <p:nvPr/>
        </p:nvGrpSpPr>
        <p:grpSpPr>
          <a:xfrm>
            <a:off x="5715000" y="2133600"/>
            <a:ext cx="2209800" cy="2362200"/>
            <a:chOff x="5715000" y="2133600"/>
            <a:chExt cx="2209800" cy="2362200"/>
          </a:xfrm>
        </p:grpSpPr>
        <p:sp>
          <p:nvSpPr>
            <p:cNvPr id="12" name="TextBox 11">
              <a:extLst>
                <a:ext uri="{FF2B5EF4-FFF2-40B4-BE49-F238E27FC236}">
                  <a16:creationId xmlns:a16="http://schemas.microsoft.com/office/drawing/2014/main" id="{FE89B92B-7F7B-429B-B2A9-8693D521AAC8}"/>
                </a:ext>
              </a:extLst>
            </p:cNvPr>
            <p:cNvSpPr txBox="1"/>
            <p:nvPr/>
          </p:nvSpPr>
          <p:spPr>
            <a:xfrm>
              <a:off x="5715000" y="3733800"/>
              <a:ext cx="2209800"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$150,000 in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estimated PILOTs</a:t>
              </a:r>
            </a:p>
          </p:txBody>
        </p:sp>
        <p:sp>
          <p:nvSpPr>
            <p:cNvPr id="19" name="Rectangle 18">
              <a:extLst>
                <a:ext uri="{FF2B5EF4-FFF2-40B4-BE49-F238E27FC236}">
                  <a16:creationId xmlns:a16="http://schemas.microsoft.com/office/drawing/2014/main" id="{28F3055D-2ECD-4EF7-9516-AA6517314303}"/>
                </a:ext>
              </a:extLst>
            </p:cNvPr>
            <p:cNvSpPr/>
            <p:nvPr/>
          </p:nvSpPr>
          <p:spPr bwMode="auto">
            <a:xfrm>
              <a:off x="5715000" y="2133600"/>
              <a:ext cx="2209800" cy="2362200"/>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pic>
          <p:nvPicPr>
            <p:cNvPr id="20" name="Picture 19">
              <a:extLst>
                <a:ext uri="{FF2B5EF4-FFF2-40B4-BE49-F238E27FC236}">
                  <a16:creationId xmlns:a16="http://schemas.microsoft.com/office/drawing/2014/main" id="{D033CCDC-D70E-4FDF-9084-57F5A22284DB}"/>
                </a:ext>
              </a:extLst>
            </p:cNvPr>
            <p:cNvPicPr>
              <a:picLocks noChangeAspect="1"/>
            </p:cNvPicPr>
            <p:nvPr/>
          </p:nvPicPr>
          <p:blipFill>
            <a:blip r:embed="rId4"/>
            <a:stretch>
              <a:fillRect/>
            </a:stretch>
          </p:blipFill>
          <p:spPr>
            <a:xfrm>
              <a:off x="6172200" y="2336073"/>
              <a:ext cx="1295400" cy="1295400"/>
            </a:xfrm>
            <a:prstGeom prst="rect">
              <a:avLst/>
            </a:prstGeom>
          </p:spPr>
        </p:pic>
      </p:grpSp>
      <p:sp>
        <p:nvSpPr>
          <p:cNvPr id="15" name="TextBox 14">
            <a:extLst>
              <a:ext uri="{FF2B5EF4-FFF2-40B4-BE49-F238E27FC236}">
                <a16:creationId xmlns:a16="http://schemas.microsoft.com/office/drawing/2014/main" id="{B3536695-EF81-406A-91F3-A44AADF7BB3A}"/>
              </a:ext>
            </a:extLst>
          </p:cNvPr>
          <p:cNvSpPr txBox="1"/>
          <p:nvPr/>
        </p:nvSpPr>
        <p:spPr>
          <a:xfrm>
            <a:off x="838200" y="4800600"/>
            <a:ext cx="7086600" cy="369332"/>
          </a:xfrm>
          <a:prstGeom prst="rect">
            <a:avLst/>
          </a:prstGeom>
          <a:noFill/>
        </p:spPr>
        <p:txBody>
          <a:bodyPr wrap="square" rtlCol="0">
            <a:spAutoFit/>
          </a:bodyPr>
          <a:lstStyle/>
          <a:p>
            <a:pPr algn="ctr"/>
            <a:r>
              <a:rPr lang="en-US" dirty="0">
                <a:solidFill>
                  <a:schemeClr val="tx1"/>
                </a:solidFill>
                <a:latin typeface="Avenir LT Std 45 Book" panose="020B0502020203020204" pitchFamily="34" charset="0"/>
              </a:rPr>
              <a:t>$6,850,000 total estimated in PILOTs</a:t>
            </a:r>
          </a:p>
        </p:txBody>
      </p:sp>
    </p:spTree>
    <p:extLst>
      <p:ext uri="{BB962C8B-B14F-4D97-AF65-F5344CB8AC3E}">
        <p14:creationId xmlns:p14="http://schemas.microsoft.com/office/powerpoint/2010/main" val="37119922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Miscellaneous </a:t>
            </a:r>
          </a:p>
        </p:txBody>
      </p:sp>
      <p:grpSp>
        <p:nvGrpSpPr>
          <p:cNvPr id="29" name="Group 4"/>
          <p:cNvGrpSpPr>
            <a:grpSpLocks noChangeAspect="1"/>
          </p:cNvGrpSpPr>
          <p:nvPr/>
        </p:nvGrpSpPr>
        <p:grpSpPr bwMode="auto">
          <a:xfrm>
            <a:off x="304800" y="1355491"/>
            <a:ext cx="3886201" cy="3813877"/>
            <a:chOff x="1344" y="250"/>
            <a:chExt cx="2043" cy="2138"/>
          </a:xfrm>
        </p:grpSpPr>
        <p:sp>
          <p:nvSpPr>
            <p:cNvPr id="43" name="Freeform 5"/>
            <p:cNvSpPr>
              <a:spLocks/>
            </p:cNvSpPr>
            <p:nvPr/>
          </p:nvSpPr>
          <p:spPr bwMode="auto">
            <a:xfrm>
              <a:off x="1344" y="1635"/>
              <a:ext cx="1864" cy="753"/>
            </a:xfrm>
            <a:custGeom>
              <a:avLst/>
              <a:gdLst/>
              <a:ahLst/>
              <a:cxnLst>
                <a:cxn ang="0">
                  <a:pos x="1751" y="0"/>
                </a:cxn>
                <a:cxn ang="0">
                  <a:pos x="115" y="461"/>
                </a:cxn>
                <a:cxn ang="0">
                  <a:pos x="0" y="753"/>
                </a:cxn>
                <a:cxn ang="0">
                  <a:pos x="1864" y="292"/>
                </a:cxn>
                <a:cxn ang="0">
                  <a:pos x="1751" y="0"/>
                </a:cxn>
              </a:cxnLst>
              <a:rect l="0" t="0" r="r" b="b"/>
              <a:pathLst>
                <a:path w="1864" h="753">
                  <a:moveTo>
                    <a:pt x="1751" y="0"/>
                  </a:moveTo>
                  <a:lnTo>
                    <a:pt x="115" y="461"/>
                  </a:lnTo>
                  <a:lnTo>
                    <a:pt x="0" y="753"/>
                  </a:lnTo>
                  <a:lnTo>
                    <a:pt x="1864" y="292"/>
                  </a:lnTo>
                  <a:lnTo>
                    <a:pt x="1751" y="0"/>
                  </a:lnTo>
                  <a:close/>
                </a:path>
              </a:pathLst>
            </a:custGeom>
            <a:solidFill>
              <a:srgbClr val="7BB21B">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4" name="Freeform 6"/>
            <p:cNvSpPr>
              <a:spLocks/>
            </p:cNvSpPr>
            <p:nvPr/>
          </p:nvSpPr>
          <p:spPr bwMode="auto">
            <a:xfrm>
              <a:off x="1523" y="1175"/>
              <a:ext cx="1507" cy="752"/>
            </a:xfrm>
            <a:custGeom>
              <a:avLst/>
              <a:gdLst/>
              <a:ahLst/>
              <a:cxnLst>
                <a:cxn ang="0">
                  <a:pos x="1393" y="0"/>
                </a:cxn>
                <a:cxn ang="0">
                  <a:pos x="113" y="460"/>
                </a:cxn>
                <a:cxn ang="0">
                  <a:pos x="0" y="752"/>
                </a:cxn>
                <a:cxn ang="0">
                  <a:pos x="1507" y="290"/>
                </a:cxn>
                <a:cxn ang="0">
                  <a:pos x="1393" y="0"/>
                </a:cxn>
              </a:cxnLst>
              <a:rect l="0" t="0" r="r" b="b"/>
              <a:pathLst>
                <a:path w="1507" h="752">
                  <a:moveTo>
                    <a:pt x="1393" y="0"/>
                  </a:moveTo>
                  <a:lnTo>
                    <a:pt x="113" y="460"/>
                  </a:lnTo>
                  <a:lnTo>
                    <a:pt x="0" y="752"/>
                  </a:lnTo>
                  <a:lnTo>
                    <a:pt x="1507" y="290"/>
                  </a:lnTo>
                  <a:lnTo>
                    <a:pt x="1393" y="0"/>
                  </a:lnTo>
                  <a:close/>
                </a:path>
              </a:pathLst>
            </a:custGeom>
            <a:solidFill>
              <a:srgbClr val="0095CD">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5" name="Freeform 7"/>
            <p:cNvSpPr>
              <a:spLocks/>
            </p:cNvSpPr>
            <p:nvPr/>
          </p:nvSpPr>
          <p:spPr bwMode="auto">
            <a:xfrm>
              <a:off x="1703" y="714"/>
              <a:ext cx="1148" cy="751"/>
            </a:xfrm>
            <a:custGeom>
              <a:avLst/>
              <a:gdLst/>
              <a:ahLst/>
              <a:cxnLst>
                <a:cxn ang="0">
                  <a:pos x="1035" y="0"/>
                </a:cxn>
                <a:cxn ang="0">
                  <a:pos x="112" y="461"/>
                </a:cxn>
                <a:cxn ang="0">
                  <a:pos x="0" y="751"/>
                </a:cxn>
                <a:cxn ang="0">
                  <a:pos x="1148" y="291"/>
                </a:cxn>
                <a:cxn ang="0">
                  <a:pos x="1035" y="0"/>
                </a:cxn>
              </a:cxnLst>
              <a:rect l="0" t="0" r="r" b="b"/>
              <a:pathLst>
                <a:path w="1148" h="751">
                  <a:moveTo>
                    <a:pt x="1035" y="0"/>
                  </a:moveTo>
                  <a:lnTo>
                    <a:pt x="112" y="461"/>
                  </a:lnTo>
                  <a:lnTo>
                    <a:pt x="0" y="751"/>
                  </a:lnTo>
                  <a:lnTo>
                    <a:pt x="1148" y="291"/>
                  </a:lnTo>
                  <a:lnTo>
                    <a:pt x="1035" y="0"/>
                  </a:lnTo>
                  <a:close/>
                </a:path>
              </a:pathLst>
            </a:custGeom>
            <a:solidFill>
              <a:srgbClr val="324D5E">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6" name="Freeform 8"/>
            <p:cNvSpPr>
              <a:spLocks/>
            </p:cNvSpPr>
            <p:nvPr/>
          </p:nvSpPr>
          <p:spPr bwMode="auto">
            <a:xfrm>
              <a:off x="1882" y="250"/>
              <a:ext cx="789" cy="755"/>
            </a:xfrm>
            <a:custGeom>
              <a:avLst/>
              <a:gdLst/>
              <a:ahLst/>
              <a:cxnLst>
                <a:cxn ang="0">
                  <a:pos x="675" y="0"/>
                </a:cxn>
                <a:cxn ang="0">
                  <a:pos x="113" y="464"/>
                </a:cxn>
                <a:cxn ang="0">
                  <a:pos x="0" y="755"/>
                </a:cxn>
                <a:cxn ang="0">
                  <a:pos x="789" y="294"/>
                </a:cxn>
                <a:cxn ang="0">
                  <a:pos x="675" y="0"/>
                </a:cxn>
              </a:cxnLst>
              <a:rect l="0" t="0" r="r" b="b"/>
              <a:pathLst>
                <a:path w="789" h="755">
                  <a:moveTo>
                    <a:pt x="675" y="0"/>
                  </a:moveTo>
                  <a:lnTo>
                    <a:pt x="113" y="464"/>
                  </a:lnTo>
                  <a:lnTo>
                    <a:pt x="0" y="755"/>
                  </a:lnTo>
                  <a:lnTo>
                    <a:pt x="789" y="294"/>
                  </a:lnTo>
                  <a:lnTo>
                    <a:pt x="675" y="0"/>
                  </a:lnTo>
                  <a:close/>
                </a:path>
              </a:pathLst>
            </a:custGeom>
            <a:solidFill>
              <a:srgbClr val="F17C3F">
                <a:lumMod val="50000"/>
              </a:srgbClr>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7" name="Freeform 9"/>
            <p:cNvSpPr>
              <a:spLocks/>
            </p:cNvSpPr>
            <p:nvPr/>
          </p:nvSpPr>
          <p:spPr bwMode="auto">
            <a:xfrm>
              <a:off x="1523" y="1635"/>
              <a:ext cx="1685" cy="292"/>
            </a:xfrm>
            <a:custGeom>
              <a:avLst/>
              <a:gdLst/>
              <a:ahLst/>
              <a:cxnLst>
                <a:cxn ang="0">
                  <a:pos x="1685" y="292"/>
                </a:cxn>
                <a:cxn ang="0">
                  <a:pos x="1572" y="0"/>
                </a:cxn>
                <a:cxn ang="0">
                  <a:pos x="113" y="0"/>
                </a:cxn>
                <a:cxn ang="0">
                  <a:pos x="0" y="292"/>
                </a:cxn>
                <a:cxn ang="0">
                  <a:pos x="1685" y="292"/>
                </a:cxn>
              </a:cxnLst>
              <a:rect l="0" t="0" r="r" b="b"/>
              <a:pathLst>
                <a:path w="1685" h="292">
                  <a:moveTo>
                    <a:pt x="1685" y="292"/>
                  </a:moveTo>
                  <a:lnTo>
                    <a:pt x="1572" y="0"/>
                  </a:lnTo>
                  <a:lnTo>
                    <a:pt x="113" y="0"/>
                  </a:lnTo>
                  <a:lnTo>
                    <a:pt x="0" y="292"/>
                  </a:lnTo>
                  <a:lnTo>
                    <a:pt x="1685" y="292"/>
                  </a:lnTo>
                  <a:close/>
                </a:path>
              </a:pathLst>
            </a:custGeom>
            <a:solidFill>
              <a:srgbClr val="0095CD"/>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8" name="Freeform 10"/>
            <p:cNvSpPr>
              <a:spLocks/>
            </p:cNvSpPr>
            <p:nvPr/>
          </p:nvSpPr>
          <p:spPr bwMode="auto">
            <a:xfrm>
              <a:off x="1703" y="1175"/>
              <a:ext cx="1327" cy="290"/>
            </a:xfrm>
            <a:custGeom>
              <a:avLst/>
              <a:gdLst/>
              <a:ahLst/>
              <a:cxnLst>
                <a:cxn ang="0">
                  <a:pos x="112" y="0"/>
                </a:cxn>
                <a:cxn ang="0">
                  <a:pos x="0" y="290"/>
                </a:cxn>
                <a:cxn ang="0">
                  <a:pos x="1327" y="290"/>
                </a:cxn>
                <a:cxn ang="0">
                  <a:pos x="1213" y="0"/>
                </a:cxn>
                <a:cxn ang="0">
                  <a:pos x="112" y="0"/>
                </a:cxn>
              </a:cxnLst>
              <a:rect l="0" t="0" r="r" b="b"/>
              <a:pathLst>
                <a:path w="1327" h="290">
                  <a:moveTo>
                    <a:pt x="112" y="0"/>
                  </a:moveTo>
                  <a:lnTo>
                    <a:pt x="0" y="290"/>
                  </a:lnTo>
                  <a:lnTo>
                    <a:pt x="1327" y="290"/>
                  </a:lnTo>
                  <a:lnTo>
                    <a:pt x="1213" y="0"/>
                  </a:lnTo>
                  <a:lnTo>
                    <a:pt x="112" y="0"/>
                  </a:lnTo>
                  <a:close/>
                </a:path>
              </a:pathLst>
            </a:custGeom>
            <a:solidFill>
              <a:srgbClr val="324D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49" name="Freeform 11"/>
            <p:cNvSpPr>
              <a:spLocks/>
            </p:cNvSpPr>
            <p:nvPr/>
          </p:nvSpPr>
          <p:spPr bwMode="auto">
            <a:xfrm>
              <a:off x="2061" y="250"/>
              <a:ext cx="610" cy="294"/>
            </a:xfrm>
            <a:custGeom>
              <a:avLst/>
              <a:gdLst/>
              <a:ahLst/>
              <a:cxnLst>
                <a:cxn ang="0">
                  <a:pos x="610" y="294"/>
                </a:cxn>
                <a:cxn ang="0">
                  <a:pos x="496" y="0"/>
                </a:cxn>
                <a:cxn ang="0">
                  <a:pos x="115" y="0"/>
                </a:cxn>
                <a:cxn ang="0">
                  <a:pos x="0" y="294"/>
                </a:cxn>
                <a:cxn ang="0">
                  <a:pos x="610" y="294"/>
                </a:cxn>
              </a:cxnLst>
              <a:rect l="0" t="0" r="r" b="b"/>
              <a:pathLst>
                <a:path w="610" h="294">
                  <a:moveTo>
                    <a:pt x="610" y="294"/>
                  </a:moveTo>
                  <a:lnTo>
                    <a:pt x="496" y="0"/>
                  </a:lnTo>
                  <a:lnTo>
                    <a:pt x="115" y="0"/>
                  </a:lnTo>
                  <a:lnTo>
                    <a:pt x="0" y="294"/>
                  </a:lnTo>
                  <a:lnTo>
                    <a:pt x="610" y="294"/>
                  </a:lnTo>
                  <a:close/>
                </a:path>
              </a:pathLst>
            </a:custGeom>
            <a:solidFill>
              <a:srgbClr val="9D1217"/>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50" name="Freeform 12"/>
            <p:cNvSpPr>
              <a:spLocks/>
            </p:cNvSpPr>
            <p:nvPr/>
          </p:nvSpPr>
          <p:spPr bwMode="auto">
            <a:xfrm>
              <a:off x="1882" y="714"/>
              <a:ext cx="969" cy="291"/>
            </a:xfrm>
            <a:custGeom>
              <a:avLst/>
              <a:gdLst/>
              <a:ahLst/>
              <a:cxnLst>
                <a:cxn ang="0">
                  <a:pos x="113" y="0"/>
                </a:cxn>
                <a:cxn ang="0">
                  <a:pos x="0" y="291"/>
                </a:cxn>
                <a:cxn ang="0">
                  <a:pos x="969" y="291"/>
                </a:cxn>
                <a:cxn ang="0">
                  <a:pos x="856" y="0"/>
                </a:cxn>
                <a:cxn ang="0">
                  <a:pos x="113" y="0"/>
                </a:cxn>
              </a:cxnLst>
              <a:rect l="0" t="0" r="r" b="b"/>
              <a:pathLst>
                <a:path w="969" h="291">
                  <a:moveTo>
                    <a:pt x="113" y="0"/>
                  </a:moveTo>
                  <a:lnTo>
                    <a:pt x="0" y="291"/>
                  </a:lnTo>
                  <a:lnTo>
                    <a:pt x="969" y="291"/>
                  </a:lnTo>
                  <a:lnTo>
                    <a:pt x="856" y="0"/>
                  </a:lnTo>
                  <a:lnTo>
                    <a:pt x="113" y="0"/>
                  </a:lnTo>
                  <a:close/>
                </a:path>
              </a:pathLst>
            </a:custGeom>
            <a:solidFill>
              <a:srgbClr val="F17C3F"/>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sp>
          <p:nvSpPr>
            <p:cNvPr id="51" name="Freeform 13"/>
            <p:cNvSpPr>
              <a:spLocks/>
            </p:cNvSpPr>
            <p:nvPr/>
          </p:nvSpPr>
          <p:spPr bwMode="auto">
            <a:xfrm>
              <a:off x="1344" y="2096"/>
              <a:ext cx="2043" cy="292"/>
            </a:xfrm>
            <a:custGeom>
              <a:avLst/>
              <a:gdLst/>
              <a:ahLst/>
              <a:cxnLst>
                <a:cxn ang="0">
                  <a:pos x="115" y="0"/>
                </a:cxn>
                <a:cxn ang="0">
                  <a:pos x="0" y="292"/>
                </a:cxn>
                <a:cxn ang="0">
                  <a:pos x="2043" y="292"/>
                </a:cxn>
                <a:cxn ang="0">
                  <a:pos x="1930" y="0"/>
                </a:cxn>
                <a:cxn ang="0">
                  <a:pos x="115" y="0"/>
                </a:cxn>
              </a:cxnLst>
              <a:rect l="0" t="0" r="r" b="b"/>
              <a:pathLst>
                <a:path w="2043" h="292">
                  <a:moveTo>
                    <a:pt x="115" y="0"/>
                  </a:moveTo>
                  <a:lnTo>
                    <a:pt x="0" y="292"/>
                  </a:lnTo>
                  <a:lnTo>
                    <a:pt x="2043" y="292"/>
                  </a:lnTo>
                  <a:lnTo>
                    <a:pt x="1930" y="0"/>
                  </a:lnTo>
                  <a:lnTo>
                    <a:pt x="115" y="0"/>
                  </a:lnTo>
                  <a:close/>
                </a:path>
              </a:pathLst>
            </a:custGeom>
            <a:solidFill>
              <a:srgbClr val="7BB21B"/>
            </a:solidFill>
            <a:ln w="9525">
              <a:noFill/>
              <a:round/>
              <a:headEnd/>
              <a:tailEnd/>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273339"/>
                </a:solidFill>
                <a:effectLst/>
                <a:uLnTx/>
                <a:uFillTx/>
                <a:latin typeface="Avenir LT Std 45 Book" panose="020B0502020203020204" pitchFamily="34" charset="0"/>
                <a:cs typeface="+mn-cs"/>
              </a:endParaRPr>
            </a:p>
          </p:txBody>
        </p:sp>
      </p:grpSp>
      <p:grpSp>
        <p:nvGrpSpPr>
          <p:cNvPr id="68" name="Group 67"/>
          <p:cNvGrpSpPr/>
          <p:nvPr/>
        </p:nvGrpSpPr>
        <p:grpSpPr>
          <a:xfrm>
            <a:off x="1625545" y="1319844"/>
            <a:ext cx="5537255" cy="530915"/>
            <a:chOff x="1627575" y="1319844"/>
            <a:chExt cx="5276990" cy="530915"/>
          </a:xfrm>
        </p:grpSpPr>
        <p:cxnSp>
          <p:nvCxnSpPr>
            <p:cNvPr id="53" name="Straight Connector 52"/>
            <p:cNvCxnSpPr/>
            <p:nvPr/>
          </p:nvCxnSpPr>
          <p:spPr>
            <a:xfrm>
              <a:off x="2679831" y="1576668"/>
              <a:ext cx="489686" cy="0"/>
            </a:xfrm>
            <a:prstGeom prst="line">
              <a:avLst/>
            </a:prstGeom>
            <a:noFill/>
            <a:ln w="28575" cap="flat" cmpd="sng" algn="ctr">
              <a:solidFill>
                <a:srgbClr val="C00000"/>
              </a:solidFill>
              <a:prstDash val="sysDot"/>
              <a:miter lim="800000"/>
              <a:tailEnd type="oval"/>
            </a:ln>
            <a:effectLst/>
          </p:spPr>
        </p:cxnSp>
        <p:sp>
          <p:nvSpPr>
            <p:cNvPr id="42" name="Content Placeholder 2"/>
            <p:cNvSpPr txBox="1">
              <a:spLocks/>
            </p:cNvSpPr>
            <p:nvPr/>
          </p:nvSpPr>
          <p:spPr>
            <a:xfrm>
              <a:off x="1627575" y="1415141"/>
              <a:ext cx="116034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Other</a:t>
              </a:r>
              <a:endParaRPr kumimoji="0" lang="en-US" sz="110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4" name="Rectangle 1436"/>
            <p:cNvSpPr>
              <a:spLocks noChangeArrowheads="1"/>
            </p:cNvSpPr>
            <p:nvPr/>
          </p:nvSpPr>
          <p:spPr bwMode="auto">
            <a:xfrm>
              <a:off x="3276600" y="1319844"/>
              <a:ext cx="3627965"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C00000"/>
                  </a:solidFill>
                  <a:latin typeface="Avenir LT Std 45 Book" panose="020B0502020203020204" pitchFamily="34" charset="0"/>
                </a:rPr>
                <a:t>$1,365,000 from miscellaneous fees </a:t>
              </a:r>
              <a:br>
                <a:rPr lang="en-US" sz="1500" b="1" dirty="0">
                  <a:solidFill>
                    <a:srgbClr val="C00000"/>
                  </a:solidFill>
                  <a:latin typeface="Avenir LT Std 45 Book" panose="020B0502020203020204" pitchFamily="34" charset="0"/>
                </a:rPr>
              </a:br>
              <a:r>
                <a:rPr lang="en-US" sz="1500" b="1" dirty="0">
                  <a:solidFill>
                    <a:srgbClr val="C00000"/>
                  </a:solidFill>
                  <a:latin typeface="Avenir LT Std 45 Book" panose="020B0502020203020204" pitchFamily="34" charset="0"/>
                </a:rPr>
                <a:t>and reimbursements</a:t>
              </a:r>
            </a:p>
          </p:txBody>
        </p:sp>
      </p:grpSp>
      <p:grpSp>
        <p:nvGrpSpPr>
          <p:cNvPr id="69" name="Group 68"/>
          <p:cNvGrpSpPr/>
          <p:nvPr/>
        </p:nvGrpSpPr>
        <p:grpSpPr>
          <a:xfrm>
            <a:off x="1448367" y="2139094"/>
            <a:ext cx="7086033" cy="530915"/>
            <a:chOff x="1448367" y="2139094"/>
            <a:chExt cx="7086033" cy="530915"/>
          </a:xfrm>
        </p:grpSpPr>
        <p:cxnSp>
          <p:nvCxnSpPr>
            <p:cNvPr id="56" name="Straight Connector 55"/>
            <p:cNvCxnSpPr/>
            <p:nvPr/>
          </p:nvCxnSpPr>
          <p:spPr>
            <a:xfrm flipV="1">
              <a:off x="3046405" y="2397241"/>
              <a:ext cx="465509" cy="535"/>
            </a:xfrm>
            <a:prstGeom prst="line">
              <a:avLst/>
            </a:prstGeom>
            <a:noFill/>
            <a:ln w="28575" cap="flat" cmpd="sng" algn="ctr">
              <a:solidFill>
                <a:srgbClr val="FF9966"/>
              </a:solidFill>
              <a:prstDash val="sysDot"/>
              <a:miter lim="800000"/>
              <a:tailEnd type="oval"/>
            </a:ln>
            <a:effectLst/>
          </p:spPr>
        </p:cxnSp>
        <p:sp>
          <p:nvSpPr>
            <p:cNvPr id="41" name="Content Placeholder 2"/>
            <p:cNvSpPr txBox="1">
              <a:spLocks/>
            </p:cNvSpPr>
            <p:nvPr/>
          </p:nvSpPr>
          <p:spPr>
            <a:xfrm>
              <a:off x="1448367" y="2271391"/>
              <a:ext cx="164350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prstClr val="white"/>
                  </a:solidFill>
                  <a:effectLst/>
                  <a:uLnTx/>
                  <a:uFillTx/>
                  <a:latin typeface="Avenir LT Std 45 Book" panose="020B0502020203020204" pitchFamily="34" charset="0"/>
                </a:rPr>
                <a:t>Pass-Through</a:t>
              </a:r>
              <a:endParaRPr kumimoji="0" lang="en-US" sz="90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7" name="Rectangle 1436"/>
            <p:cNvSpPr>
              <a:spLocks noChangeArrowheads="1"/>
            </p:cNvSpPr>
            <p:nvPr/>
          </p:nvSpPr>
          <p:spPr bwMode="auto">
            <a:xfrm>
              <a:off x="3581400" y="2139094"/>
              <a:ext cx="49530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F17C3F"/>
                  </a:solidFill>
                  <a:latin typeface="Avenir LT Std 45 Book" panose="020B0502020203020204" pitchFamily="34" charset="0"/>
                </a:rPr>
                <a:t>$1,000,000 from Community Library to pay their construction debt (we are a “middle man” for them)</a:t>
              </a:r>
            </a:p>
          </p:txBody>
        </p:sp>
      </p:grpSp>
      <p:grpSp>
        <p:nvGrpSpPr>
          <p:cNvPr id="70" name="Group 69"/>
          <p:cNvGrpSpPr/>
          <p:nvPr/>
        </p:nvGrpSpPr>
        <p:grpSpPr>
          <a:xfrm>
            <a:off x="1066800" y="2981002"/>
            <a:ext cx="7924800" cy="530915"/>
            <a:chOff x="1066800" y="2981002"/>
            <a:chExt cx="7924800" cy="530915"/>
          </a:xfrm>
        </p:grpSpPr>
        <p:cxnSp>
          <p:nvCxnSpPr>
            <p:cNvPr id="58" name="Straight Connector 57"/>
            <p:cNvCxnSpPr/>
            <p:nvPr/>
          </p:nvCxnSpPr>
          <p:spPr>
            <a:xfrm flipV="1">
              <a:off x="3351205" y="3239149"/>
              <a:ext cx="465509" cy="535"/>
            </a:xfrm>
            <a:prstGeom prst="line">
              <a:avLst/>
            </a:prstGeom>
            <a:noFill/>
            <a:ln w="28575" cap="flat" cmpd="sng" algn="ctr">
              <a:solidFill>
                <a:srgbClr val="324D5E"/>
              </a:solidFill>
              <a:prstDash val="sysDot"/>
              <a:miter lim="800000"/>
              <a:tailEnd type="oval"/>
            </a:ln>
            <a:effectLst/>
          </p:spPr>
        </p:cxnSp>
        <p:sp>
          <p:nvSpPr>
            <p:cNvPr id="38" name="Content Placeholder 2"/>
            <p:cNvSpPr txBox="1">
              <a:spLocks/>
            </p:cNvSpPr>
            <p:nvPr/>
          </p:nvSpPr>
          <p:spPr>
            <a:xfrm>
              <a:off x="1066800" y="3091130"/>
              <a:ext cx="2286000"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solidFill>
                    <a:prstClr val="white"/>
                  </a:solidFill>
                  <a:effectLst/>
                  <a:uLnTx/>
                  <a:uFillTx/>
                  <a:latin typeface="Avenir LT Std 45 Book" panose="020B0502020203020204" pitchFamily="34" charset="0"/>
                </a:rPr>
                <a:t>Tuitions &amp; Health Services</a:t>
              </a:r>
              <a:endParaRPr kumimoji="0" lang="en-US"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59" name="Rectangle 1436"/>
            <p:cNvSpPr>
              <a:spLocks noChangeArrowheads="1"/>
            </p:cNvSpPr>
            <p:nvPr/>
          </p:nvSpPr>
          <p:spPr bwMode="auto">
            <a:xfrm>
              <a:off x="3886200" y="2981002"/>
              <a:ext cx="51054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324D5E"/>
                  </a:solidFill>
                  <a:latin typeface="Avenir LT Std 45 Book" panose="020B0502020203020204" pitchFamily="34" charset="0"/>
                </a:rPr>
                <a:t>$1,085,000 from tuitions (foster &amp; private placements within our District) as well as health services fees</a:t>
              </a:r>
            </a:p>
          </p:txBody>
        </p:sp>
      </p:grpSp>
      <p:grpSp>
        <p:nvGrpSpPr>
          <p:cNvPr id="71" name="Group 70"/>
          <p:cNvGrpSpPr/>
          <p:nvPr/>
        </p:nvGrpSpPr>
        <p:grpSpPr>
          <a:xfrm>
            <a:off x="834887" y="3779415"/>
            <a:ext cx="8156713" cy="530915"/>
            <a:chOff x="834887" y="3779415"/>
            <a:chExt cx="8156713" cy="530915"/>
          </a:xfrm>
        </p:grpSpPr>
        <p:cxnSp>
          <p:nvCxnSpPr>
            <p:cNvPr id="60" name="Straight Connector 59"/>
            <p:cNvCxnSpPr/>
            <p:nvPr/>
          </p:nvCxnSpPr>
          <p:spPr>
            <a:xfrm flipV="1">
              <a:off x="3598985" y="4041928"/>
              <a:ext cx="465509" cy="535"/>
            </a:xfrm>
            <a:prstGeom prst="line">
              <a:avLst/>
            </a:prstGeom>
            <a:noFill/>
            <a:ln w="28575" cap="flat" cmpd="sng" algn="ctr">
              <a:solidFill>
                <a:srgbClr val="0095CD"/>
              </a:solidFill>
              <a:prstDash val="sysDot"/>
              <a:miter lim="800000"/>
              <a:tailEnd type="oval"/>
            </a:ln>
            <a:effectLst/>
          </p:spPr>
        </p:cxnSp>
        <p:sp>
          <p:nvSpPr>
            <p:cNvPr id="34" name="Content Placeholder 2"/>
            <p:cNvSpPr txBox="1">
              <a:spLocks/>
            </p:cNvSpPr>
            <p:nvPr/>
          </p:nvSpPr>
          <p:spPr>
            <a:xfrm>
              <a:off x="834887" y="3898264"/>
              <a:ext cx="2822713"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Interest</a:t>
              </a:r>
              <a:endParaRPr kumimoji="0" lang="en-US" sz="105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sp>
          <p:nvSpPr>
            <p:cNvPr id="61" name="Rectangle 1436"/>
            <p:cNvSpPr>
              <a:spLocks noChangeArrowheads="1"/>
            </p:cNvSpPr>
            <p:nvPr/>
          </p:nvSpPr>
          <p:spPr bwMode="auto">
            <a:xfrm>
              <a:off x="4191000" y="3779415"/>
              <a:ext cx="4800600"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0095CD"/>
                  </a:solidFill>
                  <a:latin typeface="Avenir LT Std 45 Book" panose="020B0502020203020204" pitchFamily="34" charset="0"/>
                </a:rPr>
                <a:t>$2,100,000 in interest earnings from </a:t>
              </a:r>
              <a:br>
                <a:rPr lang="en-US" sz="1500" b="1" dirty="0">
                  <a:solidFill>
                    <a:srgbClr val="0095CD"/>
                  </a:solidFill>
                  <a:latin typeface="Avenir LT Std 45 Book" panose="020B0502020203020204" pitchFamily="34" charset="0"/>
                </a:rPr>
              </a:br>
              <a:r>
                <a:rPr lang="en-US" sz="1500" b="1" dirty="0">
                  <a:solidFill>
                    <a:srgbClr val="0095CD"/>
                  </a:solidFill>
                  <a:latin typeface="Avenir LT Std 45 Book" panose="020B0502020203020204" pitchFamily="34" charset="0"/>
                </a:rPr>
                <a:t>savings accounts</a:t>
              </a:r>
            </a:p>
          </p:txBody>
        </p:sp>
      </p:grpSp>
      <p:grpSp>
        <p:nvGrpSpPr>
          <p:cNvPr id="72" name="Group 71"/>
          <p:cNvGrpSpPr/>
          <p:nvPr/>
        </p:nvGrpSpPr>
        <p:grpSpPr>
          <a:xfrm>
            <a:off x="533401" y="4635827"/>
            <a:ext cx="8547754" cy="530915"/>
            <a:chOff x="533401" y="4635827"/>
            <a:chExt cx="8547754" cy="530915"/>
          </a:xfrm>
        </p:grpSpPr>
        <p:sp>
          <p:nvSpPr>
            <p:cNvPr id="32" name="Content Placeholder 2"/>
            <p:cNvSpPr txBox="1">
              <a:spLocks/>
            </p:cNvSpPr>
            <p:nvPr/>
          </p:nvSpPr>
          <p:spPr>
            <a:xfrm>
              <a:off x="533401" y="4729755"/>
              <a:ext cx="3429000" cy="342500"/>
            </a:xfrm>
            <a:prstGeom prst="rect">
              <a:avLst/>
            </a:prstGeom>
          </p:spPr>
          <p:txBody>
            <a:bodyPr vert="horz" lIns="68580" tIns="34290" rIns="68580" bIns="34290" rtlCol="0" anchor="ctr">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Avenir LT Std 45 Book" panose="020B0502020203020204" pitchFamily="34" charset="0"/>
                </a:rPr>
                <a:t>Use of</a:t>
              </a:r>
              <a:r>
                <a:rPr kumimoji="0" lang="en-US" sz="1800" b="1" i="0" u="none" strike="noStrike" kern="1200" cap="none" spc="0" normalizeH="0" noProof="0" dirty="0">
                  <a:ln>
                    <a:noFill/>
                  </a:ln>
                  <a:solidFill>
                    <a:prstClr val="white"/>
                  </a:solidFill>
                  <a:effectLst/>
                  <a:uLnTx/>
                  <a:uFillTx/>
                  <a:latin typeface="Avenir LT Std 45 Book" panose="020B0502020203020204" pitchFamily="34" charset="0"/>
                </a:rPr>
                <a:t> Facilities</a:t>
              </a:r>
              <a:endParaRPr kumimoji="0" lang="en-US" sz="1050" b="0" i="0" u="none" strike="noStrike" kern="1200" cap="none" spc="0" normalizeH="0" baseline="0" noProof="0" dirty="0">
                <a:ln>
                  <a:noFill/>
                </a:ln>
                <a:solidFill>
                  <a:prstClr val="white"/>
                </a:solidFill>
                <a:effectLst/>
                <a:uLnTx/>
                <a:uFillTx/>
                <a:latin typeface="Avenir LT Std 45 Book" panose="020B0502020203020204" pitchFamily="34" charset="0"/>
              </a:endParaRPr>
            </a:p>
          </p:txBody>
        </p:sp>
        <p:cxnSp>
          <p:nvCxnSpPr>
            <p:cNvPr id="62" name="Straight Connector 61"/>
            <p:cNvCxnSpPr/>
            <p:nvPr/>
          </p:nvCxnSpPr>
          <p:spPr>
            <a:xfrm flipV="1">
              <a:off x="3956539" y="4879118"/>
              <a:ext cx="465509" cy="535"/>
            </a:xfrm>
            <a:prstGeom prst="line">
              <a:avLst/>
            </a:prstGeom>
            <a:noFill/>
            <a:ln w="28575" cap="flat" cmpd="sng" algn="ctr">
              <a:solidFill>
                <a:srgbClr val="7BB21B"/>
              </a:solidFill>
              <a:prstDash val="sysDot"/>
              <a:miter lim="800000"/>
              <a:tailEnd type="oval"/>
            </a:ln>
            <a:effectLst/>
          </p:spPr>
        </p:cxnSp>
        <p:sp>
          <p:nvSpPr>
            <p:cNvPr id="63" name="Rectangle 1436"/>
            <p:cNvSpPr>
              <a:spLocks noChangeArrowheads="1"/>
            </p:cNvSpPr>
            <p:nvPr/>
          </p:nvSpPr>
          <p:spPr bwMode="auto">
            <a:xfrm>
              <a:off x="4504889" y="4635827"/>
              <a:ext cx="4576266" cy="530915"/>
            </a:xfrm>
            <a:prstGeom prst="rect">
              <a:avLst/>
            </a:prstGeom>
            <a:extLst/>
          </p:spPr>
          <p:txBody>
            <a:bodyPr vert="horz" wrap="square" lIns="68580" tIns="34290" rIns="68580" bIns="34290" rtlCol="0">
              <a:spAutoFit/>
            </a:bodyPr>
            <a:lstStyle/>
            <a:p>
              <a:pPr fontAlgn="auto">
                <a:spcBef>
                  <a:spcPts val="0"/>
                </a:spcBef>
                <a:spcAft>
                  <a:spcPts val="0"/>
                </a:spcAft>
                <a:buFont typeface="Arial" pitchFamily="34" charset="0"/>
                <a:buNone/>
              </a:pPr>
              <a:r>
                <a:rPr lang="en-US" sz="1500" b="1" dirty="0">
                  <a:solidFill>
                    <a:srgbClr val="7BB21B"/>
                  </a:solidFill>
                  <a:latin typeface="Avenir LT Std 45 Book" panose="020B0502020203020204" pitchFamily="34" charset="0"/>
                  <a:cs typeface="+mn-cs"/>
                </a:rPr>
                <a:t>$</a:t>
              </a:r>
              <a:r>
                <a:rPr lang="en-US" sz="1500" b="1" dirty="0">
                  <a:solidFill>
                    <a:srgbClr val="7BB21B"/>
                  </a:solidFill>
                  <a:latin typeface="Avenir LT Std 45 Book" panose="020B0502020203020204" pitchFamily="34" charset="0"/>
                </a:rPr>
                <a:t>1,650,000 from outside groups utilizing District facilities via short and long-term arrangements</a:t>
              </a:r>
            </a:p>
          </p:txBody>
        </p:sp>
      </p:grpSp>
      <p:cxnSp>
        <p:nvCxnSpPr>
          <p:cNvPr id="65" name="Straight Connector 64"/>
          <p:cNvCxnSpPr/>
          <p:nvPr/>
        </p:nvCxnSpPr>
        <p:spPr>
          <a:xfrm>
            <a:off x="304800" y="5428884"/>
            <a:ext cx="3886201" cy="20443"/>
          </a:xfrm>
          <a:prstGeom prst="line">
            <a:avLst/>
          </a:prstGeom>
          <a:noFill/>
          <a:ln w="28575" cap="flat" cmpd="sng" algn="ctr">
            <a:solidFill>
              <a:schemeClr val="tx1"/>
            </a:solidFill>
            <a:prstDash val="sysDot"/>
            <a:miter lim="800000"/>
            <a:headEnd type="oval" w="med" len="med"/>
            <a:tailEnd type="oval" w="med" len="med"/>
          </a:ln>
          <a:effectLst/>
        </p:spPr>
      </p:cxnSp>
      <p:sp>
        <p:nvSpPr>
          <p:cNvPr id="64" name="Rectangle 1436"/>
          <p:cNvSpPr>
            <a:spLocks noChangeArrowheads="1"/>
          </p:cNvSpPr>
          <p:nvPr/>
        </p:nvSpPr>
        <p:spPr bwMode="auto">
          <a:xfrm>
            <a:off x="1066800" y="5291682"/>
            <a:ext cx="2192415" cy="315471"/>
          </a:xfrm>
          <a:prstGeom prst="rect">
            <a:avLst/>
          </a:prstGeom>
          <a:solidFill>
            <a:schemeClr val="bg1"/>
          </a:solidFill>
          <a:extLst/>
        </p:spPr>
        <p:txBody>
          <a:bodyPr vert="horz" wrap="square" lIns="68580" tIns="34290" rIns="68580" bIns="34290" rtlCol="0">
            <a:spAutoFit/>
          </a:bodyPr>
          <a:lstStyle/>
          <a:p>
            <a:pPr algn="ctr" fontAlgn="auto">
              <a:spcBef>
                <a:spcPts val="0"/>
              </a:spcBef>
              <a:spcAft>
                <a:spcPts val="0"/>
              </a:spcAft>
              <a:buFont typeface="Arial" pitchFamily="34" charset="0"/>
              <a:buNone/>
            </a:pPr>
            <a:r>
              <a:rPr lang="en-US" sz="1600" b="1" dirty="0">
                <a:solidFill>
                  <a:schemeClr val="tx1"/>
                </a:solidFill>
                <a:latin typeface="Avenir LT Std 45 Book" panose="020B0502020203020204" pitchFamily="34" charset="0"/>
                <a:cs typeface="+mn-cs"/>
              </a:rPr>
              <a:t>Total of $7.2 million</a:t>
            </a:r>
          </a:p>
        </p:txBody>
      </p:sp>
    </p:spTree>
    <p:extLst>
      <p:ext uri="{BB962C8B-B14F-4D97-AF65-F5344CB8AC3E}">
        <p14:creationId xmlns:p14="http://schemas.microsoft.com/office/powerpoint/2010/main" val="159633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69"/>
                                        </p:tgtEl>
                                        <p:attrNameLst>
                                          <p:attrName>style.visibility</p:attrName>
                                        </p:attrNameLst>
                                      </p:cBhvr>
                                      <p:to>
                                        <p:strVal val="visible"/>
                                      </p:to>
                                    </p:set>
                                    <p:anim calcmode="lin" valueType="num">
                                      <p:cBhvr additive="base">
                                        <p:cTn id="13" dur="500" fill="hold"/>
                                        <p:tgtEl>
                                          <p:spTgt spid="69"/>
                                        </p:tgtEl>
                                        <p:attrNameLst>
                                          <p:attrName>ppt_x</p:attrName>
                                        </p:attrNameLst>
                                      </p:cBhvr>
                                      <p:tavLst>
                                        <p:tav tm="0">
                                          <p:val>
                                            <p:strVal val="1+#ppt_w/2"/>
                                          </p:val>
                                        </p:tav>
                                        <p:tav tm="100000">
                                          <p:val>
                                            <p:strVal val="#ppt_x"/>
                                          </p:val>
                                        </p:tav>
                                      </p:tavLst>
                                    </p:anim>
                                    <p:anim calcmode="lin" valueType="num">
                                      <p:cBhvr additive="base">
                                        <p:cTn id="14" dur="50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500" fill="hold"/>
                                        <p:tgtEl>
                                          <p:spTgt spid="70"/>
                                        </p:tgtEl>
                                        <p:attrNameLst>
                                          <p:attrName>ppt_x</p:attrName>
                                        </p:attrNameLst>
                                      </p:cBhvr>
                                      <p:tavLst>
                                        <p:tav tm="0">
                                          <p:val>
                                            <p:strVal val="1+#ppt_w/2"/>
                                          </p:val>
                                        </p:tav>
                                        <p:tav tm="100000">
                                          <p:val>
                                            <p:strVal val="#ppt_x"/>
                                          </p:val>
                                        </p:tav>
                                      </p:tavLst>
                                    </p:anim>
                                    <p:anim calcmode="lin" valueType="num">
                                      <p:cBhvr additive="base">
                                        <p:cTn id="20" dur="500" fill="hold"/>
                                        <p:tgtEl>
                                          <p:spTgt spid="7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additive="base">
                                        <p:cTn id="25" dur="500" fill="hold"/>
                                        <p:tgtEl>
                                          <p:spTgt spid="71"/>
                                        </p:tgtEl>
                                        <p:attrNameLst>
                                          <p:attrName>ppt_x</p:attrName>
                                        </p:attrNameLst>
                                      </p:cBhvr>
                                      <p:tavLst>
                                        <p:tav tm="0">
                                          <p:val>
                                            <p:strVal val="1+#ppt_w/2"/>
                                          </p:val>
                                        </p:tav>
                                        <p:tav tm="100000">
                                          <p:val>
                                            <p:strVal val="#ppt_x"/>
                                          </p:val>
                                        </p:tav>
                                      </p:tavLst>
                                    </p:anim>
                                    <p:anim calcmode="lin" valueType="num">
                                      <p:cBhvr additive="base">
                                        <p:cTn id="26"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fill="hold"/>
                                        <p:tgtEl>
                                          <p:spTgt spid="72"/>
                                        </p:tgtEl>
                                        <p:attrNameLst>
                                          <p:attrName>ppt_x</p:attrName>
                                        </p:attrNameLst>
                                      </p:cBhvr>
                                      <p:tavLst>
                                        <p:tav tm="0">
                                          <p:val>
                                            <p:strVal val="1+#ppt_w/2"/>
                                          </p:val>
                                        </p:tav>
                                        <p:tav tm="100000">
                                          <p:val>
                                            <p:strVal val="#ppt_x"/>
                                          </p:val>
                                        </p:tav>
                                      </p:tavLst>
                                    </p:anim>
                                    <p:anim calcmode="lin" valueType="num">
                                      <p:cBhvr additive="base">
                                        <p:cTn id="32"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hidden="1"/>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hidden="1">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hidden="1">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hidden="1">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hidden="1">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hidden="1">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hidden="1">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hidden="1">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pic>
        <p:nvPicPr>
          <p:cNvPr id="6" name="!!logo">
            <a:extLst>
              <a:ext uri="{FF2B5EF4-FFF2-40B4-BE49-F238E27FC236}">
                <a16:creationId xmlns:a16="http://schemas.microsoft.com/office/drawing/2014/main" id="{5ED57D81-2886-4EC1-AE39-056EB2AD029B}"/>
              </a:ext>
            </a:extLst>
          </p:cNvPr>
          <p:cNvPicPr>
            <a:picLocks noChangeAspect="1"/>
          </p:cNvPicPr>
          <p:nvPr/>
        </p:nvPicPr>
        <p:blipFill>
          <a:blip r:embed="rId3"/>
          <a:stretch>
            <a:fillRect/>
          </a:stretch>
        </p:blipFill>
        <p:spPr>
          <a:xfrm>
            <a:off x="5257150" y="2599189"/>
            <a:ext cx="1847248" cy="1798476"/>
          </a:xfrm>
          <a:prstGeom prst="rect">
            <a:avLst/>
          </a:prstGeom>
        </p:spPr>
      </p:pic>
      <p:pic>
        <p:nvPicPr>
          <p:cNvPr id="7" name="Picture 6">
            <a:extLst>
              <a:ext uri="{FF2B5EF4-FFF2-40B4-BE49-F238E27FC236}">
                <a16:creationId xmlns:a16="http://schemas.microsoft.com/office/drawing/2014/main" id="{694A1EB5-0FD6-47FA-8A42-190118ED00CF}"/>
              </a:ext>
            </a:extLst>
          </p:cNvPr>
          <p:cNvPicPr>
            <a:picLocks noChangeAspect="1"/>
          </p:cNvPicPr>
          <p:nvPr/>
        </p:nvPicPr>
        <p:blipFill>
          <a:blip r:embed="rId4"/>
          <a:stretch>
            <a:fillRect/>
          </a:stretch>
        </p:blipFill>
        <p:spPr>
          <a:xfrm>
            <a:off x="4038600" y="1362512"/>
            <a:ext cx="4267570" cy="4261473"/>
          </a:xfrm>
          <a:prstGeom prst="rect">
            <a:avLst/>
          </a:prstGeom>
        </p:spPr>
      </p:pic>
      <p:pic>
        <p:nvPicPr>
          <p:cNvPr id="5" name="!!logo">
            <a:extLst>
              <a:ext uri="{FF2B5EF4-FFF2-40B4-BE49-F238E27FC236}">
                <a16:creationId xmlns:a16="http://schemas.microsoft.com/office/drawing/2014/main" id="{65D0FA55-23F6-4492-8FD8-41A91047BE18}"/>
              </a:ext>
            </a:extLst>
          </p:cNvPr>
          <p:cNvPicPr>
            <a:picLocks noChangeAspect="1"/>
          </p:cNvPicPr>
          <p:nvPr/>
        </p:nvPicPr>
        <p:blipFill>
          <a:blip r:embed="rId5"/>
          <a:stretch>
            <a:fillRect/>
          </a:stretch>
        </p:blipFill>
        <p:spPr>
          <a:xfrm>
            <a:off x="4165115" y="1456773"/>
            <a:ext cx="4048095" cy="3944454"/>
          </a:xfrm>
          <a:prstGeom prst="rect">
            <a:avLst/>
          </a:prstGeom>
        </p:spPr>
      </p:pic>
      <p:sp>
        <p:nvSpPr>
          <p:cNvPr id="16" name="TextBox 15">
            <a:extLst>
              <a:ext uri="{FF2B5EF4-FFF2-40B4-BE49-F238E27FC236}">
                <a16:creationId xmlns:a16="http://schemas.microsoft.com/office/drawing/2014/main" id="{668652BA-4490-418D-883B-F98CDC825425}"/>
              </a:ext>
            </a:extLst>
          </p:cNvPr>
          <p:cNvSpPr txBox="1"/>
          <p:nvPr/>
        </p:nvSpPr>
        <p:spPr>
          <a:xfrm>
            <a:off x="914400" y="1726504"/>
            <a:ext cx="2648246" cy="3170099"/>
          </a:xfrm>
          <a:prstGeom prst="rect">
            <a:avLst/>
          </a:prstGeom>
          <a:noFill/>
        </p:spPr>
        <p:txBody>
          <a:bodyPr wrap="square" rtlCol="0">
            <a:spAutoFit/>
          </a:bodyPr>
          <a:lstStyle/>
          <a:p>
            <a:pPr algn="ctr"/>
            <a:r>
              <a:rPr lang="en-US" sz="2000" dirty="0">
                <a:solidFill>
                  <a:srgbClr val="339933"/>
                </a:solidFill>
                <a:latin typeface="Avenir LT Std 45 Book" panose="020B0502020203020204" pitchFamily="34" charset="0"/>
              </a:rPr>
              <a:t>The 2025-26 budget has been developed to ensure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program integrity </a:t>
            </a:r>
          </a:p>
          <a:p>
            <a:pPr algn="ctr"/>
            <a:r>
              <a:rPr lang="en-US" sz="2000" dirty="0">
                <a:solidFill>
                  <a:srgbClr val="339933"/>
                </a:solidFill>
                <a:latin typeface="Avenir LT Std 45 Book" panose="020B0502020203020204" pitchFamily="34" charset="0"/>
              </a:rPr>
              <a:t>for all students, grades K – 12,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and to retain all that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an education at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Half Hollow Hills </a:t>
            </a:r>
            <a:br>
              <a:rPr lang="en-US" sz="2000" dirty="0">
                <a:solidFill>
                  <a:srgbClr val="339933"/>
                </a:solidFill>
                <a:latin typeface="Avenir LT Std 45 Book" panose="020B0502020203020204" pitchFamily="34" charset="0"/>
              </a:rPr>
            </a:br>
            <a:r>
              <a:rPr lang="en-US" sz="2000" dirty="0">
                <a:solidFill>
                  <a:srgbClr val="339933"/>
                </a:solidFill>
                <a:latin typeface="Avenir LT Std 45 Book" panose="020B0502020203020204" pitchFamily="34" charset="0"/>
              </a:rPr>
              <a:t>is known for.</a:t>
            </a:r>
          </a:p>
        </p:txBody>
      </p:sp>
    </p:spTree>
    <p:extLst>
      <p:ext uri="{BB962C8B-B14F-4D97-AF65-F5344CB8AC3E}">
        <p14:creationId xmlns:p14="http://schemas.microsoft.com/office/powerpoint/2010/main" val="26768996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a:extLst>
              <a:ext uri="{FF2B5EF4-FFF2-40B4-BE49-F238E27FC236}">
                <a16:creationId xmlns:a16="http://schemas.microsoft.com/office/drawing/2014/main" id="{2DBB3011-BE4A-4792-B99B-C02B47238E85}"/>
              </a:ext>
            </a:extLst>
          </p:cNvPr>
          <p:cNvCxnSpPr>
            <a:cxnSpLocks/>
          </p:cNvCxnSpPr>
          <p:nvPr/>
        </p:nvCxnSpPr>
        <p:spPr bwMode="auto">
          <a:xfrm flipV="1">
            <a:off x="2226785" y="4571126"/>
            <a:ext cx="788255" cy="320955"/>
          </a:xfrm>
          <a:prstGeom prst="line">
            <a:avLst/>
          </a:prstGeom>
          <a:solidFill>
            <a:schemeClr val="accent1"/>
          </a:solidFill>
          <a:ln w="31750" cap="flat" cmpd="sng" algn="ctr">
            <a:solidFill>
              <a:srgbClr val="F39C12"/>
            </a:solidFill>
            <a:prstDash val="solid"/>
            <a:round/>
            <a:headEnd type="oval" w="med" len="med"/>
            <a:tailEnd type="none" w="med" len="med"/>
          </a:ln>
          <a:effectLst/>
        </p:spPr>
      </p:cxnSp>
      <p:cxnSp>
        <p:nvCxnSpPr>
          <p:cNvPr id="32" name="Straight Connector 31">
            <a:extLst>
              <a:ext uri="{FF2B5EF4-FFF2-40B4-BE49-F238E27FC236}">
                <a16:creationId xmlns:a16="http://schemas.microsoft.com/office/drawing/2014/main" id="{7687FCEA-837D-4825-9BED-B43D02053A18}"/>
              </a:ext>
            </a:extLst>
          </p:cNvPr>
          <p:cNvCxnSpPr>
            <a:cxnSpLocks/>
          </p:cNvCxnSpPr>
          <p:nvPr/>
        </p:nvCxnSpPr>
        <p:spPr bwMode="auto">
          <a:xfrm>
            <a:off x="2133600" y="2362200"/>
            <a:ext cx="886698" cy="424157"/>
          </a:xfrm>
          <a:prstGeom prst="line">
            <a:avLst/>
          </a:prstGeom>
          <a:solidFill>
            <a:schemeClr val="accent1"/>
          </a:solidFill>
          <a:ln w="31750" cap="flat" cmpd="sng" algn="ctr">
            <a:solidFill>
              <a:srgbClr val="95A5A6"/>
            </a:solidFill>
            <a:prstDash val="solid"/>
            <a:round/>
            <a:headEnd type="oval" w="med" len="med"/>
            <a:tailEnd type="none" w="med" len="med"/>
          </a:ln>
          <a:effectLst/>
        </p:spPr>
      </p:cxnSp>
      <p:cxnSp>
        <p:nvCxnSpPr>
          <p:cNvPr id="18" name="Straight Connector 17">
            <a:extLst>
              <a:ext uri="{FF2B5EF4-FFF2-40B4-BE49-F238E27FC236}">
                <a16:creationId xmlns:a16="http://schemas.microsoft.com/office/drawing/2014/main" id="{4781BDA7-665D-412F-B21E-82190957A0FF}"/>
              </a:ext>
            </a:extLst>
          </p:cNvPr>
          <p:cNvCxnSpPr>
            <a:cxnSpLocks/>
          </p:cNvCxnSpPr>
          <p:nvPr/>
        </p:nvCxnSpPr>
        <p:spPr bwMode="auto">
          <a:xfrm flipH="1">
            <a:off x="6248400" y="3366346"/>
            <a:ext cx="914400" cy="0"/>
          </a:xfrm>
          <a:prstGeom prst="line">
            <a:avLst/>
          </a:prstGeom>
          <a:solidFill>
            <a:schemeClr val="accent1"/>
          </a:solidFill>
          <a:ln w="31750" cap="flat" cmpd="sng" algn="ctr">
            <a:solidFill>
              <a:srgbClr val="C0392B"/>
            </a:solidFill>
            <a:prstDash val="solid"/>
            <a:round/>
            <a:headEnd type="oval" w="med" len="med"/>
            <a:tailEnd type="none" w="med" len="med"/>
          </a:ln>
          <a:effectLst/>
        </p:spPr>
      </p:cxnSp>
      <p:sp>
        <p:nvSpPr>
          <p:cNvPr id="2" name="Title 1"/>
          <p:cNvSpPr>
            <a:spLocks noGrp="1"/>
          </p:cNvSpPr>
          <p:nvPr>
            <p:ph type="title"/>
          </p:nvPr>
        </p:nvSpPr>
        <p:spPr/>
        <p:txBody>
          <a:bodyPr/>
          <a:lstStyle/>
          <a:p>
            <a:r>
              <a:rPr lang="en-US" dirty="0"/>
              <a:t>The 2025-26 Budget is Ready!</a:t>
            </a:r>
          </a:p>
        </p:txBody>
      </p:sp>
      <p:pic>
        <p:nvPicPr>
          <p:cNvPr id="71" name="Picture 70" hidden="1"/>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hidden="1">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hidden="1">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hidden="1">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hidden="1">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hidden="1">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hidden="1">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hidden="1">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pic>
        <p:nvPicPr>
          <p:cNvPr id="6" name="!!logo">
            <a:extLst>
              <a:ext uri="{FF2B5EF4-FFF2-40B4-BE49-F238E27FC236}">
                <a16:creationId xmlns:a16="http://schemas.microsoft.com/office/drawing/2014/main" id="{5ED57D81-2886-4EC1-AE39-056EB2AD029B}"/>
              </a:ext>
            </a:extLst>
          </p:cNvPr>
          <p:cNvPicPr>
            <a:picLocks noChangeAspect="1"/>
          </p:cNvPicPr>
          <p:nvPr/>
        </p:nvPicPr>
        <p:blipFill>
          <a:blip r:embed="rId3"/>
          <a:stretch>
            <a:fillRect/>
          </a:stretch>
        </p:blipFill>
        <p:spPr>
          <a:xfrm>
            <a:off x="3580380" y="2599189"/>
            <a:ext cx="1847248" cy="1798476"/>
          </a:xfrm>
          <a:prstGeom prst="rect">
            <a:avLst/>
          </a:prstGeom>
        </p:spPr>
      </p:pic>
      <p:pic>
        <p:nvPicPr>
          <p:cNvPr id="7" name="Picture 6">
            <a:extLst>
              <a:ext uri="{FF2B5EF4-FFF2-40B4-BE49-F238E27FC236}">
                <a16:creationId xmlns:a16="http://schemas.microsoft.com/office/drawing/2014/main" id="{694A1EB5-0FD6-47FA-8A42-190118ED00CF}"/>
              </a:ext>
            </a:extLst>
          </p:cNvPr>
          <p:cNvPicPr>
            <a:picLocks noChangeAspect="1"/>
          </p:cNvPicPr>
          <p:nvPr/>
        </p:nvPicPr>
        <p:blipFill>
          <a:blip r:embed="rId4"/>
          <a:stretch>
            <a:fillRect/>
          </a:stretch>
        </p:blipFill>
        <p:spPr>
          <a:xfrm>
            <a:off x="2361830" y="1362512"/>
            <a:ext cx="4267570" cy="4261473"/>
          </a:xfrm>
          <a:prstGeom prst="rect">
            <a:avLst/>
          </a:prstGeom>
        </p:spPr>
      </p:pic>
      <p:pic>
        <p:nvPicPr>
          <p:cNvPr id="5" name="!!logo">
            <a:extLst>
              <a:ext uri="{FF2B5EF4-FFF2-40B4-BE49-F238E27FC236}">
                <a16:creationId xmlns:a16="http://schemas.microsoft.com/office/drawing/2014/main" id="{65D0FA55-23F6-4492-8FD8-41A91047BE18}"/>
              </a:ext>
            </a:extLst>
          </p:cNvPr>
          <p:cNvPicPr>
            <a:picLocks noChangeAspect="1"/>
          </p:cNvPicPr>
          <p:nvPr/>
        </p:nvPicPr>
        <p:blipFill>
          <a:blip r:embed="rId5"/>
          <a:stretch>
            <a:fillRect/>
          </a:stretch>
        </p:blipFill>
        <p:spPr>
          <a:xfrm>
            <a:off x="2488345" y="1456773"/>
            <a:ext cx="4048095" cy="3944454"/>
          </a:xfrm>
          <a:prstGeom prst="rect">
            <a:avLst/>
          </a:prstGeom>
        </p:spPr>
      </p:pic>
      <p:cxnSp>
        <p:nvCxnSpPr>
          <p:cNvPr id="15" name="Straight Connector 14">
            <a:extLst>
              <a:ext uri="{FF2B5EF4-FFF2-40B4-BE49-F238E27FC236}">
                <a16:creationId xmlns:a16="http://schemas.microsoft.com/office/drawing/2014/main" id="{4A5EE2D3-55E1-4504-90B0-A01FD476EEA7}"/>
              </a:ext>
            </a:extLst>
          </p:cNvPr>
          <p:cNvCxnSpPr>
            <a:cxnSpLocks/>
          </p:cNvCxnSpPr>
          <p:nvPr/>
        </p:nvCxnSpPr>
        <p:spPr bwMode="auto">
          <a:xfrm flipH="1">
            <a:off x="5791200" y="1600200"/>
            <a:ext cx="543329" cy="263538"/>
          </a:xfrm>
          <a:prstGeom prst="line">
            <a:avLst/>
          </a:prstGeom>
          <a:solidFill>
            <a:schemeClr val="accent1"/>
          </a:solidFill>
          <a:ln w="31750" cap="flat" cmpd="sng" algn="ctr">
            <a:solidFill>
              <a:srgbClr val="7937AA"/>
            </a:solidFill>
            <a:prstDash val="solid"/>
            <a:round/>
            <a:headEnd type="oval" w="med" len="med"/>
            <a:tailEnd type="none" w="med" len="med"/>
          </a:ln>
          <a:effectLst/>
        </p:spPr>
      </p:cxnSp>
      <p:sp>
        <p:nvSpPr>
          <p:cNvPr id="17" name="TextBox 16">
            <a:extLst>
              <a:ext uri="{FF2B5EF4-FFF2-40B4-BE49-F238E27FC236}">
                <a16:creationId xmlns:a16="http://schemas.microsoft.com/office/drawing/2014/main" id="{603BDBCB-7B99-4B3E-BC9B-2A2FBF3A6CFE}"/>
              </a:ext>
            </a:extLst>
          </p:cNvPr>
          <p:cNvSpPr txBox="1"/>
          <p:nvPr/>
        </p:nvSpPr>
        <p:spPr>
          <a:xfrm>
            <a:off x="6415694" y="1371305"/>
            <a:ext cx="1219200" cy="338554"/>
          </a:xfrm>
          <a:prstGeom prst="rect">
            <a:avLst/>
          </a:prstGeom>
          <a:noFill/>
        </p:spPr>
        <p:txBody>
          <a:bodyPr wrap="square" rtlCol="0">
            <a:spAutoFit/>
          </a:bodyPr>
          <a:lstStyle/>
          <a:p>
            <a:pPr algn="ctr"/>
            <a:r>
              <a:rPr lang="en-US" sz="1600" dirty="0">
                <a:solidFill>
                  <a:srgbClr val="7937AA"/>
                </a:solidFill>
                <a:latin typeface="Avenir LT Std 45 Book" panose="020B0502020203020204" pitchFamily="34" charset="0"/>
              </a:rPr>
              <a:t>Academics</a:t>
            </a:r>
          </a:p>
        </p:txBody>
      </p:sp>
      <p:sp>
        <p:nvSpPr>
          <p:cNvPr id="19" name="TextBox 18">
            <a:extLst>
              <a:ext uri="{FF2B5EF4-FFF2-40B4-BE49-F238E27FC236}">
                <a16:creationId xmlns:a16="http://schemas.microsoft.com/office/drawing/2014/main" id="{33DB223C-C484-4559-A728-1E0790CD50A7}"/>
              </a:ext>
            </a:extLst>
          </p:cNvPr>
          <p:cNvSpPr txBox="1"/>
          <p:nvPr/>
        </p:nvSpPr>
        <p:spPr>
          <a:xfrm>
            <a:off x="7103585" y="3197069"/>
            <a:ext cx="1219200" cy="338554"/>
          </a:xfrm>
          <a:prstGeom prst="rect">
            <a:avLst/>
          </a:prstGeom>
          <a:noFill/>
        </p:spPr>
        <p:txBody>
          <a:bodyPr wrap="square" rtlCol="0">
            <a:spAutoFit/>
          </a:bodyPr>
          <a:lstStyle/>
          <a:p>
            <a:pPr algn="ctr"/>
            <a:r>
              <a:rPr lang="en-US" sz="1600" dirty="0">
                <a:solidFill>
                  <a:srgbClr val="C0392B"/>
                </a:solidFill>
                <a:latin typeface="Avenir LT Std 45 Book" panose="020B0502020203020204" pitchFamily="34" charset="0"/>
              </a:rPr>
              <a:t>Athletics</a:t>
            </a:r>
          </a:p>
        </p:txBody>
      </p:sp>
      <p:cxnSp>
        <p:nvCxnSpPr>
          <p:cNvPr id="21" name="Straight Connector 20">
            <a:extLst>
              <a:ext uri="{FF2B5EF4-FFF2-40B4-BE49-F238E27FC236}">
                <a16:creationId xmlns:a16="http://schemas.microsoft.com/office/drawing/2014/main" id="{65FA56C4-5702-4851-862D-19D49685A65E}"/>
              </a:ext>
            </a:extLst>
          </p:cNvPr>
          <p:cNvCxnSpPr>
            <a:cxnSpLocks/>
          </p:cNvCxnSpPr>
          <p:nvPr/>
        </p:nvCxnSpPr>
        <p:spPr bwMode="auto">
          <a:xfrm flipH="1" flipV="1">
            <a:off x="5810228" y="4807484"/>
            <a:ext cx="819172" cy="297916"/>
          </a:xfrm>
          <a:prstGeom prst="line">
            <a:avLst/>
          </a:prstGeom>
          <a:solidFill>
            <a:schemeClr val="accent1"/>
          </a:solidFill>
          <a:ln w="31750" cap="flat" cmpd="sng" algn="ctr">
            <a:solidFill>
              <a:srgbClr val="9BBB59"/>
            </a:solidFill>
            <a:prstDash val="solid"/>
            <a:round/>
            <a:headEnd type="oval" w="med" len="med"/>
            <a:tailEnd type="none" w="med" len="med"/>
          </a:ln>
          <a:effectLst/>
        </p:spPr>
      </p:cxnSp>
      <p:sp>
        <p:nvSpPr>
          <p:cNvPr id="22" name="TextBox 21">
            <a:extLst>
              <a:ext uri="{FF2B5EF4-FFF2-40B4-BE49-F238E27FC236}">
                <a16:creationId xmlns:a16="http://schemas.microsoft.com/office/drawing/2014/main" id="{FC02C52A-D2F8-4188-8806-ABA5291B27A1}"/>
              </a:ext>
            </a:extLst>
          </p:cNvPr>
          <p:cNvSpPr txBox="1"/>
          <p:nvPr/>
        </p:nvSpPr>
        <p:spPr>
          <a:xfrm>
            <a:off x="6334529" y="4974141"/>
            <a:ext cx="1219200" cy="338554"/>
          </a:xfrm>
          <a:prstGeom prst="rect">
            <a:avLst/>
          </a:prstGeom>
          <a:noFill/>
        </p:spPr>
        <p:txBody>
          <a:bodyPr wrap="square" rtlCol="0">
            <a:spAutoFit/>
          </a:bodyPr>
          <a:lstStyle/>
          <a:p>
            <a:pPr algn="ctr"/>
            <a:r>
              <a:rPr lang="en-US" sz="1600" dirty="0">
                <a:solidFill>
                  <a:srgbClr val="9BBB59"/>
                </a:solidFill>
                <a:latin typeface="Avenir LT Std 45 Book" panose="020B0502020203020204" pitchFamily="34" charset="0"/>
              </a:rPr>
              <a:t>Arts </a:t>
            </a:r>
          </a:p>
        </p:txBody>
      </p:sp>
      <p:cxnSp>
        <p:nvCxnSpPr>
          <p:cNvPr id="25" name="Straight Connector 24">
            <a:extLst>
              <a:ext uri="{FF2B5EF4-FFF2-40B4-BE49-F238E27FC236}">
                <a16:creationId xmlns:a16="http://schemas.microsoft.com/office/drawing/2014/main" id="{F63B175D-DA30-4B08-A7DB-8CA5A3838DE7}"/>
              </a:ext>
            </a:extLst>
          </p:cNvPr>
          <p:cNvCxnSpPr>
            <a:cxnSpLocks/>
          </p:cNvCxnSpPr>
          <p:nvPr/>
        </p:nvCxnSpPr>
        <p:spPr bwMode="auto">
          <a:xfrm flipH="1" flipV="1">
            <a:off x="4426241" y="5501665"/>
            <a:ext cx="907759" cy="204099"/>
          </a:xfrm>
          <a:prstGeom prst="line">
            <a:avLst/>
          </a:prstGeom>
          <a:solidFill>
            <a:schemeClr val="accent1"/>
          </a:solidFill>
          <a:ln w="31750" cap="flat" cmpd="sng" algn="ctr">
            <a:solidFill>
              <a:srgbClr val="2980B9"/>
            </a:solidFill>
            <a:prstDash val="solid"/>
            <a:round/>
            <a:headEnd type="oval" w="med" len="med"/>
            <a:tailEnd type="none" w="med" len="med"/>
          </a:ln>
          <a:effectLst/>
        </p:spPr>
      </p:cxnSp>
      <p:sp>
        <p:nvSpPr>
          <p:cNvPr id="26" name="TextBox 25">
            <a:extLst>
              <a:ext uri="{FF2B5EF4-FFF2-40B4-BE49-F238E27FC236}">
                <a16:creationId xmlns:a16="http://schemas.microsoft.com/office/drawing/2014/main" id="{E57B491A-0E84-4B5C-8A76-2FF4703ED265}"/>
              </a:ext>
            </a:extLst>
          </p:cNvPr>
          <p:cNvSpPr txBox="1"/>
          <p:nvPr/>
        </p:nvSpPr>
        <p:spPr>
          <a:xfrm>
            <a:off x="4938521" y="5500685"/>
            <a:ext cx="2153043" cy="584775"/>
          </a:xfrm>
          <a:prstGeom prst="rect">
            <a:avLst/>
          </a:prstGeom>
          <a:noFill/>
        </p:spPr>
        <p:txBody>
          <a:bodyPr wrap="square" rtlCol="0">
            <a:spAutoFit/>
          </a:bodyPr>
          <a:lstStyle/>
          <a:p>
            <a:pPr algn="ctr"/>
            <a:r>
              <a:rPr lang="en-US" sz="1600" dirty="0">
                <a:solidFill>
                  <a:srgbClr val="2980B9"/>
                </a:solidFill>
                <a:latin typeface="Avenir LT Std 45 Book" panose="020B0502020203020204" pitchFamily="34" charset="0"/>
              </a:rPr>
              <a:t>Equitable Opportunities</a:t>
            </a:r>
          </a:p>
        </p:txBody>
      </p:sp>
      <p:sp>
        <p:nvSpPr>
          <p:cNvPr id="29" name="TextBox 28">
            <a:extLst>
              <a:ext uri="{FF2B5EF4-FFF2-40B4-BE49-F238E27FC236}">
                <a16:creationId xmlns:a16="http://schemas.microsoft.com/office/drawing/2014/main" id="{31B5C8D2-2B27-410C-A853-C39DBDFB089D}"/>
              </a:ext>
            </a:extLst>
          </p:cNvPr>
          <p:cNvSpPr txBox="1"/>
          <p:nvPr/>
        </p:nvSpPr>
        <p:spPr>
          <a:xfrm>
            <a:off x="1143000" y="4731603"/>
            <a:ext cx="1219200" cy="830997"/>
          </a:xfrm>
          <a:prstGeom prst="rect">
            <a:avLst/>
          </a:prstGeom>
          <a:noFill/>
        </p:spPr>
        <p:txBody>
          <a:bodyPr wrap="square" rtlCol="0">
            <a:spAutoFit/>
          </a:bodyPr>
          <a:lstStyle/>
          <a:p>
            <a:pPr algn="ctr"/>
            <a:r>
              <a:rPr lang="en-US" sz="1600" dirty="0">
                <a:solidFill>
                  <a:srgbClr val="F39C12"/>
                </a:solidFill>
                <a:latin typeface="Avenir LT Std 45 Book" panose="020B0502020203020204" pitchFamily="34" charset="0"/>
              </a:rPr>
              <a:t>Mental Health &amp; Wellness </a:t>
            </a:r>
          </a:p>
        </p:txBody>
      </p:sp>
      <p:sp>
        <p:nvSpPr>
          <p:cNvPr id="33" name="TextBox 32">
            <a:extLst>
              <a:ext uri="{FF2B5EF4-FFF2-40B4-BE49-F238E27FC236}">
                <a16:creationId xmlns:a16="http://schemas.microsoft.com/office/drawing/2014/main" id="{58772087-8B7E-4BD6-8AAE-54CAB620BDAB}"/>
              </a:ext>
            </a:extLst>
          </p:cNvPr>
          <p:cNvSpPr txBox="1"/>
          <p:nvPr/>
        </p:nvSpPr>
        <p:spPr>
          <a:xfrm>
            <a:off x="457200" y="1752600"/>
            <a:ext cx="1676400" cy="1077218"/>
          </a:xfrm>
          <a:prstGeom prst="rect">
            <a:avLst/>
          </a:prstGeom>
          <a:noFill/>
          <a:ln>
            <a:noFill/>
          </a:ln>
        </p:spPr>
        <p:txBody>
          <a:bodyPr wrap="square" rtlCol="0">
            <a:spAutoFit/>
          </a:bodyPr>
          <a:lstStyle/>
          <a:p>
            <a:pPr algn="ctr"/>
            <a:r>
              <a:rPr lang="en-US" sz="1600" dirty="0">
                <a:ln>
                  <a:solidFill>
                    <a:srgbClr val="95A5A6"/>
                  </a:solidFill>
                </a:ln>
                <a:solidFill>
                  <a:srgbClr val="95A5A6"/>
                </a:solidFill>
                <a:latin typeface="Avenir LT Std 45 Book" panose="020B0502020203020204" pitchFamily="34" charset="0"/>
              </a:rPr>
              <a:t>Provides for new projects, programs and initiatives</a:t>
            </a:r>
          </a:p>
        </p:txBody>
      </p:sp>
    </p:spTree>
    <p:extLst>
      <p:ext uri="{BB962C8B-B14F-4D97-AF65-F5344CB8AC3E}">
        <p14:creationId xmlns:p14="http://schemas.microsoft.com/office/powerpoint/2010/main" val="12538578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par>
                                <p:cTn id="10" presetID="53" presetClass="entr" presetSubtype="16"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par>
                                <p:cTn id="22" presetID="53" presetClass="entr" presetSubtype="16"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53" presetClass="entr" presetSubtype="16"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p:cTn id="36" dur="500" fill="hold"/>
                                        <p:tgtEl>
                                          <p:spTgt spid="21"/>
                                        </p:tgtEl>
                                        <p:attrNameLst>
                                          <p:attrName>ppt_w</p:attrName>
                                        </p:attrNameLst>
                                      </p:cBhvr>
                                      <p:tavLst>
                                        <p:tav tm="0">
                                          <p:val>
                                            <p:fltVal val="0"/>
                                          </p:val>
                                        </p:tav>
                                        <p:tav tm="100000">
                                          <p:val>
                                            <p:strVal val="#ppt_w"/>
                                          </p:val>
                                        </p:tav>
                                      </p:tavLst>
                                    </p:anim>
                                    <p:anim calcmode="lin" valueType="num">
                                      <p:cBhvr>
                                        <p:cTn id="37" dur="500" fill="hold"/>
                                        <p:tgtEl>
                                          <p:spTgt spid="21"/>
                                        </p:tgtEl>
                                        <p:attrNameLst>
                                          <p:attrName>ppt_h</p:attrName>
                                        </p:attrNameLst>
                                      </p:cBhvr>
                                      <p:tavLst>
                                        <p:tav tm="0">
                                          <p:val>
                                            <p:fltVal val="0"/>
                                          </p:val>
                                        </p:tav>
                                        <p:tav tm="100000">
                                          <p:val>
                                            <p:strVal val="#ppt_h"/>
                                          </p:val>
                                        </p:tav>
                                      </p:tavLst>
                                    </p:anim>
                                    <p:animEffect transition="in" filter="fade">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par>
                                <p:cTn id="46" presetID="53" presetClass="entr" presetSubtype="16" fill="hold" nodeType="with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fltVal val="0"/>
                                          </p:val>
                                        </p:tav>
                                        <p:tav tm="100000">
                                          <p:val>
                                            <p:strVal val="#ppt_w"/>
                                          </p:val>
                                        </p:tav>
                                      </p:tavLst>
                                    </p:anim>
                                    <p:anim calcmode="lin" valueType="num">
                                      <p:cBhvr>
                                        <p:cTn id="49" dur="500" fill="hold"/>
                                        <p:tgtEl>
                                          <p:spTgt spid="25"/>
                                        </p:tgtEl>
                                        <p:attrNameLst>
                                          <p:attrName>ppt_h</p:attrName>
                                        </p:attrNameLst>
                                      </p:cBhvr>
                                      <p:tavLst>
                                        <p:tav tm="0">
                                          <p:val>
                                            <p:fltVal val="0"/>
                                          </p:val>
                                        </p:tav>
                                        <p:tav tm="100000">
                                          <p:val>
                                            <p:strVal val="#ppt_h"/>
                                          </p:val>
                                        </p:tav>
                                      </p:tavLst>
                                    </p:anim>
                                    <p:animEffect transition="in" filter="fade">
                                      <p:cBhvr>
                                        <p:cTn id="50" dur="500"/>
                                        <p:tgtEl>
                                          <p:spTgt spid="25"/>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blinds(horizontal)">
                                      <p:cBhvr>
                                        <p:cTn id="67" dur="500"/>
                                        <p:tgtEl>
                                          <p:spTgt spid="33"/>
                                        </p:tgtEl>
                                      </p:cBhvr>
                                    </p:animEffect>
                                  </p:childTnLst>
                                </p:cTn>
                              </p:par>
                              <p:par>
                                <p:cTn id="68" presetID="3" presetClass="entr" presetSubtype="10" fill="hold"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blinds(horizontal)">
                                      <p:cBhvr>
                                        <p:cTn id="7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2" grpId="0"/>
      <p:bldP spid="26" grpId="0"/>
      <p:bldP spid="29" grpId="0"/>
      <p:bldP spid="3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0CC6-0D11-48B3-9F95-99122651BD7D}"/>
              </a:ext>
            </a:extLst>
          </p:cNvPr>
          <p:cNvSpPr>
            <a:spLocks noGrp="1"/>
          </p:cNvSpPr>
          <p:nvPr>
            <p:ph type="title"/>
          </p:nvPr>
        </p:nvSpPr>
        <p:spPr/>
        <p:txBody>
          <a:bodyPr/>
          <a:lstStyle/>
          <a:p>
            <a:r>
              <a:rPr lang="en-US" sz="3600" dirty="0"/>
              <a:t>New Projects, Programs &amp; Initiatives</a:t>
            </a:r>
          </a:p>
        </p:txBody>
      </p:sp>
      <p:sp>
        <p:nvSpPr>
          <p:cNvPr id="3" name="Content Placeholder 2">
            <a:extLst>
              <a:ext uri="{FF2B5EF4-FFF2-40B4-BE49-F238E27FC236}">
                <a16:creationId xmlns:a16="http://schemas.microsoft.com/office/drawing/2014/main" id="{45E5D704-6BAE-4606-B7B3-579C2D6671B1}"/>
              </a:ext>
            </a:extLst>
          </p:cNvPr>
          <p:cNvSpPr>
            <a:spLocks noGrp="1"/>
          </p:cNvSpPr>
          <p:nvPr>
            <p:ph idx="1"/>
          </p:nvPr>
        </p:nvSpPr>
        <p:spPr/>
        <p:txBody>
          <a:bodyPr/>
          <a:lstStyle/>
          <a:p>
            <a:r>
              <a:rPr lang="en-US" sz="2000" dirty="0"/>
              <a:t>New </a:t>
            </a:r>
            <a:r>
              <a:rPr lang="en-US" sz="2000" b="1" dirty="0" err="1"/>
              <a:t>Digistar</a:t>
            </a:r>
            <a:r>
              <a:rPr lang="en-US" sz="2000" b="1" dirty="0"/>
              <a:t> projection system &amp; software for the Planetarium</a:t>
            </a:r>
          </a:p>
          <a:p>
            <a:pPr lvl="1"/>
            <a:r>
              <a:rPr lang="en-US" sz="1600" b="1" dirty="0"/>
              <a:t>C</a:t>
            </a:r>
            <a:r>
              <a:rPr lang="en-US" sz="1600" dirty="0"/>
              <a:t>ombines comprehensive science (</a:t>
            </a:r>
            <a:r>
              <a:rPr lang="en-US" sz="1600" u="sng" dirty="0"/>
              <a:t>and</a:t>
            </a:r>
            <a:r>
              <a:rPr lang="en-US" sz="1600" dirty="0"/>
              <a:t> non-science) education with powerful visuals and interactive capabilities</a:t>
            </a:r>
          </a:p>
          <a:p>
            <a:r>
              <a:rPr lang="en-US" sz="2000" dirty="0"/>
              <a:t>Rollout of DIBELS – a </a:t>
            </a:r>
            <a:r>
              <a:rPr lang="en-US" sz="2000" b="1" dirty="0"/>
              <a:t>K-5 English Language Arts progress monitoring system</a:t>
            </a:r>
            <a:r>
              <a:rPr lang="en-US" sz="2000" dirty="0"/>
              <a:t> to assist in identifying early intervention needs/plans and support classroom instruction</a:t>
            </a:r>
          </a:p>
          <a:p>
            <a:r>
              <a:rPr lang="en-US" sz="2000" dirty="0"/>
              <a:t>New/additional elementary level </a:t>
            </a:r>
            <a:r>
              <a:rPr lang="en-US" sz="2000" b="1" dirty="0"/>
              <a:t>Social Worker</a:t>
            </a:r>
          </a:p>
          <a:p>
            <a:r>
              <a:rPr lang="en-US" sz="2000" dirty="0"/>
              <a:t>Continuation of </a:t>
            </a:r>
            <a:r>
              <a:rPr lang="en-US" sz="2000" b="1" dirty="0"/>
              <a:t>air conditioning </a:t>
            </a:r>
            <a:r>
              <a:rPr lang="en-US" sz="2000" dirty="0"/>
              <a:t>initiative district-wide</a:t>
            </a:r>
          </a:p>
          <a:p>
            <a:r>
              <a:rPr lang="en-US" sz="2000" dirty="0"/>
              <a:t>Continued investment in </a:t>
            </a:r>
            <a:r>
              <a:rPr lang="en-US" sz="2000" b="1" dirty="0"/>
              <a:t>instructional technology</a:t>
            </a:r>
            <a:r>
              <a:rPr lang="en-US" sz="2000" dirty="0"/>
              <a:t>, including:</a:t>
            </a:r>
          </a:p>
          <a:p>
            <a:pPr lvl="1"/>
            <a:r>
              <a:rPr lang="en-US" sz="1600" dirty="0"/>
              <a:t>Chromebook replacements (grades K, 5 and 8)</a:t>
            </a:r>
          </a:p>
          <a:p>
            <a:pPr lvl="1"/>
            <a:r>
              <a:rPr lang="en-US" sz="1600" dirty="0"/>
              <a:t>Smart board replacements </a:t>
            </a:r>
            <a:r>
              <a:rPr lang="en-US" sz="1600" dirty="0">
                <a:sym typeface="Wingdings" panose="05000000000000000000" pitchFamily="2" charset="2"/>
              </a:rPr>
              <a:t> Smart TVs</a:t>
            </a:r>
          </a:p>
          <a:p>
            <a:pPr lvl="1"/>
            <a:r>
              <a:rPr lang="en-US" sz="1600" dirty="0">
                <a:sym typeface="Wingdings" panose="05000000000000000000" pitchFamily="2" charset="2"/>
              </a:rPr>
              <a:t>iMac replacements  Mac minis and monitors</a:t>
            </a:r>
          </a:p>
          <a:p>
            <a:pPr lvl="1"/>
            <a:r>
              <a:rPr lang="en-US" sz="1600" dirty="0">
                <a:sym typeface="Wingdings" panose="05000000000000000000" pitchFamily="2" charset="2"/>
              </a:rPr>
              <a:t>Wireless network maintenance (new switches)</a:t>
            </a:r>
          </a:p>
          <a:p>
            <a:pPr lvl="1"/>
            <a:endParaRPr lang="en-US" sz="1600" dirty="0"/>
          </a:p>
          <a:p>
            <a:endParaRPr lang="en-US" sz="2000" dirty="0"/>
          </a:p>
        </p:txBody>
      </p:sp>
    </p:spTree>
    <p:extLst>
      <p:ext uri="{BB962C8B-B14F-4D97-AF65-F5344CB8AC3E}">
        <p14:creationId xmlns:p14="http://schemas.microsoft.com/office/powerpoint/2010/main" val="27357659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5" dur="500"/>
                                        <p:tgtEl>
                                          <p:spTgt spid="3">
                                            <p:txEl>
                                              <p:pRg st="6" end="6"/>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8" dur="500"/>
                                        <p:tgtEl>
                                          <p:spTgt spid="3">
                                            <p:txEl>
                                              <p:pRg st="7" end="7"/>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1" dur="500"/>
                                        <p:tgtEl>
                                          <p:spTgt spid="3">
                                            <p:txEl>
                                              <p:pRg st="8" end="8"/>
                                            </p:txEl>
                                          </p:spTgt>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2025-26 Budget is Ready!</a:t>
            </a:r>
          </a:p>
        </p:txBody>
      </p:sp>
      <p:pic>
        <p:nvPicPr>
          <p:cNvPr id="71" name="Picture 70"/>
          <p:cNvPicPr>
            <a:picLocks noChangeAspect="1"/>
          </p:cNvPicPr>
          <p:nvPr/>
        </p:nvPicPr>
        <p:blipFill>
          <a:blip r:embed="rId2"/>
          <a:stretch>
            <a:fillRect/>
          </a:stretch>
        </p:blipFill>
        <p:spPr>
          <a:xfrm>
            <a:off x="3670694" y="2615885"/>
            <a:ext cx="1843826" cy="1795887"/>
          </a:xfrm>
          <a:prstGeom prst="rect">
            <a:avLst/>
          </a:prstGeom>
        </p:spPr>
      </p:pic>
      <p:sp>
        <p:nvSpPr>
          <p:cNvPr id="50" name="Freeform 1417">
            <a:extLst>
              <a:ext uri="{FF2B5EF4-FFF2-40B4-BE49-F238E27FC236}">
                <a16:creationId xmlns:a16="http://schemas.microsoft.com/office/drawing/2014/main" id="{1555BBE9-3337-454A-AB8F-F2DF314C1A6A}"/>
              </a:ext>
            </a:extLst>
          </p:cNvPr>
          <p:cNvSpPr>
            <a:spLocks/>
          </p:cNvSpPr>
          <p:nvPr/>
        </p:nvSpPr>
        <p:spPr bwMode="auto">
          <a:xfrm>
            <a:off x="2438400" y="2187020"/>
            <a:ext cx="1395092" cy="1666899"/>
          </a:xfrm>
          <a:custGeom>
            <a:avLst/>
            <a:gdLst>
              <a:gd name="T0" fmla="*/ 1737 w 2009"/>
              <a:gd name="T1" fmla="*/ 2034 h 2406"/>
              <a:gd name="T2" fmla="*/ 1732 w 2009"/>
              <a:gd name="T3" fmla="*/ 1968 h 2406"/>
              <a:gd name="T4" fmla="*/ 1730 w 2009"/>
              <a:gd name="T5" fmla="*/ 1901 h 2406"/>
              <a:gd name="T6" fmla="*/ 1732 w 2009"/>
              <a:gd name="T7" fmla="*/ 1844 h 2406"/>
              <a:gd name="T8" fmla="*/ 1741 w 2009"/>
              <a:gd name="T9" fmla="*/ 1730 h 2406"/>
              <a:gd name="T10" fmla="*/ 1760 w 2009"/>
              <a:gd name="T11" fmla="*/ 1619 h 2406"/>
              <a:gd name="T12" fmla="*/ 1787 w 2009"/>
              <a:gd name="T13" fmla="*/ 1513 h 2406"/>
              <a:gd name="T14" fmla="*/ 1824 w 2009"/>
              <a:gd name="T15" fmla="*/ 1409 h 2406"/>
              <a:gd name="T16" fmla="*/ 1868 w 2009"/>
              <a:gd name="T17" fmla="*/ 1310 h 2406"/>
              <a:gd name="T18" fmla="*/ 1918 w 2009"/>
              <a:gd name="T19" fmla="*/ 1215 h 2406"/>
              <a:gd name="T20" fmla="*/ 1978 w 2009"/>
              <a:gd name="T21" fmla="*/ 1126 h 2406"/>
              <a:gd name="T22" fmla="*/ 2009 w 2009"/>
              <a:gd name="T23" fmla="*/ 1083 h 2406"/>
              <a:gd name="T24" fmla="*/ 1622 w 2009"/>
              <a:gd name="T25" fmla="*/ 166 h 2406"/>
              <a:gd name="T26" fmla="*/ 659 w 2009"/>
              <a:gd name="T27" fmla="*/ 0 h 2406"/>
              <a:gd name="T28" fmla="*/ 583 w 2009"/>
              <a:gd name="T29" fmla="*/ 99 h 2406"/>
              <a:gd name="T30" fmla="*/ 445 w 2009"/>
              <a:gd name="T31" fmla="*/ 308 h 2406"/>
              <a:gd name="T32" fmla="*/ 323 w 2009"/>
              <a:gd name="T33" fmla="*/ 528 h 2406"/>
              <a:gd name="T34" fmla="*/ 219 w 2009"/>
              <a:gd name="T35" fmla="*/ 759 h 2406"/>
              <a:gd name="T36" fmla="*/ 135 w 2009"/>
              <a:gd name="T37" fmla="*/ 999 h 2406"/>
              <a:gd name="T38" fmla="*/ 70 w 2009"/>
              <a:gd name="T39" fmla="*/ 1247 h 2406"/>
              <a:gd name="T40" fmla="*/ 25 w 2009"/>
              <a:gd name="T41" fmla="*/ 1504 h 2406"/>
              <a:gd name="T42" fmla="*/ 3 w 2009"/>
              <a:gd name="T43" fmla="*/ 1767 h 2406"/>
              <a:gd name="T44" fmla="*/ 0 w 2009"/>
              <a:gd name="T45" fmla="*/ 1901 h 2406"/>
              <a:gd name="T46" fmla="*/ 3 w 2009"/>
              <a:gd name="T47" fmla="*/ 2030 h 2406"/>
              <a:gd name="T48" fmla="*/ 23 w 2009"/>
              <a:gd name="T49" fmla="*/ 2283 h 2406"/>
              <a:gd name="T50" fmla="*/ 43 w 2009"/>
              <a:gd name="T51" fmla="*/ 2406 h 2406"/>
              <a:gd name="T52" fmla="*/ 767 w 2009"/>
              <a:gd name="T53" fmla="*/ 1762 h 2406"/>
              <a:gd name="T54" fmla="*/ 1737 w 2009"/>
              <a:gd name="T55" fmla="*/ 2034 h 2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9" h="2406">
                <a:moveTo>
                  <a:pt x="1737" y="2034"/>
                </a:moveTo>
                <a:lnTo>
                  <a:pt x="1732" y="1968"/>
                </a:lnTo>
                <a:lnTo>
                  <a:pt x="1730" y="1901"/>
                </a:lnTo>
                <a:lnTo>
                  <a:pt x="1732" y="1844"/>
                </a:lnTo>
                <a:lnTo>
                  <a:pt x="1741" y="1730"/>
                </a:lnTo>
                <a:lnTo>
                  <a:pt x="1760" y="1619"/>
                </a:lnTo>
                <a:lnTo>
                  <a:pt x="1787" y="1513"/>
                </a:lnTo>
                <a:lnTo>
                  <a:pt x="1824" y="1409"/>
                </a:lnTo>
                <a:lnTo>
                  <a:pt x="1868" y="1310"/>
                </a:lnTo>
                <a:lnTo>
                  <a:pt x="1918" y="1215"/>
                </a:lnTo>
                <a:lnTo>
                  <a:pt x="1978" y="1126"/>
                </a:lnTo>
                <a:lnTo>
                  <a:pt x="2009" y="1083"/>
                </a:lnTo>
                <a:lnTo>
                  <a:pt x="1622" y="166"/>
                </a:lnTo>
                <a:lnTo>
                  <a:pt x="659" y="0"/>
                </a:lnTo>
                <a:lnTo>
                  <a:pt x="583" y="99"/>
                </a:lnTo>
                <a:lnTo>
                  <a:pt x="445" y="308"/>
                </a:lnTo>
                <a:lnTo>
                  <a:pt x="323" y="528"/>
                </a:lnTo>
                <a:lnTo>
                  <a:pt x="219" y="759"/>
                </a:lnTo>
                <a:lnTo>
                  <a:pt x="135" y="999"/>
                </a:lnTo>
                <a:lnTo>
                  <a:pt x="70" y="1247"/>
                </a:lnTo>
                <a:lnTo>
                  <a:pt x="25" y="1504"/>
                </a:lnTo>
                <a:lnTo>
                  <a:pt x="3" y="1767"/>
                </a:lnTo>
                <a:lnTo>
                  <a:pt x="0" y="1901"/>
                </a:lnTo>
                <a:lnTo>
                  <a:pt x="3" y="2030"/>
                </a:lnTo>
                <a:lnTo>
                  <a:pt x="23" y="2283"/>
                </a:lnTo>
                <a:lnTo>
                  <a:pt x="43" y="2406"/>
                </a:lnTo>
                <a:lnTo>
                  <a:pt x="767" y="1762"/>
                </a:lnTo>
                <a:lnTo>
                  <a:pt x="1737" y="2034"/>
                </a:lnTo>
                <a:close/>
              </a:path>
            </a:pathLst>
          </a:custGeom>
          <a:solidFill>
            <a:srgbClr val="95A5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13716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51" name="Freeform 1418">
            <a:extLst>
              <a:ext uri="{FF2B5EF4-FFF2-40B4-BE49-F238E27FC236}">
                <a16:creationId xmlns:a16="http://schemas.microsoft.com/office/drawing/2014/main" id="{71AFAA69-EA1B-4796-A18C-A9DEB58DA772}"/>
              </a:ext>
            </a:extLst>
          </p:cNvPr>
          <p:cNvSpPr>
            <a:spLocks/>
          </p:cNvSpPr>
          <p:nvPr/>
        </p:nvSpPr>
        <p:spPr bwMode="auto">
          <a:xfrm>
            <a:off x="2984788" y="1371600"/>
            <a:ext cx="1897102" cy="1467204"/>
          </a:xfrm>
          <a:custGeom>
            <a:avLst/>
            <a:gdLst>
              <a:gd name="T0" fmla="*/ 1348 w 2736"/>
              <a:gd name="T1" fmla="*/ 2113 h 2113"/>
              <a:gd name="T2" fmla="*/ 1393 w 2736"/>
              <a:gd name="T3" fmla="*/ 2070 h 2113"/>
              <a:gd name="T4" fmla="*/ 1490 w 2736"/>
              <a:gd name="T5" fmla="*/ 1993 h 2113"/>
              <a:gd name="T6" fmla="*/ 1594 w 2736"/>
              <a:gd name="T7" fmla="*/ 1923 h 2113"/>
              <a:gd name="T8" fmla="*/ 1703 w 2736"/>
              <a:gd name="T9" fmla="*/ 1863 h 2113"/>
              <a:gd name="T10" fmla="*/ 1820 w 2736"/>
              <a:gd name="T11" fmla="*/ 1814 h 2113"/>
              <a:gd name="T12" fmla="*/ 1941 w 2736"/>
              <a:gd name="T13" fmla="*/ 1776 h 2113"/>
              <a:gd name="T14" fmla="*/ 2067 w 2736"/>
              <a:gd name="T15" fmla="*/ 1749 h 2113"/>
              <a:gd name="T16" fmla="*/ 2197 w 2736"/>
              <a:gd name="T17" fmla="*/ 1733 h 2113"/>
              <a:gd name="T18" fmla="*/ 2263 w 2736"/>
              <a:gd name="T19" fmla="*/ 1731 h 2113"/>
              <a:gd name="T20" fmla="*/ 2736 w 2736"/>
              <a:gd name="T21" fmla="*/ 860 h 2113"/>
              <a:gd name="T22" fmla="*/ 2264 w 2736"/>
              <a:gd name="T23" fmla="*/ 0 h 2113"/>
              <a:gd name="T24" fmla="*/ 2180 w 2736"/>
              <a:gd name="T25" fmla="*/ 2 h 2113"/>
              <a:gd name="T26" fmla="*/ 2014 w 2736"/>
              <a:gd name="T27" fmla="*/ 12 h 2113"/>
              <a:gd name="T28" fmla="*/ 1851 w 2736"/>
              <a:gd name="T29" fmla="*/ 32 h 2113"/>
              <a:gd name="T30" fmla="*/ 1689 w 2736"/>
              <a:gd name="T31" fmla="*/ 59 h 2113"/>
              <a:gd name="T32" fmla="*/ 1531 w 2736"/>
              <a:gd name="T33" fmla="*/ 94 h 2113"/>
              <a:gd name="T34" fmla="*/ 1376 w 2736"/>
              <a:gd name="T35" fmla="*/ 138 h 2113"/>
              <a:gd name="T36" fmla="*/ 1225 w 2736"/>
              <a:gd name="T37" fmla="*/ 190 h 2113"/>
              <a:gd name="T38" fmla="*/ 1077 w 2736"/>
              <a:gd name="T39" fmla="*/ 248 h 2113"/>
              <a:gd name="T40" fmla="*/ 932 w 2736"/>
              <a:gd name="T41" fmla="*/ 314 h 2113"/>
              <a:gd name="T42" fmla="*/ 792 w 2736"/>
              <a:gd name="T43" fmla="*/ 388 h 2113"/>
              <a:gd name="T44" fmla="*/ 657 w 2736"/>
              <a:gd name="T45" fmla="*/ 468 h 2113"/>
              <a:gd name="T46" fmla="*/ 526 w 2736"/>
              <a:gd name="T47" fmla="*/ 555 h 2113"/>
              <a:gd name="T48" fmla="*/ 399 w 2736"/>
              <a:gd name="T49" fmla="*/ 649 h 2113"/>
              <a:gd name="T50" fmla="*/ 279 w 2736"/>
              <a:gd name="T51" fmla="*/ 747 h 2113"/>
              <a:gd name="T52" fmla="*/ 163 w 2736"/>
              <a:gd name="T53" fmla="*/ 853 h 2113"/>
              <a:gd name="T54" fmla="*/ 52 w 2736"/>
              <a:gd name="T55" fmla="*/ 964 h 2113"/>
              <a:gd name="T56" fmla="*/ 0 w 2736"/>
              <a:gd name="T57" fmla="*/ 1022 h 2113"/>
              <a:gd name="T58" fmla="*/ 956 w 2736"/>
              <a:gd name="T59" fmla="*/ 1188 h 2113"/>
              <a:gd name="T60" fmla="*/ 1348 w 2736"/>
              <a:gd name="T61" fmla="*/ 2113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6" h="2113">
                <a:moveTo>
                  <a:pt x="1348" y="2113"/>
                </a:moveTo>
                <a:lnTo>
                  <a:pt x="1393" y="2070"/>
                </a:lnTo>
                <a:lnTo>
                  <a:pt x="1490" y="1993"/>
                </a:lnTo>
                <a:lnTo>
                  <a:pt x="1594" y="1923"/>
                </a:lnTo>
                <a:lnTo>
                  <a:pt x="1703" y="1863"/>
                </a:lnTo>
                <a:lnTo>
                  <a:pt x="1820" y="1814"/>
                </a:lnTo>
                <a:lnTo>
                  <a:pt x="1941" y="1776"/>
                </a:lnTo>
                <a:lnTo>
                  <a:pt x="2067" y="1749"/>
                </a:lnTo>
                <a:lnTo>
                  <a:pt x="2197" y="1733"/>
                </a:lnTo>
                <a:lnTo>
                  <a:pt x="2263" y="1731"/>
                </a:lnTo>
                <a:lnTo>
                  <a:pt x="2736" y="860"/>
                </a:lnTo>
                <a:lnTo>
                  <a:pt x="2264" y="0"/>
                </a:lnTo>
                <a:lnTo>
                  <a:pt x="2180" y="2"/>
                </a:lnTo>
                <a:lnTo>
                  <a:pt x="2014" y="12"/>
                </a:lnTo>
                <a:lnTo>
                  <a:pt x="1851" y="32"/>
                </a:lnTo>
                <a:lnTo>
                  <a:pt x="1689" y="59"/>
                </a:lnTo>
                <a:lnTo>
                  <a:pt x="1531" y="94"/>
                </a:lnTo>
                <a:lnTo>
                  <a:pt x="1376" y="138"/>
                </a:lnTo>
                <a:lnTo>
                  <a:pt x="1225" y="190"/>
                </a:lnTo>
                <a:lnTo>
                  <a:pt x="1077" y="248"/>
                </a:lnTo>
                <a:lnTo>
                  <a:pt x="932" y="314"/>
                </a:lnTo>
                <a:lnTo>
                  <a:pt x="792" y="388"/>
                </a:lnTo>
                <a:lnTo>
                  <a:pt x="657" y="468"/>
                </a:lnTo>
                <a:lnTo>
                  <a:pt x="526" y="555"/>
                </a:lnTo>
                <a:lnTo>
                  <a:pt x="399" y="649"/>
                </a:lnTo>
                <a:lnTo>
                  <a:pt x="279" y="747"/>
                </a:lnTo>
                <a:lnTo>
                  <a:pt x="163" y="853"/>
                </a:lnTo>
                <a:lnTo>
                  <a:pt x="52" y="964"/>
                </a:lnTo>
                <a:lnTo>
                  <a:pt x="0" y="1022"/>
                </a:lnTo>
                <a:lnTo>
                  <a:pt x="956" y="1188"/>
                </a:lnTo>
                <a:lnTo>
                  <a:pt x="1348" y="2113"/>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6" name="Freeform 1413">
            <a:extLst>
              <a:ext uri="{FF2B5EF4-FFF2-40B4-BE49-F238E27FC236}">
                <a16:creationId xmlns:a16="http://schemas.microsoft.com/office/drawing/2014/main" id="{99A51048-296A-4165-90DF-BBE17D6C7A95}"/>
              </a:ext>
            </a:extLst>
          </p:cNvPr>
          <p:cNvSpPr>
            <a:spLocks/>
          </p:cNvSpPr>
          <p:nvPr/>
        </p:nvSpPr>
        <p:spPr bwMode="auto">
          <a:xfrm>
            <a:off x="2493870" y="3540509"/>
            <a:ext cx="1569824" cy="1824990"/>
          </a:xfrm>
          <a:custGeom>
            <a:avLst/>
            <a:gdLst>
              <a:gd name="T0" fmla="*/ 2262 w 2262"/>
              <a:gd name="T1" fmla="*/ 1075 h 2634"/>
              <a:gd name="T2" fmla="*/ 2209 w 2262"/>
              <a:gd name="T3" fmla="*/ 1039 h 2634"/>
              <a:gd name="T4" fmla="*/ 2111 w 2262"/>
              <a:gd name="T5" fmla="*/ 961 h 2634"/>
              <a:gd name="T6" fmla="*/ 2020 w 2262"/>
              <a:gd name="T7" fmla="*/ 874 h 2634"/>
              <a:gd name="T8" fmla="*/ 1938 w 2262"/>
              <a:gd name="T9" fmla="*/ 779 h 2634"/>
              <a:gd name="T10" fmla="*/ 1864 w 2262"/>
              <a:gd name="T11" fmla="*/ 677 h 2634"/>
              <a:gd name="T12" fmla="*/ 1801 w 2262"/>
              <a:gd name="T13" fmla="*/ 567 h 2634"/>
              <a:gd name="T14" fmla="*/ 1748 w 2262"/>
              <a:gd name="T15" fmla="*/ 452 h 2634"/>
              <a:gd name="T16" fmla="*/ 1706 w 2262"/>
              <a:gd name="T17" fmla="*/ 331 h 2634"/>
              <a:gd name="T18" fmla="*/ 1689 w 2262"/>
              <a:gd name="T19" fmla="*/ 267 h 2634"/>
              <a:gd name="T20" fmla="*/ 731 w 2262"/>
              <a:gd name="T21" fmla="*/ 0 h 2634"/>
              <a:gd name="T22" fmla="*/ 0 w 2262"/>
              <a:gd name="T23" fmla="*/ 649 h 2634"/>
              <a:gd name="T24" fmla="*/ 20 w 2262"/>
              <a:gd name="T25" fmla="*/ 729 h 2634"/>
              <a:gd name="T26" fmla="*/ 65 w 2262"/>
              <a:gd name="T27" fmla="*/ 884 h 2634"/>
              <a:gd name="T28" fmla="*/ 118 w 2262"/>
              <a:gd name="T29" fmla="*/ 1037 h 2634"/>
              <a:gd name="T30" fmla="*/ 181 w 2262"/>
              <a:gd name="T31" fmla="*/ 1188 h 2634"/>
              <a:gd name="T32" fmla="*/ 249 w 2262"/>
              <a:gd name="T33" fmla="*/ 1333 h 2634"/>
              <a:gd name="T34" fmla="*/ 324 w 2262"/>
              <a:gd name="T35" fmla="*/ 1473 h 2634"/>
              <a:gd name="T36" fmla="*/ 407 w 2262"/>
              <a:gd name="T37" fmla="*/ 1610 h 2634"/>
              <a:gd name="T38" fmla="*/ 497 w 2262"/>
              <a:gd name="T39" fmla="*/ 1741 h 2634"/>
              <a:gd name="T40" fmla="*/ 593 w 2262"/>
              <a:gd name="T41" fmla="*/ 1868 h 2634"/>
              <a:gd name="T42" fmla="*/ 695 w 2262"/>
              <a:gd name="T43" fmla="*/ 1989 h 2634"/>
              <a:gd name="T44" fmla="*/ 804 w 2262"/>
              <a:gd name="T45" fmla="*/ 2105 h 2634"/>
              <a:gd name="T46" fmla="*/ 918 w 2262"/>
              <a:gd name="T47" fmla="*/ 2216 h 2634"/>
              <a:gd name="T48" fmla="*/ 1039 w 2262"/>
              <a:gd name="T49" fmla="*/ 2319 h 2634"/>
              <a:gd name="T50" fmla="*/ 1163 w 2262"/>
              <a:gd name="T51" fmla="*/ 2418 h 2634"/>
              <a:gd name="T52" fmla="*/ 1294 w 2262"/>
              <a:gd name="T53" fmla="*/ 2510 h 2634"/>
              <a:gd name="T54" fmla="*/ 1429 w 2262"/>
              <a:gd name="T55" fmla="*/ 2594 h 2634"/>
              <a:gd name="T56" fmla="*/ 1497 w 2262"/>
              <a:gd name="T57" fmla="*/ 2634 h 2634"/>
              <a:gd name="T58" fmla="*/ 1447 w 2262"/>
              <a:gd name="T59" fmla="*/ 1663 h 2634"/>
              <a:gd name="T60" fmla="*/ 2262 w 2262"/>
              <a:gd name="T61" fmla="*/ 1075 h 2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2" h="2634">
                <a:moveTo>
                  <a:pt x="2262" y="1075"/>
                </a:moveTo>
                <a:lnTo>
                  <a:pt x="2209" y="1039"/>
                </a:lnTo>
                <a:lnTo>
                  <a:pt x="2111" y="961"/>
                </a:lnTo>
                <a:lnTo>
                  <a:pt x="2020" y="874"/>
                </a:lnTo>
                <a:lnTo>
                  <a:pt x="1938" y="779"/>
                </a:lnTo>
                <a:lnTo>
                  <a:pt x="1864" y="677"/>
                </a:lnTo>
                <a:lnTo>
                  <a:pt x="1801" y="567"/>
                </a:lnTo>
                <a:lnTo>
                  <a:pt x="1748" y="452"/>
                </a:lnTo>
                <a:lnTo>
                  <a:pt x="1706" y="331"/>
                </a:lnTo>
                <a:lnTo>
                  <a:pt x="1689" y="267"/>
                </a:lnTo>
                <a:lnTo>
                  <a:pt x="731" y="0"/>
                </a:lnTo>
                <a:lnTo>
                  <a:pt x="0" y="649"/>
                </a:lnTo>
                <a:lnTo>
                  <a:pt x="20" y="729"/>
                </a:lnTo>
                <a:lnTo>
                  <a:pt x="65" y="884"/>
                </a:lnTo>
                <a:lnTo>
                  <a:pt x="118" y="1037"/>
                </a:lnTo>
                <a:lnTo>
                  <a:pt x="181" y="1188"/>
                </a:lnTo>
                <a:lnTo>
                  <a:pt x="249" y="1333"/>
                </a:lnTo>
                <a:lnTo>
                  <a:pt x="324" y="1473"/>
                </a:lnTo>
                <a:lnTo>
                  <a:pt x="407" y="1610"/>
                </a:lnTo>
                <a:lnTo>
                  <a:pt x="497" y="1741"/>
                </a:lnTo>
                <a:lnTo>
                  <a:pt x="593" y="1868"/>
                </a:lnTo>
                <a:lnTo>
                  <a:pt x="695" y="1989"/>
                </a:lnTo>
                <a:lnTo>
                  <a:pt x="804" y="2105"/>
                </a:lnTo>
                <a:lnTo>
                  <a:pt x="918" y="2216"/>
                </a:lnTo>
                <a:lnTo>
                  <a:pt x="1039" y="2319"/>
                </a:lnTo>
                <a:lnTo>
                  <a:pt x="1163" y="2418"/>
                </a:lnTo>
                <a:lnTo>
                  <a:pt x="1294" y="2510"/>
                </a:lnTo>
                <a:lnTo>
                  <a:pt x="1429" y="2594"/>
                </a:lnTo>
                <a:lnTo>
                  <a:pt x="1497" y="2634"/>
                </a:lnTo>
                <a:lnTo>
                  <a:pt x="1447" y="1663"/>
                </a:lnTo>
                <a:lnTo>
                  <a:pt x="2262" y="1075"/>
                </a:lnTo>
                <a:close/>
              </a:path>
            </a:pathLst>
          </a:custGeom>
          <a:solidFill>
            <a:srgbClr val="F39C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95A5A6"/>
              </a:solidFill>
              <a:effectLst/>
              <a:uLnTx/>
              <a:uFillTx/>
              <a:latin typeface="Calibri"/>
              <a:cs typeface="+mn-cs"/>
            </a:endParaRPr>
          </a:p>
        </p:txBody>
      </p:sp>
      <p:sp>
        <p:nvSpPr>
          <p:cNvPr id="49" name="Freeform 1416">
            <a:extLst>
              <a:ext uri="{FF2B5EF4-FFF2-40B4-BE49-F238E27FC236}">
                <a16:creationId xmlns:a16="http://schemas.microsoft.com/office/drawing/2014/main" id="{7B64AE4E-E1E5-4BD4-851B-0E9AE75C25C0}"/>
              </a:ext>
            </a:extLst>
          </p:cNvPr>
          <p:cNvSpPr>
            <a:spLocks/>
          </p:cNvSpPr>
          <p:nvPr/>
        </p:nvSpPr>
        <p:spPr bwMode="auto">
          <a:xfrm>
            <a:off x="4951228" y="3826185"/>
            <a:ext cx="1666899" cy="1592012"/>
          </a:xfrm>
          <a:custGeom>
            <a:avLst/>
            <a:gdLst>
              <a:gd name="T0" fmla="*/ 2403 w 2403"/>
              <a:gd name="T1" fmla="*/ 391 h 2298"/>
              <a:gd name="T2" fmla="*/ 1462 w 2403"/>
              <a:gd name="T3" fmla="*/ 659 h 2298"/>
              <a:gd name="T4" fmla="*/ 711 w 2403"/>
              <a:gd name="T5" fmla="*/ 0 h 2298"/>
              <a:gd name="T6" fmla="*/ 688 w 2403"/>
              <a:gd name="T7" fmla="*/ 61 h 2298"/>
              <a:gd name="T8" fmla="*/ 632 w 2403"/>
              <a:gd name="T9" fmla="*/ 176 h 2298"/>
              <a:gd name="T10" fmla="*/ 566 w 2403"/>
              <a:gd name="T11" fmla="*/ 285 h 2298"/>
              <a:gd name="T12" fmla="*/ 491 w 2403"/>
              <a:gd name="T13" fmla="*/ 386 h 2298"/>
              <a:gd name="T14" fmla="*/ 407 w 2403"/>
              <a:gd name="T15" fmla="*/ 480 h 2298"/>
              <a:gd name="T16" fmla="*/ 313 w 2403"/>
              <a:gd name="T17" fmla="*/ 566 h 2298"/>
              <a:gd name="T18" fmla="*/ 212 w 2403"/>
              <a:gd name="T19" fmla="*/ 643 h 2298"/>
              <a:gd name="T20" fmla="*/ 103 w 2403"/>
              <a:gd name="T21" fmla="*/ 710 h 2298"/>
              <a:gd name="T22" fmla="*/ 48 w 2403"/>
              <a:gd name="T23" fmla="*/ 740 h 2298"/>
              <a:gd name="T24" fmla="*/ 0 w 2403"/>
              <a:gd name="T25" fmla="*/ 1726 h 2298"/>
              <a:gd name="T26" fmla="*/ 799 w 2403"/>
              <a:gd name="T27" fmla="*/ 2298 h 2298"/>
              <a:gd name="T28" fmla="*/ 871 w 2403"/>
              <a:gd name="T29" fmla="*/ 2261 h 2298"/>
              <a:gd name="T30" fmla="*/ 1012 w 2403"/>
              <a:gd name="T31" fmla="*/ 2184 h 2298"/>
              <a:gd name="T32" fmla="*/ 1147 w 2403"/>
              <a:gd name="T33" fmla="*/ 2099 h 2298"/>
              <a:gd name="T34" fmla="*/ 1278 w 2403"/>
              <a:gd name="T35" fmla="*/ 2007 h 2298"/>
              <a:gd name="T36" fmla="*/ 1403 w 2403"/>
              <a:gd name="T37" fmla="*/ 1909 h 2298"/>
              <a:gd name="T38" fmla="*/ 1524 w 2403"/>
              <a:gd name="T39" fmla="*/ 1805 h 2298"/>
              <a:gd name="T40" fmla="*/ 1639 w 2403"/>
              <a:gd name="T41" fmla="*/ 1694 h 2298"/>
              <a:gd name="T42" fmla="*/ 1748 w 2403"/>
              <a:gd name="T43" fmla="*/ 1578 h 2298"/>
              <a:gd name="T44" fmla="*/ 1851 w 2403"/>
              <a:gd name="T45" fmla="*/ 1456 h 2298"/>
              <a:gd name="T46" fmla="*/ 1947 w 2403"/>
              <a:gd name="T47" fmla="*/ 1329 h 2298"/>
              <a:gd name="T48" fmla="*/ 2037 w 2403"/>
              <a:gd name="T49" fmla="*/ 1197 h 2298"/>
              <a:gd name="T50" fmla="*/ 2120 w 2403"/>
              <a:gd name="T51" fmla="*/ 1060 h 2298"/>
              <a:gd name="T52" fmla="*/ 2197 w 2403"/>
              <a:gd name="T53" fmla="*/ 919 h 2298"/>
              <a:gd name="T54" fmla="*/ 2265 w 2403"/>
              <a:gd name="T55" fmla="*/ 773 h 2298"/>
              <a:gd name="T56" fmla="*/ 2326 w 2403"/>
              <a:gd name="T57" fmla="*/ 623 h 2298"/>
              <a:gd name="T58" fmla="*/ 2379 w 2403"/>
              <a:gd name="T59" fmla="*/ 470 h 2298"/>
              <a:gd name="T60" fmla="*/ 2403 w 2403"/>
              <a:gd name="T61" fmla="*/ 391 h 2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3" h="2298">
                <a:moveTo>
                  <a:pt x="2403" y="391"/>
                </a:moveTo>
                <a:lnTo>
                  <a:pt x="1462" y="659"/>
                </a:lnTo>
                <a:lnTo>
                  <a:pt x="711" y="0"/>
                </a:lnTo>
                <a:lnTo>
                  <a:pt x="688" y="61"/>
                </a:lnTo>
                <a:lnTo>
                  <a:pt x="632" y="176"/>
                </a:lnTo>
                <a:lnTo>
                  <a:pt x="566" y="285"/>
                </a:lnTo>
                <a:lnTo>
                  <a:pt x="491" y="386"/>
                </a:lnTo>
                <a:lnTo>
                  <a:pt x="407" y="480"/>
                </a:lnTo>
                <a:lnTo>
                  <a:pt x="313" y="566"/>
                </a:lnTo>
                <a:lnTo>
                  <a:pt x="212" y="643"/>
                </a:lnTo>
                <a:lnTo>
                  <a:pt x="103" y="710"/>
                </a:lnTo>
                <a:lnTo>
                  <a:pt x="48" y="740"/>
                </a:lnTo>
                <a:lnTo>
                  <a:pt x="0" y="1726"/>
                </a:lnTo>
                <a:lnTo>
                  <a:pt x="799" y="2298"/>
                </a:lnTo>
                <a:lnTo>
                  <a:pt x="871" y="2261"/>
                </a:lnTo>
                <a:lnTo>
                  <a:pt x="1012" y="2184"/>
                </a:lnTo>
                <a:lnTo>
                  <a:pt x="1147" y="2099"/>
                </a:lnTo>
                <a:lnTo>
                  <a:pt x="1278" y="2007"/>
                </a:lnTo>
                <a:lnTo>
                  <a:pt x="1403" y="1909"/>
                </a:lnTo>
                <a:lnTo>
                  <a:pt x="1524" y="1805"/>
                </a:lnTo>
                <a:lnTo>
                  <a:pt x="1639" y="1694"/>
                </a:lnTo>
                <a:lnTo>
                  <a:pt x="1748" y="1578"/>
                </a:lnTo>
                <a:lnTo>
                  <a:pt x="1851" y="1456"/>
                </a:lnTo>
                <a:lnTo>
                  <a:pt x="1947" y="1329"/>
                </a:lnTo>
                <a:lnTo>
                  <a:pt x="2037" y="1197"/>
                </a:lnTo>
                <a:lnTo>
                  <a:pt x="2120" y="1060"/>
                </a:lnTo>
                <a:lnTo>
                  <a:pt x="2197" y="919"/>
                </a:lnTo>
                <a:lnTo>
                  <a:pt x="2265" y="773"/>
                </a:lnTo>
                <a:lnTo>
                  <a:pt x="2326" y="623"/>
                </a:lnTo>
                <a:lnTo>
                  <a:pt x="2379" y="470"/>
                </a:lnTo>
                <a:lnTo>
                  <a:pt x="2403" y="391"/>
                </a:lnTo>
                <a:close/>
              </a:path>
            </a:pathLst>
          </a:custGeom>
          <a:solidFill>
            <a:srgbClr val="9BBB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2980B9"/>
              </a:solidFill>
              <a:effectLst/>
              <a:uLnTx/>
              <a:uFillTx/>
              <a:latin typeface="Calibri"/>
              <a:cs typeface="+mn-cs"/>
            </a:endParaRPr>
          </a:p>
        </p:txBody>
      </p:sp>
      <p:sp>
        <p:nvSpPr>
          <p:cNvPr id="45" name="Freeform 1412">
            <a:extLst>
              <a:ext uri="{FF2B5EF4-FFF2-40B4-BE49-F238E27FC236}">
                <a16:creationId xmlns:a16="http://schemas.microsoft.com/office/drawing/2014/main" id="{1F09E3E8-6670-4CF0-B823-BE9A8CB3B0D8}"/>
              </a:ext>
            </a:extLst>
          </p:cNvPr>
          <p:cNvSpPr>
            <a:spLocks/>
          </p:cNvSpPr>
          <p:nvPr/>
        </p:nvSpPr>
        <p:spPr bwMode="auto">
          <a:xfrm>
            <a:off x="5364486" y="2273001"/>
            <a:ext cx="1336847" cy="1877688"/>
          </a:xfrm>
          <a:custGeom>
            <a:avLst/>
            <a:gdLst>
              <a:gd name="T0" fmla="*/ 0 w 1928"/>
              <a:gd name="T1" fmla="*/ 1077 h 2710"/>
              <a:gd name="T2" fmla="*/ 46 w 1928"/>
              <a:gd name="T3" fmla="*/ 1155 h 2710"/>
              <a:gd name="T4" fmla="*/ 101 w 1928"/>
              <a:gd name="T5" fmla="*/ 1278 h 2710"/>
              <a:gd name="T6" fmla="*/ 133 w 1928"/>
              <a:gd name="T7" fmla="*/ 1363 h 2710"/>
              <a:gd name="T8" fmla="*/ 157 w 1928"/>
              <a:gd name="T9" fmla="*/ 1450 h 2710"/>
              <a:gd name="T10" fmla="*/ 177 w 1928"/>
              <a:gd name="T11" fmla="*/ 1541 h 2710"/>
              <a:gd name="T12" fmla="*/ 190 w 1928"/>
              <a:gd name="T13" fmla="*/ 1633 h 2710"/>
              <a:gd name="T14" fmla="*/ 196 w 1928"/>
              <a:gd name="T15" fmla="*/ 1728 h 2710"/>
              <a:gd name="T16" fmla="*/ 197 w 1928"/>
              <a:gd name="T17" fmla="*/ 1776 h 2710"/>
              <a:gd name="T18" fmla="*/ 196 w 1928"/>
              <a:gd name="T19" fmla="*/ 1848 h 2710"/>
              <a:gd name="T20" fmla="*/ 180 w 1928"/>
              <a:gd name="T21" fmla="*/ 1989 h 2710"/>
              <a:gd name="T22" fmla="*/ 168 w 1928"/>
              <a:gd name="T23" fmla="*/ 2058 h 2710"/>
              <a:gd name="T24" fmla="*/ 908 w 1928"/>
              <a:gd name="T25" fmla="*/ 2710 h 2710"/>
              <a:gd name="T26" fmla="*/ 1855 w 1928"/>
              <a:gd name="T27" fmla="*/ 2441 h 2710"/>
              <a:gd name="T28" fmla="*/ 1872 w 1928"/>
              <a:gd name="T29" fmla="*/ 2360 h 2710"/>
              <a:gd name="T30" fmla="*/ 1899 w 1928"/>
              <a:gd name="T31" fmla="*/ 2197 h 2710"/>
              <a:gd name="T32" fmla="*/ 1917 w 1928"/>
              <a:gd name="T33" fmla="*/ 2030 h 2710"/>
              <a:gd name="T34" fmla="*/ 1926 w 1928"/>
              <a:gd name="T35" fmla="*/ 1861 h 2710"/>
              <a:gd name="T36" fmla="*/ 1928 w 1928"/>
              <a:gd name="T37" fmla="*/ 1776 h 2710"/>
              <a:gd name="T38" fmla="*/ 1925 w 1928"/>
              <a:gd name="T39" fmla="*/ 1652 h 2710"/>
              <a:gd name="T40" fmla="*/ 1906 w 1928"/>
              <a:gd name="T41" fmla="*/ 1409 h 2710"/>
              <a:gd name="T42" fmla="*/ 1868 w 1928"/>
              <a:gd name="T43" fmla="*/ 1172 h 2710"/>
              <a:gd name="T44" fmla="*/ 1812 w 1928"/>
              <a:gd name="T45" fmla="*/ 940 h 2710"/>
              <a:gd name="T46" fmla="*/ 1740 w 1928"/>
              <a:gd name="T47" fmla="*/ 717 h 2710"/>
              <a:gd name="T48" fmla="*/ 1652 w 1928"/>
              <a:gd name="T49" fmla="*/ 500 h 2710"/>
              <a:gd name="T50" fmla="*/ 1547 w 1928"/>
              <a:gd name="T51" fmla="*/ 293 h 2710"/>
              <a:gd name="T52" fmla="*/ 1427 w 1928"/>
              <a:gd name="T53" fmla="*/ 95 h 2710"/>
              <a:gd name="T54" fmla="*/ 1361 w 1928"/>
              <a:gd name="T55" fmla="*/ 0 h 2710"/>
              <a:gd name="T56" fmla="*/ 985 w 1928"/>
              <a:gd name="T57" fmla="*/ 902 h 2710"/>
              <a:gd name="T58" fmla="*/ 0 w 1928"/>
              <a:gd name="T59" fmla="*/ 1077 h 2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8" h="2710">
                <a:moveTo>
                  <a:pt x="0" y="1077"/>
                </a:moveTo>
                <a:lnTo>
                  <a:pt x="46" y="1155"/>
                </a:lnTo>
                <a:lnTo>
                  <a:pt x="101" y="1278"/>
                </a:lnTo>
                <a:lnTo>
                  <a:pt x="133" y="1363"/>
                </a:lnTo>
                <a:lnTo>
                  <a:pt x="157" y="1450"/>
                </a:lnTo>
                <a:lnTo>
                  <a:pt x="177" y="1541"/>
                </a:lnTo>
                <a:lnTo>
                  <a:pt x="190" y="1633"/>
                </a:lnTo>
                <a:lnTo>
                  <a:pt x="196" y="1728"/>
                </a:lnTo>
                <a:lnTo>
                  <a:pt x="197" y="1776"/>
                </a:lnTo>
                <a:lnTo>
                  <a:pt x="196" y="1848"/>
                </a:lnTo>
                <a:lnTo>
                  <a:pt x="180" y="1989"/>
                </a:lnTo>
                <a:lnTo>
                  <a:pt x="168" y="2058"/>
                </a:lnTo>
                <a:lnTo>
                  <a:pt x="908" y="2710"/>
                </a:lnTo>
                <a:lnTo>
                  <a:pt x="1855" y="2441"/>
                </a:lnTo>
                <a:lnTo>
                  <a:pt x="1872" y="2360"/>
                </a:lnTo>
                <a:lnTo>
                  <a:pt x="1899" y="2197"/>
                </a:lnTo>
                <a:lnTo>
                  <a:pt x="1917" y="2030"/>
                </a:lnTo>
                <a:lnTo>
                  <a:pt x="1926" y="1861"/>
                </a:lnTo>
                <a:lnTo>
                  <a:pt x="1928" y="1776"/>
                </a:lnTo>
                <a:lnTo>
                  <a:pt x="1925" y="1652"/>
                </a:lnTo>
                <a:lnTo>
                  <a:pt x="1906" y="1409"/>
                </a:lnTo>
                <a:lnTo>
                  <a:pt x="1868" y="1172"/>
                </a:lnTo>
                <a:lnTo>
                  <a:pt x="1812" y="940"/>
                </a:lnTo>
                <a:lnTo>
                  <a:pt x="1740" y="717"/>
                </a:lnTo>
                <a:lnTo>
                  <a:pt x="1652" y="500"/>
                </a:lnTo>
                <a:lnTo>
                  <a:pt x="1547" y="293"/>
                </a:lnTo>
                <a:lnTo>
                  <a:pt x="1427" y="95"/>
                </a:lnTo>
                <a:lnTo>
                  <a:pt x="1361" y="0"/>
                </a:lnTo>
                <a:lnTo>
                  <a:pt x="985" y="902"/>
                </a:lnTo>
                <a:lnTo>
                  <a:pt x="0" y="107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274320" numCol="1" anchor="b"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7" name="Freeform 1414">
            <a:extLst>
              <a:ext uri="{FF2B5EF4-FFF2-40B4-BE49-F238E27FC236}">
                <a16:creationId xmlns:a16="http://schemas.microsoft.com/office/drawing/2014/main" id="{99D350CC-25E6-431F-A1B9-3DD09C882F13}"/>
              </a:ext>
            </a:extLst>
          </p:cNvPr>
          <p:cNvSpPr>
            <a:spLocks/>
          </p:cNvSpPr>
          <p:nvPr/>
        </p:nvSpPr>
        <p:spPr bwMode="auto">
          <a:xfrm>
            <a:off x="4684968" y="1377148"/>
            <a:ext cx="1542088" cy="1533769"/>
          </a:xfrm>
          <a:custGeom>
            <a:avLst/>
            <a:gdLst>
              <a:gd name="T0" fmla="*/ 0 w 2223"/>
              <a:gd name="T1" fmla="*/ 1735 h 2215"/>
              <a:gd name="T2" fmla="*/ 66 w 2223"/>
              <a:gd name="T3" fmla="*/ 1744 h 2215"/>
              <a:gd name="T4" fmla="*/ 193 w 2223"/>
              <a:gd name="T5" fmla="*/ 1773 h 2215"/>
              <a:gd name="T6" fmla="*/ 315 w 2223"/>
              <a:gd name="T7" fmla="*/ 1813 h 2215"/>
              <a:gd name="T8" fmla="*/ 432 w 2223"/>
              <a:gd name="T9" fmla="*/ 1864 h 2215"/>
              <a:gd name="T10" fmla="*/ 542 w 2223"/>
              <a:gd name="T11" fmla="*/ 1926 h 2215"/>
              <a:gd name="T12" fmla="*/ 647 w 2223"/>
              <a:gd name="T13" fmla="*/ 1997 h 2215"/>
              <a:gd name="T14" fmla="*/ 743 w 2223"/>
              <a:gd name="T15" fmla="*/ 2077 h 2215"/>
              <a:gd name="T16" fmla="*/ 831 w 2223"/>
              <a:gd name="T17" fmla="*/ 2167 h 2215"/>
              <a:gd name="T18" fmla="*/ 872 w 2223"/>
              <a:gd name="T19" fmla="*/ 2215 h 2215"/>
              <a:gd name="T20" fmla="*/ 1845 w 2223"/>
              <a:gd name="T21" fmla="*/ 2042 h 2215"/>
              <a:gd name="T22" fmla="*/ 2223 w 2223"/>
              <a:gd name="T23" fmla="*/ 1134 h 2215"/>
              <a:gd name="T24" fmla="*/ 2174 w 2223"/>
              <a:gd name="T25" fmla="*/ 1074 h 2215"/>
              <a:gd name="T26" fmla="*/ 2067 w 2223"/>
              <a:gd name="T27" fmla="*/ 956 h 2215"/>
              <a:gd name="T28" fmla="*/ 1957 w 2223"/>
              <a:gd name="T29" fmla="*/ 845 h 2215"/>
              <a:gd name="T30" fmla="*/ 1841 w 2223"/>
              <a:gd name="T31" fmla="*/ 738 h 2215"/>
              <a:gd name="T32" fmla="*/ 1719 w 2223"/>
              <a:gd name="T33" fmla="*/ 640 h 2215"/>
              <a:gd name="T34" fmla="*/ 1592 w 2223"/>
              <a:gd name="T35" fmla="*/ 545 h 2215"/>
              <a:gd name="T36" fmla="*/ 1460 w 2223"/>
              <a:gd name="T37" fmla="*/ 459 h 2215"/>
              <a:gd name="T38" fmla="*/ 1323 w 2223"/>
              <a:gd name="T39" fmla="*/ 378 h 2215"/>
              <a:gd name="T40" fmla="*/ 1182 w 2223"/>
              <a:gd name="T41" fmla="*/ 306 h 2215"/>
              <a:gd name="T42" fmla="*/ 1037 w 2223"/>
              <a:gd name="T43" fmla="*/ 238 h 2215"/>
              <a:gd name="T44" fmla="*/ 888 w 2223"/>
              <a:gd name="T45" fmla="*/ 180 h 2215"/>
              <a:gd name="T46" fmla="*/ 736 w 2223"/>
              <a:gd name="T47" fmla="*/ 129 h 2215"/>
              <a:gd name="T48" fmla="*/ 579 w 2223"/>
              <a:gd name="T49" fmla="*/ 85 h 2215"/>
              <a:gd name="T50" fmla="*/ 420 w 2223"/>
              <a:gd name="T51" fmla="*/ 50 h 2215"/>
              <a:gd name="T52" fmla="*/ 258 w 2223"/>
              <a:gd name="T53" fmla="*/ 23 h 2215"/>
              <a:gd name="T54" fmla="*/ 93 w 2223"/>
              <a:gd name="T55" fmla="*/ 5 h 2215"/>
              <a:gd name="T56" fmla="*/ 10 w 2223"/>
              <a:gd name="T57" fmla="*/ 0 h 2215"/>
              <a:gd name="T58" fmla="*/ 478 w 2223"/>
              <a:gd name="T59" fmla="*/ 854 h 2215"/>
              <a:gd name="T60" fmla="*/ 0 w 2223"/>
              <a:gd name="T61" fmla="*/ 1735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23" h="2215">
                <a:moveTo>
                  <a:pt x="0" y="1735"/>
                </a:moveTo>
                <a:lnTo>
                  <a:pt x="66" y="1744"/>
                </a:lnTo>
                <a:lnTo>
                  <a:pt x="193" y="1773"/>
                </a:lnTo>
                <a:lnTo>
                  <a:pt x="315" y="1813"/>
                </a:lnTo>
                <a:lnTo>
                  <a:pt x="432" y="1864"/>
                </a:lnTo>
                <a:lnTo>
                  <a:pt x="542" y="1926"/>
                </a:lnTo>
                <a:lnTo>
                  <a:pt x="647" y="1997"/>
                </a:lnTo>
                <a:lnTo>
                  <a:pt x="743" y="2077"/>
                </a:lnTo>
                <a:lnTo>
                  <a:pt x="831" y="2167"/>
                </a:lnTo>
                <a:lnTo>
                  <a:pt x="872" y="2215"/>
                </a:lnTo>
                <a:lnTo>
                  <a:pt x="1845" y="2042"/>
                </a:lnTo>
                <a:lnTo>
                  <a:pt x="2223" y="1134"/>
                </a:lnTo>
                <a:lnTo>
                  <a:pt x="2174" y="1074"/>
                </a:lnTo>
                <a:lnTo>
                  <a:pt x="2067" y="956"/>
                </a:lnTo>
                <a:lnTo>
                  <a:pt x="1957" y="845"/>
                </a:lnTo>
                <a:lnTo>
                  <a:pt x="1841" y="738"/>
                </a:lnTo>
                <a:lnTo>
                  <a:pt x="1719" y="640"/>
                </a:lnTo>
                <a:lnTo>
                  <a:pt x="1592" y="545"/>
                </a:lnTo>
                <a:lnTo>
                  <a:pt x="1460" y="459"/>
                </a:lnTo>
                <a:lnTo>
                  <a:pt x="1323" y="378"/>
                </a:lnTo>
                <a:lnTo>
                  <a:pt x="1182" y="306"/>
                </a:lnTo>
                <a:lnTo>
                  <a:pt x="1037" y="238"/>
                </a:lnTo>
                <a:lnTo>
                  <a:pt x="888" y="180"/>
                </a:lnTo>
                <a:lnTo>
                  <a:pt x="736" y="129"/>
                </a:lnTo>
                <a:lnTo>
                  <a:pt x="579" y="85"/>
                </a:lnTo>
                <a:lnTo>
                  <a:pt x="420" y="50"/>
                </a:lnTo>
                <a:lnTo>
                  <a:pt x="258" y="23"/>
                </a:lnTo>
                <a:lnTo>
                  <a:pt x="93" y="5"/>
                </a:lnTo>
                <a:lnTo>
                  <a:pt x="10" y="0"/>
                </a:lnTo>
                <a:lnTo>
                  <a:pt x="478" y="854"/>
                </a:lnTo>
                <a:lnTo>
                  <a:pt x="0" y="1735"/>
                </a:lnTo>
                <a:close/>
              </a:path>
            </a:pathLst>
          </a:custGeom>
          <a:solidFill>
            <a:srgbClr val="7937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sp>
        <p:nvSpPr>
          <p:cNvPr id="48" name="Freeform 1415">
            <a:extLst>
              <a:ext uri="{FF2B5EF4-FFF2-40B4-BE49-F238E27FC236}">
                <a16:creationId xmlns:a16="http://schemas.microsoft.com/office/drawing/2014/main" id="{3380E658-CE17-4A5C-AC94-AD27F82392D8}"/>
              </a:ext>
            </a:extLst>
          </p:cNvPr>
          <p:cNvSpPr>
            <a:spLocks/>
          </p:cNvSpPr>
          <p:nvPr/>
        </p:nvSpPr>
        <p:spPr bwMode="auto">
          <a:xfrm>
            <a:off x="3619929" y="4347610"/>
            <a:ext cx="1761199" cy="1286923"/>
          </a:xfrm>
          <a:custGeom>
            <a:avLst/>
            <a:gdLst>
              <a:gd name="T0" fmla="*/ 1794 w 2540"/>
              <a:gd name="T1" fmla="*/ 58 h 1856"/>
              <a:gd name="T2" fmla="*/ 1743 w 2540"/>
              <a:gd name="T3" fmla="*/ 74 h 1856"/>
              <a:gd name="T4" fmla="*/ 1641 w 2540"/>
              <a:gd name="T5" fmla="*/ 99 h 1856"/>
              <a:gd name="T6" fmla="*/ 1536 w 2540"/>
              <a:gd name="T7" fmla="*/ 116 h 1856"/>
              <a:gd name="T8" fmla="*/ 1427 w 2540"/>
              <a:gd name="T9" fmla="*/ 125 h 1856"/>
              <a:gd name="T10" fmla="*/ 1373 w 2540"/>
              <a:gd name="T11" fmla="*/ 125 h 1856"/>
              <a:gd name="T12" fmla="*/ 1296 w 2540"/>
              <a:gd name="T13" fmla="*/ 124 h 1856"/>
              <a:gd name="T14" fmla="*/ 1148 w 2540"/>
              <a:gd name="T15" fmla="*/ 109 h 1856"/>
              <a:gd name="T16" fmla="*/ 1006 w 2540"/>
              <a:gd name="T17" fmla="*/ 76 h 1856"/>
              <a:gd name="T18" fmla="*/ 870 w 2540"/>
              <a:gd name="T19" fmla="*/ 29 h 1856"/>
              <a:gd name="T20" fmla="*/ 805 w 2540"/>
              <a:gd name="T21" fmla="*/ 0 h 1856"/>
              <a:gd name="T22" fmla="*/ 0 w 2540"/>
              <a:gd name="T23" fmla="*/ 580 h 1856"/>
              <a:gd name="T24" fmla="*/ 52 w 2540"/>
              <a:gd name="T25" fmla="*/ 1559 h 1856"/>
              <a:gd name="T26" fmla="*/ 127 w 2540"/>
              <a:gd name="T27" fmla="*/ 1594 h 1856"/>
              <a:gd name="T28" fmla="*/ 281 w 2540"/>
              <a:gd name="T29" fmla="*/ 1657 h 1856"/>
              <a:gd name="T30" fmla="*/ 439 w 2540"/>
              <a:gd name="T31" fmla="*/ 1712 h 1856"/>
              <a:gd name="T32" fmla="*/ 601 w 2540"/>
              <a:gd name="T33" fmla="*/ 1759 h 1856"/>
              <a:gd name="T34" fmla="*/ 767 w 2540"/>
              <a:gd name="T35" fmla="*/ 1797 h 1856"/>
              <a:gd name="T36" fmla="*/ 937 w 2540"/>
              <a:gd name="T37" fmla="*/ 1826 h 1856"/>
              <a:gd name="T38" fmla="*/ 1108 w 2540"/>
              <a:gd name="T39" fmla="*/ 1845 h 1856"/>
              <a:gd name="T40" fmla="*/ 1283 w 2540"/>
              <a:gd name="T41" fmla="*/ 1856 h 1856"/>
              <a:gd name="T42" fmla="*/ 1373 w 2540"/>
              <a:gd name="T43" fmla="*/ 1856 h 1856"/>
              <a:gd name="T44" fmla="*/ 1449 w 2540"/>
              <a:gd name="T45" fmla="*/ 1856 h 1856"/>
              <a:gd name="T46" fmla="*/ 1602 w 2540"/>
              <a:gd name="T47" fmla="*/ 1848 h 1856"/>
              <a:gd name="T48" fmla="*/ 1754 w 2540"/>
              <a:gd name="T49" fmla="*/ 1832 h 1856"/>
              <a:gd name="T50" fmla="*/ 1903 w 2540"/>
              <a:gd name="T51" fmla="*/ 1810 h 1856"/>
              <a:gd name="T52" fmla="*/ 2049 w 2540"/>
              <a:gd name="T53" fmla="*/ 1782 h 1856"/>
              <a:gd name="T54" fmla="*/ 2193 w 2540"/>
              <a:gd name="T55" fmla="*/ 1746 h 1856"/>
              <a:gd name="T56" fmla="*/ 2334 w 2540"/>
              <a:gd name="T57" fmla="*/ 1703 h 1856"/>
              <a:gd name="T58" fmla="*/ 2473 w 2540"/>
              <a:gd name="T59" fmla="*/ 1654 h 1856"/>
              <a:gd name="T60" fmla="*/ 2540 w 2540"/>
              <a:gd name="T61" fmla="*/ 1626 h 1856"/>
              <a:gd name="T62" fmla="*/ 1746 w 2540"/>
              <a:gd name="T63" fmla="*/ 1059 h 1856"/>
              <a:gd name="T64" fmla="*/ 1794 w 2540"/>
              <a:gd name="T65" fmla="*/ 58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40" h="1856">
                <a:moveTo>
                  <a:pt x="1794" y="58"/>
                </a:moveTo>
                <a:lnTo>
                  <a:pt x="1743" y="74"/>
                </a:lnTo>
                <a:lnTo>
                  <a:pt x="1641" y="99"/>
                </a:lnTo>
                <a:lnTo>
                  <a:pt x="1536" y="116"/>
                </a:lnTo>
                <a:lnTo>
                  <a:pt x="1427" y="125"/>
                </a:lnTo>
                <a:lnTo>
                  <a:pt x="1373" y="125"/>
                </a:lnTo>
                <a:lnTo>
                  <a:pt x="1296" y="124"/>
                </a:lnTo>
                <a:lnTo>
                  <a:pt x="1148" y="109"/>
                </a:lnTo>
                <a:lnTo>
                  <a:pt x="1006" y="76"/>
                </a:lnTo>
                <a:lnTo>
                  <a:pt x="870" y="29"/>
                </a:lnTo>
                <a:lnTo>
                  <a:pt x="805" y="0"/>
                </a:lnTo>
                <a:lnTo>
                  <a:pt x="0" y="580"/>
                </a:lnTo>
                <a:lnTo>
                  <a:pt x="52" y="1559"/>
                </a:lnTo>
                <a:lnTo>
                  <a:pt x="127" y="1594"/>
                </a:lnTo>
                <a:lnTo>
                  <a:pt x="281" y="1657"/>
                </a:lnTo>
                <a:lnTo>
                  <a:pt x="439" y="1712"/>
                </a:lnTo>
                <a:lnTo>
                  <a:pt x="601" y="1759"/>
                </a:lnTo>
                <a:lnTo>
                  <a:pt x="767" y="1797"/>
                </a:lnTo>
                <a:lnTo>
                  <a:pt x="937" y="1826"/>
                </a:lnTo>
                <a:lnTo>
                  <a:pt x="1108" y="1845"/>
                </a:lnTo>
                <a:lnTo>
                  <a:pt x="1283" y="1856"/>
                </a:lnTo>
                <a:lnTo>
                  <a:pt x="1373" y="1856"/>
                </a:lnTo>
                <a:lnTo>
                  <a:pt x="1449" y="1856"/>
                </a:lnTo>
                <a:lnTo>
                  <a:pt x="1602" y="1848"/>
                </a:lnTo>
                <a:lnTo>
                  <a:pt x="1754" y="1832"/>
                </a:lnTo>
                <a:lnTo>
                  <a:pt x="1903" y="1810"/>
                </a:lnTo>
                <a:lnTo>
                  <a:pt x="2049" y="1782"/>
                </a:lnTo>
                <a:lnTo>
                  <a:pt x="2193" y="1746"/>
                </a:lnTo>
                <a:lnTo>
                  <a:pt x="2334" y="1703"/>
                </a:lnTo>
                <a:lnTo>
                  <a:pt x="2473" y="1654"/>
                </a:lnTo>
                <a:lnTo>
                  <a:pt x="2540" y="1626"/>
                </a:lnTo>
                <a:lnTo>
                  <a:pt x="1746" y="1059"/>
                </a:lnTo>
                <a:lnTo>
                  <a:pt x="1794" y="58"/>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34290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cs typeface="+mn-cs"/>
            </a:endParaRPr>
          </a:p>
        </p:txBody>
      </p:sp>
      <p:cxnSp>
        <p:nvCxnSpPr>
          <p:cNvPr id="19" name="Straight Connector 18">
            <a:extLst>
              <a:ext uri="{FF2B5EF4-FFF2-40B4-BE49-F238E27FC236}">
                <a16:creationId xmlns:a16="http://schemas.microsoft.com/office/drawing/2014/main" id="{389E8973-809F-4F62-8015-57C141B6747E}"/>
              </a:ext>
            </a:extLst>
          </p:cNvPr>
          <p:cNvCxnSpPr/>
          <p:nvPr/>
        </p:nvCxnSpPr>
        <p:spPr bwMode="auto">
          <a:xfrm>
            <a:off x="2442667" y="1552180"/>
            <a:ext cx="1369537" cy="276621"/>
          </a:xfrm>
          <a:prstGeom prst="line">
            <a:avLst/>
          </a:prstGeom>
          <a:solidFill>
            <a:schemeClr val="accent1"/>
          </a:solidFill>
          <a:ln w="31750" cap="flat" cmpd="sng" algn="ctr">
            <a:solidFill>
              <a:srgbClr val="3C8C93"/>
            </a:solidFill>
            <a:prstDash val="solid"/>
            <a:round/>
            <a:headEnd type="oval" w="med" len="med"/>
            <a:tailEnd type="none" w="med" len="med"/>
          </a:ln>
          <a:effectLst/>
        </p:spPr>
      </p:cxnSp>
      <p:sp>
        <p:nvSpPr>
          <p:cNvPr id="20" name="TextBox 19">
            <a:extLst>
              <a:ext uri="{FF2B5EF4-FFF2-40B4-BE49-F238E27FC236}">
                <a16:creationId xmlns:a16="http://schemas.microsoft.com/office/drawing/2014/main" id="{C1454D13-1CCB-45CF-8703-8632F573B3B6}"/>
              </a:ext>
            </a:extLst>
          </p:cNvPr>
          <p:cNvSpPr txBox="1"/>
          <p:nvPr/>
        </p:nvSpPr>
        <p:spPr>
          <a:xfrm>
            <a:off x="380998" y="1219200"/>
            <a:ext cx="2480037" cy="4770537"/>
          </a:xfrm>
          <a:prstGeom prst="rect">
            <a:avLst/>
          </a:prstGeom>
          <a:noFill/>
        </p:spPr>
        <p:txBody>
          <a:bodyPr wrap="square" rtlCol="0">
            <a:spAutoFit/>
          </a:bodyPr>
          <a:lstStyle/>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HSW</a:t>
            </a:r>
            <a:r>
              <a:rPr lang="en-US" sz="1600" dirty="0">
                <a:solidFill>
                  <a:srgbClr val="3C8C93"/>
                </a:solidFill>
                <a:latin typeface="Avenir LT Std 45 Book" panose="020B0502020203020204" pitchFamily="34" charset="0"/>
              </a:rPr>
              <a:t>: synthetic</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turf field lights</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SH &amp; PA</a:t>
            </a:r>
            <a:r>
              <a:rPr lang="en-US" sz="1600" dirty="0">
                <a:solidFill>
                  <a:srgbClr val="3C8C93"/>
                </a:solidFill>
                <a:latin typeface="Avenir LT Std 45 Book" panose="020B0502020203020204" pitchFamily="34" charset="0"/>
              </a:rPr>
              <a:t>:  Replace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asphalt playground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area and some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playground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equipment</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VB</a:t>
            </a:r>
            <a:r>
              <a:rPr lang="en-US" sz="1600" dirty="0">
                <a:solidFill>
                  <a:srgbClr val="3C8C93"/>
                </a:solidFill>
                <a:latin typeface="Avenir LT Std 45 Book" panose="020B0502020203020204" pitchFamily="34" charset="0"/>
              </a:rPr>
              <a:t>: multi-use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bathroom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renovation</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CO &amp; HSW</a:t>
            </a:r>
            <a:r>
              <a:rPr lang="en-US" sz="1600" dirty="0">
                <a:solidFill>
                  <a:srgbClr val="3C8C93"/>
                </a:solidFill>
                <a:latin typeface="Avenir LT Std 45 Book" panose="020B0502020203020204" pitchFamily="34" charset="0"/>
              </a:rPr>
              <a:t>: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Replace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underground oil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storage tank</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HSE</a:t>
            </a:r>
            <a:r>
              <a:rPr lang="en-US" sz="1600" dirty="0">
                <a:solidFill>
                  <a:srgbClr val="3C8C93"/>
                </a:solidFill>
                <a:latin typeface="Avenir LT Std 45 Book" panose="020B0502020203020204" pitchFamily="34" charset="0"/>
              </a:rPr>
              <a:t>: team/locker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room renovation</a:t>
            </a:r>
          </a:p>
          <a:p>
            <a:pPr marL="285750" indent="-285750">
              <a:buFont typeface="Arial" panose="020B0604020202020204" pitchFamily="34" charset="0"/>
              <a:buChar char="•"/>
            </a:pPr>
            <a:r>
              <a:rPr lang="en-US" sz="1600" u="sng" dirty="0">
                <a:solidFill>
                  <a:srgbClr val="3C8C93"/>
                </a:solidFill>
                <a:latin typeface="Avenir LT Std 45 Book" panose="020B0502020203020204" pitchFamily="34" charset="0"/>
              </a:rPr>
              <a:t>HSE</a:t>
            </a:r>
            <a:r>
              <a:rPr lang="en-US" sz="1600" dirty="0">
                <a:solidFill>
                  <a:srgbClr val="3C8C93"/>
                </a:solidFill>
                <a:latin typeface="Avenir LT Std 45 Book" panose="020B0502020203020204" pitchFamily="34" charset="0"/>
              </a:rPr>
              <a:t>: east side admin </a:t>
            </a:r>
            <a:br>
              <a:rPr lang="en-US" sz="1600" dirty="0">
                <a:solidFill>
                  <a:srgbClr val="3C8C93"/>
                </a:solidFill>
                <a:latin typeface="Avenir LT Std 45 Book" panose="020B0502020203020204" pitchFamily="34" charset="0"/>
              </a:rPr>
            </a:br>
            <a:r>
              <a:rPr lang="en-US" sz="1600" dirty="0">
                <a:solidFill>
                  <a:srgbClr val="3C8C93"/>
                </a:solidFill>
                <a:latin typeface="Avenir LT Std 45 Book" panose="020B0502020203020204" pitchFamily="34" charset="0"/>
              </a:rPr>
              <a:t>office renovation</a:t>
            </a:r>
          </a:p>
          <a:p>
            <a:pPr marL="285750" indent="-285750">
              <a:buFont typeface="Arial" panose="020B0604020202020204" pitchFamily="34" charset="0"/>
              <a:buChar char="•"/>
            </a:pPr>
            <a:endParaRPr lang="en-US" sz="1600" dirty="0">
              <a:solidFill>
                <a:srgbClr val="3C8C93"/>
              </a:solidFill>
              <a:latin typeface="Avenir LT Std 45 Book" panose="020B0502020203020204" pitchFamily="34" charset="0"/>
            </a:endParaRPr>
          </a:p>
        </p:txBody>
      </p:sp>
      <p:pic>
        <p:nvPicPr>
          <p:cNvPr id="21" name="Picture 20">
            <a:extLst>
              <a:ext uri="{FF2B5EF4-FFF2-40B4-BE49-F238E27FC236}">
                <a16:creationId xmlns:a16="http://schemas.microsoft.com/office/drawing/2014/main" id="{D1B3ECA3-5723-4AC1-82DF-30EFC152996E}"/>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Effect>
                      <a14:saturation sat="0"/>
                    </a14:imgEffect>
                  </a14:imgLayer>
                </a14:imgProps>
              </a:ext>
            </a:extLst>
          </a:blip>
          <a:srcRect l="28552" t="23816" r="27961" b="25120"/>
          <a:stretch/>
        </p:blipFill>
        <p:spPr>
          <a:xfrm>
            <a:off x="3733800" y="1524000"/>
            <a:ext cx="990600" cy="930565"/>
          </a:xfrm>
          <a:prstGeom prst="rect">
            <a:avLst/>
          </a:prstGeom>
        </p:spPr>
      </p:pic>
      <p:pic>
        <p:nvPicPr>
          <p:cNvPr id="26" name="Graphic 25" descr="Graduation cap">
            <a:extLst>
              <a:ext uri="{FF2B5EF4-FFF2-40B4-BE49-F238E27FC236}">
                <a16:creationId xmlns:a16="http://schemas.microsoft.com/office/drawing/2014/main" id="{EC678B51-A59E-40DB-96E7-5129255D283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53000" y="1752600"/>
            <a:ext cx="990600" cy="990600"/>
          </a:xfrm>
          <a:prstGeom prst="rect">
            <a:avLst/>
          </a:prstGeom>
        </p:spPr>
      </p:pic>
      <p:pic>
        <p:nvPicPr>
          <p:cNvPr id="27" name="Picture 4" descr="Fine Arts">
            <a:extLst>
              <a:ext uri="{FF2B5EF4-FFF2-40B4-BE49-F238E27FC236}">
                <a16:creationId xmlns:a16="http://schemas.microsoft.com/office/drawing/2014/main" id="{3C91E67C-E28C-453E-AB74-D78A761DDF68}"/>
              </a:ext>
            </a:extLst>
          </p:cNvPr>
          <p:cNvPicPr>
            <a:picLocks noChangeAspect="1" noChangeArrowheads="1"/>
          </p:cNvPicPr>
          <p:nvPr/>
        </p:nvPicPr>
        <p:blipFill>
          <a:blip r:embed="rId7" cstate="print">
            <a:biLevel thresh="75000"/>
            <a:extLst>
              <a:ext uri="{BEBA8EAE-BF5A-486C-A8C5-ECC9F3942E4B}">
                <a14:imgProps xmlns:a14="http://schemas.microsoft.com/office/drawing/2010/main">
                  <a14:imgLayer r:embed="rId8">
                    <a14:imgEffect>
                      <a14:backgroundRemoval t="0" b="100000" l="0" r="100000">
                        <a14:foregroundMark x1="23438" y1="39490" x2="23438" y2="39490"/>
                        <a14:foregroundMark x1="25625" y1="38217" x2="25625" y2="38217"/>
                        <a14:foregroundMark x1="25313" y1="47771" x2="25313" y2="47771"/>
                        <a14:foregroundMark x1="21563" y1="54140" x2="21563" y2="54140"/>
                        <a14:foregroundMark x1="22813" y1="59236" x2="22813" y2="59236"/>
                        <a14:foregroundMark x1="27187" y1="49682" x2="27187" y2="49682"/>
                        <a14:foregroundMark x1="26563" y1="63057" x2="26563" y2="63057"/>
                        <a14:foregroundMark x1="29375" y1="64968" x2="29375" y2="64968"/>
                        <a14:foregroundMark x1="28750" y1="61146" x2="28750" y2="61146"/>
                        <a14:foregroundMark x1="38750" y1="54777" x2="38750" y2="54777"/>
                        <a14:foregroundMark x1="39688" y1="48408" x2="39688" y2="48408"/>
                        <a14:foregroundMark x1="41875" y1="42675" x2="41875" y2="42675"/>
                        <a14:foregroundMark x1="42500" y1="46497" x2="42500" y2="46497"/>
                        <a14:foregroundMark x1="43438" y1="36306" x2="43438" y2="36306"/>
                        <a14:foregroundMark x1="38125" y1="31847" x2="38125" y2="31847"/>
                        <a14:foregroundMark x1="36563" y1="40764" x2="36563" y2="40764"/>
                        <a14:foregroundMark x1="35313" y1="33758" x2="35313" y2="33758"/>
                        <a14:foregroundMark x1="39375" y1="33121" x2="39375" y2="33121"/>
                        <a14:foregroundMark x1="77500" y1="13376" x2="77500" y2="13376"/>
                        <a14:foregroundMark x1="77500" y1="11465" x2="77500" y2="11465"/>
                        <a14:foregroundMark x1="78125" y1="9554" x2="78125" y2="9554"/>
                        <a14:foregroundMark x1="74063" y1="7006" x2="74063" y2="7006"/>
                        <a14:foregroundMark x1="67500" y1="34395" x2="67500" y2="34395"/>
                        <a14:foregroundMark x1="88750" y1="29936" x2="88750" y2="29936"/>
                        <a14:foregroundMark x1="83125" y1="39490" x2="83125" y2="39490"/>
                        <a14:foregroundMark x1="82500" y1="43949" x2="82500" y2="43949"/>
                        <a14:foregroundMark x1="10625" y1="75159" x2="10625" y2="75159"/>
                        <a14:backgroundMark x1="12188" y1="71338" x2="12188" y2="71338"/>
                        <a14:backgroundMark x1="13125" y1="65605" x2="13125" y2="65605"/>
                        <a14:backgroundMark x1="9688" y1="47134" x2="9688" y2="47134"/>
                        <a14:backgroundMark x1="9375" y1="53503" x2="9375" y2="53503"/>
                        <a14:backgroundMark x1="10000" y1="63694" x2="10000" y2="63694"/>
                        <a14:backgroundMark x1="7813" y1="70701" x2="7813" y2="70701"/>
                        <a14:backgroundMark x1="10313" y1="69427" x2="10313" y2="69427"/>
                        <a14:backgroundMark x1="9688" y1="76433" x2="9688" y2="76433"/>
                        <a14:backgroundMark x1="12188" y1="76433" x2="12188" y2="76433"/>
                        <a14:backgroundMark x1="13125" y1="80255" x2="13125" y2="80255"/>
                        <a14:backgroundMark x1="79688" y1="48408" x2="79688" y2="48408"/>
                        <a14:backgroundMark x1="82500" y1="42038" x2="82500" y2="42038"/>
                        <a14:backgroundMark x1="83125" y1="43312" x2="83125" y2="43312"/>
                        <a14:backgroundMark x1="65313" y1="17834" x2="65313" y2="17834"/>
                        <a14:backgroundMark x1="68750" y1="20382" x2="68750" y2="20382"/>
                        <a14:backgroundMark x1="55937" y1="63057" x2="55937" y2="63057"/>
                        <a14:backgroundMark x1="57188" y1="63694" x2="57188" y2="63694"/>
                        <a14:backgroundMark x1="33438" y1="70701" x2="33438" y2="70701"/>
                        <a14:backgroundMark x1="9688" y1="73248" x2="9688" y2="73248"/>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40231" y="4325550"/>
            <a:ext cx="1181988" cy="57991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6" descr="The Evolution of an Accidental Meme | by Craig | Medium">
            <a:extLst>
              <a:ext uri="{FF2B5EF4-FFF2-40B4-BE49-F238E27FC236}">
                <a16:creationId xmlns:a16="http://schemas.microsoft.com/office/drawing/2014/main" id="{4042A411-D03D-4D9F-AC27-EFC0009481B0}"/>
              </a:ext>
            </a:extLst>
          </p:cNvPr>
          <p:cNvPicPr>
            <a:picLocks noChangeAspect="1" noChangeArrowheads="1"/>
          </p:cNvPicPr>
          <p:nvPr/>
        </p:nvPicPr>
        <p:blipFill rotWithShape="1">
          <a:blip r:embed="rId9">
            <a:biLevel thresh="75000"/>
            <a:extLst>
              <a:ext uri="{BEBA8EAE-BF5A-486C-A8C5-ECC9F3942E4B}">
                <a14:imgProps xmlns:a14="http://schemas.microsoft.com/office/drawing/2010/main">
                  <a14:imgLayer r:embed="rId10">
                    <a14:imgEffect>
                      <a14:backgroundRemoval t="0" b="100000" l="49667" r="100000">
                        <a14:foregroundMark x1="80333" y1="39286" x2="80333" y2="39286"/>
                        <a14:foregroundMark x1="79667" y1="26786" x2="79667" y2="26786"/>
                        <a14:foregroundMark x1="63667" y1="26190" x2="63667" y2="26190"/>
                        <a14:foregroundMark x1="85333" y1="25000" x2="85333" y2="25000"/>
                        <a14:foregroundMark x1="80667" y1="67262" x2="80667" y2="67262"/>
                        <a14:foregroundMark x1="93333" y1="25000" x2="93333" y2="25000"/>
                        <a14:foregroundMark x1="91667" y1="33333" x2="91667" y2="33333"/>
                        <a14:foregroundMark x1="90667" y1="56548" x2="90667" y2="56548"/>
                        <a14:foregroundMark x1="94000" y1="51786" x2="94000" y2="51786"/>
                        <a14:foregroundMark x1="93000" y1="35714" x2="93000" y2="35714"/>
                        <a14:foregroundMark x1="93667" y1="69643" x2="93667" y2="69643"/>
                        <a14:backgroundMark x1="92333" y1="62500" x2="92333" y2="62500"/>
                        <a14:backgroundMark x1="92333" y1="62500" x2="92333" y2="62500"/>
                        <a14:backgroundMark x1="62667" y1="60714" x2="62667" y2="60714"/>
                        <a14:backgroundMark x1="94333" y1="62500" x2="94333" y2="62500"/>
                        <a14:backgroundMark x1="89667" y1="62500" x2="89667" y2="62500"/>
                      </a14:backgroundRemoval>
                    </a14:imgEffect>
                    <a14:imgEffect>
                      <a14:saturation sat="0"/>
                    </a14:imgEffect>
                  </a14:imgLayer>
                </a14:imgProps>
              </a:ext>
              <a:ext uri="{28A0092B-C50C-407E-A947-70E740481C1C}">
                <a14:useLocalDpi xmlns:a14="http://schemas.microsoft.com/office/drawing/2010/main" val="0"/>
              </a:ext>
            </a:extLst>
          </a:blip>
          <a:srcRect l="50666" t="15606" b="22489"/>
          <a:stretch/>
        </p:blipFill>
        <p:spPr bwMode="auto">
          <a:xfrm>
            <a:off x="3738067" y="4717834"/>
            <a:ext cx="1066800" cy="7496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10752A5A-744B-454F-ABD8-AEEBCF1EBA90}"/>
              </a:ext>
            </a:extLst>
          </p:cNvPr>
          <p:cNvPicPr>
            <a:picLocks noChangeAspect="1"/>
          </p:cNvPicPr>
          <p:nvPr/>
        </p:nvPicPr>
        <p:blipFill>
          <a:blip r:embed="rId11">
            <a:biLevel thresh="75000"/>
            <a:extLst>
              <a:ext uri="{BEBA8EAE-BF5A-486C-A8C5-ECC9F3942E4B}">
                <a14:imgProps xmlns:a14="http://schemas.microsoft.com/office/drawing/2010/main">
                  <a14:imgLayer r:embed="rId12">
                    <a14:imgEffect>
                      <a14:backgroundRemoval t="3889" b="96852" l="0" r="100000">
                        <a14:foregroundMark x1="35200" y1="57037" x2="35200" y2="57037"/>
                        <a14:foregroundMark x1="22900" y1="42778" x2="22900" y2="42778"/>
                        <a14:foregroundMark x1="17700" y1="43704" x2="17700" y2="43704"/>
                        <a14:foregroundMark x1="66500" y1="59167" x2="66500" y2="59167"/>
                        <a14:foregroundMark x1="75700" y1="44537" x2="75700" y2="44537"/>
                        <a14:foregroundMark x1="82300" y1="43333" x2="82300" y2="43333"/>
                      </a14:backgroundRemoval>
                    </a14:imgEffect>
                    <a14:imgEffect>
                      <a14:saturation sat="0"/>
                    </a14:imgEffect>
                  </a14:imgLayer>
                </a14:imgProps>
              </a:ext>
            </a:extLst>
          </a:blip>
          <a:stretch>
            <a:fillRect/>
          </a:stretch>
        </p:blipFill>
        <p:spPr>
          <a:xfrm>
            <a:off x="2583886" y="3654224"/>
            <a:ext cx="1228318" cy="1326582"/>
          </a:xfrm>
          <a:prstGeom prst="rect">
            <a:avLst/>
          </a:prstGeom>
        </p:spPr>
      </p:pic>
      <p:pic>
        <p:nvPicPr>
          <p:cNvPr id="30" name="Graphic 29" descr="Trophy">
            <a:extLst>
              <a:ext uri="{FF2B5EF4-FFF2-40B4-BE49-F238E27FC236}">
                <a16:creationId xmlns:a16="http://schemas.microsoft.com/office/drawing/2014/main" id="{D3E73C9C-EAC2-41C3-96E5-F1467A1DD3C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715000" y="2971800"/>
            <a:ext cx="914400" cy="914400"/>
          </a:xfrm>
          <a:prstGeom prst="rect">
            <a:avLst/>
          </a:prstGeom>
        </p:spPr>
      </p:pic>
      <p:pic>
        <p:nvPicPr>
          <p:cNvPr id="23" name="Graphic 22" descr="Open hand with plant">
            <a:extLst>
              <a:ext uri="{FF2B5EF4-FFF2-40B4-BE49-F238E27FC236}">
                <a16:creationId xmlns:a16="http://schemas.microsoft.com/office/drawing/2014/main" id="{A78A780F-BFAE-4B6A-AF81-6FD6CB385C8D}"/>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667000" y="2438400"/>
            <a:ext cx="914400" cy="914400"/>
          </a:xfrm>
          <a:prstGeom prst="rect">
            <a:avLst/>
          </a:prstGeom>
        </p:spPr>
      </p:pic>
      <p:sp>
        <p:nvSpPr>
          <p:cNvPr id="22" name="TextBox 21">
            <a:extLst>
              <a:ext uri="{FF2B5EF4-FFF2-40B4-BE49-F238E27FC236}">
                <a16:creationId xmlns:a16="http://schemas.microsoft.com/office/drawing/2014/main" id="{ED3717C9-759D-4B4A-ADCD-9797BD7A23C7}"/>
              </a:ext>
            </a:extLst>
          </p:cNvPr>
          <p:cNvSpPr txBox="1"/>
          <p:nvPr/>
        </p:nvSpPr>
        <p:spPr>
          <a:xfrm>
            <a:off x="6736662" y="1219200"/>
            <a:ext cx="2042776" cy="1815882"/>
          </a:xfrm>
          <a:prstGeom prst="rect">
            <a:avLst/>
          </a:prstGeom>
          <a:noFill/>
        </p:spPr>
        <p:txBody>
          <a:bodyPr wrap="square" rtlCol="0">
            <a:spAutoFit/>
          </a:bodyPr>
          <a:lstStyle/>
          <a:p>
            <a:pPr algn="ctr"/>
            <a:r>
              <a:rPr lang="en-US" sz="1600" dirty="0">
                <a:solidFill>
                  <a:srgbClr val="3C8C93"/>
                </a:solidFill>
                <a:latin typeface="Avenir LT Std 45 Book" panose="020B0502020203020204" pitchFamily="34" charset="0"/>
              </a:rPr>
              <a:t>Once again, cash flow multiple capital projects in our long-standing consistent investment in our instructional and athletic facilities.</a:t>
            </a:r>
          </a:p>
        </p:txBody>
      </p:sp>
    </p:spTree>
    <p:extLst>
      <p:ext uri="{BB962C8B-B14F-4D97-AF65-F5344CB8AC3E}">
        <p14:creationId xmlns:p14="http://schemas.microsoft.com/office/powerpoint/2010/main" val="7408057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anim calcmode="lin" valueType="num">
                                      <p:cBhvr>
                                        <p:cTn id="10" dur="500" fill="hold"/>
                                        <p:tgtEl>
                                          <p:spTgt spid="21"/>
                                        </p:tgtEl>
                                        <p:attrNameLst>
                                          <p:attrName>ppt_x</p:attrName>
                                        </p:attrNameLst>
                                      </p:cBhvr>
                                      <p:tavLst>
                                        <p:tav tm="0">
                                          <p:val>
                                            <p:fltVal val="0.5"/>
                                          </p:val>
                                        </p:tav>
                                        <p:tav tm="100000">
                                          <p:val>
                                            <p:strVal val="#ppt_x"/>
                                          </p:val>
                                        </p:tav>
                                      </p:tavLst>
                                    </p:anim>
                                    <p:anim calcmode="lin" valueType="num">
                                      <p:cBhvr>
                                        <p:cTn id="11" dur="500" fill="hold"/>
                                        <p:tgtEl>
                                          <p:spTgt spid="21"/>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51"/>
                                        </p:tgtEl>
                                        <p:attrNameLst>
                                          <p:attrName>style.visibility</p:attrName>
                                        </p:attrNameLst>
                                      </p:cBhvr>
                                      <p:to>
                                        <p:strVal val="visible"/>
                                      </p:to>
                                    </p:set>
                                    <p:anim calcmode="lin" valueType="num">
                                      <p:cBhvr>
                                        <p:cTn id="14" dur="500" fill="hold"/>
                                        <p:tgtEl>
                                          <p:spTgt spid="51"/>
                                        </p:tgtEl>
                                        <p:attrNameLst>
                                          <p:attrName>ppt_w</p:attrName>
                                        </p:attrNameLst>
                                      </p:cBhvr>
                                      <p:tavLst>
                                        <p:tav tm="0">
                                          <p:val>
                                            <p:fltVal val="0"/>
                                          </p:val>
                                        </p:tav>
                                        <p:tav tm="100000">
                                          <p:val>
                                            <p:strVal val="#ppt_w"/>
                                          </p:val>
                                        </p:tav>
                                      </p:tavLst>
                                    </p:anim>
                                    <p:anim calcmode="lin" valueType="num">
                                      <p:cBhvr>
                                        <p:cTn id="15" dur="500" fill="hold"/>
                                        <p:tgtEl>
                                          <p:spTgt spid="51"/>
                                        </p:tgtEl>
                                        <p:attrNameLst>
                                          <p:attrName>ppt_h</p:attrName>
                                        </p:attrNameLst>
                                      </p:cBhvr>
                                      <p:tavLst>
                                        <p:tav tm="0">
                                          <p:val>
                                            <p:fltVal val="0"/>
                                          </p:val>
                                        </p:tav>
                                        <p:tav tm="100000">
                                          <p:val>
                                            <p:strVal val="#ppt_h"/>
                                          </p:val>
                                        </p:tav>
                                      </p:tavLst>
                                    </p:anim>
                                    <p:animEffect transition="in" filter="fade">
                                      <p:cBhvr>
                                        <p:cTn id="16" dur="500"/>
                                        <p:tgtEl>
                                          <p:spTgt spid="51"/>
                                        </p:tgtEl>
                                      </p:cBhvr>
                                    </p:animEffect>
                                    <p:anim calcmode="lin" valueType="num">
                                      <p:cBhvr>
                                        <p:cTn id="17" dur="500" fill="hold"/>
                                        <p:tgtEl>
                                          <p:spTgt spid="51"/>
                                        </p:tgtEl>
                                        <p:attrNameLst>
                                          <p:attrName>ppt_x</p:attrName>
                                        </p:attrNameLst>
                                      </p:cBhvr>
                                      <p:tavLst>
                                        <p:tav tm="0">
                                          <p:val>
                                            <p:fltVal val="0.5"/>
                                          </p:val>
                                        </p:tav>
                                        <p:tav tm="100000">
                                          <p:val>
                                            <p:strVal val="#ppt_x"/>
                                          </p:val>
                                        </p:tav>
                                      </p:tavLst>
                                    </p:anim>
                                    <p:anim calcmode="lin" valueType="num">
                                      <p:cBhvr>
                                        <p:cTn id="18" dur="500" fill="hold"/>
                                        <p:tgtEl>
                                          <p:spTgt spid="51"/>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3" presetClass="entr" presetSubtype="1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
                                            <p:txEl>
                                              <p:pRg st="0" end="0"/>
                                            </p:txEl>
                                          </p:spTgt>
                                        </p:tgtEl>
                                        <p:attrNameLst>
                                          <p:attrName>style.visibility</p:attrName>
                                        </p:attrNameLst>
                                      </p:cBhvr>
                                      <p:to>
                                        <p:strVal val="visible"/>
                                      </p:to>
                                    </p:set>
                                    <p:animEffect transition="in" filter="blinds(horizontal)">
                                      <p:cBhvr>
                                        <p:cTn id="27" dur="500"/>
                                        <p:tgtEl>
                                          <p:spTgt spid="20">
                                            <p:txEl>
                                              <p:pRg st="0" end="0"/>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blinds(horizontal)">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
                                            <p:txEl>
                                              <p:pRg st="1" end="1"/>
                                            </p:txEl>
                                          </p:spTgt>
                                        </p:tgtEl>
                                        <p:attrNameLst>
                                          <p:attrName>style.visibility</p:attrName>
                                        </p:attrNameLst>
                                      </p:cBhvr>
                                      <p:to>
                                        <p:strVal val="visible"/>
                                      </p:to>
                                    </p:set>
                                    <p:animEffect transition="in" filter="blinds(horizontal)">
                                      <p:cBhvr>
                                        <p:cTn id="35" dur="500"/>
                                        <p:tgtEl>
                                          <p:spTgt spid="20">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20">
                                            <p:txEl>
                                              <p:pRg st="2" end="2"/>
                                            </p:txEl>
                                          </p:spTgt>
                                        </p:tgtEl>
                                        <p:attrNameLst>
                                          <p:attrName>style.visibility</p:attrName>
                                        </p:attrNameLst>
                                      </p:cBhvr>
                                      <p:to>
                                        <p:strVal val="visible"/>
                                      </p:to>
                                    </p:set>
                                    <p:animEffect transition="in" filter="blinds(horizontal)">
                                      <p:cBhvr>
                                        <p:cTn id="40" dur="500"/>
                                        <p:tgtEl>
                                          <p:spTgt spid="20">
                                            <p:txEl>
                                              <p:pRg st="2" end="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20">
                                            <p:txEl>
                                              <p:pRg st="3" end="3"/>
                                            </p:txEl>
                                          </p:spTgt>
                                        </p:tgtEl>
                                        <p:attrNameLst>
                                          <p:attrName>style.visibility</p:attrName>
                                        </p:attrNameLst>
                                      </p:cBhvr>
                                      <p:to>
                                        <p:strVal val="visible"/>
                                      </p:to>
                                    </p:set>
                                    <p:animEffect transition="in" filter="blinds(horizontal)">
                                      <p:cBhvr>
                                        <p:cTn id="45" dur="500"/>
                                        <p:tgtEl>
                                          <p:spTgt spid="20">
                                            <p:txEl>
                                              <p:pRg st="3" end="3"/>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20">
                                            <p:txEl>
                                              <p:pRg st="4" end="4"/>
                                            </p:txEl>
                                          </p:spTgt>
                                        </p:tgtEl>
                                        <p:attrNameLst>
                                          <p:attrName>style.visibility</p:attrName>
                                        </p:attrNameLst>
                                      </p:cBhvr>
                                      <p:to>
                                        <p:strVal val="visible"/>
                                      </p:to>
                                    </p:set>
                                    <p:animEffect transition="in" filter="blinds(horizontal)">
                                      <p:cBhvr>
                                        <p:cTn id="50" dur="500"/>
                                        <p:tgtEl>
                                          <p:spTgt spid="20">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20">
                                            <p:txEl>
                                              <p:pRg st="5" end="5"/>
                                            </p:txEl>
                                          </p:spTgt>
                                        </p:tgtEl>
                                        <p:attrNameLst>
                                          <p:attrName>style.visibility</p:attrName>
                                        </p:attrNameLst>
                                      </p:cBhvr>
                                      <p:to>
                                        <p:strVal val="visible"/>
                                      </p:to>
                                    </p:set>
                                    <p:animEffect transition="in" filter="blinds(horizontal)">
                                      <p:cBhvr>
                                        <p:cTn id="55"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20" grpId="0" uiExpand="1" build="p"/>
      <p:bldP spid="2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00353829"/>
              </p:ext>
            </p:extLst>
          </p:nvPr>
        </p:nvGraphicFramePr>
        <p:xfrm>
          <a:off x="457200" y="1285875"/>
          <a:ext cx="453107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p:cNvGrpSpPr/>
          <p:nvPr/>
        </p:nvGrpSpPr>
        <p:grpSpPr>
          <a:xfrm>
            <a:off x="650930" y="1565264"/>
            <a:ext cx="954158" cy="4027714"/>
            <a:chOff x="4537130" y="1500536"/>
            <a:chExt cx="954158" cy="4027714"/>
          </a:xfrm>
        </p:grpSpPr>
        <p:sp>
          <p:nvSpPr>
            <p:cNvPr id="10" name="TextBox 9"/>
            <p:cNvSpPr txBox="1"/>
            <p:nvPr/>
          </p:nvSpPr>
          <p:spPr>
            <a:xfrm>
              <a:off x="4546655" y="1500536"/>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1</a:t>
              </a:r>
            </a:p>
          </p:txBody>
        </p:sp>
        <p:sp>
          <p:nvSpPr>
            <p:cNvPr id="11" name="TextBox 10"/>
            <p:cNvSpPr txBox="1"/>
            <p:nvPr/>
          </p:nvSpPr>
          <p:spPr>
            <a:xfrm>
              <a:off x="4964696" y="2367260"/>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2</a:t>
              </a:r>
            </a:p>
          </p:txBody>
        </p:sp>
        <p:sp>
          <p:nvSpPr>
            <p:cNvPr id="12" name="TextBox 11"/>
            <p:cNvSpPr txBox="1"/>
            <p:nvPr/>
          </p:nvSpPr>
          <p:spPr>
            <a:xfrm>
              <a:off x="5078996" y="3238215"/>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3</a:t>
              </a:r>
            </a:p>
          </p:txBody>
        </p:sp>
        <p:sp>
          <p:nvSpPr>
            <p:cNvPr id="13" name="TextBox 12"/>
            <p:cNvSpPr txBox="1"/>
            <p:nvPr/>
          </p:nvSpPr>
          <p:spPr>
            <a:xfrm>
              <a:off x="4933299" y="4066972"/>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4</a:t>
              </a:r>
            </a:p>
          </p:txBody>
        </p:sp>
        <p:sp>
          <p:nvSpPr>
            <p:cNvPr id="14" name="TextBox 13"/>
            <p:cNvSpPr txBox="1"/>
            <p:nvPr/>
          </p:nvSpPr>
          <p:spPr>
            <a:xfrm>
              <a:off x="4537130" y="4943475"/>
              <a:ext cx="412292" cy="584775"/>
            </a:xfrm>
            <a:prstGeom prst="rect">
              <a:avLst/>
            </a:prstGeom>
            <a:noFill/>
          </p:spPr>
          <p:txBody>
            <a:bodyPr wrap="none" rtlCol="0">
              <a:spAutoFit/>
            </a:bodyPr>
            <a:lstStyle/>
            <a:p>
              <a:r>
                <a:rPr lang="en-US" sz="3200" dirty="0">
                  <a:solidFill>
                    <a:schemeClr val="tx1"/>
                  </a:solidFill>
                  <a:latin typeface="Avenir LT Std 45 Book" panose="020B0502020203020204" pitchFamily="34" charset="0"/>
                </a:rPr>
                <a:t>5</a:t>
              </a:r>
            </a:p>
          </p:txBody>
        </p:sp>
      </p:grpSp>
      <p:sp>
        <p:nvSpPr>
          <p:cNvPr id="6" name="TextBox 5"/>
          <p:cNvSpPr txBox="1"/>
          <p:nvPr/>
        </p:nvSpPr>
        <p:spPr>
          <a:xfrm>
            <a:off x="5049614" y="1527106"/>
            <a:ext cx="3933296" cy="646331"/>
          </a:xfrm>
          <a:prstGeom prst="rect">
            <a:avLst/>
          </a:prstGeom>
          <a:noFill/>
        </p:spPr>
        <p:txBody>
          <a:bodyPr wrap="square" rtlCol="0">
            <a:spAutoFit/>
          </a:bodyPr>
          <a:lstStyle/>
          <a:p>
            <a:pPr>
              <a:spcBef>
                <a:spcPct val="20000"/>
              </a:spcBef>
              <a:buClr>
                <a:srgbClr val="990033"/>
              </a:buClr>
            </a:pPr>
            <a:r>
              <a:rPr lang="en-US" sz="1200" dirty="0">
                <a:solidFill>
                  <a:srgbClr val="C00000"/>
                </a:solidFill>
                <a:latin typeface="Avenir LT Std 45 Book" panose="020B0502020203020204" pitchFamily="34" charset="0"/>
              </a:rPr>
              <a:t>All direct expenses in support of the K-12 instructional programs of regular and special education students (administrators, teachers, sports, clubs, etc.). </a:t>
            </a:r>
          </a:p>
        </p:txBody>
      </p:sp>
      <p:sp>
        <p:nvSpPr>
          <p:cNvPr id="15" name="TextBox 14"/>
          <p:cNvSpPr txBox="1"/>
          <p:nvPr/>
        </p:nvSpPr>
        <p:spPr>
          <a:xfrm>
            <a:off x="5049614" y="2402772"/>
            <a:ext cx="3933296" cy="646331"/>
          </a:xfrm>
          <a:prstGeom prst="rect">
            <a:avLst/>
          </a:prstGeom>
          <a:noFill/>
        </p:spPr>
        <p:txBody>
          <a:bodyPr wrap="square" rtlCol="0">
            <a:spAutoFit/>
          </a:bodyPr>
          <a:lstStyle/>
          <a:p>
            <a:pPr>
              <a:buClr>
                <a:srgbClr val="FF9900"/>
              </a:buClr>
            </a:pPr>
            <a:r>
              <a:rPr lang="en-US" sz="1200" dirty="0">
                <a:solidFill>
                  <a:srgbClr val="FF6600"/>
                </a:solidFill>
                <a:latin typeface="Avenir LT Std 45 Book" panose="020B0502020203020204" pitchFamily="34" charset="0"/>
              </a:rPr>
              <a:t>All employee benefits expenses as well as debt service, capital project funding and the District’s cost for providing a summer school special </a:t>
            </a:r>
            <a:r>
              <a:rPr lang="en-US" sz="1200" dirty="0" err="1">
                <a:solidFill>
                  <a:srgbClr val="FF6600"/>
                </a:solidFill>
                <a:latin typeface="Avenir LT Std 45 Book" panose="020B0502020203020204" pitchFamily="34" charset="0"/>
              </a:rPr>
              <a:t>ed</a:t>
            </a:r>
            <a:r>
              <a:rPr lang="en-US" sz="1200" dirty="0">
                <a:solidFill>
                  <a:srgbClr val="FF6600"/>
                </a:solidFill>
                <a:latin typeface="Avenir LT Std 45 Book" panose="020B0502020203020204" pitchFamily="34" charset="0"/>
              </a:rPr>
              <a:t> program.</a:t>
            </a:r>
          </a:p>
        </p:txBody>
      </p:sp>
      <p:sp>
        <p:nvSpPr>
          <p:cNvPr id="16" name="TextBox 15"/>
          <p:cNvSpPr txBox="1"/>
          <p:nvPr/>
        </p:nvSpPr>
        <p:spPr>
          <a:xfrm>
            <a:off x="5049614" y="3166657"/>
            <a:ext cx="3933296" cy="830997"/>
          </a:xfrm>
          <a:prstGeom prst="rect">
            <a:avLst/>
          </a:prstGeom>
          <a:noFill/>
        </p:spPr>
        <p:txBody>
          <a:bodyPr wrap="square" rtlCol="0">
            <a:spAutoFit/>
          </a:bodyPr>
          <a:lstStyle/>
          <a:p>
            <a:pPr>
              <a:spcBef>
                <a:spcPct val="20000"/>
              </a:spcBef>
              <a:buClr>
                <a:srgbClr val="006600"/>
              </a:buClr>
            </a:pPr>
            <a:r>
              <a:rPr lang="en-US" sz="1200" dirty="0">
                <a:solidFill>
                  <a:srgbClr val="008000"/>
                </a:solidFill>
                <a:latin typeface="Avenir LT Std 45 Book" panose="020B0502020203020204" pitchFamily="34" charset="0"/>
              </a:rPr>
              <a:t>All expenses covering the District’s overall management and operations including BOE, legal, insurance, auditors, Superintendent, Human Resources and Business Offices.</a:t>
            </a:r>
            <a:endParaRPr lang="en-US" sz="1200" dirty="0">
              <a:solidFill>
                <a:schemeClr val="tx1"/>
              </a:solidFill>
              <a:latin typeface="Avenir LT Std 45 Book" panose="020B0502020203020204" pitchFamily="34" charset="0"/>
            </a:endParaRPr>
          </a:p>
        </p:txBody>
      </p:sp>
      <p:sp>
        <p:nvSpPr>
          <p:cNvPr id="17" name="TextBox 16"/>
          <p:cNvSpPr txBox="1"/>
          <p:nvPr/>
        </p:nvSpPr>
        <p:spPr>
          <a:xfrm>
            <a:off x="5049614" y="4154269"/>
            <a:ext cx="3933296" cy="646331"/>
          </a:xfrm>
          <a:prstGeom prst="rect">
            <a:avLst/>
          </a:prstGeom>
          <a:noFill/>
        </p:spPr>
        <p:txBody>
          <a:bodyPr wrap="square" rtlCol="0">
            <a:spAutoFit/>
          </a:bodyPr>
          <a:lstStyle/>
          <a:p>
            <a:pPr>
              <a:spcBef>
                <a:spcPct val="20000"/>
              </a:spcBef>
              <a:buClr>
                <a:srgbClr val="0070C0"/>
              </a:buClr>
            </a:pPr>
            <a:r>
              <a:rPr lang="en-US" sz="1200" dirty="0">
                <a:solidFill>
                  <a:srgbClr val="0070C0"/>
                </a:solidFill>
                <a:latin typeface="Avenir LT Std 45 Book" panose="020B0502020203020204" pitchFamily="34" charset="0"/>
              </a:rPr>
              <a:t>All expenses which are incurred to transport regular and special education students to and from public, private and parochial schools.</a:t>
            </a:r>
          </a:p>
        </p:txBody>
      </p:sp>
      <p:sp>
        <p:nvSpPr>
          <p:cNvPr id="18" name="TextBox 17"/>
          <p:cNvSpPr txBox="1"/>
          <p:nvPr/>
        </p:nvSpPr>
        <p:spPr>
          <a:xfrm>
            <a:off x="5049614" y="5071835"/>
            <a:ext cx="3933296" cy="461665"/>
          </a:xfrm>
          <a:prstGeom prst="rect">
            <a:avLst/>
          </a:prstGeom>
          <a:noFill/>
        </p:spPr>
        <p:txBody>
          <a:bodyPr wrap="square" rtlCol="0">
            <a:spAutoFit/>
          </a:bodyPr>
          <a:lstStyle/>
          <a:p>
            <a:pPr>
              <a:spcBef>
                <a:spcPct val="20000"/>
              </a:spcBef>
              <a:buClr>
                <a:srgbClr val="990033"/>
              </a:buClr>
            </a:pPr>
            <a:r>
              <a:rPr lang="en-US" sz="1200" dirty="0">
                <a:solidFill>
                  <a:srgbClr val="FF3399"/>
                </a:solidFill>
                <a:latin typeface="Avenir LT Std 45 Book" panose="020B0502020203020204" pitchFamily="34" charset="0"/>
              </a:rPr>
              <a:t>Expenses related to the community’s use of the </a:t>
            </a:r>
            <a:br>
              <a:rPr lang="en-US" sz="1200" dirty="0">
                <a:solidFill>
                  <a:srgbClr val="FF3399"/>
                </a:solidFill>
                <a:latin typeface="Avenir LT Std 45 Book" panose="020B0502020203020204" pitchFamily="34" charset="0"/>
              </a:rPr>
            </a:br>
            <a:r>
              <a:rPr lang="en-US" sz="1200" dirty="0">
                <a:solidFill>
                  <a:srgbClr val="FF3399"/>
                </a:solidFill>
                <a:latin typeface="Avenir LT Std 45 Book" panose="020B0502020203020204" pitchFamily="34" charset="0"/>
              </a:rPr>
              <a:t>District pool.</a:t>
            </a:r>
          </a:p>
        </p:txBody>
      </p:sp>
    </p:spTree>
    <p:extLst>
      <p:ext uri="{BB962C8B-B14F-4D97-AF65-F5344CB8AC3E}">
        <p14:creationId xmlns:p14="http://schemas.microsoft.com/office/powerpoint/2010/main" val="2428730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3"/>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0" presetClass="entr" presetSubtype="0" decel="10000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3"/>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50" presetClass="entr" presetSubtype="0"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ppt_w</p:attrName>
                                        </p:attrNameLst>
                                      </p:cBhvr>
                                      <p:tavLst>
                                        <p:tav tm="0">
                                          <p:val>
                                            <p:strVal val="#ppt_w+.3"/>
                                          </p:val>
                                        </p:tav>
                                        <p:tav tm="100000">
                                          <p:val>
                                            <p:strVal val="#ppt_w"/>
                                          </p:val>
                                        </p:tav>
                                      </p:tavLst>
                                    </p:anim>
                                    <p:anim calcmode="lin" valueType="num">
                                      <p:cBhvr>
                                        <p:cTn id="36" dur="1000" fill="hold"/>
                                        <p:tgtEl>
                                          <p:spTgt spid="16"/>
                                        </p:tgtEl>
                                        <p:attrNameLst>
                                          <p:attrName>ppt_h</p:attrName>
                                        </p:attrNameLst>
                                      </p:cBhvr>
                                      <p:tavLst>
                                        <p:tav tm="0">
                                          <p:val>
                                            <p:strVal val="#ppt_h"/>
                                          </p:val>
                                        </p:tav>
                                        <p:tav tm="100000">
                                          <p:val>
                                            <p:strVal val="#ppt_h"/>
                                          </p:val>
                                        </p:tav>
                                      </p:tavLst>
                                    </p:anim>
                                    <p:animEffect transition="in" filter="fade">
                                      <p:cBhvr>
                                        <p:cTn id="37" dur="10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50" presetClass="entr" presetSubtype="0" decel="10000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strVal val="#ppt_w+.3"/>
                                          </p:val>
                                        </p:tav>
                                        <p:tav tm="100000">
                                          <p:val>
                                            <p:strVal val="#ppt_w"/>
                                          </p:val>
                                        </p:tav>
                                      </p:tavLst>
                                    </p:anim>
                                    <p:anim calcmode="lin" valueType="num">
                                      <p:cBhvr>
                                        <p:cTn id="43" dur="1000" fill="hold"/>
                                        <p:tgtEl>
                                          <p:spTgt spid="17"/>
                                        </p:tgtEl>
                                        <p:attrNameLst>
                                          <p:attrName>ppt_h</p:attrName>
                                        </p:attrNameLst>
                                      </p:cBhvr>
                                      <p:tavLst>
                                        <p:tav tm="0">
                                          <p:val>
                                            <p:strVal val="#ppt_h"/>
                                          </p:val>
                                        </p:tav>
                                        <p:tav tm="100000">
                                          <p:val>
                                            <p:strVal val="#ppt_h"/>
                                          </p:val>
                                        </p:tav>
                                      </p:tavLst>
                                    </p:anim>
                                    <p:animEffect transition="in" filter="fade">
                                      <p:cBhvr>
                                        <p:cTn id="44" dur="10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50" presetClass="entr" presetSubtype="0" decel="10000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1000" fill="hold"/>
                                        <p:tgtEl>
                                          <p:spTgt spid="18"/>
                                        </p:tgtEl>
                                        <p:attrNameLst>
                                          <p:attrName>ppt_w</p:attrName>
                                        </p:attrNameLst>
                                      </p:cBhvr>
                                      <p:tavLst>
                                        <p:tav tm="0">
                                          <p:val>
                                            <p:strVal val="#ppt_w+.3"/>
                                          </p:val>
                                        </p:tav>
                                        <p:tav tm="100000">
                                          <p:val>
                                            <p:strVal val="#ppt_w"/>
                                          </p:val>
                                        </p:tav>
                                      </p:tavLst>
                                    </p:anim>
                                    <p:anim calcmode="lin" valueType="num">
                                      <p:cBhvr>
                                        <p:cTn id="50" dur="1000" fill="hold"/>
                                        <p:tgtEl>
                                          <p:spTgt spid="18"/>
                                        </p:tgtEl>
                                        <p:attrNameLst>
                                          <p:attrName>ppt_h</p:attrName>
                                        </p:attrNameLst>
                                      </p:cBhvr>
                                      <p:tavLst>
                                        <p:tav tm="0">
                                          <p:val>
                                            <p:strVal val="#ppt_h"/>
                                          </p:val>
                                        </p:tav>
                                        <p:tav tm="100000">
                                          <p:val>
                                            <p:strVal val="#ppt_h"/>
                                          </p:val>
                                        </p:tav>
                                      </p:tavLst>
                                    </p:anim>
                                    <p:animEffect transition="in" filter="fade">
                                      <p:cBhvr>
                                        <p:cTn id="5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15" grpId="0"/>
      <p:bldP spid="16" grpId="0"/>
      <p:bldP spid="17" grpId="0"/>
      <p:bldP spid="1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by Category</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167A526-2166-4C58-A6B2-042EB1F80EDB}" type="slidenum">
              <a:rPr kumimoji="0" lang="en-US" sz="1200" b="0" i="0" u="none" strike="noStrike" kern="1200" cap="none" spc="0" normalizeH="0" baseline="0" noProof="0" smtClean="0">
                <a:ln>
                  <a:noFill/>
                </a:ln>
                <a:solidFill>
                  <a:srgbClr val="008000"/>
                </a:solidFill>
                <a:effectLst/>
                <a:uLnTx/>
                <a:uFillTx/>
                <a:latin typeface="Avenir LT Std 45 Book" panose="020B0502020203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sz="1200" b="0" i="0" u="none" strike="noStrike" kern="1200" cap="none" spc="0" normalizeH="0" baseline="0" noProof="0">
              <a:ln>
                <a:noFill/>
              </a:ln>
              <a:solidFill>
                <a:srgbClr val="008000"/>
              </a:solidFill>
              <a:effectLst/>
              <a:uLnTx/>
              <a:uFillTx/>
              <a:latin typeface="Avenir LT Std 45 Book" panose="020B0502020203020204" pitchFamily="34" charset="0"/>
              <a:ea typeface="+mn-ea"/>
              <a:cs typeface="+mn-cs"/>
            </a:endParaRPr>
          </a:p>
        </p:txBody>
      </p:sp>
      <p:graphicFrame>
        <p:nvGraphicFramePr>
          <p:cNvPr id="10" name="Diagramm 2">
            <a:extLst>
              <a:ext uri="{FF2B5EF4-FFF2-40B4-BE49-F238E27FC236}">
                <a16:creationId xmlns:a16="http://schemas.microsoft.com/office/drawing/2014/main" id="{8D20F335-8E5A-4371-BD85-146FEEC15FF1}"/>
              </a:ext>
            </a:extLst>
          </p:cNvPr>
          <p:cNvGraphicFramePr>
            <a:graphicFrameLocks/>
          </p:cNvGraphicFramePr>
          <p:nvPr>
            <p:extLst>
              <p:ext uri="{D42A27DB-BD31-4B8C-83A1-F6EECF244321}">
                <p14:modId xmlns:p14="http://schemas.microsoft.com/office/powerpoint/2010/main" val="1071371700"/>
              </p:ext>
            </p:extLst>
          </p:nvPr>
        </p:nvGraphicFramePr>
        <p:xfrm>
          <a:off x="685800" y="1143000"/>
          <a:ext cx="7848600" cy="4953000"/>
        </p:xfrm>
        <a:graphic>
          <a:graphicData uri="http://schemas.openxmlformats.org/drawingml/2006/chart">
            <c:chart xmlns:c="http://schemas.openxmlformats.org/drawingml/2006/chart" xmlns:r="http://schemas.openxmlformats.org/officeDocument/2006/relationships" r:id="rId2"/>
          </a:graphicData>
        </a:graphic>
      </p:graphicFrame>
      <p:cxnSp>
        <p:nvCxnSpPr>
          <p:cNvPr id="11" name="Straight Connector 10">
            <a:extLst>
              <a:ext uri="{FF2B5EF4-FFF2-40B4-BE49-F238E27FC236}">
                <a16:creationId xmlns:a16="http://schemas.microsoft.com/office/drawing/2014/main" id="{BFE2E777-F86A-4797-8BF9-2110450C3155}"/>
              </a:ext>
            </a:extLst>
          </p:cNvPr>
          <p:cNvCxnSpPr>
            <a:cxnSpLocks/>
          </p:cNvCxnSpPr>
          <p:nvPr/>
        </p:nvCxnSpPr>
        <p:spPr bwMode="auto">
          <a:xfrm flipH="1">
            <a:off x="6172200" y="1524000"/>
            <a:ext cx="914400" cy="1524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454BA996-D243-4D17-8628-4D3429B1C803}"/>
              </a:ext>
            </a:extLst>
          </p:cNvPr>
          <p:cNvCxnSpPr>
            <a:cxnSpLocks/>
          </p:cNvCxnSpPr>
          <p:nvPr/>
        </p:nvCxnSpPr>
        <p:spPr bwMode="auto">
          <a:xfrm flipH="1" flipV="1">
            <a:off x="3276600" y="1371600"/>
            <a:ext cx="685800" cy="3048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5" name="Text Box 17">
            <a:extLst>
              <a:ext uri="{FF2B5EF4-FFF2-40B4-BE49-F238E27FC236}">
                <a16:creationId xmlns:a16="http://schemas.microsoft.com/office/drawing/2014/main" id="{0892E9C5-0500-4205-825A-7CE49510F230}"/>
              </a:ext>
            </a:extLst>
          </p:cNvPr>
          <p:cNvSpPr txBox="1">
            <a:spLocks noChangeArrowheads="1"/>
          </p:cNvSpPr>
          <p:nvPr/>
        </p:nvSpPr>
        <p:spPr bwMode="auto">
          <a:xfrm>
            <a:off x="228600" y="5105400"/>
            <a:ext cx="2362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defTabSz="457200" fontAlgn="base">
              <a:spcBef>
                <a:spcPct val="0"/>
              </a:spcBef>
              <a:spcAft>
                <a:spcPct val="0"/>
              </a:spcAft>
            </a:pPr>
            <a:r>
              <a:rPr lang="en-US" altLang="en-US" sz="2400" b="1" dirty="0">
                <a:solidFill>
                  <a:schemeClr val="tx1"/>
                </a:solidFill>
                <a:latin typeface="Avenir LT Std 45 Book" panose="020B0502020203020204" pitchFamily="34" charset="0"/>
              </a:rPr>
              <a:t>Total of </a:t>
            </a:r>
            <a:br>
              <a:rPr lang="en-US" altLang="en-US" sz="2400" b="1" dirty="0">
                <a:solidFill>
                  <a:schemeClr val="tx1"/>
                </a:solidFill>
                <a:latin typeface="Avenir LT Std 45 Book" panose="020B0502020203020204" pitchFamily="34" charset="0"/>
              </a:rPr>
            </a:br>
            <a:r>
              <a:rPr lang="en-US" altLang="en-US" sz="2400" b="1" dirty="0">
                <a:solidFill>
                  <a:schemeClr val="tx1"/>
                </a:solidFill>
                <a:latin typeface="Avenir LT Std 45 Book" panose="020B0502020203020204" pitchFamily="34" charset="0"/>
              </a:rPr>
              <a:t>$307,664,521</a:t>
            </a:r>
          </a:p>
        </p:txBody>
      </p:sp>
    </p:spTree>
    <p:extLst>
      <p:ext uri="{BB962C8B-B14F-4D97-AF65-F5344CB8AC3E}">
        <p14:creationId xmlns:p14="http://schemas.microsoft.com/office/powerpoint/2010/main" val="2184935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77687" y="258417"/>
            <a:ext cx="8229600" cy="715962"/>
          </a:xfrm>
        </p:spPr>
        <p:txBody>
          <a:bodyPr/>
          <a:lstStyle/>
          <a:p>
            <a:r>
              <a:rPr lang="en-US" dirty="0"/>
              <a:t>Expenditures by Category</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167A526-2166-4C58-A6B2-042EB1F80EDB}" type="slidenum">
              <a:rPr kumimoji="0" lang="en-US" sz="1200" b="0" i="0" u="none" strike="noStrike" kern="1200" cap="none" spc="0" normalizeH="0" baseline="0" noProof="0" smtClean="0">
                <a:ln>
                  <a:noFill/>
                </a:ln>
                <a:solidFill>
                  <a:srgbClr val="008000"/>
                </a:solidFill>
                <a:effectLst/>
                <a:uLnTx/>
                <a:uFillTx/>
                <a:latin typeface="Avenir LT Std 45 Book" panose="020B0502020203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sz="1200" b="0" i="0" u="none" strike="noStrike" kern="1200" cap="none" spc="0" normalizeH="0" baseline="0" noProof="0">
              <a:ln>
                <a:noFill/>
              </a:ln>
              <a:solidFill>
                <a:srgbClr val="008000"/>
              </a:solidFill>
              <a:effectLst/>
              <a:uLnTx/>
              <a:uFillTx/>
              <a:latin typeface="Avenir LT Std 45 Book" panose="020B0502020203020204" pitchFamily="34" charset="0"/>
              <a:ea typeface="+mn-ea"/>
              <a:cs typeface="+mn-cs"/>
            </a:endParaRPr>
          </a:p>
        </p:txBody>
      </p:sp>
      <p:pic>
        <p:nvPicPr>
          <p:cNvPr id="3" name="!!numbers">
            <a:extLst>
              <a:ext uri="{FF2B5EF4-FFF2-40B4-BE49-F238E27FC236}">
                <a16:creationId xmlns:a16="http://schemas.microsoft.com/office/drawing/2014/main" id="{1E1ABE3A-AB0C-481E-99F3-1AEB32579EB8}"/>
              </a:ext>
            </a:extLst>
          </p:cNvPr>
          <p:cNvPicPr>
            <a:picLocks noChangeAspect="1"/>
          </p:cNvPicPr>
          <p:nvPr/>
        </p:nvPicPr>
        <p:blipFill>
          <a:blip r:embed="rId2"/>
          <a:stretch>
            <a:fillRect/>
          </a:stretch>
        </p:blipFill>
        <p:spPr>
          <a:xfrm>
            <a:off x="307102" y="1145619"/>
            <a:ext cx="8608298" cy="4950381"/>
          </a:xfrm>
          <a:prstGeom prst="rect">
            <a:avLst/>
          </a:prstGeom>
        </p:spPr>
      </p:pic>
    </p:spTree>
    <p:extLst>
      <p:ext uri="{BB962C8B-B14F-4D97-AF65-F5344CB8AC3E}">
        <p14:creationId xmlns:p14="http://schemas.microsoft.com/office/powerpoint/2010/main" val="2877067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BF20F-F539-4EB0-8915-366644959A56}"/>
              </a:ext>
            </a:extLst>
          </p:cNvPr>
          <p:cNvSpPr>
            <a:spLocks noGrp="1"/>
          </p:cNvSpPr>
          <p:nvPr>
            <p:ph type="title"/>
          </p:nvPr>
        </p:nvSpPr>
        <p:spPr/>
        <p:txBody>
          <a:bodyPr/>
          <a:lstStyle/>
          <a:p>
            <a:r>
              <a:rPr lang="en-US" dirty="0"/>
              <a:t>Detailed Budget Information</a:t>
            </a:r>
          </a:p>
        </p:txBody>
      </p:sp>
      <p:pic>
        <p:nvPicPr>
          <p:cNvPr id="7" name="Graphic 6" descr="Right pointing backhand index">
            <a:extLst>
              <a:ext uri="{FF2B5EF4-FFF2-40B4-BE49-F238E27FC236}">
                <a16:creationId xmlns:a16="http://schemas.microsoft.com/office/drawing/2014/main" id="{89F48DD0-A754-407A-AF38-9ED5A010FC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2362200" y="3200400"/>
            <a:ext cx="1600200" cy="1600200"/>
          </a:xfrm>
          <a:prstGeom prst="rect">
            <a:avLst/>
          </a:prstGeom>
        </p:spPr>
      </p:pic>
      <p:pic>
        <p:nvPicPr>
          <p:cNvPr id="8" name="!!web">
            <a:extLst>
              <a:ext uri="{FF2B5EF4-FFF2-40B4-BE49-F238E27FC236}">
                <a16:creationId xmlns:a16="http://schemas.microsoft.com/office/drawing/2014/main" id="{C380E6B5-4C25-4D07-8C16-FCCE1106B880}"/>
              </a:ext>
            </a:extLst>
          </p:cNvPr>
          <p:cNvPicPr>
            <a:picLocks noChangeAspect="1"/>
          </p:cNvPicPr>
          <p:nvPr/>
        </p:nvPicPr>
        <p:blipFill rotWithShape="1">
          <a:blip r:embed="rId4"/>
          <a:srcRect l="17259" t="12189" r="9795" b="37706"/>
          <a:stretch/>
        </p:blipFill>
        <p:spPr>
          <a:xfrm>
            <a:off x="-381000" y="1143000"/>
            <a:ext cx="10042885" cy="4664242"/>
          </a:xfrm>
          <a:prstGeom prst="rect">
            <a:avLst/>
          </a:prstGeom>
        </p:spPr>
      </p:pic>
    </p:spTree>
    <p:extLst>
      <p:ext uri="{BB962C8B-B14F-4D97-AF65-F5344CB8AC3E}">
        <p14:creationId xmlns:p14="http://schemas.microsoft.com/office/powerpoint/2010/main" val="26414185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3" name="!!web">
            <a:extLst>
              <a:ext uri="{FF2B5EF4-FFF2-40B4-BE49-F238E27FC236}">
                <a16:creationId xmlns:a16="http://schemas.microsoft.com/office/drawing/2014/main" id="{CFFEDFFC-C663-4DA5-B9E8-A744986E4EA5}"/>
              </a:ext>
            </a:extLst>
          </p:cNvPr>
          <p:cNvPicPr>
            <a:picLocks noChangeAspect="1"/>
          </p:cNvPicPr>
          <p:nvPr/>
        </p:nvPicPr>
        <p:blipFill>
          <a:blip r:embed="rId2"/>
          <a:stretch>
            <a:fillRect/>
          </a:stretch>
        </p:blipFill>
        <p:spPr>
          <a:xfrm>
            <a:off x="2133600" y="1219200"/>
            <a:ext cx="4829625" cy="4770438"/>
          </a:xfrm>
          <a:prstGeom prst="rect">
            <a:avLst/>
          </a:prstGeom>
        </p:spPr>
      </p:pic>
    </p:spTree>
    <p:extLst>
      <p:ext uri="{BB962C8B-B14F-4D97-AF65-F5344CB8AC3E}">
        <p14:creationId xmlns:p14="http://schemas.microsoft.com/office/powerpoint/2010/main" val="39086481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5" name="!!web">
            <a:extLst>
              <a:ext uri="{FF2B5EF4-FFF2-40B4-BE49-F238E27FC236}">
                <a16:creationId xmlns:a16="http://schemas.microsoft.com/office/drawing/2014/main" id="{FFED30E2-AC3A-4D06-803A-28F799D22201}"/>
              </a:ext>
            </a:extLst>
          </p:cNvPr>
          <p:cNvPicPr>
            <a:picLocks noChangeAspect="1"/>
          </p:cNvPicPr>
          <p:nvPr/>
        </p:nvPicPr>
        <p:blipFill rotWithShape="1">
          <a:blip r:embed="rId2"/>
          <a:srcRect t="21915" r="32828"/>
          <a:stretch/>
        </p:blipFill>
        <p:spPr>
          <a:xfrm>
            <a:off x="1828800" y="1371600"/>
            <a:ext cx="5886450" cy="4415388"/>
          </a:xfrm>
          <a:prstGeom prst="rect">
            <a:avLst/>
          </a:prstGeom>
        </p:spPr>
      </p:pic>
    </p:spTree>
    <p:extLst>
      <p:ext uri="{BB962C8B-B14F-4D97-AF65-F5344CB8AC3E}">
        <p14:creationId xmlns:p14="http://schemas.microsoft.com/office/powerpoint/2010/main" val="23790671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4" name="!!web">
            <a:extLst>
              <a:ext uri="{FF2B5EF4-FFF2-40B4-BE49-F238E27FC236}">
                <a16:creationId xmlns:a16="http://schemas.microsoft.com/office/drawing/2014/main" id="{AB616500-DAE3-40F8-A9C4-6817521F38B5}"/>
              </a:ext>
            </a:extLst>
          </p:cNvPr>
          <p:cNvPicPr>
            <a:picLocks noChangeAspect="1"/>
          </p:cNvPicPr>
          <p:nvPr/>
        </p:nvPicPr>
        <p:blipFill rotWithShape="1">
          <a:blip r:embed="rId2"/>
          <a:srcRect t="64367" r="34218"/>
          <a:stretch/>
        </p:blipFill>
        <p:spPr>
          <a:xfrm>
            <a:off x="1295400" y="1417638"/>
            <a:ext cx="6875678" cy="3682191"/>
          </a:xfrm>
          <a:prstGeom prst="rect">
            <a:avLst/>
          </a:prstGeom>
        </p:spPr>
      </p:pic>
    </p:spTree>
    <p:extLst>
      <p:ext uri="{BB962C8B-B14F-4D97-AF65-F5344CB8AC3E}">
        <p14:creationId xmlns:p14="http://schemas.microsoft.com/office/powerpoint/2010/main" val="25649969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Detailed Budget Information</a:t>
            </a:r>
          </a:p>
        </p:txBody>
      </p:sp>
      <p:pic>
        <p:nvPicPr>
          <p:cNvPr id="4" name="!!web">
            <a:extLst>
              <a:ext uri="{FF2B5EF4-FFF2-40B4-BE49-F238E27FC236}">
                <a16:creationId xmlns:a16="http://schemas.microsoft.com/office/drawing/2014/main" id="{AB616500-DAE3-40F8-A9C4-6817521F38B5}"/>
              </a:ext>
            </a:extLst>
          </p:cNvPr>
          <p:cNvPicPr>
            <a:picLocks noChangeAspect="1"/>
          </p:cNvPicPr>
          <p:nvPr/>
        </p:nvPicPr>
        <p:blipFill rotWithShape="1">
          <a:blip r:embed="rId2"/>
          <a:srcRect t="64367" r="34218"/>
          <a:stretch/>
        </p:blipFill>
        <p:spPr>
          <a:xfrm>
            <a:off x="1295400" y="1417638"/>
            <a:ext cx="6875678" cy="3682191"/>
          </a:xfrm>
          <a:prstGeom prst="rect">
            <a:avLst/>
          </a:prstGeom>
        </p:spPr>
      </p:pic>
      <p:pic>
        <p:nvPicPr>
          <p:cNvPr id="5" name="Graphic 4" descr="Right pointing backhand index">
            <a:extLst>
              <a:ext uri="{FF2B5EF4-FFF2-40B4-BE49-F238E27FC236}">
                <a16:creationId xmlns:a16="http://schemas.microsoft.com/office/drawing/2014/main" id="{C2C2EA7E-3B51-45EF-8C4A-294D654E178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 y="2667000"/>
            <a:ext cx="914400" cy="914400"/>
          </a:xfrm>
          <a:prstGeom prst="rect">
            <a:avLst/>
          </a:prstGeom>
        </p:spPr>
      </p:pic>
    </p:spTree>
    <p:extLst>
      <p:ext uri="{BB962C8B-B14F-4D97-AF65-F5344CB8AC3E}">
        <p14:creationId xmlns:p14="http://schemas.microsoft.com/office/powerpoint/2010/main" val="12917717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utoRev="1" fill="hold" nodeType="withEffect">
                                  <p:stCondLst>
                                    <p:cond delay="0"/>
                                  </p:stCondLst>
                                  <p:childTnLst>
                                    <p:animMotion origin="layout" path="M 3.33333E-6 4.44444E-6 L 3.33333E-6 0.22222 " pathEditMode="fixed" rAng="0" ptsTypes="AA">
                                      <p:cBhvr>
                                        <p:cTn id="6" dur="1000" fill="hold"/>
                                        <p:tgtEl>
                                          <p:spTgt spid="5"/>
                                        </p:tgtEl>
                                        <p:attrNameLst>
                                          <p:attrName>ppt_x</p:attrName>
                                          <p:attrName>ppt_y</p:attrName>
                                        </p:attrNameLst>
                                      </p:cBhvr>
                                      <p:rCtr x="0" y="11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6DB90-CBAD-43CC-9F88-7C3242F08B62}"/>
              </a:ext>
            </a:extLst>
          </p:cNvPr>
          <p:cNvSpPr>
            <a:spLocks noGrp="1"/>
          </p:cNvSpPr>
          <p:nvPr>
            <p:ph type="title"/>
          </p:nvPr>
        </p:nvSpPr>
        <p:spPr/>
        <p:txBody>
          <a:bodyPr/>
          <a:lstStyle/>
          <a:p>
            <a:r>
              <a:rPr lang="en-US" dirty="0"/>
              <a:t>Vote Information</a:t>
            </a:r>
          </a:p>
        </p:txBody>
      </p:sp>
      <p:sp>
        <p:nvSpPr>
          <p:cNvPr id="4" name="Slide Number Placeholder 3">
            <a:extLst>
              <a:ext uri="{FF2B5EF4-FFF2-40B4-BE49-F238E27FC236}">
                <a16:creationId xmlns:a16="http://schemas.microsoft.com/office/drawing/2014/main" id="{932B5A9B-511F-4125-B685-B2B7A250A7CE}"/>
              </a:ext>
            </a:extLst>
          </p:cNvPr>
          <p:cNvSpPr>
            <a:spLocks noGrp="1"/>
          </p:cNvSpPr>
          <p:nvPr>
            <p:ph type="sldNum" sz="quarter" idx="10"/>
          </p:nvPr>
        </p:nvSpPr>
        <p:spPr/>
        <p:txBody>
          <a:bodyPr/>
          <a:lstStyle/>
          <a:p>
            <a:pPr>
              <a:defRPr/>
            </a:pPr>
            <a:fld id="{F167A526-2166-4C58-A6B2-042EB1F80EDB}" type="slidenum">
              <a:rPr lang="en-US" smtClean="0"/>
              <a:pPr>
                <a:defRPr/>
              </a:pPr>
              <a:t>41</a:t>
            </a:fld>
            <a:endParaRPr lang="en-US" dirty="0"/>
          </a:p>
        </p:txBody>
      </p:sp>
      <p:pic>
        <p:nvPicPr>
          <p:cNvPr id="15" name="Picture 14">
            <a:extLst>
              <a:ext uri="{FF2B5EF4-FFF2-40B4-BE49-F238E27FC236}">
                <a16:creationId xmlns:a16="http://schemas.microsoft.com/office/drawing/2014/main" id="{E0FF4AF7-767D-412D-B1A7-3D1E77320FEE}"/>
              </a:ext>
            </a:extLst>
          </p:cNvPr>
          <p:cNvPicPr>
            <a:picLocks noChangeAspect="1"/>
          </p:cNvPicPr>
          <p:nvPr/>
        </p:nvPicPr>
        <p:blipFill>
          <a:blip r:embed="rId2"/>
          <a:stretch>
            <a:fillRect/>
          </a:stretch>
        </p:blipFill>
        <p:spPr>
          <a:xfrm>
            <a:off x="457200" y="2033945"/>
            <a:ext cx="4206845" cy="2562880"/>
          </a:xfrm>
          <a:prstGeom prst="rect">
            <a:avLst/>
          </a:prstGeom>
        </p:spPr>
      </p:pic>
      <p:sp>
        <p:nvSpPr>
          <p:cNvPr id="16" name="TextBox 15">
            <a:extLst>
              <a:ext uri="{FF2B5EF4-FFF2-40B4-BE49-F238E27FC236}">
                <a16:creationId xmlns:a16="http://schemas.microsoft.com/office/drawing/2014/main" id="{F8B87446-2BFC-4E87-8E40-35B66939F56A}"/>
              </a:ext>
            </a:extLst>
          </p:cNvPr>
          <p:cNvSpPr txBox="1"/>
          <p:nvPr/>
        </p:nvSpPr>
        <p:spPr>
          <a:xfrm>
            <a:off x="1524000" y="3192215"/>
            <a:ext cx="914400" cy="523220"/>
          </a:xfrm>
          <a:prstGeom prst="rect">
            <a:avLst/>
          </a:prstGeom>
          <a:noFill/>
        </p:spPr>
        <p:txBody>
          <a:bodyPr wrap="square" rtlCol="0">
            <a:spAutoFit/>
          </a:bodyPr>
          <a:lstStyle/>
          <a:p>
            <a:pPr algn="ctr"/>
            <a:r>
              <a:rPr lang="en-US" sz="2800" b="1" dirty="0">
                <a:solidFill>
                  <a:srgbClr val="C00000"/>
                </a:solidFill>
                <a:latin typeface="Avenir LT Std 45 Book" panose="020B0502020203020204" pitchFamily="34" charset="0"/>
              </a:rPr>
              <a:t>20</a:t>
            </a:r>
          </a:p>
        </p:txBody>
      </p:sp>
      <p:sp>
        <p:nvSpPr>
          <p:cNvPr id="17" name="TextBox 16">
            <a:extLst>
              <a:ext uri="{FF2B5EF4-FFF2-40B4-BE49-F238E27FC236}">
                <a16:creationId xmlns:a16="http://schemas.microsoft.com/office/drawing/2014/main" id="{6F9BF697-670E-4092-B90D-D554CB793DC9}"/>
              </a:ext>
            </a:extLst>
          </p:cNvPr>
          <p:cNvSpPr txBox="1"/>
          <p:nvPr/>
        </p:nvSpPr>
        <p:spPr>
          <a:xfrm>
            <a:off x="579048" y="4596825"/>
            <a:ext cx="4000500" cy="584775"/>
          </a:xfrm>
          <a:prstGeom prst="rect">
            <a:avLst/>
          </a:prstGeom>
          <a:noFill/>
        </p:spPr>
        <p:txBody>
          <a:bodyPr wrap="square" rtlCol="0">
            <a:spAutoFit/>
          </a:bodyPr>
          <a:lstStyle/>
          <a:p>
            <a:pPr algn="ctr"/>
            <a:r>
              <a:rPr lang="en-US" sz="1600" dirty="0">
                <a:solidFill>
                  <a:srgbClr val="C00000"/>
                </a:solidFill>
                <a:latin typeface="Avenir LT Std 45 Book" panose="020B0502020203020204" pitchFamily="34" charset="0"/>
              </a:rPr>
              <a:t>Statewide school district voting </a:t>
            </a:r>
            <a:br>
              <a:rPr lang="en-US" sz="1600" dirty="0">
                <a:solidFill>
                  <a:srgbClr val="C00000"/>
                </a:solidFill>
                <a:latin typeface="Avenir LT Std 45 Book" panose="020B0502020203020204" pitchFamily="34" charset="0"/>
              </a:rPr>
            </a:br>
            <a:r>
              <a:rPr lang="en-US" sz="1600" dirty="0">
                <a:solidFill>
                  <a:srgbClr val="C00000"/>
                </a:solidFill>
                <a:latin typeface="Avenir LT Std 45 Book" panose="020B0502020203020204" pitchFamily="34" charset="0"/>
              </a:rPr>
              <a:t>held the third Tuesday in May each year.</a:t>
            </a:r>
          </a:p>
        </p:txBody>
      </p:sp>
      <p:sp>
        <p:nvSpPr>
          <p:cNvPr id="18" name="TextBox 17">
            <a:extLst>
              <a:ext uri="{FF2B5EF4-FFF2-40B4-BE49-F238E27FC236}">
                <a16:creationId xmlns:a16="http://schemas.microsoft.com/office/drawing/2014/main" id="{76919AA1-4F76-4532-9325-344973E25389}"/>
              </a:ext>
            </a:extLst>
          </p:cNvPr>
          <p:cNvSpPr txBox="1"/>
          <p:nvPr/>
        </p:nvSpPr>
        <p:spPr>
          <a:xfrm>
            <a:off x="474453" y="1453483"/>
            <a:ext cx="3030747" cy="707886"/>
          </a:xfrm>
          <a:prstGeom prst="rect">
            <a:avLst/>
          </a:prstGeom>
          <a:noFill/>
        </p:spPr>
        <p:txBody>
          <a:bodyPr wrap="square" rtlCol="0">
            <a:spAutoFit/>
          </a:bodyPr>
          <a:lstStyle/>
          <a:p>
            <a:r>
              <a:rPr lang="en-US" sz="4000" b="1" dirty="0">
                <a:solidFill>
                  <a:srgbClr val="C00000"/>
                </a:solidFill>
                <a:latin typeface="Avenir LT Std 45 Book" panose="020B0502020203020204" pitchFamily="34" charset="0"/>
              </a:rPr>
              <a:t>May 2025</a:t>
            </a:r>
          </a:p>
        </p:txBody>
      </p:sp>
      <p:sp>
        <p:nvSpPr>
          <p:cNvPr id="19" name="Content Placeholder 10">
            <a:extLst>
              <a:ext uri="{FF2B5EF4-FFF2-40B4-BE49-F238E27FC236}">
                <a16:creationId xmlns:a16="http://schemas.microsoft.com/office/drawing/2014/main" id="{574CDE49-6DBE-4B49-ADAF-F4048FC0B546}"/>
              </a:ext>
            </a:extLst>
          </p:cNvPr>
          <p:cNvSpPr txBox="1">
            <a:spLocks/>
          </p:cNvSpPr>
          <p:nvPr/>
        </p:nvSpPr>
        <p:spPr bwMode="auto">
          <a:xfrm>
            <a:off x="4724400" y="1295400"/>
            <a:ext cx="41910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3AA52B"/>
              </a:buClr>
              <a:buChar char="•"/>
              <a:defRPr sz="28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4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0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18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18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1800">
                <a:solidFill>
                  <a:schemeClr val="tx1"/>
                </a:solidFill>
                <a:latin typeface="+mn-lt"/>
              </a:defRPr>
            </a:lvl6pPr>
            <a:lvl7pPr marL="2971800" indent="-228600" algn="l" rtl="0" eaLnBrk="0" fontAlgn="base" hangingPunct="0">
              <a:spcBef>
                <a:spcPct val="20000"/>
              </a:spcBef>
              <a:spcAft>
                <a:spcPct val="0"/>
              </a:spcAft>
              <a:buClr>
                <a:srgbClr val="006600"/>
              </a:buClr>
              <a:buChar char="»"/>
              <a:defRPr sz="1800">
                <a:solidFill>
                  <a:schemeClr val="tx1"/>
                </a:solidFill>
                <a:latin typeface="+mn-lt"/>
              </a:defRPr>
            </a:lvl7pPr>
            <a:lvl8pPr marL="3429000" indent="-228600" algn="l" rtl="0" eaLnBrk="0" fontAlgn="base" hangingPunct="0">
              <a:spcBef>
                <a:spcPct val="20000"/>
              </a:spcBef>
              <a:spcAft>
                <a:spcPct val="0"/>
              </a:spcAft>
              <a:buClr>
                <a:srgbClr val="006600"/>
              </a:buClr>
              <a:buChar char="»"/>
              <a:defRPr sz="1800">
                <a:solidFill>
                  <a:schemeClr val="tx1"/>
                </a:solidFill>
                <a:latin typeface="+mn-lt"/>
              </a:defRPr>
            </a:lvl8pPr>
            <a:lvl9pPr marL="3886200" indent="-228600" algn="l" rtl="0" eaLnBrk="0" fontAlgn="base" hangingPunct="0">
              <a:spcBef>
                <a:spcPct val="20000"/>
              </a:spcBef>
              <a:spcAft>
                <a:spcPct val="0"/>
              </a:spcAft>
              <a:buClr>
                <a:srgbClr val="006600"/>
              </a:buClr>
              <a:buChar char="»"/>
              <a:defRPr sz="1800">
                <a:solidFill>
                  <a:schemeClr val="tx1"/>
                </a:solidFill>
                <a:latin typeface="+mn-lt"/>
              </a:defRPr>
            </a:lvl9pPr>
          </a:lstStyle>
          <a:p>
            <a:pPr>
              <a:buFont typeface="Arial" panose="020B0604020202020204" pitchFamily="34" charset="0"/>
              <a:buChar char="•"/>
            </a:pPr>
            <a:r>
              <a:rPr lang="en-US" sz="2000" kern="0" dirty="0"/>
              <a:t>What is being voted on?</a:t>
            </a:r>
          </a:p>
          <a:p>
            <a:pPr lvl="1">
              <a:buFont typeface="Wingdings" pitchFamily="2" charset="2"/>
              <a:buChar char="ü"/>
            </a:pPr>
            <a:r>
              <a:rPr lang="en-US" sz="1600" kern="0" dirty="0"/>
              <a:t>2025-26 budget</a:t>
            </a:r>
          </a:p>
          <a:p>
            <a:pPr lvl="1">
              <a:buFont typeface="Wingdings" pitchFamily="2" charset="2"/>
              <a:buChar char="ü"/>
            </a:pPr>
            <a:r>
              <a:rPr lang="en-US" sz="1600" kern="0" dirty="0"/>
              <a:t>Trustee Election (2 of 7 seats)</a:t>
            </a:r>
          </a:p>
          <a:p>
            <a:pPr>
              <a:buSzPct val="105000"/>
              <a:buFont typeface="Arial" panose="020B0604020202020204" pitchFamily="34" charset="0"/>
              <a:buChar char="•"/>
            </a:pPr>
            <a:r>
              <a:rPr lang="en-US" sz="2000" kern="0" dirty="0"/>
              <a:t>Voting details:</a:t>
            </a:r>
          </a:p>
          <a:p>
            <a:pPr lvl="1">
              <a:buSzPct val="105000"/>
              <a:buFont typeface="Wingdings" pitchFamily="2" charset="2"/>
              <a:buChar char="ü"/>
            </a:pPr>
            <a:r>
              <a:rPr lang="en-US" sz="1600" u="sng" kern="0" dirty="0"/>
              <a:t>Location</a:t>
            </a:r>
            <a:r>
              <a:rPr lang="en-US" sz="1600" kern="0" dirty="0"/>
              <a:t>: High School East gymnasium</a:t>
            </a:r>
          </a:p>
          <a:p>
            <a:pPr lvl="1">
              <a:buSzPct val="105000"/>
              <a:buFont typeface="Wingdings" pitchFamily="2" charset="2"/>
              <a:buChar char="ü"/>
            </a:pPr>
            <a:r>
              <a:rPr lang="en-US" sz="1600" u="sng" kern="0" dirty="0"/>
              <a:t>Hours</a:t>
            </a:r>
            <a:r>
              <a:rPr lang="en-US" sz="1600" kern="0" dirty="0"/>
              <a:t>: 7am to 10pm</a:t>
            </a:r>
          </a:p>
          <a:p>
            <a:pPr>
              <a:buSzPct val="105000"/>
              <a:buFont typeface="Arial" panose="020B0604020202020204" pitchFamily="34" charset="0"/>
              <a:buChar char="•"/>
            </a:pPr>
            <a:r>
              <a:rPr lang="en-US" sz="2000" kern="0" dirty="0"/>
              <a:t>Can I vote?</a:t>
            </a:r>
          </a:p>
          <a:p>
            <a:pPr lvl="1">
              <a:buSzPct val="105000"/>
              <a:buFont typeface="Wingdings" pitchFamily="2" charset="2"/>
              <a:buChar char="ü"/>
            </a:pPr>
            <a:r>
              <a:rPr lang="en-US" sz="1600" kern="0" dirty="0"/>
              <a:t>Visit www.hhh.k12.ny.us/budget</a:t>
            </a:r>
            <a:r>
              <a:rPr lang="en-US" sz="1600" kern="0" dirty="0">
                <a:highlight>
                  <a:srgbClr val="FFFF00"/>
                </a:highlight>
              </a:rPr>
              <a:t> </a:t>
            </a:r>
            <a:endParaRPr lang="en-US" sz="1600" kern="0" dirty="0"/>
          </a:p>
          <a:p>
            <a:pPr lvl="1">
              <a:buSzPct val="105000"/>
              <a:buFont typeface="Wingdings" pitchFamily="2" charset="2"/>
              <a:buChar char="ü"/>
            </a:pPr>
            <a:r>
              <a:rPr lang="en-US" sz="1600" kern="0" dirty="0"/>
              <a:t>Click on “Voter Information” </a:t>
            </a:r>
          </a:p>
          <a:p>
            <a:pPr lvl="1">
              <a:buSzPct val="105000"/>
              <a:buFont typeface="Wingdings" pitchFamily="2" charset="2"/>
              <a:buChar char="ü"/>
            </a:pPr>
            <a:r>
              <a:rPr lang="en-US" sz="1600" kern="0" dirty="0"/>
              <a:t>Not registered? Contact </a:t>
            </a:r>
            <a:br>
              <a:rPr lang="en-US" sz="1600" kern="0" dirty="0"/>
            </a:br>
            <a:r>
              <a:rPr lang="en-US" sz="1600" kern="0" dirty="0"/>
              <a:t>our District Clerk</a:t>
            </a:r>
          </a:p>
        </p:txBody>
      </p:sp>
    </p:spTree>
    <p:extLst>
      <p:ext uri="{BB962C8B-B14F-4D97-AF65-F5344CB8AC3E}">
        <p14:creationId xmlns:p14="http://schemas.microsoft.com/office/powerpoint/2010/main" val="338916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1000"/>
                                        <p:tgtEl>
                                          <p:spTgt spid="19">
                                            <p:txEl>
                                              <p:pRg st="0" end="0"/>
                                            </p:txEl>
                                          </p:spTgt>
                                        </p:tgtEl>
                                      </p:cBhvr>
                                    </p:animEffect>
                                    <p:anim calcmode="lin" valueType="num">
                                      <p:cBhvr>
                                        <p:cTn id="8"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9">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fade">
                                      <p:cBhvr>
                                        <p:cTn id="12" dur="1000"/>
                                        <p:tgtEl>
                                          <p:spTgt spid="19">
                                            <p:txEl>
                                              <p:pRg st="1" end="1"/>
                                            </p:txEl>
                                          </p:spTgt>
                                        </p:tgtEl>
                                      </p:cBhvr>
                                    </p:animEffect>
                                    <p:anim calcmode="lin" valueType="num">
                                      <p:cBhvr>
                                        <p:cTn id="13" dur="1000" fill="hold"/>
                                        <p:tgtEl>
                                          <p:spTgt spid="19">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9">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fade">
                                      <p:cBhvr>
                                        <p:cTn id="17" dur="1000"/>
                                        <p:tgtEl>
                                          <p:spTgt spid="19">
                                            <p:txEl>
                                              <p:pRg st="2" end="2"/>
                                            </p:txEl>
                                          </p:spTgt>
                                        </p:tgtEl>
                                      </p:cBhvr>
                                    </p:animEffect>
                                    <p:anim calcmode="lin" valueType="num">
                                      <p:cBhvr>
                                        <p:cTn id="18" dur="1000" fill="hold"/>
                                        <p:tgtEl>
                                          <p:spTgt spid="19">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9">
                                            <p:txEl>
                                              <p:pRg st="3" end="3"/>
                                            </p:txEl>
                                          </p:spTgt>
                                        </p:tgtEl>
                                        <p:attrNameLst>
                                          <p:attrName>style.visibility</p:attrName>
                                        </p:attrNameLst>
                                      </p:cBhvr>
                                      <p:to>
                                        <p:strVal val="visible"/>
                                      </p:to>
                                    </p:set>
                                    <p:animEffect transition="in" filter="fade">
                                      <p:cBhvr>
                                        <p:cTn id="24" dur="1000"/>
                                        <p:tgtEl>
                                          <p:spTgt spid="19">
                                            <p:txEl>
                                              <p:pRg st="3" end="3"/>
                                            </p:txEl>
                                          </p:spTgt>
                                        </p:tgtEl>
                                      </p:cBhvr>
                                    </p:animEffect>
                                    <p:anim calcmode="lin" valueType="num">
                                      <p:cBhvr>
                                        <p:cTn id="25" dur="1000" fill="hold"/>
                                        <p:tgtEl>
                                          <p:spTgt spid="19">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19">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9">
                                            <p:txEl>
                                              <p:pRg st="4" end="4"/>
                                            </p:txEl>
                                          </p:spTgt>
                                        </p:tgtEl>
                                        <p:attrNameLst>
                                          <p:attrName>style.visibility</p:attrName>
                                        </p:attrNameLst>
                                      </p:cBhvr>
                                      <p:to>
                                        <p:strVal val="visible"/>
                                      </p:to>
                                    </p:set>
                                    <p:animEffect transition="in" filter="fade">
                                      <p:cBhvr>
                                        <p:cTn id="29" dur="1000"/>
                                        <p:tgtEl>
                                          <p:spTgt spid="19">
                                            <p:txEl>
                                              <p:pRg st="4" end="4"/>
                                            </p:txEl>
                                          </p:spTgt>
                                        </p:tgtEl>
                                      </p:cBhvr>
                                    </p:animEffect>
                                    <p:anim calcmode="lin" valueType="num">
                                      <p:cBhvr>
                                        <p:cTn id="30" dur="1000" fill="hold"/>
                                        <p:tgtEl>
                                          <p:spTgt spid="19">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19">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9">
                                            <p:txEl>
                                              <p:pRg st="5" end="5"/>
                                            </p:txEl>
                                          </p:spTgt>
                                        </p:tgtEl>
                                        <p:attrNameLst>
                                          <p:attrName>style.visibility</p:attrName>
                                        </p:attrNameLst>
                                      </p:cBhvr>
                                      <p:to>
                                        <p:strVal val="visible"/>
                                      </p:to>
                                    </p:set>
                                    <p:animEffect transition="in" filter="fade">
                                      <p:cBhvr>
                                        <p:cTn id="34" dur="1000"/>
                                        <p:tgtEl>
                                          <p:spTgt spid="19">
                                            <p:txEl>
                                              <p:pRg st="5" end="5"/>
                                            </p:txEl>
                                          </p:spTgt>
                                        </p:tgtEl>
                                      </p:cBhvr>
                                    </p:animEffect>
                                    <p:anim calcmode="lin" valueType="num">
                                      <p:cBhvr>
                                        <p:cTn id="35" dur="1000" fill="hold"/>
                                        <p:tgtEl>
                                          <p:spTgt spid="19">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1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9">
                                            <p:txEl>
                                              <p:pRg st="6" end="6"/>
                                            </p:txEl>
                                          </p:spTgt>
                                        </p:tgtEl>
                                        <p:attrNameLst>
                                          <p:attrName>style.visibility</p:attrName>
                                        </p:attrNameLst>
                                      </p:cBhvr>
                                      <p:to>
                                        <p:strVal val="visible"/>
                                      </p:to>
                                    </p:set>
                                    <p:animEffect transition="in" filter="fade">
                                      <p:cBhvr>
                                        <p:cTn id="41" dur="1000"/>
                                        <p:tgtEl>
                                          <p:spTgt spid="19">
                                            <p:txEl>
                                              <p:pRg st="6" end="6"/>
                                            </p:txEl>
                                          </p:spTgt>
                                        </p:tgtEl>
                                      </p:cBhvr>
                                    </p:animEffect>
                                    <p:anim calcmode="lin" valueType="num">
                                      <p:cBhvr>
                                        <p:cTn id="42" dur="1000" fill="hold"/>
                                        <p:tgtEl>
                                          <p:spTgt spid="19">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19">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9">
                                            <p:txEl>
                                              <p:pRg st="7" end="7"/>
                                            </p:txEl>
                                          </p:spTgt>
                                        </p:tgtEl>
                                        <p:attrNameLst>
                                          <p:attrName>style.visibility</p:attrName>
                                        </p:attrNameLst>
                                      </p:cBhvr>
                                      <p:to>
                                        <p:strVal val="visible"/>
                                      </p:to>
                                    </p:set>
                                    <p:animEffect transition="in" filter="fade">
                                      <p:cBhvr>
                                        <p:cTn id="46" dur="1000"/>
                                        <p:tgtEl>
                                          <p:spTgt spid="19">
                                            <p:txEl>
                                              <p:pRg st="7" end="7"/>
                                            </p:txEl>
                                          </p:spTgt>
                                        </p:tgtEl>
                                      </p:cBhvr>
                                    </p:animEffect>
                                    <p:anim calcmode="lin" valueType="num">
                                      <p:cBhvr>
                                        <p:cTn id="47" dur="1000" fill="hold"/>
                                        <p:tgtEl>
                                          <p:spTgt spid="19">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19">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9">
                                            <p:txEl>
                                              <p:pRg st="8" end="8"/>
                                            </p:txEl>
                                          </p:spTgt>
                                        </p:tgtEl>
                                        <p:attrNameLst>
                                          <p:attrName>style.visibility</p:attrName>
                                        </p:attrNameLst>
                                      </p:cBhvr>
                                      <p:to>
                                        <p:strVal val="visible"/>
                                      </p:to>
                                    </p:set>
                                    <p:animEffect transition="in" filter="fade">
                                      <p:cBhvr>
                                        <p:cTn id="51" dur="1000"/>
                                        <p:tgtEl>
                                          <p:spTgt spid="19">
                                            <p:txEl>
                                              <p:pRg st="8" end="8"/>
                                            </p:txEl>
                                          </p:spTgt>
                                        </p:tgtEl>
                                      </p:cBhvr>
                                    </p:animEffect>
                                    <p:anim calcmode="lin" valueType="num">
                                      <p:cBhvr>
                                        <p:cTn id="52" dur="1000" fill="hold"/>
                                        <p:tgtEl>
                                          <p:spTgt spid="19">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19">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9">
                                            <p:txEl>
                                              <p:pRg st="9" end="9"/>
                                            </p:txEl>
                                          </p:spTgt>
                                        </p:tgtEl>
                                        <p:attrNameLst>
                                          <p:attrName>style.visibility</p:attrName>
                                        </p:attrNameLst>
                                      </p:cBhvr>
                                      <p:to>
                                        <p:strVal val="visible"/>
                                      </p:to>
                                    </p:set>
                                    <p:animEffect transition="in" filter="fade">
                                      <p:cBhvr>
                                        <p:cTn id="56" dur="1000"/>
                                        <p:tgtEl>
                                          <p:spTgt spid="19">
                                            <p:txEl>
                                              <p:pRg st="9" end="9"/>
                                            </p:txEl>
                                          </p:spTgt>
                                        </p:tgtEl>
                                      </p:cBhvr>
                                    </p:animEffect>
                                    <p:anim calcmode="lin" valueType="num">
                                      <p:cBhvr>
                                        <p:cTn id="57" dur="1000" fill="hold"/>
                                        <p:tgtEl>
                                          <p:spTgt spid="19">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9">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786E5-4CF0-4829-88B1-54765CA4F33F}"/>
              </a:ext>
            </a:extLst>
          </p:cNvPr>
          <p:cNvSpPr>
            <a:spLocks noGrp="1"/>
          </p:cNvSpPr>
          <p:nvPr>
            <p:ph type="title"/>
          </p:nvPr>
        </p:nvSpPr>
        <p:spPr/>
        <p:txBody>
          <a:bodyPr/>
          <a:lstStyle/>
          <a:p>
            <a:r>
              <a:rPr lang="en-US" dirty="0"/>
              <a:t>Official Ballot – side 1</a:t>
            </a:r>
          </a:p>
        </p:txBody>
      </p:sp>
      <p:sp>
        <p:nvSpPr>
          <p:cNvPr id="5" name="Slide Number Placeholder 4">
            <a:extLst>
              <a:ext uri="{FF2B5EF4-FFF2-40B4-BE49-F238E27FC236}">
                <a16:creationId xmlns:a16="http://schemas.microsoft.com/office/drawing/2014/main" id="{B11CD8F4-2165-490E-B853-E905D7E262FD}"/>
              </a:ext>
            </a:extLst>
          </p:cNvPr>
          <p:cNvSpPr>
            <a:spLocks noGrp="1"/>
          </p:cNvSpPr>
          <p:nvPr>
            <p:ph type="sldNum" sz="quarter" idx="10"/>
          </p:nvPr>
        </p:nvSpPr>
        <p:spPr/>
        <p:txBody>
          <a:bodyPr/>
          <a:lstStyle/>
          <a:p>
            <a:pPr>
              <a:defRPr/>
            </a:pPr>
            <a:fld id="{C761446B-642F-42D1-B388-72E1E4506606}" type="slidenum">
              <a:rPr lang="en-US" smtClean="0"/>
              <a:pPr>
                <a:defRPr/>
              </a:pPr>
              <a:t>42</a:t>
            </a:fld>
            <a:endParaRPr lang="en-US" dirty="0"/>
          </a:p>
        </p:txBody>
      </p:sp>
      <p:pic>
        <p:nvPicPr>
          <p:cNvPr id="6" name="!!ballotside1">
            <a:extLst>
              <a:ext uri="{FF2B5EF4-FFF2-40B4-BE49-F238E27FC236}">
                <a16:creationId xmlns:a16="http://schemas.microsoft.com/office/drawing/2014/main" id="{B3D22B2D-D3E4-4B7A-9229-1E24033A7A1C}"/>
              </a:ext>
            </a:extLst>
          </p:cNvPr>
          <p:cNvPicPr>
            <a:picLocks noChangeAspect="1"/>
          </p:cNvPicPr>
          <p:nvPr/>
        </p:nvPicPr>
        <p:blipFill>
          <a:blip r:embed="rId2"/>
          <a:stretch>
            <a:fillRect/>
          </a:stretch>
        </p:blipFill>
        <p:spPr>
          <a:xfrm>
            <a:off x="1066800" y="1143000"/>
            <a:ext cx="6896100" cy="4281309"/>
          </a:xfrm>
          <a:prstGeom prst="rect">
            <a:avLst/>
          </a:prstGeom>
        </p:spPr>
      </p:pic>
    </p:spTree>
    <p:extLst>
      <p:ext uri="{BB962C8B-B14F-4D97-AF65-F5344CB8AC3E}">
        <p14:creationId xmlns:p14="http://schemas.microsoft.com/office/powerpoint/2010/main" val="40991916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786E5-4CF0-4829-88B1-54765CA4F33F}"/>
              </a:ext>
            </a:extLst>
          </p:cNvPr>
          <p:cNvSpPr>
            <a:spLocks noGrp="1"/>
          </p:cNvSpPr>
          <p:nvPr>
            <p:ph type="title"/>
          </p:nvPr>
        </p:nvSpPr>
        <p:spPr/>
        <p:txBody>
          <a:bodyPr/>
          <a:lstStyle/>
          <a:p>
            <a:r>
              <a:rPr lang="en-US" dirty="0"/>
              <a:t>Official Ballot – side 1</a:t>
            </a:r>
          </a:p>
        </p:txBody>
      </p:sp>
      <p:sp>
        <p:nvSpPr>
          <p:cNvPr id="5" name="Slide Number Placeholder 4">
            <a:extLst>
              <a:ext uri="{FF2B5EF4-FFF2-40B4-BE49-F238E27FC236}">
                <a16:creationId xmlns:a16="http://schemas.microsoft.com/office/drawing/2014/main" id="{B11CD8F4-2165-490E-B853-E905D7E262FD}"/>
              </a:ext>
            </a:extLst>
          </p:cNvPr>
          <p:cNvSpPr>
            <a:spLocks noGrp="1"/>
          </p:cNvSpPr>
          <p:nvPr>
            <p:ph type="sldNum" sz="quarter" idx="10"/>
          </p:nvPr>
        </p:nvSpPr>
        <p:spPr/>
        <p:txBody>
          <a:bodyPr/>
          <a:lstStyle/>
          <a:p>
            <a:pPr>
              <a:defRPr/>
            </a:pPr>
            <a:fld id="{C761446B-642F-42D1-B388-72E1E4506606}" type="slidenum">
              <a:rPr lang="en-US" smtClean="0"/>
              <a:pPr>
                <a:defRPr/>
              </a:pPr>
              <a:t>43</a:t>
            </a:fld>
            <a:endParaRPr lang="en-US" dirty="0"/>
          </a:p>
        </p:txBody>
      </p:sp>
      <p:pic>
        <p:nvPicPr>
          <p:cNvPr id="6" name="!!ballotside1">
            <a:extLst>
              <a:ext uri="{FF2B5EF4-FFF2-40B4-BE49-F238E27FC236}">
                <a16:creationId xmlns:a16="http://schemas.microsoft.com/office/drawing/2014/main" id="{B3D22B2D-D3E4-4B7A-9229-1E24033A7A1C}"/>
              </a:ext>
            </a:extLst>
          </p:cNvPr>
          <p:cNvPicPr>
            <a:picLocks noChangeAspect="1"/>
          </p:cNvPicPr>
          <p:nvPr/>
        </p:nvPicPr>
        <p:blipFill rotWithShape="1">
          <a:blip r:embed="rId2"/>
          <a:srcRect r="53692" b="58444"/>
          <a:stretch/>
        </p:blipFill>
        <p:spPr>
          <a:xfrm>
            <a:off x="990600" y="1295400"/>
            <a:ext cx="6934200" cy="3863181"/>
          </a:xfrm>
          <a:prstGeom prst="rect">
            <a:avLst/>
          </a:prstGeom>
        </p:spPr>
      </p:pic>
    </p:spTree>
    <p:extLst>
      <p:ext uri="{BB962C8B-B14F-4D97-AF65-F5344CB8AC3E}">
        <p14:creationId xmlns:p14="http://schemas.microsoft.com/office/powerpoint/2010/main" val="331774844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23A1C-C9FA-4FB5-9B33-3F9A087B86B7}"/>
              </a:ext>
            </a:extLst>
          </p:cNvPr>
          <p:cNvSpPr>
            <a:spLocks noGrp="1"/>
          </p:cNvSpPr>
          <p:nvPr>
            <p:ph type="title"/>
          </p:nvPr>
        </p:nvSpPr>
        <p:spPr/>
        <p:txBody>
          <a:bodyPr/>
          <a:lstStyle/>
          <a:p>
            <a:r>
              <a:rPr lang="en-US" dirty="0"/>
              <a:t>Official Ballot – side 2</a:t>
            </a:r>
          </a:p>
        </p:txBody>
      </p:sp>
      <p:sp>
        <p:nvSpPr>
          <p:cNvPr id="5" name="Slide Number Placeholder 4">
            <a:extLst>
              <a:ext uri="{FF2B5EF4-FFF2-40B4-BE49-F238E27FC236}">
                <a16:creationId xmlns:a16="http://schemas.microsoft.com/office/drawing/2014/main" id="{DAADEC6A-F4DB-4A9A-8240-22CBF271A167}"/>
              </a:ext>
            </a:extLst>
          </p:cNvPr>
          <p:cNvSpPr>
            <a:spLocks noGrp="1"/>
          </p:cNvSpPr>
          <p:nvPr>
            <p:ph type="sldNum" sz="quarter" idx="10"/>
          </p:nvPr>
        </p:nvSpPr>
        <p:spPr/>
        <p:txBody>
          <a:bodyPr/>
          <a:lstStyle/>
          <a:p>
            <a:pPr>
              <a:defRPr/>
            </a:pPr>
            <a:fld id="{C761446B-642F-42D1-B388-72E1E4506606}" type="slidenum">
              <a:rPr lang="en-US" smtClean="0"/>
              <a:pPr>
                <a:defRPr/>
              </a:pPr>
              <a:t>44</a:t>
            </a:fld>
            <a:endParaRPr lang="en-US" dirty="0"/>
          </a:p>
        </p:txBody>
      </p:sp>
      <p:pic>
        <p:nvPicPr>
          <p:cNvPr id="6" name="!!ballotside2">
            <a:extLst>
              <a:ext uri="{FF2B5EF4-FFF2-40B4-BE49-F238E27FC236}">
                <a16:creationId xmlns:a16="http://schemas.microsoft.com/office/drawing/2014/main" id="{6AF44969-3D0F-430C-AA66-E5F56E1BC24C}"/>
              </a:ext>
            </a:extLst>
          </p:cNvPr>
          <p:cNvPicPr>
            <a:picLocks noChangeAspect="1"/>
          </p:cNvPicPr>
          <p:nvPr/>
        </p:nvPicPr>
        <p:blipFill>
          <a:blip r:embed="rId2"/>
          <a:stretch>
            <a:fillRect/>
          </a:stretch>
        </p:blipFill>
        <p:spPr>
          <a:xfrm>
            <a:off x="1168829" y="1219200"/>
            <a:ext cx="6806341" cy="4251060"/>
          </a:xfrm>
          <a:prstGeom prst="rect">
            <a:avLst/>
          </a:prstGeom>
        </p:spPr>
      </p:pic>
    </p:spTree>
    <p:extLst>
      <p:ext uri="{BB962C8B-B14F-4D97-AF65-F5344CB8AC3E}">
        <p14:creationId xmlns:p14="http://schemas.microsoft.com/office/powerpoint/2010/main" val="35998688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23A1C-C9FA-4FB5-9B33-3F9A087B86B7}"/>
              </a:ext>
            </a:extLst>
          </p:cNvPr>
          <p:cNvSpPr>
            <a:spLocks noGrp="1"/>
          </p:cNvSpPr>
          <p:nvPr>
            <p:ph type="title"/>
          </p:nvPr>
        </p:nvSpPr>
        <p:spPr/>
        <p:txBody>
          <a:bodyPr/>
          <a:lstStyle/>
          <a:p>
            <a:r>
              <a:rPr lang="en-US" dirty="0"/>
              <a:t>Official Ballot – side 2</a:t>
            </a:r>
          </a:p>
        </p:txBody>
      </p:sp>
      <p:sp>
        <p:nvSpPr>
          <p:cNvPr id="5" name="Slide Number Placeholder 4">
            <a:extLst>
              <a:ext uri="{FF2B5EF4-FFF2-40B4-BE49-F238E27FC236}">
                <a16:creationId xmlns:a16="http://schemas.microsoft.com/office/drawing/2014/main" id="{DAADEC6A-F4DB-4A9A-8240-22CBF271A167}"/>
              </a:ext>
            </a:extLst>
          </p:cNvPr>
          <p:cNvSpPr>
            <a:spLocks noGrp="1"/>
          </p:cNvSpPr>
          <p:nvPr>
            <p:ph type="sldNum" sz="quarter" idx="10"/>
          </p:nvPr>
        </p:nvSpPr>
        <p:spPr/>
        <p:txBody>
          <a:bodyPr/>
          <a:lstStyle/>
          <a:p>
            <a:pPr>
              <a:defRPr/>
            </a:pPr>
            <a:fld id="{C761446B-642F-42D1-B388-72E1E4506606}" type="slidenum">
              <a:rPr lang="en-US" smtClean="0"/>
              <a:pPr>
                <a:defRPr/>
              </a:pPr>
              <a:t>45</a:t>
            </a:fld>
            <a:endParaRPr lang="en-US" dirty="0"/>
          </a:p>
        </p:txBody>
      </p:sp>
      <p:pic>
        <p:nvPicPr>
          <p:cNvPr id="6" name="!!ballotside2">
            <a:extLst>
              <a:ext uri="{FF2B5EF4-FFF2-40B4-BE49-F238E27FC236}">
                <a16:creationId xmlns:a16="http://schemas.microsoft.com/office/drawing/2014/main" id="{6AF44969-3D0F-430C-AA66-E5F56E1BC24C}"/>
              </a:ext>
            </a:extLst>
          </p:cNvPr>
          <p:cNvPicPr>
            <a:picLocks noChangeAspect="1"/>
          </p:cNvPicPr>
          <p:nvPr/>
        </p:nvPicPr>
        <p:blipFill rotWithShape="1">
          <a:blip r:embed="rId2"/>
          <a:srcRect t="1" r="8690" b="66122"/>
          <a:stretch/>
        </p:blipFill>
        <p:spPr>
          <a:xfrm>
            <a:off x="132749" y="1905000"/>
            <a:ext cx="8878501" cy="2057400"/>
          </a:xfrm>
          <a:prstGeom prst="rect">
            <a:avLst/>
          </a:prstGeom>
        </p:spPr>
      </p:pic>
    </p:spTree>
    <p:extLst>
      <p:ext uri="{BB962C8B-B14F-4D97-AF65-F5344CB8AC3E}">
        <p14:creationId xmlns:p14="http://schemas.microsoft.com/office/powerpoint/2010/main" val="9677312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noChangeArrowheads="1"/>
          </p:cNvSpPr>
          <p:nvPr>
            <p:ph type="title"/>
          </p:nvPr>
        </p:nvSpPr>
        <p:spPr/>
        <p:txBody>
          <a:bodyPr/>
          <a:lstStyle/>
          <a:p>
            <a:r>
              <a:rPr lang="en-US" sz="4000" dirty="0"/>
              <a:t>Contingent Budget</a:t>
            </a:r>
          </a:p>
        </p:txBody>
      </p:sp>
      <p:sp>
        <p:nvSpPr>
          <p:cNvPr id="74754" name="Rectangle 3"/>
          <p:cNvSpPr>
            <a:spLocks noGrp="1" noChangeArrowheads="1"/>
          </p:cNvSpPr>
          <p:nvPr>
            <p:ph type="body" idx="1"/>
          </p:nvPr>
        </p:nvSpPr>
        <p:spPr>
          <a:xfrm>
            <a:off x="533400" y="1219200"/>
            <a:ext cx="8001000" cy="4648200"/>
          </a:xfrm>
        </p:spPr>
        <p:txBody>
          <a:bodyPr/>
          <a:lstStyle/>
          <a:p>
            <a:pPr>
              <a:lnSpc>
                <a:spcPct val="90000"/>
              </a:lnSpc>
            </a:pPr>
            <a:r>
              <a:rPr lang="en-US" sz="2200" dirty="0"/>
              <a:t>Contingent Budget exists when the Proposed Budget is defeated after two presentations to the voters </a:t>
            </a:r>
            <a:r>
              <a:rPr lang="en-US" sz="2200" b="1" dirty="0"/>
              <a:t>OR</a:t>
            </a:r>
            <a:r>
              <a:rPr lang="en-US" sz="2200" dirty="0"/>
              <a:t> when the Proposed Budget is defeated once and the Board of Education decides not to resubmit a budget to voters</a:t>
            </a:r>
          </a:p>
          <a:p>
            <a:pPr>
              <a:lnSpc>
                <a:spcPct val="90000"/>
              </a:lnSpc>
            </a:pPr>
            <a:r>
              <a:rPr lang="en-US" sz="2200" dirty="0"/>
              <a:t>Under a Contingent Budget, the tax levy can be no greater than the prior year’s actual tax levy</a:t>
            </a:r>
          </a:p>
          <a:p>
            <a:pPr>
              <a:lnSpc>
                <a:spcPct val="90000"/>
              </a:lnSpc>
            </a:pPr>
            <a:r>
              <a:rPr lang="en-US" sz="2200" dirty="0"/>
              <a:t>Under a Contingent Budget, the total budget reduction needed would be approximately $6.4 million</a:t>
            </a:r>
          </a:p>
          <a:p>
            <a:pPr>
              <a:lnSpc>
                <a:spcPct val="90000"/>
              </a:lnSpc>
            </a:pPr>
            <a:r>
              <a:rPr lang="en-US" sz="2200" dirty="0"/>
              <a:t>All “non-contingent expenses” must be removed from a contingent budget.  These expenses include:</a:t>
            </a:r>
          </a:p>
          <a:p>
            <a:pPr lvl="1">
              <a:lnSpc>
                <a:spcPct val="90000"/>
              </a:lnSpc>
            </a:pPr>
            <a:r>
              <a:rPr lang="en-US" sz="2200" dirty="0"/>
              <a:t>Capital projects</a:t>
            </a:r>
          </a:p>
          <a:p>
            <a:pPr lvl="1">
              <a:lnSpc>
                <a:spcPct val="90000"/>
              </a:lnSpc>
            </a:pPr>
            <a:r>
              <a:rPr lang="en-US" sz="2200" dirty="0"/>
              <a:t>Equipment</a:t>
            </a:r>
          </a:p>
          <a:p>
            <a:pPr lvl="1">
              <a:lnSpc>
                <a:spcPct val="90000"/>
              </a:lnSpc>
            </a:pPr>
            <a:r>
              <a:rPr lang="en-US" sz="2200" dirty="0"/>
              <a:t>School bus purchases</a:t>
            </a:r>
          </a:p>
          <a:p>
            <a:pPr>
              <a:lnSpc>
                <a:spcPct val="80000"/>
              </a:lnSpc>
            </a:pPr>
            <a:endParaRPr lang="en-US" sz="2200" dirty="0"/>
          </a:p>
        </p:txBody>
      </p:sp>
    </p:spTree>
    <p:extLst>
      <p:ext uri="{BB962C8B-B14F-4D97-AF65-F5344CB8AC3E}">
        <p14:creationId xmlns:p14="http://schemas.microsoft.com/office/powerpoint/2010/main" val="19884327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519EA-8DDD-44AA-AD1B-030A1BE50FFD}"/>
              </a:ext>
            </a:extLst>
          </p:cNvPr>
          <p:cNvSpPr>
            <a:spLocks noGrp="1"/>
          </p:cNvSpPr>
          <p:nvPr>
            <p:ph type="title"/>
          </p:nvPr>
        </p:nvSpPr>
        <p:spPr/>
        <p:txBody>
          <a:bodyPr/>
          <a:lstStyle/>
          <a:p>
            <a:r>
              <a:rPr lang="en-US" dirty="0"/>
              <a:t>See you May 20</a:t>
            </a:r>
            <a:r>
              <a:rPr lang="en-US" baseline="30000" dirty="0"/>
              <a:t>th</a:t>
            </a:r>
            <a:r>
              <a:rPr lang="en-US" dirty="0"/>
              <a:t>!</a:t>
            </a:r>
          </a:p>
        </p:txBody>
      </p:sp>
      <p:sp>
        <p:nvSpPr>
          <p:cNvPr id="3" name="Slide Number Placeholder 2">
            <a:extLst>
              <a:ext uri="{FF2B5EF4-FFF2-40B4-BE49-F238E27FC236}">
                <a16:creationId xmlns:a16="http://schemas.microsoft.com/office/drawing/2014/main" id="{FB27BAD4-B0A1-4BE9-B90F-63C036DCCD13}"/>
              </a:ext>
            </a:extLst>
          </p:cNvPr>
          <p:cNvSpPr>
            <a:spLocks noGrp="1"/>
          </p:cNvSpPr>
          <p:nvPr>
            <p:ph type="sldNum" sz="quarter" idx="10"/>
          </p:nvPr>
        </p:nvSpPr>
        <p:spPr/>
        <p:txBody>
          <a:bodyPr/>
          <a:lstStyle/>
          <a:p>
            <a:pPr>
              <a:defRPr/>
            </a:pPr>
            <a:fld id="{93A1BC9E-97AE-4D19-AC99-B3968AE9C67F}" type="slidenum">
              <a:rPr lang="en-US" smtClean="0"/>
              <a:pPr>
                <a:defRPr/>
              </a:pPr>
              <a:t>47</a:t>
            </a:fld>
            <a:endParaRPr lang="en-US" dirty="0"/>
          </a:p>
        </p:txBody>
      </p:sp>
      <p:pic>
        <p:nvPicPr>
          <p:cNvPr id="3074" name="Picture 2" descr="Please Vote | Election Sign Stencil Default Title">
            <a:extLst>
              <a:ext uri="{FF2B5EF4-FFF2-40B4-BE49-F238E27FC236}">
                <a16:creationId xmlns:a16="http://schemas.microsoft.com/office/drawing/2014/main" id="{9797B465-CF27-46A7-98C8-FB5F5A67F541}"/>
              </a:ext>
            </a:extLst>
          </p:cNvPr>
          <p:cNvPicPr>
            <a:picLocks noChangeAspect="1" noChangeArrowheads="1"/>
          </p:cNvPicPr>
          <p:nvPr/>
        </p:nvPicPr>
        <p:blipFill rotWithShape="1">
          <a:blip r:embed="rId2">
            <a:duotone>
              <a:prstClr val="black"/>
              <a:srgbClr val="FF00FF">
                <a:tint val="45000"/>
                <a:satMod val="400000"/>
              </a:srgbClr>
            </a:duotone>
            <a:extLst>
              <a:ext uri="{BEBA8EAE-BF5A-486C-A8C5-ECC9F3942E4B}">
                <a14:imgProps xmlns:a14="http://schemas.microsoft.com/office/drawing/2010/main">
                  <a14:imgLayer r:embed="rId3">
                    <a14:imgEffect>
                      <a14:backgroundRemoval t="10000" b="90000" l="10000" r="90000">
                        <a14:foregroundMark x1="19300" y1="27800" x2="19300" y2="27800"/>
                        <a14:foregroundMark x1="16900" y1="28400" x2="16900" y2="28400"/>
                        <a14:foregroundMark x1="21600" y1="23300" x2="21600" y2="23300"/>
                        <a14:foregroundMark x1="13500" y1="28900" x2="13500" y2="28900"/>
                        <a14:foregroundMark x1="26000" y1="27000" x2="26000" y2="27000"/>
                        <a14:foregroundMark x1="27400" y1="27000" x2="27400" y2="27000"/>
                        <a14:foregroundMark x1="34000" y1="29100" x2="34000" y2="29100"/>
                        <a14:foregroundMark x1="33300" y1="26200" x2="33300" y2="26200"/>
                        <a14:foregroundMark x1="38600" y1="25700" x2="38600" y2="25700"/>
                        <a14:foregroundMark x1="38300" y1="31700" x2="38300" y2="31700"/>
                        <a14:foregroundMark x1="44700" y1="35200" x2="44700" y2="35200"/>
                        <a14:foregroundMark x1="44000" y1="32700" x2="44000" y2="32700"/>
                        <a14:foregroundMark x1="49700" y1="27800" x2="49700" y2="27800"/>
                        <a14:foregroundMark x1="51400" y1="28200" x2="51400" y2="28200"/>
                        <a14:foregroundMark x1="54200" y1="27300" x2="54200" y2="27300"/>
                        <a14:foregroundMark x1="61200" y1="30900" x2="61200" y2="30900"/>
                        <a14:foregroundMark x1="64800" y1="30100" x2="64800" y2="30100"/>
                        <a14:foregroundMark x1="66100" y1="27900" x2="66100" y2="27900"/>
                        <a14:foregroundMark x1="69600" y1="24200" x2="69600" y2="24200"/>
                        <a14:foregroundMark x1="71600" y1="23300" x2="71600" y2="23300"/>
                        <a14:foregroundMark x1="72400" y1="20800" x2="72400" y2="20800"/>
                        <a14:foregroundMark x1="72100" y1="28400" x2="72100" y2="28400"/>
                        <a14:foregroundMark x1="73900" y1="27500" x2="73900" y2="27500"/>
                        <a14:foregroundMark x1="77000" y1="27200" x2="77000" y2="27200"/>
                        <a14:foregroundMark x1="78400" y1="28400" x2="78400" y2="28400"/>
                        <a14:foregroundMark x1="81700" y1="27000" x2="81700" y2="27000"/>
                        <a14:foregroundMark x1="83200" y1="30600" x2="83200" y2="30600"/>
                        <a14:foregroundMark x1="85600" y1="27200" x2="85600" y2="27200"/>
                        <a14:foregroundMark x1="87000" y1="27200" x2="87000" y2="27200"/>
                        <a14:foregroundMark x1="12900" y1="44500" x2="12900" y2="44500"/>
                        <a14:foregroundMark x1="18300" y1="44500" x2="18300" y2="44500"/>
                        <a14:foregroundMark x1="27600" y1="55700" x2="27600" y2="55700"/>
                        <a14:foregroundMark x1="15900" y1="57500" x2="15900" y2="57500"/>
                        <a14:foregroundMark x1="36700" y1="57700" x2="36700" y2="57700"/>
                        <a14:foregroundMark x1="43700" y1="56500" x2="43700" y2="56500"/>
                        <a14:foregroundMark x1="73400" y1="56700" x2="73400" y2="56700"/>
                        <a14:foregroundMark x1="78900" y1="54100" x2="78900" y2="54100"/>
                        <a14:foregroundMark x1="80800" y1="65700" x2="80800" y2="65700"/>
                        <a14:foregroundMark x1="81900" y1="77900" x2="81900" y2="77900"/>
                        <a14:foregroundMark x1="82500" y1="44300" x2="82500" y2="44300"/>
                        <a14:foregroundMark x1="88200" y1="43800" x2="88200" y2="43800"/>
                        <a14:foregroundMark x1="75900" y1="41500" x2="75900" y2="41500"/>
                        <a14:foregroundMark x1="70100" y1="41500" x2="70100" y2="41500"/>
                        <a14:foregroundMark x1="65300" y1="41800" x2="65300" y2="41800"/>
                        <a14:foregroundMark x1="52000" y1="42000" x2="52000" y2="42000"/>
                        <a14:foregroundMark x1="44600" y1="41100" x2="44600" y2="41100"/>
                        <a14:foregroundMark x1="37000" y1="40400" x2="37000" y2="40400"/>
                        <a14:foregroundMark x1="32600" y1="40500" x2="32600" y2="40500"/>
                        <a14:foregroundMark x1="25700" y1="41900" x2="25700" y2="41900"/>
                        <a14:foregroundMark x1="22600" y1="41000" x2="22600" y2="41000"/>
                        <a14:foregroundMark x1="29000" y1="40900" x2="29000" y2="40900"/>
                        <a14:foregroundMark x1="48500" y1="41100" x2="48500" y2="41100"/>
                        <a14:foregroundMark x1="63600" y1="40900" x2="63600" y2="40900"/>
                        <a14:foregroundMark x1="72000" y1="39500" x2="72000" y2="39500"/>
                        <a14:foregroundMark x1="69100" y1="47200" x2="69100" y2="47200"/>
                        <a14:foregroundMark x1="57200" y1="40300" x2="57200" y2="40300"/>
                        <a14:backgroundMark x1="86600" y1="27200" x2="86600" y2="27200"/>
                        <a14:backgroundMark x1="71900" y1="21300" x2="71900" y2="21300"/>
                        <a14:backgroundMark x1="57900" y1="40500" x2="57900" y2="40500"/>
                      </a14:backgroundRemoval>
                    </a14:imgEffect>
                  </a14:imgLayer>
                </a14:imgProps>
              </a:ext>
              <a:ext uri="{28A0092B-C50C-407E-A947-70E740481C1C}">
                <a14:useLocalDpi xmlns:a14="http://schemas.microsoft.com/office/drawing/2010/main" val="0"/>
              </a:ext>
            </a:extLst>
          </a:blip>
          <a:srcRect l="6042" t="16471" r="6146" b="14687"/>
          <a:stretch/>
        </p:blipFill>
        <p:spPr bwMode="auto">
          <a:xfrm>
            <a:off x="2133601" y="1600200"/>
            <a:ext cx="4665471"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778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307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irst page">
  <a:themeElements>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rst pag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rst p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rst p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rst p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rst p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rst p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rst p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rst p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rst p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rst p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rst p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rst p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Showeet theme">
  <a:themeElements>
    <a:clrScheme name="Showeet">
      <a:dk1>
        <a:srgbClr val="95A5A6"/>
      </a:dk1>
      <a:lt1>
        <a:sysClr val="window" lastClr="FFFFFF"/>
      </a:lt1>
      <a:dk2>
        <a:srgbClr val="2C3E50"/>
      </a:dk2>
      <a:lt2>
        <a:srgbClr val="F2F2F2"/>
      </a:lt2>
      <a:accent1>
        <a:srgbClr val="2980B9"/>
      </a:accent1>
      <a:accent2>
        <a:srgbClr val="16A085"/>
      </a:accent2>
      <a:accent3>
        <a:srgbClr val="9BBB59"/>
      </a:accent3>
      <a:accent4>
        <a:srgbClr val="F39C12"/>
      </a:accent4>
      <a:accent5>
        <a:srgbClr val="C0392B"/>
      </a:accent5>
      <a:accent6>
        <a:srgbClr val="4B2C50"/>
      </a:accent6>
      <a:hlink>
        <a:srgbClr val="16A085"/>
      </a:hlink>
      <a:folHlink>
        <a:srgbClr val="10786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19099</TotalTime>
  <Words>1435</Words>
  <Application>Microsoft Office PowerPoint</Application>
  <PresentationFormat>On-screen Show (4:3)</PresentationFormat>
  <Paragraphs>208</Paragraphs>
  <Slides>47</Slides>
  <Notes>3</Notes>
  <HiddenSlides>6</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47</vt:i4>
      </vt:variant>
    </vt:vector>
  </HeadingPairs>
  <TitlesOfParts>
    <vt:vector size="62" baseType="lpstr">
      <vt:lpstr>MS PGothic</vt:lpstr>
      <vt:lpstr>Arial</vt:lpstr>
      <vt:lpstr>Avenir LT Std 35 Light</vt:lpstr>
      <vt:lpstr>Avenir LT Std 45 Book</vt:lpstr>
      <vt:lpstr>Calibri</vt:lpstr>
      <vt:lpstr>GeosansLight</vt:lpstr>
      <vt:lpstr>Open Sans</vt:lpstr>
      <vt:lpstr>Symbol</vt:lpstr>
      <vt:lpstr>Times New Roman</vt:lpstr>
      <vt:lpstr>Wingdings</vt:lpstr>
      <vt:lpstr>first page</vt:lpstr>
      <vt:lpstr>body pages</vt:lpstr>
      <vt:lpstr>Showeet theme</vt:lpstr>
      <vt:lpstr>2_body pages</vt:lpstr>
      <vt:lpstr>1_body pages</vt:lpstr>
      <vt:lpstr>PowerPoint Presentation</vt:lpstr>
      <vt:lpstr>A Budget in Balance</vt:lpstr>
      <vt:lpstr>A Budget in Balance</vt:lpstr>
      <vt:lpstr>A Budget in Balance</vt:lpstr>
      <vt:lpstr>A Budget in Balance</vt:lpstr>
      <vt:lpstr>2025-26 Budget</vt:lpstr>
      <vt:lpstr>Revenues</vt:lpstr>
      <vt:lpstr>Revenue Overview</vt:lpstr>
      <vt:lpstr>Revenues: Overview</vt:lpstr>
      <vt:lpstr>Revenues: Tax Levy</vt:lpstr>
      <vt:lpstr>Revenues: State Aid – late again</vt:lpstr>
      <vt:lpstr>Revenues: State Aid – late again</vt:lpstr>
      <vt:lpstr>Revenues: Use of Reserves</vt:lpstr>
      <vt:lpstr>Revenues: Use of Reserves</vt:lpstr>
      <vt:lpstr>Revenues: Use of Reserves</vt:lpstr>
      <vt:lpstr>Revenues: Fund Balance</vt:lpstr>
      <vt:lpstr>Revenues: Fund Balance</vt:lpstr>
      <vt:lpstr>Revenues: Fund Balance</vt:lpstr>
      <vt:lpstr>Revenues: Fund Balance</vt:lpstr>
      <vt:lpstr>Revenues: Fund Balance</vt:lpstr>
      <vt:lpstr>Revenues: Use of Fund Balance</vt:lpstr>
      <vt:lpstr>Revenues: PILOTs</vt:lpstr>
      <vt:lpstr>Revenues: PILOTs</vt:lpstr>
      <vt:lpstr>Revenues: PILOTs</vt:lpstr>
      <vt:lpstr>Revenues: PILOTs</vt:lpstr>
      <vt:lpstr>Revenues: PILOTs</vt:lpstr>
      <vt:lpstr>Revenues: PILOTs</vt:lpstr>
      <vt:lpstr>Revenues: Miscellaneous </vt:lpstr>
      <vt:lpstr>The 2025-26 Budget is Ready!</vt:lpstr>
      <vt:lpstr>The 2025-26 Budget is Ready!</vt:lpstr>
      <vt:lpstr>New Projects, Programs &amp; Initiatives</vt:lpstr>
      <vt:lpstr>The 2025-26 Budget is Ready!</vt:lpstr>
      <vt:lpstr>Budget Categories</vt:lpstr>
      <vt:lpstr>Expenditures by Category</vt:lpstr>
      <vt:lpstr>Expenditures by Category</vt:lpstr>
      <vt:lpstr>Detailed Budget Information</vt:lpstr>
      <vt:lpstr>Detailed Budget Information</vt:lpstr>
      <vt:lpstr>Detailed Budget Information</vt:lpstr>
      <vt:lpstr>Detailed Budget Information</vt:lpstr>
      <vt:lpstr>Detailed Budget Information</vt:lpstr>
      <vt:lpstr>Vote Information</vt:lpstr>
      <vt:lpstr>Official Ballot – side 1</vt:lpstr>
      <vt:lpstr>Official Ballot – side 1</vt:lpstr>
      <vt:lpstr>Official Ballot – side 2</vt:lpstr>
      <vt:lpstr>Official Ballot – side 2</vt:lpstr>
      <vt:lpstr>Contingent Budget</vt:lpstr>
      <vt:lpstr>See you May 20th!</vt:lpstr>
    </vt:vector>
  </TitlesOfParts>
  <Company>HHH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AMMC</dc:creator>
  <cp:lastModifiedBy>Anne Marie Marrone Caliendo</cp:lastModifiedBy>
  <cp:revision>909</cp:revision>
  <cp:lastPrinted>2025-04-22T15:21:32Z</cp:lastPrinted>
  <dcterms:created xsi:type="dcterms:W3CDTF">2006-03-06T18:03:47Z</dcterms:created>
  <dcterms:modified xsi:type="dcterms:W3CDTF">2025-05-12T21:51:08Z</dcterms:modified>
</cp:coreProperties>
</file>