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358" r:id="rId7"/>
    <p:sldId id="359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357" r:id="rId20"/>
    <p:sldId id="349" r:id="rId21"/>
    <p:sldId id="35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1CE7"/>
    <a:srgbClr val="080DB6"/>
    <a:srgbClr val="ED1C24"/>
    <a:srgbClr val="16154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9CC53-B770-294A-BEC5-CAF19C938736}" type="datetimeFigureOut">
              <a:rPr lang="en-US" smtClean="0"/>
              <a:t>5/12/25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424B5-9D80-9745-BD4B-6397090D7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47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424B5-9D80-9745-BD4B-6397090D71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23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778D0-3B17-8A46-34BD-700CA3A7B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C2DB82-2E94-1D51-925B-ED4385C1E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6002A-9C6A-FB84-CF1E-5EB381549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F6DF6-5500-C392-6341-3A7482D15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424B5-9D80-9745-BD4B-6397090D71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27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82B9A-D57A-2E44-0ABE-D79254B12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7A060-8139-AB57-2281-2CD84322B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0E74A2-E6FA-C663-1719-0CE3DD28A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24E17-B063-CEC2-34D2-46C876AB0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424B5-9D80-9745-BD4B-6397090D71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59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424B5-9D80-9745-BD4B-6397090D71D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1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6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487AA5-AC3F-5D65-D894-ADD942604428}"/>
              </a:ext>
            </a:extLst>
          </p:cNvPr>
          <p:cNvSpPr/>
          <p:nvPr userDrawn="1"/>
        </p:nvSpPr>
        <p:spPr>
          <a:xfrm>
            <a:off x="0" y="0"/>
            <a:ext cx="12192000" cy="1796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52451A-A02E-0929-D14B-3AEF659BFD1B}"/>
              </a:ext>
            </a:extLst>
          </p:cNvPr>
          <p:cNvSpPr txBox="1"/>
          <p:nvPr userDrawn="1"/>
        </p:nvSpPr>
        <p:spPr>
          <a:xfrm>
            <a:off x="9809620" y="6244576"/>
            <a:ext cx="2243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Jamestown Public Schools</a:t>
            </a:r>
          </a:p>
        </p:txBody>
      </p:sp>
      <p:pic>
        <p:nvPicPr>
          <p:cNvPr id="4" name="Picture 3" descr="A blue bird head with silver beak&#10;&#10;AI-generated content may be incorrect.">
            <a:extLst>
              <a:ext uri="{FF2B5EF4-FFF2-40B4-BE49-F238E27FC236}">
                <a16:creationId xmlns:a16="http://schemas.microsoft.com/office/drawing/2014/main" id="{5B8C185D-DA8E-23BB-CB27-ABDBCD8039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219" y="6029156"/>
            <a:ext cx="814059" cy="57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6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5783B-4DAA-A264-E5BA-C32EF46BC0BD}"/>
              </a:ext>
            </a:extLst>
          </p:cNvPr>
          <p:cNvSpPr/>
          <p:nvPr userDrawn="1"/>
        </p:nvSpPr>
        <p:spPr>
          <a:xfrm>
            <a:off x="0" y="0"/>
            <a:ext cx="12192000" cy="930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DC341A-A173-A6B9-42BB-998BE93CC700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rgbClr val="0B1CE7">
                  <a:shade val="30000"/>
                  <a:satMod val="115000"/>
                </a:srgbClr>
              </a:gs>
              <a:gs pos="50000">
                <a:srgbClr val="0B1CE7">
                  <a:shade val="67500"/>
                  <a:satMod val="115000"/>
                </a:srgbClr>
              </a:gs>
              <a:gs pos="100000">
                <a:srgbClr val="0B1CE7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B58EB5-B327-D06A-BF4E-17EC19299CA1}"/>
              </a:ext>
            </a:extLst>
          </p:cNvPr>
          <p:cNvSpPr txBox="1"/>
          <p:nvPr userDrawn="1"/>
        </p:nvSpPr>
        <p:spPr>
          <a:xfrm>
            <a:off x="9809620" y="6244576"/>
            <a:ext cx="2243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Jamestown Public Schools</a:t>
            </a:r>
          </a:p>
        </p:txBody>
      </p:sp>
      <p:pic>
        <p:nvPicPr>
          <p:cNvPr id="5" name="Picture 4" descr="A blue bird head with silver beak&#10;&#10;AI-generated content may be incorrect.">
            <a:extLst>
              <a:ext uri="{FF2B5EF4-FFF2-40B4-BE49-F238E27FC236}">
                <a16:creationId xmlns:a16="http://schemas.microsoft.com/office/drawing/2014/main" id="{14DD3910-2FA9-E942-30A8-CDCF19EDAF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219" y="6029156"/>
            <a:ext cx="814059" cy="57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6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01BD52-EE17-956F-854A-30A71354A0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B1CE7">
                  <a:shade val="30000"/>
                  <a:satMod val="115000"/>
                </a:srgbClr>
              </a:gs>
              <a:gs pos="50000">
                <a:srgbClr val="0B1CE7">
                  <a:shade val="67500"/>
                  <a:satMod val="115000"/>
                </a:srgbClr>
              </a:gs>
              <a:gs pos="100000">
                <a:srgbClr val="0B1CE7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095B87-5E6E-400E-2B2C-39A0BB640A8B}"/>
              </a:ext>
            </a:extLst>
          </p:cNvPr>
          <p:cNvSpPr txBox="1"/>
          <p:nvPr userDrawn="1"/>
        </p:nvSpPr>
        <p:spPr>
          <a:xfrm>
            <a:off x="9809620" y="6244576"/>
            <a:ext cx="2243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Jamestown Public Schools</a:t>
            </a:r>
          </a:p>
        </p:txBody>
      </p:sp>
      <p:pic>
        <p:nvPicPr>
          <p:cNvPr id="5" name="Picture 4" descr="A blue bird head with silver beak&#10;&#10;AI-generated content may be incorrect.">
            <a:extLst>
              <a:ext uri="{FF2B5EF4-FFF2-40B4-BE49-F238E27FC236}">
                <a16:creationId xmlns:a16="http://schemas.microsoft.com/office/drawing/2014/main" id="{B66C5BA3-9E91-F470-A069-8351BA10DE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219" y="6029156"/>
            <a:ext cx="814059" cy="57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0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6E1FEE-B7CA-B147-B019-ED493AE00713}"/>
              </a:ext>
            </a:extLst>
          </p:cNvPr>
          <p:cNvSpPr/>
          <p:nvPr userDrawn="1"/>
        </p:nvSpPr>
        <p:spPr>
          <a:xfrm>
            <a:off x="0" y="0"/>
            <a:ext cx="12192000" cy="586673"/>
          </a:xfrm>
          <a:prstGeom prst="rect">
            <a:avLst/>
          </a:prstGeom>
          <a:gradFill flip="none" rotWithShape="1">
            <a:gsLst>
              <a:gs pos="0">
                <a:srgbClr val="0B1CE7">
                  <a:shade val="30000"/>
                  <a:satMod val="115000"/>
                </a:srgbClr>
              </a:gs>
              <a:gs pos="50000">
                <a:srgbClr val="0B1CE7">
                  <a:shade val="67500"/>
                  <a:satMod val="115000"/>
                </a:srgbClr>
              </a:gs>
              <a:gs pos="100000">
                <a:srgbClr val="0B1CE7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82DBA-3BE1-4635-C81B-1C87A2AF3A72}"/>
              </a:ext>
            </a:extLst>
          </p:cNvPr>
          <p:cNvSpPr txBox="1"/>
          <p:nvPr userDrawn="1"/>
        </p:nvSpPr>
        <p:spPr>
          <a:xfrm>
            <a:off x="2177343" y="98072"/>
            <a:ext cx="4240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Jamestown Public Schools</a:t>
            </a:r>
          </a:p>
        </p:txBody>
      </p:sp>
      <p:pic>
        <p:nvPicPr>
          <p:cNvPr id="3" name="Picture 2" descr="A blue bird head with silver beak&#10;&#10;AI-generated content may be incorrect.">
            <a:extLst>
              <a:ext uri="{FF2B5EF4-FFF2-40B4-BE49-F238E27FC236}">
                <a16:creationId xmlns:a16="http://schemas.microsoft.com/office/drawing/2014/main" id="{E8F63853-F52F-A3CA-0347-C061F885A14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21" y="108671"/>
            <a:ext cx="1894122" cy="132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0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3" r:id="rId3"/>
    <p:sldLayoutId id="214748364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175870-A649-34A8-1D45-63FA34A60E60}"/>
              </a:ext>
            </a:extLst>
          </p:cNvPr>
          <p:cNvSpPr/>
          <p:nvPr/>
        </p:nvSpPr>
        <p:spPr>
          <a:xfrm>
            <a:off x="7058526" y="0"/>
            <a:ext cx="513347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EADED0-2600-9A40-9A3F-8622A9186252}"/>
              </a:ext>
            </a:extLst>
          </p:cNvPr>
          <p:cNvSpPr txBox="1"/>
          <p:nvPr/>
        </p:nvSpPr>
        <p:spPr>
          <a:xfrm>
            <a:off x="301607" y="1302074"/>
            <a:ext cx="654517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Jamestown Public Schools</a:t>
            </a:r>
          </a:p>
        </p:txBody>
      </p:sp>
      <p:pic>
        <p:nvPicPr>
          <p:cNvPr id="4" name="Picture 3" descr="A blue bird head with silver beak&#10;&#10;AI-generated content may be incorrect.">
            <a:extLst>
              <a:ext uri="{FF2B5EF4-FFF2-40B4-BE49-F238E27FC236}">
                <a16:creationId xmlns:a16="http://schemas.microsoft.com/office/drawing/2014/main" id="{E4E5F6D9-E316-08BC-B80C-38973A7DC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346" y="1879793"/>
            <a:ext cx="4419047" cy="309841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8734F38-50C1-5501-277D-218D2F3BBD41}"/>
              </a:ext>
            </a:extLst>
          </p:cNvPr>
          <p:cNvGrpSpPr/>
          <p:nvPr/>
        </p:nvGrpSpPr>
        <p:grpSpPr>
          <a:xfrm>
            <a:off x="4866682" y="5053362"/>
            <a:ext cx="4648797" cy="1305448"/>
            <a:chOff x="3885603" y="4769329"/>
            <a:chExt cx="5146102" cy="1445098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3FA89B5F-E9ED-B890-E39B-0B36A98CC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87528" y="5621778"/>
              <a:ext cx="2544177" cy="592649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BEA1219-5B9E-BEF9-854F-EDAB7EB2A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85603" y="4769329"/>
              <a:ext cx="4420794" cy="592649"/>
            </a:xfrm>
            <a:prstGeom prst="rect">
              <a:avLst/>
            </a:prstGeom>
          </p:spPr>
        </p:pic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34EE6651-2E49-DFE2-1049-DFE413537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2078" y="404519"/>
            <a:ext cx="2298315" cy="53537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7075379-326E-85E1-5793-9E38AC3395D5}"/>
              </a:ext>
            </a:extLst>
          </p:cNvPr>
          <p:cNvSpPr txBox="1"/>
          <p:nvPr/>
        </p:nvSpPr>
        <p:spPr>
          <a:xfrm>
            <a:off x="746594" y="4757742"/>
            <a:ext cx="38184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Calibri Light"/>
                <a:ea typeface="Calibri Light"/>
                <a:cs typeface="Calibri Light"/>
              </a:rPr>
              <a:t>DISTRICT-WIDE SURVEY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Calibri Light"/>
                <a:ea typeface="Calibri Light"/>
                <a:cs typeface="Calibri Light"/>
              </a:rPr>
              <a:t>PUBLIC MEETING – MAY 12TH</a:t>
            </a:r>
          </a:p>
        </p:txBody>
      </p:sp>
    </p:spTree>
    <p:extLst>
      <p:ext uri="{BB962C8B-B14F-4D97-AF65-F5344CB8AC3E}">
        <p14:creationId xmlns:p14="http://schemas.microsoft.com/office/powerpoint/2010/main" val="1118091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74C80C-0946-EA2F-1512-E7C153ABDE55}"/>
              </a:ext>
            </a:extLst>
          </p:cNvPr>
          <p:cNvSpPr txBox="1"/>
          <p:nvPr/>
        </p:nvSpPr>
        <p:spPr>
          <a:xfrm>
            <a:off x="1338294" y="2522696"/>
            <a:ext cx="7292359" cy="36969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Calibri Light"/>
                <a:ea typeface="Calibri"/>
                <a:cs typeface="Calibri"/>
              </a:rPr>
              <a:t>Introductions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Calibri Light"/>
                <a:ea typeface="Calibri"/>
                <a:cs typeface="Calibri"/>
              </a:rPr>
              <a:t>Process to Date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Calibri Light"/>
                <a:ea typeface="Calibri"/>
                <a:cs typeface="Calibri"/>
              </a:rPr>
              <a:t>Survey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Calibri Light"/>
                <a:ea typeface="Calibri"/>
                <a:cs typeface="Calibri"/>
              </a:rPr>
              <a:t>Questions</a:t>
            </a:r>
            <a:endParaRPr lang="en-US" sz="4000" dirty="0">
              <a:latin typeface="Aptos"/>
              <a:ea typeface="Calibri"/>
              <a:cs typeface="Calibri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B63072-B7C0-53C7-94CF-FBB80072D83E}"/>
              </a:ext>
            </a:extLst>
          </p:cNvPr>
          <p:cNvGrpSpPr/>
          <p:nvPr/>
        </p:nvGrpSpPr>
        <p:grpSpPr>
          <a:xfrm>
            <a:off x="1338294" y="933379"/>
            <a:ext cx="5081276" cy="1589317"/>
            <a:chOff x="1338294" y="933379"/>
            <a:chExt cx="5081276" cy="158931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4C8BB15-C722-5F55-2B52-E0326E12A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38294" y="1339047"/>
              <a:ext cx="5081276" cy="118364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08738A3-2855-1E4C-A0BD-4775E0C797A7}"/>
                </a:ext>
              </a:extLst>
            </p:cNvPr>
            <p:cNvSpPr txBox="1"/>
            <p:nvPr/>
          </p:nvSpPr>
          <p:spPr>
            <a:xfrm>
              <a:off x="1338294" y="933379"/>
              <a:ext cx="5081276" cy="15411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7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AGENDA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5400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E8DCF-F727-C5EE-4364-281F625B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D55297-5213-25C2-A213-24C533053B6D}"/>
              </a:ext>
            </a:extLst>
          </p:cNvPr>
          <p:cNvSpPr txBox="1"/>
          <p:nvPr/>
        </p:nvSpPr>
        <p:spPr>
          <a:xfrm>
            <a:off x="1292205" y="2212584"/>
            <a:ext cx="9047707" cy="36902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Calibri Light"/>
                <a:ea typeface="Calibri"/>
                <a:cs typeface="Calibri"/>
              </a:rPr>
              <a:t>Rob Lech:  District Superintendent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Calibri Light"/>
                <a:ea typeface="Calibri"/>
                <a:cs typeface="Calibri"/>
              </a:rPr>
              <a:t>School Board Member: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Calibri Light"/>
                <a:ea typeface="Calibri"/>
                <a:cs typeface="Calibri"/>
              </a:rPr>
              <a:t>ICON Architectural Group:  Kyle Kvamme and Travis Jordan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A2AEF5-4F35-5ECC-5EC6-F674F1C1D7A6}"/>
              </a:ext>
            </a:extLst>
          </p:cNvPr>
          <p:cNvGrpSpPr/>
          <p:nvPr/>
        </p:nvGrpSpPr>
        <p:grpSpPr>
          <a:xfrm>
            <a:off x="1073786" y="991251"/>
            <a:ext cx="9266127" cy="1202491"/>
            <a:chOff x="2321293" y="138056"/>
            <a:chExt cx="9266127" cy="1202491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DCDF510-7C6F-9782-6CD5-EE2C6AEFA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713" y="156898"/>
              <a:ext cx="8829289" cy="118364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71BD5B9-8A42-8EDD-A403-238719A9E2B9}"/>
                </a:ext>
              </a:extLst>
            </p:cNvPr>
            <p:cNvSpPr txBox="1"/>
            <p:nvPr/>
          </p:nvSpPr>
          <p:spPr>
            <a:xfrm>
              <a:off x="2321293" y="138056"/>
              <a:ext cx="9266127" cy="9202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INTRODUCTIONS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827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E300A-C0A0-6166-C065-66BC92FE1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373A80B-9C1C-A1D4-C13B-3CEC6478C32D}"/>
              </a:ext>
            </a:extLst>
          </p:cNvPr>
          <p:cNvGrpSpPr/>
          <p:nvPr/>
        </p:nvGrpSpPr>
        <p:grpSpPr>
          <a:xfrm>
            <a:off x="1462936" y="332723"/>
            <a:ext cx="9266127" cy="1234575"/>
            <a:chOff x="2321293" y="105972"/>
            <a:chExt cx="9266127" cy="123457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9A06144-599D-2D72-A353-E523D94C3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39713" y="156898"/>
              <a:ext cx="8829289" cy="118364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073007C-56E6-5AAC-BEBB-836A4827C028}"/>
                </a:ext>
              </a:extLst>
            </p:cNvPr>
            <p:cNvSpPr txBox="1"/>
            <p:nvPr/>
          </p:nvSpPr>
          <p:spPr>
            <a:xfrm>
              <a:off x="2321293" y="105972"/>
              <a:ext cx="9266127" cy="10030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PROCESS TO DATE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DC34F12-D56F-366E-29B4-41738CD6C696}"/>
              </a:ext>
            </a:extLst>
          </p:cNvPr>
          <p:cNvSpPr txBox="1"/>
          <p:nvPr/>
        </p:nvSpPr>
        <p:spPr>
          <a:xfrm>
            <a:off x="6813754" y="2225346"/>
            <a:ext cx="52012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Enrollment and Community Task Force meetings between November 2022 and May 2023.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10 Year Facility and Enrollment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Hired ICON Architectural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US" b="1" baseline="30000" dirty="0">
                <a:solidFill>
                  <a:schemeClr val="bg1"/>
                </a:solidFill>
              </a:rPr>
              <a:t>nd</a:t>
            </a:r>
            <a:r>
              <a:rPr lang="en-US" b="1" dirty="0">
                <a:solidFill>
                  <a:schemeClr val="bg1"/>
                </a:solidFill>
              </a:rPr>
              <a:t> Community Task Force Formed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Bringing Solutions to the Public via Survey to Determine 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887238-516E-D05E-64CF-83861E7A62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4" t="28981" r="-764" b="12483"/>
          <a:stretch/>
        </p:blipFill>
        <p:spPr>
          <a:xfrm>
            <a:off x="3283973" y="2111479"/>
            <a:ext cx="3205893" cy="22875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87A6C2-51A6-2600-33C8-DEA7993837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521"/>
          <a:stretch/>
        </p:blipFill>
        <p:spPr>
          <a:xfrm>
            <a:off x="176981" y="2111478"/>
            <a:ext cx="2790655" cy="2287531"/>
          </a:xfrm>
          <a:prstGeom prst="rect">
            <a:avLst/>
          </a:prstGeom>
        </p:spPr>
      </p:pic>
      <p:pic>
        <p:nvPicPr>
          <p:cNvPr id="13" name="Picture 12" descr="A screenshot of a spreadsheet&#10;&#10;Description automatically generated">
            <a:extLst>
              <a:ext uri="{FF2B5EF4-FFF2-40B4-BE49-F238E27FC236}">
                <a16:creationId xmlns:a16="http://schemas.microsoft.com/office/drawing/2014/main" id="{66364FE5-406F-4C4C-9E5C-99EDC6E33F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6" y="4530007"/>
            <a:ext cx="6209056" cy="19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4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7BF6C-D0E3-51C5-302D-BED4749B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1E7E3DC-4B42-4017-F156-38F2F011EDE3}"/>
              </a:ext>
            </a:extLst>
          </p:cNvPr>
          <p:cNvGrpSpPr/>
          <p:nvPr/>
        </p:nvGrpSpPr>
        <p:grpSpPr>
          <a:xfrm>
            <a:off x="1462936" y="1001083"/>
            <a:ext cx="9266127" cy="1202491"/>
            <a:chOff x="2321293" y="138056"/>
            <a:chExt cx="9266127" cy="1202491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75A585A-4A7B-B760-A64D-AA90A85D1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713" y="156898"/>
              <a:ext cx="8829289" cy="118364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1A681D-5934-89A4-88F7-1FB2FEABFE4D}"/>
                </a:ext>
              </a:extLst>
            </p:cNvPr>
            <p:cNvSpPr txBox="1"/>
            <p:nvPr/>
          </p:nvSpPr>
          <p:spPr>
            <a:xfrm>
              <a:off x="2321293" y="138056"/>
              <a:ext cx="9266127" cy="9202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SURVEY</a:t>
              </a:r>
            </a:p>
          </p:txBody>
        </p:sp>
      </p:grpSp>
      <p:pic>
        <p:nvPicPr>
          <p:cNvPr id="2052" name="Picture 4" descr="NLP-Logo - NLP School">
            <a:extLst>
              <a:ext uri="{FF2B5EF4-FFF2-40B4-BE49-F238E27FC236}">
                <a16:creationId xmlns:a16="http://schemas.microsoft.com/office/drawing/2014/main" id="{842E9B79-79D2-B3CF-878B-FCA38E014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90" y="2828158"/>
            <a:ext cx="5758767" cy="245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320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F3C5D-41A8-7EE5-B5E0-764B1049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rvey form with a blue bird&#10;&#10;AI-generated content may be incorrect.">
            <a:extLst>
              <a:ext uri="{FF2B5EF4-FFF2-40B4-BE49-F238E27FC236}">
                <a16:creationId xmlns:a16="http://schemas.microsoft.com/office/drawing/2014/main" id="{5FB40A58-BF27-3CA5-68AD-334D085E4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58" y="322006"/>
            <a:ext cx="6198497" cy="62139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A1BDF7-C5AC-2C70-AA7F-2894FF6AE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094" y="1825111"/>
            <a:ext cx="5388079" cy="320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8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44588-C340-4B93-F688-584922C5E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chool building&#10;&#10;AI-generated content may be incorrect.">
            <a:extLst>
              <a:ext uri="{FF2B5EF4-FFF2-40B4-BE49-F238E27FC236}">
                <a16:creationId xmlns:a16="http://schemas.microsoft.com/office/drawing/2014/main" id="{F4CC2A9E-D7B5-2C05-F943-2550CAB90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58" y="260471"/>
            <a:ext cx="6303166" cy="633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07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73B56-59B2-6D95-592D-BDB982D1F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student&#10;&#10;AI-generated content may be incorrect.">
            <a:extLst>
              <a:ext uri="{FF2B5EF4-FFF2-40B4-BE49-F238E27FC236}">
                <a16:creationId xmlns:a16="http://schemas.microsoft.com/office/drawing/2014/main" id="{B17917CC-338B-F720-E7B8-C79E97015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96" y="588402"/>
            <a:ext cx="9160707" cy="530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52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C782B-5A08-8B8D-EC15-9995DBE59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40A580BA-EE4C-8375-793B-A3AFC3BFD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61" y="732258"/>
            <a:ext cx="10712478" cy="49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3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22EAA-148E-BEDE-33A0-C38B54A7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school building&#10;&#10;AI-generated content may be incorrect.">
            <a:extLst>
              <a:ext uri="{FF2B5EF4-FFF2-40B4-BE49-F238E27FC236}">
                <a16:creationId xmlns:a16="http://schemas.microsoft.com/office/drawing/2014/main" id="{FA2BB250-585A-800B-592A-16E81F773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742" y="436024"/>
            <a:ext cx="8901632" cy="544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48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83AA6-242F-4D01-14B5-02D060E1F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school building&#10;&#10;AI-generated content may be incorrect.">
            <a:extLst>
              <a:ext uri="{FF2B5EF4-FFF2-40B4-BE49-F238E27FC236}">
                <a16:creationId xmlns:a16="http://schemas.microsoft.com/office/drawing/2014/main" id="{9A4E21CD-2652-4358-CF92-185D0639C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181" y="432620"/>
            <a:ext cx="8957187" cy="54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55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C17D-BECC-721E-8046-C51B02CAA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tax support&#10;&#10;AI-generated content may be incorrect.">
            <a:extLst>
              <a:ext uri="{FF2B5EF4-FFF2-40B4-BE49-F238E27FC236}">
                <a16:creationId xmlns:a16="http://schemas.microsoft.com/office/drawing/2014/main" id="{7A3191ED-AD9C-0A5F-7D8C-D24FDFD3D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2" y="334515"/>
            <a:ext cx="6636061" cy="6164608"/>
          </a:xfrm>
          <a:prstGeom prst="rect">
            <a:avLst/>
          </a:prstGeom>
        </p:spPr>
      </p:pic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F30D48EB-D756-7D1C-6778-C1210C24F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88" y="1890498"/>
            <a:ext cx="4630994" cy="30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278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782EE-D4F1-D6E0-3627-2A6E873D2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ox with black text&#10;&#10;AI-generated content may be incorrect.">
            <a:extLst>
              <a:ext uri="{FF2B5EF4-FFF2-40B4-BE49-F238E27FC236}">
                <a16:creationId xmlns:a16="http://schemas.microsoft.com/office/drawing/2014/main" id="{67EA8C3C-C1CC-AD37-4E5F-108B86105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180" y="252618"/>
            <a:ext cx="8868697" cy="575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11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A69AF-F614-12BC-3FCA-B54C107A1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uestionnaire with text and images&#10;&#10;AI-generated content may be incorrect.">
            <a:extLst>
              <a:ext uri="{FF2B5EF4-FFF2-40B4-BE49-F238E27FC236}">
                <a16:creationId xmlns:a16="http://schemas.microsoft.com/office/drawing/2014/main" id="{71936188-8FD4-B772-3A4E-7D8CE1AFE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020" y="179438"/>
            <a:ext cx="6827463" cy="64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17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6A15A-9EA0-8C76-53A7-F9CF74992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survey&#10;&#10;AI-generated content may be incorrect.">
            <a:extLst>
              <a:ext uri="{FF2B5EF4-FFF2-40B4-BE49-F238E27FC236}">
                <a16:creationId xmlns:a16="http://schemas.microsoft.com/office/drawing/2014/main" id="{A7BD19C3-3E22-D6F0-D4AA-66D428F0A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130" y="357934"/>
            <a:ext cx="8654698" cy="558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73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02F4E-4921-55F8-15CA-E757D5D11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B496EE-2554-5441-5923-E538B94A2E9B}"/>
              </a:ext>
            </a:extLst>
          </p:cNvPr>
          <p:cNvSpPr/>
          <p:nvPr/>
        </p:nvSpPr>
        <p:spPr>
          <a:xfrm>
            <a:off x="7058526" y="0"/>
            <a:ext cx="513347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B8F69-1579-DB22-B22C-050A59694508}"/>
              </a:ext>
            </a:extLst>
          </p:cNvPr>
          <p:cNvSpPr txBox="1"/>
          <p:nvPr/>
        </p:nvSpPr>
        <p:spPr>
          <a:xfrm>
            <a:off x="301607" y="1302074"/>
            <a:ext cx="654517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Jamestown Public Schools</a:t>
            </a:r>
          </a:p>
        </p:txBody>
      </p:sp>
      <p:pic>
        <p:nvPicPr>
          <p:cNvPr id="4" name="Picture 3" descr="A blue bird head with silver beak&#10;&#10;AI-generated content may be incorrect.">
            <a:extLst>
              <a:ext uri="{FF2B5EF4-FFF2-40B4-BE49-F238E27FC236}">
                <a16:creationId xmlns:a16="http://schemas.microsoft.com/office/drawing/2014/main" id="{E3327AEE-6100-AC3B-944A-56A6B2C4F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346" y="1879793"/>
            <a:ext cx="4419047" cy="309841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A5B7EE1-10A0-8E6F-3820-EF7A9DE4D06F}"/>
              </a:ext>
            </a:extLst>
          </p:cNvPr>
          <p:cNvGrpSpPr/>
          <p:nvPr/>
        </p:nvGrpSpPr>
        <p:grpSpPr>
          <a:xfrm>
            <a:off x="4866682" y="5053362"/>
            <a:ext cx="4648797" cy="1305448"/>
            <a:chOff x="3885603" y="4769329"/>
            <a:chExt cx="5146102" cy="1445098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CF7EE111-E7DF-E85F-51DF-F3C2115EE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87528" y="5621778"/>
              <a:ext cx="2544177" cy="592649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176FC11-AA8D-09FD-BE8F-8F3674AE4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85603" y="4769329"/>
              <a:ext cx="4420794" cy="592649"/>
            </a:xfrm>
            <a:prstGeom prst="rect">
              <a:avLst/>
            </a:prstGeom>
          </p:spPr>
        </p:pic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F48A7960-2385-F083-DF5E-023E1A495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2078" y="404519"/>
            <a:ext cx="2298315" cy="53537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A016EE8-870B-ECF2-DCE2-DC43A829F2DE}"/>
              </a:ext>
            </a:extLst>
          </p:cNvPr>
          <p:cNvSpPr txBox="1"/>
          <p:nvPr/>
        </p:nvSpPr>
        <p:spPr>
          <a:xfrm>
            <a:off x="960306" y="4757742"/>
            <a:ext cx="3604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Calibri Light"/>
                <a:ea typeface="Calibri Light"/>
                <a:cs typeface="Calibri Light"/>
              </a:rPr>
              <a:t>THANK YOU FOR LISTENING.</a:t>
            </a:r>
          </a:p>
        </p:txBody>
      </p:sp>
    </p:spTree>
    <p:extLst>
      <p:ext uri="{BB962C8B-B14F-4D97-AF65-F5344CB8AC3E}">
        <p14:creationId xmlns:p14="http://schemas.microsoft.com/office/powerpoint/2010/main" val="1628615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A6E1E48-A18F-5BB0-DC15-02A820FF1F35}"/>
              </a:ext>
            </a:extLst>
          </p:cNvPr>
          <p:cNvSpPr txBox="1"/>
          <p:nvPr/>
        </p:nvSpPr>
        <p:spPr>
          <a:xfrm>
            <a:off x="6372599" y="2120562"/>
            <a:ext cx="532205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Bullet 01</a:t>
            </a: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Bullet 02</a:t>
            </a: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Bullet 03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04C6C7-0A38-3996-301B-90E9798A865F}"/>
              </a:ext>
            </a:extLst>
          </p:cNvPr>
          <p:cNvGrpSpPr/>
          <p:nvPr/>
        </p:nvGrpSpPr>
        <p:grpSpPr>
          <a:xfrm>
            <a:off x="2646947" y="352154"/>
            <a:ext cx="9266127" cy="1202491"/>
            <a:chOff x="2321293" y="138056"/>
            <a:chExt cx="9266127" cy="1202491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CF356CD-8720-AC5D-8C79-AAF13444D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713" y="156898"/>
              <a:ext cx="8829289" cy="118364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CAC036-A196-97FA-A2FA-7773E735C207}"/>
                </a:ext>
              </a:extLst>
            </p:cNvPr>
            <p:cNvSpPr txBox="1"/>
            <p:nvPr/>
          </p:nvSpPr>
          <p:spPr>
            <a:xfrm>
              <a:off x="2321293" y="138056"/>
              <a:ext cx="9266127" cy="9202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QUESTIONS &amp; NEXT STEPS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B6607F9-F43E-E711-654C-B2F5E6341DB9}"/>
              </a:ext>
            </a:extLst>
          </p:cNvPr>
          <p:cNvSpPr txBox="1"/>
          <p:nvPr/>
        </p:nvSpPr>
        <p:spPr>
          <a:xfrm>
            <a:off x="962310" y="3074949"/>
            <a:ext cx="4136912" cy="9202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 HERE</a:t>
            </a:r>
          </a:p>
        </p:txBody>
      </p:sp>
    </p:spTree>
    <p:extLst>
      <p:ext uri="{BB962C8B-B14F-4D97-AF65-F5344CB8AC3E}">
        <p14:creationId xmlns:p14="http://schemas.microsoft.com/office/powerpoint/2010/main" val="1932011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21C6AEB-9443-46DF-24A6-1A70AB8F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16EB85-E6AF-18D7-5778-B543D3766975}"/>
              </a:ext>
            </a:extLst>
          </p:cNvPr>
          <p:cNvSpPr txBox="1"/>
          <p:nvPr/>
        </p:nvSpPr>
        <p:spPr>
          <a:xfrm>
            <a:off x="7039656" y="1798945"/>
            <a:ext cx="4590392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 Light"/>
                <a:ea typeface="Calibri"/>
                <a:cs typeface="Calibri"/>
              </a:rPr>
              <a:t>School Safety and Security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alibri Light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 Light"/>
                <a:ea typeface="Calibri"/>
                <a:cs typeface="Calibri"/>
              </a:rPr>
              <a:t>ADA Accessibility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alibri Light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 Light"/>
                <a:ea typeface="Calibri"/>
                <a:cs typeface="Calibri"/>
              </a:rPr>
              <a:t>Modern Classrooms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alibri Light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 Light"/>
                <a:ea typeface="Calibri"/>
                <a:cs typeface="Calibri"/>
              </a:rPr>
              <a:t>21st Century Learning Spaces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DF8F395-1919-7B8E-516C-5791A976214E}"/>
              </a:ext>
            </a:extLst>
          </p:cNvPr>
          <p:cNvGrpSpPr/>
          <p:nvPr/>
        </p:nvGrpSpPr>
        <p:grpSpPr>
          <a:xfrm>
            <a:off x="561952" y="1794686"/>
            <a:ext cx="5983227" cy="4507625"/>
            <a:chOff x="610078" y="1618224"/>
            <a:chExt cx="5235311" cy="39441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A30AFF0-1E15-801E-536F-C752C867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44" t="1987" b="1433"/>
            <a:stretch/>
          </p:blipFill>
          <p:spPr>
            <a:xfrm>
              <a:off x="610078" y="1618224"/>
              <a:ext cx="5235311" cy="187019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18491ED-1616-3539-D31C-A551548DB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b="2126"/>
            <a:stretch/>
          </p:blipFill>
          <p:spPr>
            <a:xfrm>
              <a:off x="610078" y="3692190"/>
              <a:ext cx="5235311" cy="1870196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DEEF396-9A60-CFC7-F627-CAC6363A4CA5}"/>
              </a:ext>
            </a:extLst>
          </p:cNvPr>
          <p:cNvGrpSpPr/>
          <p:nvPr/>
        </p:nvGrpSpPr>
        <p:grpSpPr>
          <a:xfrm>
            <a:off x="1462936" y="332723"/>
            <a:ext cx="9266127" cy="1234575"/>
            <a:chOff x="2321293" y="105972"/>
            <a:chExt cx="9266127" cy="123457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B5130D6-7BC7-5481-F5E4-FE2808C4B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39713" y="156898"/>
              <a:ext cx="8829289" cy="118364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7B94A9-11BD-AB1A-1D48-DD627145581B}"/>
                </a:ext>
              </a:extLst>
            </p:cNvPr>
            <p:cNvSpPr txBox="1"/>
            <p:nvPr/>
          </p:nvSpPr>
          <p:spPr>
            <a:xfrm>
              <a:off x="2321293" y="105972"/>
              <a:ext cx="9266127" cy="10030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MODERN EDUCATIONAL SPACES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710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E1D2AF355BD448D657CF4E808FE42" ma:contentTypeVersion="14" ma:contentTypeDescription="Create a new document." ma:contentTypeScope="" ma:versionID="b6dd25820a26212ad28f404271f25612">
  <xsd:schema xmlns:xsd="http://www.w3.org/2001/XMLSchema" xmlns:xs="http://www.w3.org/2001/XMLSchema" xmlns:p="http://schemas.microsoft.com/office/2006/metadata/properties" xmlns:ns2="88fb2456-31a9-4db8-a4c1-7b28462f713f" xmlns:ns3="82d58068-171b-4c38-b96a-7775be20744e" targetNamespace="http://schemas.microsoft.com/office/2006/metadata/properties" ma:root="true" ma:fieldsID="cce851c4bf15b97a80d1dc17a46280f4" ns2:_="" ns3:_="">
    <xsd:import namespace="88fb2456-31a9-4db8-a4c1-7b28462f713f"/>
    <xsd:import namespace="82d58068-171b-4c38-b96a-7775be2074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fb2456-31a9-4db8-a4c1-7b28462f71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2bbd232-1fd5-490f-b6c1-79c58a30ea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d58068-171b-4c38-b96a-7775be20744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9cf9dfa-8979-4281-860e-e6bce8048017}" ma:internalName="TaxCatchAll" ma:showField="CatchAllData" ma:web="82d58068-171b-4c38-b96a-7775be2074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fb2456-31a9-4db8-a4c1-7b28462f713f">
      <Terms xmlns="http://schemas.microsoft.com/office/infopath/2007/PartnerControls"/>
    </lcf76f155ced4ddcb4097134ff3c332f>
    <TaxCatchAll xmlns="82d58068-171b-4c38-b96a-7775be20744e" xsi:nil="true"/>
  </documentManagement>
</p:properties>
</file>

<file path=customXml/itemProps1.xml><?xml version="1.0" encoding="utf-8"?>
<ds:datastoreItem xmlns:ds="http://schemas.openxmlformats.org/officeDocument/2006/customXml" ds:itemID="{326983DF-331A-4014-A7FA-61AAEFC17F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B8A816-5DE5-4B1F-ACB7-9261DB6F17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fb2456-31a9-4db8-a4c1-7b28462f713f"/>
    <ds:schemaRef ds:uri="82d58068-171b-4c38-b96a-7775be207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152816-6F89-4822-B584-8F61E8E330F4}">
  <ds:schemaRefs>
    <ds:schemaRef ds:uri="http://schemas.microsoft.com/office/2006/metadata/properties"/>
    <ds:schemaRef ds:uri="88fb2456-31a9-4db8-a4c1-7b28462f713f"/>
    <ds:schemaRef ds:uri="http://purl.org/dc/terms/"/>
    <ds:schemaRef ds:uri="http://www.w3.org/XML/1998/namespace"/>
    <ds:schemaRef ds:uri="http://schemas.microsoft.com/office/2006/documentManagement/types"/>
    <ds:schemaRef ds:uri="82d58068-171b-4c38-b96a-7775be20744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123</Words>
  <Application>Microsoft Macintosh PowerPoint</Application>
  <PresentationFormat>Widescreen</PresentationFormat>
  <Paragraphs>46</Paragraphs>
  <Slides>18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Eller Bonifacio</dc:creator>
  <cp:lastModifiedBy>Kyle Kvamme</cp:lastModifiedBy>
  <cp:revision>4</cp:revision>
  <dcterms:created xsi:type="dcterms:W3CDTF">2025-04-03T20:40:12Z</dcterms:created>
  <dcterms:modified xsi:type="dcterms:W3CDTF">2025-05-12T23:27:27Z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0x010100FC2E1D2AF355BD448D657CF4E808FE42</vt:lpwstr>
  </property>
  <property fmtid="{D5CDD505-2E9C-101B-9397-08002B2CF9AE}" pid="3" name="MediaServiceImageTags">
    <vt:lpwstr/>
  </property>
</Properties>
</file>