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ink/ink1.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6" r:id="rId1"/>
  </p:sldMasterIdLst>
  <p:notesMasterIdLst>
    <p:notesMasterId r:id="rId35"/>
  </p:notesMasterIdLst>
  <p:sldIdLst>
    <p:sldId id="256" r:id="rId2"/>
    <p:sldId id="288" r:id="rId3"/>
    <p:sldId id="289" r:id="rId4"/>
    <p:sldId id="290" r:id="rId5"/>
    <p:sldId id="291" r:id="rId6"/>
    <p:sldId id="268" r:id="rId7"/>
    <p:sldId id="287" r:id="rId8"/>
    <p:sldId id="257" r:id="rId9"/>
    <p:sldId id="292" r:id="rId10"/>
    <p:sldId id="271" r:id="rId11"/>
    <p:sldId id="258" r:id="rId12"/>
    <p:sldId id="259" r:id="rId13"/>
    <p:sldId id="260" r:id="rId14"/>
    <p:sldId id="276" r:id="rId15"/>
    <p:sldId id="282" r:id="rId16"/>
    <p:sldId id="262" r:id="rId17"/>
    <p:sldId id="277" r:id="rId18"/>
    <p:sldId id="264" r:id="rId19"/>
    <p:sldId id="278" r:id="rId20"/>
    <p:sldId id="283" r:id="rId21"/>
    <p:sldId id="265" r:id="rId22"/>
    <p:sldId id="279" r:id="rId23"/>
    <p:sldId id="266" r:id="rId24"/>
    <p:sldId id="280" r:id="rId25"/>
    <p:sldId id="267" r:id="rId26"/>
    <p:sldId id="281" r:id="rId27"/>
    <p:sldId id="284" r:id="rId28"/>
    <p:sldId id="293" r:id="rId29"/>
    <p:sldId id="285" r:id="rId30"/>
    <p:sldId id="294" r:id="rId31"/>
    <p:sldId id="295" r:id="rId32"/>
    <p:sldId id="296" r:id="rId33"/>
    <p:sldId id="286" r:id="rId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7" autoAdjust="0"/>
    <p:restoredTop sz="94660"/>
  </p:normalViewPr>
  <p:slideViewPr>
    <p:cSldViewPr snapToGrid="0">
      <p:cViewPr varScale="1">
        <p:scale>
          <a:sx n="150" d="100"/>
          <a:sy n="150" d="100"/>
        </p:scale>
        <p:origin x="2946" y="132"/>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s>
</file>

<file path=ppt/diagrams/_rels/data1.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svg"/><Relationship Id="rId1" Type="http://schemas.openxmlformats.org/officeDocument/2006/relationships/image" Target="../media/image3.png"/><Relationship Id="rId6" Type="http://schemas.openxmlformats.org/officeDocument/2006/relationships/image" Target="../media/image8.svg"/><Relationship Id="rId5" Type="http://schemas.openxmlformats.org/officeDocument/2006/relationships/image" Target="../media/image7.png"/><Relationship Id="rId10" Type="http://schemas.openxmlformats.org/officeDocument/2006/relationships/image" Target="../media/image12.svg"/><Relationship Id="rId4" Type="http://schemas.openxmlformats.org/officeDocument/2006/relationships/image" Target="../media/image6.svg"/><Relationship Id="rId9" Type="http://schemas.openxmlformats.org/officeDocument/2006/relationships/image" Target="../media/image11.png"/></Relationships>
</file>

<file path=ppt/diagrams/_rels/data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svg"/><Relationship Id="rId1" Type="http://schemas.openxmlformats.org/officeDocument/2006/relationships/image" Target="../media/image18.png"/><Relationship Id="rId6" Type="http://schemas.openxmlformats.org/officeDocument/2006/relationships/image" Target="../media/image23.svg"/><Relationship Id="rId5" Type="http://schemas.openxmlformats.org/officeDocument/2006/relationships/image" Target="../media/image22.png"/><Relationship Id="rId4" Type="http://schemas.openxmlformats.org/officeDocument/2006/relationships/image" Target="../media/image21.svg"/></Relationships>
</file>

<file path=ppt/diagrams/_rels/drawing1.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svg"/><Relationship Id="rId1" Type="http://schemas.openxmlformats.org/officeDocument/2006/relationships/image" Target="../media/image3.png"/><Relationship Id="rId6" Type="http://schemas.openxmlformats.org/officeDocument/2006/relationships/image" Target="../media/image8.svg"/><Relationship Id="rId5" Type="http://schemas.openxmlformats.org/officeDocument/2006/relationships/image" Target="../media/image7.png"/><Relationship Id="rId10" Type="http://schemas.openxmlformats.org/officeDocument/2006/relationships/image" Target="../media/image12.svg"/><Relationship Id="rId4" Type="http://schemas.openxmlformats.org/officeDocument/2006/relationships/image" Target="../media/image6.svg"/><Relationship Id="rId9" Type="http://schemas.openxmlformats.org/officeDocument/2006/relationships/image" Target="../media/image11.png"/></Relationships>
</file>

<file path=ppt/diagrams/_rels/drawing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svg"/><Relationship Id="rId1" Type="http://schemas.openxmlformats.org/officeDocument/2006/relationships/image" Target="../media/image18.png"/><Relationship Id="rId6" Type="http://schemas.openxmlformats.org/officeDocument/2006/relationships/image" Target="../media/image23.svg"/><Relationship Id="rId5" Type="http://schemas.openxmlformats.org/officeDocument/2006/relationships/image" Target="../media/image22.png"/><Relationship Id="rId4" Type="http://schemas.openxmlformats.org/officeDocument/2006/relationships/image" Target="../media/image21.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5">
  <dgm:title val=""/>
  <dgm:desc val=""/>
  <dgm:catLst>
    <dgm:cat type="accent1" pri="11500"/>
  </dgm:catLst>
  <dgm:styleLbl name="node0">
    <dgm:fillClrLst meth="cycle">
      <a:schemeClr val="accent1">
        <a:alpha val="80000"/>
      </a:schemeClr>
    </dgm:fillClrLst>
    <dgm:linClrLst meth="repeat">
      <a:schemeClr val="lt1"/>
    </dgm:linClrLst>
    <dgm:effectClrLst/>
    <dgm:txLinClrLst/>
    <dgm:txFillClrLst/>
    <dgm:txEffectClrLst/>
  </dgm:styleLbl>
  <dgm:styleLbl name="node1">
    <dgm:fillClrLst>
      <a:schemeClr val="accent1">
        <a:alpha val="90000"/>
      </a:schemeClr>
      <a:schemeClr val="accent1">
        <a:alpha val="50000"/>
      </a:schemeClr>
    </dgm:fillClrLst>
    <dgm:linClrLst meth="repeat">
      <a:schemeClr val="lt1"/>
    </dgm:linClrLst>
    <dgm:effectClrLst/>
    <dgm:txLinClrLst/>
    <dgm:txFillClrLst/>
    <dgm:txEffectClrLst/>
  </dgm:styleLbl>
  <dgm:styleLbl name="alignNode1">
    <dgm:fillClrLst>
      <a:schemeClr val="accent1">
        <a:alpha val="90000"/>
      </a:schemeClr>
      <a:schemeClr val="accent1">
        <a:alpha val="50000"/>
      </a:schemeClr>
    </dgm:fillClrLst>
    <dgm:linClrLst>
      <a:schemeClr val="accent1">
        <a:alpha val="90000"/>
      </a:schemeClr>
      <a:schemeClr val="accent1">
        <a:alpha val="50000"/>
      </a:schemeClr>
    </dgm:linClrLst>
    <dgm:effectClrLst/>
    <dgm:txLinClrLst/>
    <dgm:txFillClrLst/>
    <dgm:txEffectClrLst/>
  </dgm:styleLbl>
  <dgm:styleLbl name="lnNode1">
    <dgm:fillClrLst>
      <a:schemeClr val="accent1">
        <a:shade val="90000"/>
      </a:schemeClr>
      <a:schemeClr val="accent1">
        <a:alpha val="50000"/>
        <a:tint val="5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alpha val="80000"/>
      </a:schemeClr>
    </dgm:fillClrLst>
    <dgm:linClrLst meth="repeat">
      <a:schemeClr val="lt1"/>
    </dgm:linClrLst>
    <dgm:effectClrLst/>
    <dgm:txLinClrLst/>
    <dgm:txFillClrLst/>
    <dgm:txEffectClrLst/>
  </dgm:styleLbl>
  <dgm:styleLbl name="node2">
    <dgm:fillClrLst>
      <a:schemeClr val="accent1">
        <a:alpha val="70000"/>
      </a:schemeClr>
    </dgm:fillClrLst>
    <dgm:linClrLst meth="repeat">
      <a:schemeClr val="lt1"/>
    </dgm:linClrLst>
    <dgm:effectClrLst/>
    <dgm:txLinClrLst/>
    <dgm:txFillClrLst/>
    <dgm:txEffectClrLst/>
  </dgm:styleLbl>
  <dgm:styleLbl name="node3">
    <dgm:fillClrLst>
      <a:schemeClr val="accent1">
        <a:alpha val="50000"/>
      </a:schemeClr>
    </dgm:fillClrLst>
    <dgm:linClrLst meth="repeat">
      <a:schemeClr val="lt1"/>
    </dgm:linClrLst>
    <dgm:effectClrLst/>
    <dgm:txLinClrLst/>
    <dgm:txFillClrLst/>
    <dgm:txEffectClrLst/>
  </dgm:styleLbl>
  <dgm:styleLbl name="node4">
    <dgm:fillClrLst>
      <a:schemeClr val="accent1">
        <a:alpha val="30000"/>
      </a:schemeClr>
    </dgm:fillClrLst>
    <dgm:linClrLst meth="repeat">
      <a:schemeClr val="lt1"/>
    </dgm:linClrLst>
    <dgm:effectClrLst/>
    <dgm:txLinClrLst/>
    <dgm:txFillClrLst/>
    <dgm:txEffectClrLst/>
  </dgm:styleLbl>
  <dgm:styleLbl name="fgImgPlace1">
    <dgm:fillClrLst>
      <a:schemeClr val="accent1">
        <a:tint val="50000"/>
        <a:alpha val="90000"/>
      </a:schemeClr>
      <a:schemeClr val="accent1">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f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b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sibTrans1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alpha val="90000"/>
      </a:schemeClr>
    </dgm:fillClrLst>
    <dgm:linClrLst meth="repeat">
      <a:schemeClr val="lt1"/>
    </dgm:linClrLst>
    <dgm:effectClrLst/>
    <dgm:txLinClrLst/>
    <dgm:txFillClrLst/>
    <dgm:txEffectClrLst/>
  </dgm:styleLbl>
  <dgm:styleLbl name="asst1">
    <dgm:fillClrLst meth="repeat">
      <a:schemeClr val="accent1">
        <a:alpha val="90000"/>
      </a:schemeClr>
    </dgm:fillClrLst>
    <dgm:linClrLst meth="repeat">
      <a:schemeClr val="lt1"/>
    </dgm:linClrLst>
    <dgm:effectClrLst/>
    <dgm:txLinClrLst/>
    <dgm:txFillClrLst/>
    <dgm:txEffectClrLst/>
  </dgm:styleLbl>
  <dgm:styleLbl name="asst2">
    <dgm:fillClrLst>
      <a:schemeClr val="accent1">
        <a:alpha val="90000"/>
      </a:schemeClr>
    </dgm:fillClrLst>
    <dgm:linClrLst meth="repeat">
      <a:schemeClr val="lt1"/>
    </dgm:linClrLst>
    <dgm:effectClrLst/>
    <dgm:txLinClrLst/>
    <dgm:txFillClrLst/>
    <dgm:txEffectClrLst/>
  </dgm:styleLbl>
  <dgm:styleLbl name="asst3">
    <dgm:fillClrLst>
      <a:schemeClr val="accent1">
        <a:alpha val="70000"/>
      </a:schemeClr>
    </dgm:fillClrLst>
    <dgm:linClrLst meth="repeat">
      <a:schemeClr val="lt1"/>
    </dgm:linClrLst>
    <dgm:effectClrLst/>
    <dgm:txLinClrLst/>
    <dgm:txFillClrLst/>
    <dgm:txEffectClrLst/>
  </dgm:styleLbl>
  <dgm:styleLbl name="asst4">
    <dgm:fillClrLst>
      <a:schemeClr val="accent1">
        <a:alpha val="50000"/>
      </a:schemeClr>
    </dgm:fillClrLst>
    <dgm:linClrLst meth="repeat">
      <a:schemeClr val="lt1"/>
    </dgm:linClrLst>
    <dgm:effectClrLst/>
    <dgm:txLinClrLst/>
    <dgm:txFillClrLst/>
    <dgm:txEffectClrLst/>
  </dgm:styleLbl>
  <dgm:styleLbl name="parChTrans2D1">
    <dgm:fillClrLst meth="repeat">
      <a:schemeClr val="accent1">
        <a:shade val="8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a:schemeClr val="accent1">
        <a:alpha val="90000"/>
        <a:tint val="40000"/>
      </a:schemeClr>
      <a:schemeClr val="accent1">
        <a:alpha val="5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17B6E87-4B08-4506-9152-C3964D52EC2B}"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DAD59175-DAD7-4851-820D-8B28FD8DC0A3}">
      <dgm:prSet/>
      <dgm:spPr/>
      <dgm:t>
        <a:bodyPr/>
        <a:lstStyle/>
        <a:p>
          <a:pPr>
            <a:lnSpc>
              <a:spcPct val="100000"/>
            </a:lnSpc>
          </a:pPr>
          <a:r>
            <a:rPr lang="en-US"/>
            <a:t>Superintendent – Greg Nehen</a:t>
          </a:r>
        </a:p>
      </dgm:t>
    </dgm:pt>
    <dgm:pt modelId="{DA81A992-66C8-4B88-8479-2AED8EBF3CF0}" type="parTrans" cxnId="{871999AB-2B99-4A03-BE35-D2068F53C0AD}">
      <dgm:prSet/>
      <dgm:spPr/>
      <dgm:t>
        <a:bodyPr/>
        <a:lstStyle/>
        <a:p>
          <a:endParaRPr lang="en-US"/>
        </a:p>
      </dgm:t>
    </dgm:pt>
    <dgm:pt modelId="{BEC2B8BB-3C57-463E-B052-1AA1A6D77C35}" type="sibTrans" cxnId="{871999AB-2B99-4A03-BE35-D2068F53C0AD}">
      <dgm:prSet/>
      <dgm:spPr/>
      <dgm:t>
        <a:bodyPr/>
        <a:lstStyle/>
        <a:p>
          <a:endParaRPr lang="en-US"/>
        </a:p>
      </dgm:t>
    </dgm:pt>
    <dgm:pt modelId="{5491F1B3-6633-4EF1-A589-430249E74726}">
      <dgm:prSet/>
      <dgm:spPr/>
      <dgm:t>
        <a:bodyPr/>
        <a:lstStyle/>
        <a:p>
          <a:pPr>
            <a:lnSpc>
              <a:spcPct val="100000"/>
            </a:lnSpc>
          </a:pPr>
          <a:r>
            <a:rPr lang="en-US"/>
            <a:t>Assistant Superintendent – Dr. Chris Grado, Educational Services</a:t>
          </a:r>
        </a:p>
      </dgm:t>
    </dgm:pt>
    <dgm:pt modelId="{17425BD7-3DC8-4A5F-AE2D-A9971E7CF74A}" type="parTrans" cxnId="{4348A115-07E8-49B8-ACDF-2EE4E65C8170}">
      <dgm:prSet/>
      <dgm:spPr/>
      <dgm:t>
        <a:bodyPr/>
        <a:lstStyle/>
        <a:p>
          <a:endParaRPr lang="en-US"/>
        </a:p>
      </dgm:t>
    </dgm:pt>
    <dgm:pt modelId="{E99C3463-DCDD-45D8-873C-DE324EF81656}" type="sibTrans" cxnId="{4348A115-07E8-49B8-ACDF-2EE4E65C8170}">
      <dgm:prSet/>
      <dgm:spPr/>
      <dgm:t>
        <a:bodyPr/>
        <a:lstStyle/>
        <a:p>
          <a:endParaRPr lang="en-US"/>
        </a:p>
      </dgm:t>
    </dgm:pt>
    <dgm:pt modelId="{E7D71FD5-64E2-441B-B8FE-46FD0CF4C15D}">
      <dgm:prSet/>
      <dgm:spPr/>
      <dgm:t>
        <a:bodyPr/>
        <a:lstStyle/>
        <a:p>
          <a:pPr>
            <a:lnSpc>
              <a:spcPct val="100000"/>
            </a:lnSpc>
          </a:pPr>
          <a:r>
            <a:rPr lang="en-US"/>
            <a:t>Director I – Dr. Will Laird, Educational Services</a:t>
          </a:r>
        </a:p>
      </dgm:t>
    </dgm:pt>
    <dgm:pt modelId="{335DFFDF-6F6A-44B5-970C-A7E341FFDAA1}" type="parTrans" cxnId="{09A11F28-FC1D-4976-8639-850C29BF754D}">
      <dgm:prSet/>
      <dgm:spPr/>
      <dgm:t>
        <a:bodyPr/>
        <a:lstStyle/>
        <a:p>
          <a:endParaRPr lang="en-US"/>
        </a:p>
      </dgm:t>
    </dgm:pt>
    <dgm:pt modelId="{977C2EFF-3DB5-434D-BA76-738DFDD9AC00}" type="sibTrans" cxnId="{09A11F28-FC1D-4976-8639-850C29BF754D}">
      <dgm:prSet/>
      <dgm:spPr/>
      <dgm:t>
        <a:bodyPr/>
        <a:lstStyle/>
        <a:p>
          <a:endParaRPr lang="en-US"/>
        </a:p>
      </dgm:t>
    </dgm:pt>
    <dgm:pt modelId="{7562DF8D-0070-40A5-9654-9E3FC897E29E}">
      <dgm:prSet/>
      <dgm:spPr/>
      <dgm:t>
        <a:bodyPr/>
        <a:lstStyle/>
        <a:p>
          <a:pPr>
            <a:lnSpc>
              <a:spcPct val="100000"/>
            </a:lnSpc>
          </a:pPr>
          <a:r>
            <a:rPr lang="en-US"/>
            <a:t>Presenter/Facilitator – Dr. Jennifer Slater-Sanchez, Director of Categorical and Special Programs</a:t>
          </a:r>
        </a:p>
      </dgm:t>
    </dgm:pt>
    <dgm:pt modelId="{F39D92B9-04AA-41B4-BBA3-9441FBCAB3AF}" type="parTrans" cxnId="{97CF3A50-8B7C-4300-BA41-CFDBE71B511E}">
      <dgm:prSet/>
      <dgm:spPr/>
      <dgm:t>
        <a:bodyPr/>
        <a:lstStyle/>
        <a:p>
          <a:endParaRPr lang="en-US"/>
        </a:p>
      </dgm:t>
    </dgm:pt>
    <dgm:pt modelId="{392E0621-1BA6-40E6-B476-98EBD8C891CE}" type="sibTrans" cxnId="{97CF3A50-8B7C-4300-BA41-CFDBE71B511E}">
      <dgm:prSet/>
      <dgm:spPr/>
      <dgm:t>
        <a:bodyPr/>
        <a:lstStyle/>
        <a:p>
          <a:endParaRPr lang="en-US"/>
        </a:p>
      </dgm:t>
    </dgm:pt>
    <dgm:pt modelId="{E3934B6A-34B6-4DD6-AFED-F60A6CA17D94}">
      <dgm:prSet/>
      <dgm:spPr/>
      <dgm:t>
        <a:bodyPr/>
        <a:lstStyle/>
        <a:p>
          <a:pPr>
            <a:lnSpc>
              <a:spcPct val="100000"/>
            </a:lnSpc>
          </a:pPr>
          <a:r>
            <a:rPr lang="en-US"/>
            <a:t>Site Introductions</a:t>
          </a:r>
        </a:p>
      </dgm:t>
    </dgm:pt>
    <dgm:pt modelId="{23241E70-2B9F-43B5-BD42-78EBCDFB34F4}" type="parTrans" cxnId="{018139BB-B6AA-4B9C-9A77-FB887D61A9B4}">
      <dgm:prSet/>
      <dgm:spPr/>
      <dgm:t>
        <a:bodyPr/>
        <a:lstStyle/>
        <a:p>
          <a:endParaRPr lang="en-US"/>
        </a:p>
      </dgm:t>
    </dgm:pt>
    <dgm:pt modelId="{F6A35616-EB91-4B31-B2C1-984D366C75CC}" type="sibTrans" cxnId="{018139BB-B6AA-4B9C-9A77-FB887D61A9B4}">
      <dgm:prSet/>
      <dgm:spPr/>
      <dgm:t>
        <a:bodyPr/>
        <a:lstStyle/>
        <a:p>
          <a:endParaRPr lang="en-US"/>
        </a:p>
      </dgm:t>
    </dgm:pt>
    <dgm:pt modelId="{DB73BE37-C2A6-4657-B4C6-E175D462F7A7}" type="pres">
      <dgm:prSet presAssocID="{417B6E87-4B08-4506-9152-C3964D52EC2B}" presName="root" presStyleCnt="0">
        <dgm:presLayoutVars>
          <dgm:dir/>
          <dgm:resizeHandles val="exact"/>
        </dgm:presLayoutVars>
      </dgm:prSet>
      <dgm:spPr/>
    </dgm:pt>
    <dgm:pt modelId="{8310ED27-EBB9-4DC8-8AC6-AB01FBED1A58}" type="pres">
      <dgm:prSet presAssocID="{DAD59175-DAD7-4851-820D-8B28FD8DC0A3}" presName="compNode" presStyleCnt="0"/>
      <dgm:spPr/>
    </dgm:pt>
    <dgm:pt modelId="{98D33500-45E5-408B-9E4C-5A24E907E758}" type="pres">
      <dgm:prSet presAssocID="{DAD59175-DAD7-4851-820D-8B28FD8DC0A3}" presName="bgRect" presStyleLbl="bgShp" presStyleIdx="0" presStyleCnt="5"/>
      <dgm:spPr/>
    </dgm:pt>
    <dgm:pt modelId="{CEB14A87-C742-482A-A379-3CDC4D04420D}" type="pres">
      <dgm:prSet presAssocID="{DAD59175-DAD7-4851-820D-8B28FD8DC0A3}"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User"/>
        </a:ext>
      </dgm:extLst>
    </dgm:pt>
    <dgm:pt modelId="{803B5B17-A848-41FF-BEC3-0738046C1D4B}" type="pres">
      <dgm:prSet presAssocID="{DAD59175-DAD7-4851-820D-8B28FD8DC0A3}" presName="spaceRect" presStyleCnt="0"/>
      <dgm:spPr/>
    </dgm:pt>
    <dgm:pt modelId="{8BC2478B-9E27-4E54-B87F-473F22F2DDF7}" type="pres">
      <dgm:prSet presAssocID="{DAD59175-DAD7-4851-820D-8B28FD8DC0A3}" presName="parTx" presStyleLbl="revTx" presStyleIdx="0" presStyleCnt="5">
        <dgm:presLayoutVars>
          <dgm:chMax val="0"/>
          <dgm:chPref val="0"/>
        </dgm:presLayoutVars>
      </dgm:prSet>
      <dgm:spPr/>
    </dgm:pt>
    <dgm:pt modelId="{CD802E06-F84E-4797-88A1-92248884C322}" type="pres">
      <dgm:prSet presAssocID="{BEC2B8BB-3C57-463E-B052-1AA1A6D77C35}" presName="sibTrans" presStyleCnt="0"/>
      <dgm:spPr/>
    </dgm:pt>
    <dgm:pt modelId="{C4B6D0C4-5E9D-4D79-8A57-0C18944AA0C9}" type="pres">
      <dgm:prSet presAssocID="{5491F1B3-6633-4EF1-A589-430249E74726}" presName="compNode" presStyleCnt="0"/>
      <dgm:spPr/>
    </dgm:pt>
    <dgm:pt modelId="{098FA434-E8C2-4358-BA47-8AE33FF23543}" type="pres">
      <dgm:prSet presAssocID="{5491F1B3-6633-4EF1-A589-430249E74726}" presName="bgRect" presStyleLbl="bgShp" presStyleIdx="1" presStyleCnt="5"/>
      <dgm:spPr/>
    </dgm:pt>
    <dgm:pt modelId="{E8F79163-6225-4EB9-9C82-4985D6F04B0F}" type="pres">
      <dgm:prSet presAssocID="{5491F1B3-6633-4EF1-A589-430249E74726}"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Diploma Roll"/>
        </a:ext>
      </dgm:extLst>
    </dgm:pt>
    <dgm:pt modelId="{2177BF5E-3637-42CA-8A60-24356189F301}" type="pres">
      <dgm:prSet presAssocID="{5491F1B3-6633-4EF1-A589-430249E74726}" presName="spaceRect" presStyleCnt="0"/>
      <dgm:spPr/>
    </dgm:pt>
    <dgm:pt modelId="{5D494C24-81E6-49C8-997D-37ACDA9C5183}" type="pres">
      <dgm:prSet presAssocID="{5491F1B3-6633-4EF1-A589-430249E74726}" presName="parTx" presStyleLbl="revTx" presStyleIdx="1" presStyleCnt="5">
        <dgm:presLayoutVars>
          <dgm:chMax val="0"/>
          <dgm:chPref val="0"/>
        </dgm:presLayoutVars>
      </dgm:prSet>
      <dgm:spPr/>
    </dgm:pt>
    <dgm:pt modelId="{B645FEBF-B8CD-486D-84EE-55E294A748A7}" type="pres">
      <dgm:prSet presAssocID="{E99C3463-DCDD-45D8-873C-DE324EF81656}" presName="sibTrans" presStyleCnt="0"/>
      <dgm:spPr/>
    </dgm:pt>
    <dgm:pt modelId="{28E79CC6-5988-4F1A-B539-189C0FD0723C}" type="pres">
      <dgm:prSet presAssocID="{E7D71FD5-64E2-441B-B8FE-46FD0CF4C15D}" presName="compNode" presStyleCnt="0"/>
      <dgm:spPr/>
    </dgm:pt>
    <dgm:pt modelId="{03C66A43-617C-4734-B850-8B449E69611F}" type="pres">
      <dgm:prSet presAssocID="{E7D71FD5-64E2-441B-B8FE-46FD0CF4C15D}" presName="bgRect" presStyleLbl="bgShp" presStyleIdx="2" presStyleCnt="5"/>
      <dgm:spPr/>
    </dgm:pt>
    <dgm:pt modelId="{FD4BEC97-E40D-4CEF-A5E8-E6C0D8B54819}" type="pres">
      <dgm:prSet presAssocID="{E7D71FD5-64E2-441B-B8FE-46FD0CF4C15D}"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Firefighter"/>
        </a:ext>
      </dgm:extLst>
    </dgm:pt>
    <dgm:pt modelId="{A98FFDAC-DA89-4AAF-B6E0-7AF4CB629D82}" type="pres">
      <dgm:prSet presAssocID="{E7D71FD5-64E2-441B-B8FE-46FD0CF4C15D}" presName="spaceRect" presStyleCnt="0"/>
      <dgm:spPr/>
    </dgm:pt>
    <dgm:pt modelId="{1FB51039-652A-4500-B3E8-994CC89E0234}" type="pres">
      <dgm:prSet presAssocID="{E7D71FD5-64E2-441B-B8FE-46FD0CF4C15D}" presName="parTx" presStyleLbl="revTx" presStyleIdx="2" presStyleCnt="5">
        <dgm:presLayoutVars>
          <dgm:chMax val="0"/>
          <dgm:chPref val="0"/>
        </dgm:presLayoutVars>
      </dgm:prSet>
      <dgm:spPr/>
    </dgm:pt>
    <dgm:pt modelId="{574E96EC-0B28-451D-B28D-330607D688C5}" type="pres">
      <dgm:prSet presAssocID="{977C2EFF-3DB5-434D-BA76-738DFDD9AC00}" presName="sibTrans" presStyleCnt="0"/>
      <dgm:spPr/>
    </dgm:pt>
    <dgm:pt modelId="{010D6810-12A1-4F04-923E-9D335F3A70CA}" type="pres">
      <dgm:prSet presAssocID="{7562DF8D-0070-40A5-9654-9E3FC897E29E}" presName="compNode" presStyleCnt="0"/>
      <dgm:spPr/>
    </dgm:pt>
    <dgm:pt modelId="{19909BE1-2A6E-4DF7-BE96-929746554BDE}" type="pres">
      <dgm:prSet presAssocID="{7562DF8D-0070-40A5-9654-9E3FC897E29E}" presName="bgRect" presStyleLbl="bgShp" presStyleIdx="3" presStyleCnt="5"/>
      <dgm:spPr/>
    </dgm:pt>
    <dgm:pt modelId="{C7DEE9B8-79FC-4C8F-8ACD-A54C178F7D67}" type="pres">
      <dgm:prSet presAssocID="{7562DF8D-0070-40A5-9654-9E3FC897E29E}" presName="iconRect" presStyleLbl="node1" presStyleIdx="3" presStyleCnt="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Classroom"/>
        </a:ext>
      </dgm:extLst>
    </dgm:pt>
    <dgm:pt modelId="{B0B4DE89-ABFE-4C9A-812C-1F59F12E3A5B}" type="pres">
      <dgm:prSet presAssocID="{7562DF8D-0070-40A5-9654-9E3FC897E29E}" presName="spaceRect" presStyleCnt="0"/>
      <dgm:spPr/>
    </dgm:pt>
    <dgm:pt modelId="{AF4A9776-1644-410F-9433-0D9F7852663F}" type="pres">
      <dgm:prSet presAssocID="{7562DF8D-0070-40A5-9654-9E3FC897E29E}" presName="parTx" presStyleLbl="revTx" presStyleIdx="3" presStyleCnt="5">
        <dgm:presLayoutVars>
          <dgm:chMax val="0"/>
          <dgm:chPref val="0"/>
        </dgm:presLayoutVars>
      </dgm:prSet>
      <dgm:spPr/>
    </dgm:pt>
    <dgm:pt modelId="{F81E833A-CC2A-4973-8EEC-3866B16B1507}" type="pres">
      <dgm:prSet presAssocID="{392E0621-1BA6-40E6-B476-98EBD8C891CE}" presName="sibTrans" presStyleCnt="0"/>
      <dgm:spPr/>
    </dgm:pt>
    <dgm:pt modelId="{03D0B724-32D2-4561-9F20-8A5CD7D26033}" type="pres">
      <dgm:prSet presAssocID="{E3934B6A-34B6-4DD6-AFED-F60A6CA17D94}" presName="compNode" presStyleCnt="0"/>
      <dgm:spPr/>
    </dgm:pt>
    <dgm:pt modelId="{C663CAD3-772A-4FCA-B922-F84D1931BAC1}" type="pres">
      <dgm:prSet presAssocID="{E3934B6A-34B6-4DD6-AFED-F60A6CA17D94}" presName="bgRect" presStyleLbl="bgShp" presStyleIdx="4" presStyleCnt="5"/>
      <dgm:spPr/>
    </dgm:pt>
    <dgm:pt modelId="{87BE45F9-1B9F-4AF8-A958-8AB35DF792EB}" type="pres">
      <dgm:prSet presAssocID="{E3934B6A-34B6-4DD6-AFED-F60A6CA17D94}" presName="iconRect" presStyleLbl="node1" presStyleIdx="4" presStyleCnt="5"/>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dgm:spPr>
      <dgm:extLst>
        <a:ext uri="{E40237B7-FDA0-4F09-8148-C483321AD2D9}">
          <dgm14:cNvPr xmlns:dgm14="http://schemas.microsoft.com/office/drawing/2010/diagram" id="0" name="" descr="Handshake"/>
        </a:ext>
      </dgm:extLst>
    </dgm:pt>
    <dgm:pt modelId="{F391A011-C7AA-4B17-9A8E-D416567F3AB0}" type="pres">
      <dgm:prSet presAssocID="{E3934B6A-34B6-4DD6-AFED-F60A6CA17D94}" presName="spaceRect" presStyleCnt="0"/>
      <dgm:spPr/>
    </dgm:pt>
    <dgm:pt modelId="{7352D457-0708-4C8B-A9FA-985B7146266B}" type="pres">
      <dgm:prSet presAssocID="{E3934B6A-34B6-4DD6-AFED-F60A6CA17D94}" presName="parTx" presStyleLbl="revTx" presStyleIdx="4" presStyleCnt="5">
        <dgm:presLayoutVars>
          <dgm:chMax val="0"/>
          <dgm:chPref val="0"/>
        </dgm:presLayoutVars>
      </dgm:prSet>
      <dgm:spPr/>
    </dgm:pt>
  </dgm:ptLst>
  <dgm:cxnLst>
    <dgm:cxn modelId="{53772E15-15C9-4E19-9D5B-9E8281E893D8}" type="presOf" srcId="{DAD59175-DAD7-4851-820D-8B28FD8DC0A3}" destId="{8BC2478B-9E27-4E54-B87F-473F22F2DDF7}" srcOrd="0" destOrd="0" presId="urn:microsoft.com/office/officeart/2018/2/layout/IconVerticalSolidList"/>
    <dgm:cxn modelId="{4348A115-07E8-49B8-ACDF-2EE4E65C8170}" srcId="{417B6E87-4B08-4506-9152-C3964D52EC2B}" destId="{5491F1B3-6633-4EF1-A589-430249E74726}" srcOrd="1" destOrd="0" parTransId="{17425BD7-3DC8-4A5F-AE2D-A9971E7CF74A}" sibTransId="{E99C3463-DCDD-45D8-873C-DE324EF81656}"/>
    <dgm:cxn modelId="{09A11F28-FC1D-4976-8639-850C29BF754D}" srcId="{417B6E87-4B08-4506-9152-C3964D52EC2B}" destId="{E7D71FD5-64E2-441B-B8FE-46FD0CF4C15D}" srcOrd="2" destOrd="0" parTransId="{335DFFDF-6F6A-44B5-970C-A7E341FFDAA1}" sibTransId="{977C2EFF-3DB5-434D-BA76-738DFDD9AC00}"/>
    <dgm:cxn modelId="{97CF3A50-8B7C-4300-BA41-CFDBE71B511E}" srcId="{417B6E87-4B08-4506-9152-C3964D52EC2B}" destId="{7562DF8D-0070-40A5-9654-9E3FC897E29E}" srcOrd="3" destOrd="0" parTransId="{F39D92B9-04AA-41B4-BBA3-9441FBCAB3AF}" sibTransId="{392E0621-1BA6-40E6-B476-98EBD8C891CE}"/>
    <dgm:cxn modelId="{9B57847D-9302-4E10-9678-DCCAA21FAC05}" type="presOf" srcId="{417B6E87-4B08-4506-9152-C3964D52EC2B}" destId="{DB73BE37-C2A6-4657-B4C6-E175D462F7A7}" srcOrd="0" destOrd="0" presId="urn:microsoft.com/office/officeart/2018/2/layout/IconVerticalSolidList"/>
    <dgm:cxn modelId="{5B995F95-D867-4626-8A39-85D4DF7E8A7A}" type="presOf" srcId="{7562DF8D-0070-40A5-9654-9E3FC897E29E}" destId="{AF4A9776-1644-410F-9433-0D9F7852663F}" srcOrd="0" destOrd="0" presId="urn:microsoft.com/office/officeart/2018/2/layout/IconVerticalSolidList"/>
    <dgm:cxn modelId="{871999AB-2B99-4A03-BE35-D2068F53C0AD}" srcId="{417B6E87-4B08-4506-9152-C3964D52EC2B}" destId="{DAD59175-DAD7-4851-820D-8B28FD8DC0A3}" srcOrd="0" destOrd="0" parTransId="{DA81A992-66C8-4B88-8479-2AED8EBF3CF0}" sibTransId="{BEC2B8BB-3C57-463E-B052-1AA1A6D77C35}"/>
    <dgm:cxn modelId="{018139BB-B6AA-4B9C-9A77-FB887D61A9B4}" srcId="{417B6E87-4B08-4506-9152-C3964D52EC2B}" destId="{E3934B6A-34B6-4DD6-AFED-F60A6CA17D94}" srcOrd="4" destOrd="0" parTransId="{23241E70-2B9F-43B5-BD42-78EBCDFB34F4}" sibTransId="{F6A35616-EB91-4B31-B2C1-984D366C75CC}"/>
    <dgm:cxn modelId="{323628BC-7011-4810-8CFB-C93C6660B854}" type="presOf" srcId="{E7D71FD5-64E2-441B-B8FE-46FD0CF4C15D}" destId="{1FB51039-652A-4500-B3E8-994CC89E0234}" srcOrd="0" destOrd="0" presId="urn:microsoft.com/office/officeart/2018/2/layout/IconVerticalSolidList"/>
    <dgm:cxn modelId="{9F2430DC-4ABB-4E9B-AEE7-54F25EA45D7D}" type="presOf" srcId="{E3934B6A-34B6-4DD6-AFED-F60A6CA17D94}" destId="{7352D457-0708-4C8B-A9FA-985B7146266B}" srcOrd="0" destOrd="0" presId="urn:microsoft.com/office/officeart/2018/2/layout/IconVerticalSolidList"/>
    <dgm:cxn modelId="{D2972FEA-DD1F-460F-A968-F1E55BEBC7E3}" type="presOf" srcId="{5491F1B3-6633-4EF1-A589-430249E74726}" destId="{5D494C24-81E6-49C8-997D-37ACDA9C5183}" srcOrd="0" destOrd="0" presId="urn:microsoft.com/office/officeart/2018/2/layout/IconVerticalSolidList"/>
    <dgm:cxn modelId="{BEEC4409-7AAB-4CF0-9C42-6C403940A7A5}" type="presParOf" srcId="{DB73BE37-C2A6-4657-B4C6-E175D462F7A7}" destId="{8310ED27-EBB9-4DC8-8AC6-AB01FBED1A58}" srcOrd="0" destOrd="0" presId="urn:microsoft.com/office/officeart/2018/2/layout/IconVerticalSolidList"/>
    <dgm:cxn modelId="{38BA4E5E-D1DB-4781-9733-1ACBEB6EF2C1}" type="presParOf" srcId="{8310ED27-EBB9-4DC8-8AC6-AB01FBED1A58}" destId="{98D33500-45E5-408B-9E4C-5A24E907E758}" srcOrd="0" destOrd="0" presId="urn:microsoft.com/office/officeart/2018/2/layout/IconVerticalSolidList"/>
    <dgm:cxn modelId="{27CD5A01-5059-4A64-80C5-2CD1E43F9338}" type="presParOf" srcId="{8310ED27-EBB9-4DC8-8AC6-AB01FBED1A58}" destId="{CEB14A87-C742-482A-A379-3CDC4D04420D}" srcOrd="1" destOrd="0" presId="urn:microsoft.com/office/officeart/2018/2/layout/IconVerticalSolidList"/>
    <dgm:cxn modelId="{AE4BC917-3202-4DC8-9DB2-E4BB1088AD29}" type="presParOf" srcId="{8310ED27-EBB9-4DC8-8AC6-AB01FBED1A58}" destId="{803B5B17-A848-41FF-BEC3-0738046C1D4B}" srcOrd="2" destOrd="0" presId="urn:microsoft.com/office/officeart/2018/2/layout/IconVerticalSolidList"/>
    <dgm:cxn modelId="{0A40AAF6-94DE-4C36-9A45-3B323A9E20D7}" type="presParOf" srcId="{8310ED27-EBB9-4DC8-8AC6-AB01FBED1A58}" destId="{8BC2478B-9E27-4E54-B87F-473F22F2DDF7}" srcOrd="3" destOrd="0" presId="urn:microsoft.com/office/officeart/2018/2/layout/IconVerticalSolidList"/>
    <dgm:cxn modelId="{58D6BAA0-B493-4E20-A3FF-A39076870924}" type="presParOf" srcId="{DB73BE37-C2A6-4657-B4C6-E175D462F7A7}" destId="{CD802E06-F84E-4797-88A1-92248884C322}" srcOrd="1" destOrd="0" presId="urn:microsoft.com/office/officeart/2018/2/layout/IconVerticalSolidList"/>
    <dgm:cxn modelId="{19E07396-289A-41C4-A1BE-6595C4EDC8C4}" type="presParOf" srcId="{DB73BE37-C2A6-4657-B4C6-E175D462F7A7}" destId="{C4B6D0C4-5E9D-4D79-8A57-0C18944AA0C9}" srcOrd="2" destOrd="0" presId="urn:microsoft.com/office/officeart/2018/2/layout/IconVerticalSolidList"/>
    <dgm:cxn modelId="{FD44251A-CC44-41DE-9B82-AC162B941FAD}" type="presParOf" srcId="{C4B6D0C4-5E9D-4D79-8A57-0C18944AA0C9}" destId="{098FA434-E8C2-4358-BA47-8AE33FF23543}" srcOrd="0" destOrd="0" presId="urn:microsoft.com/office/officeart/2018/2/layout/IconVerticalSolidList"/>
    <dgm:cxn modelId="{99F43BDA-D8E0-4F39-9A03-B9CA0B5FEABE}" type="presParOf" srcId="{C4B6D0C4-5E9D-4D79-8A57-0C18944AA0C9}" destId="{E8F79163-6225-4EB9-9C82-4985D6F04B0F}" srcOrd="1" destOrd="0" presId="urn:microsoft.com/office/officeart/2018/2/layout/IconVerticalSolidList"/>
    <dgm:cxn modelId="{43FFCD2F-1118-43E9-B80A-51A76B864DE7}" type="presParOf" srcId="{C4B6D0C4-5E9D-4D79-8A57-0C18944AA0C9}" destId="{2177BF5E-3637-42CA-8A60-24356189F301}" srcOrd="2" destOrd="0" presId="urn:microsoft.com/office/officeart/2018/2/layout/IconVerticalSolidList"/>
    <dgm:cxn modelId="{20C38E20-4831-43EC-B962-453BA0CBF281}" type="presParOf" srcId="{C4B6D0C4-5E9D-4D79-8A57-0C18944AA0C9}" destId="{5D494C24-81E6-49C8-997D-37ACDA9C5183}" srcOrd="3" destOrd="0" presId="urn:microsoft.com/office/officeart/2018/2/layout/IconVerticalSolidList"/>
    <dgm:cxn modelId="{72C87DB6-876A-452E-A9DB-3589D43576DD}" type="presParOf" srcId="{DB73BE37-C2A6-4657-B4C6-E175D462F7A7}" destId="{B645FEBF-B8CD-486D-84EE-55E294A748A7}" srcOrd="3" destOrd="0" presId="urn:microsoft.com/office/officeart/2018/2/layout/IconVerticalSolidList"/>
    <dgm:cxn modelId="{E676F38B-7BFF-4AC4-BDC1-7C31C12E3C68}" type="presParOf" srcId="{DB73BE37-C2A6-4657-B4C6-E175D462F7A7}" destId="{28E79CC6-5988-4F1A-B539-189C0FD0723C}" srcOrd="4" destOrd="0" presId="urn:microsoft.com/office/officeart/2018/2/layout/IconVerticalSolidList"/>
    <dgm:cxn modelId="{FEA0021F-D9C4-4B0D-9BBF-CB67899ACFD9}" type="presParOf" srcId="{28E79CC6-5988-4F1A-B539-189C0FD0723C}" destId="{03C66A43-617C-4734-B850-8B449E69611F}" srcOrd="0" destOrd="0" presId="urn:microsoft.com/office/officeart/2018/2/layout/IconVerticalSolidList"/>
    <dgm:cxn modelId="{54D736BD-F2B7-44FA-BCFC-00DDE8063D09}" type="presParOf" srcId="{28E79CC6-5988-4F1A-B539-189C0FD0723C}" destId="{FD4BEC97-E40D-4CEF-A5E8-E6C0D8B54819}" srcOrd="1" destOrd="0" presId="urn:microsoft.com/office/officeart/2018/2/layout/IconVerticalSolidList"/>
    <dgm:cxn modelId="{556D3710-33D5-441D-906E-3A80D59F95EC}" type="presParOf" srcId="{28E79CC6-5988-4F1A-B539-189C0FD0723C}" destId="{A98FFDAC-DA89-4AAF-B6E0-7AF4CB629D82}" srcOrd="2" destOrd="0" presId="urn:microsoft.com/office/officeart/2018/2/layout/IconVerticalSolidList"/>
    <dgm:cxn modelId="{8DA15141-4391-4196-93B4-8BC1E6D5E575}" type="presParOf" srcId="{28E79CC6-5988-4F1A-B539-189C0FD0723C}" destId="{1FB51039-652A-4500-B3E8-994CC89E0234}" srcOrd="3" destOrd="0" presId="urn:microsoft.com/office/officeart/2018/2/layout/IconVerticalSolidList"/>
    <dgm:cxn modelId="{E7C18033-7D9C-405D-B4EC-1F48E347C27E}" type="presParOf" srcId="{DB73BE37-C2A6-4657-B4C6-E175D462F7A7}" destId="{574E96EC-0B28-451D-B28D-330607D688C5}" srcOrd="5" destOrd="0" presId="urn:microsoft.com/office/officeart/2018/2/layout/IconVerticalSolidList"/>
    <dgm:cxn modelId="{D2B07F85-98C8-47E2-A5E1-3375DB23980F}" type="presParOf" srcId="{DB73BE37-C2A6-4657-B4C6-E175D462F7A7}" destId="{010D6810-12A1-4F04-923E-9D335F3A70CA}" srcOrd="6" destOrd="0" presId="urn:microsoft.com/office/officeart/2018/2/layout/IconVerticalSolidList"/>
    <dgm:cxn modelId="{97DD237D-A268-4F6C-A0DE-33D58A78F367}" type="presParOf" srcId="{010D6810-12A1-4F04-923E-9D335F3A70CA}" destId="{19909BE1-2A6E-4DF7-BE96-929746554BDE}" srcOrd="0" destOrd="0" presId="urn:microsoft.com/office/officeart/2018/2/layout/IconVerticalSolidList"/>
    <dgm:cxn modelId="{44861484-0FD6-4DA7-B96A-4699994CDE83}" type="presParOf" srcId="{010D6810-12A1-4F04-923E-9D335F3A70CA}" destId="{C7DEE9B8-79FC-4C8F-8ACD-A54C178F7D67}" srcOrd="1" destOrd="0" presId="urn:microsoft.com/office/officeart/2018/2/layout/IconVerticalSolidList"/>
    <dgm:cxn modelId="{19191BDC-AE91-4EC6-A0D0-DE256B93D8C4}" type="presParOf" srcId="{010D6810-12A1-4F04-923E-9D335F3A70CA}" destId="{B0B4DE89-ABFE-4C9A-812C-1F59F12E3A5B}" srcOrd="2" destOrd="0" presId="urn:microsoft.com/office/officeart/2018/2/layout/IconVerticalSolidList"/>
    <dgm:cxn modelId="{3015CA39-4940-443B-BD68-A9371BE6D9B9}" type="presParOf" srcId="{010D6810-12A1-4F04-923E-9D335F3A70CA}" destId="{AF4A9776-1644-410F-9433-0D9F7852663F}" srcOrd="3" destOrd="0" presId="urn:microsoft.com/office/officeart/2018/2/layout/IconVerticalSolidList"/>
    <dgm:cxn modelId="{C153E0A5-E00B-48BD-8E54-157FC07B4B7F}" type="presParOf" srcId="{DB73BE37-C2A6-4657-B4C6-E175D462F7A7}" destId="{F81E833A-CC2A-4973-8EEC-3866B16B1507}" srcOrd="7" destOrd="0" presId="urn:microsoft.com/office/officeart/2018/2/layout/IconVerticalSolidList"/>
    <dgm:cxn modelId="{DF507CBF-C829-406D-A155-4EA8A2F2DA31}" type="presParOf" srcId="{DB73BE37-C2A6-4657-B4C6-E175D462F7A7}" destId="{03D0B724-32D2-4561-9F20-8A5CD7D26033}" srcOrd="8" destOrd="0" presId="urn:microsoft.com/office/officeart/2018/2/layout/IconVerticalSolidList"/>
    <dgm:cxn modelId="{1312910E-C57B-4044-B235-706426426D23}" type="presParOf" srcId="{03D0B724-32D2-4561-9F20-8A5CD7D26033}" destId="{C663CAD3-772A-4FCA-B922-F84D1931BAC1}" srcOrd="0" destOrd="0" presId="urn:microsoft.com/office/officeart/2018/2/layout/IconVerticalSolidList"/>
    <dgm:cxn modelId="{FB2BF533-C6C5-48B9-8CBC-97A93348AB27}" type="presParOf" srcId="{03D0B724-32D2-4561-9F20-8A5CD7D26033}" destId="{87BE45F9-1B9F-4AF8-A958-8AB35DF792EB}" srcOrd="1" destOrd="0" presId="urn:microsoft.com/office/officeart/2018/2/layout/IconVerticalSolidList"/>
    <dgm:cxn modelId="{C5124FFE-73C9-4663-A0B1-B3047437D1D8}" type="presParOf" srcId="{03D0B724-32D2-4561-9F20-8A5CD7D26033}" destId="{F391A011-C7AA-4B17-9A8E-D416567F3AB0}" srcOrd="2" destOrd="0" presId="urn:microsoft.com/office/officeart/2018/2/layout/IconVerticalSolidList"/>
    <dgm:cxn modelId="{F5AB89BE-EB7C-4E44-BF6E-73BDBAEDC2AC}" type="presParOf" srcId="{03D0B724-32D2-4561-9F20-8A5CD7D26033}" destId="{7352D457-0708-4C8B-A9FA-985B7146266B}"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29AD73E-6581-49D9-BEC9-AFF709A1E780}" type="doc">
      <dgm:prSet loTypeId="urn:microsoft.com/office/officeart/2008/layout/LinedList" loCatId="list" qsTypeId="urn:microsoft.com/office/officeart/2005/8/quickstyle/simple1" qsCatId="simple" csTypeId="urn:microsoft.com/office/officeart/2005/8/colors/colorful1" csCatId="colorful" phldr="1"/>
      <dgm:spPr/>
      <dgm:t>
        <a:bodyPr/>
        <a:lstStyle/>
        <a:p>
          <a:endParaRPr lang="en-US"/>
        </a:p>
      </dgm:t>
    </dgm:pt>
    <dgm:pt modelId="{1EAAA1A9-4763-4357-AAEC-86F10F13D443}">
      <dgm:prSet/>
      <dgm:spPr/>
      <dgm:t>
        <a:bodyPr/>
        <a:lstStyle/>
        <a:p>
          <a:r>
            <a:rPr lang="en-US" dirty="0"/>
            <a:t>2024/25 LCAP Roadshow Educational Partner Feedback</a:t>
          </a:r>
        </a:p>
      </dgm:t>
    </dgm:pt>
    <dgm:pt modelId="{65AFA6D3-97A4-42B4-B68D-9601AD123751}" type="parTrans" cxnId="{AB354674-8450-48F6-93BB-F80E1153FCDB}">
      <dgm:prSet/>
      <dgm:spPr/>
      <dgm:t>
        <a:bodyPr/>
        <a:lstStyle/>
        <a:p>
          <a:endParaRPr lang="en-US"/>
        </a:p>
      </dgm:t>
    </dgm:pt>
    <dgm:pt modelId="{99CB5FEE-D9FE-4A64-A3CB-2A19650874EC}" type="sibTrans" cxnId="{AB354674-8450-48F6-93BB-F80E1153FCDB}">
      <dgm:prSet/>
      <dgm:spPr/>
      <dgm:t>
        <a:bodyPr/>
        <a:lstStyle/>
        <a:p>
          <a:endParaRPr lang="en-US"/>
        </a:p>
      </dgm:t>
    </dgm:pt>
    <dgm:pt modelId="{9D641F26-5255-495A-BD52-225775D24A49}">
      <dgm:prSet/>
      <dgm:spPr/>
      <dgm:t>
        <a:bodyPr/>
        <a:lstStyle/>
        <a:p>
          <a:r>
            <a:rPr lang="en-US"/>
            <a:t>What’s New for the 2025/26 LCAP</a:t>
          </a:r>
        </a:p>
      </dgm:t>
    </dgm:pt>
    <dgm:pt modelId="{2A2FBDF5-1057-45B0-8655-CCB805B1610B}" type="parTrans" cxnId="{9BF08DF1-7B17-4B4B-8E4F-0974D21CDF3C}">
      <dgm:prSet/>
      <dgm:spPr/>
      <dgm:t>
        <a:bodyPr/>
        <a:lstStyle/>
        <a:p>
          <a:endParaRPr lang="en-US"/>
        </a:p>
      </dgm:t>
    </dgm:pt>
    <dgm:pt modelId="{DDD05D05-DF22-4928-9518-0E623746F641}" type="sibTrans" cxnId="{9BF08DF1-7B17-4B4B-8E4F-0974D21CDF3C}">
      <dgm:prSet/>
      <dgm:spPr/>
      <dgm:t>
        <a:bodyPr/>
        <a:lstStyle/>
        <a:p>
          <a:endParaRPr lang="en-US"/>
        </a:p>
      </dgm:t>
    </dgm:pt>
    <dgm:pt modelId="{5292BEFB-AB7D-454F-87B8-E88C3BEFA761}">
      <dgm:prSet/>
      <dgm:spPr/>
      <dgm:t>
        <a:bodyPr/>
        <a:lstStyle/>
        <a:p>
          <a:r>
            <a:rPr lang="en-US"/>
            <a:t>2025/26 Draft LCAP</a:t>
          </a:r>
        </a:p>
      </dgm:t>
    </dgm:pt>
    <dgm:pt modelId="{B026F356-48B1-461C-843E-4A63446C99AC}" type="parTrans" cxnId="{171B0BE0-1FDC-4B74-A1E5-96E3FA7ABE15}">
      <dgm:prSet/>
      <dgm:spPr/>
      <dgm:t>
        <a:bodyPr/>
        <a:lstStyle/>
        <a:p>
          <a:endParaRPr lang="en-US"/>
        </a:p>
      </dgm:t>
    </dgm:pt>
    <dgm:pt modelId="{49CCC577-2D2F-4014-B246-80FC33CF03A1}" type="sibTrans" cxnId="{171B0BE0-1FDC-4B74-A1E5-96E3FA7ABE15}">
      <dgm:prSet/>
      <dgm:spPr/>
      <dgm:t>
        <a:bodyPr/>
        <a:lstStyle/>
        <a:p>
          <a:endParaRPr lang="en-US"/>
        </a:p>
      </dgm:t>
    </dgm:pt>
    <dgm:pt modelId="{819FB515-C7C2-4C6F-BA2C-84BD324990C7}">
      <dgm:prSet/>
      <dgm:spPr/>
      <dgm:t>
        <a:bodyPr/>
        <a:lstStyle/>
        <a:p>
          <a:r>
            <a:rPr lang="en-US"/>
            <a:t>Questions/Comments on 2025/26 Draft LCAP</a:t>
          </a:r>
        </a:p>
      </dgm:t>
    </dgm:pt>
    <dgm:pt modelId="{B1137D65-DEEA-486A-B8F6-DCABDC343418}" type="parTrans" cxnId="{BACF4AB1-5532-4A8D-A228-21277EE322E6}">
      <dgm:prSet/>
      <dgm:spPr/>
      <dgm:t>
        <a:bodyPr/>
        <a:lstStyle/>
        <a:p>
          <a:endParaRPr lang="en-US"/>
        </a:p>
      </dgm:t>
    </dgm:pt>
    <dgm:pt modelId="{9121BCE0-B963-4B29-BAB1-ACAC6A7B79A1}" type="sibTrans" cxnId="{BACF4AB1-5532-4A8D-A228-21277EE322E6}">
      <dgm:prSet/>
      <dgm:spPr/>
      <dgm:t>
        <a:bodyPr/>
        <a:lstStyle/>
        <a:p>
          <a:endParaRPr lang="en-US"/>
        </a:p>
      </dgm:t>
    </dgm:pt>
    <dgm:pt modelId="{0663CD29-C9AE-4EE9-98E6-5CA528D4E557}">
      <dgm:prSet/>
      <dgm:spPr/>
      <dgm:t>
        <a:bodyPr/>
        <a:lstStyle/>
        <a:p>
          <a:r>
            <a:rPr lang="en-US"/>
            <a:t>District Updates</a:t>
          </a:r>
        </a:p>
      </dgm:t>
    </dgm:pt>
    <dgm:pt modelId="{032A2E55-39A8-469C-9F94-69954456E5DE}" type="parTrans" cxnId="{C234867C-A273-4CFB-A868-58551477E69B}">
      <dgm:prSet/>
      <dgm:spPr/>
      <dgm:t>
        <a:bodyPr/>
        <a:lstStyle/>
        <a:p>
          <a:endParaRPr lang="en-US"/>
        </a:p>
      </dgm:t>
    </dgm:pt>
    <dgm:pt modelId="{4F9E36BB-B451-443C-948C-D49F1323A32C}" type="sibTrans" cxnId="{C234867C-A273-4CFB-A868-58551477E69B}">
      <dgm:prSet/>
      <dgm:spPr/>
      <dgm:t>
        <a:bodyPr/>
        <a:lstStyle/>
        <a:p>
          <a:endParaRPr lang="en-US"/>
        </a:p>
      </dgm:t>
    </dgm:pt>
    <dgm:pt modelId="{43CC6752-42EC-495C-8712-5018A737435A}">
      <dgm:prSet/>
      <dgm:spPr/>
      <dgm:t>
        <a:bodyPr/>
        <a:lstStyle/>
        <a:p>
          <a:r>
            <a:rPr lang="en-US" dirty="0"/>
            <a:t>Opportunities for Parent/Guardian Involvement</a:t>
          </a:r>
        </a:p>
      </dgm:t>
    </dgm:pt>
    <dgm:pt modelId="{9B8D9E83-8F57-4088-AE36-9D75BBC1747B}" type="parTrans" cxnId="{52ADD089-024B-4900-9C10-C27F0E242931}">
      <dgm:prSet/>
      <dgm:spPr/>
      <dgm:t>
        <a:bodyPr/>
        <a:lstStyle/>
        <a:p>
          <a:endParaRPr lang="en-US"/>
        </a:p>
      </dgm:t>
    </dgm:pt>
    <dgm:pt modelId="{0802BCA2-66CA-4CCC-8181-931ADCCA8C70}" type="sibTrans" cxnId="{52ADD089-024B-4900-9C10-C27F0E242931}">
      <dgm:prSet/>
      <dgm:spPr/>
      <dgm:t>
        <a:bodyPr/>
        <a:lstStyle/>
        <a:p>
          <a:endParaRPr lang="en-US"/>
        </a:p>
      </dgm:t>
    </dgm:pt>
    <dgm:pt modelId="{66D23F2B-6BE9-413E-88FA-F7BF994B711A}">
      <dgm:prSet/>
      <dgm:spPr/>
      <dgm:t>
        <a:bodyPr/>
        <a:lstStyle/>
        <a:p>
          <a:r>
            <a:rPr lang="en-US"/>
            <a:t>Questions/Comments/Concerns</a:t>
          </a:r>
        </a:p>
      </dgm:t>
    </dgm:pt>
    <dgm:pt modelId="{21377A08-F540-42A5-B3FB-4D50440DEDA1}" type="parTrans" cxnId="{8CB464F4-758C-478A-85FF-B36D0F120541}">
      <dgm:prSet/>
      <dgm:spPr/>
      <dgm:t>
        <a:bodyPr/>
        <a:lstStyle/>
        <a:p>
          <a:endParaRPr lang="en-US"/>
        </a:p>
      </dgm:t>
    </dgm:pt>
    <dgm:pt modelId="{05CE7EA9-C967-4780-863C-DA3E8134266B}" type="sibTrans" cxnId="{8CB464F4-758C-478A-85FF-B36D0F120541}">
      <dgm:prSet/>
      <dgm:spPr/>
      <dgm:t>
        <a:bodyPr/>
        <a:lstStyle/>
        <a:p>
          <a:endParaRPr lang="en-US"/>
        </a:p>
      </dgm:t>
    </dgm:pt>
    <dgm:pt modelId="{246A7024-8590-48D2-8931-3BE006CBF381}" type="pres">
      <dgm:prSet presAssocID="{029AD73E-6581-49D9-BEC9-AFF709A1E780}" presName="vert0" presStyleCnt="0">
        <dgm:presLayoutVars>
          <dgm:dir/>
          <dgm:animOne val="branch"/>
          <dgm:animLvl val="lvl"/>
        </dgm:presLayoutVars>
      </dgm:prSet>
      <dgm:spPr/>
    </dgm:pt>
    <dgm:pt modelId="{0E134514-BC2A-4D1C-BC91-0FCD2741D6E8}" type="pres">
      <dgm:prSet presAssocID="{1EAAA1A9-4763-4357-AAEC-86F10F13D443}" presName="thickLine" presStyleLbl="alignNode1" presStyleIdx="0" presStyleCnt="7"/>
      <dgm:spPr/>
    </dgm:pt>
    <dgm:pt modelId="{5C1DA7BB-4D03-4CDE-B1B7-3C29C863B0C0}" type="pres">
      <dgm:prSet presAssocID="{1EAAA1A9-4763-4357-AAEC-86F10F13D443}" presName="horz1" presStyleCnt="0"/>
      <dgm:spPr/>
    </dgm:pt>
    <dgm:pt modelId="{CBE62EAB-A71B-4CFF-9ED9-A99D9DA6A9BE}" type="pres">
      <dgm:prSet presAssocID="{1EAAA1A9-4763-4357-AAEC-86F10F13D443}" presName="tx1" presStyleLbl="revTx" presStyleIdx="0" presStyleCnt="7"/>
      <dgm:spPr/>
    </dgm:pt>
    <dgm:pt modelId="{CBDC9A1B-B0D4-4E12-BB2A-B2590CB93880}" type="pres">
      <dgm:prSet presAssocID="{1EAAA1A9-4763-4357-AAEC-86F10F13D443}" presName="vert1" presStyleCnt="0"/>
      <dgm:spPr/>
    </dgm:pt>
    <dgm:pt modelId="{A2B4A6FC-DD11-4613-9F97-5ED2EBBC9A93}" type="pres">
      <dgm:prSet presAssocID="{9D641F26-5255-495A-BD52-225775D24A49}" presName="thickLine" presStyleLbl="alignNode1" presStyleIdx="1" presStyleCnt="7"/>
      <dgm:spPr/>
    </dgm:pt>
    <dgm:pt modelId="{39B09C47-11AB-4032-AE04-C100ACA7D358}" type="pres">
      <dgm:prSet presAssocID="{9D641F26-5255-495A-BD52-225775D24A49}" presName="horz1" presStyleCnt="0"/>
      <dgm:spPr/>
    </dgm:pt>
    <dgm:pt modelId="{726F70B9-9C13-48E6-956A-DA650B3B6E25}" type="pres">
      <dgm:prSet presAssocID="{9D641F26-5255-495A-BD52-225775D24A49}" presName="tx1" presStyleLbl="revTx" presStyleIdx="1" presStyleCnt="7"/>
      <dgm:spPr/>
    </dgm:pt>
    <dgm:pt modelId="{D451DAEF-1BF8-4555-BA44-C88931C856FC}" type="pres">
      <dgm:prSet presAssocID="{9D641F26-5255-495A-BD52-225775D24A49}" presName="vert1" presStyleCnt="0"/>
      <dgm:spPr/>
    </dgm:pt>
    <dgm:pt modelId="{35329E8A-0B7A-4F9E-836B-D305464C8639}" type="pres">
      <dgm:prSet presAssocID="{5292BEFB-AB7D-454F-87B8-E88C3BEFA761}" presName="thickLine" presStyleLbl="alignNode1" presStyleIdx="2" presStyleCnt="7"/>
      <dgm:spPr/>
    </dgm:pt>
    <dgm:pt modelId="{31EA9245-9793-46A7-8D53-936F3DA57CF7}" type="pres">
      <dgm:prSet presAssocID="{5292BEFB-AB7D-454F-87B8-E88C3BEFA761}" presName="horz1" presStyleCnt="0"/>
      <dgm:spPr/>
    </dgm:pt>
    <dgm:pt modelId="{AB9D02EB-5C7E-4BC9-BD2A-072FFD43ACEB}" type="pres">
      <dgm:prSet presAssocID="{5292BEFB-AB7D-454F-87B8-E88C3BEFA761}" presName="tx1" presStyleLbl="revTx" presStyleIdx="2" presStyleCnt="7"/>
      <dgm:spPr/>
    </dgm:pt>
    <dgm:pt modelId="{EA274F2A-6CCE-4BF3-B1A8-37F598EFF5D6}" type="pres">
      <dgm:prSet presAssocID="{5292BEFB-AB7D-454F-87B8-E88C3BEFA761}" presName="vert1" presStyleCnt="0"/>
      <dgm:spPr/>
    </dgm:pt>
    <dgm:pt modelId="{2D27FC09-9E3D-4CE8-9228-63D1D7D27510}" type="pres">
      <dgm:prSet presAssocID="{819FB515-C7C2-4C6F-BA2C-84BD324990C7}" presName="thickLine" presStyleLbl="alignNode1" presStyleIdx="3" presStyleCnt="7"/>
      <dgm:spPr/>
    </dgm:pt>
    <dgm:pt modelId="{970C04C0-92DB-4CE5-B223-162A36FA327B}" type="pres">
      <dgm:prSet presAssocID="{819FB515-C7C2-4C6F-BA2C-84BD324990C7}" presName="horz1" presStyleCnt="0"/>
      <dgm:spPr/>
    </dgm:pt>
    <dgm:pt modelId="{DA48618E-9CE9-440E-B1AF-FFDACFB8612B}" type="pres">
      <dgm:prSet presAssocID="{819FB515-C7C2-4C6F-BA2C-84BD324990C7}" presName="tx1" presStyleLbl="revTx" presStyleIdx="3" presStyleCnt="7"/>
      <dgm:spPr/>
    </dgm:pt>
    <dgm:pt modelId="{9E4081B0-9FD7-4B23-872D-CEB0F60F5859}" type="pres">
      <dgm:prSet presAssocID="{819FB515-C7C2-4C6F-BA2C-84BD324990C7}" presName="vert1" presStyleCnt="0"/>
      <dgm:spPr/>
    </dgm:pt>
    <dgm:pt modelId="{FE4C3E9B-9470-4B5D-A9CD-0B09614BD096}" type="pres">
      <dgm:prSet presAssocID="{0663CD29-C9AE-4EE9-98E6-5CA528D4E557}" presName="thickLine" presStyleLbl="alignNode1" presStyleIdx="4" presStyleCnt="7"/>
      <dgm:spPr/>
    </dgm:pt>
    <dgm:pt modelId="{0B422B88-69F7-4BDB-97FE-4BB046874BE7}" type="pres">
      <dgm:prSet presAssocID="{0663CD29-C9AE-4EE9-98E6-5CA528D4E557}" presName="horz1" presStyleCnt="0"/>
      <dgm:spPr/>
    </dgm:pt>
    <dgm:pt modelId="{E360F982-FCDB-4E8D-ADBB-290C8A33C957}" type="pres">
      <dgm:prSet presAssocID="{0663CD29-C9AE-4EE9-98E6-5CA528D4E557}" presName="tx1" presStyleLbl="revTx" presStyleIdx="4" presStyleCnt="7"/>
      <dgm:spPr/>
    </dgm:pt>
    <dgm:pt modelId="{D7248787-D3FC-4093-895E-A4106435B6E9}" type="pres">
      <dgm:prSet presAssocID="{0663CD29-C9AE-4EE9-98E6-5CA528D4E557}" presName="vert1" presStyleCnt="0"/>
      <dgm:spPr/>
    </dgm:pt>
    <dgm:pt modelId="{2B5E44A6-EEF1-48DE-A6BA-825E585A64BF}" type="pres">
      <dgm:prSet presAssocID="{43CC6752-42EC-495C-8712-5018A737435A}" presName="thickLine" presStyleLbl="alignNode1" presStyleIdx="5" presStyleCnt="7"/>
      <dgm:spPr/>
    </dgm:pt>
    <dgm:pt modelId="{4754E32C-7C84-430B-A1AB-61DE729FF59A}" type="pres">
      <dgm:prSet presAssocID="{43CC6752-42EC-495C-8712-5018A737435A}" presName="horz1" presStyleCnt="0"/>
      <dgm:spPr/>
    </dgm:pt>
    <dgm:pt modelId="{CAB6B356-567C-4C79-88CC-28292A5D6CBC}" type="pres">
      <dgm:prSet presAssocID="{43CC6752-42EC-495C-8712-5018A737435A}" presName="tx1" presStyleLbl="revTx" presStyleIdx="5" presStyleCnt="7"/>
      <dgm:spPr/>
    </dgm:pt>
    <dgm:pt modelId="{190C24D1-3E44-4A13-A540-CAB143B699E4}" type="pres">
      <dgm:prSet presAssocID="{43CC6752-42EC-495C-8712-5018A737435A}" presName="vert1" presStyleCnt="0"/>
      <dgm:spPr/>
    </dgm:pt>
    <dgm:pt modelId="{0D5EE7DC-9DC7-4F79-A36E-A76B53F79FDE}" type="pres">
      <dgm:prSet presAssocID="{66D23F2B-6BE9-413E-88FA-F7BF994B711A}" presName="thickLine" presStyleLbl="alignNode1" presStyleIdx="6" presStyleCnt="7"/>
      <dgm:spPr/>
    </dgm:pt>
    <dgm:pt modelId="{07A1692D-DF85-4B79-ADEB-7BFDA13BB7E7}" type="pres">
      <dgm:prSet presAssocID="{66D23F2B-6BE9-413E-88FA-F7BF994B711A}" presName="horz1" presStyleCnt="0"/>
      <dgm:spPr/>
    </dgm:pt>
    <dgm:pt modelId="{FEDBD6C6-D4A6-479F-ACBB-28501DD0BFD5}" type="pres">
      <dgm:prSet presAssocID="{66D23F2B-6BE9-413E-88FA-F7BF994B711A}" presName="tx1" presStyleLbl="revTx" presStyleIdx="6" presStyleCnt="7"/>
      <dgm:spPr/>
    </dgm:pt>
    <dgm:pt modelId="{E203C890-63D7-4828-A772-E2FB3B818589}" type="pres">
      <dgm:prSet presAssocID="{66D23F2B-6BE9-413E-88FA-F7BF994B711A}" presName="vert1" presStyleCnt="0"/>
      <dgm:spPr/>
    </dgm:pt>
  </dgm:ptLst>
  <dgm:cxnLst>
    <dgm:cxn modelId="{703DDB1B-A605-4031-A638-59A36726D8C0}" type="presOf" srcId="{029AD73E-6581-49D9-BEC9-AFF709A1E780}" destId="{246A7024-8590-48D2-8931-3BE006CBF381}" srcOrd="0" destOrd="0" presId="urn:microsoft.com/office/officeart/2008/layout/LinedList"/>
    <dgm:cxn modelId="{83349922-E421-4B43-91B7-69889415136D}" type="presOf" srcId="{66D23F2B-6BE9-413E-88FA-F7BF994B711A}" destId="{FEDBD6C6-D4A6-479F-ACBB-28501DD0BFD5}" srcOrd="0" destOrd="0" presId="urn:microsoft.com/office/officeart/2008/layout/LinedList"/>
    <dgm:cxn modelId="{F67EC33F-10A8-4F6A-B7BB-803EF2B34486}" type="presOf" srcId="{43CC6752-42EC-495C-8712-5018A737435A}" destId="{CAB6B356-567C-4C79-88CC-28292A5D6CBC}" srcOrd="0" destOrd="0" presId="urn:microsoft.com/office/officeart/2008/layout/LinedList"/>
    <dgm:cxn modelId="{5BDCE642-2C8A-4004-B752-150D03563C28}" type="presOf" srcId="{9D641F26-5255-495A-BD52-225775D24A49}" destId="{726F70B9-9C13-48E6-956A-DA650B3B6E25}" srcOrd="0" destOrd="0" presId="urn:microsoft.com/office/officeart/2008/layout/LinedList"/>
    <dgm:cxn modelId="{AB354674-8450-48F6-93BB-F80E1153FCDB}" srcId="{029AD73E-6581-49D9-BEC9-AFF709A1E780}" destId="{1EAAA1A9-4763-4357-AAEC-86F10F13D443}" srcOrd="0" destOrd="0" parTransId="{65AFA6D3-97A4-42B4-B68D-9601AD123751}" sibTransId="{99CB5FEE-D9FE-4A64-A3CB-2A19650874EC}"/>
    <dgm:cxn modelId="{C234867C-A273-4CFB-A868-58551477E69B}" srcId="{029AD73E-6581-49D9-BEC9-AFF709A1E780}" destId="{0663CD29-C9AE-4EE9-98E6-5CA528D4E557}" srcOrd="4" destOrd="0" parTransId="{032A2E55-39A8-469C-9F94-69954456E5DE}" sibTransId="{4F9E36BB-B451-443C-948C-D49F1323A32C}"/>
    <dgm:cxn modelId="{49EA377F-64A4-4D9B-A4D7-C23AFE613257}" type="presOf" srcId="{5292BEFB-AB7D-454F-87B8-E88C3BEFA761}" destId="{AB9D02EB-5C7E-4BC9-BD2A-072FFD43ACEB}" srcOrd="0" destOrd="0" presId="urn:microsoft.com/office/officeart/2008/layout/LinedList"/>
    <dgm:cxn modelId="{52ADD089-024B-4900-9C10-C27F0E242931}" srcId="{029AD73E-6581-49D9-BEC9-AFF709A1E780}" destId="{43CC6752-42EC-495C-8712-5018A737435A}" srcOrd="5" destOrd="0" parTransId="{9B8D9E83-8F57-4088-AE36-9D75BBC1747B}" sibTransId="{0802BCA2-66CA-4CCC-8181-931ADCCA8C70}"/>
    <dgm:cxn modelId="{A046C698-37D7-41C7-AF48-4E9E9BE5B881}" type="presOf" srcId="{819FB515-C7C2-4C6F-BA2C-84BD324990C7}" destId="{DA48618E-9CE9-440E-B1AF-FFDACFB8612B}" srcOrd="0" destOrd="0" presId="urn:microsoft.com/office/officeart/2008/layout/LinedList"/>
    <dgm:cxn modelId="{7FDCDAAE-58A0-45AA-BF9F-0D64BF3803ED}" type="presOf" srcId="{0663CD29-C9AE-4EE9-98E6-5CA528D4E557}" destId="{E360F982-FCDB-4E8D-ADBB-290C8A33C957}" srcOrd="0" destOrd="0" presId="urn:microsoft.com/office/officeart/2008/layout/LinedList"/>
    <dgm:cxn modelId="{BACF4AB1-5532-4A8D-A228-21277EE322E6}" srcId="{029AD73E-6581-49D9-BEC9-AFF709A1E780}" destId="{819FB515-C7C2-4C6F-BA2C-84BD324990C7}" srcOrd="3" destOrd="0" parTransId="{B1137D65-DEEA-486A-B8F6-DCABDC343418}" sibTransId="{9121BCE0-B963-4B29-BAB1-ACAC6A7B79A1}"/>
    <dgm:cxn modelId="{6DD296C5-273B-4991-863D-0409E7738586}" type="presOf" srcId="{1EAAA1A9-4763-4357-AAEC-86F10F13D443}" destId="{CBE62EAB-A71B-4CFF-9ED9-A99D9DA6A9BE}" srcOrd="0" destOrd="0" presId="urn:microsoft.com/office/officeart/2008/layout/LinedList"/>
    <dgm:cxn modelId="{171B0BE0-1FDC-4B74-A1E5-96E3FA7ABE15}" srcId="{029AD73E-6581-49D9-BEC9-AFF709A1E780}" destId="{5292BEFB-AB7D-454F-87B8-E88C3BEFA761}" srcOrd="2" destOrd="0" parTransId="{B026F356-48B1-461C-843E-4A63446C99AC}" sibTransId="{49CCC577-2D2F-4014-B246-80FC33CF03A1}"/>
    <dgm:cxn modelId="{9BF08DF1-7B17-4B4B-8E4F-0974D21CDF3C}" srcId="{029AD73E-6581-49D9-BEC9-AFF709A1E780}" destId="{9D641F26-5255-495A-BD52-225775D24A49}" srcOrd="1" destOrd="0" parTransId="{2A2FBDF5-1057-45B0-8655-CCB805B1610B}" sibTransId="{DDD05D05-DF22-4928-9518-0E623746F641}"/>
    <dgm:cxn modelId="{8CB464F4-758C-478A-85FF-B36D0F120541}" srcId="{029AD73E-6581-49D9-BEC9-AFF709A1E780}" destId="{66D23F2B-6BE9-413E-88FA-F7BF994B711A}" srcOrd="6" destOrd="0" parTransId="{21377A08-F540-42A5-B3FB-4D50440DEDA1}" sibTransId="{05CE7EA9-C967-4780-863C-DA3E8134266B}"/>
    <dgm:cxn modelId="{47193F97-C199-4770-A525-4B9FFB29F1F2}" type="presParOf" srcId="{246A7024-8590-48D2-8931-3BE006CBF381}" destId="{0E134514-BC2A-4D1C-BC91-0FCD2741D6E8}" srcOrd="0" destOrd="0" presId="urn:microsoft.com/office/officeart/2008/layout/LinedList"/>
    <dgm:cxn modelId="{D3C09EE5-1A2D-45D7-B9EE-84453DE1C4DC}" type="presParOf" srcId="{246A7024-8590-48D2-8931-3BE006CBF381}" destId="{5C1DA7BB-4D03-4CDE-B1B7-3C29C863B0C0}" srcOrd="1" destOrd="0" presId="urn:microsoft.com/office/officeart/2008/layout/LinedList"/>
    <dgm:cxn modelId="{DBCB7B04-A966-4172-9C34-82250FEA8C17}" type="presParOf" srcId="{5C1DA7BB-4D03-4CDE-B1B7-3C29C863B0C0}" destId="{CBE62EAB-A71B-4CFF-9ED9-A99D9DA6A9BE}" srcOrd="0" destOrd="0" presId="urn:microsoft.com/office/officeart/2008/layout/LinedList"/>
    <dgm:cxn modelId="{629FE5AD-766D-4C19-B003-4E3F75B2F46C}" type="presParOf" srcId="{5C1DA7BB-4D03-4CDE-B1B7-3C29C863B0C0}" destId="{CBDC9A1B-B0D4-4E12-BB2A-B2590CB93880}" srcOrd="1" destOrd="0" presId="urn:microsoft.com/office/officeart/2008/layout/LinedList"/>
    <dgm:cxn modelId="{F54D6AAC-B38B-4860-BABF-3F75CA3B66BD}" type="presParOf" srcId="{246A7024-8590-48D2-8931-3BE006CBF381}" destId="{A2B4A6FC-DD11-4613-9F97-5ED2EBBC9A93}" srcOrd="2" destOrd="0" presId="urn:microsoft.com/office/officeart/2008/layout/LinedList"/>
    <dgm:cxn modelId="{3B60DC15-990D-4187-9340-52A353684141}" type="presParOf" srcId="{246A7024-8590-48D2-8931-3BE006CBF381}" destId="{39B09C47-11AB-4032-AE04-C100ACA7D358}" srcOrd="3" destOrd="0" presId="urn:microsoft.com/office/officeart/2008/layout/LinedList"/>
    <dgm:cxn modelId="{D5D13114-E4BE-489C-B4D8-C5F897688138}" type="presParOf" srcId="{39B09C47-11AB-4032-AE04-C100ACA7D358}" destId="{726F70B9-9C13-48E6-956A-DA650B3B6E25}" srcOrd="0" destOrd="0" presId="urn:microsoft.com/office/officeart/2008/layout/LinedList"/>
    <dgm:cxn modelId="{30A32174-076C-460D-8453-B9184BA570EB}" type="presParOf" srcId="{39B09C47-11AB-4032-AE04-C100ACA7D358}" destId="{D451DAEF-1BF8-4555-BA44-C88931C856FC}" srcOrd="1" destOrd="0" presId="urn:microsoft.com/office/officeart/2008/layout/LinedList"/>
    <dgm:cxn modelId="{B62F337B-220F-49BE-B549-26A8772E4D0E}" type="presParOf" srcId="{246A7024-8590-48D2-8931-3BE006CBF381}" destId="{35329E8A-0B7A-4F9E-836B-D305464C8639}" srcOrd="4" destOrd="0" presId="urn:microsoft.com/office/officeart/2008/layout/LinedList"/>
    <dgm:cxn modelId="{31B3ADE1-F98E-4304-A23C-49A02C998D81}" type="presParOf" srcId="{246A7024-8590-48D2-8931-3BE006CBF381}" destId="{31EA9245-9793-46A7-8D53-936F3DA57CF7}" srcOrd="5" destOrd="0" presId="urn:microsoft.com/office/officeart/2008/layout/LinedList"/>
    <dgm:cxn modelId="{0CC3F42D-13DE-4FCE-96B3-35A3226ED060}" type="presParOf" srcId="{31EA9245-9793-46A7-8D53-936F3DA57CF7}" destId="{AB9D02EB-5C7E-4BC9-BD2A-072FFD43ACEB}" srcOrd="0" destOrd="0" presId="urn:microsoft.com/office/officeart/2008/layout/LinedList"/>
    <dgm:cxn modelId="{4EAFCC69-7B6D-45CF-8B8B-3661BE50C09B}" type="presParOf" srcId="{31EA9245-9793-46A7-8D53-936F3DA57CF7}" destId="{EA274F2A-6CCE-4BF3-B1A8-37F598EFF5D6}" srcOrd="1" destOrd="0" presId="urn:microsoft.com/office/officeart/2008/layout/LinedList"/>
    <dgm:cxn modelId="{7C9B68AA-BD51-4740-B582-5F68E091DDD5}" type="presParOf" srcId="{246A7024-8590-48D2-8931-3BE006CBF381}" destId="{2D27FC09-9E3D-4CE8-9228-63D1D7D27510}" srcOrd="6" destOrd="0" presId="urn:microsoft.com/office/officeart/2008/layout/LinedList"/>
    <dgm:cxn modelId="{459CEBB2-A94E-4665-9BCD-F565411361A0}" type="presParOf" srcId="{246A7024-8590-48D2-8931-3BE006CBF381}" destId="{970C04C0-92DB-4CE5-B223-162A36FA327B}" srcOrd="7" destOrd="0" presId="urn:microsoft.com/office/officeart/2008/layout/LinedList"/>
    <dgm:cxn modelId="{4674CAB9-DA57-44F0-88A9-5B1C73FA0201}" type="presParOf" srcId="{970C04C0-92DB-4CE5-B223-162A36FA327B}" destId="{DA48618E-9CE9-440E-B1AF-FFDACFB8612B}" srcOrd="0" destOrd="0" presId="urn:microsoft.com/office/officeart/2008/layout/LinedList"/>
    <dgm:cxn modelId="{2EFFDB61-2EE0-4631-807D-8AA6358F683D}" type="presParOf" srcId="{970C04C0-92DB-4CE5-B223-162A36FA327B}" destId="{9E4081B0-9FD7-4B23-872D-CEB0F60F5859}" srcOrd="1" destOrd="0" presId="urn:microsoft.com/office/officeart/2008/layout/LinedList"/>
    <dgm:cxn modelId="{068F3AD0-4778-44F6-9713-ECE7086F32C7}" type="presParOf" srcId="{246A7024-8590-48D2-8931-3BE006CBF381}" destId="{FE4C3E9B-9470-4B5D-A9CD-0B09614BD096}" srcOrd="8" destOrd="0" presId="urn:microsoft.com/office/officeart/2008/layout/LinedList"/>
    <dgm:cxn modelId="{3C6A5C23-CF0B-44AF-A1C7-6F6B4F1DF456}" type="presParOf" srcId="{246A7024-8590-48D2-8931-3BE006CBF381}" destId="{0B422B88-69F7-4BDB-97FE-4BB046874BE7}" srcOrd="9" destOrd="0" presId="urn:microsoft.com/office/officeart/2008/layout/LinedList"/>
    <dgm:cxn modelId="{664F5539-79F5-456B-A57F-B96E8243678B}" type="presParOf" srcId="{0B422B88-69F7-4BDB-97FE-4BB046874BE7}" destId="{E360F982-FCDB-4E8D-ADBB-290C8A33C957}" srcOrd="0" destOrd="0" presId="urn:microsoft.com/office/officeart/2008/layout/LinedList"/>
    <dgm:cxn modelId="{99E1BA46-5242-4917-845B-386DCA1A21EA}" type="presParOf" srcId="{0B422B88-69F7-4BDB-97FE-4BB046874BE7}" destId="{D7248787-D3FC-4093-895E-A4106435B6E9}" srcOrd="1" destOrd="0" presId="urn:microsoft.com/office/officeart/2008/layout/LinedList"/>
    <dgm:cxn modelId="{E2C3D730-680E-4C05-B043-F42B4A0937C3}" type="presParOf" srcId="{246A7024-8590-48D2-8931-3BE006CBF381}" destId="{2B5E44A6-EEF1-48DE-A6BA-825E585A64BF}" srcOrd="10" destOrd="0" presId="urn:microsoft.com/office/officeart/2008/layout/LinedList"/>
    <dgm:cxn modelId="{A74778D3-AC40-4ACF-83B9-83FCFA02A4C9}" type="presParOf" srcId="{246A7024-8590-48D2-8931-3BE006CBF381}" destId="{4754E32C-7C84-430B-A1AB-61DE729FF59A}" srcOrd="11" destOrd="0" presId="urn:microsoft.com/office/officeart/2008/layout/LinedList"/>
    <dgm:cxn modelId="{6F67B8BE-E76B-4DB1-9D13-B5ACA79C8D73}" type="presParOf" srcId="{4754E32C-7C84-430B-A1AB-61DE729FF59A}" destId="{CAB6B356-567C-4C79-88CC-28292A5D6CBC}" srcOrd="0" destOrd="0" presId="urn:microsoft.com/office/officeart/2008/layout/LinedList"/>
    <dgm:cxn modelId="{45A81C47-D012-4407-84B0-41CB77849749}" type="presParOf" srcId="{4754E32C-7C84-430B-A1AB-61DE729FF59A}" destId="{190C24D1-3E44-4A13-A540-CAB143B699E4}" srcOrd="1" destOrd="0" presId="urn:microsoft.com/office/officeart/2008/layout/LinedList"/>
    <dgm:cxn modelId="{BADF239E-70C5-4916-8D94-E0F6535BC96B}" type="presParOf" srcId="{246A7024-8590-48D2-8931-3BE006CBF381}" destId="{0D5EE7DC-9DC7-4F79-A36E-A76B53F79FDE}" srcOrd="12" destOrd="0" presId="urn:microsoft.com/office/officeart/2008/layout/LinedList"/>
    <dgm:cxn modelId="{B8A17DF8-3AAA-42BB-93F3-EFD895781F4C}" type="presParOf" srcId="{246A7024-8590-48D2-8931-3BE006CBF381}" destId="{07A1692D-DF85-4B79-ADEB-7BFDA13BB7E7}" srcOrd="13" destOrd="0" presId="urn:microsoft.com/office/officeart/2008/layout/LinedList"/>
    <dgm:cxn modelId="{310D159B-05EE-4FC9-9808-189AE6C67AFB}" type="presParOf" srcId="{07A1692D-DF85-4B79-ADEB-7BFDA13BB7E7}" destId="{FEDBD6C6-D4A6-479F-ACBB-28501DD0BFD5}" srcOrd="0" destOrd="0" presId="urn:microsoft.com/office/officeart/2008/layout/LinedList"/>
    <dgm:cxn modelId="{8653AFFC-5710-45FA-80C9-264E39FAB619}" type="presParOf" srcId="{07A1692D-DF85-4B79-ADEB-7BFDA13BB7E7}" destId="{E203C890-63D7-4828-A772-E2FB3B818589}"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1E8E7D4-2E1F-4CD5-8BF0-6AED322726D7}" type="doc">
      <dgm:prSet loTypeId="urn:microsoft.com/office/officeart/2005/8/layout/default" loCatId="list" qsTypeId="urn:microsoft.com/office/officeart/2005/8/quickstyle/simple1" qsCatId="simple" csTypeId="urn:microsoft.com/office/officeart/2005/8/colors/accent1_5" csCatId="accent1" phldr="1"/>
      <dgm:spPr/>
      <dgm:t>
        <a:bodyPr/>
        <a:lstStyle/>
        <a:p>
          <a:endParaRPr lang="en-US"/>
        </a:p>
      </dgm:t>
    </dgm:pt>
    <dgm:pt modelId="{A334FA53-8001-4D03-938D-2AD5CBB797AF}">
      <dgm:prSet/>
      <dgm:spPr/>
      <dgm:t>
        <a:bodyPr/>
        <a:lstStyle/>
        <a:p>
          <a:r>
            <a:rPr lang="en-US" b="1" u="sng" dirty="0"/>
            <a:t>Student-Centered Impact </a:t>
          </a:r>
          <a:r>
            <a:rPr lang="en-US" dirty="0"/>
            <a:t>– </a:t>
          </a:r>
        </a:p>
        <a:p>
          <a:r>
            <a:rPr lang="en-US" dirty="0"/>
            <a:t>Many educational partners noted that students are directly benefiting from LCAP actions—especially in areas of </a:t>
          </a:r>
          <a:r>
            <a:rPr lang="en-US" b="1" dirty="0"/>
            <a:t>academic support</a:t>
          </a:r>
          <a:r>
            <a:rPr lang="en-US" dirty="0"/>
            <a:t>, </a:t>
          </a:r>
          <a:r>
            <a:rPr lang="en-US" b="1" dirty="0"/>
            <a:t>mental health</a:t>
          </a:r>
          <a:r>
            <a:rPr lang="en-US" dirty="0"/>
            <a:t>, and </a:t>
          </a:r>
          <a:r>
            <a:rPr lang="en-US" b="1" dirty="0"/>
            <a:t>engagement</a:t>
          </a:r>
          <a:r>
            <a:rPr lang="en-US" dirty="0"/>
            <a:t>.</a:t>
          </a:r>
        </a:p>
      </dgm:t>
    </dgm:pt>
    <dgm:pt modelId="{B6C045F4-06C7-4735-AD59-463EFF71CB9C}" type="parTrans" cxnId="{BB719190-D018-4399-80E6-E8357384CC83}">
      <dgm:prSet/>
      <dgm:spPr/>
      <dgm:t>
        <a:bodyPr/>
        <a:lstStyle/>
        <a:p>
          <a:endParaRPr lang="en-US"/>
        </a:p>
      </dgm:t>
    </dgm:pt>
    <dgm:pt modelId="{39C30857-9C4E-4732-A734-DFAAF4B04CCC}" type="sibTrans" cxnId="{BB719190-D018-4399-80E6-E8357384CC83}">
      <dgm:prSet/>
      <dgm:spPr/>
      <dgm:t>
        <a:bodyPr/>
        <a:lstStyle/>
        <a:p>
          <a:endParaRPr lang="en-US"/>
        </a:p>
      </dgm:t>
    </dgm:pt>
    <dgm:pt modelId="{DEE943B5-31A7-4D44-84ED-8AAF57BE2D60}">
      <dgm:prSet/>
      <dgm:spPr/>
      <dgm:t>
        <a:bodyPr/>
        <a:lstStyle/>
        <a:p>
          <a:r>
            <a:rPr lang="en-US" u="sng" dirty="0"/>
            <a:t>Positive Perception of Progress </a:t>
          </a:r>
          <a:r>
            <a:rPr lang="en-US" dirty="0"/>
            <a:t>– </a:t>
          </a:r>
        </a:p>
        <a:p>
          <a:r>
            <a:rPr lang="en-US" dirty="0"/>
            <a:t>There’s a strong overall sentiment that the district is moving in a </a:t>
          </a:r>
          <a:r>
            <a:rPr lang="en-US" b="1" dirty="0"/>
            <a:t>positive direction</a:t>
          </a:r>
          <a:r>
            <a:rPr lang="en-US" dirty="0"/>
            <a:t> with its programs and priorities.</a:t>
          </a:r>
        </a:p>
      </dgm:t>
    </dgm:pt>
    <dgm:pt modelId="{E407C893-CBFB-4EA8-B91C-B36DB194A1C3}" type="parTrans" cxnId="{069F0746-3E5A-4D72-83DF-17F6A9ACCE67}">
      <dgm:prSet/>
      <dgm:spPr/>
      <dgm:t>
        <a:bodyPr/>
        <a:lstStyle/>
        <a:p>
          <a:endParaRPr lang="en-US"/>
        </a:p>
      </dgm:t>
    </dgm:pt>
    <dgm:pt modelId="{535F339A-5EBD-49B3-BA8F-7CCDD7A7D558}" type="sibTrans" cxnId="{069F0746-3E5A-4D72-83DF-17F6A9ACCE67}">
      <dgm:prSet/>
      <dgm:spPr/>
      <dgm:t>
        <a:bodyPr/>
        <a:lstStyle/>
        <a:p>
          <a:endParaRPr lang="en-US"/>
        </a:p>
      </dgm:t>
    </dgm:pt>
    <dgm:pt modelId="{694C2A49-7FEB-4DD1-8890-8A570CA9700F}">
      <dgm:prSet/>
      <dgm:spPr/>
      <dgm:t>
        <a:bodyPr/>
        <a:lstStyle/>
        <a:p>
          <a:r>
            <a:rPr lang="en-US" u="sng" dirty="0"/>
            <a:t>Valued Support Systems </a:t>
          </a:r>
          <a:r>
            <a:rPr lang="en-US" dirty="0"/>
            <a:t>– </a:t>
          </a:r>
        </a:p>
        <a:p>
          <a:r>
            <a:rPr lang="en-US" dirty="0"/>
            <a:t>Educational partners highlighted </a:t>
          </a:r>
          <a:r>
            <a:rPr lang="en-US" b="1" dirty="0"/>
            <a:t>transportation </a:t>
          </a:r>
          <a:r>
            <a:rPr lang="en-US" dirty="0"/>
            <a:t>and other access-focused services as highly impactful.</a:t>
          </a:r>
        </a:p>
      </dgm:t>
    </dgm:pt>
    <dgm:pt modelId="{83E6A1B7-4D1B-4FDD-ACDF-1F65CFE73FFC}" type="parTrans" cxnId="{C8092C0C-AE0F-4DB6-8C5E-65A8F74F85EB}">
      <dgm:prSet/>
      <dgm:spPr/>
      <dgm:t>
        <a:bodyPr/>
        <a:lstStyle/>
        <a:p>
          <a:endParaRPr lang="en-US"/>
        </a:p>
      </dgm:t>
    </dgm:pt>
    <dgm:pt modelId="{B787D9A6-EC4D-4481-B4F0-EC7D907DDCE2}" type="sibTrans" cxnId="{C8092C0C-AE0F-4DB6-8C5E-65A8F74F85EB}">
      <dgm:prSet/>
      <dgm:spPr/>
      <dgm:t>
        <a:bodyPr/>
        <a:lstStyle/>
        <a:p>
          <a:endParaRPr lang="en-US"/>
        </a:p>
      </dgm:t>
    </dgm:pt>
    <dgm:pt modelId="{FC60DA68-FBF3-4CEE-97B8-7CB58962921E}">
      <dgm:prSet/>
      <dgm:spPr/>
      <dgm:t>
        <a:bodyPr/>
        <a:lstStyle/>
        <a:p>
          <a:r>
            <a:rPr lang="en-US" u="sng" dirty="0"/>
            <a:t>Effective Resource Use </a:t>
          </a:r>
          <a:r>
            <a:rPr lang="en-US" dirty="0"/>
            <a:t>– </a:t>
          </a:r>
        </a:p>
        <a:p>
          <a:r>
            <a:rPr lang="en-US" dirty="0"/>
            <a:t>LCAP funds and resources are seen as being used wisely to </a:t>
          </a:r>
          <a:r>
            <a:rPr lang="en-US" b="1" dirty="0"/>
            <a:t>support student growth</a:t>
          </a:r>
          <a:r>
            <a:rPr lang="en-US" dirty="0"/>
            <a:t> and </a:t>
          </a:r>
          <a:r>
            <a:rPr lang="en-US" b="1" dirty="0"/>
            <a:t>expand opportunities</a:t>
          </a:r>
          <a:r>
            <a:rPr lang="en-US" dirty="0"/>
            <a:t>.</a:t>
          </a:r>
        </a:p>
      </dgm:t>
    </dgm:pt>
    <dgm:pt modelId="{260F12FD-EA27-4920-9B5E-FCECC15567D7}" type="parTrans" cxnId="{48C9315D-3C23-4B18-AAB8-EE8C828CF978}">
      <dgm:prSet/>
      <dgm:spPr/>
      <dgm:t>
        <a:bodyPr/>
        <a:lstStyle/>
        <a:p>
          <a:endParaRPr lang="en-US"/>
        </a:p>
      </dgm:t>
    </dgm:pt>
    <dgm:pt modelId="{FA3B10B7-F692-4581-9B5B-4F1BF2E7C680}" type="sibTrans" cxnId="{48C9315D-3C23-4B18-AAB8-EE8C828CF978}">
      <dgm:prSet/>
      <dgm:spPr/>
      <dgm:t>
        <a:bodyPr/>
        <a:lstStyle/>
        <a:p>
          <a:endParaRPr lang="en-US"/>
        </a:p>
      </dgm:t>
    </dgm:pt>
    <dgm:pt modelId="{32AD4B46-33C5-4C23-8FFC-1826F688453D}">
      <dgm:prSet/>
      <dgm:spPr/>
      <dgm:t>
        <a:bodyPr/>
        <a:lstStyle/>
        <a:p>
          <a:r>
            <a:rPr lang="en-US" u="sng" dirty="0"/>
            <a:t>Equity and Access </a:t>
          </a:r>
          <a:r>
            <a:rPr lang="en-US" dirty="0"/>
            <a:t>– </a:t>
          </a:r>
        </a:p>
        <a:p>
          <a:r>
            <a:rPr lang="en-US" dirty="0"/>
            <a:t>Feedback emphasized improved </a:t>
          </a:r>
          <a:r>
            <a:rPr lang="en-US" b="1" dirty="0"/>
            <a:t>access to programs and resources</a:t>
          </a:r>
          <a:r>
            <a:rPr lang="en-US" dirty="0"/>
            <a:t>, particularly for students who may face barriers.</a:t>
          </a:r>
        </a:p>
      </dgm:t>
    </dgm:pt>
    <dgm:pt modelId="{3B04776F-D408-4A4C-B3E6-9ADAA3D3EC94}" type="parTrans" cxnId="{8F817740-39C4-4106-A060-4E6156DBEC1D}">
      <dgm:prSet/>
      <dgm:spPr/>
      <dgm:t>
        <a:bodyPr/>
        <a:lstStyle/>
        <a:p>
          <a:endParaRPr lang="en-US"/>
        </a:p>
      </dgm:t>
    </dgm:pt>
    <dgm:pt modelId="{4DFAA345-E3A9-47E3-83EC-BC734183A55B}" type="sibTrans" cxnId="{8F817740-39C4-4106-A060-4E6156DBEC1D}">
      <dgm:prSet/>
      <dgm:spPr/>
      <dgm:t>
        <a:bodyPr/>
        <a:lstStyle/>
        <a:p>
          <a:endParaRPr lang="en-US"/>
        </a:p>
      </dgm:t>
    </dgm:pt>
    <dgm:pt modelId="{69F6DBF4-8E06-4703-A265-488459002CAA}" type="pres">
      <dgm:prSet presAssocID="{21E8E7D4-2E1F-4CD5-8BF0-6AED322726D7}" presName="diagram" presStyleCnt="0">
        <dgm:presLayoutVars>
          <dgm:dir/>
          <dgm:resizeHandles val="exact"/>
        </dgm:presLayoutVars>
      </dgm:prSet>
      <dgm:spPr/>
    </dgm:pt>
    <dgm:pt modelId="{1AD2C785-0D9A-459E-99A1-54D56A61865C}" type="pres">
      <dgm:prSet presAssocID="{A334FA53-8001-4D03-938D-2AD5CBB797AF}" presName="node" presStyleLbl="node1" presStyleIdx="0" presStyleCnt="5">
        <dgm:presLayoutVars>
          <dgm:bulletEnabled val="1"/>
        </dgm:presLayoutVars>
      </dgm:prSet>
      <dgm:spPr/>
    </dgm:pt>
    <dgm:pt modelId="{6CC4977F-EA2F-4F33-B636-3C9C3B08065C}" type="pres">
      <dgm:prSet presAssocID="{39C30857-9C4E-4732-A734-DFAAF4B04CCC}" presName="sibTrans" presStyleCnt="0"/>
      <dgm:spPr/>
    </dgm:pt>
    <dgm:pt modelId="{78BFA7B6-2787-440B-9E10-EE162CC2A1FC}" type="pres">
      <dgm:prSet presAssocID="{DEE943B5-31A7-4D44-84ED-8AAF57BE2D60}" presName="node" presStyleLbl="node1" presStyleIdx="1" presStyleCnt="5">
        <dgm:presLayoutVars>
          <dgm:bulletEnabled val="1"/>
        </dgm:presLayoutVars>
      </dgm:prSet>
      <dgm:spPr/>
    </dgm:pt>
    <dgm:pt modelId="{8FD463E3-DD8C-4E00-A531-6C007EE54380}" type="pres">
      <dgm:prSet presAssocID="{535F339A-5EBD-49B3-BA8F-7CCDD7A7D558}" presName="sibTrans" presStyleCnt="0"/>
      <dgm:spPr/>
    </dgm:pt>
    <dgm:pt modelId="{D70C8641-7124-4C11-A5CF-61CB46546489}" type="pres">
      <dgm:prSet presAssocID="{694C2A49-7FEB-4DD1-8890-8A570CA9700F}" presName="node" presStyleLbl="node1" presStyleIdx="2" presStyleCnt="5">
        <dgm:presLayoutVars>
          <dgm:bulletEnabled val="1"/>
        </dgm:presLayoutVars>
      </dgm:prSet>
      <dgm:spPr/>
    </dgm:pt>
    <dgm:pt modelId="{7C26EB2D-C796-4747-AF27-BC87CD188292}" type="pres">
      <dgm:prSet presAssocID="{B787D9A6-EC4D-4481-B4F0-EC7D907DDCE2}" presName="sibTrans" presStyleCnt="0"/>
      <dgm:spPr/>
    </dgm:pt>
    <dgm:pt modelId="{57026B5F-B941-494C-B9F0-7A91448BBA5D}" type="pres">
      <dgm:prSet presAssocID="{FC60DA68-FBF3-4CEE-97B8-7CB58962921E}" presName="node" presStyleLbl="node1" presStyleIdx="3" presStyleCnt="5">
        <dgm:presLayoutVars>
          <dgm:bulletEnabled val="1"/>
        </dgm:presLayoutVars>
      </dgm:prSet>
      <dgm:spPr/>
    </dgm:pt>
    <dgm:pt modelId="{D69B4E2B-BADC-403A-8D54-CD86282BA2A5}" type="pres">
      <dgm:prSet presAssocID="{FA3B10B7-F692-4581-9B5B-4F1BF2E7C680}" presName="sibTrans" presStyleCnt="0"/>
      <dgm:spPr/>
    </dgm:pt>
    <dgm:pt modelId="{8687CBF0-0C78-44D8-88EF-279BB808A39E}" type="pres">
      <dgm:prSet presAssocID="{32AD4B46-33C5-4C23-8FFC-1826F688453D}" presName="node" presStyleLbl="node1" presStyleIdx="4" presStyleCnt="5">
        <dgm:presLayoutVars>
          <dgm:bulletEnabled val="1"/>
        </dgm:presLayoutVars>
      </dgm:prSet>
      <dgm:spPr/>
    </dgm:pt>
  </dgm:ptLst>
  <dgm:cxnLst>
    <dgm:cxn modelId="{C8092C0C-AE0F-4DB6-8C5E-65A8F74F85EB}" srcId="{21E8E7D4-2E1F-4CD5-8BF0-6AED322726D7}" destId="{694C2A49-7FEB-4DD1-8890-8A570CA9700F}" srcOrd="2" destOrd="0" parTransId="{83E6A1B7-4D1B-4FDD-ACDF-1F65CFE73FFC}" sibTransId="{B787D9A6-EC4D-4481-B4F0-EC7D907DDCE2}"/>
    <dgm:cxn modelId="{E4DEC61C-01D1-4094-AC04-BC2CF30C8986}" type="presOf" srcId="{DEE943B5-31A7-4D44-84ED-8AAF57BE2D60}" destId="{78BFA7B6-2787-440B-9E10-EE162CC2A1FC}" srcOrd="0" destOrd="0" presId="urn:microsoft.com/office/officeart/2005/8/layout/default"/>
    <dgm:cxn modelId="{8F817740-39C4-4106-A060-4E6156DBEC1D}" srcId="{21E8E7D4-2E1F-4CD5-8BF0-6AED322726D7}" destId="{32AD4B46-33C5-4C23-8FFC-1826F688453D}" srcOrd="4" destOrd="0" parTransId="{3B04776F-D408-4A4C-B3E6-9ADAA3D3EC94}" sibTransId="{4DFAA345-E3A9-47E3-83EC-BC734183A55B}"/>
    <dgm:cxn modelId="{48C9315D-3C23-4B18-AAB8-EE8C828CF978}" srcId="{21E8E7D4-2E1F-4CD5-8BF0-6AED322726D7}" destId="{FC60DA68-FBF3-4CEE-97B8-7CB58962921E}" srcOrd="3" destOrd="0" parTransId="{260F12FD-EA27-4920-9B5E-FCECC15567D7}" sibTransId="{FA3B10B7-F692-4581-9B5B-4F1BF2E7C680}"/>
    <dgm:cxn modelId="{069F0746-3E5A-4D72-83DF-17F6A9ACCE67}" srcId="{21E8E7D4-2E1F-4CD5-8BF0-6AED322726D7}" destId="{DEE943B5-31A7-4D44-84ED-8AAF57BE2D60}" srcOrd="1" destOrd="0" parTransId="{E407C893-CBFB-4EA8-B91C-B36DB194A1C3}" sibTransId="{535F339A-5EBD-49B3-BA8F-7CCDD7A7D558}"/>
    <dgm:cxn modelId="{1A781168-7FFB-40D0-9C04-B54DFD3E8661}" type="presOf" srcId="{A334FA53-8001-4D03-938D-2AD5CBB797AF}" destId="{1AD2C785-0D9A-459E-99A1-54D56A61865C}" srcOrd="0" destOrd="0" presId="urn:microsoft.com/office/officeart/2005/8/layout/default"/>
    <dgm:cxn modelId="{38CFB256-8D0D-47A0-BD9F-2DE0A646D8FB}" type="presOf" srcId="{FC60DA68-FBF3-4CEE-97B8-7CB58962921E}" destId="{57026B5F-B941-494C-B9F0-7A91448BBA5D}" srcOrd="0" destOrd="0" presId="urn:microsoft.com/office/officeart/2005/8/layout/default"/>
    <dgm:cxn modelId="{DD097D58-D158-4507-A0E4-252BB84D7808}" type="presOf" srcId="{694C2A49-7FEB-4DD1-8890-8A570CA9700F}" destId="{D70C8641-7124-4C11-A5CF-61CB46546489}" srcOrd="0" destOrd="0" presId="urn:microsoft.com/office/officeart/2005/8/layout/default"/>
    <dgm:cxn modelId="{BB719190-D018-4399-80E6-E8357384CC83}" srcId="{21E8E7D4-2E1F-4CD5-8BF0-6AED322726D7}" destId="{A334FA53-8001-4D03-938D-2AD5CBB797AF}" srcOrd="0" destOrd="0" parTransId="{B6C045F4-06C7-4735-AD59-463EFF71CB9C}" sibTransId="{39C30857-9C4E-4732-A734-DFAAF4B04CCC}"/>
    <dgm:cxn modelId="{FE09AFDD-4D35-4D94-8CEC-FC803E103E8E}" type="presOf" srcId="{21E8E7D4-2E1F-4CD5-8BF0-6AED322726D7}" destId="{69F6DBF4-8E06-4703-A265-488459002CAA}" srcOrd="0" destOrd="0" presId="urn:microsoft.com/office/officeart/2005/8/layout/default"/>
    <dgm:cxn modelId="{23FC4CEB-B157-4524-BB11-30EFA129ADFA}" type="presOf" srcId="{32AD4B46-33C5-4C23-8FFC-1826F688453D}" destId="{8687CBF0-0C78-44D8-88EF-279BB808A39E}" srcOrd="0" destOrd="0" presId="urn:microsoft.com/office/officeart/2005/8/layout/default"/>
    <dgm:cxn modelId="{476CA17D-148B-40BE-B56C-1C372F6B5EDB}" type="presParOf" srcId="{69F6DBF4-8E06-4703-A265-488459002CAA}" destId="{1AD2C785-0D9A-459E-99A1-54D56A61865C}" srcOrd="0" destOrd="0" presId="urn:microsoft.com/office/officeart/2005/8/layout/default"/>
    <dgm:cxn modelId="{B7119609-AC40-4B6C-9B3F-CA699D534C8E}" type="presParOf" srcId="{69F6DBF4-8E06-4703-A265-488459002CAA}" destId="{6CC4977F-EA2F-4F33-B636-3C9C3B08065C}" srcOrd="1" destOrd="0" presId="urn:microsoft.com/office/officeart/2005/8/layout/default"/>
    <dgm:cxn modelId="{7E9FA46F-C433-4236-BDC0-F31D981158B6}" type="presParOf" srcId="{69F6DBF4-8E06-4703-A265-488459002CAA}" destId="{78BFA7B6-2787-440B-9E10-EE162CC2A1FC}" srcOrd="2" destOrd="0" presId="urn:microsoft.com/office/officeart/2005/8/layout/default"/>
    <dgm:cxn modelId="{B9ED8C42-7D99-4CBD-ACD8-01140E2C15DC}" type="presParOf" srcId="{69F6DBF4-8E06-4703-A265-488459002CAA}" destId="{8FD463E3-DD8C-4E00-A531-6C007EE54380}" srcOrd="3" destOrd="0" presId="urn:microsoft.com/office/officeart/2005/8/layout/default"/>
    <dgm:cxn modelId="{5A6C465E-DFE8-4E07-AD6E-FD0C5F5ECA59}" type="presParOf" srcId="{69F6DBF4-8E06-4703-A265-488459002CAA}" destId="{D70C8641-7124-4C11-A5CF-61CB46546489}" srcOrd="4" destOrd="0" presId="urn:microsoft.com/office/officeart/2005/8/layout/default"/>
    <dgm:cxn modelId="{18F7CE96-02E7-4DC2-92B8-BDE36243872B}" type="presParOf" srcId="{69F6DBF4-8E06-4703-A265-488459002CAA}" destId="{7C26EB2D-C796-4747-AF27-BC87CD188292}" srcOrd="5" destOrd="0" presId="urn:microsoft.com/office/officeart/2005/8/layout/default"/>
    <dgm:cxn modelId="{2A4C1B55-670E-46C8-B81C-F6E895C7D095}" type="presParOf" srcId="{69F6DBF4-8E06-4703-A265-488459002CAA}" destId="{57026B5F-B941-494C-B9F0-7A91448BBA5D}" srcOrd="6" destOrd="0" presId="urn:microsoft.com/office/officeart/2005/8/layout/default"/>
    <dgm:cxn modelId="{23B39AD5-E653-4FDC-98D8-A53E02C26390}" type="presParOf" srcId="{69F6DBF4-8E06-4703-A265-488459002CAA}" destId="{D69B4E2B-BADC-403A-8D54-CD86282BA2A5}" srcOrd="7" destOrd="0" presId="urn:microsoft.com/office/officeart/2005/8/layout/default"/>
    <dgm:cxn modelId="{176021EE-605C-4AD5-8178-09EC7833159B}" type="presParOf" srcId="{69F6DBF4-8E06-4703-A265-488459002CAA}" destId="{8687CBF0-0C78-44D8-88EF-279BB808A39E}"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2EBC216-2DAD-4028-BFFD-1F5815142388}"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53050C58-3401-4E38-B4E6-0AD361E98573}">
      <dgm:prSet/>
      <dgm:spPr/>
      <dgm:t>
        <a:bodyPr/>
        <a:lstStyle/>
        <a:p>
          <a:pPr>
            <a:lnSpc>
              <a:spcPct val="100000"/>
            </a:lnSpc>
          </a:pPr>
          <a:r>
            <a:rPr lang="en-US" dirty="0"/>
            <a:t>1. Public Hearing - June 6, 2025</a:t>
          </a:r>
        </a:p>
      </dgm:t>
    </dgm:pt>
    <dgm:pt modelId="{1A6CDCF5-2C79-45D8-B994-EC599CFA3174}" type="parTrans" cxnId="{3CA3A2B5-9EDA-4237-B01D-B50CBA77414C}">
      <dgm:prSet/>
      <dgm:spPr/>
      <dgm:t>
        <a:bodyPr/>
        <a:lstStyle/>
        <a:p>
          <a:endParaRPr lang="en-US"/>
        </a:p>
      </dgm:t>
    </dgm:pt>
    <dgm:pt modelId="{7FDD5464-156B-4ECA-8285-07D72534F1A9}" type="sibTrans" cxnId="{3CA3A2B5-9EDA-4237-B01D-B50CBA77414C}">
      <dgm:prSet/>
      <dgm:spPr/>
      <dgm:t>
        <a:bodyPr/>
        <a:lstStyle/>
        <a:p>
          <a:endParaRPr lang="en-US"/>
        </a:p>
      </dgm:t>
    </dgm:pt>
    <dgm:pt modelId="{33737A6B-8E26-44FA-9D62-BCD9D5C57325}">
      <dgm:prSet/>
      <dgm:spPr/>
      <dgm:t>
        <a:bodyPr/>
        <a:lstStyle/>
        <a:p>
          <a:pPr>
            <a:lnSpc>
              <a:spcPct val="100000"/>
            </a:lnSpc>
          </a:pPr>
          <a:r>
            <a:rPr lang="en-US" dirty="0"/>
            <a:t>2. Board Approval - June 11, 2025</a:t>
          </a:r>
        </a:p>
      </dgm:t>
    </dgm:pt>
    <dgm:pt modelId="{BF3A203F-E69C-4E91-8D65-01FB5F1F8124}" type="parTrans" cxnId="{B4A017A5-3F39-40BD-8B83-3996D36A39AB}">
      <dgm:prSet/>
      <dgm:spPr/>
      <dgm:t>
        <a:bodyPr/>
        <a:lstStyle/>
        <a:p>
          <a:endParaRPr lang="en-US"/>
        </a:p>
      </dgm:t>
    </dgm:pt>
    <dgm:pt modelId="{B8010B37-F179-470F-BF28-F83DF425EF92}" type="sibTrans" cxnId="{B4A017A5-3F39-40BD-8B83-3996D36A39AB}">
      <dgm:prSet/>
      <dgm:spPr/>
      <dgm:t>
        <a:bodyPr/>
        <a:lstStyle/>
        <a:p>
          <a:endParaRPr lang="en-US"/>
        </a:p>
      </dgm:t>
    </dgm:pt>
    <dgm:pt modelId="{9EF252C7-D1D7-4486-B63F-8196CC69A806}">
      <dgm:prSet/>
      <dgm:spPr/>
      <dgm:t>
        <a:bodyPr/>
        <a:lstStyle/>
        <a:p>
          <a:pPr>
            <a:lnSpc>
              <a:spcPct val="100000"/>
            </a:lnSpc>
          </a:pPr>
          <a:r>
            <a:rPr lang="en-US"/>
            <a:t>3. County Approval and CDE Approval</a:t>
          </a:r>
        </a:p>
      </dgm:t>
    </dgm:pt>
    <dgm:pt modelId="{85657F50-DFFF-467D-B09F-24660B0EC698}" type="parTrans" cxnId="{32B28F01-F753-4AC5-8DF9-36CC5DE52A9A}">
      <dgm:prSet/>
      <dgm:spPr/>
      <dgm:t>
        <a:bodyPr/>
        <a:lstStyle/>
        <a:p>
          <a:endParaRPr lang="en-US"/>
        </a:p>
      </dgm:t>
    </dgm:pt>
    <dgm:pt modelId="{83911FEF-7B1B-457A-A7CF-4993B907C3BB}" type="sibTrans" cxnId="{32B28F01-F753-4AC5-8DF9-36CC5DE52A9A}">
      <dgm:prSet/>
      <dgm:spPr/>
      <dgm:t>
        <a:bodyPr/>
        <a:lstStyle/>
        <a:p>
          <a:endParaRPr lang="en-US"/>
        </a:p>
      </dgm:t>
    </dgm:pt>
    <dgm:pt modelId="{0FA374C0-CA55-4F15-89D1-94926DE5FB99}" type="pres">
      <dgm:prSet presAssocID="{42EBC216-2DAD-4028-BFFD-1F5815142388}" presName="root" presStyleCnt="0">
        <dgm:presLayoutVars>
          <dgm:dir/>
          <dgm:resizeHandles val="exact"/>
        </dgm:presLayoutVars>
      </dgm:prSet>
      <dgm:spPr/>
    </dgm:pt>
    <dgm:pt modelId="{B46FFA8F-4D9D-4EF6-912F-C59941FA4FC1}" type="pres">
      <dgm:prSet presAssocID="{53050C58-3401-4E38-B4E6-0AD361E98573}" presName="compNode" presStyleCnt="0"/>
      <dgm:spPr/>
    </dgm:pt>
    <dgm:pt modelId="{5CFBABA9-B0DC-43B4-B5F6-5EBAFE09FBD8}" type="pres">
      <dgm:prSet presAssocID="{53050C58-3401-4E38-B4E6-0AD361E98573}" presName="bgRect" presStyleLbl="bgShp" presStyleIdx="0" presStyleCnt="3"/>
      <dgm:spPr/>
    </dgm:pt>
    <dgm:pt modelId="{FCDC6573-8536-4545-92CB-C1EA50439D47}" type="pres">
      <dgm:prSet presAssocID="{53050C58-3401-4E38-B4E6-0AD361E98573}" presName="iconRect" presStyleLbl="node1" presStyleIdx="0" presStyleCnt="3"/>
      <dgm:spPr>
        <a:blipFill>
          <a:blip xmlns:r="http://schemas.openxmlformats.org/officeDocument/2006/relationships" r:embed="rId1">
            <a:biLevel thresh="75000"/>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Radio microphone"/>
        </a:ext>
      </dgm:extLst>
    </dgm:pt>
    <dgm:pt modelId="{B611FE33-D8A0-4A75-9D4A-1231B06ABD70}" type="pres">
      <dgm:prSet presAssocID="{53050C58-3401-4E38-B4E6-0AD361E98573}" presName="spaceRect" presStyleCnt="0"/>
      <dgm:spPr/>
    </dgm:pt>
    <dgm:pt modelId="{2B638D63-AAE1-4861-8FB8-3D10CC3683C6}" type="pres">
      <dgm:prSet presAssocID="{53050C58-3401-4E38-B4E6-0AD361E98573}" presName="parTx" presStyleLbl="revTx" presStyleIdx="0" presStyleCnt="3">
        <dgm:presLayoutVars>
          <dgm:chMax val="0"/>
          <dgm:chPref val="0"/>
        </dgm:presLayoutVars>
      </dgm:prSet>
      <dgm:spPr/>
    </dgm:pt>
    <dgm:pt modelId="{E006CA1E-D3E1-479C-B4D2-7BFB3E79CA81}" type="pres">
      <dgm:prSet presAssocID="{7FDD5464-156B-4ECA-8285-07D72534F1A9}" presName="sibTrans" presStyleCnt="0"/>
      <dgm:spPr/>
    </dgm:pt>
    <dgm:pt modelId="{6F5C7986-2749-467B-9D92-E4572FA2A228}" type="pres">
      <dgm:prSet presAssocID="{33737A6B-8E26-44FA-9D62-BCD9D5C57325}" presName="compNode" presStyleCnt="0"/>
      <dgm:spPr/>
    </dgm:pt>
    <dgm:pt modelId="{67E48F3F-5954-490D-9CA4-1C5ABB842359}" type="pres">
      <dgm:prSet presAssocID="{33737A6B-8E26-44FA-9D62-BCD9D5C57325}" presName="bgRect" presStyleLbl="bgShp" presStyleIdx="1" presStyleCnt="3"/>
      <dgm:spPr/>
    </dgm:pt>
    <dgm:pt modelId="{72A1DE25-B22D-412E-B90B-74DAC06F7696}" type="pres">
      <dgm:prSet presAssocID="{33737A6B-8E26-44FA-9D62-BCD9D5C57325}" presName="iconRect" presStyleLbl="node1" presStyleIdx="1" presStyleCnt="3"/>
      <dgm:spPr>
        <a:blipFill>
          <a:blip xmlns:r="http://schemas.openxmlformats.org/officeDocument/2006/relationships" r:embed="rId3">
            <a:duotone>
              <a:schemeClr val="accent2">
                <a:shade val="45000"/>
                <a:satMod val="135000"/>
              </a:schemeClr>
              <a:prstClr val="white"/>
            </a:duotone>
            <a:extLst>
              <a:ext uri="{96DAC541-7B7A-43D3-8B79-37D633B846F1}">
                <asvg:svgBlip xmlns:asvg="http://schemas.microsoft.com/office/drawing/2016/SVG/main" r:embed="rId4"/>
              </a:ext>
            </a:extLst>
          </a:blip>
          <a:srcRect/>
          <a:stretch>
            <a:fillRect/>
          </a:stretch>
        </a:blipFill>
        <a:ln>
          <a:noFill/>
        </a:ln>
      </dgm:spPr>
      <dgm:extLst>
        <a:ext uri="{E40237B7-FDA0-4F09-8148-C483321AD2D9}">
          <dgm14:cNvPr xmlns:dgm14="http://schemas.microsoft.com/office/drawing/2010/diagram" id="0" name="" descr="Balloons with solid fill"/>
        </a:ext>
      </dgm:extLst>
    </dgm:pt>
    <dgm:pt modelId="{665CCE78-055F-46FF-8859-6071CB5066F2}" type="pres">
      <dgm:prSet presAssocID="{33737A6B-8E26-44FA-9D62-BCD9D5C57325}" presName="spaceRect" presStyleCnt="0"/>
      <dgm:spPr/>
    </dgm:pt>
    <dgm:pt modelId="{1574AA9C-A8CA-4A13-9FA0-3714C66B7562}" type="pres">
      <dgm:prSet presAssocID="{33737A6B-8E26-44FA-9D62-BCD9D5C57325}" presName="parTx" presStyleLbl="revTx" presStyleIdx="1" presStyleCnt="3">
        <dgm:presLayoutVars>
          <dgm:chMax val="0"/>
          <dgm:chPref val="0"/>
        </dgm:presLayoutVars>
      </dgm:prSet>
      <dgm:spPr/>
    </dgm:pt>
    <dgm:pt modelId="{BBE1C092-5D3F-4534-8DC2-92352E9A1A4C}" type="pres">
      <dgm:prSet presAssocID="{B8010B37-F179-470F-BF28-F83DF425EF92}" presName="sibTrans" presStyleCnt="0"/>
      <dgm:spPr/>
    </dgm:pt>
    <dgm:pt modelId="{A3E89701-1283-4CF9-AEFE-44C022B400DE}" type="pres">
      <dgm:prSet presAssocID="{9EF252C7-D1D7-4486-B63F-8196CC69A806}" presName="compNode" presStyleCnt="0"/>
      <dgm:spPr/>
    </dgm:pt>
    <dgm:pt modelId="{82DE98DF-20D1-4DA0-9E5A-8A68EB26C1B1}" type="pres">
      <dgm:prSet presAssocID="{9EF252C7-D1D7-4486-B63F-8196CC69A806}" presName="bgRect" presStyleLbl="bgShp" presStyleIdx="2" presStyleCnt="3"/>
      <dgm:spPr/>
    </dgm:pt>
    <dgm:pt modelId="{BADF2FE4-EBF4-4FE8-B457-D9CACAA295EA}" type="pres">
      <dgm:prSet presAssocID="{9EF252C7-D1D7-4486-B63F-8196CC69A806}"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Clapping Hands"/>
        </a:ext>
      </dgm:extLst>
    </dgm:pt>
    <dgm:pt modelId="{4E9194DA-9FBA-4D1B-A1DF-C30A878B27E2}" type="pres">
      <dgm:prSet presAssocID="{9EF252C7-D1D7-4486-B63F-8196CC69A806}" presName="spaceRect" presStyleCnt="0"/>
      <dgm:spPr/>
    </dgm:pt>
    <dgm:pt modelId="{6F4817D9-AFE7-482C-AEF1-E12A391200C1}" type="pres">
      <dgm:prSet presAssocID="{9EF252C7-D1D7-4486-B63F-8196CC69A806}" presName="parTx" presStyleLbl="revTx" presStyleIdx="2" presStyleCnt="3">
        <dgm:presLayoutVars>
          <dgm:chMax val="0"/>
          <dgm:chPref val="0"/>
        </dgm:presLayoutVars>
      </dgm:prSet>
      <dgm:spPr/>
    </dgm:pt>
  </dgm:ptLst>
  <dgm:cxnLst>
    <dgm:cxn modelId="{32B28F01-F753-4AC5-8DF9-36CC5DE52A9A}" srcId="{42EBC216-2DAD-4028-BFFD-1F5815142388}" destId="{9EF252C7-D1D7-4486-B63F-8196CC69A806}" srcOrd="2" destOrd="0" parTransId="{85657F50-DFFF-467D-B09F-24660B0EC698}" sibTransId="{83911FEF-7B1B-457A-A7CF-4993B907C3BB}"/>
    <dgm:cxn modelId="{A7C16C1D-3FA9-480B-98B1-DD2B35780536}" type="presOf" srcId="{53050C58-3401-4E38-B4E6-0AD361E98573}" destId="{2B638D63-AAE1-4861-8FB8-3D10CC3683C6}" srcOrd="0" destOrd="0" presId="urn:microsoft.com/office/officeart/2018/2/layout/IconVerticalSolidList"/>
    <dgm:cxn modelId="{8E7EF142-9717-4D29-BA41-7F0F9B00ED79}" type="presOf" srcId="{9EF252C7-D1D7-4486-B63F-8196CC69A806}" destId="{6F4817D9-AFE7-482C-AEF1-E12A391200C1}" srcOrd="0" destOrd="0" presId="urn:microsoft.com/office/officeart/2018/2/layout/IconVerticalSolidList"/>
    <dgm:cxn modelId="{7B517C46-D1CF-447B-A633-381FA9B4CDC5}" type="presOf" srcId="{33737A6B-8E26-44FA-9D62-BCD9D5C57325}" destId="{1574AA9C-A8CA-4A13-9FA0-3714C66B7562}" srcOrd="0" destOrd="0" presId="urn:microsoft.com/office/officeart/2018/2/layout/IconVerticalSolidList"/>
    <dgm:cxn modelId="{B4A017A5-3F39-40BD-8B83-3996D36A39AB}" srcId="{42EBC216-2DAD-4028-BFFD-1F5815142388}" destId="{33737A6B-8E26-44FA-9D62-BCD9D5C57325}" srcOrd="1" destOrd="0" parTransId="{BF3A203F-E69C-4E91-8D65-01FB5F1F8124}" sibTransId="{B8010B37-F179-470F-BF28-F83DF425EF92}"/>
    <dgm:cxn modelId="{3CA3A2B5-9EDA-4237-B01D-B50CBA77414C}" srcId="{42EBC216-2DAD-4028-BFFD-1F5815142388}" destId="{53050C58-3401-4E38-B4E6-0AD361E98573}" srcOrd="0" destOrd="0" parTransId="{1A6CDCF5-2C79-45D8-B994-EC599CFA3174}" sibTransId="{7FDD5464-156B-4ECA-8285-07D72534F1A9}"/>
    <dgm:cxn modelId="{B4AEEDE0-FF7C-48EE-82EB-FA6BD7FFB28E}" type="presOf" srcId="{42EBC216-2DAD-4028-BFFD-1F5815142388}" destId="{0FA374C0-CA55-4F15-89D1-94926DE5FB99}" srcOrd="0" destOrd="0" presId="urn:microsoft.com/office/officeart/2018/2/layout/IconVerticalSolidList"/>
    <dgm:cxn modelId="{ED8F3E60-3489-41A6-ADBA-FB14FB0181F4}" type="presParOf" srcId="{0FA374C0-CA55-4F15-89D1-94926DE5FB99}" destId="{B46FFA8F-4D9D-4EF6-912F-C59941FA4FC1}" srcOrd="0" destOrd="0" presId="urn:microsoft.com/office/officeart/2018/2/layout/IconVerticalSolidList"/>
    <dgm:cxn modelId="{3206D948-748A-444A-991A-E2BC89CEA377}" type="presParOf" srcId="{B46FFA8F-4D9D-4EF6-912F-C59941FA4FC1}" destId="{5CFBABA9-B0DC-43B4-B5F6-5EBAFE09FBD8}" srcOrd="0" destOrd="0" presId="urn:microsoft.com/office/officeart/2018/2/layout/IconVerticalSolidList"/>
    <dgm:cxn modelId="{BCA159F7-F9DF-4253-BCFB-002B72421E68}" type="presParOf" srcId="{B46FFA8F-4D9D-4EF6-912F-C59941FA4FC1}" destId="{FCDC6573-8536-4545-92CB-C1EA50439D47}" srcOrd="1" destOrd="0" presId="urn:microsoft.com/office/officeart/2018/2/layout/IconVerticalSolidList"/>
    <dgm:cxn modelId="{2238D3DB-176A-409F-A1A4-7C3CFD61DCE2}" type="presParOf" srcId="{B46FFA8F-4D9D-4EF6-912F-C59941FA4FC1}" destId="{B611FE33-D8A0-4A75-9D4A-1231B06ABD70}" srcOrd="2" destOrd="0" presId="urn:microsoft.com/office/officeart/2018/2/layout/IconVerticalSolidList"/>
    <dgm:cxn modelId="{D90BD782-1F9A-4D29-8F40-2992C85D1BD4}" type="presParOf" srcId="{B46FFA8F-4D9D-4EF6-912F-C59941FA4FC1}" destId="{2B638D63-AAE1-4861-8FB8-3D10CC3683C6}" srcOrd="3" destOrd="0" presId="urn:microsoft.com/office/officeart/2018/2/layout/IconVerticalSolidList"/>
    <dgm:cxn modelId="{0AFB30ED-7255-44B4-AEBA-9FB4F4628B9E}" type="presParOf" srcId="{0FA374C0-CA55-4F15-89D1-94926DE5FB99}" destId="{E006CA1E-D3E1-479C-B4D2-7BFB3E79CA81}" srcOrd="1" destOrd="0" presId="urn:microsoft.com/office/officeart/2018/2/layout/IconVerticalSolidList"/>
    <dgm:cxn modelId="{1CC3E7F1-F8A3-4D34-9041-107DA7EF0386}" type="presParOf" srcId="{0FA374C0-CA55-4F15-89D1-94926DE5FB99}" destId="{6F5C7986-2749-467B-9D92-E4572FA2A228}" srcOrd="2" destOrd="0" presId="urn:microsoft.com/office/officeart/2018/2/layout/IconVerticalSolidList"/>
    <dgm:cxn modelId="{D8099FAB-AB0E-48D7-A0E1-3EBFA8EF2BFE}" type="presParOf" srcId="{6F5C7986-2749-467B-9D92-E4572FA2A228}" destId="{67E48F3F-5954-490D-9CA4-1C5ABB842359}" srcOrd="0" destOrd="0" presId="urn:microsoft.com/office/officeart/2018/2/layout/IconVerticalSolidList"/>
    <dgm:cxn modelId="{72595F4A-75A5-4B3D-A30A-6A805C0C3E39}" type="presParOf" srcId="{6F5C7986-2749-467B-9D92-E4572FA2A228}" destId="{72A1DE25-B22D-412E-B90B-74DAC06F7696}" srcOrd="1" destOrd="0" presId="urn:microsoft.com/office/officeart/2018/2/layout/IconVerticalSolidList"/>
    <dgm:cxn modelId="{E02B307C-5E93-4BA8-BA06-8D43E053096F}" type="presParOf" srcId="{6F5C7986-2749-467B-9D92-E4572FA2A228}" destId="{665CCE78-055F-46FF-8859-6071CB5066F2}" srcOrd="2" destOrd="0" presId="urn:microsoft.com/office/officeart/2018/2/layout/IconVerticalSolidList"/>
    <dgm:cxn modelId="{83BB867C-B7F8-4864-9C67-0694B329305F}" type="presParOf" srcId="{6F5C7986-2749-467B-9D92-E4572FA2A228}" destId="{1574AA9C-A8CA-4A13-9FA0-3714C66B7562}" srcOrd="3" destOrd="0" presId="urn:microsoft.com/office/officeart/2018/2/layout/IconVerticalSolidList"/>
    <dgm:cxn modelId="{2884D517-E665-428B-8027-84FC9B9CAE02}" type="presParOf" srcId="{0FA374C0-CA55-4F15-89D1-94926DE5FB99}" destId="{BBE1C092-5D3F-4534-8DC2-92352E9A1A4C}" srcOrd="3" destOrd="0" presId="urn:microsoft.com/office/officeart/2018/2/layout/IconVerticalSolidList"/>
    <dgm:cxn modelId="{A458F58D-62B6-46F5-8C52-25F0F6BC0D56}" type="presParOf" srcId="{0FA374C0-CA55-4F15-89D1-94926DE5FB99}" destId="{A3E89701-1283-4CF9-AEFE-44C022B400DE}" srcOrd="4" destOrd="0" presId="urn:microsoft.com/office/officeart/2018/2/layout/IconVerticalSolidList"/>
    <dgm:cxn modelId="{AF7CD4BC-E5B2-48EE-8A5E-1FFCD4FED6D0}" type="presParOf" srcId="{A3E89701-1283-4CF9-AEFE-44C022B400DE}" destId="{82DE98DF-20D1-4DA0-9E5A-8A68EB26C1B1}" srcOrd="0" destOrd="0" presId="urn:microsoft.com/office/officeart/2018/2/layout/IconVerticalSolidList"/>
    <dgm:cxn modelId="{F325AFE0-095B-446F-B26C-4074092B38B9}" type="presParOf" srcId="{A3E89701-1283-4CF9-AEFE-44C022B400DE}" destId="{BADF2FE4-EBF4-4FE8-B457-D9CACAA295EA}" srcOrd="1" destOrd="0" presId="urn:microsoft.com/office/officeart/2018/2/layout/IconVerticalSolidList"/>
    <dgm:cxn modelId="{F6C2EC7E-F333-4520-A3B5-AA6FF1002075}" type="presParOf" srcId="{A3E89701-1283-4CF9-AEFE-44C022B400DE}" destId="{4E9194DA-9FBA-4D1B-A1DF-C30A878B27E2}" srcOrd="2" destOrd="0" presId="urn:microsoft.com/office/officeart/2018/2/layout/IconVerticalSolidList"/>
    <dgm:cxn modelId="{2AC35786-BC05-4074-9C38-68864164E7CD}" type="presParOf" srcId="{A3E89701-1283-4CF9-AEFE-44C022B400DE}" destId="{6F4817D9-AFE7-482C-AEF1-E12A391200C1}"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D33500-45E5-408B-9E4C-5A24E907E758}">
      <dsp:nvSpPr>
        <dsp:cNvPr id="0" name=""/>
        <dsp:cNvSpPr/>
      </dsp:nvSpPr>
      <dsp:spPr>
        <a:xfrm>
          <a:off x="0" y="3321"/>
          <a:ext cx="10515600" cy="707552"/>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EB14A87-C742-482A-A379-3CDC4D04420D}">
      <dsp:nvSpPr>
        <dsp:cNvPr id="0" name=""/>
        <dsp:cNvSpPr/>
      </dsp:nvSpPr>
      <dsp:spPr>
        <a:xfrm>
          <a:off x="214034" y="162521"/>
          <a:ext cx="389153" cy="389153"/>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BC2478B-9E27-4E54-B87F-473F22F2DDF7}">
      <dsp:nvSpPr>
        <dsp:cNvPr id="0" name=""/>
        <dsp:cNvSpPr/>
      </dsp:nvSpPr>
      <dsp:spPr>
        <a:xfrm>
          <a:off x="817223" y="3321"/>
          <a:ext cx="9698376" cy="70755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4883" tIns="74883" rIns="74883" bIns="74883" numCol="1" spcCol="1270" anchor="ctr" anchorCtr="0">
          <a:noAutofit/>
        </a:bodyPr>
        <a:lstStyle/>
        <a:p>
          <a:pPr marL="0" lvl="0" indent="0" algn="l" defTabSz="844550">
            <a:lnSpc>
              <a:spcPct val="100000"/>
            </a:lnSpc>
            <a:spcBef>
              <a:spcPct val="0"/>
            </a:spcBef>
            <a:spcAft>
              <a:spcPct val="35000"/>
            </a:spcAft>
            <a:buNone/>
          </a:pPr>
          <a:r>
            <a:rPr lang="en-US" sz="1900" kern="1200"/>
            <a:t>Superintendent – Greg Nehen</a:t>
          </a:r>
        </a:p>
      </dsp:txBody>
      <dsp:txXfrm>
        <a:off x="817223" y="3321"/>
        <a:ext cx="9698376" cy="707552"/>
      </dsp:txXfrm>
    </dsp:sp>
    <dsp:sp modelId="{098FA434-E8C2-4358-BA47-8AE33FF23543}">
      <dsp:nvSpPr>
        <dsp:cNvPr id="0" name=""/>
        <dsp:cNvSpPr/>
      </dsp:nvSpPr>
      <dsp:spPr>
        <a:xfrm>
          <a:off x="0" y="887762"/>
          <a:ext cx="10515600" cy="707552"/>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8F79163-6225-4EB9-9C82-4985D6F04B0F}">
      <dsp:nvSpPr>
        <dsp:cNvPr id="0" name=""/>
        <dsp:cNvSpPr/>
      </dsp:nvSpPr>
      <dsp:spPr>
        <a:xfrm>
          <a:off x="214034" y="1046962"/>
          <a:ext cx="389153" cy="389153"/>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D494C24-81E6-49C8-997D-37ACDA9C5183}">
      <dsp:nvSpPr>
        <dsp:cNvPr id="0" name=""/>
        <dsp:cNvSpPr/>
      </dsp:nvSpPr>
      <dsp:spPr>
        <a:xfrm>
          <a:off x="817223" y="887762"/>
          <a:ext cx="9698376" cy="70755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4883" tIns="74883" rIns="74883" bIns="74883" numCol="1" spcCol="1270" anchor="ctr" anchorCtr="0">
          <a:noAutofit/>
        </a:bodyPr>
        <a:lstStyle/>
        <a:p>
          <a:pPr marL="0" lvl="0" indent="0" algn="l" defTabSz="844550">
            <a:lnSpc>
              <a:spcPct val="100000"/>
            </a:lnSpc>
            <a:spcBef>
              <a:spcPct val="0"/>
            </a:spcBef>
            <a:spcAft>
              <a:spcPct val="35000"/>
            </a:spcAft>
            <a:buNone/>
          </a:pPr>
          <a:r>
            <a:rPr lang="en-US" sz="1900" kern="1200"/>
            <a:t>Assistant Superintendent – Dr. Chris Grado, Educational Services</a:t>
          </a:r>
        </a:p>
      </dsp:txBody>
      <dsp:txXfrm>
        <a:off x="817223" y="887762"/>
        <a:ext cx="9698376" cy="707552"/>
      </dsp:txXfrm>
    </dsp:sp>
    <dsp:sp modelId="{03C66A43-617C-4734-B850-8B449E69611F}">
      <dsp:nvSpPr>
        <dsp:cNvPr id="0" name=""/>
        <dsp:cNvSpPr/>
      </dsp:nvSpPr>
      <dsp:spPr>
        <a:xfrm>
          <a:off x="0" y="1772203"/>
          <a:ext cx="10515600" cy="707552"/>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D4BEC97-E40D-4CEF-A5E8-E6C0D8B54819}">
      <dsp:nvSpPr>
        <dsp:cNvPr id="0" name=""/>
        <dsp:cNvSpPr/>
      </dsp:nvSpPr>
      <dsp:spPr>
        <a:xfrm>
          <a:off x="214034" y="1931403"/>
          <a:ext cx="389153" cy="389153"/>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FB51039-652A-4500-B3E8-994CC89E0234}">
      <dsp:nvSpPr>
        <dsp:cNvPr id="0" name=""/>
        <dsp:cNvSpPr/>
      </dsp:nvSpPr>
      <dsp:spPr>
        <a:xfrm>
          <a:off x="817223" y="1772203"/>
          <a:ext cx="9698376" cy="70755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4883" tIns="74883" rIns="74883" bIns="74883" numCol="1" spcCol="1270" anchor="ctr" anchorCtr="0">
          <a:noAutofit/>
        </a:bodyPr>
        <a:lstStyle/>
        <a:p>
          <a:pPr marL="0" lvl="0" indent="0" algn="l" defTabSz="844550">
            <a:lnSpc>
              <a:spcPct val="100000"/>
            </a:lnSpc>
            <a:spcBef>
              <a:spcPct val="0"/>
            </a:spcBef>
            <a:spcAft>
              <a:spcPct val="35000"/>
            </a:spcAft>
            <a:buNone/>
          </a:pPr>
          <a:r>
            <a:rPr lang="en-US" sz="1900" kern="1200"/>
            <a:t>Director I – Dr. Will Laird, Educational Services</a:t>
          </a:r>
        </a:p>
      </dsp:txBody>
      <dsp:txXfrm>
        <a:off x="817223" y="1772203"/>
        <a:ext cx="9698376" cy="707552"/>
      </dsp:txXfrm>
    </dsp:sp>
    <dsp:sp modelId="{19909BE1-2A6E-4DF7-BE96-929746554BDE}">
      <dsp:nvSpPr>
        <dsp:cNvPr id="0" name=""/>
        <dsp:cNvSpPr/>
      </dsp:nvSpPr>
      <dsp:spPr>
        <a:xfrm>
          <a:off x="0" y="2656644"/>
          <a:ext cx="10515600" cy="707552"/>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7DEE9B8-79FC-4C8F-8ACD-A54C178F7D67}">
      <dsp:nvSpPr>
        <dsp:cNvPr id="0" name=""/>
        <dsp:cNvSpPr/>
      </dsp:nvSpPr>
      <dsp:spPr>
        <a:xfrm>
          <a:off x="214034" y="2815843"/>
          <a:ext cx="389153" cy="389153"/>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F4A9776-1644-410F-9433-0D9F7852663F}">
      <dsp:nvSpPr>
        <dsp:cNvPr id="0" name=""/>
        <dsp:cNvSpPr/>
      </dsp:nvSpPr>
      <dsp:spPr>
        <a:xfrm>
          <a:off x="817223" y="2656644"/>
          <a:ext cx="9698376" cy="70755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4883" tIns="74883" rIns="74883" bIns="74883" numCol="1" spcCol="1270" anchor="ctr" anchorCtr="0">
          <a:noAutofit/>
        </a:bodyPr>
        <a:lstStyle/>
        <a:p>
          <a:pPr marL="0" lvl="0" indent="0" algn="l" defTabSz="844550">
            <a:lnSpc>
              <a:spcPct val="100000"/>
            </a:lnSpc>
            <a:spcBef>
              <a:spcPct val="0"/>
            </a:spcBef>
            <a:spcAft>
              <a:spcPct val="35000"/>
            </a:spcAft>
            <a:buNone/>
          </a:pPr>
          <a:r>
            <a:rPr lang="en-US" sz="1900" kern="1200"/>
            <a:t>Presenter/Facilitator – Dr. Jennifer Slater-Sanchez, Director of Categorical and Special Programs</a:t>
          </a:r>
        </a:p>
      </dsp:txBody>
      <dsp:txXfrm>
        <a:off x="817223" y="2656644"/>
        <a:ext cx="9698376" cy="707552"/>
      </dsp:txXfrm>
    </dsp:sp>
    <dsp:sp modelId="{C663CAD3-772A-4FCA-B922-F84D1931BAC1}">
      <dsp:nvSpPr>
        <dsp:cNvPr id="0" name=""/>
        <dsp:cNvSpPr/>
      </dsp:nvSpPr>
      <dsp:spPr>
        <a:xfrm>
          <a:off x="0" y="3541085"/>
          <a:ext cx="10515600" cy="707552"/>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7BE45F9-1B9F-4AF8-A958-8AB35DF792EB}">
      <dsp:nvSpPr>
        <dsp:cNvPr id="0" name=""/>
        <dsp:cNvSpPr/>
      </dsp:nvSpPr>
      <dsp:spPr>
        <a:xfrm>
          <a:off x="214034" y="3700284"/>
          <a:ext cx="389153" cy="389153"/>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352D457-0708-4C8B-A9FA-985B7146266B}">
      <dsp:nvSpPr>
        <dsp:cNvPr id="0" name=""/>
        <dsp:cNvSpPr/>
      </dsp:nvSpPr>
      <dsp:spPr>
        <a:xfrm>
          <a:off x="817223" y="3541085"/>
          <a:ext cx="9698376" cy="70755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4883" tIns="74883" rIns="74883" bIns="74883" numCol="1" spcCol="1270" anchor="ctr" anchorCtr="0">
          <a:noAutofit/>
        </a:bodyPr>
        <a:lstStyle/>
        <a:p>
          <a:pPr marL="0" lvl="0" indent="0" algn="l" defTabSz="844550">
            <a:lnSpc>
              <a:spcPct val="100000"/>
            </a:lnSpc>
            <a:spcBef>
              <a:spcPct val="0"/>
            </a:spcBef>
            <a:spcAft>
              <a:spcPct val="35000"/>
            </a:spcAft>
            <a:buNone/>
          </a:pPr>
          <a:r>
            <a:rPr lang="en-US" sz="1900" kern="1200"/>
            <a:t>Site Introductions</a:t>
          </a:r>
        </a:p>
      </dsp:txBody>
      <dsp:txXfrm>
        <a:off x="817223" y="3541085"/>
        <a:ext cx="9698376" cy="70755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E134514-BC2A-4D1C-BC91-0FCD2741D6E8}">
      <dsp:nvSpPr>
        <dsp:cNvPr id="0" name=""/>
        <dsp:cNvSpPr/>
      </dsp:nvSpPr>
      <dsp:spPr>
        <a:xfrm>
          <a:off x="0" y="675"/>
          <a:ext cx="6900512"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BE62EAB-A71B-4CFF-9ED9-A99D9DA6A9BE}">
      <dsp:nvSpPr>
        <dsp:cNvPr id="0" name=""/>
        <dsp:cNvSpPr/>
      </dsp:nvSpPr>
      <dsp:spPr>
        <a:xfrm>
          <a:off x="0" y="675"/>
          <a:ext cx="6900512" cy="7906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0970" tIns="140970" rIns="140970" bIns="140970" numCol="1" spcCol="1270" anchor="t" anchorCtr="0">
          <a:noAutofit/>
        </a:bodyPr>
        <a:lstStyle/>
        <a:p>
          <a:pPr marL="0" lvl="0" indent="0" algn="l" defTabSz="1644650">
            <a:lnSpc>
              <a:spcPct val="90000"/>
            </a:lnSpc>
            <a:spcBef>
              <a:spcPct val="0"/>
            </a:spcBef>
            <a:spcAft>
              <a:spcPct val="35000"/>
            </a:spcAft>
            <a:buNone/>
          </a:pPr>
          <a:r>
            <a:rPr lang="en-US" sz="3700" kern="1200" dirty="0"/>
            <a:t>2024/25 LCAP Roadshow Educational Partner Feedback</a:t>
          </a:r>
        </a:p>
      </dsp:txBody>
      <dsp:txXfrm>
        <a:off x="0" y="675"/>
        <a:ext cx="6900512" cy="790684"/>
      </dsp:txXfrm>
    </dsp:sp>
    <dsp:sp modelId="{A2B4A6FC-DD11-4613-9F97-5ED2EBBC9A93}">
      <dsp:nvSpPr>
        <dsp:cNvPr id="0" name=""/>
        <dsp:cNvSpPr/>
      </dsp:nvSpPr>
      <dsp:spPr>
        <a:xfrm>
          <a:off x="0" y="791359"/>
          <a:ext cx="6900512"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26F70B9-9C13-48E6-956A-DA650B3B6E25}">
      <dsp:nvSpPr>
        <dsp:cNvPr id="0" name=""/>
        <dsp:cNvSpPr/>
      </dsp:nvSpPr>
      <dsp:spPr>
        <a:xfrm>
          <a:off x="0" y="791359"/>
          <a:ext cx="6900512" cy="7906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0970" tIns="140970" rIns="140970" bIns="140970" numCol="1" spcCol="1270" anchor="t" anchorCtr="0">
          <a:noAutofit/>
        </a:bodyPr>
        <a:lstStyle/>
        <a:p>
          <a:pPr marL="0" lvl="0" indent="0" algn="l" defTabSz="1644650">
            <a:lnSpc>
              <a:spcPct val="90000"/>
            </a:lnSpc>
            <a:spcBef>
              <a:spcPct val="0"/>
            </a:spcBef>
            <a:spcAft>
              <a:spcPct val="35000"/>
            </a:spcAft>
            <a:buNone/>
          </a:pPr>
          <a:r>
            <a:rPr lang="en-US" sz="3700" kern="1200"/>
            <a:t>What’s New for the 2025/26 LCAP</a:t>
          </a:r>
        </a:p>
      </dsp:txBody>
      <dsp:txXfrm>
        <a:off x="0" y="791359"/>
        <a:ext cx="6900512" cy="790684"/>
      </dsp:txXfrm>
    </dsp:sp>
    <dsp:sp modelId="{35329E8A-0B7A-4F9E-836B-D305464C8639}">
      <dsp:nvSpPr>
        <dsp:cNvPr id="0" name=""/>
        <dsp:cNvSpPr/>
      </dsp:nvSpPr>
      <dsp:spPr>
        <a:xfrm>
          <a:off x="0" y="1582044"/>
          <a:ext cx="6900512" cy="0"/>
        </a:xfrm>
        <a:prstGeom prst="line">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B9D02EB-5C7E-4BC9-BD2A-072FFD43ACEB}">
      <dsp:nvSpPr>
        <dsp:cNvPr id="0" name=""/>
        <dsp:cNvSpPr/>
      </dsp:nvSpPr>
      <dsp:spPr>
        <a:xfrm>
          <a:off x="0" y="1582044"/>
          <a:ext cx="6900512" cy="7906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0970" tIns="140970" rIns="140970" bIns="140970" numCol="1" spcCol="1270" anchor="t" anchorCtr="0">
          <a:noAutofit/>
        </a:bodyPr>
        <a:lstStyle/>
        <a:p>
          <a:pPr marL="0" lvl="0" indent="0" algn="l" defTabSz="1644650">
            <a:lnSpc>
              <a:spcPct val="90000"/>
            </a:lnSpc>
            <a:spcBef>
              <a:spcPct val="0"/>
            </a:spcBef>
            <a:spcAft>
              <a:spcPct val="35000"/>
            </a:spcAft>
            <a:buNone/>
          </a:pPr>
          <a:r>
            <a:rPr lang="en-US" sz="3700" kern="1200"/>
            <a:t>2025/26 Draft LCAP</a:t>
          </a:r>
        </a:p>
      </dsp:txBody>
      <dsp:txXfrm>
        <a:off x="0" y="1582044"/>
        <a:ext cx="6900512" cy="790684"/>
      </dsp:txXfrm>
    </dsp:sp>
    <dsp:sp modelId="{2D27FC09-9E3D-4CE8-9228-63D1D7D27510}">
      <dsp:nvSpPr>
        <dsp:cNvPr id="0" name=""/>
        <dsp:cNvSpPr/>
      </dsp:nvSpPr>
      <dsp:spPr>
        <a:xfrm>
          <a:off x="0" y="2372728"/>
          <a:ext cx="6900512" cy="0"/>
        </a:xfrm>
        <a:prstGeom prst="line">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A48618E-9CE9-440E-B1AF-FFDACFB8612B}">
      <dsp:nvSpPr>
        <dsp:cNvPr id="0" name=""/>
        <dsp:cNvSpPr/>
      </dsp:nvSpPr>
      <dsp:spPr>
        <a:xfrm>
          <a:off x="0" y="2372728"/>
          <a:ext cx="6900512" cy="7906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0970" tIns="140970" rIns="140970" bIns="140970" numCol="1" spcCol="1270" anchor="t" anchorCtr="0">
          <a:noAutofit/>
        </a:bodyPr>
        <a:lstStyle/>
        <a:p>
          <a:pPr marL="0" lvl="0" indent="0" algn="l" defTabSz="1644650">
            <a:lnSpc>
              <a:spcPct val="90000"/>
            </a:lnSpc>
            <a:spcBef>
              <a:spcPct val="0"/>
            </a:spcBef>
            <a:spcAft>
              <a:spcPct val="35000"/>
            </a:spcAft>
            <a:buNone/>
          </a:pPr>
          <a:r>
            <a:rPr lang="en-US" sz="3700" kern="1200"/>
            <a:t>Questions/Comments on 2025/26 Draft LCAP</a:t>
          </a:r>
        </a:p>
      </dsp:txBody>
      <dsp:txXfrm>
        <a:off x="0" y="2372728"/>
        <a:ext cx="6900512" cy="790684"/>
      </dsp:txXfrm>
    </dsp:sp>
    <dsp:sp modelId="{FE4C3E9B-9470-4B5D-A9CD-0B09614BD096}">
      <dsp:nvSpPr>
        <dsp:cNvPr id="0" name=""/>
        <dsp:cNvSpPr/>
      </dsp:nvSpPr>
      <dsp:spPr>
        <a:xfrm>
          <a:off x="0" y="3163412"/>
          <a:ext cx="6900512" cy="0"/>
        </a:xfrm>
        <a:prstGeom prst="line">
          <a:avLst/>
        </a:prstGeom>
        <a:solidFill>
          <a:schemeClr val="accent6">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360F982-FCDB-4E8D-ADBB-290C8A33C957}">
      <dsp:nvSpPr>
        <dsp:cNvPr id="0" name=""/>
        <dsp:cNvSpPr/>
      </dsp:nvSpPr>
      <dsp:spPr>
        <a:xfrm>
          <a:off x="0" y="3163412"/>
          <a:ext cx="6900512" cy="7906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0970" tIns="140970" rIns="140970" bIns="140970" numCol="1" spcCol="1270" anchor="t" anchorCtr="0">
          <a:noAutofit/>
        </a:bodyPr>
        <a:lstStyle/>
        <a:p>
          <a:pPr marL="0" lvl="0" indent="0" algn="l" defTabSz="1644650">
            <a:lnSpc>
              <a:spcPct val="90000"/>
            </a:lnSpc>
            <a:spcBef>
              <a:spcPct val="0"/>
            </a:spcBef>
            <a:spcAft>
              <a:spcPct val="35000"/>
            </a:spcAft>
            <a:buNone/>
          </a:pPr>
          <a:r>
            <a:rPr lang="en-US" sz="3700" kern="1200"/>
            <a:t>District Updates</a:t>
          </a:r>
        </a:p>
      </dsp:txBody>
      <dsp:txXfrm>
        <a:off x="0" y="3163412"/>
        <a:ext cx="6900512" cy="790684"/>
      </dsp:txXfrm>
    </dsp:sp>
    <dsp:sp modelId="{2B5E44A6-EEF1-48DE-A6BA-825E585A64BF}">
      <dsp:nvSpPr>
        <dsp:cNvPr id="0" name=""/>
        <dsp:cNvSpPr/>
      </dsp:nvSpPr>
      <dsp:spPr>
        <a:xfrm>
          <a:off x="0" y="3954096"/>
          <a:ext cx="6900512"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AB6B356-567C-4C79-88CC-28292A5D6CBC}">
      <dsp:nvSpPr>
        <dsp:cNvPr id="0" name=""/>
        <dsp:cNvSpPr/>
      </dsp:nvSpPr>
      <dsp:spPr>
        <a:xfrm>
          <a:off x="0" y="3954096"/>
          <a:ext cx="6900512" cy="7906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0970" tIns="140970" rIns="140970" bIns="140970" numCol="1" spcCol="1270" anchor="t" anchorCtr="0">
          <a:noAutofit/>
        </a:bodyPr>
        <a:lstStyle/>
        <a:p>
          <a:pPr marL="0" lvl="0" indent="0" algn="l" defTabSz="1644650">
            <a:lnSpc>
              <a:spcPct val="90000"/>
            </a:lnSpc>
            <a:spcBef>
              <a:spcPct val="0"/>
            </a:spcBef>
            <a:spcAft>
              <a:spcPct val="35000"/>
            </a:spcAft>
            <a:buNone/>
          </a:pPr>
          <a:r>
            <a:rPr lang="en-US" sz="3700" kern="1200" dirty="0"/>
            <a:t>Opportunities for Parent/Guardian Involvement</a:t>
          </a:r>
        </a:p>
      </dsp:txBody>
      <dsp:txXfrm>
        <a:off x="0" y="3954096"/>
        <a:ext cx="6900512" cy="790684"/>
      </dsp:txXfrm>
    </dsp:sp>
    <dsp:sp modelId="{0D5EE7DC-9DC7-4F79-A36E-A76B53F79FDE}">
      <dsp:nvSpPr>
        <dsp:cNvPr id="0" name=""/>
        <dsp:cNvSpPr/>
      </dsp:nvSpPr>
      <dsp:spPr>
        <a:xfrm>
          <a:off x="0" y="4744781"/>
          <a:ext cx="6900512"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EDBD6C6-D4A6-479F-ACBB-28501DD0BFD5}">
      <dsp:nvSpPr>
        <dsp:cNvPr id="0" name=""/>
        <dsp:cNvSpPr/>
      </dsp:nvSpPr>
      <dsp:spPr>
        <a:xfrm>
          <a:off x="0" y="4744781"/>
          <a:ext cx="6900512" cy="7906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0970" tIns="140970" rIns="140970" bIns="140970" numCol="1" spcCol="1270" anchor="t" anchorCtr="0">
          <a:noAutofit/>
        </a:bodyPr>
        <a:lstStyle/>
        <a:p>
          <a:pPr marL="0" lvl="0" indent="0" algn="l" defTabSz="1644650">
            <a:lnSpc>
              <a:spcPct val="90000"/>
            </a:lnSpc>
            <a:spcBef>
              <a:spcPct val="0"/>
            </a:spcBef>
            <a:spcAft>
              <a:spcPct val="35000"/>
            </a:spcAft>
            <a:buNone/>
          </a:pPr>
          <a:r>
            <a:rPr lang="en-US" sz="3700" kern="1200"/>
            <a:t>Questions/Comments/Concerns</a:t>
          </a:r>
        </a:p>
      </dsp:txBody>
      <dsp:txXfrm>
        <a:off x="0" y="4744781"/>
        <a:ext cx="6900512" cy="79068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AD2C785-0D9A-459E-99A1-54D56A61865C}">
      <dsp:nvSpPr>
        <dsp:cNvPr id="0" name=""/>
        <dsp:cNvSpPr/>
      </dsp:nvSpPr>
      <dsp:spPr>
        <a:xfrm>
          <a:off x="24645" y="487"/>
          <a:ext cx="3270721" cy="1962432"/>
        </a:xfrm>
        <a:prstGeom prst="rect">
          <a:avLst/>
        </a:prstGeom>
        <a:solidFill>
          <a:schemeClr val="accent1">
            <a:alpha val="9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b="1" u="sng" kern="1200" dirty="0"/>
            <a:t>Student-Centered Impact </a:t>
          </a:r>
          <a:r>
            <a:rPr lang="en-US" sz="2400" kern="1200" dirty="0"/>
            <a:t>– </a:t>
          </a:r>
        </a:p>
        <a:p>
          <a:pPr marL="0" lvl="0" indent="0" algn="ctr" defTabSz="1066800">
            <a:lnSpc>
              <a:spcPct val="90000"/>
            </a:lnSpc>
            <a:spcBef>
              <a:spcPct val="0"/>
            </a:spcBef>
            <a:spcAft>
              <a:spcPct val="35000"/>
            </a:spcAft>
            <a:buNone/>
          </a:pPr>
          <a:r>
            <a:rPr lang="en-US" sz="2400" kern="1200" dirty="0"/>
            <a:t>Many educational partners noted that students are directly benefiting from LCAP actions—especially in areas of </a:t>
          </a:r>
          <a:r>
            <a:rPr lang="en-US" sz="2400" b="1" kern="1200" dirty="0"/>
            <a:t>academic support</a:t>
          </a:r>
          <a:r>
            <a:rPr lang="en-US" sz="2400" kern="1200" dirty="0"/>
            <a:t>, </a:t>
          </a:r>
          <a:r>
            <a:rPr lang="en-US" sz="2400" b="1" kern="1200" dirty="0"/>
            <a:t>mental health</a:t>
          </a:r>
          <a:r>
            <a:rPr lang="en-US" sz="2400" kern="1200" dirty="0"/>
            <a:t>, and </a:t>
          </a:r>
          <a:r>
            <a:rPr lang="en-US" sz="2400" b="1" kern="1200" dirty="0"/>
            <a:t>engagement</a:t>
          </a:r>
          <a:r>
            <a:rPr lang="en-US" sz="2400" kern="1200" dirty="0"/>
            <a:t>.</a:t>
          </a:r>
        </a:p>
      </dsp:txBody>
      <dsp:txXfrm>
        <a:off x="24645" y="487"/>
        <a:ext cx="3270721" cy="1962432"/>
      </dsp:txXfrm>
    </dsp:sp>
    <dsp:sp modelId="{78BFA7B6-2787-440B-9E10-EE162CC2A1FC}">
      <dsp:nvSpPr>
        <dsp:cNvPr id="0" name=""/>
        <dsp:cNvSpPr/>
      </dsp:nvSpPr>
      <dsp:spPr>
        <a:xfrm>
          <a:off x="3622439" y="487"/>
          <a:ext cx="3270721" cy="1962432"/>
        </a:xfrm>
        <a:prstGeom prst="rect">
          <a:avLst/>
        </a:prstGeom>
        <a:solidFill>
          <a:schemeClr val="accent1">
            <a:alpha val="90000"/>
            <a:hueOff val="0"/>
            <a:satOff val="0"/>
            <a:lumOff val="0"/>
            <a:alphaOff val="-1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u="sng" kern="1200" dirty="0"/>
            <a:t>Positive Perception of Progress </a:t>
          </a:r>
          <a:r>
            <a:rPr lang="en-US" sz="2400" kern="1200" dirty="0"/>
            <a:t>– </a:t>
          </a:r>
        </a:p>
        <a:p>
          <a:pPr marL="0" lvl="0" indent="0" algn="ctr" defTabSz="1066800">
            <a:lnSpc>
              <a:spcPct val="90000"/>
            </a:lnSpc>
            <a:spcBef>
              <a:spcPct val="0"/>
            </a:spcBef>
            <a:spcAft>
              <a:spcPct val="35000"/>
            </a:spcAft>
            <a:buNone/>
          </a:pPr>
          <a:r>
            <a:rPr lang="en-US" sz="2400" kern="1200" dirty="0"/>
            <a:t>There’s a strong overall sentiment that the district is moving in a </a:t>
          </a:r>
          <a:r>
            <a:rPr lang="en-US" sz="2400" b="1" kern="1200" dirty="0"/>
            <a:t>positive direction</a:t>
          </a:r>
          <a:r>
            <a:rPr lang="en-US" sz="2400" kern="1200" dirty="0"/>
            <a:t> with its programs and priorities.</a:t>
          </a:r>
        </a:p>
      </dsp:txBody>
      <dsp:txXfrm>
        <a:off x="3622439" y="487"/>
        <a:ext cx="3270721" cy="1962432"/>
      </dsp:txXfrm>
    </dsp:sp>
    <dsp:sp modelId="{D70C8641-7124-4C11-A5CF-61CB46546489}">
      <dsp:nvSpPr>
        <dsp:cNvPr id="0" name=""/>
        <dsp:cNvSpPr/>
      </dsp:nvSpPr>
      <dsp:spPr>
        <a:xfrm>
          <a:off x="7220232" y="487"/>
          <a:ext cx="3270721" cy="1962432"/>
        </a:xfrm>
        <a:prstGeom prst="rect">
          <a:avLst/>
        </a:prstGeom>
        <a:solidFill>
          <a:schemeClr val="accent1">
            <a:alpha val="90000"/>
            <a:hueOff val="0"/>
            <a:satOff val="0"/>
            <a:lumOff val="0"/>
            <a:alphaOff val="-2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u="sng" kern="1200" dirty="0"/>
            <a:t>Valued Support Systems </a:t>
          </a:r>
          <a:r>
            <a:rPr lang="en-US" sz="2400" kern="1200" dirty="0"/>
            <a:t>– </a:t>
          </a:r>
        </a:p>
        <a:p>
          <a:pPr marL="0" lvl="0" indent="0" algn="ctr" defTabSz="1066800">
            <a:lnSpc>
              <a:spcPct val="90000"/>
            </a:lnSpc>
            <a:spcBef>
              <a:spcPct val="0"/>
            </a:spcBef>
            <a:spcAft>
              <a:spcPct val="35000"/>
            </a:spcAft>
            <a:buNone/>
          </a:pPr>
          <a:r>
            <a:rPr lang="en-US" sz="2400" kern="1200" dirty="0"/>
            <a:t>Educational partners highlighted </a:t>
          </a:r>
          <a:r>
            <a:rPr lang="en-US" sz="2400" b="1" kern="1200" dirty="0"/>
            <a:t>transportation </a:t>
          </a:r>
          <a:r>
            <a:rPr lang="en-US" sz="2400" kern="1200" dirty="0"/>
            <a:t>and other access-focused services as highly impactful.</a:t>
          </a:r>
        </a:p>
      </dsp:txBody>
      <dsp:txXfrm>
        <a:off x="7220232" y="487"/>
        <a:ext cx="3270721" cy="1962432"/>
      </dsp:txXfrm>
    </dsp:sp>
    <dsp:sp modelId="{57026B5F-B941-494C-B9F0-7A91448BBA5D}">
      <dsp:nvSpPr>
        <dsp:cNvPr id="0" name=""/>
        <dsp:cNvSpPr/>
      </dsp:nvSpPr>
      <dsp:spPr>
        <a:xfrm>
          <a:off x="1823542" y="2289992"/>
          <a:ext cx="3270721" cy="1962432"/>
        </a:xfrm>
        <a:prstGeom prst="rect">
          <a:avLst/>
        </a:prstGeom>
        <a:solidFill>
          <a:schemeClr val="accent1">
            <a:alpha val="90000"/>
            <a:hueOff val="0"/>
            <a:satOff val="0"/>
            <a:lumOff val="0"/>
            <a:alphaOff val="-3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u="sng" kern="1200" dirty="0"/>
            <a:t>Effective Resource Use </a:t>
          </a:r>
          <a:r>
            <a:rPr lang="en-US" sz="2400" kern="1200" dirty="0"/>
            <a:t>– </a:t>
          </a:r>
        </a:p>
        <a:p>
          <a:pPr marL="0" lvl="0" indent="0" algn="ctr" defTabSz="1066800">
            <a:lnSpc>
              <a:spcPct val="90000"/>
            </a:lnSpc>
            <a:spcBef>
              <a:spcPct val="0"/>
            </a:spcBef>
            <a:spcAft>
              <a:spcPct val="35000"/>
            </a:spcAft>
            <a:buNone/>
          </a:pPr>
          <a:r>
            <a:rPr lang="en-US" sz="2400" kern="1200" dirty="0"/>
            <a:t>LCAP funds and resources are seen as being used wisely to </a:t>
          </a:r>
          <a:r>
            <a:rPr lang="en-US" sz="2400" b="1" kern="1200" dirty="0"/>
            <a:t>support student growth</a:t>
          </a:r>
          <a:r>
            <a:rPr lang="en-US" sz="2400" kern="1200" dirty="0"/>
            <a:t> and </a:t>
          </a:r>
          <a:r>
            <a:rPr lang="en-US" sz="2400" b="1" kern="1200" dirty="0"/>
            <a:t>expand opportunities</a:t>
          </a:r>
          <a:r>
            <a:rPr lang="en-US" sz="2400" kern="1200" dirty="0"/>
            <a:t>.</a:t>
          </a:r>
        </a:p>
      </dsp:txBody>
      <dsp:txXfrm>
        <a:off x="1823542" y="2289992"/>
        <a:ext cx="3270721" cy="1962432"/>
      </dsp:txXfrm>
    </dsp:sp>
    <dsp:sp modelId="{8687CBF0-0C78-44D8-88EF-279BB808A39E}">
      <dsp:nvSpPr>
        <dsp:cNvPr id="0" name=""/>
        <dsp:cNvSpPr/>
      </dsp:nvSpPr>
      <dsp:spPr>
        <a:xfrm>
          <a:off x="5421336" y="2289992"/>
          <a:ext cx="3270721" cy="1962432"/>
        </a:xfrm>
        <a:prstGeom prst="rect">
          <a:avLst/>
        </a:prstGeom>
        <a:solidFill>
          <a:schemeClr val="accent1">
            <a:alpha val="90000"/>
            <a:hueOff val="0"/>
            <a:satOff val="0"/>
            <a:lumOff val="0"/>
            <a:alpha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u="sng" kern="1200" dirty="0"/>
            <a:t>Equity and Access </a:t>
          </a:r>
          <a:r>
            <a:rPr lang="en-US" sz="2400" kern="1200" dirty="0"/>
            <a:t>– </a:t>
          </a:r>
        </a:p>
        <a:p>
          <a:pPr marL="0" lvl="0" indent="0" algn="ctr" defTabSz="1066800">
            <a:lnSpc>
              <a:spcPct val="90000"/>
            </a:lnSpc>
            <a:spcBef>
              <a:spcPct val="0"/>
            </a:spcBef>
            <a:spcAft>
              <a:spcPct val="35000"/>
            </a:spcAft>
            <a:buNone/>
          </a:pPr>
          <a:r>
            <a:rPr lang="en-US" sz="2400" kern="1200" dirty="0"/>
            <a:t>Feedback emphasized improved </a:t>
          </a:r>
          <a:r>
            <a:rPr lang="en-US" sz="2400" b="1" kern="1200" dirty="0"/>
            <a:t>access to programs and resources</a:t>
          </a:r>
          <a:r>
            <a:rPr lang="en-US" sz="2400" kern="1200" dirty="0"/>
            <a:t>, particularly for students who may face barriers.</a:t>
          </a:r>
        </a:p>
      </dsp:txBody>
      <dsp:txXfrm>
        <a:off x="5421336" y="2289992"/>
        <a:ext cx="3270721" cy="196243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FBABA9-B0DC-43B4-B5F6-5EBAFE09FBD8}">
      <dsp:nvSpPr>
        <dsp:cNvPr id="0" name=""/>
        <dsp:cNvSpPr/>
      </dsp:nvSpPr>
      <dsp:spPr>
        <a:xfrm>
          <a:off x="0" y="675"/>
          <a:ext cx="6900512" cy="1581368"/>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CDC6573-8536-4545-92CB-C1EA50439D47}">
      <dsp:nvSpPr>
        <dsp:cNvPr id="0" name=""/>
        <dsp:cNvSpPr/>
      </dsp:nvSpPr>
      <dsp:spPr>
        <a:xfrm>
          <a:off x="478363" y="356483"/>
          <a:ext cx="869752" cy="869752"/>
        </a:xfrm>
        <a:prstGeom prst="rect">
          <a:avLst/>
        </a:prstGeom>
        <a:blipFill>
          <a:blip xmlns:r="http://schemas.openxmlformats.org/officeDocument/2006/relationships" r:embed="rId1">
            <a:biLevel thresh="75000"/>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B638D63-AAE1-4861-8FB8-3D10CC3683C6}">
      <dsp:nvSpPr>
        <dsp:cNvPr id="0" name=""/>
        <dsp:cNvSpPr/>
      </dsp:nvSpPr>
      <dsp:spPr>
        <a:xfrm>
          <a:off x="1826480" y="675"/>
          <a:ext cx="5074031" cy="15813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7361" tIns="167361" rIns="167361" bIns="167361" numCol="1" spcCol="1270" anchor="ctr" anchorCtr="0">
          <a:noAutofit/>
        </a:bodyPr>
        <a:lstStyle/>
        <a:p>
          <a:pPr marL="0" lvl="0" indent="0" algn="l" defTabSz="1111250">
            <a:lnSpc>
              <a:spcPct val="100000"/>
            </a:lnSpc>
            <a:spcBef>
              <a:spcPct val="0"/>
            </a:spcBef>
            <a:spcAft>
              <a:spcPct val="35000"/>
            </a:spcAft>
            <a:buNone/>
          </a:pPr>
          <a:r>
            <a:rPr lang="en-US" sz="2500" kern="1200" dirty="0"/>
            <a:t>1. Public Hearing - June 6, 2025</a:t>
          </a:r>
        </a:p>
      </dsp:txBody>
      <dsp:txXfrm>
        <a:off x="1826480" y="675"/>
        <a:ext cx="5074031" cy="1581368"/>
      </dsp:txXfrm>
    </dsp:sp>
    <dsp:sp modelId="{67E48F3F-5954-490D-9CA4-1C5ABB842359}">
      <dsp:nvSpPr>
        <dsp:cNvPr id="0" name=""/>
        <dsp:cNvSpPr/>
      </dsp:nvSpPr>
      <dsp:spPr>
        <a:xfrm>
          <a:off x="0" y="1977386"/>
          <a:ext cx="6900512" cy="1581368"/>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2A1DE25-B22D-412E-B90B-74DAC06F7696}">
      <dsp:nvSpPr>
        <dsp:cNvPr id="0" name=""/>
        <dsp:cNvSpPr/>
      </dsp:nvSpPr>
      <dsp:spPr>
        <a:xfrm>
          <a:off x="478363" y="2333194"/>
          <a:ext cx="869752" cy="869752"/>
        </a:xfrm>
        <a:prstGeom prst="rect">
          <a:avLst/>
        </a:prstGeom>
        <a:blipFill>
          <a:blip xmlns:r="http://schemas.openxmlformats.org/officeDocument/2006/relationships" r:embed="rId3">
            <a:duotone>
              <a:schemeClr val="accent2">
                <a:shade val="45000"/>
                <a:satMod val="135000"/>
              </a:schemeClr>
              <a:prstClr val="white"/>
            </a:duotone>
            <a:extLst>
              <a:ext uri="{96DAC541-7B7A-43D3-8B79-37D633B846F1}">
                <asvg:svgBlip xmlns:asvg="http://schemas.microsoft.com/office/drawing/2016/SVG/main" r:embed="rId4"/>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574AA9C-A8CA-4A13-9FA0-3714C66B7562}">
      <dsp:nvSpPr>
        <dsp:cNvPr id="0" name=""/>
        <dsp:cNvSpPr/>
      </dsp:nvSpPr>
      <dsp:spPr>
        <a:xfrm>
          <a:off x="1826480" y="1977386"/>
          <a:ext cx="5074031" cy="15813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7361" tIns="167361" rIns="167361" bIns="167361" numCol="1" spcCol="1270" anchor="ctr" anchorCtr="0">
          <a:noAutofit/>
        </a:bodyPr>
        <a:lstStyle/>
        <a:p>
          <a:pPr marL="0" lvl="0" indent="0" algn="l" defTabSz="1111250">
            <a:lnSpc>
              <a:spcPct val="100000"/>
            </a:lnSpc>
            <a:spcBef>
              <a:spcPct val="0"/>
            </a:spcBef>
            <a:spcAft>
              <a:spcPct val="35000"/>
            </a:spcAft>
            <a:buNone/>
          </a:pPr>
          <a:r>
            <a:rPr lang="en-US" sz="2500" kern="1200" dirty="0"/>
            <a:t>2. Board Approval - June 11, 2025</a:t>
          </a:r>
        </a:p>
      </dsp:txBody>
      <dsp:txXfrm>
        <a:off x="1826480" y="1977386"/>
        <a:ext cx="5074031" cy="1581368"/>
      </dsp:txXfrm>
    </dsp:sp>
    <dsp:sp modelId="{82DE98DF-20D1-4DA0-9E5A-8A68EB26C1B1}">
      <dsp:nvSpPr>
        <dsp:cNvPr id="0" name=""/>
        <dsp:cNvSpPr/>
      </dsp:nvSpPr>
      <dsp:spPr>
        <a:xfrm>
          <a:off x="0" y="3954096"/>
          <a:ext cx="6900512" cy="1581368"/>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ADF2FE4-EBF4-4FE8-B457-D9CACAA295EA}">
      <dsp:nvSpPr>
        <dsp:cNvPr id="0" name=""/>
        <dsp:cNvSpPr/>
      </dsp:nvSpPr>
      <dsp:spPr>
        <a:xfrm>
          <a:off x="478363" y="4309904"/>
          <a:ext cx="869752" cy="869752"/>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F4817D9-AFE7-482C-AEF1-E12A391200C1}">
      <dsp:nvSpPr>
        <dsp:cNvPr id="0" name=""/>
        <dsp:cNvSpPr/>
      </dsp:nvSpPr>
      <dsp:spPr>
        <a:xfrm>
          <a:off x="1826480" y="3954096"/>
          <a:ext cx="5074031" cy="15813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7361" tIns="167361" rIns="167361" bIns="167361" numCol="1" spcCol="1270" anchor="ctr" anchorCtr="0">
          <a:noAutofit/>
        </a:bodyPr>
        <a:lstStyle/>
        <a:p>
          <a:pPr marL="0" lvl="0" indent="0" algn="l" defTabSz="1111250">
            <a:lnSpc>
              <a:spcPct val="100000"/>
            </a:lnSpc>
            <a:spcBef>
              <a:spcPct val="0"/>
            </a:spcBef>
            <a:spcAft>
              <a:spcPct val="35000"/>
            </a:spcAft>
            <a:buNone/>
          </a:pPr>
          <a:r>
            <a:rPr lang="en-US" sz="2500" kern="1200"/>
            <a:t>3. County Approval and CDE Approval</a:t>
          </a:r>
        </a:p>
      </dsp:txBody>
      <dsp:txXfrm>
        <a:off x="1826480" y="3954096"/>
        <a:ext cx="5074031" cy="1581368"/>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4-08T16:33:38.572"/>
    </inkml:context>
    <inkml:brush xml:id="br0">
      <inkml:brushProperty name="width" value="0.1" units="cm"/>
      <inkml:brushProperty name="height" value="0.1" units="cm"/>
      <inkml:brushProperty name="color" value="#FFFFFF"/>
    </inkml:brush>
  </inkml:definitions>
  <inkml:trace contextRef="#ctx0" brushRef="#br0">1 0 128,'0'6'0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4592A4D-4F4A-4AA5-BA1B-4381309A2A06}" type="datetimeFigureOut">
              <a:rPr lang="en-US" smtClean="0"/>
              <a:t>4/16/2025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6DCEBFE-6084-4C07-90EE-7C5C691C086F}" type="slidenum">
              <a:rPr lang="en-US" smtClean="0"/>
              <a:t>‹#›</a:t>
            </a:fld>
            <a:endParaRPr lang="en-US"/>
          </a:p>
        </p:txBody>
      </p:sp>
    </p:spTree>
    <p:extLst>
      <p:ext uri="{BB962C8B-B14F-4D97-AF65-F5344CB8AC3E}">
        <p14:creationId xmlns:p14="http://schemas.microsoft.com/office/powerpoint/2010/main" val="25577977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9"/>
        <p:cNvGrpSpPr/>
        <p:nvPr/>
      </p:nvGrpSpPr>
      <p:grpSpPr>
        <a:xfrm>
          <a:off x="0" y="0"/>
          <a:ext cx="0" cy="0"/>
          <a:chOff x="0" y="0"/>
          <a:chExt cx="0" cy="0"/>
        </a:xfrm>
      </p:grpSpPr>
      <p:sp>
        <p:nvSpPr>
          <p:cNvPr id="240" name="Google Shape;240;g2d0ab5fc488_0_48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1" name="Google Shape;241;g2d0ab5fc488_0_48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highlight>
                <a:srgbClr val="FFFF00"/>
              </a:highlight>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descr="Tag=AccentColor&#10;Flavor=Light&#10;Target=FillAndLine">
            <a:extLst>
              <a:ext uri="{FF2B5EF4-FFF2-40B4-BE49-F238E27FC236}">
                <a16:creationId xmlns:a16="http://schemas.microsoft.com/office/drawing/2014/main" id="{DA381740-063A-41A4-836D-85D14980EEF0}"/>
              </a:ext>
            </a:extLst>
          </p:cNvPr>
          <p:cNvSpPr/>
          <p:nvPr/>
        </p:nvSpPr>
        <p:spPr>
          <a:xfrm>
            <a:off x="838200" y="4736883"/>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itle 1">
            <a:extLst>
              <a:ext uri="{FF2B5EF4-FFF2-40B4-BE49-F238E27FC236}">
                <a16:creationId xmlns:a16="http://schemas.microsoft.com/office/drawing/2014/main" id="{24EF9DF8-704A-44AE-8850-307DDACC9387}"/>
              </a:ext>
            </a:extLst>
          </p:cNvPr>
          <p:cNvSpPr>
            <a:spLocks noGrp="1"/>
          </p:cNvSpPr>
          <p:nvPr>
            <p:ph type="ctrTitle"/>
          </p:nvPr>
        </p:nvSpPr>
        <p:spPr>
          <a:xfrm>
            <a:off x="841248" y="448056"/>
            <a:ext cx="10515600" cy="4069080"/>
          </a:xfrm>
        </p:spPr>
        <p:txBody>
          <a:bodyPr anchor="b">
            <a:noAutofit/>
          </a:bodyPr>
          <a:lstStyle>
            <a:lvl1pPr algn="l">
              <a:defRPr sz="96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3CC72E09-06F3-48B9-9B95-DE15EC98017B}"/>
              </a:ext>
            </a:extLst>
          </p:cNvPr>
          <p:cNvSpPr>
            <a:spLocks noGrp="1"/>
          </p:cNvSpPr>
          <p:nvPr>
            <p:ph type="subTitle" idx="1"/>
          </p:nvPr>
        </p:nvSpPr>
        <p:spPr>
          <a:xfrm>
            <a:off x="841248" y="4983480"/>
            <a:ext cx="10515600" cy="1124712"/>
          </a:xfrm>
        </p:spPr>
        <p:txBody>
          <a:bodyPr>
            <a:normAutofit/>
          </a:bodyPr>
          <a:lstStyle>
            <a:lvl1pPr marL="0" indent="0" algn="l">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E11CD474-E5E1-4D01-97F6-0C9FC09332C0}"/>
              </a:ext>
            </a:extLst>
          </p:cNvPr>
          <p:cNvSpPr>
            <a:spLocks noGrp="1"/>
          </p:cNvSpPr>
          <p:nvPr>
            <p:ph type="dt" sz="half" idx="10"/>
          </p:nvPr>
        </p:nvSpPr>
        <p:spPr/>
        <p:txBody>
          <a:bodyPr/>
          <a:lstStyle/>
          <a:p>
            <a:fld id="{72345051-2045-45DA-935E-2E3CA1A69ADC}" type="datetimeFigureOut">
              <a:rPr lang="en-US" smtClean="0"/>
              <a:t>4/16/2025</a:t>
            </a:fld>
            <a:endParaRPr lang="en-US" dirty="0"/>
          </a:p>
        </p:txBody>
      </p:sp>
      <p:sp>
        <p:nvSpPr>
          <p:cNvPr id="5" name="Footer Placeholder 4">
            <a:extLst>
              <a:ext uri="{FF2B5EF4-FFF2-40B4-BE49-F238E27FC236}">
                <a16:creationId xmlns:a16="http://schemas.microsoft.com/office/drawing/2014/main" id="{C636BBC7-EB9B-4B36-88E9-DBF65D270E0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48786C7-DD8D-492F-9A9A-A7B3EBE27FE9}"/>
              </a:ext>
            </a:extLst>
          </p:cNvPr>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11793655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5D02BC-5A24-47F7-A4DF-B93FBC0C51B0}"/>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48E9219E-EE74-4093-94D6-F663E059C504}"/>
              </a:ext>
            </a:extLst>
          </p:cNvPr>
          <p:cNvSpPr>
            <a:spLocks noGrp="1"/>
          </p:cNvSpPr>
          <p:nvPr>
            <p:ph idx="1"/>
          </p:nvPr>
        </p:nvSpPr>
        <p:spPr>
          <a:xfrm>
            <a:off x="838200" y="1929384"/>
            <a:ext cx="10515600" cy="4251960"/>
          </a:xfrm>
        </p:spPr>
        <p:txBody>
          <a:bodyPr>
            <a:normAutofit/>
          </a:bodyPr>
          <a:lstStyle>
            <a:lvl1pPr>
              <a:defRPr sz="2800"/>
            </a:lvl1pPr>
            <a:lvl2pPr>
              <a:defRPr sz="2400"/>
            </a:lvl2pPr>
            <a:lvl3pPr>
              <a:defRPr sz="20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82A61642-BFBA-48AE-A29C-C2AA7386AE95}"/>
              </a:ext>
            </a:extLst>
          </p:cNvPr>
          <p:cNvSpPr>
            <a:spLocks noGrp="1"/>
          </p:cNvSpPr>
          <p:nvPr>
            <p:ph type="dt" sz="half" idx="10"/>
          </p:nvPr>
        </p:nvSpPr>
        <p:spPr/>
        <p:txBody>
          <a:bodyPr/>
          <a:lstStyle/>
          <a:p>
            <a:fld id="{72345051-2045-45DA-935E-2E3CA1A69ADC}" type="datetimeFigureOut">
              <a:rPr lang="en-US" smtClean="0"/>
              <a:t>4/16/2025</a:t>
            </a:fld>
            <a:endParaRPr lang="en-US"/>
          </a:p>
        </p:txBody>
      </p:sp>
      <p:sp>
        <p:nvSpPr>
          <p:cNvPr id="5" name="Footer Placeholder 4">
            <a:extLst>
              <a:ext uri="{FF2B5EF4-FFF2-40B4-BE49-F238E27FC236}">
                <a16:creationId xmlns:a16="http://schemas.microsoft.com/office/drawing/2014/main" id="{2AD2029B-6646-4DBF-A302-76A513FC64D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E6D4DFD-766F-4E45-A00C-2B5E8CE9A908}"/>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8" name="Rectangle 7" descr="Tag=AccentColor&#10;Flavor=Light&#10;Target=FillAndLine">
            <a:extLst>
              <a:ext uri="{FF2B5EF4-FFF2-40B4-BE49-F238E27FC236}">
                <a16:creationId xmlns:a16="http://schemas.microsoft.com/office/drawing/2014/main" id="{EBDD1931-9E86-4402-9A68-33A2D9EFB198}"/>
              </a:ext>
            </a:extLst>
          </p:cNvPr>
          <p:cNvSpPr/>
          <p:nvPr/>
        </p:nvSpPr>
        <p:spPr>
          <a:xfrm>
            <a:off x="838199" y="1709928"/>
            <a:ext cx="10515600" cy="27432"/>
          </a:xfrm>
          <a:custGeom>
            <a:avLst/>
            <a:gdLst>
              <a:gd name="connsiteX0" fmla="*/ 0 w 10515600"/>
              <a:gd name="connsiteY0" fmla="*/ 0 h 27432"/>
              <a:gd name="connsiteX1" fmla="*/ 446913 w 10515600"/>
              <a:gd name="connsiteY1" fmla="*/ 0 h 27432"/>
              <a:gd name="connsiteX2" fmla="*/ 1104138 w 10515600"/>
              <a:gd name="connsiteY2" fmla="*/ 0 h 27432"/>
              <a:gd name="connsiteX3" fmla="*/ 1866519 w 10515600"/>
              <a:gd name="connsiteY3" fmla="*/ 0 h 27432"/>
              <a:gd name="connsiteX4" fmla="*/ 2208276 w 10515600"/>
              <a:gd name="connsiteY4" fmla="*/ 0 h 27432"/>
              <a:gd name="connsiteX5" fmla="*/ 2550033 w 10515600"/>
              <a:gd name="connsiteY5" fmla="*/ 0 h 27432"/>
              <a:gd name="connsiteX6" fmla="*/ 3417570 w 10515600"/>
              <a:gd name="connsiteY6" fmla="*/ 0 h 27432"/>
              <a:gd name="connsiteX7" fmla="*/ 4074795 w 10515600"/>
              <a:gd name="connsiteY7" fmla="*/ 0 h 27432"/>
              <a:gd name="connsiteX8" fmla="*/ 4416552 w 10515600"/>
              <a:gd name="connsiteY8" fmla="*/ 0 h 27432"/>
              <a:gd name="connsiteX9" fmla="*/ 5073777 w 10515600"/>
              <a:gd name="connsiteY9" fmla="*/ 0 h 27432"/>
              <a:gd name="connsiteX10" fmla="*/ 5941314 w 10515600"/>
              <a:gd name="connsiteY10" fmla="*/ 0 h 27432"/>
              <a:gd name="connsiteX11" fmla="*/ 6493383 w 10515600"/>
              <a:gd name="connsiteY11" fmla="*/ 0 h 27432"/>
              <a:gd name="connsiteX12" fmla="*/ 7045452 w 10515600"/>
              <a:gd name="connsiteY12" fmla="*/ 0 h 27432"/>
              <a:gd name="connsiteX13" fmla="*/ 7702677 w 10515600"/>
              <a:gd name="connsiteY13" fmla="*/ 0 h 27432"/>
              <a:gd name="connsiteX14" fmla="*/ 8465058 w 10515600"/>
              <a:gd name="connsiteY14" fmla="*/ 0 h 27432"/>
              <a:gd name="connsiteX15" fmla="*/ 9227439 w 10515600"/>
              <a:gd name="connsiteY15" fmla="*/ 0 h 27432"/>
              <a:gd name="connsiteX16" fmla="*/ 10515600 w 10515600"/>
              <a:gd name="connsiteY16" fmla="*/ 0 h 27432"/>
              <a:gd name="connsiteX17" fmla="*/ 10515600 w 10515600"/>
              <a:gd name="connsiteY17" fmla="*/ 27432 h 27432"/>
              <a:gd name="connsiteX18" fmla="*/ 10068687 w 10515600"/>
              <a:gd name="connsiteY18" fmla="*/ 27432 h 27432"/>
              <a:gd name="connsiteX19" fmla="*/ 9201150 w 10515600"/>
              <a:gd name="connsiteY19" fmla="*/ 27432 h 27432"/>
              <a:gd name="connsiteX20" fmla="*/ 8543925 w 10515600"/>
              <a:gd name="connsiteY20" fmla="*/ 27432 h 27432"/>
              <a:gd name="connsiteX21" fmla="*/ 8202168 w 10515600"/>
              <a:gd name="connsiteY21" fmla="*/ 27432 h 27432"/>
              <a:gd name="connsiteX22" fmla="*/ 7544943 w 10515600"/>
              <a:gd name="connsiteY22" fmla="*/ 27432 h 27432"/>
              <a:gd name="connsiteX23" fmla="*/ 6992874 w 10515600"/>
              <a:gd name="connsiteY23" fmla="*/ 27432 h 27432"/>
              <a:gd name="connsiteX24" fmla="*/ 6440805 w 10515600"/>
              <a:gd name="connsiteY24" fmla="*/ 27432 h 27432"/>
              <a:gd name="connsiteX25" fmla="*/ 5888736 w 10515600"/>
              <a:gd name="connsiteY25" fmla="*/ 27432 h 27432"/>
              <a:gd name="connsiteX26" fmla="*/ 5336667 w 10515600"/>
              <a:gd name="connsiteY26" fmla="*/ 27432 h 27432"/>
              <a:gd name="connsiteX27" fmla="*/ 4574286 w 10515600"/>
              <a:gd name="connsiteY27" fmla="*/ 27432 h 27432"/>
              <a:gd name="connsiteX28" fmla="*/ 3917061 w 10515600"/>
              <a:gd name="connsiteY28" fmla="*/ 27432 h 27432"/>
              <a:gd name="connsiteX29" fmla="*/ 3575304 w 10515600"/>
              <a:gd name="connsiteY29" fmla="*/ 27432 h 27432"/>
              <a:gd name="connsiteX30" fmla="*/ 3023235 w 10515600"/>
              <a:gd name="connsiteY30" fmla="*/ 27432 h 27432"/>
              <a:gd name="connsiteX31" fmla="*/ 2260854 w 10515600"/>
              <a:gd name="connsiteY31" fmla="*/ 27432 h 27432"/>
              <a:gd name="connsiteX32" fmla="*/ 1813941 w 10515600"/>
              <a:gd name="connsiteY32" fmla="*/ 27432 h 27432"/>
              <a:gd name="connsiteX33" fmla="*/ 946404 w 10515600"/>
              <a:gd name="connsiteY33" fmla="*/ 27432 h 27432"/>
              <a:gd name="connsiteX34" fmla="*/ 0 w 10515600"/>
              <a:gd name="connsiteY34" fmla="*/ 27432 h 27432"/>
              <a:gd name="connsiteX35" fmla="*/ 0 w 10515600"/>
              <a:gd name="connsiteY35"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515600" h="27432" fill="none" extrusionOk="0">
                <a:moveTo>
                  <a:pt x="0" y="0"/>
                </a:moveTo>
                <a:cubicBezTo>
                  <a:pt x="119693" y="-14343"/>
                  <a:pt x="253007" y="-7583"/>
                  <a:pt x="446913" y="0"/>
                </a:cubicBezTo>
                <a:cubicBezTo>
                  <a:pt x="640819" y="7583"/>
                  <a:pt x="841419" y="-7067"/>
                  <a:pt x="1104138" y="0"/>
                </a:cubicBezTo>
                <a:cubicBezTo>
                  <a:pt x="1366858" y="7067"/>
                  <a:pt x="1495525" y="1255"/>
                  <a:pt x="1866519" y="0"/>
                </a:cubicBezTo>
                <a:cubicBezTo>
                  <a:pt x="2237513" y="-1255"/>
                  <a:pt x="2043820" y="12003"/>
                  <a:pt x="2208276" y="0"/>
                </a:cubicBezTo>
                <a:cubicBezTo>
                  <a:pt x="2372732" y="-12003"/>
                  <a:pt x="2419452" y="9887"/>
                  <a:pt x="2550033" y="0"/>
                </a:cubicBezTo>
                <a:cubicBezTo>
                  <a:pt x="2680614" y="-9887"/>
                  <a:pt x="3098156" y="3827"/>
                  <a:pt x="3417570" y="0"/>
                </a:cubicBezTo>
                <a:cubicBezTo>
                  <a:pt x="3736984" y="-3827"/>
                  <a:pt x="3916040" y="-6233"/>
                  <a:pt x="4074795" y="0"/>
                </a:cubicBezTo>
                <a:cubicBezTo>
                  <a:pt x="4233551" y="6233"/>
                  <a:pt x="4279253" y="5661"/>
                  <a:pt x="4416552" y="0"/>
                </a:cubicBezTo>
                <a:cubicBezTo>
                  <a:pt x="4553851" y="-5661"/>
                  <a:pt x="4915758" y="26022"/>
                  <a:pt x="5073777" y="0"/>
                </a:cubicBezTo>
                <a:cubicBezTo>
                  <a:pt x="5231797" y="-26022"/>
                  <a:pt x="5612089" y="32230"/>
                  <a:pt x="5941314" y="0"/>
                </a:cubicBezTo>
                <a:cubicBezTo>
                  <a:pt x="6270539" y="-32230"/>
                  <a:pt x="6313600" y="3064"/>
                  <a:pt x="6493383" y="0"/>
                </a:cubicBezTo>
                <a:cubicBezTo>
                  <a:pt x="6673166" y="-3064"/>
                  <a:pt x="6902474" y="-21096"/>
                  <a:pt x="7045452" y="0"/>
                </a:cubicBezTo>
                <a:cubicBezTo>
                  <a:pt x="7188430" y="21096"/>
                  <a:pt x="7478162" y="17386"/>
                  <a:pt x="7702677" y="0"/>
                </a:cubicBezTo>
                <a:cubicBezTo>
                  <a:pt x="7927192" y="-17386"/>
                  <a:pt x="8295683" y="-35143"/>
                  <a:pt x="8465058" y="0"/>
                </a:cubicBezTo>
                <a:cubicBezTo>
                  <a:pt x="8634433" y="35143"/>
                  <a:pt x="8927835" y="4103"/>
                  <a:pt x="9227439" y="0"/>
                </a:cubicBezTo>
                <a:cubicBezTo>
                  <a:pt x="9527043" y="-4103"/>
                  <a:pt x="10105355" y="-17535"/>
                  <a:pt x="10515600" y="0"/>
                </a:cubicBezTo>
                <a:cubicBezTo>
                  <a:pt x="10515789" y="12323"/>
                  <a:pt x="10515633" y="14639"/>
                  <a:pt x="10515600" y="27432"/>
                </a:cubicBezTo>
                <a:cubicBezTo>
                  <a:pt x="10343646" y="15282"/>
                  <a:pt x="10223667" y="31057"/>
                  <a:pt x="10068687" y="27432"/>
                </a:cubicBezTo>
                <a:cubicBezTo>
                  <a:pt x="9913707" y="23807"/>
                  <a:pt x="9512455" y="4101"/>
                  <a:pt x="9201150" y="27432"/>
                </a:cubicBezTo>
                <a:cubicBezTo>
                  <a:pt x="8889845" y="50763"/>
                  <a:pt x="8866277" y="3158"/>
                  <a:pt x="8543925" y="27432"/>
                </a:cubicBezTo>
                <a:cubicBezTo>
                  <a:pt x="8221573" y="51706"/>
                  <a:pt x="8288348" y="37286"/>
                  <a:pt x="8202168" y="27432"/>
                </a:cubicBezTo>
                <a:cubicBezTo>
                  <a:pt x="8115988" y="17578"/>
                  <a:pt x="7797033" y="6631"/>
                  <a:pt x="7544943" y="27432"/>
                </a:cubicBezTo>
                <a:cubicBezTo>
                  <a:pt x="7292854" y="48233"/>
                  <a:pt x="7108060" y="41767"/>
                  <a:pt x="6992874" y="27432"/>
                </a:cubicBezTo>
                <a:cubicBezTo>
                  <a:pt x="6877688" y="13097"/>
                  <a:pt x="6668930" y="7947"/>
                  <a:pt x="6440805" y="27432"/>
                </a:cubicBezTo>
                <a:cubicBezTo>
                  <a:pt x="6212680" y="46917"/>
                  <a:pt x="6027476" y="35225"/>
                  <a:pt x="5888736" y="27432"/>
                </a:cubicBezTo>
                <a:cubicBezTo>
                  <a:pt x="5749996" y="19639"/>
                  <a:pt x="5574559" y="43627"/>
                  <a:pt x="5336667" y="27432"/>
                </a:cubicBezTo>
                <a:cubicBezTo>
                  <a:pt x="5098775" y="11237"/>
                  <a:pt x="4837534" y="41882"/>
                  <a:pt x="4574286" y="27432"/>
                </a:cubicBezTo>
                <a:cubicBezTo>
                  <a:pt x="4311038" y="12982"/>
                  <a:pt x="4126419" y="26678"/>
                  <a:pt x="3917061" y="27432"/>
                </a:cubicBezTo>
                <a:cubicBezTo>
                  <a:pt x="3707704" y="28186"/>
                  <a:pt x="3657291" y="40087"/>
                  <a:pt x="3575304" y="27432"/>
                </a:cubicBezTo>
                <a:cubicBezTo>
                  <a:pt x="3493317" y="14777"/>
                  <a:pt x="3185226" y="45867"/>
                  <a:pt x="3023235" y="27432"/>
                </a:cubicBezTo>
                <a:cubicBezTo>
                  <a:pt x="2861244" y="8997"/>
                  <a:pt x="2597085" y="35801"/>
                  <a:pt x="2260854" y="27432"/>
                </a:cubicBezTo>
                <a:cubicBezTo>
                  <a:pt x="1924623" y="19063"/>
                  <a:pt x="1996678" y="15705"/>
                  <a:pt x="1813941" y="27432"/>
                </a:cubicBezTo>
                <a:cubicBezTo>
                  <a:pt x="1631204" y="39159"/>
                  <a:pt x="1187542" y="49167"/>
                  <a:pt x="946404" y="27432"/>
                </a:cubicBezTo>
                <a:cubicBezTo>
                  <a:pt x="705266" y="5697"/>
                  <a:pt x="404743" y="28229"/>
                  <a:pt x="0" y="27432"/>
                </a:cubicBezTo>
                <a:cubicBezTo>
                  <a:pt x="244" y="15297"/>
                  <a:pt x="645" y="7129"/>
                  <a:pt x="0" y="0"/>
                </a:cubicBezTo>
                <a:close/>
              </a:path>
              <a:path w="10515600" h="27432" stroke="0" extrusionOk="0">
                <a:moveTo>
                  <a:pt x="0" y="0"/>
                </a:moveTo>
                <a:cubicBezTo>
                  <a:pt x="230793" y="14353"/>
                  <a:pt x="332416" y="21392"/>
                  <a:pt x="552069" y="0"/>
                </a:cubicBezTo>
                <a:cubicBezTo>
                  <a:pt x="771722" y="-21392"/>
                  <a:pt x="761737" y="-14337"/>
                  <a:pt x="893826" y="0"/>
                </a:cubicBezTo>
                <a:cubicBezTo>
                  <a:pt x="1025915" y="14337"/>
                  <a:pt x="1441584" y="-15498"/>
                  <a:pt x="1761363" y="0"/>
                </a:cubicBezTo>
                <a:cubicBezTo>
                  <a:pt x="2081142" y="15498"/>
                  <a:pt x="2111503" y="7278"/>
                  <a:pt x="2313432" y="0"/>
                </a:cubicBezTo>
                <a:cubicBezTo>
                  <a:pt x="2515361" y="-7278"/>
                  <a:pt x="2743584" y="-17845"/>
                  <a:pt x="2865501" y="0"/>
                </a:cubicBezTo>
                <a:cubicBezTo>
                  <a:pt x="2987418" y="17845"/>
                  <a:pt x="3345183" y="8208"/>
                  <a:pt x="3733038" y="0"/>
                </a:cubicBezTo>
                <a:cubicBezTo>
                  <a:pt x="4120893" y="-8208"/>
                  <a:pt x="4009066" y="-3159"/>
                  <a:pt x="4179951" y="0"/>
                </a:cubicBezTo>
                <a:cubicBezTo>
                  <a:pt x="4350836" y="3159"/>
                  <a:pt x="4735020" y="17517"/>
                  <a:pt x="5047488" y="0"/>
                </a:cubicBezTo>
                <a:cubicBezTo>
                  <a:pt x="5359956" y="-17517"/>
                  <a:pt x="5662148" y="-17777"/>
                  <a:pt x="5915025" y="0"/>
                </a:cubicBezTo>
                <a:cubicBezTo>
                  <a:pt x="6167902" y="17777"/>
                  <a:pt x="6308797" y="30350"/>
                  <a:pt x="6572250" y="0"/>
                </a:cubicBezTo>
                <a:cubicBezTo>
                  <a:pt x="6835703" y="-30350"/>
                  <a:pt x="7107419" y="-9627"/>
                  <a:pt x="7439787" y="0"/>
                </a:cubicBezTo>
                <a:cubicBezTo>
                  <a:pt x="7772155" y="9627"/>
                  <a:pt x="7844034" y="-9098"/>
                  <a:pt x="7991856" y="0"/>
                </a:cubicBezTo>
                <a:cubicBezTo>
                  <a:pt x="8139678" y="9098"/>
                  <a:pt x="8289889" y="-20239"/>
                  <a:pt x="8543925" y="0"/>
                </a:cubicBezTo>
                <a:cubicBezTo>
                  <a:pt x="8797961" y="20239"/>
                  <a:pt x="8994198" y="29575"/>
                  <a:pt x="9306306" y="0"/>
                </a:cubicBezTo>
                <a:cubicBezTo>
                  <a:pt x="9618414" y="-29575"/>
                  <a:pt x="9739118" y="-23835"/>
                  <a:pt x="9858375" y="0"/>
                </a:cubicBezTo>
                <a:cubicBezTo>
                  <a:pt x="9977632" y="23835"/>
                  <a:pt x="10370488" y="-4069"/>
                  <a:pt x="10515600" y="0"/>
                </a:cubicBezTo>
                <a:cubicBezTo>
                  <a:pt x="10515650" y="5798"/>
                  <a:pt x="10515903" y="19375"/>
                  <a:pt x="10515600" y="27432"/>
                </a:cubicBezTo>
                <a:cubicBezTo>
                  <a:pt x="10304538" y="42307"/>
                  <a:pt x="10069280" y="3335"/>
                  <a:pt x="9753219" y="27432"/>
                </a:cubicBezTo>
                <a:cubicBezTo>
                  <a:pt x="9437158" y="51529"/>
                  <a:pt x="9488415" y="23852"/>
                  <a:pt x="9411462" y="27432"/>
                </a:cubicBezTo>
                <a:cubicBezTo>
                  <a:pt x="9334509" y="31012"/>
                  <a:pt x="9183755" y="44107"/>
                  <a:pt x="8964549" y="27432"/>
                </a:cubicBezTo>
                <a:cubicBezTo>
                  <a:pt x="8745343" y="10757"/>
                  <a:pt x="8279150" y="61693"/>
                  <a:pt x="8097012" y="27432"/>
                </a:cubicBezTo>
                <a:cubicBezTo>
                  <a:pt x="7914874" y="-6829"/>
                  <a:pt x="7608717" y="59556"/>
                  <a:pt x="7439787" y="27432"/>
                </a:cubicBezTo>
                <a:cubicBezTo>
                  <a:pt x="7270858" y="-4692"/>
                  <a:pt x="7154492" y="27026"/>
                  <a:pt x="6992874" y="27432"/>
                </a:cubicBezTo>
                <a:cubicBezTo>
                  <a:pt x="6831256" y="27838"/>
                  <a:pt x="6536817" y="51174"/>
                  <a:pt x="6335649" y="27432"/>
                </a:cubicBezTo>
                <a:cubicBezTo>
                  <a:pt x="6134481" y="3690"/>
                  <a:pt x="6097824" y="11070"/>
                  <a:pt x="5993892" y="27432"/>
                </a:cubicBezTo>
                <a:cubicBezTo>
                  <a:pt x="5889960" y="43794"/>
                  <a:pt x="5793821" y="34098"/>
                  <a:pt x="5652135" y="27432"/>
                </a:cubicBezTo>
                <a:cubicBezTo>
                  <a:pt x="5510449" y="20766"/>
                  <a:pt x="5168382" y="-3650"/>
                  <a:pt x="4994910" y="27432"/>
                </a:cubicBezTo>
                <a:cubicBezTo>
                  <a:pt x="4821439" y="58514"/>
                  <a:pt x="4653937" y="21362"/>
                  <a:pt x="4547997" y="27432"/>
                </a:cubicBezTo>
                <a:cubicBezTo>
                  <a:pt x="4442057" y="33502"/>
                  <a:pt x="4153363" y="33024"/>
                  <a:pt x="3785616" y="27432"/>
                </a:cubicBezTo>
                <a:cubicBezTo>
                  <a:pt x="3417869" y="21840"/>
                  <a:pt x="3544908" y="29840"/>
                  <a:pt x="3338703" y="27432"/>
                </a:cubicBezTo>
                <a:cubicBezTo>
                  <a:pt x="3132498" y="25024"/>
                  <a:pt x="2782152" y="45947"/>
                  <a:pt x="2576322" y="27432"/>
                </a:cubicBezTo>
                <a:cubicBezTo>
                  <a:pt x="2370492" y="8917"/>
                  <a:pt x="2347214" y="14129"/>
                  <a:pt x="2234565" y="27432"/>
                </a:cubicBezTo>
                <a:cubicBezTo>
                  <a:pt x="2121916" y="40735"/>
                  <a:pt x="1785921" y="49081"/>
                  <a:pt x="1472184" y="27432"/>
                </a:cubicBezTo>
                <a:cubicBezTo>
                  <a:pt x="1158447" y="5783"/>
                  <a:pt x="1203910" y="37937"/>
                  <a:pt x="1025271" y="27432"/>
                </a:cubicBezTo>
                <a:cubicBezTo>
                  <a:pt x="846632" y="16927"/>
                  <a:pt x="846577" y="17996"/>
                  <a:pt x="683514" y="27432"/>
                </a:cubicBezTo>
                <a:cubicBezTo>
                  <a:pt x="520451" y="36868"/>
                  <a:pt x="320799" y="46677"/>
                  <a:pt x="0" y="27432"/>
                </a:cubicBezTo>
                <a:cubicBezTo>
                  <a:pt x="-510" y="19859"/>
                  <a:pt x="-1106" y="11474"/>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7957775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C218C0-6540-400C-BB51-353D5FD5CB00}"/>
              </a:ext>
            </a:extLst>
          </p:cNvPr>
          <p:cNvSpPr>
            <a:spLocks noGrp="1"/>
          </p:cNvSpPr>
          <p:nvPr>
            <p:ph type="title"/>
          </p:nvPr>
        </p:nvSpPr>
        <p:spPr>
          <a:xfrm>
            <a:off x="841248" y="448056"/>
            <a:ext cx="10515600" cy="4069080"/>
          </a:xfrm>
        </p:spPr>
        <p:txBody>
          <a:bodyPr anchor="b">
            <a:normAutofit/>
          </a:bodyPr>
          <a:lstStyle>
            <a:lvl1pPr>
              <a:defRPr sz="80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AA81CD69-43B3-4FF7-AA41-30C36C957E65}"/>
              </a:ext>
            </a:extLst>
          </p:cNvPr>
          <p:cNvSpPr>
            <a:spLocks noGrp="1"/>
          </p:cNvSpPr>
          <p:nvPr>
            <p:ph type="body" idx="1"/>
          </p:nvPr>
        </p:nvSpPr>
        <p:spPr>
          <a:xfrm>
            <a:off x="841248" y="4983480"/>
            <a:ext cx="10515600" cy="1124712"/>
          </a:xfrm>
        </p:spPr>
        <p:txBody>
          <a:bodyPr>
            <a:normAutofit/>
          </a:bodyPr>
          <a:lstStyle>
            <a:lvl1pPr marL="0" indent="0">
              <a:buNone/>
              <a:defRPr sz="28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2BF300D-5CBE-47E9-A193-E23C8314D0EA}"/>
              </a:ext>
            </a:extLst>
          </p:cNvPr>
          <p:cNvSpPr>
            <a:spLocks noGrp="1"/>
          </p:cNvSpPr>
          <p:nvPr>
            <p:ph type="dt" sz="half" idx="10"/>
          </p:nvPr>
        </p:nvSpPr>
        <p:spPr/>
        <p:txBody>
          <a:bodyPr/>
          <a:lstStyle/>
          <a:p>
            <a:fld id="{72345051-2045-45DA-935E-2E3CA1A69ADC}" type="datetimeFigureOut">
              <a:rPr lang="en-US" smtClean="0"/>
              <a:t>4/16/2025</a:t>
            </a:fld>
            <a:endParaRPr lang="en-US"/>
          </a:p>
        </p:txBody>
      </p:sp>
      <p:sp>
        <p:nvSpPr>
          <p:cNvPr id="5" name="Footer Placeholder 4">
            <a:extLst>
              <a:ext uri="{FF2B5EF4-FFF2-40B4-BE49-F238E27FC236}">
                <a16:creationId xmlns:a16="http://schemas.microsoft.com/office/drawing/2014/main" id="{56E7DF3F-C51A-4DB1-9FCE-E3E0D8E9257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5269CF4-FAAB-44EF-A2A5-8352B4AA384F}"/>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7" name="Rectangle 6" descr="Tag=AccentColor&#10;Flavor=Light&#10;Target=FillAndLine">
            <a:extLst>
              <a:ext uri="{FF2B5EF4-FFF2-40B4-BE49-F238E27FC236}">
                <a16:creationId xmlns:a16="http://schemas.microsoft.com/office/drawing/2014/main" id="{417A8947-4521-4FE1-8E44-27363435CE1B}"/>
              </a:ext>
            </a:extLst>
          </p:cNvPr>
          <p:cNvSpPr/>
          <p:nvPr/>
        </p:nvSpPr>
        <p:spPr>
          <a:xfrm>
            <a:off x="838200" y="4736883"/>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3967941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ADE264-531D-49C1-A8AF-2B4C1D218FAB}"/>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4B9A1B8-2F1B-46AA-858A-CFFF5AF7CEB0}"/>
              </a:ext>
            </a:extLst>
          </p:cNvPr>
          <p:cNvSpPr>
            <a:spLocks noGrp="1"/>
          </p:cNvSpPr>
          <p:nvPr>
            <p:ph sz="half" idx="1"/>
          </p:nvPr>
        </p:nvSpPr>
        <p:spPr>
          <a:xfrm>
            <a:off x="838200" y="1929384"/>
            <a:ext cx="5181600" cy="425196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6E6B9631-18C0-43BD-8AF3-9137D6D4C234}"/>
              </a:ext>
            </a:extLst>
          </p:cNvPr>
          <p:cNvSpPr>
            <a:spLocks noGrp="1"/>
          </p:cNvSpPr>
          <p:nvPr>
            <p:ph sz="half" idx="2"/>
          </p:nvPr>
        </p:nvSpPr>
        <p:spPr>
          <a:xfrm>
            <a:off x="6172200" y="1929384"/>
            <a:ext cx="5181600" cy="42519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E9032FCA-14C6-4497-9C27-3F58062442CE}"/>
              </a:ext>
            </a:extLst>
          </p:cNvPr>
          <p:cNvSpPr>
            <a:spLocks noGrp="1"/>
          </p:cNvSpPr>
          <p:nvPr>
            <p:ph type="dt" sz="half" idx="10"/>
          </p:nvPr>
        </p:nvSpPr>
        <p:spPr/>
        <p:txBody>
          <a:bodyPr/>
          <a:lstStyle/>
          <a:p>
            <a:fld id="{72345051-2045-45DA-935E-2E3CA1A69ADC}" type="datetimeFigureOut">
              <a:rPr lang="en-US" smtClean="0"/>
              <a:t>4/16/2025</a:t>
            </a:fld>
            <a:endParaRPr lang="en-US"/>
          </a:p>
        </p:txBody>
      </p:sp>
      <p:sp>
        <p:nvSpPr>
          <p:cNvPr id="6" name="Footer Placeholder 5">
            <a:extLst>
              <a:ext uri="{FF2B5EF4-FFF2-40B4-BE49-F238E27FC236}">
                <a16:creationId xmlns:a16="http://schemas.microsoft.com/office/drawing/2014/main" id="{961E5057-693B-4E10-958E-0ABE79FEC70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70CECB1-0A35-4C10-9D3D-FE4404283011}"/>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9" name="Rectangle 8" descr="Tag=AccentColor&#10;Flavor=Light&#10;Target=FillAndLine">
            <a:extLst>
              <a:ext uri="{FF2B5EF4-FFF2-40B4-BE49-F238E27FC236}">
                <a16:creationId xmlns:a16="http://schemas.microsoft.com/office/drawing/2014/main" id="{2FAAC677-2D37-4F63-9C4B-711A2988EE02}"/>
              </a:ext>
            </a:extLst>
          </p:cNvPr>
          <p:cNvSpPr/>
          <p:nvPr/>
        </p:nvSpPr>
        <p:spPr>
          <a:xfrm>
            <a:off x="838199" y="1709928"/>
            <a:ext cx="10515600" cy="27432"/>
          </a:xfrm>
          <a:custGeom>
            <a:avLst/>
            <a:gdLst>
              <a:gd name="connsiteX0" fmla="*/ 0 w 10515600"/>
              <a:gd name="connsiteY0" fmla="*/ 0 h 27432"/>
              <a:gd name="connsiteX1" fmla="*/ 446913 w 10515600"/>
              <a:gd name="connsiteY1" fmla="*/ 0 h 27432"/>
              <a:gd name="connsiteX2" fmla="*/ 1104138 w 10515600"/>
              <a:gd name="connsiteY2" fmla="*/ 0 h 27432"/>
              <a:gd name="connsiteX3" fmla="*/ 1866519 w 10515600"/>
              <a:gd name="connsiteY3" fmla="*/ 0 h 27432"/>
              <a:gd name="connsiteX4" fmla="*/ 2208276 w 10515600"/>
              <a:gd name="connsiteY4" fmla="*/ 0 h 27432"/>
              <a:gd name="connsiteX5" fmla="*/ 2550033 w 10515600"/>
              <a:gd name="connsiteY5" fmla="*/ 0 h 27432"/>
              <a:gd name="connsiteX6" fmla="*/ 3417570 w 10515600"/>
              <a:gd name="connsiteY6" fmla="*/ 0 h 27432"/>
              <a:gd name="connsiteX7" fmla="*/ 4074795 w 10515600"/>
              <a:gd name="connsiteY7" fmla="*/ 0 h 27432"/>
              <a:gd name="connsiteX8" fmla="*/ 4416552 w 10515600"/>
              <a:gd name="connsiteY8" fmla="*/ 0 h 27432"/>
              <a:gd name="connsiteX9" fmla="*/ 5073777 w 10515600"/>
              <a:gd name="connsiteY9" fmla="*/ 0 h 27432"/>
              <a:gd name="connsiteX10" fmla="*/ 5941314 w 10515600"/>
              <a:gd name="connsiteY10" fmla="*/ 0 h 27432"/>
              <a:gd name="connsiteX11" fmla="*/ 6493383 w 10515600"/>
              <a:gd name="connsiteY11" fmla="*/ 0 h 27432"/>
              <a:gd name="connsiteX12" fmla="*/ 7045452 w 10515600"/>
              <a:gd name="connsiteY12" fmla="*/ 0 h 27432"/>
              <a:gd name="connsiteX13" fmla="*/ 7702677 w 10515600"/>
              <a:gd name="connsiteY13" fmla="*/ 0 h 27432"/>
              <a:gd name="connsiteX14" fmla="*/ 8465058 w 10515600"/>
              <a:gd name="connsiteY14" fmla="*/ 0 h 27432"/>
              <a:gd name="connsiteX15" fmla="*/ 9227439 w 10515600"/>
              <a:gd name="connsiteY15" fmla="*/ 0 h 27432"/>
              <a:gd name="connsiteX16" fmla="*/ 10515600 w 10515600"/>
              <a:gd name="connsiteY16" fmla="*/ 0 h 27432"/>
              <a:gd name="connsiteX17" fmla="*/ 10515600 w 10515600"/>
              <a:gd name="connsiteY17" fmla="*/ 27432 h 27432"/>
              <a:gd name="connsiteX18" fmla="*/ 10068687 w 10515600"/>
              <a:gd name="connsiteY18" fmla="*/ 27432 h 27432"/>
              <a:gd name="connsiteX19" fmla="*/ 9201150 w 10515600"/>
              <a:gd name="connsiteY19" fmla="*/ 27432 h 27432"/>
              <a:gd name="connsiteX20" fmla="*/ 8543925 w 10515600"/>
              <a:gd name="connsiteY20" fmla="*/ 27432 h 27432"/>
              <a:gd name="connsiteX21" fmla="*/ 8202168 w 10515600"/>
              <a:gd name="connsiteY21" fmla="*/ 27432 h 27432"/>
              <a:gd name="connsiteX22" fmla="*/ 7544943 w 10515600"/>
              <a:gd name="connsiteY22" fmla="*/ 27432 h 27432"/>
              <a:gd name="connsiteX23" fmla="*/ 6992874 w 10515600"/>
              <a:gd name="connsiteY23" fmla="*/ 27432 h 27432"/>
              <a:gd name="connsiteX24" fmla="*/ 6440805 w 10515600"/>
              <a:gd name="connsiteY24" fmla="*/ 27432 h 27432"/>
              <a:gd name="connsiteX25" fmla="*/ 5888736 w 10515600"/>
              <a:gd name="connsiteY25" fmla="*/ 27432 h 27432"/>
              <a:gd name="connsiteX26" fmla="*/ 5336667 w 10515600"/>
              <a:gd name="connsiteY26" fmla="*/ 27432 h 27432"/>
              <a:gd name="connsiteX27" fmla="*/ 4574286 w 10515600"/>
              <a:gd name="connsiteY27" fmla="*/ 27432 h 27432"/>
              <a:gd name="connsiteX28" fmla="*/ 3917061 w 10515600"/>
              <a:gd name="connsiteY28" fmla="*/ 27432 h 27432"/>
              <a:gd name="connsiteX29" fmla="*/ 3575304 w 10515600"/>
              <a:gd name="connsiteY29" fmla="*/ 27432 h 27432"/>
              <a:gd name="connsiteX30" fmla="*/ 3023235 w 10515600"/>
              <a:gd name="connsiteY30" fmla="*/ 27432 h 27432"/>
              <a:gd name="connsiteX31" fmla="*/ 2260854 w 10515600"/>
              <a:gd name="connsiteY31" fmla="*/ 27432 h 27432"/>
              <a:gd name="connsiteX32" fmla="*/ 1813941 w 10515600"/>
              <a:gd name="connsiteY32" fmla="*/ 27432 h 27432"/>
              <a:gd name="connsiteX33" fmla="*/ 946404 w 10515600"/>
              <a:gd name="connsiteY33" fmla="*/ 27432 h 27432"/>
              <a:gd name="connsiteX34" fmla="*/ 0 w 10515600"/>
              <a:gd name="connsiteY34" fmla="*/ 27432 h 27432"/>
              <a:gd name="connsiteX35" fmla="*/ 0 w 10515600"/>
              <a:gd name="connsiteY35"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515600" h="27432" fill="none" extrusionOk="0">
                <a:moveTo>
                  <a:pt x="0" y="0"/>
                </a:moveTo>
                <a:cubicBezTo>
                  <a:pt x="119693" y="-14343"/>
                  <a:pt x="253007" y="-7583"/>
                  <a:pt x="446913" y="0"/>
                </a:cubicBezTo>
                <a:cubicBezTo>
                  <a:pt x="640819" y="7583"/>
                  <a:pt x="841419" y="-7067"/>
                  <a:pt x="1104138" y="0"/>
                </a:cubicBezTo>
                <a:cubicBezTo>
                  <a:pt x="1366858" y="7067"/>
                  <a:pt x="1495525" y="1255"/>
                  <a:pt x="1866519" y="0"/>
                </a:cubicBezTo>
                <a:cubicBezTo>
                  <a:pt x="2237513" y="-1255"/>
                  <a:pt x="2043820" y="12003"/>
                  <a:pt x="2208276" y="0"/>
                </a:cubicBezTo>
                <a:cubicBezTo>
                  <a:pt x="2372732" y="-12003"/>
                  <a:pt x="2419452" y="9887"/>
                  <a:pt x="2550033" y="0"/>
                </a:cubicBezTo>
                <a:cubicBezTo>
                  <a:pt x="2680614" y="-9887"/>
                  <a:pt x="3098156" y="3827"/>
                  <a:pt x="3417570" y="0"/>
                </a:cubicBezTo>
                <a:cubicBezTo>
                  <a:pt x="3736984" y="-3827"/>
                  <a:pt x="3916040" y="-6233"/>
                  <a:pt x="4074795" y="0"/>
                </a:cubicBezTo>
                <a:cubicBezTo>
                  <a:pt x="4233551" y="6233"/>
                  <a:pt x="4279253" y="5661"/>
                  <a:pt x="4416552" y="0"/>
                </a:cubicBezTo>
                <a:cubicBezTo>
                  <a:pt x="4553851" y="-5661"/>
                  <a:pt x="4915758" y="26022"/>
                  <a:pt x="5073777" y="0"/>
                </a:cubicBezTo>
                <a:cubicBezTo>
                  <a:pt x="5231797" y="-26022"/>
                  <a:pt x="5612089" y="32230"/>
                  <a:pt x="5941314" y="0"/>
                </a:cubicBezTo>
                <a:cubicBezTo>
                  <a:pt x="6270539" y="-32230"/>
                  <a:pt x="6313600" y="3064"/>
                  <a:pt x="6493383" y="0"/>
                </a:cubicBezTo>
                <a:cubicBezTo>
                  <a:pt x="6673166" y="-3064"/>
                  <a:pt x="6902474" y="-21096"/>
                  <a:pt x="7045452" y="0"/>
                </a:cubicBezTo>
                <a:cubicBezTo>
                  <a:pt x="7188430" y="21096"/>
                  <a:pt x="7478162" y="17386"/>
                  <a:pt x="7702677" y="0"/>
                </a:cubicBezTo>
                <a:cubicBezTo>
                  <a:pt x="7927192" y="-17386"/>
                  <a:pt x="8295683" y="-35143"/>
                  <a:pt x="8465058" y="0"/>
                </a:cubicBezTo>
                <a:cubicBezTo>
                  <a:pt x="8634433" y="35143"/>
                  <a:pt x="8927835" y="4103"/>
                  <a:pt x="9227439" y="0"/>
                </a:cubicBezTo>
                <a:cubicBezTo>
                  <a:pt x="9527043" y="-4103"/>
                  <a:pt x="10105355" y="-17535"/>
                  <a:pt x="10515600" y="0"/>
                </a:cubicBezTo>
                <a:cubicBezTo>
                  <a:pt x="10515789" y="12323"/>
                  <a:pt x="10515633" y="14639"/>
                  <a:pt x="10515600" y="27432"/>
                </a:cubicBezTo>
                <a:cubicBezTo>
                  <a:pt x="10343646" y="15282"/>
                  <a:pt x="10223667" y="31057"/>
                  <a:pt x="10068687" y="27432"/>
                </a:cubicBezTo>
                <a:cubicBezTo>
                  <a:pt x="9913707" y="23807"/>
                  <a:pt x="9512455" y="4101"/>
                  <a:pt x="9201150" y="27432"/>
                </a:cubicBezTo>
                <a:cubicBezTo>
                  <a:pt x="8889845" y="50763"/>
                  <a:pt x="8866277" y="3158"/>
                  <a:pt x="8543925" y="27432"/>
                </a:cubicBezTo>
                <a:cubicBezTo>
                  <a:pt x="8221573" y="51706"/>
                  <a:pt x="8288348" y="37286"/>
                  <a:pt x="8202168" y="27432"/>
                </a:cubicBezTo>
                <a:cubicBezTo>
                  <a:pt x="8115988" y="17578"/>
                  <a:pt x="7797033" y="6631"/>
                  <a:pt x="7544943" y="27432"/>
                </a:cubicBezTo>
                <a:cubicBezTo>
                  <a:pt x="7292854" y="48233"/>
                  <a:pt x="7108060" y="41767"/>
                  <a:pt x="6992874" y="27432"/>
                </a:cubicBezTo>
                <a:cubicBezTo>
                  <a:pt x="6877688" y="13097"/>
                  <a:pt x="6668930" y="7947"/>
                  <a:pt x="6440805" y="27432"/>
                </a:cubicBezTo>
                <a:cubicBezTo>
                  <a:pt x="6212680" y="46917"/>
                  <a:pt x="6027476" y="35225"/>
                  <a:pt x="5888736" y="27432"/>
                </a:cubicBezTo>
                <a:cubicBezTo>
                  <a:pt x="5749996" y="19639"/>
                  <a:pt x="5574559" y="43627"/>
                  <a:pt x="5336667" y="27432"/>
                </a:cubicBezTo>
                <a:cubicBezTo>
                  <a:pt x="5098775" y="11237"/>
                  <a:pt x="4837534" y="41882"/>
                  <a:pt x="4574286" y="27432"/>
                </a:cubicBezTo>
                <a:cubicBezTo>
                  <a:pt x="4311038" y="12982"/>
                  <a:pt x="4126419" y="26678"/>
                  <a:pt x="3917061" y="27432"/>
                </a:cubicBezTo>
                <a:cubicBezTo>
                  <a:pt x="3707704" y="28186"/>
                  <a:pt x="3657291" y="40087"/>
                  <a:pt x="3575304" y="27432"/>
                </a:cubicBezTo>
                <a:cubicBezTo>
                  <a:pt x="3493317" y="14777"/>
                  <a:pt x="3185226" y="45867"/>
                  <a:pt x="3023235" y="27432"/>
                </a:cubicBezTo>
                <a:cubicBezTo>
                  <a:pt x="2861244" y="8997"/>
                  <a:pt x="2597085" y="35801"/>
                  <a:pt x="2260854" y="27432"/>
                </a:cubicBezTo>
                <a:cubicBezTo>
                  <a:pt x="1924623" y="19063"/>
                  <a:pt x="1996678" y="15705"/>
                  <a:pt x="1813941" y="27432"/>
                </a:cubicBezTo>
                <a:cubicBezTo>
                  <a:pt x="1631204" y="39159"/>
                  <a:pt x="1187542" y="49167"/>
                  <a:pt x="946404" y="27432"/>
                </a:cubicBezTo>
                <a:cubicBezTo>
                  <a:pt x="705266" y="5697"/>
                  <a:pt x="404743" y="28229"/>
                  <a:pt x="0" y="27432"/>
                </a:cubicBezTo>
                <a:cubicBezTo>
                  <a:pt x="244" y="15297"/>
                  <a:pt x="645" y="7129"/>
                  <a:pt x="0" y="0"/>
                </a:cubicBezTo>
                <a:close/>
              </a:path>
              <a:path w="10515600" h="27432" stroke="0" extrusionOk="0">
                <a:moveTo>
                  <a:pt x="0" y="0"/>
                </a:moveTo>
                <a:cubicBezTo>
                  <a:pt x="230793" y="14353"/>
                  <a:pt x="332416" y="21392"/>
                  <a:pt x="552069" y="0"/>
                </a:cubicBezTo>
                <a:cubicBezTo>
                  <a:pt x="771722" y="-21392"/>
                  <a:pt x="761737" y="-14337"/>
                  <a:pt x="893826" y="0"/>
                </a:cubicBezTo>
                <a:cubicBezTo>
                  <a:pt x="1025915" y="14337"/>
                  <a:pt x="1441584" y="-15498"/>
                  <a:pt x="1761363" y="0"/>
                </a:cubicBezTo>
                <a:cubicBezTo>
                  <a:pt x="2081142" y="15498"/>
                  <a:pt x="2111503" y="7278"/>
                  <a:pt x="2313432" y="0"/>
                </a:cubicBezTo>
                <a:cubicBezTo>
                  <a:pt x="2515361" y="-7278"/>
                  <a:pt x="2743584" y="-17845"/>
                  <a:pt x="2865501" y="0"/>
                </a:cubicBezTo>
                <a:cubicBezTo>
                  <a:pt x="2987418" y="17845"/>
                  <a:pt x="3345183" y="8208"/>
                  <a:pt x="3733038" y="0"/>
                </a:cubicBezTo>
                <a:cubicBezTo>
                  <a:pt x="4120893" y="-8208"/>
                  <a:pt x="4009066" y="-3159"/>
                  <a:pt x="4179951" y="0"/>
                </a:cubicBezTo>
                <a:cubicBezTo>
                  <a:pt x="4350836" y="3159"/>
                  <a:pt x="4735020" y="17517"/>
                  <a:pt x="5047488" y="0"/>
                </a:cubicBezTo>
                <a:cubicBezTo>
                  <a:pt x="5359956" y="-17517"/>
                  <a:pt x="5662148" y="-17777"/>
                  <a:pt x="5915025" y="0"/>
                </a:cubicBezTo>
                <a:cubicBezTo>
                  <a:pt x="6167902" y="17777"/>
                  <a:pt x="6308797" y="30350"/>
                  <a:pt x="6572250" y="0"/>
                </a:cubicBezTo>
                <a:cubicBezTo>
                  <a:pt x="6835703" y="-30350"/>
                  <a:pt x="7107419" y="-9627"/>
                  <a:pt x="7439787" y="0"/>
                </a:cubicBezTo>
                <a:cubicBezTo>
                  <a:pt x="7772155" y="9627"/>
                  <a:pt x="7844034" y="-9098"/>
                  <a:pt x="7991856" y="0"/>
                </a:cubicBezTo>
                <a:cubicBezTo>
                  <a:pt x="8139678" y="9098"/>
                  <a:pt x="8289889" y="-20239"/>
                  <a:pt x="8543925" y="0"/>
                </a:cubicBezTo>
                <a:cubicBezTo>
                  <a:pt x="8797961" y="20239"/>
                  <a:pt x="8994198" y="29575"/>
                  <a:pt x="9306306" y="0"/>
                </a:cubicBezTo>
                <a:cubicBezTo>
                  <a:pt x="9618414" y="-29575"/>
                  <a:pt x="9739118" y="-23835"/>
                  <a:pt x="9858375" y="0"/>
                </a:cubicBezTo>
                <a:cubicBezTo>
                  <a:pt x="9977632" y="23835"/>
                  <a:pt x="10370488" y="-4069"/>
                  <a:pt x="10515600" y="0"/>
                </a:cubicBezTo>
                <a:cubicBezTo>
                  <a:pt x="10515650" y="5798"/>
                  <a:pt x="10515903" y="19375"/>
                  <a:pt x="10515600" y="27432"/>
                </a:cubicBezTo>
                <a:cubicBezTo>
                  <a:pt x="10304538" y="42307"/>
                  <a:pt x="10069280" y="3335"/>
                  <a:pt x="9753219" y="27432"/>
                </a:cubicBezTo>
                <a:cubicBezTo>
                  <a:pt x="9437158" y="51529"/>
                  <a:pt x="9488415" y="23852"/>
                  <a:pt x="9411462" y="27432"/>
                </a:cubicBezTo>
                <a:cubicBezTo>
                  <a:pt x="9334509" y="31012"/>
                  <a:pt x="9183755" y="44107"/>
                  <a:pt x="8964549" y="27432"/>
                </a:cubicBezTo>
                <a:cubicBezTo>
                  <a:pt x="8745343" y="10757"/>
                  <a:pt x="8279150" y="61693"/>
                  <a:pt x="8097012" y="27432"/>
                </a:cubicBezTo>
                <a:cubicBezTo>
                  <a:pt x="7914874" y="-6829"/>
                  <a:pt x="7608717" y="59556"/>
                  <a:pt x="7439787" y="27432"/>
                </a:cubicBezTo>
                <a:cubicBezTo>
                  <a:pt x="7270858" y="-4692"/>
                  <a:pt x="7154492" y="27026"/>
                  <a:pt x="6992874" y="27432"/>
                </a:cubicBezTo>
                <a:cubicBezTo>
                  <a:pt x="6831256" y="27838"/>
                  <a:pt x="6536817" y="51174"/>
                  <a:pt x="6335649" y="27432"/>
                </a:cubicBezTo>
                <a:cubicBezTo>
                  <a:pt x="6134481" y="3690"/>
                  <a:pt x="6097824" y="11070"/>
                  <a:pt x="5993892" y="27432"/>
                </a:cubicBezTo>
                <a:cubicBezTo>
                  <a:pt x="5889960" y="43794"/>
                  <a:pt x="5793821" y="34098"/>
                  <a:pt x="5652135" y="27432"/>
                </a:cubicBezTo>
                <a:cubicBezTo>
                  <a:pt x="5510449" y="20766"/>
                  <a:pt x="5168382" y="-3650"/>
                  <a:pt x="4994910" y="27432"/>
                </a:cubicBezTo>
                <a:cubicBezTo>
                  <a:pt x="4821439" y="58514"/>
                  <a:pt x="4653937" y="21362"/>
                  <a:pt x="4547997" y="27432"/>
                </a:cubicBezTo>
                <a:cubicBezTo>
                  <a:pt x="4442057" y="33502"/>
                  <a:pt x="4153363" y="33024"/>
                  <a:pt x="3785616" y="27432"/>
                </a:cubicBezTo>
                <a:cubicBezTo>
                  <a:pt x="3417869" y="21840"/>
                  <a:pt x="3544908" y="29840"/>
                  <a:pt x="3338703" y="27432"/>
                </a:cubicBezTo>
                <a:cubicBezTo>
                  <a:pt x="3132498" y="25024"/>
                  <a:pt x="2782152" y="45947"/>
                  <a:pt x="2576322" y="27432"/>
                </a:cubicBezTo>
                <a:cubicBezTo>
                  <a:pt x="2370492" y="8917"/>
                  <a:pt x="2347214" y="14129"/>
                  <a:pt x="2234565" y="27432"/>
                </a:cubicBezTo>
                <a:cubicBezTo>
                  <a:pt x="2121916" y="40735"/>
                  <a:pt x="1785921" y="49081"/>
                  <a:pt x="1472184" y="27432"/>
                </a:cubicBezTo>
                <a:cubicBezTo>
                  <a:pt x="1158447" y="5783"/>
                  <a:pt x="1203910" y="37937"/>
                  <a:pt x="1025271" y="27432"/>
                </a:cubicBezTo>
                <a:cubicBezTo>
                  <a:pt x="846632" y="16927"/>
                  <a:pt x="846577" y="17996"/>
                  <a:pt x="683514" y="27432"/>
                </a:cubicBezTo>
                <a:cubicBezTo>
                  <a:pt x="520451" y="36868"/>
                  <a:pt x="320799" y="46677"/>
                  <a:pt x="0" y="27432"/>
                </a:cubicBezTo>
                <a:cubicBezTo>
                  <a:pt x="-510" y="19859"/>
                  <a:pt x="-1106" y="11474"/>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10537934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8AE282-8875-4F49-AB21-E1C2BCAEA1F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1712EA2-EF8C-4F18-BECF-AD121F72816A}"/>
              </a:ext>
            </a:extLst>
          </p:cNvPr>
          <p:cNvSpPr>
            <a:spLocks noGrp="1"/>
          </p:cNvSpPr>
          <p:nvPr>
            <p:ph type="body" idx="1"/>
          </p:nvPr>
        </p:nvSpPr>
        <p:spPr>
          <a:xfrm>
            <a:off x="839788" y="1938528"/>
            <a:ext cx="5157787" cy="823912"/>
          </a:xfrm>
        </p:spPr>
        <p:txBody>
          <a:bodyPr anchor="b">
            <a:normAutofit/>
          </a:bodyPr>
          <a:lstStyle>
            <a:lvl1pPr marL="0" indent="0">
              <a:buNone/>
              <a:defRPr sz="3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D7B59D4-E93F-40C1-A1A2-F1867830C678}"/>
              </a:ext>
            </a:extLst>
          </p:cNvPr>
          <p:cNvSpPr>
            <a:spLocks noGrp="1"/>
          </p:cNvSpPr>
          <p:nvPr>
            <p:ph sz="half" idx="2"/>
          </p:nvPr>
        </p:nvSpPr>
        <p:spPr>
          <a:xfrm>
            <a:off x="839788" y="2926080"/>
            <a:ext cx="5157787" cy="326440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6E810616-1C77-42AE-8449-D0B64E2B8475}"/>
              </a:ext>
            </a:extLst>
          </p:cNvPr>
          <p:cNvSpPr>
            <a:spLocks noGrp="1"/>
          </p:cNvSpPr>
          <p:nvPr>
            <p:ph type="body" sz="quarter" idx="3"/>
          </p:nvPr>
        </p:nvSpPr>
        <p:spPr>
          <a:xfrm>
            <a:off x="6172200" y="1938528"/>
            <a:ext cx="5183188" cy="823912"/>
          </a:xfrm>
        </p:spPr>
        <p:txBody>
          <a:bodyPr anchor="b">
            <a:normAutofit/>
          </a:bodyPr>
          <a:lstStyle>
            <a:lvl1pPr marL="0" indent="0">
              <a:buNone/>
              <a:defRPr sz="3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A74E172-AFE8-48E4-BBB0-CA6D4EC1127C}"/>
              </a:ext>
            </a:extLst>
          </p:cNvPr>
          <p:cNvSpPr>
            <a:spLocks noGrp="1"/>
          </p:cNvSpPr>
          <p:nvPr>
            <p:ph sz="quarter" idx="4"/>
          </p:nvPr>
        </p:nvSpPr>
        <p:spPr>
          <a:xfrm>
            <a:off x="6172200" y="2926080"/>
            <a:ext cx="5183188" cy="326440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4C9407CC-270D-4C98-B95C-7AE67D2E1913}"/>
              </a:ext>
            </a:extLst>
          </p:cNvPr>
          <p:cNvSpPr>
            <a:spLocks noGrp="1"/>
          </p:cNvSpPr>
          <p:nvPr>
            <p:ph type="dt" sz="half" idx="10"/>
          </p:nvPr>
        </p:nvSpPr>
        <p:spPr/>
        <p:txBody>
          <a:bodyPr/>
          <a:lstStyle/>
          <a:p>
            <a:fld id="{72345051-2045-45DA-935E-2E3CA1A69ADC}" type="datetimeFigureOut">
              <a:rPr lang="en-US" smtClean="0"/>
              <a:t>4/16/2025</a:t>
            </a:fld>
            <a:endParaRPr lang="en-US"/>
          </a:p>
        </p:txBody>
      </p:sp>
      <p:sp>
        <p:nvSpPr>
          <p:cNvPr id="8" name="Footer Placeholder 7">
            <a:extLst>
              <a:ext uri="{FF2B5EF4-FFF2-40B4-BE49-F238E27FC236}">
                <a16:creationId xmlns:a16="http://schemas.microsoft.com/office/drawing/2014/main" id="{454070D5-9B7B-47FC-9F75-F6AD9607452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28EAC17-33BE-4265-8C06-644C2D34FD3C}"/>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11" name="Rectangle 10" descr="Tag=AccentColor&#10;Flavor=Light&#10;Target=FillAndLine">
            <a:extLst>
              <a:ext uri="{FF2B5EF4-FFF2-40B4-BE49-F238E27FC236}">
                <a16:creationId xmlns:a16="http://schemas.microsoft.com/office/drawing/2014/main" id="{F634C457-AEBF-47D7-9200-BAD05D138B12}"/>
              </a:ext>
            </a:extLst>
          </p:cNvPr>
          <p:cNvSpPr/>
          <p:nvPr/>
        </p:nvSpPr>
        <p:spPr>
          <a:xfrm>
            <a:off x="838199" y="1709928"/>
            <a:ext cx="10515600" cy="27432"/>
          </a:xfrm>
          <a:custGeom>
            <a:avLst/>
            <a:gdLst>
              <a:gd name="connsiteX0" fmla="*/ 0 w 10515600"/>
              <a:gd name="connsiteY0" fmla="*/ 0 h 27432"/>
              <a:gd name="connsiteX1" fmla="*/ 446913 w 10515600"/>
              <a:gd name="connsiteY1" fmla="*/ 0 h 27432"/>
              <a:gd name="connsiteX2" fmla="*/ 1104138 w 10515600"/>
              <a:gd name="connsiteY2" fmla="*/ 0 h 27432"/>
              <a:gd name="connsiteX3" fmla="*/ 1866519 w 10515600"/>
              <a:gd name="connsiteY3" fmla="*/ 0 h 27432"/>
              <a:gd name="connsiteX4" fmla="*/ 2208276 w 10515600"/>
              <a:gd name="connsiteY4" fmla="*/ 0 h 27432"/>
              <a:gd name="connsiteX5" fmla="*/ 2550033 w 10515600"/>
              <a:gd name="connsiteY5" fmla="*/ 0 h 27432"/>
              <a:gd name="connsiteX6" fmla="*/ 3417570 w 10515600"/>
              <a:gd name="connsiteY6" fmla="*/ 0 h 27432"/>
              <a:gd name="connsiteX7" fmla="*/ 4074795 w 10515600"/>
              <a:gd name="connsiteY7" fmla="*/ 0 h 27432"/>
              <a:gd name="connsiteX8" fmla="*/ 4416552 w 10515600"/>
              <a:gd name="connsiteY8" fmla="*/ 0 h 27432"/>
              <a:gd name="connsiteX9" fmla="*/ 5073777 w 10515600"/>
              <a:gd name="connsiteY9" fmla="*/ 0 h 27432"/>
              <a:gd name="connsiteX10" fmla="*/ 5941314 w 10515600"/>
              <a:gd name="connsiteY10" fmla="*/ 0 h 27432"/>
              <a:gd name="connsiteX11" fmla="*/ 6493383 w 10515600"/>
              <a:gd name="connsiteY11" fmla="*/ 0 h 27432"/>
              <a:gd name="connsiteX12" fmla="*/ 7045452 w 10515600"/>
              <a:gd name="connsiteY12" fmla="*/ 0 h 27432"/>
              <a:gd name="connsiteX13" fmla="*/ 7702677 w 10515600"/>
              <a:gd name="connsiteY13" fmla="*/ 0 h 27432"/>
              <a:gd name="connsiteX14" fmla="*/ 8465058 w 10515600"/>
              <a:gd name="connsiteY14" fmla="*/ 0 h 27432"/>
              <a:gd name="connsiteX15" fmla="*/ 9227439 w 10515600"/>
              <a:gd name="connsiteY15" fmla="*/ 0 h 27432"/>
              <a:gd name="connsiteX16" fmla="*/ 10515600 w 10515600"/>
              <a:gd name="connsiteY16" fmla="*/ 0 h 27432"/>
              <a:gd name="connsiteX17" fmla="*/ 10515600 w 10515600"/>
              <a:gd name="connsiteY17" fmla="*/ 27432 h 27432"/>
              <a:gd name="connsiteX18" fmla="*/ 10068687 w 10515600"/>
              <a:gd name="connsiteY18" fmla="*/ 27432 h 27432"/>
              <a:gd name="connsiteX19" fmla="*/ 9201150 w 10515600"/>
              <a:gd name="connsiteY19" fmla="*/ 27432 h 27432"/>
              <a:gd name="connsiteX20" fmla="*/ 8543925 w 10515600"/>
              <a:gd name="connsiteY20" fmla="*/ 27432 h 27432"/>
              <a:gd name="connsiteX21" fmla="*/ 8202168 w 10515600"/>
              <a:gd name="connsiteY21" fmla="*/ 27432 h 27432"/>
              <a:gd name="connsiteX22" fmla="*/ 7544943 w 10515600"/>
              <a:gd name="connsiteY22" fmla="*/ 27432 h 27432"/>
              <a:gd name="connsiteX23" fmla="*/ 6992874 w 10515600"/>
              <a:gd name="connsiteY23" fmla="*/ 27432 h 27432"/>
              <a:gd name="connsiteX24" fmla="*/ 6440805 w 10515600"/>
              <a:gd name="connsiteY24" fmla="*/ 27432 h 27432"/>
              <a:gd name="connsiteX25" fmla="*/ 5888736 w 10515600"/>
              <a:gd name="connsiteY25" fmla="*/ 27432 h 27432"/>
              <a:gd name="connsiteX26" fmla="*/ 5336667 w 10515600"/>
              <a:gd name="connsiteY26" fmla="*/ 27432 h 27432"/>
              <a:gd name="connsiteX27" fmla="*/ 4574286 w 10515600"/>
              <a:gd name="connsiteY27" fmla="*/ 27432 h 27432"/>
              <a:gd name="connsiteX28" fmla="*/ 3917061 w 10515600"/>
              <a:gd name="connsiteY28" fmla="*/ 27432 h 27432"/>
              <a:gd name="connsiteX29" fmla="*/ 3575304 w 10515600"/>
              <a:gd name="connsiteY29" fmla="*/ 27432 h 27432"/>
              <a:gd name="connsiteX30" fmla="*/ 3023235 w 10515600"/>
              <a:gd name="connsiteY30" fmla="*/ 27432 h 27432"/>
              <a:gd name="connsiteX31" fmla="*/ 2260854 w 10515600"/>
              <a:gd name="connsiteY31" fmla="*/ 27432 h 27432"/>
              <a:gd name="connsiteX32" fmla="*/ 1813941 w 10515600"/>
              <a:gd name="connsiteY32" fmla="*/ 27432 h 27432"/>
              <a:gd name="connsiteX33" fmla="*/ 946404 w 10515600"/>
              <a:gd name="connsiteY33" fmla="*/ 27432 h 27432"/>
              <a:gd name="connsiteX34" fmla="*/ 0 w 10515600"/>
              <a:gd name="connsiteY34" fmla="*/ 27432 h 27432"/>
              <a:gd name="connsiteX35" fmla="*/ 0 w 10515600"/>
              <a:gd name="connsiteY35"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515600" h="27432" fill="none" extrusionOk="0">
                <a:moveTo>
                  <a:pt x="0" y="0"/>
                </a:moveTo>
                <a:cubicBezTo>
                  <a:pt x="119693" y="-14343"/>
                  <a:pt x="253007" y="-7583"/>
                  <a:pt x="446913" y="0"/>
                </a:cubicBezTo>
                <a:cubicBezTo>
                  <a:pt x="640819" y="7583"/>
                  <a:pt x="841419" y="-7067"/>
                  <a:pt x="1104138" y="0"/>
                </a:cubicBezTo>
                <a:cubicBezTo>
                  <a:pt x="1366858" y="7067"/>
                  <a:pt x="1495525" y="1255"/>
                  <a:pt x="1866519" y="0"/>
                </a:cubicBezTo>
                <a:cubicBezTo>
                  <a:pt x="2237513" y="-1255"/>
                  <a:pt x="2043820" y="12003"/>
                  <a:pt x="2208276" y="0"/>
                </a:cubicBezTo>
                <a:cubicBezTo>
                  <a:pt x="2372732" y="-12003"/>
                  <a:pt x="2419452" y="9887"/>
                  <a:pt x="2550033" y="0"/>
                </a:cubicBezTo>
                <a:cubicBezTo>
                  <a:pt x="2680614" y="-9887"/>
                  <a:pt x="3098156" y="3827"/>
                  <a:pt x="3417570" y="0"/>
                </a:cubicBezTo>
                <a:cubicBezTo>
                  <a:pt x="3736984" y="-3827"/>
                  <a:pt x="3916040" y="-6233"/>
                  <a:pt x="4074795" y="0"/>
                </a:cubicBezTo>
                <a:cubicBezTo>
                  <a:pt x="4233551" y="6233"/>
                  <a:pt x="4279253" y="5661"/>
                  <a:pt x="4416552" y="0"/>
                </a:cubicBezTo>
                <a:cubicBezTo>
                  <a:pt x="4553851" y="-5661"/>
                  <a:pt x="4915758" y="26022"/>
                  <a:pt x="5073777" y="0"/>
                </a:cubicBezTo>
                <a:cubicBezTo>
                  <a:pt x="5231797" y="-26022"/>
                  <a:pt x="5612089" y="32230"/>
                  <a:pt x="5941314" y="0"/>
                </a:cubicBezTo>
                <a:cubicBezTo>
                  <a:pt x="6270539" y="-32230"/>
                  <a:pt x="6313600" y="3064"/>
                  <a:pt x="6493383" y="0"/>
                </a:cubicBezTo>
                <a:cubicBezTo>
                  <a:pt x="6673166" y="-3064"/>
                  <a:pt x="6902474" y="-21096"/>
                  <a:pt x="7045452" y="0"/>
                </a:cubicBezTo>
                <a:cubicBezTo>
                  <a:pt x="7188430" y="21096"/>
                  <a:pt x="7478162" y="17386"/>
                  <a:pt x="7702677" y="0"/>
                </a:cubicBezTo>
                <a:cubicBezTo>
                  <a:pt x="7927192" y="-17386"/>
                  <a:pt x="8295683" y="-35143"/>
                  <a:pt x="8465058" y="0"/>
                </a:cubicBezTo>
                <a:cubicBezTo>
                  <a:pt x="8634433" y="35143"/>
                  <a:pt x="8927835" y="4103"/>
                  <a:pt x="9227439" y="0"/>
                </a:cubicBezTo>
                <a:cubicBezTo>
                  <a:pt x="9527043" y="-4103"/>
                  <a:pt x="10105355" y="-17535"/>
                  <a:pt x="10515600" y="0"/>
                </a:cubicBezTo>
                <a:cubicBezTo>
                  <a:pt x="10515789" y="12323"/>
                  <a:pt x="10515633" y="14639"/>
                  <a:pt x="10515600" y="27432"/>
                </a:cubicBezTo>
                <a:cubicBezTo>
                  <a:pt x="10343646" y="15282"/>
                  <a:pt x="10223667" y="31057"/>
                  <a:pt x="10068687" y="27432"/>
                </a:cubicBezTo>
                <a:cubicBezTo>
                  <a:pt x="9913707" y="23807"/>
                  <a:pt x="9512455" y="4101"/>
                  <a:pt x="9201150" y="27432"/>
                </a:cubicBezTo>
                <a:cubicBezTo>
                  <a:pt x="8889845" y="50763"/>
                  <a:pt x="8866277" y="3158"/>
                  <a:pt x="8543925" y="27432"/>
                </a:cubicBezTo>
                <a:cubicBezTo>
                  <a:pt x="8221573" y="51706"/>
                  <a:pt x="8288348" y="37286"/>
                  <a:pt x="8202168" y="27432"/>
                </a:cubicBezTo>
                <a:cubicBezTo>
                  <a:pt x="8115988" y="17578"/>
                  <a:pt x="7797033" y="6631"/>
                  <a:pt x="7544943" y="27432"/>
                </a:cubicBezTo>
                <a:cubicBezTo>
                  <a:pt x="7292854" y="48233"/>
                  <a:pt x="7108060" y="41767"/>
                  <a:pt x="6992874" y="27432"/>
                </a:cubicBezTo>
                <a:cubicBezTo>
                  <a:pt x="6877688" y="13097"/>
                  <a:pt x="6668930" y="7947"/>
                  <a:pt x="6440805" y="27432"/>
                </a:cubicBezTo>
                <a:cubicBezTo>
                  <a:pt x="6212680" y="46917"/>
                  <a:pt x="6027476" y="35225"/>
                  <a:pt x="5888736" y="27432"/>
                </a:cubicBezTo>
                <a:cubicBezTo>
                  <a:pt x="5749996" y="19639"/>
                  <a:pt x="5574559" y="43627"/>
                  <a:pt x="5336667" y="27432"/>
                </a:cubicBezTo>
                <a:cubicBezTo>
                  <a:pt x="5098775" y="11237"/>
                  <a:pt x="4837534" y="41882"/>
                  <a:pt x="4574286" y="27432"/>
                </a:cubicBezTo>
                <a:cubicBezTo>
                  <a:pt x="4311038" y="12982"/>
                  <a:pt x="4126419" y="26678"/>
                  <a:pt x="3917061" y="27432"/>
                </a:cubicBezTo>
                <a:cubicBezTo>
                  <a:pt x="3707704" y="28186"/>
                  <a:pt x="3657291" y="40087"/>
                  <a:pt x="3575304" y="27432"/>
                </a:cubicBezTo>
                <a:cubicBezTo>
                  <a:pt x="3493317" y="14777"/>
                  <a:pt x="3185226" y="45867"/>
                  <a:pt x="3023235" y="27432"/>
                </a:cubicBezTo>
                <a:cubicBezTo>
                  <a:pt x="2861244" y="8997"/>
                  <a:pt x="2597085" y="35801"/>
                  <a:pt x="2260854" y="27432"/>
                </a:cubicBezTo>
                <a:cubicBezTo>
                  <a:pt x="1924623" y="19063"/>
                  <a:pt x="1996678" y="15705"/>
                  <a:pt x="1813941" y="27432"/>
                </a:cubicBezTo>
                <a:cubicBezTo>
                  <a:pt x="1631204" y="39159"/>
                  <a:pt x="1187542" y="49167"/>
                  <a:pt x="946404" y="27432"/>
                </a:cubicBezTo>
                <a:cubicBezTo>
                  <a:pt x="705266" y="5697"/>
                  <a:pt x="404743" y="28229"/>
                  <a:pt x="0" y="27432"/>
                </a:cubicBezTo>
                <a:cubicBezTo>
                  <a:pt x="244" y="15297"/>
                  <a:pt x="645" y="7129"/>
                  <a:pt x="0" y="0"/>
                </a:cubicBezTo>
                <a:close/>
              </a:path>
              <a:path w="10515600" h="27432" stroke="0" extrusionOk="0">
                <a:moveTo>
                  <a:pt x="0" y="0"/>
                </a:moveTo>
                <a:cubicBezTo>
                  <a:pt x="230793" y="14353"/>
                  <a:pt x="332416" y="21392"/>
                  <a:pt x="552069" y="0"/>
                </a:cubicBezTo>
                <a:cubicBezTo>
                  <a:pt x="771722" y="-21392"/>
                  <a:pt x="761737" y="-14337"/>
                  <a:pt x="893826" y="0"/>
                </a:cubicBezTo>
                <a:cubicBezTo>
                  <a:pt x="1025915" y="14337"/>
                  <a:pt x="1441584" y="-15498"/>
                  <a:pt x="1761363" y="0"/>
                </a:cubicBezTo>
                <a:cubicBezTo>
                  <a:pt x="2081142" y="15498"/>
                  <a:pt x="2111503" y="7278"/>
                  <a:pt x="2313432" y="0"/>
                </a:cubicBezTo>
                <a:cubicBezTo>
                  <a:pt x="2515361" y="-7278"/>
                  <a:pt x="2743584" y="-17845"/>
                  <a:pt x="2865501" y="0"/>
                </a:cubicBezTo>
                <a:cubicBezTo>
                  <a:pt x="2987418" y="17845"/>
                  <a:pt x="3345183" y="8208"/>
                  <a:pt x="3733038" y="0"/>
                </a:cubicBezTo>
                <a:cubicBezTo>
                  <a:pt x="4120893" y="-8208"/>
                  <a:pt x="4009066" y="-3159"/>
                  <a:pt x="4179951" y="0"/>
                </a:cubicBezTo>
                <a:cubicBezTo>
                  <a:pt x="4350836" y="3159"/>
                  <a:pt x="4735020" y="17517"/>
                  <a:pt x="5047488" y="0"/>
                </a:cubicBezTo>
                <a:cubicBezTo>
                  <a:pt x="5359956" y="-17517"/>
                  <a:pt x="5662148" y="-17777"/>
                  <a:pt x="5915025" y="0"/>
                </a:cubicBezTo>
                <a:cubicBezTo>
                  <a:pt x="6167902" y="17777"/>
                  <a:pt x="6308797" y="30350"/>
                  <a:pt x="6572250" y="0"/>
                </a:cubicBezTo>
                <a:cubicBezTo>
                  <a:pt x="6835703" y="-30350"/>
                  <a:pt x="7107419" y="-9627"/>
                  <a:pt x="7439787" y="0"/>
                </a:cubicBezTo>
                <a:cubicBezTo>
                  <a:pt x="7772155" y="9627"/>
                  <a:pt x="7844034" y="-9098"/>
                  <a:pt x="7991856" y="0"/>
                </a:cubicBezTo>
                <a:cubicBezTo>
                  <a:pt x="8139678" y="9098"/>
                  <a:pt x="8289889" y="-20239"/>
                  <a:pt x="8543925" y="0"/>
                </a:cubicBezTo>
                <a:cubicBezTo>
                  <a:pt x="8797961" y="20239"/>
                  <a:pt x="8994198" y="29575"/>
                  <a:pt x="9306306" y="0"/>
                </a:cubicBezTo>
                <a:cubicBezTo>
                  <a:pt x="9618414" y="-29575"/>
                  <a:pt x="9739118" y="-23835"/>
                  <a:pt x="9858375" y="0"/>
                </a:cubicBezTo>
                <a:cubicBezTo>
                  <a:pt x="9977632" y="23835"/>
                  <a:pt x="10370488" y="-4069"/>
                  <a:pt x="10515600" y="0"/>
                </a:cubicBezTo>
                <a:cubicBezTo>
                  <a:pt x="10515650" y="5798"/>
                  <a:pt x="10515903" y="19375"/>
                  <a:pt x="10515600" y="27432"/>
                </a:cubicBezTo>
                <a:cubicBezTo>
                  <a:pt x="10304538" y="42307"/>
                  <a:pt x="10069280" y="3335"/>
                  <a:pt x="9753219" y="27432"/>
                </a:cubicBezTo>
                <a:cubicBezTo>
                  <a:pt x="9437158" y="51529"/>
                  <a:pt x="9488415" y="23852"/>
                  <a:pt x="9411462" y="27432"/>
                </a:cubicBezTo>
                <a:cubicBezTo>
                  <a:pt x="9334509" y="31012"/>
                  <a:pt x="9183755" y="44107"/>
                  <a:pt x="8964549" y="27432"/>
                </a:cubicBezTo>
                <a:cubicBezTo>
                  <a:pt x="8745343" y="10757"/>
                  <a:pt x="8279150" y="61693"/>
                  <a:pt x="8097012" y="27432"/>
                </a:cubicBezTo>
                <a:cubicBezTo>
                  <a:pt x="7914874" y="-6829"/>
                  <a:pt x="7608717" y="59556"/>
                  <a:pt x="7439787" y="27432"/>
                </a:cubicBezTo>
                <a:cubicBezTo>
                  <a:pt x="7270858" y="-4692"/>
                  <a:pt x="7154492" y="27026"/>
                  <a:pt x="6992874" y="27432"/>
                </a:cubicBezTo>
                <a:cubicBezTo>
                  <a:pt x="6831256" y="27838"/>
                  <a:pt x="6536817" y="51174"/>
                  <a:pt x="6335649" y="27432"/>
                </a:cubicBezTo>
                <a:cubicBezTo>
                  <a:pt x="6134481" y="3690"/>
                  <a:pt x="6097824" y="11070"/>
                  <a:pt x="5993892" y="27432"/>
                </a:cubicBezTo>
                <a:cubicBezTo>
                  <a:pt x="5889960" y="43794"/>
                  <a:pt x="5793821" y="34098"/>
                  <a:pt x="5652135" y="27432"/>
                </a:cubicBezTo>
                <a:cubicBezTo>
                  <a:pt x="5510449" y="20766"/>
                  <a:pt x="5168382" y="-3650"/>
                  <a:pt x="4994910" y="27432"/>
                </a:cubicBezTo>
                <a:cubicBezTo>
                  <a:pt x="4821439" y="58514"/>
                  <a:pt x="4653937" y="21362"/>
                  <a:pt x="4547997" y="27432"/>
                </a:cubicBezTo>
                <a:cubicBezTo>
                  <a:pt x="4442057" y="33502"/>
                  <a:pt x="4153363" y="33024"/>
                  <a:pt x="3785616" y="27432"/>
                </a:cubicBezTo>
                <a:cubicBezTo>
                  <a:pt x="3417869" y="21840"/>
                  <a:pt x="3544908" y="29840"/>
                  <a:pt x="3338703" y="27432"/>
                </a:cubicBezTo>
                <a:cubicBezTo>
                  <a:pt x="3132498" y="25024"/>
                  <a:pt x="2782152" y="45947"/>
                  <a:pt x="2576322" y="27432"/>
                </a:cubicBezTo>
                <a:cubicBezTo>
                  <a:pt x="2370492" y="8917"/>
                  <a:pt x="2347214" y="14129"/>
                  <a:pt x="2234565" y="27432"/>
                </a:cubicBezTo>
                <a:cubicBezTo>
                  <a:pt x="2121916" y="40735"/>
                  <a:pt x="1785921" y="49081"/>
                  <a:pt x="1472184" y="27432"/>
                </a:cubicBezTo>
                <a:cubicBezTo>
                  <a:pt x="1158447" y="5783"/>
                  <a:pt x="1203910" y="37937"/>
                  <a:pt x="1025271" y="27432"/>
                </a:cubicBezTo>
                <a:cubicBezTo>
                  <a:pt x="846632" y="16927"/>
                  <a:pt x="846577" y="17996"/>
                  <a:pt x="683514" y="27432"/>
                </a:cubicBezTo>
                <a:cubicBezTo>
                  <a:pt x="520451" y="36868"/>
                  <a:pt x="320799" y="46677"/>
                  <a:pt x="0" y="27432"/>
                </a:cubicBezTo>
                <a:cubicBezTo>
                  <a:pt x="-510" y="19859"/>
                  <a:pt x="-1106" y="11474"/>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18477736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EE9AC0-40CD-4451-BF00-5E2FC7B7451B}"/>
              </a:ext>
            </a:extLst>
          </p:cNvPr>
          <p:cNvSpPr>
            <a:spLocks noGrp="1"/>
          </p:cNvSpPr>
          <p:nvPr>
            <p:ph type="title"/>
          </p:nvPr>
        </p:nvSpPr>
        <p:spPr>
          <a:xfrm>
            <a:off x="2203704" y="1728216"/>
            <a:ext cx="7781544" cy="3392424"/>
          </a:xfrm>
        </p:spPr>
        <p:txBody>
          <a:bodyPr>
            <a:normAutofit/>
          </a:bodyPr>
          <a:lstStyle>
            <a:lvl1pPr algn="ctr">
              <a:defRPr sz="7800"/>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C6FD9A32-9C83-452B-BC69-CC6E95D3C93C}"/>
              </a:ext>
            </a:extLst>
          </p:cNvPr>
          <p:cNvSpPr>
            <a:spLocks noGrp="1"/>
          </p:cNvSpPr>
          <p:nvPr>
            <p:ph type="dt" sz="half" idx="10"/>
          </p:nvPr>
        </p:nvSpPr>
        <p:spPr/>
        <p:txBody>
          <a:bodyPr/>
          <a:lstStyle/>
          <a:p>
            <a:fld id="{72345051-2045-45DA-935E-2E3CA1A69ADC}" type="datetimeFigureOut">
              <a:rPr lang="en-US" smtClean="0"/>
              <a:t>4/16/2025</a:t>
            </a:fld>
            <a:endParaRPr lang="en-US"/>
          </a:p>
        </p:txBody>
      </p:sp>
      <p:sp>
        <p:nvSpPr>
          <p:cNvPr id="4" name="Footer Placeholder 3">
            <a:extLst>
              <a:ext uri="{FF2B5EF4-FFF2-40B4-BE49-F238E27FC236}">
                <a16:creationId xmlns:a16="http://schemas.microsoft.com/office/drawing/2014/main" id="{6B87B83E-E23E-42DE-876D-F55908A97DC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61C03A8-D428-4010-B413-13B1E9922628}"/>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6" name="Rectangle 6" descr="Tag=AccentColor&#10;Flavor=Light&#10;Target=FillAndLine">
            <a:extLst>
              <a:ext uri="{FF2B5EF4-FFF2-40B4-BE49-F238E27FC236}">
                <a16:creationId xmlns:a16="http://schemas.microsoft.com/office/drawing/2014/main" id="{17F03060-85EC-4182-8C18-C6EE0D373E4B}"/>
              </a:ext>
            </a:extLst>
          </p:cNvPr>
          <p:cNvSpPr/>
          <p:nvPr/>
        </p:nvSpPr>
        <p:spPr>
          <a:xfrm>
            <a:off x="3974206" y="5126892"/>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5645422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72816A0-77C4-4A3F-87BD-A7321E3C84D2}"/>
              </a:ext>
            </a:extLst>
          </p:cNvPr>
          <p:cNvSpPr>
            <a:spLocks noGrp="1"/>
          </p:cNvSpPr>
          <p:nvPr>
            <p:ph type="dt" sz="half" idx="10"/>
          </p:nvPr>
        </p:nvSpPr>
        <p:spPr/>
        <p:txBody>
          <a:bodyPr/>
          <a:lstStyle/>
          <a:p>
            <a:fld id="{72345051-2045-45DA-935E-2E3CA1A69ADC}" type="datetimeFigureOut">
              <a:rPr lang="en-US" smtClean="0"/>
              <a:t>4/16/2025</a:t>
            </a:fld>
            <a:endParaRPr lang="en-US"/>
          </a:p>
        </p:txBody>
      </p:sp>
      <p:sp>
        <p:nvSpPr>
          <p:cNvPr id="3" name="Footer Placeholder 2">
            <a:extLst>
              <a:ext uri="{FF2B5EF4-FFF2-40B4-BE49-F238E27FC236}">
                <a16:creationId xmlns:a16="http://schemas.microsoft.com/office/drawing/2014/main" id="{A5FC3464-F026-4C77-9441-55ECA5054D5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87D9257-BADE-4D0B-AF0B-D09FE95FA078}"/>
              </a:ext>
            </a:extLst>
          </p:cNvPr>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10410569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A1C48E-F751-45A2-9010-208B81EDBE69}"/>
              </a:ext>
            </a:extLst>
          </p:cNvPr>
          <p:cNvSpPr>
            <a:spLocks noGrp="1"/>
          </p:cNvSpPr>
          <p:nvPr>
            <p:ph type="title"/>
          </p:nvPr>
        </p:nvSpPr>
        <p:spPr>
          <a:xfrm>
            <a:off x="839788" y="457200"/>
            <a:ext cx="3932237" cy="3429000"/>
          </a:xfrm>
        </p:spPr>
        <p:txBody>
          <a:bodyPr anchor="b">
            <a:normAutofit/>
          </a:bodyPr>
          <a:lstStyle>
            <a:lvl1pPr>
              <a:defRPr sz="60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59D501F6-8430-4758-8636-74D68E990EC3}"/>
              </a:ext>
            </a:extLst>
          </p:cNvPr>
          <p:cNvSpPr>
            <a:spLocks noGrp="1"/>
          </p:cNvSpPr>
          <p:nvPr>
            <p:ph idx="1"/>
          </p:nvPr>
        </p:nvSpPr>
        <p:spPr>
          <a:xfrm>
            <a:off x="5303520" y="548640"/>
            <a:ext cx="6053328" cy="5431536"/>
          </a:xfrm>
        </p:spPr>
        <p:txBody>
          <a:bodyPr anchor="ct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2E79DC39-A29C-494C-98B6-999746C5F38A}"/>
              </a:ext>
            </a:extLst>
          </p:cNvPr>
          <p:cNvSpPr>
            <a:spLocks noGrp="1"/>
          </p:cNvSpPr>
          <p:nvPr>
            <p:ph type="body" sz="half" idx="2"/>
          </p:nvPr>
        </p:nvSpPr>
        <p:spPr>
          <a:xfrm>
            <a:off x="839788" y="3977640"/>
            <a:ext cx="3932237" cy="2002536"/>
          </a:xfrm>
        </p:spPr>
        <p:txBody>
          <a:bodyPr>
            <a:normAutofit/>
          </a:bodyPr>
          <a:lstStyle>
            <a:lvl1pPr marL="0" indent="0">
              <a:buNone/>
              <a:defRPr sz="3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2584C988-A6DB-469A-B8AA-31866F36E83D}"/>
              </a:ext>
            </a:extLst>
          </p:cNvPr>
          <p:cNvSpPr>
            <a:spLocks noGrp="1"/>
          </p:cNvSpPr>
          <p:nvPr>
            <p:ph type="dt" sz="half" idx="10"/>
          </p:nvPr>
        </p:nvSpPr>
        <p:spPr/>
        <p:txBody>
          <a:bodyPr/>
          <a:lstStyle/>
          <a:p>
            <a:fld id="{72345051-2045-45DA-935E-2E3CA1A69ADC}" type="datetimeFigureOut">
              <a:rPr lang="en-US" smtClean="0"/>
              <a:t>4/16/2025</a:t>
            </a:fld>
            <a:endParaRPr lang="en-US"/>
          </a:p>
        </p:txBody>
      </p:sp>
      <p:sp>
        <p:nvSpPr>
          <p:cNvPr id="6" name="Footer Placeholder 5">
            <a:extLst>
              <a:ext uri="{FF2B5EF4-FFF2-40B4-BE49-F238E27FC236}">
                <a16:creationId xmlns:a16="http://schemas.microsoft.com/office/drawing/2014/main" id="{02BC39C3-81EB-4828-9AD3-2F1FAC521E6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059376C-9810-49A5-BC9A-4E6A02175273}"/>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8" name="Rectangle 6" descr="Tag=AccentColor&#10;Flavor=Light&#10;Target=FillAndLine">
            <a:extLst>
              <a:ext uri="{FF2B5EF4-FFF2-40B4-BE49-F238E27FC236}">
                <a16:creationId xmlns:a16="http://schemas.microsoft.com/office/drawing/2014/main" id="{B9F96F3A-E64D-4401-B02C-BCD5CAA97CFF}"/>
              </a:ext>
            </a:extLst>
          </p:cNvPr>
          <p:cNvSpPr/>
          <p:nvPr/>
        </p:nvSpPr>
        <p:spPr>
          <a:xfrm rot="5400000">
            <a:off x="2797492" y="3254143"/>
            <a:ext cx="4480560" cy="27432"/>
          </a:xfrm>
          <a:custGeom>
            <a:avLst/>
            <a:gdLst>
              <a:gd name="connsiteX0" fmla="*/ 0 w 4480560"/>
              <a:gd name="connsiteY0" fmla="*/ 0 h 27432"/>
              <a:gd name="connsiteX1" fmla="*/ 595274 w 4480560"/>
              <a:gd name="connsiteY1" fmla="*/ 0 h 27432"/>
              <a:gd name="connsiteX2" fmla="*/ 1100938 w 4480560"/>
              <a:gd name="connsiteY2" fmla="*/ 0 h 27432"/>
              <a:gd name="connsiteX3" fmla="*/ 1651406 w 4480560"/>
              <a:gd name="connsiteY3" fmla="*/ 0 h 27432"/>
              <a:gd name="connsiteX4" fmla="*/ 2336292 w 4480560"/>
              <a:gd name="connsiteY4" fmla="*/ 0 h 27432"/>
              <a:gd name="connsiteX5" fmla="*/ 2931566 w 4480560"/>
              <a:gd name="connsiteY5" fmla="*/ 0 h 27432"/>
              <a:gd name="connsiteX6" fmla="*/ 3482035 w 4480560"/>
              <a:gd name="connsiteY6" fmla="*/ 0 h 27432"/>
              <a:gd name="connsiteX7" fmla="*/ 4480560 w 4480560"/>
              <a:gd name="connsiteY7" fmla="*/ 0 h 27432"/>
              <a:gd name="connsiteX8" fmla="*/ 4480560 w 4480560"/>
              <a:gd name="connsiteY8" fmla="*/ 27432 h 27432"/>
              <a:gd name="connsiteX9" fmla="*/ 3840480 w 4480560"/>
              <a:gd name="connsiteY9" fmla="*/ 27432 h 27432"/>
              <a:gd name="connsiteX10" fmla="*/ 3290011 w 4480560"/>
              <a:gd name="connsiteY10" fmla="*/ 27432 h 27432"/>
              <a:gd name="connsiteX11" fmla="*/ 2560320 w 4480560"/>
              <a:gd name="connsiteY11" fmla="*/ 27432 h 27432"/>
              <a:gd name="connsiteX12" fmla="*/ 1965046 w 4480560"/>
              <a:gd name="connsiteY12" fmla="*/ 27432 h 27432"/>
              <a:gd name="connsiteX13" fmla="*/ 1459382 w 4480560"/>
              <a:gd name="connsiteY13" fmla="*/ 27432 h 27432"/>
              <a:gd name="connsiteX14" fmla="*/ 774497 w 4480560"/>
              <a:gd name="connsiteY14" fmla="*/ 27432 h 27432"/>
              <a:gd name="connsiteX15" fmla="*/ 0 w 4480560"/>
              <a:gd name="connsiteY15" fmla="*/ 27432 h 27432"/>
              <a:gd name="connsiteX16" fmla="*/ 0 w 4480560"/>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27432"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79587" y="8304"/>
                  <a:pt x="4480082" y="21512"/>
                  <a:pt x="4480560" y="27432"/>
                </a:cubicBezTo>
                <a:cubicBezTo>
                  <a:pt x="4314132" y="24068"/>
                  <a:pt x="4028383" y="45776"/>
                  <a:pt x="3840480" y="27432"/>
                </a:cubicBezTo>
                <a:cubicBezTo>
                  <a:pt x="3652577" y="9088"/>
                  <a:pt x="3547615" y="11992"/>
                  <a:pt x="3290011" y="27432"/>
                </a:cubicBezTo>
                <a:cubicBezTo>
                  <a:pt x="3032407" y="42872"/>
                  <a:pt x="2830268" y="17863"/>
                  <a:pt x="2560320" y="27432"/>
                </a:cubicBezTo>
                <a:cubicBezTo>
                  <a:pt x="2290372" y="37001"/>
                  <a:pt x="2147422" y="15872"/>
                  <a:pt x="1965046" y="27432"/>
                </a:cubicBezTo>
                <a:cubicBezTo>
                  <a:pt x="1782670" y="38992"/>
                  <a:pt x="1689791" y="49824"/>
                  <a:pt x="1459382" y="27432"/>
                </a:cubicBezTo>
                <a:cubicBezTo>
                  <a:pt x="1228973" y="5040"/>
                  <a:pt x="915486" y="45645"/>
                  <a:pt x="774497" y="27432"/>
                </a:cubicBezTo>
                <a:cubicBezTo>
                  <a:pt x="633508" y="9219"/>
                  <a:pt x="361442" y="-1963"/>
                  <a:pt x="0" y="27432"/>
                </a:cubicBezTo>
                <a:cubicBezTo>
                  <a:pt x="-1048" y="14992"/>
                  <a:pt x="-1120" y="7447"/>
                  <a:pt x="0" y="0"/>
                </a:cubicBezTo>
                <a:close/>
              </a:path>
              <a:path w="4480560" h="27432"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81045" y="9333"/>
                  <a:pt x="4481838" y="19699"/>
                  <a:pt x="4480560" y="27432"/>
                </a:cubicBezTo>
                <a:cubicBezTo>
                  <a:pt x="4279652" y="2294"/>
                  <a:pt x="4200762" y="50710"/>
                  <a:pt x="3930091" y="27432"/>
                </a:cubicBezTo>
                <a:cubicBezTo>
                  <a:pt x="3659420" y="4154"/>
                  <a:pt x="3456052" y="31438"/>
                  <a:pt x="3290011" y="27432"/>
                </a:cubicBezTo>
                <a:cubicBezTo>
                  <a:pt x="3123970" y="23426"/>
                  <a:pt x="2882392" y="41962"/>
                  <a:pt x="2649931" y="27432"/>
                </a:cubicBezTo>
                <a:cubicBezTo>
                  <a:pt x="2417470" y="12902"/>
                  <a:pt x="2238426" y="16481"/>
                  <a:pt x="2054657" y="27432"/>
                </a:cubicBezTo>
                <a:cubicBezTo>
                  <a:pt x="1870888" y="38383"/>
                  <a:pt x="1566368" y="54184"/>
                  <a:pt x="1324966" y="27432"/>
                </a:cubicBezTo>
                <a:cubicBezTo>
                  <a:pt x="1083564" y="680"/>
                  <a:pt x="787410" y="20090"/>
                  <a:pt x="595274" y="27432"/>
                </a:cubicBezTo>
                <a:cubicBezTo>
                  <a:pt x="403138" y="34774"/>
                  <a:pt x="169622" y="19643"/>
                  <a:pt x="0" y="27432"/>
                </a:cubicBezTo>
                <a:cubicBezTo>
                  <a:pt x="211" y="18145"/>
                  <a:pt x="120" y="6480"/>
                  <a:pt x="0" y="0"/>
                </a:cubicBezTo>
                <a:close/>
              </a:path>
            </a:pathLst>
          </a:custGeom>
          <a:solidFill>
            <a:schemeClr val="tx1"/>
          </a:solidFill>
          <a:ln w="4445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256912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37704-80BD-41B0-8395-41618EC3AFBC}"/>
              </a:ext>
            </a:extLst>
          </p:cNvPr>
          <p:cNvSpPr>
            <a:spLocks noGrp="1"/>
          </p:cNvSpPr>
          <p:nvPr>
            <p:ph type="title"/>
          </p:nvPr>
        </p:nvSpPr>
        <p:spPr>
          <a:xfrm>
            <a:off x="839788" y="457200"/>
            <a:ext cx="3931920" cy="3429000"/>
          </a:xfrm>
        </p:spPr>
        <p:txBody>
          <a:bodyPr anchor="b">
            <a:normAutofit/>
          </a:bodyPr>
          <a:lstStyle>
            <a:lvl1pPr>
              <a:defRPr sz="60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14DA4032-EC66-4974-BD30-898B60E4B562}"/>
              </a:ext>
            </a:extLst>
          </p:cNvPr>
          <p:cNvSpPr>
            <a:spLocks noGrp="1"/>
          </p:cNvSpPr>
          <p:nvPr>
            <p:ph type="pic" idx="1"/>
          </p:nvPr>
        </p:nvSpPr>
        <p:spPr>
          <a:xfrm>
            <a:off x="5303520" y="548640"/>
            <a:ext cx="6053328" cy="543153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921802D0-5574-4631-BA49-92362F8E40DC}"/>
              </a:ext>
            </a:extLst>
          </p:cNvPr>
          <p:cNvSpPr>
            <a:spLocks noGrp="1"/>
          </p:cNvSpPr>
          <p:nvPr>
            <p:ph type="body" sz="half" idx="2"/>
          </p:nvPr>
        </p:nvSpPr>
        <p:spPr>
          <a:xfrm>
            <a:off x="839788" y="3977640"/>
            <a:ext cx="3931920" cy="2002536"/>
          </a:xfrm>
        </p:spPr>
        <p:txBody>
          <a:bodyPr>
            <a:normAutofit/>
          </a:bodyPr>
          <a:lstStyle>
            <a:lvl1pPr marL="0" indent="0">
              <a:buNone/>
              <a:defRPr sz="3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F62C2F5B-DDDD-4E64-94A9-99E46F4B06A0}"/>
              </a:ext>
            </a:extLst>
          </p:cNvPr>
          <p:cNvSpPr>
            <a:spLocks noGrp="1"/>
          </p:cNvSpPr>
          <p:nvPr>
            <p:ph type="dt" sz="half" idx="10"/>
          </p:nvPr>
        </p:nvSpPr>
        <p:spPr/>
        <p:txBody>
          <a:bodyPr/>
          <a:lstStyle/>
          <a:p>
            <a:fld id="{72345051-2045-45DA-935E-2E3CA1A69ADC}" type="datetimeFigureOut">
              <a:rPr lang="en-US" smtClean="0"/>
              <a:t>4/16/2025</a:t>
            </a:fld>
            <a:endParaRPr lang="en-US"/>
          </a:p>
        </p:txBody>
      </p:sp>
      <p:sp>
        <p:nvSpPr>
          <p:cNvPr id="6" name="Footer Placeholder 5">
            <a:extLst>
              <a:ext uri="{FF2B5EF4-FFF2-40B4-BE49-F238E27FC236}">
                <a16:creationId xmlns:a16="http://schemas.microsoft.com/office/drawing/2014/main" id="{D4FA8D36-8865-48E7-8249-ED729A5F709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30F98C3-0B62-4361-8408-A01F70807CDB}"/>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8" name="Rectangle 6" descr="Tag=AccentColor&#10;Flavor=Light&#10;Target=FillAndLine">
            <a:extLst>
              <a:ext uri="{FF2B5EF4-FFF2-40B4-BE49-F238E27FC236}">
                <a16:creationId xmlns:a16="http://schemas.microsoft.com/office/drawing/2014/main" id="{FE511AB6-FEAF-4549-BA88-0764BD10B63D}"/>
              </a:ext>
            </a:extLst>
          </p:cNvPr>
          <p:cNvSpPr/>
          <p:nvPr/>
        </p:nvSpPr>
        <p:spPr>
          <a:xfrm rot="5400000">
            <a:off x="2798064" y="3254143"/>
            <a:ext cx="4480560" cy="27432"/>
          </a:xfrm>
          <a:custGeom>
            <a:avLst/>
            <a:gdLst>
              <a:gd name="connsiteX0" fmla="*/ 0 w 4480560"/>
              <a:gd name="connsiteY0" fmla="*/ 0 h 27432"/>
              <a:gd name="connsiteX1" fmla="*/ 595274 w 4480560"/>
              <a:gd name="connsiteY1" fmla="*/ 0 h 27432"/>
              <a:gd name="connsiteX2" fmla="*/ 1100938 w 4480560"/>
              <a:gd name="connsiteY2" fmla="*/ 0 h 27432"/>
              <a:gd name="connsiteX3" fmla="*/ 1651406 w 4480560"/>
              <a:gd name="connsiteY3" fmla="*/ 0 h 27432"/>
              <a:gd name="connsiteX4" fmla="*/ 2336292 w 4480560"/>
              <a:gd name="connsiteY4" fmla="*/ 0 h 27432"/>
              <a:gd name="connsiteX5" fmla="*/ 2931566 w 4480560"/>
              <a:gd name="connsiteY5" fmla="*/ 0 h 27432"/>
              <a:gd name="connsiteX6" fmla="*/ 3482035 w 4480560"/>
              <a:gd name="connsiteY6" fmla="*/ 0 h 27432"/>
              <a:gd name="connsiteX7" fmla="*/ 4480560 w 4480560"/>
              <a:gd name="connsiteY7" fmla="*/ 0 h 27432"/>
              <a:gd name="connsiteX8" fmla="*/ 4480560 w 4480560"/>
              <a:gd name="connsiteY8" fmla="*/ 27432 h 27432"/>
              <a:gd name="connsiteX9" fmla="*/ 3840480 w 4480560"/>
              <a:gd name="connsiteY9" fmla="*/ 27432 h 27432"/>
              <a:gd name="connsiteX10" fmla="*/ 3290011 w 4480560"/>
              <a:gd name="connsiteY10" fmla="*/ 27432 h 27432"/>
              <a:gd name="connsiteX11" fmla="*/ 2560320 w 4480560"/>
              <a:gd name="connsiteY11" fmla="*/ 27432 h 27432"/>
              <a:gd name="connsiteX12" fmla="*/ 1965046 w 4480560"/>
              <a:gd name="connsiteY12" fmla="*/ 27432 h 27432"/>
              <a:gd name="connsiteX13" fmla="*/ 1459382 w 4480560"/>
              <a:gd name="connsiteY13" fmla="*/ 27432 h 27432"/>
              <a:gd name="connsiteX14" fmla="*/ 774497 w 4480560"/>
              <a:gd name="connsiteY14" fmla="*/ 27432 h 27432"/>
              <a:gd name="connsiteX15" fmla="*/ 0 w 4480560"/>
              <a:gd name="connsiteY15" fmla="*/ 27432 h 27432"/>
              <a:gd name="connsiteX16" fmla="*/ 0 w 4480560"/>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27432"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79587" y="8304"/>
                  <a:pt x="4480082" y="21512"/>
                  <a:pt x="4480560" y="27432"/>
                </a:cubicBezTo>
                <a:cubicBezTo>
                  <a:pt x="4314132" y="24068"/>
                  <a:pt x="4028383" y="45776"/>
                  <a:pt x="3840480" y="27432"/>
                </a:cubicBezTo>
                <a:cubicBezTo>
                  <a:pt x="3652577" y="9088"/>
                  <a:pt x="3547615" y="11992"/>
                  <a:pt x="3290011" y="27432"/>
                </a:cubicBezTo>
                <a:cubicBezTo>
                  <a:pt x="3032407" y="42872"/>
                  <a:pt x="2830268" y="17863"/>
                  <a:pt x="2560320" y="27432"/>
                </a:cubicBezTo>
                <a:cubicBezTo>
                  <a:pt x="2290372" y="37001"/>
                  <a:pt x="2147422" y="15872"/>
                  <a:pt x="1965046" y="27432"/>
                </a:cubicBezTo>
                <a:cubicBezTo>
                  <a:pt x="1782670" y="38992"/>
                  <a:pt x="1689791" y="49824"/>
                  <a:pt x="1459382" y="27432"/>
                </a:cubicBezTo>
                <a:cubicBezTo>
                  <a:pt x="1228973" y="5040"/>
                  <a:pt x="915486" y="45645"/>
                  <a:pt x="774497" y="27432"/>
                </a:cubicBezTo>
                <a:cubicBezTo>
                  <a:pt x="633508" y="9219"/>
                  <a:pt x="361442" y="-1963"/>
                  <a:pt x="0" y="27432"/>
                </a:cubicBezTo>
                <a:cubicBezTo>
                  <a:pt x="-1048" y="14992"/>
                  <a:pt x="-1120" y="7447"/>
                  <a:pt x="0" y="0"/>
                </a:cubicBezTo>
                <a:close/>
              </a:path>
              <a:path w="4480560" h="27432"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81045" y="9333"/>
                  <a:pt x="4481838" y="19699"/>
                  <a:pt x="4480560" y="27432"/>
                </a:cubicBezTo>
                <a:cubicBezTo>
                  <a:pt x="4279652" y="2294"/>
                  <a:pt x="4200762" y="50710"/>
                  <a:pt x="3930091" y="27432"/>
                </a:cubicBezTo>
                <a:cubicBezTo>
                  <a:pt x="3659420" y="4154"/>
                  <a:pt x="3456052" y="31438"/>
                  <a:pt x="3290011" y="27432"/>
                </a:cubicBezTo>
                <a:cubicBezTo>
                  <a:pt x="3123970" y="23426"/>
                  <a:pt x="2882392" y="41962"/>
                  <a:pt x="2649931" y="27432"/>
                </a:cubicBezTo>
                <a:cubicBezTo>
                  <a:pt x="2417470" y="12902"/>
                  <a:pt x="2238426" y="16481"/>
                  <a:pt x="2054657" y="27432"/>
                </a:cubicBezTo>
                <a:cubicBezTo>
                  <a:pt x="1870888" y="38383"/>
                  <a:pt x="1566368" y="54184"/>
                  <a:pt x="1324966" y="27432"/>
                </a:cubicBezTo>
                <a:cubicBezTo>
                  <a:pt x="1083564" y="680"/>
                  <a:pt x="787410" y="20090"/>
                  <a:pt x="595274" y="27432"/>
                </a:cubicBezTo>
                <a:cubicBezTo>
                  <a:pt x="403138" y="34774"/>
                  <a:pt x="169622" y="19643"/>
                  <a:pt x="0" y="27432"/>
                </a:cubicBezTo>
                <a:cubicBezTo>
                  <a:pt x="211" y="18145"/>
                  <a:pt x="120" y="6480"/>
                  <a:pt x="0" y="0"/>
                </a:cubicBezTo>
                <a:close/>
              </a:path>
            </a:pathLst>
          </a:custGeom>
          <a:solidFill>
            <a:schemeClr val="tx1"/>
          </a:solidFill>
          <a:ln w="4445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019711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07CF8D-FF51-4FD8-B968-A2C85073478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661A953-02EA-491B-A215-AF8420D74D3A}"/>
              </a:ext>
            </a:extLst>
          </p:cNvPr>
          <p:cNvSpPr>
            <a:spLocks noGrp="1"/>
          </p:cNvSpPr>
          <p:nvPr>
            <p:ph type="body" orient="vert" idx="1"/>
          </p:nvPr>
        </p:nvSpPr>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34084D1E-BC98-44E4-8D2C-89CCDC293331}"/>
              </a:ext>
            </a:extLst>
          </p:cNvPr>
          <p:cNvSpPr>
            <a:spLocks noGrp="1"/>
          </p:cNvSpPr>
          <p:nvPr>
            <p:ph type="dt" sz="half" idx="10"/>
          </p:nvPr>
        </p:nvSpPr>
        <p:spPr/>
        <p:txBody>
          <a:bodyPr/>
          <a:lstStyle/>
          <a:p>
            <a:fld id="{72345051-2045-45DA-935E-2E3CA1A69ADC}" type="datetimeFigureOut">
              <a:rPr lang="en-US" smtClean="0"/>
              <a:t>4/16/2025</a:t>
            </a:fld>
            <a:endParaRPr lang="en-US"/>
          </a:p>
        </p:txBody>
      </p:sp>
      <p:sp>
        <p:nvSpPr>
          <p:cNvPr id="5" name="Footer Placeholder 4">
            <a:extLst>
              <a:ext uri="{FF2B5EF4-FFF2-40B4-BE49-F238E27FC236}">
                <a16:creationId xmlns:a16="http://schemas.microsoft.com/office/drawing/2014/main" id="{513019EB-9C2B-4833-B72A-14769415972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5F6E764-5688-45F5-94ED-A7357D2F5689}"/>
              </a:ext>
            </a:extLst>
          </p:cNvPr>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6171328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20E3CB6-3025-40BF-A04B-A7B0CB4C01F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EDD5CB3-8B24-48C7-89D3-8DCAD36A453D}"/>
              </a:ext>
            </a:extLst>
          </p:cNvPr>
          <p:cNvSpPr>
            <a:spLocks noGrp="1"/>
          </p:cNvSpPr>
          <p:nvPr>
            <p:ph type="body" orient="vert" idx="1"/>
          </p:nvPr>
        </p:nvSpPr>
        <p:spPr>
          <a:xfrm>
            <a:off x="838200" y="365125"/>
            <a:ext cx="7734300" cy="5811838"/>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150BC931-E2BF-4C1D-91AA-89F82F8268B2}"/>
              </a:ext>
            </a:extLst>
          </p:cNvPr>
          <p:cNvSpPr>
            <a:spLocks noGrp="1"/>
          </p:cNvSpPr>
          <p:nvPr>
            <p:ph type="dt" sz="half" idx="10"/>
          </p:nvPr>
        </p:nvSpPr>
        <p:spPr/>
        <p:txBody>
          <a:bodyPr/>
          <a:lstStyle/>
          <a:p>
            <a:fld id="{72345051-2045-45DA-935E-2E3CA1A69ADC}" type="datetimeFigureOut">
              <a:rPr lang="en-US" smtClean="0"/>
              <a:t>4/16/2025</a:t>
            </a:fld>
            <a:endParaRPr lang="en-US"/>
          </a:p>
        </p:txBody>
      </p:sp>
      <p:sp>
        <p:nvSpPr>
          <p:cNvPr id="5" name="Footer Placeholder 4">
            <a:extLst>
              <a:ext uri="{FF2B5EF4-FFF2-40B4-BE49-F238E27FC236}">
                <a16:creationId xmlns:a16="http://schemas.microsoft.com/office/drawing/2014/main" id="{7548A135-AEE9-4483-957E-3D143318DD0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8DEFD4-A052-46B3-B2AE-F3091D8A2F7B}"/>
              </a:ext>
            </a:extLst>
          </p:cNvPr>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138666182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8"/>
        <p:cNvGrpSpPr/>
        <p:nvPr/>
      </p:nvGrpSpPr>
      <p:grpSpPr>
        <a:xfrm>
          <a:off x="0" y="0"/>
          <a:ext cx="0" cy="0"/>
          <a:chOff x="0" y="0"/>
          <a:chExt cx="0" cy="0"/>
        </a:xfrm>
      </p:grpSpPr>
      <p:sp>
        <p:nvSpPr>
          <p:cNvPr id="19" name="Google Shape;19;p4"/>
          <p:cNvSpPr/>
          <p:nvPr/>
        </p:nvSpPr>
        <p:spPr>
          <a:xfrm rot="10800000" flipH="1">
            <a:off x="0" y="2248000"/>
            <a:ext cx="12192000" cy="4610000"/>
          </a:xfrm>
          <a:prstGeom prst="rect">
            <a:avLst/>
          </a:prstGeom>
          <a:solidFill>
            <a:schemeClr val="accent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20" name="Google Shape;20;p4"/>
          <p:cNvSpPr/>
          <p:nvPr/>
        </p:nvSpPr>
        <p:spPr>
          <a:xfrm>
            <a:off x="0" y="2248000"/>
            <a:ext cx="12192000" cy="1448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21" name="Google Shape;21;p4"/>
          <p:cNvSpPr txBox="1">
            <a:spLocks noGrp="1"/>
          </p:cNvSpPr>
          <p:nvPr>
            <p:ph type="title"/>
          </p:nvPr>
        </p:nvSpPr>
        <p:spPr>
          <a:xfrm>
            <a:off x="629200" y="984967"/>
            <a:ext cx="10962800" cy="1023600"/>
          </a:xfrm>
          <a:prstGeom prst="rect">
            <a:avLst/>
          </a:prstGeom>
        </p:spPr>
        <p:txBody>
          <a:bodyPr spcFirstLastPara="1" wrap="square" lIns="91425" tIns="91425" rIns="91425" bIns="91425" anchor="b" anchorCtr="0">
            <a:normAutofit/>
          </a:bodyPr>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a:endParaRPr/>
          </a:p>
        </p:txBody>
      </p:sp>
      <p:sp>
        <p:nvSpPr>
          <p:cNvPr id="22" name="Google Shape;22;p4"/>
          <p:cNvSpPr txBox="1">
            <a:spLocks noGrp="1"/>
          </p:cNvSpPr>
          <p:nvPr>
            <p:ph type="body" idx="1"/>
          </p:nvPr>
        </p:nvSpPr>
        <p:spPr>
          <a:xfrm>
            <a:off x="629200" y="2558767"/>
            <a:ext cx="10962800" cy="3613600"/>
          </a:xfrm>
          <a:prstGeom prst="rect">
            <a:avLst/>
          </a:prstGeom>
        </p:spPr>
        <p:txBody>
          <a:bodyPr spcFirstLastPara="1" wrap="square" lIns="91425" tIns="91425" rIns="91425" bIns="91425" anchor="t" anchorCtr="0">
            <a:normAutofit/>
          </a:bodyPr>
          <a:lstStyle>
            <a:lvl1pPr marL="609585" lvl="0" indent="-457189">
              <a:spcBef>
                <a:spcPts val="0"/>
              </a:spcBef>
              <a:spcAft>
                <a:spcPts val="0"/>
              </a:spcAft>
              <a:buSzPts val="1800"/>
              <a:buChar char="●"/>
              <a:defRPr/>
            </a:lvl1pPr>
            <a:lvl2pPr marL="1219170" lvl="1" indent="-423323">
              <a:spcBef>
                <a:spcPts val="0"/>
              </a:spcBef>
              <a:spcAft>
                <a:spcPts val="0"/>
              </a:spcAft>
              <a:buSzPts val="1400"/>
              <a:buChar char="○"/>
              <a:defRPr/>
            </a:lvl2pPr>
            <a:lvl3pPr marL="1828754" lvl="2" indent="-423323">
              <a:spcBef>
                <a:spcPts val="0"/>
              </a:spcBef>
              <a:spcAft>
                <a:spcPts val="0"/>
              </a:spcAft>
              <a:buSzPts val="1400"/>
              <a:buChar char="■"/>
              <a:defRPr/>
            </a:lvl3pPr>
            <a:lvl4pPr marL="2438339" lvl="3" indent="-423323">
              <a:spcBef>
                <a:spcPts val="0"/>
              </a:spcBef>
              <a:spcAft>
                <a:spcPts val="0"/>
              </a:spcAft>
              <a:buSzPts val="1400"/>
              <a:buChar char="●"/>
              <a:defRPr/>
            </a:lvl4pPr>
            <a:lvl5pPr marL="3047924" lvl="4" indent="-423323">
              <a:spcBef>
                <a:spcPts val="0"/>
              </a:spcBef>
              <a:spcAft>
                <a:spcPts val="0"/>
              </a:spcAft>
              <a:buSzPts val="1400"/>
              <a:buChar char="○"/>
              <a:defRPr/>
            </a:lvl5pPr>
            <a:lvl6pPr marL="3657509" lvl="5" indent="-423323">
              <a:spcBef>
                <a:spcPts val="0"/>
              </a:spcBef>
              <a:spcAft>
                <a:spcPts val="0"/>
              </a:spcAft>
              <a:buSzPts val="1400"/>
              <a:buChar char="■"/>
              <a:defRPr/>
            </a:lvl6pPr>
            <a:lvl7pPr marL="4267093" lvl="6" indent="-423323">
              <a:spcBef>
                <a:spcPts val="0"/>
              </a:spcBef>
              <a:spcAft>
                <a:spcPts val="0"/>
              </a:spcAft>
              <a:buSzPts val="1400"/>
              <a:buChar char="●"/>
              <a:defRPr/>
            </a:lvl7pPr>
            <a:lvl8pPr marL="4876678" lvl="7" indent="-423323">
              <a:spcBef>
                <a:spcPts val="0"/>
              </a:spcBef>
              <a:spcAft>
                <a:spcPts val="0"/>
              </a:spcAft>
              <a:buSzPts val="1400"/>
              <a:buChar char="○"/>
              <a:defRPr/>
            </a:lvl8pPr>
            <a:lvl9pPr marL="5486263" lvl="8" indent="-423323">
              <a:spcBef>
                <a:spcPts val="0"/>
              </a:spcBef>
              <a:spcAft>
                <a:spcPts val="0"/>
              </a:spcAft>
              <a:buSzPts val="1400"/>
              <a:buChar char="■"/>
              <a:defRPr/>
            </a:lvl9pPr>
          </a:lstStyle>
          <a:p>
            <a:endParaRPr/>
          </a:p>
        </p:txBody>
      </p:sp>
      <p:sp>
        <p:nvSpPr>
          <p:cNvPr id="23" name="Google Shape;23;p4"/>
          <p:cNvSpPr txBox="1">
            <a:spLocks noGrp="1"/>
          </p:cNvSpPr>
          <p:nvPr>
            <p:ph type="sldNum" idx="12"/>
          </p:nvPr>
        </p:nvSpPr>
        <p:spPr>
          <a:xfrm>
            <a:off x="11364721" y="6260831"/>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7346392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F72D13B-FFCB-4650-AD3C-CB503735257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D0CA9470-DF15-46A1-BF0E-8A5367A4B0F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263047CB-E94D-482F-BACA-681E96C0EC2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600">
                <a:solidFill>
                  <a:schemeClr val="tx1">
                    <a:tint val="75000"/>
                  </a:schemeClr>
                </a:solidFill>
              </a:defRPr>
            </a:lvl1pPr>
          </a:lstStyle>
          <a:p>
            <a:fld id="{72345051-2045-45DA-935E-2E3CA1A69ADC}" type="datetimeFigureOut">
              <a:rPr lang="en-US" smtClean="0"/>
              <a:t>4/16/2025</a:t>
            </a:fld>
            <a:endParaRPr lang="en-US" dirty="0"/>
          </a:p>
        </p:txBody>
      </p:sp>
      <p:sp>
        <p:nvSpPr>
          <p:cNvPr id="5" name="Footer Placeholder 4">
            <a:extLst>
              <a:ext uri="{FF2B5EF4-FFF2-40B4-BE49-F238E27FC236}">
                <a16:creationId xmlns:a16="http://schemas.microsoft.com/office/drawing/2014/main" id="{2CFDA4B5-E797-42FC-8B7A-2294DF24A3D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6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678ED201-6D0E-422C-B4EC-566A3DC2980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600">
                <a:solidFill>
                  <a:schemeClr val="tx1">
                    <a:tint val="75000"/>
                  </a:schemeClr>
                </a:solidFill>
              </a:defRPr>
            </a:lvl1pPr>
          </a:lstStyle>
          <a:p>
            <a:fld id="{A7CD31F4-64FA-4BA0-9498-67783267A8C8}" type="slidenum">
              <a:rPr lang="en-US" smtClean="0"/>
              <a:t>‹#›</a:t>
            </a:fld>
            <a:endParaRPr lang="en-US" dirty="0"/>
          </a:p>
        </p:txBody>
      </p:sp>
    </p:spTree>
    <p:extLst>
      <p:ext uri="{BB962C8B-B14F-4D97-AF65-F5344CB8AC3E}">
        <p14:creationId xmlns:p14="http://schemas.microsoft.com/office/powerpoint/2010/main" val="4126130820"/>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19" r:id="rId6"/>
    <p:sldLayoutId id="2147483715" r:id="rId7"/>
    <p:sldLayoutId id="2147483716" r:id="rId8"/>
    <p:sldLayoutId id="2147483717" r:id="rId9"/>
    <p:sldLayoutId id="2147483718" r:id="rId10"/>
    <p:sldLayoutId id="2147483720" r:id="rId11"/>
    <p:sldLayoutId id="2147483727" r:id="rId12"/>
  </p:sldLayoutIdLst>
  <p:txStyles>
    <p:titleStyle>
      <a:lvl1pPr algn="l" defTabSz="914400" rtl="0" eaLnBrk="1" latinLnBrk="0" hangingPunct="1">
        <a:lnSpc>
          <a:spcPct val="100000"/>
        </a:lnSpc>
        <a:spcBef>
          <a:spcPct val="0"/>
        </a:spcBef>
        <a:buNone/>
        <a:defRPr sz="5400" kern="120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3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26.png"/></Relationships>
</file>

<file path=ppt/slides/_rels/slide33.xml.rels><?xml version="1.0" encoding="UTF-8" standalone="yes"?>
<Relationships xmlns="http://schemas.openxmlformats.org/package/2006/relationships"><Relationship Id="rId3" Type="http://schemas.openxmlformats.org/officeDocument/2006/relationships/customXml" Target="../ink/ink1.xml"/><Relationship Id="rId2" Type="http://schemas.openxmlformats.org/officeDocument/2006/relationships/hyperlink" Target="mailto:Jslater-sanchez@avhsd.org" TargetMode="External"/><Relationship Id="rId1" Type="http://schemas.openxmlformats.org/officeDocument/2006/relationships/slideLayout" Target="../slideLayouts/slideLayout2.xml"/><Relationship Id="rId5" Type="http://schemas.openxmlformats.org/officeDocument/2006/relationships/image" Target="../media/image24.png"/><Relationship Id="rId4" Type="http://schemas.openxmlformats.org/officeDocument/2006/relationships/image" Target="../media/image110.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5" name="Rectangle 104">
            <a:extLst>
              <a:ext uri="{FF2B5EF4-FFF2-40B4-BE49-F238E27FC236}">
                <a16:creationId xmlns:a16="http://schemas.microsoft.com/office/drawing/2014/main" id="{93245F62-CCC4-49E4-B95B-EA6C1E7905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805EA04-435B-AF48-CEE7-9F1332EAAC44}"/>
              </a:ext>
            </a:extLst>
          </p:cNvPr>
          <p:cNvSpPr>
            <a:spLocks noGrp="1"/>
          </p:cNvSpPr>
          <p:nvPr>
            <p:ph type="ctrTitle"/>
          </p:nvPr>
        </p:nvSpPr>
        <p:spPr>
          <a:xfrm>
            <a:off x="638882" y="3577456"/>
            <a:ext cx="10909640" cy="1687814"/>
          </a:xfrm>
        </p:spPr>
        <p:txBody>
          <a:bodyPr anchor="b">
            <a:normAutofit/>
          </a:bodyPr>
          <a:lstStyle/>
          <a:p>
            <a:pPr algn="ctr">
              <a:lnSpc>
                <a:spcPct val="90000"/>
              </a:lnSpc>
            </a:pPr>
            <a:r>
              <a:rPr lang="en-US" sz="6300"/>
              <a:t>District Parent/Student Advisory Committee</a:t>
            </a:r>
          </a:p>
        </p:txBody>
      </p:sp>
      <p:sp>
        <p:nvSpPr>
          <p:cNvPr id="3" name="Subtitle 2">
            <a:extLst>
              <a:ext uri="{FF2B5EF4-FFF2-40B4-BE49-F238E27FC236}">
                <a16:creationId xmlns:a16="http://schemas.microsoft.com/office/drawing/2014/main" id="{60805B9B-4F3F-7045-70DA-C631098089B8}"/>
              </a:ext>
            </a:extLst>
          </p:cNvPr>
          <p:cNvSpPr>
            <a:spLocks noGrp="1"/>
          </p:cNvSpPr>
          <p:nvPr>
            <p:ph type="subTitle" idx="1"/>
          </p:nvPr>
        </p:nvSpPr>
        <p:spPr>
          <a:xfrm>
            <a:off x="638881" y="5660607"/>
            <a:ext cx="10909643" cy="552659"/>
          </a:xfrm>
        </p:spPr>
        <p:txBody>
          <a:bodyPr anchor="t">
            <a:normAutofit/>
          </a:bodyPr>
          <a:lstStyle/>
          <a:p>
            <a:pPr algn="ctr"/>
            <a:r>
              <a:rPr lang="en-US" sz="2400" b="1"/>
              <a:t>May 12, 2025</a:t>
            </a:r>
          </a:p>
          <a:p>
            <a:pPr algn="ctr"/>
            <a:endParaRPr lang="en-US" sz="2400"/>
          </a:p>
          <a:p>
            <a:pPr algn="ctr"/>
            <a:endParaRPr lang="en-US" sz="2400" dirty="0"/>
          </a:p>
        </p:txBody>
      </p:sp>
      <p:pic>
        <p:nvPicPr>
          <p:cNvPr id="5" name="Picture 4" descr="A blue and orange logo&#10;&#10;AI-generated content may be incorrect.">
            <a:extLst>
              <a:ext uri="{FF2B5EF4-FFF2-40B4-BE49-F238E27FC236}">
                <a16:creationId xmlns:a16="http://schemas.microsoft.com/office/drawing/2014/main" id="{BD542AB8-66E7-A71A-58D1-61FC0E7E056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98292" y="591670"/>
            <a:ext cx="5190819" cy="2688873"/>
          </a:xfrm>
          <a:prstGeom prst="rect">
            <a:avLst/>
          </a:prstGeom>
        </p:spPr>
      </p:pic>
      <p:sp>
        <p:nvSpPr>
          <p:cNvPr id="107" name="Rectangle 6">
            <a:extLst>
              <a:ext uri="{FF2B5EF4-FFF2-40B4-BE49-F238E27FC236}">
                <a16:creationId xmlns:a16="http://schemas.microsoft.com/office/drawing/2014/main" id="{E6C0DD6B-6AA3-448F-9B99-8386295BC1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07702" y="5509052"/>
            <a:ext cx="4572000" cy="27432"/>
          </a:xfrm>
          <a:custGeom>
            <a:avLst/>
            <a:gdLst>
              <a:gd name="connsiteX0" fmla="*/ 0 w 4572000"/>
              <a:gd name="connsiteY0" fmla="*/ 0 h 27432"/>
              <a:gd name="connsiteX1" fmla="*/ 607423 w 4572000"/>
              <a:gd name="connsiteY1" fmla="*/ 0 h 27432"/>
              <a:gd name="connsiteX2" fmla="*/ 1123406 w 4572000"/>
              <a:gd name="connsiteY2" fmla="*/ 0 h 27432"/>
              <a:gd name="connsiteX3" fmla="*/ 1685109 w 4572000"/>
              <a:gd name="connsiteY3" fmla="*/ 0 h 27432"/>
              <a:gd name="connsiteX4" fmla="*/ 2383971 w 4572000"/>
              <a:gd name="connsiteY4" fmla="*/ 0 h 27432"/>
              <a:gd name="connsiteX5" fmla="*/ 2991394 w 4572000"/>
              <a:gd name="connsiteY5" fmla="*/ 0 h 27432"/>
              <a:gd name="connsiteX6" fmla="*/ 3553097 w 4572000"/>
              <a:gd name="connsiteY6" fmla="*/ 0 h 27432"/>
              <a:gd name="connsiteX7" fmla="*/ 4572000 w 4572000"/>
              <a:gd name="connsiteY7" fmla="*/ 0 h 27432"/>
              <a:gd name="connsiteX8" fmla="*/ 4572000 w 4572000"/>
              <a:gd name="connsiteY8" fmla="*/ 27432 h 27432"/>
              <a:gd name="connsiteX9" fmla="*/ 3918857 w 4572000"/>
              <a:gd name="connsiteY9" fmla="*/ 27432 h 27432"/>
              <a:gd name="connsiteX10" fmla="*/ 3357154 w 4572000"/>
              <a:gd name="connsiteY10" fmla="*/ 27432 h 27432"/>
              <a:gd name="connsiteX11" fmla="*/ 2612571 w 4572000"/>
              <a:gd name="connsiteY11" fmla="*/ 27432 h 27432"/>
              <a:gd name="connsiteX12" fmla="*/ 2005149 w 4572000"/>
              <a:gd name="connsiteY12" fmla="*/ 27432 h 27432"/>
              <a:gd name="connsiteX13" fmla="*/ 1489166 w 4572000"/>
              <a:gd name="connsiteY13" fmla="*/ 27432 h 27432"/>
              <a:gd name="connsiteX14" fmla="*/ 790303 w 4572000"/>
              <a:gd name="connsiteY14" fmla="*/ 27432 h 27432"/>
              <a:gd name="connsiteX15" fmla="*/ 0 w 4572000"/>
              <a:gd name="connsiteY15" fmla="*/ 27432 h 27432"/>
              <a:gd name="connsiteX16" fmla="*/ 0 w 4572000"/>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572000" h="27432" fill="none" extrusionOk="0">
                <a:moveTo>
                  <a:pt x="0" y="0"/>
                </a:moveTo>
                <a:cubicBezTo>
                  <a:pt x="150397" y="-23421"/>
                  <a:pt x="474161" y="9174"/>
                  <a:pt x="607423" y="0"/>
                </a:cubicBezTo>
                <a:cubicBezTo>
                  <a:pt x="740685" y="-9174"/>
                  <a:pt x="868821" y="-4258"/>
                  <a:pt x="1123406" y="0"/>
                </a:cubicBezTo>
                <a:cubicBezTo>
                  <a:pt x="1377991" y="4258"/>
                  <a:pt x="1567664" y="-12410"/>
                  <a:pt x="1685109" y="0"/>
                </a:cubicBezTo>
                <a:cubicBezTo>
                  <a:pt x="1802554" y="12410"/>
                  <a:pt x="2193086" y="-14353"/>
                  <a:pt x="2383971" y="0"/>
                </a:cubicBezTo>
                <a:cubicBezTo>
                  <a:pt x="2574856" y="14353"/>
                  <a:pt x="2697477" y="-26142"/>
                  <a:pt x="2991394" y="0"/>
                </a:cubicBezTo>
                <a:cubicBezTo>
                  <a:pt x="3285311" y="26142"/>
                  <a:pt x="3423667" y="26544"/>
                  <a:pt x="3553097" y="0"/>
                </a:cubicBezTo>
                <a:cubicBezTo>
                  <a:pt x="3682527" y="-26544"/>
                  <a:pt x="4344147" y="50350"/>
                  <a:pt x="4572000" y="0"/>
                </a:cubicBezTo>
                <a:cubicBezTo>
                  <a:pt x="4571027" y="8304"/>
                  <a:pt x="4571522" y="21512"/>
                  <a:pt x="4572000" y="27432"/>
                </a:cubicBezTo>
                <a:cubicBezTo>
                  <a:pt x="4438349" y="5490"/>
                  <a:pt x="4090129" y="31231"/>
                  <a:pt x="3918857" y="27432"/>
                </a:cubicBezTo>
                <a:cubicBezTo>
                  <a:pt x="3747585" y="23633"/>
                  <a:pt x="3498826" y="6883"/>
                  <a:pt x="3357154" y="27432"/>
                </a:cubicBezTo>
                <a:cubicBezTo>
                  <a:pt x="3215482" y="47981"/>
                  <a:pt x="2784289" y="56849"/>
                  <a:pt x="2612571" y="27432"/>
                </a:cubicBezTo>
                <a:cubicBezTo>
                  <a:pt x="2440853" y="-1985"/>
                  <a:pt x="2261292" y="25951"/>
                  <a:pt x="2005149" y="27432"/>
                </a:cubicBezTo>
                <a:cubicBezTo>
                  <a:pt x="1749006" y="28913"/>
                  <a:pt x="1700078" y="34342"/>
                  <a:pt x="1489166" y="27432"/>
                </a:cubicBezTo>
                <a:cubicBezTo>
                  <a:pt x="1278254" y="20522"/>
                  <a:pt x="1077188" y="56916"/>
                  <a:pt x="790303" y="27432"/>
                </a:cubicBezTo>
                <a:cubicBezTo>
                  <a:pt x="503418" y="-2052"/>
                  <a:pt x="359168" y="57044"/>
                  <a:pt x="0" y="27432"/>
                </a:cubicBezTo>
                <a:cubicBezTo>
                  <a:pt x="-1048" y="14992"/>
                  <a:pt x="-1120" y="7447"/>
                  <a:pt x="0" y="0"/>
                </a:cubicBezTo>
                <a:close/>
              </a:path>
              <a:path w="4572000" h="27432" stroke="0" extrusionOk="0">
                <a:moveTo>
                  <a:pt x="0" y="0"/>
                </a:moveTo>
                <a:cubicBezTo>
                  <a:pt x="155698" y="6780"/>
                  <a:pt x="465972" y="13197"/>
                  <a:pt x="607423" y="0"/>
                </a:cubicBezTo>
                <a:cubicBezTo>
                  <a:pt x="748874" y="-13197"/>
                  <a:pt x="1014133" y="22994"/>
                  <a:pt x="1123406" y="0"/>
                </a:cubicBezTo>
                <a:cubicBezTo>
                  <a:pt x="1232679" y="-22994"/>
                  <a:pt x="1639431" y="-2997"/>
                  <a:pt x="1867989" y="0"/>
                </a:cubicBezTo>
                <a:cubicBezTo>
                  <a:pt x="2096547" y="2997"/>
                  <a:pt x="2265668" y="29557"/>
                  <a:pt x="2475411" y="0"/>
                </a:cubicBezTo>
                <a:cubicBezTo>
                  <a:pt x="2685154" y="-29557"/>
                  <a:pt x="2951491" y="73"/>
                  <a:pt x="3082834" y="0"/>
                </a:cubicBezTo>
                <a:cubicBezTo>
                  <a:pt x="3214177" y="-73"/>
                  <a:pt x="3641000" y="-33478"/>
                  <a:pt x="3827417" y="0"/>
                </a:cubicBezTo>
                <a:cubicBezTo>
                  <a:pt x="4013834" y="33478"/>
                  <a:pt x="4345917" y="14255"/>
                  <a:pt x="4572000" y="0"/>
                </a:cubicBezTo>
                <a:cubicBezTo>
                  <a:pt x="4572485" y="9333"/>
                  <a:pt x="4573278" y="19699"/>
                  <a:pt x="4572000" y="27432"/>
                </a:cubicBezTo>
                <a:cubicBezTo>
                  <a:pt x="4318030" y="43025"/>
                  <a:pt x="4161104" y="34314"/>
                  <a:pt x="4010297" y="27432"/>
                </a:cubicBezTo>
                <a:cubicBezTo>
                  <a:pt x="3859490" y="20550"/>
                  <a:pt x="3592529" y="6613"/>
                  <a:pt x="3357154" y="27432"/>
                </a:cubicBezTo>
                <a:cubicBezTo>
                  <a:pt x="3121779" y="48251"/>
                  <a:pt x="2884285" y="3780"/>
                  <a:pt x="2704011" y="27432"/>
                </a:cubicBezTo>
                <a:cubicBezTo>
                  <a:pt x="2523737" y="51084"/>
                  <a:pt x="2295944" y="32081"/>
                  <a:pt x="2096589" y="27432"/>
                </a:cubicBezTo>
                <a:cubicBezTo>
                  <a:pt x="1897234" y="22783"/>
                  <a:pt x="1623782" y="52518"/>
                  <a:pt x="1352006" y="27432"/>
                </a:cubicBezTo>
                <a:cubicBezTo>
                  <a:pt x="1080230" y="2346"/>
                  <a:pt x="869959" y="12864"/>
                  <a:pt x="607423" y="27432"/>
                </a:cubicBezTo>
                <a:cubicBezTo>
                  <a:pt x="344887" y="42000"/>
                  <a:pt x="188100" y="40051"/>
                  <a:pt x="0" y="27432"/>
                </a:cubicBezTo>
                <a:cubicBezTo>
                  <a:pt x="211" y="18145"/>
                  <a:pt x="120" y="6480"/>
                  <a:pt x="0" y="0"/>
                </a:cubicBezTo>
                <a:close/>
              </a:path>
            </a:pathLst>
          </a:custGeom>
          <a:solidFill>
            <a:srgbClr val="FF9305"/>
          </a:solidFill>
          <a:ln w="38100" cap="rnd">
            <a:solidFill>
              <a:srgbClr val="FF9305"/>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Date Placeholder 26">
            <a:extLst>
              <a:ext uri="{FF2B5EF4-FFF2-40B4-BE49-F238E27FC236}">
                <a16:creationId xmlns:a16="http://schemas.microsoft.com/office/drawing/2014/main" id="{F28B82B1-E269-4325-A665-6CFE5DEE5DE5}"/>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8200" y="6356350"/>
            <a:ext cx="2743200" cy="365125"/>
          </a:xfrm>
          <a:prstGeom prst="rect">
            <a:avLst/>
          </a:prstGeom>
        </p:spPr>
        <p:txBody>
          <a:bodyPr vert="horz" lIns="91440" tIns="45720" rIns="91440" bIns="45720" rtlCol="0" anchor="ctr"/>
          <a:lstStyle>
            <a:defPPr>
              <a:defRPr lang="en-US"/>
            </a:defPPr>
            <a:lvl1pPr marL="0" algn="l" defTabSz="914400" rtl="0" eaLnBrk="1" latinLnBrk="0" hangingPunct="1">
              <a:defRPr sz="16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solidFill>
                <a:schemeClr val="tx1"/>
              </a:solidFill>
            </a:endParaRPr>
          </a:p>
        </p:txBody>
      </p:sp>
      <p:sp>
        <p:nvSpPr>
          <p:cNvPr id="104" name="Footer Placeholder 27">
            <a:extLst>
              <a:ext uri="{FF2B5EF4-FFF2-40B4-BE49-F238E27FC236}">
                <a16:creationId xmlns:a16="http://schemas.microsoft.com/office/drawing/2014/main" id="{7C700527-76FD-4DF4-A597-6F5E089CA0C2}"/>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38600" y="6356350"/>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6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solidFill>
                <a:schemeClr val="tx1"/>
              </a:solidFill>
            </a:endParaRPr>
          </a:p>
        </p:txBody>
      </p:sp>
      <p:sp>
        <p:nvSpPr>
          <p:cNvPr id="106" name="Slide Number Placeholder 28">
            <a:extLst>
              <a:ext uri="{FF2B5EF4-FFF2-40B4-BE49-F238E27FC236}">
                <a16:creationId xmlns:a16="http://schemas.microsoft.com/office/drawing/2014/main" id="{B5EA49A9-01EB-4D60-A392-7DC9B625D67D}"/>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6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solidFill>
                <a:schemeClr val="tx1"/>
              </a:solidFill>
            </a:endParaRPr>
          </a:p>
        </p:txBody>
      </p:sp>
    </p:spTree>
    <p:extLst>
      <p:ext uri="{BB962C8B-B14F-4D97-AF65-F5344CB8AC3E}">
        <p14:creationId xmlns:p14="http://schemas.microsoft.com/office/powerpoint/2010/main" val="8782211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par>
                                <p:cTn id="8" presetID="10" presetClass="entr" presetSubtype="0" fill="hold" grpId="0" nodeType="withEffect">
                                  <p:stCondLst>
                                    <p:cond delay="1500"/>
                                  </p:stCondLst>
                                  <p:iterate>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7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DA381740-063A-41A4-836D-85D14980EE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8200" y="4736883"/>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useBgFill="1">
        <p:nvSpPr>
          <p:cNvPr id="26" name="Rectangle 25">
            <a:extLst>
              <a:ext uri="{FF2B5EF4-FFF2-40B4-BE49-F238E27FC236}">
                <a16:creationId xmlns:a16="http://schemas.microsoft.com/office/drawing/2014/main" id="{8A95209C-5275-4E15-8EA7-7F42980ABF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One in a crowd">
            <a:extLst>
              <a:ext uri="{FF2B5EF4-FFF2-40B4-BE49-F238E27FC236}">
                <a16:creationId xmlns:a16="http://schemas.microsoft.com/office/drawing/2014/main" id="{9C6AEFB2-8310-073C-440A-AABAE08D874C}"/>
              </a:ext>
            </a:extLst>
          </p:cNvPr>
          <p:cNvPicPr>
            <a:picLocks noChangeAspect="1"/>
          </p:cNvPicPr>
          <p:nvPr/>
        </p:nvPicPr>
        <p:blipFill>
          <a:blip r:embed="rId2">
            <a:alphaModFix amt="50000"/>
          </a:blip>
          <a:srcRect t="7724" r="-1" b="17256"/>
          <a:stretch/>
        </p:blipFill>
        <p:spPr>
          <a:xfrm>
            <a:off x="20" y="10"/>
            <a:ext cx="12188931" cy="6857990"/>
          </a:xfrm>
          <a:prstGeom prst="rect">
            <a:avLst/>
          </a:prstGeom>
        </p:spPr>
      </p:pic>
      <p:sp>
        <p:nvSpPr>
          <p:cNvPr id="2" name="Title 1">
            <a:extLst>
              <a:ext uri="{FF2B5EF4-FFF2-40B4-BE49-F238E27FC236}">
                <a16:creationId xmlns:a16="http://schemas.microsoft.com/office/drawing/2014/main" id="{7303088E-3CEE-8609-5B04-540554701FFF}"/>
              </a:ext>
            </a:extLst>
          </p:cNvPr>
          <p:cNvSpPr>
            <a:spLocks noGrp="1"/>
          </p:cNvSpPr>
          <p:nvPr>
            <p:ph type="title"/>
          </p:nvPr>
        </p:nvSpPr>
        <p:spPr>
          <a:xfrm>
            <a:off x="1527048" y="1124712"/>
            <a:ext cx="9144000" cy="3063240"/>
          </a:xfrm>
        </p:spPr>
        <p:txBody>
          <a:bodyPr vert="horz" lIns="91440" tIns="45720" rIns="91440" bIns="45720" rtlCol="0" anchor="b">
            <a:normAutofit/>
          </a:bodyPr>
          <a:lstStyle/>
          <a:p>
            <a:pPr algn="ctr"/>
            <a:r>
              <a:rPr lang="en-US" sz="9600" dirty="0"/>
              <a:t>WELCOME!</a:t>
            </a:r>
          </a:p>
        </p:txBody>
      </p:sp>
      <p:sp>
        <p:nvSpPr>
          <p:cNvPr id="27" name="Rectangle 6">
            <a:extLst>
              <a:ext uri="{FF2B5EF4-FFF2-40B4-BE49-F238E27FC236}">
                <a16:creationId xmlns:a16="http://schemas.microsoft.com/office/drawing/2014/main" id="{4F2ED431-E304-4FF0-9F4E-032783C9D6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38200" y="720953"/>
            <a:ext cx="10515600" cy="5416094"/>
          </a:xfrm>
          <a:custGeom>
            <a:avLst/>
            <a:gdLst>
              <a:gd name="connsiteX0" fmla="*/ 0 w 10515600"/>
              <a:gd name="connsiteY0" fmla="*/ 0 h 5416094"/>
              <a:gd name="connsiteX1" fmla="*/ 552069 w 10515600"/>
              <a:gd name="connsiteY1" fmla="*/ 0 h 5416094"/>
              <a:gd name="connsiteX2" fmla="*/ 893826 w 10515600"/>
              <a:gd name="connsiteY2" fmla="*/ 0 h 5416094"/>
              <a:gd name="connsiteX3" fmla="*/ 1761363 w 10515600"/>
              <a:gd name="connsiteY3" fmla="*/ 0 h 5416094"/>
              <a:gd name="connsiteX4" fmla="*/ 2313432 w 10515600"/>
              <a:gd name="connsiteY4" fmla="*/ 0 h 5416094"/>
              <a:gd name="connsiteX5" fmla="*/ 2865501 w 10515600"/>
              <a:gd name="connsiteY5" fmla="*/ 0 h 5416094"/>
              <a:gd name="connsiteX6" fmla="*/ 3733038 w 10515600"/>
              <a:gd name="connsiteY6" fmla="*/ 0 h 5416094"/>
              <a:gd name="connsiteX7" fmla="*/ 4179951 w 10515600"/>
              <a:gd name="connsiteY7" fmla="*/ 0 h 5416094"/>
              <a:gd name="connsiteX8" fmla="*/ 5047488 w 10515600"/>
              <a:gd name="connsiteY8" fmla="*/ 0 h 5416094"/>
              <a:gd name="connsiteX9" fmla="*/ 5915025 w 10515600"/>
              <a:gd name="connsiteY9" fmla="*/ 0 h 5416094"/>
              <a:gd name="connsiteX10" fmla="*/ 6572250 w 10515600"/>
              <a:gd name="connsiteY10" fmla="*/ 0 h 5416094"/>
              <a:gd name="connsiteX11" fmla="*/ 7439787 w 10515600"/>
              <a:gd name="connsiteY11" fmla="*/ 0 h 5416094"/>
              <a:gd name="connsiteX12" fmla="*/ 7991856 w 10515600"/>
              <a:gd name="connsiteY12" fmla="*/ 0 h 5416094"/>
              <a:gd name="connsiteX13" fmla="*/ 8543925 w 10515600"/>
              <a:gd name="connsiteY13" fmla="*/ 0 h 5416094"/>
              <a:gd name="connsiteX14" fmla="*/ 9306306 w 10515600"/>
              <a:gd name="connsiteY14" fmla="*/ 0 h 5416094"/>
              <a:gd name="connsiteX15" fmla="*/ 9858375 w 10515600"/>
              <a:gd name="connsiteY15" fmla="*/ 0 h 5416094"/>
              <a:gd name="connsiteX16" fmla="*/ 10515600 w 10515600"/>
              <a:gd name="connsiteY16" fmla="*/ 0 h 5416094"/>
              <a:gd name="connsiteX17" fmla="*/ 10515600 w 10515600"/>
              <a:gd name="connsiteY17" fmla="*/ 785334 h 5416094"/>
              <a:gd name="connsiteX18" fmla="*/ 10515600 w 10515600"/>
              <a:gd name="connsiteY18" fmla="*/ 1516506 h 5416094"/>
              <a:gd name="connsiteX19" fmla="*/ 10515600 w 10515600"/>
              <a:gd name="connsiteY19" fmla="*/ 2247679 h 5416094"/>
              <a:gd name="connsiteX20" fmla="*/ 10515600 w 10515600"/>
              <a:gd name="connsiteY20" fmla="*/ 2762208 h 5416094"/>
              <a:gd name="connsiteX21" fmla="*/ 10515600 w 10515600"/>
              <a:gd name="connsiteY21" fmla="*/ 3330898 h 5416094"/>
              <a:gd name="connsiteX22" fmla="*/ 10515600 w 10515600"/>
              <a:gd name="connsiteY22" fmla="*/ 4062071 h 5416094"/>
              <a:gd name="connsiteX23" fmla="*/ 10515600 w 10515600"/>
              <a:gd name="connsiteY23" fmla="*/ 4684921 h 5416094"/>
              <a:gd name="connsiteX24" fmla="*/ 10515600 w 10515600"/>
              <a:gd name="connsiteY24" fmla="*/ 5416094 h 5416094"/>
              <a:gd name="connsiteX25" fmla="*/ 9753219 w 10515600"/>
              <a:gd name="connsiteY25" fmla="*/ 5416094 h 5416094"/>
              <a:gd name="connsiteX26" fmla="*/ 9411462 w 10515600"/>
              <a:gd name="connsiteY26" fmla="*/ 5416094 h 5416094"/>
              <a:gd name="connsiteX27" fmla="*/ 8754237 w 10515600"/>
              <a:gd name="connsiteY27" fmla="*/ 5416094 h 5416094"/>
              <a:gd name="connsiteX28" fmla="*/ 8307324 w 10515600"/>
              <a:gd name="connsiteY28" fmla="*/ 5416094 h 5416094"/>
              <a:gd name="connsiteX29" fmla="*/ 7544943 w 10515600"/>
              <a:gd name="connsiteY29" fmla="*/ 5416094 h 5416094"/>
              <a:gd name="connsiteX30" fmla="*/ 7098030 w 10515600"/>
              <a:gd name="connsiteY30" fmla="*/ 5416094 h 5416094"/>
              <a:gd name="connsiteX31" fmla="*/ 6335649 w 10515600"/>
              <a:gd name="connsiteY31" fmla="*/ 5416094 h 5416094"/>
              <a:gd name="connsiteX32" fmla="*/ 5993892 w 10515600"/>
              <a:gd name="connsiteY32" fmla="*/ 5416094 h 5416094"/>
              <a:gd name="connsiteX33" fmla="*/ 5231511 w 10515600"/>
              <a:gd name="connsiteY33" fmla="*/ 5416094 h 5416094"/>
              <a:gd name="connsiteX34" fmla="*/ 4784598 w 10515600"/>
              <a:gd name="connsiteY34" fmla="*/ 5416094 h 5416094"/>
              <a:gd name="connsiteX35" fmla="*/ 4442841 w 10515600"/>
              <a:gd name="connsiteY35" fmla="*/ 5416094 h 5416094"/>
              <a:gd name="connsiteX36" fmla="*/ 3995928 w 10515600"/>
              <a:gd name="connsiteY36" fmla="*/ 5416094 h 5416094"/>
              <a:gd name="connsiteX37" fmla="*/ 3233547 w 10515600"/>
              <a:gd name="connsiteY37" fmla="*/ 5416094 h 5416094"/>
              <a:gd name="connsiteX38" fmla="*/ 2786634 w 10515600"/>
              <a:gd name="connsiteY38" fmla="*/ 5416094 h 5416094"/>
              <a:gd name="connsiteX39" fmla="*/ 2444877 w 10515600"/>
              <a:gd name="connsiteY39" fmla="*/ 5416094 h 5416094"/>
              <a:gd name="connsiteX40" fmla="*/ 1997964 w 10515600"/>
              <a:gd name="connsiteY40" fmla="*/ 5416094 h 5416094"/>
              <a:gd name="connsiteX41" fmla="*/ 1445895 w 10515600"/>
              <a:gd name="connsiteY41" fmla="*/ 5416094 h 5416094"/>
              <a:gd name="connsiteX42" fmla="*/ 788670 w 10515600"/>
              <a:gd name="connsiteY42" fmla="*/ 5416094 h 5416094"/>
              <a:gd name="connsiteX43" fmla="*/ 0 w 10515600"/>
              <a:gd name="connsiteY43" fmla="*/ 5416094 h 5416094"/>
              <a:gd name="connsiteX44" fmla="*/ 0 w 10515600"/>
              <a:gd name="connsiteY44" fmla="*/ 4630760 h 5416094"/>
              <a:gd name="connsiteX45" fmla="*/ 0 w 10515600"/>
              <a:gd name="connsiteY45" fmla="*/ 3953749 h 5416094"/>
              <a:gd name="connsiteX46" fmla="*/ 0 w 10515600"/>
              <a:gd name="connsiteY46" fmla="*/ 3276737 h 5416094"/>
              <a:gd name="connsiteX47" fmla="*/ 0 w 10515600"/>
              <a:gd name="connsiteY47" fmla="*/ 2599725 h 5416094"/>
              <a:gd name="connsiteX48" fmla="*/ 0 w 10515600"/>
              <a:gd name="connsiteY48" fmla="*/ 1922713 h 5416094"/>
              <a:gd name="connsiteX49" fmla="*/ 0 w 10515600"/>
              <a:gd name="connsiteY49" fmla="*/ 1299863 h 5416094"/>
              <a:gd name="connsiteX50" fmla="*/ 0 w 10515600"/>
              <a:gd name="connsiteY50" fmla="*/ 0 h 54160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10515600" h="5416094" extrusionOk="0">
                <a:moveTo>
                  <a:pt x="0" y="0"/>
                </a:moveTo>
                <a:cubicBezTo>
                  <a:pt x="230793" y="14353"/>
                  <a:pt x="332416" y="21392"/>
                  <a:pt x="552069" y="0"/>
                </a:cubicBezTo>
                <a:cubicBezTo>
                  <a:pt x="771722" y="-21392"/>
                  <a:pt x="761737" y="-14337"/>
                  <a:pt x="893826" y="0"/>
                </a:cubicBezTo>
                <a:cubicBezTo>
                  <a:pt x="1025915" y="14337"/>
                  <a:pt x="1441584" y="-15498"/>
                  <a:pt x="1761363" y="0"/>
                </a:cubicBezTo>
                <a:cubicBezTo>
                  <a:pt x="2081142" y="15498"/>
                  <a:pt x="2111503" y="7278"/>
                  <a:pt x="2313432" y="0"/>
                </a:cubicBezTo>
                <a:cubicBezTo>
                  <a:pt x="2515361" y="-7278"/>
                  <a:pt x="2743584" y="-17845"/>
                  <a:pt x="2865501" y="0"/>
                </a:cubicBezTo>
                <a:cubicBezTo>
                  <a:pt x="2987418" y="17845"/>
                  <a:pt x="3345183" y="8208"/>
                  <a:pt x="3733038" y="0"/>
                </a:cubicBezTo>
                <a:cubicBezTo>
                  <a:pt x="4120893" y="-8208"/>
                  <a:pt x="4009066" y="-3159"/>
                  <a:pt x="4179951" y="0"/>
                </a:cubicBezTo>
                <a:cubicBezTo>
                  <a:pt x="4350836" y="3159"/>
                  <a:pt x="4735020" y="17517"/>
                  <a:pt x="5047488" y="0"/>
                </a:cubicBezTo>
                <a:cubicBezTo>
                  <a:pt x="5359956" y="-17517"/>
                  <a:pt x="5662148" y="-17777"/>
                  <a:pt x="5915025" y="0"/>
                </a:cubicBezTo>
                <a:cubicBezTo>
                  <a:pt x="6167902" y="17777"/>
                  <a:pt x="6308797" y="30350"/>
                  <a:pt x="6572250" y="0"/>
                </a:cubicBezTo>
                <a:cubicBezTo>
                  <a:pt x="6835703" y="-30350"/>
                  <a:pt x="7107419" y="-9627"/>
                  <a:pt x="7439787" y="0"/>
                </a:cubicBezTo>
                <a:cubicBezTo>
                  <a:pt x="7772155" y="9627"/>
                  <a:pt x="7844034" y="-9098"/>
                  <a:pt x="7991856" y="0"/>
                </a:cubicBezTo>
                <a:cubicBezTo>
                  <a:pt x="8139678" y="9098"/>
                  <a:pt x="8289889" y="-20239"/>
                  <a:pt x="8543925" y="0"/>
                </a:cubicBezTo>
                <a:cubicBezTo>
                  <a:pt x="8797961" y="20239"/>
                  <a:pt x="8994198" y="29575"/>
                  <a:pt x="9306306" y="0"/>
                </a:cubicBezTo>
                <a:cubicBezTo>
                  <a:pt x="9618414" y="-29575"/>
                  <a:pt x="9739118" y="-23835"/>
                  <a:pt x="9858375" y="0"/>
                </a:cubicBezTo>
                <a:cubicBezTo>
                  <a:pt x="9977632" y="23835"/>
                  <a:pt x="10370488" y="-4069"/>
                  <a:pt x="10515600" y="0"/>
                </a:cubicBezTo>
                <a:cubicBezTo>
                  <a:pt x="10524919" y="196329"/>
                  <a:pt x="10549062" y="488432"/>
                  <a:pt x="10515600" y="785334"/>
                </a:cubicBezTo>
                <a:cubicBezTo>
                  <a:pt x="10482138" y="1082236"/>
                  <a:pt x="10536385" y="1323726"/>
                  <a:pt x="10515600" y="1516506"/>
                </a:cubicBezTo>
                <a:cubicBezTo>
                  <a:pt x="10494815" y="1709286"/>
                  <a:pt x="10546328" y="2097632"/>
                  <a:pt x="10515600" y="2247679"/>
                </a:cubicBezTo>
                <a:cubicBezTo>
                  <a:pt x="10484872" y="2397726"/>
                  <a:pt x="10491771" y="2577292"/>
                  <a:pt x="10515600" y="2762208"/>
                </a:cubicBezTo>
                <a:cubicBezTo>
                  <a:pt x="10539429" y="2947124"/>
                  <a:pt x="10511007" y="3105736"/>
                  <a:pt x="10515600" y="3330898"/>
                </a:cubicBezTo>
                <a:cubicBezTo>
                  <a:pt x="10520194" y="3556060"/>
                  <a:pt x="10497393" y="3882611"/>
                  <a:pt x="10515600" y="4062071"/>
                </a:cubicBezTo>
                <a:cubicBezTo>
                  <a:pt x="10533807" y="4241531"/>
                  <a:pt x="10544791" y="4505155"/>
                  <a:pt x="10515600" y="4684921"/>
                </a:cubicBezTo>
                <a:cubicBezTo>
                  <a:pt x="10486410" y="4864687"/>
                  <a:pt x="10497356" y="5246484"/>
                  <a:pt x="10515600" y="5416094"/>
                </a:cubicBezTo>
                <a:cubicBezTo>
                  <a:pt x="10245623" y="5445692"/>
                  <a:pt x="10029676" y="5415505"/>
                  <a:pt x="9753219" y="5416094"/>
                </a:cubicBezTo>
                <a:cubicBezTo>
                  <a:pt x="9476762" y="5416683"/>
                  <a:pt x="9553148" y="5422760"/>
                  <a:pt x="9411462" y="5416094"/>
                </a:cubicBezTo>
                <a:cubicBezTo>
                  <a:pt x="9269776" y="5409428"/>
                  <a:pt x="8927709" y="5385012"/>
                  <a:pt x="8754237" y="5416094"/>
                </a:cubicBezTo>
                <a:cubicBezTo>
                  <a:pt x="8580766" y="5447176"/>
                  <a:pt x="8413264" y="5410024"/>
                  <a:pt x="8307324" y="5416094"/>
                </a:cubicBezTo>
                <a:cubicBezTo>
                  <a:pt x="8201384" y="5422164"/>
                  <a:pt x="7912690" y="5421686"/>
                  <a:pt x="7544943" y="5416094"/>
                </a:cubicBezTo>
                <a:cubicBezTo>
                  <a:pt x="7177196" y="5410502"/>
                  <a:pt x="7304235" y="5418502"/>
                  <a:pt x="7098030" y="5416094"/>
                </a:cubicBezTo>
                <a:cubicBezTo>
                  <a:pt x="6891825" y="5413686"/>
                  <a:pt x="6541479" y="5434609"/>
                  <a:pt x="6335649" y="5416094"/>
                </a:cubicBezTo>
                <a:cubicBezTo>
                  <a:pt x="6129819" y="5397579"/>
                  <a:pt x="6106541" y="5402791"/>
                  <a:pt x="5993892" y="5416094"/>
                </a:cubicBezTo>
                <a:cubicBezTo>
                  <a:pt x="5881243" y="5429397"/>
                  <a:pt x="5545248" y="5437743"/>
                  <a:pt x="5231511" y="5416094"/>
                </a:cubicBezTo>
                <a:cubicBezTo>
                  <a:pt x="4917774" y="5394445"/>
                  <a:pt x="4963237" y="5426599"/>
                  <a:pt x="4784598" y="5416094"/>
                </a:cubicBezTo>
                <a:cubicBezTo>
                  <a:pt x="4605959" y="5405589"/>
                  <a:pt x="4605904" y="5406658"/>
                  <a:pt x="4442841" y="5416094"/>
                </a:cubicBezTo>
                <a:cubicBezTo>
                  <a:pt x="4279778" y="5425530"/>
                  <a:pt x="4177180" y="5426138"/>
                  <a:pt x="3995928" y="5416094"/>
                </a:cubicBezTo>
                <a:cubicBezTo>
                  <a:pt x="3814676" y="5406050"/>
                  <a:pt x="3516440" y="5429234"/>
                  <a:pt x="3233547" y="5416094"/>
                </a:cubicBezTo>
                <a:cubicBezTo>
                  <a:pt x="2950654" y="5402954"/>
                  <a:pt x="2884354" y="5436103"/>
                  <a:pt x="2786634" y="5416094"/>
                </a:cubicBezTo>
                <a:cubicBezTo>
                  <a:pt x="2688914" y="5396085"/>
                  <a:pt x="2522958" y="5423232"/>
                  <a:pt x="2444877" y="5416094"/>
                </a:cubicBezTo>
                <a:cubicBezTo>
                  <a:pt x="2366796" y="5408956"/>
                  <a:pt x="2104768" y="5395479"/>
                  <a:pt x="1997964" y="5416094"/>
                </a:cubicBezTo>
                <a:cubicBezTo>
                  <a:pt x="1891160" y="5436709"/>
                  <a:pt x="1573016" y="5412376"/>
                  <a:pt x="1445895" y="5416094"/>
                </a:cubicBezTo>
                <a:cubicBezTo>
                  <a:pt x="1318774" y="5419812"/>
                  <a:pt x="986443" y="5400529"/>
                  <a:pt x="788670" y="5416094"/>
                </a:cubicBezTo>
                <a:cubicBezTo>
                  <a:pt x="590897" y="5431659"/>
                  <a:pt x="363709" y="5381266"/>
                  <a:pt x="0" y="5416094"/>
                </a:cubicBezTo>
                <a:cubicBezTo>
                  <a:pt x="-22973" y="5218643"/>
                  <a:pt x="-26699" y="5010779"/>
                  <a:pt x="0" y="4630760"/>
                </a:cubicBezTo>
                <a:cubicBezTo>
                  <a:pt x="26699" y="4250741"/>
                  <a:pt x="-15389" y="4196664"/>
                  <a:pt x="0" y="3953749"/>
                </a:cubicBezTo>
                <a:cubicBezTo>
                  <a:pt x="15389" y="3710834"/>
                  <a:pt x="468" y="3611311"/>
                  <a:pt x="0" y="3276737"/>
                </a:cubicBezTo>
                <a:cubicBezTo>
                  <a:pt x="-468" y="2942163"/>
                  <a:pt x="15360" y="2781998"/>
                  <a:pt x="0" y="2599725"/>
                </a:cubicBezTo>
                <a:cubicBezTo>
                  <a:pt x="-15360" y="2417452"/>
                  <a:pt x="14816" y="2100232"/>
                  <a:pt x="0" y="1922713"/>
                </a:cubicBezTo>
                <a:cubicBezTo>
                  <a:pt x="-14816" y="1745194"/>
                  <a:pt x="-24648" y="1604167"/>
                  <a:pt x="0" y="1299863"/>
                </a:cubicBezTo>
                <a:cubicBezTo>
                  <a:pt x="24648" y="995559"/>
                  <a:pt x="2182" y="279525"/>
                  <a:pt x="0" y="0"/>
                </a:cubicBezTo>
                <a:close/>
              </a:path>
            </a:pathLst>
          </a:custGeom>
          <a:noFill/>
          <a:ln w="5715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6">
            <a:extLst>
              <a:ext uri="{FF2B5EF4-FFF2-40B4-BE49-F238E27FC236}">
                <a16:creationId xmlns:a16="http://schemas.microsoft.com/office/drawing/2014/main" id="{4E87FCFB-2CCE-460D-B3DD-557C8BD1B9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74206" y="4419423"/>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73324574"/>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221FD4-9DF2-B0AB-BE65-92A8F1D0F7AF}"/>
              </a:ext>
            </a:extLst>
          </p:cNvPr>
          <p:cNvSpPr>
            <a:spLocks noGrp="1"/>
          </p:cNvSpPr>
          <p:nvPr>
            <p:ph type="title"/>
          </p:nvPr>
        </p:nvSpPr>
        <p:spPr/>
        <p:txBody>
          <a:bodyPr/>
          <a:lstStyle/>
          <a:p>
            <a:r>
              <a:rPr lang="en-US" dirty="0"/>
              <a:t>Introductions</a:t>
            </a:r>
          </a:p>
        </p:txBody>
      </p:sp>
      <p:graphicFrame>
        <p:nvGraphicFramePr>
          <p:cNvPr id="5" name="Content Placeholder 2">
            <a:extLst>
              <a:ext uri="{FF2B5EF4-FFF2-40B4-BE49-F238E27FC236}">
                <a16:creationId xmlns:a16="http://schemas.microsoft.com/office/drawing/2014/main" id="{CE8969A8-2F32-3C92-D60B-A361BBE0DC1C}"/>
              </a:ext>
            </a:extLst>
          </p:cNvPr>
          <p:cNvGraphicFramePr>
            <a:graphicFrameLocks noGrp="1"/>
          </p:cNvGraphicFramePr>
          <p:nvPr>
            <p:ph idx="1"/>
          </p:nvPr>
        </p:nvGraphicFramePr>
        <p:xfrm>
          <a:off x="838200" y="1929384"/>
          <a:ext cx="10515600" cy="42519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574190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3DAA0EF-336D-4CDC-A9A2-8460363E27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FD079A19-B31E-4129-A464-7547FF05AE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090556" cy="6858000"/>
          </a:xfrm>
          <a:custGeom>
            <a:avLst/>
            <a:gdLst>
              <a:gd name="connsiteX0" fmla="*/ 0 w 4090556"/>
              <a:gd name="connsiteY0" fmla="*/ 0 h 6858000"/>
              <a:gd name="connsiteX1" fmla="*/ 4077555 w 4090556"/>
              <a:gd name="connsiteY1" fmla="*/ 0 h 6858000"/>
              <a:gd name="connsiteX2" fmla="*/ 4077574 w 4090556"/>
              <a:gd name="connsiteY2" fmla="*/ 720 h 6858000"/>
              <a:gd name="connsiteX3" fmla="*/ 4075790 w 4090556"/>
              <a:gd name="connsiteY3" fmla="*/ 575485 h 6858000"/>
              <a:gd name="connsiteX4" fmla="*/ 4076555 w 4090556"/>
              <a:gd name="connsiteY4" fmla="*/ 932245 h 6858000"/>
              <a:gd name="connsiteX5" fmla="*/ 4076555 w 4090556"/>
              <a:gd name="connsiteY5" fmla="*/ 1286711 h 6858000"/>
              <a:gd name="connsiteX6" fmla="*/ 4082288 w 4090556"/>
              <a:gd name="connsiteY6" fmla="*/ 1595180 h 6858000"/>
              <a:gd name="connsiteX7" fmla="*/ 4078211 w 4090556"/>
              <a:gd name="connsiteY7" fmla="*/ 2133123 h 6858000"/>
              <a:gd name="connsiteX8" fmla="*/ 4071968 w 4090556"/>
              <a:gd name="connsiteY8" fmla="*/ 2946025 h 6858000"/>
              <a:gd name="connsiteX9" fmla="*/ 4068401 w 4090556"/>
              <a:gd name="connsiteY9" fmla="*/ 3502061 h 6858000"/>
              <a:gd name="connsiteX10" fmla="*/ 4087513 w 4090556"/>
              <a:gd name="connsiteY10" fmla="*/ 4076061 h 6858000"/>
              <a:gd name="connsiteX11" fmla="*/ 4076938 w 4090556"/>
              <a:gd name="connsiteY11" fmla="*/ 4442632 h 6858000"/>
              <a:gd name="connsiteX12" fmla="*/ 4071459 w 4090556"/>
              <a:gd name="connsiteY12" fmla="*/ 4827550 h 6858000"/>
              <a:gd name="connsiteX13" fmla="*/ 4071459 w 4090556"/>
              <a:gd name="connsiteY13" fmla="*/ 5019945 h 6858000"/>
              <a:gd name="connsiteX14" fmla="*/ 4084200 w 4090556"/>
              <a:gd name="connsiteY14" fmla="*/ 5490104 h 6858000"/>
              <a:gd name="connsiteX15" fmla="*/ 4077446 w 4090556"/>
              <a:gd name="connsiteY15" fmla="*/ 5844569 h 6858000"/>
              <a:gd name="connsiteX16" fmla="*/ 4082544 w 4090556"/>
              <a:gd name="connsiteY16" fmla="*/ 6260195 h 6858000"/>
              <a:gd name="connsiteX17" fmla="*/ 4086110 w 4090556"/>
              <a:gd name="connsiteY17" fmla="*/ 6706145 h 6858000"/>
              <a:gd name="connsiteX18" fmla="*/ 4086135 w 4090556"/>
              <a:gd name="connsiteY18" fmla="*/ 6794562 h 6858000"/>
              <a:gd name="connsiteX19" fmla="*/ 4080334 w 4090556"/>
              <a:gd name="connsiteY19" fmla="*/ 6858000 h 6858000"/>
              <a:gd name="connsiteX20" fmla="*/ 0 w 4090556"/>
              <a:gd name="connsiteY2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090556" h="6858000">
                <a:moveTo>
                  <a:pt x="0" y="0"/>
                </a:moveTo>
                <a:lnTo>
                  <a:pt x="4077555" y="0"/>
                </a:lnTo>
                <a:lnTo>
                  <a:pt x="4077574" y="720"/>
                </a:lnTo>
                <a:cubicBezTo>
                  <a:pt x="4079358" y="192351"/>
                  <a:pt x="4064960" y="384364"/>
                  <a:pt x="4075790" y="575485"/>
                </a:cubicBezTo>
                <a:cubicBezTo>
                  <a:pt x="4082544" y="694108"/>
                  <a:pt x="4081269" y="814132"/>
                  <a:pt x="4076555" y="932245"/>
                </a:cubicBezTo>
                <a:cubicBezTo>
                  <a:pt x="4071840" y="1050357"/>
                  <a:pt x="4065470" y="1168597"/>
                  <a:pt x="4076555" y="1286711"/>
                </a:cubicBezTo>
                <a:cubicBezTo>
                  <a:pt x="4084710" y="1389317"/>
                  <a:pt x="4086621" y="1492332"/>
                  <a:pt x="4082288" y="1595180"/>
                </a:cubicBezTo>
                <a:cubicBezTo>
                  <a:pt x="4077319" y="1774452"/>
                  <a:pt x="4067637" y="1953851"/>
                  <a:pt x="4078211" y="2133123"/>
                </a:cubicBezTo>
                <a:cubicBezTo>
                  <a:pt x="4094393" y="2404260"/>
                  <a:pt x="4084710" y="2675143"/>
                  <a:pt x="4071968" y="2946025"/>
                </a:cubicBezTo>
                <a:cubicBezTo>
                  <a:pt x="4063049" y="3131413"/>
                  <a:pt x="4055659" y="3316673"/>
                  <a:pt x="4068401" y="3502061"/>
                </a:cubicBezTo>
                <a:cubicBezTo>
                  <a:pt x="4081396" y="3693182"/>
                  <a:pt x="4097323" y="3884176"/>
                  <a:pt x="4087513" y="4076061"/>
                </a:cubicBezTo>
                <a:cubicBezTo>
                  <a:pt x="4081142" y="4198251"/>
                  <a:pt x="4069037" y="4320315"/>
                  <a:pt x="4076938" y="4442632"/>
                </a:cubicBezTo>
                <a:cubicBezTo>
                  <a:pt x="4083270" y="4570925"/>
                  <a:pt x="4081435" y="4699486"/>
                  <a:pt x="4071459" y="4827550"/>
                </a:cubicBezTo>
                <a:cubicBezTo>
                  <a:pt x="4065725" y="4891550"/>
                  <a:pt x="4065725" y="4955945"/>
                  <a:pt x="4071459" y="5019945"/>
                </a:cubicBezTo>
                <a:cubicBezTo>
                  <a:pt x="4087742" y="5176105"/>
                  <a:pt x="4091997" y="5333296"/>
                  <a:pt x="4084200" y="5490104"/>
                </a:cubicBezTo>
                <a:cubicBezTo>
                  <a:pt x="4079740" y="5608217"/>
                  <a:pt x="4071968" y="5726202"/>
                  <a:pt x="4077446" y="5844569"/>
                </a:cubicBezTo>
                <a:cubicBezTo>
                  <a:pt x="4083944" y="5983069"/>
                  <a:pt x="4088914" y="6121696"/>
                  <a:pt x="4082544" y="6260195"/>
                </a:cubicBezTo>
                <a:cubicBezTo>
                  <a:pt x="4075841" y="6408803"/>
                  <a:pt x="4077026" y="6557662"/>
                  <a:pt x="4086110" y="6706145"/>
                </a:cubicBezTo>
                <a:cubicBezTo>
                  <a:pt x="4087467" y="6735616"/>
                  <a:pt x="4087474" y="6765120"/>
                  <a:pt x="4086135" y="6794562"/>
                </a:cubicBezTo>
                <a:lnTo>
                  <a:pt x="4080334" y="6858000"/>
                </a:lnTo>
                <a:lnTo>
                  <a:pt x="0" y="6858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6D5CC86F-EF68-A67F-7645-1D209DCF8FF5}"/>
              </a:ext>
            </a:extLst>
          </p:cNvPr>
          <p:cNvSpPr>
            <a:spLocks noGrp="1"/>
          </p:cNvSpPr>
          <p:nvPr>
            <p:ph type="title"/>
          </p:nvPr>
        </p:nvSpPr>
        <p:spPr>
          <a:xfrm>
            <a:off x="635001" y="640823"/>
            <a:ext cx="3103194" cy="5583148"/>
          </a:xfrm>
        </p:spPr>
        <p:txBody>
          <a:bodyPr anchor="ctr">
            <a:normAutofit/>
          </a:bodyPr>
          <a:lstStyle/>
          <a:p>
            <a:r>
              <a:rPr lang="en-US">
                <a:solidFill>
                  <a:schemeClr val="bg1"/>
                </a:solidFill>
              </a:rPr>
              <a:t>AGENDA</a:t>
            </a:r>
          </a:p>
        </p:txBody>
      </p:sp>
      <p:graphicFrame>
        <p:nvGraphicFramePr>
          <p:cNvPr id="5" name="Content Placeholder 2">
            <a:extLst>
              <a:ext uri="{FF2B5EF4-FFF2-40B4-BE49-F238E27FC236}">
                <a16:creationId xmlns:a16="http://schemas.microsoft.com/office/drawing/2014/main" id="{B89B8280-9EC7-9952-3788-07093B02FD9F}"/>
              </a:ext>
            </a:extLst>
          </p:cNvPr>
          <p:cNvGraphicFramePr>
            <a:graphicFrameLocks noGrp="1"/>
          </p:cNvGraphicFramePr>
          <p:nvPr>
            <p:ph idx="1"/>
            <p:extLst>
              <p:ext uri="{D42A27DB-BD31-4B8C-83A1-F6EECF244321}">
                <p14:modId xmlns:p14="http://schemas.microsoft.com/office/powerpoint/2010/main" val="3626620518"/>
              </p:ext>
            </p:extLst>
          </p:nvPr>
        </p:nvGraphicFramePr>
        <p:xfrm>
          <a:off x="4648018" y="640822"/>
          <a:ext cx="6900512" cy="553614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3465543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DA381740-063A-41A4-836D-85D14980EE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8200" y="4736883"/>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useBgFill="1">
        <p:nvSpPr>
          <p:cNvPr id="26" name="Rectangle 25">
            <a:extLst>
              <a:ext uri="{FF2B5EF4-FFF2-40B4-BE49-F238E27FC236}">
                <a16:creationId xmlns:a16="http://schemas.microsoft.com/office/drawing/2014/main" id="{8A95209C-5275-4E15-8EA7-7F42980ABF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Picture 18" descr="Angled photo Passing car lights on a curve.">
            <a:extLst>
              <a:ext uri="{FF2B5EF4-FFF2-40B4-BE49-F238E27FC236}">
                <a16:creationId xmlns:a16="http://schemas.microsoft.com/office/drawing/2014/main" id="{2E8F8077-DB1B-784F-8F16-0DEB423D9EF7}"/>
              </a:ext>
            </a:extLst>
          </p:cNvPr>
          <p:cNvPicPr>
            <a:picLocks noChangeAspect="1"/>
          </p:cNvPicPr>
          <p:nvPr/>
        </p:nvPicPr>
        <p:blipFill>
          <a:blip r:embed="rId2">
            <a:alphaModFix amt="50000"/>
          </a:blip>
          <a:srcRect t="15709" r="-1" b="-1"/>
          <a:stretch/>
        </p:blipFill>
        <p:spPr>
          <a:xfrm>
            <a:off x="20" y="10"/>
            <a:ext cx="12188931" cy="6857990"/>
          </a:xfrm>
          <a:prstGeom prst="rect">
            <a:avLst/>
          </a:prstGeom>
        </p:spPr>
      </p:pic>
      <p:sp>
        <p:nvSpPr>
          <p:cNvPr id="2" name="Title 1">
            <a:extLst>
              <a:ext uri="{FF2B5EF4-FFF2-40B4-BE49-F238E27FC236}">
                <a16:creationId xmlns:a16="http://schemas.microsoft.com/office/drawing/2014/main" id="{AC92B394-C402-CD80-AD47-375DE39D1227}"/>
              </a:ext>
            </a:extLst>
          </p:cNvPr>
          <p:cNvSpPr>
            <a:spLocks noGrp="1"/>
          </p:cNvSpPr>
          <p:nvPr>
            <p:ph type="title"/>
          </p:nvPr>
        </p:nvSpPr>
        <p:spPr>
          <a:xfrm>
            <a:off x="1527048" y="1124712"/>
            <a:ext cx="9144000" cy="3063240"/>
          </a:xfrm>
        </p:spPr>
        <p:txBody>
          <a:bodyPr vert="horz" lIns="91440" tIns="45720" rIns="91440" bIns="45720" rtlCol="0" anchor="b">
            <a:normAutofit/>
          </a:bodyPr>
          <a:lstStyle/>
          <a:p>
            <a:pPr>
              <a:lnSpc>
                <a:spcPct val="90000"/>
              </a:lnSpc>
            </a:pPr>
            <a:r>
              <a:rPr lang="en-US" sz="8200"/>
              <a:t>2024/25 LCAP Roadshow Educational Partner Feedback</a:t>
            </a:r>
          </a:p>
        </p:txBody>
      </p:sp>
      <p:sp>
        <p:nvSpPr>
          <p:cNvPr id="28" name="Rectangle 6">
            <a:extLst>
              <a:ext uri="{FF2B5EF4-FFF2-40B4-BE49-F238E27FC236}">
                <a16:creationId xmlns:a16="http://schemas.microsoft.com/office/drawing/2014/main" id="{4F2ED431-E304-4FF0-9F4E-032783C9D6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38200" y="720953"/>
            <a:ext cx="10515600" cy="5416094"/>
          </a:xfrm>
          <a:custGeom>
            <a:avLst/>
            <a:gdLst>
              <a:gd name="connsiteX0" fmla="*/ 0 w 10515600"/>
              <a:gd name="connsiteY0" fmla="*/ 0 h 5416094"/>
              <a:gd name="connsiteX1" fmla="*/ 552069 w 10515600"/>
              <a:gd name="connsiteY1" fmla="*/ 0 h 5416094"/>
              <a:gd name="connsiteX2" fmla="*/ 893826 w 10515600"/>
              <a:gd name="connsiteY2" fmla="*/ 0 h 5416094"/>
              <a:gd name="connsiteX3" fmla="*/ 1761363 w 10515600"/>
              <a:gd name="connsiteY3" fmla="*/ 0 h 5416094"/>
              <a:gd name="connsiteX4" fmla="*/ 2313432 w 10515600"/>
              <a:gd name="connsiteY4" fmla="*/ 0 h 5416094"/>
              <a:gd name="connsiteX5" fmla="*/ 2865501 w 10515600"/>
              <a:gd name="connsiteY5" fmla="*/ 0 h 5416094"/>
              <a:gd name="connsiteX6" fmla="*/ 3733038 w 10515600"/>
              <a:gd name="connsiteY6" fmla="*/ 0 h 5416094"/>
              <a:gd name="connsiteX7" fmla="*/ 4179951 w 10515600"/>
              <a:gd name="connsiteY7" fmla="*/ 0 h 5416094"/>
              <a:gd name="connsiteX8" fmla="*/ 5047488 w 10515600"/>
              <a:gd name="connsiteY8" fmla="*/ 0 h 5416094"/>
              <a:gd name="connsiteX9" fmla="*/ 5915025 w 10515600"/>
              <a:gd name="connsiteY9" fmla="*/ 0 h 5416094"/>
              <a:gd name="connsiteX10" fmla="*/ 6572250 w 10515600"/>
              <a:gd name="connsiteY10" fmla="*/ 0 h 5416094"/>
              <a:gd name="connsiteX11" fmla="*/ 7439787 w 10515600"/>
              <a:gd name="connsiteY11" fmla="*/ 0 h 5416094"/>
              <a:gd name="connsiteX12" fmla="*/ 7991856 w 10515600"/>
              <a:gd name="connsiteY12" fmla="*/ 0 h 5416094"/>
              <a:gd name="connsiteX13" fmla="*/ 8543925 w 10515600"/>
              <a:gd name="connsiteY13" fmla="*/ 0 h 5416094"/>
              <a:gd name="connsiteX14" fmla="*/ 9306306 w 10515600"/>
              <a:gd name="connsiteY14" fmla="*/ 0 h 5416094"/>
              <a:gd name="connsiteX15" fmla="*/ 9858375 w 10515600"/>
              <a:gd name="connsiteY15" fmla="*/ 0 h 5416094"/>
              <a:gd name="connsiteX16" fmla="*/ 10515600 w 10515600"/>
              <a:gd name="connsiteY16" fmla="*/ 0 h 5416094"/>
              <a:gd name="connsiteX17" fmla="*/ 10515600 w 10515600"/>
              <a:gd name="connsiteY17" fmla="*/ 785334 h 5416094"/>
              <a:gd name="connsiteX18" fmla="*/ 10515600 w 10515600"/>
              <a:gd name="connsiteY18" fmla="*/ 1516506 h 5416094"/>
              <a:gd name="connsiteX19" fmla="*/ 10515600 w 10515600"/>
              <a:gd name="connsiteY19" fmla="*/ 2247679 h 5416094"/>
              <a:gd name="connsiteX20" fmla="*/ 10515600 w 10515600"/>
              <a:gd name="connsiteY20" fmla="*/ 2762208 h 5416094"/>
              <a:gd name="connsiteX21" fmla="*/ 10515600 w 10515600"/>
              <a:gd name="connsiteY21" fmla="*/ 3330898 h 5416094"/>
              <a:gd name="connsiteX22" fmla="*/ 10515600 w 10515600"/>
              <a:gd name="connsiteY22" fmla="*/ 4062071 h 5416094"/>
              <a:gd name="connsiteX23" fmla="*/ 10515600 w 10515600"/>
              <a:gd name="connsiteY23" fmla="*/ 4684921 h 5416094"/>
              <a:gd name="connsiteX24" fmla="*/ 10515600 w 10515600"/>
              <a:gd name="connsiteY24" fmla="*/ 5416094 h 5416094"/>
              <a:gd name="connsiteX25" fmla="*/ 9753219 w 10515600"/>
              <a:gd name="connsiteY25" fmla="*/ 5416094 h 5416094"/>
              <a:gd name="connsiteX26" fmla="*/ 9411462 w 10515600"/>
              <a:gd name="connsiteY26" fmla="*/ 5416094 h 5416094"/>
              <a:gd name="connsiteX27" fmla="*/ 8754237 w 10515600"/>
              <a:gd name="connsiteY27" fmla="*/ 5416094 h 5416094"/>
              <a:gd name="connsiteX28" fmla="*/ 8307324 w 10515600"/>
              <a:gd name="connsiteY28" fmla="*/ 5416094 h 5416094"/>
              <a:gd name="connsiteX29" fmla="*/ 7544943 w 10515600"/>
              <a:gd name="connsiteY29" fmla="*/ 5416094 h 5416094"/>
              <a:gd name="connsiteX30" fmla="*/ 7098030 w 10515600"/>
              <a:gd name="connsiteY30" fmla="*/ 5416094 h 5416094"/>
              <a:gd name="connsiteX31" fmla="*/ 6335649 w 10515600"/>
              <a:gd name="connsiteY31" fmla="*/ 5416094 h 5416094"/>
              <a:gd name="connsiteX32" fmla="*/ 5993892 w 10515600"/>
              <a:gd name="connsiteY32" fmla="*/ 5416094 h 5416094"/>
              <a:gd name="connsiteX33" fmla="*/ 5231511 w 10515600"/>
              <a:gd name="connsiteY33" fmla="*/ 5416094 h 5416094"/>
              <a:gd name="connsiteX34" fmla="*/ 4784598 w 10515600"/>
              <a:gd name="connsiteY34" fmla="*/ 5416094 h 5416094"/>
              <a:gd name="connsiteX35" fmla="*/ 4442841 w 10515600"/>
              <a:gd name="connsiteY35" fmla="*/ 5416094 h 5416094"/>
              <a:gd name="connsiteX36" fmla="*/ 3995928 w 10515600"/>
              <a:gd name="connsiteY36" fmla="*/ 5416094 h 5416094"/>
              <a:gd name="connsiteX37" fmla="*/ 3233547 w 10515600"/>
              <a:gd name="connsiteY37" fmla="*/ 5416094 h 5416094"/>
              <a:gd name="connsiteX38" fmla="*/ 2786634 w 10515600"/>
              <a:gd name="connsiteY38" fmla="*/ 5416094 h 5416094"/>
              <a:gd name="connsiteX39" fmla="*/ 2444877 w 10515600"/>
              <a:gd name="connsiteY39" fmla="*/ 5416094 h 5416094"/>
              <a:gd name="connsiteX40" fmla="*/ 1997964 w 10515600"/>
              <a:gd name="connsiteY40" fmla="*/ 5416094 h 5416094"/>
              <a:gd name="connsiteX41" fmla="*/ 1445895 w 10515600"/>
              <a:gd name="connsiteY41" fmla="*/ 5416094 h 5416094"/>
              <a:gd name="connsiteX42" fmla="*/ 788670 w 10515600"/>
              <a:gd name="connsiteY42" fmla="*/ 5416094 h 5416094"/>
              <a:gd name="connsiteX43" fmla="*/ 0 w 10515600"/>
              <a:gd name="connsiteY43" fmla="*/ 5416094 h 5416094"/>
              <a:gd name="connsiteX44" fmla="*/ 0 w 10515600"/>
              <a:gd name="connsiteY44" fmla="*/ 4630760 h 5416094"/>
              <a:gd name="connsiteX45" fmla="*/ 0 w 10515600"/>
              <a:gd name="connsiteY45" fmla="*/ 3953749 h 5416094"/>
              <a:gd name="connsiteX46" fmla="*/ 0 w 10515600"/>
              <a:gd name="connsiteY46" fmla="*/ 3276737 h 5416094"/>
              <a:gd name="connsiteX47" fmla="*/ 0 w 10515600"/>
              <a:gd name="connsiteY47" fmla="*/ 2599725 h 5416094"/>
              <a:gd name="connsiteX48" fmla="*/ 0 w 10515600"/>
              <a:gd name="connsiteY48" fmla="*/ 1922713 h 5416094"/>
              <a:gd name="connsiteX49" fmla="*/ 0 w 10515600"/>
              <a:gd name="connsiteY49" fmla="*/ 1299863 h 5416094"/>
              <a:gd name="connsiteX50" fmla="*/ 0 w 10515600"/>
              <a:gd name="connsiteY50" fmla="*/ 0 h 54160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10515600" h="5416094" extrusionOk="0">
                <a:moveTo>
                  <a:pt x="0" y="0"/>
                </a:moveTo>
                <a:cubicBezTo>
                  <a:pt x="230793" y="14353"/>
                  <a:pt x="332416" y="21392"/>
                  <a:pt x="552069" y="0"/>
                </a:cubicBezTo>
                <a:cubicBezTo>
                  <a:pt x="771722" y="-21392"/>
                  <a:pt x="761737" y="-14337"/>
                  <a:pt x="893826" y="0"/>
                </a:cubicBezTo>
                <a:cubicBezTo>
                  <a:pt x="1025915" y="14337"/>
                  <a:pt x="1441584" y="-15498"/>
                  <a:pt x="1761363" y="0"/>
                </a:cubicBezTo>
                <a:cubicBezTo>
                  <a:pt x="2081142" y="15498"/>
                  <a:pt x="2111503" y="7278"/>
                  <a:pt x="2313432" y="0"/>
                </a:cubicBezTo>
                <a:cubicBezTo>
                  <a:pt x="2515361" y="-7278"/>
                  <a:pt x="2743584" y="-17845"/>
                  <a:pt x="2865501" y="0"/>
                </a:cubicBezTo>
                <a:cubicBezTo>
                  <a:pt x="2987418" y="17845"/>
                  <a:pt x="3345183" y="8208"/>
                  <a:pt x="3733038" y="0"/>
                </a:cubicBezTo>
                <a:cubicBezTo>
                  <a:pt x="4120893" y="-8208"/>
                  <a:pt x="4009066" y="-3159"/>
                  <a:pt x="4179951" y="0"/>
                </a:cubicBezTo>
                <a:cubicBezTo>
                  <a:pt x="4350836" y="3159"/>
                  <a:pt x="4735020" y="17517"/>
                  <a:pt x="5047488" y="0"/>
                </a:cubicBezTo>
                <a:cubicBezTo>
                  <a:pt x="5359956" y="-17517"/>
                  <a:pt x="5662148" y="-17777"/>
                  <a:pt x="5915025" y="0"/>
                </a:cubicBezTo>
                <a:cubicBezTo>
                  <a:pt x="6167902" y="17777"/>
                  <a:pt x="6308797" y="30350"/>
                  <a:pt x="6572250" y="0"/>
                </a:cubicBezTo>
                <a:cubicBezTo>
                  <a:pt x="6835703" y="-30350"/>
                  <a:pt x="7107419" y="-9627"/>
                  <a:pt x="7439787" y="0"/>
                </a:cubicBezTo>
                <a:cubicBezTo>
                  <a:pt x="7772155" y="9627"/>
                  <a:pt x="7844034" y="-9098"/>
                  <a:pt x="7991856" y="0"/>
                </a:cubicBezTo>
                <a:cubicBezTo>
                  <a:pt x="8139678" y="9098"/>
                  <a:pt x="8289889" y="-20239"/>
                  <a:pt x="8543925" y="0"/>
                </a:cubicBezTo>
                <a:cubicBezTo>
                  <a:pt x="8797961" y="20239"/>
                  <a:pt x="8994198" y="29575"/>
                  <a:pt x="9306306" y="0"/>
                </a:cubicBezTo>
                <a:cubicBezTo>
                  <a:pt x="9618414" y="-29575"/>
                  <a:pt x="9739118" y="-23835"/>
                  <a:pt x="9858375" y="0"/>
                </a:cubicBezTo>
                <a:cubicBezTo>
                  <a:pt x="9977632" y="23835"/>
                  <a:pt x="10370488" y="-4069"/>
                  <a:pt x="10515600" y="0"/>
                </a:cubicBezTo>
                <a:cubicBezTo>
                  <a:pt x="10524919" y="196329"/>
                  <a:pt x="10549062" y="488432"/>
                  <a:pt x="10515600" y="785334"/>
                </a:cubicBezTo>
                <a:cubicBezTo>
                  <a:pt x="10482138" y="1082236"/>
                  <a:pt x="10536385" y="1323726"/>
                  <a:pt x="10515600" y="1516506"/>
                </a:cubicBezTo>
                <a:cubicBezTo>
                  <a:pt x="10494815" y="1709286"/>
                  <a:pt x="10546328" y="2097632"/>
                  <a:pt x="10515600" y="2247679"/>
                </a:cubicBezTo>
                <a:cubicBezTo>
                  <a:pt x="10484872" y="2397726"/>
                  <a:pt x="10491771" y="2577292"/>
                  <a:pt x="10515600" y="2762208"/>
                </a:cubicBezTo>
                <a:cubicBezTo>
                  <a:pt x="10539429" y="2947124"/>
                  <a:pt x="10511007" y="3105736"/>
                  <a:pt x="10515600" y="3330898"/>
                </a:cubicBezTo>
                <a:cubicBezTo>
                  <a:pt x="10520194" y="3556060"/>
                  <a:pt x="10497393" y="3882611"/>
                  <a:pt x="10515600" y="4062071"/>
                </a:cubicBezTo>
                <a:cubicBezTo>
                  <a:pt x="10533807" y="4241531"/>
                  <a:pt x="10544791" y="4505155"/>
                  <a:pt x="10515600" y="4684921"/>
                </a:cubicBezTo>
                <a:cubicBezTo>
                  <a:pt x="10486410" y="4864687"/>
                  <a:pt x="10497356" y="5246484"/>
                  <a:pt x="10515600" y="5416094"/>
                </a:cubicBezTo>
                <a:cubicBezTo>
                  <a:pt x="10245623" y="5445692"/>
                  <a:pt x="10029676" y="5415505"/>
                  <a:pt x="9753219" y="5416094"/>
                </a:cubicBezTo>
                <a:cubicBezTo>
                  <a:pt x="9476762" y="5416683"/>
                  <a:pt x="9553148" y="5422760"/>
                  <a:pt x="9411462" y="5416094"/>
                </a:cubicBezTo>
                <a:cubicBezTo>
                  <a:pt x="9269776" y="5409428"/>
                  <a:pt x="8927709" y="5385012"/>
                  <a:pt x="8754237" y="5416094"/>
                </a:cubicBezTo>
                <a:cubicBezTo>
                  <a:pt x="8580766" y="5447176"/>
                  <a:pt x="8413264" y="5410024"/>
                  <a:pt x="8307324" y="5416094"/>
                </a:cubicBezTo>
                <a:cubicBezTo>
                  <a:pt x="8201384" y="5422164"/>
                  <a:pt x="7912690" y="5421686"/>
                  <a:pt x="7544943" y="5416094"/>
                </a:cubicBezTo>
                <a:cubicBezTo>
                  <a:pt x="7177196" y="5410502"/>
                  <a:pt x="7304235" y="5418502"/>
                  <a:pt x="7098030" y="5416094"/>
                </a:cubicBezTo>
                <a:cubicBezTo>
                  <a:pt x="6891825" y="5413686"/>
                  <a:pt x="6541479" y="5434609"/>
                  <a:pt x="6335649" y="5416094"/>
                </a:cubicBezTo>
                <a:cubicBezTo>
                  <a:pt x="6129819" y="5397579"/>
                  <a:pt x="6106541" y="5402791"/>
                  <a:pt x="5993892" y="5416094"/>
                </a:cubicBezTo>
                <a:cubicBezTo>
                  <a:pt x="5881243" y="5429397"/>
                  <a:pt x="5545248" y="5437743"/>
                  <a:pt x="5231511" y="5416094"/>
                </a:cubicBezTo>
                <a:cubicBezTo>
                  <a:pt x="4917774" y="5394445"/>
                  <a:pt x="4963237" y="5426599"/>
                  <a:pt x="4784598" y="5416094"/>
                </a:cubicBezTo>
                <a:cubicBezTo>
                  <a:pt x="4605959" y="5405589"/>
                  <a:pt x="4605904" y="5406658"/>
                  <a:pt x="4442841" y="5416094"/>
                </a:cubicBezTo>
                <a:cubicBezTo>
                  <a:pt x="4279778" y="5425530"/>
                  <a:pt x="4177180" y="5426138"/>
                  <a:pt x="3995928" y="5416094"/>
                </a:cubicBezTo>
                <a:cubicBezTo>
                  <a:pt x="3814676" y="5406050"/>
                  <a:pt x="3516440" y="5429234"/>
                  <a:pt x="3233547" y="5416094"/>
                </a:cubicBezTo>
                <a:cubicBezTo>
                  <a:pt x="2950654" y="5402954"/>
                  <a:pt x="2884354" y="5436103"/>
                  <a:pt x="2786634" y="5416094"/>
                </a:cubicBezTo>
                <a:cubicBezTo>
                  <a:pt x="2688914" y="5396085"/>
                  <a:pt x="2522958" y="5423232"/>
                  <a:pt x="2444877" y="5416094"/>
                </a:cubicBezTo>
                <a:cubicBezTo>
                  <a:pt x="2366796" y="5408956"/>
                  <a:pt x="2104768" y="5395479"/>
                  <a:pt x="1997964" y="5416094"/>
                </a:cubicBezTo>
                <a:cubicBezTo>
                  <a:pt x="1891160" y="5436709"/>
                  <a:pt x="1573016" y="5412376"/>
                  <a:pt x="1445895" y="5416094"/>
                </a:cubicBezTo>
                <a:cubicBezTo>
                  <a:pt x="1318774" y="5419812"/>
                  <a:pt x="986443" y="5400529"/>
                  <a:pt x="788670" y="5416094"/>
                </a:cubicBezTo>
                <a:cubicBezTo>
                  <a:pt x="590897" y="5431659"/>
                  <a:pt x="363709" y="5381266"/>
                  <a:pt x="0" y="5416094"/>
                </a:cubicBezTo>
                <a:cubicBezTo>
                  <a:pt x="-22973" y="5218643"/>
                  <a:pt x="-26699" y="5010779"/>
                  <a:pt x="0" y="4630760"/>
                </a:cubicBezTo>
                <a:cubicBezTo>
                  <a:pt x="26699" y="4250741"/>
                  <a:pt x="-15389" y="4196664"/>
                  <a:pt x="0" y="3953749"/>
                </a:cubicBezTo>
                <a:cubicBezTo>
                  <a:pt x="15389" y="3710834"/>
                  <a:pt x="468" y="3611311"/>
                  <a:pt x="0" y="3276737"/>
                </a:cubicBezTo>
                <a:cubicBezTo>
                  <a:pt x="-468" y="2942163"/>
                  <a:pt x="15360" y="2781998"/>
                  <a:pt x="0" y="2599725"/>
                </a:cubicBezTo>
                <a:cubicBezTo>
                  <a:pt x="-15360" y="2417452"/>
                  <a:pt x="14816" y="2100232"/>
                  <a:pt x="0" y="1922713"/>
                </a:cubicBezTo>
                <a:cubicBezTo>
                  <a:pt x="-14816" y="1745194"/>
                  <a:pt x="-24648" y="1604167"/>
                  <a:pt x="0" y="1299863"/>
                </a:cubicBezTo>
                <a:cubicBezTo>
                  <a:pt x="24648" y="995559"/>
                  <a:pt x="2182" y="279525"/>
                  <a:pt x="0" y="0"/>
                </a:cubicBezTo>
                <a:close/>
              </a:path>
            </a:pathLst>
          </a:custGeom>
          <a:noFill/>
          <a:ln w="5715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6">
            <a:extLst>
              <a:ext uri="{FF2B5EF4-FFF2-40B4-BE49-F238E27FC236}">
                <a16:creationId xmlns:a16="http://schemas.microsoft.com/office/drawing/2014/main" id="{4E87FCFB-2CCE-460D-B3DD-557C8BD1B9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74206" y="4419423"/>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49235544"/>
      </p:ext>
    </p:extLst>
  </p:cSld>
  <p:clrMapOvr>
    <a:overrideClrMapping bg1="dk1" tx1="lt1" bg2="dk2" tx2="lt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5DB3719-6FDC-4E5D-891D-FF40B7300F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D3CC73B-2424-F058-9DB8-F1BFE8437B94}"/>
              </a:ext>
            </a:extLst>
          </p:cNvPr>
          <p:cNvSpPr>
            <a:spLocks noGrp="1"/>
          </p:cNvSpPr>
          <p:nvPr>
            <p:ph type="title"/>
          </p:nvPr>
        </p:nvSpPr>
        <p:spPr>
          <a:xfrm>
            <a:off x="838200" y="365125"/>
            <a:ext cx="10515600" cy="1325563"/>
          </a:xfrm>
        </p:spPr>
        <p:txBody>
          <a:bodyPr>
            <a:normAutofit/>
          </a:bodyPr>
          <a:lstStyle/>
          <a:p>
            <a:pPr>
              <a:lnSpc>
                <a:spcPct val="90000"/>
              </a:lnSpc>
            </a:pPr>
            <a:r>
              <a:rPr lang="en-US" sz="5000">
                <a:solidFill>
                  <a:srgbClr val="0070C0"/>
                </a:solidFill>
              </a:rPr>
              <a:t>Educational partner feedback – What we are doing well</a:t>
            </a:r>
            <a:endParaRPr lang="en-US" sz="5000" dirty="0">
              <a:solidFill>
                <a:srgbClr val="0070C0"/>
              </a:solidFill>
            </a:endParaRPr>
          </a:p>
        </p:txBody>
      </p:sp>
      <p:graphicFrame>
        <p:nvGraphicFramePr>
          <p:cNvPr id="5" name="Content Placeholder 2">
            <a:extLst>
              <a:ext uri="{FF2B5EF4-FFF2-40B4-BE49-F238E27FC236}">
                <a16:creationId xmlns:a16="http://schemas.microsoft.com/office/drawing/2014/main" id="{32775E26-D119-731E-997F-C660CE9B022F}"/>
              </a:ext>
            </a:extLst>
          </p:cNvPr>
          <p:cNvGraphicFramePr>
            <a:graphicFrameLocks noGrp="1"/>
          </p:cNvGraphicFramePr>
          <p:nvPr>
            <p:ph idx="1"/>
            <p:extLst>
              <p:ext uri="{D42A27DB-BD31-4B8C-83A1-F6EECF244321}">
                <p14:modId xmlns:p14="http://schemas.microsoft.com/office/powerpoint/2010/main" val="2513282975"/>
              </p:ext>
            </p:extLst>
          </p:nvPr>
        </p:nvGraphicFramePr>
        <p:xfrm>
          <a:off x="838200" y="1928813"/>
          <a:ext cx="10515600" cy="42529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9428836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F95DC6D5-A7B0-4D09-A7A5-62869A0D2C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Colorful carved figures of humans">
            <a:extLst>
              <a:ext uri="{FF2B5EF4-FFF2-40B4-BE49-F238E27FC236}">
                <a16:creationId xmlns:a16="http://schemas.microsoft.com/office/drawing/2014/main" id="{03A5149E-AF9D-F973-7F21-B7267FB40492}"/>
              </a:ext>
            </a:extLst>
          </p:cNvPr>
          <p:cNvPicPr>
            <a:picLocks noChangeAspect="1"/>
          </p:cNvPicPr>
          <p:nvPr/>
        </p:nvPicPr>
        <p:blipFill>
          <a:blip r:embed="rId2">
            <a:alphaModFix amt="50000"/>
          </a:blip>
          <a:srcRect t="21053"/>
          <a:stretch/>
        </p:blipFill>
        <p:spPr>
          <a:xfrm>
            <a:off x="20" y="10"/>
            <a:ext cx="12191979" cy="6857990"/>
          </a:xfrm>
          <a:prstGeom prst="rect">
            <a:avLst/>
          </a:prstGeom>
        </p:spPr>
      </p:pic>
      <p:sp>
        <p:nvSpPr>
          <p:cNvPr id="2" name="Title 1">
            <a:extLst>
              <a:ext uri="{FF2B5EF4-FFF2-40B4-BE49-F238E27FC236}">
                <a16:creationId xmlns:a16="http://schemas.microsoft.com/office/drawing/2014/main" id="{FD4F66CF-8482-79A0-8B8E-6F0A9D8159BB}"/>
              </a:ext>
            </a:extLst>
          </p:cNvPr>
          <p:cNvSpPr>
            <a:spLocks noGrp="1"/>
          </p:cNvSpPr>
          <p:nvPr>
            <p:ph type="title"/>
          </p:nvPr>
        </p:nvSpPr>
        <p:spPr>
          <a:xfrm>
            <a:off x="841248" y="847082"/>
            <a:ext cx="3803904" cy="5123950"/>
          </a:xfrm>
        </p:spPr>
        <p:txBody>
          <a:bodyPr anchor="t">
            <a:normAutofit/>
          </a:bodyPr>
          <a:lstStyle/>
          <a:p>
            <a:r>
              <a:rPr lang="en-US" sz="6600"/>
              <a:t>Educational partner feedback – areas for growth </a:t>
            </a:r>
          </a:p>
        </p:txBody>
      </p:sp>
      <p:sp>
        <p:nvSpPr>
          <p:cNvPr id="18" name="sketchy rectangle">
            <a:extLst>
              <a:ext uri="{FF2B5EF4-FFF2-40B4-BE49-F238E27FC236}">
                <a16:creationId xmlns:a16="http://schemas.microsoft.com/office/drawing/2014/main" id="{E72C4BCF-DD12-4745-97A9-F340887E1F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70453" y="563667"/>
            <a:ext cx="6570918" cy="5579082"/>
          </a:xfrm>
          <a:custGeom>
            <a:avLst/>
            <a:gdLst>
              <a:gd name="connsiteX0" fmla="*/ 0 w 6570918"/>
              <a:gd name="connsiteY0" fmla="*/ 0 h 5579082"/>
              <a:gd name="connsiteX1" fmla="*/ 525673 w 6570918"/>
              <a:gd name="connsiteY1" fmla="*/ 0 h 5579082"/>
              <a:gd name="connsiteX2" fmla="*/ 1182765 w 6570918"/>
              <a:gd name="connsiteY2" fmla="*/ 0 h 5579082"/>
              <a:gd name="connsiteX3" fmla="*/ 1905566 w 6570918"/>
              <a:gd name="connsiteY3" fmla="*/ 0 h 5579082"/>
              <a:gd name="connsiteX4" fmla="*/ 2365530 w 6570918"/>
              <a:gd name="connsiteY4" fmla="*/ 0 h 5579082"/>
              <a:gd name="connsiteX5" fmla="*/ 2825495 w 6570918"/>
              <a:gd name="connsiteY5" fmla="*/ 0 h 5579082"/>
              <a:gd name="connsiteX6" fmla="*/ 3614005 w 6570918"/>
              <a:gd name="connsiteY6" fmla="*/ 0 h 5579082"/>
              <a:gd name="connsiteX7" fmla="*/ 4271097 w 6570918"/>
              <a:gd name="connsiteY7" fmla="*/ 0 h 5579082"/>
              <a:gd name="connsiteX8" fmla="*/ 4731061 w 6570918"/>
              <a:gd name="connsiteY8" fmla="*/ 0 h 5579082"/>
              <a:gd name="connsiteX9" fmla="*/ 5388153 w 6570918"/>
              <a:gd name="connsiteY9" fmla="*/ 0 h 5579082"/>
              <a:gd name="connsiteX10" fmla="*/ 6570918 w 6570918"/>
              <a:gd name="connsiteY10" fmla="*/ 0 h 5579082"/>
              <a:gd name="connsiteX11" fmla="*/ 6570918 w 6570918"/>
              <a:gd name="connsiteY11" fmla="*/ 641594 h 5579082"/>
              <a:gd name="connsiteX12" fmla="*/ 6570918 w 6570918"/>
              <a:gd name="connsiteY12" fmla="*/ 1338980 h 5579082"/>
              <a:gd name="connsiteX13" fmla="*/ 6570918 w 6570918"/>
              <a:gd name="connsiteY13" fmla="*/ 1868992 h 5579082"/>
              <a:gd name="connsiteX14" fmla="*/ 6570918 w 6570918"/>
              <a:gd name="connsiteY14" fmla="*/ 2677959 h 5579082"/>
              <a:gd name="connsiteX15" fmla="*/ 6570918 w 6570918"/>
              <a:gd name="connsiteY15" fmla="*/ 3375345 h 5579082"/>
              <a:gd name="connsiteX16" fmla="*/ 6570918 w 6570918"/>
              <a:gd name="connsiteY16" fmla="*/ 4184312 h 5579082"/>
              <a:gd name="connsiteX17" fmla="*/ 6570918 w 6570918"/>
              <a:gd name="connsiteY17" fmla="*/ 4825906 h 5579082"/>
              <a:gd name="connsiteX18" fmla="*/ 6570918 w 6570918"/>
              <a:gd name="connsiteY18" fmla="*/ 5579082 h 5579082"/>
              <a:gd name="connsiteX19" fmla="*/ 5913826 w 6570918"/>
              <a:gd name="connsiteY19" fmla="*/ 5579082 h 5579082"/>
              <a:gd name="connsiteX20" fmla="*/ 5256734 w 6570918"/>
              <a:gd name="connsiteY20" fmla="*/ 5579082 h 5579082"/>
              <a:gd name="connsiteX21" fmla="*/ 4796770 w 6570918"/>
              <a:gd name="connsiteY21" fmla="*/ 5579082 h 5579082"/>
              <a:gd name="connsiteX22" fmla="*/ 4139678 w 6570918"/>
              <a:gd name="connsiteY22" fmla="*/ 5579082 h 5579082"/>
              <a:gd name="connsiteX23" fmla="*/ 3548296 w 6570918"/>
              <a:gd name="connsiteY23" fmla="*/ 5579082 h 5579082"/>
              <a:gd name="connsiteX24" fmla="*/ 2956913 w 6570918"/>
              <a:gd name="connsiteY24" fmla="*/ 5579082 h 5579082"/>
              <a:gd name="connsiteX25" fmla="*/ 2365530 w 6570918"/>
              <a:gd name="connsiteY25" fmla="*/ 5579082 h 5579082"/>
              <a:gd name="connsiteX26" fmla="*/ 1774148 w 6570918"/>
              <a:gd name="connsiteY26" fmla="*/ 5579082 h 5579082"/>
              <a:gd name="connsiteX27" fmla="*/ 1051347 w 6570918"/>
              <a:gd name="connsiteY27" fmla="*/ 5579082 h 5579082"/>
              <a:gd name="connsiteX28" fmla="*/ 0 w 6570918"/>
              <a:gd name="connsiteY28" fmla="*/ 5579082 h 5579082"/>
              <a:gd name="connsiteX29" fmla="*/ 0 w 6570918"/>
              <a:gd name="connsiteY29" fmla="*/ 5049069 h 5579082"/>
              <a:gd name="connsiteX30" fmla="*/ 0 w 6570918"/>
              <a:gd name="connsiteY30" fmla="*/ 4407475 h 5579082"/>
              <a:gd name="connsiteX31" fmla="*/ 0 w 6570918"/>
              <a:gd name="connsiteY31" fmla="*/ 3654299 h 5579082"/>
              <a:gd name="connsiteX32" fmla="*/ 0 w 6570918"/>
              <a:gd name="connsiteY32" fmla="*/ 2845332 h 5579082"/>
              <a:gd name="connsiteX33" fmla="*/ 0 w 6570918"/>
              <a:gd name="connsiteY33" fmla="*/ 2315319 h 5579082"/>
              <a:gd name="connsiteX34" fmla="*/ 0 w 6570918"/>
              <a:gd name="connsiteY34" fmla="*/ 1785306 h 5579082"/>
              <a:gd name="connsiteX35" fmla="*/ 0 w 6570918"/>
              <a:gd name="connsiteY35" fmla="*/ 976339 h 5579082"/>
              <a:gd name="connsiteX36" fmla="*/ 0 w 6570918"/>
              <a:gd name="connsiteY36" fmla="*/ 0 h 5579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6570918" h="5579082" fill="none" extrusionOk="0">
                <a:moveTo>
                  <a:pt x="0" y="0"/>
                </a:moveTo>
                <a:cubicBezTo>
                  <a:pt x="243958" y="-12943"/>
                  <a:pt x="320490" y="5069"/>
                  <a:pt x="525673" y="0"/>
                </a:cubicBezTo>
                <a:cubicBezTo>
                  <a:pt x="730856" y="-5069"/>
                  <a:pt x="894885" y="-31124"/>
                  <a:pt x="1182765" y="0"/>
                </a:cubicBezTo>
                <a:cubicBezTo>
                  <a:pt x="1470645" y="31124"/>
                  <a:pt x="1749273" y="-34665"/>
                  <a:pt x="1905566" y="0"/>
                </a:cubicBezTo>
                <a:cubicBezTo>
                  <a:pt x="2061859" y="34665"/>
                  <a:pt x="2197988" y="-9109"/>
                  <a:pt x="2365530" y="0"/>
                </a:cubicBezTo>
                <a:cubicBezTo>
                  <a:pt x="2533072" y="9109"/>
                  <a:pt x="2717818" y="14270"/>
                  <a:pt x="2825495" y="0"/>
                </a:cubicBezTo>
                <a:cubicBezTo>
                  <a:pt x="2933173" y="-14270"/>
                  <a:pt x="3325797" y="34931"/>
                  <a:pt x="3614005" y="0"/>
                </a:cubicBezTo>
                <a:cubicBezTo>
                  <a:pt x="3902213" y="-34931"/>
                  <a:pt x="4022668" y="20046"/>
                  <a:pt x="4271097" y="0"/>
                </a:cubicBezTo>
                <a:cubicBezTo>
                  <a:pt x="4519526" y="-20046"/>
                  <a:pt x="4513512" y="-11694"/>
                  <a:pt x="4731061" y="0"/>
                </a:cubicBezTo>
                <a:cubicBezTo>
                  <a:pt x="4948610" y="11694"/>
                  <a:pt x="5198372" y="9165"/>
                  <a:pt x="5388153" y="0"/>
                </a:cubicBezTo>
                <a:cubicBezTo>
                  <a:pt x="5577934" y="-9165"/>
                  <a:pt x="6151380" y="40199"/>
                  <a:pt x="6570918" y="0"/>
                </a:cubicBezTo>
                <a:cubicBezTo>
                  <a:pt x="6551036" y="203561"/>
                  <a:pt x="6580818" y="383315"/>
                  <a:pt x="6570918" y="641594"/>
                </a:cubicBezTo>
                <a:cubicBezTo>
                  <a:pt x="6561018" y="899873"/>
                  <a:pt x="6567176" y="1128287"/>
                  <a:pt x="6570918" y="1338980"/>
                </a:cubicBezTo>
                <a:cubicBezTo>
                  <a:pt x="6574660" y="1549673"/>
                  <a:pt x="6585356" y="1654385"/>
                  <a:pt x="6570918" y="1868992"/>
                </a:cubicBezTo>
                <a:cubicBezTo>
                  <a:pt x="6556480" y="2083599"/>
                  <a:pt x="6556432" y="2483858"/>
                  <a:pt x="6570918" y="2677959"/>
                </a:cubicBezTo>
                <a:cubicBezTo>
                  <a:pt x="6585404" y="2872060"/>
                  <a:pt x="6594779" y="3123863"/>
                  <a:pt x="6570918" y="3375345"/>
                </a:cubicBezTo>
                <a:cubicBezTo>
                  <a:pt x="6547057" y="3626827"/>
                  <a:pt x="6570936" y="3958160"/>
                  <a:pt x="6570918" y="4184312"/>
                </a:cubicBezTo>
                <a:cubicBezTo>
                  <a:pt x="6570900" y="4410464"/>
                  <a:pt x="6547287" y="4544723"/>
                  <a:pt x="6570918" y="4825906"/>
                </a:cubicBezTo>
                <a:cubicBezTo>
                  <a:pt x="6594549" y="5107089"/>
                  <a:pt x="6602036" y="5410476"/>
                  <a:pt x="6570918" y="5579082"/>
                </a:cubicBezTo>
                <a:cubicBezTo>
                  <a:pt x="6298110" y="5570936"/>
                  <a:pt x="6115328" y="5586054"/>
                  <a:pt x="5913826" y="5579082"/>
                </a:cubicBezTo>
                <a:cubicBezTo>
                  <a:pt x="5712324" y="5572110"/>
                  <a:pt x="5388485" y="5595536"/>
                  <a:pt x="5256734" y="5579082"/>
                </a:cubicBezTo>
                <a:cubicBezTo>
                  <a:pt x="5124983" y="5562628"/>
                  <a:pt x="4935790" y="5558095"/>
                  <a:pt x="4796770" y="5579082"/>
                </a:cubicBezTo>
                <a:cubicBezTo>
                  <a:pt x="4657750" y="5600069"/>
                  <a:pt x="4406133" y="5565422"/>
                  <a:pt x="4139678" y="5579082"/>
                </a:cubicBezTo>
                <a:cubicBezTo>
                  <a:pt x="3873223" y="5592742"/>
                  <a:pt x="3680595" y="5550657"/>
                  <a:pt x="3548296" y="5579082"/>
                </a:cubicBezTo>
                <a:cubicBezTo>
                  <a:pt x="3415997" y="5607507"/>
                  <a:pt x="3154943" y="5582453"/>
                  <a:pt x="2956913" y="5579082"/>
                </a:cubicBezTo>
                <a:cubicBezTo>
                  <a:pt x="2758883" y="5575711"/>
                  <a:pt x="2616161" y="5608318"/>
                  <a:pt x="2365530" y="5579082"/>
                </a:cubicBezTo>
                <a:cubicBezTo>
                  <a:pt x="2114899" y="5549846"/>
                  <a:pt x="2015415" y="5589111"/>
                  <a:pt x="1774148" y="5579082"/>
                </a:cubicBezTo>
                <a:cubicBezTo>
                  <a:pt x="1532881" y="5569053"/>
                  <a:pt x="1276772" y="5614025"/>
                  <a:pt x="1051347" y="5579082"/>
                </a:cubicBezTo>
                <a:cubicBezTo>
                  <a:pt x="825922" y="5544139"/>
                  <a:pt x="317006" y="5579887"/>
                  <a:pt x="0" y="5579082"/>
                </a:cubicBezTo>
                <a:cubicBezTo>
                  <a:pt x="647" y="5359793"/>
                  <a:pt x="-19331" y="5263540"/>
                  <a:pt x="0" y="5049069"/>
                </a:cubicBezTo>
                <a:cubicBezTo>
                  <a:pt x="19331" y="4834598"/>
                  <a:pt x="-28451" y="4599178"/>
                  <a:pt x="0" y="4407475"/>
                </a:cubicBezTo>
                <a:cubicBezTo>
                  <a:pt x="28451" y="4215772"/>
                  <a:pt x="-6879" y="3851595"/>
                  <a:pt x="0" y="3654299"/>
                </a:cubicBezTo>
                <a:cubicBezTo>
                  <a:pt x="6879" y="3457003"/>
                  <a:pt x="-13361" y="3153430"/>
                  <a:pt x="0" y="2845332"/>
                </a:cubicBezTo>
                <a:cubicBezTo>
                  <a:pt x="13361" y="2537234"/>
                  <a:pt x="-16264" y="2440224"/>
                  <a:pt x="0" y="2315319"/>
                </a:cubicBezTo>
                <a:cubicBezTo>
                  <a:pt x="16264" y="2190414"/>
                  <a:pt x="-4326" y="1972406"/>
                  <a:pt x="0" y="1785306"/>
                </a:cubicBezTo>
                <a:cubicBezTo>
                  <a:pt x="4326" y="1598206"/>
                  <a:pt x="36209" y="1149228"/>
                  <a:pt x="0" y="976339"/>
                </a:cubicBezTo>
                <a:cubicBezTo>
                  <a:pt x="-36209" y="803450"/>
                  <a:pt x="-26312" y="313518"/>
                  <a:pt x="0" y="0"/>
                </a:cubicBezTo>
                <a:close/>
              </a:path>
              <a:path w="6570918" h="5579082" stroke="0" extrusionOk="0">
                <a:moveTo>
                  <a:pt x="0" y="0"/>
                </a:moveTo>
                <a:cubicBezTo>
                  <a:pt x="278313" y="27288"/>
                  <a:pt x="431280" y="2299"/>
                  <a:pt x="591383" y="0"/>
                </a:cubicBezTo>
                <a:cubicBezTo>
                  <a:pt x="751486" y="-2299"/>
                  <a:pt x="864229" y="-10501"/>
                  <a:pt x="1051347" y="0"/>
                </a:cubicBezTo>
                <a:cubicBezTo>
                  <a:pt x="1238465" y="10501"/>
                  <a:pt x="1656622" y="-8810"/>
                  <a:pt x="1839857" y="0"/>
                </a:cubicBezTo>
                <a:cubicBezTo>
                  <a:pt x="2023092" y="8810"/>
                  <a:pt x="2169087" y="15350"/>
                  <a:pt x="2431240" y="0"/>
                </a:cubicBezTo>
                <a:cubicBezTo>
                  <a:pt x="2693393" y="-15350"/>
                  <a:pt x="2900257" y="27267"/>
                  <a:pt x="3022622" y="0"/>
                </a:cubicBezTo>
                <a:cubicBezTo>
                  <a:pt x="3144987" y="-27267"/>
                  <a:pt x="3447181" y="14689"/>
                  <a:pt x="3811132" y="0"/>
                </a:cubicBezTo>
                <a:cubicBezTo>
                  <a:pt x="4175083" y="-14689"/>
                  <a:pt x="4141184" y="1416"/>
                  <a:pt x="4336806" y="0"/>
                </a:cubicBezTo>
                <a:cubicBezTo>
                  <a:pt x="4532428" y="-1416"/>
                  <a:pt x="4953156" y="21134"/>
                  <a:pt x="5125316" y="0"/>
                </a:cubicBezTo>
                <a:cubicBezTo>
                  <a:pt x="5297476" y="-21134"/>
                  <a:pt x="5588322" y="-4504"/>
                  <a:pt x="5913826" y="0"/>
                </a:cubicBezTo>
                <a:cubicBezTo>
                  <a:pt x="6239330" y="4504"/>
                  <a:pt x="6420523" y="-5260"/>
                  <a:pt x="6570918" y="0"/>
                </a:cubicBezTo>
                <a:cubicBezTo>
                  <a:pt x="6591445" y="372376"/>
                  <a:pt x="6574842" y="632430"/>
                  <a:pt x="6570918" y="808967"/>
                </a:cubicBezTo>
                <a:cubicBezTo>
                  <a:pt x="6566994" y="985504"/>
                  <a:pt x="6590171" y="1307889"/>
                  <a:pt x="6570918" y="1562143"/>
                </a:cubicBezTo>
                <a:cubicBezTo>
                  <a:pt x="6551665" y="1816397"/>
                  <a:pt x="6555438" y="1963128"/>
                  <a:pt x="6570918" y="2092156"/>
                </a:cubicBezTo>
                <a:cubicBezTo>
                  <a:pt x="6586398" y="2221184"/>
                  <a:pt x="6566210" y="2620933"/>
                  <a:pt x="6570918" y="2789541"/>
                </a:cubicBezTo>
                <a:cubicBezTo>
                  <a:pt x="6575626" y="2958149"/>
                  <a:pt x="6544837" y="3183433"/>
                  <a:pt x="6570918" y="3486926"/>
                </a:cubicBezTo>
                <a:cubicBezTo>
                  <a:pt x="6596999" y="3790419"/>
                  <a:pt x="6605308" y="3845885"/>
                  <a:pt x="6570918" y="4184312"/>
                </a:cubicBezTo>
                <a:cubicBezTo>
                  <a:pt x="6536528" y="4522739"/>
                  <a:pt x="6608082" y="4624099"/>
                  <a:pt x="6570918" y="4937488"/>
                </a:cubicBezTo>
                <a:cubicBezTo>
                  <a:pt x="6533754" y="5250877"/>
                  <a:pt x="6586964" y="5431073"/>
                  <a:pt x="6570918" y="5579082"/>
                </a:cubicBezTo>
                <a:cubicBezTo>
                  <a:pt x="6289892" y="5586213"/>
                  <a:pt x="6205354" y="5547724"/>
                  <a:pt x="5848117" y="5579082"/>
                </a:cubicBezTo>
                <a:cubicBezTo>
                  <a:pt x="5490880" y="5610440"/>
                  <a:pt x="5430172" y="5600685"/>
                  <a:pt x="5322444" y="5579082"/>
                </a:cubicBezTo>
                <a:cubicBezTo>
                  <a:pt x="5214716" y="5557479"/>
                  <a:pt x="4791298" y="5604209"/>
                  <a:pt x="4533933" y="5579082"/>
                </a:cubicBezTo>
                <a:cubicBezTo>
                  <a:pt x="4276568" y="5553955"/>
                  <a:pt x="4194834" y="5592381"/>
                  <a:pt x="3876842" y="5579082"/>
                </a:cubicBezTo>
                <a:cubicBezTo>
                  <a:pt x="3558850" y="5565783"/>
                  <a:pt x="3592122" y="5581860"/>
                  <a:pt x="3351168" y="5579082"/>
                </a:cubicBezTo>
                <a:cubicBezTo>
                  <a:pt x="3110214" y="5576304"/>
                  <a:pt x="2934023" y="5584193"/>
                  <a:pt x="2694076" y="5579082"/>
                </a:cubicBezTo>
                <a:cubicBezTo>
                  <a:pt x="2454129" y="5573971"/>
                  <a:pt x="2428702" y="5591803"/>
                  <a:pt x="2234112" y="5579082"/>
                </a:cubicBezTo>
                <a:cubicBezTo>
                  <a:pt x="2039522" y="5566361"/>
                  <a:pt x="1981009" y="5601189"/>
                  <a:pt x="1774148" y="5579082"/>
                </a:cubicBezTo>
                <a:cubicBezTo>
                  <a:pt x="1567287" y="5556975"/>
                  <a:pt x="1275481" y="5606317"/>
                  <a:pt x="1117056" y="5579082"/>
                </a:cubicBezTo>
                <a:cubicBezTo>
                  <a:pt x="958631" y="5551847"/>
                  <a:pt x="755477" y="5572254"/>
                  <a:pt x="591383" y="5579082"/>
                </a:cubicBezTo>
                <a:cubicBezTo>
                  <a:pt x="427289" y="5585910"/>
                  <a:pt x="187330" y="5591515"/>
                  <a:pt x="0" y="5579082"/>
                </a:cubicBezTo>
                <a:cubicBezTo>
                  <a:pt x="-26479" y="5461734"/>
                  <a:pt x="-8007" y="5136203"/>
                  <a:pt x="0" y="4993278"/>
                </a:cubicBezTo>
                <a:cubicBezTo>
                  <a:pt x="8007" y="4850353"/>
                  <a:pt x="-866" y="4711104"/>
                  <a:pt x="0" y="4463266"/>
                </a:cubicBezTo>
                <a:cubicBezTo>
                  <a:pt x="866" y="4215428"/>
                  <a:pt x="32773" y="4051281"/>
                  <a:pt x="0" y="3710090"/>
                </a:cubicBezTo>
                <a:cubicBezTo>
                  <a:pt x="-32773" y="3368899"/>
                  <a:pt x="-4467" y="3247332"/>
                  <a:pt x="0" y="3124286"/>
                </a:cubicBezTo>
                <a:cubicBezTo>
                  <a:pt x="4467" y="3001240"/>
                  <a:pt x="-19954" y="2606861"/>
                  <a:pt x="0" y="2371110"/>
                </a:cubicBezTo>
                <a:cubicBezTo>
                  <a:pt x="19954" y="2135359"/>
                  <a:pt x="32823" y="1730214"/>
                  <a:pt x="0" y="1562143"/>
                </a:cubicBezTo>
                <a:cubicBezTo>
                  <a:pt x="-32823" y="1394072"/>
                  <a:pt x="31174" y="1196398"/>
                  <a:pt x="0" y="920549"/>
                </a:cubicBezTo>
                <a:cubicBezTo>
                  <a:pt x="-31174" y="644700"/>
                  <a:pt x="-12315" y="369594"/>
                  <a:pt x="0" y="0"/>
                </a:cubicBezTo>
                <a:close/>
              </a:path>
            </a:pathLst>
          </a:custGeom>
          <a:solidFill>
            <a:schemeClr val="tx1"/>
          </a:solidFill>
          <a:ln w="95250">
            <a:solidFill>
              <a:schemeClr val="tx1"/>
            </a:solidFill>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560FE2D0-52FA-945A-C866-2C2324A40DD7}"/>
              </a:ext>
            </a:extLst>
          </p:cNvPr>
          <p:cNvSpPr>
            <a:spLocks noGrp="1"/>
          </p:cNvSpPr>
          <p:nvPr>
            <p:ph idx="1"/>
          </p:nvPr>
        </p:nvSpPr>
        <p:spPr>
          <a:xfrm>
            <a:off x="5404104" y="847082"/>
            <a:ext cx="5946648" cy="4988412"/>
          </a:xfrm>
        </p:spPr>
        <p:txBody>
          <a:bodyPr>
            <a:normAutofit/>
          </a:bodyPr>
          <a:lstStyle/>
          <a:p>
            <a:pPr>
              <a:lnSpc>
                <a:spcPct val="100000"/>
              </a:lnSpc>
            </a:pPr>
            <a:r>
              <a:rPr lang="en-US" sz="2200" u="sng" dirty="0">
                <a:solidFill>
                  <a:schemeClr val="bg1"/>
                </a:solidFill>
              </a:rPr>
              <a:t>Increased Student Voice and Engagement </a:t>
            </a:r>
            <a:r>
              <a:rPr lang="en-US" sz="2200" dirty="0">
                <a:solidFill>
                  <a:schemeClr val="bg1"/>
                </a:solidFill>
              </a:rPr>
              <a:t>- Educational partners suggest integrating more </a:t>
            </a:r>
            <a:r>
              <a:rPr lang="en-US" sz="2200" b="1" dirty="0">
                <a:solidFill>
                  <a:schemeClr val="bg1"/>
                </a:solidFill>
              </a:rPr>
              <a:t>student input</a:t>
            </a:r>
            <a:r>
              <a:rPr lang="en-US" sz="2200" dirty="0">
                <a:solidFill>
                  <a:schemeClr val="bg1"/>
                </a:solidFill>
              </a:rPr>
              <a:t> into planning and implementation.</a:t>
            </a:r>
          </a:p>
          <a:p>
            <a:pPr>
              <a:lnSpc>
                <a:spcPct val="100000"/>
              </a:lnSpc>
            </a:pPr>
            <a:r>
              <a:rPr lang="en-US" sz="2200" u="sng" dirty="0">
                <a:solidFill>
                  <a:schemeClr val="bg1"/>
                </a:solidFill>
              </a:rPr>
              <a:t>Focus on Mental Health and Belonging </a:t>
            </a:r>
            <a:r>
              <a:rPr lang="en-US" sz="2200" dirty="0">
                <a:solidFill>
                  <a:schemeClr val="bg1"/>
                </a:solidFill>
              </a:rPr>
              <a:t>- Continued development of </a:t>
            </a:r>
            <a:r>
              <a:rPr lang="en-US" sz="2200" b="1" dirty="0">
                <a:solidFill>
                  <a:schemeClr val="bg1"/>
                </a:solidFill>
              </a:rPr>
              <a:t>mental health supports</a:t>
            </a:r>
            <a:r>
              <a:rPr lang="en-US" sz="2200" dirty="0">
                <a:solidFill>
                  <a:schemeClr val="bg1"/>
                </a:solidFill>
              </a:rPr>
              <a:t>, with an emphasis on making students feel </a:t>
            </a:r>
            <a:r>
              <a:rPr lang="en-US" sz="2200" b="1" dirty="0">
                <a:solidFill>
                  <a:schemeClr val="bg1"/>
                </a:solidFill>
              </a:rPr>
              <a:t>seen</a:t>
            </a:r>
            <a:r>
              <a:rPr lang="en-US" sz="2200" dirty="0">
                <a:solidFill>
                  <a:schemeClr val="bg1"/>
                </a:solidFill>
              </a:rPr>
              <a:t>, </a:t>
            </a:r>
            <a:r>
              <a:rPr lang="en-US" sz="2200" b="1" dirty="0">
                <a:solidFill>
                  <a:schemeClr val="bg1"/>
                </a:solidFill>
              </a:rPr>
              <a:t>safe</a:t>
            </a:r>
            <a:r>
              <a:rPr lang="en-US" sz="2200" dirty="0">
                <a:solidFill>
                  <a:schemeClr val="bg1"/>
                </a:solidFill>
              </a:rPr>
              <a:t>, and </a:t>
            </a:r>
            <a:r>
              <a:rPr lang="en-US" sz="2200" b="1" dirty="0">
                <a:solidFill>
                  <a:schemeClr val="bg1"/>
                </a:solidFill>
              </a:rPr>
              <a:t>connected</a:t>
            </a:r>
            <a:r>
              <a:rPr lang="en-US" sz="2200" dirty="0">
                <a:solidFill>
                  <a:schemeClr val="bg1"/>
                </a:solidFill>
              </a:rPr>
              <a:t>.</a:t>
            </a:r>
          </a:p>
          <a:p>
            <a:pPr>
              <a:lnSpc>
                <a:spcPct val="100000"/>
              </a:lnSpc>
            </a:pPr>
            <a:r>
              <a:rPr lang="en-US" sz="2200" u="sng" dirty="0">
                <a:solidFill>
                  <a:schemeClr val="bg1"/>
                </a:solidFill>
              </a:rPr>
              <a:t>Improved Communication </a:t>
            </a:r>
            <a:r>
              <a:rPr lang="en-US" sz="2200" dirty="0">
                <a:solidFill>
                  <a:schemeClr val="bg1"/>
                </a:solidFill>
              </a:rPr>
              <a:t>- Some responses mention the need for clearer </a:t>
            </a:r>
            <a:r>
              <a:rPr lang="en-US" sz="2200" b="1" dirty="0">
                <a:solidFill>
                  <a:schemeClr val="bg1"/>
                </a:solidFill>
              </a:rPr>
              <a:t>communication.</a:t>
            </a:r>
          </a:p>
          <a:p>
            <a:pPr>
              <a:lnSpc>
                <a:spcPct val="100000"/>
              </a:lnSpc>
            </a:pPr>
            <a:r>
              <a:rPr lang="en-US" sz="2200" b="1" u="sng" dirty="0">
                <a:solidFill>
                  <a:schemeClr val="bg1"/>
                </a:solidFill>
              </a:rPr>
              <a:t>Post-High School Preparation </a:t>
            </a:r>
            <a:r>
              <a:rPr lang="en-US" sz="2200" b="1" dirty="0">
                <a:solidFill>
                  <a:schemeClr val="bg1"/>
                </a:solidFill>
              </a:rPr>
              <a:t>- </a:t>
            </a:r>
            <a:r>
              <a:rPr lang="en-US" sz="2200" dirty="0">
                <a:solidFill>
                  <a:schemeClr val="bg1"/>
                </a:solidFill>
              </a:rPr>
              <a:t>There's a call for more intentional planning around </a:t>
            </a:r>
            <a:r>
              <a:rPr lang="en-US" sz="2200" b="1" dirty="0">
                <a:solidFill>
                  <a:schemeClr val="bg1"/>
                </a:solidFill>
              </a:rPr>
              <a:t>life after high school</a:t>
            </a:r>
            <a:r>
              <a:rPr lang="en-US" sz="2200" dirty="0">
                <a:solidFill>
                  <a:schemeClr val="bg1"/>
                </a:solidFill>
              </a:rPr>
              <a:t>, including </a:t>
            </a:r>
            <a:r>
              <a:rPr lang="en-US" sz="2200" b="1" dirty="0">
                <a:solidFill>
                  <a:schemeClr val="bg1"/>
                </a:solidFill>
              </a:rPr>
              <a:t>career readiness</a:t>
            </a:r>
            <a:r>
              <a:rPr lang="en-US" sz="2200" dirty="0">
                <a:solidFill>
                  <a:schemeClr val="bg1"/>
                </a:solidFill>
              </a:rPr>
              <a:t>, </a:t>
            </a:r>
            <a:r>
              <a:rPr lang="en-US" sz="2200" b="1" dirty="0">
                <a:solidFill>
                  <a:schemeClr val="bg1"/>
                </a:solidFill>
              </a:rPr>
              <a:t>financial literacy</a:t>
            </a:r>
            <a:r>
              <a:rPr lang="en-US" sz="2200" dirty="0">
                <a:solidFill>
                  <a:schemeClr val="bg1"/>
                </a:solidFill>
              </a:rPr>
              <a:t>, and </a:t>
            </a:r>
            <a:r>
              <a:rPr lang="en-US" sz="2200" b="1" dirty="0">
                <a:solidFill>
                  <a:schemeClr val="bg1"/>
                </a:solidFill>
              </a:rPr>
              <a:t>practical life skills</a:t>
            </a:r>
            <a:r>
              <a:rPr lang="en-US" sz="2200" dirty="0">
                <a:solidFill>
                  <a:schemeClr val="bg1"/>
                </a:solidFill>
              </a:rPr>
              <a:t>.</a:t>
            </a:r>
          </a:p>
          <a:p>
            <a:pPr>
              <a:lnSpc>
                <a:spcPct val="100000"/>
              </a:lnSpc>
            </a:pPr>
            <a:r>
              <a:rPr lang="en-US" sz="2200" b="1" u="sng" dirty="0">
                <a:solidFill>
                  <a:schemeClr val="bg1"/>
                </a:solidFill>
              </a:rPr>
              <a:t>Inclusive and Accessible Learning Environments </a:t>
            </a:r>
            <a:r>
              <a:rPr lang="en-US" sz="2200" b="1" dirty="0">
                <a:solidFill>
                  <a:schemeClr val="bg1"/>
                </a:solidFill>
              </a:rPr>
              <a:t>- </a:t>
            </a:r>
            <a:r>
              <a:rPr lang="en-US" sz="2200" dirty="0">
                <a:solidFill>
                  <a:schemeClr val="bg1"/>
                </a:solidFill>
              </a:rPr>
              <a:t>Educational partners want schools to feel more </a:t>
            </a:r>
            <a:r>
              <a:rPr lang="en-US" sz="2200" b="1" dirty="0">
                <a:solidFill>
                  <a:schemeClr val="bg1"/>
                </a:solidFill>
              </a:rPr>
              <a:t>accessible</a:t>
            </a:r>
            <a:r>
              <a:rPr lang="en-US" sz="2200" dirty="0">
                <a:solidFill>
                  <a:schemeClr val="bg1"/>
                </a:solidFill>
              </a:rPr>
              <a:t>, </a:t>
            </a:r>
            <a:r>
              <a:rPr lang="en-US" sz="2200" b="1" dirty="0">
                <a:solidFill>
                  <a:schemeClr val="bg1"/>
                </a:solidFill>
              </a:rPr>
              <a:t>welcoming</a:t>
            </a:r>
            <a:r>
              <a:rPr lang="en-US" sz="2200" dirty="0">
                <a:solidFill>
                  <a:schemeClr val="bg1"/>
                </a:solidFill>
              </a:rPr>
              <a:t>, and </a:t>
            </a:r>
            <a:r>
              <a:rPr lang="en-US" sz="2200" b="1" dirty="0">
                <a:solidFill>
                  <a:schemeClr val="bg1"/>
                </a:solidFill>
              </a:rPr>
              <a:t>supportive</a:t>
            </a:r>
            <a:r>
              <a:rPr lang="en-US" sz="2200" dirty="0">
                <a:solidFill>
                  <a:schemeClr val="bg1"/>
                </a:solidFill>
              </a:rPr>
              <a:t>—especially for students with </a:t>
            </a:r>
            <a:r>
              <a:rPr lang="en-US" sz="2200" b="1" dirty="0">
                <a:solidFill>
                  <a:schemeClr val="bg1"/>
                </a:solidFill>
              </a:rPr>
              <a:t>disabilities</a:t>
            </a:r>
            <a:r>
              <a:rPr lang="en-US" sz="2200" dirty="0">
                <a:solidFill>
                  <a:schemeClr val="bg1"/>
                </a:solidFill>
              </a:rPr>
              <a:t> and </a:t>
            </a:r>
            <a:r>
              <a:rPr lang="en-US" sz="2200" b="1" dirty="0">
                <a:solidFill>
                  <a:schemeClr val="bg1"/>
                </a:solidFill>
              </a:rPr>
              <a:t>diverse needs</a:t>
            </a:r>
            <a:r>
              <a:rPr lang="en-US" sz="2200" dirty="0">
                <a:solidFill>
                  <a:schemeClr val="bg1"/>
                </a:solidFill>
              </a:rPr>
              <a:t>.</a:t>
            </a:r>
            <a:endParaRPr lang="en-US" sz="2200" b="1" dirty="0">
              <a:solidFill>
                <a:schemeClr val="bg1"/>
              </a:solidFill>
            </a:endParaRPr>
          </a:p>
          <a:p>
            <a:pPr>
              <a:lnSpc>
                <a:spcPct val="100000"/>
              </a:lnSpc>
            </a:pPr>
            <a:endParaRPr lang="en-US" sz="2200" dirty="0">
              <a:solidFill>
                <a:schemeClr val="bg1"/>
              </a:solidFill>
            </a:endParaRPr>
          </a:p>
        </p:txBody>
      </p:sp>
    </p:spTree>
    <p:extLst>
      <p:ext uri="{BB962C8B-B14F-4D97-AF65-F5344CB8AC3E}">
        <p14:creationId xmlns:p14="http://schemas.microsoft.com/office/powerpoint/2010/main" val="1333828202"/>
      </p:ext>
    </p:extLst>
  </p:cSld>
  <p:clrMapOvr>
    <a:overrideClrMapping bg1="dk1" tx1="lt1" bg2="dk2" tx2="lt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1A9F7B4E-B03D-4F64-BE33-00D074458D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Red marker and calendar">
            <a:extLst>
              <a:ext uri="{FF2B5EF4-FFF2-40B4-BE49-F238E27FC236}">
                <a16:creationId xmlns:a16="http://schemas.microsoft.com/office/drawing/2014/main" id="{257AF4B7-55CE-A56F-9485-43306D2073F6}"/>
              </a:ext>
            </a:extLst>
          </p:cNvPr>
          <p:cNvPicPr>
            <a:picLocks noChangeAspect="1"/>
          </p:cNvPicPr>
          <p:nvPr/>
        </p:nvPicPr>
        <p:blipFill>
          <a:blip r:embed="rId2">
            <a:alphaModFix amt="40000"/>
          </a:blip>
          <a:srcRect t="7865" b="7865"/>
          <a:stretch/>
        </p:blipFill>
        <p:spPr>
          <a:xfrm>
            <a:off x="20" y="10"/>
            <a:ext cx="12191979" cy="6857990"/>
          </a:xfrm>
          <a:prstGeom prst="rect">
            <a:avLst/>
          </a:prstGeom>
        </p:spPr>
      </p:pic>
      <p:sp>
        <p:nvSpPr>
          <p:cNvPr id="2" name="Title 1">
            <a:extLst>
              <a:ext uri="{FF2B5EF4-FFF2-40B4-BE49-F238E27FC236}">
                <a16:creationId xmlns:a16="http://schemas.microsoft.com/office/drawing/2014/main" id="{934B3902-DE51-6058-2F0F-C5F9F3405316}"/>
              </a:ext>
            </a:extLst>
          </p:cNvPr>
          <p:cNvSpPr>
            <a:spLocks noGrp="1"/>
          </p:cNvSpPr>
          <p:nvPr>
            <p:ph type="title"/>
          </p:nvPr>
        </p:nvSpPr>
        <p:spPr>
          <a:xfrm>
            <a:off x="838200" y="365125"/>
            <a:ext cx="10515600" cy="1325563"/>
          </a:xfrm>
        </p:spPr>
        <p:txBody>
          <a:bodyPr>
            <a:normAutofit/>
          </a:bodyPr>
          <a:lstStyle/>
          <a:p>
            <a:r>
              <a:rPr lang="en-US" sz="7200" dirty="0"/>
              <a:t>What’s new for the 2025/26 </a:t>
            </a:r>
            <a:r>
              <a:rPr lang="en-US" sz="7200" dirty="0" err="1"/>
              <a:t>lcap</a:t>
            </a:r>
            <a:r>
              <a:rPr lang="en-US" sz="7200" dirty="0"/>
              <a:t>?</a:t>
            </a:r>
          </a:p>
        </p:txBody>
      </p:sp>
      <p:sp>
        <p:nvSpPr>
          <p:cNvPr id="18" name="Rectangle 6">
            <a:extLst>
              <a:ext uri="{FF2B5EF4-FFF2-40B4-BE49-F238E27FC236}">
                <a16:creationId xmlns:a16="http://schemas.microsoft.com/office/drawing/2014/main" id="{1CA8A97F-67F0-4D5F-A850-0C30727D1C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5578" y="1802192"/>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89614582-C63E-89F1-6DBF-352DFB6BD696}"/>
              </a:ext>
            </a:extLst>
          </p:cNvPr>
          <p:cNvSpPr>
            <a:spLocks noGrp="1"/>
          </p:cNvSpPr>
          <p:nvPr>
            <p:ph idx="1"/>
          </p:nvPr>
        </p:nvSpPr>
        <p:spPr>
          <a:xfrm>
            <a:off x="838200" y="2004446"/>
            <a:ext cx="10515600" cy="4176897"/>
          </a:xfrm>
        </p:spPr>
        <p:txBody>
          <a:bodyPr>
            <a:normAutofit fontScale="92500"/>
          </a:bodyPr>
          <a:lstStyle/>
          <a:p>
            <a:pPr>
              <a:buFont typeface="Wingdings" panose="05000000000000000000" pitchFamily="2" charset="2"/>
              <a:buChar char="ü"/>
            </a:pPr>
            <a:r>
              <a:rPr lang="en-US" sz="2600" b="0" i="0" u="none" strike="noStrike" dirty="0">
                <a:effectLst/>
                <a:latin typeface="Arial" panose="020B0604020202020204" pitchFamily="34" charset="0"/>
              </a:rPr>
              <a:t> </a:t>
            </a:r>
            <a:r>
              <a:rPr lang="en-US" sz="3200" b="0" i="0" u="none" strike="noStrike" dirty="0">
                <a:effectLst/>
              </a:rPr>
              <a:t>Antelope Valley High School has been added to the list of Equity Multiplier sites and will be included in Goal 6.</a:t>
            </a:r>
          </a:p>
          <a:p>
            <a:pPr>
              <a:buFont typeface="Wingdings" panose="05000000000000000000" pitchFamily="2" charset="2"/>
              <a:buChar char="ü"/>
            </a:pPr>
            <a:r>
              <a:rPr lang="en-US" sz="3200" dirty="0"/>
              <a:t>Two new actions have been added to Goal 6 to address the needs of students and staff at the Equity Multiplier sites. </a:t>
            </a:r>
          </a:p>
          <a:p>
            <a:pPr lvl="1">
              <a:buFont typeface="Wingdings" panose="05000000000000000000" pitchFamily="2" charset="2"/>
              <a:buChar char="ü"/>
            </a:pPr>
            <a:r>
              <a:rPr lang="en-US" sz="3200" dirty="0"/>
              <a:t>Professional Development</a:t>
            </a:r>
          </a:p>
          <a:p>
            <a:pPr lvl="1">
              <a:buFont typeface="Wingdings" panose="05000000000000000000" pitchFamily="2" charset="2"/>
              <a:buChar char="ü"/>
            </a:pPr>
            <a:r>
              <a:rPr lang="en-US" sz="3200" b="0" i="0" u="none" strike="noStrike" dirty="0">
                <a:effectLst/>
              </a:rPr>
              <a:t>Safe, Secure, and Positive Learning Environments</a:t>
            </a:r>
          </a:p>
          <a:p>
            <a:pPr>
              <a:buFont typeface="Wingdings" panose="05000000000000000000" pitchFamily="2" charset="2"/>
              <a:buChar char="ü"/>
            </a:pPr>
            <a:r>
              <a:rPr lang="en-US" sz="3200" b="0" i="0" u="none" strike="noStrike" dirty="0">
                <a:effectLst/>
              </a:rPr>
              <a:t>Goal 7 has been added to the LCAP due to unexpended Learning Recovery Emergency Block Grant (LREBG) funds</a:t>
            </a:r>
          </a:p>
          <a:p>
            <a:pPr lvl="1">
              <a:buFont typeface="Wingdings" panose="05000000000000000000" pitchFamily="2" charset="2"/>
              <a:buChar char="ü"/>
            </a:pPr>
            <a:r>
              <a:rPr lang="en-US" sz="2800" b="0" i="0" u="none" strike="noStrike" dirty="0">
                <a:effectLst/>
              </a:rPr>
              <a:t>Targeted actions funded by these remaining resources will support student learning recovery and academic achievement.</a:t>
            </a:r>
            <a:endParaRPr lang="en-US" sz="2800" dirty="0"/>
          </a:p>
        </p:txBody>
      </p:sp>
    </p:spTree>
    <p:extLst>
      <p:ext uri="{BB962C8B-B14F-4D97-AF65-F5344CB8AC3E}">
        <p14:creationId xmlns:p14="http://schemas.microsoft.com/office/powerpoint/2010/main" val="3044522933"/>
      </p:ext>
    </p:extLst>
  </p:cSld>
  <p:clrMapOvr>
    <a:overrideClrMapping bg1="dk1" tx1="lt1" bg2="dk2" tx2="lt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DA381740-063A-41A4-836D-85D14980EE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8200" y="4736883"/>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useBgFill="1">
        <p:nvSpPr>
          <p:cNvPr id="17" name="Rectangle 16">
            <a:extLst>
              <a:ext uri="{FF2B5EF4-FFF2-40B4-BE49-F238E27FC236}">
                <a16:creationId xmlns:a16="http://schemas.microsoft.com/office/drawing/2014/main" id="{32D45EE4-C4F0-4F72-B1C6-39F596D138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id="{8C459BAD-4279-4A9D-B0C5-662C5F5ED2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3203463" y="-2060461"/>
            <a:ext cx="5649003" cy="10651671"/>
          </a:xfrm>
          <a:custGeom>
            <a:avLst/>
            <a:gdLst>
              <a:gd name="connsiteX0" fmla="*/ 0 w 5649003"/>
              <a:gd name="connsiteY0" fmla="*/ 5325836 h 10651671"/>
              <a:gd name="connsiteX1" fmla="*/ 2824502 w 5649003"/>
              <a:gd name="connsiteY1" fmla="*/ 0 h 10651671"/>
              <a:gd name="connsiteX2" fmla="*/ 5649004 w 5649003"/>
              <a:gd name="connsiteY2" fmla="*/ 5325836 h 10651671"/>
              <a:gd name="connsiteX3" fmla="*/ 2824502 w 5649003"/>
              <a:gd name="connsiteY3" fmla="*/ 10651672 h 10651671"/>
              <a:gd name="connsiteX4" fmla="*/ 0 w 5649003"/>
              <a:gd name="connsiteY4" fmla="*/ 5325836 h 106516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49003" h="10651671" fill="none" extrusionOk="0">
                <a:moveTo>
                  <a:pt x="0" y="5325836"/>
                </a:moveTo>
                <a:cubicBezTo>
                  <a:pt x="186946" y="2320485"/>
                  <a:pt x="1438121" y="-52385"/>
                  <a:pt x="2824502" y="0"/>
                </a:cubicBezTo>
                <a:cubicBezTo>
                  <a:pt x="4703838" y="-43168"/>
                  <a:pt x="5583840" y="2369660"/>
                  <a:pt x="5649004" y="5325836"/>
                </a:cubicBezTo>
                <a:cubicBezTo>
                  <a:pt x="5518761" y="8289338"/>
                  <a:pt x="4285196" y="10894014"/>
                  <a:pt x="2824502" y="10651672"/>
                </a:cubicBezTo>
                <a:cubicBezTo>
                  <a:pt x="1536945" y="11016699"/>
                  <a:pt x="142947" y="8418643"/>
                  <a:pt x="0" y="5325836"/>
                </a:cubicBezTo>
                <a:close/>
              </a:path>
              <a:path w="5649003" h="10651671" stroke="0" extrusionOk="0">
                <a:moveTo>
                  <a:pt x="0" y="5325836"/>
                </a:moveTo>
                <a:cubicBezTo>
                  <a:pt x="-54350" y="2332108"/>
                  <a:pt x="1351726" y="167869"/>
                  <a:pt x="2824502" y="0"/>
                </a:cubicBezTo>
                <a:cubicBezTo>
                  <a:pt x="4182679" y="-143942"/>
                  <a:pt x="5672665" y="2549517"/>
                  <a:pt x="5649004" y="5325836"/>
                </a:cubicBezTo>
                <a:cubicBezTo>
                  <a:pt x="5518596" y="8280244"/>
                  <a:pt x="4081190" y="10622204"/>
                  <a:pt x="2824502" y="10651672"/>
                </a:cubicBezTo>
                <a:cubicBezTo>
                  <a:pt x="1216708" y="10537144"/>
                  <a:pt x="-100850" y="8264979"/>
                  <a:pt x="0" y="5325836"/>
                </a:cubicBezTo>
                <a:close/>
              </a:path>
            </a:pathLst>
          </a:custGeom>
          <a:solidFill>
            <a:schemeClr val="accent1"/>
          </a:solidFill>
          <a:ln w="57150">
            <a:solidFill>
              <a:schemeClr val="accent1"/>
            </a:solidFill>
            <a:extLst>
              <a:ext uri="{C807C97D-BFC1-408E-A445-0C87EB9F89A2}">
                <ask:lineSketchStyleProps xmlns:ask="http://schemas.microsoft.com/office/drawing/2018/sketchyshapes" sd="63743190">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itle 3">
            <a:extLst>
              <a:ext uri="{FF2B5EF4-FFF2-40B4-BE49-F238E27FC236}">
                <a16:creationId xmlns:a16="http://schemas.microsoft.com/office/drawing/2014/main" id="{29469B01-F920-A197-60FF-5CF764A01D8A}"/>
              </a:ext>
            </a:extLst>
          </p:cNvPr>
          <p:cNvSpPr>
            <a:spLocks noGrp="1"/>
          </p:cNvSpPr>
          <p:nvPr>
            <p:ph type="title"/>
          </p:nvPr>
        </p:nvSpPr>
        <p:spPr>
          <a:xfrm>
            <a:off x="2066544" y="1911096"/>
            <a:ext cx="8055864" cy="2076651"/>
          </a:xfrm>
        </p:spPr>
        <p:txBody>
          <a:bodyPr vert="horz" lIns="91440" tIns="45720" rIns="91440" bIns="45720" rtlCol="0" anchor="b">
            <a:normAutofit/>
          </a:bodyPr>
          <a:lstStyle/>
          <a:p>
            <a:pPr>
              <a:lnSpc>
                <a:spcPct val="90000"/>
              </a:lnSpc>
            </a:pPr>
            <a:r>
              <a:rPr lang="en-US" sz="6200" dirty="0">
                <a:solidFill>
                  <a:srgbClr val="FFFFFF"/>
                </a:solidFill>
              </a:rPr>
              <a:t>2025/26 Draft </a:t>
            </a:r>
            <a:br>
              <a:rPr lang="en-US" sz="6200" dirty="0">
                <a:solidFill>
                  <a:srgbClr val="FFFFFF"/>
                </a:solidFill>
              </a:rPr>
            </a:br>
            <a:r>
              <a:rPr lang="en-US" sz="6200" dirty="0">
                <a:solidFill>
                  <a:srgbClr val="FFFFFF"/>
                </a:solidFill>
              </a:rPr>
              <a:t>Local Control Accountability Plan</a:t>
            </a:r>
          </a:p>
        </p:txBody>
      </p:sp>
      <p:sp>
        <p:nvSpPr>
          <p:cNvPr id="21" name="Rectangle 6">
            <a:extLst>
              <a:ext uri="{FF2B5EF4-FFF2-40B4-BE49-F238E27FC236}">
                <a16:creationId xmlns:a16="http://schemas.microsoft.com/office/drawing/2014/main" id="{0953BC39-9D68-40BE-BF3C-5C4EB782AF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74206" y="4173498"/>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rgbClr val="FFFFFF"/>
          </a:solidFill>
          <a:ln w="38100" cap="rnd">
            <a:solidFill>
              <a:srgbClr val="FFFFFF"/>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284728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8" name="Rectangle 27">
            <a:extLst>
              <a:ext uri="{FF2B5EF4-FFF2-40B4-BE49-F238E27FC236}">
                <a16:creationId xmlns:a16="http://schemas.microsoft.com/office/drawing/2014/main" id="{247B6BBF-09F2-4A29-AE4E-3771E29248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BC457C9-96A3-5740-18E6-2F819BC406AD}"/>
              </a:ext>
            </a:extLst>
          </p:cNvPr>
          <p:cNvSpPr>
            <a:spLocks noGrp="1"/>
          </p:cNvSpPr>
          <p:nvPr>
            <p:ph type="title"/>
          </p:nvPr>
        </p:nvSpPr>
        <p:spPr>
          <a:xfrm>
            <a:off x="635000" y="634029"/>
            <a:ext cx="10921640" cy="1314698"/>
          </a:xfrm>
        </p:spPr>
        <p:txBody>
          <a:bodyPr anchor="ctr">
            <a:normAutofit/>
          </a:bodyPr>
          <a:lstStyle/>
          <a:p>
            <a:pPr algn="ctr"/>
            <a:r>
              <a:rPr lang="en-US" sz="7200"/>
              <a:t>2025-2027 LCAP Goals</a:t>
            </a:r>
          </a:p>
        </p:txBody>
      </p:sp>
      <p:sp>
        <p:nvSpPr>
          <p:cNvPr id="30" name="Rectangle 29">
            <a:extLst>
              <a:ext uri="{FF2B5EF4-FFF2-40B4-BE49-F238E27FC236}">
                <a16:creationId xmlns:a16="http://schemas.microsoft.com/office/drawing/2014/main" id="{535742DD-1B16-4E9D-B715-0D74B4574A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648305" y="2241737"/>
            <a:ext cx="10900219" cy="18288"/>
          </a:xfrm>
          <a:custGeom>
            <a:avLst/>
            <a:gdLst>
              <a:gd name="connsiteX0" fmla="*/ 0 w 10900219"/>
              <a:gd name="connsiteY0" fmla="*/ 0 h 18288"/>
              <a:gd name="connsiteX1" fmla="*/ 463259 w 10900219"/>
              <a:gd name="connsiteY1" fmla="*/ 0 h 18288"/>
              <a:gd name="connsiteX2" fmla="*/ 1144523 w 10900219"/>
              <a:gd name="connsiteY2" fmla="*/ 0 h 18288"/>
              <a:gd name="connsiteX3" fmla="*/ 1934789 w 10900219"/>
              <a:gd name="connsiteY3" fmla="*/ 0 h 18288"/>
              <a:gd name="connsiteX4" fmla="*/ 2289046 w 10900219"/>
              <a:gd name="connsiteY4" fmla="*/ 0 h 18288"/>
              <a:gd name="connsiteX5" fmla="*/ 2643303 w 10900219"/>
              <a:gd name="connsiteY5" fmla="*/ 0 h 18288"/>
              <a:gd name="connsiteX6" fmla="*/ 3542571 w 10900219"/>
              <a:gd name="connsiteY6" fmla="*/ 0 h 18288"/>
              <a:gd name="connsiteX7" fmla="*/ 4223835 w 10900219"/>
              <a:gd name="connsiteY7" fmla="*/ 0 h 18288"/>
              <a:gd name="connsiteX8" fmla="*/ 4578092 w 10900219"/>
              <a:gd name="connsiteY8" fmla="*/ 0 h 18288"/>
              <a:gd name="connsiteX9" fmla="*/ 5259356 w 10900219"/>
              <a:gd name="connsiteY9" fmla="*/ 0 h 18288"/>
              <a:gd name="connsiteX10" fmla="*/ 6158624 w 10900219"/>
              <a:gd name="connsiteY10" fmla="*/ 0 h 18288"/>
              <a:gd name="connsiteX11" fmla="*/ 6730885 w 10900219"/>
              <a:gd name="connsiteY11" fmla="*/ 0 h 18288"/>
              <a:gd name="connsiteX12" fmla="*/ 7303147 w 10900219"/>
              <a:gd name="connsiteY12" fmla="*/ 0 h 18288"/>
              <a:gd name="connsiteX13" fmla="*/ 7984410 w 10900219"/>
              <a:gd name="connsiteY13" fmla="*/ 0 h 18288"/>
              <a:gd name="connsiteX14" fmla="*/ 8774676 w 10900219"/>
              <a:gd name="connsiteY14" fmla="*/ 0 h 18288"/>
              <a:gd name="connsiteX15" fmla="*/ 9564942 w 10900219"/>
              <a:gd name="connsiteY15" fmla="*/ 0 h 18288"/>
              <a:gd name="connsiteX16" fmla="*/ 10900219 w 10900219"/>
              <a:gd name="connsiteY16" fmla="*/ 0 h 18288"/>
              <a:gd name="connsiteX17" fmla="*/ 10900219 w 10900219"/>
              <a:gd name="connsiteY17" fmla="*/ 18288 h 18288"/>
              <a:gd name="connsiteX18" fmla="*/ 10436960 w 10900219"/>
              <a:gd name="connsiteY18" fmla="*/ 18288 h 18288"/>
              <a:gd name="connsiteX19" fmla="*/ 9537692 w 10900219"/>
              <a:gd name="connsiteY19" fmla="*/ 18288 h 18288"/>
              <a:gd name="connsiteX20" fmla="*/ 8856428 w 10900219"/>
              <a:gd name="connsiteY20" fmla="*/ 18288 h 18288"/>
              <a:gd name="connsiteX21" fmla="*/ 8502171 w 10900219"/>
              <a:gd name="connsiteY21" fmla="*/ 18288 h 18288"/>
              <a:gd name="connsiteX22" fmla="*/ 7820907 w 10900219"/>
              <a:gd name="connsiteY22" fmla="*/ 18288 h 18288"/>
              <a:gd name="connsiteX23" fmla="*/ 7248646 w 10900219"/>
              <a:gd name="connsiteY23" fmla="*/ 18288 h 18288"/>
              <a:gd name="connsiteX24" fmla="*/ 6676384 w 10900219"/>
              <a:gd name="connsiteY24" fmla="*/ 18288 h 18288"/>
              <a:gd name="connsiteX25" fmla="*/ 6104123 w 10900219"/>
              <a:gd name="connsiteY25" fmla="*/ 18288 h 18288"/>
              <a:gd name="connsiteX26" fmla="*/ 5531861 w 10900219"/>
              <a:gd name="connsiteY26" fmla="*/ 18288 h 18288"/>
              <a:gd name="connsiteX27" fmla="*/ 4741595 w 10900219"/>
              <a:gd name="connsiteY27" fmla="*/ 18288 h 18288"/>
              <a:gd name="connsiteX28" fmla="*/ 4060332 w 10900219"/>
              <a:gd name="connsiteY28" fmla="*/ 18288 h 18288"/>
              <a:gd name="connsiteX29" fmla="*/ 3706074 w 10900219"/>
              <a:gd name="connsiteY29" fmla="*/ 18288 h 18288"/>
              <a:gd name="connsiteX30" fmla="*/ 3133813 w 10900219"/>
              <a:gd name="connsiteY30" fmla="*/ 18288 h 18288"/>
              <a:gd name="connsiteX31" fmla="*/ 2343547 w 10900219"/>
              <a:gd name="connsiteY31" fmla="*/ 18288 h 18288"/>
              <a:gd name="connsiteX32" fmla="*/ 1880288 w 10900219"/>
              <a:gd name="connsiteY32" fmla="*/ 18288 h 18288"/>
              <a:gd name="connsiteX33" fmla="*/ 981020 w 10900219"/>
              <a:gd name="connsiteY33" fmla="*/ 18288 h 18288"/>
              <a:gd name="connsiteX34" fmla="*/ 0 w 10900219"/>
              <a:gd name="connsiteY34" fmla="*/ 18288 h 18288"/>
              <a:gd name="connsiteX35" fmla="*/ 0 w 10900219"/>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900219" h="18288" fill="none" extrusionOk="0">
                <a:moveTo>
                  <a:pt x="0" y="0"/>
                </a:moveTo>
                <a:cubicBezTo>
                  <a:pt x="118469" y="-6619"/>
                  <a:pt x="329397" y="-5525"/>
                  <a:pt x="463259" y="0"/>
                </a:cubicBezTo>
                <a:cubicBezTo>
                  <a:pt x="597121" y="5525"/>
                  <a:pt x="866598" y="4881"/>
                  <a:pt x="1144523" y="0"/>
                </a:cubicBezTo>
                <a:cubicBezTo>
                  <a:pt x="1422448" y="-4881"/>
                  <a:pt x="1761178" y="17159"/>
                  <a:pt x="1934789" y="0"/>
                </a:cubicBezTo>
                <a:cubicBezTo>
                  <a:pt x="2108400" y="-17159"/>
                  <a:pt x="2119134" y="-4032"/>
                  <a:pt x="2289046" y="0"/>
                </a:cubicBezTo>
                <a:cubicBezTo>
                  <a:pt x="2458958" y="4032"/>
                  <a:pt x="2472610" y="15385"/>
                  <a:pt x="2643303" y="0"/>
                </a:cubicBezTo>
                <a:cubicBezTo>
                  <a:pt x="2813996" y="-15385"/>
                  <a:pt x="3334189" y="-21234"/>
                  <a:pt x="3542571" y="0"/>
                </a:cubicBezTo>
                <a:cubicBezTo>
                  <a:pt x="3750953" y="21234"/>
                  <a:pt x="3991639" y="13212"/>
                  <a:pt x="4223835" y="0"/>
                </a:cubicBezTo>
                <a:cubicBezTo>
                  <a:pt x="4456031" y="-13212"/>
                  <a:pt x="4466914" y="13318"/>
                  <a:pt x="4578092" y="0"/>
                </a:cubicBezTo>
                <a:cubicBezTo>
                  <a:pt x="4689270" y="-13318"/>
                  <a:pt x="5120635" y="31363"/>
                  <a:pt x="5259356" y="0"/>
                </a:cubicBezTo>
                <a:cubicBezTo>
                  <a:pt x="5398077" y="-31363"/>
                  <a:pt x="5954119" y="-7091"/>
                  <a:pt x="6158624" y="0"/>
                </a:cubicBezTo>
                <a:cubicBezTo>
                  <a:pt x="6363129" y="7091"/>
                  <a:pt x="6535071" y="-8480"/>
                  <a:pt x="6730885" y="0"/>
                </a:cubicBezTo>
                <a:cubicBezTo>
                  <a:pt x="6926699" y="8480"/>
                  <a:pt x="7091018" y="19194"/>
                  <a:pt x="7303147" y="0"/>
                </a:cubicBezTo>
                <a:cubicBezTo>
                  <a:pt x="7515276" y="-19194"/>
                  <a:pt x="7840361" y="30755"/>
                  <a:pt x="7984410" y="0"/>
                </a:cubicBezTo>
                <a:cubicBezTo>
                  <a:pt x="8128459" y="-30755"/>
                  <a:pt x="8498590" y="39460"/>
                  <a:pt x="8774676" y="0"/>
                </a:cubicBezTo>
                <a:cubicBezTo>
                  <a:pt x="9050762" y="-39460"/>
                  <a:pt x="9204381" y="36508"/>
                  <a:pt x="9564942" y="0"/>
                </a:cubicBezTo>
                <a:cubicBezTo>
                  <a:pt x="9925503" y="-36508"/>
                  <a:pt x="10235542" y="59225"/>
                  <a:pt x="10900219" y="0"/>
                </a:cubicBezTo>
                <a:cubicBezTo>
                  <a:pt x="10900865" y="4451"/>
                  <a:pt x="10900709" y="9226"/>
                  <a:pt x="10900219" y="18288"/>
                </a:cubicBezTo>
                <a:cubicBezTo>
                  <a:pt x="10675942" y="21751"/>
                  <a:pt x="10609372" y="26977"/>
                  <a:pt x="10436960" y="18288"/>
                </a:cubicBezTo>
                <a:cubicBezTo>
                  <a:pt x="10264548" y="9599"/>
                  <a:pt x="9961150" y="-11074"/>
                  <a:pt x="9537692" y="18288"/>
                </a:cubicBezTo>
                <a:cubicBezTo>
                  <a:pt x="9114234" y="47650"/>
                  <a:pt x="9087386" y="35169"/>
                  <a:pt x="8856428" y="18288"/>
                </a:cubicBezTo>
                <a:cubicBezTo>
                  <a:pt x="8625470" y="1407"/>
                  <a:pt x="8634361" y="13786"/>
                  <a:pt x="8502171" y="18288"/>
                </a:cubicBezTo>
                <a:cubicBezTo>
                  <a:pt x="8369981" y="22790"/>
                  <a:pt x="8132296" y="22561"/>
                  <a:pt x="7820907" y="18288"/>
                </a:cubicBezTo>
                <a:cubicBezTo>
                  <a:pt x="7509518" y="14015"/>
                  <a:pt x="7432447" y="29431"/>
                  <a:pt x="7248646" y="18288"/>
                </a:cubicBezTo>
                <a:cubicBezTo>
                  <a:pt x="7064845" y="7145"/>
                  <a:pt x="6954380" y="2746"/>
                  <a:pt x="6676384" y="18288"/>
                </a:cubicBezTo>
                <a:cubicBezTo>
                  <a:pt x="6398388" y="33830"/>
                  <a:pt x="6292480" y="-4579"/>
                  <a:pt x="6104123" y="18288"/>
                </a:cubicBezTo>
                <a:cubicBezTo>
                  <a:pt x="5915766" y="41155"/>
                  <a:pt x="5703359" y="-8437"/>
                  <a:pt x="5531861" y="18288"/>
                </a:cubicBezTo>
                <a:cubicBezTo>
                  <a:pt x="5360363" y="45013"/>
                  <a:pt x="5056784" y="-12121"/>
                  <a:pt x="4741595" y="18288"/>
                </a:cubicBezTo>
                <a:cubicBezTo>
                  <a:pt x="4426406" y="48697"/>
                  <a:pt x="4364529" y="-10910"/>
                  <a:pt x="4060332" y="18288"/>
                </a:cubicBezTo>
                <a:cubicBezTo>
                  <a:pt x="3756135" y="47486"/>
                  <a:pt x="3816049" y="13364"/>
                  <a:pt x="3706074" y="18288"/>
                </a:cubicBezTo>
                <a:cubicBezTo>
                  <a:pt x="3596099" y="23212"/>
                  <a:pt x="3382238" y="37686"/>
                  <a:pt x="3133813" y="18288"/>
                </a:cubicBezTo>
                <a:cubicBezTo>
                  <a:pt x="2885388" y="-1110"/>
                  <a:pt x="2523125" y="15465"/>
                  <a:pt x="2343547" y="18288"/>
                </a:cubicBezTo>
                <a:cubicBezTo>
                  <a:pt x="2163969" y="21111"/>
                  <a:pt x="1985160" y="33196"/>
                  <a:pt x="1880288" y="18288"/>
                </a:cubicBezTo>
                <a:cubicBezTo>
                  <a:pt x="1775416" y="3380"/>
                  <a:pt x="1261751" y="-9914"/>
                  <a:pt x="981020" y="18288"/>
                </a:cubicBezTo>
                <a:cubicBezTo>
                  <a:pt x="700289" y="46490"/>
                  <a:pt x="314212" y="-15659"/>
                  <a:pt x="0" y="18288"/>
                </a:cubicBezTo>
                <a:cubicBezTo>
                  <a:pt x="-213" y="9468"/>
                  <a:pt x="187" y="4459"/>
                  <a:pt x="0" y="0"/>
                </a:cubicBezTo>
                <a:close/>
              </a:path>
              <a:path w="10900219" h="18288" stroke="0" extrusionOk="0">
                <a:moveTo>
                  <a:pt x="0" y="0"/>
                </a:moveTo>
                <a:cubicBezTo>
                  <a:pt x="269624" y="3698"/>
                  <a:pt x="383061" y="-5818"/>
                  <a:pt x="572261" y="0"/>
                </a:cubicBezTo>
                <a:cubicBezTo>
                  <a:pt x="761461" y="5818"/>
                  <a:pt x="826360" y="-1890"/>
                  <a:pt x="926519" y="0"/>
                </a:cubicBezTo>
                <a:cubicBezTo>
                  <a:pt x="1026678" y="1890"/>
                  <a:pt x="1621671" y="-1096"/>
                  <a:pt x="1825787" y="0"/>
                </a:cubicBezTo>
                <a:cubicBezTo>
                  <a:pt x="2029903" y="1096"/>
                  <a:pt x="2212612" y="17145"/>
                  <a:pt x="2398048" y="0"/>
                </a:cubicBezTo>
                <a:cubicBezTo>
                  <a:pt x="2583484" y="-17145"/>
                  <a:pt x="2739759" y="-14168"/>
                  <a:pt x="2970310" y="0"/>
                </a:cubicBezTo>
                <a:cubicBezTo>
                  <a:pt x="3200861" y="14168"/>
                  <a:pt x="3502691" y="33180"/>
                  <a:pt x="3869578" y="0"/>
                </a:cubicBezTo>
                <a:cubicBezTo>
                  <a:pt x="4236465" y="-33180"/>
                  <a:pt x="4122134" y="-10470"/>
                  <a:pt x="4332837" y="0"/>
                </a:cubicBezTo>
                <a:cubicBezTo>
                  <a:pt x="4543540" y="10470"/>
                  <a:pt x="4834652" y="3572"/>
                  <a:pt x="5232105" y="0"/>
                </a:cubicBezTo>
                <a:cubicBezTo>
                  <a:pt x="5629558" y="-3572"/>
                  <a:pt x="5773178" y="-6604"/>
                  <a:pt x="6131373" y="0"/>
                </a:cubicBezTo>
                <a:cubicBezTo>
                  <a:pt x="6489568" y="6604"/>
                  <a:pt x="6621532" y="18870"/>
                  <a:pt x="6812637" y="0"/>
                </a:cubicBezTo>
                <a:cubicBezTo>
                  <a:pt x="7003742" y="-18870"/>
                  <a:pt x="7311146" y="18959"/>
                  <a:pt x="7711905" y="0"/>
                </a:cubicBezTo>
                <a:cubicBezTo>
                  <a:pt x="8112664" y="-18959"/>
                  <a:pt x="8080793" y="-24744"/>
                  <a:pt x="8284166" y="0"/>
                </a:cubicBezTo>
                <a:cubicBezTo>
                  <a:pt x="8487539" y="24744"/>
                  <a:pt x="8615041" y="-1627"/>
                  <a:pt x="8856428" y="0"/>
                </a:cubicBezTo>
                <a:cubicBezTo>
                  <a:pt x="9097815" y="1627"/>
                  <a:pt x="9475052" y="26322"/>
                  <a:pt x="9646694" y="0"/>
                </a:cubicBezTo>
                <a:cubicBezTo>
                  <a:pt x="9818336" y="-26322"/>
                  <a:pt x="9938906" y="-121"/>
                  <a:pt x="10218955" y="0"/>
                </a:cubicBezTo>
                <a:cubicBezTo>
                  <a:pt x="10499004" y="121"/>
                  <a:pt x="10697467" y="15326"/>
                  <a:pt x="10900219" y="0"/>
                </a:cubicBezTo>
                <a:cubicBezTo>
                  <a:pt x="10899812" y="8690"/>
                  <a:pt x="10900065" y="14141"/>
                  <a:pt x="10900219" y="18288"/>
                </a:cubicBezTo>
                <a:cubicBezTo>
                  <a:pt x="10543007" y="31201"/>
                  <a:pt x="10472057" y="15684"/>
                  <a:pt x="10109953" y="18288"/>
                </a:cubicBezTo>
                <a:cubicBezTo>
                  <a:pt x="9747849" y="20892"/>
                  <a:pt x="9872856" y="33007"/>
                  <a:pt x="9755696" y="18288"/>
                </a:cubicBezTo>
                <a:cubicBezTo>
                  <a:pt x="9638536" y="3569"/>
                  <a:pt x="9442681" y="6596"/>
                  <a:pt x="9292437" y="18288"/>
                </a:cubicBezTo>
                <a:cubicBezTo>
                  <a:pt x="9142193" y="29980"/>
                  <a:pt x="8817861" y="-11343"/>
                  <a:pt x="8393169" y="18288"/>
                </a:cubicBezTo>
                <a:cubicBezTo>
                  <a:pt x="7968477" y="47919"/>
                  <a:pt x="7919655" y="23228"/>
                  <a:pt x="7711905" y="18288"/>
                </a:cubicBezTo>
                <a:cubicBezTo>
                  <a:pt x="7504155" y="13348"/>
                  <a:pt x="7365667" y="6452"/>
                  <a:pt x="7248646" y="18288"/>
                </a:cubicBezTo>
                <a:cubicBezTo>
                  <a:pt x="7131625" y="30124"/>
                  <a:pt x="6776155" y="2871"/>
                  <a:pt x="6567382" y="18288"/>
                </a:cubicBezTo>
                <a:cubicBezTo>
                  <a:pt x="6358609" y="33705"/>
                  <a:pt x="6372933" y="1091"/>
                  <a:pt x="6213125" y="18288"/>
                </a:cubicBezTo>
                <a:cubicBezTo>
                  <a:pt x="6053317" y="35485"/>
                  <a:pt x="5980913" y="1290"/>
                  <a:pt x="5858868" y="18288"/>
                </a:cubicBezTo>
                <a:cubicBezTo>
                  <a:pt x="5736823" y="35286"/>
                  <a:pt x="5481395" y="5492"/>
                  <a:pt x="5177604" y="18288"/>
                </a:cubicBezTo>
                <a:cubicBezTo>
                  <a:pt x="4873813" y="31084"/>
                  <a:pt x="4854222" y="37160"/>
                  <a:pt x="4714345" y="18288"/>
                </a:cubicBezTo>
                <a:cubicBezTo>
                  <a:pt x="4574468" y="-584"/>
                  <a:pt x="4298550" y="22981"/>
                  <a:pt x="3924079" y="18288"/>
                </a:cubicBezTo>
                <a:cubicBezTo>
                  <a:pt x="3549608" y="13595"/>
                  <a:pt x="3645461" y="-921"/>
                  <a:pt x="3460820" y="18288"/>
                </a:cubicBezTo>
                <a:cubicBezTo>
                  <a:pt x="3276179" y="37497"/>
                  <a:pt x="3004470" y="-15027"/>
                  <a:pt x="2670554" y="18288"/>
                </a:cubicBezTo>
                <a:cubicBezTo>
                  <a:pt x="2336638" y="51603"/>
                  <a:pt x="2425773" y="17517"/>
                  <a:pt x="2316297" y="18288"/>
                </a:cubicBezTo>
                <a:cubicBezTo>
                  <a:pt x="2206821" y="19059"/>
                  <a:pt x="1757890" y="42158"/>
                  <a:pt x="1526031" y="18288"/>
                </a:cubicBezTo>
                <a:cubicBezTo>
                  <a:pt x="1294172" y="-5582"/>
                  <a:pt x="1213137" y="12281"/>
                  <a:pt x="1062771" y="18288"/>
                </a:cubicBezTo>
                <a:cubicBezTo>
                  <a:pt x="912405" y="24295"/>
                  <a:pt x="829444" y="7304"/>
                  <a:pt x="708514" y="18288"/>
                </a:cubicBezTo>
                <a:cubicBezTo>
                  <a:pt x="587584" y="29272"/>
                  <a:pt x="227877" y="37311"/>
                  <a:pt x="0" y="18288"/>
                </a:cubicBezTo>
                <a:cubicBezTo>
                  <a:pt x="-53" y="11301"/>
                  <a:pt x="-649" y="7756"/>
                  <a:pt x="0" y="0"/>
                </a:cubicBezTo>
                <a:close/>
              </a:path>
            </a:pathLst>
          </a:custGeom>
          <a:solidFill>
            <a:schemeClr val="accent1"/>
          </a:solidFill>
          <a:ln w="34925">
            <a:solidFill>
              <a:schemeClr val="accent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4" name="Content Placeholder 3">
            <a:extLst>
              <a:ext uri="{FF2B5EF4-FFF2-40B4-BE49-F238E27FC236}">
                <a16:creationId xmlns:a16="http://schemas.microsoft.com/office/drawing/2014/main" id="{5F3C54D7-1A24-CD6D-C307-4B7898618ABF}"/>
              </a:ext>
            </a:extLst>
          </p:cNvPr>
          <p:cNvGraphicFramePr>
            <a:graphicFrameLocks noGrp="1"/>
          </p:cNvGraphicFramePr>
          <p:nvPr>
            <p:ph idx="1"/>
            <p:extLst>
              <p:ext uri="{D42A27DB-BD31-4B8C-83A1-F6EECF244321}">
                <p14:modId xmlns:p14="http://schemas.microsoft.com/office/powerpoint/2010/main" val="353687959"/>
              </p:ext>
            </p:extLst>
          </p:nvPr>
        </p:nvGraphicFramePr>
        <p:xfrm>
          <a:off x="632654" y="2507042"/>
          <a:ext cx="10915870" cy="4073058"/>
        </p:xfrm>
        <a:graphic>
          <a:graphicData uri="http://schemas.openxmlformats.org/drawingml/2006/table">
            <a:tbl>
              <a:tblPr firstRow="1" bandRow="1">
                <a:solidFill>
                  <a:schemeClr val="bg1">
                    <a:lumMod val="95000"/>
                  </a:schemeClr>
                </a:solidFill>
                <a:tableStyleId>{5C22544A-7EE6-4342-B048-85BDC9FD1C3A}</a:tableStyleId>
              </a:tblPr>
              <a:tblGrid>
                <a:gridCol w="805656">
                  <a:extLst>
                    <a:ext uri="{9D8B030D-6E8A-4147-A177-3AD203B41FA5}">
                      <a16:colId xmlns:a16="http://schemas.microsoft.com/office/drawing/2014/main" val="3369400006"/>
                    </a:ext>
                  </a:extLst>
                </a:gridCol>
                <a:gridCol w="8536032">
                  <a:extLst>
                    <a:ext uri="{9D8B030D-6E8A-4147-A177-3AD203B41FA5}">
                      <a16:colId xmlns:a16="http://schemas.microsoft.com/office/drawing/2014/main" val="2792089673"/>
                    </a:ext>
                  </a:extLst>
                </a:gridCol>
                <a:gridCol w="1574182">
                  <a:extLst>
                    <a:ext uri="{9D8B030D-6E8A-4147-A177-3AD203B41FA5}">
                      <a16:colId xmlns:a16="http://schemas.microsoft.com/office/drawing/2014/main" val="1664954522"/>
                    </a:ext>
                  </a:extLst>
                </a:gridCol>
              </a:tblGrid>
              <a:tr h="290167">
                <a:tc>
                  <a:txBody>
                    <a:bodyPr/>
                    <a:lstStyle/>
                    <a:p>
                      <a:endParaRPr lang="en-US" sz="1100" b="0" cap="none" spc="0">
                        <a:solidFill>
                          <a:schemeClr val="bg1"/>
                        </a:solidFill>
                        <a:latin typeface="+mn-lt"/>
                      </a:endParaRPr>
                    </a:p>
                  </a:txBody>
                  <a:tcPr marL="24367" marR="24367" marT="60880" marB="12183" anchor="ctr">
                    <a:lnL w="12700" cmpd="sng">
                      <a:noFill/>
                    </a:lnL>
                    <a:lnR w="12700" cmpd="sng">
                      <a:noFill/>
                    </a:lnR>
                    <a:lnT w="19050" cap="flat" cmpd="sng" algn="ctr">
                      <a:noFill/>
                      <a:prstDash val="solid"/>
                    </a:lnT>
                    <a:lnB w="38100" cmpd="sng">
                      <a:noFill/>
                    </a:lnB>
                    <a:solidFill>
                      <a:srgbClr val="0070C0"/>
                    </a:solidFill>
                  </a:tcPr>
                </a:tc>
                <a:tc>
                  <a:txBody>
                    <a:bodyPr/>
                    <a:lstStyle/>
                    <a:p>
                      <a:endParaRPr lang="en-US" sz="1100" b="0" cap="none" spc="0">
                        <a:solidFill>
                          <a:schemeClr val="bg1"/>
                        </a:solidFill>
                        <a:latin typeface="+mn-lt"/>
                      </a:endParaRPr>
                    </a:p>
                  </a:txBody>
                  <a:tcPr marL="24367" marR="24367" marT="60880" marB="12183" anchor="ctr">
                    <a:lnL w="12700" cmpd="sng">
                      <a:noFill/>
                    </a:lnL>
                    <a:lnR w="12700" cmpd="sng">
                      <a:noFill/>
                    </a:lnR>
                    <a:lnT w="19050" cap="flat" cmpd="sng" algn="ctr">
                      <a:noFill/>
                      <a:prstDash val="solid"/>
                    </a:lnT>
                    <a:lnB w="38100" cmpd="sng">
                      <a:noFill/>
                    </a:lnB>
                    <a:solidFill>
                      <a:srgbClr val="0070C0"/>
                    </a:solidFill>
                  </a:tcPr>
                </a:tc>
                <a:tc>
                  <a:txBody>
                    <a:bodyPr/>
                    <a:lstStyle/>
                    <a:p>
                      <a:endParaRPr lang="en-US" sz="1100" b="0" cap="none" spc="0">
                        <a:solidFill>
                          <a:schemeClr val="bg1"/>
                        </a:solidFill>
                        <a:latin typeface="+mn-lt"/>
                      </a:endParaRPr>
                    </a:p>
                  </a:txBody>
                  <a:tcPr marL="24367" marR="24367" marT="60880" marB="12183" anchor="ctr">
                    <a:lnL w="12700" cmpd="sng">
                      <a:noFill/>
                    </a:lnL>
                    <a:lnR w="12700" cmpd="sng">
                      <a:noFill/>
                    </a:lnR>
                    <a:lnT w="19050" cap="flat" cmpd="sng" algn="ctr">
                      <a:noFill/>
                      <a:prstDash val="solid"/>
                    </a:lnT>
                    <a:lnB w="38100" cmpd="sng">
                      <a:noFill/>
                    </a:lnB>
                    <a:solidFill>
                      <a:srgbClr val="0070C0"/>
                    </a:solidFill>
                  </a:tcPr>
                </a:tc>
                <a:extLst>
                  <a:ext uri="{0D108BD9-81ED-4DB2-BD59-A6C34878D82A}">
                    <a16:rowId xmlns:a16="http://schemas.microsoft.com/office/drawing/2014/main" val="699561132"/>
                  </a:ext>
                </a:extLst>
              </a:tr>
              <a:tr h="292894">
                <a:tc>
                  <a:txBody>
                    <a:bodyPr/>
                    <a:lstStyle/>
                    <a:p>
                      <a:pPr marL="0" lvl="0" indent="0" algn="ctr" rtl="0">
                        <a:spcBef>
                          <a:spcPts val="0"/>
                        </a:spcBef>
                        <a:spcAft>
                          <a:spcPts val="0"/>
                        </a:spcAft>
                        <a:buNone/>
                      </a:pPr>
                      <a:r>
                        <a:rPr lang="en-US" sz="1600" b="1" cap="none" spc="0" dirty="0">
                          <a:solidFill>
                            <a:schemeClr val="tx1"/>
                          </a:solidFill>
                          <a:latin typeface="+mn-lt"/>
                          <a:ea typeface="Comfortaa"/>
                          <a:cs typeface="Comfortaa"/>
                          <a:sym typeface="Comfortaa"/>
                        </a:rPr>
                        <a:t>GOAL 1</a:t>
                      </a:r>
                    </a:p>
                  </a:txBody>
                  <a:tcPr marL="24391" marR="24391" marT="60880" marB="24409" anchor="ctr">
                    <a:lnL w="12700" cmpd="sng">
                      <a:noFill/>
                      <a:prstDash val="solid"/>
                    </a:lnL>
                    <a:lnR w="12700" cmpd="sng">
                      <a:noFill/>
                      <a:prstDash val="solid"/>
                    </a:lnR>
                    <a:lnT w="38100" cmpd="sng">
                      <a:noFill/>
                    </a:lnT>
                    <a:lnB w="9525" cap="flat" cmpd="sng" algn="ctr">
                      <a:solidFill>
                        <a:schemeClr val="tx1">
                          <a:lumMod val="50000"/>
                          <a:lumOff val="50000"/>
                        </a:schemeClr>
                      </a:solidFill>
                      <a:prstDash val="solid"/>
                    </a:lnB>
                    <a:solidFill>
                      <a:schemeClr val="bg1">
                        <a:lumMod val="95000"/>
                      </a:schemeClr>
                    </a:solidFill>
                  </a:tcPr>
                </a:tc>
                <a:tc>
                  <a:txBody>
                    <a:bodyPr/>
                    <a:lstStyle/>
                    <a:p>
                      <a:pPr marL="0" lvl="0" indent="0" algn="l" rtl="0">
                        <a:spcBef>
                          <a:spcPts val="0"/>
                        </a:spcBef>
                        <a:spcAft>
                          <a:spcPts val="0"/>
                        </a:spcAft>
                        <a:buNone/>
                      </a:pPr>
                      <a:r>
                        <a:rPr lang="en-US" sz="1600" b="1" cap="none" spc="0">
                          <a:solidFill>
                            <a:schemeClr val="tx1"/>
                          </a:solidFill>
                          <a:latin typeface="+mn-lt"/>
                          <a:ea typeface="Comfortaa"/>
                          <a:cs typeface="Comfortaa"/>
                          <a:sym typeface="Comfortaa"/>
                        </a:rPr>
                        <a:t>Ensure that all students are academically proficient and college and career ready.</a:t>
                      </a:r>
                    </a:p>
                  </a:txBody>
                  <a:tcPr marL="24391" marR="24391" marT="60880" marB="24409" anchor="ctr">
                    <a:lnL w="12700" cmpd="sng">
                      <a:noFill/>
                      <a:prstDash val="solid"/>
                    </a:lnL>
                    <a:lnR w="12700" cmpd="sng">
                      <a:noFill/>
                      <a:prstDash val="solid"/>
                    </a:lnR>
                    <a:lnT w="38100" cmpd="sng">
                      <a:noFill/>
                    </a:lnT>
                    <a:lnB w="9525" cap="flat" cmpd="sng" algn="ctr">
                      <a:solidFill>
                        <a:schemeClr val="tx1">
                          <a:lumMod val="50000"/>
                          <a:lumOff val="50000"/>
                        </a:schemeClr>
                      </a:solidFill>
                      <a:prstDash val="solid"/>
                    </a:lnB>
                    <a:solidFill>
                      <a:schemeClr val="bg1">
                        <a:lumMod val="95000"/>
                      </a:schemeClr>
                    </a:solidFill>
                  </a:tcPr>
                </a:tc>
                <a:tc>
                  <a:txBody>
                    <a:bodyPr/>
                    <a:lstStyle/>
                    <a:p>
                      <a:pPr marL="0" lvl="0" indent="0" algn="ctr" rtl="0">
                        <a:spcBef>
                          <a:spcPts val="0"/>
                        </a:spcBef>
                        <a:spcAft>
                          <a:spcPts val="0"/>
                        </a:spcAft>
                        <a:buNone/>
                      </a:pPr>
                      <a:r>
                        <a:rPr lang="en-US" sz="1600" b="1" cap="none" spc="0">
                          <a:solidFill>
                            <a:schemeClr val="tx1"/>
                          </a:solidFill>
                          <a:latin typeface="+mn-lt"/>
                          <a:ea typeface="Comfortaa"/>
                          <a:cs typeface="Comfortaa"/>
                          <a:sym typeface="Comfortaa"/>
                        </a:rPr>
                        <a:t>Broad Goal</a:t>
                      </a:r>
                    </a:p>
                  </a:txBody>
                  <a:tcPr marL="24391" marR="24391" marT="60880" marB="24409" anchor="ctr">
                    <a:lnL w="12700" cmpd="sng">
                      <a:noFill/>
                      <a:prstDash val="solid"/>
                    </a:lnL>
                    <a:lnR w="12700" cmpd="sng">
                      <a:noFill/>
                      <a:prstDash val="solid"/>
                    </a:lnR>
                    <a:lnT w="38100" cmpd="sng">
                      <a:noFill/>
                    </a:lnT>
                    <a:lnB w="9525" cap="flat" cmpd="sng" algn="ctr">
                      <a:solidFill>
                        <a:schemeClr val="tx1">
                          <a:lumMod val="50000"/>
                          <a:lumOff val="50000"/>
                        </a:schemeClr>
                      </a:solidFill>
                      <a:prstDash val="solid"/>
                    </a:lnB>
                    <a:solidFill>
                      <a:schemeClr val="bg1">
                        <a:lumMod val="95000"/>
                      </a:schemeClr>
                    </a:solidFill>
                  </a:tcPr>
                </a:tc>
                <a:extLst>
                  <a:ext uri="{0D108BD9-81ED-4DB2-BD59-A6C34878D82A}">
                    <a16:rowId xmlns:a16="http://schemas.microsoft.com/office/drawing/2014/main" val="3377132199"/>
                  </a:ext>
                </a:extLst>
              </a:tr>
              <a:tr h="476074">
                <a:tc>
                  <a:txBody>
                    <a:bodyPr/>
                    <a:lstStyle/>
                    <a:p>
                      <a:pPr marL="0" lvl="0" indent="0" algn="ctr" rtl="0">
                        <a:spcBef>
                          <a:spcPts val="0"/>
                        </a:spcBef>
                        <a:spcAft>
                          <a:spcPts val="0"/>
                        </a:spcAft>
                        <a:buNone/>
                      </a:pPr>
                      <a:r>
                        <a:rPr lang="en-US" sz="1600" b="1" cap="none" spc="0">
                          <a:solidFill>
                            <a:schemeClr val="tx1"/>
                          </a:solidFill>
                          <a:latin typeface="+mn-lt"/>
                          <a:ea typeface="Comfortaa"/>
                          <a:cs typeface="Comfortaa"/>
                          <a:sym typeface="Comfortaa"/>
                        </a:rPr>
                        <a:t>GOAL 2</a:t>
                      </a:r>
                    </a:p>
                  </a:txBody>
                  <a:tcPr marL="24391" marR="24391" marT="60880" marB="24409" anchor="ctr">
                    <a:lnL w="12700" cmpd="sng">
                      <a:noFill/>
                      <a:prstDash val="solid"/>
                    </a:lnL>
                    <a:lnR w="12700" cmpd="sng">
                      <a:noFill/>
                      <a:prstDash val="solid"/>
                    </a:lnR>
                    <a:lnT w="9525" cap="flat" cmpd="sng" algn="ctr">
                      <a:solidFill>
                        <a:schemeClr val="tx1">
                          <a:lumMod val="50000"/>
                          <a:lumOff val="50000"/>
                        </a:schemeClr>
                      </a:solidFill>
                      <a:prstDash val="solid"/>
                    </a:lnT>
                    <a:lnB w="9525" cap="flat" cmpd="sng" algn="ctr">
                      <a:solidFill>
                        <a:schemeClr val="tx1">
                          <a:lumMod val="50000"/>
                          <a:lumOff val="50000"/>
                        </a:schemeClr>
                      </a:solidFill>
                      <a:prstDash val="solid"/>
                    </a:lnB>
                    <a:solidFill>
                      <a:schemeClr val="bg1">
                        <a:lumMod val="95000"/>
                      </a:schemeClr>
                    </a:solidFill>
                  </a:tcPr>
                </a:tc>
                <a:tc>
                  <a:txBody>
                    <a:bodyPr/>
                    <a:lstStyle/>
                    <a:p>
                      <a:pPr marL="0" lvl="0" indent="0" algn="l" rtl="0">
                        <a:spcBef>
                          <a:spcPts val="0"/>
                        </a:spcBef>
                        <a:spcAft>
                          <a:spcPts val="0"/>
                        </a:spcAft>
                        <a:buNone/>
                      </a:pPr>
                      <a:r>
                        <a:rPr lang="en-US" sz="1600" b="1" cap="none" spc="0" dirty="0">
                          <a:solidFill>
                            <a:schemeClr val="tx1"/>
                          </a:solidFill>
                          <a:latin typeface="+mn-lt"/>
                          <a:ea typeface="Comfortaa"/>
                          <a:cs typeface="Comfortaa"/>
                          <a:sym typeface="Comfortaa"/>
                        </a:rPr>
                        <a:t>Provide a 21st Century learning environment and rigorous curriculum that allows students to have multiple experiences and opportunities for academic, collegiate, professional and personal growth.</a:t>
                      </a:r>
                    </a:p>
                  </a:txBody>
                  <a:tcPr marL="24391" marR="24391" marT="60880" marB="24409" anchor="ctr">
                    <a:lnL w="12700" cmpd="sng">
                      <a:noFill/>
                      <a:prstDash val="solid"/>
                    </a:lnL>
                    <a:lnR w="12700" cmpd="sng">
                      <a:noFill/>
                      <a:prstDash val="solid"/>
                    </a:lnR>
                    <a:lnT w="9525" cap="flat" cmpd="sng" algn="ctr">
                      <a:solidFill>
                        <a:schemeClr val="tx1">
                          <a:lumMod val="50000"/>
                          <a:lumOff val="50000"/>
                        </a:schemeClr>
                      </a:solidFill>
                      <a:prstDash val="solid"/>
                    </a:lnT>
                    <a:lnB w="9525" cap="flat" cmpd="sng" algn="ctr">
                      <a:solidFill>
                        <a:schemeClr val="tx1">
                          <a:lumMod val="50000"/>
                          <a:lumOff val="50000"/>
                        </a:schemeClr>
                      </a:solidFill>
                      <a:prstDash val="solid"/>
                    </a:lnB>
                    <a:solidFill>
                      <a:schemeClr val="bg1">
                        <a:lumMod val="95000"/>
                      </a:schemeClr>
                    </a:solidFill>
                  </a:tcPr>
                </a:tc>
                <a:tc>
                  <a:txBody>
                    <a:bodyPr/>
                    <a:lstStyle/>
                    <a:p>
                      <a:pPr marL="0" lvl="0" indent="0" algn="ctr" rtl="0">
                        <a:spcBef>
                          <a:spcPts val="0"/>
                        </a:spcBef>
                        <a:spcAft>
                          <a:spcPts val="0"/>
                        </a:spcAft>
                        <a:buNone/>
                      </a:pPr>
                      <a:r>
                        <a:rPr lang="en-US" sz="1600" b="1" cap="none" spc="0">
                          <a:solidFill>
                            <a:schemeClr val="tx1"/>
                          </a:solidFill>
                          <a:latin typeface="+mn-lt"/>
                          <a:ea typeface="Comfortaa"/>
                          <a:cs typeface="Comfortaa"/>
                          <a:sym typeface="Comfortaa"/>
                        </a:rPr>
                        <a:t>Broad Goal</a:t>
                      </a:r>
                    </a:p>
                  </a:txBody>
                  <a:tcPr marL="24391" marR="24391" marT="60880" marB="24409" anchor="ctr">
                    <a:lnL w="12700" cmpd="sng">
                      <a:noFill/>
                      <a:prstDash val="solid"/>
                    </a:lnL>
                    <a:lnR w="12700" cmpd="sng">
                      <a:noFill/>
                      <a:prstDash val="solid"/>
                    </a:lnR>
                    <a:lnT w="9525" cap="flat" cmpd="sng" algn="ctr">
                      <a:solidFill>
                        <a:schemeClr val="tx1">
                          <a:lumMod val="50000"/>
                          <a:lumOff val="50000"/>
                        </a:schemeClr>
                      </a:solidFill>
                      <a:prstDash val="solid"/>
                    </a:lnT>
                    <a:lnB w="9525" cap="flat" cmpd="sng" algn="ctr">
                      <a:solidFill>
                        <a:schemeClr val="tx1">
                          <a:lumMod val="50000"/>
                          <a:lumOff val="50000"/>
                        </a:schemeClr>
                      </a:solidFill>
                      <a:prstDash val="solid"/>
                    </a:lnB>
                    <a:solidFill>
                      <a:schemeClr val="bg1">
                        <a:lumMod val="95000"/>
                      </a:schemeClr>
                    </a:solidFill>
                  </a:tcPr>
                </a:tc>
                <a:extLst>
                  <a:ext uri="{0D108BD9-81ED-4DB2-BD59-A6C34878D82A}">
                    <a16:rowId xmlns:a16="http://schemas.microsoft.com/office/drawing/2014/main" val="2944025352"/>
                  </a:ext>
                </a:extLst>
              </a:tr>
              <a:tr h="292894">
                <a:tc>
                  <a:txBody>
                    <a:bodyPr/>
                    <a:lstStyle/>
                    <a:p>
                      <a:pPr marL="0" lvl="0" indent="0" algn="ctr" rtl="0">
                        <a:spcBef>
                          <a:spcPts val="0"/>
                        </a:spcBef>
                        <a:spcAft>
                          <a:spcPts val="0"/>
                        </a:spcAft>
                        <a:buNone/>
                      </a:pPr>
                      <a:r>
                        <a:rPr lang="en-US" sz="1600" b="1" cap="none" spc="0">
                          <a:solidFill>
                            <a:schemeClr val="tx1"/>
                          </a:solidFill>
                          <a:latin typeface="+mn-lt"/>
                          <a:ea typeface="Comfortaa"/>
                          <a:cs typeface="Comfortaa"/>
                          <a:sym typeface="Comfortaa"/>
                        </a:rPr>
                        <a:t>GOAL 3</a:t>
                      </a:r>
                    </a:p>
                  </a:txBody>
                  <a:tcPr marL="24391" marR="24391" marT="60880" marB="24409" anchor="ctr">
                    <a:lnL w="12700" cmpd="sng">
                      <a:noFill/>
                      <a:prstDash val="solid"/>
                    </a:lnL>
                    <a:lnR w="12700" cmpd="sng">
                      <a:noFill/>
                      <a:prstDash val="solid"/>
                    </a:lnR>
                    <a:lnT w="9525" cap="flat" cmpd="sng" algn="ctr">
                      <a:solidFill>
                        <a:schemeClr val="tx1">
                          <a:lumMod val="50000"/>
                          <a:lumOff val="50000"/>
                        </a:schemeClr>
                      </a:solidFill>
                      <a:prstDash val="solid"/>
                    </a:lnT>
                    <a:lnB w="9525" cap="flat" cmpd="sng" algn="ctr">
                      <a:solidFill>
                        <a:schemeClr val="tx1">
                          <a:lumMod val="50000"/>
                          <a:lumOff val="50000"/>
                        </a:schemeClr>
                      </a:solidFill>
                      <a:prstDash val="solid"/>
                    </a:lnB>
                    <a:solidFill>
                      <a:schemeClr val="bg1">
                        <a:lumMod val="95000"/>
                      </a:schemeClr>
                    </a:solidFill>
                  </a:tcPr>
                </a:tc>
                <a:tc>
                  <a:txBody>
                    <a:bodyPr/>
                    <a:lstStyle/>
                    <a:p>
                      <a:pPr marL="0" lvl="0" indent="0" algn="l" rtl="0">
                        <a:spcBef>
                          <a:spcPts val="0"/>
                        </a:spcBef>
                        <a:spcAft>
                          <a:spcPts val="0"/>
                        </a:spcAft>
                        <a:buNone/>
                      </a:pPr>
                      <a:r>
                        <a:rPr lang="en-US" sz="1600" b="1" cap="none" spc="0" dirty="0">
                          <a:solidFill>
                            <a:schemeClr val="tx1"/>
                          </a:solidFill>
                          <a:latin typeface="+mn-lt"/>
                          <a:ea typeface="Comfortaa"/>
                          <a:cs typeface="Comfortaa"/>
                          <a:sym typeface="Comfortaa"/>
                        </a:rPr>
                        <a:t>Cultivate a safe and secure, positive school culture that supports all students' personal and academic growth.</a:t>
                      </a:r>
                    </a:p>
                  </a:txBody>
                  <a:tcPr marL="24391" marR="24391" marT="60880" marB="24409" anchor="ctr">
                    <a:lnL w="12700" cmpd="sng">
                      <a:noFill/>
                      <a:prstDash val="solid"/>
                    </a:lnL>
                    <a:lnR w="12700" cmpd="sng">
                      <a:noFill/>
                      <a:prstDash val="solid"/>
                    </a:lnR>
                    <a:lnT w="9525" cap="flat" cmpd="sng" algn="ctr">
                      <a:solidFill>
                        <a:schemeClr val="tx1">
                          <a:lumMod val="50000"/>
                          <a:lumOff val="50000"/>
                        </a:schemeClr>
                      </a:solidFill>
                      <a:prstDash val="solid"/>
                    </a:lnT>
                    <a:lnB w="9525" cap="flat" cmpd="sng" algn="ctr">
                      <a:solidFill>
                        <a:schemeClr val="tx1">
                          <a:lumMod val="50000"/>
                          <a:lumOff val="50000"/>
                        </a:schemeClr>
                      </a:solidFill>
                      <a:prstDash val="solid"/>
                    </a:lnB>
                    <a:solidFill>
                      <a:schemeClr val="bg1">
                        <a:lumMod val="95000"/>
                      </a:schemeClr>
                    </a:solidFill>
                  </a:tcPr>
                </a:tc>
                <a:tc>
                  <a:txBody>
                    <a:bodyPr/>
                    <a:lstStyle/>
                    <a:p>
                      <a:pPr marL="0" lvl="0" indent="0" algn="ctr" rtl="0">
                        <a:spcBef>
                          <a:spcPts val="0"/>
                        </a:spcBef>
                        <a:spcAft>
                          <a:spcPts val="0"/>
                        </a:spcAft>
                        <a:buNone/>
                      </a:pPr>
                      <a:r>
                        <a:rPr lang="en-US" sz="1600" b="1" cap="none" spc="0">
                          <a:solidFill>
                            <a:schemeClr val="tx1"/>
                          </a:solidFill>
                          <a:latin typeface="+mn-lt"/>
                          <a:ea typeface="Comfortaa"/>
                          <a:cs typeface="Comfortaa"/>
                          <a:sym typeface="Comfortaa"/>
                        </a:rPr>
                        <a:t>Broad Goal</a:t>
                      </a:r>
                    </a:p>
                  </a:txBody>
                  <a:tcPr marL="24391" marR="24391" marT="60880" marB="24409" anchor="ctr">
                    <a:lnL w="12700" cmpd="sng">
                      <a:noFill/>
                      <a:prstDash val="solid"/>
                    </a:lnL>
                    <a:lnR w="12700" cmpd="sng">
                      <a:noFill/>
                      <a:prstDash val="solid"/>
                    </a:lnR>
                    <a:lnT w="9525" cap="flat" cmpd="sng" algn="ctr">
                      <a:solidFill>
                        <a:schemeClr val="tx1">
                          <a:lumMod val="50000"/>
                          <a:lumOff val="50000"/>
                        </a:schemeClr>
                      </a:solidFill>
                      <a:prstDash val="solid"/>
                    </a:lnT>
                    <a:lnB w="9525" cap="flat" cmpd="sng" algn="ctr">
                      <a:solidFill>
                        <a:schemeClr val="tx1">
                          <a:lumMod val="50000"/>
                          <a:lumOff val="50000"/>
                        </a:schemeClr>
                      </a:solidFill>
                      <a:prstDash val="solid"/>
                    </a:lnB>
                    <a:solidFill>
                      <a:schemeClr val="bg1">
                        <a:lumMod val="95000"/>
                      </a:schemeClr>
                    </a:solidFill>
                  </a:tcPr>
                </a:tc>
                <a:extLst>
                  <a:ext uri="{0D108BD9-81ED-4DB2-BD59-A6C34878D82A}">
                    <a16:rowId xmlns:a16="http://schemas.microsoft.com/office/drawing/2014/main" val="1395586897"/>
                  </a:ext>
                </a:extLst>
              </a:tr>
              <a:tr h="476074">
                <a:tc>
                  <a:txBody>
                    <a:bodyPr/>
                    <a:lstStyle/>
                    <a:p>
                      <a:pPr marL="0" lvl="0" indent="0" algn="ctr" rtl="0">
                        <a:spcBef>
                          <a:spcPts val="0"/>
                        </a:spcBef>
                        <a:spcAft>
                          <a:spcPts val="0"/>
                        </a:spcAft>
                        <a:buNone/>
                      </a:pPr>
                      <a:r>
                        <a:rPr lang="en-US" sz="1600" b="1" cap="none" spc="0">
                          <a:solidFill>
                            <a:schemeClr val="tx1"/>
                          </a:solidFill>
                          <a:latin typeface="+mn-lt"/>
                          <a:ea typeface="Comfortaa"/>
                          <a:cs typeface="Comfortaa"/>
                          <a:sym typeface="Comfortaa"/>
                        </a:rPr>
                        <a:t>GOAL 4</a:t>
                      </a:r>
                    </a:p>
                  </a:txBody>
                  <a:tcPr marL="24391" marR="24391" marT="60880" marB="24409" anchor="ctr">
                    <a:lnL w="12700" cmpd="sng">
                      <a:noFill/>
                      <a:prstDash val="solid"/>
                    </a:lnL>
                    <a:lnR w="12700" cmpd="sng">
                      <a:noFill/>
                      <a:prstDash val="solid"/>
                    </a:lnR>
                    <a:lnT w="9525" cap="flat" cmpd="sng" algn="ctr">
                      <a:solidFill>
                        <a:schemeClr val="tx1">
                          <a:lumMod val="50000"/>
                          <a:lumOff val="50000"/>
                        </a:schemeClr>
                      </a:solidFill>
                      <a:prstDash val="solid"/>
                    </a:lnT>
                    <a:lnB w="9525" cap="flat" cmpd="sng" algn="ctr">
                      <a:solidFill>
                        <a:schemeClr val="tx1">
                          <a:lumMod val="50000"/>
                          <a:lumOff val="50000"/>
                        </a:schemeClr>
                      </a:solidFill>
                      <a:prstDash val="solid"/>
                    </a:lnB>
                    <a:solidFill>
                      <a:schemeClr val="bg1">
                        <a:lumMod val="95000"/>
                      </a:schemeClr>
                    </a:solidFill>
                  </a:tcPr>
                </a:tc>
                <a:tc>
                  <a:txBody>
                    <a:bodyPr/>
                    <a:lstStyle/>
                    <a:p>
                      <a:pPr marL="0" lvl="0" indent="0" algn="l" rtl="0">
                        <a:spcBef>
                          <a:spcPts val="0"/>
                        </a:spcBef>
                        <a:spcAft>
                          <a:spcPts val="0"/>
                        </a:spcAft>
                        <a:buNone/>
                      </a:pPr>
                      <a:r>
                        <a:rPr lang="en-US" sz="1600" b="1" cap="none" spc="0" dirty="0">
                          <a:solidFill>
                            <a:schemeClr val="tx1"/>
                          </a:solidFill>
                          <a:latin typeface="+mn-lt"/>
                          <a:ea typeface="Comfortaa"/>
                          <a:cs typeface="Comfortaa"/>
                          <a:sym typeface="Comfortaa"/>
                        </a:rPr>
                        <a:t>Communicate effectively with all educational partners and continue to build relationships in the community that help provide our students with innovative educational opportunities.</a:t>
                      </a:r>
                    </a:p>
                  </a:txBody>
                  <a:tcPr marL="24391" marR="24391" marT="60880" marB="24409" anchor="ctr">
                    <a:lnL w="12700" cmpd="sng">
                      <a:noFill/>
                      <a:prstDash val="solid"/>
                    </a:lnL>
                    <a:lnR w="12700" cmpd="sng">
                      <a:noFill/>
                      <a:prstDash val="solid"/>
                    </a:lnR>
                    <a:lnT w="9525" cap="flat" cmpd="sng" algn="ctr">
                      <a:solidFill>
                        <a:schemeClr val="tx1">
                          <a:lumMod val="50000"/>
                          <a:lumOff val="50000"/>
                        </a:schemeClr>
                      </a:solidFill>
                      <a:prstDash val="solid"/>
                    </a:lnT>
                    <a:lnB w="9525" cap="flat" cmpd="sng" algn="ctr">
                      <a:solidFill>
                        <a:schemeClr val="tx1">
                          <a:lumMod val="50000"/>
                          <a:lumOff val="50000"/>
                        </a:schemeClr>
                      </a:solidFill>
                      <a:prstDash val="solid"/>
                    </a:lnB>
                    <a:solidFill>
                      <a:schemeClr val="bg1">
                        <a:lumMod val="95000"/>
                      </a:schemeClr>
                    </a:solidFill>
                  </a:tcPr>
                </a:tc>
                <a:tc>
                  <a:txBody>
                    <a:bodyPr/>
                    <a:lstStyle/>
                    <a:p>
                      <a:pPr marL="0" lvl="0" indent="0" algn="ctr" rtl="0">
                        <a:spcBef>
                          <a:spcPts val="0"/>
                        </a:spcBef>
                        <a:spcAft>
                          <a:spcPts val="0"/>
                        </a:spcAft>
                        <a:buNone/>
                      </a:pPr>
                      <a:r>
                        <a:rPr lang="en-US" sz="1600" b="1" cap="none" spc="0">
                          <a:solidFill>
                            <a:schemeClr val="tx1"/>
                          </a:solidFill>
                          <a:latin typeface="+mn-lt"/>
                          <a:ea typeface="Comfortaa"/>
                          <a:cs typeface="Comfortaa"/>
                          <a:sym typeface="Comfortaa"/>
                        </a:rPr>
                        <a:t>Broad Goal</a:t>
                      </a:r>
                    </a:p>
                  </a:txBody>
                  <a:tcPr marL="24391" marR="24391" marT="60880" marB="24409" anchor="ctr">
                    <a:lnL w="12700" cmpd="sng">
                      <a:noFill/>
                      <a:prstDash val="solid"/>
                    </a:lnL>
                    <a:lnR w="12700" cmpd="sng">
                      <a:noFill/>
                      <a:prstDash val="solid"/>
                    </a:lnR>
                    <a:lnT w="9525" cap="flat" cmpd="sng" algn="ctr">
                      <a:solidFill>
                        <a:schemeClr val="tx1">
                          <a:lumMod val="50000"/>
                          <a:lumOff val="50000"/>
                        </a:schemeClr>
                      </a:solidFill>
                      <a:prstDash val="solid"/>
                    </a:lnT>
                    <a:lnB w="9525" cap="flat" cmpd="sng" algn="ctr">
                      <a:solidFill>
                        <a:schemeClr val="tx1">
                          <a:lumMod val="50000"/>
                          <a:lumOff val="50000"/>
                        </a:schemeClr>
                      </a:solidFill>
                      <a:prstDash val="solid"/>
                    </a:lnB>
                    <a:solidFill>
                      <a:schemeClr val="bg1">
                        <a:lumMod val="95000"/>
                      </a:schemeClr>
                    </a:solidFill>
                  </a:tcPr>
                </a:tc>
                <a:extLst>
                  <a:ext uri="{0D108BD9-81ED-4DB2-BD59-A6C34878D82A}">
                    <a16:rowId xmlns:a16="http://schemas.microsoft.com/office/drawing/2014/main" val="3295475967"/>
                  </a:ext>
                </a:extLst>
              </a:tr>
              <a:tr h="513134">
                <a:tc>
                  <a:txBody>
                    <a:bodyPr/>
                    <a:lstStyle/>
                    <a:p>
                      <a:pPr marL="0" lvl="0" indent="0" algn="ctr" rtl="0">
                        <a:spcBef>
                          <a:spcPts val="0"/>
                        </a:spcBef>
                        <a:spcAft>
                          <a:spcPts val="0"/>
                        </a:spcAft>
                        <a:buNone/>
                      </a:pPr>
                      <a:r>
                        <a:rPr lang="en-US" sz="1600" b="1" cap="none" spc="0">
                          <a:solidFill>
                            <a:schemeClr val="tx1"/>
                          </a:solidFill>
                          <a:latin typeface="+mn-lt"/>
                          <a:ea typeface="Comfortaa"/>
                          <a:cs typeface="Comfortaa"/>
                          <a:sym typeface="Comfortaa"/>
                        </a:rPr>
                        <a:t>GOAL 5 </a:t>
                      </a:r>
                    </a:p>
                  </a:txBody>
                  <a:tcPr marL="24391" marR="24391" marT="60880" marB="24409" anchor="ctr">
                    <a:lnL w="12700" cmpd="sng">
                      <a:noFill/>
                      <a:prstDash val="solid"/>
                    </a:lnL>
                    <a:lnR w="12700" cmpd="sng">
                      <a:noFill/>
                      <a:prstDash val="solid"/>
                    </a:lnR>
                    <a:lnT w="9525" cap="flat" cmpd="sng" algn="ctr">
                      <a:solidFill>
                        <a:schemeClr val="tx1">
                          <a:lumMod val="50000"/>
                          <a:lumOff val="50000"/>
                        </a:schemeClr>
                      </a:solidFill>
                      <a:prstDash val="solid"/>
                    </a:lnT>
                    <a:lnB w="9525" cap="flat" cmpd="sng" algn="ctr">
                      <a:solidFill>
                        <a:schemeClr val="tx1">
                          <a:lumMod val="50000"/>
                          <a:lumOff val="50000"/>
                        </a:schemeClr>
                      </a:solidFill>
                      <a:prstDash val="solid"/>
                    </a:lnB>
                    <a:solidFill>
                      <a:schemeClr val="bg1">
                        <a:lumMod val="95000"/>
                      </a:schemeClr>
                    </a:solidFill>
                  </a:tcPr>
                </a:tc>
                <a:tc>
                  <a:txBody>
                    <a:bodyPr/>
                    <a:lstStyle/>
                    <a:p>
                      <a:pPr marL="0" lvl="0" indent="0" algn="l" rtl="0">
                        <a:lnSpc>
                          <a:spcPct val="115000"/>
                        </a:lnSpc>
                        <a:spcBef>
                          <a:spcPts val="0"/>
                        </a:spcBef>
                        <a:spcAft>
                          <a:spcPts val="0"/>
                        </a:spcAft>
                        <a:buNone/>
                      </a:pPr>
                      <a:r>
                        <a:rPr lang="en-US" sz="1600" b="1" cap="none" spc="0" dirty="0">
                          <a:solidFill>
                            <a:schemeClr val="tx1"/>
                          </a:solidFill>
                          <a:latin typeface="+mn-lt"/>
                          <a:ea typeface="Comfortaa"/>
                          <a:cs typeface="Comfortaa"/>
                          <a:sym typeface="Comfortaa"/>
                        </a:rPr>
                        <a:t>Ensure that Students with Disabilities are being provided equitable access to resources related to College and Career Readiness, 21st Century Learning, and a safe and positive school climate.</a:t>
                      </a:r>
                    </a:p>
                  </a:txBody>
                  <a:tcPr marL="24391" marR="24391" marT="60880" marB="24409" anchor="ctr">
                    <a:lnL w="12700" cmpd="sng">
                      <a:noFill/>
                      <a:prstDash val="solid"/>
                    </a:lnL>
                    <a:lnR w="12700" cmpd="sng">
                      <a:noFill/>
                      <a:prstDash val="solid"/>
                    </a:lnR>
                    <a:lnT w="9525" cap="flat" cmpd="sng" algn="ctr">
                      <a:solidFill>
                        <a:schemeClr val="tx1">
                          <a:lumMod val="50000"/>
                          <a:lumOff val="50000"/>
                        </a:schemeClr>
                      </a:solidFill>
                      <a:prstDash val="solid"/>
                    </a:lnT>
                    <a:lnB w="9525" cap="flat" cmpd="sng" algn="ctr">
                      <a:solidFill>
                        <a:schemeClr val="tx1">
                          <a:lumMod val="50000"/>
                          <a:lumOff val="50000"/>
                        </a:schemeClr>
                      </a:solidFill>
                      <a:prstDash val="solid"/>
                    </a:lnB>
                    <a:solidFill>
                      <a:schemeClr val="bg1">
                        <a:lumMod val="95000"/>
                      </a:schemeClr>
                    </a:solidFill>
                  </a:tcPr>
                </a:tc>
                <a:tc>
                  <a:txBody>
                    <a:bodyPr/>
                    <a:lstStyle/>
                    <a:p>
                      <a:pPr marL="0" lvl="0" indent="0" algn="ctr" rtl="0">
                        <a:lnSpc>
                          <a:spcPct val="115000"/>
                        </a:lnSpc>
                        <a:spcBef>
                          <a:spcPts val="0"/>
                        </a:spcBef>
                        <a:spcAft>
                          <a:spcPts val="0"/>
                        </a:spcAft>
                        <a:buNone/>
                      </a:pPr>
                      <a:r>
                        <a:rPr lang="en-US" sz="1600" b="1" cap="none" spc="0">
                          <a:solidFill>
                            <a:schemeClr val="tx1"/>
                          </a:solidFill>
                          <a:latin typeface="+mn-lt"/>
                          <a:ea typeface="Comfortaa"/>
                          <a:cs typeface="Comfortaa"/>
                          <a:sym typeface="Comfortaa"/>
                        </a:rPr>
                        <a:t>Focus Goal</a:t>
                      </a:r>
                    </a:p>
                  </a:txBody>
                  <a:tcPr marL="24391" marR="24391" marT="60880" marB="24409" anchor="ctr">
                    <a:lnL w="12700" cmpd="sng">
                      <a:noFill/>
                      <a:prstDash val="solid"/>
                    </a:lnL>
                    <a:lnR w="12700" cmpd="sng">
                      <a:noFill/>
                      <a:prstDash val="solid"/>
                    </a:lnR>
                    <a:lnT w="9525" cap="flat" cmpd="sng" algn="ctr">
                      <a:solidFill>
                        <a:schemeClr val="tx1">
                          <a:lumMod val="50000"/>
                          <a:lumOff val="50000"/>
                        </a:schemeClr>
                      </a:solidFill>
                      <a:prstDash val="solid"/>
                    </a:lnT>
                    <a:lnB w="9525" cap="flat" cmpd="sng" algn="ctr">
                      <a:solidFill>
                        <a:schemeClr val="tx1">
                          <a:lumMod val="50000"/>
                          <a:lumOff val="50000"/>
                        </a:schemeClr>
                      </a:solidFill>
                      <a:prstDash val="solid"/>
                    </a:lnB>
                    <a:solidFill>
                      <a:schemeClr val="bg1">
                        <a:lumMod val="95000"/>
                      </a:schemeClr>
                    </a:solidFill>
                  </a:tcPr>
                </a:tc>
                <a:extLst>
                  <a:ext uri="{0D108BD9-81ED-4DB2-BD59-A6C34878D82A}">
                    <a16:rowId xmlns:a16="http://schemas.microsoft.com/office/drawing/2014/main" val="943298052"/>
                  </a:ext>
                </a:extLst>
              </a:tr>
              <a:tr h="723791">
                <a:tc>
                  <a:txBody>
                    <a:bodyPr/>
                    <a:lstStyle/>
                    <a:p>
                      <a:pPr marL="0" lvl="0" indent="0" algn="ctr" rtl="0">
                        <a:spcBef>
                          <a:spcPts val="0"/>
                        </a:spcBef>
                        <a:spcAft>
                          <a:spcPts val="0"/>
                        </a:spcAft>
                        <a:buNone/>
                      </a:pPr>
                      <a:r>
                        <a:rPr lang="en-US" sz="1600" b="1" cap="none" spc="0">
                          <a:solidFill>
                            <a:schemeClr val="tx1"/>
                          </a:solidFill>
                          <a:latin typeface="+mn-lt"/>
                          <a:ea typeface="Comfortaa"/>
                          <a:cs typeface="Comfortaa"/>
                          <a:sym typeface="Comfortaa"/>
                        </a:rPr>
                        <a:t>GOAL 6</a:t>
                      </a:r>
                    </a:p>
                  </a:txBody>
                  <a:tcPr marL="24391" marR="24391" marT="60880" marB="24409" anchor="ctr">
                    <a:lnL w="12700" cmpd="sng">
                      <a:noFill/>
                      <a:prstDash val="solid"/>
                    </a:lnL>
                    <a:lnR w="12700" cmpd="sng">
                      <a:noFill/>
                      <a:prstDash val="solid"/>
                    </a:lnR>
                    <a:lnT w="9525" cap="flat" cmpd="sng" algn="ctr">
                      <a:solidFill>
                        <a:schemeClr val="tx1">
                          <a:lumMod val="50000"/>
                          <a:lumOff val="50000"/>
                        </a:schemeClr>
                      </a:solidFill>
                      <a:prstDash val="solid"/>
                    </a:lnT>
                    <a:lnB w="9525" cap="flat" cmpd="sng" algn="ctr">
                      <a:solidFill>
                        <a:schemeClr val="tx1">
                          <a:lumMod val="50000"/>
                          <a:lumOff val="50000"/>
                        </a:schemeClr>
                      </a:solidFill>
                      <a:prstDash val="solid"/>
                    </a:lnB>
                    <a:solidFill>
                      <a:schemeClr val="bg1">
                        <a:lumMod val="95000"/>
                      </a:schemeClr>
                    </a:solidFill>
                  </a:tcPr>
                </a:tc>
                <a:tc>
                  <a:txBody>
                    <a:bodyPr/>
                    <a:lstStyle/>
                    <a:p>
                      <a:pPr marL="0" lvl="0" indent="0" algn="l" rtl="0">
                        <a:lnSpc>
                          <a:spcPct val="115000"/>
                        </a:lnSpc>
                        <a:spcBef>
                          <a:spcPts val="0"/>
                        </a:spcBef>
                        <a:spcAft>
                          <a:spcPts val="0"/>
                        </a:spcAft>
                        <a:buNone/>
                      </a:pPr>
                      <a:r>
                        <a:rPr lang="en-US" sz="1600" b="1" cap="none" spc="0" dirty="0">
                          <a:solidFill>
                            <a:schemeClr val="tx1"/>
                          </a:solidFill>
                          <a:latin typeface="+mn-lt"/>
                          <a:ea typeface="Comfortaa"/>
                          <a:cs typeface="Comfortaa"/>
                          <a:sym typeface="Comfortaa"/>
                        </a:rPr>
                        <a:t>Enhance academic proficiency and college and career readiness for all students at the Equity Multiplier sites (Antelope Valley, Desert Winds, Phoenix, and R. Rex Parris High Schools), with a specific focus on meeting the needs of the lowest-achieving students.</a:t>
                      </a:r>
                    </a:p>
                  </a:txBody>
                  <a:tcPr marL="24391" marR="24391" marT="60880" marB="24409" anchor="ctr">
                    <a:lnL w="12700" cmpd="sng">
                      <a:noFill/>
                      <a:prstDash val="solid"/>
                    </a:lnL>
                    <a:lnR w="12700" cmpd="sng">
                      <a:noFill/>
                      <a:prstDash val="solid"/>
                    </a:lnR>
                    <a:lnT w="9525" cap="flat" cmpd="sng" algn="ctr">
                      <a:solidFill>
                        <a:schemeClr val="tx1">
                          <a:lumMod val="50000"/>
                          <a:lumOff val="50000"/>
                        </a:schemeClr>
                      </a:solidFill>
                      <a:prstDash val="solid"/>
                    </a:lnT>
                    <a:lnB w="9525" cap="flat" cmpd="sng" algn="ctr">
                      <a:solidFill>
                        <a:schemeClr val="tx1">
                          <a:lumMod val="50000"/>
                          <a:lumOff val="50000"/>
                        </a:schemeClr>
                      </a:solidFill>
                      <a:prstDash val="solid"/>
                    </a:lnB>
                    <a:solidFill>
                      <a:schemeClr val="bg1">
                        <a:lumMod val="95000"/>
                      </a:schemeClr>
                    </a:solidFill>
                  </a:tcPr>
                </a:tc>
                <a:tc>
                  <a:txBody>
                    <a:bodyPr/>
                    <a:lstStyle/>
                    <a:p>
                      <a:pPr marL="0" lvl="0" indent="0" algn="ctr" rtl="0">
                        <a:lnSpc>
                          <a:spcPct val="115000"/>
                        </a:lnSpc>
                        <a:spcBef>
                          <a:spcPts val="0"/>
                        </a:spcBef>
                        <a:spcAft>
                          <a:spcPts val="0"/>
                        </a:spcAft>
                        <a:buNone/>
                      </a:pPr>
                      <a:r>
                        <a:rPr lang="en-US" sz="1600" b="1" cap="none" spc="0">
                          <a:solidFill>
                            <a:schemeClr val="tx1"/>
                          </a:solidFill>
                          <a:latin typeface="+mn-lt"/>
                          <a:ea typeface="Comfortaa"/>
                          <a:cs typeface="Comfortaa"/>
                          <a:sym typeface="Comfortaa"/>
                        </a:rPr>
                        <a:t>Equity Multiplier Goal</a:t>
                      </a:r>
                    </a:p>
                  </a:txBody>
                  <a:tcPr marL="24391" marR="24391" marT="60880" marB="24409" anchor="ctr">
                    <a:lnL w="12700" cmpd="sng">
                      <a:noFill/>
                      <a:prstDash val="solid"/>
                    </a:lnL>
                    <a:lnR w="12700" cmpd="sng">
                      <a:noFill/>
                      <a:prstDash val="solid"/>
                    </a:lnR>
                    <a:lnT w="9525" cap="flat" cmpd="sng" algn="ctr">
                      <a:solidFill>
                        <a:schemeClr val="tx1">
                          <a:lumMod val="50000"/>
                          <a:lumOff val="50000"/>
                        </a:schemeClr>
                      </a:solidFill>
                      <a:prstDash val="solid"/>
                    </a:lnT>
                    <a:lnB w="9525" cap="flat" cmpd="sng" algn="ctr">
                      <a:solidFill>
                        <a:schemeClr val="tx1">
                          <a:lumMod val="50000"/>
                          <a:lumOff val="50000"/>
                        </a:schemeClr>
                      </a:solidFill>
                      <a:prstDash val="solid"/>
                    </a:lnB>
                    <a:solidFill>
                      <a:schemeClr val="bg1">
                        <a:lumMod val="95000"/>
                      </a:schemeClr>
                    </a:solidFill>
                  </a:tcPr>
                </a:tc>
                <a:extLst>
                  <a:ext uri="{0D108BD9-81ED-4DB2-BD59-A6C34878D82A}">
                    <a16:rowId xmlns:a16="http://schemas.microsoft.com/office/drawing/2014/main" val="2031691924"/>
                  </a:ext>
                </a:extLst>
              </a:tr>
              <a:tr h="292894">
                <a:tc>
                  <a:txBody>
                    <a:bodyPr/>
                    <a:lstStyle/>
                    <a:p>
                      <a:pPr marL="0" lvl="0" indent="0" algn="ctr" rtl="0">
                        <a:spcBef>
                          <a:spcPts val="0"/>
                        </a:spcBef>
                        <a:spcAft>
                          <a:spcPts val="0"/>
                        </a:spcAft>
                        <a:buNone/>
                      </a:pPr>
                      <a:r>
                        <a:rPr lang="en-US" sz="1600" b="1" cap="none" spc="0">
                          <a:solidFill>
                            <a:schemeClr val="tx1"/>
                          </a:solidFill>
                          <a:latin typeface="+mn-lt"/>
                          <a:ea typeface="Comfortaa"/>
                          <a:cs typeface="Comfortaa"/>
                          <a:sym typeface="Comfortaa"/>
                        </a:rPr>
                        <a:t>Goal 7</a:t>
                      </a:r>
                    </a:p>
                  </a:txBody>
                  <a:tcPr marL="24391" marR="24391" marT="60880" marB="24409" anchor="ctr">
                    <a:lnL w="12700" cmpd="sng">
                      <a:noFill/>
                      <a:prstDash val="solid"/>
                    </a:lnL>
                    <a:lnR w="12700" cmpd="sng">
                      <a:noFill/>
                      <a:prstDash val="solid"/>
                    </a:lnR>
                    <a:lnT w="9525" cap="flat" cmpd="sng" algn="ctr">
                      <a:solidFill>
                        <a:schemeClr val="tx1">
                          <a:lumMod val="50000"/>
                          <a:lumOff val="50000"/>
                        </a:schemeClr>
                      </a:solidFill>
                      <a:prstDash val="solid"/>
                    </a:lnT>
                    <a:lnB w="9525" cap="flat" cmpd="sng" algn="ctr">
                      <a:solidFill>
                        <a:schemeClr val="tx1">
                          <a:lumMod val="50000"/>
                          <a:lumOff val="50000"/>
                        </a:schemeClr>
                      </a:solidFill>
                      <a:prstDash val="solid"/>
                    </a:lnB>
                    <a:solidFill>
                      <a:schemeClr val="bg1">
                        <a:lumMod val="95000"/>
                      </a:schemeClr>
                    </a:solidFill>
                  </a:tcPr>
                </a:tc>
                <a:tc>
                  <a:txBody>
                    <a:bodyPr/>
                    <a:lstStyle/>
                    <a:p>
                      <a:pPr marL="0" lvl="0" indent="0" algn="l" rtl="0">
                        <a:lnSpc>
                          <a:spcPct val="115000"/>
                        </a:lnSpc>
                        <a:spcBef>
                          <a:spcPts val="0"/>
                        </a:spcBef>
                        <a:spcAft>
                          <a:spcPts val="0"/>
                        </a:spcAft>
                        <a:buNone/>
                      </a:pPr>
                      <a:r>
                        <a:rPr lang="en-US" sz="1600" dirty="0">
                          <a:solidFill>
                            <a:schemeClr val="tx1"/>
                          </a:solidFill>
                        </a:rPr>
                        <a:t>Accelerate learning recovery by ensuring equitable access to instruction, targeted interventions, and support services to close achievement gaps and promote academic success, engagement, and well-being. </a:t>
                      </a:r>
                      <a:endParaRPr lang="en-US" sz="1600" b="1" cap="none" spc="0" dirty="0">
                        <a:solidFill>
                          <a:schemeClr val="tx1"/>
                        </a:solidFill>
                        <a:latin typeface="+mn-lt"/>
                        <a:ea typeface="Comfortaa"/>
                        <a:cs typeface="Comfortaa"/>
                        <a:sym typeface="Comfortaa"/>
                      </a:endParaRPr>
                    </a:p>
                  </a:txBody>
                  <a:tcPr marL="24391" marR="24391" marT="60880" marB="24409" anchor="ctr">
                    <a:lnL w="12700" cmpd="sng">
                      <a:noFill/>
                      <a:prstDash val="solid"/>
                    </a:lnL>
                    <a:lnR w="12700" cmpd="sng">
                      <a:noFill/>
                      <a:prstDash val="solid"/>
                    </a:lnR>
                    <a:lnT w="9525" cap="flat" cmpd="sng" algn="ctr">
                      <a:solidFill>
                        <a:schemeClr val="tx1">
                          <a:lumMod val="50000"/>
                          <a:lumOff val="50000"/>
                        </a:schemeClr>
                      </a:solidFill>
                      <a:prstDash val="solid"/>
                    </a:lnT>
                    <a:lnB w="9525" cap="flat" cmpd="sng" algn="ctr">
                      <a:solidFill>
                        <a:schemeClr val="tx1">
                          <a:lumMod val="50000"/>
                          <a:lumOff val="50000"/>
                        </a:schemeClr>
                      </a:solidFill>
                      <a:prstDash val="solid"/>
                    </a:lnB>
                    <a:solidFill>
                      <a:schemeClr val="bg1">
                        <a:lumMod val="95000"/>
                      </a:schemeClr>
                    </a:solidFill>
                  </a:tcPr>
                </a:tc>
                <a:tc>
                  <a:txBody>
                    <a:bodyPr/>
                    <a:lstStyle/>
                    <a:p>
                      <a:pPr marL="0" lvl="0" indent="0" algn="ctr" rtl="0">
                        <a:lnSpc>
                          <a:spcPct val="115000"/>
                        </a:lnSpc>
                        <a:spcBef>
                          <a:spcPts val="0"/>
                        </a:spcBef>
                        <a:spcAft>
                          <a:spcPts val="0"/>
                        </a:spcAft>
                        <a:buNone/>
                      </a:pPr>
                      <a:r>
                        <a:rPr lang="en-US" sz="1600" b="1" cap="none" spc="0" dirty="0">
                          <a:solidFill>
                            <a:schemeClr val="tx1"/>
                          </a:solidFill>
                          <a:latin typeface="+mn-lt"/>
                          <a:ea typeface="Comfortaa"/>
                          <a:cs typeface="Comfortaa"/>
                          <a:sym typeface="Comfortaa"/>
                        </a:rPr>
                        <a:t>Broad Goal</a:t>
                      </a:r>
                    </a:p>
                  </a:txBody>
                  <a:tcPr marL="24391" marR="24391" marT="60880" marB="24409" anchor="ctr">
                    <a:lnL w="12700" cmpd="sng">
                      <a:noFill/>
                      <a:prstDash val="solid"/>
                    </a:lnL>
                    <a:lnR w="12700" cmpd="sng">
                      <a:noFill/>
                      <a:prstDash val="solid"/>
                    </a:lnR>
                    <a:lnT w="9525" cap="flat" cmpd="sng" algn="ctr">
                      <a:solidFill>
                        <a:schemeClr val="tx1">
                          <a:lumMod val="50000"/>
                          <a:lumOff val="50000"/>
                        </a:schemeClr>
                      </a:solidFill>
                      <a:prstDash val="solid"/>
                    </a:lnT>
                    <a:lnB w="9525" cap="flat" cmpd="sng" algn="ctr">
                      <a:solidFill>
                        <a:schemeClr val="tx1">
                          <a:lumMod val="50000"/>
                          <a:lumOff val="50000"/>
                        </a:schemeClr>
                      </a:solidFill>
                      <a:prstDash val="solid"/>
                    </a:lnB>
                    <a:solidFill>
                      <a:schemeClr val="bg1">
                        <a:lumMod val="95000"/>
                      </a:schemeClr>
                    </a:solidFill>
                  </a:tcPr>
                </a:tc>
                <a:extLst>
                  <a:ext uri="{0D108BD9-81ED-4DB2-BD59-A6C34878D82A}">
                    <a16:rowId xmlns:a16="http://schemas.microsoft.com/office/drawing/2014/main" val="4269075261"/>
                  </a:ext>
                </a:extLst>
              </a:tr>
            </a:tbl>
          </a:graphicData>
        </a:graphic>
      </p:graphicFrame>
    </p:spTree>
    <p:extLst>
      <p:ext uri="{BB962C8B-B14F-4D97-AF65-F5344CB8AC3E}">
        <p14:creationId xmlns:p14="http://schemas.microsoft.com/office/powerpoint/2010/main" val="32497574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9305FE-836E-1FDA-2ED3-368DC9915099}"/>
              </a:ext>
            </a:extLst>
          </p:cNvPr>
          <p:cNvSpPr>
            <a:spLocks noGrp="1"/>
          </p:cNvSpPr>
          <p:nvPr>
            <p:ph type="title"/>
          </p:nvPr>
        </p:nvSpPr>
        <p:spPr/>
        <p:txBody>
          <a:bodyPr>
            <a:normAutofit fontScale="90000"/>
          </a:bodyPr>
          <a:lstStyle/>
          <a:p>
            <a:pPr algn="ctr"/>
            <a:r>
              <a:rPr lang="en-US" sz="3600" dirty="0">
                <a:solidFill>
                  <a:srgbClr val="0070C0"/>
                </a:solidFill>
              </a:rPr>
              <a:t>Goal 1 – </a:t>
            </a:r>
            <a:br>
              <a:rPr lang="en-US" sz="3600" dirty="0">
                <a:solidFill>
                  <a:srgbClr val="0070C0"/>
                </a:solidFill>
              </a:rPr>
            </a:br>
            <a:r>
              <a:rPr lang="en" sz="3600" b="1" dirty="0">
                <a:solidFill>
                  <a:srgbClr val="0070C0"/>
                </a:solidFill>
                <a:ea typeface="Comfortaa"/>
                <a:cs typeface="Comfortaa"/>
                <a:sym typeface="Comfortaa"/>
              </a:rPr>
              <a:t>Ensure that all students are academically proficient and college and career ready. </a:t>
            </a:r>
            <a:r>
              <a:rPr lang="en-US" dirty="0">
                <a:solidFill>
                  <a:srgbClr val="0070C0"/>
                </a:solidFill>
              </a:rPr>
              <a:t>	</a:t>
            </a:r>
          </a:p>
        </p:txBody>
      </p:sp>
      <p:graphicFrame>
        <p:nvGraphicFramePr>
          <p:cNvPr id="4" name="Table 3">
            <a:extLst>
              <a:ext uri="{FF2B5EF4-FFF2-40B4-BE49-F238E27FC236}">
                <a16:creationId xmlns:a16="http://schemas.microsoft.com/office/drawing/2014/main" id="{80CEB71A-2CE2-3C61-CED5-E12109099C9C}"/>
              </a:ext>
            </a:extLst>
          </p:cNvPr>
          <p:cNvGraphicFramePr>
            <a:graphicFrameLocks noGrp="1"/>
          </p:cNvGraphicFramePr>
          <p:nvPr>
            <p:extLst>
              <p:ext uri="{D42A27DB-BD31-4B8C-83A1-F6EECF244321}">
                <p14:modId xmlns:p14="http://schemas.microsoft.com/office/powerpoint/2010/main" val="3597038700"/>
              </p:ext>
            </p:extLst>
          </p:nvPr>
        </p:nvGraphicFramePr>
        <p:xfrm>
          <a:off x="476250" y="2103966"/>
          <a:ext cx="11264900" cy="4070700"/>
        </p:xfrm>
        <a:graphic>
          <a:graphicData uri="http://schemas.openxmlformats.org/drawingml/2006/table">
            <a:tbl>
              <a:tblPr firstRow="1" bandRow="1">
                <a:tableStyleId>{BC89EF96-8CEA-46FF-86C4-4CE0E7609802}</a:tableStyleId>
              </a:tblPr>
              <a:tblGrid>
                <a:gridCol w="5632450">
                  <a:extLst>
                    <a:ext uri="{9D8B030D-6E8A-4147-A177-3AD203B41FA5}">
                      <a16:colId xmlns:a16="http://schemas.microsoft.com/office/drawing/2014/main" val="4068447164"/>
                    </a:ext>
                  </a:extLst>
                </a:gridCol>
                <a:gridCol w="5632450">
                  <a:extLst>
                    <a:ext uri="{9D8B030D-6E8A-4147-A177-3AD203B41FA5}">
                      <a16:colId xmlns:a16="http://schemas.microsoft.com/office/drawing/2014/main" val="138754391"/>
                    </a:ext>
                  </a:extLst>
                </a:gridCol>
              </a:tblGrid>
              <a:tr h="370840">
                <a:tc>
                  <a:txBody>
                    <a:bodyPr/>
                    <a:lstStyle/>
                    <a:p>
                      <a:pPr marL="0" lvl="0" indent="0" algn="l" rtl="0">
                        <a:lnSpc>
                          <a:spcPct val="100000"/>
                        </a:lnSpc>
                        <a:spcBef>
                          <a:spcPts val="0"/>
                        </a:spcBef>
                        <a:spcAft>
                          <a:spcPts val="0"/>
                        </a:spcAft>
                        <a:buNone/>
                      </a:pPr>
                      <a:r>
                        <a:rPr lang="en" sz="2000" b="1" dirty="0">
                          <a:solidFill>
                            <a:schemeClr val="tx1"/>
                          </a:solidFill>
                          <a:sym typeface="Work Sans"/>
                        </a:rPr>
                        <a:t>1.1 - Student Field Trips</a:t>
                      </a:r>
                      <a:endParaRPr sz="2000" b="1" dirty="0">
                        <a:solidFill>
                          <a:schemeClr val="tx1"/>
                        </a:solidFill>
                        <a:latin typeface="+mn-lt"/>
                        <a:ea typeface="Work Sans"/>
                        <a:cs typeface="Work Sans"/>
                        <a:sym typeface="Work Sans"/>
                      </a:endParaRPr>
                    </a:p>
                  </a:txBody>
                  <a:tcPr marL="68650" marR="68650" marT="68700" marB="68700" anchor="ctr"/>
                </a:tc>
                <a:tc>
                  <a:txBody>
                    <a:bodyPr/>
                    <a:lstStyle/>
                    <a:p>
                      <a:pPr marL="0" lvl="0" indent="0" algn="l" rtl="0">
                        <a:lnSpc>
                          <a:spcPct val="100000"/>
                        </a:lnSpc>
                        <a:spcBef>
                          <a:spcPts val="0"/>
                        </a:spcBef>
                        <a:spcAft>
                          <a:spcPts val="0"/>
                        </a:spcAft>
                        <a:buNone/>
                      </a:pPr>
                      <a:r>
                        <a:rPr lang="en" sz="2000" b="1" dirty="0">
                          <a:solidFill>
                            <a:schemeClr val="tx1"/>
                          </a:solidFill>
                          <a:sym typeface="Work Sans"/>
                        </a:rPr>
                        <a:t>1.10 - Variable Credit Recovery</a:t>
                      </a:r>
                      <a:endParaRPr sz="2000" b="1" dirty="0">
                        <a:solidFill>
                          <a:schemeClr val="tx1"/>
                        </a:solidFill>
                        <a:latin typeface="+mn-lt"/>
                        <a:ea typeface="Work Sans"/>
                        <a:cs typeface="Work Sans"/>
                        <a:sym typeface="Work Sans"/>
                      </a:endParaRPr>
                    </a:p>
                  </a:txBody>
                  <a:tcPr marL="68650" marR="68650" marT="68700" marB="68700" anchor="ctr"/>
                </a:tc>
                <a:extLst>
                  <a:ext uri="{0D108BD9-81ED-4DB2-BD59-A6C34878D82A}">
                    <a16:rowId xmlns:a16="http://schemas.microsoft.com/office/drawing/2014/main" val="3078029920"/>
                  </a:ext>
                </a:extLst>
              </a:tr>
              <a:tr h="370840">
                <a:tc>
                  <a:txBody>
                    <a:bodyPr/>
                    <a:lstStyle/>
                    <a:p>
                      <a:pPr marL="0" lvl="0" indent="0" algn="l" rtl="0">
                        <a:lnSpc>
                          <a:spcPct val="100000"/>
                        </a:lnSpc>
                        <a:spcBef>
                          <a:spcPts val="0"/>
                        </a:spcBef>
                        <a:spcAft>
                          <a:spcPts val="0"/>
                        </a:spcAft>
                        <a:buNone/>
                      </a:pPr>
                      <a:r>
                        <a:rPr lang="en" sz="2000" b="1" dirty="0">
                          <a:solidFill>
                            <a:schemeClr val="tx1"/>
                          </a:solidFill>
                          <a:sym typeface="Work Sans"/>
                        </a:rPr>
                        <a:t>1.2 - College Readiness Exams</a:t>
                      </a:r>
                      <a:endParaRPr sz="2000" b="1" dirty="0">
                        <a:solidFill>
                          <a:schemeClr val="tx1"/>
                        </a:solidFill>
                        <a:latin typeface="+mn-lt"/>
                        <a:ea typeface="Work Sans"/>
                        <a:cs typeface="Work Sans"/>
                        <a:sym typeface="Work Sans"/>
                      </a:endParaRPr>
                    </a:p>
                  </a:txBody>
                  <a:tcPr marL="68650" marR="68650" marT="68700" marB="68700" anchor="ctr"/>
                </a:tc>
                <a:tc>
                  <a:txBody>
                    <a:bodyPr/>
                    <a:lstStyle/>
                    <a:p>
                      <a:pPr marL="0" lvl="0" indent="0" algn="l" rtl="0">
                        <a:lnSpc>
                          <a:spcPct val="100000"/>
                        </a:lnSpc>
                        <a:spcBef>
                          <a:spcPts val="0"/>
                        </a:spcBef>
                        <a:spcAft>
                          <a:spcPts val="0"/>
                        </a:spcAft>
                        <a:buNone/>
                      </a:pPr>
                      <a:r>
                        <a:rPr lang="en" sz="2000" b="1">
                          <a:solidFill>
                            <a:schemeClr val="tx1"/>
                          </a:solidFill>
                          <a:sym typeface="Work Sans"/>
                        </a:rPr>
                        <a:t>1.11 - Enhanced Data Systems</a:t>
                      </a:r>
                      <a:endParaRPr sz="2000" b="1">
                        <a:solidFill>
                          <a:schemeClr val="tx1"/>
                        </a:solidFill>
                        <a:latin typeface="+mn-lt"/>
                        <a:ea typeface="Work Sans"/>
                        <a:cs typeface="Work Sans"/>
                        <a:sym typeface="Work Sans"/>
                      </a:endParaRPr>
                    </a:p>
                  </a:txBody>
                  <a:tcPr marL="68650" marR="68650" marT="68700" marB="68700" anchor="ctr"/>
                </a:tc>
                <a:extLst>
                  <a:ext uri="{0D108BD9-81ED-4DB2-BD59-A6C34878D82A}">
                    <a16:rowId xmlns:a16="http://schemas.microsoft.com/office/drawing/2014/main" val="1375839346"/>
                  </a:ext>
                </a:extLst>
              </a:tr>
              <a:tr h="370840">
                <a:tc>
                  <a:txBody>
                    <a:bodyPr/>
                    <a:lstStyle/>
                    <a:p>
                      <a:pPr marL="0" lvl="0" indent="0" algn="l" rtl="0">
                        <a:lnSpc>
                          <a:spcPct val="100000"/>
                        </a:lnSpc>
                        <a:spcBef>
                          <a:spcPts val="0"/>
                        </a:spcBef>
                        <a:spcAft>
                          <a:spcPts val="0"/>
                        </a:spcAft>
                        <a:buNone/>
                      </a:pPr>
                      <a:r>
                        <a:rPr lang="en" sz="2000" b="1" dirty="0">
                          <a:solidFill>
                            <a:schemeClr val="tx1"/>
                          </a:solidFill>
                          <a:sym typeface="Work Sans"/>
                        </a:rPr>
                        <a:t>1.3 - Advanced Placement (AP) Training and Tutoring</a:t>
                      </a:r>
                      <a:endParaRPr sz="2000" b="1" dirty="0">
                        <a:solidFill>
                          <a:schemeClr val="tx1"/>
                        </a:solidFill>
                        <a:latin typeface="+mn-lt"/>
                        <a:ea typeface="Work Sans"/>
                        <a:cs typeface="Work Sans"/>
                        <a:sym typeface="Work Sans"/>
                      </a:endParaRPr>
                    </a:p>
                  </a:txBody>
                  <a:tcPr marL="68650" marR="68650" marT="68700" marB="68700" anchor="ctr"/>
                </a:tc>
                <a:tc>
                  <a:txBody>
                    <a:bodyPr/>
                    <a:lstStyle/>
                    <a:p>
                      <a:pPr marL="0" lvl="0" indent="0" algn="l" rtl="0">
                        <a:lnSpc>
                          <a:spcPct val="100000"/>
                        </a:lnSpc>
                        <a:spcBef>
                          <a:spcPts val="0"/>
                        </a:spcBef>
                        <a:spcAft>
                          <a:spcPts val="0"/>
                        </a:spcAft>
                        <a:buNone/>
                      </a:pPr>
                      <a:r>
                        <a:rPr lang="en" sz="2000" b="1">
                          <a:solidFill>
                            <a:schemeClr val="tx1"/>
                          </a:solidFill>
                          <a:sym typeface="Work Sans"/>
                        </a:rPr>
                        <a:t>1.12 - Ancillary Instructional Materials</a:t>
                      </a:r>
                      <a:endParaRPr sz="2000" b="1">
                        <a:solidFill>
                          <a:schemeClr val="tx1"/>
                        </a:solidFill>
                        <a:latin typeface="+mn-lt"/>
                        <a:ea typeface="Work Sans"/>
                        <a:cs typeface="Work Sans"/>
                        <a:sym typeface="Work Sans"/>
                      </a:endParaRPr>
                    </a:p>
                  </a:txBody>
                  <a:tcPr marL="68650" marR="68650" marT="68700" marB="68700" anchor="ctr"/>
                </a:tc>
                <a:extLst>
                  <a:ext uri="{0D108BD9-81ED-4DB2-BD59-A6C34878D82A}">
                    <a16:rowId xmlns:a16="http://schemas.microsoft.com/office/drawing/2014/main" val="382713428"/>
                  </a:ext>
                </a:extLst>
              </a:tr>
              <a:tr h="370840">
                <a:tc>
                  <a:txBody>
                    <a:bodyPr/>
                    <a:lstStyle/>
                    <a:p>
                      <a:pPr marL="0" lvl="0" indent="0" algn="l" rtl="0">
                        <a:lnSpc>
                          <a:spcPct val="100000"/>
                        </a:lnSpc>
                        <a:spcBef>
                          <a:spcPts val="0"/>
                        </a:spcBef>
                        <a:spcAft>
                          <a:spcPts val="0"/>
                        </a:spcAft>
                        <a:buNone/>
                      </a:pPr>
                      <a:r>
                        <a:rPr lang="en" sz="2000" b="1" dirty="0">
                          <a:solidFill>
                            <a:schemeClr val="tx1"/>
                          </a:solidFill>
                          <a:sym typeface="Work Sans"/>
                        </a:rPr>
                        <a:t>1.4 - Expanded Learning Opportunities</a:t>
                      </a:r>
                      <a:endParaRPr sz="2000" b="1" dirty="0">
                        <a:solidFill>
                          <a:schemeClr val="tx1"/>
                        </a:solidFill>
                        <a:latin typeface="+mn-lt"/>
                        <a:ea typeface="Work Sans"/>
                        <a:cs typeface="Work Sans"/>
                        <a:sym typeface="Work Sans"/>
                      </a:endParaRPr>
                    </a:p>
                  </a:txBody>
                  <a:tcPr marL="68650" marR="68650" marT="68700" marB="68700" anchor="ctr"/>
                </a:tc>
                <a:tc>
                  <a:txBody>
                    <a:bodyPr/>
                    <a:lstStyle/>
                    <a:p>
                      <a:pPr marL="0" lvl="0" indent="0" algn="l" rtl="0">
                        <a:lnSpc>
                          <a:spcPct val="100000"/>
                        </a:lnSpc>
                        <a:spcBef>
                          <a:spcPts val="0"/>
                        </a:spcBef>
                        <a:spcAft>
                          <a:spcPts val="0"/>
                        </a:spcAft>
                        <a:buNone/>
                      </a:pPr>
                      <a:r>
                        <a:rPr lang="en" sz="2000" b="1" dirty="0">
                          <a:solidFill>
                            <a:schemeClr val="tx1"/>
                          </a:solidFill>
                          <a:sym typeface="Work Sans"/>
                        </a:rPr>
                        <a:t>1.13 - Focus on Writing</a:t>
                      </a:r>
                      <a:endParaRPr sz="2000" b="1" dirty="0">
                        <a:solidFill>
                          <a:schemeClr val="tx1"/>
                        </a:solidFill>
                        <a:latin typeface="+mn-lt"/>
                        <a:ea typeface="Work Sans"/>
                        <a:cs typeface="Work Sans"/>
                        <a:sym typeface="Work Sans"/>
                      </a:endParaRPr>
                    </a:p>
                  </a:txBody>
                  <a:tcPr marL="68650" marR="68650" marT="68700" marB="68700" anchor="ctr"/>
                </a:tc>
                <a:extLst>
                  <a:ext uri="{0D108BD9-81ED-4DB2-BD59-A6C34878D82A}">
                    <a16:rowId xmlns:a16="http://schemas.microsoft.com/office/drawing/2014/main" val="1433410621"/>
                  </a:ext>
                </a:extLst>
              </a:tr>
              <a:tr h="370840">
                <a:tc>
                  <a:txBody>
                    <a:bodyPr/>
                    <a:lstStyle/>
                    <a:p>
                      <a:pPr marL="0" lvl="0" indent="0" algn="l" rtl="0">
                        <a:lnSpc>
                          <a:spcPct val="100000"/>
                        </a:lnSpc>
                        <a:spcBef>
                          <a:spcPts val="0"/>
                        </a:spcBef>
                        <a:spcAft>
                          <a:spcPts val="0"/>
                        </a:spcAft>
                        <a:buNone/>
                      </a:pPr>
                      <a:r>
                        <a:rPr lang="en" sz="2000" b="1" dirty="0">
                          <a:solidFill>
                            <a:schemeClr val="tx1"/>
                          </a:solidFill>
                          <a:sym typeface="Work Sans"/>
                        </a:rPr>
                        <a:t>1.5 - Formative Assessment</a:t>
                      </a:r>
                      <a:endParaRPr sz="2000" b="1" dirty="0">
                        <a:solidFill>
                          <a:schemeClr val="tx1"/>
                        </a:solidFill>
                        <a:latin typeface="+mn-lt"/>
                        <a:ea typeface="Work Sans"/>
                        <a:cs typeface="Work Sans"/>
                        <a:sym typeface="Work Sans"/>
                      </a:endParaRPr>
                    </a:p>
                  </a:txBody>
                  <a:tcPr marL="68650" marR="68650" marT="68700" marB="68700" anchor="ctr"/>
                </a:tc>
                <a:tc>
                  <a:txBody>
                    <a:bodyPr/>
                    <a:lstStyle/>
                    <a:p>
                      <a:pPr marL="0" lvl="0" indent="0" algn="l" rtl="0">
                        <a:spcBef>
                          <a:spcPts val="0"/>
                        </a:spcBef>
                        <a:spcAft>
                          <a:spcPts val="0"/>
                        </a:spcAft>
                        <a:buNone/>
                      </a:pPr>
                      <a:r>
                        <a:rPr lang="en" sz="2000" b="1" dirty="0">
                          <a:solidFill>
                            <a:schemeClr val="tx1"/>
                          </a:solidFill>
                          <a:sym typeface="Work Sans"/>
                        </a:rPr>
                        <a:t>1.14 - Enhancing English Language Arts and Mathematics through Professional Development</a:t>
                      </a:r>
                      <a:endParaRPr sz="1600" b="1" dirty="0">
                        <a:solidFill>
                          <a:schemeClr val="tx1"/>
                        </a:solidFill>
                        <a:latin typeface="+mn-lt"/>
                        <a:ea typeface="Work Sans"/>
                        <a:cs typeface="Work Sans"/>
                        <a:sym typeface="Work Sans"/>
                      </a:endParaRPr>
                    </a:p>
                  </a:txBody>
                  <a:tcPr marL="68650" marR="68650" marT="68700" marB="68700" anchor="ctr"/>
                </a:tc>
                <a:extLst>
                  <a:ext uri="{0D108BD9-81ED-4DB2-BD59-A6C34878D82A}">
                    <a16:rowId xmlns:a16="http://schemas.microsoft.com/office/drawing/2014/main" val="3032058206"/>
                  </a:ext>
                </a:extLst>
              </a:tr>
              <a:tr h="370840">
                <a:tc>
                  <a:txBody>
                    <a:bodyPr/>
                    <a:lstStyle/>
                    <a:p>
                      <a:pPr marL="0" lvl="0" indent="0" algn="l" rtl="0">
                        <a:lnSpc>
                          <a:spcPct val="100000"/>
                        </a:lnSpc>
                        <a:spcBef>
                          <a:spcPts val="0"/>
                        </a:spcBef>
                        <a:spcAft>
                          <a:spcPts val="0"/>
                        </a:spcAft>
                        <a:buNone/>
                      </a:pPr>
                      <a:r>
                        <a:rPr lang="en" sz="2000" b="1" dirty="0">
                          <a:solidFill>
                            <a:schemeClr val="tx1"/>
                          </a:solidFill>
                          <a:sym typeface="Work Sans"/>
                        </a:rPr>
                        <a:t>1.6 - English Language Arts and Math Supports</a:t>
                      </a:r>
                      <a:endParaRPr sz="2000" b="1" dirty="0">
                        <a:solidFill>
                          <a:schemeClr val="tx1"/>
                        </a:solidFill>
                        <a:latin typeface="+mn-lt"/>
                        <a:ea typeface="Work Sans"/>
                        <a:cs typeface="Work Sans"/>
                        <a:sym typeface="Work Sans"/>
                      </a:endParaRPr>
                    </a:p>
                  </a:txBody>
                  <a:tcPr marL="68650" marR="68650" marT="68700" marB="68700" anchor="ctr"/>
                </a:tc>
                <a:tc>
                  <a:txBody>
                    <a:bodyPr/>
                    <a:lstStyle/>
                    <a:p>
                      <a:pPr marL="0" lvl="0" indent="0" algn="l" rtl="0">
                        <a:spcBef>
                          <a:spcPts val="0"/>
                        </a:spcBef>
                        <a:spcAft>
                          <a:spcPts val="0"/>
                        </a:spcAft>
                        <a:buNone/>
                      </a:pPr>
                      <a:r>
                        <a:rPr lang="en" sz="2000" b="1" dirty="0">
                          <a:solidFill>
                            <a:schemeClr val="tx1"/>
                          </a:solidFill>
                          <a:sym typeface="Work Sans"/>
                        </a:rPr>
                        <a:t>1.15 - Targeted Intervention</a:t>
                      </a:r>
                      <a:endParaRPr sz="2000" b="1" dirty="0">
                        <a:solidFill>
                          <a:schemeClr val="tx1"/>
                        </a:solidFill>
                        <a:latin typeface="+mn-lt"/>
                        <a:ea typeface="Work Sans"/>
                        <a:cs typeface="Work Sans"/>
                        <a:sym typeface="Work Sans"/>
                      </a:endParaRPr>
                    </a:p>
                  </a:txBody>
                  <a:tcPr marL="68650" marR="68650" marT="68700" marB="68700" anchor="ctr"/>
                </a:tc>
                <a:extLst>
                  <a:ext uri="{0D108BD9-81ED-4DB2-BD59-A6C34878D82A}">
                    <a16:rowId xmlns:a16="http://schemas.microsoft.com/office/drawing/2014/main" val="2013750901"/>
                  </a:ext>
                </a:extLst>
              </a:tr>
              <a:tr h="370840">
                <a:tc>
                  <a:txBody>
                    <a:bodyPr/>
                    <a:lstStyle/>
                    <a:p>
                      <a:pPr marL="0" lvl="0" indent="0" algn="l" rtl="0">
                        <a:lnSpc>
                          <a:spcPct val="100000"/>
                        </a:lnSpc>
                        <a:spcBef>
                          <a:spcPts val="0"/>
                        </a:spcBef>
                        <a:spcAft>
                          <a:spcPts val="0"/>
                        </a:spcAft>
                        <a:buNone/>
                      </a:pPr>
                      <a:r>
                        <a:rPr lang="en" sz="2000" b="1">
                          <a:solidFill>
                            <a:schemeClr val="tx1"/>
                          </a:solidFill>
                          <a:sym typeface="Work Sans"/>
                        </a:rPr>
                        <a:t>1.7 - English Learner (EL) Program Implementation</a:t>
                      </a:r>
                      <a:endParaRPr sz="2000" b="1">
                        <a:solidFill>
                          <a:schemeClr val="tx1"/>
                        </a:solidFill>
                        <a:latin typeface="+mn-lt"/>
                        <a:ea typeface="Work Sans"/>
                        <a:cs typeface="Work Sans"/>
                        <a:sym typeface="Work Sans"/>
                      </a:endParaRPr>
                    </a:p>
                  </a:txBody>
                  <a:tcPr marL="68650" marR="68650" marT="68700" marB="68700" anchor="ctr"/>
                </a:tc>
                <a:tc>
                  <a:txBody>
                    <a:bodyPr/>
                    <a:lstStyle/>
                    <a:p>
                      <a:pPr marL="0" lvl="0" indent="0" algn="l" rtl="0">
                        <a:spcBef>
                          <a:spcPts val="0"/>
                        </a:spcBef>
                        <a:spcAft>
                          <a:spcPts val="0"/>
                        </a:spcAft>
                        <a:buNone/>
                      </a:pPr>
                      <a:r>
                        <a:rPr lang="en" sz="2000" b="1" dirty="0">
                          <a:solidFill>
                            <a:schemeClr val="tx1"/>
                          </a:solidFill>
                          <a:sym typeface="Work Sans"/>
                        </a:rPr>
                        <a:t>1.16 - Professional Development for Long-Term English Learner (LTEL) Support</a:t>
                      </a:r>
                      <a:endParaRPr sz="1600" b="1" dirty="0">
                        <a:solidFill>
                          <a:schemeClr val="tx1"/>
                        </a:solidFill>
                        <a:latin typeface="+mn-lt"/>
                        <a:ea typeface="Work Sans"/>
                        <a:cs typeface="Work Sans"/>
                        <a:sym typeface="Work Sans"/>
                      </a:endParaRPr>
                    </a:p>
                  </a:txBody>
                  <a:tcPr marL="68650" marR="68650" marT="68700" marB="68700" anchor="ctr"/>
                </a:tc>
                <a:extLst>
                  <a:ext uri="{0D108BD9-81ED-4DB2-BD59-A6C34878D82A}">
                    <a16:rowId xmlns:a16="http://schemas.microsoft.com/office/drawing/2014/main" val="1196057648"/>
                  </a:ext>
                </a:extLst>
              </a:tr>
              <a:tr h="370840">
                <a:tc>
                  <a:txBody>
                    <a:bodyPr/>
                    <a:lstStyle/>
                    <a:p>
                      <a:pPr marL="0" lvl="0" indent="0" algn="l" rtl="0">
                        <a:lnSpc>
                          <a:spcPct val="100000"/>
                        </a:lnSpc>
                        <a:spcBef>
                          <a:spcPts val="0"/>
                        </a:spcBef>
                        <a:spcAft>
                          <a:spcPts val="0"/>
                        </a:spcAft>
                        <a:buNone/>
                      </a:pPr>
                      <a:r>
                        <a:rPr lang="en" sz="2000" b="1">
                          <a:solidFill>
                            <a:schemeClr val="tx1"/>
                          </a:solidFill>
                          <a:sym typeface="Work Sans"/>
                        </a:rPr>
                        <a:t>1.8 - English Learner (EL) Reclassification Support and Monitoring</a:t>
                      </a:r>
                      <a:endParaRPr sz="2000" b="1">
                        <a:solidFill>
                          <a:schemeClr val="tx1"/>
                        </a:solidFill>
                        <a:latin typeface="+mn-lt"/>
                        <a:ea typeface="Work Sans"/>
                        <a:cs typeface="Work Sans"/>
                        <a:sym typeface="Work Sans"/>
                      </a:endParaRPr>
                    </a:p>
                  </a:txBody>
                  <a:tcPr marL="91425" marR="91425" marT="91425" marB="91425"/>
                </a:tc>
                <a:tc>
                  <a:txBody>
                    <a:bodyPr/>
                    <a:lstStyle/>
                    <a:p>
                      <a:pPr marL="0" lvl="0" indent="0" algn="l" rtl="0">
                        <a:spcBef>
                          <a:spcPts val="0"/>
                        </a:spcBef>
                        <a:spcAft>
                          <a:spcPts val="0"/>
                        </a:spcAft>
                        <a:buNone/>
                      </a:pPr>
                      <a:r>
                        <a:rPr lang="en" sz="2000" b="1" dirty="0">
                          <a:solidFill>
                            <a:schemeClr val="tx1"/>
                          </a:solidFill>
                          <a:sym typeface="Work Sans"/>
                        </a:rPr>
                        <a:t>1.17 - Improving English Learner (EL) Proficiency</a:t>
                      </a:r>
                      <a:endParaRPr sz="1600" b="1" dirty="0">
                        <a:solidFill>
                          <a:schemeClr val="tx1"/>
                        </a:solidFill>
                        <a:latin typeface="+mn-lt"/>
                        <a:ea typeface="Work Sans"/>
                        <a:cs typeface="Work Sans"/>
                        <a:sym typeface="Work Sans"/>
                      </a:endParaRPr>
                    </a:p>
                  </a:txBody>
                  <a:tcPr marL="91425" marR="91425" marT="91425" marB="91425"/>
                </a:tc>
                <a:extLst>
                  <a:ext uri="{0D108BD9-81ED-4DB2-BD59-A6C34878D82A}">
                    <a16:rowId xmlns:a16="http://schemas.microsoft.com/office/drawing/2014/main" val="346976346"/>
                  </a:ext>
                </a:extLst>
              </a:tr>
              <a:tr h="370840">
                <a:tc>
                  <a:txBody>
                    <a:bodyPr/>
                    <a:lstStyle/>
                    <a:p>
                      <a:pPr marL="0" lvl="0" indent="0" algn="l" rtl="0">
                        <a:lnSpc>
                          <a:spcPct val="100000"/>
                        </a:lnSpc>
                        <a:spcBef>
                          <a:spcPts val="0"/>
                        </a:spcBef>
                        <a:spcAft>
                          <a:spcPts val="0"/>
                        </a:spcAft>
                        <a:buNone/>
                      </a:pPr>
                      <a:r>
                        <a:rPr lang="en" sz="2000" b="1">
                          <a:solidFill>
                            <a:schemeClr val="tx1"/>
                          </a:solidFill>
                          <a:sym typeface="Work Sans"/>
                        </a:rPr>
                        <a:t>1.9 - Student-Free Professional Development Days</a:t>
                      </a:r>
                      <a:endParaRPr sz="2000" b="1">
                        <a:solidFill>
                          <a:schemeClr val="tx1"/>
                        </a:solidFill>
                        <a:latin typeface="+mn-lt"/>
                        <a:ea typeface="Work Sans"/>
                        <a:cs typeface="Work Sans"/>
                        <a:sym typeface="Work Sans"/>
                      </a:endParaRPr>
                    </a:p>
                  </a:txBody>
                  <a:tcPr marL="91425" marR="91425" marT="91425" marB="91425"/>
                </a:tc>
                <a:tc>
                  <a:txBody>
                    <a:bodyPr/>
                    <a:lstStyle/>
                    <a:p>
                      <a:pPr marL="0" lvl="0" indent="0" algn="l" rtl="0">
                        <a:lnSpc>
                          <a:spcPct val="100000"/>
                        </a:lnSpc>
                        <a:spcBef>
                          <a:spcPts val="0"/>
                        </a:spcBef>
                        <a:spcAft>
                          <a:spcPts val="0"/>
                        </a:spcAft>
                        <a:buNone/>
                      </a:pPr>
                      <a:endParaRPr sz="2000" b="1" i="1" dirty="0">
                        <a:solidFill>
                          <a:schemeClr val="tx1"/>
                        </a:solidFill>
                        <a:latin typeface="+mn-lt"/>
                        <a:ea typeface="Work Sans"/>
                        <a:cs typeface="Work Sans"/>
                        <a:sym typeface="Work Sans"/>
                      </a:endParaRPr>
                    </a:p>
                  </a:txBody>
                  <a:tcPr marL="91425" marR="91425" marT="91425" marB="91425"/>
                </a:tc>
                <a:extLst>
                  <a:ext uri="{0D108BD9-81ED-4DB2-BD59-A6C34878D82A}">
                    <a16:rowId xmlns:a16="http://schemas.microsoft.com/office/drawing/2014/main" val="1152062879"/>
                  </a:ext>
                </a:extLst>
              </a:tr>
            </a:tbl>
          </a:graphicData>
        </a:graphic>
      </p:graphicFrame>
    </p:spTree>
    <p:extLst>
      <p:ext uri="{BB962C8B-B14F-4D97-AF65-F5344CB8AC3E}">
        <p14:creationId xmlns:p14="http://schemas.microsoft.com/office/powerpoint/2010/main" val="19366470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CB33A7-F2D6-C5AA-32BF-0E276175FA24}"/>
              </a:ext>
            </a:extLst>
          </p:cNvPr>
          <p:cNvSpPr>
            <a:spLocks noGrp="1"/>
          </p:cNvSpPr>
          <p:nvPr>
            <p:ph type="title"/>
          </p:nvPr>
        </p:nvSpPr>
        <p:spPr/>
        <p:txBody>
          <a:bodyPr/>
          <a:lstStyle/>
          <a:p>
            <a:pPr algn="ctr"/>
            <a:r>
              <a:rPr lang="en-US" dirty="0">
                <a:solidFill>
                  <a:schemeClr val="accent1"/>
                </a:solidFill>
              </a:rPr>
              <a:t>Goal 1 - </a:t>
            </a:r>
            <a:r>
              <a:rPr lang="en-US" dirty="0">
                <a:solidFill>
                  <a:srgbClr val="0070C0"/>
                </a:solidFill>
              </a:rPr>
              <a:t>actions and services</a:t>
            </a:r>
          </a:p>
        </p:txBody>
      </p:sp>
      <p:graphicFrame>
        <p:nvGraphicFramePr>
          <p:cNvPr id="4" name="Table 3">
            <a:extLst>
              <a:ext uri="{FF2B5EF4-FFF2-40B4-BE49-F238E27FC236}">
                <a16:creationId xmlns:a16="http://schemas.microsoft.com/office/drawing/2014/main" id="{A9987B2A-FED0-6CBE-0B29-AEECD5128789}"/>
              </a:ext>
            </a:extLst>
          </p:cNvPr>
          <p:cNvGraphicFramePr>
            <a:graphicFrameLocks noGrp="1"/>
          </p:cNvGraphicFramePr>
          <p:nvPr>
            <p:extLst>
              <p:ext uri="{D42A27DB-BD31-4B8C-83A1-F6EECF244321}">
                <p14:modId xmlns:p14="http://schemas.microsoft.com/office/powerpoint/2010/main" val="1578479147"/>
              </p:ext>
            </p:extLst>
          </p:nvPr>
        </p:nvGraphicFramePr>
        <p:xfrm>
          <a:off x="120650" y="1806575"/>
          <a:ext cx="11950700" cy="5002540"/>
        </p:xfrm>
        <a:graphic>
          <a:graphicData uri="http://schemas.openxmlformats.org/drawingml/2006/table">
            <a:tbl>
              <a:tblPr>
                <a:noFill/>
              </a:tblPr>
              <a:tblGrid>
                <a:gridCol w="5993116">
                  <a:extLst>
                    <a:ext uri="{9D8B030D-6E8A-4147-A177-3AD203B41FA5}">
                      <a16:colId xmlns:a16="http://schemas.microsoft.com/office/drawing/2014/main" val="2516738069"/>
                    </a:ext>
                  </a:extLst>
                </a:gridCol>
                <a:gridCol w="5957584">
                  <a:extLst>
                    <a:ext uri="{9D8B030D-6E8A-4147-A177-3AD203B41FA5}">
                      <a16:colId xmlns:a16="http://schemas.microsoft.com/office/drawing/2014/main" val="774361336"/>
                    </a:ext>
                  </a:extLst>
                </a:gridCol>
              </a:tblGrid>
              <a:tr h="423975">
                <a:tc>
                  <a:txBody>
                    <a:bodyPr/>
                    <a:lstStyle/>
                    <a:p>
                      <a:pPr marL="0" lvl="0" indent="0" algn="l" rtl="0">
                        <a:lnSpc>
                          <a:spcPct val="100000"/>
                        </a:lnSpc>
                        <a:spcBef>
                          <a:spcPts val="0"/>
                        </a:spcBef>
                        <a:spcAft>
                          <a:spcPts val="0"/>
                        </a:spcAft>
                        <a:buNone/>
                      </a:pPr>
                      <a:r>
                        <a:rPr lang="en" sz="1200" b="1" dirty="0">
                          <a:solidFill>
                            <a:schemeClr val="tx1"/>
                          </a:solidFill>
                          <a:latin typeface="+mn-lt"/>
                          <a:ea typeface="Work Sans"/>
                          <a:cs typeface="Work Sans"/>
                          <a:sym typeface="Work Sans"/>
                        </a:rPr>
                        <a:t>1.1 - Provide English Learners (EL), Foster Youth (FY), and Low Income (LI) students, in grades 9-12, with guided tours of Colleges, Universities, and Career-related destinations to increase their access to higher education and future career and/or occupations.</a:t>
                      </a:r>
                      <a:endParaRPr sz="1200" b="1" dirty="0">
                        <a:solidFill>
                          <a:schemeClr val="tx1"/>
                        </a:solidFill>
                        <a:latin typeface="+mn-lt"/>
                        <a:ea typeface="Work Sans"/>
                        <a:cs typeface="Work Sans"/>
                        <a:sym typeface="Work Sans"/>
                      </a:endParaRPr>
                    </a:p>
                  </a:txBody>
                  <a:tcPr marL="68650" marR="68650" marT="68700" marB="6870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marL="0" lvl="0" indent="0" algn="l" rtl="0">
                        <a:lnSpc>
                          <a:spcPct val="100000"/>
                        </a:lnSpc>
                        <a:spcBef>
                          <a:spcPts val="0"/>
                        </a:spcBef>
                        <a:spcAft>
                          <a:spcPts val="0"/>
                        </a:spcAft>
                        <a:buNone/>
                      </a:pPr>
                      <a:r>
                        <a:rPr lang="en" sz="1200" b="1" dirty="0">
                          <a:solidFill>
                            <a:schemeClr val="tx1"/>
                          </a:solidFill>
                          <a:latin typeface="+mn-lt"/>
                          <a:ea typeface="Work Sans"/>
                          <a:cs typeface="Work Sans"/>
                          <a:sym typeface="Work Sans"/>
                        </a:rPr>
                        <a:t>1.10 - Provide increased credit retrieval options for identified EL, FY, and LI students in order to increase A-G and Graduation rates.</a:t>
                      </a:r>
                      <a:endParaRPr sz="1200" b="1" dirty="0">
                        <a:solidFill>
                          <a:schemeClr val="tx1"/>
                        </a:solidFill>
                        <a:latin typeface="+mn-lt"/>
                        <a:ea typeface="Work Sans"/>
                        <a:cs typeface="Work Sans"/>
                        <a:sym typeface="Work Sans"/>
                      </a:endParaRPr>
                    </a:p>
                  </a:txBody>
                  <a:tcPr marL="68650" marR="68650" marT="68700" marB="6870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82307826"/>
                  </a:ext>
                </a:extLst>
              </a:tr>
              <a:tr h="419025">
                <a:tc>
                  <a:txBody>
                    <a:bodyPr/>
                    <a:lstStyle/>
                    <a:p>
                      <a:pPr marL="0" lvl="0" indent="0" algn="l" rtl="0">
                        <a:lnSpc>
                          <a:spcPct val="100000"/>
                        </a:lnSpc>
                        <a:spcBef>
                          <a:spcPts val="0"/>
                        </a:spcBef>
                        <a:spcAft>
                          <a:spcPts val="0"/>
                        </a:spcAft>
                        <a:buNone/>
                      </a:pPr>
                      <a:r>
                        <a:rPr lang="en" sz="1200" b="1" dirty="0">
                          <a:solidFill>
                            <a:schemeClr val="tx1"/>
                          </a:solidFill>
                          <a:latin typeface="+mn-lt"/>
                          <a:ea typeface="Work Sans"/>
                          <a:cs typeface="Work Sans"/>
                          <a:sym typeface="Work Sans"/>
                        </a:rPr>
                        <a:t>1.2 - Administer the PSAT and SAT annually to EL, FY, and LI, to provide an indicator of college readiness and to prepare students to excel on the SAT.</a:t>
                      </a:r>
                      <a:endParaRPr sz="1200" b="1" dirty="0">
                        <a:solidFill>
                          <a:schemeClr val="tx1"/>
                        </a:solidFill>
                        <a:latin typeface="+mn-lt"/>
                        <a:ea typeface="Work Sans"/>
                        <a:cs typeface="Work Sans"/>
                        <a:sym typeface="Work Sans"/>
                      </a:endParaRPr>
                    </a:p>
                  </a:txBody>
                  <a:tcPr marL="68650" marR="68650" marT="68700" marB="6870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marL="0" lvl="0" indent="0" algn="l" rtl="0">
                        <a:lnSpc>
                          <a:spcPct val="100000"/>
                        </a:lnSpc>
                        <a:spcBef>
                          <a:spcPts val="0"/>
                        </a:spcBef>
                        <a:spcAft>
                          <a:spcPts val="0"/>
                        </a:spcAft>
                        <a:buNone/>
                      </a:pPr>
                      <a:r>
                        <a:rPr lang="en" sz="1200" b="1">
                          <a:solidFill>
                            <a:schemeClr val="tx1"/>
                          </a:solidFill>
                          <a:latin typeface="+mn-lt"/>
                          <a:ea typeface="Work Sans"/>
                          <a:cs typeface="Work Sans"/>
                          <a:sym typeface="Work Sans"/>
                        </a:rPr>
                        <a:t>1.11 - Provide training on Ed Central and Data Central, so that district and site teams can readily retrieve student outcome data in order to implement monitoring, intervention and goal-setting strategies.</a:t>
                      </a:r>
                      <a:endParaRPr sz="1200" b="1">
                        <a:solidFill>
                          <a:schemeClr val="tx1"/>
                        </a:solidFill>
                        <a:latin typeface="+mn-lt"/>
                        <a:ea typeface="Work Sans"/>
                        <a:cs typeface="Work Sans"/>
                        <a:sym typeface="Work Sans"/>
                      </a:endParaRPr>
                    </a:p>
                  </a:txBody>
                  <a:tcPr marL="68650" marR="68650" marT="68700" marB="6870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25687952"/>
                  </a:ext>
                </a:extLst>
              </a:tr>
              <a:tr h="423975">
                <a:tc>
                  <a:txBody>
                    <a:bodyPr/>
                    <a:lstStyle/>
                    <a:p>
                      <a:pPr marL="0" lvl="0" indent="0" algn="l" rtl="0">
                        <a:lnSpc>
                          <a:spcPct val="100000"/>
                        </a:lnSpc>
                        <a:spcBef>
                          <a:spcPts val="0"/>
                        </a:spcBef>
                        <a:spcAft>
                          <a:spcPts val="0"/>
                        </a:spcAft>
                        <a:buNone/>
                      </a:pPr>
                      <a:r>
                        <a:rPr lang="en" sz="1200" b="1" dirty="0">
                          <a:solidFill>
                            <a:schemeClr val="tx1"/>
                          </a:solidFill>
                          <a:latin typeface="+mn-lt"/>
                          <a:ea typeface="Work Sans"/>
                          <a:cs typeface="Work Sans"/>
                          <a:sym typeface="Work Sans"/>
                        </a:rPr>
                        <a:t>1.3 - AP Teachers will attend AP training annually to increase their understanding on how to access the latest AP resources, in order to implement and provide AP instructional strategies and tutoring supports.</a:t>
                      </a:r>
                      <a:endParaRPr sz="1200" b="1" dirty="0">
                        <a:solidFill>
                          <a:schemeClr val="tx1"/>
                        </a:solidFill>
                        <a:latin typeface="+mn-lt"/>
                        <a:ea typeface="Work Sans"/>
                        <a:cs typeface="Work Sans"/>
                        <a:sym typeface="Work Sans"/>
                      </a:endParaRPr>
                    </a:p>
                  </a:txBody>
                  <a:tcPr marL="68650" marR="68650" marT="68700" marB="6870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marL="0" lvl="0" indent="0" algn="l" rtl="0">
                        <a:lnSpc>
                          <a:spcPct val="100000"/>
                        </a:lnSpc>
                        <a:spcBef>
                          <a:spcPts val="0"/>
                        </a:spcBef>
                        <a:spcAft>
                          <a:spcPts val="0"/>
                        </a:spcAft>
                        <a:buNone/>
                      </a:pPr>
                      <a:r>
                        <a:rPr lang="en" sz="1200" b="1" dirty="0">
                          <a:solidFill>
                            <a:schemeClr val="tx1"/>
                          </a:solidFill>
                          <a:latin typeface="+mn-lt"/>
                          <a:ea typeface="Work Sans"/>
                          <a:cs typeface="Work Sans"/>
                          <a:sym typeface="Work Sans"/>
                        </a:rPr>
                        <a:t>1.12 - Increase equitable access to core curriculum and ensure meaningful participation and engagement by providing EL, FY, and LI students with ancillary instructional materials and supplies for classroom and home use.</a:t>
                      </a:r>
                      <a:endParaRPr sz="1200" b="1" dirty="0">
                        <a:solidFill>
                          <a:schemeClr val="tx1"/>
                        </a:solidFill>
                        <a:latin typeface="+mn-lt"/>
                        <a:ea typeface="Work Sans"/>
                        <a:cs typeface="Work Sans"/>
                        <a:sym typeface="Work Sans"/>
                      </a:endParaRPr>
                    </a:p>
                  </a:txBody>
                  <a:tcPr marL="68650" marR="68650" marT="68700" marB="6870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2471560"/>
                  </a:ext>
                </a:extLst>
              </a:tr>
              <a:tr h="423975">
                <a:tc>
                  <a:txBody>
                    <a:bodyPr/>
                    <a:lstStyle/>
                    <a:p>
                      <a:pPr marL="0" lvl="0" indent="0" algn="l" rtl="0">
                        <a:lnSpc>
                          <a:spcPct val="100000"/>
                        </a:lnSpc>
                        <a:spcBef>
                          <a:spcPts val="0"/>
                        </a:spcBef>
                        <a:spcAft>
                          <a:spcPts val="0"/>
                        </a:spcAft>
                        <a:buNone/>
                      </a:pPr>
                      <a:r>
                        <a:rPr lang="en" sz="1200" b="1" dirty="0">
                          <a:solidFill>
                            <a:schemeClr val="tx1"/>
                          </a:solidFill>
                          <a:latin typeface="+mn-lt"/>
                          <a:ea typeface="Work Sans"/>
                          <a:cs typeface="Work Sans"/>
                          <a:sym typeface="Work Sans"/>
                        </a:rPr>
                        <a:t>1.4 - Teachers and classified support personnel will provide extended day tutoring in virtual settings, seven days a week, and in-person, six days a week, in English and Spanish, to improve conceptual understanding and close achievement gaps.</a:t>
                      </a:r>
                      <a:endParaRPr sz="1200" b="1" dirty="0">
                        <a:solidFill>
                          <a:schemeClr val="tx1"/>
                        </a:solidFill>
                        <a:latin typeface="+mn-lt"/>
                        <a:ea typeface="Work Sans"/>
                        <a:cs typeface="Work Sans"/>
                        <a:sym typeface="Work Sans"/>
                      </a:endParaRPr>
                    </a:p>
                  </a:txBody>
                  <a:tcPr marL="68650" marR="68650" marT="68700" marB="6870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marL="0" lvl="0" indent="0" algn="l" rtl="0">
                        <a:lnSpc>
                          <a:spcPct val="100000"/>
                        </a:lnSpc>
                        <a:spcBef>
                          <a:spcPts val="0"/>
                        </a:spcBef>
                        <a:spcAft>
                          <a:spcPts val="0"/>
                        </a:spcAft>
                        <a:buNone/>
                      </a:pPr>
                      <a:r>
                        <a:rPr lang="en" sz="1200" b="1" dirty="0">
                          <a:solidFill>
                            <a:schemeClr val="tx1"/>
                          </a:solidFill>
                          <a:latin typeface="+mn-lt"/>
                          <a:ea typeface="Work Sans"/>
                          <a:cs typeface="Work Sans"/>
                          <a:sym typeface="Work Sans"/>
                        </a:rPr>
                        <a:t>1.13 - Teachers will receive additional professional development, coaching and ancillary writing curriculum supports throughout the year to help align their instruction, assignments and grading with the College and Career Readiness Anchor Standards.</a:t>
                      </a:r>
                      <a:endParaRPr sz="1200" b="1" dirty="0">
                        <a:solidFill>
                          <a:schemeClr val="tx1"/>
                        </a:solidFill>
                        <a:latin typeface="+mn-lt"/>
                        <a:ea typeface="Work Sans"/>
                        <a:cs typeface="Work Sans"/>
                        <a:sym typeface="Work Sans"/>
                      </a:endParaRPr>
                    </a:p>
                  </a:txBody>
                  <a:tcPr marL="68650" marR="68650" marT="68700" marB="6870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36064752"/>
                  </a:ext>
                </a:extLst>
              </a:tr>
              <a:tr h="450900">
                <a:tc>
                  <a:txBody>
                    <a:bodyPr/>
                    <a:lstStyle/>
                    <a:p>
                      <a:pPr marL="0" lvl="0" indent="0" algn="l" rtl="0">
                        <a:lnSpc>
                          <a:spcPct val="100000"/>
                        </a:lnSpc>
                        <a:spcBef>
                          <a:spcPts val="0"/>
                        </a:spcBef>
                        <a:spcAft>
                          <a:spcPts val="0"/>
                        </a:spcAft>
                        <a:buNone/>
                      </a:pPr>
                      <a:r>
                        <a:rPr lang="en" sz="1200" b="1" dirty="0">
                          <a:solidFill>
                            <a:schemeClr val="tx1"/>
                          </a:solidFill>
                          <a:latin typeface="+mn-lt"/>
                          <a:ea typeface="Work Sans"/>
                          <a:cs typeface="Work Sans"/>
                          <a:sym typeface="Work Sans"/>
                        </a:rPr>
                        <a:t>1.5 - Administer NWEA Map assessments three times per year, and use the results formatively to provide students with best, first instruction and targeted interventions that address skill gaps.</a:t>
                      </a:r>
                      <a:endParaRPr sz="1200" b="1" dirty="0">
                        <a:solidFill>
                          <a:schemeClr val="tx1"/>
                        </a:solidFill>
                        <a:latin typeface="+mn-lt"/>
                        <a:ea typeface="Work Sans"/>
                        <a:cs typeface="Work Sans"/>
                        <a:sym typeface="Work Sans"/>
                      </a:endParaRPr>
                    </a:p>
                  </a:txBody>
                  <a:tcPr marL="68650" marR="68650" marT="68700" marB="6870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marL="0" lvl="0" indent="0" algn="l" rtl="0">
                        <a:spcBef>
                          <a:spcPts val="0"/>
                        </a:spcBef>
                        <a:spcAft>
                          <a:spcPts val="0"/>
                        </a:spcAft>
                        <a:buNone/>
                      </a:pPr>
                      <a:r>
                        <a:rPr lang="en" sz="1200" b="1" dirty="0">
                          <a:solidFill>
                            <a:schemeClr val="tx1"/>
                          </a:solidFill>
                          <a:latin typeface="+mn-lt"/>
                          <a:ea typeface="Work Sans"/>
                          <a:cs typeface="Work Sans"/>
                          <a:sym typeface="Work Sans"/>
                        </a:rPr>
                        <a:t>1.14 - Teachers will participate in professional development workshops focusing on effective literacy and math instruction, with an emphasis on tailored intervention programs for EL, FY, LI students, as well as collaborate to analyze formative data.</a:t>
                      </a:r>
                      <a:endParaRPr sz="1200" b="1" dirty="0">
                        <a:solidFill>
                          <a:schemeClr val="tx1"/>
                        </a:solidFill>
                        <a:latin typeface="+mn-lt"/>
                        <a:ea typeface="Work Sans"/>
                        <a:cs typeface="Work Sans"/>
                        <a:sym typeface="Work Sans"/>
                      </a:endParaRPr>
                    </a:p>
                  </a:txBody>
                  <a:tcPr marL="68650" marR="68650" marT="68700" marB="6870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49803280"/>
                  </a:ext>
                </a:extLst>
              </a:tr>
              <a:tr h="520600">
                <a:tc>
                  <a:txBody>
                    <a:bodyPr/>
                    <a:lstStyle/>
                    <a:p>
                      <a:pPr marL="0" lvl="0" indent="0" algn="l" rtl="0">
                        <a:lnSpc>
                          <a:spcPct val="100000"/>
                        </a:lnSpc>
                        <a:spcBef>
                          <a:spcPts val="0"/>
                        </a:spcBef>
                        <a:spcAft>
                          <a:spcPts val="0"/>
                        </a:spcAft>
                        <a:buNone/>
                      </a:pPr>
                      <a:r>
                        <a:rPr lang="en" sz="1200" b="1" dirty="0">
                          <a:solidFill>
                            <a:schemeClr val="tx1"/>
                          </a:solidFill>
                          <a:latin typeface="+mn-lt"/>
                          <a:ea typeface="Work Sans"/>
                          <a:cs typeface="Work Sans"/>
                          <a:sym typeface="Work Sans"/>
                        </a:rPr>
                        <a:t>1.6 - Teachers will provide small group instruction to English Learner (EL), Foster Youth (FY), and Low Income (LI) students with standards-aligned alternative curriculum to accelerate learning and close achievement gaps in Math and ELA.</a:t>
                      </a:r>
                      <a:endParaRPr sz="1200" b="1" dirty="0">
                        <a:solidFill>
                          <a:schemeClr val="tx1"/>
                        </a:solidFill>
                        <a:latin typeface="+mn-lt"/>
                        <a:ea typeface="Work Sans"/>
                        <a:cs typeface="Work Sans"/>
                        <a:sym typeface="Work Sans"/>
                      </a:endParaRPr>
                    </a:p>
                  </a:txBody>
                  <a:tcPr marL="68650" marR="68650" marT="68700" marB="6870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marL="0" lvl="0" indent="0" algn="l" rtl="0">
                        <a:spcBef>
                          <a:spcPts val="0"/>
                        </a:spcBef>
                        <a:spcAft>
                          <a:spcPts val="0"/>
                        </a:spcAft>
                        <a:buNone/>
                      </a:pPr>
                      <a:r>
                        <a:rPr lang="en" sz="1200" b="1" dirty="0">
                          <a:solidFill>
                            <a:schemeClr val="tx1"/>
                          </a:solidFill>
                          <a:latin typeface="+mn-lt"/>
                          <a:ea typeface="Work Sans"/>
                          <a:cs typeface="Work Sans"/>
                          <a:sym typeface="Work Sans"/>
                        </a:rPr>
                        <a:t>1.15 - EL, FY, and LI students will have access to targeted ELA and Math intervention periods during 0 or 7th period, with small group instruction, tutoring, tech programs, personalized activities. Continuous assessment ensures progress in key skills.</a:t>
                      </a:r>
                      <a:endParaRPr sz="1200" b="1" dirty="0">
                        <a:solidFill>
                          <a:schemeClr val="tx1"/>
                        </a:solidFill>
                        <a:latin typeface="+mn-lt"/>
                        <a:ea typeface="Work Sans"/>
                        <a:cs typeface="Work Sans"/>
                        <a:sym typeface="Work Sans"/>
                      </a:endParaRPr>
                    </a:p>
                  </a:txBody>
                  <a:tcPr marL="68650" marR="68650" marT="68700" marB="6870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25467188"/>
                  </a:ext>
                </a:extLst>
              </a:tr>
              <a:tr h="520600">
                <a:tc>
                  <a:txBody>
                    <a:bodyPr/>
                    <a:lstStyle/>
                    <a:p>
                      <a:pPr marL="0" lvl="0" indent="0" algn="l" rtl="0">
                        <a:lnSpc>
                          <a:spcPct val="100000"/>
                        </a:lnSpc>
                        <a:spcBef>
                          <a:spcPts val="0"/>
                        </a:spcBef>
                        <a:spcAft>
                          <a:spcPts val="0"/>
                        </a:spcAft>
                        <a:buNone/>
                      </a:pPr>
                      <a:r>
                        <a:rPr lang="en" sz="1200" b="1" dirty="0">
                          <a:solidFill>
                            <a:schemeClr val="tx1"/>
                          </a:solidFill>
                          <a:latin typeface="+mn-lt"/>
                          <a:ea typeface="Work Sans"/>
                          <a:cs typeface="Work Sans"/>
                          <a:sym typeface="Work Sans"/>
                        </a:rPr>
                        <a:t>1.7 - Additional EL site and AVUHSD support staff will systematically collaborate on the administration of ELPAC, providing additional enrollment and monitoring supports using programs such as PowerSchool and Data Central, to ensure proper initial placement, testing, and monitoring of English Learners (ELs) and Long-Term English Learners (LTELs).</a:t>
                      </a:r>
                      <a:endParaRPr sz="1200" b="1" dirty="0">
                        <a:solidFill>
                          <a:schemeClr val="tx1"/>
                        </a:solidFill>
                        <a:latin typeface="+mn-lt"/>
                        <a:ea typeface="Work Sans"/>
                        <a:cs typeface="Work Sans"/>
                        <a:sym typeface="Work Sans"/>
                      </a:endParaRPr>
                    </a:p>
                  </a:txBody>
                  <a:tcPr marL="68650" marR="68650" marT="68700" marB="6870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marL="0" lvl="0" indent="0" algn="l" rtl="0">
                        <a:spcBef>
                          <a:spcPts val="0"/>
                        </a:spcBef>
                        <a:spcAft>
                          <a:spcPts val="0"/>
                        </a:spcAft>
                        <a:buNone/>
                      </a:pPr>
                      <a:r>
                        <a:rPr lang="en" sz="1200" b="1" dirty="0">
                          <a:solidFill>
                            <a:schemeClr val="tx1"/>
                          </a:solidFill>
                          <a:latin typeface="+mn-lt"/>
                          <a:ea typeface="Work Sans"/>
                          <a:cs typeface="Work Sans"/>
                          <a:sym typeface="Work Sans"/>
                        </a:rPr>
                        <a:t>1.16 - Teachers will engage in specialized professional development sessions focusing on effective English language development strategies, formative data analysis, culturally responsive teaching techniques, and the incorporation of bilingual resources tailored for Long-Term English Learners, enhancing support for these students' academic success.</a:t>
                      </a:r>
                      <a:endParaRPr sz="1200" b="1" dirty="0">
                        <a:solidFill>
                          <a:schemeClr val="tx1"/>
                        </a:solidFill>
                        <a:latin typeface="+mn-lt"/>
                        <a:ea typeface="Work Sans"/>
                        <a:cs typeface="Work Sans"/>
                        <a:sym typeface="Work Sans"/>
                      </a:endParaRPr>
                    </a:p>
                  </a:txBody>
                  <a:tcPr marL="68650" marR="68650" marT="68700" marB="6870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246539330"/>
                  </a:ext>
                </a:extLst>
              </a:tr>
              <a:tr h="485200">
                <a:tc>
                  <a:txBody>
                    <a:bodyPr/>
                    <a:lstStyle/>
                    <a:p>
                      <a:pPr marL="0" lvl="0" indent="0" algn="l" rtl="0">
                        <a:lnSpc>
                          <a:spcPct val="100000"/>
                        </a:lnSpc>
                        <a:spcBef>
                          <a:spcPts val="0"/>
                        </a:spcBef>
                        <a:spcAft>
                          <a:spcPts val="0"/>
                        </a:spcAft>
                        <a:buNone/>
                      </a:pPr>
                      <a:r>
                        <a:rPr lang="en" sz="1200" b="1">
                          <a:solidFill>
                            <a:schemeClr val="tx1"/>
                          </a:solidFill>
                          <a:latin typeface="+mn-lt"/>
                          <a:ea typeface="Work Sans"/>
                          <a:cs typeface="Work Sans"/>
                          <a:sym typeface="Work Sans"/>
                        </a:rPr>
                        <a:t>1.8 - Designated EL support staff will use Data Central and PowerSchool to monitor academic progress post-EL program exit, ensuring no premature exits, addressing academic deficits, and promoting meaningful participation and achievement.</a:t>
                      </a:r>
                      <a:endParaRPr sz="1200" b="1">
                        <a:solidFill>
                          <a:schemeClr val="tx1"/>
                        </a:solidFill>
                        <a:latin typeface="+mn-lt"/>
                        <a:ea typeface="Work Sans"/>
                        <a:cs typeface="Work Sans"/>
                        <a:sym typeface="Work Sans"/>
                      </a:endParaRPr>
                    </a:p>
                  </a:txBody>
                  <a:tcPr marL="91425" marR="91425" marT="91425" marB="91425">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marL="0" lvl="0" indent="0" algn="l" rtl="0">
                        <a:spcBef>
                          <a:spcPts val="0"/>
                        </a:spcBef>
                        <a:spcAft>
                          <a:spcPts val="0"/>
                        </a:spcAft>
                        <a:buNone/>
                      </a:pPr>
                      <a:r>
                        <a:rPr lang="en" sz="1200" b="1" dirty="0">
                          <a:solidFill>
                            <a:schemeClr val="tx1"/>
                          </a:solidFill>
                          <a:latin typeface="+mn-lt"/>
                          <a:ea typeface="Work Sans"/>
                          <a:cs typeface="Work Sans"/>
                          <a:sym typeface="Work Sans"/>
                        </a:rPr>
                        <a:t>1.17 - Teachers will participate in specialized professional development sessions targeting effective English language development strategies, formative data analysis, culturally responsive teaching techniques, and the incorporation of bilingual resources tailored specifically for Long-Term English Learners, enhancing support for these students' academic success.</a:t>
                      </a:r>
                      <a:endParaRPr sz="4000" b="1" dirty="0">
                        <a:solidFill>
                          <a:schemeClr val="tx1"/>
                        </a:solidFill>
                        <a:latin typeface="+mn-lt"/>
                      </a:endParaRPr>
                    </a:p>
                  </a:txBody>
                  <a:tcPr marL="91425" marR="91425" marT="91425" marB="91425">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92601453"/>
                  </a:ext>
                </a:extLst>
              </a:tr>
              <a:tr h="530250">
                <a:tc>
                  <a:txBody>
                    <a:bodyPr/>
                    <a:lstStyle/>
                    <a:p>
                      <a:pPr marL="0" lvl="0" indent="0" algn="l" rtl="0">
                        <a:lnSpc>
                          <a:spcPct val="100000"/>
                        </a:lnSpc>
                        <a:spcBef>
                          <a:spcPts val="0"/>
                        </a:spcBef>
                        <a:spcAft>
                          <a:spcPts val="0"/>
                        </a:spcAft>
                        <a:buNone/>
                      </a:pPr>
                      <a:r>
                        <a:rPr lang="en" sz="1200" b="1">
                          <a:solidFill>
                            <a:schemeClr val="tx1"/>
                          </a:solidFill>
                          <a:latin typeface="+mn-lt"/>
                          <a:ea typeface="Work Sans"/>
                          <a:cs typeface="Work Sans"/>
                          <a:sym typeface="Work Sans"/>
                        </a:rPr>
                        <a:t>1.9 - Staff and external consultants will participate in three professional development days focused on differentiated instruction, engagement, formative assessment, monitoring, intervention and SEL strategies.</a:t>
                      </a:r>
                      <a:endParaRPr sz="1200" b="1">
                        <a:solidFill>
                          <a:schemeClr val="tx1"/>
                        </a:solidFill>
                        <a:latin typeface="+mn-lt"/>
                      </a:endParaRPr>
                    </a:p>
                  </a:txBody>
                  <a:tcPr marL="91425" marR="91425" marT="91425" marB="91425">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marL="0" lvl="0" indent="0" algn="l" rtl="0">
                        <a:lnSpc>
                          <a:spcPct val="100000"/>
                        </a:lnSpc>
                        <a:spcBef>
                          <a:spcPts val="0"/>
                        </a:spcBef>
                        <a:spcAft>
                          <a:spcPts val="0"/>
                        </a:spcAft>
                        <a:buNone/>
                      </a:pPr>
                      <a:endParaRPr sz="1200" b="1" i="1" dirty="0">
                        <a:solidFill>
                          <a:schemeClr val="tx1"/>
                        </a:solidFill>
                        <a:latin typeface="+mn-lt"/>
                      </a:endParaRPr>
                    </a:p>
                  </a:txBody>
                  <a:tcPr marL="91425" marR="91425" marT="91425" marB="91425">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448609723"/>
                  </a:ext>
                </a:extLst>
              </a:tr>
            </a:tbl>
          </a:graphicData>
        </a:graphic>
      </p:graphicFrame>
    </p:spTree>
    <p:extLst>
      <p:ext uri="{BB962C8B-B14F-4D97-AF65-F5344CB8AC3E}">
        <p14:creationId xmlns:p14="http://schemas.microsoft.com/office/powerpoint/2010/main" val="29368213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CC70A7-10C1-2A0E-0274-3D9598187EED}"/>
              </a:ext>
            </a:extLst>
          </p:cNvPr>
          <p:cNvSpPr>
            <a:spLocks noGrp="1"/>
          </p:cNvSpPr>
          <p:nvPr>
            <p:ph type="title"/>
          </p:nvPr>
        </p:nvSpPr>
        <p:spPr>
          <a:xfrm>
            <a:off x="127000" y="263525"/>
            <a:ext cx="11944350" cy="1325563"/>
          </a:xfrm>
        </p:spPr>
        <p:txBody>
          <a:bodyPr>
            <a:noAutofit/>
          </a:bodyPr>
          <a:lstStyle/>
          <a:p>
            <a:pPr algn="ctr"/>
            <a:r>
              <a:rPr lang="en-US" sz="3200" dirty="0">
                <a:solidFill>
                  <a:srgbClr val="0070C0"/>
                </a:solidFill>
              </a:rPr>
              <a:t>Goal 2 – </a:t>
            </a:r>
            <a:br>
              <a:rPr lang="en-US" sz="3200" dirty="0">
                <a:solidFill>
                  <a:srgbClr val="0070C0"/>
                </a:solidFill>
              </a:rPr>
            </a:br>
            <a:r>
              <a:rPr lang="en" sz="3200" dirty="0">
                <a:solidFill>
                  <a:srgbClr val="0070C0"/>
                </a:solidFill>
                <a:ea typeface="Comfortaa"/>
                <a:cs typeface="Comfortaa"/>
                <a:sym typeface="Comfortaa"/>
              </a:rPr>
              <a:t>Provide a 21st Century learning environment and rigorous curriculum that allows students to have multiple experiences and opportunities for  academic, collegiate, professional, and personal growth.</a:t>
            </a:r>
            <a:endParaRPr lang="en-US" sz="3200" dirty="0">
              <a:solidFill>
                <a:srgbClr val="0070C0"/>
              </a:solidFill>
            </a:endParaRPr>
          </a:p>
        </p:txBody>
      </p:sp>
      <p:graphicFrame>
        <p:nvGraphicFramePr>
          <p:cNvPr id="4" name="Table 3">
            <a:extLst>
              <a:ext uri="{FF2B5EF4-FFF2-40B4-BE49-F238E27FC236}">
                <a16:creationId xmlns:a16="http://schemas.microsoft.com/office/drawing/2014/main" id="{FB47F598-42A9-DB82-C3C4-FD3822FFA9D1}"/>
              </a:ext>
            </a:extLst>
          </p:cNvPr>
          <p:cNvGraphicFramePr>
            <a:graphicFrameLocks noGrp="1"/>
          </p:cNvGraphicFramePr>
          <p:nvPr>
            <p:extLst>
              <p:ext uri="{D42A27DB-BD31-4B8C-83A1-F6EECF244321}">
                <p14:modId xmlns:p14="http://schemas.microsoft.com/office/powerpoint/2010/main" val="221934065"/>
              </p:ext>
            </p:extLst>
          </p:nvPr>
        </p:nvGraphicFramePr>
        <p:xfrm>
          <a:off x="450850" y="1932516"/>
          <a:ext cx="11258550" cy="4070700"/>
        </p:xfrm>
        <a:graphic>
          <a:graphicData uri="http://schemas.openxmlformats.org/drawingml/2006/table">
            <a:tbl>
              <a:tblPr firstRow="1" bandRow="1">
                <a:tableStyleId>{BC89EF96-8CEA-46FF-86C4-4CE0E7609802}</a:tableStyleId>
              </a:tblPr>
              <a:tblGrid>
                <a:gridCol w="5629275">
                  <a:extLst>
                    <a:ext uri="{9D8B030D-6E8A-4147-A177-3AD203B41FA5}">
                      <a16:colId xmlns:a16="http://schemas.microsoft.com/office/drawing/2014/main" val="2340502813"/>
                    </a:ext>
                  </a:extLst>
                </a:gridCol>
                <a:gridCol w="5629275">
                  <a:extLst>
                    <a:ext uri="{9D8B030D-6E8A-4147-A177-3AD203B41FA5}">
                      <a16:colId xmlns:a16="http://schemas.microsoft.com/office/drawing/2014/main" val="1868607085"/>
                    </a:ext>
                  </a:extLst>
                </a:gridCol>
              </a:tblGrid>
              <a:tr h="370840">
                <a:tc>
                  <a:txBody>
                    <a:bodyPr/>
                    <a:lstStyle/>
                    <a:p>
                      <a:pPr marL="0" lvl="0" indent="0" algn="l" rtl="0">
                        <a:spcBef>
                          <a:spcPts val="0"/>
                        </a:spcBef>
                        <a:spcAft>
                          <a:spcPts val="0"/>
                        </a:spcAft>
                        <a:buNone/>
                      </a:pPr>
                      <a:r>
                        <a:rPr lang="en" sz="2000" b="1" dirty="0">
                          <a:solidFill>
                            <a:schemeClr val="tx1"/>
                          </a:solidFill>
                          <a:sym typeface="Work Sans"/>
                        </a:rPr>
                        <a:t>2.1 - School Counselors</a:t>
                      </a:r>
                      <a:endParaRPr sz="2000" b="1" i="1" dirty="0">
                        <a:solidFill>
                          <a:schemeClr val="tx1"/>
                        </a:solidFill>
                        <a:latin typeface="+mn-lt"/>
                        <a:ea typeface="Work Sans"/>
                        <a:cs typeface="Work Sans"/>
                        <a:sym typeface="Work Sans"/>
                      </a:endParaRPr>
                    </a:p>
                  </a:txBody>
                  <a:tcPr marL="68650" marR="68650" marT="68700" marB="68700" anchor="ctr"/>
                </a:tc>
                <a:tc>
                  <a:txBody>
                    <a:bodyPr/>
                    <a:lstStyle/>
                    <a:p>
                      <a:pPr marL="0" lvl="0" indent="0" algn="l" rtl="0">
                        <a:spcBef>
                          <a:spcPts val="0"/>
                        </a:spcBef>
                        <a:spcAft>
                          <a:spcPts val="0"/>
                        </a:spcAft>
                        <a:buNone/>
                      </a:pPr>
                      <a:r>
                        <a:rPr lang="en" sz="2000" b="1">
                          <a:solidFill>
                            <a:schemeClr val="tx1"/>
                          </a:solidFill>
                          <a:sym typeface="Work Sans"/>
                        </a:rPr>
                        <a:t>2.10 - STEAM Support</a:t>
                      </a:r>
                      <a:endParaRPr sz="2000" b="1">
                        <a:solidFill>
                          <a:schemeClr val="tx1"/>
                        </a:solidFill>
                        <a:latin typeface="+mn-lt"/>
                        <a:ea typeface="Work Sans"/>
                        <a:cs typeface="Work Sans"/>
                        <a:sym typeface="Work Sans"/>
                      </a:endParaRPr>
                    </a:p>
                  </a:txBody>
                  <a:tcPr marL="68650" marR="68650" marT="68700" marB="68700" anchor="ctr"/>
                </a:tc>
                <a:extLst>
                  <a:ext uri="{0D108BD9-81ED-4DB2-BD59-A6C34878D82A}">
                    <a16:rowId xmlns:a16="http://schemas.microsoft.com/office/drawing/2014/main" val="3918853946"/>
                  </a:ext>
                </a:extLst>
              </a:tr>
              <a:tr h="370840">
                <a:tc>
                  <a:txBody>
                    <a:bodyPr/>
                    <a:lstStyle/>
                    <a:p>
                      <a:pPr marL="0" lvl="0" indent="0" algn="l" rtl="0">
                        <a:lnSpc>
                          <a:spcPct val="100000"/>
                        </a:lnSpc>
                        <a:spcBef>
                          <a:spcPts val="0"/>
                        </a:spcBef>
                        <a:spcAft>
                          <a:spcPts val="0"/>
                        </a:spcAft>
                        <a:buNone/>
                      </a:pPr>
                      <a:r>
                        <a:rPr lang="en" sz="2000" b="1" dirty="0">
                          <a:solidFill>
                            <a:schemeClr val="tx1"/>
                          </a:solidFill>
                          <a:sym typeface="Work Sans"/>
                        </a:rPr>
                        <a:t>2.2 - Enhanced Counseling and Student Support Services</a:t>
                      </a:r>
                      <a:endParaRPr sz="2000" b="1" dirty="0">
                        <a:solidFill>
                          <a:schemeClr val="tx1"/>
                        </a:solidFill>
                        <a:latin typeface="+mn-lt"/>
                        <a:ea typeface="Work Sans"/>
                        <a:cs typeface="Work Sans"/>
                        <a:sym typeface="Work Sans"/>
                      </a:endParaRPr>
                    </a:p>
                  </a:txBody>
                  <a:tcPr marL="68650" marR="68650" marT="68700" marB="68700" anchor="ctr"/>
                </a:tc>
                <a:tc>
                  <a:txBody>
                    <a:bodyPr/>
                    <a:lstStyle/>
                    <a:p>
                      <a:pPr marL="0" lvl="0" indent="0" algn="l" rtl="0">
                        <a:lnSpc>
                          <a:spcPct val="100000"/>
                        </a:lnSpc>
                        <a:spcBef>
                          <a:spcPts val="0"/>
                        </a:spcBef>
                        <a:spcAft>
                          <a:spcPts val="0"/>
                        </a:spcAft>
                        <a:buNone/>
                      </a:pPr>
                      <a:r>
                        <a:rPr lang="en" sz="2000" b="1" dirty="0">
                          <a:solidFill>
                            <a:schemeClr val="tx1"/>
                          </a:solidFill>
                          <a:sym typeface="Work Sans"/>
                        </a:rPr>
                        <a:t>2.11 - Dual Enrollment and Internships</a:t>
                      </a:r>
                      <a:endParaRPr sz="2000" b="1" dirty="0">
                        <a:solidFill>
                          <a:schemeClr val="tx1"/>
                        </a:solidFill>
                        <a:latin typeface="+mn-lt"/>
                        <a:ea typeface="Work Sans"/>
                        <a:cs typeface="Work Sans"/>
                        <a:sym typeface="Work Sans"/>
                      </a:endParaRPr>
                    </a:p>
                  </a:txBody>
                  <a:tcPr marL="68650" marR="68650" marT="68700" marB="68700" anchor="ctr"/>
                </a:tc>
                <a:extLst>
                  <a:ext uri="{0D108BD9-81ED-4DB2-BD59-A6C34878D82A}">
                    <a16:rowId xmlns:a16="http://schemas.microsoft.com/office/drawing/2014/main" val="2887425266"/>
                  </a:ext>
                </a:extLst>
              </a:tr>
              <a:tr h="370840">
                <a:tc>
                  <a:txBody>
                    <a:bodyPr/>
                    <a:lstStyle/>
                    <a:p>
                      <a:pPr marL="0" lvl="0" indent="0" algn="l" rtl="0">
                        <a:spcBef>
                          <a:spcPts val="0"/>
                        </a:spcBef>
                        <a:spcAft>
                          <a:spcPts val="0"/>
                        </a:spcAft>
                        <a:buNone/>
                      </a:pPr>
                      <a:r>
                        <a:rPr lang="en" sz="2000" b="1" dirty="0">
                          <a:solidFill>
                            <a:schemeClr val="tx1"/>
                          </a:solidFill>
                          <a:sym typeface="Work Sans"/>
                        </a:rPr>
                        <a:t>2.3 - Professional Development</a:t>
                      </a:r>
                      <a:endParaRPr sz="2000" b="1" dirty="0">
                        <a:solidFill>
                          <a:schemeClr val="tx1"/>
                        </a:solidFill>
                        <a:latin typeface="+mn-lt"/>
                        <a:ea typeface="Work Sans"/>
                        <a:cs typeface="Work Sans"/>
                        <a:sym typeface="Work Sans"/>
                      </a:endParaRPr>
                    </a:p>
                  </a:txBody>
                  <a:tcPr marL="68650" marR="68650" marT="68700" marB="68700" anchor="ctr"/>
                </a:tc>
                <a:tc>
                  <a:txBody>
                    <a:bodyPr/>
                    <a:lstStyle/>
                    <a:p>
                      <a:pPr marL="0" lvl="0" indent="0" algn="l" rtl="0">
                        <a:lnSpc>
                          <a:spcPct val="100000"/>
                        </a:lnSpc>
                        <a:spcBef>
                          <a:spcPts val="0"/>
                        </a:spcBef>
                        <a:spcAft>
                          <a:spcPts val="0"/>
                        </a:spcAft>
                        <a:buNone/>
                      </a:pPr>
                      <a:r>
                        <a:rPr lang="en" sz="2000" b="1" dirty="0">
                          <a:solidFill>
                            <a:schemeClr val="tx1"/>
                          </a:solidFill>
                          <a:sym typeface="Work Sans"/>
                        </a:rPr>
                        <a:t>2.12 - Enrichment Options</a:t>
                      </a:r>
                      <a:endParaRPr sz="2000" b="1" dirty="0">
                        <a:solidFill>
                          <a:schemeClr val="tx1"/>
                        </a:solidFill>
                        <a:latin typeface="+mn-lt"/>
                        <a:ea typeface="Work Sans"/>
                        <a:cs typeface="Work Sans"/>
                        <a:sym typeface="Work Sans"/>
                      </a:endParaRPr>
                    </a:p>
                  </a:txBody>
                  <a:tcPr marL="68650" marR="68650" marT="68700" marB="68700" anchor="ctr"/>
                </a:tc>
                <a:extLst>
                  <a:ext uri="{0D108BD9-81ED-4DB2-BD59-A6C34878D82A}">
                    <a16:rowId xmlns:a16="http://schemas.microsoft.com/office/drawing/2014/main" val="1551308723"/>
                  </a:ext>
                </a:extLst>
              </a:tr>
              <a:tr h="370840">
                <a:tc>
                  <a:txBody>
                    <a:bodyPr/>
                    <a:lstStyle/>
                    <a:p>
                      <a:pPr marL="0" lvl="0" indent="0" algn="l" rtl="0">
                        <a:spcBef>
                          <a:spcPts val="0"/>
                        </a:spcBef>
                        <a:spcAft>
                          <a:spcPts val="0"/>
                        </a:spcAft>
                        <a:buNone/>
                      </a:pPr>
                      <a:r>
                        <a:rPr lang="en" sz="2000" b="1" dirty="0">
                          <a:solidFill>
                            <a:schemeClr val="tx1"/>
                          </a:solidFill>
                          <a:sym typeface="Work Sans"/>
                        </a:rPr>
                        <a:t>2.4 - Targeted AV Teacher Induction Mentoring and Supports</a:t>
                      </a:r>
                      <a:endParaRPr sz="2000" b="1" dirty="0">
                        <a:solidFill>
                          <a:schemeClr val="tx1"/>
                        </a:solidFill>
                        <a:latin typeface="+mn-lt"/>
                        <a:ea typeface="Work Sans"/>
                        <a:cs typeface="Work Sans"/>
                        <a:sym typeface="Work Sans"/>
                      </a:endParaRPr>
                    </a:p>
                  </a:txBody>
                  <a:tcPr marL="68650" marR="68650" marT="68700" marB="68700" anchor="ctr"/>
                </a:tc>
                <a:tc>
                  <a:txBody>
                    <a:bodyPr/>
                    <a:lstStyle/>
                    <a:p>
                      <a:pPr marL="0" lvl="0" indent="0" algn="l" rtl="0">
                        <a:lnSpc>
                          <a:spcPct val="100000"/>
                        </a:lnSpc>
                        <a:spcBef>
                          <a:spcPts val="0"/>
                        </a:spcBef>
                        <a:spcAft>
                          <a:spcPts val="0"/>
                        </a:spcAft>
                        <a:buNone/>
                      </a:pPr>
                      <a:r>
                        <a:rPr lang="en" sz="2000" b="1" dirty="0">
                          <a:solidFill>
                            <a:schemeClr val="tx1"/>
                          </a:solidFill>
                          <a:sym typeface="Work Sans"/>
                        </a:rPr>
                        <a:t>2.13 - Student Achievement Support</a:t>
                      </a:r>
                      <a:endParaRPr sz="2000" b="1" dirty="0">
                        <a:solidFill>
                          <a:schemeClr val="tx1"/>
                        </a:solidFill>
                        <a:latin typeface="+mn-lt"/>
                        <a:ea typeface="Work Sans"/>
                        <a:cs typeface="Work Sans"/>
                        <a:sym typeface="Work Sans"/>
                      </a:endParaRPr>
                    </a:p>
                  </a:txBody>
                  <a:tcPr marL="68650" marR="68650" marT="68700" marB="68700" anchor="ctr"/>
                </a:tc>
                <a:extLst>
                  <a:ext uri="{0D108BD9-81ED-4DB2-BD59-A6C34878D82A}">
                    <a16:rowId xmlns:a16="http://schemas.microsoft.com/office/drawing/2014/main" val="2120608688"/>
                  </a:ext>
                </a:extLst>
              </a:tr>
              <a:tr h="370840">
                <a:tc>
                  <a:txBody>
                    <a:bodyPr/>
                    <a:lstStyle/>
                    <a:p>
                      <a:pPr marL="0" lvl="0" indent="0" algn="l" rtl="0">
                        <a:spcBef>
                          <a:spcPts val="0"/>
                        </a:spcBef>
                        <a:spcAft>
                          <a:spcPts val="0"/>
                        </a:spcAft>
                        <a:buNone/>
                      </a:pPr>
                      <a:r>
                        <a:rPr lang="en" sz="2000" b="1" dirty="0">
                          <a:solidFill>
                            <a:schemeClr val="tx1"/>
                          </a:solidFill>
                          <a:sym typeface="Work Sans"/>
                        </a:rPr>
                        <a:t>2.5 - Classroom Walkthroughs</a:t>
                      </a:r>
                      <a:endParaRPr sz="2000" b="1" dirty="0">
                        <a:solidFill>
                          <a:schemeClr val="tx1"/>
                        </a:solidFill>
                        <a:latin typeface="+mn-lt"/>
                        <a:ea typeface="Work Sans"/>
                        <a:cs typeface="Work Sans"/>
                        <a:sym typeface="Work Sans"/>
                      </a:endParaRPr>
                    </a:p>
                  </a:txBody>
                  <a:tcPr marL="68650" marR="68650" marT="68700" marB="68700" anchor="ctr"/>
                </a:tc>
                <a:tc>
                  <a:txBody>
                    <a:bodyPr/>
                    <a:lstStyle/>
                    <a:p>
                      <a:pPr marL="0" lvl="0" indent="0" algn="l" rtl="0">
                        <a:spcBef>
                          <a:spcPts val="0"/>
                        </a:spcBef>
                        <a:spcAft>
                          <a:spcPts val="0"/>
                        </a:spcAft>
                        <a:buNone/>
                      </a:pPr>
                      <a:r>
                        <a:rPr lang="en" sz="2000" b="1" dirty="0">
                          <a:solidFill>
                            <a:schemeClr val="tx1"/>
                          </a:solidFill>
                          <a:sym typeface="Work Sans"/>
                        </a:rPr>
                        <a:t>2.14 - Next Generation Science Standards (NGSS) Support</a:t>
                      </a:r>
                      <a:endParaRPr sz="2000" b="1" dirty="0">
                        <a:solidFill>
                          <a:schemeClr val="tx1"/>
                        </a:solidFill>
                        <a:latin typeface="+mn-lt"/>
                        <a:ea typeface="Work Sans"/>
                        <a:cs typeface="Work Sans"/>
                        <a:sym typeface="Work Sans"/>
                      </a:endParaRPr>
                    </a:p>
                  </a:txBody>
                  <a:tcPr marL="68650" marR="68650" marT="68700" marB="68700" anchor="ctr"/>
                </a:tc>
                <a:extLst>
                  <a:ext uri="{0D108BD9-81ED-4DB2-BD59-A6C34878D82A}">
                    <a16:rowId xmlns:a16="http://schemas.microsoft.com/office/drawing/2014/main" val="2635142462"/>
                  </a:ext>
                </a:extLst>
              </a:tr>
              <a:tr h="370840">
                <a:tc>
                  <a:txBody>
                    <a:bodyPr/>
                    <a:lstStyle/>
                    <a:p>
                      <a:pPr marL="0" lvl="0" indent="0" algn="l" rtl="0">
                        <a:lnSpc>
                          <a:spcPct val="100000"/>
                        </a:lnSpc>
                        <a:spcBef>
                          <a:spcPts val="0"/>
                        </a:spcBef>
                        <a:spcAft>
                          <a:spcPts val="0"/>
                        </a:spcAft>
                        <a:buNone/>
                      </a:pPr>
                      <a:r>
                        <a:rPr lang="en" sz="2000" b="1">
                          <a:solidFill>
                            <a:schemeClr val="tx1"/>
                          </a:solidFill>
                          <a:sym typeface="Work Sans"/>
                        </a:rPr>
                        <a:t>2.6 - AP Placement, Exams, and Tutoring</a:t>
                      </a:r>
                      <a:endParaRPr sz="2000" b="1">
                        <a:solidFill>
                          <a:schemeClr val="tx1"/>
                        </a:solidFill>
                        <a:latin typeface="+mn-lt"/>
                        <a:ea typeface="Work Sans"/>
                        <a:cs typeface="Work Sans"/>
                        <a:sym typeface="Work Sans"/>
                      </a:endParaRPr>
                    </a:p>
                  </a:txBody>
                  <a:tcPr marL="68650" marR="68650" marT="68700" marB="68700" anchor="ctr"/>
                </a:tc>
                <a:tc>
                  <a:txBody>
                    <a:bodyPr/>
                    <a:lstStyle/>
                    <a:p>
                      <a:pPr marL="0" lvl="0" indent="0" algn="l" rtl="0">
                        <a:spcBef>
                          <a:spcPts val="0"/>
                        </a:spcBef>
                        <a:spcAft>
                          <a:spcPts val="0"/>
                        </a:spcAft>
                        <a:buNone/>
                      </a:pPr>
                      <a:r>
                        <a:rPr lang="en" sz="2000" b="1" dirty="0">
                          <a:solidFill>
                            <a:schemeClr val="tx1"/>
                          </a:solidFill>
                          <a:sym typeface="Work Sans"/>
                        </a:rPr>
                        <a:t>2.15 - Visual and Performing Arts (VAPA) Support</a:t>
                      </a:r>
                      <a:endParaRPr sz="2000" b="1" dirty="0">
                        <a:solidFill>
                          <a:schemeClr val="tx1"/>
                        </a:solidFill>
                        <a:latin typeface="+mn-lt"/>
                        <a:ea typeface="Work Sans"/>
                        <a:cs typeface="Work Sans"/>
                        <a:sym typeface="Work Sans"/>
                      </a:endParaRPr>
                    </a:p>
                  </a:txBody>
                  <a:tcPr marL="68650" marR="68650" marT="68700" marB="68700" anchor="ctr"/>
                </a:tc>
                <a:extLst>
                  <a:ext uri="{0D108BD9-81ED-4DB2-BD59-A6C34878D82A}">
                    <a16:rowId xmlns:a16="http://schemas.microsoft.com/office/drawing/2014/main" val="2676626549"/>
                  </a:ext>
                </a:extLst>
              </a:tr>
              <a:tr h="370840">
                <a:tc>
                  <a:txBody>
                    <a:bodyPr/>
                    <a:lstStyle/>
                    <a:p>
                      <a:pPr marL="0" lvl="0" indent="0" algn="l" rtl="0">
                        <a:spcBef>
                          <a:spcPts val="0"/>
                        </a:spcBef>
                        <a:spcAft>
                          <a:spcPts val="0"/>
                        </a:spcAft>
                        <a:buNone/>
                      </a:pPr>
                      <a:r>
                        <a:rPr lang="en" sz="2000" b="1">
                          <a:solidFill>
                            <a:schemeClr val="tx1"/>
                          </a:solidFill>
                          <a:sym typeface="Work Sans"/>
                        </a:rPr>
                        <a:t>2.7 - Career Technical Education (CTE) Opportunities</a:t>
                      </a:r>
                      <a:endParaRPr sz="2000" b="1">
                        <a:solidFill>
                          <a:schemeClr val="tx1"/>
                        </a:solidFill>
                        <a:latin typeface="+mn-lt"/>
                        <a:ea typeface="Work Sans"/>
                        <a:cs typeface="Work Sans"/>
                        <a:sym typeface="Work Sans"/>
                      </a:endParaRPr>
                    </a:p>
                  </a:txBody>
                  <a:tcPr marL="68650" marR="68650" marT="68700" marB="68700" anchor="ctr"/>
                </a:tc>
                <a:tc>
                  <a:txBody>
                    <a:bodyPr/>
                    <a:lstStyle/>
                    <a:p>
                      <a:pPr marL="0" lvl="0" indent="0" algn="l" rtl="0">
                        <a:spcBef>
                          <a:spcPts val="0"/>
                        </a:spcBef>
                        <a:spcAft>
                          <a:spcPts val="0"/>
                        </a:spcAft>
                        <a:buNone/>
                      </a:pPr>
                      <a:r>
                        <a:rPr lang="en" sz="2000" b="1" dirty="0">
                          <a:solidFill>
                            <a:schemeClr val="tx1"/>
                          </a:solidFill>
                          <a:sym typeface="Work Sans"/>
                        </a:rPr>
                        <a:t>2.16 - Improving Graduation Rates</a:t>
                      </a:r>
                      <a:endParaRPr sz="2000" b="1" dirty="0">
                        <a:solidFill>
                          <a:schemeClr val="tx1"/>
                        </a:solidFill>
                        <a:latin typeface="+mn-lt"/>
                        <a:ea typeface="Work Sans"/>
                        <a:cs typeface="Work Sans"/>
                        <a:sym typeface="Work Sans"/>
                      </a:endParaRPr>
                    </a:p>
                  </a:txBody>
                  <a:tcPr marL="68650" marR="68650" marT="68700" marB="68700" anchor="ctr"/>
                </a:tc>
                <a:extLst>
                  <a:ext uri="{0D108BD9-81ED-4DB2-BD59-A6C34878D82A}">
                    <a16:rowId xmlns:a16="http://schemas.microsoft.com/office/drawing/2014/main" val="1291887517"/>
                  </a:ext>
                </a:extLst>
              </a:tr>
              <a:tr h="370840">
                <a:tc>
                  <a:txBody>
                    <a:bodyPr/>
                    <a:lstStyle/>
                    <a:p>
                      <a:pPr marL="0" lvl="0" indent="0" algn="l" rtl="0">
                        <a:lnSpc>
                          <a:spcPct val="100000"/>
                        </a:lnSpc>
                        <a:spcBef>
                          <a:spcPts val="0"/>
                        </a:spcBef>
                        <a:spcAft>
                          <a:spcPts val="0"/>
                        </a:spcAft>
                        <a:buNone/>
                      </a:pPr>
                      <a:r>
                        <a:rPr lang="en" sz="2000" b="1">
                          <a:solidFill>
                            <a:schemeClr val="tx1"/>
                          </a:solidFill>
                          <a:sym typeface="Work Sans"/>
                        </a:rPr>
                        <a:t>2.8 - AVID Elective</a:t>
                      </a:r>
                      <a:endParaRPr sz="2000" b="1">
                        <a:solidFill>
                          <a:schemeClr val="tx1"/>
                        </a:solidFill>
                        <a:latin typeface="+mn-lt"/>
                        <a:ea typeface="Work Sans"/>
                        <a:cs typeface="Work Sans"/>
                        <a:sym typeface="Work Sans"/>
                      </a:endParaRPr>
                    </a:p>
                  </a:txBody>
                  <a:tcPr marL="91425" marR="91425" marT="91425" marB="91425"/>
                </a:tc>
                <a:tc>
                  <a:txBody>
                    <a:bodyPr/>
                    <a:lstStyle/>
                    <a:p>
                      <a:pPr marL="0" lvl="0" indent="0" algn="l" rtl="0">
                        <a:spcBef>
                          <a:spcPts val="0"/>
                        </a:spcBef>
                        <a:spcAft>
                          <a:spcPts val="0"/>
                        </a:spcAft>
                        <a:buNone/>
                      </a:pPr>
                      <a:r>
                        <a:rPr lang="en" sz="2000" b="1" dirty="0">
                          <a:solidFill>
                            <a:schemeClr val="tx1"/>
                          </a:solidFill>
                          <a:sym typeface="Work Sans"/>
                        </a:rPr>
                        <a:t>2.17 - College and Career Readiness Programs</a:t>
                      </a:r>
                      <a:endParaRPr sz="2000" b="1" dirty="0">
                        <a:solidFill>
                          <a:schemeClr val="tx1"/>
                        </a:solidFill>
                        <a:latin typeface="+mn-lt"/>
                        <a:ea typeface="Work Sans"/>
                        <a:cs typeface="Work Sans"/>
                        <a:sym typeface="Work Sans"/>
                      </a:endParaRPr>
                    </a:p>
                  </a:txBody>
                  <a:tcPr marL="91425" marR="91425" marT="91425" marB="91425"/>
                </a:tc>
                <a:extLst>
                  <a:ext uri="{0D108BD9-81ED-4DB2-BD59-A6C34878D82A}">
                    <a16:rowId xmlns:a16="http://schemas.microsoft.com/office/drawing/2014/main" val="1877511039"/>
                  </a:ext>
                </a:extLst>
              </a:tr>
              <a:tr h="370840">
                <a:tc>
                  <a:txBody>
                    <a:bodyPr/>
                    <a:lstStyle/>
                    <a:p>
                      <a:pPr marL="0" lvl="0" indent="0" algn="l" rtl="0">
                        <a:spcBef>
                          <a:spcPts val="0"/>
                        </a:spcBef>
                        <a:spcAft>
                          <a:spcPts val="0"/>
                        </a:spcAft>
                        <a:buNone/>
                      </a:pPr>
                      <a:r>
                        <a:rPr lang="en" sz="2000" b="1">
                          <a:solidFill>
                            <a:schemeClr val="tx1"/>
                          </a:solidFill>
                          <a:sym typeface="Work Sans"/>
                        </a:rPr>
                        <a:t>2.9 - Technology</a:t>
                      </a:r>
                      <a:endParaRPr sz="2000" b="1">
                        <a:solidFill>
                          <a:schemeClr val="tx1"/>
                        </a:solidFill>
                        <a:latin typeface="+mn-lt"/>
                        <a:ea typeface="Work Sans"/>
                        <a:cs typeface="Work Sans"/>
                        <a:sym typeface="Work Sans"/>
                      </a:endParaRPr>
                    </a:p>
                  </a:txBody>
                  <a:tcPr marL="91425" marR="91425" marT="91425" marB="91425"/>
                </a:tc>
                <a:tc>
                  <a:txBody>
                    <a:bodyPr/>
                    <a:lstStyle/>
                    <a:p>
                      <a:pPr marL="0" lvl="0" indent="0" algn="l" rtl="0">
                        <a:spcBef>
                          <a:spcPts val="0"/>
                        </a:spcBef>
                        <a:spcAft>
                          <a:spcPts val="0"/>
                        </a:spcAft>
                        <a:buNone/>
                      </a:pPr>
                      <a:endParaRPr sz="2000" b="1" i="1" dirty="0">
                        <a:solidFill>
                          <a:schemeClr val="tx1"/>
                        </a:solidFill>
                        <a:latin typeface="+mn-lt"/>
                        <a:ea typeface="Work Sans"/>
                        <a:cs typeface="Work Sans"/>
                        <a:sym typeface="Work Sans"/>
                      </a:endParaRPr>
                    </a:p>
                  </a:txBody>
                  <a:tcPr marL="91425" marR="91425" marT="91425" marB="91425"/>
                </a:tc>
                <a:extLst>
                  <a:ext uri="{0D108BD9-81ED-4DB2-BD59-A6C34878D82A}">
                    <a16:rowId xmlns:a16="http://schemas.microsoft.com/office/drawing/2014/main" val="2435867578"/>
                  </a:ext>
                </a:extLst>
              </a:tr>
            </a:tbl>
          </a:graphicData>
        </a:graphic>
      </p:graphicFrame>
    </p:spTree>
    <p:extLst>
      <p:ext uri="{BB962C8B-B14F-4D97-AF65-F5344CB8AC3E}">
        <p14:creationId xmlns:p14="http://schemas.microsoft.com/office/powerpoint/2010/main" val="37641507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A9AF9B-A608-7AA4-858D-B39E702D70B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E24D5FF-63CB-9A56-825E-69BBD4DAF291}"/>
              </a:ext>
            </a:extLst>
          </p:cNvPr>
          <p:cNvSpPr>
            <a:spLocks noGrp="1"/>
          </p:cNvSpPr>
          <p:nvPr>
            <p:ph type="title"/>
          </p:nvPr>
        </p:nvSpPr>
        <p:spPr/>
        <p:txBody>
          <a:bodyPr/>
          <a:lstStyle/>
          <a:p>
            <a:pPr algn="ctr"/>
            <a:r>
              <a:rPr lang="en-US" dirty="0">
                <a:solidFill>
                  <a:schemeClr val="accent1"/>
                </a:solidFill>
              </a:rPr>
              <a:t>Goal 2 - </a:t>
            </a:r>
            <a:r>
              <a:rPr lang="en-US" dirty="0">
                <a:solidFill>
                  <a:srgbClr val="0070C0"/>
                </a:solidFill>
              </a:rPr>
              <a:t>actions and services</a:t>
            </a:r>
          </a:p>
        </p:txBody>
      </p:sp>
      <p:graphicFrame>
        <p:nvGraphicFramePr>
          <p:cNvPr id="4" name="Table 3">
            <a:extLst>
              <a:ext uri="{FF2B5EF4-FFF2-40B4-BE49-F238E27FC236}">
                <a16:creationId xmlns:a16="http://schemas.microsoft.com/office/drawing/2014/main" id="{617D0057-A565-FF02-CE3D-EA5C6000EBB7}"/>
              </a:ext>
            </a:extLst>
          </p:cNvPr>
          <p:cNvGraphicFramePr>
            <a:graphicFrameLocks noGrp="1"/>
          </p:cNvGraphicFramePr>
          <p:nvPr>
            <p:extLst>
              <p:ext uri="{D42A27DB-BD31-4B8C-83A1-F6EECF244321}">
                <p14:modId xmlns:p14="http://schemas.microsoft.com/office/powerpoint/2010/main" val="868009033"/>
              </p:ext>
            </p:extLst>
          </p:nvPr>
        </p:nvGraphicFramePr>
        <p:xfrm>
          <a:off x="120650" y="1817360"/>
          <a:ext cx="11950700" cy="5040640"/>
        </p:xfrm>
        <a:graphic>
          <a:graphicData uri="http://schemas.openxmlformats.org/drawingml/2006/table">
            <a:tbl>
              <a:tblPr>
                <a:noFill/>
              </a:tblPr>
              <a:tblGrid>
                <a:gridCol w="5993116">
                  <a:extLst>
                    <a:ext uri="{9D8B030D-6E8A-4147-A177-3AD203B41FA5}">
                      <a16:colId xmlns:a16="http://schemas.microsoft.com/office/drawing/2014/main" val="2516738069"/>
                    </a:ext>
                  </a:extLst>
                </a:gridCol>
                <a:gridCol w="5957584">
                  <a:extLst>
                    <a:ext uri="{9D8B030D-6E8A-4147-A177-3AD203B41FA5}">
                      <a16:colId xmlns:a16="http://schemas.microsoft.com/office/drawing/2014/main" val="774361336"/>
                    </a:ext>
                  </a:extLst>
                </a:gridCol>
              </a:tblGrid>
              <a:tr h="423975">
                <a:tc>
                  <a:txBody>
                    <a:bodyPr/>
                    <a:lstStyle/>
                    <a:p>
                      <a:pPr marL="0" lvl="0" indent="0" algn="l" rtl="0">
                        <a:spcBef>
                          <a:spcPts val="0"/>
                        </a:spcBef>
                        <a:spcAft>
                          <a:spcPts val="0"/>
                        </a:spcAft>
                        <a:buNone/>
                      </a:pPr>
                      <a:r>
                        <a:rPr lang="en" sz="1150" b="1" i="0" dirty="0">
                          <a:solidFill>
                            <a:schemeClr val="tx1"/>
                          </a:solidFill>
                          <a:latin typeface="+mn-lt"/>
                          <a:ea typeface="Work Sans"/>
                          <a:cs typeface="Work Sans"/>
                          <a:sym typeface="Work Sans"/>
                        </a:rPr>
                        <a:t>2.1 - Provide guidance/counseling services to ensure that students have multiple opportunities for academic, collegiate, professional, and personal growth.</a:t>
                      </a:r>
                      <a:endParaRPr sz="1150" b="1" i="0" dirty="0">
                        <a:solidFill>
                          <a:schemeClr val="tx1"/>
                        </a:solidFill>
                        <a:latin typeface="+mn-lt"/>
                        <a:ea typeface="Work Sans"/>
                        <a:cs typeface="Work Sans"/>
                        <a:sym typeface="Work Sans"/>
                      </a:endParaRPr>
                    </a:p>
                  </a:txBody>
                  <a:tcPr marL="68650" marR="68650" marT="68700" marB="6870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marL="0" lvl="0" indent="0" algn="l" rtl="0">
                        <a:spcBef>
                          <a:spcPts val="0"/>
                        </a:spcBef>
                        <a:spcAft>
                          <a:spcPts val="0"/>
                        </a:spcAft>
                        <a:buNone/>
                      </a:pPr>
                      <a:r>
                        <a:rPr lang="en" sz="1150" b="1">
                          <a:solidFill>
                            <a:schemeClr val="tx1"/>
                          </a:solidFill>
                          <a:latin typeface="+mn-lt"/>
                          <a:ea typeface="Work Sans"/>
                          <a:cs typeface="Work Sans"/>
                          <a:sym typeface="Work Sans"/>
                        </a:rPr>
                        <a:t>2.10 - STEM and VAPA (STEAM) teachers, along with STEM and VAPA district/site support staff, will enhance STEAM exposition and competition opportunities for EL, FY, and LI students in grades 9-12 districtwide, fostering hands-on, project-based experiences, teamwork skills, and conceptual understanding in core and AP classes.</a:t>
                      </a:r>
                      <a:endParaRPr sz="1150" b="1">
                        <a:solidFill>
                          <a:schemeClr val="tx1"/>
                        </a:solidFill>
                        <a:latin typeface="+mn-lt"/>
                        <a:ea typeface="Work Sans"/>
                        <a:cs typeface="Work Sans"/>
                        <a:sym typeface="Work Sans"/>
                      </a:endParaRPr>
                    </a:p>
                  </a:txBody>
                  <a:tcPr marL="68650" marR="68650" marT="68700" marB="6870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82307826"/>
                  </a:ext>
                </a:extLst>
              </a:tr>
              <a:tr h="419025">
                <a:tc>
                  <a:txBody>
                    <a:bodyPr/>
                    <a:lstStyle/>
                    <a:p>
                      <a:pPr marL="0" lvl="0" indent="0" algn="l" rtl="0">
                        <a:lnSpc>
                          <a:spcPct val="100000"/>
                        </a:lnSpc>
                        <a:spcBef>
                          <a:spcPts val="0"/>
                        </a:spcBef>
                        <a:spcAft>
                          <a:spcPts val="0"/>
                        </a:spcAft>
                        <a:buNone/>
                      </a:pPr>
                      <a:r>
                        <a:rPr lang="en" sz="1150" b="1" dirty="0">
                          <a:solidFill>
                            <a:schemeClr val="tx1"/>
                          </a:solidFill>
                          <a:latin typeface="+mn-lt"/>
                          <a:ea typeface="Work Sans"/>
                          <a:cs typeface="Work Sans"/>
                          <a:sym typeface="Work Sans"/>
                        </a:rPr>
                        <a:t>2.2 - Additional Counselors, social workers and various other classified personnel will provide tiered supports to EL, FY, and LI students in order to proactively address their academic, social-emotional, behavioral and physical well-being.</a:t>
                      </a:r>
                      <a:endParaRPr sz="1150" b="1" dirty="0">
                        <a:solidFill>
                          <a:schemeClr val="tx1"/>
                        </a:solidFill>
                        <a:latin typeface="+mn-lt"/>
                        <a:ea typeface="Work Sans"/>
                        <a:cs typeface="Work Sans"/>
                        <a:sym typeface="Work Sans"/>
                      </a:endParaRPr>
                    </a:p>
                  </a:txBody>
                  <a:tcPr marL="68650" marR="68650" marT="68700" marB="6870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marL="0" lvl="0" indent="0" algn="l" rtl="0">
                        <a:lnSpc>
                          <a:spcPct val="100000"/>
                        </a:lnSpc>
                        <a:spcBef>
                          <a:spcPts val="0"/>
                        </a:spcBef>
                        <a:spcAft>
                          <a:spcPts val="0"/>
                        </a:spcAft>
                        <a:buNone/>
                      </a:pPr>
                      <a:r>
                        <a:rPr lang="en" sz="1150" b="1" dirty="0">
                          <a:solidFill>
                            <a:schemeClr val="tx1"/>
                          </a:solidFill>
                          <a:latin typeface="+mn-lt"/>
                          <a:ea typeface="Work Sans"/>
                          <a:cs typeface="Work Sans"/>
                          <a:sym typeface="Work Sans"/>
                        </a:rPr>
                        <a:t>2.11 - The AVUHSD Director of Industry Liaison and Post-Secondary Partnerships will collaborate with with colleges and industries quarterly, along with school counselors and site administrative teams, to increase access to low-cost dual enrollment and no-cost work-based learning internship options for EL, FY, and LI students.</a:t>
                      </a:r>
                      <a:endParaRPr sz="1150" b="1" dirty="0">
                        <a:solidFill>
                          <a:schemeClr val="tx1"/>
                        </a:solidFill>
                        <a:latin typeface="+mn-lt"/>
                        <a:ea typeface="Work Sans"/>
                        <a:cs typeface="Work Sans"/>
                        <a:sym typeface="Work Sans"/>
                      </a:endParaRPr>
                    </a:p>
                  </a:txBody>
                  <a:tcPr marL="68650" marR="68650" marT="68700" marB="6870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25687952"/>
                  </a:ext>
                </a:extLst>
              </a:tr>
              <a:tr h="423975">
                <a:tc>
                  <a:txBody>
                    <a:bodyPr/>
                    <a:lstStyle/>
                    <a:p>
                      <a:pPr marL="0" lvl="0" indent="0" algn="l" rtl="0">
                        <a:spcBef>
                          <a:spcPts val="0"/>
                        </a:spcBef>
                        <a:spcAft>
                          <a:spcPts val="0"/>
                        </a:spcAft>
                        <a:buNone/>
                      </a:pPr>
                      <a:r>
                        <a:rPr lang="en" sz="1150" b="1" dirty="0">
                          <a:solidFill>
                            <a:schemeClr val="tx1"/>
                          </a:solidFill>
                          <a:latin typeface="+mn-lt"/>
                          <a:ea typeface="Work Sans"/>
                          <a:cs typeface="Work Sans"/>
                          <a:sym typeface="Work Sans"/>
                        </a:rPr>
                        <a:t>2.3 - AVUHSD Curriculum and Professional Development Coordinators collaborate to provide teachers with increased opportunities for professional development, aiming to enhance their depth of knowledge about students, build subject matter competence, and align pedagogical practices with State Standards to improve effectiveness in providing differentiated instruction, formative assessment, and intervention strategies.</a:t>
                      </a:r>
                      <a:endParaRPr sz="1150" b="1" dirty="0">
                        <a:solidFill>
                          <a:schemeClr val="tx1"/>
                        </a:solidFill>
                        <a:latin typeface="+mn-lt"/>
                        <a:ea typeface="Work Sans"/>
                        <a:cs typeface="Work Sans"/>
                        <a:sym typeface="Work Sans"/>
                      </a:endParaRPr>
                    </a:p>
                  </a:txBody>
                  <a:tcPr marL="68650" marR="68650" marT="68700" marB="6870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marL="0" lvl="0" indent="0" algn="l" rtl="0">
                        <a:lnSpc>
                          <a:spcPct val="100000"/>
                        </a:lnSpc>
                        <a:spcBef>
                          <a:spcPts val="0"/>
                        </a:spcBef>
                        <a:spcAft>
                          <a:spcPts val="0"/>
                        </a:spcAft>
                        <a:buNone/>
                      </a:pPr>
                      <a:r>
                        <a:rPr lang="en" sz="1150" b="1" dirty="0">
                          <a:solidFill>
                            <a:schemeClr val="tx1"/>
                          </a:solidFill>
                          <a:latin typeface="+mn-lt"/>
                          <a:ea typeface="Work Sans"/>
                          <a:cs typeface="Work Sans"/>
                          <a:sym typeface="Work Sans"/>
                        </a:rPr>
                        <a:t>2.12 - School counselors will coordinate with site administrative teams to offer academic and enrichment courses to EL, FY, and LI students beyond the 6-period day, virtually and in person, before and after school, aiming to expand options for these students with limited access during regular hours.</a:t>
                      </a:r>
                      <a:endParaRPr sz="1150" b="1" dirty="0">
                        <a:solidFill>
                          <a:schemeClr val="tx1"/>
                        </a:solidFill>
                        <a:latin typeface="+mn-lt"/>
                        <a:ea typeface="Work Sans"/>
                        <a:cs typeface="Work Sans"/>
                        <a:sym typeface="Work Sans"/>
                      </a:endParaRPr>
                    </a:p>
                  </a:txBody>
                  <a:tcPr marL="68650" marR="68650" marT="68700" marB="6870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2471560"/>
                  </a:ext>
                </a:extLst>
              </a:tr>
              <a:tr h="423975">
                <a:tc>
                  <a:txBody>
                    <a:bodyPr/>
                    <a:lstStyle/>
                    <a:p>
                      <a:pPr marL="0" lvl="0" indent="0" algn="l" rtl="0">
                        <a:spcBef>
                          <a:spcPts val="0"/>
                        </a:spcBef>
                        <a:spcAft>
                          <a:spcPts val="0"/>
                        </a:spcAft>
                        <a:buNone/>
                      </a:pPr>
                      <a:r>
                        <a:rPr lang="en" sz="1150" b="1" dirty="0">
                          <a:solidFill>
                            <a:schemeClr val="tx1"/>
                          </a:solidFill>
                          <a:latin typeface="+mn-lt"/>
                          <a:ea typeface="Work Sans"/>
                          <a:cs typeface="Work Sans"/>
                          <a:sym typeface="Work Sans"/>
                        </a:rPr>
                        <a:t>2.4 - The Antelope Valley Teacher Induction (AVTI) Coordinator, Teacher Induction Mentors, and other support personnel provide EL, FY, and LI students with additional differentiated and formative assessment tiered supports, along with monitoring strategies. </a:t>
                      </a:r>
                      <a:endParaRPr sz="1150" b="1" dirty="0">
                        <a:solidFill>
                          <a:schemeClr val="tx1"/>
                        </a:solidFill>
                        <a:latin typeface="+mn-lt"/>
                        <a:ea typeface="Work Sans"/>
                        <a:cs typeface="Work Sans"/>
                        <a:sym typeface="Work Sans"/>
                      </a:endParaRPr>
                    </a:p>
                  </a:txBody>
                  <a:tcPr marL="68650" marR="68650" marT="68700" marB="6870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marL="0" lvl="0" indent="0" algn="l" rtl="0">
                        <a:lnSpc>
                          <a:spcPct val="100000"/>
                        </a:lnSpc>
                        <a:spcBef>
                          <a:spcPts val="0"/>
                        </a:spcBef>
                        <a:spcAft>
                          <a:spcPts val="0"/>
                        </a:spcAft>
                        <a:buNone/>
                      </a:pPr>
                      <a:r>
                        <a:rPr lang="en" sz="1150" b="1" dirty="0">
                          <a:solidFill>
                            <a:schemeClr val="tx1"/>
                          </a:solidFill>
                          <a:latin typeface="+mn-lt"/>
                          <a:ea typeface="Work Sans"/>
                          <a:cs typeface="Work Sans"/>
                          <a:sym typeface="Work Sans"/>
                        </a:rPr>
                        <a:t>2.13 - Instructional Partners and other support personnel will provide professional development and classroom feedback to teachers to improve teacher effectiveness and student achievement, demonstrated by increased scores on "DigiCOACH" walk-throughs, NWEA growth scores, English learner progress and reclassification rates, A-G completion rates, and CAASPP scores from Fall to Spring each school year.</a:t>
                      </a:r>
                      <a:endParaRPr sz="1150" b="1" dirty="0">
                        <a:solidFill>
                          <a:schemeClr val="tx1"/>
                        </a:solidFill>
                        <a:latin typeface="+mn-lt"/>
                        <a:ea typeface="Work Sans"/>
                        <a:cs typeface="Work Sans"/>
                        <a:sym typeface="Work Sans"/>
                      </a:endParaRPr>
                    </a:p>
                  </a:txBody>
                  <a:tcPr marL="68650" marR="68650" marT="68700" marB="6870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36064752"/>
                  </a:ext>
                </a:extLst>
              </a:tr>
              <a:tr h="450900">
                <a:tc>
                  <a:txBody>
                    <a:bodyPr/>
                    <a:lstStyle/>
                    <a:p>
                      <a:pPr marL="0" lvl="0" indent="0" algn="l" rtl="0">
                        <a:spcBef>
                          <a:spcPts val="0"/>
                        </a:spcBef>
                        <a:spcAft>
                          <a:spcPts val="0"/>
                        </a:spcAft>
                        <a:buNone/>
                      </a:pPr>
                      <a:r>
                        <a:rPr lang="en" sz="1150" b="1">
                          <a:solidFill>
                            <a:schemeClr val="tx1"/>
                          </a:solidFill>
                          <a:latin typeface="+mn-lt"/>
                          <a:ea typeface="Work Sans"/>
                          <a:cs typeface="Work Sans"/>
                          <a:sym typeface="Work Sans"/>
                        </a:rPr>
                        <a:t>2.5 - Utilize “DigiCOACH” classroom walkthrough tools to conduct classroom observations, gather evidence and provide feedback to teachers and administrators.</a:t>
                      </a:r>
                      <a:endParaRPr sz="1150" b="1">
                        <a:solidFill>
                          <a:schemeClr val="tx1"/>
                        </a:solidFill>
                        <a:latin typeface="+mn-lt"/>
                        <a:ea typeface="Work Sans"/>
                        <a:cs typeface="Work Sans"/>
                        <a:sym typeface="Work Sans"/>
                      </a:endParaRPr>
                    </a:p>
                  </a:txBody>
                  <a:tcPr marL="68650" marR="68650" marT="68700" marB="6870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marL="0" lvl="0" indent="0" algn="l" rtl="0">
                        <a:spcBef>
                          <a:spcPts val="0"/>
                        </a:spcBef>
                        <a:spcAft>
                          <a:spcPts val="0"/>
                        </a:spcAft>
                        <a:buNone/>
                      </a:pPr>
                      <a:r>
                        <a:rPr lang="en" sz="1150" b="1" dirty="0">
                          <a:solidFill>
                            <a:schemeClr val="tx1"/>
                          </a:solidFill>
                          <a:latin typeface="+mn-lt"/>
                          <a:ea typeface="Work Sans"/>
                          <a:cs typeface="Work Sans"/>
                          <a:sym typeface="Work Sans"/>
                        </a:rPr>
                        <a:t>2.14 - Provide additional professional development, feedback and lesson planning support to science teachers in the implementation and assessment of Next Generation Science Standards.</a:t>
                      </a:r>
                      <a:endParaRPr sz="1150" b="1" dirty="0">
                        <a:solidFill>
                          <a:schemeClr val="tx1"/>
                        </a:solidFill>
                        <a:latin typeface="+mn-lt"/>
                        <a:ea typeface="Work Sans"/>
                        <a:cs typeface="Work Sans"/>
                        <a:sym typeface="Work Sans"/>
                      </a:endParaRPr>
                    </a:p>
                  </a:txBody>
                  <a:tcPr marL="68650" marR="68650" marT="68700" marB="6870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49803280"/>
                  </a:ext>
                </a:extLst>
              </a:tr>
              <a:tr h="520600">
                <a:tc>
                  <a:txBody>
                    <a:bodyPr/>
                    <a:lstStyle/>
                    <a:p>
                      <a:pPr marL="0" lvl="0" indent="0" algn="l" rtl="0">
                        <a:lnSpc>
                          <a:spcPct val="100000"/>
                        </a:lnSpc>
                        <a:spcBef>
                          <a:spcPts val="0"/>
                        </a:spcBef>
                        <a:spcAft>
                          <a:spcPts val="0"/>
                        </a:spcAft>
                        <a:buNone/>
                      </a:pPr>
                      <a:r>
                        <a:rPr lang="en" sz="1150" b="1">
                          <a:solidFill>
                            <a:schemeClr val="tx1"/>
                          </a:solidFill>
                          <a:latin typeface="+mn-lt"/>
                          <a:ea typeface="Work Sans"/>
                          <a:cs typeface="Work Sans"/>
                          <a:sym typeface="Work Sans"/>
                        </a:rPr>
                        <a:t>2.6 - Increase equitable access to AP classes and provide resources to improve the success of EL, FY, and LI students on the AP Exam (differentiated instruction, extended school day AP prep tutoring hours, and AP exams at reduced costs).</a:t>
                      </a:r>
                      <a:endParaRPr sz="1150" b="1">
                        <a:solidFill>
                          <a:schemeClr val="tx1"/>
                        </a:solidFill>
                        <a:latin typeface="+mn-lt"/>
                        <a:ea typeface="Work Sans"/>
                        <a:cs typeface="Work Sans"/>
                        <a:sym typeface="Work Sans"/>
                      </a:endParaRPr>
                    </a:p>
                  </a:txBody>
                  <a:tcPr marL="68650" marR="68650" marT="68700" marB="6870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marL="0" lvl="0" indent="0" algn="l" rtl="0">
                        <a:spcBef>
                          <a:spcPts val="0"/>
                        </a:spcBef>
                        <a:spcAft>
                          <a:spcPts val="0"/>
                        </a:spcAft>
                        <a:buNone/>
                      </a:pPr>
                      <a:r>
                        <a:rPr lang="en" sz="1150" b="1" dirty="0">
                          <a:solidFill>
                            <a:schemeClr val="tx1"/>
                          </a:solidFill>
                          <a:latin typeface="+mn-lt"/>
                          <a:ea typeface="Work Sans"/>
                          <a:cs typeface="Work Sans"/>
                          <a:sym typeface="Work Sans"/>
                        </a:rPr>
                        <a:t>2.15 - Designated VAPA support staff will coordinate with arts teachers and other certificated personnel to plan, observe, and support visual and performing arts classrooms, focusing on professional development, feedback, and lesson planning to implement California Arts standards effectively and provide differentiated instructional strategies for EL, FY, and LI students.</a:t>
                      </a:r>
                      <a:endParaRPr sz="1150" b="1" dirty="0">
                        <a:solidFill>
                          <a:schemeClr val="tx1"/>
                        </a:solidFill>
                        <a:latin typeface="+mn-lt"/>
                        <a:ea typeface="Work Sans"/>
                        <a:cs typeface="Work Sans"/>
                        <a:sym typeface="Work Sans"/>
                      </a:endParaRPr>
                    </a:p>
                  </a:txBody>
                  <a:tcPr marL="68650" marR="68650" marT="68700" marB="6870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25467188"/>
                  </a:ext>
                </a:extLst>
              </a:tr>
              <a:tr h="520600">
                <a:tc>
                  <a:txBody>
                    <a:bodyPr/>
                    <a:lstStyle/>
                    <a:p>
                      <a:pPr marL="0" lvl="0" indent="0" algn="l" rtl="0">
                        <a:spcBef>
                          <a:spcPts val="0"/>
                        </a:spcBef>
                        <a:spcAft>
                          <a:spcPts val="0"/>
                        </a:spcAft>
                        <a:buNone/>
                      </a:pPr>
                      <a:r>
                        <a:rPr lang="en" sz="1150" b="1">
                          <a:solidFill>
                            <a:schemeClr val="tx1"/>
                          </a:solidFill>
                          <a:latin typeface="+mn-lt"/>
                          <a:ea typeface="Work Sans"/>
                          <a:cs typeface="Work Sans"/>
                          <a:sym typeface="Work Sans"/>
                        </a:rPr>
                        <a:t>2.7 - Increase CTE course offerings on master schedules at all schools in order to accommodate the increase of EL, FY and LI students participating in CTE courses and pathways.</a:t>
                      </a:r>
                      <a:endParaRPr sz="1150" b="1">
                        <a:solidFill>
                          <a:schemeClr val="tx1"/>
                        </a:solidFill>
                        <a:latin typeface="+mn-lt"/>
                        <a:ea typeface="Work Sans"/>
                        <a:cs typeface="Work Sans"/>
                        <a:sym typeface="Work Sans"/>
                      </a:endParaRPr>
                    </a:p>
                  </a:txBody>
                  <a:tcPr marL="68650" marR="68650" marT="68700" marB="6870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marL="0" lvl="0" indent="0" algn="l" rtl="0">
                        <a:spcBef>
                          <a:spcPts val="0"/>
                        </a:spcBef>
                        <a:spcAft>
                          <a:spcPts val="0"/>
                        </a:spcAft>
                        <a:buNone/>
                      </a:pPr>
                      <a:r>
                        <a:rPr lang="en" sz="1150" b="1" dirty="0">
                          <a:solidFill>
                            <a:schemeClr val="tx1"/>
                          </a:solidFill>
                          <a:latin typeface="+mn-lt"/>
                          <a:ea typeface="Work Sans"/>
                          <a:cs typeface="Work Sans"/>
                          <a:sym typeface="Work Sans"/>
                        </a:rPr>
                        <a:t>2.16 - Administrators, school counselors, and teachers will collaborate to implement personalized academic counseling, identifying at-risk students based on academic data and behavior indicators. They provide targeted interventions and support services to help students overcome challenges and stay on track towards graduation.</a:t>
                      </a:r>
                      <a:endParaRPr sz="1150" b="1" dirty="0">
                        <a:solidFill>
                          <a:schemeClr val="tx1"/>
                        </a:solidFill>
                        <a:latin typeface="+mn-lt"/>
                        <a:ea typeface="Work Sans"/>
                        <a:cs typeface="Work Sans"/>
                        <a:sym typeface="Work Sans"/>
                      </a:endParaRPr>
                    </a:p>
                  </a:txBody>
                  <a:tcPr marL="68650" marR="68650" marT="68700" marB="6870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246539330"/>
                  </a:ext>
                </a:extLst>
              </a:tr>
              <a:tr h="485200">
                <a:tc>
                  <a:txBody>
                    <a:bodyPr/>
                    <a:lstStyle/>
                    <a:p>
                      <a:pPr marL="0" lvl="0" indent="0" algn="l" rtl="0">
                        <a:lnSpc>
                          <a:spcPct val="100000"/>
                        </a:lnSpc>
                        <a:spcBef>
                          <a:spcPts val="0"/>
                        </a:spcBef>
                        <a:spcAft>
                          <a:spcPts val="0"/>
                        </a:spcAft>
                        <a:buNone/>
                      </a:pPr>
                      <a:r>
                        <a:rPr lang="en" sz="1150" b="1" dirty="0">
                          <a:solidFill>
                            <a:schemeClr val="tx1"/>
                          </a:solidFill>
                          <a:latin typeface="+mn-lt"/>
                          <a:ea typeface="Work Sans"/>
                          <a:cs typeface="Work Sans"/>
                          <a:sym typeface="Work Sans"/>
                        </a:rPr>
                        <a:t>2.8 - The AVID will ensure availability of AVID elective sections across all school sites. School counselors collaborate with AVID site teams and site administrative teams each semester to review master schedules and the academic performance of EL, FY, and LI students.</a:t>
                      </a:r>
                      <a:endParaRPr sz="1150" b="1" dirty="0">
                        <a:solidFill>
                          <a:schemeClr val="tx1"/>
                        </a:solidFill>
                        <a:latin typeface="+mn-lt"/>
                        <a:ea typeface="Work Sans"/>
                        <a:cs typeface="Work Sans"/>
                        <a:sym typeface="Work Sans"/>
                      </a:endParaRPr>
                    </a:p>
                  </a:txBody>
                  <a:tcPr marL="91425" marR="91425" marT="91425" marB="91425">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marL="0" lvl="0" indent="0" algn="l" rtl="0">
                        <a:spcBef>
                          <a:spcPts val="0"/>
                        </a:spcBef>
                        <a:spcAft>
                          <a:spcPts val="0"/>
                        </a:spcAft>
                        <a:buNone/>
                      </a:pPr>
                      <a:r>
                        <a:rPr lang="en" sz="1150" b="1" dirty="0">
                          <a:solidFill>
                            <a:schemeClr val="tx1"/>
                          </a:solidFill>
                          <a:latin typeface="+mn-lt"/>
                          <a:ea typeface="Work Sans"/>
                          <a:cs typeface="Work Sans"/>
                          <a:sym typeface="Work Sans"/>
                        </a:rPr>
                        <a:t>2.17 – Administrators, school counselors, and teachers will implement comprehensive college and career readiness programs to enhance the College and Career Indicator.- personalized career counseling and workshops on college application processes, financial aid options, college credit/dual credit opportunities, and career exploration.</a:t>
                      </a:r>
                      <a:endParaRPr sz="1150" b="1" dirty="0">
                        <a:solidFill>
                          <a:schemeClr val="tx1"/>
                        </a:solidFill>
                        <a:latin typeface="+mn-lt"/>
                        <a:ea typeface="Work Sans"/>
                        <a:cs typeface="Work Sans"/>
                        <a:sym typeface="Work Sans"/>
                      </a:endParaRPr>
                    </a:p>
                  </a:txBody>
                  <a:tcPr marL="91425" marR="91425" marT="91425" marB="91425">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92601453"/>
                  </a:ext>
                </a:extLst>
              </a:tr>
              <a:tr h="530250">
                <a:tc>
                  <a:txBody>
                    <a:bodyPr/>
                    <a:lstStyle/>
                    <a:p>
                      <a:pPr marL="0" lvl="0" indent="0" algn="l" rtl="0">
                        <a:spcBef>
                          <a:spcPts val="0"/>
                        </a:spcBef>
                        <a:spcAft>
                          <a:spcPts val="0"/>
                        </a:spcAft>
                        <a:buNone/>
                      </a:pPr>
                      <a:r>
                        <a:rPr lang="en" sz="1150" b="1">
                          <a:solidFill>
                            <a:schemeClr val="tx1"/>
                          </a:solidFill>
                          <a:latin typeface="+mn-lt"/>
                          <a:ea typeface="Work Sans"/>
                          <a:cs typeface="Work Sans"/>
                          <a:sym typeface="Work Sans"/>
                        </a:rPr>
                        <a:t>2.9 - Ensure that teachers are provided with renovated classrooms that are outfitted with technology, wireless capacity and online access to lower student-to-device ratios districtwide and advance technology.</a:t>
                      </a:r>
                      <a:endParaRPr sz="1150" b="1">
                        <a:solidFill>
                          <a:schemeClr val="tx1"/>
                        </a:solidFill>
                        <a:latin typeface="+mn-lt"/>
                        <a:ea typeface="Work Sans"/>
                        <a:cs typeface="Work Sans"/>
                        <a:sym typeface="Work Sans"/>
                      </a:endParaRPr>
                    </a:p>
                  </a:txBody>
                  <a:tcPr marL="91425" marR="91425" marT="91425" marB="91425">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marL="0" lvl="0" indent="0" algn="l" rtl="0">
                        <a:spcBef>
                          <a:spcPts val="0"/>
                        </a:spcBef>
                        <a:spcAft>
                          <a:spcPts val="0"/>
                        </a:spcAft>
                        <a:buNone/>
                      </a:pPr>
                      <a:endParaRPr sz="1150" b="1" i="1" dirty="0">
                        <a:solidFill>
                          <a:schemeClr val="tx1"/>
                        </a:solidFill>
                        <a:latin typeface="+mn-lt"/>
                        <a:ea typeface="Work Sans"/>
                        <a:cs typeface="Work Sans"/>
                        <a:sym typeface="Work Sans"/>
                      </a:endParaRPr>
                    </a:p>
                  </a:txBody>
                  <a:tcPr marL="91425" marR="91425" marT="91425" marB="91425">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448609723"/>
                  </a:ext>
                </a:extLst>
              </a:tr>
            </a:tbl>
          </a:graphicData>
        </a:graphic>
      </p:graphicFrame>
    </p:spTree>
    <p:extLst>
      <p:ext uri="{BB962C8B-B14F-4D97-AF65-F5344CB8AC3E}">
        <p14:creationId xmlns:p14="http://schemas.microsoft.com/office/powerpoint/2010/main" val="9528711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A6A1CD-5B95-216B-6F27-A0E4B9418ED2}"/>
              </a:ext>
            </a:extLst>
          </p:cNvPr>
          <p:cNvSpPr>
            <a:spLocks noGrp="1"/>
          </p:cNvSpPr>
          <p:nvPr>
            <p:ph type="title"/>
          </p:nvPr>
        </p:nvSpPr>
        <p:spPr/>
        <p:txBody>
          <a:bodyPr/>
          <a:lstStyle/>
          <a:p>
            <a:r>
              <a:rPr lang="en-US" dirty="0"/>
              <a:t>Metrics to measure goals 1 and 2</a:t>
            </a:r>
          </a:p>
        </p:txBody>
      </p:sp>
      <p:sp>
        <p:nvSpPr>
          <p:cNvPr id="5" name="Content Placeholder 4">
            <a:extLst>
              <a:ext uri="{FF2B5EF4-FFF2-40B4-BE49-F238E27FC236}">
                <a16:creationId xmlns:a16="http://schemas.microsoft.com/office/drawing/2014/main" id="{C96EEFC0-DB09-F68E-D3AB-72D73E5D3ACD}"/>
              </a:ext>
            </a:extLst>
          </p:cNvPr>
          <p:cNvSpPr>
            <a:spLocks noGrp="1"/>
          </p:cNvSpPr>
          <p:nvPr>
            <p:ph sz="half" idx="2"/>
          </p:nvPr>
        </p:nvSpPr>
        <p:spPr/>
        <p:txBody>
          <a:bodyPr>
            <a:normAutofit fontScale="70000" lnSpcReduction="20000"/>
          </a:bodyPr>
          <a:lstStyle/>
          <a:p>
            <a:pPr marL="0" indent="0">
              <a:buNone/>
            </a:pPr>
            <a:r>
              <a:rPr lang="en-US" u="sng" dirty="0"/>
              <a:t>Goal 2</a:t>
            </a:r>
          </a:p>
          <a:p>
            <a:pPr marL="75068" marR="54124" lvl="0" indent="-6475" algn="l" rtl="0">
              <a:lnSpc>
                <a:spcPct val="92972"/>
              </a:lnSpc>
              <a:spcBef>
                <a:spcPts val="1065"/>
              </a:spcBef>
              <a:spcAft>
                <a:spcPts val="0"/>
              </a:spcAft>
              <a:buNone/>
            </a:pPr>
            <a:r>
              <a:rPr lang="en-US" sz="3200" b="1" dirty="0">
                <a:solidFill>
                  <a:srgbClr val="000000"/>
                </a:solidFill>
                <a:ea typeface="Work Sans"/>
                <a:cs typeface="Work Sans"/>
                <a:sym typeface="Work Sans"/>
              </a:rPr>
              <a:t>Metrics - 9 total</a:t>
            </a:r>
          </a:p>
          <a:p>
            <a:pPr marL="75068" marR="54124" lvl="0" indent="-6475" algn="l" rtl="0">
              <a:lnSpc>
                <a:spcPct val="92972"/>
              </a:lnSpc>
              <a:spcBef>
                <a:spcPts val="0"/>
              </a:spcBef>
              <a:spcAft>
                <a:spcPts val="0"/>
              </a:spcAft>
              <a:buNone/>
            </a:pPr>
            <a:endParaRPr lang="en-US" sz="3200" dirty="0">
              <a:solidFill>
                <a:srgbClr val="000000"/>
              </a:solidFill>
              <a:ea typeface="Work Sans"/>
              <a:cs typeface="Work Sans"/>
              <a:sym typeface="Work Sans"/>
            </a:endParaRPr>
          </a:p>
          <a:p>
            <a:pPr marL="457200" lvl="0" indent="-304800" algn="l" rtl="0">
              <a:spcBef>
                <a:spcPts val="0"/>
              </a:spcBef>
              <a:spcAft>
                <a:spcPts val="0"/>
              </a:spcAft>
              <a:buClr>
                <a:srgbClr val="0D0D0D"/>
              </a:buClr>
              <a:buSzPts val="1200"/>
              <a:buFont typeface="Work Sans"/>
              <a:buAutoNum type="arabicPeriod"/>
            </a:pPr>
            <a:r>
              <a:rPr lang="en-US" sz="3200" dirty="0">
                <a:solidFill>
                  <a:srgbClr val="0D0D0D"/>
                </a:solidFill>
                <a:ea typeface="Work Sans"/>
                <a:cs typeface="Work Sans"/>
                <a:sym typeface="Work Sans"/>
              </a:rPr>
              <a:t>CTE Completion and A-G Completion (Priority 4)</a:t>
            </a:r>
          </a:p>
          <a:p>
            <a:pPr marL="457200" lvl="0" indent="-304800" algn="l" rtl="0">
              <a:spcBef>
                <a:spcPts val="0"/>
              </a:spcBef>
              <a:spcAft>
                <a:spcPts val="0"/>
              </a:spcAft>
              <a:buClr>
                <a:srgbClr val="0D0D0D"/>
              </a:buClr>
              <a:buSzPts val="1200"/>
              <a:buFont typeface="Work Sans"/>
              <a:buAutoNum type="arabicPeriod"/>
            </a:pPr>
            <a:r>
              <a:rPr lang="en-US" sz="3200" dirty="0">
                <a:solidFill>
                  <a:srgbClr val="0D0D0D"/>
                </a:solidFill>
                <a:ea typeface="Work Sans"/>
                <a:cs typeface="Work Sans"/>
                <a:sym typeface="Work Sans"/>
              </a:rPr>
              <a:t>AP exams with qualifying score - LEA Wide (Priority 4)</a:t>
            </a:r>
          </a:p>
          <a:p>
            <a:pPr marL="457200" lvl="0" indent="-304800" algn="l" rtl="0">
              <a:spcBef>
                <a:spcPts val="0"/>
              </a:spcBef>
              <a:spcAft>
                <a:spcPts val="0"/>
              </a:spcAft>
              <a:buClr>
                <a:srgbClr val="0D0D0D"/>
              </a:buClr>
              <a:buSzPts val="1200"/>
              <a:buFont typeface="Work Sans"/>
              <a:buAutoNum type="arabicPeriod"/>
            </a:pPr>
            <a:r>
              <a:rPr lang="en-US" sz="3200" dirty="0">
                <a:solidFill>
                  <a:srgbClr val="0D0D0D"/>
                </a:solidFill>
                <a:ea typeface="Work Sans"/>
                <a:cs typeface="Work Sans"/>
                <a:sym typeface="Work Sans"/>
              </a:rPr>
              <a:t>Graduation Rate (Priority 5)</a:t>
            </a:r>
          </a:p>
          <a:p>
            <a:pPr marL="457200" lvl="0" indent="-304800" algn="l" rtl="0">
              <a:spcBef>
                <a:spcPts val="0"/>
              </a:spcBef>
              <a:spcAft>
                <a:spcPts val="0"/>
              </a:spcAft>
              <a:buClr>
                <a:srgbClr val="0D0D0D"/>
              </a:buClr>
              <a:buSzPts val="1200"/>
              <a:buFont typeface="Work Sans"/>
              <a:buAutoNum type="arabicPeriod"/>
            </a:pPr>
            <a:r>
              <a:rPr lang="en-US" sz="3200" dirty="0">
                <a:solidFill>
                  <a:srgbClr val="0D0D0D"/>
                </a:solidFill>
                <a:ea typeface="Work Sans"/>
                <a:cs typeface="Work Sans"/>
                <a:sym typeface="Work Sans"/>
              </a:rPr>
              <a:t>Access to and Enrollment in a Broad Course of Study (Priority 7)</a:t>
            </a:r>
          </a:p>
          <a:p>
            <a:pPr marL="457200" lvl="0" indent="-304800" algn="l" rtl="0">
              <a:spcBef>
                <a:spcPts val="0"/>
              </a:spcBef>
              <a:spcAft>
                <a:spcPts val="0"/>
              </a:spcAft>
              <a:buClr>
                <a:srgbClr val="0D0D0D"/>
              </a:buClr>
              <a:buSzPts val="1200"/>
              <a:buFont typeface="Work Sans"/>
              <a:buAutoNum type="arabicPeriod"/>
            </a:pPr>
            <a:r>
              <a:rPr lang="en-US" sz="3200" dirty="0">
                <a:solidFill>
                  <a:srgbClr val="0D0D0D"/>
                </a:solidFill>
                <a:ea typeface="Work Sans"/>
                <a:cs typeface="Work Sans"/>
                <a:sym typeface="Work Sans"/>
              </a:rPr>
              <a:t>College &amp; Career Indicator/CCI (Priority 8)</a:t>
            </a:r>
          </a:p>
          <a:p>
            <a:pPr marL="457200" lvl="0" indent="-304800" algn="l" rtl="0">
              <a:spcBef>
                <a:spcPts val="0"/>
              </a:spcBef>
              <a:spcAft>
                <a:spcPts val="0"/>
              </a:spcAft>
              <a:buClr>
                <a:srgbClr val="0D0D0D"/>
              </a:buClr>
              <a:buSzPts val="1200"/>
              <a:buFont typeface="Work Sans"/>
              <a:buAutoNum type="arabicPeriod"/>
            </a:pPr>
            <a:r>
              <a:rPr lang="en-US" sz="3200" dirty="0">
                <a:solidFill>
                  <a:srgbClr val="0D0D0D"/>
                </a:solidFill>
                <a:ea typeface="Work Sans"/>
                <a:cs typeface="Work Sans"/>
                <a:sym typeface="Work Sans"/>
              </a:rPr>
              <a:t>Golden State Seal Merit Diploma (Priority 8)</a:t>
            </a:r>
          </a:p>
          <a:p>
            <a:pPr marL="457200" lvl="0" indent="-304800" algn="l" rtl="0">
              <a:spcBef>
                <a:spcPts val="0"/>
              </a:spcBef>
              <a:spcAft>
                <a:spcPts val="0"/>
              </a:spcAft>
              <a:buClr>
                <a:srgbClr val="0D0D0D"/>
              </a:buClr>
              <a:buSzPts val="1200"/>
              <a:buFont typeface="Work Sans"/>
              <a:buAutoNum type="arabicPeriod"/>
            </a:pPr>
            <a:r>
              <a:rPr lang="en-US" sz="3200" dirty="0">
                <a:solidFill>
                  <a:srgbClr val="0D0D0D"/>
                </a:solidFill>
                <a:ea typeface="Work Sans"/>
                <a:cs typeface="Work Sans"/>
                <a:sym typeface="Work Sans"/>
              </a:rPr>
              <a:t>Local Indicator - AP Students in District</a:t>
            </a:r>
          </a:p>
          <a:p>
            <a:pPr marL="457200" lvl="0" indent="-304800" algn="l" rtl="0">
              <a:spcBef>
                <a:spcPts val="0"/>
              </a:spcBef>
              <a:spcAft>
                <a:spcPts val="0"/>
              </a:spcAft>
              <a:buClr>
                <a:srgbClr val="0D0D0D"/>
              </a:buClr>
              <a:buSzPts val="1200"/>
              <a:buFont typeface="Work Sans"/>
              <a:buAutoNum type="arabicPeriod"/>
            </a:pPr>
            <a:r>
              <a:rPr lang="en-US" sz="3200" dirty="0">
                <a:solidFill>
                  <a:srgbClr val="0D0D0D"/>
                </a:solidFill>
                <a:ea typeface="Work Sans"/>
                <a:cs typeface="Work Sans"/>
                <a:sym typeface="Work Sans"/>
              </a:rPr>
              <a:t>Local Indicator - AP Exams taken LEA Wide</a:t>
            </a:r>
          </a:p>
          <a:p>
            <a:pPr marL="457200" lvl="0" indent="-304800" algn="l" rtl="0">
              <a:spcBef>
                <a:spcPts val="0"/>
              </a:spcBef>
              <a:spcAft>
                <a:spcPts val="0"/>
              </a:spcAft>
              <a:buClr>
                <a:srgbClr val="0D0D0D"/>
              </a:buClr>
              <a:buSzPts val="1200"/>
              <a:buFont typeface="Work Sans"/>
              <a:buAutoNum type="arabicPeriod"/>
            </a:pPr>
            <a:r>
              <a:rPr lang="en-US" sz="3200" dirty="0">
                <a:solidFill>
                  <a:srgbClr val="0D0D0D"/>
                </a:solidFill>
                <a:ea typeface="Work Sans"/>
                <a:cs typeface="Work Sans"/>
                <a:sym typeface="Work Sans"/>
              </a:rPr>
              <a:t>Local Indicator - Classroom Walkthroughs</a:t>
            </a:r>
            <a:endParaRPr lang="en-US" sz="2000" dirty="0">
              <a:solidFill>
                <a:srgbClr val="000000"/>
              </a:solidFill>
              <a:ea typeface="Work Sans"/>
              <a:cs typeface="Work Sans"/>
              <a:sym typeface="Work Sans"/>
            </a:endParaRPr>
          </a:p>
          <a:p>
            <a:endParaRPr lang="en-US" dirty="0"/>
          </a:p>
        </p:txBody>
      </p:sp>
      <p:sp>
        <p:nvSpPr>
          <p:cNvPr id="7" name="Content Placeholder 6">
            <a:extLst>
              <a:ext uri="{FF2B5EF4-FFF2-40B4-BE49-F238E27FC236}">
                <a16:creationId xmlns:a16="http://schemas.microsoft.com/office/drawing/2014/main" id="{D35E48A9-9B9F-86DE-2803-5C947166D2BD}"/>
              </a:ext>
            </a:extLst>
          </p:cNvPr>
          <p:cNvSpPr>
            <a:spLocks noGrp="1"/>
          </p:cNvSpPr>
          <p:nvPr>
            <p:ph sz="half" idx="1"/>
          </p:nvPr>
        </p:nvSpPr>
        <p:spPr>
          <a:xfrm>
            <a:off x="914400" y="1934718"/>
            <a:ext cx="5181600" cy="4251960"/>
          </a:xfrm>
        </p:spPr>
        <p:txBody>
          <a:bodyPr>
            <a:noAutofit/>
          </a:bodyPr>
          <a:lstStyle/>
          <a:p>
            <a:pPr marL="0" indent="0">
              <a:buNone/>
            </a:pPr>
            <a:r>
              <a:rPr lang="en-US" sz="2200" u="sng" dirty="0"/>
              <a:t>Goal 1</a:t>
            </a:r>
          </a:p>
          <a:p>
            <a:pPr marL="75068" marR="54124" lvl="0" indent="-6475" algn="l" rtl="0">
              <a:lnSpc>
                <a:spcPct val="72972"/>
              </a:lnSpc>
              <a:spcBef>
                <a:spcPts val="1065"/>
              </a:spcBef>
              <a:spcAft>
                <a:spcPts val="0"/>
              </a:spcAft>
              <a:buSzPts val="852"/>
              <a:buNone/>
            </a:pPr>
            <a:r>
              <a:rPr lang="en-US" sz="2200" b="1" dirty="0">
                <a:solidFill>
                  <a:srgbClr val="000000"/>
                </a:solidFill>
                <a:ea typeface="Work Sans"/>
                <a:cs typeface="Work Sans"/>
                <a:sym typeface="Work Sans"/>
              </a:rPr>
              <a:t>Metrics - </a:t>
            </a:r>
            <a:r>
              <a:rPr lang="en-US" sz="2200" dirty="0">
                <a:solidFill>
                  <a:srgbClr val="000000"/>
                </a:solidFill>
                <a:ea typeface="Work Sans"/>
                <a:cs typeface="Work Sans"/>
                <a:sym typeface="Work Sans"/>
              </a:rPr>
              <a:t>13 total</a:t>
            </a:r>
          </a:p>
          <a:p>
            <a:pPr marL="75068" marR="54124" lvl="0" indent="-6475" algn="l" rtl="0">
              <a:lnSpc>
                <a:spcPct val="72972"/>
              </a:lnSpc>
              <a:spcBef>
                <a:spcPts val="0"/>
              </a:spcBef>
              <a:spcAft>
                <a:spcPts val="0"/>
              </a:spcAft>
              <a:buSzPts val="852"/>
              <a:buNone/>
            </a:pPr>
            <a:endParaRPr lang="en-US" sz="2000" dirty="0">
              <a:solidFill>
                <a:srgbClr val="000000"/>
              </a:solidFill>
              <a:ea typeface="Work Sans"/>
              <a:cs typeface="Work Sans"/>
              <a:sym typeface="Work Sans"/>
            </a:endParaRPr>
          </a:p>
          <a:p>
            <a:pPr marL="457200" lvl="0" indent="-298926" algn="l" rtl="0">
              <a:lnSpc>
                <a:spcPct val="95000"/>
              </a:lnSpc>
              <a:spcBef>
                <a:spcPts val="0"/>
              </a:spcBef>
              <a:spcAft>
                <a:spcPts val="0"/>
              </a:spcAft>
              <a:buClr>
                <a:srgbClr val="0D0D0D"/>
              </a:buClr>
              <a:buSzPts val="1108"/>
              <a:buFont typeface="Work Sans"/>
              <a:buAutoNum type="arabicPeriod"/>
            </a:pPr>
            <a:r>
              <a:rPr lang="en-US" sz="2000" dirty="0">
                <a:solidFill>
                  <a:srgbClr val="0D0D0D"/>
                </a:solidFill>
                <a:ea typeface="Work Sans"/>
                <a:cs typeface="Work Sans"/>
                <a:sym typeface="Work Sans"/>
              </a:rPr>
              <a:t>Implementation of Academic Standards (Priority 2)</a:t>
            </a:r>
          </a:p>
          <a:p>
            <a:pPr marL="457200" lvl="0" indent="-298926" algn="l" rtl="0">
              <a:lnSpc>
                <a:spcPct val="95000"/>
              </a:lnSpc>
              <a:spcBef>
                <a:spcPts val="0"/>
              </a:spcBef>
              <a:spcAft>
                <a:spcPts val="0"/>
              </a:spcAft>
              <a:buClr>
                <a:srgbClr val="0D0D0D"/>
              </a:buClr>
              <a:buSzPts val="1108"/>
              <a:buFont typeface="Work Sans"/>
              <a:buAutoNum type="arabicPeriod"/>
            </a:pPr>
            <a:r>
              <a:rPr lang="en-US" sz="2000" dirty="0">
                <a:solidFill>
                  <a:srgbClr val="0D0D0D"/>
                </a:solidFill>
                <a:ea typeface="Work Sans"/>
                <a:cs typeface="Work Sans"/>
                <a:sym typeface="Work Sans"/>
              </a:rPr>
              <a:t>CAASPP ELA (Priority 4)</a:t>
            </a:r>
          </a:p>
          <a:p>
            <a:pPr marL="457200" lvl="0" indent="-298926" algn="l" rtl="0">
              <a:lnSpc>
                <a:spcPct val="95000"/>
              </a:lnSpc>
              <a:spcBef>
                <a:spcPts val="0"/>
              </a:spcBef>
              <a:spcAft>
                <a:spcPts val="0"/>
              </a:spcAft>
              <a:buClr>
                <a:srgbClr val="0D0D0D"/>
              </a:buClr>
              <a:buSzPts val="1108"/>
              <a:buFont typeface="Work Sans"/>
              <a:buAutoNum type="arabicPeriod"/>
            </a:pPr>
            <a:r>
              <a:rPr lang="en-US" sz="2000" dirty="0">
                <a:solidFill>
                  <a:srgbClr val="0D0D0D"/>
                </a:solidFill>
                <a:ea typeface="Work Sans"/>
                <a:cs typeface="Work Sans"/>
                <a:sym typeface="Work Sans"/>
              </a:rPr>
              <a:t>CAASPP Math (Priority 4)</a:t>
            </a:r>
          </a:p>
          <a:p>
            <a:pPr marL="457200" lvl="0" indent="-298926" algn="l" rtl="0">
              <a:lnSpc>
                <a:spcPct val="95000"/>
              </a:lnSpc>
              <a:spcBef>
                <a:spcPts val="0"/>
              </a:spcBef>
              <a:spcAft>
                <a:spcPts val="0"/>
              </a:spcAft>
              <a:buClr>
                <a:srgbClr val="0D0D0D"/>
              </a:buClr>
              <a:buSzPts val="1108"/>
              <a:buFont typeface="Work Sans"/>
              <a:buAutoNum type="arabicPeriod"/>
            </a:pPr>
            <a:r>
              <a:rPr lang="en-US" sz="2000" dirty="0">
                <a:solidFill>
                  <a:srgbClr val="0D0D0D"/>
                </a:solidFill>
                <a:ea typeface="Work Sans"/>
                <a:cs typeface="Work Sans"/>
                <a:sym typeface="Work Sans"/>
              </a:rPr>
              <a:t>California Science Test (Priority 4)</a:t>
            </a:r>
          </a:p>
          <a:p>
            <a:pPr marL="457200" lvl="0" indent="-298926" algn="l" rtl="0">
              <a:lnSpc>
                <a:spcPct val="95000"/>
              </a:lnSpc>
              <a:spcBef>
                <a:spcPts val="0"/>
              </a:spcBef>
              <a:spcAft>
                <a:spcPts val="0"/>
              </a:spcAft>
              <a:buClr>
                <a:srgbClr val="0D0D0D"/>
              </a:buClr>
              <a:buSzPts val="1108"/>
              <a:buFont typeface="Work Sans"/>
              <a:buAutoNum type="arabicPeriod"/>
            </a:pPr>
            <a:r>
              <a:rPr lang="en-US" sz="2000" dirty="0">
                <a:solidFill>
                  <a:srgbClr val="0D0D0D"/>
                </a:solidFill>
                <a:ea typeface="Work Sans"/>
                <a:cs typeface="Work Sans"/>
                <a:sym typeface="Work Sans"/>
              </a:rPr>
              <a:t>A-G Completion (Priority 4)</a:t>
            </a:r>
          </a:p>
          <a:p>
            <a:pPr marL="457200" lvl="0" indent="-298926" algn="l" rtl="0">
              <a:lnSpc>
                <a:spcPct val="95000"/>
              </a:lnSpc>
              <a:spcBef>
                <a:spcPts val="0"/>
              </a:spcBef>
              <a:spcAft>
                <a:spcPts val="0"/>
              </a:spcAft>
              <a:buClr>
                <a:srgbClr val="0D0D0D"/>
              </a:buClr>
              <a:buSzPts val="1108"/>
              <a:buFont typeface="Work Sans"/>
              <a:buAutoNum type="arabicPeriod"/>
            </a:pPr>
            <a:r>
              <a:rPr lang="en-US" sz="2000" dirty="0">
                <a:solidFill>
                  <a:srgbClr val="0D0D0D"/>
                </a:solidFill>
                <a:ea typeface="Work Sans"/>
                <a:cs typeface="Work Sans"/>
                <a:sym typeface="Work Sans"/>
              </a:rPr>
              <a:t>CTE Pathway Completion (Priority 4)</a:t>
            </a:r>
          </a:p>
          <a:p>
            <a:pPr marL="457200" lvl="0" indent="-298926" algn="l" rtl="0">
              <a:lnSpc>
                <a:spcPct val="95000"/>
              </a:lnSpc>
              <a:spcBef>
                <a:spcPts val="0"/>
              </a:spcBef>
              <a:spcAft>
                <a:spcPts val="0"/>
              </a:spcAft>
              <a:buClr>
                <a:srgbClr val="0D0D0D"/>
              </a:buClr>
              <a:buSzPts val="1108"/>
              <a:buFont typeface="Work Sans"/>
              <a:buAutoNum type="arabicPeriod"/>
            </a:pPr>
            <a:r>
              <a:rPr lang="en-US" sz="2000" dirty="0">
                <a:solidFill>
                  <a:srgbClr val="0D0D0D"/>
                </a:solidFill>
                <a:ea typeface="Work Sans"/>
                <a:cs typeface="Work Sans"/>
                <a:sym typeface="Work Sans"/>
              </a:rPr>
              <a:t>English Learner Progress Indicator (Priority 4)</a:t>
            </a:r>
          </a:p>
          <a:p>
            <a:pPr marL="457200" lvl="0" indent="-298926" algn="l" rtl="0">
              <a:lnSpc>
                <a:spcPct val="95000"/>
              </a:lnSpc>
              <a:spcBef>
                <a:spcPts val="0"/>
              </a:spcBef>
              <a:spcAft>
                <a:spcPts val="0"/>
              </a:spcAft>
              <a:buClr>
                <a:srgbClr val="0D0D0D"/>
              </a:buClr>
              <a:buSzPts val="1108"/>
              <a:buFont typeface="Work Sans"/>
              <a:buAutoNum type="arabicPeriod"/>
            </a:pPr>
            <a:r>
              <a:rPr lang="en-US" sz="2000" dirty="0">
                <a:solidFill>
                  <a:srgbClr val="0D0D0D"/>
                </a:solidFill>
                <a:ea typeface="Work Sans"/>
                <a:cs typeface="Work Sans"/>
                <a:sym typeface="Work Sans"/>
              </a:rPr>
              <a:t>English Learner Reclassification Rate (Priority 4)</a:t>
            </a:r>
          </a:p>
          <a:p>
            <a:pPr marL="457200" lvl="0" indent="-298926" algn="l" rtl="0">
              <a:lnSpc>
                <a:spcPct val="95000"/>
              </a:lnSpc>
              <a:spcBef>
                <a:spcPts val="0"/>
              </a:spcBef>
              <a:spcAft>
                <a:spcPts val="0"/>
              </a:spcAft>
              <a:buClr>
                <a:srgbClr val="0D0D0D"/>
              </a:buClr>
              <a:buSzPts val="1108"/>
              <a:buFont typeface="Work Sans"/>
              <a:buAutoNum type="arabicPeriod"/>
            </a:pPr>
            <a:r>
              <a:rPr lang="en-US" sz="2000" dirty="0">
                <a:solidFill>
                  <a:srgbClr val="0D0D0D"/>
                </a:solidFill>
                <a:ea typeface="Work Sans"/>
                <a:cs typeface="Work Sans"/>
                <a:sym typeface="Work Sans"/>
              </a:rPr>
              <a:t>EAP % Students Prepared for College ELA (Priority 4)</a:t>
            </a:r>
          </a:p>
          <a:p>
            <a:pPr marL="457200" lvl="0" indent="-298926" algn="l" rtl="0">
              <a:lnSpc>
                <a:spcPct val="95000"/>
              </a:lnSpc>
              <a:spcBef>
                <a:spcPts val="0"/>
              </a:spcBef>
              <a:spcAft>
                <a:spcPts val="0"/>
              </a:spcAft>
              <a:buClr>
                <a:srgbClr val="0D0D0D"/>
              </a:buClr>
              <a:buSzPts val="1108"/>
              <a:buFont typeface="Work Sans"/>
              <a:buAutoNum type="arabicPeriod"/>
            </a:pPr>
            <a:r>
              <a:rPr lang="en-US" sz="2000" dirty="0">
                <a:solidFill>
                  <a:srgbClr val="0D0D0D"/>
                </a:solidFill>
                <a:ea typeface="Work Sans"/>
                <a:cs typeface="Work Sans"/>
                <a:sym typeface="Work Sans"/>
              </a:rPr>
              <a:t>EAP % Students Prepared for College Math (Priority 4)</a:t>
            </a:r>
          </a:p>
          <a:p>
            <a:pPr marL="457200" lvl="0" indent="-298926" algn="l" rtl="0">
              <a:lnSpc>
                <a:spcPct val="95000"/>
              </a:lnSpc>
              <a:spcBef>
                <a:spcPts val="0"/>
              </a:spcBef>
              <a:spcAft>
                <a:spcPts val="0"/>
              </a:spcAft>
              <a:buClr>
                <a:srgbClr val="0D0D0D"/>
              </a:buClr>
              <a:buSzPts val="1108"/>
              <a:buFont typeface="Work Sans"/>
              <a:buAutoNum type="arabicPeriod"/>
            </a:pPr>
            <a:r>
              <a:rPr lang="en-US" sz="2000" dirty="0">
                <a:solidFill>
                  <a:srgbClr val="0D0D0D"/>
                </a:solidFill>
                <a:ea typeface="Work Sans"/>
                <a:cs typeface="Work Sans"/>
                <a:sym typeface="Work Sans"/>
              </a:rPr>
              <a:t>Seal of Biliteracy (Priority 8)</a:t>
            </a:r>
          </a:p>
          <a:p>
            <a:pPr marL="457200" lvl="0" indent="-298926" algn="l" rtl="0">
              <a:lnSpc>
                <a:spcPct val="95000"/>
              </a:lnSpc>
              <a:spcBef>
                <a:spcPts val="0"/>
              </a:spcBef>
              <a:spcAft>
                <a:spcPts val="0"/>
              </a:spcAft>
              <a:buClr>
                <a:srgbClr val="0D0D0D"/>
              </a:buClr>
              <a:buSzPts val="1108"/>
              <a:buFont typeface="Work Sans"/>
              <a:buAutoNum type="arabicPeriod"/>
            </a:pPr>
            <a:r>
              <a:rPr lang="en-US" sz="2000" dirty="0">
                <a:solidFill>
                  <a:srgbClr val="0D0D0D"/>
                </a:solidFill>
                <a:ea typeface="Work Sans"/>
                <a:cs typeface="Work Sans"/>
                <a:sym typeface="Work Sans"/>
              </a:rPr>
              <a:t>Local Indicator - ELA Assessment: NWEA Map </a:t>
            </a:r>
          </a:p>
          <a:p>
            <a:pPr marL="457200" lvl="0" indent="-298926" algn="l" rtl="0">
              <a:lnSpc>
                <a:spcPct val="95000"/>
              </a:lnSpc>
              <a:spcBef>
                <a:spcPts val="0"/>
              </a:spcBef>
              <a:spcAft>
                <a:spcPts val="0"/>
              </a:spcAft>
              <a:buClr>
                <a:srgbClr val="0D0D0D"/>
              </a:buClr>
              <a:buSzPts val="1108"/>
              <a:buFont typeface="Work Sans"/>
              <a:buAutoNum type="arabicPeriod"/>
            </a:pPr>
            <a:r>
              <a:rPr lang="en-US" sz="2000" dirty="0">
                <a:solidFill>
                  <a:srgbClr val="0D0D0D"/>
                </a:solidFill>
                <a:ea typeface="Work Sans"/>
                <a:cs typeface="Work Sans"/>
                <a:sym typeface="Work Sans"/>
              </a:rPr>
              <a:t>Local Indicator - Math Assessment: NWEA MAP </a:t>
            </a:r>
            <a:endParaRPr lang="en-US" sz="1800" dirty="0">
              <a:ea typeface="Work Sans"/>
              <a:cs typeface="Work Sans"/>
              <a:sym typeface="Work Sans"/>
            </a:endParaRPr>
          </a:p>
        </p:txBody>
      </p:sp>
    </p:spTree>
    <p:extLst>
      <p:ext uri="{BB962C8B-B14F-4D97-AF65-F5344CB8AC3E}">
        <p14:creationId xmlns:p14="http://schemas.microsoft.com/office/powerpoint/2010/main" val="35861859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7C96E2-E1CF-C31D-B2C0-B7F4FADE49A2}"/>
              </a:ext>
            </a:extLst>
          </p:cNvPr>
          <p:cNvSpPr>
            <a:spLocks noGrp="1"/>
          </p:cNvSpPr>
          <p:nvPr>
            <p:ph type="title"/>
          </p:nvPr>
        </p:nvSpPr>
        <p:spPr>
          <a:xfrm>
            <a:off x="838200" y="244475"/>
            <a:ext cx="10515600" cy="1325563"/>
          </a:xfrm>
        </p:spPr>
        <p:txBody>
          <a:bodyPr>
            <a:noAutofit/>
          </a:bodyPr>
          <a:lstStyle/>
          <a:p>
            <a:pPr algn="ctr"/>
            <a:r>
              <a:rPr lang="en-US" sz="3200" dirty="0">
                <a:solidFill>
                  <a:srgbClr val="0070C0"/>
                </a:solidFill>
              </a:rPr>
              <a:t>Goal 3 – </a:t>
            </a:r>
            <a:br>
              <a:rPr lang="en-US" sz="3200" dirty="0">
                <a:solidFill>
                  <a:srgbClr val="0070C0"/>
                </a:solidFill>
              </a:rPr>
            </a:br>
            <a:r>
              <a:rPr lang="en" sz="3200" dirty="0">
                <a:solidFill>
                  <a:srgbClr val="0070C0"/>
                </a:solidFill>
                <a:ea typeface="Comfortaa"/>
                <a:cs typeface="Comfortaa"/>
                <a:sym typeface="Comfortaa"/>
              </a:rPr>
              <a:t>Cultivate a Safe and Secure, Positive School Culture that Supports </a:t>
            </a:r>
            <a:br>
              <a:rPr lang="en" sz="3200" dirty="0">
                <a:solidFill>
                  <a:srgbClr val="0070C0"/>
                </a:solidFill>
                <a:ea typeface="Comfortaa"/>
                <a:cs typeface="Comfortaa"/>
                <a:sym typeface="Comfortaa"/>
              </a:rPr>
            </a:br>
            <a:r>
              <a:rPr lang="en" sz="3200" dirty="0">
                <a:solidFill>
                  <a:srgbClr val="0070C0"/>
                </a:solidFill>
                <a:ea typeface="Comfortaa"/>
                <a:cs typeface="Comfortaa"/>
                <a:sym typeface="Comfortaa"/>
              </a:rPr>
              <a:t>all Students' Personal and Academic Growth.</a:t>
            </a:r>
            <a:endParaRPr lang="en-US" sz="3200" dirty="0">
              <a:solidFill>
                <a:srgbClr val="0070C0"/>
              </a:solidFill>
            </a:endParaRPr>
          </a:p>
        </p:txBody>
      </p:sp>
      <p:graphicFrame>
        <p:nvGraphicFramePr>
          <p:cNvPr id="4" name="Table 3">
            <a:extLst>
              <a:ext uri="{FF2B5EF4-FFF2-40B4-BE49-F238E27FC236}">
                <a16:creationId xmlns:a16="http://schemas.microsoft.com/office/drawing/2014/main" id="{D5CEE1F6-55D9-932E-4E78-2A059B489102}"/>
              </a:ext>
            </a:extLst>
          </p:cNvPr>
          <p:cNvGraphicFramePr>
            <a:graphicFrameLocks noGrp="1"/>
          </p:cNvGraphicFramePr>
          <p:nvPr>
            <p:extLst>
              <p:ext uri="{D42A27DB-BD31-4B8C-83A1-F6EECF244321}">
                <p14:modId xmlns:p14="http://schemas.microsoft.com/office/powerpoint/2010/main" val="3644162587"/>
              </p:ext>
            </p:extLst>
          </p:nvPr>
        </p:nvGraphicFramePr>
        <p:xfrm>
          <a:off x="431800" y="2192866"/>
          <a:ext cx="11258550" cy="3537600"/>
        </p:xfrm>
        <a:graphic>
          <a:graphicData uri="http://schemas.openxmlformats.org/drawingml/2006/table">
            <a:tbl>
              <a:tblPr firstRow="1" bandRow="1">
                <a:tableStyleId>{BC89EF96-8CEA-46FF-86C4-4CE0E7609802}</a:tableStyleId>
              </a:tblPr>
              <a:tblGrid>
                <a:gridCol w="5629275">
                  <a:extLst>
                    <a:ext uri="{9D8B030D-6E8A-4147-A177-3AD203B41FA5}">
                      <a16:colId xmlns:a16="http://schemas.microsoft.com/office/drawing/2014/main" val="1961759926"/>
                    </a:ext>
                  </a:extLst>
                </a:gridCol>
                <a:gridCol w="5629275">
                  <a:extLst>
                    <a:ext uri="{9D8B030D-6E8A-4147-A177-3AD203B41FA5}">
                      <a16:colId xmlns:a16="http://schemas.microsoft.com/office/drawing/2014/main" val="1459848605"/>
                    </a:ext>
                  </a:extLst>
                </a:gridCol>
              </a:tblGrid>
              <a:tr h="370840">
                <a:tc>
                  <a:txBody>
                    <a:bodyPr/>
                    <a:lstStyle/>
                    <a:p>
                      <a:pPr marL="0" lvl="0" indent="0" algn="l" rtl="0">
                        <a:spcBef>
                          <a:spcPts val="0"/>
                        </a:spcBef>
                        <a:spcAft>
                          <a:spcPts val="0"/>
                        </a:spcAft>
                        <a:buNone/>
                      </a:pPr>
                      <a:r>
                        <a:rPr lang="en" sz="2000" b="1" i="0" dirty="0">
                          <a:solidFill>
                            <a:schemeClr val="tx1"/>
                          </a:solidFill>
                          <a:latin typeface="+mn-lt"/>
                          <a:ea typeface="Work Sans"/>
                          <a:cs typeface="Work Sans"/>
                          <a:sym typeface="Work Sans"/>
                        </a:rPr>
                        <a:t>3.1 - Access to Standards- Aligned Instructional Materials</a:t>
                      </a:r>
                      <a:endParaRPr sz="2000" b="1" i="0" dirty="0">
                        <a:solidFill>
                          <a:schemeClr val="tx1"/>
                        </a:solidFill>
                        <a:latin typeface="+mn-lt"/>
                        <a:ea typeface="Work Sans"/>
                        <a:cs typeface="Work Sans"/>
                        <a:sym typeface="Work Sans"/>
                      </a:endParaRPr>
                    </a:p>
                  </a:txBody>
                  <a:tcPr marL="68650" marR="68650" marT="68700" marB="68700" anchor="ctr"/>
                </a:tc>
                <a:tc>
                  <a:txBody>
                    <a:bodyPr/>
                    <a:lstStyle/>
                    <a:p>
                      <a:pPr marL="0" lvl="0" indent="0" algn="l" rtl="0">
                        <a:spcBef>
                          <a:spcPts val="0"/>
                        </a:spcBef>
                        <a:spcAft>
                          <a:spcPts val="0"/>
                        </a:spcAft>
                        <a:buNone/>
                      </a:pPr>
                      <a:r>
                        <a:rPr lang="en" sz="2000" b="1">
                          <a:solidFill>
                            <a:schemeClr val="tx1"/>
                          </a:solidFill>
                          <a:latin typeface="+mn-lt"/>
                          <a:ea typeface="Work Sans"/>
                          <a:cs typeface="Work Sans"/>
                          <a:sym typeface="Work Sans"/>
                        </a:rPr>
                        <a:t>3.9 - Classified Professional Development</a:t>
                      </a:r>
                      <a:endParaRPr sz="2000" b="1">
                        <a:solidFill>
                          <a:schemeClr val="tx1"/>
                        </a:solidFill>
                        <a:latin typeface="+mn-lt"/>
                        <a:ea typeface="Work Sans"/>
                        <a:cs typeface="Work Sans"/>
                        <a:sym typeface="Work Sans"/>
                      </a:endParaRPr>
                    </a:p>
                  </a:txBody>
                  <a:tcPr marL="68650" marR="68650" marT="68700" marB="68700" anchor="ctr"/>
                </a:tc>
                <a:extLst>
                  <a:ext uri="{0D108BD9-81ED-4DB2-BD59-A6C34878D82A}">
                    <a16:rowId xmlns:a16="http://schemas.microsoft.com/office/drawing/2014/main" val="2974464481"/>
                  </a:ext>
                </a:extLst>
              </a:tr>
              <a:tr h="370840">
                <a:tc>
                  <a:txBody>
                    <a:bodyPr/>
                    <a:lstStyle/>
                    <a:p>
                      <a:pPr marL="0" lvl="0" indent="0" algn="l" rtl="0">
                        <a:spcBef>
                          <a:spcPts val="0"/>
                        </a:spcBef>
                        <a:spcAft>
                          <a:spcPts val="0"/>
                        </a:spcAft>
                        <a:buNone/>
                      </a:pPr>
                      <a:r>
                        <a:rPr lang="en" sz="2000" b="1" i="0">
                          <a:solidFill>
                            <a:schemeClr val="tx1"/>
                          </a:solidFill>
                          <a:latin typeface="+mn-lt"/>
                          <a:ea typeface="Work Sans"/>
                          <a:cs typeface="Work Sans"/>
                          <a:sym typeface="Work Sans"/>
                        </a:rPr>
                        <a:t>3.2 - Facilities in "Good" Repair</a:t>
                      </a:r>
                      <a:endParaRPr sz="2000" b="1" i="0">
                        <a:solidFill>
                          <a:schemeClr val="tx1"/>
                        </a:solidFill>
                        <a:latin typeface="+mn-lt"/>
                        <a:ea typeface="Work Sans"/>
                        <a:cs typeface="Work Sans"/>
                        <a:sym typeface="Work Sans"/>
                      </a:endParaRPr>
                    </a:p>
                  </a:txBody>
                  <a:tcPr marL="68650" marR="68650" marT="68700" marB="68700" anchor="ctr"/>
                </a:tc>
                <a:tc>
                  <a:txBody>
                    <a:bodyPr/>
                    <a:lstStyle/>
                    <a:p>
                      <a:pPr marL="0" lvl="0" indent="0" algn="l" rtl="0">
                        <a:spcBef>
                          <a:spcPts val="0"/>
                        </a:spcBef>
                        <a:spcAft>
                          <a:spcPts val="0"/>
                        </a:spcAft>
                        <a:buNone/>
                      </a:pPr>
                      <a:r>
                        <a:rPr lang="en" sz="2000" b="1">
                          <a:solidFill>
                            <a:schemeClr val="tx1"/>
                          </a:solidFill>
                          <a:latin typeface="+mn-lt"/>
                          <a:ea typeface="Work Sans"/>
                          <a:cs typeface="Work Sans"/>
                          <a:sym typeface="Work Sans"/>
                        </a:rPr>
                        <a:t>3.10 - Safe, Secure, and Positive Learning Environments</a:t>
                      </a:r>
                      <a:endParaRPr sz="2000" b="1">
                        <a:solidFill>
                          <a:schemeClr val="tx1"/>
                        </a:solidFill>
                        <a:latin typeface="+mn-lt"/>
                        <a:ea typeface="Work Sans"/>
                        <a:cs typeface="Work Sans"/>
                        <a:sym typeface="Work Sans"/>
                      </a:endParaRPr>
                    </a:p>
                  </a:txBody>
                  <a:tcPr marL="68650" marR="68650" marT="68700" marB="68700" anchor="ctr"/>
                </a:tc>
                <a:extLst>
                  <a:ext uri="{0D108BD9-81ED-4DB2-BD59-A6C34878D82A}">
                    <a16:rowId xmlns:a16="http://schemas.microsoft.com/office/drawing/2014/main" val="2907796820"/>
                  </a:ext>
                </a:extLst>
              </a:tr>
              <a:tr h="370840">
                <a:tc>
                  <a:txBody>
                    <a:bodyPr/>
                    <a:lstStyle/>
                    <a:p>
                      <a:pPr marL="0" lvl="0" indent="0" algn="l" rtl="0">
                        <a:spcBef>
                          <a:spcPts val="0"/>
                        </a:spcBef>
                        <a:spcAft>
                          <a:spcPts val="0"/>
                        </a:spcAft>
                        <a:buNone/>
                      </a:pPr>
                      <a:r>
                        <a:rPr lang="en" sz="2000" b="1" i="0">
                          <a:solidFill>
                            <a:schemeClr val="tx1"/>
                          </a:solidFill>
                          <a:latin typeface="+mn-lt"/>
                          <a:ea typeface="Work Sans"/>
                          <a:cs typeface="Work Sans"/>
                          <a:sym typeface="Work Sans"/>
                        </a:rPr>
                        <a:t>3.3 - Fully Credentialed and Appropriately Assigned Teachers</a:t>
                      </a:r>
                      <a:endParaRPr sz="2000" b="1" i="0">
                        <a:solidFill>
                          <a:schemeClr val="tx1"/>
                        </a:solidFill>
                        <a:latin typeface="+mn-lt"/>
                        <a:ea typeface="Work Sans"/>
                        <a:cs typeface="Work Sans"/>
                        <a:sym typeface="Work Sans"/>
                      </a:endParaRPr>
                    </a:p>
                  </a:txBody>
                  <a:tcPr marL="68650" marR="68650" marT="68700" marB="68700" anchor="ctr"/>
                </a:tc>
                <a:tc>
                  <a:txBody>
                    <a:bodyPr/>
                    <a:lstStyle/>
                    <a:p>
                      <a:pPr marL="0" lvl="0" indent="0" algn="l" rtl="0">
                        <a:spcBef>
                          <a:spcPts val="0"/>
                        </a:spcBef>
                        <a:spcAft>
                          <a:spcPts val="0"/>
                        </a:spcAft>
                        <a:buNone/>
                      </a:pPr>
                      <a:r>
                        <a:rPr lang="en" sz="2000" b="1" dirty="0">
                          <a:solidFill>
                            <a:schemeClr val="tx1"/>
                          </a:solidFill>
                          <a:latin typeface="+mn-lt"/>
                          <a:ea typeface="Work Sans"/>
                          <a:cs typeface="Work Sans"/>
                          <a:sym typeface="Work Sans"/>
                        </a:rPr>
                        <a:t>3.11 - Supplemental Interventions and Supports</a:t>
                      </a:r>
                      <a:endParaRPr sz="2000" b="1" dirty="0">
                        <a:solidFill>
                          <a:schemeClr val="tx1"/>
                        </a:solidFill>
                        <a:latin typeface="+mn-lt"/>
                        <a:ea typeface="Work Sans"/>
                        <a:cs typeface="Work Sans"/>
                        <a:sym typeface="Work Sans"/>
                      </a:endParaRPr>
                    </a:p>
                  </a:txBody>
                  <a:tcPr marL="68650" marR="68650" marT="68700" marB="68700" anchor="ctr"/>
                </a:tc>
                <a:extLst>
                  <a:ext uri="{0D108BD9-81ED-4DB2-BD59-A6C34878D82A}">
                    <a16:rowId xmlns:a16="http://schemas.microsoft.com/office/drawing/2014/main" val="2434986998"/>
                  </a:ext>
                </a:extLst>
              </a:tr>
              <a:tr h="370840">
                <a:tc>
                  <a:txBody>
                    <a:bodyPr/>
                    <a:lstStyle/>
                    <a:p>
                      <a:pPr marL="0" lvl="0" indent="0" algn="l" rtl="0">
                        <a:spcBef>
                          <a:spcPts val="0"/>
                        </a:spcBef>
                        <a:spcAft>
                          <a:spcPts val="0"/>
                        </a:spcAft>
                        <a:buNone/>
                      </a:pPr>
                      <a:r>
                        <a:rPr lang="en" sz="2000" b="1" i="0" dirty="0">
                          <a:solidFill>
                            <a:schemeClr val="tx1"/>
                          </a:solidFill>
                          <a:latin typeface="+mn-lt"/>
                          <a:ea typeface="Work Sans"/>
                          <a:cs typeface="Work Sans"/>
                          <a:sym typeface="Work Sans"/>
                        </a:rPr>
                        <a:t>3.4 - Career Technical Education (CTE) Programs</a:t>
                      </a:r>
                      <a:endParaRPr sz="2000" b="1" i="0" dirty="0">
                        <a:solidFill>
                          <a:schemeClr val="tx1"/>
                        </a:solidFill>
                        <a:latin typeface="+mn-lt"/>
                        <a:ea typeface="Work Sans"/>
                        <a:cs typeface="Work Sans"/>
                        <a:sym typeface="Work Sans"/>
                      </a:endParaRPr>
                    </a:p>
                  </a:txBody>
                  <a:tcPr marL="68650" marR="68650" marT="68700" marB="68700" anchor="ctr"/>
                </a:tc>
                <a:tc>
                  <a:txBody>
                    <a:bodyPr/>
                    <a:lstStyle/>
                    <a:p>
                      <a:pPr marL="0" lvl="0" indent="0" algn="l" rtl="0">
                        <a:spcBef>
                          <a:spcPts val="0"/>
                        </a:spcBef>
                        <a:spcAft>
                          <a:spcPts val="0"/>
                        </a:spcAft>
                        <a:buNone/>
                      </a:pPr>
                      <a:r>
                        <a:rPr lang="en" sz="2000" b="1">
                          <a:solidFill>
                            <a:schemeClr val="tx1"/>
                          </a:solidFill>
                          <a:latin typeface="+mn-lt"/>
                          <a:ea typeface="Work Sans"/>
                          <a:cs typeface="Work Sans"/>
                          <a:sym typeface="Work Sans"/>
                        </a:rPr>
                        <a:t>3.12 - Transportation</a:t>
                      </a:r>
                      <a:endParaRPr sz="2000" b="1">
                        <a:solidFill>
                          <a:schemeClr val="tx1"/>
                        </a:solidFill>
                        <a:latin typeface="+mn-lt"/>
                        <a:ea typeface="Work Sans"/>
                        <a:cs typeface="Work Sans"/>
                        <a:sym typeface="Work Sans"/>
                      </a:endParaRPr>
                    </a:p>
                  </a:txBody>
                  <a:tcPr marL="68650" marR="68650" marT="68700" marB="68700" anchor="ctr"/>
                </a:tc>
                <a:extLst>
                  <a:ext uri="{0D108BD9-81ED-4DB2-BD59-A6C34878D82A}">
                    <a16:rowId xmlns:a16="http://schemas.microsoft.com/office/drawing/2014/main" val="900256058"/>
                  </a:ext>
                </a:extLst>
              </a:tr>
              <a:tr h="370840">
                <a:tc>
                  <a:txBody>
                    <a:bodyPr/>
                    <a:lstStyle/>
                    <a:p>
                      <a:pPr marL="0" lvl="0" indent="0" algn="l" rtl="0">
                        <a:spcBef>
                          <a:spcPts val="0"/>
                        </a:spcBef>
                        <a:spcAft>
                          <a:spcPts val="0"/>
                        </a:spcAft>
                        <a:buNone/>
                      </a:pPr>
                      <a:r>
                        <a:rPr lang="en" sz="2000" b="1">
                          <a:solidFill>
                            <a:schemeClr val="tx1"/>
                          </a:solidFill>
                          <a:latin typeface="+mn-lt"/>
                          <a:ea typeface="Work Sans"/>
                          <a:cs typeface="Work Sans"/>
                          <a:sym typeface="Work Sans"/>
                        </a:rPr>
                        <a:t>3.5 - Recruit and Retain Teachers</a:t>
                      </a:r>
                      <a:endParaRPr sz="2000" b="1">
                        <a:solidFill>
                          <a:schemeClr val="tx1"/>
                        </a:solidFill>
                        <a:latin typeface="+mn-lt"/>
                        <a:ea typeface="Work Sans"/>
                        <a:cs typeface="Work Sans"/>
                        <a:sym typeface="Work Sans"/>
                      </a:endParaRPr>
                    </a:p>
                  </a:txBody>
                  <a:tcPr marL="68650" marR="68650" marT="68700" marB="68700" anchor="ctr"/>
                </a:tc>
                <a:tc>
                  <a:txBody>
                    <a:bodyPr/>
                    <a:lstStyle/>
                    <a:p>
                      <a:pPr marL="0" lvl="0" indent="0" algn="l" rtl="0">
                        <a:spcBef>
                          <a:spcPts val="0"/>
                        </a:spcBef>
                        <a:spcAft>
                          <a:spcPts val="0"/>
                        </a:spcAft>
                        <a:buNone/>
                      </a:pPr>
                      <a:r>
                        <a:rPr lang="en" sz="2000" b="1">
                          <a:solidFill>
                            <a:schemeClr val="tx1"/>
                          </a:solidFill>
                          <a:latin typeface="+mn-lt"/>
                          <a:ea typeface="Work Sans"/>
                          <a:cs typeface="Work Sans"/>
                          <a:sym typeface="Work Sans"/>
                        </a:rPr>
                        <a:t>3.13 - Independent City and Resilient Scholars</a:t>
                      </a:r>
                      <a:endParaRPr sz="2000" b="1">
                        <a:solidFill>
                          <a:schemeClr val="tx1"/>
                        </a:solidFill>
                        <a:latin typeface="+mn-lt"/>
                        <a:ea typeface="Work Sans"/>
                        <a:cs typeface="Work Sans"/>
                        <a:sym typeface="Work Sans"/>
                      </a:endParaRPr>
                    </a:p>
                  </a:txBody>
                  <a:tcPr marL="68650" marR="68650" marT="68700" marB="68700" anchor="ctr"/>
                </a:tc>
                <a:extLst>
                  <a:ext uri="{0D108BD9-81ED-4DB2-BD59-A6C34878D82A}">
                    <a16:rowId xmlns:a16="http://schemas.microsoft.com/office/drawing/2014/main" val="3560001275"/>
                  </a:ext>
                </a:extLst>
              </a:tr>
              <a:tr h="370840">
                <a:tc>
                  <a:txBody>
                    <a:bodyPr/>
                    <a:lstStyle/>
                    <a:p>
                      <a:pPr marL="0" lvl="0" indent="0" algn="l" rtl="0">
                        <a:spcBef>
                          <a:spcPts val="0"/>
                        </a:spcBef>
                        <a:spcAft>
                          <a:spcPts val="0"/>
                        </a:spcAft>
                        <a:buNone/>
                      </a:pPr>
                      <a:r>
                        <a:rPr lang="en" sz="2000" b="1">
                          <a:solidFill>
                            <a:schemeClr val="tx1"/>
                          </a:solidFill>
                          <a:latin typeface="+mn-lt"/>
                          <a:ea typeface="Work Sans"/>
                          <a:cs typeface="Work Sans"/>
                          <a:sym typeface="Work Sans"/>
                        </a:rPr>
                        <a:t>3.6 - Improve Attendance and Chronic Absenteeism</a:t>
                      </a:r>
                      <a:endParaRPr sz="2000" b="1">
                        <a:solidFill>
                          <a:schemeClr val="tx1"/>
                        </a:solidFill>
                        <a:latin typeface="+mn-lt"/>
                        <a:ea typeface="Work Sans"/>
                        <a:cs typeface="Work Sans"/>
                        <a:sym typeface="Work Sans"/>
                      </a:endParaRPr>
                    </a:p>
                  </a:txBody>
                  <a:tcPr marL="68650" marR="68650" marT="68700" marB="68700" anchor="ctr"/>
                </a:tc>
                <a:tc>
                  <a:txBody>
                    <a:bodyPr/>
                    <a:lstStyle/>
                    <a:p>
                      <a:pPr marL="0" lvl="0" indent="0" algn="l" rtl="0">
                        <a:spcBef>
                          <a:spcPts val="0"/>
                        </a:spcBef>
                        <a:spcAft>
                          <a:spcPts val="0"/>
                        </a:spcAft>
                        <a:buNone/>
                      </a:pPr>
                      <a:r>
                        <a:rPr lang="en" sz="2000" b="1">
                          <a:solidFill>
                            <a:schemeClr val="tx1"/>
                          </a:solidFill>
                          <a:latin typeface="+mn-lt"/>
                          <a:ea typeface="Work Sans"/>
                          <a:cs typeface="Work Sans"/>
                          <a:sym typeface="Work Sans"/>
                        </a:rPr>
                        <a:t>3.14 - Diversity Training</a:t>
                      </a:r>
                      <a:endParaRPr sz="2000" b="1">
                        <a:solidFill>
                          <a:schemeClr val="tx1"/>
                        </a:solidFill>
                        <a:latin typeface="+mn-lt"/>
                        <a:ea typeface="Work Sans"/>
                        <a:cs typeface="Work Sans"/>
                        <a:sym typeface="Work Sans"/>
                      </a:endParaRPr>
                    </a:p>
                  </a:txBody>
                  <a:tcPr marL="68650" marR="68650" marT="68700" marB="68700" anchor="ctr"/>
                </a:tc>
                <a:extLst>
                  <a:ext uri="{0D108BD9-81ED-4DB2-BD59-A6C34878D82A}">
                    <a16:rowId xmlns:a16="http://schemas.microsoft.com/office/drawing/2014/main" val="790361491"/>
                  </a:ext>
                </a:extLst>
              </a:tr>
              <a:tr h="370840">
                <a:tc>
                  <a:txBody>
                    <a:bodyPr/>
                    <a:lstStyle/>
                    <a:p>
                      <a:pPr marL="0" lvl="0" indent="0" algn="l" rtl="0">
                        <a:spcBef>
                          <a:spcPts val="0"/>
                        </a:spcBef>
                        <a:spcAft>
                          <a:spcPts val="0"/>
                        </a:spcAft>
                        <a:buClr>
                          <a:srgbClr val="31394D"/>
                        </a:buClr>
                        <a:buSzPts val="1100"/>
                        <a:buFont typeface="Arial"/>
                        <a:buNone/>
                      </a:pPr>
                      <a:r>
                        <a:rPr lang="en" sz="2000" b="1">
                          <a:solidFill>
                            <a:schemeClr val="tx1"/>
                          </a:solidFill>
                          <a:latin typeface="+mn-lt"/>
                          <a:ea typeface="Work Sans"/>
                          <a:cs typeface="Work Sans"/>
                          <a:sym typeface="Work Sans"/>
                        </a:rPr>
                        <a:t>3.7 - Student Support Centers</a:t>
                      </a:r>
                      <a:endParaRPr sz="2000" b="1">
                        <a:solidFill>
                          <a:schemeClr val="tx1"/>
                        </a:solidFill>
                        <a:latin typeface="+mn-lt"/>
                        <a:ea typeface="Work Sans"/>
                        <a:cs typeface="Work Sans"/>
                        <a:sym typeface="Work Sans"/>
                      </a:endParaRPr>
                    </a:p>
                  </a:txBody>
                  <a:tcPr marL="68650" marR="68650" marT="68700" marB="68700" anchor="ctr"/>
                </a:tc>
                <a:tc>
                  <a:txBody>
                    <a:bodyPr/>
                    <a:lstStyle/>
                    <a:p>
                      <a:pPr marL="0" lvl="0" indent="0" algn="l" rtl="0">
                        <a:spcBef>
                          <a:spcPts val="0"/>
                        </a:spcBef>
                        <a:spcAft>
                          <a:spcPts val="0"/>
                        </a:spcAft>
                        <a:buNone/>
                      </a:pPr>
                      <a:r>
                        <a:rPr lang="en" sz="2000" b="1">
                          <a:solidFill>
                            <a:schemeClr val="tx1"/>
                          </a:solidFill>
                          <a:latin typeface="+mn-lt"/>
                          <a:ea typeface="Work Sans"/>
                          <a:cs typeface="Work Sans"/>
                          <a:sym typeface="Work Sans"/>
                        </a:rPr>
                        <a:t>3.15 - Multi-Tiered System of Supports (MTSS)</a:t>
                      </a:r>
                      <a:endParaRPr sz="2000" b="1">
                        <a:solidFill>
                          <a:schemeClr val="tx1"/>
                        </a:solidFill>
                        <a:latin typeface="+mn-lt"/>
                        <a:ea typeface="Work Sans"/>
                        <a:cs typeface="Work Sans"/>
                        <a:sym typeface="Work Sans"/>
                      </a:endParaRPr>
                    </a:p>
                  </a:txBody>
                  <a:tcPr marL="68650" marR="68650" marT="68700" marB="68700" anchor="ctr"/>
                </a:tc>
                <a:extLst>
                  <a:ext uri="{0D108BD9-81ED-4DB2-BD59-A6C34878D82A}">
                    <a16:rowId xmlns:a16="http://schemas.microsoft.com/office/drawing/2014/main" val="1736043845"/>
                  </a:ext>
                </a:extLst>
              </a:tr>
              <a:tr h="370840">
                <a:tc>
                  <a:txBody>
                    <a:bodyPr/>
                    <a:lstStyle/>
                    <a:p>
                      <a:pPr marL="0" lvl="0" indent="0" algn="l" rtl="0">
                        <a:spcBef>
                          <a:spcPts val="0"/>
                        </a:spcBef>
                        <a:spcAft>
                          <a:spcPts val="0"/>
                        </a:spcAft>
                        <a:buNone/>
                      </a:pPr>
                      <a:r>
                        <a:rPr lang="en" sz="2000" b="1">
                          <a:solidFill>
                            <a:schemeClr val="tx1"/>
                          </a:solidFill>
                          <a:latin typeface="+mn-lt"/>
                          <a:ea typeface="Work Sans"/>
                          <a:cs typeface="Work Sans"/>
                          <a:sym typeface="Work Sans"/>
                        </a:rPr>
                        <a:t>3.8 - Positive Behavior Intervention and Support (PBIS)</a:t>
                      </a:r>
                      <a:endParaRPr sz="2000" b="1">
                        <a:solidFill>
                          <a:schemeClr val="tx1"/>
                        </a:solidFill>
                        <a:latin typeface="+mn-lt"/>
                        <a:ea typeface="Work Sans"/>
                        <a:cs typeface="Work Sans"/>
                        <a:sym typeface="Work Sans"/>
                      </a:endParaRPr>
                    </a:p>
                  </a:txBody>
                  <a:tcPr marL="68650" marR="68650" marT="68700" marB="68700" anchor="ctr"/>
                </a:tc>
                <a:tc>
                  <a:txBody>
                    <a:bodyPr/>
                    <a:lstStyle/>
                    <a:p>
                      <a:pPr marL="0" lvl="0" indent="0" algn="l" rtl="0">
                        <a:spcBef>
                          <a:spcPts val="0"/>
                        </a:spcBef>
                        <a:spcAft>
                          <a:spcPts val="0"/>
                        </a:spcAft>
                        <a:buNone/>
                      </a:pPr>
                      <a:r>
                        <a:rPr lang="en" sz="2000" b="1" dirty="0">
                          <a:solidFill>
                            <a:schemeClr val="tx1"/>
                          </a:solidFill>
                          <a:latin typeface="+mn-lt"/>
                          <a:ea typeface="Work Sans"/>
                          <a:cs typeface="Work Sans"/>
                          <a:sym typeface="Work Sans"/>
                        </a:rPr>
                        <a:t>3.16 - Lower Suspension Rates</a:t>
                      </a:r>
                      <a:endParaRPr sz="2000" b="1" dirty="0">
                        <a:solidFill>
                          <a:schemeClr val="tx1"/>
                        </a:solidFill>
                        <a:latin typeface="+mn-lt"/>
                        <a:ea typeface="Work Sans"/>
                        <a:cs typeface="Work Sans"/>
                        <a:sym typeface="Work Sans"/>
                      </a:endParaRPr>
                    </a:p>
                  </a:txBody>
                  <a:tcPr marL="68650" marR="68650" marT="68700" marB="68700" anchor="ctr"/>
                </a:tc>
                <a:extLst>
                  <a:ext uri="{0D108BD9-81ED-4DB2-BD59-A6C34878D82A}">
                    <a16:rowId xmlns:a16="http://schemas.microsoft.com/office/drawing/2014/main" val="1187602983"/>
                  </a:ext>
                </a:extLst>
              </a:tr>
            </a:tbl>
          </a:graphicData>
        </a:graphic>
      </p:graphicFrame>
    </p:spTree>
    <p:extLst>
      <p:ext uri="{BB962C8B-B14F-4D97-AF65-F5344CB8AC3E}">
        <p14:creationId xmlns:p14="http://schemas.microsoft.com/office/powerpoint/2010/main" val="14464988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D5A87A-1DEF-694D-4153-CC5B1B3B623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2297FEC-2144-8183-7FA3-EAEECB5C1B2B}"/>
              </a:ext>
            </a:extLst>
          </p:cNvPr>
          <p:cNvSpPr>
            <a:spLocks noGrp="1"/>
          </p:cNvSpPr>
          <p:nvPr>
            <p:ph type="title"/>
          </p:nvPr>
        </p:nvSpPr>
        <p:spPr/>
        <p:txBody>
          <a:bodyPr/>
          <a:lstStyle/>
          <a:p>
            <a:pPr algn="ctr"/>
            <a:r>
              <a:rPr lang="en-US" dirty="0">
                <a:solidFill>
                  <a:schemeClr val="accent1"/>
                </a:solidFill>
              </a:rPr>
              <a:t>Goal 3 - </a:t>
            </a:r>
            <a:r>
              <a:rPr lang="en-US" dirty="0">
                <a:solidFill>
                  <a:srgbClr val="0070C0"/>
                </a:solidFill>
              </a:rPr>
              <a:t>actions and services</a:t>
            </a:r>
          </a:p>
        </p:txBody>
      </p:sp>
      <p:graphicFrame>
        <p:nvGraphicFramePr>
          <p:cNvPr id="4" name="Table 3">
            <a:extLst>
              <a:ext uri="{FF2B5EF4-FFF2-40B4-BE49-F238E27FC236}">
                <a16:creationId xmlns:a16="http://schemas.microsoft.com/office/drawing/2014/main" id="{D37A47E3-681D-6150-DCAA-15660C5408BB}"/>
              </a:ext>
            </a:extLst>
          </p:cNvPr>
          <p:cNvGraphicFramePr>
            <a:graphicFrameLocks noGrp="1"/>
          </p:cNvGraphicFramePr>
          <p:nvPr>
            <p:extLst>
              <p:ext uri="{D42A27DB-BD31-4B8C-83A1-F6EECF244321}">
                <p14:modId xmlns:p14="http://schemas.microsoft.com/office/powerpoint/2010/main" val="1130603270"/>
              </p:ext>
            </p:extLst>
          </p:nvPr>
        </p:nvGraphicFramePr>
        <p:xfrm>
          <a:off x="120650" y="1806575"/>
          <a:ext cx="11950700" cy="5043375"/>
        </p:xfrm>
        <a:graphic>
          <a:graphicData uri="http://schemas.openxmlformats.org/drawingml/2006/table">
            <a:tbl>
              <a:tblPr>
                <a:noFill/>
              </a:tblPr>
              <a:tblGrid>
                <a:gridCol w="5993116">
                  <a:extLst>
                    <a:ext uri="{9D8B030D-6E8A-4147-A177-3AD203B41FA5}">
                      <a16:colId xmlns:a16="http://schemas.microsoft.com/office/drawing/2014/main" val="2516738069"/>
                    </a:ext>
                  </a:extLst>
                </a:gridCol>
                <a:gridCol w="5957584">
                  <a:extLst>
                    <a:ext uri="{9D8B030D-6E8A-4147-A177-3AD203B41FA5}">
                      <a16:colId xmlns:a16="http://schemas.microsoft.com/office/drawing/2014/main" val="774361336"/>
                    </a:ext>
                  </a:extLst>
                </a:gridCol>
              </a:tblGrid>
              <a:tr h="423975">
                <a:tc>
                  <a:txBody>
                    <a:bodyPr/>
                    <a:lstStyle/>
                    <a:p>
                      <a:pPr marL="0" lvl="0" indent="0" algn="l" rtl="0">
                        <a:spcBef>
                          <a:spcPts val="0"/>
                        </a:spcBef>
                        <a:spcAft>
                          <a:spcPts val="0"/>
                        </a:spcAft>
                        <a:buNone/>
                      </a:pPr>
                      <a:r>
                        <a:rPr lang="en" sz="1200" b="1" i="0">
                          <a:solidFill>
                            <a:schemeClr val="tx1"/>
                          </a:solidFill>
                          <a:latin typeface="+mn-lt"/>
                          <a:ea typeface="Work Sans"/>
                          <a:cs typeface="Work Sans"/>
                          <a:sym typeface="Work Sans"/>
                        </a:rPr>
                        <a:t>3.1 - Maintain full access to standards-aligned instructional materials. </a:t>
                      </a:r>
                      <a:endParaRPr sz="1200" b="1" i="0">
                        <a:solidFill>
                          <a:schemeClr val="tx1"/>
                        </a:solidFill>
                        <a:latin typeface="+mn-lt"/>
                        <a:ea typeface="Work Sans"/>
                        <a:cs typeface="Work Sans"/>
                        <a:sym typeface="Work Sans"/>
                      </a:endParaRPr>
                    </a:p>
                  </a:txBody>
                  <a:tcPr marL="68650" marR="68650" marT="68700" marB="6870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marL="0" lvl="0" indent="0" algn="l" rtl="0">
                        <a:spcBef>
                          <a:spcPts val="0"/>
                        </a:spcBef>
                        <a:spcAft>
                          <a:spcPts val="0"/>
                        </a:spcAft>
                        <a:buNone/>
                      </a:pPr>
                      <a:r>
                        <a:rPr lang="en" sz="1200" b="1">
                          <a:solidFill>
                            <a:schemeClr val="tx1"/>
                          </a:solidFill>
                          <a:latin typeface="+mn-lt"/>
                          <a:ea typeface="Work Sans"/>
                          <a:cs typeface="Work Sans"/>
                          <a:sym typeface="Work Sans"/>
                        </a:rPr>
                        <a:t>3.9 - Expand professional development opportunities to Classified staff, to support their understanding of the needs, conditions and circumstances of EL, FY, and LI students.</a:t>
                      </a:r>
                      <a:endParaRPr sz="1200" b="1">
                        <a:solidFill>
                          <a:schemeClr val="tx1"/>
                        </a:solidFill>
                        <a:latin typeface="+mn-lt"/>
                        <a:ea typeface="Work Sans"/>
                        <a:cs typeface="Work Sans"/>
                        <a:sym typeface="Work Sans"/>
                      </a:endParaRPr>
                    </a:p>
                  </a:txBody>
                  <a:tcPr marL="68650" marR="68650" marT="68700" marB="6870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82307826"/>
                  </a:ext>
                </a:extLst>
              </a:tr>
              <a:tr h="419025">
                <a:tc>
                  <a:txBody>
                    <a:bodyPr/>
                    <a:lstStyle/>
                    <a:p>
                      <a:pPr marL="0" lvl="0" indent="0" algn="l" rtl="0">
                        <a:spcBef>
                          <a:spcPts val="0"/>
                        </a:spcBef>
                        <a:spcAft>
                          <a:spcPts val="0"/>
                        </a:spcAft>
                        <a:buNone/>
                      </a:pPr>
                      <a:r>
                        <a:rPr lang="en" sz="1200" b="1" i="0">
                          <a:solidFill>
                            <a:schemeClr val="tx1"/>
                          </a:solidFill>
                          <a:latin typeface="+mn-lt"/>
                          <a:ea typeface="Work Sans"/>
                          <a:cs typeface="Work Sans"/>
                          <a:sym typeface="Work Sans"/>
                        </a:rPr>
                        <a:t>3.2 - Fund maintenance and operational expenses to maintain safe, secure, and positive learning environments.</a:t>
                      </a:r>
                      <a:endParaRPr sz="1200" b="1" i="0">
                        <a:solidFill>
                          <a:schemeClr val="tx1"/>
                        </a:solidFill>
                        <a:latin typeface="+mn-lt"/>
                        <a:ea typeface="Work Sans"/>
                        <a:cs typeface="Work Sans"/>
                        <a:sym typeface="Work Sans"/>
                      </a:endParaRPr>
                    </a:p>
                  </a:txBody>
                  <a:tcPr marL="68650" marR="68650" marT="68700" marB="6870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marL="0" lvl="0" indent="0" algn="l" rtl="0">
                        <a:spcBef>
                          <a:spcPts val="0"/>
                        </a:spcBef>
                        <a:spcAft>
                          <a:spcPts val="0"/>
                        </a:spcAft>
                        <a:buNone/>
                      </a:pPr>
                      <a:r>
                        <a:rPr lang="en" sz="1200" b="1">
                          <a:solidFill>
                            <a:schemeClr val="tx1"/>
                          </a:solidFill>
                          <a:latin typeface="+mn-lt"/>
                          <a:ea typeface="Work Sans"/>
                          <a:cs typeface="Work Sans"/>
                          <a:sym typeface="Work Sans"/>
                        </a:rPr>
                        <a:t>3.10 - District Coordinators from Student Services will coordinate services with site administrative Interns and PBIS Coordinators, including additional certificated and classified support staff, to provide students, staff and families with a more positive, safe and secure learning environment.</a:t>
                      </a:r>
                      <a:endParaRPr sz="1200" b="1">
                        <a:solidFill>
                          <a:schemeClr val="tx1"/>
                        </a:solidFill>
                        <a:latin typeface="+mn-lt"/>
                        <a:ea typeface="Work Sans"/>
                        <a:cs typeface="Work Sans"/>
                        <a:sym typeface="Work Sans"/>
                      </a:endParaRPr>
                    </a:p>
                  </a:txBody>
                  <a:tcPr marL="68650" marR="68650" marT="68700" marB="6870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25687952"/>
                  </a:ext>
                </a:extLst>
              </a:tr>
              <a:tr h="423975">
                <a:tc>
                  <a:txBody>
                    <a:bodyPr/>
                    <a:lstStyle/>
                    <a:p>
                      <a:pPr marL="0" lvl="0" indent="0" algn="l" rtl="0">
                        <a:spcBef>
                          <a:spcPts val="0"/>
                        </a:spcBef>
                        <a:spcAft>
                          <a:spcPts val="0"/>
                        </a:spcAft>
                        <a:buNone/>
                      </a:pPr>
                      <a:r>
                        <a:rPr lang="en" sz="1200" b="1" i="0">
                          <a:solidFill>
                            <a:schemeClr val="tx1"/>
                          </a:solidFill>
                          <a:latin typeface="+mn-lt"/>
                          <a:ea typeface="Work Sans"/>
                          <a:cs typeface="Work Sans"/>
                          <a:sym typeface="Work Sans"/>
                        </a:rPr>
                        <a:t>3.3 - Ensure fully credentialed and appropriately assigned teachers.</a:t>
                      </a:r>
                      <a:endParaRPr sz="1200" b="1" i="0">
                        <a:solidFill>
                          <a:schemeClr val="tx1"/>
                        </a:solidFill>
                        <a:latin typeface="+mn-lt"/>
                        <a:ea typeface="Work Sans"/>
                        <a:cs typeface="Work Sans"/>
                        <a:sym typeface="Work Sans"/>
                      </a:endParaRPr>
                    </a:p>
                  </a:txBody>
                  <a:tcPr marL="68650" marR="68650" marT="68700" marB="6870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marL="0" lvl="0" indent="0" algn="l" rtl="0">
                        <a:spcBef>
                          <a:spcPts val="0"/>
                        </a:spcBef>
                        <a:spcAft>
                          <a:spcPts val="0"/>
                        </a:spcAft>
                        <a:buNone/>
                      </a:pPr>
                      <a:r>
                        <a:rPr lang="en" sz="1200" b="1" dirty="0">
                          <a:solidFill>
                            <a:schemeClr val="tx1"/>
                          </a:solidFill>
                          <a:latin typeface="+mn-lt"/>
                          <a:ea typeface="Work Sans"/>
                          <a:cs typeface="Work Sans"/>
                          <a:sym typeface="Work Sans"/>
                        </a:rPr>
                        <a:t>3.11 - District and site certificated and classified support staff will coordinate services to provide supplemental interventions and supports aligned with LCAP actions, targeting the academic, social-emotional, and behavioral needs of EL, FY, and LI students to increase equitable outcomes for unduplicated students tied to specific LCAP actions.</a:t>
                      </a:r>
                      <a:endParaRPr sz="1200" b="1" dirty="0">
                        <a:solidFill>
                          <a:schemeClr val="tx1"/>
                        </a:solidFill>
                        <a:latin typeface="+mn-lt"/>
                        <a:ea typeface="Work Sans"/>
                        <a:cs typeface="Work Sans"/>
                        <a:sym typeface="Work Sans"/>
                      </a:endParaRPr>
                    </a:p>
                  </a:txBody>
                  <a:tcPr marL="68650" marR="68650" marT="68700" marB="6870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2471560"/>
                  </a:ext>
                </a:extLst>
              </a:tr>
              <a:tr h="423975">
                <a:tc>
                  <a:txBody>
                    <a:bodyPr/>
                    <a:lstStyle/>
                    <a:p>
                      <a:pPr marL="0" lvl="0" indent="0" algn="l" rtl="0">
                        <a:spcBef>
                          <a:spcPts val="0"/>
                        </a:spcBef>
                        <a:spcAft>
                          <a:spcPts val="0"/>
                        </a:spcAft>
                        <a:buNone/>
                      </a:pPr>
                      <a:r>
                        <a:rPr lang="en" sz="1200" b="1" i="0" dirty="0">
                          <a:solidFill>
                            <a:schemeClr val="tx1"/>
                          </a:solidFill>
                          <a:latin typeface="+mn-lt"/>
                          <a:ea typeface="Work Sans"/>
                          <a:cs typeface="Work Sans"/>
                          <a:sym typeface="Work Sans"/>
                        </a:rPr>
                        <a:t>3.4 - Provide teachers and staff for Career Technical Education programs to support students in Special Education.</a:t>
                      </a:r>
                      <a:endParaRPr sz="1200" b="1" i="0" dirty="0">
                        <a:solidFill>
                          <a:schemeClr val="tx1"/>
                        </a:solidFill>
                        <a:latin typeface="+mn-lt"/>
                        <a:ea typeface="Work Sans"/>
                        <a:cs typeface="Work Sans"/>
                        <a:sym typeface="Work Sans"/>
                      </a:endParaRPr>
                    </a:p>
                  </a:txBody>
                  <a:tcPr marL="68650" marR="68650" marT="68700" marB="6870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marL="0" lvl="0" indent="0" algn="l" rtl="0">
                        <a:spcBef>
                          <a:spcPts val="0"/>
                        </a:spcBef>
                        <a:spcAft>
                          <a:spcPts val="0"/>
                        </a:spcAft>
                        <a:buNone/>
                      </a:pPr>
                      <a:r>
                        <a:rPr lang="en" sz="1200" b="1">
                          <a:solidFill>
                            <a:schemeClr val="tx1"/>
                          </a:solidFill>
                          <a:latin typeface="+mn-lt"/>
                          <a:ea typeface="Work Sans"/>
                          <a:cs typeface="Work Sans"/>
                          <a:sym typeface="Work Sans"/>
                        </a:rPr>
                        <a:t>3.12 - Transportation will be provided to students, above and beyond what is required, who need assistance getting to school events.</a:t>
                      </a:r>
                      <a:endParaRPr sz="1200" b="1">
                        <a:solidFill>
                          <a:schemeClr val="tx1"/>
                        </a:solidFill>
                        <a:latin typeface="+mn-lt"/>
                        <a:ea typeface="Work Sans"/>
                        <a:cs typeface="Work Sans"/>
                        <a:sym typeface="Work Sans"/>
                      </a:endParaRPr>
                    </a:p>
                  </a:txBody>
                  <a:tcPr marL="68650" marR="68650" marT="68700" marB="6870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36064752"/>
                  </a:ext>
                </a:extLst>
              </a:tr>
              <a:tr h="450900">
                <a:tc>
                  <a:txBody>
                    <a:bodyPr/>
                    <a:lstStyle/>
                    <a:p>
                      <a:pPr marL="0" lvl="0" indent="0" algn="l" rtl="0">
                        <a:spcBef>
                          <a:spcPts val="0"/>
                        </a:spcBef>
                        <a:spcAft>
                          <a:spcPts val="0"/>
                        </a:spcAft>
                        <a:buNone/>
                      </a:pPr>
                      <a:r>
                        <a:rPr lang="en" sz="1200" b="1" dirty="0">
                          <a:solidFill>
                            <a:schemeClr val="tx1"/>
                          </a:solidFill>
                          <a:latin typeface="+mn-lt"/>
                          <a:ea typeface="Work Sans"/>
                          <a:cs typeface="Work Sans"/>
                          <a:sym typeface="Work Sans"/>
                        </a:rPr>
                        <a:t>3.5 - The Director of Personnel will collaborate with the Coordinator of Position Control, AVTI coordinators, colleges, universities, and social media networks to provide experienced teachers for hard-to-staff positions such as ELD, Math, and Science, supporting EL, FY, and LI students. These teachers receive training in differentiated instruction, formative assessment practices, and progress monitoring.</a:t>
                      </a:r>
                      <a:endParaRPr sz="1200" b="1" dirty="0">
                        <a:solidFill>
                          <a:schemeClr val="tx1"/>
                        </a:solidFill>
                        <a:latin typeface="+mn-lt"/>
                        <a:ea typeface="Work Sans"/>
                        <a:cs typeface="Work Sans"/>
                        <a:sym typeface="Work Sans"/>
                      </a:endParaRPr>
                    </a:p>
                  </a:txBody>
                  <a:tcPr marL="68650" marR="68650" marT="68700" marB="6870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marL="0" lvl="0" indent="0" algn="l" rtl="0">
                        <a:spcBef>
                          <a:spcPts val="0"/>
                        </a:spcBef>
                        <a:spcAft>
                          <a:spcPts val="0"/>
                        </a:spcAft>
                        <a:buNone/>
                      </a:pPr>
                      <a:r>
                        <a:rPr lang="en" sz="1200" b="1">
                          <a:solidFill>
                            <a:schemeClr val="tx1"/>
                          </a:solidFill>
                          <a:latin typeface="+mn-lt"/>
                          <a:ea typeface="Work Sans"/>
                          <a:cs typeface="Work Sans"/>
                          <a:sym typeface="Work Sans"/>
                        </a:rPr>
                        <a:t>3.13 - Foster Youth (FY) students will engage in a comprehensive "Independent City" simulation led by school staff and community members, covering career options, finances, and government resources, aiming to prepare them for adulthood and increase graduation rates and post-secondary enrollment. Enrichment activities will also focus on community resources, college and career readiness, and personal development.</a:t>
                      </a:r>
                      <a:endParaRPr sz="1200" b="1">
                        <a:solidFill>
                          <a:schemeClr val="tx1"/>
                        </a:solidFill>
                        <a:latin typeface="+mn-lt"/>
                        <a:ea typeface="Work Sans"/>
                        <a:cs typeface="Work Sans"/>
                        <a:sym typeface="Work Sans"/>
                      </a:endParaRPr>
                    </a:p>
                  </a:txBody>
                  <a:tcPr marL="68650" marR="68650" marT="68700" marB="6870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49803280"/>
                  </a:ext>
                </a:extLst>
              </a:tr>
              <a:tr h="520600">
                <a:tc>
                  <a:txBody>
                    <a:bodyPr/>
                    <a:lstStyle/>
                    <a:p>
                      <a:pPr marL="0" lvl="0" indent="0" algn="l" rtl="0">
                        <a:spcBef>
                          <a:spcPts val="0"/>
                        </a:spcBef>
                        <a:spcAft>
                          <a:spcPts val="0"/>
                        </a:spcAft>
                        <a:buNone/>
                      </a:pPr>
                      <a:r>
                        <a:rPr lang="en" sz="1200" b="1" dirty="0">
                          <a:solidFill>
                            <a:schemeClr val="tx1"/>
                          </a:solidFill>
                          <a:latin typeface="+mn-lt"/>
                          <a:ea typeface="Work Sans"/>
                          <a:cs typeface="Work Sans"/>
                          <a:sym typeface="Work Sans"/>
                        </a:rPr>
                        <a:t>3.6 - AVUHSD certificated and classified staff will work with site Community Attendance Workers and other support personnel to implement tiered reengagement interventions for students, using District-adopted attendance software tools to increase parental communication, improve attendance rates, and reduce chronic absenteeism.</a:t>
                      </a:r>
                      <a:endParaRPr sz="1200" b="1" dirty="0">
                        <a:solidFill>
                          <a:schemeClr val="tx1"/>
                        </a:solidFill>
                        <a:latin typeface="+mn-lt"/>
                        <a:ea typeface="Work Sans"/>
                        <a:cs typeface="Work Sans"/>
                        <a:sym typeface="Work Sans"/>
                      </a:endParaRPr>
                    </a:p>
                  </a:txBody>
                  <a:tcPr marL="68650" marR="68650" marT="68700" marB="6870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marL="0" lvl="0" indent="0" algn="l" rtl="0">
                        <a:spcBef>
                          <a:spcPts val="0"/>
                        </a:spcBef>
                        <a:spcAft>
                          <a:spcPts val="0"/>
                        </a:spcAft>
                        <a:buNone/>
                      </a:pPr>
                      <a:r>
                        <a:rPr lang="en" sz="1200" b="1">
                          <a:solidFill>
                            <a:schemeClr val="tx1"/>
                          </a:solidFill>
                          <a:latin typeface="+mn-lt"/>
                          <a:ea typeface="Work Sans"/>
                          <a:cs typeface="Work Sans"/>
                          <a:sym typeface="Work Sans"/>
                        </a:rPr>
                        <a:t>3.14 - Diversity training will be provided to administrative, certificated, and classified staff, as well as students throughout the year to increase awareness of diverse student and community populations, understanding, and support for Foster Youth (FY) and Low-Income (LI) students. </a:t>
                      </a:r>
                      <a:endParaRPr sz="1200" b="1">
                        <a:solidFill>
                          <a:schemeClr val="tx1"/>
                        </a:solidFill>
                        <a:latin typeface="+mn-lt"/>
                        <a:ea typeface="Work Sans"/>
                        <a:cs typeface="Work Sans"/>
                        <a:sym typeface="Work Sans"/>
                      </a:endParaRPr>
                    </a:p>
                  </a:txBody>
                  <a:tcPr marL="68650" marR="68650" marT="68700" marB="6870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25467188"/>
                  </a:ext>
                </a:extLst>
              </a:tr>
              <a:tr h="520600">
                <a:tc>
                  <a:txBody>
                    <a:bodyPr/>
                    <a:lstStyle/>
                    <a:p>
                      <a:pPr marL="0" lvl="0" indent="0" algn="l" rtl="0">
                        <a:spcBef>
                          <a:spcPts val="0"/>
                        </a:spcBef>
                        <a:spcAft>
                          <a:spcPts val="0"/>
                        </a:spcAft>
                        <a:buClr>
                          <a:srgbClr val="31394D"/>
                        </a:buClr>
                        <a:buSzPts val="1100"/>
                        <a:buFont typeface="Arial"/>
                        <a:buNone/>
                      </a:pPr>
                      <a:r>
                        <a:rPr lang="en" sz="1200" b="1" dirty="0">
                          <a:solidFill>
                            <a:schemeClr val="tx1"/>
                          </a:solidFill>
                          <a:latin typeface="+mn-lt"/>
                          <a:ea typeface="Work Sans"/>
                          <a:cs typeface="Work Sans"/>
                          <a:sym typeface="Work Sans"/>
                        </a:rPr>
                        <a:t>3.7 - District Program Coordinators will coordinate with PBIS Coordinators, Student Support Coordinators, school counselors, social workers, site administrators, and various support personnel to implement Multi-Tiered Systems of Support (MTSS) using Data Central and other tools. This aims to proactively monitor, set goals, and provide academic, behavioral, and social-emotional tiered interventions to EL, FY, and LI students in the Student Support Centers.</a:t>
                      </a:r>
                      <a:endParaRPr sz="1200" b="1" dirty="0">
                        <a:solidFill>
                          <a:schemeClr val="tx1"/>
                        </a:solidFill>
                        <a:latin typeface="+mn-lt"/>
                        <a:ea typeface="Work Sans"/>
                        <a:cs typeface="Work Sans"/>
                        <a:sym typeface="Work Sans"/>
                      </a:endParaRPr>
                    </a:p>
                  </a:txBody>
                  <a:tcPr marL="68650" marR="68650" marT="68700" marB="6870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marL="0" lvl="0" indent="0" algn="l" rtl="0">
                        <a:spcBef>
                          <a:spcPts val="0"/>
                        </a:spcBef>
                        <a:spcAft>
                          <a:spcPts val="0"/>
                        </a:spcAft>
                        <a:buNone/>
                      </a:pPr>
                      <a:r>
                        <a:rPr lang="en" sz="1200" b="1" dirty="0">
                          <a:solidFill>
                            <a:schemeClr val="tx1"/>
                          </a:solidFill>
                          <a:latin typeface="+mn-lt"/>
                          <a:ea typeface="Work Sans"/>
                          <a:cs typeface="Work Sans"/>
                          <a:sym typeface="Work Sans"/>
                        </a:rPr>
                        <a:t>3.15 - Implementation of the District's multi-tiered system of supports (MTSS) model and vision will be led by the Director of MTSS, along with district coordinators, directors, and various support personnel. They will support MTSS school site teams, provide professional training for school staff and teachers, offer resources related to MTSS, guide school-based processes, and monitor data to establish goals and provide academic, behavioral, and social-emotional tiered interventions. </a:t>
                      </a:r>
                      <a:endParaRPr sz="1200" b="1" dirty="0">
                        <a:solidFill>
                          <a:schemeClr val="tx1"/>
                        </a:solidFill>
                        <a:latin typeface="+mn-lt"/>
                        <a:ea typeface="Work Sans"/>
                        <a:cs typeface="Work Sans"/>
                        <a:sym typeface="Work Sans"/>
                      </a:endParaRPr>
                    </a:p>
                  </a:txBody>
                  <a:tcPr marL="68650" marR="68650" marT="68700" marB="6870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246539330"/>
                  </a:ext>
                </a:extLst>
              </a:tr>
              <a:tr h="485200">
                <a:tc>
                  <a:txBody>
                    <a:bodyPr/>
                    <a:lstStyle/>
                    <a:p>
                      <a:pPr marL="0" lvl="0" indent="0" algn="l" rtl="0">
                        <a:spcBef>
                          <a:spcPts val="0"/>
                        </a:spcBef>
                        <a:spcAft>
                          <a:spcPts val="0"/>
                        </a:spcAft>
                        <a:buNone/>
                      </a:pPr>
                      <a:r>
                        <a:rPr lang="en" sz="1200" b="1">
                          <a:solidFill>
                            <a:schemeClr val="tx1"/>
                          </a:solidFill>
                          <a:latin typeface="+mn-lt"/>
                          <a:ea typeface="Work Sans"/>
                          <a:cs typeface="Work Sans"/>
                          <a:sym typeface="Work Sans"/>
                        </a:rPr>
                        <a:t>3.8 - The Coordinator of Student Services will coordinate services with site PBIS Coordinators and various other support personnel to provide positive behavioral interventions and supports (PBIS) to identified students through a Multi-Tiered Systems of Support (MTSS) framework.</a:t>
                      </a:r>
                      <a:endParaRPr sz="1200" b="1">
                        <a:solidFill>
                          <a:schemeClr val="tx1"/>
                        </a:solidFill>
                        <a:latin typeface="+mn-lt"/>
                        <a:ea typeface="Work Sans"/>
                        <a:cs typeface="Work Sans"/>
                        <a:sym typeface="Work Sans"/>
                      </a:endParaRPr>
                    </a:p>
                  </a:txBody>
                  <a:tcPr marL="68650" marR="68650" marT="68700" marB="6870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marL="0" lvl="0" indent="0" algn="l" rtl="0">
                        <a:spcBef>
                          <a:spcPts val="0"/>
                        </a:spcBef>
                        <a:spcAft>
                          <a:spcPts val="0"/>
                        </a:spcAft>
                        <a:buNone/>
                      </a:pPr>
                      <a:r>
                        <a:rPr lang="en" sz="1200" b="1" dirty="0">
                          <a:solidFill>
                            <a:schemeClr val="tx1"/>
                          </a:solidFill>
                          <a:latin typeface="+mn-lt"/>
                          <a:ea typeface="Work Sans"/>
                          <a:cs typeface="Work Sans"/>
                          <a:sym typeface="Work Sans"/>
                        </a:rPr>
                        <a:t>3.16 - Administrative, certificated, and classified staff will receive professional development to implement Multi-Tiered System of Supports (MTSS) targeting reduced suspension rates. This includes strategies for inclusive classrooms, differentiated instruction, and proactive behavior management, aiming to address diverse student needs and foster positive behavioral outcomes, ultimately reducing suspension rates.</a:t>
                      </a:r>
                      <a:endParaRPr sz="1200" b="1" dirty="0">
                        <a:solidFill>
                          <a:schemeClr val="tx1"/>
                        </a:solidFill>
                        <a:latin typeface="+mn-lt"/>
                        <a:ea typeface="Work Sans"/>
                        <a:cs typeface="Work Sans"/>
                        <a:sym typeface="Work Sans"/>
                      </a:endParaRPr>
                    </a:p>
                  </a:txBody>
                  <a:tcPr marL="68650" marR="68650" marT="68700" marB="6870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92601453"/>
                  </a:ext>
                </a:extLst>
              </a:tr>
            </a:tbl>
          </a:graphicData>
        </a:graphic>
      </p:graphicFrame>
    </p:spTree>
    <p:extLst>
      <p:ext uri="{BB962C8B-B14F-4D97-AF65-F5344CB8AC3E}">
        <p14:creationId xmlns:p14="http://schemas.microsoft.com/office/powerpoint/2010/main" val="41450271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FD7905-68B4-52F2-0735-8E0896DB5B7A}"/>
              </a:ext>
            </a:extLst>
          </p:cNvPr>
          <p:cNvSpPr>
            <a:spLocks noGrp="1"/>
          </p:cNvSpPr>
          <p:nvPr>
            <p:ph type="title"/>
          </p:nvPr>
        </p:nvSpPr>
        <p:spPr>
          <a:xfrm>
            <a:off x="838200" y="269875"/>
            <a:ext cx="10515600" cy="1325563"/>
          </a:xfrm>
        </p:spPr>
        <p:txBody>
          <a:bodyPr>
            <a:noAutofit/>
          </a:bodyPr>
          <a:lstStyle/>
          <a:p>
            <a:pPr algn="ctr"/>
            <a:r>
              <a:rPr lang="en-US" sz="3200" dirty="0">
                <a:solidFill>
                  <a:srgbClr val="0070C0"/>
                </a:solidFill>
              </a:rPr>
              <a:t>Goal 4 – </a:t>
            </a:r>
            <a:br>
              <a:rPr lang="en-US" sz="3200" dirty="0">
                <a:solidFill>
                  <a:srgbClr val="0070C0"/>
                </a:solidFill>
              </a:rPr>
            </a:br>
            <a:r>
              <a:rPr lang="en" sz="3000" dirty="0">
                <a:solidFill>
                  <a:srgbClr val="0070C0"/>
                </a:solidFill>
                <a:ea typeface="Comfortaa"/>
                <a:cs typeface="Comfortaa"/>
                <a:sym typeface="Comfortaa"/>
              </a:rPr>
              <a:t>Communicate effectively with all educational partners and continue to build relationships in the community that help provide our students with  innovative educational opportunities.</a:t>
            </a:r>
            <a:endParaRPr lang="en-US" sz="3000" dirty="0">
              <a:solidFill>
                <a:srgbClr val="0070C0"/>
              </a:solidFill>
            </a:endParaRPr>
          </a:p>
        </p:txBody>
      </p:sp>
      <p:graphicFrame>
        <p:nvGraphicFramePr>
          <p:cNvPr id="4" name="Table 3">
            <a:extLst>
              <a:ext uri="{FF2B5EF4-FFF2-40B4-BE49-F238E27FC236}">
                <a16:creationId xmlns:a16="http://schemas.microsoft.com/office/drawing/2014/main" id="{C485DF74-2005-8EA2-80D7-6498C9079F52}"/>
              </a:ext>
            </a:extLst>
          </p:cNvPr>
          <p:cNvGraphicFramePr>
            <a:graphicFrameLocks noGrp="1"/>
          </p:cNvGraphicFramePr>
          <p:nvPr>
            <p:extLst>
              <p:ext uri="{D42A27DB-BD31-4B8C-83A1-F6EECF244321}">
                <p14:modId xmlns:p14="http://schemas.microsoft.com/office/powerpoint/2010/main" val="371430651"/>
              </p:ext>
            </p:extLst>
          </p:nvPr>
        </p:nvGraphicFramePr>
        <p:xfrm>
          <a:off x="838200" y="2415116"/>
          <a:ext cx="10515600" cy="1768800"/>
        </p:xfrm>
        <a:graphic>
          <a:graphicData uri="http://schemas.openxmlformats.org/drawingml/2006/table">
            <a:tbl>
              <a:tblPr firstRow="1" bandRow="1">
                <a:tableStyleId>{BC89EF96-8CEA-46FF-86C4-4CE0E7609802}</a:tableStyleId>
              </a:tblPr>
              <a:tblGrid>
                <a:gridCol w="5257800">
                  <a:extLst>
                    <a:ext uri="{9D8B030D-6E8A-4147-A177-3AD203B41FA5}">
                      <a16:colId xmlns:a16="http://schemas.microsoft.com/office/drawing/2014/main" val="3614566746"/>
                    </a:ext>
                  </a:extLst>
                </a:gridCol>
                <a:gridCol w="5257800">
                  <a:extLst>
                    <a:ext uri="{9D8B030D-6E8A-4147-A177-3AD203B41FA5}">
                      <a16:colId xmlns:a16="http://schemas.microsoft.com/office/drawing/2014/main" val="3434795916"/>
                    </a:ext>
                  </a:extLst>
                </a:gridCol>
              </a:tblGrid>
              <a:tr h="370840">
                <a:tc>
                  <a:txBody>
                    <a:bodyPr/>
                    <a:lstStyle/>
                    <a:p>
                      <a:pPr marL="0" lvl="0" indent="0" algn="l" rtl="0">
                        <a:spcBef>
                          <a:spcPts val="0"/>
                        </a:spcBef>
                        <a:spcAft>
                          <a:spcPts val="0"/>
                        </a:spcAft>
                        <a:buNone/>
                      </a:pPr>
                      <a:r>
                        <a:rPr lang="en" sz="2000" b="1" i="0" dirty="0">
                          <a:solidFill>
                            <a:schemeClr val="tx1"/>
                          </a:solidFill>
                          <a:latin typeface="+mn-lt"/>
                          <a:ea typeface="Work Sans"/>
                          <a:cs typeface="Work Sans"/>
                          <a:sym typeface="Work Sans"/>
                        </a:rPr>
                        <a:t>4.1 - PowerSchool </a:t>
                      </a:r>
                      <a:endParaRPr sz="2000" b="1" i="0" dirty="0">
                        <a:solidFill>
                          <a:schemeClr val="tx1"/>
                        </a:solidFill>
                        <a:latin typeface="+mn-lt"/>
                        <a:ea typeface="Work Sans"/>
                        <a:cs typeface="Work Sans"/>
                        <a:sym typeface="Work Sans"/>
                      </a:endParaRPr>
                    </a:p>
                  </a:txBody>
                  <a:tcPr marL="68650" marR="68650" marT="68700" marB="68700" anchor="ctr"/>
                </a:tc>
                <a:tc>
                  <a:txBody>
                    <a:bodyPr/>
                    <a:lstStyle/>
                    <a:p>
                      <a:pPr marL="0" lvl="0" indent="0" algn="l" rtl="0">
                        <a:spcBef>
                          <a:spcPts val="0"/>
                        </a:spcBef>
                        <a:spcAft>
                          <a:spcPts val="0"/>
                        </a:spcAft>
                        <a:buNone/>
                      </a:pPr>
                      <a:r>
                        <a:rPr lang="en" sz="2000" b="1">
                          <a:solidFill>
                            <a:schemeClr val="tx1"/>
                          </a:solidFill>
                          <a:latin typeface="+mn-lt"/>
                          <a:ea typeface="Work Sans"/>
                          <a:cs typeface="Work Sans"/>
                          <a:sym typeface="Work Sans"/>
                        </a:rPr>
                        <a:t>4.5 - Outreach to Spanish-Speaking Families</a:t>
                      </a:r>
                      <a:endParaRPr sz="2000" b="1">
                        <a:solidFill>
                          <a:schemeClr val="tx1"/>
                        </a:solidFill>
                        <a:latin typeface="+mn-lt"/>
                        <a:ea typeface="Work Sans"/>
                        <a:cs typeface="Work Sans"/>
                        <a:sym typeface="Work Sans"/>
                      </a:endParaRPr>
                    </a:p>
                  </a:txBody>
                  <a:tcPr marL="68650" marR="68650" marT="68700" marB="68700" anchor="ctr"/>
                </a:tc>
                <a:extLst>
                  <a:ext uri="{0D108BD9-81ED-4DB2-BD59-A6C34878D82A}">
                    <a16:rowId xmlns:a16="http://schemas.microsoft.com/office/drawing/2014/main" val="1663374419"/>
                  </a:ext>
                </a:extLst>
              </a:tr>
              <a:tr h="370840">
                <a:tc>
                  <a:txBody>
                    <a:bodyPr/>
                    <a:lstStyle/>
                    <a:p>
                      <a:pPr marL="0" lvl="0" indent="0" algn="l" rtl="0">
                        <a:spcBef>
                          <a:spcPts val="0"/>
                        </a:spcBef>
                        <a:spcAft>
                          <a:spcPts val="0"/>
                        </a:spcAft>
                        <a:buNone/>
                      </a:pPr>
                      <a:r>
                        <a:rPr lang="en" sz="2000" b="1" dirty="0">
                          <a:solidFill>
                            <a:schemeClr val="tx1"/>
                          </a:solidFill>
                          <a:latin typeface="+mn-lt"/>
                          <a:ea typeface="Work Sans"/>
                          <a:cs typeface="Work Sans"/>
                          <a:sym typeface="Work Sans"/>
                        </a:rPr>
                        <a:t>4.2 - Qualtrics</a:t>
                      </a:r>
                      <a:endParaRPr sz="2000" b="1" dirty="0">
                        <a:solidFill>
                          <a:schemeClr val="tx1"/>
                        </a:solidFill>
                        <a:latin typeface="+mn-lt"/>
                        <a:ea typeface="Work Sans"/>
                        <a:cs typeface="Work Sans"/>
                        <a:sym typeface="Work Sans"/>
                      </a:endParaRPr>
                    </a:p>
                  </a:txBody>
                  <a:tcPr marL="68650" marR="68650" marT="68700" marB="68700" anchor="ctr"/>
                </a:tc>
                <a:tc>
                  <a:txBody>
                    <a:bodyPr/>
                    <a:lstStyle/>
                    <a:p>
                      <a:pPr marL="0" lvl="0" indent="0" algn="l" rtl="0">
                        <a:spcBef>
                          <a:spcPts val="0"/>
                        </a:spcBef>
                        <a:spcAft>
                          <a:spcPts val="0"/>
                        </a:spcAft>
                        <a:buNone/>
                      </a:pPr>
                      <a:r>
                        <a:rPr lang="en" sz="2000" b="1" dirty="0">
                          <a:solidFill>
                            <a:schemeClr val="tx1"/>
                          </a:solidFill>
                          <a:latin typeface="+mn-lt"/>
                          <a:ea typeface="Work Sans"/>
                          <a:cs typeface="Work Sans"/>
                          <a:sym typeface="Work Sans"/>
                        </a:rPr>
                        <a:t>4.6 - Parent and Family Collaboration</a:t>
                      </a:r>
                      <a:endParaRPr sz="2000" b="1" dirty="0">
                        <a:solidFill>
                          <a:schemeClr val="tx1"/>
                        </a:solidFill>
                        <a:latin typeface="+mn-lt"/>
                        <a:ea typeface="Work Sans"/>
                        <a:cs typeface="Work Sans"/>
                        <a:sym typeface="Work Sans"/>
                      </a:endParaRPr>
                    </a:p>
                  </a:txBody>
                  <a:tcPr marL="68650" marR="68650" marT="68700" marB="68700" anchor="ctr"/>
                </a:tc>
                <a:extLst>
                  <a:ext uri="{0D108BD9-81ED-4DB2-BD59-A6C34878D82A}">
                    <a16:rowId xmlns:a16="http://schemas.microsoft.com/office/drawing/2014/main" val="913293034"/>
                  </a:ext>
                </a:extLst>
              </a:tr>
              <a:tr h="370840">
                <a:tc>
                  <a:txBody>
                    <a:bodyPr/>
                    <a:lstStyle/>
                    <a:p>
                      <a:pPr marL="0" lvl="0" indent="0" algn="l" rtl="0">
                        <a:spcBef>
                          <a:spcPts val="0"/>
                        </a:spcBef>
                        <a:spcAft>
                          <a:spcPts val="0"/>
                        </a:spcAft>
                        <a:buNone/>
                      </a:pPr>
                      <a:r>
                        <a:rPr lang="en" sz="2000" b="1">
                          <a:solidFill>
                            <a:schemeClr val="tx1"/>
                          </a:solidFill>
                          <a:latin typeface="+mn-lt"/>
                          <a:ea typeface="Work Sans"/>
                          <a:cs typeface="Work Sans"/>
                          <a:sym typeface="Work Sans"/>
                        </a:rPr>
                        <a:t>4.3 - Parent Link</a:t>
                      </a:r>
                      <a:endParaRPr sz="2000" b="1">
                        <a:solidFill>
                          <a:schemeClr val="tx1"/>
                        </a:solidFill>
                        <a:latin typeface="+mn-lt"/>
                        <a:ea typeface="Work Sans"/>
                        <a:cs typeface="Work Sans"/>
                        <a:sym typeface="Work Sans"/>
                      </a:endParaRPr>
                    </a:p>
                  </a:txBody>
                  <a:tcPr marL="68650" marR="68650" marT="68700" marB="68700" anchor="ctr"/>
                </a:tc>
                <a:tc>
                  <a:txBody>
                    <a:bodyPr/>
                    <a:lstStyle/>
                    <a:p>
                      <a:pPr marL="0" lvl="0" indent="0" algn="l" rtl="0">
                        <a:spcBef>
                          <a:spcPts val="0"/>
                        </a:spcBef>
                        <a:spcAft>
                          <a:spcPts val="0"/>
                        </a:spcAft>
                        <a:buNone/>
                      </a:pPr>
                      <a:r>
                        <a:rPr lang="en" sz="2000" b="1" dirty="0">
                          <a:solidFill>
                            <a:schemeClr val="tx1"/>
                          </a:solidFill>
                          <a:latin typeface="+mn-lt"/>
                          <a:ea typeface="Work Sans"/>
                          <a:cs typeface="Work Sans"/>
                          <a:sym typeface="Work Sans"/>
                        </a:rPr>
                        <a:t>4.7 - Increase Communication</a:t>
                      </a:r>
                      <a:endParaRPr sz="2000" b="1" dirty="0">
                        <a:solidFill>
                          <a:schemeClr val="tx1"/>
                        </a:solidFill>
                        <a:latin typeface="+mn-lt"/>
                        <a:ea typeface="Work Sans"/>
                        <a:cs typeface="Work Sans"/>
                        <a:sym typeface="Work Sans"/>
                      </a:endParaRPr>
                    </a:p>
                  </a:txBody>
                  <a:tcPr marL="68650" marR="68650" marT="68700" marB="68700" anchor="ctr"/>
                </a:tc>
                <a:extLst>
                  <a:ext uri="{0D108BD9-81ED-4DB2-BD59-A6C34878D82A}">
                    <a16:rowId xmlns:a16="http://schemas.microsoft.com/office/drawing/2014/main" val="3427249270"/>
                  </a:ext>
                </a:extLst>
              </a:tr>
              <a:tr h="370840">
                <a:tc>
                  <a:txBody>
                    <a:bodyPr/>
                    <a:lstStyle/>
                    <a:p>
                      <a:pPr marL="0" lvl="0" indent="0" algn="l" rtl="0">
                        <a:spcBef>
                          <a:spcPts val="0"/>
                        </a:spcBef>
                        <a:spcAft>
                          <a:spcPts val="0"/>
                        </a:spcAft>
                        <a:buNone/>
                      </a:pPr>
                      <a:r>
                        <a:rPr lang="en" sz="2000" b="1" dirty="0">
                          <a:solidFill>
                            <a:schemeClr val="tx1"/>
                          </a:solidFill>
                          <a:latin typeface="+mn-lt"/>
                          <a:ea typeface="Work Sans"/>
                          <a:cs typeface="Work Sans"/>
                          <a:sym typeface="Work Sans"/>
                        </a:rPr>
                        <a:t>4.4 - English Learner (EL) Parent Workshops</a:t>
                      </a:r>
                      <a:endParaRPr sz="2000" b="1" dirty="0">
                        <a:solidFill>
                          <a:schemeClr val="tx1"/>
                        </a:solidFill>
                        <a:latin typeface="+mn-lt"/>
                        <a:ea typeface="Work Sans"/>
                        <a:cs typeface="Work Sans"/>
                        <a:sym typeface="Work Sans"/>
                      </a:endParaRPr>
                    </a:p>
                  </a:txBody>
                  <a:tcPr marL="68650" marR="68650" marT="68700" marB="68700" anchor="ctr"/>
                </a:tc>
                <a:tc>
                  <a:txBody>
                    <a:bodyPr/>
                    <a:lstStyle/>
                    <a:p>
                      <a:pPr marL="0" lvl="0" indent="0" algn="l" rtl="0">
                        <a:spcBef>
                          <a:spcPts val="0"/>
                        </a:spcBef>
                        <a:spcAft>
                          <a:spcPts val="0"/>
                        </a:spcAft>
                        <a:buNone/>
                      </a:pPr>
                      <a:r>
                        <a:rPr lang="en" sz="2000" b="1" dirty="0">
                          <a:solidFill>
                            <a:schemeClr val="tx1"/>
                          </a:solidFill>
                          <a:latin typeface="+mn-lt"/>
                          <a:ea typeface="Work Sans"/>
                          <a:cs typeface="Work Sans"/>
                          <a:sym typeface="Work Sans"/>
                        </a:rPr>
                        <a:t>4.8 - Social-Emotional Learning (SEL) Supports </a:t>
                      </a:r>
                      <a:endParaRPr sz="2000" b="1" dirty="0">
                        <a:solidFill>
                          <a:schemeClr val="tx1"/>
                        </a:solidFill>
                        <a:latin typeface="+mn-lt"/>
                        <a:ea typeface="Work Sans"/>
                        <a:cs typeface="Work Sans"/>
                        <a:sym typeface="Work Sans"/>
                      </a:endParaRPr>
                    </a:p>
                  </a:txBody>
                  <a:tcPr marL="68650" marR="68650" marT="68700" marB="68700" anchor="ctr"/>
                </a:tc>
                <a:extLst>
                  <a:ext uri="{0D108BD9-81ED-4DB2-BD59-A6C34878D82A}">
                    <a16:rowId xmlns:a16="http://schemas.microsoft.com/office/drawing/2014/main" val="222505985"/>
                  </a:ext>
                </a:extLst>
              </a:tr>
            </a:tbl>
          </a:graphicData>
        </a:graphic>
      </p:graphicFrame>
    </p:spTree>
    <p:extLst>
      <p:ext uri="{BB962C8B-B14F-4D97-AF65-F5344CB8AC3E}">
        <p14:creationId xmlns:p14="http://schemas.microsoft.com/office/powerpoint/2010/main" val="38424401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18C54E-3894-CBAB-6B76-BD1295716BB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B07F5DE-6ABC-D8CA-EAD6-4667D457E8EC}"/>
              </a:ext>
            </a:extLst>
          </p:cNvPr>
          <p:cNvSpPr>
            <a:spLocks noGrp="1"/>
          </p:cNvSpPr>
          <p:nvPr>
            <p:ph type="title"/>
          </p:nvPr>
        </p:nvSpPr>
        <p:spPr/>
        <p:txBody>
          <a:bodyPr/>
          <a:lstStyle/>
          <a:p>
            <a:pPr algn="ctr"/>
            <a:r>
              <a:rPr lang="en-US" dirty="0">
                <a:solidFill>
                  <a:schemeClr val="accent1"/>
                </a:solidFill>
              </a:rPr>
              <a:t>Goal 4 - </a:t>
            </a:r>
            <a:r>
              <a:rPr lang="en-US" dirty="0">
                <a:solidFill>
                  <a:srgbClr val="0070C0"/>
                </a:solidFill>
              </a:rPr>
              <a:t>actions and services</a:t>
            </a:r>
          </a:p>
        </p:txBody>
      </p:sp>
      <p:graphicFrame>
        <p:nvGraphicFramePr>
          <p:cNvPr id="4" name="Table 3">
            <a:extLst>
              <a:ext uri="{FF2B5EF4-FFF2-40B4-BE49-F238E27FC236}">
                <a16:creationId xmlns:a16="http://schemas.microsoft.com/office/drawing/2014/main" id="{4B390E34-6DAB-2837-8D76-5AE49456B7BB}"/>
              </a:ext>
            </a:extLst>
          </p:cNvPr>
          <p:cNvGraphicFramePr>
            <a:graphicFrameLocks noGrp="1"/>
          </p:cNvGraphicFramePr>
          <p:nvPr>
            <p:extLst>
              <p:ext uri="{D42A27DB-BD31-4B8C-83A1-F6EECF244321}">
                <p14:modId xmlns:p14="http://schemas.microsoft.com/office/powerpoint/2010/main" val="1131793158"/>
              </p:ext>
            </p:extLst>
          </p:nvPr>
        </p:nvGraphicFramePr>
        <p:xfrm>
          <a:off x="425450" y="2028825"/>
          <a:ext cx="11290300" cy="2927040"/>
        </p:xfrm>
        <a:graphic>
          <a:graphicData uri="http://schemas.openxmlformats.org/drawingml/2006/table">
            <a:tbl>
              <a:tblPr>
                <a:noFill/>
              </a:tblPr>
              <a:tblGrid>
                <a:gridCol w="5661934">
                  <a:extLst>
                    <a:ext uri="{9D8B030D-6E8A-4147-A177-3AD203B41FA5}">
                      <a16:colId xmlns:a16="http://schemas.microsoft.com/office/drawing/2014/main" val="2516738069"/>
                    </a:ext>
                  </a:extLst>
                </a:gridCol>
                <a:gridCol w="5628366">
                  <a:extLst>
                    <a:ext uri="{9D8B030D-6E8A-4147-A177-3AD203B41FA5}">
                      <a16:colId xmlns:a16="http://schemas.microsoft.com/office/drawing/2014/main" val="774361336"/>
                    </a:ext>
                  </a:extLst>
                </a:gridCol>
              </a:tblGrid>
              <a:tr h="423975">
                <a:tc>
                  <a:txBody>
                    <a:bodyPr/>
                    <a:lstStyle/>
                    <a:p>
                      <a:pPr marL="0" lvl="0" indent="0" algn="l" rtl="0">
                        <a:spcBef>
                          <a:spcPts val="0"/>
                        </a:spcBef>
                        <a:spcAft>
                          <a:spcPts val="0"/>
                        </a:spcAft>
                        <a:buNone/>
                      </a:pPr>
                      <a:r>
                        <a:rPr lang="en" sz="1200" b="1" i="0" dirty="0">
                          <a:solidFill>
                            <a:srgbClr val="0D0D0D"/>
                          </a:solidFill>
                          <a:latin typeface="+mn-lt"/>
                          <a:ea typeface="Work Sans"/>
                          <a:cs typeface="Work Sans"/>
                          <a:sym typeface="Work Sans"/>
                        </a:rPr>
                        <a:t>4.1 - Maintain a Student Information System to provide timely communication and access to student achievement, attendance, and behavior. </a:t>
                      </a:r>
                      <a:endParaRPr sz="1200" b="1" i="0" dirty="0">
                        <a:solidFill>
                          <a:srgbClr val="0D0D0D"/>
                        </a:solidFill>
                        <a:latin typeface="+mn-lt"/>
                        <a:ea typeface="Work Sans"/>
                        <a:cs typeface="Work Sans"/>
                        <a:sym typeface="Work Sans"/>
                      </a:endParaRPr>
                    </a:p>
                  </a:txBody>
                  <a:tcPr marL="68650" marR="68650" marT="68700" marB="6870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marL="0" lvl="0" indent="0" algn="l" rtl="0">
                        <a:spcBef>
                          <a:spcPts val="0"/>
                        </a:spcBef>
                        <a:spcAft>
                          <a:spcPts val="0"/>
                        </a:spcAft>
                        <a:buNone/>
                      </a:pPr>
                      <a:r>
                        <a:rPr lang="en" sz="1200" b="1">
                          <a:solidFill>
                            <a:srgbClr val="0D0D0D"/>
                          </a:solidFill>
                          <a:latin typeface="+mn-lt"/>
                          <a:ea typeface="Work Sans"/>
                          <a:cs typeface="Work Sans"/>
                          <a:sym typeface="Work Sans"/>
                        </a:rPr>
                        <a:t>4.5 - District EL certificated and classified support staff collaborate with various community outreach channels, such as a local Spanish language radio station, billboards, and bilingual methods, to inform families about District educational programs and services. This approach enhances communication and boosts EL participation in educational opportunities.</a:t>
                      </a:r>
                      <a:endParaRPr sz="1200" b="1">
                        <a:solidFill>
                          <a:srgbClr val="0D0D0D"/>
                        </a:solidFill>
                        <a:latin typeface="+mn-lt"/>
                        <a:ea typeface="Work Sans"/>
                        <a:cs typeface="Work Sans"/>
                        <a:sym typeface="Work Sans"/>
                      </a:endParaRPr>
                    </a:p>
                  </a:txBody>
                  <a:tcPr marL="68650" marR="68650" marT="68700" marB="6870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82307826"/>
                  </a:ext>
                </a:extLst>
              </a:tr>
              <a:tr h="419025">
                <a:tc>
                  <a:txBody>
                    <a:bodyPr/>
                    <a:lstStyle/>
                    <a:p>
                      <a:pPr marL="0" lvl="0" indent="0" algn="l" rtl="0">
                        <a:spcBef>
                          <a:spcPts val="0"/>
                        </a:spcBef>
                        <a:spcAft>
                          <a:spcPts val="0"/>
                        </a:spcAft>
                        <a:buNone/>
                      </a:pPr>
                      <a:r>
                        <a:rPr lang="en" sz="1200" b="1" dirty="0">
                          <a:solidFill>
                            <a:srgbClr val="0D0D0D"/>
                          </a:solidFill>
                          <a:latin typeface="+mn-lt"/>
                          <a:ea typeface="Work Sans"/>
                          <a:cs typeface="Work Sans"/>
                          <a:sym typeface="Work Sans"/>
                        </a:rPr>
                        <a:t>4.2 - District and site support staff use a survey data/analytics platform to communicate essential information to EL, FY, and LI students and families. They disaggregate responses by teacher, subject, grade level, and student group to gather feedback and assess the academic, social-emotional, behavioral, and physical needs of these student groups from various surveys.</a:t>
                      </a:r>
                      <a:endParaRPr sz="1200" b="1" dirty="0">
                        <a:solidFill>
                          <a:srgbClr val="0D0D0D"/>
                        </a:solidFill>
                        <a:latin typeface="+mn-lt"/>
                        <a:ea typeface="Work Sans"/>
                        <a:cs typeface="Work Sans"/>
                        <a:sym typeface="Work Sans"/>
                      </a:endParaRPr>
                    </a:p>
                  </a:txBody>
                  <a:tcPr marL="68650" marR="68650" marT="68700" marB="6870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marL="0" lvl="0" indent="0" algn="l" rtl="0">
                        <a:spcBef>
                          <a:spcPts val="0"/>
                        </a:spcBef>
                        <a:spcAft>
                          <a:spcPts val="0"/>
                        </a:spcAft>
                        <a:buNone/>
                      </a:pPr>
                      <a:r>
                        <a:rPr lang="en" sz="1200" b="1">
                          <a:solidFill>
                            <a:srgbClr val="0D0D0D"/>
                          </a:solidFill>
                          <a:latin typeface="+mn-lt"/>
                          <a:ea typeface="Work Sans"/>
                          <a:cs typeface="Work Sans"/>
                          <a:sym typeface="Work Sans"/>
                        </a:rPr>
                        <a:t>4.6 - District certificated and classified support staff collaborate with site staff and external consultants like PIQE to offer virtual and in-person parent workshops, meetings, forums, conferences, and community events. This initiative aims to enhance parent involvement and increase EL, FY, and LI student participation in various academic opportunities.</a:t>
                      </a:r>
                      <a:endParaRPr sz="1200" b="1">
                        <a:solidFill>
                          <a:srgbClr val="0D0D0D"/>
                        </a:solidFill>
                        <a:latin typeface="+mn-lt"/>
                        <a:ea typeface="Work Sans"/>
                        <a:cs typeface="Work Sans"/>
                        <a:sym typeface="Work Sans"/>
                      </a:endParaRPr>
                    </a:p>
                  </a:txBody>
                  <a:tcPr marL="68650" marR="68650" marT="68700" marB="6870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25687952"/>
                  </a:ext>
                </a:extLst>
              </a:tr>
              <a:tr h="423975">
                <a:tc>
                  <a:txBody>
                    <a:bodyPr/>
                    <a:lstStyle/>
                    <a:p>
                      <a:pPr marL="0" lvl="0" indent="0" algn="l" rtl="0">
                        <a:spcBef>
                          <a:spcPts val="0"/>
                        </a:spcBef>
                        <a:spcAft>
                          <a:spcPts val="0"/>
                        </a:spcAft>
                        <a:buNone/>
                      </a:pPr>
                      <a:r>
                        <a:rPr lang="en" sz="1200" b="1" dirty="0">
                          <a:solidFill>
                            <a:srgbClr val="0D0D0D"/>
                          </a:solidFill>
                          <a:latin typeface="+mn-lt"/>
                          <a:ea typeface="Work Sans"/>
                          <a:cs typeface="Work Sans"/>
                          <a:sym typeface="Work Sans"/>
                        </a:rPr>
                        <a:t>4.3 - </a:t>
                      </a:r>
                      <a:r>
                        <a:rPr lang="en-US" sz="1200" b="1" i="0" u="none" strike="noStrike" kern="1200" dirty="0">
                          <a:solidFill>
                            <a:schemeClr val="tx1"/>
                          </a:solidFill>
                          <a:effectLst/>
                          <a:latin typeface="+mn-lt"/>
                          <a:ea typeface="+mn-ea"/>
                          <a:cs typeface="+mn-cs"/>
                        </a:rPr>
                        <a:t> Utilize a mass communication platform for messaging families in multiple languages (phone, text, email, and social media)  to provide information, in multiple formats, to increase access to academic, intervention, enrichment, and extracurricular activities, for English Learner (EL), Foster Youth (FY), and Low Income (LI) students and families, to increase timely and effective communication practices as evidenced by usage reports and parent/student surveys.</a:t>
                      </a:r>
                      <a:endParaRPr sz="1200" b="1" dirty="0">
                        <a:solidFill>
                          <a:srgbClr val="0D0D0D"/>
                        </a:solidFill>
                        <a:latin typeface="+mn-lt"/>
                        <a:ea typeface="Work Sans"/>
                        <a:cs typeface="Work Sans"/>
                        <a:sym typeface="Work Sans"/>
                      </a:endParaRPr>
                    </a:p>
                  </a:txBody>
                  <a:tcPr marL="68650" marR="68650" marT="68700" marB="6870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marL="0" lvl="0" indent="0" algn="l" rtl="0">
                        <a:spcBef>
                          <a:spcPts val="0"/>
                        </a:spcBef>
                        <a:spcAft>
                          <a:spcPts val="0"/>
                        </a:spcAft>
                        <a:buNone/>
                      </a:pPr>
                      <a:r>
                        <a:rPr lang="en" sz="1200" b="1" dirty="0">
                          <a:solidFill>
                            <a:srgbClr val="0D0D0D"/>
                          </a:solidFill>
                          <a:latin typeface="+mn-lt"/>
                          <a:ea typeface="Work Sans"/>
                          <a:cs typeface="Work Sans"/>
                          <a:sym typeface="Work Sans"/>
                        </a:rPr>
                        <a:t>4.7 – District communications staff will coordinate services with various district and site certificated and classified personnel to better engage families and community partners of the schools and district.</a:t>
                      </a:r>
                      <a:endParaRPr sz="1200" b="1" dirty="0">
                        <a:solidFill>
                          <a:srgbClr val="0D0D0D"/>
                        </a:solidFill>
                        <a:latin typeface="+mn-lt"/>
                        <a:ea typeface="Work Sans"/>
                        <a:cs typeface="Work Sans"/>
                        <a:sym typeface="Work Sans"/>
                      </a:endParaRPr>
                    </a:p>
                  </a:txBody>
                  <a:tcPr marL="68650" marR="68650" marT="68700" marB="6870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2471560"/>
                  </a:ext>
                </a:extLst>
              </a:tr>
              <a:tr h="423975">
                <a:tc>
                  <a:txBody>
                    <a:bodyPr/>
                    <a:lstStyle/>
                    <a:p>
                      <a:pPr marL="0" lvl="0" indent="0" algn="l" rtl="0">
                        <a:spcBef>
                          <a:spcPts val="0"/>
                        </a:spcBef>
                        <a:spcAft>
                          <a:spcPts val="0"/>
                        </a:spcAft>
                        <a:buNone/>
                      </a:pPr>
                      <a:r>
                        <a:rPr lang="en" sz="1200" b="1">
                          <a:solidFill>
                            <a:srgbClr val="0D0D0D"/>
                          </a:solidFill>
                          <a:latin typeface="+mn-lt"/>
                          <a:ea typeface="Work Sans"/>
                          <a:cs typeface="Work Sans"/>
                          <a:sym typeface="Work Sans"/>
                        </a:rPr>
                        <a:t>4.4 - EL district and site certificated and classified support staff collaborate with external consultants like "Disciplina Positiva" and PIQE to offer college information, goal setting, financial aid, and parenting workshops for non-English speaking parents of EL students. This initiative aims to increase equitable access to educational opportunities and foster positive parent-teacher partnerships for this demographic.</a:t>
                      </a:r>
                      <a:endParaRPr sz="1200" b="1">
                        <a:solidFill>
                          <a:srgbClr val="0D0D0D"/>
                        </a:solidFill>
                        <a:latin typeface="+mn-lt"/>
                        <a:ea typeface="Work Sans"/>
                        <a:cs typeface="Work Sans"/>
                        <a:sym typeface="Work Sans"/>
                      </a:endParaRPr>
                    </a:p>
                  </a:txBody>
                  <a:tcPr marL="68650" marR="68650" marT="68700" marB="6870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marL="0" lvl="0" indent="0" algn="l" rtl="0">
                        <a:spcBef>
                          <a:spcPts val="0"/>
                        </a:spcBef>
                        <a:spcAft>
                          <a:spcPts val="0"/>
                        </a:spcAft>
                        <a:buNone/>
                      </a:pPr>
                      <a:r>
                        <a:rPr lang="en" sz="1200" b="1" dirty="0">
                          <a:solidFill>
                            <a:srgbClr val="0D0D0D"/>
                          </a:solidFill>
                          <a:latin typeface="+mn-lt"/>
                          <a:ea typeface="Work Sans"/>
                          <a:cs typeface="Work Sans"/>
                          <a:sym typeface="Work Sans"/>
                        </a:rPr>
                        <a:t>4.8 - The District will implement a promotional campaign highlighting existing Social-Emotional Learning (SEL) supports for EL, FY, and LI students to increase awareness and engagement with families, educational partners, community partners, and individual schools.</a:t>
                      </a:r>
                      <a:endParaRPr sz="1200" b="1" dirty="0">
                        <a:solidFill>
                          <a:srgbClr val="0D0D0D"/>
                        </a:solidFill>
                        <a:latin typeface="+mn-lt"/>
                        <a:ea typeface="Work Sans"/>
                        <a:cs typeface="Work Sans"/>
                        <a:sym typeface="Work Sans"/>
                      </a:endParaRPr>
                    </a:p>
                  </a:txBody>
                  <a:tcPr marL="68650" marR="68650" marT="68700" marB="6870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36064752"/>
                  </a:ext>
                </a:extLst>
              </a:tr>
            </a:tbl>
          </a:graphicData>
        </a:graphic>
      </p:graphicFrame>
    </p:spTree>
    <p:extLst>
      <p:ext uri="{BB962C8B-B14F-4D97-AF65-F5344CB8AC3E}">
        <p14:creationId xmlns:p14="http://schemas.microsoft.com/office/powerpoint/2010/main" val="39701164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9602D9-C09F-BD70-C198-1EFCFE7A284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B50C24A-92A7-4BEB-E6ED-56C6D8860354}"/>
              </a:ext>
            </a:extLst>
          </p:cNvPr>
          <p:cNvSpPr>
            <a:spLocks noGrp="1"/>
          </p:cNvSpPr>
          <p:nvPr>
            <p:ph type="title"/>
          </p:nvPr>
        </p:nvSpPr>
        <p:spPr/>
        <p:txBody>
          <a:bodyPr/>
          <a:lstStyle/>
          <a:p>
            <a:r>
              <a:rPr lang="en-US" dirty="0"/>
              <a:t>Metrics to measure goals 3 and 4</a:t>
            </a:r>
          </a:p>
        </p:txBody>
      </p:sp>
      <p:sp>
        <p:nvSpPr>
          <p:cNvPr id="5" name="Content Placeholder 4">
            <a:extLst>
              <a:ext uri="{FF2B5EF4-FFF2-40B4-BE49-F238E27FC236}">
                <a16:creationId xmlns:a16="http://schemas.microsoft.com/office/drawing/2014/main" id="{4A35793B-6BD0-09F6-9444-1E0C52B62C0F}"/>
              </a:ext>
            </a:extLst>
          </p:cNvPr>
          <p:cNvSpPr>
            <a:spLocks noGrp="1"/>
          </p:cNvSpPr>
          <p:nvPr>
            <p:ph sz="half" idx="2"/>
          </p:nvPr>
        </p:nvSpPr>
        <p:spPr/>
        <p:txBody>
          <a:bodyPr>
            <a:normAutofit/>
          </a:bodyPr>
          <a:lstStyle/>
          <a:p>
            <a:pPr marL="0" indent="0">
              <a:buNone/>
            </a:pPr>
            <a:r>
              <a:rPr lang="en-US" sz="2200" u="sng" dirty="0"/>
              <a:t>Goal 4</a:t>
            </a:r>
          </a:p>
          <a:p>
            <a:pPr marL="75068" marR="54124" lvl="0" indent="-6475" algn="l" rtl="0">
              <a:lnSpc>
                <a:spcPct val="92972"/>
              </a:lnSpc>
              <a:spcBef>
                <a:spcPts val="1065"/>
              </a:spcBef>
              <a:spcAft>
                <a:spcPts val="0"/>
              </a:spcAft>
              <a:buNone/>
            </a:pPr>
            <a:r>
              <a:rPr lang="en-US" sz="2200" b="1" dirty="0">
                <a:solidFill>
                  <a:srgbClr val="000000"/>
                </a:solidFill>
                <a:ea typeface="Work Sans"/>
                <a:cs typeface="Work Sans"/>
                <a:sym typeface="Work Sans"/>
              </a:rPr>
              <a:t>Metrics - </a:t>
            </a:r>
            <a:r>
              <a:rPr lang="en-US" sz="2200" dirty="0">
                <a:solidFill>
                  <a:srgbClr val="000000"/>
                </a:solidFill>
                <a:ea typeface="Work Sans"/>
                <a:cs typeface="Work Sans"/>
                <a:sym typeface="Work Sans"/>
              </a:rPr>
              <a:t>3 total</a:t>
            </a:r>
          </a:p>
          <a:p>
            <a:pPr marL="75068" marR="54124" lvl="0" indent="-6475" algn="l" rtl="0">
              <a:lnSpc>
                <a:spcPct val="92972"/>
              </a:lnSpc>
              <a:spcBef>
                <a:spcPts val="0"/>
              </a:spcBef>
              <a:spcAft>
                <a:spcPts val="0"/>
              </a:spcAft>
              <a:buNone/>
            </a:pPr>
            <a:endParaRPr lang="en-US" sz="2200" dirty="0">
              <a:solidFill>
                <a:srgbClr val="000000"/>
              </a:solidFill>
              <a:ea typeface="Work Sans"/>
              <a:cs typeface="Work Sans"/>
              <a:sym typeface="Work Sans"/>
            </a:endParaRPr>
          </a:p>
          <a:p>
            <a:pPr marL="457200" lvl="0" indent="-304800" algn="l" rtl="0">
              <a:spcBef>
                <a:spcPts val="0"/>
              </a:spcBef>
              <a:spcAft>
                <a:spcPts val="0"/>
              </a:spcAft>
              <a:buClr>
                <a:srgbClr val="000000"/>
              </a:buClr>
              <a:buSzPts val="1200"/>
              <a:buFont typeface="Work Sans"/>
              <a:buAutoNum type="arabicPeriod"/>
            </a:pPr>
            <a:r>
              <a:rPr lang="en-US" sz="2200" dirty="0">
                <a:solidFill>
                  <a:srgbClr val="1F1F1F"/>
                </a:solidFill>
                <a:ea typeface="Work Sans"/>
                <a:cs typeface="Work Sans"/>
                <a:sym typeface="Work Sans"/>
              </a:rPr>
              <a:t>Parent Engagement in Decision Making (Priority 3)</a:t>
            </a:r>
            <a:endParaRPr lang="en-US" sz="2200" dirty="0">
              <a:solidFill>
                <a:srgbClr val="000000"/>
              </a:solidFill>
              <a:ea typeface="Work Sans"/>
              <a:cs typeface="Work Sans"/>
              <a:sym typeface="Work Sans"/>
            </a:endParaRPr>
          </a:p>
          <a:p>
            <a:pPr marL="457200" lvl="0" indent="-304800" algn="l" rtl="0">
              <a:spcBef>
                <a:spcPts val="0"/>
              </a:spcBef>
              <a:spcAft>
                <a:spcPts val="0"/>
              </a:spcAft>
              <a:buClr>
                <a:srgbClr val="000000"/>
              </a:buClr>
              <a:buSzPts val="1200"/>
              <a:buFont typeface="Work Sans"/>
              <a:buAutoNum type="arabicPeriod"/>
            </a:pPr>
            <a:r>
              <a:rPr lang="en-US" sz="2200" dirty="0">
                <a:solidFill>
                  <a:srgbClr val="1F1F1F"/>
                </a:solidFill>
                <a:ea typeface="Work Sans"/>
                <a:cs typeface="Work Sans"/>
                <a:sym typeface="Work Sans"/>
              </a:rPr>
              <a:t>Parent Participation in Programs for Unduplicated Pupils (Priority 3)</a:t>
            </a:r>
            <a:endParaRPr lang="en-US" sz="2200" dirty="0">
              <a:solidFill>
                <a:srgbClr val="000000"/>
              </a:solidFill>
              <a:ea typeface="Work Sans"/>
              <a:cs typeface="Work Sans"/>
              <a:sym typeface="Work Sans"/>
            </a:endParaRPr>
          </a:p>
          <a:p>
            <a:pPr marL="457200" lvl="0" indent="-304800" algn="l" rtl="0">
              <a:spcBef>
                <a:spcPts val="0"/>
              </a:spcBef>
              <a:spcAft>
                <a:spcPts val="0"/>
              </a:spcAft>
              <a:buClr>
                <a:srgbClr val="000000"/>
              </a:buClr>
              <a:buSzPts val="1200"/>
              <a:buFont typeface="Work Sans"/>
              <a:buAutoNum type="arabicPeriod"/>
            </a:pPr>
            <a:r>
              <a:rPr lang="en-US" sz="2200" dirty="0">
                <a:solidFill>
                  <a:srgbClr val="1F1F1F"/>
                </a:solidFill>
                <a:ea typeface="Work Sans"/>
                <a:cs typeface="Work Sans"/>
                <a:sym typeface="Work Sans"/>
              </a:rPr>
              <a:t>Local Indicator - Parent Perception of Communication and Connectedness</a:t>
            </a:r>
            <a:endParaRPr lang="en-US" sz="2200" dirty="0">
              <a:solidFill>
                <a:srgbClr val="000000"/>
              </a:solidFill>
              <a:ea typeface="Work Sans"/>
              <a:cs typeface="Work Sans"/>
              <a:sym typeface="Work Sans"/>
            </a:endParaRPr>
          </a:p>
        </p:txBody>
      </p:sp>
      <p:sp>
        <p:nvSpPr>
          <p:cNvPr id="7" name="Content Placeholder 6">
            <a:extLst>
              <a:ext uri="{FF2B5EF4-FFF2-40B4-BE49-F238E27FC236}">
                <a16:creationId xmlns:a16="http://schemas.microsoft.com/office/drawing/2014/main" id="{04C07843-1D59-9F39-E79D-9BD9100B8CC2}"/>
              </a:ext>
            </a:extLst>
          </p:cNvPr>
          <p:cNvSpPr>
            <a:spLocks noGrp="1"/>
          </p:cNvSpPr>
          <p:nvPr>
            <p:ph sz="half" idx="1"/>
          </p:nvPr>
        </p:nvSpPr>
        <p:spPr>
          <a:xfrm>
            <a:off x="914400" y="1934718"/>
            <a:ext cx="5257800" cy="4251960"/>
          </a:xfrm>
        </p:spPr>
        <p:txBody>
          <a:bodyPr>
            <a:noAutofit/>
          </a:bodyPr>
          <a:lstStyle/>
          <a:p>
            <a:pPr marL="0" indent="0">
              <a:buNone/>
            </a:pPr>
            <a:r>
              <a:rPr lang="en-US" sz="2200" b="1" u="sng" dirty="0"/>
              <a:t>Goal 3</a:t>
            </a:r>
          </a:p>
          <a:p>
            <a:pPr marL="75068" marR="54124" lvl="0" indent="-6475" algn="l" rtl="0">
              <a:lnSpc>
                <a:spcPct val="92972"/>
              </a:lnSpc>
              <a:spcBef>
                <a:spcPts val="1065"/>
              </a:spcBef>
              <a:spcAft>
                <a:spcPts val="0"/>
              </a:spcAft>
              <a:buNone/>
            </a:pPr>
            <a:r>
              <a:rPr lang="en-US" sz="2200" b="1" dirty="0">
                <a:solidFill>
                  <a:srgbClr val="000000"/>
                </a:solidFill>
                <a:ea typeface="Work Sans"/>
                <a:cs typeface="Work Sans"/>
                <a:sym typeface="Work Sans"/>
              </a:rPr>
              <a:t>Metrics - </a:t>
            </a:r>
            <a:r>
              <a:rPr lang="en-US" sz="2200" dirty="0">
                <a:solidFill>
                  <a:srgbClr val="000000"/>
                </a:solidFill>
                <a:ea typeface="Work Sans"/>
                <a:cs typeface="Work Sans"/>
                <a:sym typeface="Work Sans"/>
              </a:rPr>
              <a:t>11 total</a:t>
            </a:r>
          </a:p>
          <a:p>
            <a:pPr marL="75068" marR="54124" lvl="0" indent="-6475" algn="l" rtl="0">
              <a:lnSpc>
                <a:spcPct val="92972"/>
              </a:lnSpc>
              <a:spcBef>
                <a:spcPts val="0"/>
              </a:spcBef>
              <a:spcAft>
                <a:spcPts val="0"/>
              </a:spcAft>
              <a:buNone/>
            </a:pPr>
            <a:endParaRPr lang="en-US" sz="1900" dirty="0">
              <a:solidFill>
                <a:srgbClr val="000000"/>
              </a:solidFill>
              <a:ea typeface="Work Sans"/>
              <a:cs typeface="Work Sans"/>
              <a:sym typeface="Work Sans"/>
            </a:endParaRPr>
          </a:p>
          <a:p>
            <a:pPr marL="457200" lvl="0" indent="-292100" algn="l" rtl="0">
              <a:spcBef>
                <a:spcPts val="0"/>
              </a:spcBef>
              <a:spcAft>
                <a:spcPts val="0"/>
              </a:spcAft>
              <a:buClr>
                <a:srgbClr val="0D0D0D"/>
              </a:buClr>
              <a:buSzPts val="1000"/>
              <a:buFont typeface="Work Sans"/>
              <a:buAutoNum type="arabicPeriod"/>
            </a:pPr>
            <a:r>
              <a:rPr lang="en-US" sz="1900" dirty="0">
                <a:solidFill>
                  <a:srgbClr val="1F1F1F"/>
                </a:solidFill>
                <a:ea typeface="Work Sans"/>
                <a:cs typeface="Work Sans"/>
                <a:sym typeface="Work Sans"/>
              </a:rPr>
              <a:t>Access to Standards-Aligned Instructional Materials (Priority 1)</a:t>
            </a:r>
          </a:p>
          <a:p>
            <a:pPr marL="457200" lvl="0" indent="-292100" algn="l" rtl="0">
              <a:spcBef>
                <a:spcPts val="0"/>
              </a:spcBef>
              <a:spcAft>
                <a:spcPts val="0"/>
              </a:spcAft>
              <a:buClr>
                <a:srgbClr val="0D0D0D"/>
              </a:buClr>
              <a:buSzPts val="1000"/>
              <a:buFont typeface="Work Sans"/>
              <a:buAutoNum type="arabicPeriod"/>
            </a:pPr>
            <a:r>
              <a:rPr lang="en-US" sz="1900" dirty="0">
                <a:solidFill>
                  <a:srgbClr val="1F1F1F"/>
                </a:solidFill>
                <a:ea typeface="Work Sans"/>
                <a:cs typeface="Work Sans"/>
                <a:sym typeface="Work Sans"/>
              </a:rPr>
              <a:t>Facilities in "Good" Repair as measured by Facility Inspection Tool (FIT) (Priority 1)</a:t>
            </a:r>
          </a:p>
          <a:p>
            <a:pPr marL="457200" lvl="0" indent="-292100" algn="l" rtl="0">
              <a:spcBef>
                <a:spcPts val="0"/>
              </a:spcBef>
              <a:spcAft>
                <a:spcPts val="0"/>
              </a:spcAft>
              <a:buClr>
                <a:srgbClr val="0D0D0D"/>
              </a:buClr>
              <a:buSzPts val="1000"/>
              <a:buFont typeface="Work Sans"/>
              <a:buAutoNum type="arabicPeriod"/>
            </a:pPr>
            <a:r>
              <a:rPr lang="en-US" sz="1900" dirty="0">
                <a:solidFill>
                  <a:srgbClr val="1F1F1F"/>
                </a:solidFill>
                <a:ea typeface="Work Sans"/>
                <a:cs typeface="Work Sans"/>
                <a:sym typeface="Work Sans"/>
              </a:rPr>
              <a:t>Fully Credentialed and Appropriately Assigned Teachers (Priority 1)</a:t>
            </a:r>
          </a:p>
          <a:p>
            <a:pPr marL="457200" lvl="0" indent="-292100" algn="l" rtl="0">
              <a:spcBef>
                <a:spcPts val="0"/>
              </a:spcBef>
              <a:spcAft>
                <a:spcPts val="0"/>
              </a:spcAft>
              <a:buClr>
                <a:srgbClr val="0D0D0D"/>
              </a:buClr>
              <a:buSzPts val="1000"/>
              <a:buFont typeface="Work Sans"/>
              <a:buAutoNum type="arabicPeriod"/>
            </a:pPr>
            <a:r>
              <a:rPr lang="en-US" sz="1900" dirty="0">
                <a:solidFill>
                  <a:srgbClr val="1F1F1F"/>
                </a:solidFill>
                <a:ea typeface="Work Sans"/>
                <a:cs typeface="Work Sans"/>
                <a:sym typeface="Work Sans"/>
              </a:rPr>
              <a:t>Attendance Rate (Priority 5)</a:t>
            </a:r>
          </a:p>
          <a:p>
            <a:pPr marL="457200" lvl="0" indent="-292100" algn="l" rtl="0">
              <a:spcBef>
                <a:spcPts val="0"/>
              </a:spcBef>
              <a:spcAft>
                <a:spcPts val="0"/>
              </a:spcAft>
              <a:buClr>
                <a:srgbClr val="0D0D0D"/>
              </a:buClr>
              <a:buSzPts val="1000"/>
              <a:buFont typeface="Work Sans"/>
              <a:buAutoNum type="arabicPeriod"/>
            </a:pPr>
            <a:r>
              <a:rPr lang="en-US" sz="1900" dirty="0">
                <a:solidFill>
                  <a:srgbClr val="1F1F1F"/>
                </a:solidFill>
                <a:ea typeface="Work Sans"/>
                <a:cs typeface="Work Sans"/>
                <a:sym typeface="Work Sans"/>
              </a:rPr>
              <a:t>Chronic Absenteeism (Priority 5)</a:t>
            </a:r>
          </a:p>
          <a:p>
            <a:pPr marL="457200" lvl="0" indent="-292100" algn="l" rtl="0">
              <a:spcBef>
                <a:spcPts val="0"/>
              </a:spcBef>
              <a:spcAft>
                <a:spcPts val="0"/>
              </a:spcAft>
              <a:buClr>
                <a:srgbClr val="0D0D0D"/>
              </a:buClr>
              <a:buSzPts val="1000"/>
              <a:buFont typeface="Work Sans"/>
              <a:buAutoNum type="arabicPeriod"/>
            </a:pPr>
            <a:r>
              <a:rPr lang="en-US" sz="1900" dirty="0">
                <a:solidFill>
                  <a:srgbClr val="1F1F1F"/>
                </a:solidFill>
                <a:ea typeface="Work Sans"/>
                <a:cs typeface="Work Sans"/>
                <a:sym typeface="Work Sans"/>
              </a:rPr>
              <a:t>High School Dropout Rate (Priority 5)</a:t>
            </a:r>
          </a:p>
          <a:p>
            <a:pPr marL="457200" lvl="0" indent="-292100" algn="l" rtl="0">
              <a:spcBef>
                <a:spcPts val="0"/>
              </a:spcBef>
              <a:spcAft>
                <a:spcPts val="0"/>
              </a:spcAft>
              <a:buClr>
                <a:srgbClr val="0D0D0D"/>
              </a:buClr>
              <a:buSzPts val="1000"/>
              <a:buFont typeface="Work Sans"/>
              <a:buAutoNum type="arabicPeriod"/>
            </a:pPr>
            <a:r>
              <a:rPr lang="en-US" sz="1900" dirty="0">
                <a:solidFill>
                  <a:srgbClr val="1F1F1F"/>
                </a:solidFill>
                <a:ea typeface="Work Sans"/>
                <a:cs typeface="Work Sans"/>
                <a:sym typeface="Work Sans"/>
              </a:rPr>
              <a:t>Suspension Rate (Priority 6)</a:t>
            </a:r>
          </a:p>
          <a:p>
            <a:pPr marL="457200" lvl="0" indent="-292100" algn="l" rtl="0">
              <a:spcBef>
                <a:spcPts val="0"/>
              </a:spcBef>
              <a:spcAft>
                <a:spcPts val="0"/>
              </a:spcAft>
              <a:buClr>
                <a:srgbClr val="0D0D0D"/>
              </a:buClr>
              <a:buSzPts val="1000"/>
              <a:buFont typeface="Work Sans"/>
              <a:buAutoNum type="arabicPeriod"/>
            </a:pPr>
            <a:r>
              <a:rPr lang="en-US" sz="1900" dirty="0">
                <a:solidFill>
                  <a:srgbClr val="1F1F1F"/>
                </a:solidFill>
                <a:ea typeface="Work Sans"/>
                <a:cs typeface="Work Sans"/>
                <a:sym typeface="Work Sans"/>
              </a:rPr>
              <a:t>Expulsion Rate (Priority 6)</a:t>
            </a:r>
          </a:p>
          <a:p>
            <a:pPr marL="457200" lvl="0" indent="-292100" algn="l" rtl="0">
              <a:spcBef>
                <a:spcPts val="0"/>
              </a:spcBef>
              <a:spcAft>
                <a:spcPts val="0"/>
              </a:spcAft>
              <a:buClr>
                <a:srgbClr val="0D0D0D"/>
              </a:buClr>
              <a:buSzPts val="1000"/>
              <a:buFont typeface="Work Sans"/>
              <a:buAutoNum type="arabicPeriod"/>
            </a:pPr>
            <a:r>
              <a:rPr lang="en-US" sz="1900" dirty="0">
                <a:solidFill>
                  <a:srgbClr val="1F1F1F"/>
                </a:solidFill>
                <a:ea typeface="Work Sans"/>
                <a:cs typeface="Work Sans"/>
                <a:sym typeface="Work Sans"/>
              </a:rPr>
              <a:t>Student Perception of School Safety and Connectedness (Priority 6)</a:t>
            </a:r>
          </a:p>
          <a:p>
            <a:pPr marL="457200" lvl="0" indent="-292100" algn="l" rtl="0">
              <a:spcBef>
                <a:spcPts val="0"/>
              </a:spcBef>
              <a:spcAft>
                <a:spcPts val="0"/>
              </a:spcAft>
              <a:buClr>
                <a:srgbClr val="0D0D0D"/>
              </a:buClr>
              <a:buSzPts val="1000"/>
              <a:buFont typeface="Work Sans"/>
              <a:buAutoNum type="arabicPeriod"/>
            </a:pPr>
            <a:r>
              <a:rPr lang="en-US" sz="1900" dirty="0">
                <a:solidFill>
                  <a:srgbClr val="1F1F1F"/>
                </a:solidFill>
                <a:ea typeface="Work Sans"/>
                <a:cs typeface="Work Sans"/>
                <a:sym typeface="Work Sans"/>
              </a:rPr>
              <a:t>Teacher Perception of School Safety and Connectedness (Priority 6)</a:t>
            </a:r>
          </a:p>
          <a:p>
            <a:pPr marL="457200" lvl="0" indent="-292100" algn="l" rtl="0">
              <a:spcBef>
                <a:spcPts val="0"/>
              </a:spcBef>
              <a:spcAft>
                <a:spcPts val="0"/>
              </a:spcAft>
              <a:buClr>
                <a:srgbClr val="0D0D0D"/>
              </a:buClr>
              <a:buSzPts val="1000"/>
              <a:buFont typeface="Work Sans"/>
              <a:buAutoNum type="arabicPeriod"/>
            </a:pPr>
            <a:r>
              <a:rPr lang="en-US" sz="1900" dirty="0">
                <a:solidFill>
                  <a:srgbClr val="1F1F1F"/>
                </a:solidFill>
                <a:ea typeface="Work Sans"/>
                <a:cs typeface="Work Sans"/>
                <a:sym typeface="Work Sans"/>
              </a:rPr>
              <a:t>Local Indicator - Suspension Indicator</a:t>
            </a:r>
            <a:endParaRPr lang="en-US" sz="1900" dirty="0">
              <a:solidFill>
                <a:srgbClr val="000000"/>
              </a:solidFill>
              <a:ea typeface="Work Sans"/>
              <a:cs typeface="Work Sans"/>
              <a:sym typeface="Work Sans"/>
            </a:endParaRPr>
          </a:p>
        </p:txBody>
      </p:sp>
    </p:spTree>
    <p:extLst>
      <p:ext uri="{BB962C8B-B14F-4D97-AF65-F5344CB8AC3E}">
        <p14:creationId xmlns:p14="http://schemas.microsoft.com/office/powerpoint/2010/main" val="40909106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B49743-BD73-4CFF-3037-A40BAF890C07}"/>
              </a:ext>
            </a:extLst>
          </p:cNvPr>
          <p:cNvSpPr>
            <a:spLocks noGrp="1"/>
          </p:cNvSpPr>
          <p:nvPr>
            <p:ph type="title"/>
          </p:nvPr>
        </p:nvSpPr>
        <p:spPr>
          <a:xfrm>
            <a:off x="292100" y="250825"/>
            <a:ext cx="11639550" cy="1325563"/>
          </a:xfrm>
        </p:spPr>
        <p:txBody>
          <a:bodyPr>
            <a:noAutofit/>
          </a:bodyPr>
          <a:lstStyle/>
          <a:p>
            <a:pPr algn="ctr"/>
            <a:r>
              <a:rPr lang="en-US" sz="3200" dirty="0">
                <a:solidFill>
                  <a:srgbClr val="0070C0"/>
                </a:solidFill>
              </a:rPr>
              <a:t>Goal 5 – </a:t>
            </a:r>
            <a:br>
              <a:rPr lang="en-US" sz="3200" dirty="0">
                <a:solidFill>
                  <a:srgbClr val="0070C0"/>
                </a:solidFill>
              </a:rPr>
            </a:br>
            <a:r>
              <a:rPr lang="en" sz="3100" dirty="0">
                <a:solidFill>
                  <a:srgbClr val="0070C0"/>
                </a:solidFill>
                <a:ea typeface="Comfortaa"/>
                <a:cs typeface="Comfortaa"/>
                <a:sym typeface="Comfortaa"/>
              </a:rPr>
              <a:t>Ensure that students Students with Disabilities are being provided equitable access to resources related to  College and Career Readiness, 21st Century Learning, and a safe and positive school climate.</a:t>
            </a:r>
            <a:endParaRPr lang="en-US" sz="3100" dirty="0">
              <a:solidFill>
                <a:srgbClr val="0070C0"/>
              </a:solidFill>
            </a:endParaRPr>
          </a:p>
        </p:txBody>
      </p:sp>
      <p:graphicFrame>
        <p:nvGraphicFramePr>
          <p:cNvPr id="4" name="Table 3">
            <a:extLst>
              <a:ext uri="{FF2B5EF4-FFF2-40B4-BE49-F238E27FC236}">
                <a16:creationId xmlns:a16="http://schemas.microsoft.com/office/drawing/2014/main" id="{C246D7B7-F1A7-FAB0-84F4-D23DDAC8A45F}"/>
              </a:ext>
            </a:extLst>
          </p:cNvPr>
          <p:cNvGraphicFramePr>
            <a:graphicFrameLocks noGrp="1"/>
          </p:cNvGraphicFramePr>
          <p:nvPr>
            <p:extLst>
              <p:ext uri="{D42A27DB-BD31-4B8C-83A1-F6EECF244321}">
                <p14:modId xmlns:p14="http://schemas.microsoft.com/office/powerpoint/2010/main" val="263007068"/>
              </p:ext>
            </p:extLst>
          </p:nvPr>
        </p:nvGraphicFramePr>
        <p:xfrm>
          <a:off x="854075" y="2263775"/>
          <a:ext cx="10515600" cy="1326600"/>
        </p:xfrm>
        <a:graphic>
          <a:graphicData uri="http://schemas.openxmlformats.org/drawingml/2006/table">
            <a:tbl>
              <a:tblPr firstRow="1" bandRow="1">
                <a:tableStyleId>{BC89EF96-8CEA-46FF-86C4-4CE0E7609802}</a:tableStyleId>
              </a:tblPr>
              <a:tblGrid>
                <a:gridCol w="5257800">
                  <a:extLst>
                    <a:ext uri="{9D8B030D-6E8A-4147-A177-3AD203B41FA5}">
                      <a16:colId xmlns:a16="http://schemas.microsoft.com/office/drawing/2014/main" val="763566291"/>
                    </a:ext>
                  </a:extLst>
                </a:gridCol>
                <a:gridCol w="5257800">
                  <a:extLst>
                    <a:ext uri="{9D8B030D-6E8A-4147-A177-3AD203B41FA5}">
                      <a16:colId xmlns:a16="http://schemas.microsoft.com/office/drawing/2014/main" val="250516859"/>
                    </a:ext>
                  </a:extLst>
                </a:gridCol>
              </a:tblGrid>
              <a:tr h="370840">
                <a:tc>
                  <a:txBody>
                    <a:bodyPr/>
                    <a:lstStyle/>
                    <a:p>
                      <a:pPr marL="0" lvl="0" indent="0" algn="l" rtl="0">
                        <a:spcBef>
                          <a:spcPts val="0"/>
                        </a:spcBef>
                        <a:spcAft>
                          <a:spcPts val="0"/>
                        </a:spcAft>
                        <a:buNone/>
                      </a:pPr>
                      <a:r>
                        <a:rPr lang="en" sz="2000" b="1" i="0" dirty="0">
                          <a:solidFill>
                            <a:schemeClr val="tx1"/>
                          </a:solidFill>
                          <a:latin typeface="+mn-lt"/>
                          <a:ea typeface="Work Sans"/>
                          <a:cs typeface="Work Sans"/>
                          <a:sym typeface="Work Sans"/>
                        </a:rPr>
                        <a:t>5.1 - Access to Least Restrictive  Environment (LRE)</a:t>
                      </a:r>
                      <a:endParaRPr sz="2000" b="1" i="0" dirty="0">
                        <a:solidFill>
                          <a:schemeClr val="tx1"/>
                        </a:solidFill>
                        <a:latin typeface="+mn-lt"/>
                        <a:ea typeface="Work Sans"/>
                        <a:cs typeface="Work Sans"/>
                        <a:sym typeface="Work Sans"/>
                      </a:endParaRPr>
                    </a:p>
                  </a:txBody>
                  <a:tcPr marL="68650" marR="68650" marT="68700" marB="68700" anchor="ctr"/>
                </a:tc>
                <a:tc>
                  <a:txBody>
                    <a:bodyPr/>
                    <a:lstStyle/>
                    <a:p>
                      <a:pPr marL="0" lvl="0" indent="0" algn="l" rtl="0">
                        <a:spcBef>
                          <a:spcPts val="0"/>
                        </a:spcBef>
                        <a:spcAft>
                          <a:spcPts val="0"/>
                        </a:spcAft>
                        <a:buNone/>
                      </a:pPr>
                      <a:r>
                        <a:rPr lang="en" sz="2000" b="1" i="0">
                          <a:solidFill>
                            <a:schemeClr val="tx1"/>
                          </a:solidFill>
                          <a:latin typeface="+mn-lt"/>
                          <a:ea typeface="Work Sans"/>
                          <a:cs typeface="Work Sans"/>
                          <a:sym typeface="Work Sans"/>
                        </a:rPr>
                        <a:t>5.4 - Workshops for Parents of Students with Disabilities </a:t>
                      </a:r>
                      <a:endParaRPr sz="2000" b="1" i="0">
                        <a:solidFill>
                          <a:schemeClr val="tx1"/>
                        </a:solidFill>
                        <a:latin typeface="+mn-lt"/>
                        <a:ea typeface="Work Sans"/>
                        <a:cs typeface="Work Sans"/>
                        <a:sym typeface="Work Sans"/>
                      </a:endParaRPr>
                    </a:p>
                  </a:txBody>
                  <a:tcPr marL="68650" marR="68650" marT="68700" marB="68700" anchor="ctr"/>
                </a:tc>
                <a:extLst>
                  <a:ext uri="{0D108BD9-81ED-4DB2-BD59-A6C34878D82A}">
                    <a16:rowId xmlns:a16="http://schemas.microsoft.com/office/drawing/2014/main" val="398332759"/>
                  </a:ext>
                </a:extLst>
              </a:tr>
              <a:tr h="370840">
                <a:tc>
                  <a:txBody>
                    <a:bodyPr/>
                    <a:lstStyle/>
                    <a:p>
                      <a:pPr marL="0" lvl="0" indent="0" algn="l" rtl="0">
                        <a:spcBef>
                          <a:spcPts val="0"/>
                        </a:spcBef>
                        <a:spcAft>
                          <a:spcPts val="0"/>
                        </a:spcAft>
                        <a:buNone/>
                      </a:pPr>
                      <a:r>
                        <a:rPr lang="en" sz="2000" b="1" i="0" dirty="0">
                          <a:solidFill>
                            <a:schemeClr val="tx1"/>
                          </a:solidFill>
                          <a:latin typeface="+mn-lt"/>
                          <a:ea typeface="Work Sans"/>
                          <a:cs typeface="Work Sans"/>
                          <a:sym typeface="Work Sans"/>
                        </a:rPr>
                        <a:t>5.2 - Increased Academic Support</a:t>
                      </a:r>
                      <a:endParaRPr sz="2000" b="1" i="0" dirty="0">
                        <a:solidFill>
                          <a:schemeClr val="tx1"/>
                        </a:solidFill>
                        <a:latin typeface="+mn-lt"/>
                        <a:ea typeface="Work Sans"/>
                        <a:cs typeface="Work Sans"/>
                        <a:sym typeface="Work Sans"/>
                      </a:endParaRPr>
                    </a:p>
                  </a:txBody>
                  <a:tcPr marL="68650" marR="68650" marT="68700" marB="68700" anchor="ctr"/>
                </a:tc>
                <a:tc>
                  <a:txBody>
                    <a:bodyPr/>
                    <a:lstStyle/>
                    <a:p>
                      <a:pPr marL="0" lvl="0" indent="0" algn="l" rtl="0">
                        <a:spcBef>
                          <a:spcPts val="0"/>
                        </a:spcBef>
                        <a:spcAft>
                          <a:spcPts val="0"/>
                        </a:spcAft>
                        <a:buNone/>
                      </a:pPr>
                      <a:r>
                        <a:rPr lang="en" sz="2000" b="1" i="0" dirty="0">
                          <a:solidFill>
                            <a:schemeClr val="tx1"/>
                          </a:solidFill>
                          <a:latin typeface="+mn-lt"/>
                          <a:ea typeface="Work Sans"/>
                          <a:cs typeface="Work Sans"/>
                          <a:sym typeface="Work Sans"/>
                        </a:rPr>
                        <a:t>5.5 - Lower Suspension Rate</a:t>
                      </a:r>
                      <a:endParaRPr sz="2000" b="1" i="0" dirty="0">
                        <a:solidFill>
                          <a:schemeClr val="tx1"/>
                        </a:solidFill>
                        <a:latin typeface="+mn-lt"/>
                        <a:ea typeface="Work Sans"/>
                        <a:cs typeface="Work Sans"/>
                        <a:sym typeface="Work Sans"/>
                      </a:endParaRPr>
                    </a:p>
                  </a:txBody>
                  <a:tcPr marL="68650" marR="68650" marT="68700" marB="68700" anchor="ctr"/>
                </a:tc>
                <a:extLst>
                  <a:ext uri="{0D108BD9-81ED-4DB2-BD59-A6C34878D82A}">
                    <a16:rowId xmlns:a16="http://schemas.microsoft.com/office/drawing/2014/main" val="1725076856"/>
                  </a:ext>
                </a:extLst>
              </a:tr>
              <a:tr h="370840">
                <a:tc>
                  <a:txBody>
                    <a:bodyPr/>
                    <a:lstStyle/>
                    <a:p>
                      <a:pPr marL="0" lvl="0" indent="0" algn="l" rtl="0">
                        <a:spcBef>
                          <a:spcPts val="0"/>
                        </a:spcBef>
                        <a:spcAft>
                          <a:spcPts val="0"/>
                        </a:spcAft>
                        <a:buNone/>
                      </a:pPr>
                      <a:r>
                        <a:rPr lang="en" sz="2000" b="1" i="0">
                          <a:solidFill>
                            <a:schemeClr val="tx1"/>
                          </a:solidFill>
                          <a:latin typeface="+mn-lt"/>
                          <a:ea typeface="Work Sans"/>
                          <a:cs typeface="Work Sans"/>
                          <a:sym typeface="Work Sans"/>
                        </a:rPr>
                        <a:t>5.3 - Special Education Staff Support</a:t>
                      </a:r>
                      <a:endParaRPr sz="2000" b="1" i="0">
                        <a:solidFill>
                          <a:schemeClr val="tx1"/>
                        </a:solidFill>
                        <a:latin typeface="+mn-lt"/>
                        <a:ea typeface="Work Sans"/>
                        <a:cs typeface="Work Sans"/>
                        <a:sym typeface="Work Sans"/>
                      </a:endParaRPr>
                    </a:p>
                  </a:txBody>
                  <a:tcPr marL="68650" marR="68650" marT="68700" marB="68700" anchor="ctr"/>
                </a:tc>
                <a:tc>
                  <a:txBody>
                    <a:bodyPr/>
                    <a:lstStyle/>
                    <a:p>
                      <a:pPr marL="0" lvl="0" indent="0" algn="l" rtl="0">
                        <a:spcBef>
                          <a:spcPts val="0"/>
                        </a:spcBef>
                        <a:spcAft>
                          <a:spcPts val="0"/>
                        </a:spcAft>
                        <a:buNone/>
                      </a:pPr>
                      <a:r>
                        <a:rPr lang="en" sz="2000" b="1" i="0" dirty="0">
                          <a:solidFill>
                            <a:schemeClr val="tx1"/>
                          </a:solidFill>
                          <a:latin typeface="+mn-lt"/>
                          <a:ea typeface="Work Sans"/>
                          <a:cs typeface="Work Sans"/>
                          <a:sym typeface="Work Sans"/>
                        </a:rPr>
                        <a:t>5.6 - English Language Arts and  Math Proficiency</a:t>
                      </a:r>
                      <a:endParaRPr sz="2000" b="1" i="0" dirty="0">
                        <a:solidFill>
                          <a:schemeClr val="tx1"/>
                        </a:solidFill>
                        <a:latin typeface="+mn-lt"/>
                        <a:ea typeface="Work Sans"/>
                        <a:cs typeface="Work Sans"/>
                        <a:sym typeface="Work Sans"/>
                      </a:endParaRPr>
                    </a:p>
                  </a:txBody>
                  <a:tcPr marL="68650" marR="68650" marT="68700" marB="68700" anchor="ctr"/>
                </a:tc>
                <a:extLst>
                  <a:ext uri="{0D108BD9-81ED-4DB2-BD59-A6C34878D82A}">
                    <a16:rowId xmlns:a16="http://schemas.microsoft.com/office/drawing/2014/main" val="210717987"/>
                  </a:ext>
                </a:extLst>
              </a:tr>
            </a:tbl>
          </a:graphicData>
        </a:graphic>
      </p:graphicFrame>
    </p:spTree>
    <p:extLst>
      <p:ext uri="{BB962C8B-B14F-4D97-AF65-F5344CB8AC3E}">
        <p14:creationId xmlns:p14="http://schemas.microsoft.com/office/powerpoint/2010/main" val="136899100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4BA070-FCA9-2E4D-A83D-93CC962310B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58B139B-099F-E775-7C5B-7E94FEEB4C12}"/>
              </a:ext>
            </a:extLst>
          </p:cNvPr>
          <p:cNvSpPr>
            <a:spLocks noGrp="1"/>
          </p:cNvSpPr>
          <p:nvPr>
            <p:ph type="title"/>
          </p:nvPr>
        </p:nvSpPr>
        <p:spPr/>
        <p:txBody>
          <a:bodyPr/>
          <a:lstStyle/>
          <a:p>
            <a:pPr algn="ctr"/>
            <a:r>
              <a:rPr lang="en-US" dirty="0">
                <a:solidFill>
                  <a:schemeClr val="accent1"/>
                </a:solidFill>
              </a:rPr>
              <a:t>Goal 5 - </a:t>
            </a:r>
            <a:r>
              <a:rPr lang="en-US" dirty="0">
                <a:solidFill>
                  <a:srgbClr val="0070C0"/>
                </a:solidFill>
              </a:rPr>
              <a:t>actions and services</a:t>
            </a:r>
          </a:p>
        </p:txBody>
      </p:sp>
      <p:graphicFrame>
        <p:nvGraphicFramePr>
          <p:cNvPr id="4" name="Table 3">
            <a:extLst>
              <a:ext uri="{FF2B5EF4-FFF2-40B4-BE49-F238E27FC236}">
                <a16:creationId xmlns:a16="http://schemas.microsoft.com/office/drawing/2014/main" id="{D454AD0D-0E21-CA32-49E7-042425EAEE0E}"/>
              </a:ext>
            </a:extLst>
          </p:cNvPr>
          <p:cNvGraphicFramePr>
            <a:graphicFrameLocks noGrp="1"/>
          </p:cNvGraphicFramePr>
          <p:nvPr>
            <p:extLst>
              <p:ext uri="{D42A27DB-BD31-4B8C-83A1-F6EECF244321}">
                <p14:modId xmlns:p14="http://schemas.microsoft.com/office/powerpoint/2010/main" val="2442567945"/>
              </p:ext>
            </p:extLst>
          </p:nvPr>
        </p:nvGraphicFramePr>
        <p:xfrm>
          <a:off x="425450" y="2028825"/>
          <a:ext cx="11290300" cy="2241000"/>
        </p:xfrm>
        <a:graphic>
          <a:graphicData uri="http://schemas.openxmlformats.org/drawingml/2006/table">
            <a:tbl>
              <a:tblPr>
                <a:noFill/>
              </a:tblPr>
              <a:tblGrid>
                <a:gridCol w="5661934">
                  <a:extLst>
                    <a:ext uri="{9D8B030D-6E8A-4147-A177-3AD203B41FA5}">
                      <a16:colId xmlns:a16="http://schemas.microsoft.com/office/drawing/2014/main" val="2516738069"/>
                    </a:ext>
                  </a:extLst>
                </a:gridCol>
                <a:gridCol w="5628366">
                  <a:extLst>
                    <a:ext uri="{9D8B030D-6E8A-4147-A177-3AD203B41FA5}">
                      <a16:colId xmlns:a16="http://schemas.microsoft.com/office/drawing/2014/main" val="774361336"/>
                    </a:ext>
                  </a:extLst>
                </a:gridCol>
              </a:tblGrid>
              <a:tr h="423975">
                <a:tc>
                  <a:txBody>
                    <a:bodyPr/>
                    <a:lstStyle/>
                    <a:p>
                      <a:pPr marL="0" lvl="0" indent="0" algn="l" rtl="0">
                        <a:spcBef>
                          <a:spcPts val="0"/>
                        </a:spcBef>
                        <a:spcAft>
                          <a:spcPts val="0"/>
                        </a:spcAft>
                        <a:buNone/>
                      </a:pPr>
                      <a:r>
                        <a:rPr lang="en" sz="1200" b="1" i="0">
                          <a:solidFill>
                            <a:srgbClr val="0D0D0D"/>
                          </a:solidFill>
                          <a:latin typeface="+mn-lt"/>
                          <a:ea typeface="Work Sans"/>
                          <a:cs typeface="Work Sans"/>
                          <a:sym typeface="Work Sans"/>
                        </a:rPr>
                        <a:t>5.1 - Increase access to LRE by providing additional counseling support, staff PD, and additional  support classes to serve Students with Disabilities within the general education setting.</a:t>
                      </a:r>
                      <a:endParaRPr sz="1200" b="1" i="0">
                        <a:solidFill>
                          <a:srgbClr val="0D0D0D"/>
                        </a:solidFill>
                        <a:latin typeface="+mn-lt"/>
                        <a:ea typeface="Work Sans"/>
                        <a:cs typeface="Work Sans"/>
                        <a:sym typeface="Work Sans"/>
                      </a:endParaRPr>
                    </a:p>
                  </a:txBody>
                  <a:tcPr marL="68650" marR="68650" marT="68700" marB="6870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marL="0" lvl="0" indent="0" algn="l" rtl="0">
                        <a:spcBef>
                          <a:spcPts val="0"/>
                        </a:spcBef>
                        <a:spcAft>
                          <a:spcPts val="0"/>
                        </a:spcAft>
                        <a:buNone/>
                      </a:pPr>
                      <a:r>
                        <a:rPr lang="en" sz="1200" b="1" i="0">
                          <a:solidFill>
                            <a:srgbClr val="0D0D0D"/>
                          </a:solidFill>
                          <a:latin typeface="+mn-lt"/>
                          <a:ea typeface="Work Sans"/>
                          <a:cs typeface="Work Sans"/>
                          <a:sym typeface="Work Sans"/>
                        </a:rPr>
                        <a:t>5.4 - Workshops and resources for parents of Students with Disabilities will be provided and delivered by District coordinators, ERICS social workers and psychologists, SPED staff, and/or the Antelope Valley SELPA, in order to increase awareness, provide resources, and increase parent support of SWD. Parent surveys will also be administered in order to obtain the most accurate feedback regarding student needs and how to best serve those needs.</a:t>
                      </a:r>
                      <a:endParaRPr sz="1200" b="1" i="0">
                        <a:solidFill>
                          <a:srgbClr val="0D0D0D"/>
                        </a:solidFill>
                        <a:latin typeface="+mn-lt"/>
                        <a:ea typeface="Work Sans"/>
                        <a:cs typeface="Work Sans"/>
                        <a:sym typeface="Work Sans"/>
                      </a:endParaRPr>
                    </a:p>
                  </a:txBody>
                  <a:tcPr marL="68650" marR="68650" marT="68700" marB="6870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82307826"/>
                  </a:ext>
                </a:extLst>
              </a:tr>
              <a:tr h="419025">
                <a:tc>
                  <a:txBody>
                    <a:bodyPr/>
                    <a:lstStyle/>
                    <a:p>
                      <a:pPr marL="0" lvl="0" indent="0" algn="l" rtl="0">
                        <a:spcBef>
                          <a:spcPts val="0"/>
                        </a:spcBef>
                        <a:spcAft>
                          <a:spcPts val="0"/>
                        </a:spcAft>
                        <a:buNone/>
                      </a:pPr>
                      <a:r>
                        <a:rPr lang="en" sz="1200" b="1" i="0">
                          <a:solidFill>
                            <a:srgbClr val="0D0D0D"/>
                          </a:solidFill>
                          <a:latin typeface="+mn-lt"/>
                          <a:ea typeface="Work Sans"/>
                          <a:cs typeface="Work Sans"/>
                          <a:sym typeface="Work Sans"/>
                        </a:rPr>
                        <a:t>5.2 - Increase the number of Instructional Aides, Paraprofessionals, and/or additional staff to ensure equitable access and a positive learning environment in general education courses</a:t>
                      </a:r>
                      <a:endParaRPr sz="1200" b="1" i="0">
                        <a:solidFill>
                          <a:srgbClr val="0D0D0D"/>
                        </a:solidFill>
                        <a:latin typeface="+mn-lt"/>
                        <a:ea typeface="Work Sans"/>
                        <a:cs typeface="Work Sans"/>
                        <a:sym typeface="Work Sans"/>
                      </a:endParaRPr>
                    </a:p>
                  </a:txBody>
                  <a:tcPr marL="68650" marR="68650" marT="68700" marB="6870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marL="0" lvl="0" indent="0" algn="l" rtl="0">
                        <a:spcBef>
                          <a:spcPts val="0"/>
                        </a:spcBef>
                        <a:spcAft>
                          <a:spcPts val="0"/>
                        </a:spcAft>
                        <a:buNone/>
                      </a:pPr>
                      <a:r>
                        <a:rPr lang="en" sz="1200" b="1" i="0" dirty="0">
                          <a:solidFill>
                            <a:srgbClr val="0D0D0D"/>
                          </a:solidFill>
                          <a:latin typeface="+mn-lt"/>
                          <a:ea typeface="Work Sans"/>
                          <a:cs typeface="Work Sans"/>
                          <a:sym typeface="Work Sans"/>
                        </a:rPr>
                        <a:t>5.5 - Professional development will be provided to administrators, teachers, and support staff to train on the implementation of MTSS in Special Education, with the goal of reducing suspension rates in the future. This training initiative aims to proactively address and mitigate suspension rates among students in Special Education by equipping staff with enhanced skills and knowledge, including other means of correction, in addition to IEP supports and services. </a:t>
                      </a:r>
                      <a:endParaRPr sz="1200" b="1" i="0" dirty="0">
                        <a:solidFill>
                          <a:srgbClr val="0D0D0D"/>
                        </a:solidFill>
                        <a:latin typeface="+mn-lt"/>
                        <a:ea typeface="Work Sans"/>
                        <a:cs typeface="Work Sans"/>
                        <a:sym typeface="Work Sans"/>
                      </a:endParaRPr>
                    </a:p>
                  </a:txBody>
                  <a:tcPr marL="68650" marR="68650" marT="68700" marB="6870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25687952"/>
                  </a:ext>
                </a:extLst>
              </a:tr>
              <a:tr h="423975">
                <a:tc>
                  <a:txBody>
                    <a:bodyPr/>
                    <a:lstStyle/>
                    <a:p>
                      <a:pPr marL="0" lvl="0" indent="0" algn="l" rtl="0">
                        <a:spcBef>
                          <a:spcPts val="0"/>
                        </a:spcBef>
                        <a:spcAft>
                          <a:spcPts val="0"/>
                        </a:spcAft>
                        <a:buNone/>
                      </a:pPr>
                      <a:r>
                        <a:rPr lang="en" sz="1200" b="1" i="0">
                          <a:solidFill>
                            <a:srgbClr val="0D0D0D"/>
                          </a:solidFill>
                          <a:latin typeface="+mn-lt"/>
                          <a:ea typeface="Work Sans"/>
                          <a:cs typeface="Work Sans"/>
                          <a:sym typeface="Work Sans"/>
                        </a:rPr>
                        <a:t>5.3 - Provide teachers, staff, supplies, services, professional development, and other operating expenditures to fulfill the requirements of our Special Education program.</a:t>
                      </a:r>
                      <a:endParaRPr sz="1200" b="1" i="0">
                        <a:solidFill>
                          <a:srgbClr val="0D0D0D"/>
                        </a:solidFill>
                        <a:latin typeface="+mn-lt"/>
                        <a:ea typeface="Work Sans"/>
                        <a:cs typeface="Work Sans"/>
                        <a:sym typeface="Work Sans"/>
                      </a:endParaRPr>
                    </a:p>
                  </a:txBody>
                  <a:tcPr marL="68650" marR="68650" marT="68700" marB="6870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marL="0" lvl="0" indent="0" algn="l" rtl="0">
                        <a:spcBef>
                          <a:spcPts val="0"/>
                        </a:spcBef>
                        <a:spcAft>
                          <a:spcPts val="0"/>
                        </a:spcAft>
                        <a:buNone/>
                      </a:pPr>
                      <a:r>
                        <a:rPr lang="en" sz="1200" b="1" i="0" dirty="0">
                          <a:solidFill>
                            <a:srgbClr val="0D0D0D"/>
                          </a:solidFill>
                          <a:latin typeface="+mn-lt"/>
                          <a:ea typeface="Work Sans"/>
                          <a:cs typeface="Work Sans"/>
                          <a:sym typeface="Work Sans"/>
                        </a:rPr>
                        <a:t>5.6 - District and site leadership and Instructional Partners will provide professional development and classroom walkthrough feedback to teachers within the special education department, so that students can increase their achievement in ELA and Math, as evidenced by increased scores on "DigiCOACH" walkthroughs, increased NWEA growth scores, A-G completion rates, and CAASPP scores.</a:t>
                      </a:r>
                      <a:endParaRPr sz="1200" b="1" i="0" dirty="0">
                        <a:solidFill>
                          <a:srgbClr val="0D0D0D"/>
                        </a:solidFill>
                        <a:latin typeface="+mn-lt"/>
                        <a:ea typeface="Work Sans"/>
                        <a:cs typeface="Work Sans"/>
                        <a:sym typeface="Work Sans"/>
                      </a:endParaRPr>
                    </a:p>
                  </a:txBody>
                  <a:tcPr marL="68650" marR="68650" marT="68700" marB="6870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2471560"/>
                  </a:ext>
                </a:extLst>
              </a:tr>
            </a:tbl>
          </a:graphicData>
        </a:graphic>
      </p:graphicFrame>
    </p:spTree>
    <p:extLst>
      <p:ext uri="{BB962C8B-B14F-4D97-AF65-F5344CB8AC3E}">
        <p14:creationId xmlns:p14="http://schemas.microsoft.com/office/powerpoint/2010/main" val="75443315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0B78CA-2FAC-D226-84DB-993ED0DAA8E5}"/>
              </a:ext>
            </a:extLst>
          </p:cNvPr>
          <p:cNvSpPr>
            <a:spLocks noGrp="1"/>
          </p:cNvSpPr>
          <p:nvPr>
            <p:ph type="title"/>
          </p:nvPr>
        </p:nvSpPr>
        <p:spPr>
          <a:xfrm>
            <a:off x="114300" y="301625"/>
            <a:ext cx="11950700" cy="1325563"/>
          </a:xfrm>
        </p:spPr>
        <p:txBody>
          <a:bodyPr>
            <a:noAutofit/>
          </a:bodyPr>
          <a:lstStyle/>
          <a:p>
            <a:pPr algn="ctr"/>
            <a:r>
              <a:rPr lang="en-US" sz="3200" dirty="0">
                <a:solidFill>
                  <a:srgbClr val="0070C0"/>
                </a:solidFill>
              </a:rPr>
              <a:t>Goal 6 – </a:t>
            </a:r>
            <a:br>
              <a:rPr lang="en-US" sz="3200" dirty="0">
                <a:solidFill>
                  <a:srgbClr val="0070C0"/>
                </a:solidFill>
              </a:rPr>
            </a:br>
            <a:r>
              <a:rPr lang="en" sz="2400" b="1" dirty="0">
                <a:solidFill>
                  <a:srgbClr val="0070C0"/>
                </a:solidFill>
                <a:ea typeface="Comfortaa"/>
                <a:cs typeface="Comfortaa"/>
                <a:sym typeface="Comfortaa"/>
              </a:rPr>
              <a:t>Enhance academic proficiency and college and career readiness for all students at the Equity Multiplier sites (</a:t>
            </a:r>
            <a:r>
              <a:rPr lang="en" sz="2400" b="1" u="sng" dirty="0">
                <a:solidFill>
                  <a:srgbClr val="0070C0"/>
                </a:solidFill>
                <a:ea typeface="Comfortaa"/>
                <a:cs typeface="Comfortaa"/>
                <a:sym typeface="Comfortaa"/>
              </a:rPr>
              <a:t>Antelope Valley</a:t>
            </a:r>
            <a:r>
              <a:rPr lang="en" sz="2400" b="1" dirty="0">
                <a:solidFill>
                  <a:srgbClr val="0070C0"/>
                </a:solidFill>
                <a:ea typeface="Comfortaa"/>
                <a:cs typeface="Comfortaa"/>
                <a:sym typeface="Comfortaa"/>
              </a:rPr>
              <a:t>, Desert Winds, Phoenix, and R. Rex Parris High Schools), with a specific focus on meeting the needs of the lowest-achieving students.</a:t>
            </a:r>
            <a:endParaRPr lang="en-US" sz="3000" dirty="0">
              <a:solidFill>
                <a:srgbClr val="0070C0"/>
              </a:solidFill>
            </a:endParaRPr>
          </a:p>
        </p:txBody>
      </p:sp>
      <p:graphicFrame>
        <p:nvGraphicFramePr>
          <p:cNvPr id="4" name="Table 3">
            <a:extLst>
              <a:ext uri="{FF2B5EF4-FFF2-40B4-BE49-F238E27FC236}">
                <a16:creationId xmlns:a16="http://schemas.microsoft.com/office/drawing/2014/main" id="{2220C61D-8E70-B5CF-DE79-2D5E0DA7B1A2}"/>
              </a:ext>
            </a:extLst>
          </p:cNvPr>
          <p:cNvGraphicFramePr>
            <a:graphicFrameLocks noGrp="1"/>
          </p:cNvGraphicFramePr>
          <p:nvPr>
            <p:extLst>
              <p:ext uri="{D42A27DB-BD31-4B8C-83A1-F6EECF244321}">
                <p14:modId xmlns:p14="http://schemas.microsoft.com/office/powerpoint/2010/main" val="2602893945"/>
              </p:ext>
            </p:extLst>
          </p:nvPr>
        </p:nvGraphicFramePr>
        <p:xfrm>
          <a:off x="838200" y="2047875"/>
          <a:ext cx="10515600" cy="1768800"/>
        </p:xfrm>
        <a:graphic>
          <a:graphicData uri="http://schemas.openxmlformats.org/drawingml/2006/table">
            <a:tbl>
              <a:tblPr firstRow="1" bandRow="1">
                <a:tableStyleId>{BC89EF96-8CEA-46FF-86C4-4CE0E7609802}</a:tableStyleId>
              </a:tblPr>
              <a:tblGrid>
                <a:gridCol w="5257800">
                  <a:extLst>
                    <a:ext uri="{9D8B030D-6E8A-4147-A177-3AD203B41FA5}">
                      <a16:colId xmlns:a16="http://schemas.microsoft.com/office/drawing/2014/main" val="1253937838"/>
                    </a:ext>
                  </a:extLst>
                </a:gridCol>
                <a:gridCol w="5257800">
                  <a:extLst>
                    <a:ext uri="{9D8B030D-6E8A-4147-A177-3AD203B41FA5}">
                      <a16:colId xmlns:a16="http://schemas.microsoft.com/office/drawing/2014/main" val="1914702326"/>
                    </a:ext>
                  </a:extLst>
                </a:gridCol>
              </a:tblGrid>
              <a:tr h="370840">
                <a:tc>
                  <a:txBody>
                    <a:bodyPr/>
                    <a:lstStyle/>
                    <a:p>
                      <a:pPr marL="0" lvl="0" indent="0" algn="l" rtl="0">
                        <a:spcBef>
                          <a:spcPts val="0"/>
                        </a:spcBef>
                        <a:spcAft>
                          <a:spcPts val="0"/>
                        </a:spcAft>
                        <a:buNone/>
                      </a:pPr>
                      <a:r>
                        <a:rPr lang="en" sz="2000" b="1" i="0" dirty="0">
                          <a:solidFill>
                            <a:schemeClr val="tx1"/>
                          </a:solidFill>
                          <a:latin typeface="+mn-lt"/>
                          <a:ea typeface="Work Sans"/>
                          <a:cs typeface="Work Sans"/>
                          <a:sym typeface="Work Sans"/>
                        </a:rPr>
                        <a:t>6.1 - English Language Arts and Math Proficiency</a:t>
                      </a:r>
                      <a:endParaRPr sz="2000" b="1" i="0" dirty="0">
                        <a:solidFill>
                          <a:schemeClr val="tx1"/>
                        </a:solidFill>
                        <a:latin typeface="+mn-lt"/>
                        <a:ea typeface="Work Sans"/>
                        <a:cs typeface="Work Sans"/>
                        <a:sym typeface="Work Sans"/>
                      </a:endParaRPr>
                    </a:p>
                  </a:txBody>
                  <a:tcPr marL="68650" marR="68650" marT="68700" marB="68700" anchor="ctr"/>
                </a:tc>
                <a:tc>
                  <a:txBody>
                    <a:bodyPr/>
                    <a:lstStyle/>
                    <a:p>
                      <a:pPr marL="0" lvl="0" indent="0" algn="l" rtl="0">
                        <a:spcBef>
                          <a:spcPts val="0"/>
                        </a:spcBef>
                        <a:spcAft>
                          <a:spcPts val="0"/>
                        </a:spcAft>
                        <a:buNone/>
                      </a:pPr>
                      <a:r>
                        <a:rPr lang="en-US" sz="2000" b="1" i="0" dirty="0">
                          <a:solidFill>
                            <a:schemeClr val="tx1"/>
                          </a:solidFill>
                          <a:latin typeface="+mn-lt"/>
                          <a:ea typeface="Work Sans"/>
                          <a:cs typeface="Work Sans"/>
                          <a:sym typeface="Work Sans"/>
                        </a:rPr>
                        <a:t>6.5 - Transportation</a:t>
                      </a:r>
                    </a:p>
                  </a:txBody>
                  <a:tcPr marL="68650" marR="68650" marT="68700" marB="68700" anchor="ctr"/>
                </a:tc>
                <a:extLst>
                  <a:ext uri="{0D108BD9-81ED-4DB2-BD59-A6C34878D82A}">
                    <a16:rowId xmlns:a16="http://schemas.microsoft.com/office/drawing/2014/main" val="3758428189"/>
                  </a:ext>
                </a:extLst>
              </a:tr>
              <a:tr h="370840">
                <a:tc>
                  <a:txBody>
                    <a:bodyPr/>
                    <a:lstStyle/>
                    <a:p>
                      <a:pPr marL="0" lvl="0" indent="0" algn="l" rtl="0">
                        <a:spcBef>
                          <a:spcPts val="0"/>
                        </a:spcBef>
                        <a:spcAft>
                          <a:spcPts val="0"/>
                        </a:spcAft>
                        <a:buNone/>
                      </a:pPr>
                      <a:r>
                        <a:rPr lang="en" sz="2000" b="1" i="0" dirty="0">
                          <a:solidFill>
                            <a:schemeClr val="tx1"/>
                          </a:solidFill>
                          <a:latin typeface="+mn-lt"/>
                          <a:ea typeface="Work Sans"/>
                          <a:cs typeface="Work Sans"/>
                          <a:sym typeface="Work Sans"/>
                        </a:rPr>
                        <a:t>6.2 - College and Career Readiness</a:t>
                      </a:r>
                      <a:endParaRPr sz="2000" b="1" i="0" dirty="0">
                        <a:solidFill>
                          <a:schemeClr val="tx1"/>
                        </a:solidFill>
                        <a:latin typeface="+mn-lt"/>
                        <a:ea typeface="Work Sans"/>
                        <a:cs typeface="Work Sans"/>
                        <a:sym typeface="Work Sans"/>
                      </a:endParaRPr>
                    </a:p>
                  </a:txBody>
                  <a:tcPr marL="68650" marR="68650" marT="68700" marB="68700" anchor="ctr"/>
                </a:tc>
                <a:tc>
                  <a:txBody>
                    <a:bodyPr/>
                    <a:lstStyle/>
                    <a:p>
                      <a:pPr marL="0" lvl="0" indent="0" algn="l" rtl="0">
                        <a:spcBef>
                          <a:spcPts val="0"/>
                        </a:spcBef>
                        <a:spcAft>
                          <a:spcPts val="0"/>
                        </a:spcAft>
                        <a:buNone/>
                      </a:pPr>
                      <a:r>
                        <a:rPr lang="en" sz="2000" b="1" i="0" dirty="0">
                          <a:solidFill>
                            <a:srgbClr val="0070C0"/>
                          </a:solidFill>
                          <a:latin typeface="+mn-lt"/>
                          <a:ea typeface="Work Sans"/>
                          <a:cs typeface="Work Sans"/>
                          <a:sym typeface="Work Sans"/>
                        </a:rPr>
                        <a:t>6.6 – Professional Development</a:t>
                      </a:r>
                      <a:endParaRPr sz="2000" b="1" i="0" dirty="0">
                        <a:solidFill>
                          <a:srgbClr val="0070C0"/>
                        </a:solidFill>
                        <a:latin typeface="+mn-lt"/>
                        <a:ea typeface="Work Sans"/>
                        <a:cs typeface="Work Sans"/>
                        <a:sym typeface="Work Sans"/>
                      </a:endParaRPr>
                    </a:p>
                  </a:txBody>
                  <a:tcPr marL="68650" marR="68650" marT="68700" marB="68700" anchor="ctr"/>
                </a:tc>
                <a:extLst>
                  <a:ext uri="{0D108BD9-81ED-4DB2-BD59-A6C34878D82A}">
                    <a16:rowId xmlns:a16="http://schemas.microsoft.com/office/drawing/2014/main" val="1884400728"/>
                  </a:ext>
                </a:extLst>
              </a:tr>
              <a:tr h="370840">
                <a:tc>
                  <a:txBody>
                    <a:bodyPr/>
                    <a:lstStyle/>
                    <a:p>
                      <a:pPr marL="0" lvl="0" indent="0" algn="l" rtl="0">
                        <a:spcBef>
                          <a:spcPts val="0"/>
                        </a:spcBef>
                        <a:spcAft>
                          <a:spcPts val="0"/>
                        </a:spcAft>
                        <a:buNone/>
                      </a:pPr>
                      <a:r>
                        <a:rPr lang="en" sz="2000" b="1" i="0" dirty="0">
                          <a:solidFill>
                            <a:schemeClr val="tx1"/>
                          </a:solidFill>
                          <a:latin typeface="+mn-lt"/>
                          <a:ea typeface="Work Sans"/>
                          <a:cs typeface="Work Sans"/>
                          <a:sym typeface="Work Sans"/>
                        </a:rPr>
                        <a:t>6.3 - Increase Graduation Rates</a:t>
                      </a:r>
                      <a:endParaRPr sz="2000" b="1" i="0" dirty="0">
                        <a:solidFill>
                          <a:schemeClr val="tx1"/>
                        </a:solidFill>
                        <a:latin typeface="+mn-lt"/>
                        <a:ea typeface="Work Sans"/>
                        <a:cs typeface="Work Sans"/>
                        <a:sym typeface="Work Sans"/>
                      </a:endParaRPr>
                    </a:p>
                  </a:txBody>
                  <a:tcPr marL="68650" marR="68650" marT="68700" marB="68700" anchor="ctr"/>
                </a:tc>
                <a:tc>
                  <a:txBody>
                    <a:bodyPr/>
                    <a:lstStyle/>
                    <a:p>
                      <a:pPr marL="0" lvl="0" indent="0" algn="l" rtl="0">
                        <a:spcBef>
                          <a:spcPts val="0"/>
                        </a:spcBef>
                        <a:spcAft>
                          <a:spcPts val="0"/>
                        </a:spcAft>
                        <a:buNone/>
                      </a:pPr>
                      <a:r>
                        <a:rPr lang="en" sz="2000" b="1" i="0" dirty="0">
                          <a:solidFill>
                            <a:srgbClr val="0070C0"/>
                          </a:solidFill>
                          <a:latin typeface="+mn-lt"/>
                          <a:ea typeface="Work Sans"/>
                          <a:cs typeface="Work Sans"/>
                          <a:sym typeface="Work Sans"/>
                        </a:rPr>
                        <a:t>6.7 – Safe, Secure, and Positive Learning Environments</a:t>
                      </a:r>
                      <a:endParaRPr sz="2000" b="1" i="0" dirty="0">
                        <a:solidFill>
                          <a:srgbClr val="0070C0"/>
                        </a:solidFill>
                        <a:latin typeface="+mn-lt"/>
                        <a:ea typeface="Work Sans"/>
                        <a:cs typeface="Work Sans"/>
                        <a:sym typeface="Work Sans"/>
                      </a:endParaRPr>
                    </a:p>
                  </a:txBody>
                  <a:tcPr marL="68650" marR="68650" marT="68700" marB="68700" anchor="ctr"/>
                </a:tc>
                <a:extLst>
                  <a:ext uri="{0D108BD9-81ED-4DB2-BD59-A6C34878D82A}">
                    <a16:rowId xmlns:a16="http://schemas.microsoft.com/office/drawing/2014/main" val="1744229378"/>
                  </a:ext>
                </a:extLst>
              </a:tr>
              <a:tr h="370840">
                <a:tc>
                  <a:txBody>
                    <a:bodyPr/>
                    <a:lstStyle/>
                    <a:p>
                      <a:pPr marL="0" lvl="0" indent="0" algn="l" rtl="0">
                        <a:spcBef>
                          <a:spcPts val="0"/>
                        </a:spcBef>
                        <a:spcAft>
                          <a:spcPts val="0"/>
                        </a:spcAft>
                        <a:buNone/>
                      </a:pPr>
                      <a:r>
                        <a:rPr lang="en" sz="2000" b="1" i="0" dirty="0">
                          <a:solidFill>
                            <a:schemeClr val="tx1"/>
                          </a:solidFill>
                          <a:latin typeface="+mn-lt"/>
                          <a:ea typeface="Work Sans"/>
                          <a:cs typeface="Work Sans"/>
                          <a:sym typeface="Work Sans"/>
                        </a:rPr>
                        <a:t>6.4 - Lower Suspension Rates</a:t>
                      </a:r>
                      <a:endParaRPr sz="2000" b="1" i="0" dirty="0">
                        <a:solidFill>
                          <a:schemeClr val="tx1"/>
                        </a:solidFill>
                        <a:latin typeface="+mn-lt"/>
                        <a:ea typeface="Work Sans"/>
                        <a:cs typeface="Work Sans"/>
                        <a:sym typeface="Work Sans"/>
                      </a:endParaRPr>
                    </a:p>
                  </a:txBody>
                  <a:tcPr marL="68650" marR="68650" marT="68700" marB="68700" anchor="ctr"/>
                </a:tc>
                <a:tc>
                  <a:txBody>
                    <a:bodyPr/>
                    <a:lstStyle/>
                    <a:p>
                      <a:pPr marL="0" lvl="0" indent="0" algn="l" rtl="0">
                        <a:spcBef>
                          <a:spcPts val="0"/>
                        </a:spcBef>
                        <a:spcAft>
                          <a:spcPts val="0"/>
                        </a:spcAft>
                        <a:buNone/>
                      </a:pPr>
                      <a:endParaRPr sz="2000" b="1" i="0" dirty="0">
                        <a:solidFill>
                          <a:schemeClr val="tx1"/>
                        </a:solidFill>
                        <a:latin typeface="+mn-lt"/>
                        <a:ea typeface="Work Sans"/>
                        <a:cs typeface="Work Sans"/>
                        <a:sym typeface="Work Sans"/>
                      </a:endParaRPr>
                    </a:p>
                  </a:txBody>
                  <a:tcPr marL="68650" marR="68650" marT="68700" marB="68700" anchor="ctr"/>
                </a:tc>
                <a:extLst>
                  <a:ext uri="{0D108BD9-81ED-4DB2-BD59-A6C34878D82A}">
                    <a16:rowId xmlns:a16="http://schemas.microsoft.com/office/drawing/2014/main" val="2837164313"/>
                  </a:ext>
                </a:extLst>
              </a:tr>
            </a:tbl>
          </a:graphicData>
        </a:graphic>
      </p:graphicFrame>
    </p:spTree>
    <p:extLst>
      <p:ext uri="{BB962C8B-B14F-4D97-AF65-F5344CB8AC3E}">
        <p14:creationId xmlns:p14="http://schemas.microsoft.com/office/powerpoint/2010/main" val="178132676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D3DE57-13C7-F218-BC70-2D9C87478C1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07FAE85-A272-B50D-AF90-B2902128CEE0}"/>
              </a:ext>
            </a:extLst>
          </p:cNvPr>
          <p:cNvSpPr>
            <a:spLocks noGrp="1"/>
          </p:cNvSpPr>
          <p:nvPr>
            <p:ph type="title"/>
          </p:nvPr>
        </p:nvSpPr>
        <p:spPr/>
        <p:txBody>
          <a:bodyPr/>
          <a:lstStyle/>
          <a:p>
            <a:pPr algn="ctr"/>
            <a:r>
              <a:rPr lang="en-US" dirty="0">
                <a:solidFill>
                  <a:schemeClr val="accent1"/>
                </a:solidFill>
              </a:rPr>
              <a:t>Goal 6 - </a:t>
            </a:r>
            <a:r>
              <a:rPr lang="en-US" dirty="0">
                <a:solidFill>
                  <a:srgbClr val="0070C0"/>
                </a:solidFill>
              </a:rPr>
              <a:t>actions and services</a:t>
            </a:r>
          </a:p>
        </p:txBody>
      </p:sp>
      <p:graphicFrame>
        <p:nvGraphicFramePr>
          <p:cNvPr id="4" name="Table 3">
            <a:extLst>
              <a:ext uri="{FF2B5EF4-FFF2-40B4-BE49-F238E27FC236}">
                <a16:creationId xmlns:a16="http://schemas.microsoft.com/office/drawing/2014/main" id="{93486927-1408-A732-5F73-B1962CB787FD}"/>
              </a:ext>
            </a:extLst>
          </p:cNvPr>
          <p:cNvGraphicFramePr>
            <a:graphicFrameLocks noGrp="1"/>
          </p:cNvGraphicFramePr>
          <p:nvPr>
            <p:extLst>
              <p:ext uri="{D42A27DB-BD31-4B8C-83A1-F6EECF244321}">
                <p14:modId xmlns:p14="http://schemas.microsoft.com/office/powerpoint/2010/main" val="998595124"/>
              </p:ext>
            </p:extLst>
          </p:nvPr>
        </p:nvGraphicFramePr>
        <p:xfrm>
          <a:off x="425450" y="2028825"/>
          <a:ext cx="11290300" cy="3929959"/>
        </p:xfrm>
        <a:graphic>
          <a:graphicData uri="http://schemas.openxmlformats.org/drawingml/2006/table">
            <a:tbl>
              <a:tblPr>
                <a:noFill/>
              </a:tblPr>
              <a:tblGrid>
                <a:gridCol w="5661934">
                  <a:extLst>
                    <a:ext uri="{9D8B030D-6E8A-4147-A177-3AD203B41FA5}">
                      <a16:colId xmlns:a16="http://schemas.microsoft.com/office/drawing/2014/main" val="2516738069"/>
                    </a:ext>
                  </a:extLst>
                </a:gridCol>
                <a:gridCol w="5628366">
                  <a:extLst>
                    <a:ext uri="{9D8B030D-6E8A-4147-A177-3AD203B41FA5}">
                      <a16:colId xmlns:a16="http://schemas.microsoft.com/office/drawing/2014/main" val="774361336"/>
                    </a:ext>
                  </a:extLst>
                </a:gridCol>
              </a:tblGrid>
              <a:tr h="423975">
                <a:tc>
                  <a:txBody>
                    <a:bodyPr/>
                    <a:lstStyle/>
                    <a:p>
                      <a:pPr marL="0" lvl="0" indent="0" algn="l" rtl="0">
                        <a:spcBef>
                          <a:spcPts val="0"/>
                        </a:spcBef>
                        <a:spcAft>
                          <a:spcPts val="0"/>
                        </a:spcAft>
                        <a:buNone/>
                      </a:pPr>
                      <a:r>
                        <a:rPr lang="en" sz="1200" b="1" i="0" dirty="0">
                          <a:solidFill>
                            <a:schemeClr val="tx1"/>
                          </a:solidFill>
                          <a:latin typeface="+mn-lt"/>
                          <a:ea typeface="Work Sans"/>
                          <a:cs typeface="Work Sans"/>
                          <a:sym typeface="Work Sans"/>
                        </a:rPr>
                        <a:t>6.1 - Students at equity multiplier sites will have access to high-quality instruction, tutoring, counseling, and mental health services, aimed at addressing their unique needs and ensuring that all students have the opportunity to thrive academically and beyond, despite their challenging circumstances. </a:t>
                      </a:r>
                      <a:endParaRPr sz="1200" b="1" i="0" dirty="0">
                        <a:solidFill>
                          <a:schemeClr val="tx1"/>
                        </a:solidFill>
                        <a:latin typeface="+mn-lt"/>
                        <a:ea typeface="Work Sans"/>
                        <a:cs typeface="Work Sans"/>
                        <a:sym typeface="Work Sans"/>
                      </a:endParaRPr>
                    </a:p>
                  </a:txBody>
                  <a:tcPr marL="68650" marR="68650" marT="68700" marB="6870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marL="0" lvl="0" indent="0" algn="l" rtl="0">
                        <a:spcBef>
                          <a:spcPts val="0"/>
                        </a:spcBef>
                        <a:spcAft>
                          <a:spcPts val="0"/>
                        </a:spcAft>
                        <a:buNone/>
                      </a:pPr>
                      <a:r>
                        <a:rPr lang="en-US" sz="1200" b="1" i="0" dirty="0">
                          <a:solidFill>
                            <a:schemeClr val="tx1"/>
                          </a:solidFill>
                          <a:latin typeface="+mn-lt"/>
                          <a:ea typeface="Work Sans"/>
                          <a:cs typeface="Work Sans"/>
                          <a:sym typeface="Work Sans"/>
                        </a:rPr>
                        <a:t>6.5 - Transportation will be provided to students at equity multiplier sites to improve attendance, attend before and after school tutoring, and extra-curricular events, so they can meaningfully participate in educational programs, have equitable access to interventions and enrichment options, and feel connectedness to their school site, in order to improve academic achievement, school engagement, access to enrichment programs, and overall attendance as indicated on attendance and chronic absenteeism rates.</a:t>
                      </a:r>
                    </a:p>
                  </a:txBody>
                  <a:tcPr marL="68650" marR="68650" marT="68700" marB="6870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82307826"/>
                  </a:ext>
                </a:extLst>
              </a:tr>
              <a:tr h="419025">
                <a:tc>
                  <a:txBody>
                    <a:bodyPr/>
                    <a:lstStyle/>
                    <a:p>
                      <a:pPr marL="44436" marR="83830" lvl="0" indent="5207" algn="l" rtl="0">
                        <a:lnSpc>
                          <a:spcPct val="110966"/>
                        </a:lnSpc>
                        <a:spcBef>
                          <a:spcPts val="0"/>
                        </a:spcBef>
                        <a:spcAft>
                          <a:spcPts val="0"/>
                        </a:spcAft>
                        <a:buNone/>
                      </a:pPr>
                      <a:r>
                        <a:rPr lang="en" sz="1200" b="1" i="0" dirty="0">
                          <a:solidFill>
                            <a:schemeClr val="tx1"/>
                          </a:solidFill>
                          <a:latin typeface="+mn-lt"/>
                          <a:ea typeface="Work Sans"/>
                          <a:cs typeface="Work Sans"/>
                          <a:sym typeface="Work Sans"/>
                        </a:rPr>
                        <a:t>6.2 - At equity multiplier sites, administrators, school counselors, and teachers will initiate comprehensive college, career, and vocational readiness programs to bolster the College and Career Indicator. This entails delivering personalized career counseling, vocational training opportunities, and hosting workshops covering college application procedures, financial aid possibilities, and career exploration. Collaboratively, site and district staff will organize and supervise job shadowing and internship opportunities, guaranteeing students engage in meaningful experiences aligned with their career interests and aspirations.</a:t>
                      </a:r>
                      <a:endParaRPr sz="1200" b="1" i="0" dirty="0">
                        <a:solidFill>
                          <a:schemeClr val="tx1"/>
                        </a:solidFill>
                        <a:latin typeface="+mn-lt"/>
                        <a:ea typeface="Work Sans"/>
                        <a:cs typeface="Work Sans"/>
                        <a:sym typeface="Work Sans"/>
                      </a:endParaRPr>
                    </a:p>
                  </a:txBody>
                  <a:tcPr marL="68650" marR="68650" marT="68700" marB="6870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marL="0" lvl="0" indent="0" algn="l" rtl="0">
                        <a:spcBef>
                          <a:spcPts val="0"/>
                        </a:spcBef>
                        <a:spcAft>
                          <a:spcPts val="0"/>
                        </a:spcAft>
                        <a:buNone/>
                      </a:pPr>
                      <a:r>
                        <a:rPr lang="en" sz="1200" b="1" i="0" dirty="0">
                          <a:solidFill>
                            <a:srgbClr val="0070C0"/>
                          </a:solidFill>
                          <a:latin typeface="+mn-lt"/>
                          <a:ea typeface="Work Sans"/>
                          <a:cs typeface="Work Sans"/>
                          <a:sym typeface="Work Sans"/>
                        </a:rPr>
                        <a:t>6.6 - </a:t>
                      </a:r>
                      <a:r>
                        <a:rPr lang="en-US" sz="1200" b="1" i="0" u="none" strike="noStrike" kern="1200" dirty="0">
                          <a:solidFill>
                            <a:srgbClr val="0070C0"/>
                          </a:solidFill>
                          <a:effectLst/>
                          <a:latin typeface="+mn-lt"/>
                          <a:ea typeface="+mn-ea"/>
                          <a:cs typeface="+mn-cs"/>
                        </a:rPr>
                        <a:t>Certificated and classified staff will engage in professional development to enhance their ability to support English Learner (EL), Foster Youth (FY), and Low-Income (LI) students. This training will deepen their understanding of these students' unique needs, strengthen subject matter expertise, and improve their implementation of differentiated instruction, formative assessment, and intervention strategies aligned with California State Standards. </a:t>
                      </a:r>
                      <a:endParaRPr sz="1200" b="1" i="0" dirty="0">
                        <a:solidFill>
                          <a:srgbClr val="0070C0"/>
                        </a:solidFill>
                        <a:latin typeface="+mn-lt"/>
                        <a:ea typeface="Work Sans"/>
                        <a:cs typeface="Work Sans"/>
                        <a:sym typeface="Work Sans"/>
                      </a:endParaRPr>
                    </a:p>
                  </a:txBody>
                  <a:tcPr marL="68650" marR="68650" marT="68700" marB="6870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25687952"/>
                  </a:ext>
                </a:extLst>
              </a:tr>
              <a:tr h="423975">
                <a:tc>
                  <a:txBody>
                    <a:bodyPr/>
                    <a:lstStyle/>
                    <a:p>
                      <a:pPr marL="0" lvl="0" indent="0" algn="l" rtl="0">
                        <a:spcBef>
                          <a:spcPts val="0"/>
                        </a:spcBef>
                        <a:spcAft>
                          <a:spcPts val="0"/>
                        </a:spcAft>
                        <a:buNone/>
                      </a:pPr>
                      <a:r>
                        <a:rPr lang="en" sz="1200" b="1" i="0" dirty="0">
                          <a:solidFill>
                            <a:schemeClr val="tx1"/>
                          </a:solidFill>
                          <a:latin typeface="+mn-lt"/>
                          <a:ea typeface="Work Sans"/>
                          <a:cs typeface="Work Sans"/>
                          <a:sym typeface="Work Sans"/>
                        </a:rPr>
                        <a:t>6.3 - At equity multiplier sites, school counselors and teachers will work together to implement personalized academic counseling. They will identify at-risk students based on academic data and behavior indicators, and then provide targeted interventions and support services. </a:t>
                      </a:r>
                      <a:endParaRPr sz="1200" b="1" i="0" dirty="0">
                        <a:solidFill>
                          <a:schemeClr val="tx1"/>
                        </a:solidFill>
                        <a:latin typeface="+mn-lt"/>
                        <a:ea typeface="Work Sans"/>
                        <a:cs typeface="Work Sans"/>
                        <a:sym typeface="Work Sans"/>
                      </a:endParaRPr>
                    </a:p>
                  </a:txBody>
                  <a:tcPr marL="68650" marR="68650" marT="68700" marB="6870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marL="0" lvl="0" indent="0" algn="l" rtl="0">
                        <a:spcBef>
                          <a:spcPts val="0"/>
                        </a:spcBef>
                        <a:spcAft>
                          <a:spcPts val="0"/>
                        </a:spcAft>
                        <a:buNone/>
                      </a:pPr>
                      <a:r>
                        <a:rPr lang="en" sz="1200" b="1" i="0" dirty="0">
                          <a:solidFill>
                            <a:srgbClr val="0070C0"/>
                          </a:solidFill>
                          <a:latin typeface="+mn-lt"/>
                          <a:ea typeface="Work Sans"/>
                          <a:cs typeface="Work Sans"/>
                          <a:sym typeface="Work Sans"/>
                        </a:rPr>
                        <a:t>6.7 - </a:t>
                      </a:r>
                      <a:r>
                        <a:rPr lang="en-US" sz="1200" b="1" i="0" u="none" strike="noStrike" kern="1200" dirty="0">
                          <a:solidFill>
                            <a:srgbClr val="0070C0"/>
                          </a:solidFill>
                          <a:effectLst/>
                          <a:latin typeface="+mn-lt"/>
                          <a:ea typeface="+mn-ea"/>
                          <a:cs typeface="+mn-cs"/>
                        </a:rPr>
                        <a:t>Certificated and classified support staff will actively engage English Learner (EL), Foster Youth (FY), and Low-Income (LI) students and families by fostering a more positive and connected learning experience. They will provide additional mentoring opportunities to support students' social-emotional, behavioral, and academic growth while strengthening relationships with EL, FY, and LI families. Additionally, support staff will proactively monitor the school environment, implementing positive interventions as needed to enhance attendance, reduce suspensions, and promote a safe, inclusive, and supportive atmosphere that prioritizes the well-being and connectedness of EL, FY, and LI students and families.</a:t>
                      </a:r>
                      <a:endParaRPr sz="1200" b="1" i="0" dirty="0">
                        <a:solidFill>
                          <a:srgbClr val="0070C0"/>
                        </a:solidFill>
                        <a:latin typeface="+mn-lt"/>
                        <a:ea typeface="Work Sans"/>
                        <a:cs typeface="Work Sans"/>
                        <a:sym typeface="Work Sans"/>
                      </a:endParaRPr>
                    </a:p>
                  </a:txBody>
                  <a:tcPr marL="68650" marR="68650" marT="68700" marB="6870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2471560"/>
                  </a:ext>
                </a:extLst>
              </a:tr>
              <a:tr h="423975">
                <a:tc>
                  <a:txBody>
                    <a:bodyPr/>
                    <a:lstStyle/>
                    <a:p>
                      <a:pPr marL="0" lvl="0" indent="0" algn="l" rtl="0">
                        <a:spcBef>
                          <a:spcPts val="0"/>
                        </a:spcBef>
                        <a:spcAft>
                          <a:spcPts val="0"/>
                        </a:spcAft>
                        <a:buNone/>
                      </a:pPr>
                      <a:r>
                        <a:rPr lang="en" sz="1200" b="1" i="0" dirty="0">
                          <a:solidFill>
                            <a:schemeClr val="tx1"/>
                          </a:solidFill>
                          <a:latin typeface="+mn-lt"/>
                          <a:ea typeface="Work Sans"/>
                          <a:cs typeface="Work Sans"/>
                          <a:sym typeface="Work Sans"/>
                        </a:rPr>
                        <a:t>6.4 - Administration, teachers, and classified staff at equity multiplier sites will participate in professional development focused on implementing MTSS, with the goal of reducing suspension rates in the future. This initiative aims to proactively address and mitigate suspension rates among students at these sites by enhancing the skills and knowledge of all staff involved. Additionally, a Student Support Center mentor will oversee and manage the Student Support Center to address student behaviors and needs.</a:t>
                      </a:r>
                      <a:endParaRPr sz="1200" b="1" i="0" dirty="0">
                        <a:solidFill>
                          <a:schemeClr val="tx1"/>
                        </a:solidFill>
                        <a:latin typeface="+mn-lt"/>
                        <a:ea typeface="Work Sans"/>
                        <a:cs typeface="Work Sans"/>
                        <a:sym typeface="Work Sans"/>
                      </a:endParaRPr>
                    </a:p>
                  </a:txBody>
                  <a:tcPr marL="68650" marR="68650" marT="68700" marB="6870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marL="0" lvl="0" indent="0" algn="l" rtl="0">
                        <a:spcBef>
                          <a:spcPts val="0"/>
                        </a:spcBef>
                        <a:spcAft>
                          <a:spcPts val="0"/>
                        </a:spcAft>
                        <a:buNone/>
                      </a:pPr>
                      <a:endParaRPr sz="1200" b="1" i="0" dirty="0">
                        <a:solidFill>
                          <a:srgbClr val="0D0D0D"/>
                        </a:solidFill>
                        <a:latin typeface="+mn-lt"/>
                        <a:ea typeface="Work Sans"/>
                        <a:cs typeface="Work Sans"/>
                        <a:sym typeface="Work Sans"/>
                      </a:endParaRPr>
                    </a:p>
                  </a:txBody>
                  <a:tcPr marL="68650" marR="68650" marT="68700" marB="6870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65546535"/>
                  </a:ext>
                </a:extLst>
              </a:tr>
            </a:tbl>
          </a:graphicData>
        </a:graphic>
      </p:graphicFrame>
    </p:spTree>
    <p:extLst>
      <p:ext uri="{BB962C8B-B14F-4D97-AF65-F5344CB8AC3E}">
        <p14:creationId xmlns:p14="http://schemas.microsoft.com/office/powerpoint/2010/main" val="381251751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A370B3-1CCB-E450-CCE2-73574A457096}"/>
              </a:ext>
            </a:extLst>
          </p:cNvPr>
          <p:cNvSpPr>
            <a:spLocks noGrp="1"/>
          </p:cNvSpPr>
          <p:nvPr>
            <p:ph type="title"/>
          </p:nvPr>
        </p:nvSpPr>
        <p:spPr>
          <a:xfrm>
            <a:off x="177800" y="282575"/>
            <a:ext cx="11766550" cy="1325563"/>
          </a:xfrm>
        </p:spPr>
        <p:txBody>
          <a:bodyPr>
            <a:noAutofit/>
          </a:bodyPr>
          <a:lstStyle/>
          <a:p>
            <a:pPr algn="ctr"/>
            <a:r>
              <a:rPr lang="en-US" sz="3200" dirty="0">
                <a:solidFill>
                  <a:srgbClr val="0070C0"/>
                </a:solidFill>
              </a:rPr>
              <a:t>Goal 7 – </a:t>
            </a:r>
            <a:br>
              <a:rPr lang="en-US" sz="3200" dirty="0">
                <a:solidFill>
                  <a:srgbClr val="0070C0"/>
                </a:solidFill>
              </a:rPr>
            </a:br>
            <a:r>
              <a:rPr lang="en-US" sz="3100" dirty="0">
                <a:solidFill>
                  <a:srgbClr val="0070C0"/>
                </a:solidFill>
              </a:rPr>
              <a:t>Accelerate learning recovery by ensuring equitable access to instruction, targeted interventions, and support services to close achievement gaps and promote academic success, engagement, and well-being. </a:t>
            </a:r>
          </a:p>
        </p:txBody>
      </p:sp>
      <p:graphicFrame>
        <p:nvGraphicFramePr>
          <p:cNvPr id="4" name="Table 3">
            <a:extLst>
              <a:ext uri="{FF2B5EF4-FFF2-40B4-BE49-F238E27FC236}">
                <a16:creationId xmlns:a16="http://schemas.microsoft.com/office/drawing/2014/main" id="{EF0F03F9-D5B3-1C8C-AC43-5A3C4DFF4A96}"/>
              </a:ext>
            </a:extLst>
          </p:cNvPr>
          <p:cNvGraphicFramePr>
            <a:graphicFrameLocks noGrp="1"/>
          </p:cNvGraphicFramePr>
          <p:nvPr>
            <p:extLst>
              <p:ext uri="{D42A27DB-BD31-4B8C-83A1-F6EECF244321}">
                <p14:modId xmlns:p14="http://schemas.microsoft.com/office/powerpoint/2010/main" val="2806178775"/>
              </p:ext>
            </p:extLst>
          </p:nvPr>
        </p:nvGraphicFramePr>
        <p:xfrm>
          <a:off x="803275" y="2314575"/>
          <a:ext cx="10515600" cy="1768800"/>
        </p:xfrm>
        <a:graphic>
          <a:graphicData uri="http://schemas.openxmlformats.org/drawingml/2006/table">
            <a:tbl>
              <a:tblPr firstRow="1" bandRow="1">
                <a:tableStyleId>{BC89EF96-8CEA-46FF-86C4-4CE0E7609802}</a:tableStyleId>
              </a:tblPr>
              <a:tblGrid>
                <a:gridCol w="5257800">
                  <a:extLst>
                    <a:ext uri="{9D8B030D-6E8A-4147-A177-3AD203B41FA5}">
                      <a16:colId xmlns:a16="http://schemas.microsoft.com/office/drawing/2014/main" val="2457371677"/>
                    </a:ext>
                  </a:extLst>
                </a:gridCol>
                <a:gridCol w="5257800">
                  <a:extLst>
                    <a:ext uri="{9D8B030D-6E8A-4147-A177-3AD203B41FA5}">
                      <a16:colId xmlns:a16="http://schemas.microsoft.com/office/drawing/2014/main" val="1726895722"/>
                    </a:ext>
                  </a:extLst>
                </a:gridCol>
              </a:tblGrid>
              <a:tr h="370840">
                <a:tc>
                  <a:txBody>
                    <a:bodyPr/>
                    <a:lstStyle/>
                    <a:p>
                      <a:pPr marL="0" lvl="0" indent="0" algn="l" rtl="0">
                        <a:spcBef>
                          <a:spcPts val="0"/>
                        </a:spcBef>
                        <a:spcAft>
                          <a:spcPts val="0"/>
                        </a:spcAft>
                        <a:buNone/>
                      </a:pPr>
                      <a:r>
                        <a:rPr lang="en" sz="2000" b="1" i="0" dirty="0">
                          <a:solidFill>
                            <a:srgbClr val="0070C0"/>
                          </a:solidFill>
                          <a:latin typeface="+mn-lt"/>
                          <a:ea typeface="Work Sans"/>
                          <a:cs typeface="Work Sans"/>
                          <a:sym typeface="Work Sans"/>
                        </a:rPr>
                        <a:t>7.1 – Additional Instructional Learning Time</a:t>
                      </a:r>
                      <a:endParaRPr sz="2000" b="1" i="0" dirty="0">
                        <a:solidFill>
                          <a:srgbClr val="0070C0"/>
                        </a:solidFill>
                        <a:latin typeface="+mn-lt"/>
                        <a:ea typeface="Work Sans"/>
                        <a:cs typeface="Work Sans"/>
                        <a:sym typeface="Work Sans"/>
                      </a:endParaRPr>
                    </a:p>
                  </a:txBody>
                  <a:tcPr marL="68650" marR="68650" marT="68700" marB="68700" anchor="ctr"/>
                </a:tc>
                <a:tc>
                  <a:txBody>
                    <a:bodyPr/>
                    <a:lstStyle/>
                    <a:p>
                      <a:pPr marL="0" lvl="0" indent="0" algn="l" rtl="0">
                        <a:spcBef>
                          <a:spcPts val="0"/>
                        </a:spcBef>
                        <a:spcAft>
                          <a:spcPts val="0"/>
                        </a:spcAft>
                        <a:buNone/>
                      </a:pPr>
                      <a:r>
                        <a:rPr lang="en-US" sz="2000" b="1" i="0" dirty="0">
                          <a:solidFill>
                            <a:srgbClr val="0070C0"/>
                          </a:solidFill>
                          <a:latin typeface="+mn-lt"/>
                          <a:ea typeface="Work Sans"/>
                          <a:cs typeface="Work Sans"/>
                          <a:sym typeface="Work Sans"/>
                        </a:rPr>
                        <a:t>7.5 – Additional Academic Services</a:t>
                      </a:r>
                    </a:p>
                  </a:txBody>
                  <a:tcPr marL="68650" marR="68650" marT="68700" marB="68700" anchor="ctr"/>
                </a:tc>
                <a:extLst>
                  <a:ext uri="{0D108BD9-81ED-4DB2-BD59-A6C34878D82A}">
                    <a16:rowId xmlns:a16="http://schemas.microsoft.com/office/drawing/2014/main" val="1382411302"/>
                  </a:ext>
                </a:extLst>
              </a:tr>
              <a:tr h="370840">
                <a:tc>
                  <a:txBody>
                    <a:bodyPr/>
                    <a:lstStyle/>
                    <a:p>
                      <a:pPr marL="0" lvl="0" indent="0" algn="l" rtl="0">
                        <a:spcBef>
                          <a:spcPts val="0"/>
                        </a:spcBef>
                        <a:spcAft>
                          <a:spcPts val="0"/>
                        </a:spcAft>
                        <a:buNone/>
                      </a:pPr>
                      <a:r>
                        <a:rPr lang="en" sz="2000" b="1" i="0" dirty="0">
                          <a:solidFill>
                            <a:srgbClr val="0070C0"/>
                          </a:solidFill>
                          <a:latin typeface="+mn-lt"/>
                          <a:ea typeface="Work Sans"/>
                          <a:cs typeface="Work Sans"/>
                          <a:sym typeface="Work Sans"/>
                        </a:rPr>
                        <a:t>7.2 – Close Learning Gaps</a:t>
                      </a:r>
                      <a:endParaRPr sz="2000" b="1" i="0" dirty="0">
                        <a:solidFill>
                          <a:srgbClr val="0070C0"/>
                        </a:solidFill>
                        <a:latin typeface="+mn-lt"/>
                        <a:ea typeface="Work Sans"/>
                        <a:cs typeface="Work Sans"/>
                        <a:sym typeface="Work Sans"/>
                      </a:endParaRPr>
                    </a:p>
                  </a:txBody>
                  <a:tcPr marL="68650" marR="68650" marT="68700" marB="68700" anchor="ctr"/>
                </a:tc>
                <a:tc>
                  <a:txBody>
                    <a:bodyPr/>
                    <a:lstStyle/>
                    <a:p>
                      <a:pPr marL="0" lvl="0" indent="0" algn="l" rtl="0">
                        <a:spcBef>
                          <a:spcPts val="0"/>
                        </a:spcBef>
                        <a:spcAft>
                          <a:spcPts val="0"/>
                        </a:spcAft>
                        <a:buNone/>
                      </a:pPr>
                      <a:r>
                        <a:rPr lang="en" sz="2000" b="1" i="0" dirty="0">
                          <a:solidFill>
                            <a:srgbClr val="0070C0"/>
                          </a:solidFill>
                          <a:latin typeface="+mn-lt"/>
                          <a:ea typeface="Work Sans"/>
                          <a:cs typeface="Work Sans"/>
                          <a:sym typeface="Work Sans"/>
                        </a:rPr>
                        <a:t>7.6 – Needs Assessment</a:t>
                      </a:r>
                      <a:endParaRPr sz="2000" b="1" i="0" dirty="0">
                        <a:solidFill>
                          <a:srgbClr val="0070C0"/>
                        </a:solidFill>
                        <a:latin typeface="+mn-lt"/>
                        <a:ea typeface="Work Sans"/>
                        <a:cs typeface="Work Sans"/>
                        <a:sym typeface="Work Sans"/>
                      </a:endParaRPr>
                    </a:p>
                  </a:txBody>
                  <a:tcPr marL="68650" marR="68650" marT="68700" marB="68700" anchor="ctr"/>
                </a:tc>
                <a:extLst>
                  <a:ext uri="{0D108BD9-81ED-4DB2-BD59-A6C34878D82A}">
                    <a16:rowId xmlns:a16="http://schemas.microsoft.com/office/drawing/2014/main" val="2659315728"/>
                  </a:ext>
                </a:extLst>
              </a:tr>
              <a:tr h="370840">
                <a:tc>
                  <a:txBody>
                    <a:bodyPr/>
                    <a:lstStyle/>
                    <a:p>
                      <a:pPr marL="0" lvl="0" indent="0" algn="l" rtl="0">
                        <a:spcBef>
                          <a:spcPts val="0"/>
                        </a:spcBef>
                        <a:spcAft>
                          <a:spcPts val="0"/>
                        </a:spcAft>
                        <a:buNone/>
                      </a:pPr>
                      <a:r>
                        <a:rPr lang="en" sz="2000" b="1" i="0" dirty="0">
                          <a:solidFill>
                            <a:srgbClr val="0070C0"/>
                          </a:solidFill>
                          <a:latin typeface="+mn-lt"/>
                          <a:ea typeface="Work Sans"/>
                          <a:cs typeface="Work Sans"/>
                          <a:sym typeface="Work Sans"/>
                        </a:rPr>
                        <a:t>7.3 – Health, Counseling, and Mental Health Services and Supports</a:t>
                      </a:r>
                      <a:endParaRPr sz="2000" b="1" i="0" dirty="0">
                        <a:solidFill>
                          <a:srgbClr val="0070C0"/>
                        </a:solidFill>
                        <a:latin typeface="+mn-lt"/>
                        <a:ea typeface="Work Sans"/>
                        <a:cs typeface="Work Sans"/>
                        <a:sym typeface="Work Sans"/>
                      </a:endParaRPr>
                    </a:p>
                  </a:txBody>
                  <a:tcPr marL="68650" marR="68650" marT="68700" marB="68700" anchor="ctr"/>
                </a:tc>
                <a:tc>
                  <a:txBody>
                    <a:bodyPr/>
                    <a:lstStyle/>
                    <a:p>
                      <a:pPr marL="0" lvl="0" indent="0" algn="l" rtl="0">
                        <a:spcBef>
                          <a:spcPts val="0"/>
                        </a:spcBef>
                        <a:spcAft>
                          <a:spcPts val="0"/>
                        </a:spcAft>
                        <a:buNone/>
                      </a:pPr>
                      <a:r>
                        <a:rPr lang="en" sz="2000" b="1" i="0" dirty="0">
                          <a:solidFill>
                            <a:srgbClr val="0070C0"/>
                          </a:solidFill>
                          <a:latin typeface="+mn-lt"/>
                          <a:ea typeface="Work Sans"/>
                          <a:cs typeface="Work Sans"/>
                          <a:sym typeface="Work Sans"/>
                        </a:rPr>
                        <a:t>7.7 – Supplemental Interventions and Supports</a:t>
                      </a:r>
                      <a:endParaRPr sz="2000" b="1" i="0" dirty="0">
                        <a:solidFill>
                          <a:srgbClr val="0070C0"/>
                        </a:solidFill>
                        <a:latin typeface="+mn-lt"/>
                        <a:ea typeface="Work Sans"/>
                        <a:cs typeface="Work Sans"/>
                        <a:sym typeface="Work Sans"/>
                      </a:endParaRPr>
                    </a:p>
                  </a:txBody>
                  <a:tcPr marL="68650" marR="68650" marT="68700" marB="68700" anchor="ctr"/>
                </a:tc>
                <a:extLst>
                  <a:ext uri="{0D108BD9-81ED-4DB2-BD59-A6C34878D82A}">
                    <a16:rowId xmlns:a16="http://schemas.microsoft.com/office/drawing/2014/main" val="749398578"/>
                  </a:ext>
                </a:extLst>
              </a:tr>
              <a:tr h="370840">
                <a:tc>
                  <a:txBody>
                    <a:bodyPr/>
                    <a:lstStyle/>
                    <a:p>
                      <a:pPr marL="0" lvl="0" indent="0" algn="l" rtl="0">
                        <a:spcBef>
                          <a:spcPts val="0"/>
                        </a:spcBef>
                        <a:spcAft>
                          <a:spcPts val="0"/>
                        </a:spcAft>
                        <a:buNone/>
                      </a:pPr>
                      <a:r>
                        <a:rPr lang="en" sz="2000" b="1" i="0" dirty="0">
                          <a:solidFill>
                            <a:srgbClr val="0070C0"/>
                          </a:solidFill>
                          <a:latin typeface="+mn-lt"/>
                          <a:ea typeface="Work Sans"/>
                          <a:cs typeface="Work Sans"/>
                          <a:sym typeface="Work Sans"/>
                        </a:rPr>
                        <a:t>7.4 – Instruction for Credit-Deficient Students</a:t>
                      </a:r>
                      <a:endParaRPr sz="2000" b="1" i="0" dirty="0">
                        <a:solidFill>
                          <a:srgbClr val="0070C0"/>
                        </a:solidFill>
                        <a:latin typeface="+mn-lt"/>
                        <a:ea typeface="Work Sans"/>
                        <a:cs typeface="Work Sans"/>
                        <a:sym typeface="Work Sans"/>
                      </a:endParaRPr>
                    </a:p>
                  </a:txBody>
                  <a:tcPr marL="68650" marR="68650" marT="68700" marB="68700" anchor="ctr"/>
                </a:tc>
                <a:tc>
                  <a:txBody>
                    <a:bodyPr/>
                    <a:lstStyle/>
                    <a:p>
                      <a:pPr marL="0" lvl="0" indent="0" algn="l" rtl="0">
                        <a:spcBef>
                          <a:spcPts val="0"/>
                        </a:spcBef>
                        <a:spcAft>
                          <a:spcPts val="0"/>
                        </a:spcAft>
                        <a:buNone/>
                      </a:pPr>
                      <a:endParaRPr sz="2000" b="1" i="0" dirty="0">
                        <a:solidFill>
                          <a:srgbClr val="0070C0"/>
                        </a:solidFill>
                        <a:latin typeface="+mn-lt"/>
                        <a:ea typeface="Work Sans"/>
                        <a:cs typeface="Work Sans"/>
                        <a:sym typeface="Work Sans"/>
                      </a:endParaRPr>
                    </a:p>
                  </a:txBody>
                  <a:tcPr marL="68650" marR="68650" marT="68700" marB="68700" anchor="ctr"/>
                </a:tc>
                <a:extLst>
                  <a:ext uri="{0D108BD9-81ED-4DB2-BD59-A6C34878D82A}">
                    <a16:rowId xmlns:a16="http://schemas.microsoft.com/office/drawing/2014/main" val="730017634"/>
                  </a:ext>
                </a:extLst>
              </a:tr>
            </a:tbl>
          </a:graphicData>
        </a:graphic>
      </p:graphicFrame>
      <p:pic>
        <p:nvPicPr>
          <p:cNvPr id="1026" name="Picture 2" descr="New goal grunge rubber stamp Royalty Free Vector Image">
            <a:extLst>
              <a:ext uri="{FF2B5EF4-FFF2-40B4-BE49-F238E27FC236}">
                <a16:creationId xmlns:a16="http://schemas.microsoft.com/office/drawing/2014/main" id="{811AE44B-F944-213C-EC0B-6535A040B7CD}"/>
              </a:ext>
            </a:extLst>
          </p:cNvPr>
          <p:cNvPicPr>
            <a:picLocks noChangeAspect="1" noChangeArrowheads="1"/>
          </p:cNvPicPr>
          <p:nvPr/>
        </p:nvPicPr>
        <p:blipFill rotWithShape="1">
          <a:blip r:embed="rId2">
            <a:biLevel thresh="75000"/>
            <a:extLst>
              <a:ext uri="{28A0092B-C50C-407E-A947-70E740481C1C}">
                <a14:useLocalDpi xmlns:a14="http://schemas.microsoft.com/office/drawing/2010/main" val="0"/>
              </a:ext>
            </a:extLst>
          </a:blip>
          <a:srcRect b="11204"/>
          <a:stretch/>
        </p:blipFill>
        <p:spPr bwMode="auto">
          <a:xfrm>
            <a:off x="4826169" y="4368800"/>
            <a:ext cx="2469812" cy="23685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3297152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DA5BAC-D084-65AB-05DD-243E81C4340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61F46D8-1B8E-1D49-2F60-81A10933F5C7}"/>
              </a:ext>
            </a:extLst>
          </p:cNvPr>
          <p:cNvSpPr>
            <a:spLocks noGrp="1"/>
          </p:cNvSpPr>
          <p:nvPr>
            <p:ph type="title"/>
          </p:nvPr>
        </p:nvSpPr>
        <p:spPr/>
        <p:txBody>
          <a:bodyPr/>
          <a:lstStyle/>
          <a:p>
            <a:pPr algn="ctr"/>
            <a:r>
              <a:rPr lang="en-US" dirty="0">
                <a:solidFill>
                  <a:schemeClr val="accent1"/>
                </a:solidFill>
              </a:rPr>
              <a:t>Goal 7 - </a:t>
            </a:r>
            <a:r>
              <a:rPr lang="en-US" dirty="0">
                <a:solidFill>
                  <a:srgbClr val="0070C0"/>
                </a:solidFill>
              </a:rPr>
              <a:t>actions and services</a:t>
            </a:r>
          </a:p>
        </p:txBody>
      </p:sp>
      <p:graphicFrame>
        <p:nvGraphicFramePr>
          <p:cNvPr id="4" name="Table 3">
            <a:extLst>
              <a:ext uri="{FF2B5EF4-FFF2-40B4-BE49-F238E27FC236}">
                <a16:creationId xmlns:a16="http://schemas.microsoft.com/office/drawing/2014/main" id="{8326FF81-5CA5-DCCE-0714-1F75A337442D}"/>
              </a:ext>
            </a:extLst>
          </p:cNvPr>
          <p:cNvGraphicFramePr>
            <a:graphicFrameLocks noGrp="1"/>
          </p:cNvGraphicFramePr>
          <p:nvPr>
            <p:extLst>
              <p:ext uri="{D42A27DB-BD31-4B8C-83A1-F6EECF244321}">
                <p14:modId xmlns:p14="http://schemas.microsoft.com/office/powerpoint/2010/main" val="508832232"/>
              </p:ext>
            </p:extLst>
          </p:nvPr>
        </p:nvGraphicFramePr>
        <p:xfrm>
          <a:off x="425450" y="2028825"/>
          <a:ext cx="11290300" cy="4512000"/>
        </p:xfrm>
        <a:graphic>
          <a:graphicData uri="http://schemas.openxmlformats.org/drawingml/2006/table">
            <a:tbl>
              <a:tblPr>
                <a:noFill/>
              </a:tblPr>
              <a:tblGrid>
                <a:gridCol w="5661934">
                  <a:extLst>
                    <a:ext uri="{9D8B030D-6E8A-4147-A177-3AD203B41FA5}">
                      <a16:colId xmlns:a16="http://schemas.microsoft.com/office/drawing/2014/main" val="2516738069"/>
                    </a:ext>
                  </a:extLst>
                </a:gridCol>
                <a:gridCol w="5628366">
                  <a:extLst>
                    <a:ext uri="{9D8B030D-6E8A-4147-A177-3AD203B41FA5}">
                      <a16:colId xmlns:a16="http://schemas.microsoft.com/office/drawing/2014/main" val="774361336"/>
                    </a:ext>
                  </a:extLst>
                </a:gridCol>
              </a:tblGrid>
              <a:tr h="423975">
                <a:tc>
                  <a:txBody>
                    <a:bodyPr/>
                    <a:lstStyle/>
                    <a:p>
                      <a:pPr marL="0" lvl="0" indent="0" algn="l" rtl="0">
                        <a:spcBef>
                          <a:spcPts val="0"/>
                        </a:spcBef>
                        <a:spcAft>
                          <a:spcPts val="0"/>
                        </a:spcAft>
                        <a:buNone/>
                      </a:pPr>
                      <a:endParaRPr sz="1300" b="1" i="0" dirty="0">
                        <a:solidFill>
                          <a:srgbClr val="0070C0"/>
                        </a:solidFill>
                        <a:latin typeface="+mn-lt"/>
                        <a:ea typeface="Work Sans"/>
                        <a:cs typeface="Work Sans"/>
                        <a:sym typeface="Work Sans"/>
                      </a:endParaRPr>
                    </a:p>
                  </a:txBody>
                  <a:tcPr marL="68650" marR="68650" marT="68700" marB="6870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300" b="1" i="0" dirty="0">
                          <a:solidFill>
                            <a:srgbClr val="0070C0"/>
                          </a:solidFill>
                          <a:latin typeface="+mn-lt"/>
                          <a:ea typeface="Work Sans"/>
                          <a:cs typeface="Work Sans"/>
                          <a:sym typeface="Work Sans"/>
                        </a:rPr>
                        <a:t>7.4 - </a:t>
                      </a:r>
                      <a:r>
                        <a:rPr lang="en-US" sz="1300" b="1" i="0" u="none" strike="noStrike" kern="1200" dirty="0">
                          <a:solidFill>
                            <a:srgbClr val="0070C0"/>
                          </a:solidFill>
                          <a:effectLst/>
                          <a:latin typeface="+mn-lt"/>
                          <a:ea typeface="+mn-ea"/>
                          <a:cs typeface="+mn-cs"/>
                        </a:rPr>
                        <a:t>Access to instruction for credit-deficient students will be expanded to support graduation, grade promotion, and college eligibility. Strategies may include credit recovery programs, extended learning opportunities, and targeted academic interventions to help students meet graduation requirements. Additional supports will focus on personalized academic counseling, tutoring, and access to college preparatory courses to improve college readiness.</a:t>
                      </a:r>
                      <a:endParaRPr lang="en-US" sz="1300" b="1" i="0" dirty="0">
                        <a:solidFill>
                          <a:srgbClr val="0070C0"/>
                        </a:solidFill>
                        <a:latin typeface="+mn-lt"/>
                        <a:ea typeface="Work Sans"/>
                        <a:cs typeface="Work Sans"/>
                        <a:sym typeface="Work Sans"/>
                      </a:endParaRPr>
                    </a:p>
                    <a:p>
                      <a:pPr marL="0" lvl="0" indent="0" algn="l" rtl="0">
                        <a:spcBef>
                          <a:spcPts val="0"/>
                        </a:spcBef>
                        <a:spcAft>
                          <a:spcPts val="0"/>
                        </a:spcAft>
                        <a:buNone/>
                      </a:pPr>
                      <a:endParaRPr lang="en-US" sz="1300" b="1" i="0" dirty="0">
                        <a:solidFill>
                          <a:srgbClr val="0070C0"/>
                        </a:solidFill>
                        <a:latin typeface="+mn-lt"/>
                        <a:ea typeface="Work Sans"/>
                        <a:cs typeface="Work Sans"/>
                        <a:sym typeface="Work Sans"/>
                      </a:endParaRPr>
                    </a:p>
                  </a:txBody>
                  <a:tcPr marL="68650" marR="68650" marT="68700" marB="6870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82307826"/>
                  </a:ext>
                </a:extLst>
              </a:tr>
              <a:tr h="419025">
                <a:tc>
                  <a:txBody>
                    <a:bodyPr/>
                    <a:lstStyle/>
                    <a:p>
                      <a:pPr marL="44436" marR="83830" lvl="0" indent="5207" algn="l" defTabSz="914400" rtl="0" eaLnBrk="1" fontAlgn="auto" latinLnBrk="0" hangingPunct="1">
                        <a:lnSpc>
                          <a:spcPct val="110966"/>
                        </a:lnSpc>
                        <a:spcBef>
                          <a:spcPts val="0"/>
                        </a:spcBef>
                        <a:spcAft>
                          <a:spcPts val="0"/>
                        </a:spcAft>
                        <a:buClrTx/>
                        <a:buSzTx/>
                        <a:buFontTx/>
                        <a:buNone/>
                        <a:tabLst/>
                        <a:defRPr/>
                      </a:pPr>
                      <a:r>
                        <a:rPr lang="en-US" sz="1300" b="1" i="0" dirty="0">
                          <a:solidFill>
                            <a:srgbClr val="0070C0"/>
                          </a:solidFill>
                          <a:latin typeface="+mn-lt"/>
                          <a:ea typeface="Work Sans"/>
                          <a:cs typeface="Work Sans"/>
                          <a:sym typeface="Work Sans"/>
                        </a:rPr>
                        <a:t>7.1 - </a:t>
                      </a:r>
                      <a:r>
                        <a:rPr lang="en-US" sz="1300" b="1" i="0" u="none" strike="noStrike" kern="1200" dirty="0">
                          <a:solidFill>
                            <a:srgbClr val="0070C0"/>
                          </a:solidFill>
                          <a:effectLst/>
                          <a:latin typeface="+mn-lt"/>
                          <a:ea typeface="+mn-ea"/>
                          <a:cs typeface="+mn-cs"/>
                        </a:rPr>
                        <a:t>Instructional learning time will be increased by extending the number of instructional days or minutes, providing summer school and intersessional instructional programs, or implementing evidence-based strategies that enhance instructional services and reduce staff-to-pupil ratios based on student learning needs.</a:t>
                      </a:r>
                      <a:endParaRPr lang="en-US" sz="1300" b="1" i="0" dirty="0">
                        <a:solidFill>
                          <a:srgbClr val="0070C0"/>
                        </a:solidFill>
                        <a:latin typeface="+mn-lt"/>
                        <a:ea typeface="Work Sans"/>
                        <a:cs typeface="Work Sans"/>
                        <a:sym typeface="Work Sans"/>
                      </a:endParaRPr>
                    </a:p>
                  </a:txBody>
                  <a:tcPr marL="68650" marR="68650" marT="68700" marB="6870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300" b="1" i="0" dirty="0">
                          <a:solidFill>
                            <a:srgbClr val="0070C0"/>
                          </a:solidFill>
                          <a:latin typeface="+mn-lt"/>
                          <a:ea typeface="Work Sans"/>
                          <a:cs typeface="Work Sans"/>
                          <a:sym typeface="Work Sans"/>
                        </a:rPr>
                        <a:t>7.5 - </a:t>
                      </a:r>
                      <a:r>
                        <a:rPr lang="en-US" sz="1300" b="1" i="0" u="none" strike="noStrike" kern="1200" dirty="0">
                          <a:solidFill>
                            <a:srgbClr val="0070C0"/>
                          </a:solidFill>
                          <a:effectLst/>
                          <a:latin typeface="+mn-lt"/>
                          <a:ea typeface="+mn-ea"/>
                          <a:cs typeface="+mn-cs"/>
                        </a:rPr>
                        <a:t>Additional academic services will be expanded to support student learning through diagnostic assessments, progress monitoring, and benchmark assessments. Strategies may include implementing evidence-based diagnostic tools to identify student strengths and areas for growth, conducting regular progress monitoring to inform instruction, and utilizing benchmark assessments to measure student learning and readiness for grade-level standards. Additional supports will focus on providing targeted interventions, personalized instruction, and data-driven decision-making to improve academic outcomes.</a:t>
                      </a:r>
                      <a:endParaRPr lang="en-US" sz="1300" b="1" i="0" dirty="0">
                        <a:solidFill>
                          <a:srgbClr val="0070C0"/>
                        </a:solidFill>
                        <a:latin typeface="+mn-lt"/>
                        <a:ea typeface="Work Sans"/>
                        <a:cs typeface="Work Sans"/>
                        <a:sym typeface="Work Sans"/>
                      </a:endParaRPr>
                    </a:p>
                  </a:txBody>
                  <a:tcPr marL="68650" marR="68650" marT="68700" marB="6870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25687952"/>
                  </a:ext>
                </a:extLst>
              </a:tr>
              <a:tr h="42397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300" b="1" i="0" dirty="0">
                          <a:solidFill>
                            <a:srgbClr val="0070C0"/>
                          </a:solidFill>
                          <a:latin typeface="+mn-lt"/>
                          <a:ea typeface="Work Sans"/>
                          <a:cs typeface="Work Sans"/>
                          <a:sym typeface="Work Sans"/>
                        </a:rPr>
                        <a:t>7.2 - </a:t>
                      </a:r>
                      <a:r>
                        <a:rPr lang="en-US" sz="1300" b="1" i="0" u="none" strike="noStrike" kern="1200" dirty="0">
                          <a:solidFill>
                            <a:srgbClr val="0070C0"/>
                          </a:solidFill>
                          <a:effectLst/>
                          <a:latin typeface="+mn-lt"/>
                          <a:ea typeface="+mn-ea"/>
                          <a:cs typeface="+mn-cs"/>
                        </a:rPr>
                        <a:t>Progress in closing learning gaps will be accelerated through the implementation, expansion, and enhancement of evidence-based learning supports that improve student achievement and language proficiency. Strategies may include tutoring and small group instruction provided by certificated and classified staff, as well as learning recovery programs and materials designed to accelerate academic progress and English language development. Additional supports will focus on expanding learning opportunity programs, strengthening instructional services, and providing targeted professional development and coaching in Mathematics and English Language Arts/English Language Development.</a:t>
                      </a:r>
                      <a:endParaRPr lang="en-US" sz="1300" b="1" i="0" dirty="0">
                        <a:solidFill>
                          <a:srgbClr val="0070C0"/>
                        </a:solidFill>
                        <a:latin typeface="+mn-lt"/>
                        <a:ea typeface="Work Sans"/>
                        <a:cs typeface="Work Sans"/>
                        <a:sym typeface="Work Sans"/>
                      </a:endParaRPr>
                    </a:p>
                  </a:txBody>
                  <a:tcPr marL="68650" marR="68650" marT="68700" marB="6870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marL="0" lvl="0" indent="0" algn="l" rtl="0">
                        <a:spcBef>
                          <a:spcPts val="0"/>
                        </a:spcBef>
                        <a:spcAft>
                          <a:spcPts val="0"/>
                        </a:spcAft>
                        <a:buNone/>
                      </a:pPr>
                      <a:r>
                        <a:rPr lang="en-US" sz="1300" b="1" i="0" dirty="0">
                          <a:solidFill>
                            <a:srgbClr val="0070C0"/>
                          </a:solidFill>
                          <a:latin typeface="+mn-lt"/>
                          <a:ea typeface="Work Sans"/>
                          <a:cs typeface="Work Sans"/>
                          <a:sym typeface="Work Sans"/>
                        </a:rPr>
                        <a:t>7.6 - </a:t>
                      </a:r>
                      <a:r>
                        <a:rPr lang="en-US" sz="1300" b="1" i="0" u="none" strike="noStrike" kern="1200" dirty="0">
                          <a:solidFill>
                            <a:srgbClr val="0070C0"/>
                          </a:solidFill>
                          <a:effectLst/>
                          <a:latin typeface="+mn-lt"/>
                          <a:ea typeface="+mn-ea"/>
                          <a:cs typeface="+mn-cs"/>
                        </a:rPr>
                        <a:t>A comprehensive needs assessment will be conducted to identify and address barriers to student success, ensuring equitable access to resources and support services. Strategies may include gathering and analyzing data on student performance, engagement, and well-being; soliciting input from educational partners through surveys, focus groups, and meetings; and evaluating the effectiveness of existing programs and interventions. Additional efforts will focus on using the findings to inform decision-making, prioritize resources, and develop targeted strategies to improve student outcomes. </a:t>
                      </a:r>
                      <a:endParaRPr sz="1300" b="1" i="0" dirty="0">
                        <a:solidFill>
                          <a:srgbClr val="0070C0"/>
                        </a:solidFill>
                        <a:latin typeface="+mn-lt"/>
                        <a:ea typeface="Work Sans"/>
                        <a:cs typeface="Work Sans"/>
                        <a:sym typeface="Work Sans"/>
                      </a:endParaRPr>
                    </a:p>
                  </a:txBody>
                  <a:tcPr marL="68650" marR="68650" marT="68700" marB="6870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2471560"/>
                  </a:ext>
                </a:extLst>
              </a:tr>
              <a:tr h="42397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300" b="1" i="0" dirty="0">
                          <a:solidFill>
                            <a:srgbClr val="0070C0"/>
                          </a:solidFill>
                          <a:latin typeface="+mn-lt"/>
                          <a:ea typeface="Work Sans"/>
                          <a:cs typeface="Work Sans"/>
                          <a:sym typeface="Work Sans"/>
                        </a:rPr>
                        <a:t>7.3 - </a:t>
                      </a:r>
                      <a:r>
                        <a:rPr lang="en-US" sz="1300" b="1" i="0" u="none" strike="noStrike" kern="1200" dirty="0">
                          <a:solidFill>
                            <a:srgbClr val="0070C0"/>
                          </a:solidFill>
                          <a:effectLst/>
                          <a:latin typeface="+mn-lt"/>
                          <a:ea typeface="+mn-ea"/>
                          <a:cs typeface="+mn-cs"/>
                        </a:rPr>
                        <a:t>Evidence-based student supports will be integrated to remove barriers to learning and provide staff with the necessary training to address students' academic, social-emotional, and well-being needs. Strategies may include expanding access to health, counseling, and mental health services, providing before and after-school programs that offer academic and enrichment opportunities. Additional supports may include implementing trauma-informed programs and social-emotional learning initiatives, as well as establishing referral systems for students and families to connect with essential support services.</a:t>
                      </a:r>
                      <a:endParaRPr lang="en-US" sz="1300" b="1" i="0" dirty="0">
                        <a:solidFill>
                          <a:srgbClr val="0070C0"/>
                        </a:solidFill>
                        <a:latin typeface="+mn-lt"/>
                        <a:ea typeface="Work Sans"/>
                        <a:cs typeface="Work Sans"/>
                        <a:sym typeface="Work Sans"/>
                      </a:endParaRPr>
                    </a:p>
                  </a:txBody>
                  <a:tcPr marL="68650" marR="68650" marT="68700" marB="6870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marL="0" lvl="0" indent="0" algn="l" rtl="0">
                        <a:spcBef>
                          <a:spcPts val="0"/>
                        </a:spcBef>
                        <a:spcAft>
                          <a:spcPts val="0"/>
                        </a:spcAft>
                        <a:buNone/>
                      </a:pPr>
                      <a:r>
                        <a:rPr lang="en-US" sz="1300" b="1" i="0" dirty="0">
                          <a:solidFill>
                            <a:srgbClr val="0070C0"/>
                          </a:solidFill>
                          <a:latin typeface="+mn-lt"/>
                          <a:ea typeface="Work Sans"/>
                          <a:cs typeface="Work Sans"/>
                          <a:sym typeface="Work Sans"/>
                        </a:rPr>
                        <a:t>7.7 - </a:t>
                      </a:r>
                      <a:r>
                        <a:rPr lang="en-US" sz="1300" b="1" i="0" u="none" strike="noStrike" kern="1200" dirty="0">
                          <a:solidFill>
                            <a:srgbClr val="0070C0"/>
                          </a:solidFill>
                          <a:effectLst/>
                          <a:latin typeface="+mn-lt"/>
                          <a:ea typeface="+mn-ea"/>
                          <a:cs typeface="+mn-cs"/>
                        </a:rPr>
                        <a:t>District and site certificated and classified support staff will coordinate services to provide supplemental interventions and supports that address students' academic, social-emotional, and behavioral needs, ensuring equitable outcomes for all students. </a:t>
                      </a:r>
                      <a:endParaRPr sz="1300" b="1" i="0" dirty="0">
                        <a:solidFill>
                          <a:srgbClr val="0070C0"/>
                        </a:solidFill>
                        <a:latin typeface="+mn-lt"/>
                        <a:ea typeface="Work Sans"/>
                        <a:cs typeface="Work Sans"/>
                        <a:sym typeface="Work Sans"/>
                      </a:endParaRPr>
                    </a:p>
                  </a:txBody>
                  <a:tcPr marL="68650" marR="68650" marT="68700" marB="6870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65546535"/>
                  </a:ext>
                </a:extLst>
              </a:tr>
            </a:tbl>
          </a:graphicData>
        </a:graphic>
      </p:graphicFrame>
      <p:pic>
        <p:nvPicPr>
          <p:cNvPr id="3" name="Picture 2" descr="New goal grunge rubber stamp Royalty Free Vector Image">
            <a:extLst>
              <a:ext uri="{FF2B5EF4-FFF2-40B4-BE49-F238E27FC236}">
                <a16:creationId xmlns:a16="http://schemas.microsoft.com/office/drawing/2014/main" id="{DAFB4645-B216-E120-F883-CDE1BF6F224E}"/>
              </a:ext>
            </a:extLst>
          </p:cNvPr>
          <p:cNvPicPr>
            <a:picLocks noChangeAspect="1" noChangeArrowheads="1"/>
          </p:cNvPicPr>
          <p:nvPr/>
        </p:nvPicPr>
        <p:blipFill rotWithShape="1">
          <a:blip r:embed="rId2">
            <a:biLevel thresh="75000"/>
            <a:extLst>
              <a:ext uri="{28A0092B-C50C-407E-A947-70E740481C1C}">
                <a14:useLocalDpi xmlns:a14="http://schemas.microsoft.com/office/drawing/2010/main" val="0"/>
              </a:ext>
            </a:extLst>
          </a:blip>
          <a:srcRect b="11204"/>
          <a:stretch/>
        </p:blipFill>
        <p:spPr bwMode="auto">
          <a:xfrm>
            <a:off x="2654300" y="2105179"/>
            <a:ext cx="1006305" cy="9650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0135486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FD2A83-178D-DEDD-5B11-CADED861196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B61A462-7AF7-D1C4-EF91-2CA1B9DC96E4}"/>
              </a:ext>
            </a:extLst>
          </p:cNvPr>
          <p:cNvSpPr>
            <a:spLocks noGrp="1"/>
          </p:cNvSpPr>
          <p:nvPr>
            <p:ph type="title"/>
          </p:nvPr>
        </p:nvSpPr>
        <p:spPr/>
        <p:txBody>
          <a:bodyPr/>
          <a:lstStyle/>
          <a:p>
            <a:r>
              <a:rPr lang="en-US" dirty="0"/>
              <a:t>Metrics to measure goals 5, 6, and 7</a:t>
            </a:r>
          </a:p>
        </p:txBody>
      </p:sp>
      <p:sp>
        <p:nvSpPr>
          <p:cNvPr id="5" name="Content Placeholder 4">
            <a:extLst>
              <a:ext uri="{FF2B5EF4-FFF2-40B4-BE49-F238E27FC236}">
                <a16:creationId xmlns:a16="http://schemas.microsoft.com/office/drawing/2014/main" id="{450B35F6-12EE-FCE4-5681-5537E5F57432}"/>
              </a:ext>
            </a:extLst>
          </p:cNvPr>
          <p:cNvSpPr>
            <a:spLocks noGrp="1"/>
          </p:cNvSpPr>
          <p:nvPr>
            <p:ph sz="half" idx="2"/>
          </p:nvPr>
        </p:nvSpPr>
        <p:spPr>
          <a:xfrm>
            <a:off x="4597400" y="1934718"/>
            <a:ext cx="3124200" cy="4251960"/>
          </a:xfrm>
        </p:spPr>
        <p:txBody>
          <a:bodyPr>
            <a:noAutofit/>
          </a:bodyPr>
          <a:lstStyle/>
          <a:p>
            <a:pPr marL="0" indent="0">
              <a:buNone/>
            </a:pPr>
            <a:r>
              <a:rPr lang="en-US" sz="2200" u="sng" dirty="0"/>
              <a:t>Goal 6</a:t>
            </a:r>
          </a:p>
          <a:p>
            <a:pPr marL="75068" marR="54124" lvl="0" indent="-6475" algn="l" rtl="0">
              <a:lnSpc>
                <a:spcPct val="92972"/>
              </a:lnSpc>
              <a:spcBef>
                <a:spcPts val="1065"/>
              </a:spcBef>
              <a:spcAft>
                <a:spcPts val="0"/>
              </a:spcAft>
              <a:buNone/>
            </a:pPr>
            <a:r>
              <a:rPr lang="en-US" sz="2200" b="1" dirty="0">
                <a:solidFill>
                  <a:srgbClr val="000000"/>
                </a:solidFill>
                <a:ea typeface="Work Sans"/>
                <a:cs typeface="Work Sans"/>
                <a:sym typeface="Work Sans"/>
              </a:rPr>
              <a:t>Metrics - 7</a:t>
            </a:r>
            <a:r>
              <a:rPr lang="en-US" sz="2200" dirty="0">
                <a:solidFill>
                  <a:srgbClr val="000000"/>
                </a:solidFill>
                <a:ea typeface="Work Sans"/>
                <a:cs typeface="Work Sans"/>
                <a:sym typeface="Work Sans"/>
              </a:rPr>
              <a:t> total</a:t>
            </a:r>
          </a:p>
          <a:p>
            <a:pPr marL="75068" marR="54124" lvl="0" indent="-6475" algn="l" rtl="0">
              <a:lnSpc>
                <a:spcPct val="92972"/>
              </a:lnSpc>
              <a:spcBef>
                <a:spcPts val="0"/>
              </a:spcBef>
              <a:spcAft>
                <a:spcPts val="0"/>
              </a:spcAft>
              <a:buNone/>
            </a:pPr>
            <a:endParaRPr lang="en-US" sz="2200" dirty="0">
              <a:solidFill>
                <a:srgbClr val="000000"/>
              </a:solidFill>
              <a:ea typeface="Work Sans"/>
              <a:cs typeface="Work Sans"/>
              <a:sym typeface="Work Sans"/>
            </a:endParaRPr>
          </a:p>
          <a:p>
            <a:pPr marL="457200" lvl="0" indent="-323850" algn="l" rtl="0">
              <a:lnSpc>
                <a:spcPct val="115000"/>
              </a:lnSpc>
              <a:spcBef>
                <a:spcPts val="0"/>
              </a:spcBef>
              <a:spcAft>
                <a:spcPts val="0"/>
              </a:spcAft>
              <a:buClr>
                <a:srgbClr val="000000"/>
              </a:buClr>
              <a:buSzPts val="1500"/>
              <a:buFont typeface="Work Sans"/>
              <a:buAutoNum type="arabicPeriod"/>
            </a:pPr>
            <a:r>
              <a:rPr lang="en-US" sz="2200" dirty="0">
                <a:solidFill>
                  <a:srgbClr val="000000"/>
                </a:solidFill>
                <a:ea typeface="Work Sans"/>
                <a:cs typeface="Work Sans"/>
                <a:sym typeface="Work Sans"/>
              </a:rPr>
              <a:t>CAASPP ELA (Priority 4)</a:t>
            </a:r>
          </a:p>
          <a:p>
            <a:pPr marL="457200" lvl="0" indent="-323850" algn="l" rtl="0">
              <a:lnSpc>
                <a:spcPct val="115000"/>
              </a:lnSpc>
              <a:spcBef>
                <a:spcPts val="0"/>
              </a:spcBef>
              <a:spcAft>
                <a:spcPts val="0"/>
              </a:spcAft>
              <a:buClr>
                <a:srgbClr val="000000"/>
              </a:buClr>
              <a:buSzPts val="1500"/>
              <a:buFont typeface="Work Sans"/>
              <a:buAutoNum type="arabicPeriod"/>
            </a:pPr>
            <a:r>
              <a:rPr lang="en-US" sz="2200" dirty="0">
                <a:solidFill>
                  <a:srgbClr val="000000"/>
                </a:solidFill>
                <a:ea typeface="Work Sans"/>
                <a:cs typeface="Work Sans"/>
                <a:sym typeface="Work Sans"/>
              </a:rPr>
              <a:t>CAASPP Math (Priority 4)</a:t>
            </a:r>
          </a:p>
          <a:p>
            <a:pPr marL="457200" lvl="0" indent="-323850" algn="l" rtl="0">
              <a:lnSpc>
                <a:spcPct val="115000"/>
              </a:lnSpc>
              <a:spcBef>
                <a:spcPts val="0"/>
              </a:spcBef>
              <a:spcAft>
                <a:spcPts val="0"/>
              </a:spcAft>
              <a:buClr>
                <a:srgbClr val="000000"/>
              </a:buClr>
              <a:buSzPts val="1500"/>
              <a:buFont typeface="Work Sans"/>
              <a:buAutoNum type="arabicPeriod"/>
            </a:pPr>
            <a:r>
              <a:rPr lang="en-US" sz="2200" dirty="0">
                <a:solidFill>
                  <a:srgbClr val="1F1F1F"/>
                </a:solidFill>
                <a:ea typeface="Work Sans"/>
                <a:cs typeface="Work Sans"/>
                <a:sym typeface="Work Sans"/>
              </a:rPr>
              <a:t>Graduation Rate (Priority 5)</a:t>
            </a:r>
            <a:endParaRPr lang="en-US" sz="2200" dirty="0">
              <a:solidFill>
                <a:srgbClr val="000000"/>
              </a:solidFill>
              <a:ea typeface="Work Sans"/>
              <a:cs typeface="Work Sans"/>
              <a:sym typeface="Work Sans"/>
            </a:endParaRPr>
          </a:p>
          <a:p>
            <a:pPr marL="457200" lvl="0" indent="-323850" algn="l" rtl="0">
              <a:lnSpc>
                <a:spcPct val="115000"/>
              </a:lnSpc>
              <a:spcBef>
                <a:spcPts val="0"/>
              </a:spcBef>
              <a:spcAft>
                <a:spcPts val="0"/>
              </a:spcAft>
              <a:buClr>
                <a:srgbClr val="000000"/>
              </a:buClr>
              <a:buSzPts val="1500"/>
              <a:buFont typeface="Work Sans"/>
              <a:buAutoNum type="arabicPeriod"/>
            </a:pPr>
            <a:r>
              <a:rPr lang="en-US" sz="2200" dirty="0">
                <a:solidFill>
                  <a:srgbClr val="000000"/>
                </a:solidFill>
                <a:ea typeface="Work Sans"/>
                <a:cs typeface="Work Sans"/>
                <a:sym typeface="Work Sans"/>
              </a:rPr>
              <a:t>Suspension Rate (Priority 6)</a:t>
            </a:r>
          </a:p>
          <a:p>
            <a:pPr marL="457200" lvl="0" indent="-323850" algn="l" rtl="0">
              <a:lnSpc>
                <a:spcPct val="115000"/>
              </a:lnSpc>
              <a:spcBef>
                <a:spcPts val="0"/>
              </a:spcBef>
              <a:spcAft>
                <a:spcPts val="0"/>
              </a:spcAft>
              <a:buClr>
                <a:srgbClr val="000000"/>
              </a:buClr>
              <a:buSzPts val="1500"/>
              <a:buFont typeface="Work Sans"/>
              <a:buAutoNum type="arabicPeriod"/>
            </a:pPr>
            <a:r>
              <a:rPr lang="en-US" sz="2200" dirty="0">
                <a:solidFill>
                  <a:srgbClr val="000000"/>
                </a:solidFill>
                <a:ea typeface="Work Sans"/>
                <a:cs typeface="Work Sans"/>
                <a:sym typeface="Work Sans"/>
              </a:rPr>
              <a:t>College &amp; Career Indicator/CCI (Priority 8)</a:t>
            </a:r>
          </a:p>
          <a:p>
            <a:pPr marL="457200" lvl="0" indent="-323850" algn="l" rtl="0">
              <a:lnSpc>
                <a:spcPct val="95000"/>
              </a:lnSpc>
              <a:spcBef>
                <a:spcPts val="0"/>
              </a:spcBef>
              <a:spcAft>
                <a:spcPts val="0"/>
              </a:spcAft>
              <a:buClr>
                <a:srgbClr val="0D0D0D"/>
              </a:buClr>
              <a:buSzPts val="1500"/>
              <a:buFont typeface="Work Sans"/>
              <a:buAutoNum type="arabicPeriod"/>
            </a:pPr>
            <a:r>
              <a:rPr lang="en-US" sz="2200" dirty="0">
                <a:solidFill>
                  <a:srgbClr val="0D0D0D"/>
                </a:solidFill>
                <a:ea typeface="Work Sans"/>
                <a:cs typeface="Work Sans"/>
                <a:sym typeface="Work Sans"/>
              </a:rPr>
              <a:t>Local Indicator - ELA Assessment: NWEA Map </a:t>
            </a:r>
          </a:p>
          <a:p>
            <a:pPr marL="457200" lvl="0" indent="-323850" algn="l" rtl="0">
              <a:lnSpc>
                <a:spcPct val="95000"/>
              </a:lnSpc>
              <a:spcBef>
                <a:spcPts val="0"/>
              </a:spcBef>
              <a:spcAft>
                <a:spcPts val="0"/>
              </a:spcAft>
              <a:buClr>
                <a:srgbClr val="0D0D0D"/>
              </a:buClr>
              <a:buSzPts val="1500"/>
              <a:buFont typeface="Work Sans"/>
              <a:buAutoNum type="arabicPeriod"/>
            </a:pPr>
            <a:r>
              <a:rPr lang="en-US" sz="2200" dirty="0">
                <a:solidFill>
                  <a:srgbClr val="0D0D0D"/>
                </a:solidFill>
                <a:ea typeface="Work Sans"/>
                <a:cs typeface="Work Sans"/>
                <a:sym typeface="Work Sans"/>
              </a:rPr>
              <a:t>Local Indicator - Math Assessment: NWEA MAP </a:t>
            </a:r>
            <a:endParaRPr lang="en-US" sz="2200" dirty="0">
              <a:solidFill>
                <a:srgbClr val="000000"/>
              </a:solidFill>
              <a:ea typeface="Work Sans"/>
              <a:cs typeface="Work Sans"/>
              <a:sym typeface="Work Sans"/>
            </a:endParaRPr>
          </a:p>
        </p:txBody>
      </p:sp>
      <p:sp>
        <p:nvSpPr>
          <p:cNvPr id="7" name="Content Placeholder 6">
            <a:extLst>
              <a:ext uri="{FF2B5EF4-FFF2-40B4-BE49-F238E27FC236}">
                <a16:creationId xmlns:a16="http://schemas.microsoft.com/office/drawing/2014/main" id="{E59CC9AC-C391-4E5E-75E7-6AE53FAFA113}"/>
              </a:ext>
            </a:extLst>
          </p:cNvPr>
          <p:cNvSpPr>
            <a:spLocks noGrp="1"/>
          </p:cNvSpPr>
          <p:nvPr>
            <p:ph sz="half" idx="1"/>
          </p:nvPr>
        </p:nvSpPr>
        <p:spPr>
          <a:xfrm>
            <a:off x="914400" y="1934718"/>
            <a:ext cx="3314700" cy="4251960"/>
          </a:xfrm>
        </p:spPr>
        <p:txBody>
          <a:bodyPr>
            <a:noAutofit/>
          </a:bodyPr>
          <a:lstStyle/>
          <a:p>
            <a:pPr marL="0" indent="0">
              <a:buNone/>
            </a:pPr>
            <a:r>
              <a:rPr lang="en-US" sz="2200" b="1" u="sng" dirty="0"/>
              <a:t>Goal 5</a:t>
            </a:r>
          </a:p>
          <a:p>
            <a:pPr marL="75068" marR="54124" lvl="0" indent="-6475" algn="l" rtl="0">
              <a:lnSpc>
                <a:spcPct val="92972"/>
              </a:lnSpc>
              <a:spcBef>
                <a:spcPts val="1065"/>
              </a:spcBef>
              <a:spcAft>
                <a:spcPts val="0"/>
              </a:spcAft>
              <a:buNone/>
            </a:pPr>
            <a:r>
              <a:rPr lang="en-US" sz="2200" b="1" dirty="0">
                <a:solidFill>
                  <a:srgbClr val="000000"/>
                </a:solidFill>
                <a:ea typeface="Work Sans"/>
                <a:cs typeface="Work Sans"/>
                <a:sym typeface="Work Sans"/>
              </a:rPr>
              <a:t>Metrics - </a:t>
            </a:r>
            <a:r>
              <a:rPr lang="en-US" sz="2200" dirty="0">
                <a:solidFill>
                  <a:srgbClr val="000000"/>
                </a:solidFill>
                <a:ea typeface="Work Sans"/>
                <a:cs typeface="Work Sans"/>
                <a:sym typeface="Work Sans"/>
              </a:rPr>
              <a:t>6 total</a:t>
            </a:r>
          </a:p>
          <a:p>
            <a:pPr marL="75068" marR="54124" lvl="0" indent="-6475" algn="l" rtl="0">
              <a:lnSpc>
                <a:spcPct val="92972"/>
              </a:lnSpc>
              <a:spcBef>
                <a:spcPts val="0"/>
              </a:spcBef>
              <a:spcAft>
                <a:spcPts val="0"/>
              </a:spcAft>
              <a:buNone/>
            </a:pPr>
            <a:endParaRPr lang="en-US" sz="2200" dirty="0">
              <a:solidFill>
                <a:srgbClr val="000000"/>
              </a:solidFill>
              <a:ea typeface="Work Sans"/>
              <a:cs typeface="Work Sans"/>
              <a:sym typeface="Work Sans"/>
            </a:endParaRPr>
          </a:p>
          <a:p>
            <a:pPr marL="457200" lvl="0" indent="-304800" algn="l" rtl="0">
              <a:spcBef>
                <a:spcPts val="0"/>
              </a:spcBef>
              <a:spcAft>
                <a:spcPts val="0"/>
              </a:spcAft>
              <a:buClr>
                <a:srgbClr val="000000"/>
              </a:buClr>
              <a:buSzPts val="1200"/>
              <a:buFont typeface="Work Sans"/>
              <a:buAutoNum type="arabicPeriod"/>
            </a:pPr>
            <a:r>
              <a:rPr lang="en-US" sz="2200" dirty="0">
                <a:solidFill>
                  <a:srgbClr val="1F1F1F"/>
                </a:solidFill>
                <a:ea typeface="Work Sans"/>
                <a:cs typeface="Work Sans"/>
                <a:sym typeface="Work Sans"/>
              </a:rPr>
              <a:t>A-G Completion (Priority 4)</a:t>
            </a:r>
            <a:endParaRPr lang="en-US" sz="2200" dirty="0">
              <a:solidFill>
                <a:srgbClr val="000000"/>
              </a:solidFill>
              <a:ea typeface="Work Sans"/>
              <a:cs typeface="Work Sans"/>
              <a:sym typeface="Work Sans"/>
            </a:endParaRPr>
          </a:p>
          <a:p>
            <a:pPr marL="457200" lvl="0" indent="-304800" algn="l" rtl="0">
              <a:spcBef>
                <a:spcPts val="0"/>
              </a:spcBef>
              <a:spcAft>
                <a:spcPts val="0"/>
              </a:spcAft>
              <a:buClr>
                <a:srgbClr val="000000"/>
              </a:buClr>
              <a:buSzPts val="1200"/>
              <a:buFont typeface="Work Sans"/>
              <a:buAutoNum type="arabicPeriod"/>
            </a:pPr>
            <a:r>
              <a:rPr lang="en-US" sz="2200" dirty="0">
                <a:solidFill>
                  <a:srgbClr val="1F1F1F"/>
                </a:solidFill>
                <a:ea typeface="Work Sans"/>
                <a:cs typeface="Work Sans"/>
                <a:sym typeface="Work Sans"/>
              </a:rPr>
              <a:t>Graduation Rate (Priority 5)</a:t>
            </a:r>
            <a:endParaRPr lang="en-US" sz="2200" dirty="0">
              <a:solidFill>
                <a:srgbClr val="000000"/>
              </a:solidFill>
              <a:ea typeface="Work Sans"/>
              <a:cs typeface="Work Sans"/>
              <a:sym typeface="Work Sans"/>
            </a:endParaRPr>
          </a:p>
          <a:p>
            <a:pPr marL="457200" lvl="0" indent="-304800" algn="l" rtl="0">
              <a:spcBef>
                <a:spcPts val="0"/>
              </a:spcBef>
              <a:spcAft>
                <a:spcPts val="0"/>
              </a:spcAft>
              <a:buClr>
                <a:srgbClr val="000000"/>
              </a:buClr>
              <a:buSzPts val="1200"/>
              <a:buFont typeface="Work Sans"/>
              <a:buAutoNum type="arabicPeriod"/>
            </a:pPr>
            <a:r>
              <a:rPr lang="en-US" sz="2200" dirty="0">
                <a:solidFill>
                  <a:srgbClr val="1F1F1F"/>
                </a:solidFill>
                <a:ea typeface="Work Sans"/>
                <a:cs typeface="Work Sans"/>
                <a:sym typeface="Work Sans"/>
              </a:rPr>
              <a:t>Suspension Rate (Priority 6)</a:t>
            </a:r>
          </a:p>
          <a:p>
            <a:pPr marL="457200" lvl="0" indent="-304800" algn="l" rtl="0">
              <a:spcBef>
                <a:spcPts val="0"/>
              </a:spcBef>
              <a:spcAft>
                <a:spcPts val="0"/>
              </a:spcAft>
              <a:buClr>
                <a:srgbClr val="1F1F1F"/>
              </a:buClr>
              <a:buSzPts val="1200"/>
              <a:buFont typeface="Work Sans"/>
              <a:buAutoNum type="arabicPeriod"/>
            </a:pPr>
            <a:r>
              <a:rPr lang="en-US" sz="2200" dirty="0">
                <a:solidFill>
                  <a:srgbClr val="1F1F1F"/>
                </a:solidFill>
                <a:ea typeface="Work Sans"/>
                <a:cs typeface="Work Sans"/>
                <a:sym typeface="Work Sans"/>
              </a:rPr>
              <a:t>College &amp; Career Indicator/CCI (Priority 8)</a:t>
            </a:r>
          </a:p>
          <a:p>
            <a:pPr marL="457200" lvl="0" indent="-304800" algn="l" rtl="0">
              <a:spcBef>
                <a:spcPts val="0"/>
              </a:spcBef>
              <a:spcAft>
                <a:spcPts val="0"/>
              </a:spcAft>
              <a:buClr>
                <a:srgbClr val="1F1F1F"/>
              </a:buClr>
              <a:buSzPts val="1200"/>
              <a:buFont typeface="Work Sans"/>
              <a:buAutoNum type="arabicPeriod"/>
            </a:pPr>
            <a:r>
              <a:rPr lang="en-US" sz="2200" dirty="0">
                <a:solidFill>
                  <a:srgbClr val="1F1F1F"/>
                </a:solidFill>
                <a:ea typeface="Work Sans"/>
                <a:cs typeface="Work Sans"/>
                <a:sym typeface="Work Sans"/>
              </a:rPr>
              <a:t>Local Indicator - Reading Assessment: NWEA MAP (All SWD)</a:t>
            </a:r>
          </a:p>
          <a:p>
            <a:pPr marL="457200" lvl="0" indent="-304800" algn="l" rtl="0">
              <a:spcBef>
                <a:spcPts val="0"/>
              </a:spcBef>
              <a:spcAft>
                <a:spcPts val="0"/>
              </a:spcAft>
              <a:buClr>
                <a:srgbClr val="1F1F1F"/>
              </a:buClr>
              <a:buSzPts val="1200"/>
              <a:buFont typeface="Work Sans"/>
              <a:buAutoNum type="arabicPeriod"/>
            </a:pPr>
            <a:r>
              <a:rPr lang="en-US" sz="2200" dirty="0">
                <a:solidFill>
                  <a:srgbClr val="1F1F1F"/>
                </a:solidFill>
                <a:ea typeface="Work Sans"/>
                <a:cs typeface="Work Sans"/>
                <a:sym typeface="Work Sans"/>
              </a:rPr>
              <a:t>Local Indicator - Math Assessment: NWEA MAP (All SWD)</a:t>
            </a:r>
          </a:p>
        </p:txBody>
      </p:sp>
      <p:sp>
        <p:nvSpPr>
          <p:cNvPr id="3" name="Content Placeholder 4">
            <a:extLst>
              <a:ext uri="{FF2B5EF4-FFF2-40B4-BE49-F238E27FC236}">
                <a16:creationId xmlns:a16="http://schemas.microsoft.com/office/drawing/2014/main" id="{5A5415BF-ACF2-74AC-7C02-5F64B5423E2C}"/>
              </a:ext>
            </a:extLst>
          </p:cNvPr>
          <p:cNvSpPr txBox="1">
            <a:spLocks/>
          </p:cNvSpPr>
          <p:nvPr/>
        </p:nvSpPr>
        <p:spPr>
          <a:xfrm>
            <a:off x="8229600" y="1934718"/>
            <a:ext cx="3124200" cy="4251960"/>
          </a:xfrm>
          <a:prstGeom prst="rect">
            <a:avLst/>
          </a:prstGeom>
        </p:spPr>
        <p:txBody>
          <a:bodyPr vert="horz" lIns="91440" tIns="45720" rIns="91440" bIns="45720" rtlCol="0">
            <a:normAutofit/>
          </a:bodyPr>
          <a:lstStyle>
            <a:lvl1pPr marL="228600" indent="-228600" algn="l" defTabSz="914400" rtl="0" eaLnBrk="1" latinLnBrk="0" hangingPunct="1">
              <a:lnSpc>
                <a:spcPct val="110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200" u="sng" dirty="0"/>
              <a:t>Goal 7</a:t>
            </a:r>
          </a:p>
          <a:p>
            <a:pPr marL="75068" marR="54124" indent="-6475">
              <a:lnSpc>
                <a:spcPct val="92972"/>
              </a:lnSpc>
              <a:spcBef>
                <a:spcPts val="1065"/>
              </a:spcBef>
              <a:buFont typeface="Arial" panose="020B0604020202020204" pitchFamily="34" charset="0"/>
              <a:buNone/>
            </a:pPr>
            <a:r>
              <a:rPr lang="en-US" sz="2200" b="1" dirty="0">
                <a:solidFill>
                  <a:srgbClr val="000000"/>
                </a:solidFill>
                <a:ea typeface="Work Sans"/>
                <a:cs typeface="Work Sans"/>
                <a:sym typeface="Work Sans"/>
              </a:rPr>
              <a:t>Metrics - 5</a:t>
            </a:r>
            <a:r>
              <a:rPr lang="en-US" sz="2200" dirty="0">
                <a:solidFill>
                  <a:srgbClr val="000000"/>
                </a:solidFill>
                <a:ea typeface="Work Sans"/>
                <a:cs typeface="Work Sans"/>
                <a:sym typeface="Work Sans"/>
              </a:rPr>
              <a:t> total</a:t>
            </a:r>
          </a:p>
          <a:p>
            <a:pPr marL="75068" marR="54124" indent="-6475">
              <a:lnSpc>
                <a:spcPct val="92972"/>
              </a:lnSpc>
              <a:spcBef>
                <a:spcPts val="0"/>
              </a:spcBef>
              <a:buFont typeface="Arial" panose="020B0604020202020204" pitchFamily="34" charset="0"/>
              <a:buNone/>
            </a:pPr>
            <a:endParaRPr lang="en-US" sz="2200" dirty="0">
              <a:solidFill>
                <a:srgbClr val="000000"/>
              </a:solidFill>
              <a:ea typeface="Work Sans"/>
              <a:cs typeface="Work Sans"/>
              <a:sym typeface="Work Sans"/>
            </a:endParaRPr>
          </a:p>
          <a:p>
            <a:pPr marL="457200" indent="-323850">
              <a:lnSpc>
                <a:spcPct val="115000"/>
              </a:lnSpc>
              <a:spcBef>
                <a:spcPts val="0"/>
              </a:spcBef>
              <a:buClr>
                <a:srgbClr val="000000"/>
              </a:buClr>
              <a:buSzPts val="1500"/>
              <a:buFont typeface="Work Sans"/>
              <a:buAutoNum type="arabicPeriod"/>
            </a:pPr>
            <a:r>
              <a:rPr lang="en-US" sz="2200" dirty="0">
                <a:solidFill>
                  <a:srgbClr val="000000"/>
                </a:solidFill>
                <a:ea typeface="Work Sans"/>
                <a:cs typeface="Work Sans"/>
                <a:sym typeface="Work Sans"/>
              </a:rPr>
              <a:t>CAASPP ELA (Priority 4)</a:t>
            </a:r>
          </a:p>
          <a:p>
            <a:pPr marL="457200" indent="-323850">
              <a:lnSpc>
                <a:spcPct val="115000"/>
              </a:lnSpc>
              <a:spcBef>
                <a:spcPts val="0"/>
              </a:spcBef>
              <a:buClr>
                <a:srgbClr val="000000"/>
              </a:buClr>
              <a:buSzPts val="1500"/>
              <a:buFont typeface="Work Sans"/>
              <a:buAutoNum type="arabicPeriod"/>
            </a:pPr>
            <a:r>
              <a:rPr lang="en-US" sz="2200" dirty="0">
                <a:solidFill>
                  <a:srgbClr val="000000"/>
                </a:solidFill>
                <a:ea typeface="Work Sans"/>
                <a:cs typeface="Work Sans"/>
                <a:sym typeface="Work Sans"/>
              </a:rPr>
              <a:t>CAASPP Math (Priority 4)</a:t>
            </a:r>
          </a:p>
          <a:p>
            <a:pPr marL="457200" indent="-323850">
              <a:lnSpc>
                <a:spcPct val="115000"/>
              </a:lnSpc>
              <a:spcBef>
                <a:spcPts val="0"/>
              </a:spcBef>
              <a:buClr>
                <a:srgbClr val="000000"/>
              </a:buClr>
              <a:buSzPts val="1500"/>
              <a:buFont typeface="Work Sans"/>
              <a:buAutoNum type="arabicPeriod"/>
            </a:pPr>
            <a:r>
              <a:rPr lang="en-US" sz="2200" dirty="0">
                <a:solidFill>
                  <a:srgbClr val="1F1F1F"/>
                </a:solidFill>
                <a:ea typeface="Work Sans"/>
                <a:cs typeface="Work Sans"/>
                <a:sym typeface="Work Sans"/>
              </a:rPr>
              <a:t>Graduation Rate (Priority 5)</a:t>
            </a:r>
            <a:endParaRPr lang="en-US" sz="2200" dirty="0">
              <a:solidFill>
                <a:srgbClr val="000000"/>
              </a:solidFill>
              <a:ea typeface="Work Sans"/>
              <a:cs typeface="Work Sans"/>
              <a:sym typeface="Work Sans"/>
            </a:endParaRPr>
          </a:p>
          <a:p>
            <a:pPr marL="457200" indent="-323850">
              <a:lnSpc>
                <a:spcPct val="115000"/>
              </a:lnSpc>
              <a:spcBef>
                <a:spcPts val="0"/>
              </a:spcBef>
              <a:buClr>
                <a:srgbClr val="000000"/>
              </a:buClr>
              <a:buSzPts val="1500"/>
              <a:buFont typeface="Work Sans"/>
              <a:buAutoNum type="arabicPeriod"/>
            </a:pPr>
            <a:r>
              <a:rPr lang="en-US" sz="2200" dirty="0">
                <a:solidFill>
                  <a:srgbClr val="000000"/>
                </a:solidFill>
                <a:ea typeface="Work Sans"/>
                <a:cs typeface="Work Sans"/>
                <a:sym typeface="Work Sans"/>
              </a:rPr>
              <a:t>Suspension Rate (Priority 6)</a:t>
            </a:r>
          </a:p>
          <a:p>
            <a:pPr marL="457200" indent="-323850">
              <a:lnSpc>
                <a:spcPct val="115000"/>
              </a:lnSpc>
              <a:spcBef>
                <a:spcPts val="0"/>
              </a:spcBef>
              <a:buClr>
                <a:srgbClr val="000000"/>
              </a:buClr>
              <a:buSzPts val="1500"/>
              <a:buFont typeface="Work Sans"/>
              <a:buAutoNum type="arabicPeriod"/>
            </a:pPr>
            <a:r>
              <a:rPr lang="en-US" sz="2200" dirty="0">
                <a:solidFill>
                  <a:srgbClr val="000000"/>
                </a:solidFill>
                <a:ea typeface="Work Sans"/>
                <a:cs typeface="Work Sans"/>
                <a:sym typeface="Work Sans"/>
              </a:rPr>
              <a:t>College &amp; Career Indicator/CCI (Priority 8)</a:t>
            </a:r>
          </a:p>
        </p:txBody>
      </p:sp>
    </p:spTree>
    <p:extLst>
      <p:ext uri="{BB962C8B-B14F-4D97-AF65-F5344CB8AC3E}">
        <p14:creationId xmlns:p14="http://schemas.microsoft.com/office/powerpoint/2010/main" val="275511698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DA381740-063A-41A4-836D-85D14980EE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8200" y="4736883"/>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useBgFill="1">
        <p:nvSpPr>
          <p:cNvPr id="18" name="Rectangle 17">
            <a:extLst>
              <a:ext uri="{FF2B5EF4-FFF2-40B4-BE49-F238E27FC236}">
                <a16:creationId xmlns:a16="http://schemas.microsoft.com/office/drawing/2014/main" id="{0671A8AE-40A1-4631-A6B8-581AFF065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Yellow and blue symbols">
            <a:extLst>
              <a:ext uri="{FF2B5EF4-FFF2-40B4-BE49-F238E27FC236}">
                <a16:creationId xmlns:a16="http://schemas.microsoft.com/office/drawing/2014/main" id="{14BE804B-DDF7-2BCD-0F18-BA4FE7E3896B}"/>
              </a:ext>
            </a:extLst>
          </p:cNvPr>
          <p:cNvPicPr>
            <a:picLocks noChangeAspect="1"/>
          </p:cNvPicPr>
          <p:nvPr/>
        </p:nvPicPr>
        <p:blipFill>
          <a:blip r:embed="rId2"/>
          <a:srcRect t="12909" b="13562"/>
          <a:stretch/>
        </p:blipFill>
        <p:spPr>
          <a:xfrm>
            <a:off x="20" y="10"/>
            <a:ext cx="12191980" cy="6857990"/>
          </a:xfrm>
          <a:prstGeom prst="rect">
            <a:avLst/>
          </a:prstGeom>
        </p:spPr>
      </p:pic>
      <p:sp>
        <p:nvSpPr>
          <p:cNvPr id="19" name="Rectangle 18">
            <a:extLst>
              <a:ext uri="{FF2B5EF4-FFF2-40B4-BE49-F238E27FC236}">
                <a16:creationId xmlns:a16="http://schemas.microsoft.com/office/drawing/2014/main" id="{A44CD100-6267-4E62-AA64-2182A3A6A1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9339206" cy="6858000"/>
          </a:xfrm>
          <a:prstGeom prst="rect">
            <a:avLst/>
          </a:prstGeom>
          <a:gradFill>
            <a:gsLst>
              <a:gs pos="58000">
                <a:schemeClr val="tx1">
                  <a:alpha val="30000"/>
                </a:schemeClr>
              </a:gs>
              <a:gs pos="33000">
                <a:schemeClr val="tx1">
                  <a:alpha val="20000"/>
                </a:schemeClr>
              </a:gs>
              <a:gs pos="0">
                <a:schemeClr val="tx1">
                  <a:alpha val="0"/>
                </a:schemeClr>
              </a:gs>
              <a:gs pos="100000">
                <a:schemeClr val="tx1">
                  <a:alpha val="3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itle 4">
            <a:extLst>
              <a:ext uri="{FF2B5EF4-FFF2-40B4-BE49-F238E27FC236}">
                <a16:creationId xmlns:a16="http://schemas.microsoft.com/office/drawing/2014/main" id="{2448CE7F-E9F0-F3FF-877E-D8E2A471330A}"/>
              </a:ext>
            </a:extLst>
          </p:cNvPr>
          <p:cNvSpPr>
            <a:spLocks noGrp="1"/>
          </p:cNvSpPr>
          <p:nvPr>
            <p:ph type="title"/>
          </p:nvPr>
        </p:nvSpPr>
        <p:spPr>
          <a:xfrm>
            <a:off x="477981" y="1122362"/>
            <a:ext cx="4023360" cy="2802219"/>
          </a:xfrm>
        </p:spPr>
        <p:txBody>
          <a:bodyPr vert="horz" lIns="91440" tIns="45720" rIns="91440" bIns="45720" rtlCol="0" anchor="b">
            <a:normAutofit/>
          </a:bodyPr>
          <a:lstStyle/>
          <a:p>
            <a:pPr algn="l"/>
            <a:r>
              <a:rPr lang="en-US" sz="4800" dirty="0">
                <a:solidFill>
                  <a:schemeClr val="bg1"/>
                </a:solidFill>
              </a:rPr>
              <a:t>Questions/Comments on the </a:t>
            </a:r>
            <a:br>
              <a:rPr lang="en-US" sz="4800" dirty="0">
                <a:solidFill>
                  <a:schemeClr val="bg1"/>
                </a:solidFill>
              </a:rPr>
            </a:br>
            <a:r>
              <a:rPr lang="en-US" sz="4800" dirty="0">
                <a:solidFill>
                  <a:schemeClr val="bg1"/>
                </a:solidFill>
              </a:rPr>
              <a:t>25/26 Draft LCAP</a:t>
            </a:r>
          </a:p>
        </p:txBody>
      </p:sp>
    </p:spTree>
    <p:extLst>
      <p:ext uri="{BB962C8B-B14F-4D97-AF65-F5344CB8AC3E}">
        <p14:creationId xmlns:p14="http://schemas.microsoft.com/office/powerpoint/2010/main" val="28182460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5"/>
                                        </p:tgtEl>
                                        <p:attrNameLst>
                                          <p:attrName>style.visibility</p:attrName>
                                        </p:attrNameLst>
                                      </p:cBhvr>
                                      <p:to>
                                        <p:strVal val="visible"/>
                                      </p:to>
                                    </p:set>
                                    <p:animEffect transition="in" filter="fade">
                                      <p:cBhvr>
                                        <p:cTn id="7" dur="7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242"/>
        <p:cNvGrpSpPr/>
        <p:nvPr/>
      </p:nvGrpSpPr>
      <p:grpSpPr>
        <a:xfrm>
          <a:off x="0" y="0"/>
          <a:ext cx="0" cy="0"/>
          <a:chOff x="0" y="0"/>
          <a:chExt cx="0" cy="0"/>
        </a:xfrm>
      </p:grpSpPr>
      <p:sp useBgFill="1">
        <p:nvSpPr>
          <p:cNvPr id="272" name="Rectangle 271">
            <a:extLst>
              <a:ext uri="{FF2B5EF4-FFF2-40B4-BE49-F238E27FC236}">
                <a16:creationId xmlns:a16="http://schemas.microsoft.com/office/drawing/2014/main" id="{43DAA0EF-336D-4CDC-A9A2-8460363E27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4" name="Freeform: Shape 273">
            <a:extLst>
              <a:ext uri="{FF2B5EF4-FFF2-40B4-BE49-F238E27FC236}">
                <a16:creationId xmlns:a16="http://schemas.microsoft.com/office/drawing/2014/main" id="{FD079A19-B31E-4129-A464-7547FF05AE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090556" cy="6858000"/>
          </a:xfrm>
          <a:custGeom>
            <a:avLst/>
            <a:gdLst>
              <a:gd name="connsiteX0" fmla="*/ 0 w 4090556"/>
              <a:gd name="connsiteY0" fmla="*/ 0 h 6858000"/>
              <a:gd name="connsiteX1" fmla="*/ 4077555 w 4090556"/>
              <a:gd name="connsiteY1" fmla="*/ 0 h 6858000"/>
              <a:gd name="connsiteX2" fmla="*/ 4077574 w 4090556"/>
              <a:gd name="connsiteY2" fmla="*/ 720 h 6858000"/>
              <a:gd name="connsiteX3" fmla="*/ 4075790 w 4090556"/>
              <a:gd name="connsiteY3" fmla="*/ 575485 h 6858000"/>
              <a:gd name="connsiteX4" fmla="*/ 4076555 w 4090556"/>
              <a:gd name="connsiteY4" fmla="*/ 932245 h 6858000"/>
              <a:gd name="connsiteX5" fmla="*/ 4076555 w 4090556"/>
              <a:gd name="connsiteY5" fmla="*/ 1286711 h 6858000"/>
              <a:gd name="connsiteX6" fmla="*/ 4082288 w 4090556"/>
              <a:gd name="connsiteY6" fmla="*/ 1595180 h 6858000"/>
              <a:gd name="connsiteX7" fmla="*/ 4078211 w 4090556"/>
              <a:gd name="connsiteY7" fmla="*/ 2133123 h 6858000"/>
              <a:gd name="connsiteX8" fmla="*/ 4071968 w 4090556"/>
              <a:gd name="connsiteY8" fmla="*/ 2946025 h 6858000"/>
              <a:gd name="connsiteX9" fmla="*/ 4068401 w 4090556"/>
              <a:gd name="connsiteY9" fmla="*/ 3502061 h 6858000"/>
              <a:gd name="connsiteX10" fmla="*/ 4087513 w 4090556"/>
              <a:gd name="connsiteY10" fmla="*/ 4076061 h 6858000"/>
              <a:gd name="connsiteX11" fmla="*/ 4076938 w 4090556"/>
              <a:gd name="connsiteY11" fmla="*/ 4442632 h 6858000"/>
              <a:gd name="connsiteX12" fmla="*/ 4071459 w 4090556"/>
              <a:gd name="connsiteY12" fmla="*/ 4827550 h 6858000"/>
              <a:gd name="connsiteX13" fmla="*/ 4071459 w 4090556"/>
              <a:gd name="connsiteY13" fmla="*/ 5019945 h 6858000"/>
              <a:gd name="connsiteX14" fmla="*/ 4084200 w 4090556"/>
              <a:gd name="connsiteY14" fmla="*/ 5490104 h 6858000"/>
              <a:gd name="connsiteX15" fmla="*/ 4077446 w 4090556"/>
              <a:gd name="connsiteY15" fmla="*/ 5844569 h 6858000"/>
              <a:gd name="connsiteX16" fmla="*/ 4082544 w 4090556"/>
              <a:gd name="connsiteY16" fmla="*/ 6260195 h 6858000"/>
              <a:gd name="connsiteX17" fmla="*/ 4086110 w 4090556"/>
              <a:gd name="connsiteY17" fmla="*/ 6706145 h 6858000"/>
              <a:gd name="connsiteX18" fmla="*/ 4086135 w 4090556"/>
              <a:gd name="connsiteY18" fmla="*/ 6794562 h 6858000"/>
              <a:gd name="connsiteX19" fmla="*/ 4080334 w 4090556"/>
              <a:gd name="connsiteY19" fmla="*/ 6858000 h 6858000"/>
              <a:gd name="connsiteX20" fmla="*/ 0 w 4090556"/>
              <a:gd name="connsiteY2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090556" h="6858000">
                <a:moveTo>
                  <a:pt x="0" y="0"/>
                </a:moveTo>
                <a:lnTo>
                  <a:pt x="4077555" y="0"/>
                </a:lnTo>
                <a:lnTo>
                  <a:pt x="4077574" y="720"/>
                </a:lnTo>
                <a:cubicBezTo>
                  <a:pt x="4079358" y="192351"/>
                  <a:pt x="4064960" y="384364"/>
                  <a:pt x="4075790" y="575485"/>
                </a:cubicBezTo>
                <a:cubicBezTo>
                  <a:pt x="4082544" y="694108"/>
                  <a:pt x="4081269" y="814132"/>
                  <a:pt x="4076555" y="932245"/>
                </a:cubicBezTo>
                <a:cubicBezTo>
                  <a:pt x="4071840" y="1050357"/>
                  <a:pt x="4065470" y="1168597"/>
                  <a:pt x="4076555" y="1286711"/>
                </a:cubicBezTo>
                <a:cubicBezTo>
                  <a:pt x="4084710" y="1389317"/>
                  <a:pt x="4086621" y="1492332"/>
                  <a:pt x="4082288" y="1595180"/>
                </a:cubicBezTo>
                <a:cubicBezTo>
                  <a:pt x="4077319" y="1774452"/>
                  <a:pt x="4067637" y="1953851"/>
                  <a:pt x="4078211" y="2133123"/>
                </a:cubicBezTo>
                <a:cubicBezTo>
                  <a:pt x="4094393" y="2404260"/>
                  <a:pt x="4084710" y="2675143"/>
                  <a:pt x="4071968" y="2946025"/>
                </a:cubicBezTo>
                <a:cubicBezTo>
                  <a:pt x="4063049" y="3131413"/>
                  <a:pt x="4055659" y="3316673"/>
                  <a:pt x="4068401" y="3502061"/>
                </a:cubicBezTo>
                <a:cubicBezTo>
                  <a:pt x="4081396" y="3693182"/>
                  <a:pt x="4097323" y="3884176"/>
                  <a:pt x="4087513" y="4076061"/>
                </a:cubicBezTo>
                <a:cubicBezTo>
                  <a:pt x="4081142" y="4198251"/>
                  <a:pt x="4069037" y="4320315"/>
                  <a:pt x="4076938" y="4442632"/>
                </a:cubicBezTo>
                <a:cubicBezTo>
                  <a:pt x="4083270" y="4570925"/>
                  <a:pt x="4081435" y="4699486"/>
                  <a:pt x="4071459" y="4827550"/>
                </a:cubicBezTo>
                <a:cubicBezTo>
                  <a:pt x="4065725" y="4891550"/>
                  <a:pt x="4065725" y="4955945"/>
                  <a:pt x="4071459" y="5019945"/>
                </a:cubicBezTo>
                <a:cubicBezTo>
                  <a:pt x="4087742" y="5176105"/>
                  <a:pt x="4091997" y="5333296"/>
                  <a:pt x="4084200" y="5490104"/>
                </a:cubicBezTo>
                <a:cubicBezTo>
                  <a:pt x="4079740" y="5608217"/>
                  <a:pt x="4071968" y="5726202"/>
                  <a:pt x="4077446" y="5844569"/>
                </a:cubicBezTo>
                <a:cubicBezTo>
                  <a:pt x="4083944" y="5983069"/>
                  <a:pt x="4088914" y="6121696"/>
                  <a:pt x="4082544" y="6260195"/>
                </a:cubicBezTo>
                <a:cubicBezTo>
                  <a:pt x="4075841" y="6408803"/>
                  <a:pt x="4077026" y="6557662"/>
                  <a:pt x="4086110" y="6706145"/>
                </a:cubicBezTo>
                <a:cubicBezTo>
                  <a:pt x="4087467" y="6735616"/>
                  <a:pt x="4087474" y="6765120"/>
                  <a:pt x="4086135" y="6794562"/>
                </a:cubicBezTo>
                <a:lnTo>
                  <a:pt x="4080334" y="6858000"/>
                </a:lnTo>
                <a:lnTo>
                  <a:pt x="0" y="6858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43" name="Google Shape;243;p42"/>
          <p:cNvSpPr txBox="1">
            <a:spLocks noGrp="1"/>
          </p:cNvSpPr>
          <p:nvPr>
            <p:ph type="title"/>
          </p:nvPr>
        </p:nvSpPr>
        <p:spPr>
          <a:xfrm>
            <a:off x="635001" y="640823"/>
            <a:ext cx="3103194" cy="5583148"/>
          </a:xfrm>
          <a:prstGeom prst="rect">
            <a:avLst/>
          </a:prstGeom>
        </p:spPr>
        <p:txBody>
          <a:bodyPr spcFirstLastPara="1" vert="horz" lIns="121900" tIns="121900" rIns="121900" bIns="121900" rtlCol="0" anchor="ctr" anchorCtr="0">
            <a:normAutofit/>
          </a:bodyPr>
          <a:lstStyle/>
          <a:p>
            <a:r>
              <a:rPr lang="en-US">
                <a:solidFill>
                  <a:schemeClr val="bg1"/>
                </a:solidFill>
                <a:ea typeface="Comfortaa"/>
                <a:cs typeface="Comfortaa"/>
                <a:sym typeface="Comfortaa"/>
              </a:rPr>
              <a:t>Stages to 2025/26 LCAP Approval</a:t>
            </a:r>
          </a:p>
        </p:txBody>
      </p:sp>
      <p:sp>
        <p:nvSpPr>
          <p:cNvPr id="247" name="Google Shape;247;p42"/>
          <p:cNvSpPr txBox="1">
            <a:spLocks noGrp="1"/>
          </p:cNvSpPr>
          <p:nvPr>
            <p:ph type="sldNum" sz="quarter" idx="12"/>
          </p:nvPr>
        </p:nvSpPr>
        <p:spPr>
          <a:xfrm>
            <a:off x="9728200" y="6356350"/>
            <a:ext cx="1828800" cy="365125"/>
          </a:xfrm>
          <a:prstGeom prst="rect">
            <a:avLst/>
          </a:prstGeom>
        </p:spPr>
        <p:txBody>
          <a:bodyPr spcFirstLastPara="1" vert="horz" lIns="121900" tIns="121900" rIns="121900" bIns="121900" rtlCol="0" anchorCtr="0">
            <a:normAutofit fontScale="92500" lnSpcReduction="20000"/>
          </a:bodyPr>
          <a:lstStyle/>
          <a:p>
            <a:pPr>
              <a:lnSpc>
                <a:spcPct val="90000"/>
              </a:lnSpc>
              <a:spcAft>
                <a:spcPts val="600"/>
              </a:spcAft>
            </a:pPr>
            <a:fld id="{00000000-1234-1234-1234-123412341234}" type="slidenum">
              <a:rPr lang="en" sz="400">
                <a:solidFill>
                  <a:schemeClr val="tx1"/>
                </a:solidFill>
              </a:rPr>
              <a:pPr>
                <a:lnSpc>
                  <a:spcPct val="90000"/>
                </a:lnSpc>
                <a:spcAft>
                  <a:spcPts val="600"/>
                </a:spcAft>
              </a:pPr>
              <a:t>29</a:t>
            </a:fld>
            <a:endParaRPr lang="en" sz="400">
              <a:solidFill>
                <a:schemeClr val="tx1"/>
              </a:solidFill>
            </a:endParaRPr>
          </a:p>
        </p:txBody>
      </p:sp>
      <p:graphicFrame>
        <p:nvGraphicFramePr>
          <p:cNvPr id="249" name="Content Placeholder 1">
            <a:extLst>
              <a:ext uri="{FF2B5EF4-FFF2-40B4-BE49-F238E27FC236}">
                <a16:creationId xmlns:a16="http://schemas.microsoft.com/office/drawing/2014/main" id="{B26A2E06-C1B8-E383-75FE-8239E8B5F4A3}"/>
              </a:ext>
            </a:extLst>
          </p:cNvPr>
          <p:cNvGraphicFramePr>
            <a:graphicFrameLocks noGrp="1"/>
          </p:cNvGraphicFramePr>
          <p:nvPr>
            <p:ph idx="1"/>
            <p:extLst>
              <p:ext uri="{D42A27DB-BD31-4B8C-83A1-F6EECF244321}">
                <p14:modId xmlns:p14="http://schemas.microsoft.com/office/powerpoint/2010/main" val="579484275"/>
              </p:ext>
            </p:extLst>
          </p:nvPr>
        </p:nvGraphicFramePr>
        <p:xfrm>
          <a:off x="4648018" y="640822"/>
          <a:ext cx="6900512" cy="553614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DA381740-063A-41A4-836D-85D14980EE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8200" y="4736883"/>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useBgFill="1">
        <p:nvSpPr>
          <p:cNvPr id="18" name="Rectangle 17">
            <a:extLst>
              <a:ext uri="{FF2B5EF4-FFF2-40B4-BE49-F238E27FC236}">
                <a16:creationId xmlns:a16="http://schemas.microsoft.com/office/drawing/2014/main" id="{AD35AE2F-5E3A-49D9-8DE1-8A333BA408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blue and orange logo&#10;&#10;AI-generated content may be incorrect.">
            <a:extLst>
              <a:ext uri="{FF2B5EF4-FFF2-40B4-BE49-F238E27FC236}">
                <a16:creationId xmlns:a16="http://schemas.microsoft.com/office/drawing/2014/main" id="{5E23D0B5-0C15-7D2B-9D41-158A56B04C9A}"/>
              </a:ext>
            </a:extLst>
          </p:cNvPr>
          <p:cNvPicPr>
            <a:picLocks noChangeAspect="1"/>
          </p:cNvPicPr>
          <p:nvPr/>
        </p:nvPicPr>
        <p:blipFill>
          <a:blip r:embed="rId2">
            <a:alphaModFix amt="50000"/>
            <a:extLst>
              <a:ext uri="{28A0092B-C50C-407E-A947-70E740481C1C}">
                <a14:useLocalDpi xmlns:a14="http://schemas.microsoft.com/office/drawing/2010/main" val="0"/>
              </a:ext>
            </a:extLst>
          </a:blip>
          <a:srcRect t="20597" r="-1" b="23138"/>
          <a:stretch/>
        </p:blipFill>
        <p:spPr>
          <a:xfrm>
            <a:off x="20" y="10"/>
            <a:ext cx="12188930" cy="6857990"/>
          </a:xfrm>
          <a:prstGeom prst="rect">
            <a:avLst/>
          </a:prstGeom>
        </p:spPr>
      </p:pic>
      <p:sp>
        <p:nvSpPr>
          <p:cNvPr id="2" name="Title 1">
            <a:extLst>
              <a:ext uri="{FF2B5EF4-FFF2-40B4-BE49-F238E27FC236}">
                <a16:creationId xmlns:a16="http://schemas.microsoft.com/office/drawing/2014/main" id="{2A6BE8C9-A50F-1F43-11DA-DE3990227BA8}"/>
              </a:ext>
            </a:extLst>
          </p:cNvPr>
          <p:cNvSpPr>
            <a:spLocks noGrp="1"/>
          </p:cNvSpPr>
          <p:nvPr>
            <p:ph type="title"/>
          </p:nvPr>
        </p:nvSpPr>
        <p:spPr>
          <a:xfrm>
            <a:off x="1524000" y="1122363"/>
            <a:ext cx="9144000" cy="3063240"/>
          </a:xfrm>
        </p:spPr>
        <p:txBody>
          <a:bodyPr vert="horz" lIns="91440" tIns="45720" rIns="91440" bIns="45720" rtlCol="0" anchor="b">
            <a:normAutofit/>
          </a:bodyPr>
          <a:lstStyle/>
          <a:p>
            <a:r>
              <a:rPr lang="en-US" sz="9600"/>
              <a:t>District Updates</a:t>
            </a:r>
          </a:p>
        </p:txBody>
      </p:sp>
      <p:sp>
        <p:nvSpPr>
          <p:cNvPr id="19" name="Rectangle 6">
            <a:extLst>
              <a:ext uri="{FF2B5EF4-FFF2-40B4-BE49-F238E27FC236}">
                <a16:creationId xmlns:a16="http://schemas.microsoft.com/office/drawing/2014/main" id="{04D8AD8F-EF7F-481F-B99A-B851389705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74206" y="4419423"/>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6">
            <a:extLst>
              <a:ext uri="{FF2B5EF4-FFF2-40B4-BE49-F238E27FC236}">
                <a16:creationId xmlns:a16="http://schemas.microsoft.com/office/drawing/2014/main" id="{79EB4626-023C-436D-9F57-9EB4608090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38200" y="720953"/>
            <a:ext cx="10515600" cy="5416094"/>
          </a:xfrm>
          <a:custGeom>
            <a:avLst/>
            <a:gdLst>
              <a:gd name="connsiteX0" fmla="*/ 0 w 10515600"/>
              <a:gd name="connsiteY0" fmla="*/ 902700 h 5416094"/>
              <a:gd name="connsiteX1" fmla="*/ 902700 w 10515600"/>
              <a:gd name="connsiteY1" fmla="*/ 0 h 5416094"/>
              <a:gd name="connsiteX2" fmla="*/ 1746919 w 10515600"/>
              <a:gd name="connsiteY2" fmla="*/ 0 h 5416094"/>
              <a:gd name="connsiteX3" fmla="*/ 2329833 w 10515600"/>
              <a:gd name="connsiteY3" fmla="*/ 0 h 5416094"/>
              <a:gd name="connsiteX4" fmla="*/ 2825644 w 10515600"/>
              <a:gd name="connsiteY4" fmla="*/ 0 h 5416094"/>
              <a:gd name="connsiteX5" fmla="*/ 3582762 w 10515600"/>
              <a:gd name="connsiteY5" fmla="*/ 0 h 5416094"/>
              <a:gd name="connsiteX6" fmla="*/ 4165675 w 10515600"/>
              <a:gd name="connsiteY6" fmla="*/ 0 h 5416094"/>
              <a:gd name="connsiteX7" fmla="*/ 5009894 w 10515600"/>
              <a:gd name="connsiteY7" fmla="*/ 0 h 5416094"/>
              <a:gd name="connsiteX8" fmla="*/ 5505706 w 10515600"/>
              <a:gd name="connsiteY8" fmla="*/ 0 h 5416094"/>
              <a:gd name="connsiteX9" fmla="*/ 6349925 w 10515600"/>
              <a:gd name="connsiteY9" fmla="*/ 0 h 5416094"/>
              <a:gd name="connsiteX10" fmla="*/ 6758634 w 10515600"/>
              <a:gd name="connsiteY10" fmla="*/ 0 h 5416094"/>
              <a:gd name="connsiteX11" fmla="*/ 7428650 w 10515600"/>
              <a:gd name="connsiteY11" fmla="*/ 0 h 5416094"/>
              <a:gd name="connsiteX12" fmla="*/ 8098665 w 10515600"/>
              <a:gd name="connsiteY12" fmla="*/ 0 h 5416094"/>
              <a:gd name="connsiteX13" fmla="*/ 8681579 w 10515600"/>
              <a:gd name="connsiteY13" fmla="*/ 0 h 5416094"/>
              <a:gd name="connsiteX14" fmla="*/ 9612900 w 10515600"/>
              <a:gd name="connsiteY14" fmla="*/ 0 h 5416094"/>
              <a:gd name="connsiteX15" fmla="*/ 10515600 w 10515600"/>
              <a:gd name="connsiteY15" fmla="*/ 902700 h 5416094"/>
              <a:gd name="connsiteX16" fmla="*/ 10515600 w 10515600"/>
              <a:gd name="connsiteY16" fmla="*/ 1504482 h 5416094"/>
              <a:gd name="connsiteX17" fmla="*/ 10515600 w 10515600"/>
              <a:gd name="connsiteY17" fmla="*/ 2178479 h 5416094"/>
              <a:gd name="connsiteX18" fmla="*/ 10515600 w 10515600"/>
              <a:gd name="connsiteY18" fmla="*/ 2780261 h 5416094"/>
              <a:gd name="connsiteX19" fmla="*/ 10515600 w 10515600"/>
              <a:gd name="connsiteY19" fmla="*/ 3273722 h 5416094"/>
              <a:gd name="connsiteX20" fmla="*/ 10515600 w 10515600"/>
              <a:gd name="connsiteY20" fmla="*/ 3803291 h 5416094"/>
              <a:gd name="connsiteX21" fmla="*/ 10515600 w 10515600"/>
              <a:gd name="connsiteY21" fmla="*/ 4513394 h 5416094"/>
              <a:gd name="connsiteX22" fmla="*/ 9612900 w 10515600"/>
              <a:gd name="connsiteY22" fmla="*/ 5416094 h 5416094"/>
              <a:gd name="connsiteX23" fmla="*/ 9117089 w 10515600"/>
              <a:gd name="connsiteY23" fmla="*/ 5416094 h 5416094"/>
              <a:gd name="connsiteX24" fmla="*/ 8708379 w 10515600"/>
              <a:gd name="connsiteY24" fmla="*/ 5416094 h 5416094"/>
              <a:gd name="connsiteX25" fmla="*/ 8299670 w 10515600"/>
              <a:gd name="connsiteY25" fmla="*/ 5416094 h 5416094"/>
              <a:gd name="connsiteX26" fmla="*/ 7629654 w 10515600"/>
              <a:gd name="connsiteY26" fmla="*/ 5416094 h 5416094"/>
              <a:gd name="connsiteX27" fmla="*/ 7133843 w 10515600"/>
              <a:gd name="connsiteY27" fmla="*/ 5416094 h 5416094"/>
              <a:gd name="connsiteX28" fmla="*/ 6376726 w 10515600"/>
              <a:gd name="connsiteY28" fmla="*/ 5416094 h 5416094"/>
              <a:gd name="connsiteX29" fmla="*/ 5880914 w 10515600"/>
              <a:gd name="connsiteY29" fmla="*/ 5416094 h 5416094"/>
              <a:gd name="connsiteX30" fmla="*/ 5123797 w 10515600"/>
              <a:gd name="connsiteY30" fmla="*/ 5416094 h 5416094"/>
              <a:gd name="connsiteX31" fmla="*/ 4715088 w 10515600"/>
              <a:gd name="connsiteY31" fmla="*/ 5416094 h 5416094"/>
              <a:gd name="connsiteX32" fmla="*/ 3957970 w 10515600"/>
              <a:gd name="connsiteY32" fmla="*/ 5416094 h 5416094"/>
              <a:gd name="connsiteX33" fmla="*/ 3462159 w 10515600"/>
              <a:gd name="connsiteY33" fmla="*/ 5416094 h 5416094"/>
              <a:gd name="connsiteX34" fmla="*/ 3053449 w 10515600"/>
              <a:gd name="connsiteY34" fmla="*/ 5416094 h 5416094"/>
              <a:gd name="connsiteX35" fmla="*/ 2557638 w 10515600"/>
              <a:gd name="connsiteY35" fmla="*/ 5416094 h 5416094"/>
              <a:gd name="connsiteX36" fmla="*/ 1800521 w 10515600"/>
              <a:gd name="connsiteY36" fmla="*/ 5416094 h 5416094"/>
              <a:gd name="connsiteX37" fmla="*/ 902700 w 10515600"/>
              <a:gd name="connsiteY37" fmla="*/ 5416094 h 5416094"/>
              <a:gd name="connsiteX38" fmla="*/ 0 w 10515600"/>
              <a:gd name="connsiteY38" fmla="*/ 4513394 h 5416094"/>
              <a:gd name="connsiteX39" fmla="*/ 0 w 10515600"/>
              <a:gd name="connsiteY39" fmla="*/ 3911612 h 5416094"/>
              <a:gd name="connsiteX40" fmla="*/ 0 w 10515600"/>
              <a:gd name="connsiteY40" fmla="*/ 3309829 h 5416094"/>
              <a:gd name="connsiteX41" fmla="*/ 0 w 10515600"/>
              <a:gd name="connsiteY41" fmla="*/ 2780261 h 5416094"/>
              <a:gd name="connsiteX42" fmla="*/ 0 w 10515600"/>
              <a:gd name="connsiteY42" fmla="*/ 2106265 h 5416094"/>
              <a:gd name="connsiteX43" fmla="*/ 0 w 10515600"/>
              <a:gd name="connsiteY43" fmla="*/ 1504482 h 5416094"/>
              <a:gd name="connsiteX44" fmla="*/ 0 w 10515600"/>
              <a:gd name="connsiteY44" fmla="*/ 902700 h 54160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10515600" h="5416094" extrusionOk="0">
                <a:moveTo>
                  <a:pt x="0" y="902700"/>
                </a:moveTo>
                <a:cubicBezTo>
                  <a:pt x="-57306" y="368805"/>
                  <a:pt x="305054" y="37193"/>
                  <a:pt x="902700" y="0"/>
                </a:cubicBezTo>
                <a:cubicBezTo>
                  <a:pt x="1280419" y="-35006"/>
                  <a:pt x="1407743" y="-35339"/>
                  <a:pt x="1746919" y="0"/>
                </a:cubicBezTo>
                <a:cubicBezTo>
                  <a:pt x="2086095" y="35339"/>
                  <a:pt x="2146539" y="-12333"/>
                  <a:pt x="2329833" y="0"/>
                </a:cubicBezTo>
                <a:cubicBezTo>
                  <a:pt x="2513127" y="12333"/>
                  <a:pt x="2706706" y="12952"/>
                  <a:pt x="2825644" y="0"/>
                </a:cubicBezTo>
                <a:cubicBezTo>
                  <a:pt x="2944582" y="-12952"/>
                  <a:pt x="3420817" y="-27100"/>
                  <a:pt x="3582762" y="0"/>
                </a:cubicBezTo>
                <a:cubicBezTo>
                  <a:pt x="3744707" y="27100"/>
                  <a:pt x="4023584" y="-9167"/>
                  <a:pt x="4165675" y="0"/>
                </a:cubicBezTo>
                <a:cubicBezTo>
                  <a:pt x="4307766" y="9167"/>
                  <a:pt x="4770188" y="27031"/>
                  <a:pt x="5009894" y="0"/>
                </a:cubicBezTo>
                <a:cubicBezTo>
                  <a:pt x="5249600" y="-27031"/>
                  <a:pt x="5349881" y="-194"/>
                  <a:pt x="5505706" y="0"/>
                </a:cubicBezTo>
                <a:cubicBezTo>
                  <a:pt x="5661531" y="194"/>
                  <a:pt x="6129254" y="-29363"/>
                  <a:pt x="6349925" y="0"/>
                </a:cubicBezTo>
                <a:cubicBezTo>
                  <a:pt x="6570596" y="29363"/>
                  <a:pt x="6581199" y="-14617"/>
                  <a:pt x="6758634" y="0"/>
                </a:cubicBezTo>
                <a:cubicBezTo>
                  <a:pt x="6936069" y="14617"/>
                  <a:pt x="7246491" y="25675"/>
                  <a:pt x="7428650" y="0"/>
                </a:cubicBezTo>
                <a:cubicBezTo>
                  <a:pt x="7610809" y="-25675"/>
                  <a:pt x="7825190" y="-17078"/>
                  <a:pt x="8098665" y="0"/>
                </a:cubicBezTo>
                <a:cubicBezTo>
                  <a:pt x="8372141" y="17078"/>
                  <a:pt x="8559625" y="-21568"/>
                  <a:pt x="8681579" y="0"/>
                </a:cubicBezTo>
                <a:cubicBezTo>
                  <a:pt x="8803533" y="21568"/>
                  <a:pt x="9307226" y="-46066"/>
                  <a:pt x="9612900" y="0"/>
                </a:cubicBezTo>
                <a:cubicBezTo>
                  <a:pt x="10119954" y="-10560"/>
                  <a:pt x="10418674" y="366684"/>
                  <a:pt x="10515600" y="902700"/>
                </a:cubicBezTo>
                <a:cubicBezTo>
                  <a:pt x="10494548" y="1140809"/>
                  <a:pt x="10524881" y="1252168"/>
                  <a:pt x="10515600" y="1504482"/>
                </a:cubicBezTo>
                <a:cubicBezTo>
                  <a:pt x="10506319" y="1756796"/>
                  <a:pt x="10494309" y="1995078"/>
                  <a:pt x="10515600" y="2178479"/>
                </a:cubicBezTo>
                <a:cubicBezTo>
                  <a:pt x="10536891" y="2361880"/>
                  <a:pt x="10522845" y="2487483"/>
                  <a:pt x="10515600" y="2780261"/>
                </a:cubicBezTo>
                <a:cubicBezTo>
                  <a:pt x="10508355" y="3073039"/>
                  <a:pt x="10533694" y="3138252"/>
                  <a:pt x="10515600" y="3273722"/>
                </a:cubicBezTo>
                <a:cubicBezTo>
                  <a:pt x="10497506" y="3409192"/>
                  <a:pt x="10514952" y="3569910"/>
                  <a:pt x="10515600" y="3803291"/>
                </a:cubicBezTo>
                <a:cubicBezTo>
                  <a:pt x="10516248" y="4036672"/>
                  <a:pt x="10499126" y="4317688"/>
                  <a:pt x="10515600" y="4513394"/>
                </a:cubicBezTo>
                <a:cubicBezTo>
                  <a:pt x="10585499" y="4997151"/>
                  <a:pt x="10115437" y="5453981"/>
                  <a:pt x="9612900" y="5416094"/>
                </a:cubicBezTo>
                <a:cubicBezTo>
                  <a:pt x="9473271" y="5418358"/>
                  <a:pt x="9316384" y="5423764"/>
                  <a:pt x="9117089" y="5416094"/>
                </a:cubicBezTo>
                <a:cubicBezTo>
                  <a:pt x="8917794" y="5408424"/>
                  <a:pt x="8902141" y="5433256"/>
                  <a:pt x="8708379" y="5416094"/>
                </a:cubicBezTo>
                <a:cubicBezTo>
                  <a:pt x="8514617" y="5398933"/>
                  <a:pt x="8454700" y="5422387"/>
                  <a:pt x="8299670" y="5416094"/>
                </a:cubicBezTo>
                <a:cubicBezTo>
                  <a:pt x="8144640" y="5409801"/>
                  <a:pt x="7907022" y="5398388"/>
                  <a:pt x="7629654" y="5416094"/>
                </a:cubicBezTo>
                <a:cubicBezTo>
                  <a:pt x="7352286" y="5433800"/>
                  <a:pt x="7244777" y="5409877"/>
                  <a:pt x="7133843" y="5416094"/>
                </a:cubicBezTo>
                <a:cubicBezTo>
                  <a:pt x="7022909" y="5422311"/>
                  <a:pt x="6748865" y="5379753"/>
                  <a:pt x="6376726" y="5416094"/>
                </a:cubicBezTo>
                <a:cubicBezTo>
                  <a:pt x="6004587" y="5452435"/>
                  <a:pt x="5991442" y="5438860"/>
                  <a:pt x="5880914" y="5416094"/>
                </a:cubicBezTo>
                <a:cubicBezTo>
                  <a:pt x="5770386" y="5393328"/>
                  <a:pt x="5294303" y="5440618"/>
                  <a:pt x="5123797" y="5416094"/>
                </a:cubicBezTo>
                <a:cubicBezTo>
                  <a:pt x="4953291" y="5391570"/>
                  <a:pt x="4828705" y="5430421"/>
                  <a:pt x="4715088" y="5416094"/>
                </a:cubicBezTo>
                <a:cubicBezTo>
                  <a:pt x="4601471" y="5401767"/>
                  <a:pt x="4227806" y="5381491"/>
                  <a:pt x="3957970" y="5416094"/>
                </a:cubicBezTo>
                <a:cubicBezTo>
                  <a:pt x="3688134" y="5450697"/>
                  <a:pt x="3670638" y="5425309"/>
                  <a:pt x="3462159" y="5416094"/>
                </a:cubicBezTo>
                <a:cubicBezTo>
                  <a:pt x="3253680" y="5406879"/>
                  <a:pt x="3167443" y="5432031"/>
                  <a:pt x="3053449" y="5416094"/>
                </a:cubicBezTo>
                <a:cubicBezTo>
                  <a:pt x="2939455" y="5400158"/>
                  <a:pt x="2701485" y="5433995"/>
                  <a:pt x="2557638" y="5416094"/>
                </a:cubicBezTo>
                <a:cubicBezTo>
                  <a:pt x="2413791" y="5398193"/>
                  <a:pt x="2168647" y="5424510"/>
                  <a:pt x="1800521" y="5416094"/>
                </a:cubicBezTo>
                <a:cubicBezTo>
                  <a:pt x="1432395" y="5407678"/>
                  <a:pt x="1261364" y="5454497"/>
                  <a:pt x="902700" y="5416094"/>
                </a:cubicBezTo>
                <a:cubicBezTo>
                  <a:pt x="519468" y="5419760"/>
                  <a:pt x="63003" y="5077223"/>
                  <a:pt x="0" y="4513394"/>
                </a:cubicBezTo>
                <a:cubicBezTo>
                  <a:pt x="-20265" y="4243495"/>
                  <a:pt x="27650" y="4053844"/>
                  <a:pt x="0" y="3911612"/>
                </a:cubicBezTo>
                <a:cubicBezTo>
                  <a:pt x="-27650" y="3769380"/>
                  <a:pt x="24988" y="3469350"/>
                  <a:pt x="0" y="3309829"/>
                </a:cubicBezTo>
                <a:cubicBezTo>
                  <a:pt x="-24988" y="3150308"/>
                  <a:pt x="-16973" y="2933511"/>
                  <a:pt x="0" y="2780261"/>
                </a:cubicBezTo>
                <a:cubicBezTo>
                  <a:pt x="16973" y="2627011"/>
                  <a:pt x="-11552" y="2315258"/>
                  <a:pt x="0" y="2106265"/>
                </a:cubicBezTo>
                <a:cubicBezTo>
                  <a:pt x="11552" y="1897272"/>
                  <a:pt x="-9167" y="1726905"/>
                  <a:pt x="0" y="1504482"/>
                </a:cubicBezTo>
                <a:cubicBezTo>
                  <a:pt x="9167" y="1282059"/>
                  <a:pt x="10972" y="1160784"/>
                  <a:pt x="0" y="902700"/>
                </a:cubicBezTo>
                <a:close/>
              </a:path>
            </a:pathLst>
          </a:custGeom>
          <a:noFill/>
          <a:ln w="60325" cap="rnd">
            <a:solidFill>
              <a:schemeClr val="tx1"/>
            </a:solidFill>
            <a:round/>
            <a:extLst>
              <a:ext uri="{C807C97D-BFC1-408E-A445-0C87EB9F89A2}">
                <ask:lineSketchStyleProps xmlns:ask="http://schemas.microsoft.com/office/drawing/2018/sketchyshapes" sd="1219033472">
                  <a:prstGeom prst="round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38887474"/>
      </p:ext>
    </p:extLst>
  </p:cSld>
  <p:clrMapOvr>
    <a:overrideClrMapping bg1="dk1" tx1="lt1" bg2="dk2" tx2="lt2" accent1="accent1" accent2="accent2" accent3="accent3" accent4="accent4" accent5="accent5" accent6="accent6" hlink="hlink" folHlink="folHlink"/>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A381740-063A-41A4-836D-85D14980EE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8200" y="4736883"/>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4" name="Picture 3" descr="Stick figure families holding hands">
            <a:extLst>
              <a:ext uri="{FF2B5EF4-FFF2-40B4-BE49-F238E27FC236}">
                <a16:creationId xmlns:a16="http://schemas.microsoft.com/office/drawing/2014/main" id="{06377268-7D40-7898-43C9-639B5CFF5667}"/>
              </a:ext>
            </a:extLst>
          </p:cNvPr>
          <p:cNvPicPr>
            <a:picLocks noChangeAspect="1"/>
          </p:cNvPicPr>
          <p:nvPr/>
        </p:nvPicPr>
        <p:blipFill>
          <a:blip r:embed="rId2"/>
          <a:srcRect t="10598" b="5133"/>
          <a:stretch/>
        </p:blipFill>
        <p:spPr>
          <a:xfrm>
            <a:off x="-3047" y="10"/>
            <a:ext cx="12191999" cy="6857990"/>
          </a:xfrm>
          <a:prstGeom prst="rect">
            <a:avLst/>
          </a:prstGeom>
        </p:spPr>
      </p:pic>
      <p:sp>
        <p:nvSpPr>
          <p:cNvPr id="10" name="Rectangle 9">
            <a:extLst>
              <a:ext uri="{FF2B5EF4-FFF2-40B4-BE49-F238E27FC236}">
                <a16:creationId xmlns:a16="http://schemas.microsoft.com/office/drawing/2014/main" id="{007891EC-4501-44ED-A8C8-B11B6DB767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7602"/>
            <a:ext cx="12191999" cy="3162146"/>
          </a:xfrm>
          <a:prstGeom prst="rect">
            <a:avLst/>
          </a:prstGeom>
          <a:gradFill flip="none" rotWithShape="1">
            <a:gsLst>
              <a:gs pos="0">
                <a:schemeClr val="tx1">
                  <a:alpha val="0"/>
                </a:schemeClr>
              </a:gs>
              <a:gs pos="50000">
                <a:schemeClr val="tx1">
                  <a:alpha val="35000"/>
                </a:schemeClr>
              </a:gs>
              <a:gs pos="100000">
                <a:schemeClr val="tx1">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353B964-5381-4B70-2AFE-D8CB026B075B}"/>
              </a:ext>
            </a:extLst>
          </p:cNvPr>
          <p:cNvSpPr>
            <a:spLocks noGrp="1"/>
          </p:cNvSpPr>
          <p:nvPr>
            <p:ph type="title"/>
          </p:nvPr>
        </p:nvSpPr>
        <p:spPr>
          <a:xfrm>
            <a:off x="643466" y="1322616"/>
            <a:ext cx="10905059" cy="2651204"/>
          </a:xfrm>
          <a:effectLst>
            <a:outerShdw blurRad="50800" dist="38100" dir="2700000" algn="tl" rotWithShape="0">
              <a:prstClr val="black">
                <a:alpha val="40000"/>
              </a:prstClr>
            </a:outerShdw>
          </a:effectLst>
        </p:spPr>
        <p:txBody>
          <a:bodyPr vert="horz" lIns="91440" tIns="45720" rIns="91440" bIns="45720" rtlCol="0" anchor="b">
            <a:normAutofit/>
          </a:bodyPr>
          <a:lstStyle/>
          <a:p>
            <a:r>
              <a:rPr lang="en-US" sz="5400" dirty="0">
                <a:solidFill>
                  <a:schemeClr val="bg1"/>
                </a:solidFill>
              </a:rPr>
              <a:t>Opportunities for </a:t>
            </a:r>
            <a:br>
              <a:rPr lang="en-US" sz="5400" dirty="0">
                <a:solidFill>
                  <a:schemeClr val="bg1"/>
                </a:solidFill>
              </a:rPr>
            </a:br>
            <a:r>
              <a:rPr lang="en-US" sz="5400" dirty="0">
                <a:solidFill>
                  <a:schemeClr val="bg1"/>
                </a:solidFill>
              </a:rPr>
              <a:t>Parent/Guardian Involvement</a:t>
            </a:r>
          </a:p>
        </p:txBody>
      </p:sp>
      <p:cxnSp>
        <p:nvCxnSpPr>
          <p:cNvPr id="12" name="Straight Connector 11">
            <a:extLst>
              <a:ext uri="{FF2B5EF4-FFF2-40B4-BE49-F238E27FC236}">
                <a16:creationId xmlns:a16="http://schemas.microsoft.com/office/drawing/2014/main" id="{34E5597F-CE67-4085-9548-E6A8036DA3B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393881" y="4035362"/>
            <a:ext cx="5404237" cy="0"/>
          </a:xfrm>
          <a:prstGeom prst="line">
            <a:avLst/>
          </a:prstGeom>
          <a:ln>
            <a:solidFill>
              <a:schemeClr val="bg1"/>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640555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A381740-063A-41A4-836D-85D14980EE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8200" y="4736883"/>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4" name="Video 3" descr="Text Bubble">
            <a:extLst>
              <a:ext uri="{FF2B5EF4-FFF2-40B4-BE49-F238E27FC236}">
                <a16:creationId xmlns:a16="http://schemas.microsoft.com/office/drawing/2014/main" id="{81A93B8F-1A63-C672-141E-574D355557D1}"/>
              </a:ext>
            </a:extLst>
          </p:cNvPr>
          <p:cNvPicPr>
            <a:picLocks noChangeAspect="1"/>
          </p:cNvPicPr>
          <p:nvPr>
            <a:videoFile r:link="rId2"/>
            <p:extLst>
              <p:ext uri="{DAA4B4D4-6D71-4841-9C94-3DE7FCFB9230}">
                <p14:media xmlns:p14="http://schemas.microsoft.com/office/powerpoint/2010/main" r:embed="rId1"/>
              </p:ext>
            </p:extLst>
          </p:nvPr>
        </p:nvPicPr>
        <p:blipFill>
          <a:blip r:embed="rId4"/>
          <a:srcRect t="284" r="1" b="1"/>
          <a:stretch/>
        </p:blipFill>
        <p:spPr>
          <a:xfrm>
            <a:off x="-3047" y="10"/>
            <a:ext cx="12191999" cy="6857990"/>
          </a:xfrm>
          <a:prstGeom prst="rect">
            <a:avLst/>
          </a:prstGeom>
        </p:spPr>
      </p:pic>
      <p:sp>
        <p:nvSpPr>
          <p:cNvPr id="10" name="Rectangle 9">
            <a:extLst>
              <a:ext uri="{FF2B5EF4-FFF2-40B4-BE49-F238E27FC236}">
                <a16:creationId xmlns:a16="http://schemas.microsoft.com/office/drawing/2014/main" id="{007891EC-4501-44ED-A8C8-B11B6DB767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7602"/>
            <a:ext cx="12191999" cy="3162146"/>
          </a:xfrm>
          <a:prstGeom prst="rect">
            <a:avLst/>
          </a:prstGeom>
          <a:gradFill flip="none" rotWithShape="1">
            <a:gsLst>
              <a:gs pos="0">
                <a:schemeClr val="tx1">
                  <a:alpha val="0"/>
                </a:schemeClr>
              </a:gs>
              <a:gs pos="50000">
                <a:schemeClr val="tx1">
                  <a:alpha val="35000"/>
                </a:schemeClr>
              </a:gs>
              <a:gs pos="100000">
                <a:schemeClr val="tx1">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A69EF41-7CCC-130B-1386-35C9A5A38F78}"/>
              </a:ext>
            </a:extLst>
          </p:cNvPr>
          <p:cNvSpPr>
            <a:spLocks noGrp="1"/>
          </p:cNvSpPr>
          <p:nvPr>
            <p:ph type="title"/>
          </p:nvPr>
        </p:nvSpPr>
        <p:spPr>
          <a:xfrm>
            <a:off x="643466" y="1322616"/>
            <a:ext cx="10905059" cy="2651204"/>
          </a:xfrm>
          <a:effectLst>
            <a:outerShdw blurRad="50800" dist="38100" dir="2700000" algn="tl" rotWithShape="0">
              <a:prstClr val="black">
                <a:alpha val="40000"/>
              </a:prstClr>
            </a:outerShdw>
          </a:effectLst>
        </p:spPr>
        <p:txBody>
          <a:bodyPr vert="horz" lIns="91440" tIns="45720" rIns="91440" bIns="45720" rtlCol="0" anchor="b">
            <a:normAutofit/>
          </a:bodyPr>
          <a:lstStyle/>
          <a:p>
            <a:r>
              <a:rPr lang="en-US" sz="5400">
                <a:solidFill>
                  <a:schemeClr val="bg1"/>
                </a:solidFill>
              </a:rPr>
              <a:t>Questions, Comments, or Concerns?</a:t>
            </a:r>
          </a:p>
        </p:txBody>
      </p:sp>
      <p:cxnSp>
        <p:nvCxnSpPr>
          <p:cNvPr id="12" name="Straight Connector 11">
            <a:extLst>
              <a:ext uri="{FF2B5EF4-FFF2-40B4-BE49-F238E27FC236}">
                <a16:creationId xmlns:a16="http://schemas.microsoft.com/office/drawing/2014/main" id="{34E5597F-CE67-4085-9548-E6A8036DA3B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393881" y="4035362"/>
            <a:ext cx="5404237" cy="0"/>
          </a:xfrm>
          <a:prstGeom prst="line">
            <a:avLst/>
          </a:prstGeom>
          <a:ln>
            <a:solidFill>
              <a:schemeClr val="bg1"/>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553373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00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mute="1">
                <p:cTn id="12" repeatCount="indefinite" fill="hold" display="0">
                  <p:stCondLst>
                    <p:cond delay="indefinite"/>
                  </p:stCondLst>
                </p:cTn>
                <p:tgtEl>
                  <p:spTgt spid="4"/>
                </p:tgtEl>
              </p:cMediaNode>
            </p:video>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9" name="Rectangle 28">
            <a:extLst>
              <a:ext uri="{FF2B5EF4-FFF2-40B4-BE49-F238E27FC236}">
                <a16:creationId xmlns:a16="http://schemas.microsoft.com/office/drawing/2014/main" id="{743AA782-23D1-4521-8CAD-47662984A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243FA33-4620-EBF4-7938-77EAD6ED3B50}"/>
              </a:ext>
            </a:extLst>
          </p:cNvPr>
          <p:cNvSpPr>
            <a:spLocks noGrp="1"/>
          </p:cNvSpPr>
          <p:nvPr>
            <p:ph type="title"/>
          </p:nvPr>
        </p:nvSpPr>
        <p:spPr>
          <a:xfrm>
            <a:off x="630936" y="640080"/>
            <a:ext cx="4818888" cy="1481328"/>
          </a:xfrm>
        </p:spPr>
        <p:txBody>
          <a:bodyPr anchor="b">
            <a:normAutofit/>
          </a:bodyPr>
          <a:lstStyle/>
          <a:p>
            <a:r>
              <a:rPr lang="en-US" sz="5600"/>
              <a:t>Thank you!</a:t>
            </a:r>
          </a:p>
        </p:txBody>
      </p:sp>
      <p:sp>
        <p:nvSpPr>
          <p:cNvPr id="30" name="Rectangle 6">
            <a:extLst>
              <a:ext uri="{FF2B5EF4-FFF2-40B4-BE49-F238E27FC236}">
                <a16:creationId xmlns:a16="http://schemas.microsoft.com/office/drawing/2014/main" id="{3CE8AF5E-D374-4CF1-90CC-35CF73B81C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0936" y="2386584"/>
            <a:ext cx="4114800" cy="18288"/>
          </a:xfrm>
          <a:custGeom>
            <a:avLst/>
            <a:gdLst>
              <a:gd name="connsiteX0" fmla="*/ 0 w 4114800"/>
              <a:gd name="connsiteY0" fmla="*/ 0 h 18288"/>
              <a:gd name="connsiteX1" fmla="*/ 768096 w 4114800"/>
              <a:gd name="connsiteY1" fmla="*/ 0 h 18288"/>
              <a:gd name="connsiteX2" fmla="*/ 1495044 w 4114800"/>
              <a:gd name="connsiteY2" fmla="*/ 0 h 18288"/>
              <a:gd name="connsiteX3" fmla="*/ 2221992 w 4114800"/>
              <a:gd name="connsiteY3" fmla="*/ 0 h 18288"/>
              <a:gd name="connsiteX4" fmla="*/ 2784348 w 4114800"/>
              <a:gd name="connsiteY4" fmla="*/ 0 h 18288"/>
              <a:gd name="connsiteX5" fmla="*/ 3387852 w 4114800"/>
              <a:gd name="connsiteY5" fmla="*/ 0 h 18288"/>
              <a:gd name="connsiteX6" fmla="*/ 4114800 w 4114800"/>
              <a:gd name="connsiteY6" fmla="*/ 0 h 18288"/>
              <a:gd name="connsiteX7" fmla="*/ 4114800 w 4114800"/>
              <a:gd name="connsiteY7" fmla="*/ 18288 h 18288"/>
              <a:gd name="connsiteX8" fmla="*/ 3429000 w 4114800"/>
              <a:gd name="connsiteY8" fmla="*/ 18288 h 18288"/>
              <a:gd name="connsiteX9" fmla="*/ 2866644 w 4114800"/>
              <a:gd name="connsiteY9" fmla="*/ 18288 h 18288"/>
              <a:gd name="connsiteX10" fmla="*/ 2304288 w 4114800"/>
              <a:gd name="connsiteY10" fmla="*/ 18288 h 18288"/>
              <a:gd name="connsiteX11" fmla="*/ 1577340 w 4114800"/>
              <a:gd name="connsiteY11" fmla="*/ 18288 h 18288"/>
              <a:gd name="connsiteX12" fmla="*/ 973836 w 4114800"/>
              <a:gd name="connsiteY12" fmla="*/ 18288 h 18288"/>
              <a:gd name="connsiteX13" fmla="*/ 0 w 4114800"/>
              <a:gd name="connsiteY13" fmla="*/ 18288 h 18288"/>
              <a:gd name="connsiteX14" fmla="*/ 0 w 4114800"/>
              <a:gd name="connsiteY14"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114800" h="18288" fill="none" extrusionOk="0">
                <a:moveTo>
                  <a:pt x="0" y="0"/>
                </a:moveTo>
                <a:cubicBezTo>
                  <a:pt x="338280" y="-26110"/>
                  <a:pt x="483942" y="6555"/>
                  <a:pt x="768096" y="0"/>
                </a:cubicBezTo>
                <a:cubicBezTo>
                  <a:pt x="1052250" y="-6555"/>
                  <a:pt x="1331484" y="24616"/>
                  <a:pt x="1495044" y="0"/>
                </a:cubicBezTo>
                <a:cubicBezTo>
                  <a:pt x="1658604" y="-24616"/>
                  <a:pt x="2056661" y="-33562"/>
                  <a:pt x="2221992" y="0"/>
                </a:cubicBezTo>
                <a:cubicBezTo>
                  <a:pt x="2387323" y="33562"/>
                  <a:pt x="2629463" y="-20094"/>
                  <a:pt x="2784348" y="0"/>
                </a:cubicBezTo>
                <a:cubicBezTo>
                  <a:pt x="2939233" y="20094"/>
                  <a:pt x="3151981" y="1524"/>
                  <a:pt x="3387852" y="0"/>
                </a:cubicBezTo>
                <a:cubicBezTo>
                  <a:pt x="3623723" y="-1524"/>
                  <a:pt x="3882724" y="26165"/>
                  <a:pt x="4114800" y="0"/>
                </a:cubicBezTo>
                <a:cubicBezTo>
                  <a:pt x="4114300" y="8855"/>
                  <a:pt x="4114909" y="14521"/>
                  <a:pt x="4114800" y="18288"/>
                </a:cubicBezTo>
                <a:cubicBezTo>
                  <a:pt x="3910038" y="37744"/>
                  <a:pt x="3683432" y="-3969"/>
                  <a:pt x="3429000" y="18288"/>
                </a:cubicBezTo>
                <a:cubicBezTo>
                  <a:pt x="3174568" y="40545"/>
                  <a:pt x="3085815" y="44166"/>
                  <a:pt x="2866644" y="18288"/>
                </a:cubicBezTo>
                <a:cubicBezTo>
                  <a:pt x="2647473" y="-7590"/>
                  <a:pt x="2580474" y="31338"/>
                  <a:pt x="2304288" y="18288"/>
                </a:cubicBezTo>
                <a:cubicBezTo>
                  <a:pt x="2028102" y="5238"/>
                  <a:pt x="1863008" y="-2001"/>
                  <a:pt x="1577340" y="18288"/>
                </a:cubicBezTo>
                <a:cubicBezTo>
                  <a:pt x="1291672" y="38577"/>
                  <a:pt x="1243931" y="9893"/>
                  <a:pt x="973836" y="18288"/>
                </a:cubicBezTo>
                <a:cubicBezTo>
                  <a:pt x="703741" y="26683"/>
                  <a:pt x="317656" y="-5910"/>
                  <a:pt x="0" y="18288"/>
                </a:cubicBezTo>
                <a:cubicBezTo>
                  <a:pt x="683" y="12014"/>
                  <a:pt x="724" y="5908"/>
                  <a:pt x="0" y="0"/>
                </a:cubicBezTo>
                <a:close/>
              </a:path>
              <a:path w="4114800" h="18288" stroke="0" extrusionOk="0">
                <a:moveTo>
                  <a:pt x="0" y="0"/>
                </a:moveTo>
                <a:cubicBezTo>
                  <a:pt x="276109" y="5266"/>
                  <a:pt x="325589" y="-19584"/>
                  <a:pt x="644652" y="0"/>
                </a:cubicBezTo>
                <a:cubicBezTo>
                  <a:pt x="963715" y="19584"/>
                  <a:pt x="1064991" y="6066"/>
                  <a:pt x="1207008" y="0"/>
                </a:cubicBezTo>
                <a:cubicBezTo>
                  <a:pt x="1349025" y="-6066"/>
                  <a:pt x="1791724" y="14506"/>
                  <a:pt x="1975104" y="0"/>
                </a:cubicBezTo>
                <a:cubicBezTo>
                  <a:pt x="2158484" y="-14506"/>
                  <a:pt x="2397469" y="20822"/>
                  <a:pt x="2619756" y="0"/>
                </a:cubicBezTo>
                <a:cubicBezTo>
                  <a:pt x="2842043" y="-20822"/>
                  <a:pt x="2992157" y="20388"/>
                  <a:pt x="3264408" y="0"/>
                </a:cubicBezTo>
                <a:cubicBezTo>
                  <a:pt x="3536659" y="-20388"/>
                  <a:pt x="3855620" y="38211"/>
                  <a:pt x="4114800" y="0"/>
                </a:cubicBezTo>
                <a:cubicBezTo>
                  <a:pt x="4113902" y="7180"/>
                  <a:pt x="4114969" y="13790"/>
                  <a:pt x="4114800" y="18288"/>
                </a:cubicBezTo>
                <a:cubicBezTo>
                  <a:pt x="3968901" y="8593"/>
                  <a:pt x="3623428" y="17559"/>
                  <a:pt x="3429000" y="18288"/>
                </a:cubicBezTo>
                <a:cubicBezTo>
                  <a:pt x="3234572" y="19017"/>
                  <a:pt x="3085079" y="41804"/>
                  <a:pt x="2866644" y="18288"/>
                </a:cubicBezTo>
                <a:cubicBezTo>
                  <a:pt x="2648209" y="-5228"/>
                  <a:pt x="2451737" y="24580"/>
                  <a:pt x="2180844" y="18288"/>
                </a:cubicBezTo>
                <a:cubicBezTo>
                  <a:pt x="1909951" y="11996"/>
                  <a:pt x="1681589" y="12244"/>
                  <a:pt x="1495044" y="18288"/>
                </a:cubicBezTo>
                <a:cubicBezTo>
                  <a:pt x="1308499" y="24332"/>
                  <a:pt x="1136614" y="21789"/>
                  <a:pt x="850392" y="18288"/>
                </a:cubicBezTo>
                <a:cubicBezTo>
                  <a:pt x="564170" y="14787"/>
                  <a:pt x="210636" y="54701"/>
                  <a:pt x="0" y="18288"/>
                </a:cubicBezTo>
                <a:cubicBezTo>
                  <a:pt x="571" y="10093"/>
                  <a:pt x="-125" y="8407"/>
                  <a:pt x="0" y="0"/>
                </a:cubicBezTo>
                <a:close/>
              </a:path>
            </a:pathLst>
          </a:custGeom>
          <a:solidFill>
            <a:srgbClr val="F6780E"/>
          </a:solidFill>
          <a:ln w="38100" cap="rnd">
            <a:solidFill>
              <a:srgbClr val="F6780E"/>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A0C5B5C3-E89A-2998-A92B-9BC569CBB0DB}"/>
              </a:ext>
            </a:extLst>
          </p:cNvPr>
          <p:cNvSpPr>
            <a:spLocks noGrp="1"/>
          </p:cNvSpPr>
          <p:nvPr>
            <p:ph idx="1"/>
          </p:nvPr>
        </p:nvSpPr>
        <p:spPr>
          <a:xfrm>
            <a:off x="630936" y="2660904"/>
            <a:ext cx="4818888" cy="3547872"/>
          </a:xfrm>
        </p:spPr>
        <p:txBody>
          <a:bodyPr anchor="t">
            <a:normAutofit/>
          </a:bodyPr>
          <a:lstStyle/>
          <a:p>
            <a:pPr marL="0" indent="0">
              <a:buNone/>
            </a:pPr>
            <a:r>
              <a:rPr lang="en-US" dirty="0"/>
              <a:t>Jennifer Slater-Sanchez, </a:t>
            </a:r>
            <a:r>
              <a:rPr lang="en-US" dirty="0" err="1"/>
              <a:t>Ed.D</a:t>
            </a:r>
            <a:r>
              <a:rPr lang="en-US" dirty="0"/>
              <a:t> – Director of Categorical and Special Programs</a:t>
            </a:r>
          </a:p>
          <a:p>
            <a:pPr marL="0" indent="0">
              <a:buNone/>
            </a:pPr>
            <a:r>
              <a:rPr lang="en-US" dirty="0">
                <a:hlinkClick r:id="rId2"/>
              </a:rPr>
              <a:t>jslater-sanchez@avhsd.org</a:t>
            </a:r>
            <a:r>
              <a:rPr lang="en-US" dirty="0"/>
              <a:t> </a:t>
            </a:r>
          </a:p>
        </p:txBody>
      </p:sp>
      <mc:AlternateContent xmlns:mc="http://schemas.openxmlformats.org/markup-compatibility/2006" xmlns:p14="http://schemas.microsoft.com/office/powerpoint/2010/main">
        <mc:Choice Requires="p14">
          <p:contentPart p14:bwMode="auto" r:id="rId3">
            <p14:nvContentPartPr>
              <p14:cNvPr id="31" name="Ink 30">
                <a:extLst>
                  <a:ext uri="{FF2B5EF4-FFF2-40B4-BE49-F238E27FC236}">
                    <a16:creationId xmlns:a16="http://schemas.microsoft.com/office/drawing/2014/main" id="{070477C5-0410-4E4F-97A1-F84C2465C187}"/>
                  </a:ext>
                  <a:ext uri="{C183D7F6-B498-43B3-948B-1728B52AA6E4}">
                    <adec:decorative xmlns:adec="http://schemas.microsoft.com/office/drawing/2017/decorative" val="1"/>
                  </a:ext>
                </a:extLst>
              </p14:cNvPr>
              <p14:cNvContentPartPr>
                <a14:cpLocks xmlns:a14="http://schemas.microsoft.com/office/drawing/2010/main" noGrp="1" noRot="1" noChangeAspect="1" noMove="1" noResize="1" noEditPoints="1" noAdjustHandles="1" noChangeArrowheads="1" noChangeShapeType="1"/>
              </p14:cNvContentPartPr>
              <p14:nvPr>
                <p:extLst>
                  <p:ext uri="{386F3935-93C4-4BCD-93E2-E3B085C9AB24}">
                    <p16:designElem xmlns:p16="http://schemas.microsoft.com/office/powerpoint/2015/main" val="1"/>
                  </p:ext>
                </p:extLst>
              </p14:nvPr>
            </p14:nvContentPartPr>
            <p14:xfrm>
              <a:off x="5755403" y="1971579"/>
              <a:ext cx="360" cy="2160"/>
            </p14:xfrm>
          </p:contentPart>
        </mc:Choice>
        <mc:Fallback xmlns="">
          <p:pic>
            <p:nvPicPr>
              <p:cNvPr id="31" name="Ink 30">
                <a:extLst>
                  <a:ext uri="{FF2B5EF4-FFF2-40B4-BE49-F238E27FC236}">
                    <a16:creationId xmlns:a16="http://schemas.microsoft.com/office/drawing/2014/main" id="{070477C5-0410-4E4F-97A1-F84C2465C18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p:cNvPicPr>
              <p:nvPr/>
            </p:nvPicPr>
            <p:blipFill>
              <a:blip r:embed="rId4"/>
              <a:stretch>
                <a:fillRect/>
              </a:stretch>
            </p:blipFill>
            <p:spPr>
              <a:xfrm>
                <a:off x="5737403" y="1956150"/>
                <a:ext cx="36000" cy="32709"/>
              </a:xfrm>
              <a:prstGeom prst="rect">
                <a:avLst/>
              </a:prstGeom>
            </p:spPr>
          </p:pic>
        </mc:Fallback>
      </mc:AlternateContent>
      <p:pic>
        <p:nvPicPr>
          <p:cNvPr id="5" name="Picture 4" descr="A blue and orange logo&#10;&#10;AI-generated content may be incorrect.">
            <a:extLst>
              <a:ext uri="{FF2B5EF4-FFF2-40B4-BE49-F238E27FC236}">
                <a16:creationId xmlns:a16="http://schemas.microsoft.com/office/drawing/2014/main" id="{4E4A6BA4-B03A-3C49-7F2F-786797F83C6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99048" y="699516"/>
            <a:ext cx="5458968" cy="5458968"/>
          </a:xfrm>
          <a:prstGeom prst="rect">
            <a:avLst/>
          </a:prstGeom>
        </p:spPr>
      </p:pic>
    </p:spTree>
    <p:extLst>
      <p:ext uri="{BB962C8B-B14F-4D97-AF65-F5344CB8AC3E}">
        <p14:creationId xmlns:p14="http://schemas.microsoft.com/office/powerpoint/2010/main" val="121598961"/>
      </p:ext>
    </p:extLst>
  </p:cSld>
  <p:clrMapOvr>
    <a:masterClrMapping/>
  </p:clrMapOvr>
</p:sld>
</file>

<file path=ppt/theme/theme1.xml><?xml version="1.0" encoding="utf-8"?>
<a:theme xmlns:a="http://schemas.openxmlformats.org/drawingml/2006/main" name="SketchyVTI">
  <a:themeElements>
    <a:clrScheme name="SketchyVTI">
      <a:dk1>
        <a:sysClr val="windowText" lastClr="000000"/>
      </a:dk1>
      <a:lt1>
        <a:sysClr val="window" lastClr="FFFFFF"/>
      </a:lt1>
      <a:dk2>
        <a:srgbClr val="39302A"/>
      </a:dk2>
      <a:lt2>
        <a:srgbClr val="E5DEDB"/>
      </a:lt2>
      <a:accent1>
        <a:srgbClr val="E4650E"/>
      </a:accent1>
      <a:accent2>
        <a:srgbClr val="00A5AB"/>
      </a:accent2>
      <a:accent3>
        <a:srgbClr val="09963B"/>
      </a:accent3>
      <a:accent4>
        <a:srgbClr val="E64823"/>
      </a:accent4>
      <a:accent5>
        <a:srgbClr val="9C6A6A"/>
      </a:accent5>
      <a:accent6>
        <a:srgbClr val="824F8C"/>
      </a:accent6>
      <a:hlink>
        <a:srgbClr val="2998E3"/>
      </a:hlink>
      <a:folHlink>
        <a:srgbClr val="7F723D"/>
      </a:folHlink>
    </a:clrScheme>
    <a:fontScheme name="Custom 2">
      <a:majorFont>
        <a:latin typeface="The Serif Hand Black"/>
        <a:ea typeface=""/>
        <a:cs typeface=""/>
      </a:majorFont>
      <a:minorFont>
        <a:latin typeface="The Hand Bol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ketchyVTI" id="{A6D2C935-A6E4-4DD9-BCC5-5AE2504DB8EA}" vid="{F0754072-50B6-4C01-B911-67246C9F58D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1487</TotalTime>
  <Words>5895</Words>
  <Application>Microsoft Office PowerPoint</Application>
  <PresentationFormat>Widescreen</PresentationFormat>
  <Paragraphs>325</Paragraphs>
  <Slides>33</Slides>
  <Notes>1</Notes>
  <HiddenSlides>0</HiddenSlides>
  <MMClips>1</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33</vt:i4>
      </vt:variant>
    </vt:vector>
  </HeadingPairs>
  <TitlesOfParts>
    <vt:vector size="41" baseType="lpstr">
      <vt:lpstr>Aptos</vt:lpstr>
      <vt:lpstr>Arial</vt:lpstr>
      <vt:lpstr>Comfortaa</vt:lpstr>
      <vt:lpstr>The Hand Bold</vt:lpstr>
      <vt:lpstr>The Serif Hand Black</vt:lpstr>
      <vt:lpstr>Wingdings</vt:lpstr>
      <vt:lpstr>Work Sans</vt:lpstr>
      <vt:lpstr>SketchyVTI</vt:lpstr>
      <vt:lpstr>District Parent/Student Advisory Committee</vt:lpstr>
      <vt:lpstr>WELCOME!</vt:lpstr>
      <vt:lpstr>Introductions</vt:lpstr>
      <vt:lpstr>AGENDA</vt:lpstr>
      <vt:lpstr>2024/25 LCAP Roadshow Educational Partner Feedback</vt:lpstr>
      <vt:lpstr>Educational partner feedback – What we are doing well</vt:lpstr>
      <vt:lpstr>Educational partner feedback – areas for growth </vt:lpstr>
      <vt:lpstr>What’s new for the 2025/26 lcap?</vt:lpstr>
      <vt:lpstr>2025/26 Draft  Local Control Accountability Plan</vt:lpstr>
      <vt:lpstr>2025-2027 LCAP Goals</vt:lpstr>
      <vt:lpstr>Goal 1 –  Ensure that all students are academically proficient and college and career ready.  </vt:lpstr>
      <vt:lpstr>Goal 1 - actions and services</vt:lpstr>
      <vt:lpstr>Goal 2 –  Provide a 21st Century learning environment and rigorous curriculum that allows students to have multiple experiences and opportunities for  academic, collegiate, professional, and personal growth.</vt:lpstr>
      <vt:lpstr>Goal 2 - actions and services</vt:lpstr>
      <vt:lpstr>Metrics to measure goals 1 and 2</vt:lpstr>
      <vt:lpstr>Goal 3 –  Cultivate a Safe and Secure, Positive School Culture that Supports  all Students' Personal and Academic Growth.</vt:lpstr>
      <vt:lpstr>Goal 3 - actions and services</vt:lpstr>
      <vt:lpstr>Goal 4 –  Communicate effectively with all educational partners and continue to build relationships in the community that help provide our students with  innovative educational opportunities.</vt:lpstr>
      <vt:lpstr>Goal 4 - actions and services</vt:lpstr>
      <vt:lpstr>Metrics to measure goals 3 and 4</vt:lpstr>
      <vt:lpstr>Goal 5 –  Ensure that students Students with Disabilities are being provided equitable access to resources related to  College and Career Readiness, 21st Century Learning, and a safe and positive school climate.</vt:lpstr>
      <vt:lpstr>Goal 5 - actions and services</vt:lpstr>
      <vt:lpstr>Goal 6 –  Enhance academic proficiency and college and career readiness for all students at the Equity Multiplier sites (Antelope Valley, Desert Winds, Phoenix, and R. Rex Parris High Schools), with a specific focus on meeting the needs of the lowest-achieving students.</vt:lpstr>
      <vt:lpstr>Goal 6 - actions and services</vt:lpstr>
      <vt:lpstr>Goal 7 –  Accelerate learning recovery by ensuring equitable access to instruction, targeted interventions, and support services to close achievement gaps and promote academic success, engagement, and well-being. </vt:lpstr>
      <vt:lpstr>Goal 7 - actions and services</vt:lpstr>
      <vt:lpstr>Metrics to measure goals 5, 6, and 7</vt:lpstr>
      <vt:lpstr>Questions/Comments on the  25/26 Draft LCAP</vt:lpstr>
      <vt:lpstr>Stages to 2025/26 LCAP Approval</vt:lpstr>
      <vt:lpstr>District Updates</vt:lpstr>
      <vt:lpstr>Opportunities for  Parent/Guardian Involvement</vt:lpstr>
      <vt:lpstr>Questions, Comments, or Concerns?</vt:lpstr>
      <vt:lpstr>Thank you!</vt:lpstr>
    </vt:vector>
  </TitlesOfParts>
  <Company>Antelope Valley Union High School District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Jennifer Slater-Sanchez</dc:creator>
  <cp:lastModifiedBy>Jennifer Slater-Sanchez</cp:lastModifiedBy>
  <cp:revision>38</cp:revision>
  <dcterms:created xsi:type="dcterms:W3CDTF">2025-03-31T19:33:12Z</dcterms:created>
  <dcterms:modified xsi:type="dcterms:W3CDTF">2025-04-16T19:39:51Z</dcterms:modified>
</cp:coreProperties>
</file>