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2.jpg" ContentType="image/jpeg"/>
  <Override PartName="/ppt/media/image14.jpg" ContentType="image/jpeg"/>
  <Override PartName="/ppt/charts/chart1.xml" ContentType="application/vnd.openxmlformats-officedocument.drawingml.chart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48" r:id="rId1"/>
  </p:sldMasterIdLst>
  <p:notesMasterIdLst>
    <p:notesMasterId r:id="rId69"/>
  </p:notesMasterIdLst>
  <p:handoutMasterIdLst>
    <p:handoutMasterId r:id="rId70"/>
  </p:handoutMasterIdLst>
  <p:sldIdLst>
    <p:sldId id="676" r:id="rId2"/>
    <p:sldId id="504" r:id="rId3"/>
    <p:sldId id="724" r:id="rId4"/>
    <p:sldId id="729" r:id="rId5"/>
    <p:sldId id="730" r:id="rId6"/>
    <p:sldId id="731" r:id="rId7"/>
    <p:sldId id="732" r:id="rId8"/>
    <p:sldId id="733" r:id="rId9"/>
    <p:sldId id="734" r:id="rId10"/>
    <p:sldId id="735" r:id="rId11"/>
    <p:sldId id="738" r:id="rId12"/>
    <p:sldId id="782" r:id="rId13"/>
    <p:sldId id="808" r:id="rId14"/>
    <p:sldId id="825" r:id="rId15"/>
    <p:sldId id="696" r:id="rId16"/>
    <p:sldId id="643" r:id="rId17"/>
    <p:sldId id="833" r:id="rId18"/>
    <p:sldId id="679" r:id="rId19"/>
    <p:sldId id="835" r:id="rId20"/>
    <p:sldId id="836" r:id="rId21"/>
    <p:sldId id="637" r:id="rId22"/>
    <p:sldId id="667" r:id="rId23"/>
    <p:sldId id="612" r:id="rId24"/>
    <p:sldId id="726" r:id="rId25"/>
    <p:sldId id="832" r:id="rId26"/>
    <p:sldId id="839" r:id="rId27"/>
    <p:sldId id="838" r:id="rId28"/>
    <p:sldId id="831" r:id="rId29"/>
    <p:sldId id="614" r:id="rId30"/>
    <p:sldId id="840" r:id="rId31"/>
    <p:sldId id="690" r:id="rId32"/>
    <p:sldId id="515" r:id="rId33"/>
    <p:sldId id="627" r:id="rId34"/>
    <p:sldId id="764" r:id="rId35"/>
    <p:sldId id="784" r:id="rId36"/>
    <p:sldId id="723" r:id="rId37"/>
    <p:sldId id="801" r:id="rId38"/>
    <p:sldId id="812" r:id="rId39"/>
    <p:sldId id="760" r:id="rId40"/>
    <p:sldId id="816" r:id="rId41"/>
    <p:sldId id="749" r:id="rId42"/>
    <p:sldId id="736" r:id="rId43"/>
    <p:sldId id="807" r:id="rId44"/>
    <p:sldId id="744" r:id="rId45"/>
    <p:sldId id="745" r:id="rId46"/>
    <p:sldId id="747" r:id="rId47"/>
    <p:sldId id="748" r:id="rId48"/>
    <p:sldId id="819" r:id="rId49"/>
    <p:sldId id="754" r:id="rId50"/>
    <p:sldId id="815" r:id="rId51"/>
    <p:sldId id="605" r:id="rId52"/>
    <p:sldId id="615" r:id="rId53"/>
    <p:sldId id="787" r:id="rId54"/>
    <p:sldId id="788" r:id="rId55"/>
    <p:sldId id="762" r:id="rId56"/>
    <p:sldId id="740" r:id="rId57"/>
    <p:sldId id="837" r:id="rId58"/>
    <p:sldId id="841" r:id="rId59"/>
    <p:sldId id="665" r:id="rId60"/>
    <p:sldId id="565" r:id="rId61"/>
    <p:sldId id="575" r:id="rId62"/>
    <p:sldId id="706" r:id="rId63"/>
    <p:sldId id="843" r:id="rId64"/>
    <p:sldId id="602" r:id="rId65"/>
    <p:sldId id="842" r:id="rId66"/>
    <p:sldId id="601" r:id="rId67"/>
    <p:sldId id="652" r:id="rId6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959DE09E-AAA4-49BE-9334-E0FD51AB73C0}">
          <p14:sldIdLst>
            <p14:sldId id="676"/>
            <p14:sldId id="504"/>
            <p14:sldId id="724"/>
            <p14:sldId id="729"/>
            <p14:sldId id="730"/>
            <p14:sldId id="731"/>
            <p14:sldId id="732"/>
            <p14:sldId id="733"/>
            <p14:sldId id="734"/>
            <p14:sldId id="735"/>
            <p14:sldId id="738"/>
            <p14:sldId id="782"/>
            <p14:sldId id="808"/>
            <p14:sldId id="825"/>
            <p14:sldId id="696"/>
            <p14:sldId id="643"/>
            <p14:sldId id="833"/>
            <p14:sldId id="679"/>
            <p14:sldId id="835"/>
            <p14:sldId id="836"/>
            <p14:sldId id="637"/>
            <p14:sldId id="667"/>
            <p14:sldId id="612"/>
            <p14:sldId id="726"/>
            <p14:sldId id="832"/>
            <p14:sldId id="839"/>
            <p14:sldId id="838"/>
            <p14:sldId id="831"/>
            <p14:sldId id="614"/>
            <p14:sldId id="840"/>
            <p14:sldId id="690"/>
            <p14:sldId id="515"/>
            <p14:sldId id="627"/>
            <p14:sldId id="764"/>
            <p14:sldId id="784"/>
            <p14:sldId id="723"/>
            <p14:sldId id="801"/>
            <p14:sldId id="812"/>
            <p14:sldId id="760"/>
            <p14:sldId id="816"/>
            <p14:sldId id="749"/>
            <p14:sldId id="736"/>
            <p14:sldId id="807"/>
            <p14:sldId id="744"/>
            <p14:sldId id="745"/>
            <p14:sldId id="747"/>
            <p14:sldId id="748"/>
            <p14:sldId id="819"/>
            <p14:sldId id="754"/>
            <p14:sldId id="815"/>
            <p14:sldId id="605"/>
            <p14:sldId id="615"/>
            <p14:sldId id="787"/>
            <p14:sldId id="788"/>
            <p14:sldId id="762"/>
            <p14:sldId id="740"/>
            <p14:sldId id="837"/>
            <p14:sldId id="841"/>
            <p14:sldId id="665"/>
            <p14:sldId id="565"/>
            <p14:sldId id="575"/>
            <p14:sldId id="706"/>
            <p14:sldId id="843"/>
            <p14:sldId id="602"/>
            <p14:sldId id="842"/>
            <p14:sldId id="601"/>
            <p14:sldId id="6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289CB4-671F-05E6-992B-79B0D7634E6E}" name="Camhi, Dr. Shari" initials="CD" userId="S::camhis@baldwinschools.org::26c58199-630c-4402-9d54-43a12cae885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sh, Jennifer" initials="WJ" lastIdx="1" clrIdx="0">
    <p:extLst>
      <p:ext uri="{19B8F6BF-5375-455C-9EA6-DF929625EA0E}">
        <p15:presenceInfo xmlns:p15="http://schemas.microsoft.com/office/powerpoint/2012/main" userId="S::walshj@baldwinschools.org::9be24776-702e-4d84-ac5e-de31e9df94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B2BB5"/>
    <a:srgbClr val="FDB813"/>
    <a:srgbClr val="9B4DC7"/>
    <a:srgbClr val="2F0BB5"/>
    <a:srgbClr val="1B5DA5"/>
    <a:srgbClr val="6699FF"/>
    <a:srgbClr val="CCECFF"/>
    <a:srgbClr val="99CCFF"/>
    <a:srgbClr val="D6A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77578" autoAdjust="0"/>
  </p:normalViewPr>
  <p:slideViewPr>
    <p:cSldViewPr snapToGrid="0">
      <p:cViewPr varScale="1">
        <p:scale>
          <a:sx n="86" d="100"/>
          <a:sy n="86" d="100"/>
        </p:scale>
        <p:origin x="24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2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-5916"/>
    </p:cViewPr>
  </p:sorterViewPr>
  <p:notesViewPr>
    <p:cSldViewPr snapToGrid="0">
      <p:cViewPr varScale="1">
        <p:scale>
          <a:sx n="78" d="100"/>
          <a:sy n="78" d="100"/>
        </p:scale>
        <p:origin x="3930" y="96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79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78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8/10/relationships/authors" Target="authors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2025-26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0E18-48E4-8975-0C711F7D36F7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0E18-48E4-8975-0C711F7D36F7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0E18-48E4-8975-0C711F7D36F7}"/>
              </c:ext>
            </c:extLst>
          </c:dPt>
          <c:dLbls>
            <c:dLbl>
              <c:idx val="0"/>
              <c:layout>
                <c:manualLayout>
                  <c:x val="-7.4316189199754287E-2"/>
                  <c:y val="8.66513287401574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18-48E4-8975-0C711F7D36F7}"/>
                </c:ext>
              </c:extLst>
            </c:dLbl>
            <c:dLbl>
              <c:idx val="2"/>
              <c:layout>
                <c:manualLayout>
                  <c:x val="0.15673730943206568"/>
                  <c:y val="-0.20715748031496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18-48E4-8975-0C711F7D36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Administrative</c:v>
                </c:pt>
                <c:pt idx="1">
                  <c:v>Capital</c:v>
                </c:pt>
                <c:pt idx="2">
                  <c:v>Program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0.11600000000000001</c:v>
                </c:pt>
                <c:pt idx="1">
                  <c:v>0.1293</c:v>
                </c:pt>
                <c:pt idx="2">
                  <c:v>0.75470000000000004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18-48E4-8975-0C711F7D36F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42" y="8831278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68" tIns="0" rIns="18968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6D6E6C9A-76FC-4E89-8BBE-F199BBA490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832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0154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7" y="4473580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4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7" y="4473580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70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3577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59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7" y="4473580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97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81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5558B-5855-ED91-45B5-F28A401C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9EBE6-38A4-2A3B-2B9B-329A24C1A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C2986B-69B9-1852-D37B-D17417A61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3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45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247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42C74-3EA3-B0CB-B209-8FAF0ABD2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F705AD-D45A-593B-6CBE-BBA9CD550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5A76C-2C58-500F-C7A2-C169DCB8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endParaRPr lang="en-US" sz="120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06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37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F333-95F9-B373-520B-45184A14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832E4-F19C-695D-8466-36D19D05E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D0D4D0-221C-825D-8BA1-5D3D0B02D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Multi-Discipline Pod-Casting and Recording/Engineering</a:t>
            </a:r>
          </a:p>
        </p:txBody>
      </p:sp>
    </p:spTree>
    <p:extLst>
      <p:ext uri="{BB962C8B-B14F-4D97-AF65-F5344CB8AC3E}">
        <p14:creationId xmlns:p14="http://schemas.microsoft.com/office/powerpoint/2010/main" val="2134539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C2DB-D125-DEDE-F3FD-8DC11541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DC74D-4A71-D674-69AE-ACD5AC872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FEA173-AB46-F9A0-9F4E-10415B39E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6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1B95-3472-4067-6E53-7668183F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50678-651E-0E68-B5BF-D6415DCB8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E3741-F463-4823-8B6A-AA4081200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43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6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We all look to the future – but we need to navigate and have a plan and strategy to get there…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010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71D59-00D9-24E9-2CAE-981389761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74CF8-5A6F-79DD-3A95-46A3C82E0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D8ADF7-D032-192C-8BFB-FEAD2C594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Despite all of the UNPREDICTABILITY – The district continues to focus on stability and sustainability….</a:t>
            </a:r>
          </a:p>
        </p:txBody>
      </p:sp>
    </p:spTree>
    <p:extLst>
      <p:ext uri="{BB962C8B-B14F-4D97-AF65-F5344CB8AC3E}">
        <p14:creationId xmlns:p14="http://schemas.microsoft.com/office/powerpoint/2010/main" val="935494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33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69D9-C75A-B9CB-6B39-E6390C1C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8D24D-E186-1D8D-6F70-DA70414E4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28A318-9CDF-5B49-85B0-AEE1898A0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35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1FA64-94BE-A8E4-A04D-FF7B50DB4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D337E0-81B6-1214-590F-8990EFF23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6D76D3-22A6-E6F3-F5AA-61A3D66C3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1342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District to monitor - will have a direct impact on longer range financial stability.</a:t>
            </a:r>
          </a:p>
          <a:p>
            <a:endParaRPr lang="en-US" dirty="0"/>
          </a:p>
          <a:p>
            <a:r>
              <a:rPr lang="en-US" dirty="0"/>
              <a:t>FISCAL STRESS SCORE:  Is a product of - the district’s “CASH” position.  </a:t>
            </a:r>
          </a:p>
          <a:p>
            <a:endParaRPr lang="en-US" dirty="0"/>
          </a:p>
          <a:p>
            <a:r>
              <a:rPr lang="en-US" dirty="0"/>
              <a:t>Defined as “CASH RATIO” and “CASH as a percentage of monthly expenditures”</a:t>
            </a:r>
          </a:p>
          <a:p>
            <a:endParaRPr lang="en-US" dirty="0"/>
          </a:p>
          <a:p>
            <a:r>
              <a:rPr lang="en-US" dirty="0"/>
              <a:t>Contributors:  	- Unrestricted fund balance from </a:t>
            </a:r>
          </a:p>
          <a:p>
            <a:r>
              <a:rPr lang="en-US" dirty="0"/>
              <a:t>		- Cash flow</a:t>
            </a:r>
          </a:p>
          <a:p>
            <a:endParaRPr lang="en-US" dirty="0"/>
          </a:p>
          <a:p>
            <a:r>
              <a:rPr lang="en-US" dirty="0"/>
              <a:t>ENVIRONMENTAL STRESS SCORE:  (SES &amp; Demographics)</a:t>
            </a:r>
          </a:p>
          <a:p>
            <a:endParaRPr lang="en-US" dirty="0"/>
          </a:p>
          <a:p>
            <a:r>
              <a:rPr lang="en-US" dirty="0">
                <a:highlight>
                  <a:srgbClr val="CCECFF"/>
                </a:highlight>
              </a:rPr>
              <a:t>(Largely Socio-Economic and Demographic components)</a:t>
            </a:r>
          </a:p>
          <a:p>
            <a:r>
              <a:rPr lang="en-US" dirty="0">
                <a:highlight>
                  <a:srgbClr val="CCECFF"/>
                </a:highlight>
              </a:rPr>
              <a:t>Demographic Shifts</a:t>
            </a:r>
          </a:p>
          <a:p>
            <a:endParaRPr lang="en-US" dirty="0">
              <a:highlight>
                <a:srgbClr val="CCECFF"/>
              </a:highlight>
            </a:endParaRPr>
          </a:p>
          <a:p>
            <a:r>
              <a:rPr lang="en-US" dirty="0">
                <a:highlight>
                  <a:srgbClr val="CCECFF"/>
                </a:highlight>
              </a:rPr>
              <a:t>This is 100% assessed by New York State measurements</a:t>
            </a:r>
          </a:p>
          <a:p>
            <a:r>
              <a:rPr lang="en-US" dirty="0"/>
              <a:t>Baldwin School district score is a product of - the % change in Property value of the community, % of ELL’s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627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District to monitor - will have a direct impact on longer range financial stability.</a:t>
            </a:r>
          </a:p>
          <a:p>
            <a:endParaRPr lang="en-US" dirty="0"/>
          </a:p>
          <a:p>
            <a:r>
              <a:rPr lang="en-US" dirty="0"/>
              <a:t>FISCAL STRESS SCORE:  Is a product of - the district’s “CASH” position.  </a:t>
            </a:r>
          </a:p>
          <a:p>
            <a:endParaRPr lang="en-US" dirty="0"/>
          </a:p>
          <a:p>
            <a:r>
              <a:rPr lang="en-US" dirty="0"/>
              <a:t>Defined as “CASH RATIO” and “CASH as a percentage of monthly expenditures”</a:t>
            </a:r>
          </a:p>
          <a:p>
            <a:endParaRPr lang="en-US" dirty="0"/>
          </a:p>
          <a:p>
            <a:r>
              <a:rPr lang="en-US" dirty="0"/>
              <a:t>Contributors:  	- Unrestricted fund balance from </a:t>
            </a:r>
          </a:p>
          <a:p>
            <a:r>
              <a:rPr lang="en-US" dirty="0"/>
              <a:t>		- Cash flow</a:t>
            </a:r>
          </a:p>
          <a:p>
            <a:endParaRPr lang="en-US" dirty="0"/>
          </a:p>
          <a:p>
            <a:r>
              <a:rPr lang="en-US" dirty="0"/>
              <a:t>ENVIRONMENTAL STRESS SCORE:  (SES &amp; Demographics)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204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489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44548"/>
            <a:ext cx="5607050" cy="36370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41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4784-7207-873A-9CD5-47AAD645F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910BF7-E720-1C58-A6A7-576F1557F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E9CE53-F88B-FFFB-68A5-55A41649C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IMPORTANT NOTES:</a:t>
            </a:r>
          </a:p>
          <a:p>
            <a:r>
              <a:rPr lang="en-US" dirty="0"/>
              <a:t>If you recall, at the February Budget Workshop, we indicated we had a current deficit and that reductions would be needed</a:t>
            </a:r>
          </a:p>
          <a:p>
            <a:endParaRPr lang="en-US" dirty="0"/>
          </a:p>
          <a:p>
            <a:r>
              <a:rPr lang="en-US" dirty="0"/>
              <a:t>Capital Component WOULD BE 3.19% increase WITHOUT Library Debt (which resides in the Capital Component).</a:t>
            </a:r>
          </a:p>
        </p:txBody>
      </p:sp>
    </p:spTree>
    <p:extLst>
      <p:ext uri="{BB962C8B-B14F-4D97-AF65-F5344CB8AC3E}">
        <p14:creationId xmlns:p14="http://schemas.microsoft.com/office/powerpoint/2010/main" val="23334648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B2A72-1FE6-940F-BE49-F093A4E19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F0DB9-3E34-0BF2-0060-85BAB2D6D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922A2-EA3C-9019-E75C-8874123E6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888" y="4444548"/>
            <a:ext cx="6056416" cy="4248190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Highlights:</a:t>
            </a:r>
          </a:p>
          <a:p>
            <a:endParaRPr lang="en-US" sz="18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1060 District Meeting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		8.72%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BOLD Election </a:t>
            </a:r>
            <a:r>
              <a:rPr lang="en-US" sz="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Mgmt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system upgrade to 3.0 and 				Board Doc's full year</a:t>
            </a:r>
            <a:endParaRPr lang="en-US" sz="800" dirty="0"/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1430 Personnel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		-0.40%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Contractual decrease Timeclocks purchased PY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1670 Central Printing &amp; Mailing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	21.57%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New Copier Leases - prior year was on 					maintenance contracts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1680 Central Data Processing		-41.70%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BOCES IT Support moved to 2630 from 1680 				Central Data Processing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1910 Unallocated Insurance 		20.71%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NYSIR Rates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2630 Computer Assisted Instruction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21.03%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BOCES IT Support moved to 2630 from 1680 				Central Data Processing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2805 Attendance-Regular School 		8.86%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Residency investigations - increase based on 				PY Actuals, salary increase 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attendance 				coordinators</a:t>
            </a:r>
            <a:r>
              <a:rPr lang="en-US" sz="800" i="1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2820 Psychological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Srvcs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-Reg Schl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-99.82%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R. Murray (Admin) retired, was replaced by 				Psychologist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9010 State Retirement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8.50%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in published ERS rate from 15.2% to 				16.5%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9060 Hospital, Medical, Dental Insurance</a:t>
            </a:r>
            <a:r>
              <a:rPr lang="en-US" sz="800" dirty="0"/>
              <a:t> 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5.31%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Anticipated rate increases in January 2026</a:t>
            </a:r>
            <a:r>
              <a:rPr lang="en-US" sz="800" dirty="0"/>
              <a:t> 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60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500CF-42E9-C902-0A5C-BC8BA76F5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19E8F-7FC6-A6F4-71E2-0248A581E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BA02B9-3992-F207-5FDA-FB53A0EE6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44548"/>
            <a:ext cx="5607050" cy="3637020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Highlights:</a:t>
            </a:r>
          </a:p>
          <a:p>
            <a:endParaRPr lang="en-US" dirty="0"/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1620 Operation of Plant</a:t>
            </a:r>
            <a:r>
              <a:rPr lang="en-US" sz="800" dirty="0"/>
              <a:t> 	         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3.57%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in MS Electric due to new 				RTU, National Grid 9.4% rate increase, 	Triennial AHERA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1622 Safety &amp; Security</a:t>
            </a:r>
            <a:r>
              <a:rPr lang="en-US" sz="800" dirty="0"/>
              <a:t> 	         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-1.82%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Attrition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9010 State Retirement</a:t>
            </a:r>
            <a:r>
              <a:rPr lang="en-US" sz="800" dirty="0"/>
              <a:t> 	         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5.00%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in published ERS rate from 15.2% to 16.5%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9040 Workers' Compensation	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</a:rPr>
              <a:t>         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42.86%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PY actual expenditures were higher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9060 Hospital, Medical, Dental Insurance</a:t>
            </a:r>
            <a:r>
              <a:rPr lang="en-US" sz="800" dirty="0"/>
              <a:t>    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5.40%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Anticipated rate increases in January 2026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9901 Transfer to Other Funds</a:t>
            </a:r>
            <a:r>
              <a:rPr lang="en-US" sz="800" dirty="0"/>
              <a:t> 	          --------	</a:t>
            </a:r>
            <a:r>
              <a:rPr lang="en-US" sz="800" b="1" dirty="0"/>
              <a:t>$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1,004,194     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Library Debt Service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80417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3EEA6-F161-3756-C802-8E9D7B878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E74E2A-2806-A069-C3AB-15C355A83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E5058-108A-B8A3-4FDA-468C568B2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761" y="4444547"/>
            <a:ext cx="6175169" cy="461632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Highlights:</a:t>
            </a:r>
          </a:p>
          <a:p>
            <a:endParaRPr lang="en-US" dirty="0"/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2070 Inservice Training-Instruction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-13.02%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Move ERP teachers to Teaching 					(2110)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2250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Prg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Sdnts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w/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Disabil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-Med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Elgble</a:t>
            </a:r>
            <a:r>
              <a:rPr lang="en-US" sz="800" dirty="0"/>
              <a:t> 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11.24%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Out-of-District ($883K) and 					BOCES tuition ($713K) rates and 					enrollment; net salary increase 					primarily due to Teacher Aides 					FTE increase ($562K); OT/PT ($240K)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2259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Prg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for English Language Learners</a:t>
            </a:r>
            <a:r>
              <a:rPr lang="en-US" sz="800" dirty="0"/>
              <a:t> 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-7.49%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retirees replaced</a:t>
            </a:r>
            <a:endParaRPr lang="en-US" sz="800" dirty="0"/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2280 Occupational Education(Grades 9-12)</a:t>
            </a:r>
            <a:r>
              <a:rPr lang="en-US" sz="800" dirty="0"/>
              <a:t> 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-9.11%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Eliminated Barbering CTE Program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2330 Secondary Summer School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10.11%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Homebound/Hospital instruction 					increase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2610 School Library &amp; AV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-5.19%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 Library position at MS (lower 					salary)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2630 Computer Assisted Instruction</a:t>
            </a:r>
            <a:r>
              <a:rPr lang="en-US" sz="800" dirty="0"/>
              <a:t> 	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6.99%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BOCES IT Support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2805 Attendance-Regular School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            	-1.14%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Typist Clerk retired and replaced at 					lower salary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Psychological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Srvcs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-Reg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Schl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         	10.37%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R. Murray (Admin) retired, was 					replaced by Psychologist</a:t>
            </a:r>
            <a:r>
              <a:rPr lang="en-US" sz="800" dirty="0"/>
              <a:t> (Admin to 					Program)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2850 Co-Curricular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Activ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-Reg Schl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            	-6.08%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Moved Academy Dues and Supplies to Teaching 				code (2110)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2855 Interscholastic Athletics-Reg Schl	-0.98%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Decrease in equipment budgeted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5510 District Transportation Services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            -3.21%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New transportation manager salary lower 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5540 Contract Transportation-Med </a:t>
            </a:r>
            <a:r>
              <a:rPr lang="en-US" sz="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Elgble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22.95%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in rate and # of out-of-district students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9010 State Retirement</a:t>
            </a:r>
            <a:r>
              <a:rPr lang="en-US" sz="800" dirty="0"/>
              <a:t> 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                     	15.97%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Increase in published ERS rate from 15.2% to 				16.5%, plus increase in Teacher Aides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9060 Hospital, Medical, Dental Insurance</a:t>
            </a:r>
            <a:r>
              <a:rPr lang="en-US" sz="800" dirty="0"/>
              <a:t> 	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5.42%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Anticipated rate increases in January 2026</a:t>
            </a:r>
            <a:r>
              <a:rPr lang="en-US" sz="800" dirty="0"/>
              <a:t> </a:t>
            </a:r>
          </a:p>
          <a:p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9901 Transfer to Other Funds</a:t>
            </a:r>
            <a:r>
              <a:rPr lang="en-US" sz="800" dirty="0"/>
              <a:t> 		-</a:t>
            </a:r>
            <a:r>
              <a:rPr lang="en-US" sz="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36.80%</a:t>
            </a:r>
            <a:r>
              <a:rPr lang="en-US" sz="800" dirty="0"/>
              <a:t> 	</a:t>
            </a:r>
            <a:r>
              <a:rPr lang="en-U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 transfer next year for Cafeteria Fund</a:t>
            </a:r>
            <a:r>
              <a:rPr lang="en-US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55973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44548"/>
            <a:ext cx="5607050" cy="3637020"/>
          </a:xfrm>
          <a:prstGeom prst="rect">
            <a:avLst/>
          </a:prstGeom>
        </p:spPr>
        <p:txBody>
          <a:bodyPr/>
          <a:lstStyle/>
          <a:p>
            <a:r>
              <a:rPr lang="en-US" u="sng" dirty="0"/>
              <a:t>NOTES:</a:t>
            </a:r>
          </a:p>
          <a:p>
            <a:endParaRPr lang="en-US" u="sng" dirty="0"/>
          </a:p>
          <a:p>
            <a:r>
              <a:rPr lang="en-US" u="sng" dirty="0"/>
              <a:t>Appropriated Reserves:</a:t>
            </a:r>
            <a:r>
              <a:rPr lang="en-US" dirty="0"/>
              <a:t> </a:t>
            </a:r>
          </a:p>
          <a:p>
            <a:r>
              <a:rPr lang="en-US" dirty="0"/>
              <a:t>Analysis of current reserves and how to apply to gaps in budget</a:t>
            </a:r>
          </a:p>
          <a:p>
            <a:r>
              <a:rPr lang="en-US" dirty="0"/>
              <a:t>(MUST take long term view of use of reserves and ability to fund them over multiple years)</a:t>
            </a:r>
          </a:p>
          <a:p>
            <a:endParaRPr lang="en-US" dirty="0"/>
          </a:p>
          <a:p>
            <a:r>
              <a:rPr lang="en-US" dirty="0"/>
              <a:t>Includes:  TRS, ERS, Workers Comp, Unemployment, EBALR (Employee Benefits Accrued Liability Reserve)</a:t>
            </a:r>
          </a:p>
          <a:p>
            <a:endParaRPr lang="en-US" dirty="0"/>
          </a:p>
          <a:p>
            <a:r>
              <a:rPr lang="en-US" u="sng" dirty="0"/>
              <a:t>Appropriated Fund Balance:</a:t>
            </a:r>
          </a:p>
          <a:p>
            <a:r>
              <a:rPr lang="en-US" u="none" dirty="0"/>
              <a:t>Available funding unspent in 24-25 school year, used to apply to the subsequent (25-26) school year</a:t>
            </a:r>
          </a:p>
          <a:p>
            <a:endParaRPr lang="en-US" u="none" dirty="0"/>
          </a:p>
          <a:p>
            <a:r>
              <a:rPr lang="en-US" u="sng" dirty="0"/>
              <a:t>NEW THIS YEAR – Library Debt Service:</a:t>
            </a:r>
          </a:p>
          <a:p>
            <a:r>
              <a:rPr lang="en-US" u="none" dirty="0"/>
              <a:t>Included as a “Revenue” as the District MUST carry the debt of the library bond, but receives the payment FROM the library, thus </a:t>
            </a:r>
          </a:p>
          <a:p>
            <a:r>
              <a:rPr lang="en-US" u="none" dirty="0"/>
              <a:t>COST NEUTRAL for the District.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211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3579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01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7" y="4416441"/>
            <a:ext cx="560705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/>
          <a:lstStyle/>
          <a:p>
            <a:r>
              <a:rPr lang="en-US" altLang="en-US" dirty="0"/>
              <a:t>Anticipated NYS approval by April 1</a:t>
            </a:r>
            <a:r>
              <a:rPr lang="en-US" altLang="en-US" baseline="30000" dirty="0"/>
              <a:t>st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06267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CD008-5BDF-DA56-7FDF-46B59F9E5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DD741-B691-AF6B-1E5E-0C4E1F97D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AF12E-F821-50A9-51FD-829B6D52F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46055-D4F9-61EE-6748-21590F278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1CF4C-F6A9-4CBD-92C1-6BC7E0E0A1B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041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Grant funding are likely to become more UNCERTAIN in the foreseeable future….</a:t>
            </a:r>
          </a:p>
        </p:txBody>
      </p:sp>
    </p:spTree>
    <p:extLst>
      <p:ext uri="{BB962C8B-B14F-4D97-AF65-F5344CB8AC3E}">
        <p14:creationId xmlns:p14="http://schemas.microsoft.com/office/powerpoint/2010/main" val="3820762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24B40-B4C0-559D-983F-8D6B9D75C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A4B82D-D903-8D46-E251-D3821D8D5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8439D-BC34-3C83-18E4-085BEF938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657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D6632-3F8C-B848-4A8D-BFC1F0E3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7A806-CC68-5C2F-1F47-A09F5F080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DC4A2-69A1-7467-E94A-A074CB51E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43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B8058-8C7F-2B35-FACA-BADF1203B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260C6B-1F07-CA95-0E9D-6BBB160E2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0EA861-FD9C-61F4-8241-D85A96AE3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4036"/>
            <a:ext cx="5607050" cy="3660718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957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6AE4-A4EC-0E3B-B12E-2572C8A5B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94545-4BDA-CD55-F550-3DFE2B454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3DE32E-72EE-3440-7637-EE2AE177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52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16A0-33DE-33D3-81C1-78C13E723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A559B-DD41-C776-3C9D-6B8A45AA7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5DECB-1C62-C795-2DCD-E3927298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692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75C45-AE98-5CC3-E615-4322C3F4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13DF4-D489-E926-A7BB-71B493553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945F0-5133-21A0-A407-D5E29FF46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4036"/>
            <a:ext cx="5607050" cy="3660718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1751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233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19BA7-28D9-680D-EED2-034E9F11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D9F81-7C47-C440-21B1-CB3FDE0A31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12E97-34BD-0751-8204-E0D5C8E6E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457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91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5F54-172F-DA15-B251-EEC73BB06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A89779-D107-B00B-504E-34A65A5C2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99679E-01AB-3A61-BD58-A7A6BF179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33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B401D-A4A8-1922-0E15-C4CB3CF76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2BE12-21B4-D8AF-4646-7275607B4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01F372-3F2B-BB81-6A09-0A4200020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472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01F9A-0860-1A11-B9BA-94552D03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D2DA7-35F9-5C6E-C459-C47AA874E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E48A8-1993-0FFD-1A70-71086DD56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38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56CA0-FB0D-7542-D761-F78981302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B194E-E39B-9E81-300F-3B6FDFD5C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CB3A4-6352-3693-5C1F-9FFCD24A1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645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A0BE2-755B-6C13-C15C-B7CEED021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630D82-886F-711B-A068-E6DC079DA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E752E-F197-AF37-E4FC-AB40261C6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90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AB369-6562-4226-251C-85A1A65A5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DC2A1-CA6B-236B-2319-454B74886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1DD4AC-A99A-92C5-0ECE-EE1BDC89F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014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3D532-0ADA-0F0F-71EB-083526205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6849A-134C-7AB4-8689-DE4BC3618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0A1E5D-DC9A-C28E-0CAA-F1CFB8D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r>
              <a:rPr lang="en-US" dirty="0"/>
              <a:t>Other Initiatives:</a:t>
            </a:r>
          </a:p>
          <a:p>
            <a:r>
              <a:rPr lang="en-US" dirty="0"/>
              <a:t>Needed to complete the new Nursing Center Suite to make way for the High School Wellness Center Initiative!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316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798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102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8600" y="1200150"/>
            <a:ext cx="4318000" cy="3238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2184" y="4620252"/>
            <a:ext cx="5850835" cy="3780800"/>
          </a:xfrm>
          <a:prstGeom prst="rect">
            <a:avLst/>
          </a:prstGeom>
        </p:spPr>
        <p:txBody>
          <a:bodyPr lIns="95207" tIns="47604" rIns="95207" bIns="4760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049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8600" y="1200150"/>
            <a:ext cx="4318000" cy="3238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2184" y="4620252"/>
            <a:ext cx="5850835" cy="3780800"/>
          </a:xfrm>
          <a:prstGeom prst="rect">
            <a:avLst/>
          </a:prstGeom>
        </p:spPr>
        <p:txBody>
          <a:bodyPr lIns="95207" tIns="47604" rIns="95207" bIns="4760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968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42FF6-A52C-5523-ECFE-FBA66C028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939B7-8E89-CDDA-DC78-48E6A23B7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8600" y="1200150"/>
            <a:ext cx="431800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37AA7-B0CF-B9A7-8872-43E95AFFF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2184" y="4620724"/>
            <a:ext cx="5850835" cy="3780742"/>
          </a:xfrm>
          <a:prstGeom prst="rect">
            <a:avLst/>
          </a:prstGeom>
        </p:spPr>
        <p:txBody>
          <a:bodyPr lIns="95207" tIns="47604" rIns="95207" bIns="47604"/>
          <a:lstStyle/>
          <a:p>
            <a:r>
              <a:rPr lang="en-US" dirty="0"/>
              <a:t>Addressed a growing replacement cycle…. </a:t>
            </a:r>
          </a:p>
        </p:txBody>
      </p:sp>
    </p:spTree>
    <p:extLst>
      <p:ext uri="{BB962C8B-B14F-4D97-AF65-F5344CB8AC3E}">
        <p14:creationId xmlns:p14="http://schemas.microsoft.com/office/powerpoint/2010/main" val="298367375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EF966-5F52-31D0-E9BE-E3918B544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48886-CA5C-A940-62B5-37C4920A0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70E91-6ADF-626D-C396-8DE663797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B261D-FA75-951D-0EA6-575A18606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1CF4C-F6A9-4CBD-92C1-6BC7E0E0A1B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769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3C090-C735-E155-087E-CDC3D1858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CBD1C-F3AD-3E3E-BD3D-41B161C01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CBE7C-BE07-C4B5-C990-118FDE0C5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90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4E8D-9CF8-B9A4-12B5-934B54520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A387D-DC05-DC51-BC78-00E2AFF3C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D3D9B-36C4-09B2-15FA-A97D49A9B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2332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CDF7E-E320-F77D-76C3-DC4613366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BA615A-8A17-3F80-D145-F1C1DD2BF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1B897-1B79-6304-8CA1-2B31241B3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3579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04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3579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814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55725" y="1154113"/>
            <a:ext cx="4152900" cy="3114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059" y="4443033"/>
            <a:ext cx="5490236" cy="3635778"/>
          </a:xfrm>
          <a:prstGeom prst="rect">
            <a:avLst/>
          </a:prstGeom>
        </p:spPr>
        <p:txBody>
          <a:bodyPr lIns="90599" tIns="45299" rIns="90599" bIns="4529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744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41438" y="1162050"/>
            <a:ext cx="418147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059" y="4472055"/>
            <a:ext cx="5490236" cy="3659525"/>
          </a:xfrm>
          <a:prstGeom prst="rect">
            <a:avLst/>
          </a:prstGeom>
        </p:spPr>
        <p:txBody>
          <a:bodyPr lIns="90599" tIns="45299" rIns="90599" bIns="4529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65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55725" y="1154113"/>
            <a:ext cx="4152900" cy="3114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059" y="4443033"/>
            <a:ext cx="5490236" cy="3635778"/>
          </a:xfrm>
          <a:prstGeom prst="rect">
            <a:avLst/>
          </a:prstGeom>
        </p:spPr>
        <p:txBody>
          <a:bodyPr lIns="90599" tIns="45299" rIns="90599" bIns="4529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638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9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3501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0281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E5CF2-E2F8-81D4-667C-F806C6C63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4A93E-2BD8-CD3D-C09D-69083B00F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3A8D26-20CF-D284-15FF-0AB45D59D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2936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7" y="4473580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1938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7" y="4473580"/>
            <a:ext cx="5607050" cy="3660775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64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-1" y="6381750"/>
            <a:ext cx="606751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4531B5-73BC-44FA-A5F1-D46A229BDA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83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0" y="6381750"/>
            <a:ext cx="64948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76D5A9-E866-4116-B780-175F84B66C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22102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2800" b="0" cap="none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20574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0" y="6372987"/>
            <a:ext cx="762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F5AD3C-9381-4378-BF88-77DF5409FEDC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6" b="6250"/>
          <a:stretch/>
        </p:blipFill>
        <p:spPr>
          <a:xfrm>
            <a:off x="304800" y="246888"/>
            <a:ext cx="2999232" cy="1151768"/>
          </a:xfrm>
          <a:prstGeom prst="rect">
            <a:avLst/>
          </a:prstGeom>
          <a:ln w="28575">
            <a:solidFill>
              <a:srgbClr val="FDB813"/>
            </a:solidFill>
          </a:ln>
        </p:spPr>
      </p:pic>
    </p:spTree>
    <p:extLst>
      <p:ext uri="{BB962C8B-B14F-4D97-AF65-F5344CB8AC3E}">
        <p14:creationId xmlns:p14="http://schemas.microsoft.com/office/powerpoint/2010/main" val="3948692020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563" y="228600"/>
            <a:ext cx="5592762" cy="11271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0" y="6381750"/>
            <a:ext cx="64948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9DDFDDD-317D-4802-BD97-31EDE7D40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399433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0563" y="228600"/>
            <a:ext cx="5592762" cy="1127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0" y="6381750"/>
            <a:ext cx="658026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C953D4-F97B-4F87-9554-22B552C0F9D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0629939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0" y="6381750"/>
            <a:ext cx="734938" cy="476250"/>
          </a:xfrm>
        </p:spPr>
        <p:txBody>
          <a:bodyPr/>
          <a:lstStyle>
            <a:lvl1pPr>
              <a:defRPr/>
            </a:lvl1pPr>
          </a:lstStyle>
          <a:p>
            <a:fld id="{8BF50656-FDDB-4C3F-A90D-B13B4D0FF49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8302021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0563" y="228600"/>
            <a:ext cx="5592762" cy="1127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-1" y="6381750"/>
            <a:ext cx="717847" cy="476250"/>
          </a:xfrm>
        </p:spPr>
        <p:txBody>
          <a:bodyPr/>
          <a:lstStyle>
            <a:lvl1pPr>
              <a:defRPr/>
            </a:lvl1pPr>
          </a:lstStyle>
          <a:p>
            <a:fld id="{7E76D5A9-E866-4116-B780-175F84B66C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6915754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797068-81DD-449D-9115-0613BC1AF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1" name="Text Box 9"/>
          <p:cNvSpPr txBox="1">
            <a:spLocks noChangeArrowheads="1"/>
          </p:cNvSpPr>
          <p:nvPr/>
        </p:nvSpPr>
        <p:spPr bwMode="auto">
          <a:xfrm>
            <a:off x="4267200" y="51054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13" name="bk object 16">
            <a:extLst>
              <a:ext uri="{FF2B5EF4-FFF2-40B4-BE49-F238E27FC236}">
                <a16:creationId xmlns:a16="http://schemas.microsoft.com/office/drawing/2014/main" id="{CF4E2C18-11B6-4F4A-B8DB-C117F8B17CDB}"/>
              </a:ext>
            </a:extLst>
          </p:cNvPr>
          <p:cNvSpPr/>
          <p:nvPr/>
        </p:nvSpPr>
        <p:spPr>
          <a:xfrm>
            <a:off x="8337506" y="5993765"/>
            <a:ext cx="370744" cy="6095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k object 17">
            <a:extLst>
              <a:ext uri="{FF2B5EF4-FFF2-40B4-BE49-F238E27FC236}">
                <a16:creationId xmlns:a16="http://schemas.microsoft.com/office/drawing/2014/main" id="{7223A168-C05B-4EE3-B61F-3DA09D4D77A9}"/>
              </a:ext>
            </a:extLst>
          </p:cNvPr>
          <p:cNvSpPr/>
          <p:nvPr/>
        </p:nvSpPr>
        <p:spPr>
          <a:xfrm>
            <a:off x="4237482" y="6629400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>
                <a:moveTo>
                  <a:pt x="0" y="0"/>
                </a:moveTo>
                <a:lnTo>
                  <a:pt x="4495799" y="0"/>
                </a:lnTo>
              </a:path>
            </a:pathLst>
          </a:custGeom>
          <a:ln w="38100">
            <a:solidFill>
              <a:srgbClr val="FF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9BFAE947-5E6B-432F-B917-FC366F1EA33C}"/>
              </a:ext>
            </a:extLst>
          </p:cNvPr>
          <p:cNvSpPr/>
          <p:nvPr/>
        </p:nvSpPr>
        <p:spPr>
          <a:xfrm>
            <a:off x="446530" y="266700"/>
            <a:ext cx="2763127" cy="12542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 w="38100">
            <a:solidFill>
              <a:srgbClr val="FDB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0FE8E4E8-4231-492D-81B4-3DBD2C6A7E54}"/>
              </a:ext>
            </a:extLst>
          </p:cNvPr>
          <p:cNvSpPr/>
          <p:nvPr/>
        </p:nvSpPr>
        <p:spPr>
          <a:xfrm>
            <a:off x="316195" y="266700"/>
            <a:ext cx="8424960" cy="1254250"/>
          </a:xfrm>
          <a:custGeom>
            <a:avLst/>
            <a:gdLst/>
            <a:ahLst/>
            <a:cxnLst/>
            <a:rect l="l" t="t" r="r" b="b"/>
            <a:pathLst>
              <a:path w="5591809" h="1257300">
                <a:moveTo>
                  <a:pt x="0" y="1257299"/>
                </a:moveTo>
                <a:lnTo>
                  <a:pt x="5591556" y="1257299"/>
                </a:lnTo>
                <a:lnTo>
                  <a:pt x="5591556" y="0"/>
                </a:lnTo>
                <a:lnTo>
                  <a:pt x="0" y="0"/>
                </a:lnTo>
                <a:lnTo>
                  <a:pt x="0" y="1257299"/>
                </a:lnTo>
                <a:close/>
              </a:path>
            </a:pathLst>
          </a:custGeom>
          <a:solidFill>
            <a:srgbClr val="183669"/>
          </a:solidFill>
          <a:ln w="38100">
            <a:solidFill>
              <a:srgbClr val="FDB81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Picture 4" descr="A cartoon of a person&#10;&#10;Description automatically generated with low confidence">
            <a:extLst>
              <a:ext uri="{FF2B5EF4-FFF2-40B4-BE49-F238E27FC236}">
                <a16:creationId xmlns:a16="http://schemas.microsoft.com/office/drawing/2014/main" id="{D33B1FF5-7F08-62A4-B0CA-6859573AD2E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90" y="0"/>
            <a:ext cx="2802959" cy="16107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25" r:id="rId1"/>
    <p:sldLayoutId id="2147485726" r:id="rId2"/>
    <p:sldLayoutId id="2147485727" r:id="rId3"/>
    <p:sldLayoutId id="2147485728" r:id="rId4"/>
    <p:sldLayoutId id="2147485729" r:id="rId5"/>
    <p:sldLayoutId id="2147485730" r:id="rId6"/>
    <p:sldLayoutId id="2147485731" r:id="rId7"/>
  </p:sldLayoutIdLst>
  <p:transition>
    <p:zoom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F3687D-DBF3-24F0-E494-8E32754ED5C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06EB68B-0DED-43CC-ABE1-AF22270D9551}"/>
              </a:ext>
            </a:extLst>
          </p:cNvPr>
          <p:cNvSpPr/>
          <p:nvPr/>
        </p:nvSpPr>
        <p:spPr>
          <a:xfrm>
            <a:off x="152400" y="152400"/>
            <a:ext cx="8839200" cy="6572250"/>
          </a:xfrm>
          <a:prstGeom prst="rect">
            <a:avLst/>
          </a:prstGeom>
          <a:noFill/>
          <a:ln>
            <a:solidFill>
              <a:srgbClr val="1B5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CD014C4-8E84-EAA1-4436-34986104D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37" y="613901"/>
            <a:ext cx="6549526" cy="564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2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444D34-10C8-CBF9-C0F0-63CA8D7ED15F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F07AEA5-834C-499B-9E06-FA56ED35D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754" y="838200"/>
            <a:ext cx="2508492" cy="3950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6EB68B-0DED-43CC-ABE1-AF22270D9551}"/>
              </a:ext>
            </a:extLst>
          </p:cNvPr>
          <p:cNvSpPr/>
          <p:nvPr/>
        </p:nvSpPr>
        <p:spPr>
          <a:xfrm>
            <a:off x="152400" y="152400"/>
            <a:ext cx="8839200" cy="6572250"/>
          </a:xfrm>
          <a:prstGeom prst="rect">
            <a:avLst/>
          </a:prstGeom>
          <a:noFill/>
          <a:ln>
            <a:solidFill>
              <a:srgbClr val="1B5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B8E317-2D18-4984-9296-6CD6E8A8C631}"/>
              </a:ext>
            </a:extLst>
          </p:cNvPr>
          <p:cNvSpPr txBox="1"/>
          <p:nvPr/>
        </p:nvSpPr>
        <p:spPr>
          <a:xfrm>
            <a:off x="2133600" y="5184166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Times New Roman" panose="02020603050405020304" pitchFamily="18" charset="0"/>
              </a:rPr>
              <a:t>2025-26</a:t>
            </a:r>
          </a:p>
          <a:p>
            <a:pPr algn="ctr"/>
            <a:r>
              <a:rPr lang="en-US" sz="2400" dirty="0">
                <a:cs typeface="Times New Roman" panose="02020603050405020304" pitchFamily="18" charset="0"/>
              </a:rPr>
              <a:t>Budget Hearing</a:t>
            </a:r>
          </a:p>
          <a:p>
            <a:pPr algn="ctr"/>
            <a:r>
              <a:rPr lang="en-US" sz="2400" dirty="0">
                <a:cs typeface="Times New Roman" panose="02020603050405020304" pitchFamily="18" charset="0"/>
              </a:rPr>
              <a:t>May 7, 2025</a:t>
            </a:r>
          </a:p>
        </p:txBody>
      </p:sp>
    </p:spTree>
    <p:extLst>
      <p:ext uri="{BB962C8B-B14F-4D97-AF65-F5344CB8AC3E}">
        <p14:creationId xmlns:p14="http://schemas.microsoft.com/office/powerpoint/2010/main" val="176555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CC31466-2AB1-F8C3-D55E-28BA35BEEA0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C15E1E1-D33A-E049-12CA-64834E89AD70}"/>
              </a:ext>
            </a:extLst>
          </p:cNvPr>
          <p:cNvSpPr txBox="1"/>
          <p:nvPr/>
        </p:nvSpPr>
        <p:spPr>
          <a:xfrm>
            <a:off x="3721509" y="267617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kern="12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Budget Development Process &amp; Timeline</a:t>
            </a:r>
            <a:endParaRPr lang="en-US" sz="3600" dirty="0"/>
          </a:p>
        </p:txBody>
      </p:sp>
      <p:sp>
        <p:nvSpPr>
          <p:cNvPr id="26" name="Slide Number Placeholder 1">
            <a:extLst>
              <a:ext uri="{FF2B5EF4-FFF2-40B4-BE49-F238E27FC236}">
                <a16:creationId xmlns:a16="http://schemas.microsoft.com/office/drawing/2014/main" id="{1787852E-68A2-4538-7469-390017608C0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1A8186-C08F-98FC-F697-88FAAEC18DAA}"/>
              </a:ext>
            </a:extLst>
          </p:cNvPr>
          <p:cNvSpPr/>
          <p:nvPr/>
        </p:nvSpPr>
        <p:spPr bwMode="auto">
          <a:xfrm>
            <a:off x="5702711" y="2698900"/>
            <a:ext cx="2514386" cy="188487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3042DC-50D6-3CE4-0AA8-4D441D6E13AE}"/>
              </a:ext>
            </a:extLst>
          </p:cNvPr>
          <p:cNvSpPr/>
          <p:nvPr/>
        </p:nvSpPr>
        <p:spPr bwMode="auto">
          <a:xfrm>
            <a:off x="5797857" y="2780204"/>
            <a:ext cx="3193743" cy="1727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Board of Education: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400" dirty="0">
                <a:solidFill>
                  <a:schemeClr val="bg1"/>
                </a:solidFill>
                <a:latin typeface="+mn-lt"/>
              </a:rPr>
              <a:t>	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Budget Work Session #1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400" dirty="0">
                <a:solidFill>
                  <a:schemeClr val="bg1"/>
                </a:solidFill>
                <a:latin typeface="+mn-lt"/>
              </a:rPr>
              <a:t>	February 12, 2025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dirty="0">
              <a:solidFill>
                <a:schemeClr val="bg1"/>
              </a:solidFill>
              <a:latin typeface="+mn-lt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	Budget Work Session #2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400" dirty="0">
                <a:solidFill>
                  <a:schemeClr val="bg1"/>
                </a:solidFill>
                <a:latin typeface="+mn-lt"/>
              </a:rPr>
              <a:t>	Budget Work Session #3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	March 19, 2025</a:t>
            </a:r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0A7EDDFC-EE66-FA7F-1660-C7944C8AF292}"/>
              </a:ext>
            </a:extLst>
          </p:cNvPr>
          <p:cNvSpPr/>
          <p:nvPr/>
        </p:nvSpPr>
        <p:spPr bwMode="auto">
          <a:xfrm rot="16200000">
            <a:off x="6251093" y="1518156"/>
            <a:ext cx="257176" cy="304802"/>
          </a:xfrm>
          <a:prstGeom prst="rightBrac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15347EB7-4D9F-3D90-04CF-B22A040522C8}"/>
              </a:ext>
            </a:extLst>
          </p:cNvPr>
          <p:cNvCxnSpPr>
            <a:cxnSpLocks/>
          </p:cNvCxnSpPr>
          <p:nvPr/>
        </p:nvCxnSpPr>
        <p:spPr bwMode="auto">
          <a:xfrm flipV="1">
            <a:off x="2422688" y="4620703"/>
            <a:ext cx="5082620" cy="472880"/>
          </a:xfrm>
          <a:prstGeom prst="bentConnector2">
            <a:avLst/>
          </a:prstGeom>
          <a:solidFill>
            <a:schemeClr val="accent1"/>
          </a:solidFill>
          <a:ln w="63500" cap="flat" cmpd="sng" algn="ctr">
            <a:gradFill>
              <a:gsLst>
                <a:gs pos="0">
                  <a:srgbClr val="006600"/>
                </a:gs>
                <a:gs pos="100000">
                  <a:srgbClr val="92D050"/>
                </a:gs>
              </a:gsLst>
              <a:lin ang="5400000" scaled="1"/>
            </a:gra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F94221F-2337-FFBF-EA1E-95BA8B08C3C0}"/>
              </a:ext>
            </a:extLst>
          </p:cNvPr>
          <p:cNvSpPr txBox="1"/>
          <p:nvPr/>
        </p:nvSpPr>
        <p:spPr>
          <a:xfrm>
            <a:off x="5181600" y="521381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Culminates in final budget drafts to BOE for consideration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6A3C3F7-8C8B-BA9E-E60A-8EE819A8E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63" y="1828800"/>
            <a:ext cx="8715081" cy="59055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28306ED7-7503-5F2E-A9F4-9E3958ABB595}"/>
              </a:ext>
            </a:extLst>
          </p:cNvPr>
          <p:cNvGrpSpPr/>
          <p:nvPr/>
        </p:nvGrpSpPr>
        <p:grpSpPr>
          <a:xfrm>
            <a:off x="215063" y="2809973"/>
            <a:ext cx="4645175" cy="3596807"/>
            <a:chOff x="2249412" y="1630596"/>
            <a:chExt cx="4645175" cy="3596807"/>
          </a:xfrm>
        </p:grpSpPr>
        <p:sp>
          <p:nvSpPr>
            <p:cNvPr id="55" name="Arrow: Circular 54">
              <a:extLst>
                <a:ext uri="{FF2B5EF4-FFF2-40B4-BE49-F238E27FC236}">
                  <a16:creationId xmlns:a16="http://schemas.microsoft.com/office/drawing/2014/main" id="{E0D4544F-CEA0-F774-280F-2E280B3F2EF9}"/>
                </a:ext>
              </a:extLst>
            </p:cNvPr>
            <p:cNvSpPr/>
            <p:nvPr/>
          </p:nvSpPr>
          <p:spPr>
            <a:xfrm>
              <a:off x="2798251" y="1630596"/>
              <a:ext cx="3579676" cy="3579676"/>
            </a:xfrm>
            <a:prstGeom prst="circularArrow">
              <a:avLst>
                <a:gd name="adj1" fmla="val 5544"/>
                <a:gd name="adj2" fmla="val 330680"/>
                <a:gd name="adj3" fmla="val 13514948"/>
                <a:gd name="adj4" fmla="val 17546925"/>
                <a:gd name="adj5" fmla="val 5757"/>
              </a:avLst>
            </a:prstGeom>
            <a:solidFill>
              <a:srgbClr val="002E8A">
                <a:alpha val="50000"/>
              </a:srgb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5B98AAC-369C-B075-412E-A0CA7B1064EF}"/>
                </a:ext>
              </a:extLst>
            </p:cNvPr>
            <p:cNvGrpSpPr/>
            <p:nvPr/>
          </p:nvGrpSpPr>
          <p:grpSpPr>
            <a:xfrm>
              <a:off x="3657597" y="1726687"/>
              <a:ext cx="1860983" cy="814884"/>
              <a:chOff x="1752599" y="540"/>
              <a:chExt cx="1860983" cy="814884"/>
            </a:xfrm>
          </p:grpSpPr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4227E47D-19B3-17F0-29F1-8E43AC4E94F3}"/>
                  </a:ext>
                </a:extLst>
              </p:cNvPr>
              <p:cNvSpPr/>
              <p:nvPr/>
            </p:nvSpPr>
            <p:spPr>
              <a:xfrm>
                <a:off x="1752599" y="540"/>
                <a:ext cx="1860983" cy="814884"/>
              </a:xfrm>
              <a:prstGeom prst="roundRect">
                <a:avLst/>
              </a:prstGeom>
              <a:gradFill flip="none" rotWithShape="0">
                <a:gsLst>
                  <a:gs pos="0">
                    <a:srgbClr val="FF9933">
                      <a:shade val="30000"/>
                      <a:satMod val="115000"/>
                    </a:srgbClr>
                  </a:gs>
                  <a:gs pos="50000">
                    <a:srgbClr val="FF9933">
                      <a:shade val="67500"/>
                      <a:satMod val="115000"/>
                    </a:srgbClr>
                  </a:gs>
                  <a:gs pos="100000">
                    <a:srgbClr val="FF9933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: Rounded Corners 5">
                <a:extLst>
                  <a:ext uri="{FF2B5EF4-FFF2-40B4-BE49-F238E27FC236}">
                    <a16:creationId xmlns:a16="http://schemas.microsoft.com/office/drawing/2014/main" id="{D379C581-BE24-6D39-8951-535D31994AAE}"/>
                  </a:ext>
                </a:extLst>
              </p:cNvPr>
              <p:cNvSpPr txBox="1"/>
              <p:nvPr/>
            </p:nvSpPr>
            <p:spPr>
              <a:xfrm>
                <a:off x="1792378" y="40319"/>
                <a:ext cx="1781425" cy="7353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US" sz="1400" kern="1200" dirty="0"/>
                  <a:t>Budget Proposals from each </a:t>
                </a:r>
              </a:p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US" sz="1400" kern="1200" dirty="0"/>
                  <a:t>Department / Building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5316F1F-F9B5-B69A-D886-C46492AE6AA4}"/>
                </a:ext>
              </a:extLst>
            </p:cNvPr>
            <p:cNvGrpSpPr/>
            <p:nvPr/>
          </p:nvGrpSpPr>
          <p:grpSpPr>
            <a:xfrm>
              <a:off x="5029203" y="2964721"/>
              <a:ext cx="1865384" cy="814884"/>
              <a:chOff x="3124205" y="1238574"/>
              <a:chExt cx="1865384" cy="814884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5F23E1CE-7017-0050-B4F4-43E72FBD66EB}"/>
                  </a:ext>
                </a:extLst>
              </p:cNvPr>
              <p:cNvSpPr/>
              <p:nvPr/>
            </p:nvSpPr>
            <p:spPr>
              <a:xfrm>
                <a:off x="3124205" y="1238574"/>
                <a:ext cx="1865384" cy="814884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002060"/>
                  </a:gs>
                </a:gsLst>
                <a:lin ang="270000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: Rounded Corners 7">
                <a:extLst>
                  <a:ext uri="{FF2B5EF4-FFF2-40B4-BE49-F238E27FC236}">
                    <a16:creationId xmlns:a16="http://schemas.microsoft.com/office/drawing/2014/main" id="{E7B361A5-3505-B5F0-454A-EF5FC2D532A8}"/>
                  </a:ext>
                </a:extLst>
              </p:cNvPr>
              <p:cNvSpPr txBox="1"/>
              <p:nvPr/>
            </p:nvSpPr>
            <p:spPr>
              <a:xfrm>
                <a:off x="3163984" y="1278353"/>
                <a:ext cx="1785826" cy="7353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US" sz="1400" kern="1200" dirty="0">
                    <a:solidFill>
                      <a:srgbClr val="FFFFFF"/>
                    </a:solidFill>
                    <a:latin typeface="Times New Roman"/>
                    <a:ea typeface="+mn-ea"/>
                    <a:cs typeface="+mn-cs"/>
                  </a:rPr>
                  <a:t>Initial trend analysis / Review of need and back-up documentation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5299096-7AD9-0A77-7262-BE4573F46809}"/>
                </a:ext>
              </a:extLst>
            </p:cNvPr>
            <p:cNvGrpSpPr/>
            <p:nvPr/>
          </p:nvGrpSpPr>
          <p:grpSpPr>
            <a:xfrm>
              <a:off x="4892036" y="4412516"/>
              <a:ext cx="1965957" cy="814884"/>
              <a:chOff x="2987038" y="2686369"/>
              <a:chExt cx="1965957" cy="814884"/>
            </a:xfrm>
          </p:grpSpPr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979E1E5F-B0C9-2872-F513-043E16E78B99}"/>
                  </a:ext>
                </a:extLst>
              </p:cNvPr>
              <p:cNvSpPr/>
              <p:nvPr/>
            </p:nvSpPr>
            <p:spPr>
              <a:xfrm>
                <a:off x="2987038" y="2686369"/>
                <a:ext cx="1965957" cy="814884"/>
              </a:xfrm>
              <a:prstGeom prst="roundRect">
                <a:avLst/>
              </a:prstGeom>
              <a:gradFill flip="none" rotWithShape="0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E2B200"/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: Rounded Corners 9">
                <a:extLst>
                  <a:ext uri="{FF2B5EF4-FFF2-40B4-BE49-F238E27FC236}">
                    <a16:creationId xmlns:a16="http://schemas.microsoft.com/office/drawing/2014/main" id="{C595533E-7A91-69F3-3F6C-239F616D3E76}"/>
                  </a:ext>
                </a:extLst>
              </p:cNvPr>
              <p:cNvSpPr txBox="1"/>
              <p:nvPr/>
            </p:nvSpPr>
            <p:spPr>
              <a:xfrm>
                <a:off x="3026817" y="2726148"/>
                <a:ext cx="1886399" cy="7353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400" kern="1200" dirty="0">
                    <a:solidFill>
                      <a:srgbClr val="FFFFFF"/>
                    </a:solidFill>
                    <a:latin typeface="Times New Roman"/>
                    <a:ea typeface="+mn-ea"/>
                    <a:cs typeface="+mn-cs"/>
                  </a:rPr>
                  <a:t>Ongoing analysis of major cost drivers, contractual obligations, strategic planning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46E0469-33CD-785B-211F-F7E4B1994142}"/>
                </a:ext>
              </a:extLst>
            </p:cNvPr>
            <p:cNvGrpSpPr/>
            <p:nvPr/>
          </p:nvGrpSpPr>
          <p:grpSpPr>
            <a:xfrm>
              <a:off x="2362190" y="4412519"/>
              <a:ext cx="1965957" cy="814884"/>
              <a:chOff x="457192" y="2686372"/>
              <a:chExt cx="1965957" cy="814884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260D11AC-5893-B603-EA94-45671624D1BC}"/>
                  </a:ext>
                </a:extLst>
              </p:cNvPr>
              <p:cNvSpPr/>
              <p:nvPr/>
            </p:nvSpPr>
            <p:spPr>
              <a:xfrm>
                <a:off x="457192" y="2686372"/>
                <a:ext cx="1965957" cy="814884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3300">
                      <a:shade val="30000"/>
                      <a:satMod val="115000"/>
                    </a:srgbClr>
                  </a:gs>
                  <a:gs pos="50000">
                    <a:srgbClr val="FF3300">
                      <a:shade val="67500"/>
                      <a:satMod val="115000"/>
                    </a:srgbClr>
                  </a:gs>
                  <a:gs pos="100000">
                    <a:srgbClr val="FF3300">
                      <a:shade val="100000"/>
                      <a:satMod val="115000"/>
                      <a:alpha val="50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: Rounded Corners 11">
                <a:extLst>
                  <a:ext uri="{FF2B5EF4-FFF2-40B4-BE49-F238E27FC236}">
                    <a16:creationId xmlns:a16="http://schemas.microsoft.com/office/drawing/2014/main" id="{AD2EB97F-5782-F47B-6CD6-B56B8FFDA411}"/>
                  </a:ext>
                </a:extLst>
              </p:cNvPr>
              <p:cNvSpPr txBox="1"/>
              <p:nvPr/>
            </p:nvSpPr>
            <p:spPr>
              <a:xfrm>
                <a:off x="496971" y="2726151"/>
                <a:ext cx="1886399" cy="7353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400" kern="1200" dirty="0">
                    <a:solidFill>
                      <a:srgbClr val="FFFFFF"/>
                    </a:solidFill>
                    <a:latin typeface="Times New Roman"/>
                    <a:ea typeface="+mn-ea"/>
                    <a:cs typeface="+mn-cs"/>
                  </a:rPr>
                  <a:t>Departments / Buildings Principals meet with Superintendent and   Asst. Supt./Business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F195E24-D12B-2B4E-9BC0-4EEB061E9FC4}"/>
                </a:ext>
              </a:extLst>
            </p:cNvPr>
            <p:cNvGrpSpPr/>
            <p:nvPr/>
          </p:nvGrpSpPr>
          <p:grpSpPr>
            <a:xfrm>
              <a:off x="2249412" y="2964722"/>
              <a:ext cx="1865384" cy="814884"/>
              <a:chOff x="344414" y="1238575"/>
              <a:chExt cx="1865384" cy="814884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2E151DB1-2854-12AC-1B49-90F9D32D9F7B}"/>
                  </a:ext>
                </a:extLst>
              </p:cNvPr>
              <p:cNvSpPr/>
              <p:nvPr/>
            </p:nvSpPr>
            <p:spPr>
              <a:xfrm>
                <a:off x="344414" y="1238575"/>
                <a:ext cx="1865384" cy="814884"/>
              </a:xfrm>
              <a:prstGeom prst="roundRect">
                <a:avLst/>
              </a:prstGeom>
              <a:gradFill flip="none" rotWithShape="0">
                <a:gsLst>
                  <a:gs pos="0">
                    <a:srgbClr val="006600"/>
                  </a:gs>
                  <a:gs pos="100000">
                    <a:srgbClr val="9BB39B"/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Rectangle: Rounded Corners 13">
                <a:extLst>
                  <a:ext uri="{FF2B5EF4-FFF2-40B4-BE49-F238E27FC236}">
                    <a16:creationId xmlns:a16="http://schemas.microsoft.com/office/drawing/2014/main" id="{68EF1804-E8F9-C46B-2474-E43FB8DD0573}"/>
                  </a:ext>
                </a:extLst>
              </p:cNvPr>
              <p:cNvSpPr txBox="1"/>
              <p:nvPr/>
            </p:nvSpPr>
            <p:spPr>
              <a:xfrm>
                <a:off x="384193" y="1278354"/>
                <a:ext cx="1785826" cy="7353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400" kern="1200" dirty="0">
                    <a:solidFill>
                      <a:srgbClr val="FFFFFF"/>
                    </a:solidFill>
                    <a:latin typeface="Times New Roman"/>
                    <a:ea typeface="+mn-ea"/>
                    <a:cs typeface="+mn-cs"/>
                  </a:rPr>
                  <a:t>Superintendent’s final evaluation and review with Cabinet</a:t>
                </a:r>
              </a:p>
            </p:txBody>
          </p:sp>
        </p:grpSp>
      </p:grpSp>
      <p:sp>
        <p:nvSpPr>
          <p:cNvPr id="4" name="Right Brace 3">
            <a:extLst>
              <a:ext uri="{FF2B5EF4-FFF2-40B4-BE49-F238E27FC236}">
                <a16:creationId xmlns:a16="http://schemas.microsoft.com/office/drawing/2014/main" id="{3C0E298F-19C2-0892-3958-73D4A2C7FE93}"/>
              </a:ext>
            </a:extLst>
          </p:cNvPr>
          <p:cNvSpPr/>
          <p:nvPr/>
        </p:nvSpPr>
        <p:spPr bwMode="auto">
          <a:xfrm rot="16200000">
            <a:off x="5523816" y="1520085"/>
            <a:ext cx="257176" cy="304802"/>
          </a:xfrm>
          <a:prstGeom prst="rightBrac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99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439F8A-3858-005F-7D8E-DCC05E686B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216275" y="306985"/>
            <a:ext cx="5470525" cy="1192439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Purpose of a School Budget?</a:t>
            </a:r>
          </a:p>
        </p:txBody>
      </p:sp>
      <p:sp>
        <p:nvSpPr>
          <p:cNvPr id="2" name="AutoShape 2" descr="Image result for check mark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7703A307-891B-8597-6FE7-B2317E4BDA41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4" name="Picture 3" descr="A group of kids in a hallway holding a sign&#10;&#10;Description automatically generated">
            <a:extLst>
              <a:ext uri="{FF2B5EF4-FFF2-40B4-BE49-F238E27FC236}">
                <a16:creationId xmlns:a16="http://schemas.microsoft.com/office/drawing/2014/main" id="{D0625D10-5CB4-245B-6130-1AF92FC65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/>
          <a:stretch/>
        </p:blipFill>
        <p:spPr>
          <a:xfrm rot="5400000">
            <a:off x="5978366" y="1917090"/>
            <a:ext cx="2919197" cy="25614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Picture 12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1922894C-9030-5A88-0488-30F1A715E9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0" y="3935820"/>
            <a:ext cx="3330385" cy="249778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2" name="Picture 21" descr="Two men holding certificates&#10;&#10;Description automatically generated">
            <a:extLst>
              <a:ext uri="{FF2B5EF4-FFF2-40B4-BE49-F238E27FC236}">
                <a16:creationId xmlns:a16="http://schemas.microsoft.com/office/drawing/2014/main" id="{9E511C6F-D77D-9724-D67E-A054A76451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482" y="2077000"/>
            <a:ext cx="2491650" cy="186998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6" name="Picture 25" descr="A group of children lying on the floor&#10;&#10;Description automatically generated">
            <a:extLst>
              <a:ext uri="{FF2B5EF4-FFF2-40B4-BE49-F238E27FC236}">
                <a16:creationId xmlns:a16="http://schemas.microsoft.com/office/drawing/2014/main" id="{E540DE9A-29E6-E34A-850F-8F0CCDD11F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840" y="1803695"/>
            <a:ext cx="2609975" cy="195748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2" name="Picture 3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4F6DE9D-0D27-0E2E-E099-1B02AC883A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561" y="4351824"/>
            <a:ext cx="4231813" cy="20977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6" name="Picture 3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40ED168-3DC7-B1CB-2F54-C7FEFBFBF1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8"/>
          <a:stretch/>
        </p:blipFill>
        <p:spPr>
          <a:xfrm rot="5400000">
            <a:off x="6044903" y="3728031"/>
            <a:ext cx="3035300" cy="278121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8" name="Picture 37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0BF72448-B965-1053-3548-F92B22778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79" y="2837739"/>
            <a:ext cx="3286125" cy="24574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3" name="Picture 42" descr="A group of children holding up paper cutouts&#10;&#10;Description automatically generated">
            <a:extLst>
              <a:ext uri="{FF2B5EF4-FFF2-40B4-BE49-F238E27FC236}">
                <a16:creationId xmlns:a16="http://schemas.microsoft.com/office/drawing/2014/main" id="{4AF2FCEC-209D-5BEB-338A-536E6D8329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0"/>
          <a:stretch/>
        </p:blipFill>
        <p:spPr>
          <a:xfrm>
            <a:off x="1510687" y="1707064"/>
            <a:ext cx="3061313" cy="165372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9" name="Picture 38" descr="A person working on a piece of wood&#10;&#10;Description automatically generated">
            <a:extLst>
              <a:ext uri="{FF2B5EF4-FFF2-40B4-BE49-F238E27FC236}">
                <a16:creationId xmlns:a16="http://schemas.microsoft.com/office/drawing/2014/main" id="{D2F6F7E6-B7F0-8510-A055-CF4B08FB89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69" y="2785759"/>
            <a:ext cx="2466036" cy="184952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916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767695-5E9A-57AB-93CD-46AF5458DA9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9C10F4C-BD1C-4C44-7165-2E621D208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97" y="3284370"/>
            <a:ext cx="2006861" cy="1731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white and blue label with black text&#10;&#10;Description automatically generated">
            <a:extLst>
              <a:ext uri="{FF2B5EF4-FFF2-40B4-BE49-F238E27FC236}">
                <a16:creationId xmlns:a16="http://schemas.microsoft.com/office/drawing/2014/main" id="{B4AE693E-1E37-D444-039E-82BEB23610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35" y="2214009"/>
            <a:ext cx="3253762" cy="3203608"/>
          </a:xfrm>
          <a:prstGeom prst="rect">
            <a:avLst/>
          </a:prstGeom>
        </p:spPr>
      </p:pic>
      <p:pic>
        <p:nvPicPr>
          <p:cNvPr id="16" name="Picture 15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CC903FCB-4310-EF8D-B750-055244DF8C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877" y="1706132"/>
            <a:ext cx="2121926" cy="2121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The Best of Long Island: Bethpage Best of LI Program">
            <a:extLst>
              <a:ext uri="{FF2B5EF4-FFF2-40B4-BE49-F238E27FC236}">
                <a16:creationId xmlns:a16="http://schemas.microsoft.com/office/drawing/2014/main" id="{B78FCAF8-2FAD-9700-1DAB-34E4D9F30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7" y="5133171"/>
            <a:ext cx="2873668" cy="143683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circle with white text and a graduation cap&#10;&#10;Description automatically generated">
            <a:extLst>
              <a:ext uri="{FF2B5EF4-FFF2-40B4-BE49-F238E27FC236}">
                <a16:creationId xmlns:a16="http://schemas.microsoft.com/office/drawing/2014/main" id="{CDD703B5-C810-6D6F-08B8-484C480E55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83" y="4294698"/>
            <a:ext cx="2159000" cy="2159000"/>
          </a:xfrm>
          <a:prstGeom prst="rect">
            <a:avLst/>
          </a:prstGeom>
        </p:spPr>
      </p:pic>
      <p:pic>
        <p:nvPicPr>
          <p:cNvPr id="12" name="Picture 11" descr="PTA School of Excellence 2022-2024">
            <a:extLst>
              <a:ext uri="{FF2B5EF4-FFF2-40B4-BE49-F238E27FC236}">
                <a16:creationId xmlns:a16="http://schemas.microsoft.com/office/drawing/2014/main" id="{2BFA10BD-464C-1C6F-09E8-D9B16692A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85" y="1705482"/>
            <a:ext cx="2121926" cy="1443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EA2CCB-88C4-8910-CF22-65EF15C26D1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F501C1C-76A5-C1F3-5AD1-A725B1916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6" y="1701740"/>
            <a:ext cx="6348214" cy="7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6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DD5B39-BCF0-F0C5-2EE6-742FD1BC842E}"/>
              </a:ext>
            </a:extLst>
          </p:cNvPr>
          <p:cNvSpPr txBox="1"/>
          <p:nvPr/>
        </p:nvSpPr>
        <p:spPr>
          <a:xfrm>
            <a:off x="370318" y="2354344"/>
            <a:ext cx="57637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Bethpage Best of LI winners for 2025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 Principal –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Dr. Erica Taylor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 School Psychologist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Meghan Kargman</a:t>
            </a:r>
          </a:p>
        </p:txBody>
      </p:sp>
      <p:pic>
        <p:nvPicPr>
          <p:cNvPr id="17" name="Picture 16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5DAEF88F-C7BD-8146-95BD-1B5E78A6D3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13" y="2067965"/>
            <a:ext cx="3406869" cy="22712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02700A-D189-6C7F-060E-B7EE61F47B61}"/>
              </a:ext>
            </a:extLst>
          </p:cNvPr>
          <p:cNvSpPr txBox="1"/>
          <p:nvPr/>
        </p:nvSpPr>
        <p:spPr>
          <a:xfrm>
            <a:off x="370318" y="4782109"/>
            <a:ext cx="86360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NYSSBA Champion of Change Awards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Two Awards in 2024: Brookside Shark Tank and Wellness Center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Four Awards Total for Baldwin UFSD</a:t>
            </a:r>
          </a:p>
        </p:txBody>
      </p:sp>
    </p:spTree>
    <p:extLst>
      <p:ext uri="{BB962C8B-B14F-4D97-AF65-F5344CB8AC3E}">
        <p14:creationId xmlns:p14="http://schemas.microsoft.com/office/powerpoint/2010/main" val="291677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766D79-1E47-4B8B-CBD1-1D840ED6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38C720-A32D-AAB6-FBAD-C99A97DFAA9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6448F7C-D2D2-1963-7BC9-B568FECB2A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6" y="1701740"/>
            <a:ext cx="6348214" cy="7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474A47-35FB-EC90-AB73-EE173F47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7A2B511-BE11-18EF-9F24-C8954C79BDB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7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DCDB5-5233-D4DC-F6A2-B63EC33CA46F}"/>
              </a:ext>
            </a:extLst>
          </p:cNvPr>
          <p:cNvSpPr txBox="1"/>
          <p:nvPr/>
        </p:nvSpPr>
        <p:spPr>
          <a:xfrm>
            <a:off x="370318" y="2557869"/>
            <a:ext cx="4100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Molly Brown Grant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Only New York school district to win $10,000 award for 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Fine &amp; Performing Arts program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A group of people on a stage&#10;&#10;Description automatically generated">
            <a:extLst>
              <a:ext uri="{FF2B5EF4-FFF2-40B4-BE49-F238E27FC236}">
                <a16:creationId xmlns:a16="http://schemas.microsoft.com/office/drawing/2014/main" id="{4A13BBFC-F213-D7B8-B2B8-C3215EFA17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74" y="2364446"/>
            <a:ext cx="4676997" cy="311799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0076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05CF28-0B33-132C-BAAA-84FED485FCD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27112A4-7DE1-0715-7C27-8D5E4F8410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620361"/>
            <a:ext cx="6772168" cy="7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7194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8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3F228E-2D2A-B370-7009-BD656280B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9116">
            <a:off x="7438820" y="1748254"/>
            <a:ext cx="1292926" cy="10901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BF43D9-ED1C-CAA2-4080-34A9F0B99CF3}"/>
              </a:ext>
            </a:extLst>
          </p:cNvPr>
          <p:cNvSpPr txBox="1"/>
          <p:nvPr/>
        </p:nvSpPr>
        <p:spPr>
          <a:xfrm>
            <a:off x="352328" y="2074834"/>
            <a:ext cx="847382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Ongoing/New Major Initiatives: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i="1" u="sng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School2Career Efforts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a typeface="PMingLiU" panose="02020500000000000000" pitchFamily="18" charset="-120"/>
                <a:cs typeface="Times New Roman" panose="02020603050405020304" pitchFamily="18" charset="0"/>
              </a:rPr>
              <a:t>Senior Experience Course</a:t>
            </a:r>
            <a:endParaRPr lang="en-US" sz="1600" b="1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Baldwin High School Academic Academies</a:t>
            </a:r>
            <a:endParaRPr lang="en-US" sz="160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Pre-Academies</a:t>
            </a:r>
            <a:r>
              <a:rPr lang="en-US" sz="16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Career &amp; Technical Education (CTE) at Baldwin High </a:t>
            </a:r>
            <a:r>
              <a:rPr lang="en-US" sz="1600" b="1" dirty="0" err="1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School@Shubert</a:t>
            </a:r>
            <a:endParaRPr lang="en-US" sz="1600" dirty="0"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Mentoring Program at Baldwin High School </a:t>
            </a:r>
            <a:r>
              <a:rPr lang="en-US" sz="1600" b="1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and </a:t>
            </a: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Baldwin Middle School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a typeface="PMingLiU" panose="02020500000000000000" pitchFamily="18" charset="-120"/>
                <a:cs typeface="Times New Roman" panose="02020603050405020304" pitchFamily="18" charset="0"/>
              </a:rPr>
              <a:t>Continued Expansion of Advanced and Innovative Coursework</a:t>
            </a:r>
            <a:endParaRPr lang="en-US" sz="1600" b="1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More than 30 dual enrollment (college-level) courses and 29 AP courses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NCCC Partnership allows students to earn up to 36 credits before graduating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PMingLiU" panose="02020500000000000000" pitchFamily="18" charset="-120"/>
                <a:cs typeface="Times New Roman" panose="02020603050405020304" pitchFamily="18" charset="0"/>
              </a:rPr>
              <a:t>AP Capstone Diploma program celebrated 22 Baldwin High School graduates last year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Nearly 50% </a:t>
            </a:r>
            <a:r>
              <a:rPr lang="en-US" sz="1600" dirty="0">
                <a:ea typeface="PMingLiU" panose="02020500000000000000" pitchFamily="18" charset="-120"/>
                <a:cs typeface="Times New Roman" panose="02020603050405020304" pitchFamily="18" charset="0"/>
              </a:rPr>
              <a:t>of high school students take college-credit bearing courses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PMingLiU" panose="02020500000000000000" pitchFamily="18" charset="-120"/>
                <a:cs typeface="Times New Roman" panose="02020603050405020304" pitchFamily="18" charset="0"/>
              </a:rPr>
              <a:t>Baldwin Schools embedding essential “news and media literacy” skills into curriculum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PMingLiU" panose="02020500000000000000" pitchFamily="18" charset="-120"/>
                <a:cs typeface="Times New Roman" panose="02020603050405020304" pitchFamily="18" charset="0"/>
              </a:rPr>
              <a:t>College credit bearing course with Stony Brook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Wellness Centers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Mindfulness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Thought Leaders &amp; Baldwin 2035</a:t>
            </a:r>
            <a:endParaRPr lang="en-US" sz="160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7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AA34953-8491-8FBF-0817-80AD5DD0481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62116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9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19A6C-8F76-7898-06D2-6EADA5C7C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79116">
            <a:off x="7320836" y="1748254"/>
            <a:ext cx="1292926" cy="109011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430D164-7DFF-9C47-907F-0D4A27C6AB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702987"/>
            <a:ext cx="6772168" cy="750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390B60-7523-1257-6BB8-F019A2AD10D0}"/>
              </a:ext>
            </a:extLst>
          </p:cNvPr>
          <p:cNvSpPr txBox="1"/>
          <p:nvPr/>
        </p:nvSpPr>
        <p:spPr>
          <a:xfrm>
            <a:off x="357960" y="2405880"/>
            <a:ext cx="8491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Ongoing/New Major Initiatives: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PMingLiU" panose="02020500000000000000" pitchFamily="18" charset="-120"/>
                <a:cs typeface="Times New Roman" panose="02020603050405020304" pitchFamily="18" charset="0"/>
              </a:rPr>
              <a:t>Continued Expansion of </a:t>
            </a:r>
            <a: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College-Level Coursework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PMingLiU" panose="02020500000000000000" pitchFamily="18" charset="-120"/>
                <a:cs typeface="Times New Roman" panose="02020603050405020304" pitchFamily="18" charset="0"/>
              </a:rPr>
              <a:t>District often featured as an “expert” in media based on the topic of news literacy     and the impact of the digital world on students and families </a:t>
            </a:r>
            <a:endParaRPr lang="en-US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2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F9135B-C160-8A09-1BC4-1913A247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4724DC-13CA-F69E-01CE-EEFF6CEEB1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33E9262-CF3D-56A1-A578-FD791AAE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2CB5ACE-BC32-CFA7-CB7A-7C3227498386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4245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10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8694E-B87F-48D1-71F5-059A1F0F0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79116">
            <a:off x="7320836" y="1748254"/>
            <a:ext cx="1292926" cy="109011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C86A22F-B1A2-9AC6-238D-EA69384455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702987"/>
            <a:ext cx="6772168" cy="750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6A6C39-102C-B3FC-246E-A703F0F6218A}"/>
              </a:ext>
            </a:extLst>
          </p:cNvPr>
          <p:cNvSpPr txBox="1"/>
          <p:nvPr/>
        </p:nvSpPr>
        <p:spPr>
          <a:xfrm>
            <a:off x="357960" y="2405880"/>
            <a:ext cx="849159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Ongoing/New Major Initiatives: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Thought Leaders &amp; Baldwin 2035</a:t>
            </a: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 – On-going district/community discussions to work towards thoughtful learning in Baldwin where </a:t>
            </a:r>
            <a:r>
              <a:rPr lang="en-US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students are producers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Mindfulness – </a:t>
            </a: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Successfully integrated mindfulness in elementary physical education and as part of YALE program, and a mindfulness elective at Baldwin High School  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Wellness Centers </a:t>
            </a: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– Secured funding to construct Wellness Centers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Middle school complete and fully operational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High school under construction with a planned launch, </a:t>
            </a:r>
            <a:r>
              <a:rPr lang="en-US" dirty="0">
                <a:ea typeface="PMingLiU" panose="02020500000000000000" pitchFamily="18" charset="-120"/>
                <a:cs typeface="Times New Roman" panose="02020603050405020304" pitchFamily="18" charset="0"/>
              </a:rPr>
              <a:t>Spring 2025</a:t>
            </a:r>
            <a:endParaRPr lang="en-US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7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807CB6-1053-4025-E088-7E46E2C23F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7031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11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4128EF0-1F76-9638-381E-AA73D2AD2F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707862"/>
            <a:ext cx="6772168" cy="7509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3DFBE-F9C2-7B28-7F04-9C261BE87671}"/>
              </a:ext>
            </a:extLst>
          </p:cNvPr>
          <p:cNvSpPr txBox="1"/>
          <p:nvPr/>
        </p:nvSpPr>
        <p:spPr>
          <a:xfrm>
            <a:off x="304799" y="2278530"/>
            <a:ext cx="6420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Major Initiatives for Students: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Recording Studio and Jewelry Academy</a:t>
            </a:r>
            <a:br>
              <a:rPr lang="en-US" b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</a:br>
            <a:r>
              <a:rPr lang="en-US" dirty="0">
                <a:ea typeface="PMingLiU" panose="02020500000000000000" pitchFamily="18" charset="-120"/>
                <a:cs typeface="Times New Roman" panose="02020603050405020304" pitchFamily="18" charset="0"/>
              </a:rPr>
              <a:t>a</a:t>
            </a: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imed at nurturing the talents and aspirations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of our students </a:t>
            </a:r>
          </a:p>
        </p:txBody>
      </p:sp>
      <p:pic>
        <p:nvPicPr>
          <p:cNvPr id="10" name="Picture 9" descr="A chalkboard with a red arrow pointing up&#10;&#10;Description automatically generated">
            <a:extLst>
              <a:ext uri="{FF2B5EF4-FFF2-40B4-BE49-F238E27FC236}">
                <a16:creationId xmlns:a16="http://schemas.microsoft.com/office/drawing/2014/main" id="{AEBB5665-1237-58C4-273E-9C7903B4A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9746">
            <a:off x="5532560" y="2474195"/>
            <a:ext cx="3257124" cy="222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4A99E9-B3FB-E762-3D96-C340AC590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79964">
            <a:off x="572133" y="3955418"/>
            <a:ext cx="2984116" cy="2519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12AEF0-38B7-6CC9-95E5-7F888E25E988}"/>
              </a:ext>
            </a:extLst>
          </p:cNvPr>
          <p:cNvSpPr txBox="1"/>
          <p:nvPr/>
        </p:nvSpPr>
        <p:spPr>
          <a:xfrm>
            <a:off x="4126332" y="5018016"/>
            <a:ext cx="4581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We look forward to seeing the incredible projects </a:t>
            </a:r>
            <a:r>
              <a:rPr lang="en-US" dirty="0">
                <a:ea typeface="PMingLiU" panose="02020500000000000000" pitchFamily="18" charset="-120"/>
                <a:cs typeface="Times New Roman" panose="02020603050405020304" pitchFamily="18" charset="0"/>
              </a:rPr>
              <a:t>a</a:t>
            </a:r>
            <a:r>
              <a:rPr lang="en-US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nd creative endeavors that have and will continue to emerge in the years to come</a:t>
            </a:r>
          </a:p>
        </p:txBody>
      </p:sp>
    </p:spTree>
    <p:extLst>
      <p:ext uri="{BB962C8B-B14F-4D97-AF65-F5344CB8AC3E}">
        <p14:creationId xmlns:p14="http://schemas.microsoft.com/office/powerpoint/2010/main" val="65734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D7A720A-0AF4-7883-DA52-AD4B55089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067E8BC-7C25-6B6F-6DCF-4CAF0A645FC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74964FE-B913-F5A9-8EE3-22AE88430FAD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12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7E644-4F8E-C9D6-98A0-A393C5766FE8}"/>
              </a:ext>
            </a:extLst>
          </p:cNvPr>
          <p:cNvSpPr txBox="1"/>
          <p:nvPr/>
        </p:nvSpPr>
        <p:spPr>
          <a:xfrm>
            <a:off x="192507" y="1587055"/>
            <a:ext cx="851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02060"/>
                </a:solidFill>
              </a:rPr>
              <a:t>“One Flight Up” Recording Studio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44453D-CDFA-0896-DE23-5E2EA0D41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8240">
            <a:off x="351501" y="2621576"/>
            <a:ext cx="5236651" cy="3752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34DC56-944A-DA71-47B9-C31E543FA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0612">
            <a:off x="5677001" y="2381407"/>
            <a:ext cx="2756921" cy="3446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7BBF878-D6B3-889D-2217-227CB4D00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</p:spPr>
        <p:txBody>
          <a:bodyPr anchor="ctr"/>
          <a:lstStyle/>
          <a:p>
            <a:r>
              <a:rPr lang="en-US" sz="3200" dirty="0"/>
              <a:t>Other District 			Capital Initiatives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AACF3E-59DA-CFB6-33F4-A83D99CBD0DE}"/>
              </a:ext>
            </a:extLst>
          </p:cNvPr>
          <p:cNvSpPr txBox="1"/>
          <p:nvPr/>
        </p:nvSpPr>
        <p:spPr>
          <a:xfrm>
            <a:off x="192507" y="1587055"/>
            <a:ext cx="3555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 District Initiatives</a:t>
            </a:r>
          </a:p>
        </p:txBody>
      </p:sp>
    </p:spTree>
    <p:extLst>
      <p:ext uri="{BB962C8B-B14F-4D97-AF65-F5344CB8AC3E}">
        <p14:creationId xmlns:p14="http://schemas.microsoft.com/office/powerpoint/2010/main" val="234386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9513102-4CAB-60B5-E586-C9D50EB22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BC86925-CFE2-144B-61C2-DD7DCECD9F2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3D0A932-90C8-5B8C-68CE-9186E095CE07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75898-88FF-4D2E-320A-B479BD9ED22B}"/>
              </a:ext>
            </a:extLst>
          </p:cNvPr>
          <p:cNvSpPr txBox="1"/>
          <p:nvPr/>
        </p:nvSpPr>
        <p:spPr>
          <a:xfrm>
            <a:off x="192507" y="1587055"/>
            <a:ext cx="8515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02060"/>
                </a:solidFill>
              </a:rPr>
              <a:t>Future Jewelers Academy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5C591D-EAAE-4527-92EE-791958627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36" y="2048720"/>
            <a:ext cx="7810499" cy="4429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B7AA70C-6BB1-DC27-D340-913B0C3B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</p:spPr>
        <p:txBody>
          <a:bodyPr anchor="ctr"/>
          <a:lstStyle/>
          <a:p>
            <a:r>
              <a:rPr lang="en-US" sz="3200" dirty="0"/>
              <a:t>Other District 			Capital Initiatives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857CB7-A4BE-D50F-6F39-D339EF8D1A09}"/>
              </a:ext>
            </a:extLst>
          </p:cNvPr>
          <p:cNvSpPr txBox="1"/>
          <p:nvPr/>
        </p:nvSpPr>
        <p:spPr>
          <a:xfrm>
            <a:off x="192507" y="1587055"/>
            <a:ext cx="3555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 District Initiatives</a:t>
            </a:r>
          </a:p>
        </p:txBody>
      </p:sp>
    </p:spTree>
    <p:extLst>
      <p:ext uri="{BB962C8B-B14F-4D97-AF65-F5344CB8AC3E}">
        <p14:creationId xmlns:p14="http://schemas.microsoft.com/office/powerpoint/2010/main" val="119868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4AD85-A0E4-54D3-4B7B-1B5FA4F5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971080-8679-E4CB-DC8E-5C7884152AC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76F72A-CA46-259C-DDC0-12F12FB3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br>
              <a:rPr lang="en-US" dirty="0"/>
            </a:br>
            <a:r>
              <a:rPr lang="en-US" dirty="0"/>
              <a:t>Accomplishments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D15AF9F-F8AE-1038-89B6-AEFD78B79AE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7194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14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1F9F54F-7514-03E5-3ABB-018A486FB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707862"/>
            <a:ext cx="6772168" cy="750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222034-BBF8-6989-E54F-FF4C19707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9116">
            <a:off x="7320836" y="1748254"/>
            <a:ext cx="1292926" cy="10901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18AEAF-89B9-DC4B-E144-F0CD1AB65FB3}"/>
              </a:ext>
            </a:extLst>
          </p:cNvPr>
          <p:cNvSpPr txBox="1"/>
          <p:nvPr/>
        </p:nvSpPr>
        <p:spPr>
          <a:xfrm>
            <a:off x="370318" y="2259316"/>
            <a:ext cx="8232908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Major Initiatives for Staff and Students: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Baldwin 2035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b="1" i="1" dirty="0"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i="1" dirty="0">
                <a:ea typeface="PMingLiU" panose="02020500000000000000" pitchFamily="18" charset="-120"/>
                <a:cs typeface="Times New Roman" panose="02020603050405020304" pitchFamily="18" charset="0"/>
              </a:rPr>
              <a:t>Focused on developing the 6 C’s</a:t>
            </a:r>
            <a:endParaRPr lang="en-US" sz="2400" b="1" i="1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Creativity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a typeface="PMingLiU" panose="02020500000000000000" pitchFamily="18" charset="-120"/>
                <a:cs typeface="Times New Roman" panose="02020603050405020304" pitchFamily="18" charset="0"/>
              </a:rPr>
              <a:t>Critical-thinking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Communication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a typeface="PMingLiU" panose="02020500000000000000" pitchFamily="18" charset="-120"/>
                <a:cs typeface="Times New Roman" panose="02020603050405020304" pitchFamily="18" charset="0"/>
              </a:rPr>
              <a:t>Collaboration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ffectLst/>
                <a:ea typeface="PMingLiU" panose="02020500000000000000" pitchFamily="18" charset="-120"/>
                <a:cs typeface="Times New Roman" panose="02020603050405020304" pitchFamily="18" charset="0"/>
              </a:rPr>
              <a:t>Character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 i="1" dirty="0">
                <a:ea typeface="PMingLiU" panose="02020500000000000000" pitchFamily="18" charset="-120"/>
                <a:cs typeface="Times New Roman" panose="02020603050405020304" pitchFamily="18" charset="0"/>
              </a:rPr>
              <a:t>Civics</a:t>
            </a:r>
            <a:endParaRPr lang="en-US" sz="2400" i="1" dirty="0">
              <a:effectLst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3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B2D56-40B9-1D38-DCAE-923AA2935C0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Baldwin Class Size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-1070811" y="6309996"/>
            <a:ext cx="41295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15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03F051-28A0-BF9D-22FE-DF6EA9C9A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619991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Size Analysis – K-6: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388A20-0218-11DA-B72B-2A708D610E7D}"/>
              </a:ext>
            </a:extLst>
          </p:cNvPr>
          <p:cNvSpPr txBox="1"/>
          <p:nvPr/>
        </p:nvSpPr>
        <p:spPr>
          <a:xfrm>
            <a:off x="3006216" y="6295104"/>
            <a:ext cx="512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Source:  Nassau BOCES 2024-25 Elementary Class Size Study, December,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422630-466B-6058-B169-8AB3B2B03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97" y="2088448"/>
            <a:ext cx="7100381" cy="41795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4CC966-B383-BA96-FE2B-48630A2F942D}"/>
              </a:ext>
            </a:extLst>
          </p:cNvPr>
          <p:cNvSpPr/>
          <p:nvPr/>
        </p:nvSpPr>
        <p:spPr>
          <a:xfrm>
            <a:off x="1042222" y="2658836"/>
            <a:ext cx="6964354" cy="276999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6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CFC37D7-4812-4613-539E-00B3FC663A3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Planning for the Future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16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7" name="Picture 6" descr="A picture containing grass, sky, outdoor, person&#10;&#10;Description automatically generated">
            <a:extLst>
              <a:ext uri="{FF2B5EF4-FFF2-40B4-BE49-F238E27FC236}">
                <a16:creationId xmlns:a16="http://schemas.microsoft.com/office/drawing/2014/main" id="{B5533DE3-3704-A3E3-1FB2-BA4128A3B4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78" y="1976285"/>
            <a:ext cx="5997677" cy="4498259"/>
          </a:xfrm>
          <a:prstGeom prst="roundRect">
            <a:avLst>
              <a:gd name="adj" fmla="val 1907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8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787155F7-72C1-E110-ACD0-54A6707DC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" y="1824981"/>
            <a:ext cx="7911022" cy="74815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596AC9-7708-B44E-C4FB-C695C9E6BF40}"/>
              </a:ext>
            </a:extLst>
          </p:cNvPr>
          <p:cNvCxnSpPr/>
          <p:nvPr/>
        </p:nvCxnSpPr>
        <p:spPr>
          <a:xfrm>
            <a:off x="2261419" y="2320412"/>
            <a:ext cx="1632155" cy="0"/>
          </a:xfrm>
          <a:prstGeom prst="line">
            <a:avLst/>
          </a:prstGeom>
          <a:ln w="41275">
            <a:solidFill>
              <a:srgbClr val="1B5D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82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2CAFB2-B140-DC8E-2263-26D1B8179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2184E26-E287-6EAA-DDD6-EE9A50FD2FEB}"/>
              </a:ext>
            </a:extLst>
          </p:cNvPr>
          <p:cNvSpPr/>
          <p:nvPr/>
        </p:nvSpPr>
        <p:spPr>
          <a:xfrm>
            <a:off x="7865812" y="6004563"/>
            <a:ext cx="982980" cy="582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B83D8F-3FFC-0797-C388-055A9A9D3F0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568EB34A-C8A7-D12C-7089-238D06054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1355" y="291179"/>
            <a:ext cx="5819569" cy="1232821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Year’s Focus: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endParaRPr lang="en-US" alt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01A880C-FCE5-BEC3-7D31-83B45D59BAB3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17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8678E3-DF47-5983-DB0E-4E5C1C842AE5}"/>
              </a:ext>
            </a:extLst>
          </p:cNvPr>
          <p:cNvSpPr txBox="1">
            <a:spLocks/>
          </p:cNvSpPr>
          <p:nvPr/>
        </p:nvSpPr>
        <p:spPr>
          <a:xfrm>
            <a:off x="344128" y="1455454"/>
            <a:ext cx="8504664" cy="1215638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Unpredictability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8AD6FE-1E96-EC6F-0851-9383AA9CD448}"/>
              </a:ext>
            </a:extLst>
          </p:cNvPr>
          <p:cNvCxnSpPr/>
          <p:nvPr/>
        </p:nvCxnSpPr>
        <p:spPr>
          <a:xfrm>
            <a:off x="344128" y="2503170"/>
            <a:ext cx="8504664" cy="0"/>
          </a:xfrm>
          <a:prstGeom prst="line">
            <a:avLst/>
          </a:prstGeom>
          <a:ln w="12700">
            <a:solidFill>
              <a:srgbClr val="0B2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294D8A6-6431-A797-D8D7-22DBF84FD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8" y="2671092"/>
            <a:ext cx="8383352" cy="388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74728A-C653-2810-5ED8-765F4CBC017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3D91E889-55EE-E718-CB74-05945787E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1355" y="291179"/>
            <a:ext cx="5819569" cy="1232821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Year’s Focus: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endParaRPr lang="en-US" alt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FF030DF-8E9D-2B81-2C1E-59BA77BADFEE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18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201153-8B44-E253-066A-76CD8BB5945D}"/>
              </a:ext>
            </a:extLst>
          </p:cNvPr>
          <p:cNvSpPr txBox="1"/>
          <p:nvPr/>
        </p:nvSpPr>
        <p:spPr>
          <a:xfrm>
            <a:off x="190263" y="2508869"/>
            <a:ext cx="8613562" cy="40345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/>
                <a:cs typeface="Arial"/>
              </a:rPr>
              <a:t>  </a:t>
            </a:r>
            <a:r>
              <a:rPr lang="en-US" sz="3200" b="1" dirty="0">
                <a:latin typeface="Times New Roman"/>
                <a:cs typeface="Arial"/>
              </a:rPr>
              <a:t>Funding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New York State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Federal (Grants and other aid)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US Department of Education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/>
                <a:cs typeface="Arial"/>
              </a:rPr>
              <a:t>  Major Cost Drivers  (Mandated and Unpredictable)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Transportation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Special Education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BOCES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5646FE-1C62-62E3-6194-55C09BF7F27F}"/>
              </a:ext>
            </a:extLst>
          </p:cNvPr>
          <p:cNvSpPr txBox="1">
            <a:spLocks/>
          </p:cNvSpPr>
          <p:nvPr/>
        </p:nvSpPr>
        <p:spPr>
          <a:xfrm>
            <a:off x="344128" y="1455454"/>
            <a:ext cx="8504664" cy="1215638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Unpredictability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07D9FB-1754-35B2-0D4A-A6DA4D724E1D}"/>
              </a:ext>
            </a:extLst>
          </p:cNvPr>
          <p:cNvCxnSpPr/>
          <p:nvPr/>
        </p:nvCxnSpPr>
        <p:spPr>
          <a:xfrm>
            <a:off x="344128" y="2503170"/>
            <a:ext cx="8504664" cy="0"/>
          </a:xfrm>
          <a:prstGeom prst="line">
            <a:avLst/>
          </a:prstGeom>
          <a:ln w="12700">
            <a:solidFill>
              <a:srgbClr val="0B2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42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8EA1882-15B6-B45A-B1EB-050E2674A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14AF7D-C534-BC9C-61C5-6DC63B6485D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92A6F6E3-7B32-1B9B-01FA-3BC41E3A7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1355" y="291179"/>
            <a:ext cx="5819569" cy="1232821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Year’s Focus: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endParaRPr lang="en-US" alt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B595353-EC2F-5D18-7EB5-C5D81E21CF81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19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1A735D-32CB-0D95-301C-9C7A9D60B930}"/>
              </a:ext>
            </a:extLst>
          </p:cNvPr>
          <p:cNvSpPr txBox="1"/>
          <p:nvPr/>
        </p:nvSpPr>
        <p:spPr>
          <a:xfrm>
            <a:off x="89643" y="2518049"/>
            <a:ext cx="9153468" cy="29585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  Major Cost Drivers  (Mandated and Unpredictable)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Transportation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Special Education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BOCES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3D311E-FF0F-AB4B-2EA5-08A3B233CA52}"/>
              </a:ext>
            </a:extLst>
          </p:cNvPr>
          <p:cNvSpPr txBox="1">
            <a:spLocks/>
          </p:cNvSpPr>
          <p:nvPr/>
        </p:nvSpPr>
        <p:spPr>
          <a:xfrm>
            <a:off x="344128" y="1455454"/>
            <a:ext cx="8504664" cy="1215638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Unpredictability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525216-3797-FC47-3E96-06CFA304BC9B}"/>
              </a:ext>
            </a:extLst>
          </p:cNvPr>
          <p:cNvCxnSpPr/>
          <p:nvPr/>
        </p:nvCxnSpPr>
        <p:spPr>
          <a:xfrm>
            <a:off x="344128" y="2503170"/>
            <a:ext cx="8504664" cy="0"/>
          </a:xfrm>
          <a:prstGeom prst="line">
            <a:avLst/>
          </a:prstGeom>
          <a:ln w="12700">
            <a:solidFill>
              <a:srgbClr val="0B2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85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618E6F-6ACD-2275-FD5C-5809FE85C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5CEFF9A-4718-943B-85A1-BE3DC52C346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C74DCFAE-2DB3-A8D1-D7B1-97198336C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1355" y="291179"/>
            <a:ext cx="5819569" cy="1232821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Year’s Focus: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endParaRPr lang="en-US" alt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6257954-A052-D95F-4BA7-2EDEEC62461B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20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DC7FF8-254B-E29D-7DA0-2D055ADEEFEB}"/>
              </a:ext>
            </a:extLst>
          </p:cNvPr>
          <p:cNvSpPr txBox="1"/>
          <p:nvPr/>
        </p:nvSpPr>
        <p:spPr>
          <a:xfrm>
            <a:off x="89643" y="2518049"/>
            <a:ext cx="8324715" cy="3697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  District Objectives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Financial / Operational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i="1" u="sng" dirty="0"/>
              <a:t>Sustainability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Preserving student programs and initiatives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F6120D-0FF3-E3D3-B60A-8B321CE07284}"/>
              </a:ext>
            </a:extLst>
          </p:cNvPr>
          <p:cNvSpPr txBox="1">
            <a:spLocks/>
          </p:cNvSpPr>
          <p:nvPr/>
        </p:nvSpPr>
        <p:spPr>
          <a:xfrm>
            <a:off x="344128" y="1455454"/>
            <a:ext cx="8504664" cy="1215638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</a:rPr>
              <a:t>Stability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CB0466-76A6-0102-0CD0-14079892373D}"/>
              </a:ext>
            </a:extLst>
          </p:cNvPr>
          <p:cNvCxnSpPr/>
          <p:nvPr/>
        </p:nvCxnSpPr>
        <p:spPr>
          <a:xfrm>
            <a:off x="344128" y="2503170"/>
            <a:ext cx="8504664" cy="0"/>
          </a:xfrm>
          <a:prstGeom prst="line">
            <a:avLst/>
          </a:prstGeom>
          <a:ln w="12700">
            <a:solidFill>
              <a:srgbClr val="0B2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30024D-8051-023B-7685-665FA1995AE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22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21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6F5336-C5D7-3148-412C-758A2D506A83}"/>
              </a:ext>
            </a:extLst>
          </p:cNvPr>
          <p:cNvSpPr txBox="1">
            <a:spLocks/>
          </p:cNvSpPr>
          <p:nvPr/>
        </p:nvSpPr>
        <p:spPr>
          <a:xfrm>
            <a:off x="3201295" y="293340"/>
            <a:ext cx="5511785" cy="12156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kern="0" dirty="0"/>
              <a:t>Financial / Operational</a:t>
            </a:r>
            <a:br>
              <a:rPr lang="en-US" kern="0" dirty="0"/>
            </a:br>
            <a:r>
              <a:rPr lang="en-US" kern="0" dirty="0"/>
              <a:t>Sustainability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6C8D5F-C818-BB79-2DA3-A61BECA8138E}"/>
              </a:ext>
            </a:extLst>
          </p:cNvPr>
          <p:cNvSpPr txBox="1"/>
          <p:nvPr/>
        </p:nvSpPr>
        <p:spPr>
          <a:xfrm>
            <a:off x="373625" y="2383746"/>
            <a:ext cx="51422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Fiscal Stress Score</a:t>
            </a:r>
            <a:r>
              <a:rPr lang="en-US" dirty="0"/>
              <a:t> - </a:t>
            </a:r>
            <a:r>
              <a:rPr lang="en-US" sz="1200" dirty="0"/>
              <a:t>Point Range (Out of 100 total pts) 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Significant Fiscal Stress 		65 - 100 </a:t>
            </a:r>
          </a:p>
          <a:p>
            <a:r>
              <a:rPr lang="en-US" dirty="0"/>
              <a:t>Moderate Fiscal Stress 		45 - 64.9 </a:t>
            </a:r>
          </a:p>
          <a:p>
            <a:r>
              <a:rPr lang="en-US" dirty="0"/>
              <a:t>Susceptible Fiscal Stress 		25 - 44.9 </a:t>
            </a:r>
          </a:p>
          <a:p>
            <a:r>
              <a:rPr lang="en-US" dirty="0"/>
              <a:t>No Designation			0 - 24.9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73A0D9-72C0-F0EF-5206-261EA0B5D65E}"/>
              </a:ext>
            </a:extLst>
          </p:cNvPr>
          <p:cNvSpPr txBox="1"/>
          <p:nvPr/>
        </p:nvSpPr>
        <p:spPr>
          <a:xfrm>
            <a:off x="373626" y="4513749"/>
            <a:ext cx="51422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Environmental Stress Score</a:t>
            </a:r>
            <a:r>
              <a:rPr lang="en-US" dirty="0"/>
              <a:t> - </a:t>
            </a:r>
            <a:r>
              <a:rPr lang="en-US" sz="1200" dirty="0"/>
              <a:t>Point Range (Out of 100 total pts) </a:t>
            </a:r>
          </a:p>
          <a:p>
            <a:endParaRPr lang="en-US" dirty="0"/>
          </a:p>
          <a:p>
            <a:r>
              <a:rPr lang="en-US" dirty="0"/>
              <a:t>Significant Environmental Stress 	60 - 100 </a:t>
            </a:r>
          </a:p>
          <a:p>
            <a:r>
              <a:rPr lang="en-US" dirty="0"/>
              <a:t>Moderate Environmental Stress 	45 - 59.9 Susceptible Environmental Stress 	30 - 44.9 </a:t>
            </a:r>
          </a:p>
          <a:p>
            <a:r>
              <a:rPr lang="en-US" dirty="0"/>
              <a:t>No Designation 			0 - 29.9</a:t>
            </a:r>
          </a:p>
        </p:txBody>
      </p:sp>
      <p:sp>
        <p:nvSpPr>
          <p:cNvPr id="21" name="Equals 20">
            <a:extLst>
              <a:ext uri="{FF2B5EF4-FFF2-40B4-BE49-F238E27FC236}">
                <a16:creationId xmlns:a16="http://schemas.microsoft.com/office/drawing/2014/main" id="{54DB1549-2408-5EF1-54C0-6558E404EF32}"/>
              </a:ext>
            </a:extLst>
          </p:cNvPr>
          <p:cNvSpPr/>
          <p:nvPr/>
        </p:nvSpPr>
        <p:spPr>
          <a:xfrm>
            <a:off x="5663381" y="3303631"/>
            <a:ext cx="609600" cy="400665"/>
          </a:xfrm>
          <a:prstGeom prst="mathEqual">
            <a:avLst/>
          </a:prstGeom>
          <a:solidFill>
            <a:srgbClr val="0B2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Equals 21">
            <a:extLst>
              <a:ext uri="{FF2B5EF4-FFF2-40B4-BE49-F238E27FC236}">
                <a16:creationId xmlns:a16="http://schemas.microsoft.com/office/drawing/2014/main" id="{4CD94E44-5D49-8924-9B85-CD61E075C03E}"/>
              </a:ext>
            </a:extLst>
          </p:cNvPr>
          <p:cNvSpPr/>
          <p:nvPr/>
        </p:nvSpPr>
        <p:spPr>
          <a:xfrm>
            <a:off x="5663381" y="5417844"/>
            <a:ext cx="609600" cy="400665"/>
          </a:xfrm>
          <a:prstGeom prst="mathEqual">
            <a:avLst/>
          </a:prstGeom>
          <a:solidFill>
            <a:srgbClr val="0B2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07FBA0-669E-DB1B-349F-3DA9F4AF7EC6}"/>
              </a:ext>
            </a:extLst>
          </p:cNvPr>
          <p:cNvSpPr txBox="1"/>
          <p:nvPr/>
        </p:nvSpPr>
        <p:spPr>
          <a:xfrm>
            <a:off x="7207045" y="3042298"/>
            <a:ext cx="1050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2F0BB5"/>
                </a:solidFill>
              </a:rPr>
              <a:t>6.7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8AB213-C360-C079-5769-EBF76BD1CFBD}"/>
              </a:ext>
            </a:extLst>
          </p:cNvPr>
          <p:cNvSpPr txBox="1"/>
          <p:nvPr/>
        </p:nvSpPr>
        <p:spPr>
          <a:xfrm>
            <a:off x="7207045" y="5099454"/>
            <a:ext cx="1396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2F0BB5"/>
                </a:solidFill>
              </a:rPr>
              <a:t>20.0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C83632-D314-CFF4-C5E6-220AA02D92C1}"/>
              </a:ext>
            </a:extLst>
          </p:cNvPr>
          <p:cNvSpPr txBox="1"/>
          <p:nvPr/>
        </p:nvSpPr>
        <p:spPr>
          <a:xfrm>
            <a:off x="363793" y="1614789"/>
            <a:ext cx="763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New York State Comptroller’s Office – Fiscal Stress Analysis Report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538EEE-8FDC-F173-3BEF-85B414A43783}"/>
              </a:ext>
            </a:extLst>
          </p:cNvPr>
          <p:cNvCxnSpPr/>
          <p:nvPr/>
        </p:nvCxnSpPr>
        <p:spPr>
          <a:xfrm>
            <a:off x="422786" y="4444170"/>
            <a:ext cx="79837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26FEE1A-E96E-0E98-DE8F-43BEED0C0433}"/>
              </a:ext>
            </a:extLst>
          </p:cNvPr>
          <p:cNvSpPr txBox="1"/>
          <p:nvPr/>
        </p:nvSpPr>
        <p:spPr>
          <a:xfrm>
            <a:off x="358879" y="195400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50187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7D10885-64E2-D324-B3C0-873699C30B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</p:spPr>
        <p:txBody>
          <a:bodyPr/>
          <a:lstStyle/>
          <a:p>
            <a:r>
              <a:rPr lang="en-US" dirty="0"/>
              <a:t>Financial / Operational</a:t>
            </a:r>
            <a:br>
              <a:rPr lang="en-US" dirty="0"/>
            </a:br>
            <a:r>
              <a:rPr lang="en-US" dirty="0"/>
              <a:t>Sustainability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22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22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322D3-9064-49FA-140C-18819F0768CA}"/>
              </a:ext>
            </a:extLst>
          </p:cNvPr>
          <p:cNvSpPr txBox="1"/>
          <p:nvPr/>
        </p:nvSpPr>
        <p:spPr>
          <a:xfrm>
            <a:off x="373625" y="2373914"/>
            <a:ext cx="51422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Fiscal Stress Score</a:t>
            </a:r>
            <a:r>
              <a:rPr lang="en-US" dirty="0"/>
              <a:t> - </a:t>
            </a:r>
            <a:r>
              <a:rPr lang="en-US" sz="1200" dirty="0"/>
              <a:t>Point Range (Out of 100 total pts) 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Significant Fiscal Stress 		65 - 100 </a:t>
            </a:r>
          </a:p>
          <a:p>
            <a:r>
              <a:rPr lang="en-US" dirty="0"/>
              <a:t>Moderate Fiscal Stress 		45 - 64.9 </a:t>
            </a:r>
          </a:p>
          <a:p>
            <a:r>
              <a:rPr lang="en-US" dirty="0"/>
              <a:t>Susceptible Fiscal Stress 		25 - 44.9 </a:t>
            </a:r>
          </a:p>
          <a:p>
            <a:r>
              <a:rPr lang="en-US" dirty="0"/>
              <a:t>No Designation			0 - 24.9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AC6D8-ED0B-A2B3-4D55-89AA90200982}"/>
              </a:ext>
            </a:extLst>
          </p:cNvPr>
          <p:cNvSpPr txBox="1"/>
          <p:nvPr/>
        </p:nvSpPr>
        <p:spPr>
          <a:xfrm>
            <a:off x="373626" y="4513749"/>
            <a:ext cx="51422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Environmental Stress Score</a:t>
            </a:r>
            <a:r>
              <a:rPr lang="en-US" dirty="0"/>
              <a:t> - </a:t>
            </a:r>
            <a:r>
              <a:rPr lang="en-US" sz="1200" dirty="0"/>
              <a:t>Point Range (Out of 100 total pts) </a:t>
            </a:r>
          </a:p>
          <a:p>
            <a:endParaRPr lang="en-US" dirty="0"/>
          </a:p>
          <a:p>
            <a:r>
              <a:rPr lang="en-US" dirty="0"/>
              <a:t>Significant Environmental Stress 	60 - 100 </a:t>
            </a:r>
          </a:p>
          <a:p>
            <a:r>
              <a:rPr lang="en-US" dirty="0"/>
              <a:t>Moderate Environmental Stress 	45 - 59.9 Susceptible Environmental Stress 	30 - 44.9 </a:t>
            </a:r>
          </a:p>
          <a:p>
            <a:r>
              <a:rPr lang="en-US" dirty="0"/>
              <a:t>No Designation 			0 - 29.9</a:t>
            </a:r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7540415D-8C78-5A1F-C70D-B54EF237A6C7}"/>
              </a:ext>
            </a:extLst>
          </p:cNvPr>
          <p:cNvSpPr/>
          <p:nvPr/>
        </p:nvSpPr>
        <p:spPr>
          <a:xfrm>
            <a:off x="5663381" y="3293799"/>
            <a:ext cx="609600" cy="400665"/>
          </a:xfrm>
          <a:prstGeom prst="mathEqual">
            <a:avLst/>
          </a:prstGeom>
          <a:solidFill>
            <a:srgbClr val="0B2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Equals 9">
            <a:extLst>
              <a:ext uri="{FF2B5EF4-FFF2-40B4-BE49-F238E27FC236}">
                <a16:creationId xmlns:a16="http://schemas.microsoft.com/office/drawing/2014/main" id="{B781434D-F8F0-CFC1-7B2D-4364AF65BA61}"/>
              </a:ext>
            </a:extLst>
          </p:cNvPr>
          <p:cNvSpPr/>
          <p:nvPr/>
        </p:nvSpPr>
        <p:spPr>
          <a:xfrm>
            <a:off x="5663381" y="5417844"/>
            <a:ext cx="609600" cy="400665"/>
          </a:xfrm>
          <a:prstGeom prst="mathEqual">
            <a:avLst/>
          </a:prstGeom>
          <a:solidFill>
            <a:srgbClr val="0B2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A448F7-D2E8-3841-01C4-4B89EE8C79A2}"/>
              </a:ext>
            </a:extLst>
          </p:cNvPr>
          <p:cNvSpPr txBox="1"/>
          <p:nvPr/>
        </p:nvSpPr>
        <p:spPr>
          <a:xfrm>
            <a:off x="7207045" y="3032466"/>
            <a:ext cx="1050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2F0BB5"/>
                </a:solidFill>
              </a:rPr>
              <a:t>6.7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B88101-32C5-1F39-AD91-E17D44A4780A}"/>
              </a:ext>
            </a:extLst>
          </p:cNvPr>
          <p:cNvSpPr txBox="1"/>
          <p:nvPr/>
        </p:nvSpPr>
        <p:spPr>
          <a:xfrm>
            <a:off x="7207045" y="5099454"/>
            <a:ext cx="1396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2F0BB5"/>
                </a:solidFill>
              </a:rPr>
              <a:t>20.0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7E6901-BB9F-1E9C-C3F9-3A823923C9A5}"/>
              </a:ext>
            </a:extLst>
          </p:cNvPr>
          <p:cNvCxnSpPr/>
          <p:nvPr/>
        </p:nvCxnSpPr>
        <p:spPr>
          <a:xfrm>
            <a:off x="422786" y="4424506"/>
            <a:ext cx="79837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8CF0960-E2F4-0598-B3AA-906038AF2A48}"/>
              </a:ext>
            </a:extLst>
          </p:cNvPr>
          <p:cNvSpPr/>
          <p:nvPr/>
        </p:nvSpPr>
        <p:spPr>
          <a:xfrm>
            <a:off x="422786" y="3822280"/>
            <a:ext cx="4827640" cy="26869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5F99F3-F3D6-C8B3-9346-2801EEE87277}"/>
              </a:ext>
            </a:extLst>
          </p:cNvPr>
          <p:cNvSpPr/>
          <p:nvPr/>
        </p:nvSpPr>
        <p:spPr>
          <a:xfrm>
            <a:off x="422786" y="5960798"/>
            <a:ext cx="4827640" cy="26869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898FC-F308-D896-1222-584CB3722585}"/>
              </a:ext>
            </a:extLst>
          </p:cNvPr>
          <p:cNvSpPr txBox="1"/>
          <p:nvPr/>
        </p:nvSpPr>
        <p:spPr>
          <a:xfrm>
            <a:off x="5663381" y="3889567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B2BB5"/>
                </a:solidFill>
              </a:rPr>
              <a:t>Baldwin Schools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EB3AA0-9385-3C7F-2BA2-7E2C1B9754ED}"/>
              </a:ext>
            </a:extLst>
          </p:cNvPr>
          <p:cNvSpPr txBox="1"/>
          <p:nvPr/>
        </p:nvSpPr>
        <p:spPr>
          <a:xfrm>
            <a:off x="5663380" y="6039454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B2BB5"/>
                </a:solidFill>
              </a:rPr>
              <a:t>Baldwin Schools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5204920-3FDE-F989-B9F5-7399F396809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250426" y="3946796"/>
            <a:ext cx="412955" cy="12743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901BB3-41D9-58C8-5716-2821ED82369E}"/>
              </a:ext>
            </a:extLst>
          </p:cNvPr>
          <p:cNvCxnSpPr/>
          <p:nvPr/>
        </p:nvCxnSpPr>
        <p:spPr>
          <a:xfrm flipH="1" flipV="1">
            <a:off x="5250426" y="6105286"/>
            <a:ext cx="412955" cy="12743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F751E76-9F93-047D-5820-A566F3D3AC7D}"/>
              </a:ext>
            </a:extLst>
          </p:cNvPr>
          <p:cNvSpPr txBox="1"/>
          <p:nvPr/>
        </p:nvSpPr>
        <p:spPr>
          <a:xfrm>
            <a:off x="363793" y="1614789"/>
            <a:ext cx="763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New York State Comptroller’s Office – Fiscal Stress Analysis Report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22E256-3347-1B44-C6A5-6E23D1F64452}"/>
              </a:ext>
            </a:extLst>
          </p:cNvPr>
          <p:cNvSpPr txBox="1"/>
          <p:nvPr/>
        </p:nvSpPr>
        <p:spPr>
          <a:xfrm>
            <a:off x="358879" y="195400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84156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D3797B1-0D83-9BDE-FCFA-B159C056857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6379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D4B84C-68C9-EC95-61FF-6C41EF29D197}"/>
              </a:ext>
            </a:extLst>
          </p:cNvPr>
          <p:cNvSpPr txBox="1">
            <a:spLocks/>
          </p:cNvSpPr>
          <p:nvPr/>
        </p:nvSpPr>
        <p:spPr>
          <a:xfrm>
            <a:off x="3216275" y="327545"/>
            <a:ext cx="5470525" cy="119243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– 2026 Budget</a:t>
            </a:r>
          </a:p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Expense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295A824-9DF6-12FB-8F7A-B8D681CE7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09800"/>
            <a:ext cx="5638800" cy="3200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altLang="en-US" sz="3600" b="1" i="1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3 Parts:</a:t>
            </a:r>
          </a:p>
          <a:p>
            <a:pPr algn="ctr">
              <a:spcAft>
                <a:spcPts val="1200"/>
              </a:spcAft>
            </a:pPr>
            <a:r>
              <a:rPr lang="en-US" altLang="en-US" sz="36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Administra</a:t>
            </a:r>
            <a:r>
              <a:rPr lang="en-US" altLang="en-US" sz="3600" u="sng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tive</a:t>
            </a:r>
          </a:p>
          <a:p>
            <a:pPr algn="ctr">
              <a:spcAft>
                <a:spcPts val="1200"/>
              </a:spcAft>
            </a:pPr>
            <a:r>
              <a:rPr lang="en-US" altLang="en-US" sz="36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Capital</a:t>
            </a:r>
          </a:p>
          <a:p>
            <a:pPr algn="ctr">
              <a:spcAft>
                <a:spcPts val="1200"/>
              </a:spcAft>
            </a:pPr>
            <a:r>
              <a:rPr lang="en-US" altLang="en-US" sz="3600" dirty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Program</a:t>
            </a:r>
          </a:p>
          <a:p>
            <a:endParaRPr lang="en-US" altLang="en-US" sz="1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2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6379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24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D4B84C-68C9-EC95-61FF-6C41EF29D197}"/>
              </a:ext>
            </a:extLst>
          </p:cNvPr>
          <p:cNvSpPr txBox="1">
            <a:spLocks/>
          </p:cNvSpPr>
          <p:nvPr/>
        </p:nvSpPr>
        <p:spPr>
          <a:xfrm>
            <a:off x="3216275" y="327545"/>
            <a:ext cx="5470525" cy="119243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– 2026 Budget</a:t>
            </a:r>
          </a:p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Part Expense Components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1AD617-DF37-9390-7147-912D5AB21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5557491"/>
              </p:ext>
            </p:extLst>
          </p:nvPr>
        </p:nvGraphicFramePr>
        <p:xfrm>
          <a:off x="304800" y="1676400"/>
          <a:ext cx="8534399" cy="4842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291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DAFF5-62B4-7AE8-0230-A200F153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A27B62-3D4E-2CDD-C2CA-1B80541F6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47" y="1712449"/>
            <a:ext cx="8440870" cy="383248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A15170-378B-FEC0-55F7-9BDABA331B3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1F13E6CD-7964-8616-083E-73ABE27C4D29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380999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25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B762F4D-3D3D-66B2-9067-EAD6B5111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04800"/>
            <a:ext cx="5470525" cy="1184961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Budget Expenditures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7FAE4-8556-D1D3-94BC-4E18AD10B622}"/>
              </a:ext>
            </a:extLst>
          </p:cNvPr>
          <p:cNvSpPr txBox="1"/>
          <p:nvPr/>
        </p:nvSpPr>
        <p:spPr>
          <a:xfrm>
            <a:off x="6188603" y="568561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budget to budget increase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6A3F94-AA92-05D0-5358-7FAF3FA11A01}"/>
              </a:ext>
            </a:extLst>
          </p:cNvPr>
          <p:cNvSpPr/>
          <p:nvPr/>
        </p:nvSpPr>
        <p:spPr>
          <a:xfrm>
            <a:off x="8036864" y="5100539"/>
            <a:ext cx="878050" cy="5030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B3BF57-0161-2680-1849-E6CD4CB5C950}"/>
              </a:ext>
            </a:extLst>
          </p:cNvPr>
          <p:cNvCxnSpPr>
            <a:cxnSpLocks/>
            <a:stCxn id="10" idx="3"/>
            <a:endCxn id="9" idx="0"/>
          </p:cNvCxnSpPr>
          <p:nvPr/>
        </p:nvCxnSpPr>
        <p:spPr>
          <a:xfrm flipH="1">
            <a:off x="7217303" y="5529926"/>
            <a:ext cx="948148" cy="1556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96B0004-E6EF-3AF6-CDBE-7D7AF03EDD6F}"/>
              </a:ext>
            </a:extLst>
          </p:cNvPr>
          <p:cNvSpPr txBox="1"/>
          <p:nvPr/>
        </p:nvSpPr>
        <p:spPr>
          <a:xfrm>
            <a:off x="4739132" y="6352401"/>
            <a:ext cx="3414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*Pending NYS Legislative Budget adoption in April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7D09D8-3C7A-349E-027A-7728B61BFA40}"/>
              </a:ext>
            </a:extLst>
          </p:cNvPr>
          <p:cNvCxnSpPr>
            <a:cxnSpLocks/>
          </p:cNvCxnSpPr>
          <p:nvPr/>
        </p:nvCxnSpPr>
        <p:spPr>
          <a:xfrm>
            <a:off x="1660141" y="3286684"/>
            <a:ext cx="29478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70DE707-2832-76C4-EC15-321D27BB79E4}"/>
              </a:ext>
            </a:extLst>
          </p:cNvPr>
          <p:cNvSpPr txBox="1"/>
          <p:nvPr/>
        </p:nvSpPr>
        <p:spPr>
          <a:xfrm>
            <a:off x="190497" y="5635348"/>
            <a:ext cx="4987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* New Baldwin Public Library debt is factored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45CDA-5CC3-21DB-D26F-577E844908D5}"/>
              </a:ext>
            </a:extLst>
          </p:cNvPr>
          <p:cNvSpPr txBox="1"/>
          <p:nvPr/>
        </p:nvSpPr>
        <p:spPr>
          <a:xfrm>
            <a:off x="8668774" y="3537782"/>
            <a:ext cx="240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C275E8-1CF0-14B1-8AD5-C417C90447FD}"/>
              </a:ext>
            </a:extLst>
          </p:cNvPr>
          <p:cNvSpPr txBox="1"/>
          <p:nvPr/>
        </p:nvSpPr>
        <p:spPr>
          <a:xfrm>
            <a:off x="344872" y="5941441"/>
            <a:ext cx="4977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(Budget to Budget would be 4.86% without Library Debt)</a:t>
            </a:r>
          </a:p>
        </p:txBody>
      </p:sp>
    </p:spTree>
    <p:extLst>
      <p:ext uri="{BB962C8B-B14F-4D97-AF65-F5344CB8AC3E}">
        <p14:creationId xmlns:p14="http://schemas.microsoft.com/office/powerpoint/2010/main" val="218317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927F777-FD40-DFDE-9F35-3A58F3D53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1D2287-AA98-8466-CB86-EE368102FF30}"/>
              </a:ext>
            </a:extLst>
          </p:cNvPr>
          <p:cNvSpPr/>
          <p:nvPr/>
        </p:nvSpPr>
        <p:spPr>
          <a:xfrm>
            <a:off x="3994484" y="5943600"/>
            <a:ext cx="4860758" cy="782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B9E15B-21C5-FCE2-B702-869EA1575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57" y="1685697"/>
            <a:ext cx="8461955" cy="486750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9B72BC3-6ADF-229A-32BC-1D11AFB6EAD1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9329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26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545017-444A-CD01-BE65-8400743FC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20675"/>
            <a:ext cx="5470524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by Function – Administra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tive</a:t>
            </a:r>
            <a:endParaRPr lang="en-US" alt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94B895-B0B4-6D36-88B6-DAEA5C3A9EB3}"/>
              </a:ext>
            </a:extLst>
          </p:cNvPr>
          <p:cNvSpPr/>
          <p:nvPr/>
        </p:nvSpPr>
        <p:spPr>
          <a:xfrm>
            <a:off x="7997128" y="2287072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A2C0B1-EE24-4723-0F42-BD228D1B1B80}"/>
              </a:ext>
            </a:extLst>
          </p:cNvPr>
          <p:cNvSpPr/>
          <p:nvPr/>
        </p:nvSpPr>
        <p:spPr>
          <a:xfrm>
            <a:off x="7997128" y="2979921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E40F77-1F41-F378-4B78-F4DDCF7F5F49}"/>
              </a:ext>
            </a:extLst>
          </p:cNvPr>
          <p:cNvSpPr/>
          <p:nvPr/>
        </p:nvSpPr>
        <p:spPr>
          <a:xfrm>
            <a:off x="7997128" y="3205961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6C8E05-11DB-948F-FE83-2311C4E571D9}"/>
              </a:ext>
            </a:extLst>
          </p:cNvPr>
          <p:cNvSpPr/>
          <p:nvPr/>
        </p:nvSpPr>
        <p:spPr>
          <a:xfrm>
            <a:off x="7997128" y="3363278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7744ED-AC26-FA36-796C-02F5AE57E81B}"/>
              </a:ext>
            </a:extLst>
          </p:cNvPr>
          <p:cNvSpPr/>
          <p:nvPr/>
        </p:nvSpPr>
        <p:spPr>
          <a:xfrm>
            <a:off x="7997128" y="3500932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E887C-1549-8D14-8C36-DF4F038A2534}"/>
              </a:ext>
            </a:extLst>
          </p:cNvPr>
          <p:cNvSpPr/>
          <p:nvPr/>
        </p:nvSpPr>
        <p:spPr>
          <a:xfrm>
            <a:off x="7997128" y="458269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E28482-D5ED-2F5A-0EDD-9087FD567EF7}"/>
              </a:ext>
            </a:extLst>
          </p:cNvPr>
          <p:cNvSpPr/>
          <p:nvPr/>
        </p:nvSpPr>
        <p:spPr>
          <a:xfrm>
            <a:off x="7997128" y="4759456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AC4628-682F-765B-F74B-35E67FE8F7AB}"/>
              </a:ext>
            </a:extLst>
          </p:cNvPr>
          <p:cNvSpPr/>
          <p:nvPr/>
        </p:nvSpPr>
        <p:spPr>
          <a:xfrm>
            <a:off x="7997128" y="5015106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BC9C5-268E-6ED6-74F4-16CCA5CF3161}"/>
              </a:ext>
            </a:extLst>
          </p:cNvPr>
          <p:cNvSpPr/>
          <p:nvPr/>
        </p:nvSpPr>
        <p:spPr>
          <a:xfrm>
            <a:off x="7997128" y="5349394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EDFA1A-A3EA-4AD3-7D8A-2A2648A7D2E3}"/>
              </a:ext>
            </a:extLst>
          </p:cNvPr>
          <p:cNvSpPr/>
          <p:nvPr/>
        </p:nvSpPr>
        <p:spPr>
          <a:xfrm>
            <a:off x="7997128" y="5703364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8C3134-38F0-FF3A-0079-6EEC9B072A97}"/>
              </a:ext>
            </a:extLst>
          </p:cNvPr>
          <p:cNvSpPr/>
          <p:nvPr/>
        </p:nvSpPr>
        <p:spPr>
          <a:xfrm>
            <a:off x="7997128" y="6173685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6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23E5DD-3A1E-EF33-89F2-D8B321527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D6E739-7E0C-41C2-C515-5A74D23C5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30" y="1893044"/>
            <a:ext cx="8378940" cy="338463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D341007-96B4-94B3-ACF0-40296298ABC5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383459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27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C6757-4C2F-3CD6-0131-1755238BF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20675"/>
            <a:ext cx="5470524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by Function - Capital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505175-70A5-A404-5B27-5BB44DC890A0}"/>
              </a:ext>
            </a:extLst>
          </p:cNvPr>
          <p:cNvSpPr/>
          <p:nvPr/>
        </p:nvSpPr>
        <p:spPr>
          <a:xfrm>
            <a:off x="8057581" y="2657862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492A42-1988-10A3-ECB7-9758E81E03C6}"/>
              </a:ext>
            </a:extLst>
          </p:cNvPr>
          <p:cNvSpPr/>
          <p:nvPr/>
        </p:nvSpPr>
        <p:spPr>
          <a:xfrm>
            <a:off x="8057581" y="3221350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2263A1-2963-4081-9D59-1B833C978AD8}"/>
              </a:ext>
            </a:extLst>
          </p:cNvPr>
          <p:cNvSpPr/>
          <p:nvPr/>
        </p:nvSpPr>
        <p:spPr>
          <a:xfrm>
            <a:off x="8057581" y="3405868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680ED3-7083-11A7-565E-17E3EA719179}"/>
              </a:ext>
            </a:extLst>
          </p:cNvPr>
          <p:cNvSpPr/>
          <p:nvPr/>
        </p:nvSpPr>
        <p:spPr>
          <a:xfrm>
            <a:off x="8057581" y="3774899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6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AEF1CC2-74B6-1F57-04D6-FF2D1C150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EEE17C-8987-9632-5E5D-09B19333E2FE}"/>
              </a:ext>
            </a:extLst>
          </p:cNvPr>
          <p:cNvSpPr/>
          <p:nvPr/>
        </p:nvSpPr>
        <p:spPr>
          <a:xfrm>
            <a:off x="4018547" y="5919537"/>
            <a:ext cx="4896853" cy="786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2940B55-76F9-3973-7A70-88A2D065C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96" y="1694985"/>
            <a:ext cx="8462008" cy="4842340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0C5A3F4-D773-335D-F69B-368E72E2B076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73626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28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430933-D29C-5943-9F4B-022D03228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20675"/>
            <a:ext cx="5470524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by Function - Program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EE2A2B-EF3E-65C3-AFF3-493A266ED5E1}"/>
              </a:ext>
            </a:extLst>
          </p:cNvPr>
          <p:cNvSpPr/>
          <p:nvPr/>
        </p:nvSpPr>
        <p:spPr>
          <a:xfrm>
            <a:off x="8049420" y="2208899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CB9036-1E7E-8969-4131-7A2CFB8BEBB6}"/>
              </a:ext>
            </a:extLst>
          </p:cNvPr>
          <p:cNvSpPr/>
          <p:nvPr/>
        </p:nvSpPr>
        <p:spPr>
          <a:xfrm>
            <a:off x="8049420" y="2731886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4BC5E-2606-203C-2E57-FD4E89924FE8}"/>
              </a:ext>
            </a:extLst>
          </p:cNvPr>
          <p:cNvSpPr/>
          <p:nvPr/>
        </p:nvSpPr>
        <p:spPr>
          <a:xfrm>
            <a:off x="8049420" y="2856882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C6352C-D566-EE9D-2BB8-434F55B6ED7D}"/>
              </a:ext>
            </a:extLst>
          </p:cNvPr>
          <p:cNvSpPr/>
          <p:nvPr/>
        </p:nvSpPr>
        <p:spPr>
          <a:xfrm>
            <a:off x="8049420" y="3388504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D00736-8651-F239-6750-726A8E0234E9}"/>
              </a:ext>
            </a:extLst>
          </p:cNvPr>
          <p:cNvSpPr/>
          <p:nvPr/>
        </p:nvSpPr>
        <p:spPr>
          <a:xfrm>
            <a:off x="8049420" y="365597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AB302-9B59-C61C-9EBA-0D9C6FCF2570}"/>
              </a:ext>
            </a:extLst>
          </p:cNvPr>
          <p:cNvSpPr/>
          <p:nvPr/>
        </p:nvSpPr>
        <p:spPr>
          <a:xfrm>
            <a:off x="8049420" y="378805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677D0-5F0C-DDF1-4B56-1E9C25E540E3}"/>
              </a:ext>
            </a:extLst>
          </p:cNvPr>
          <p:cNvSpPr/>
          <p:nvPr/>
        </p:nvSpPr>
        <p:spPr>
          <a:xfrm>
            <a:off x="8049420" y="417413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860361-D8DB-30D1-6515-5AF3801DE4F7}"/>
              </a:ext>
            </a:extLst>
          </p:cNvPr>
          <p:cNvSpPr/>
          <p:nvPr/>
        </p:nvSpPr>
        <p:spPr>
          <a:xfrm>
            <a:off x="8049420" y="442813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62CE5-0CD8-78CC-5082-46FD31F1E852}"/>
              </a:ext>
            </a:extLst>
          </p:cNvPr>
          <p:cNvSpPr/>
          <p:nvPr/>
        </p:nvSpPr>
        <p:spPr>
          <a:xfrm>
            <a:off x="8049420" y="456021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B3F314-6E09-FA6A-FF21-D7E14EDEC6EF}"/>
              </a:ext>
            </a:extLst>
          </p:cNvPr>
          <p:cNvSpPr/>
          <p:nvPr/>
        </p:nvSpPr>
        <p:spPr>
          <a:xfrm>
            <a:off x="8049420" y="468213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4598B6-AE6A-7E2C-C8C4-C749DC23A7BB}"/>
              </a:ext>
            </a:extLst>
          </p:cNvPr>
          <p:cNvSpPr/>
          <p:nvPr/>
        </p:nvSpPr>
        <p:spPr>
          <a:xfrm>
            <a:off x="8049420" y="480405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52800A-CAC1-26F3-8EA3-D03CD7BFADF0}"/>
              </a:ext>
            </a:extLst>
          </p:cNvPr>
          <p:cNvSpPr/>
          <p:nvPr/>
        </p:nvSpPr>
        <p:spPr>
          <a:xfrm>
            <a:off x="8049420" y="522061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49A18B-BB46-E593-28DB-07A289311BDD}"/>
              </a:ext>
            </a:extLst>
          </p:cNvPr>
          <p:cNvSpPr/>
          <p:nvPr/>
        </p:nvSpPr>
        <p:spPr>
          <a:xfrm>
            <a:off x="8049420" y="598261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683C2E-A8B9-D789-F776-0DFC79BE7C2F}"/>
              </a:ext>
            </a:extLst>
          </p:cNvPr>
          <p:cNvSpPr/>
          <p:nvPr/>
        </p:nvSpPr>
        <p:spPr>
          <a:xfrm>
            <a:off x="8049420" y="6114693"/>
            <a:ext cx="753584" cy="1571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3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29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8A8964-2E77-A44A-D20E-614051B34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20675"/>
            <a:ext cx="5470524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Budget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68B0A5A-6B45-BDAE-9CF7-4FBBA0A470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892563"/>
              </p:ext>
            </p:extLst>
          </p:nvPr>
        </p:nvGraphicFramePr>
        <p:xfrm>
          <a:off x="302578" y="1611630"/>
          <a:ext cx="8408986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705598" imgH="4305249" progId="Excel.Sheet.12">
                  <p:embed/>
                </p:oleObj>
              </mc:Choice>
              <mc:Fallback>
                <p:oleObj name="Worksheet" r:id="rId3" imgW="7705598" imgH="430524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68B0A5A-6B45-BDAE-9CF7-4FBBA0A470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578" y="1611630"/>
                        <a:ext cx="8408986" cy="430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796FC70-F70D-0B65-ABC3-BA0BAFAE0048}"/>
              </a:ext>
            </a:extLst>
          </p:cNvPr>
          <p:cNvSpPr txBox="1"/>
          <p:nvPr/>
        </p:nvSpPr>
        <p:spPr>
          <a:xfrm>
            <a:off x="5821834" y="6013693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budget to budget increase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1629A5-B639-FAEA-179E-2BD4EF89BE1E}"/>
              </a:ext>
            </a:extLst>
          </p:cNvPr>
          <p:cNvSpPr/>
          <p:nvPr/>
        </p:nvSpPr>
        <p:spPr>
          <a:xfrm>
            <a:off x="7879234" y="5554842"/>
            <a:ext cx="878050" cy="50305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3D45B20-57CB-7C78-1DFA-A9C6EE9493B0}"/>
              </a:ext>
            </a:extLst>
          </p:cNvPr>
          <p:cNvCxnSpPr>
            <a:cxnSpLocks/>
            <a:stCxn id="7" idx="3"/>
            <a:endCxn id="6" idx="0"/>
          </p:cNvCxnSpPr>
          <p:nvPr/>
        </p:nvCxnSpPr>
        <p:spPr>
          <a:xfrm flipH="1">
            <a:off x="6850534" y="5984229"/>
            <a:ext cx="1157287" cy="2946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82C134-F060-BE40-8AB5-27A5D80634B8}"/>
              </a:ext>
            </a:extLst>
          </p:cNvPr>
          <p:cNvSpPr txBox="1"/>
          <p:nvPr/>
        </p:nvSpPr>
        <p:spPr>
          <a:xfrm>
            <a:off x="190497" y="5936433"/>
            <a:ext cx="4987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* New Baldwin Public Library debt is factored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004D57-57F3-2C64-6527-4DBD06638AA5}"/>
              </a:ext>
            </a:extLst>
          </p:cNvPr>
          <p:cNvSpPr txBox="1"/>
          <p:nvPr/>
        </p:nvSpPr>
        <p:spPr>
          <a:xfrm>
            <a:off x="344872" y="6242526"/>
            <a:ext cx="4977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(Budget to Budget would be 4.86% without Library Debt)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FE25A3-9FBB-AA95-1464-C4421090BC0D}"/>
              </a:ext>
            </a:extLst>
          </p:cNvPr>
          <p:cNvSpPr txBox="1"/>
          <p:nvPr/>
        </p:nvSpPr>
        <p:spPr>
          <a:xfrm>
            <a:off x="6550046" y="3192095"/>
            <a:ext cx="240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2358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0312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30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E403B85A-063A-B177-5139-635A4E8EC13E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kern="0" dirty="0"/>
          </a:p>
          <a:p>
            <a:endParaRPr lang="en-US" kern="0" dirty="0"/>
          </a:p>
          <a:p>
            <a:r>
              <a:rPr lang="en-US" kern="0" dirty="0"/>
              <a:t>Baldwin UFSD’s Property Tax Cap for the 2025-2026 School Year will be </a:t>
            </a:r>
            <a:r>
              <a:rPr lang="en-US" b="1" kern="0" dirty="0"/>
              <a:t>2.87</a:t>
            </a:r>
            <a:r>
              <a:rPr lang="en-US" kern="0" dirty="0"/>
              <a:t>%.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7C3C5EF0-A5B7-FB33-46C7-F177BF35E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399" y="304799"/>
            <a:ext cx="5486401" cy="1203067"/>
          </a:xfrm>
        </p:spPr>
        <p:txBody>
          <a:bodyPr anchor="ctr"/>
          <a:lstStyle/>
          <a:p>
            <a:r>
              <a:rPr lang="en-US" sz="4400" dirty="0"/>
              <a:t>Property Tax Cap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5F25D-F107-78FD-088D-A02640A16D17}"/>
              </a:ext>
            </a:extLst>
          </p:cNvPr>
          <p:cNvSpPr txBox="1"/>
          <p:nvPr/>
        </p:nvSpPr>
        <p:spPr>
          <a:xfrm>
            <a:off x="822415" y="4888468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Baldwin Schools will keep expenses within the tax cap limit</a:t>
            </a:r>
            <a:endParaRPr lang="en-US" sz="24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309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691D7F-6430-40C6-AD7C-21E62C501422}"/>
              </a:ext>
            </a:extLst>
          </p:cNvPr>
          <p:cNvSpPr txBox="1"/>
          <p:nvPr/>
        </p:nvSpPr>
        <p:spPr>
          <a:xfrm>
            <a:off x="4054476" y="3459957"/>
            <a:ext cx="9760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=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5691DD-31A1-2488-2C04-E7E36764FCA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195638" y="300789"/>
            <a:ext cx="5592762" cy="120732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Development Summary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4C3459-130D-4E7D-B602-540DCD7110E3}"/>
              </a:ext>
            </a:extLst>
          </p:cNvPr>
          <p:cNvSpPr/>
          <p:nvPr/>
        </p:nvSpPr>
        <p:spPr>
          <a:xfrm>
            <a:off x="1219200" y="2395448"/>
            <a:ext cx="2286000" cy="18243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Budget Expenses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A47904-3B51-41C5-85D9-2CC8EE98503E}"/>
              </a:ext>
            </a:extLst>
          </p:cNvPr>
          <p:cNvSpPr/>
          <p:nvPr/>
        </p:nvSpPr>
        <p:spPr>
          <a:xfrm>
            <a:off x="5638800" y="2395448"/>
            <a:ext cx="2286000" cy="18243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Budget Revenue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548E4B43-05DB-41C5-86EC-0C3570F7B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45224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Tahoma" pitchFamily="34" charset="0"/>
                <a:cs typeface="Tahoma" pitchFamily="34" charset="0"/>
              </a:rPr>
              <a:t>Governor’s Executive Budget &amp; Long-term Strategic Planning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5311A17-81B9-4776-8A5A-C7E5559A4A52}"/>
              </a:ext>
            </a:extLst>
          </p:cNvPr>
          <p:cNvSpPr/>
          <p:nvPr/>
        </p:nvSpPr>
        <p:spPr>
          <a:xfrm>
            <a:off x="304800" y="4609711"/>
            <a:ext cx="3200400" cy="87668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$172,880,888</a:t>
            </a:r>
            <a:endParaRPr lang="en-US" sz="32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313E032-F8E2-4577-9167-6279EE18B6E8}"/>
              </a:ext>
            </a:extLst>
          </p:cNvPr>
          <p:cNvSpPr/>
          <p:nvPr/>
        </p:nvSpPr>
        <p:spPr>
          <a:xfrm>
            <a:off x="5638799" y="4609711"/>
            <a:ext cx="3200391" cy="87668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$172,880,888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5B2245A-3B67-461B-AE50-20F758ACB19C}"/>
              </a:ext>
            </a:extLst>
          </p:cNvPr>
          <p:cNvCxnSpPr>
            <a:cxnSpLocks/>
            <a:stCxn id="2" idx="2"/>
            <a:endCxn id="13" idx="0"/>
          </p:cNvCxnSpPr>
          <p:nvPr/>
        </p:nvCxnSpPr>
        <p:spPr>
          <a:xfrm flipH="1">
            <a:off x="1905000" y="4219785"/>
            <a:ext cx="457200" cy="389926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248EC4A-4CDA-49FB-8C7C-07FA7A85A049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6781800" y="4219785"/>
            <a:ext cx="457195" cy="389926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1B020E2-D81B-480C-A6AA-587F3971BD47}"/>
              </a:ext>
            </a:extLst>
          </p:cNvPr>
          <p:cNvSpPr txBox="1"/>
          <p:nvPr/>
        </p:nvSpPr>
        <p:spPr>
          <a:xfrm>
            <a:off x="490761" y="5860036"/>
            <a:ext cx="7660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Awaiting legislative approval of the NYS budget!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828E74FD-C41A-4352-9427-3813B2388D37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31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44538-B93C-BDB9-59C8-972337E7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BD8839A-C79E-617C-E540-9ACF537B031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1C419-43C4-4E74-86D3-6C71C44B0872}"/>
              </a:ext>
            </a:extLst>
          </p:cNvPr>
          <p:cNvSpPr/>
          <p:nvPr/>
        </p:nvSpPr>
        <p:spPr>
          <a:xfrm>
            <a:off x="5410200" y="2438400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CE89E1-FD81-76C5-2B56-4E67640BDD5B}"/>
              </a:ext>
            </a:extLst>
          </p:cNvPr>
          <p:cNvSpPr/>
          <p:nvPr/>
        </p:nvSpPr>
        <p:spPr>
          <a:xfrm>
            <a:off x="5486400" y="4073731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D31A3D-31D8-20B6-2A13-283BE60DE0B8}"/>
              </a:ext>
            </a:extLst>
          </p:cNvPr>
          <p:cNvSpPr/>
          <p:nvPr/>
        </p:nvSpPr>
        <p:spPr>
          <a:xfrm>
            <a:off x="5410200" y="5937672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68A59B-EBE7-7E6D-281B-7AA998FCB8B6}"/>
              </a:ext>
            </a:extLst>
          </p:cNvPr>
          <p:cNvSpPr txBox="1"/>
          <p:nvPr/>
        </p:nvSpPr>
        <p:spPr>
          <a:xfrm>
            <a:off x="361504" y="1588257"/>
            <a:ext cx="8475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Georgia" panose="02040502050405020303" pitchFamily="18" charset="0"/>
              </a:rPr>
              <a:t>Innovation is important…especially in Baldwin!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28DE47-3C1C-9533-C12F-40B602A41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6" y="2151730"/>
            <a:ext cx="2688136" cy="1778528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FF8CC5-6B03-B860-A26D-CEAE871EE5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4"/>
          <a:stretch/>
        </p:blipFill>
        <p:spPr>
          <a:xfrm rot="552089">
            <a:off x="6184221" y="3839847"/>
            <a:ext cx="1917364" cy="2416282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36D400-4551-13B3-2FBA-716E2EE3F7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6"/>
          <a:stretch/>
        </p:blipFill>
        <p:spPr>
          <a:xfrm rot="21120140">
            <a:off x="690341" y="3689960"/>
            <a:ext cx="2145744" cy="2716056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E26094-8D97-0860-82A8-F78060FD3F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788" t="39259" r="19600" b="32452"/>
          <a:stretch/>
        </p:blipFill>
        <p:spPr>
          <a:xfrm>
            <a:off x="2816794" y="4479493"/>
            <a:ext cx="3301654" cy="2051257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F9A43EC-92D2-38CD-754A-16F82BD59D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73" y="2120204"/>
            <a:ext cx="2413405" cy="1810054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D88335-52A5-185F-9143-F6F53D12D9DF}"/>
              </a:ext>
            </a:extLst>
          </p:cNvPr>
          <p:cNvSpPr txBox="1"/>
          <p:nvPr/>
        </p:nvSpPr>
        <p:spPr>
          <a:xfrm>
            <a:off x="3043429" y="946838"/>
            <a:ext cx="5464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</a:rPr>
              <a:t>Long Range Capital Planning</a:t>
            </a:r>
          </a:p>
        </p:txBody>
      </p:sp>
      <p:pic>
        <p:nvPicPr>
          <p:cNvPr id="7" name="Picture 6" descr="A hand holding a badge&#10;&#10;Description automatically generated">
            <a:extLst>
              <a:ext uri="{FF2B5EF4-FFF2-40B4-BE49-F238E27FC236}">
                <a16:creationId xmlns:a16="http://schemas.microsoft.com/office/drawing/2014/main" id="{F59EF259-E103-C47D-4708-7575F89ADB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812" b="2666"/>
          <a:stretch/>
        </p:blipFill>
        <p:spPr>
          <a:xfrm>
            <a:off x="3554538" y="2023185"/>
            <a:ext cx="2288456" cy="2545309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200000" lon="21599983" rev="0"/>
            </a:camera>
            <a:lightRig rig="threePt" dir="t"/>
          </a:scene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87C4D9-575F-CDDD-D7EB-C2DAA21BDFAC}"/>
              </a:ext>
            </a:extLst>
          </p:cNvPr>
          <p:cNvSpPr txBox="1"/>
          <p:nvPr/>
        </p:nvSpPr>
        <p:spPr>
          <a:xfrm rot="21296194">
            <a:off x="3474363" y="336941"/>
            <a:ext cx="4520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Georgia" panose="02040502050405020303" pitchFamily="18" charset="0"/>
              </a:rPr>
              <a:t>Supporting the Momentum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EE8D824-656A-1A7D-4488-9EE0891D0ED8}"/>
              </a:ext>
            </a:extLst>
          </p:cNvPr>
          <p:cNvCxnSpPr>
            <a:cxnSpLocks/>
          </p:cNvCxnSpPr>
          <p:nvPr/>
        </p:nvCxnSpPr>
        <p:spPr>
          <a:xfrm flipV="1">
            <a:off x="3604173" y="568712"/>
            <a:ext cx="5004568" cy="4364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9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C5AF1B-2718-7459-745E-412B0DD0BA3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7082CFE8-982D-2287-5929-D84F7D1AEA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4" y="4912930"/>
            <a:ext cx="8237993" cy="534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696EE7-4FE5-B766-7B48-F6DE3383DA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6" y="1876656"/>
            <a:ext cx="6348214" cy="7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D72D2-66E1-0366-4F8C-1E3D5DAE2A3F}"/>
              </a:ext>
            </a:extLst>
          </p:cNvPr>
          <p:cNvSpPr txBox="1"/>
          <p:nvPr/>
        </p:nvSpPr>
        <p:spPr>
          <a:xfrm>
            <a:off x="304799" y="2485237"/>
            <a:ext cx="8658727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  Transfer to Capital </a:t>
            </a:r>
            <a:r>
              <a:rPr lang="en-US" sz="2400" dirty="0"/>
              <a:t>(General Fund Appropriations)</a:t>
            </a:r>
            <a:endParaRPr lang="en-US" sz="3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  Capital Reserve </a:t>
            </a:r>
            <a:r>
              <a:rPr lang="en-US" sz="2400" dirty="0"/>
              <a:t>(Ability to Fund and Use)</a:t>
            </a:r>
            <a:endParaRPr lang="en-US" sz="3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  Capital Bond Proposal </a:t>
            </a:r>
            <a:r>
              <a:rPr lang="en-US" sz="2400" dirty="0"/>
              <a:t>(Impact on long range planning)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07EC88-1A0F-89F4-A79E-A20B8D92D246}"/>
              </a:ext>
            </a:extLst>
          </p:cNvPr>
          <p:cNvSpPr txBox="1"/>
          <p:nvPr/>
        </p:nvSpPr>
        <p:spPr>
          <a:xfrm>
            <a:off x="304799" y="5365922"/>
            <a:ext cx="8658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  Smart Schools Bond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  Others </a:t>
            </a:r>
            <a:r>
              <a:rPr lang="en-US" sz="2400" dirty="0"/>
              <a:t>(Local, State, Federal)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6411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49B82-7372-C1DE-6F34-404521EE2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C2CA70-968E-C2CE-63EA-FD937B65CB9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25D2D9-70A2-B8B7-5402-ACDBB8BB614E}"/>
              </a:ext>
            </a:extLst>
          </p:cNvPr>
          <p:cNvSpPr/>
          <p:nvPr/>
        </p:nvSpPr>
        <p:spPr>
          <a:xfrm>
            <a:off x="8169442" y="59917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FA25FC-0FA5-34F1-111A-CEB3C959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Previous</a:t>
            </a:r>
            <a:br>
              <a:rPr lang="en-US" sz="3200" dirty="0"/>
            </a:br>
            <a:r>
              <a:rPr lang="en-US" sz="3200" dirty="0"/>
              <a:t>Use of Transfer to Capital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65052EC-0EB5-4718-11DC-AA2A33788CBE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34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05EBC-F21E-2958-FFDD-DA1DF9AF72E9}"/>
              </a:ext>
            </a:extLst>
          </p:cNvPr>
          <p:cNvSpPr txBox="1"/>
          <p:nvPr/>
        </p:nvSpPr>
        <p:spPr>
          <a:xfrm>
            <a:off x="190045" y="2434688"/>
            <a:ext cx="87734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Plaza Elevator			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Steele Elevator			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High School Tennis Courts	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High School Locker replacement 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Plaza Window replacements	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HS/MS HVAC-Mechanical projects	</a:t>
            </a:r>
            <a:r>
              <a:rPr lang="en-US" sz="2800" b="1" dirty="0"/>
              <a:t>        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Middle School Auditorium 		</a:t>
            </a:r>
            <a:r>
              <a:rPr lang="en-US" sz="2800" b="1" dirty="0"/>
              <a:t>        		√</a:t>
            </a: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 Shubert Soffit replacement (Pending)	</a:t>
            </a:r>
            <a:r>
              <a:rPr lang="en-US" sz="2800" b="1" dirty="0"/>
              <a:t>        	√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D36C6-4DE8-7EA2-CE1A-E91C22F3C5A8}"/>
              </a:ext>
            </a:extLst>
          </p:cNvPr>
          <p:cNvSpPr txBox="1"/>
          <p:nvPr/>
        </p:nvSpPr>
        <p:spPr>
          <a:xfrm>
            <a:off x="190045" y="1862306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Projects Complete</a:t>
            </a:r>
          </a:p>
        </p:txBody>
      </p:sp>
    </p:spTree>
    <p:extLst>
      <p:ext uri="{BB962C8B-B14F-4D97-AF65-F5344CB8AC3E}">
        <p14:creationId xmlns:p14="http://schemas.microsoft.com/office/powerpoint/2010/main" val="159252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6F1E-05C0-2564-8D34-94AFEDA0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3AFAF2-4416-7DC2-5625-1F364B32591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96090B9-0C31-61C9-6CE2-EDE53933E68F}"/>
              </a:ext>
            </a:extLst>
          </p:cNvPr>
          <p:cNvSpPr/>
          <p:nvPr/>
        </p:nvSpPr>
        <p:spPr>
          <a:xfrm>
            <a:off x="8169442" y="59917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988E2-CE35-EF97-2502-11D31371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25005AB-CFAC-CAE8-E9E7-77DBC4489C88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35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419054-7D9B-7B48-B8F9-49D20BC4F72F}"/>
              </a:ext>
            </a:extLst>
          </p:cNvPr>
          <p:cNvSpPr txBox="1"/>
          <p:nvPr/>
        </p:nvSpPr>
        <p:spPr>
          <a:xfrm>
            <a:off x="5150972" y="1624181"/>
            <a:ext cx="3557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i="1" u="sng" dirty="0">
                <a:solidFill>
                  <a:srgbClr val="002060"/>
                </a:solidFill>
              </a:rPr>
              <a:t>Middle School Auditorium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95778E-09A6-7B0E-3B1B-D20A5701E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94" y="2085846"/>
            <a:ext cx="8462655" cy="4483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A4F4AF-A9C4-D17F-BCA7-BE45A02FC600}"/>
              </a:ext>
            </a:extLst>
          </p:cNvPr>
          <p:cNvSpPr txBox="1"/>
          <p:nvPr/>
        </p:nvSpPr>
        <p:spPr>
          <a:xfrm>
            <a:off x="435836" y="1624181"/>
            <a:ext cx="1749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002060"/>
                </a:solidFill>
              </a:rPr>
              <a:t>Xfer to Capital</a:t>
            </a:r>
          </a:p>
        </p:txBody>
      </p:sp>
    </p:spTree>
    <p:extLst>
      <p:ext uri="{BB962C8B-B14F-4D97-AF65-F5344CB8AC3E}">
        <p14:creationId xmlns:p14="http://schemas.microsoft.com/office/powerpoint/2010/main" val="79267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FD48A-04C4-31DB-2018-E8CE3235C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5AC5BC-61B5-366E-2836-73F09466AF6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45304F5-C3E4-6298-3A11-6501E681A471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1295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36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7CC74-E842-0336-E639-898F0AE12ED5}"/>
              </a:ext>
            </a:extLst>
          </p:cNvPr>
          <p:cNvSpPr txBox="1"/>
          <p:nvPr/>
        </p:nvSpPr>
        <p:spPr>
          <a:xfrm>
            <a:off x="4812633" y="1559156"/>
            <a:ext cx="4265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HS Athletic Complex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  <p:pic>
        <p:nvPicPr>
          <p:cNvPr id="5" name="Picture 4" descr="An aerial view of a football field&#10;&#10;Description automatically generated">
            <a:extLst>
              <a:ext uri="{FF2B5EF4-FFF2-40B4-BE49-F238E27FC236}">
                <a16:creationId xmlns:a16="http://schemas.microsoft.com/office/drawing/2014/main" id="{3BA5E331-A7E9-84F1-D54A-975C951A8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5" y="2143932"/>
            <a:ext cx="8384779" cy="4439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9159BE-AF0F-2884-4BF4-77C12C36F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</p:spPr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C201D6-2B57-209C-C431-3A1F6DE1060B}"/>
              </a:ext>
            </a:extLst>
          </p:cNvPr>
          <p:cNvSpPr txBox="1"/>
          <p:nvPr/>
        </p:nvSpPr>
        <p:spPr>
          <a:xfrm>
            <a:off x="435836" y="1622757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002060"/>
                </a:solidFill>
              </a:rPr>
              <a:t>Capital Reserves</a:t>
            </a:r>
          </a:p>
        </p:txBody>
      </p:sp>
    </p:spTree>
    <p:extLst>
      <p:ext uri="{BB962C8B-B14F-4D97-AF65-F5344CB8AC3E}">
        <p14:creationId xmlns:p14="http://schemas.microsoft.com/office/powerpoint/2010/main" val="489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9115F-130E-DE91-5902-16DEA9868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F3B4D29-1D72-54B3-84C1-29786DC6A49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63D6FEC-5D8B-6523-19F1-A9A1B01D7345}"/>
              </a:ext>
            </a:extLst>
          </p:cNvPr>
          <p:cNvSpPr/>
          <p:nvPr/>
        </p:nvSpPr>
        <p:spPr>
          <a:xfrm>
            <a:off x="8169442" y="59917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9BC9D-BC6F-A9E1-D77E-E23EF52B4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862F3D6-39D4-EA73-B864-64040B54C0BE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37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EDDF76-7E58-67D4-B930-1BE29B031D79}"/>
              </a:ext>
            </a:extLst>
          </p:cNvPr>
          <p:cNvSpPr txBox="1"/>
          <p:nvPr/>
        </p:nvSpPr>
        <p:spPr>
          <a:xfrm>
            <a:off x="5591605" y="1624181"/>
            <a:ext cx="3116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i="1" u="sng" dirty="0">
                <a:solidFill>
                  <a:srgbClr val="002060"/>
                </a:solidFill>
              </a:rPr>
              <a:t>Bathroom Renovations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36B28-334D-155F-C257-BE16D1BE0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4" y="2141563"/>
            <a:ext cx="8255880" cy="4411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25A795-8A70-7B03-3114-CFC624D015AA}"/>
              </a:ext>
            </a:extLst>
          </p:cNvPr>
          <p:cNvSpPr txBox="1"/>
          <p:nvPr/>
        </p:nvSpPr>
        <p:spPr>
          <a:xfrm>
            <a:off x="435836" y="1622757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002060"/>
                </a:solidFill>
              </a:rPr>
              <a:t>Capital Reserves</a:t>
            </a:r>
          </a:p>
        </p:txBody>
      </p:sp>
    </p:spTree>
    <p:extLst>
      <p:ext uri="{BB962C8B-B14F-4D97-AF65-F5344CB8AC3E}">
        <p14:creationId xmlns:p14="http://schemas.microsoft.com/office/powerpoint/2010/main" val="109128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63D3-62F0-D941-D55F-514EBC494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DDC7BF-A96E-8317-7D4C-8B708C44EDD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FE26AB1-8E32-C9CD-B07E-D4890258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93B094EB-A611-C5E4-2E87-F722B47270B7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38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288191-A58D-A573-CDC4-C1F985F1BAD9}"/>
              </a:ext>
            </a:extLst>
          </p:cNvPr>
          <p:cNvSpPr txBox="1"/>
          <p:nvPr/>
        </p:nvSpPr>
        <p:spPr>
          <a:xfrm>
            <a:off x="5651500" y="2087773"/>
            <a:ext cx="3056664" cy="39039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i="1" u="sng" dirty="0">
                <a:solidFill>
                  <a:srgbClr val="002060"/>
                </a:solidFill>
                <a:latin typeface="Times New Roman"/>
                <a:cs typeface="Arial"/>
              </a:rPr>
              <a:t>Elementary </a:t>
            </a:r>
            <a:endParaRPr lang="en-US">
              <a:latin typeface="Times New Roman"/>
              <a:cs typeface="Arial"/>
            </a:endParaRPr>
          </a:p>
          <a:p>
            <a:pPr algn="ctr"/>
            <a:r>
              <a:rPr lang="en-US" sz="2400" b="1" i="1" u="sng" dirty="0">
                <a:solidFill>
                  <a:srgbClr val="002060"/>
                </a:solidFill>
                <a:latin typeface="Times New Roman"/>
                <a:cs typeface="Arial"/>
              </a:rPr>
              <a:t>Kitchens &amp; Café</a:t>
            </a:r>
            <a:endParaRPr lang="en-US" dirty="0">
              <a:latin typeface="Times New Roman"/>
              <a:cs typeface="Arial"/>
            </a:endParaRPr>
          </a:p>
          <a:p>
            <a:endParaRPr lang="en-US" sz="2400" b="1" i="1" u="sng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2060"/>
                </a:solidFill>
              </a:rPr>
              <a:t>Brookside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2060"/>
                </a:solidFill>
              </a:rPr>
              <a:t>Lenox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2060"/>
                </a:solidFill>
              </a:rPr>
              <a:t>Meadow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2060"/>
                </a:solidFill>
              </a:rPr>
              <a:t>Plaza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2060"/>
                </a:solidFill>
              </a:rPr>
              <a:t>Steele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4130EC-449C-282D-AC8B-F4460D499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96" y="2650149"/>
            <a:ext cx="5056245" cy="2975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57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79881AB-52AF-D6F5-509D-12D2E8193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938F48-EA37-9034-9CBE-36BCA675FB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204201" y="2250031"/>
            <a:ext cx="3467553" cy="17993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372F83-5225-EB9C-9139-DAE7B5AA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3151775" y="2177264"/>
            <a:ext cx="3528308" cy="1944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D3B76B-ACBD-E543-0792-7A3AC9E775D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</a:blip>
          <a:stretch>
            <a:fillRect/>
          </a:stretch>
        </p:blipFill>
        <p:spPr>
          <a:xfrm>
            <a:off x="706690" y="4301537"/>
            <a:ext cx="3956779" cy="18633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787360-88B8-FE84-F694-F7FE178CDC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</a:blip>
          <a:stretch>
            <a:fillRect/>
          </a:stretch>
        </p:blipFill>
        <p:spPr>
          <a:xfrm>
            <a:off x="4915929" y="4305111"/>
            <a:ext cx="3329445" cy="1863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C7645D-ADF9-94E0-33A6-A31C882138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</a:blip>
          <a:stretch>
            <a:fillRect/>
          </a:stretch>
        </p:blipFill>
        <p:spPr>
          <a:xfrm>
            <a:off x="6061228" y="2168828"/>
            <a:ext cx="2897261" cy="206516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4548ABC-B63A-1826-E479-FF29C72C6DF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A81EADA-1D5D-8DD4-184F-3693E24820F6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1295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39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D7B5DB-84D0-08DB-99E7-64349FE967C0}"/>
              </a:ext>
            </a:extLst>
          </p:cNvPr>
          <p:cNvSpPr txBox="1"/>
          <p:nvPr/>
        </p:nvSpPr>
        <p:spPr>
          <a:xfrm>
            <a:off x="3819230" y="1559156"/>
            <a:ext cx="525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Elementary Kitchens &amp; Cafe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5A8E61-D11A-EA5E-DF76-A1202A2D27DE}"/>
              </a:ext>
            </a:extLst>
          </p:cNvPr>
          <p:cNvSpPr txBox="1"/>
          <p:nvPr/>
        </p:nvSpPr>
        <p:spPr>
          <a:xfrm>
            <a:off x="631402" y="3766175"/>
            <a:ext cx="78811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02060"/>
                </a:solidFill>
              </a:rPr>
              <a:t>Design/Engineering finalized</a:t>
            </a:r>
          </a:p>
          <a:p>
            <a:pPr algn="ctr"/>
            <a:endParaRPr lang="en-US" sz="2800" b="1" i="1" dirty="0">
              <a:solidFill>
                <a:srgbClr val="002060"/>
              </a:solidFill>
            </a:endParaRPr>
          </a:p>
          <a:p>
            <a:pPr algn="ctr"/>
            <a:r>
              <a:rPr lang="en-US" sz="2800" b="1" i="1" dirty="0">
                <a:solidFill>
                  <a:srgbClr val="002060"/>
                </a:solidFill>
              </a:rPr>
              <a:t>All buildings have been submitted for NYSED Facilities Planning Review </a:t>
            </a:r>
          </a:p>
          <a:p>
            <a:pPr algn="ctr"/>
            <a:r>
              <a:rPr lang="en-US" sz="2800" b="1" i="1" dirty="0">
                <a:solidFill>
                  <a:srgbClr val="002060"/>
                </a:solidFill>
              </a:rPr>
              <a:t>Approval anticipated by May/June,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70264-F49C-507D-4BB9-6B56ADD803D7}"/>
              </a:ext>
            </a:extLst>
          </p:cNvPr>
          <p:cNvSpPr txBox="1"/>
          <p:nvPr/>
        </p:nvSpPr>
        <p:spPr>
          <a:xfrm>
            <a:off x="631403" y="2541529"/>
            <a:ext cx="8076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2060"/>
                </a:solidFill>
              </a:rPr>
              <a:t>Brookside </a:t>
            </a:r>
            <a:r>
              <a:rPr lang="el-GR" sz="2400" i="1" dirty="0">
                <a:solidFill>
                  <a:srgbClr val="002060"/>
                </a:solidFill>
              </a:rPr>
              <a:t>●</a:t>
            </a:r>
            <a:r>
              <a:rPr lang="en-US" sz="3200" i="1" dirty="0">
                <a:solidFill>
                  <a:srgbClr val="002060"/>
                </a:solidFill>
              </a:rPr>
              <a:t> Lenox</a:t>
            </a:r>
            <a:r>
              <a:rPr lang="el-GR" sz="2400" i="1" dirty="0">
                <a:solidFill>
                  <a:srgbClr val="002060"/>
                </a:solidFill>
              </a:rPr>
              <a:t> ●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3200" i="1" dirty="0">
                <a:solidFill>
                  <a:srgbClr val="002060"/>
                </a:solidFill>
              </a:rPr>
              <a:t>Meadow</a:t>
            </a:r>
            <a:r>
              <a:rPr lang="el-GR" sz="3200" i="1" dirty="0">
                <a:solidFill>
                  <a:srgbClr val="002060"/>
                </a:solidFill>
              </a:rPr>
              <a:t> </a:t>
            </a:r>
            <a:r>
              <a:rPr lang="el-GR" sz="2400" i="1" dirty="0">
                <a:solidFill>
                  <a:srgbClr val="002060"/>
                </a:solidFill>
              </a:rPr>
              <a:t>●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3200" i="1" dirty="0">
                <a:solidFill>
                  <a:srgbClr val="002060"/>
                </a:solidFill>
              </a:rPr>
              <a:t>Plaza</a:t>
            </a:r>
            <a:r>
              <a:rPr lang="el-GR" sz="3200" i="1" dirty="0">
                <a:solidFill>
                  <a:srgbClr val="002060"/>
                </a:solidFill>
              </a:rPr>
              <a:t> </a:t>
            </a:r>
            <a:r>
              <a:rPr lang="el-GR" sz="2400" i="1" dirty="0">
                <a:solidFill>
                  <a:srgbClr val="002060"/>
                </a:solidFill>
              </a:rPr>
              <a:t>●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3200" i="1" dirty="0">
                <a:solidFill>
                  <a:srgbClr val="002060"/>
                </a:solidFill>
              </a:rPr>
              <a:t>Steele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2D93A3-989B-5B06-3D5E-8CDFF107D090}"/>
              </a:ext>
            </a:extLst>
          </p:cNvPr>
          <p:cNvSpPr txBox="1"/>
          <p:nvPr/>
        </p:nvSpPr>
        <p:spPr>
          <a:xfrm>
            <a:off x="435836" y="1622757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rgbClr val="002060"/>
                </a:solidFill>
              </a:rPr>
              <a:t>Capital Reserves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B519B92-7596-33B0-A211-D676ACA0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79" y="288422"/>
            <a:ext cx="5511785" cy="1215638"/>
          </a:xfrm>
        </p:spPr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</p:spTree>
    <p:extLst>
      <p:ext uri="{BB962C8B-B14F-4D97-AF65-F5344CB8AC3E}">
        <p14:creationId xmlns:p14="http://schemas.microsoft.com/office/powerpoint/2010/main" val="208840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E4E720-3FBB-62C7-34A6-2FAAEF8443D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40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D72D2-66E1-0366-4F8C-1E3D5DAE2A3F}"/>
              </a:ext>
            </a:extLst>
          </p:cNvPr>
          <p:cNvSpPr txBox="1"/>
          <p:nvPr/>
        </p:nvSpPr>
        <p:spPr>
          <a:xfrm>
            <a:off x="276773" y="2126061"/>
            <a:ext cx="8590454" cy="3730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HS Athletic Center (Gymnasium)				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HS 600 Wing - </a:t>
            </a:r>
            <a:r>
              <a:rPr lang="en-US" sz="1600" i="1" u="sng" dirty="0">
                <a:solidFill>
                  <a:srgbClr val="0B2BB5"/>
                </a:solidFill>
              </a:rPr>
              <a:t>PERFORMANCE BASED LEARNING CENTER</a:t>
            </a:r>
            <a:r>
              <a:rPr lang="en-US" sz="2000" dirty="0"/>
              <a:t>			</a:t>
            </a:r>
            <a:r>
              <a:rPr lang="en-US" sz="2000" b="1" dirty="0"/>
              <a:t>√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HS Performing Arts Center - </a:t>
            </a:r>
            <a:r>
              <a:rPr lang="en-US" sz="1600" i="1" u="sng" dirty="0">
                <a:solidFill>
                  <a:srgbClr val="0B2BB5"/>
                </a:solidFill>
              </a:rPr>
              <a:t>PERFORMING ARTS/CAREER TECH ED CENTER</a:t>
            </a:r>
            <a:r>
              <a:rPr lang="en-US" sz="2000" dirty="0"/>
              <a:t>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HS Parking/Site Renovations					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HS Cafeteria Renovations 					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Electrical upgrades/Improvements 				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Reconstruction of 300 Wing – </a:t>
            </a:r>
            <a:r>
              <a:rPr lang="en-US" sz="1400" i="1" u="sng" dirty="0">
                <a:solidFill>
                  <a:srgbClr val="0B2BB5"/>
                </a:solidFill>
              </a:rPr>
              <a:t>APPRENTICESHIP / LIFE SKILLS / WORK BASED LEARNING</a:t>
            </a:r>
            <a:r>
              <a:rPr lang="en-US" sz="2000" dirty="0"/>
              <a:t>	</a:t>
            </a:r>
            <a:r>
              <a:rPr lang="en-US" sz="2000" b="1" dirty="0"/>
              <a:t>√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Courtyard and Corridor Improvements/Additions 				</a:t>
            </a:r>
            <a:r>
              <a:rPr lang="en-US" sz="2000" b="1" dirty="0"/>
              <a:t>√   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18082A-97A6-29B4-E93C-1E1EA6CCD599}"/>
              </a:ext>
            </a:extLst>
          </p:cNvPr>
          <p:cNvSpPr txBox="1"/>
          <p:nvPr/>
        </p:nvSpPr>
        <p:spPr>
          <a:xfrm>
            <a:off x="3624728" y="5903134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B2BB5"/>
                </a:solidFill>
              </a:rPr>
              <a:t>$134.8MM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3411F9-0EC4-09D0-9B15-AAC9EC43A57C}"/>
              </a:ext>
            </a:extLst>
          </p:cNvPr>
          <p:cNvSpPr txBox="1"/>
          <p:nvPr/>
        </p:nvSpPr>
        <p:spPr>
          <a:xfrm>
            <a:off x="276773" y="1697693"/>
            <a:ext cx="386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7635"/>
                </a:solidFill>
              </a:rPr>
              <a:t>VOTER APPROVED BOND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1AF574-2EA2-C30F-E304-58B9444D0D74}"/>
              </a:ext>
            </a:extLst>
          </p:cNvPr>
          <p:cNvCxnSpPr/>
          <p:nvPr/>
        </p:nvCxnSpPr>
        <p:spPr>
          <a:xfrm>
            <a:off x="358053" y="5862494"/>
            <a:ext cx="84313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84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35EFFD9-CDF0-00B0-FC27-0E4614B4B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4FA0452-7590-8793-6B80-FE536A9BBE7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50C7CB-185F-91EE-42C1-655D070D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9EDE8CCA-DCBB-5E80-D215-AAA9E915FD1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41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E4529B-8AC4-365E-2375-0A5E3E8B30AC}"/>
              </a:ext>
            </a:extLst>
          </p:cNvPr>
          <p:cNvSpPr txBox="1"/>
          <p:nvPr/>
        </p:nvSpPr>
        <p:spPr>
          <a:xfrm>
            <a:off x="192507" y="1508998"/>
            <a:ext cx="8184577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</a:rPr>
              <a:t>  Approved Capital Bond – Implemented in 4 Phases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798550-F3B4-4E27-A73F-A0BF4859F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694" y="2186686"/>
            <a:ext cx="7130031" cy="4402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2F8134-FFBF-EEAA-0940-D9D634B7B9F4}"/>
              </a:ext>
            </a:extLst>
          </p:cNvPr>
          <p:cNvSpPr txBox="1"/>
          <p:nvPr/>
        </p:nvSpPr>
        <p:spPr>
          <a:xfrm>
            <a:off x="2480943" y="5989077"/>
            <a:ext cx="1710725" cy="507831"/>
          </a:xfrm>
          <a:prstGeom prst="rect">
            <a:avLst/>
          </a:prstGeom>
          <a:solidFill>
            <a:srgbClr val="FFFF00"/>
          </a:solidFill>
          <a:ln w="349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PHASE 3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PERFORMING ARTS/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CAREER TECH ED CENTER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D104E4-254E-1FC1-1041-0067C1AB8FF4}"/>
              </a:ext>
            </a:extLst>
          </p:cNvPr>
          <p:cNvSpPr txBox="1"/>
          <p:nvPr/>
        </p:nvSpPr>
        <p:spPr>
          <a:xfrm>
            <a:off x="3034400" y="2501319"/>
            <a:ext cx="1537600" cy="507831"/>
          </a:xfrm>
          <a:prstGeom prst="rect">
            <a:avLst/>
          </a:prstGeom>
          <a:solidFill>
            <a:srgbClr val="00B0F0"/>
          </a:solidFill>
          <a:ln w="349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PERFORMANCE BASED 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LEARNING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5BE2B-9761-B5EB-C864-5995FC3E27B7}"/>
              </a:ext>
            </a:extLst>
          </p:cNvPr>
          <p:cNvSpPr txBox="1"/>
          <p:nvPr/>
        </p:nvSpPr>
        <p:spPr>
          <a:xfrm>
            <a:off x="5346597" y="5892037"/>
            <a:ext cx="2351927" cy="507831"/>
          </a:xfrm>
          <a:prstGeom prst="rect">
            <a:avLst/>
          </a:prstGeom>
          <a:solidFill>
            <a:srgbClr val="9B4DC7"/>
          </a:solidFill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900" b="1" u="sng" dirty="0">
                <a:latin typeface="Arial" panose="020B0604020202020204" pitchFamily="34" charset="0"/>
                <a:cs typeface="Arial" panose="020B0604020202020204" pitchFamily="34" charset="0"/>
              </a:rPr>
              <a:t>PHASE 4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APPRENTICESHIP / 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LIFE SKILLS / WORK BASED LEARNING</a:t>
            </a:r>
          </a:p>
        </p:txBody>
      </p:sp>
    </p:spTree>
    <p:extLst>
      <p:ext uri="{BB962C8B-B14F-4D97-AF65-F5344CB8AC3E}">
        <p14:creationId xmlns:p14="http://schemas.microsoft.com/office/powerpoint/2010/main" val="73990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2D6891-FC21-E12D-E972-399255212AA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8B72EA4-20D1-BC64-2A63-132A50A3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42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36314-E54C-7A39-E63E-4116A7650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530" y="2022406"/>
            <a:ext cx="5203963" cy="3286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0B89B6-2032-1A36-9048-D3479F5D6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82755">
            <a:off x="365069" y="3303735"/>
            <a:ext cx="4775030" cy="313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FEC10F-884C-1D4F-338F-04C25D299579}"/>
              </a:ext>
            </a:extLst>
          </p:cNvPr>
          <p:cNvSpPr txBox="1"/>
          <p:nvPr/>
        </p:nvSpPr>
        <p:spPr>
          <a:xfrm>
            <a:off x="914400" y="2488865"/>
            <a:ext cx="2528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Athletic Center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725F20-A020-B4DE-0ECF-EC226A9649B5}"/>
              </a:ext>
            </a:extLst>
          </p:cNvPr>
          <p:cNvSpPr txBox="1"/>
          <p:nvPr/>
        </p:nvSpPr>
        <p:spPr>
          <a:xfrm>
            <a:off x="6090973" y="5556456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6A08D-25F6-43B2-8C8C-CE14A720F73C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</p:spTree>
    <p:extLst>
      <p:ext uri="{BB962C8B-B14F-4D97-AF65-F5344CB8AC3E}">
        <p14:creationId xmlns:p14="http://schemas.microsoft.com/office/powerpoint/2010/main" val="294257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A103978-3955-5646-AE70-D2C7C89F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467ED6-C758-9519-500A-E3B29A33A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6" y="2054933"/>
            <a:ext cx="8365264" cy="425005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A2507C-FB74-4871-80D2-1F6E17524FC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7F356E0-E71D-D092-35C4-B17E9B32FF11}"/>
              </a:ext>
            </a:extLst>
          </p:cNvPr>
          <p:cNvSpPr/>
          <p:nvPr/>
        </p:nvSpPr>
        <p:spPr>
          <a:xfrm>
            <a:off x="8097561" y="60040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0EF1C-DF83-6F3F-6962-427A5F88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2056179-E975-AE30-B18B-33FA6C4FE0FC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667F0-352C-B3FB-C081-C6A58AC2FA0B}"/>
              </a:ext>
            </a:extLst>
          </p:cNvPr>
          <p:cNvSpPr txBox="1"/>
          <p:nvPr/>
        </p:nvSpPr>
        <p:spPr>
          <a:xfrm>
            <a:off x="7232963" y="147554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6B3316-2049-6622-B642-3B7B7F27617A}"/>
              </a:ext>
            </a:extLst>
          </p:cNvPr>
          <p:cNvSpPr txBox="1"/>
          <p:nvPr/>
        </p:nvSpPr>
        <p:spPr>
          <a:xfrm>
            <a:off x="226142" y="1914226"/>
            <a:ext cx="5971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n w="0"/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work and renderings being developed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85B79-E5EC-9506-B41E-F1312841DA29}"/>
              </a:ext>
            </a:extLst>
          </p:cNvPr>
          <p:cNvSpPr txBox="1"/>
          <p:nvPr/>
        </p:nvSpPr>
        <p:spPr>
          <a:xfrm>
            <a:off x="415845" y="6144277"/>
            <a:ext cx="4876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Performance Based Learning 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885F8A-4CB1-44B2-B9FB-B4FE57241118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</p:spTree>
    <p:extLst>
      <p:ext uri="{BB962C8B-B14F-4D97-AF65-F5344CB8AC3E}">
        <p14:creationId xmlns:p14="http://schemas.microsoft.com/office/powerpoint/2010/main" val="292605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88A27A-5AA7-C4EF-7AAD-6FCF10DF1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C4B2AEB-A1F9-C606-44A7-EF8BF29AF17A}"/>
              </a:ext>
            </a:extLst>
          </p:cNvPr>
          <p:cNvSpPr/>
          <p:nvPr/>
        </p:nvSpPr>
        <p:spPr>
          <a:xfrm>
            <a:off x="8097561" y="5992876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A748C78-0354-DC8C-00BF-58704D677A5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A1FAF02-3BDB-170C-A3B5-0619D9C61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9482676-2949-0521-0037-8C759F3CFAD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44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A45F9D-6F58-E1D5-B5D1-23A7D10C89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4"/>
          <a:stretch/>
        </p:blipFill>
        <p:spPr>
          <a:xfrm>
            <a:off x="452284" y="2250017"/>
            <a:ext cx="8255880" cy="3991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ADC9FA-377A-BD15-21C9-22E15828C4A2}"/>
              </a:ext>
            </a:extLst>
          </p:cNvPr>
          <p:cNvSpPr txBox="1"/>
          <p:nvPr/>
        </p:nvSpPr>
        <p:spPr>
          <a:xfrm>
            <a:off x="7217246" y="158705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9A6FC4-745D-DFAC-BA59-17B82EBAEFDC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5A8771-4030-6F61-E621-90AA4BC346DB}"/>
              </a:ext>
            </a:extLst>
          </p:cNvPr>
          <p:cNvSpPr txBox="1"/>
          <p:nvPr/>
        </p:nvSpPr>
        <p:spPr>
          <a:xfrm>
            <a:off x="2274940" y="6241379"/>
            <a:ext cx="47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Performing Arts and CTE Center</a:t>
            </a:r>
          </a:p>
        </p:txBody>
      </p:sp>
    </p:spTree>
    <p:extLst>
      <p:ext uri="{BB962C8B-B14F-4D97-AF65-F5344CB8AC3E}">
        <p14:creationId xmlns:p14="http://schemas.microsoft.com/office/powerpoint/2010/main" val="6969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9DE42DE-9CAD-F279-72A9-6B3EB8DA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89BAE7-D41F-B756-7CA8-E52A0F4AB66F}"/>
              </a:ext>
            </a:extLst>
          </p:cNvPr>
          <p:cNvSpPr/>
          <p:nvPr/>
        </p:nvSpPr>
        <p:spPr>
          <a:xfrm>
            <a:off x="8097561" y="5992876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1095A-61DA-65E0-84E6-333CFC2BF70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7410AAE-D4CB-0971-799D-C08716AE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A8260D2-08B7-CAA7-C95F-7A91BAADB98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45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89A2D-83D0-0AB3-DE8E-F9074EED9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4" y="2205413"/>
            <a:ext cx="8044945" cy="407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1FAAE-A598-42ED-76F3-158E0C861CF7}"/>
              </a:ext>
            </a:extLst>
          </p:cNvPr>
          <p:cNvSpPr txBox="1"/>
          <p:nvPr/>
        </p:nvSpPr>
        <p:spPr>
          <a:xfrm>
            <a:off x="7217246" y="158705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5A3CC4-7C5D-C223-C488-7A40C0C697FC}"/>
              </a:ext>
            </a:extLst>
          </p:cNvPr>
          <p:cNvSpPr txBox="1"/>
          <p:nvPr/>
        </p:nvSpPr>
        <p:spPr>
          <a:xfrm>
            <a:off x="2274940" y="6241379"/>
            <a:ext cx="47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Performing Arts and CTE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29F4C4-1EF3-221E-8666-E1C055939622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</p:spTree>
    <p:extLst>
      <p:ext uri="{BB962C8B-B14F-4D97-AF65-F5344CB8AC3E}">
        <p14:creationId xmlns:p14="http://schemas.microsoft.com/office/powerpoint/2010/main" val="28086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0041FE9-4D4D-67F0-8906-7C9753D80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3456F8-5208-BFBD-D07C-5ADEA537C714}"/>
              </a:ext>
            </a:extLst>
          </p:cNvPr>
          <p:cNvSpPr/>
          <p:nvPr/>
        </p:nvSpPr>
        <p:spPr>
          <a:xfrm>
            <a:off x="8104972" y="5978814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A0402C-B480-5C82-6FCD-ECE13DC1AC7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68BA2FA-61A0-4464-6A79-6AA8B097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0EEA30FD-F8CA-AAA8-A238-61627E1952E8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46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F68AE-EE97-B66A-81C8-B6DED3D92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71" y="2216564"/>
            <a:ext cx="7794702" cy="3991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AFEF53-F730-D809-C626-69715C2F39BC}"/>
              </a:ext>
            </a:extLst>
          </p:cNvPr>
          <p:cNvSpPr txBox="1"/>
          <p:nvPr/>
        </p:nvSpPr>
        <p:spPr>
          <a:xfrm>
            <a:off x="7217246" y="158705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B21D3B-DD44-456B-3A8D-4CF27A7C76CB}"/>
              </a:ext>
            </a:extLst>
          </p:cNvPr>
          <p:cNvSpPr txBox="1"/>
          <p:nvPr/>
        </p:nvSpPr>
        <p:spPr>
          <a:xfrm>
            <a:off x="2274940" y="6241379"/>
            <a:ext cx="47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Performing Arts and CTE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7B7018-6D84-B843-69C0-82B855B95CD8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</p:spTree>
    <p:extLst>
      <p:ext uri="{BB962C8B-B14F-4D97-AF65-F5344CB8AC3E}">
        <p14:creationId xmlns:p14="http://schemas.microsoft.com/office/powerpoint/2010/main" val="64470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7B51F7-B5FA-BE25-5F22-FFCA277F5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181E04-1948-FE88-3BAB-D8E45C122541}"/>
              </a:ext>
            </a:extLst>
          </p:cNvPr>
          <p:cNvSpPr/>
          <p:nvPr/>
        </p:nvSpPr>
        <p:spPr>
          <a:xfrm>
            <a:off x="8097561" y="60040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F42F04-090E-43EE-08E5-36145B1735E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BDAD6-9714-E565-EA50-226672B2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86DEC3F-4DDE-5C80-FC47-23B8D453BFC5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47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660161-7624-F3DA-46CF-728A3E51E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2112442"/>
            <a:ext cx="8336690" cy="4169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E8F14-3BF7-B464-2897-36A3F97F9D04}"/>
              </a:ext>
            </a:extLst>
          </p:cNvPr>
          <p:cNvSpPr txBox="1"/>
          <p:nvPr/>
        </p:nvSpPr>
        <p:spPr>
          <a:xfrm>
            <a:off x="7179146" y="147471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5EE1CD-B831-F836-8C71-2CE8B314C2F4}"/>
              </a:ext>
            </a:extLst>
          </p:cNvPr>
          <p:cNvSpPr txBox="1"/>
          <p:nvPr/>
        </p:nvSpPr>
        <p:spPr>
          <a:xfrm>
            <a:off x="775663" y="6248813"/>
            <a:ext cx="7611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Apprenticeship / Life Skills / Work Based Learning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091A20-BD67-4624-468A-2583666D7EE1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</p:spTree>
    <p:extLst>
      <p:ext uri="{BB962C8B-B14F-4D97-AF65-F5344CB8AC3E}">
        <p14:creationId xmlns:p14="http://schemas.microsoft.com/office/powerpoint/2010/main" val="202298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A907156-A63C-3E49-B576-0E59F135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F04816F-A8C0-88B3-E94C-75E0C996F215}"/>
              </a:ext>
            </a:extLst>
          </p:cNvPr>
          <p:cNvSpPr/>
          <p:nvPr/>
        </p:nvSpPr>
        <p:spPr>
          <a:xfrm>
            <a:off x="8097561" y="6004027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31D3DA-C9F2-177C-89DF-7D2DB5F40BDF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C28A06-6B8D-B6A7-665A-9330C61A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12113FD8-8BFC-9E5A-F318-43639A7BEDD3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48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9C7833-9010-32EC-B4A7-F6017A5B8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4" y="2084173"/>
            <a:ext cx="8255880" cy="4198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E9DBC3-7380-8BEC-3521-2C8638D7F335}"/>
              </a:ext>
            </a:extLst>
          </p:cNvPr>
          <p:cNvSpPr txBox="1"/>
          <p:nvPr/>
        </p:nvSpPr>
        <p:spPr>
          <a:xfrm>
            <a:off x="7179146" y="147471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Phase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D6983-4C04-9463-DC3D-8AB9B4EA1726}"/>
              </a:ext>
            </a:extLst>
          </p:cNvPr>
          <p:cNvSpPr txBox="1"/>
          <p:nvPr/>
        </p:nvSpPr>
        <p:spPr>
          <a:xfrm>
            <a:off x="226142" y="1548664"/>
            <a:ext cx="4097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002060"/>
                </a:solidFill>
              </a:rPr>
              <a:t>Bond Projects In-Development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43DE8D-B77C-FD1E-B7F1-78EAB6BD9181}"/>
              </a:ext>
            </a:extLst>
          </p:cNvPr>
          <p:cNvSpPr txBox="1"/>
          <p:nvPr/>
        </p:nvSpPr>
        <p:spPr>
          <a:xfrm>
            <a:off x="775663" y="6248813"/>
            <a:ext cx="7611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Apprenticeship / Life Skills / Work Based Learning Center</a:t>
            </a:r>
          </a:p>
        </p:txBody>
      </p:sp>
    </p:spTree>
    <p:extLst>
      <p:ext uri="{BB962C8B-B14F-4D97-AF65-F5344CB8AC3E}">
        <p14:creationId xmlns:p14="http://schemas.microsoft.com/office/powerpoint/2010/main" val="213511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687888-76DB-1B62-5395-60FD0F7AA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74FC6C-E05F-1213-A5A6-B53DB766E435}"/>
              </a:ext>
            </a:extLst>
          </p:cNvPr>
          <p:cNvSpPr/>
          <p:nvPr/>
        </p:nvSpPr>
        <p:spPr>
          <a:xfrm>
            <a:off x="8097561" y="5992876"/>
            <a:ext cx="784513" cy="601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77ECC4-24FC-3752-F022-BAA17D929D9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FA0C427-E41B-33BE-73B5-275357A60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Multi-Year – Multi Funded Capital Initiatives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E8087D0-51D0-6028-5E6B-BF3D923C5C4F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49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7D72C2-BFF1-3B5C-C21A-8F4B4E812331}"/>
              </a:ext>
            </a:extLst>
          </p:cNvPr>
          <p:cNvSpPr txBox="1"/>
          <p:nvPr/>
        </p:nvSpPr>
        <p:spPr>
          <a:xfrm>
            <a:off x="192507" y="1587055"/>
            <a:ext cx="3555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</a:rPr>
              <a:t>  District Initiatives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DB19FC-AA26-5B41-87BC-0D57058F19BD}"/>
              </a:ext>
            </a:extLst>
          </p:cNvPr>
          <p:cNvSpPr txBox="1"/>
          <p:nvPr/>
        </p:nvSpPr>
        <p:spPr>
          <a:xfrm>
            <a:off x="3463079" y="1617832"/>
            <a:ext cx="5393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002060"/>
                </a:solidFill>
              </a:rPr>
              <a:t>HS Wellness Center coming…. SPRING, 2025!!!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85E9C8-BC83-B915-9BEA-18A896678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715" y="2071381"/>
            <a:ext cx="6112449" cy="4391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FA0BB-E62C-8F45-25AC-D52B406F5DC5}"/>
              </a:ext>
            </a:extLst>
          </p:cNvPr>
          <p:cNvSpPr txBox="1"/>
          <p:nvPr/>
        </p:nvSpPr>
        <p:spPr>
          <a:xfrm rot="20532220">
            <a:off x="26753" y="3218043"/>
            <a:ext cx="2745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HS Wellness Center construction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HAS BEGUN!</a:t>
            </a:r>
          </a:p>
        </p:txBody>
      </p:sp>
    </p:spTree>
    <p:extLst>
      <p:ext uri="{BB962C8B-B14F-4D97-AF65-F5344CB8AC3E}">
        <p14:creationId xmlns:p14="http://schemas.microsoft.com/office/powerpoint/2010/main" val="18421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86BD8F-33A6-3221-00DB-CA9AE860AF7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8">
            <a:extLst>
              <a:ext uri="{FF2B5EF4-FFF2-40B4-BE49-F238E27FC236}">
                <a16:creationId xmlns:a16="http://schemas.microsoft.com/office/drawing/2014/main" id="{2525ED83-9FEF-A94E-8639-74DFD735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22" y="578420"/>
            <a:ext cx="541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chemeClr val="bg1"/>
                </a:solidFill>
                <a:latin typeface="Times New Roman"/>
                <a:cs typeface="Times New Roman"/>
              </a:rPr>
              <a:t>Transfer to Capital</a:t>
            </a:r>
            <a:endParaRPr lang="en-US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72EC82-961C-BD09-C129-9281632357E3}"/>
              </a:ext>
            </a:extLst>
          </p:cNvPr>
          <p:cNvSpPr txBox="1"/>
          <p:nvPr/>
        </p:nvSpPr>
        <p:spPr>
          <a:xfrm>
            <a:off x="304800" y="1737381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/>
              <a:t>2024-2025</a:t>
            </a:r>
            <a:endParaRPr lang="en-US" sz="2400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EDD39-B7EA-CD4F-0896-53C76E0F97FA}"/>
              </a:ext>
            </a:extLst>
          </p:cNvPr>
          <p:cNvSpPr txBox="1"/>
          <p:nvPr/>
        </p:nvSpPr>
        <p:spPr>
          <a:xfrm>
            <a:off x="304800" y="2260601"/>
            <a:ext cx="80264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Roof Replacement (Brookside)		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Roof Replacement (Plaza)			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Roof Replacement (Steele)			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Roof Replacement (Meadow)		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Sidewalk Repairs/Replacement (D/W)	 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Additional Classroom Redesigns/Renovations (D/W)	</a:t>
            </a:r>
            <a:endParaRPr lang="en-US" dirty="0">
              <a:highlight>
                <a:srgbClr val="FFFF00"/>
              </a:highlight>
            </a:endParaRPr>
          </a:p>
          <a:p>
            <a:endParaRPr lang="en-US" sz="2800" dirty="0"/>
          </a:p>
          <a:p>
            <a:r>
              <a:rPr lang="en-US" sz="2400" b="1" i="1" u="sng" dirty="0"/>
              <a:t>2025-2026					 </a:t>
            </a:r>
            <a:r>
              <a:rPr lang="en-US" sz="2600" u="sng" dirty="0"/>
              <a:t>Anticipated Cost</a:t>
            </a:r>
          </a:p>
          <a:p>
            <a:r>
              <a:rPr lang="en-US" sz="2000" dirty="0"/>
              <a:t>Roof Replacement (High School)				$    1,668,186</a:t>
            </a:r>
          </a:p>
          <a:p>
            <a:r>
              <a:rPr lang="en-US" sz="2000" dirty="0"/>
              <a:t>Roof Replacement (Middle School)				</a:t>
            </a:r>
            <a:r>
              <a:rPr lang="en-US" sz="2000" u="sng" dirty="0"/>
              <a:t>$    2,056,814</a:t>
            </a:r>
          </a:p>
          <a:p>
            <a:pPr algn="r"/>
            <a:r>
              <a:rPr lang="en-US" sz="2000" dirty="0"/>
              <a:t>							$    3,725,000</a:t>
            </a:r>
          </a:p>
          <a:p>
            <a:r>
              <a:rPr lang="en-US" sz="2800" dirty="0"/>
              <a:t>						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517CA5D-C9D8-F3DF-61D8-FF107389FD41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9329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50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DFA77-0FDF-BBCB-5DE0-004BD77D6FD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8">
            <a:extLst>
              <a:ext uri="{FF2B5EF4-FFF2-40B4-BE49-F238E27FC236}">
                <a16:creationId xmlns:a16="http://schemas.microsoft.com/office/drawing/2014/main" id="{2525ED83-9FEF-A94E-8639-74DFD735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28857"/>
            <a:ext cx="5410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2025-26</a:t>
            </a:r>
          </a:p>
          <a:p>
            <a:pPr algn="ctr"/>
            <a:r>
              <a:rPr lang="en-US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 to Capital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72EC82-961C-BD09-C129-9281632357E3}"/>
              </a:ext>
            </a:extLst>
          </p:cNvPr>
          <p:cNvSpPr txBox="1"/>
          <p:nvPr/>
        </p:nvSpPr>
        <p:spPr>
          <a:xfrm>
            <a:off x="228600" y="173349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Proposed Capital Projects</a:t>
            </a:r>
            <a:r>
              <a:rPr lang="en-US" sz="2800" dirty="0"/>
              <a:t>                         </a:t>
            </a:r>
            <a:r>
              <a:rPr lang="en-US" sz="2800" u="sng" dirty="0"/>
              <a:t>Anticipated Cost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EDD39-B7EA-CD4F-0896-53C76E0F97FA}"/>
              </a:ext>
            </a:extLst>
          </p:cNvPr>
          <p:cNvSpPr txBox="1"/>
          <p:nvPr/>
        </p:nvSpPr>
        <p:spPr>
          <a:xfrm>
            <a:off x="266700" y="2588071"/>
            <a:ext cx="862287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Roof Replacement </a:t>
            </a:r>
            <a:r>
              <a:rPr lang="en-US" sz="2000" dirty="0"/>
              <a:t>(High School)			</a:t>
            </a:r>
            <a:r>
              <a:rPr lang="en-US" sz="2800" dirty="0"/>
              <a:t>$    1,668,186</a:t>
            </a:r>
          </a:p>
          <a:p>
            <a:r>
              <a:rPr lang="en-US" sz="2800" u="sng" dirty="0"/>
              <a:t>Roof Replacement </a:t>
            </a:r>
            <a:r>
              <a:rPr lang="en-US" sz="2000" u="sng" dirty="0"/>
              <a:t>(Middle School)			</a:t>
            </a:r>
            <a:r>
              <a:rPr lang="en-US" sz="2800" u="sng" dirty="0"/>
              <a:t>$    2,056,814</a:t>
            </a:r>
          </a:p>
          <a:p>
            <a:r>
              <a:rPr lang="en-US" sz="2800" dirty="0"/>
              <a:t>							$    3,725,000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517CA5D-C9D8-F3DF-61D8-FF107389FD41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9329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51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5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669D03-807D-59A9-D764-B28B0B1CB12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52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A73355-9DF6-01A7-6CF0-3B10D38C12B0}"/>
              </a:ext>
            </a:extLst>
          </p:cNvPr>
          <p:cNvSpPr txBox="1"/>
          <p:nvPr/>
        </p:nvSpPr>
        <p:spPr>
          <a:xfrm>
            <a:off x="780612" y="5645633"/>
            <a:ext cx="7582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/>
              <a:t>These funds are already set aside in the district Capital Reserve Fund – </a:t>
            </a:r>
          </a:p>
          <a:p>
            <a:pPr algn="ctr"/>
            <a:r>
              <a:rPr lang="en-US" sz="2000" i="1" dirty="0"/>
              <a:t>Thus, there is </a:t>
            </a:r>
            <a:r>
              <a:rPr lang="en-US" sz="2000" b="1" i="1" dirty="0"/>
              <a:t>no additional impact</a:t>
            </a:r>
            <a:r>
              <a:rPr lang="en-US" sz="2000" i="1" dirty="0"/>
              <a:t> on the tax levy</a:t>
            </a:r>
            <a:endParaRPr lang="en-US" sz="2000" i="1" dirty="0">
              <a:highlight>
                <a:srgbClr val="FFFF00"/>
              </a:highlight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BB93863-4E51-3760-A7B0-13E160A70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320675"/>
            <a:ext cx="5470524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Use of Capital Reserve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69FD2-4CDD-9D7A-AA98-4185EABED6A3}"/>
              </a:ext>
            </a:extLst>
          </p:cNvPr>
          <p:cNvSpPr txBox="1"/>
          <p:nvPr/>
        </p:nvSpPr>
        <p:spPr>
          <a:xfrm>
            <a:off x="279091" y="2526895"/>
            <a:ext cx="86584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HS Career Tech Ed Center Addition (CTE)	        $ 5,157,750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HS Existing Auditorium Renovations		        $ 5,115,695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MS – New Turf Soccer Field </a:t>
            </a:r>
            <a:r>
              <a:rPr lang="en-US" sz="1600" dirty="0"/>
              <a:t>(West of Track)		            </a:t>
            </a:r>
            <a:r>
              <a:rPr lang="en-US" sz="2400" dirty="0"/>
              <a:t>$ 3,636,875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Lenox – A/C Electrical Upgrades			        $ 2,174,190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u="sng" dirty="0"/>
              <a:t>Meadow – A/C Electrical Upgrades		        $ 2,015,490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				                  $ 18,100,000 </a:t>
            </a:r>
            <a:r>
              <a:rPr lang="en-US" sz="2400" u="sng" dirty="0"/>
              <a:t>                                          </a:t>
            </a:r>
            <a:endParaRPr lang="en-US" sz="2400" u="sng" dirty="0">
              <a:highlight>
                <a:srgbClr val="FFFF00"/>
              </a:highlight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FB54251B-DA2A-8D0C-95A8-E00B22DB4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015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Proposition for </a:t>
            </a:r>
            <a:r>
              <a:rPr lang="en-US" altLang="en-US" sz="2800" b="1" u="sng" dirty="0">
                <a:solidFill>
                  <a:srgbClr val="2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Capital Reserve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	          $ 18,100,000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2DCE7E-724A-128A-6791-55A5771A1DC5}"/>
              </a:ext>
            </a:extLst>
          </p:cNvPr>
          <p:cNvSpPr txBox="1"/>
          <p:nvPr/>
        </p:nvSpPr>
        <p:spPr>
          <a:xfrm>
            <a:off x="337481" y="4978816"/>
            <a:ext cx="8469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B2BB5"/>
                </a:solidFill>
              </a:rPr>
              <a:t>Based on multi-year plan &amp; SED project submission packaging</a:t>
            </a:r>
          </a:p>
        </p:txBody>
      </p:sp>
    </p:spTree>
    <p:extLst>
      <p:ext uri="{BB962C8B-B14F-4D97-AF65-F5344CB8AC3E}">
        <p14:creationId xmlns:p14="http://schemas.microsoft.com/office/powerpoint/2010/main" val="251363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134C78-924E-4012-47B8-273077831BC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3749B0-CCFC-5F39-2820-28B728333076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0D0C4-5524-6A63-F049-4C5148D0A08D}"/>
              </a:ext>
            </a:extLst>
          </p:cNvPr>
          <p:cNvSpPr txBox="1"/>
          <p:nvPr/>
        </p:nvSpPr>
        <p:spPr>
          <a:xfrm>
            <a:off x="1333549" y="5330029"/>
            <a:ext cx="6476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This proposition is ONLY to “establish” this reserve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Funding this reserve would come from end-of-year fund balance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Any expense/usage from this reserve </a:t>
            </a:r>
            <a:r>
              <a:rPr lang="en-US" i="1" u="sng" dirty="0"/>
              <a:t>must</a:t>
            </a:r>
            <a:r>
              <a:rPr lang="en-US" i="1" dirty="0"/>
              <a:t> be voter authorized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No additional impact on the tax levy</a:t>
            </a:r>
            <a:endParaRPr lang="en-US" i="1" dirty="0">
              <a:highlight>
                <a:srgbClr val="FFFF00"/>
              </a:highlight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BA3AC60-2A81-6410-3593-2C177686BFC2}"/>
              </a:ext>
            </a:extLst>
          </p:cNvPr>
          <p:cNvSpPr txBox="1">
            <a:spLocks noChangeArrowheads="1"/>
          </p:cNvSpPr>
          <p:nvPr/>
        </p:nvSpPr>
        <p:spPr>
          <a:xfrm>
            <a:off x="3200400" y="320675"/>
            <a:ext cx="5470524" cy="11271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 </a:t>
            </a:r>
            <a:b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New Capital Reserve Concerns…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BF16D-27C1-4AE4-5842-3489E8091F77}"/>
              </a:ext>
            </a:extLst>
          </p:cNvPr>
          <p:cNvSpPr txBox="1"/>
          <p:nvPr/>
        </p:nvSpPr>
        <p:spPr>
          <a:xfrm>
            <a:off x="288924" y="2332286"/>
            <a:ext cx="85502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SHALL the Board of Education, pursuant to Education Law section 3651, be authorized to establish a Capital Reserve Fund known as the “</a:t>
            </a:r>
            <a:r>
              <a:rPr lang="en-US" sz="2400" u="sng" dirty="0"/>
              <a:t>Capital - 2025</a:t>
            </a:r>
            <a:r>
              <a:rPr lang="en-US" sz="2400" dirty="0"/>
              <a:t>” for the purpose of performing District-Wide capital improvements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A9877AA-83D6-C00E-B050-741A72153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689816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Creation of a NEW Capital Reserve Fund:    ~ Proposition ~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5297A5-5374-CD53-DE1A-F402D0EBC455}"/>
              </a:ext>
            </a:extLst>
          </p:cNvPr>
          <p:cNvSpPr txBox="1"/>
          <p:nvPr/>
        </p:nvSpPr>
        <p:spPr>
          <a:xfrm>
            <a:off x="0" y="412281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$25 million Total Fund</a:t>
            </a:r>
          </a:p>
          <a:p>
            <a:pPr algn="ctr"/>
            <a:r>
              <a:rPr lang="en-US" sz="2000" dirty="0"/>
              <a:t>5 Year Term  &gt;&gt;&gt;  Annual limit not to exceed $10 million beginning </a:t>
            </a:r>
          </a:p>
          <a:p>
            <a:pPr algn="ctr"/>
            <a:r>
              <a:rPr lang="en-US" sz="2000" dirty="0"/>
              <a:t>with the 2024-25 School year.  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0937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A248D-1851-16C8-91CC-CB2C72CA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033DA2-B15D-35E3-C3E3-25BB5BF5305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7CF1951-4CF8-B61B-FB03-6254D6E65913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54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CA8F371-BD22-EF58-0ECB-D923AC7745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39453" y="320675"/>
            <a:ext cx="5831471" cy="1127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Proposition for Use of Technology Reserve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35369-C544-78E1-9E99-A70065873426}"/>
              </a:ext>
            </a:extLst>
          </p:cNvPr>
          <p:cNvSpPr txBox="1"/>
          <p:nvPr/>
        </p:nvSpPr>
        <p:spPr>
          <a:xfrm>
            <a:off x="249596" y="2241760"/>
            <a:ext cx="855027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New Chromebooks for 3</a:t>
            </a:r>
            <a:r>
              <a:rPr lang="en-US" sz="2400" baseline="30000" dirty="0"/>
              <a:t>rd</a:t>
            </a:r>
            <a:r>
              <a:rPr lang="en-US" sz="2400" dirty="0"/>
              <a:t> grade students 		         $ 215,000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Stylus Pens for 3</a:t>
            </a:r>
            <a:r>
              <a:rPr lang="en-US" sz="2400" baseline="30000" dirty="0"/>
              <a:t>rd</a:t>
            </a:r>
            <a:r>
              <a:rPr lang="en-US" sz="2400" dirty="0"/>
              <a:t> grade students 			         $   20,000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Hard Cases for Chromebooks			         $   10,000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Bags for Chromebooks				         $   10,000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u="sng" dirty="0" err="1"/>
              <a:t>MedVision</a:t>
            </a:r>
            <a:r>
              <a:rPr lang="en-US" sz="2400" u="sng" dirty="0"/>
              <a:t> (medical mannequins)	  		         $ 195,000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				 </a:t>
            </a:r>
            <a:r>
              <a:rPr lang="en-US" sz="2800" dirty="0"/>
              <a:t>Total: 	      $ 450,000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E2C54320-A65C-38CF-70F0-1FE574386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4" y="1718280"/>
            <a:ext cx="8550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Proposition for </a:t>
            </a:r>
            <a:r>
              <a:rPr lang="en-US" altLang="en-US" sz="2800" b="1" u="sng" dirty="0">
                <a:solidFill>
                  <a:srgbClr val="2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existing Technology Reserve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$ 450,000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7A258F-A487-6F33-305B-D89AF90F2C57}"/>
              </a:ext>
            </a:extLst>
          </p:cNvPr>
          <p:cNvSpPr txBox="1"/>
          <p:nvPr/>
        </p:nvSpPr>
        <p:spPr>
          <a:xfrm>
            <a:off x="610438" y="5645633"/>
            <a:ext cx="7923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/>
              <a:t>These funds are already set aside in the district Technology Reserve Fund – </a:t>
            </a:r>
          </a:p>
          <a:p>
            <a:pPr algn="ctr"/>
            <a:r>
              <a:rPr lang="en-US" sz="2000" i="1" dirty="0"/>
              <a:t>Thus, there is </a:t>
            </a:r>
            <a:r>
              <a:rPr lang="en-US" sz="2000" b="1" i="1" dirty="0"/>
              <a:t>no additional impact</a:t>
            </a:r>
            <a:r>
              <a:rPr lang="en-US" sz="2000" i="1" dirty="0"/>
              <a:t> on the tax levy</a:t>
            </a:r>
            <a:endParaRPr lang="en-US" sz="20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1097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B28DB-DE35-A57B-0064-3FBB5B875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4A3D0F-B8E9-625C-B5EF-72B4D4B97D9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CCCDA-5BD9-D2EE-1575-86171292758F}"/>
              </a:ext>
            </a:extLst>
          </p:cNvPr>
          <p:cNvSpPr/>
          <p:nvPr/>
        </p:nvSpPr>
        <p:spPr>
          <a:xfrm>
            <a:off x="5410200" y="2438400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92B2C2-F5B5-4418-9531-EB1369914415}"/>
              </a:ext>
            </a:extLst>
          </p:cNvPr>
          <p:cNvSpPr/>
          <p:nvPr/>
        </p:nvSpPr>
        <p:spPr>
          <a:xfrm>
            <a:off x="5486400" y="4073731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DCF0AA-A006-F8D4-CED1-1C6BAC504C19}"/>
              </a:ext>
            </a:extLst>
          </p:cNvPr>
          <p:cNvSpPr/>
          <p:nvPr/>
        </p:nvSpPr>
        <p:spPr>
          <a:xfrm>
            <a:off x="5410200" y="5937672"/>
            <a:ext cx="812800" cy="231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FDF889-D0D2-EB61-0131-D1E6D23CF093}"/>
              </a:ext>
            </a:extLst>
          </p:cNvPr>
          <p:cNvSpPr txBox="1"/>
          <p:nvPr/>
        </p:nvSpPr>
        <p:spPr>
          <a:xfrm>
            <a:off x="361504" y="1588257"/>
            <a:ext cx="8475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Georgia" panose="02040502050405020303" pitchFamily="18" charset="0"/>
              </a:rPr>
              <a:t>Innovation is important…especially in Baldwin!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46F13-6603-E25D-BCBE-52B899255202}"/>
              </a:ext>
            </a:extLst>
          </p:cNvPr>
          <p:cNvSpPr txBox="1"/>
          <p:nvPr/>
        </p:nvSpPr>
        <p:spPr>
          <a:xfrm>
            <a:off x="2993736" y="355825"/>
            <a:ext cx="5564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</a:rPr>
              <a:t>Components to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</a:rPr>
              <a:t>Long Range Capital Planning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00228B-205D-7CB0-0233-DFCF64F4E336}"/>
              </a:ext>
            </a:extLst>
          </p:cNvPr>
          <p:cNvSpPr txBox="1"/>
          <p:nvPr/>
        </p:nvSpPr>
        <p:spPr>
          <a:xfrm>
            <a:off x="190500" y="2113399"/>
            <a:ext cx="8864600" cy="4396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Navigating the challenges ahead: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Strategic, on-going use of Capital Reserves </a:t>
            </a:r>
          </a:p>
          <a:p>
            <a:pPr lvl="1">
              <a:lnSpc>
                <a:spcPct val="150000"/>
              </a:lnSpc>
            </a:pPr>
            <a:r>
              <a:rPr lang="en-US" sz="2400"/>
              <a:t>-  The </a:t>
            </a:r>
            <a:r>
              <a:rPr lang="en-US" sz="2400" dirty="0"/>
              <a:t>ability to fund them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Long Range Financial Planning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Project planning / timing / effective sequencing of projects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Minimizing disruptions to learning spaces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NYSED Facilities Planning submission and approval process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Responsive bidding</a:t>
            </a:r>
          </a:p>
        </p:txBody>
      </p:sp>
    </p:spTree>
    <p:extLst>
      <p:ext uri="{BB962C8B-B14F-4D97-AF65-F5344CB8AC3E}">
        <p14:creationId xmlns:p14="http://schemas.microsoft.com/office/powerpoint/2010/main" val="280935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C92071E-9F76-70B9-257A-ABECDD55D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C4444-6163-1575-30BD-21F671CA9D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DB4E366-F8B9-475F-98F9-75C9E789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Planning for the Future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CE26DD5-6F35-E08A-A62E-3D75A9BA5883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56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7" name="Picture 6" descr="A picture containing grass, sky, outdoor, person&#10;&#10;Description automatically generated">
            <a:extLst>
              <a:ext uri="{FF2B5EF4-FFF2-40B4-BE49-F238E27FC236}">
                <a16:creationId xmlns:a16="http://schemas.microsoft.com/office/drawing/2014/main" id="{C6482C39-2346-6C8A-79F2-36BE10A285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18" y="1820169"/>
            <a:ext cx="5538799" cy="4154100"/>
          </a:xfrm>
          <a:prstGeom prst="roundRect">
            <a:avLst>
              <a:gd name="adj" fmla="val 1907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1E1952-B4FD-D7C3-6A38-F2D29D959E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7" y="1664576"/>
            <a:ext cx="8296182" cy="7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947B-D561-1AEA-76E1-8E8172F06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45E14D-9CEA-E770-58DE-D70BF625386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3C8CF22-BE3A-6D34-3752-4AC9646B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Planning for the Future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001EBD29-1F51-A1A7-106D-58570365FECC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8345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57</a:t>
            </a:fld>
            <a:endParaRPr lang="en-US" altLang="en-US" sz="1400" dirty="0">
              <a:latin typeface="Times New Roman" pitchFamily="18" charset="0"/>
            </a:endParaRPr>
          </a:p>
        </p:txBody>
      </p:sp>
      <p:pic>
        <p:nvPicPr>
          <p:cNvPr id="7" name="Picture 6" descr="A picture containing grass, sky, outdoor, person&#10;&#10;Description automatically generated">
            <a:extLst>
              <a:ext uri="{FF2B5EF4-FFF2-40B4-BE49-F238E27FC236}">
                <a16:creationId xmlns:a16="http://schemas.microsoft.com/office/drawing/2014/main" id="{E8A3598F-F609-2242-767C-593146FD4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18" y="1820169"/>
            <a:ext cx="5538799" cy="4154100"/>
          </a:xfrm>
          <a:prstGeom prst="roundRect">
            <a:avLst>
              <a:gd name="adj" fmla="val 1907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8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00F07D3A-223F-3E9B-B723-905D91E4A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107048"/>
            <a:ext cx="7911022" cy="74815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7F9FA0-D438-E9B5-0992-714F9CB62C54}"/>
              </a:ext>
            </a:extLst>
          </p:cNvPr>
          <p:cNvCxnSpPr/>
          <p:nvPr/>
        </p:nvCxnSpPr>
        <p:spPr>
          <a:xfrm>
            <a:off x="2653990" y="6634976"/>
            <a:ext cx="1572322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6650779-D6D4-A15B-3C28-E7D4EF0091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7" y="1664576"/>
            <a:ext cx="8296182" cy="7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9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67E47-7ECD-8DC1-F5B9-EB91A997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A62F253-CE26-A4CF-42AF-3632DF450857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0312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58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DF06F345-9A6B-4145-F9F8-B9206FB5CE48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kern="0" dirty="0"/>
          </a:p>
          <a:p>
            <a:endParaRPr lang="en-US" kern="0" dirty="0"/>
          </a:p>
          <a:p>
            <a:r>
              <a:rPr lang="en-US" kern="0" dirty="0"/>
              <a:t>Baldwin UFSD’s Property Tax Cap for the 2025-2026 School Year will be </a:t>
            </a:r>
            <a:r>
              <a:rPr lang="en-US" b="1" kern="0" dirty="0"/>
              <a:t>2.87</a:t>
            </a:r>
            <a:r>
              <a:rPr lang="en-US" kern="0" dirty="0"/>
              <a:t>%.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E6BBCFC-7AB1-0011-9CDF-8A6ABE61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399" y="304799"/>
            <a:ext cx="5486401" cy="1203067"/>
          </a:xfrm>
        </p:spPr>
        <p:txBody>
          <a:bodyPr anchor="ctr"/>
          <a:lstStyle/>
          <a:p>
            <a:r>
              <a:rPr lang="en-US" sz="4400" dirty="0"/>
              <a:t>Property Tax Cap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D6FE5-63A7-0695-44CA-DF049DABE30D}"/>
              </a:ext>
            </a:extLst>
          </p:cNvPr>
          <p:cNvSpPr txBox="1"/>
          <p:nvPr/>
        </p:nvSpPr>
        <p:spPr>
          <a:xfrm>
            <a:off x="822415" y="4888468"/>
            <a:ext cx="749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Baldwin Schools will keep expenses within the tax cap limit</a:t>
            </a:r>
            <a:endParaRPr lang="en-US" sz="24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089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0312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59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2D560CD-A269-A21A-FB43-BA40CDAD062E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902543"/>
            <a:ext cx="8229600" cy="15190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en-US" sz="3000" kern="0" dirty="0"/>
              <a:t>If the budget is defeated twice, pursuant to NYS Tax Cap legislation, there can be no increase in the tax levy – </a:t>
            </a:r>
            <a:r>
              <a:rPr lang="en-US" altLang="en-US" sz="3000" b="1" kern="0" dirty="0"/>
              <a:t>0%.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altLang="en-US" sz="30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29D113-7400-34D8-87AB-7404245444FB}"/>
              </a:ext>
            </a:extLst>
          </p:cNvPr>
          <p:cNvSpPr txBox="1"/>
          <p:nvPr/>
        </p:nvSpPr>
        <p:spPr>
          <a:xfrm>
            <a:off x="3200400" y="297424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Rules for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Contingency Budget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6D5A-C9F8-A19E-5DC0-4FD331C474A7}"/>
              </a:ext>
            </a:extLst>
          </p:cNvPr>
          <p:cNvSpPr txBox="1"/>
          <p:nvPr/>
        </p:nvSpPr>
        <p:spPr>
          <a:xfrm>
            <a:off x="737419" y="4437456"/>
            <a:ext cx="84065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levy must be ZERO increase		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capital work removed from budget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cs typeface="Times New Roman" panose="02020603050405020304" pitchFamily="18" charset="0"/>
              </a:rPr>
              <a:t>No new equipment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cs typeface="Times New Roman" panose="02020603050405020304" pitchFamily="18" charset="0"/>
              </a:rPr>
              <a:t>Other operational restrictions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915E57C-63F1-8B8A-B38B-45403CE44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747" y="3873916"/>
            <a:ext cx="84065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Regulations for a Contingency Budget:</a:t>
            </a:r>
          </a:p>
        </p:txBody>
      </p:sp>
    </p:spTree>
    <p:extLst>
      <p:ext uri="{BB962C8B-B14F-4D97-AF65-F5344CB8AC3E}">
        <p14:creationId xmlns:p14="http://schemas.microsoft.com/office/powerpoint/2010/main" val="51344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839D48-4A19-44D3-B23D-D5F43A3083E2}"/>
              </a:ext>
            </a:extLst>
          </p:cNvPr>
          <p:cNvSpPr txBox="1"/>
          <p:nvPr/>
        </p:nvSpPr>
        <p:spPr>
          <a:xfrm>
            <a:off x="3200400" y="304800"/>
            <a:ext cx="5562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cs typeface="Tahoma" pitchFamily="34" charset="0"/>
              </a:defRPr>
            </a:lvl2pPr>
            <a:lvl3pPr>
              <a:defRPr sz="4400">
                <a:solidFill>
                  <a:schemeClr val="tx2"/>
                </a:solidFill>
                <a:cs typeface="Tahoma" pitchFamily="34" charset="0"/>
              </a:defRPr>
            </a:lvl3pPr>
            <a:lvl4pPr>
              <a:defRPr sz="4400">
                <a:solidFill>
                  <a:schemeClr val="tx2"/>
                </a:solidFill>
                <a:cs typeface="Tahoma" pitchFamily="34" charset="0"/>
              </a:defRPr>
            </a:lvl4pPr>
            <a:lvl5pPr>
              <a:defRPr sz="4400">
                <a:solidFill>
                  <a:schemeClr val="tx2"/>
                </a:solidFill>
                <a:cs typeface="Tahoma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dirty="0"/>
              <a:t>IMPORTANT INFORMATION:</a:t>
            </a:r>
          </a:p>
          <a:p>
            <a:r>
              <a:rPr lang="en-US" dirty="0"/>
              <a:t>Ballot Summary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B500214F-D38A-48C6-8CDA-D28D17DFF9C1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22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60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DB72453-5DBF-B448-85B6-ACE04BA9BA09}"/>
              </a:ext>
            </a:extLst>
          </p:cNvPr>
          <p:cNvSpPr txBox="1">
            <a:spLocks/>
          </p:cNvSpPr>
          <p:nvPr/>
        </p:nvSpPr>
        <p:spPr>
          <a:xfrm>
            <a:off x="164123" y="2180258"/>
            <a:ext cx="8862646" cy="36235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kern="0" dirty="0"/>
              <a:t>Proposition #1</a:t>
            </a:r>
            <a:r>
              <a:rPr lang="en-US" sz="2400" kern="0" dirty="0"/>
              <a:t>:	School Budget</a:t>
            </a:r>
            <a:endParaRPr lang="en-US" sz="2200" kern="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kern="0" dirty="0"/>
              <a:t>Proposition #2</a:t>
            </a:r>
            <a:r>
              <a:rPr lang="en-US" sz="2400" kern="0" dirty="0"/>
              <a:t>:	Baldwin Public Library Budget</a:t>
            </a:r>
            <a:endParaRPr lang="en-US" sz="2200" kern="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kern="0" dirty="0"/>
              <a:t>Proposition #3</a:t>
            </a:r>
            <a:r>
              <a:rPr lang="en-US" sz="2400" kern="0" dirty="0"/>
              <a:t>:	Use of Technology Reserve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kern="0" dirty="0"/>
              <a:t>Proposition #4</a:t>
            </a:r>
            <a:r>
              <a:rPr lang="en-US" sz="2400" kern="0" dirty="0"/>
              <a:t>:	Use of Capital Reserve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kern="0" dirty="0"/>
              <a:t>Proposition #5</a:t>
            </a:r>
            <a:r>
              <a:rPr lang="en-US" sz="2400" kern="0" dirty="0"/>
              <a:t>:	Authorization to create a new Capital 				Reserve Account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3437464-4ED9-FF4D-9EBD-9C6888928FE6}"/>
              </a:ext>
            </a:extLst>
          </p:cNvPr>
          <p:cNvSpPr txBox="1">
            <a:spLocks noChangeArrowheads="1"/>
          </p:cNvSpPr>
          <p:nvPr/>
        </p:nvSpPr>
        <p:spPr>
          <a:xfrm>
            <a:off x="164123" y="1554265"/>
            <a:ext cx="8229600" cy="6413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3000" b="1" u="sng" kern="0" dirty="0"/>
              <a:t>5 Propositions</a:t>
            </a:r>
          </a:p>
        </p:txBody>
      </p:sp>
    </p:spTree>
    <p:extLst>
      <p:ext uri="{BB962C8B-B14F-4D97-AF65-F5344CB8AC3E}">
        <p14:creationId xmlns:p14="http://schemas.microsoft.com/office/powerpoint/2010/main" val="28378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839D48-4A19-44D3-B23D-D5F43A3083E2}"/>
              </a:ext>
            </a:extLst>
          </p:cNvPr>
          <p:cNvSpPr txBox="1"/>
          <p:nvPr/>
        </p:nvSpPr>
        <p:spPr>
          <a:xfrm>
            <a:off x="3059723" y="339970"/>
            <a:ext cx="5562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cs typeface="Tahoma" pitchFamily="34" charset="0"/>
              </a:defRPr>
            </a:lvl2pPr>
            <a:lvl3pPr>
              <a:defRPr sz="4400">
                <a:solidFill>
                  <a:schemeClr val="tx2"/>
                </a:solidFill>
                <a:cs typeface="Tahoma" pitchFamily="34" charset="0"/>
              </a:defRPr>
            </a:lvl3pPr>
            <a:lvl4pPr>
              <a:defRPr sz="4400">
                <a:solidFill>
                  <a:schemeClr val="tx2"/>
                </a:solidFill>
                <a:cs typeface="Tahoma" pitchFamily="34" charset="0"/>
              </a:defRPr>
            </a:lvl4pPr>
            <a:lvl5pPr>
              <a:defRPr sz="4400">
                <a:solidFill>
                  <a:schemeClr val="tx2"/>
                </a:solidFill>
                <a:cs typeface="Tahoma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dirty="0"/>
              <a:t>IMPORTANT INFORMATION:</a:t>
            </a:r>
          </a:p>
          <a:p>
            <a:r>
              <a:rPr lang="en-US" sz="3200" dirty="0"/>
              <a:t>Early Mail and Absentee Ballots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894F4C-C2E3-4613-A99E-46226FBEE273}"/>
              </a:ext>
            </a:extLst>
          </p:cNvPr>
          <p:cNvSpPr txBox="1"/>
          <p:nvPr/>
        </p:nvSpPr>
        <p:spPr>
          <a:xfrm>
            <a:off x="259481" y="1752600"/>
            <a:ext cx="8595761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Early Mail and Absentee Ballots – Due to District Clerk on or before May 20, 2025</a:t>
            </a:r>
          </a:p>
          <a:p>
            <a:pPr algn="ctr"/>
            <a:r>
              <a:rPr lang="en-US" sz="2800" dirty="0">
                <a:latin typeface="+mn-lt"/>
              </a:rPr>
              <a:t>BEFORE  5:00 pm</a:t>
            </a:r>
          </a:p>
          <a:p>
            <a:endParaRPr lang="en-US" dirty="0">
              <a:latin typeface="+mn-lt"/>
            </a:endParaRPr>
          </a:p>
          <a:p>
            <a:pPr algn="ctr"/>
            <a:r>
              <a:rPr lang="en-US" dirty="0">
                <a:latin typeface="+mn-lt"/>
              </a:rPr>
              <a:t>For more information, contact Jacqueline Torres, District Clerk, at 516.434.6011 or districtclerk@baldwinschools.org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Early Mail or Absentee Ballot </a:t>
            </a:r>
            <a:r>
              <a:rPr lang="en-US" b="1" u="sng" dirty="0">
                <a:latin typeface="+mn-lt"/>
              </a:rPr>
              <a:t>Request</a:t>
            </a:r>
            <a:r>
              <a:rPr lang="en-US" dirty="0">
                <a:latin typeface="+mn-lt"/>
              </a:rPr>
              <a:t> </a:t>
            </a:r>
            <a:r>
              <a:rPr lang="en-US" i="1" dirty="0">
                <a:latin typeface="+mn-lt"/>
              </a:rPr>
              <a:t>must be received</a:t>
            </a:r>
            <a:r>
              <a:rPr lang="en-US" dirty="0">
                <a:latin typeface="+mn-lt"/>
              </a:rPr>
              <a:t> by the District Clerk: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No later than May 13, 2025, by 4:00 PM if the ballot is to be mailed to the voter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The day before the election Monday, May 19, 2025, by 4:30 PM if the application is to be dropped off and the ballot is to be picked up in person by the voter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8A7B993-7A6A-4B84-9C37-401AC84E2E6A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36379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61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81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839D48-4A19-44D3-B23D-D5F43A3083E2}"/>
              </a:ext>
            </a:extLst>
          </p:cNvPr>
          <p:cNvSpPr txBox="1"/>
          <p:nvPr/>
        </p:nvSpPr>
        <p:spPr>
          <a:xfrm>
            <a:off x="3200400" y="304800"/>
            <a:ext cx="5562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cs typeface="Tahoma" pitchFamily="34" charset="0"/>
              </a:defRPr>
            </a:lvl2pPr>
            <a:lvl3pPr>
              <a:defRPr sz="4400">
                <a:solidFill>
                  <a:schemeClr val="tx2"/>
                </a:solidFill>
                <a:cs typeface="Tahoma" pitchFamily="34" charset="0"/>
              </a:defRPr>
            </a:lvl3pPr>
            <a:lvl4pPr>
              <a:defRPr sz="4400">
                <a:solidFill>
                  <a:schemeClr val="tx2"/>
                </a:solidFill>
                <a:cs typeface="Tahoma" pitchFamily="34" charset="0"/>
              </a:defRPr>
            </a:lvl4pPr>
            <a:lvl5pPr>
              <a:defRPr sz="4400">
                <a:solidFill>
                  <a:schemeClr val="tx2"/>
                </a:solidFill>
                <a:cs typeface="Tahoma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dirty="0"/>
              <a:t>IMPORTANT INFORMATION:</a:t>
            </a:r>
          </a:p>
          <a:p>
            <a:r>
              <a:rPr lang="en-US" dirty="0"/>
              <a:t>Budget Vote &amp; Election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F502E3-39AB-491C-A9A2-580B82596C51}"/>
              </a:ext>
            </a:extLst>
          </p:cNvPr>
          <p:cNvSpPr txBox="1"/>
          <p:nvPr/>
        </p:nvSpPr>
        <p:spPr>
          <a:xfrm>
            <a:off x="2780652" y="3527747"/>
            <a:ext cx="35410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B2BB5"/>
                </a:solidFill>
              </a:rPr>
              <a:t>7 a.m. – 9 </a:t>
            </a:r>
            <a:r>
              <a:rPr lang="en-US" sz="2400">
                <a:solidFill>
                  <a:srgbClr val="0B2BB5"/>
                </a:solidFill>
              </a:rPr>
              <a:t>p.m.</a:t>
            </a:r>
            <a:endParaRPr lang="en-US" sz="2400" dirty="0">
              <a:solidFill>
                <a:srgbClr val="0B2BB5"/>
              </a:solidFill>
            </a:endParaRPr>
          </a:p>
          <a:p>
            <a:pPr algn="ctr"/>
            <a:r>
              <a:rPr lang="en-US" sz="2400" dirty="0">
                <a:solidFill>
                  <a:srgbClr val="0B2BB5"/>
                </a:solidFill>
              </a:rPr>
              <a:t>Baldwin High School</a:t>
            </a:r>
          </a:p>
          <a:p>
            <a:pPr algn="ctr"/>
            <a:r>
              <a:rPr lang="en-US" sz="2400" dirty="0">
                <a:solidFill>
                  <a:srgbClr val="0B2BB5"/>
                </a:solidFill>
              </a:rPr>
              <a:t>841 Ethel T. </a:t>
            </a:r>
            <a:r>
              <a:rPr lang="en-US" sz="2400" dirty="0" err="1">
                <a:solidFill>
                  <a:srgbClr val="0B2BB5"/>
                </a:solidFill>
              </a:rPr>
              <a:t>Kloberg</a:t>
            </a:r>
            <a:r>
              <a:rPr lang="en-US" sz="2400" dirty="0">
                <a:solidFill>
                  <a:srgbClr val="0B2BB5"/>
                </a:solidFill>
              </a:rPr>
              <a:t> Drive</a:t>
            </a:r>
          </a:p>
          <a:p>
            <a:pPr algn="ctr"/>
            <a:endParaRPr lang="en-US" sz="2400" dirty="0">
              <a:solidFill>
                <a:srgbClr val="0B2BB5"/>
              </a:solidFill>
            </a:endParaRPr>
          </a:p>
          <a:p>
            <a:pPr algn="ctr"/>
            <a:r>
              <a:rPr lang="en-US" sz="2400" dirty="0">
                <a:solidFill>
                  <a:srgbClr val="0B2BB5"/>
                </a:solidFill>
              </a:rPr>
              <a:t>*Note change of time*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811F5-0CC0-4FEC-9B7B-49CEF8953934}"/>
              </a:ext>
            </a:extLst>
          </p:cNvPr>
          <p:cNvSpPr txBox="1"/>
          <p:nvPr/>
        </p:nvSpPr>
        <p:spPr>
          <a:xfrm>
            <a:off x="841788" y="2758232"/>
            <a:ext cx="7418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 Vote:  Tuesday, May </a:t>
            </a:r>
            <a:r>
              <a:rPr lang="en-US" sz="3600" b="1" dirty="0">
                <a:solidFill>
                  <a:srgbClr val="FFC000"/>
                </a:solidFill>
                <a:cs typeface="Times New Roman" panose="02020603050405020304" pitchFamily="18" charset="0"/>
              </a:rPr>
              <a:t>20</a:t>
            </a:r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B500214F-D38A-48C6-8CDA-D28D17DFF9C1}"/>
              </a:ext>
            </a:extLst>
          </p:cNvPr>
          <p:cNvSpPr txBox="1">
            <a:spLocks/>
          </p:cNvSpPr>
          <p:nvPr/>
        </p:nvSpPr>
        <p:spPr bwMode="auto">
          <a:xfrm>
            <a:off x="-1" y="6553200"/>
            <a:ext cx="422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62</a:t>
            </a:fld>
            <a:endParaRPr lang="en-US" altLang="en-US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9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5584405-895B-EA8C-5951-61BE8B6DF550}"/>
              </a:ext>
            </a:extLst>
          </p:cNvPr>
          <p:cNvSpPr txBox="1">
            <a:spLocks/>
          </p:cNvSpPr>
          <p:nvPr/>
        </p:nvSpPr>
        <p:spPr bwMode="auto">
          <a:xfrm>
            <a:off x="0" y="6553200"/>
            <a:ext cx="4522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Arial" charset="0"/>
              </a:defRPr>
            </a:lvl9pPr>
          </a:lstStyle>
          <a:p>
            <a:pPr algn="l"/>
            <a:fld id="{01DDEBFF-9708-4F5F-832A-4248A87F237A}" type="slidenum">
              <a:rPr lang="en-US" altLang="en-US" sz="1400" smtClean="0">
                <a:latin typeface="Times New Roman" pitchFamily="18" charset="0"/>
              </a:rPr>
              <a:pPr algn="l"/>
              <a:t>63</a:t>
            </a:fld>
            <a:endParaRPr lang="en-US" altLang="en-US" sz="1400" dirty="0">
              <a:latin typeface="Times New Roman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215D6ED-7090-2FAB-74A9-D05F1DE0F21F}"/>
              </a:ext>
            </a:extLst>
          </p:cNvPr>
          <p:cNvSpPr txBox="1">
            <a:spLocks/>
          </p:cNvSpPr>
          <p:nvPr/>
        </p:nvSpPr>
        <p:spPr>
          <a:xfrm>
            <a:off x="2945857" y="299357"/>
            <a:ext cx="5511785" cy="1215638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eorgia" pitchFamily="18" charset="0"/>
              </a:defRPr>
            </a:lvl9pPr>
          </a:lstStyle>
          <a:p>
            <a:r>
              <a:rPr lang="en-US" sz="4800" kern="0" dirty="0"/>
              <a:t>Spread the Word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5EBDA-B0D6-40F5-F735-1075B88E26CC}"/>
              </a:ext>
            </a:extLst>
          </p:cNvPr>
          <p:cNvSpPr txBox="1"/>
          <p:nvPr/>
        </p:nvSpPr>
        <p:spPr>
          <a:xfrm>
            <a:off x="377069" y="1522900"/>
            <a:ext cx="83898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solidFill>
                  <a:srgbClr val="050505"/>
                </a:solidFill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Make an informed vote </a:t>
            </a:r>
          </a:p>
          <a:p>
            <a:pPr algn="ctr"/>
            <a:r>
              <a:rPr lang="en-US" sz="4000" b="1" i="1" dirty="0">
                <a:solidFill>
                  <a:srgbClr val="050505"/>
                </a:solidFill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and tell others to:</a:t>
            </a:r>
          </a:p>
        </p:txBody>
      </p:sp>
      <p:pic>
        <p:nvPicPr>
          <p:cNvPr id="4104" name="Picture 8" descr="The Art of Asking Questions">
            <a:extLst>
              <a:ext uri="{FF2B5EF4-FFF2-40B4-BE49-F238E27FC236}">
                <a16:creationId xmlns:a16="http://schemas.microsoft.com/office/drawing/2014/main" id="{29603AFA-78B8-A395-3DB9-830AB1552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261" y="3609881"/>
            <a:ext cx="2467529" cy="144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A7647-CE3D-45C6-C178-12146205E30F}"/>
              </a:ext>
            </a:extLst>
          </p:cNvPr>
          <p:cNvSpPr txBox="1"/>
          <p:nvPr/>
        </p:nvSpPr>
        <p:spPr>
          <a:xfrm>
            <a:off x="226142" y="5368854"/>
            <a:ext cx="2167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Read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50A48B-6021-3A8E-1DFB-6B3F5F96D09C}"/>
              </a:ext>
            </a:extLst>
          </p:cNvPr>
          <p:cNvSpPr txBox="1"/>
          <p:nvPr/>
        </p:nvSpPr>
        <p:spPr>
          <a:xfrm>
            <a:off x="2945857" y="5370080"/>
            <a:ext cx="280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Attend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8E83D-6CB6-B807-2B99-287E5D5684D8}"/>
              </a:ext>
            </a:extLst>
          </p:cNvPr>
          <p:cNvSpPr txBox="1"/>
          <p:nvPr/>
        </p:nvSpPr>
        <p:spPr>
          <a:xfrm>
            <a:off x="6229261" y="5368853"/>
            <a:ext cx="261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Ask</a:t>
            </a:r>
          </a:p>
        </p:txBody>
      </p:sp>
      <p:pic>
        <p:nvPicPr>
          <p:cNvPr id="4106" name="Picture 10" descr="Calendar Clipart - 07-may1 - Classroom Clipart">
            <a:extLst>
              <a:ext uri="{FF2B5EF4-FFF2-40B4-BE49-F238E27FC236}">
                <a16:creationId xmlns:a16="http://schemas.microsoft.com/office/drawing/2014/main" id="{0A050C9E-6906-3D7D-6F40-B35254335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814" y="3087526"/>
            <a:ext cx="2240484" cy="23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FDFFFC-ACD9-A51D-A176-C03F039439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51"/>
          <a:stretch/>
        </p:blipFill>
        <p:spPr>
          <a:xfrm>
            <a:off x="226142" y="2423368"/>
            <a:ext cx="2240484" cy="291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FA2F05-0351-DD0F-99B8-F504AEB445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6">
            <a:extLst>
              <a:ext uri="{FF2B5EF4-FFF2-40B4-BE49-F238E27FC236}">
                <a16:creationId xmlns:a16="http://schemas.microsoft.com/office/drawing/2014/main" id="{620787BC-ADFB-4045-4685-2E8B29D88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700" y="563356"/>
            <a:ext cx="5567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on the Budget?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B88F8-9524-4AD9-DE53-AA454F2060B5}"/>
              </a:ext>
            </a:extLst>
          </p:cNvPr>
          <p:cNvSpPr txBox="1"/>
          <p:nvPr/>
        </p:nvSpPr>
        <p:spPr>
          <a:xfrm>
            <a:off x="2086816" y="3539290"/>
            <a:ext cx="49703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5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Questions?</a:t>
            </a:r>
            <a:endParaRPr lang="en-US" sz="3600" dirty="0">
              <a:solidFill>
                <a:schemeClr val="tx2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670EF-D237-4F64-ECFD-33FDF50B0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5E3FD8-322D-C35A-FFCF-53EC22EF9B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6">
            <a:extLst>
              <a:ext uri="{FF2B5EF4-FFF2-40B4-BE49-F238E27FC236}">
                <a16:creationId xmlns:a16="http://schemas.microsoft.com/office/drawing/2014/main" id="{B5EDE58D-AD47-FC0D-F9D4-1972A680A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613854"/>
            <a:ext cx="55673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Georgia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Georgia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altLang="en-US" sz="3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want you to be informed!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DB3F8A-D137-B569-28C7-0B3BCDC3809E}"/>
              </a:ext>
            </a:extLst>
          </p:cNvPr>
          <p:cNvSpPr txBox="1"/>
          <p:nvPr/>
        </p:nvSpPr>
        <p:spPr>
          <a:xfrm>
            <a:off x="2794186" y="1981200"/>
            <a:ext cx="355562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Dr. Shari L. Camhi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</a:rPr>
              <a:t>Superintendent of Schools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</a:rPr>
              <a:t>516-434-6010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AA90F5-7FD5-7A8A-13D4-BFDAB90BBCDF}"/>
              </a:ext>
            </a:extLst>
          </p:cNvPr>
          <p:cNvSpPr txBox="1"/>
          <p:nvPr/>
        </p:nvSpPr>
        <p:spPr>
          <a:xfrm>
            <a:off x="2086816" y="3526590"/>
            <a:ext cx="497036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Dr. James P. Robinson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</a:rPr>
              <a:t>Assistant Superintendent for Business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</a:rPr>
              <a:t>516-434-6040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3183B0-AE07-80B6-0ECE-8045EF98A615}"/>
              </a:ext>
            </a:extLst>
          </p:cNvPr>
          <p:cNvSpPr txBox="1"/>
          <p:nvPr/>
        </p:nvSpPr>
        <p:spPr>
          <a:xfrm>
            <a:off x="2507775" y="5105373"/>
            <a:ext cx="412845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Jennifer Walsh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  <a:cs typeface="+mn-cs"/>
              </a:rPr>
              <a:t>Assistant Business Manager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2"/>
                </a:solidFill>
                <a:latin typeface="Tahoma" pitchFamily="34" charset="0"/>
                <a:cs typeface="+mn-cs"/>
              </a:rPr>
              <a:t>516-434-6040</a:t>
            </a:r>
          </a:p>
        </p:txBody>
      </p:sp>
    </p:spTree>
    <p:extLst>
      <p:ext uri="{BB962C8B-B14F-4D97-AF65-F5344CB8AC3E}">
        <p14:creationId xmlns:p14="http://schemas.microsoft.com/office/powerpoint/2010/main" val="27180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89B9F1B-25F7-8348-E757-AC66C293659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06EB68B-0DED-43CC-ABE1-AF22270D9551}"/>
              </a:ext>
            </a:extLst>
          </p:cNvPr>
          <p:cNvSpPr/>
          <p:nvPr/>
        </p:nvSpPr>
        <p:spPr>
          <a:xfrm>
            <a:off x="152400" y="152400"/>
            <a:ext cx="8839200" cy="6572250"/>
          </a:xfrm>
          <a:prstGeom prst="rect">
            <a:avLst/>
          </a:prstGeom>
          <a:noFill/>
          <a:ln>
            <a:solidFill>
              <a:srgbClr val="1B5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CD014C4-8E84-EAA1-4436-34986104D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58" y="390414"/>
            <a:ext cx="5344486" cy="46098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F54050-7F0A-8466-1C38-76431D819335}"/>
              </a:ext>
            </a:extLst>
          </p:cNvPr>
          <p:cNvSpPr txBox="1"/>
          <p:nvPr/>
        </p:nvSpPr>
        <p:spPr>
          <a:xfrm>
            <a:off x="2305007" y="5328813"/>
            <a:ext cx="4557658" cy="86177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All budget details can be found on our website:</a:t>
            </a:r>
          </a:p>
          <a:p>
            <a:pPr algn="ctr"/>
            <a:r>
              <a:rPr lang="en-US" sz="3200" dirty="0">
                <a:solidFill>
                  <a:srgbClr val="0B2BB5"/>
                </a:solidFill>
                <a:latin typeface="Times New Roman"/>
                <a:cs typeface="Arial"/>
              </a:rPr>
              <a:t>www.baldwinschools.org</a:t>
            </a:r>
            <a:endParaRPr lang="en-US" dirty="0">
              <a:solidFill>
                <a:srgbClr val="000000"/>
              </a:solidFill>
              <a:latin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65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BA81C38-B9BB-0B3A-CFFD-3D9A18B4D91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06EB68B-0DED-43CC-ABE1-AF22270D9551}"/>
              </a:ext>
            </a:extLst>
          </p:cNvPr>
          <p:cNvSpPr/>
          <p:nvPr/>
        </p:nvSpPr>
        <p:spPr>
          <a:xfrm>
            <a:off x="152400" y="152400"/>
            <a:ext cx="8839200" cy="6572250"/>
          </a:xfrm>
          <a:prstGeom prst="rect">
            <a:avLst/>
          </a:prstGeom>
          <a:noFill/>
          <a:ln>
            <a:solidFill>
              <a:srgbClr val="1B5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CD014C4-8E84-EAA1-4436-34986104D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37" y="613901"/>
            <a:ext cx="6549526" cy="564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AR Highlights From the Summer of 2013 - BOE (2)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0F6CB8E1F5B40A08710D36416F84F" ma:contentTypeVersion="20" ma:contentTypeDescription="Create a new document." ma:contentTypeScope="" ma:versionID="8abbc610909558b3344d8bff7927f91f">
  <xsd:schema xmlns:xsd="http://www.w3.org/2001/XMLSchema" xmlns:xs="http://www.w3.org/2001/XMLSchema" xmlns:p="http://schemas.microsoft.com/office/2006/metadata/properties" xmlns:ns2="ea12a4cc-f74b-4d4e-a27e-289262fad38c" xmlns:ns3="d64f6497-d4cc-4a0b-92e9-84c43e901138" targetNamespace="http://schemas.microsoft.com/office/2006/metadata/properties" ma:root="true" ma:fieldsID="e2fce10a77249eb7368d4b271046626e" ns2:_="" ns3:_="">
    <xsd:import namespace="ea12a4cc-f74b-4d4e-a27e-289262fad38c"/>
    <xsd:import namespace="d64f6497-d4cc-4a0b-92e9-84c43e9011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TaxCatchAll" minOccurs="0"/>
                <xsd:element ref="ns2:MediaServiceLocation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2a4cc-f74b-4d4e-a27e-289262fad3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eff462f-1059-4cb0-892a-3f81a07db9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f6497-d4cc-4a0b-92e9-84c43e90113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bc15b32-14e0-4e8c-8438-3792ecdf260b}" ma:internalName="TaxCatchAll" ma:showField="CatchAllData" ma:web="d64f6497-d4cc-4a0b-92e9-84c43e9011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f6497-d4cc-4a0b-92e9-84c43e901138" xsi:nil="true"/>
    <lcf76f155ced4ddcb4097134ff3c332f xmlns="ea12a4cc-f74b-4d4e-a27e-289262fad38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4FEDD82-4885-43CE-842F-000F98B1EBA3}"/>
</file>

<file path=customXml/itemProps2.xml><?xml version="1.0" encoding="utf-8"?>
<ds:datastoreItem xmlns:ds="http://schemas.openxmlformats.org/officeDocument/2006/customXml" ds:itemID="{175F830B-E92D-4DB9-BB44-6127CA15D797}"/>
</file>

<file path=customXml/itemProps3.xml><?xml version="1.0" encoding="utf-8"?>
<ds:datastoreItem xmlns:ds="http://schemas.openxmlformats.org/officeDocument/2006/customXml" ds:itemID="{74D0AF5A-E58F-4021-9E1C-9E2F88E6E25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82295</TotalTime>
  <Words>3706</Words>
  <Application>Microsoft Office PowerPoint</Application>
  <PresentationFormat>On-screen Show (4:3)</PresentationFormat>
  <Paragraphs>568</Paragraphs>
  <Slides>67</Slides>
  <Notes>67</Notes>
  <HiddenSlides>26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7" baseType="lpstr">
      <vt:lpstr>PMingLiU</vt:lpstr>
      <vt:lpstr>Arial</vt:lpstr>
      <vt:lpstr>Arial</vt:lpstr>
      <vt:lpstr>Calibri</vt:lpstr>
      <vt:lpstr>Georgia</vt:lpstr>
      <vt:lpstr>Tahoma</vt:lpstr>
      <vt:lpstr>Times New Roman</vt:lpstr>
      <vt:lpstr>Wingdings</vt:lpstr>
      <vt:lpstr>DAR Highlights From the Summer of 2013 - BOE (2)</vt:lpstr>
      <vt:lpstr>Worksheet</vt:lpstr>
      <vt:lpstr>PowerPoint Presentation</vt:lpstr>
      <vt:lpstr>PowerPoint Presentation</vt:lpstr>
      <vt:lpstr>PowerPoint Presentation</vt:lpstr>
      <vt:lpstr>What is the Purpose of a School Budget?</vt:lpstr>
      <vt:lpstr>Recent  Accomplishments</vt:lpstr>
      <vt:lpstr>Recent  Accomplishments</vt:lpstr>
      <vt:lpstr>Recent  Accomplishments</vt:lpstr>
      <vt:lpstr>Recent  Accomplishments</vt:lpstr>
      <vt:lpstr>Recent  Accomplishments</vt:lpstr>
      <vt:lpstr>Recent  Accomplishments</vt:lpstr>
      <vt:lpstr>Recent  Accomplishments</vt:lpstr>
      <vt:lpstr>Other District    Capital Initiatives</vt:lpstr>
      <vt:lpstr>Other District    Capital Initiatives</vt:lpstr>
      <vt:lpstr>Recent  Accomplishments</vt:lpstr>
      <vt:lpstr>Baldwin Class Size</vt:lpstr>
      <vt:lpstr>Planning for the Future</vt:lpstr>
      <vt:lpstr>  This Year’s Focus:   Uncertainty AND Sustainability</vt:lpstr>
      <vt:lpstr>  This Year’s Focus:   Uncertainty AND Sustainability</vt:lpstr>
      <vt:lpstr>  This Year’s Focus:   Uncertainty AND Sustainability</vt:lpstr>
      <vt:lpstr>  This Year’s Focus:   Uncertainty AND Sustainability</vt:lpstr>
      <vt:lpstr>PowerPoint Presentation</vt:lpstr>
      <vt:lpstr>Financial / Operational Sustainability</vt:lpstr>
      <vt:lpstr>PowerPoint Presentation</vt:lpstr>
      <vt:lpstr>PowerPoint Presentation</vt:lpstr>
      <vt:lpstr>2025-2026   Proposed Budget Expenditures</vt:lpstr>
      <vt:lpstr>  2025-2026 Analysis by Function – Administrative</vt:lpstr>
      <vt:lpstr>  2025-2026 Analysis by Function - Capital</vt:lpstr>
      <vt:lpstr>  2025-2026 Analysis by Function - Program</vt:lpstr>
      <vt:lpstr>  2025-2026   Revenue Budget</vt:lpstr>
      <vt:lpstr>Property Tax Cap</vt:lpstr>
      <vt:lpstr>2025-2026 Budget Development Summary</vt:lpstr>
      <vt:lpstr>PowerPoint Presentation</vt:lpstr>
      <vt:lpstr>Multi-Year – Multi Funded Capital Initiatives</vt:lpstr>
      <vt:lpstr>Previous Use of Transfer to Capital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Multi-Year – Multi Funded Capital Initiatives</vt:lpstr>
      <vt:lpstr>PowerPoint Presentation</vt:lpstr>
      <vt:lpstr>PowerPoint Presentation</vt:lpstr>
      <vt:lpstr>  2025-2026 Proposed Use of Capital Reserve</vt:lpstr>
      <vt:lpstr>PowerPoint Presentation</vt:lpstr>
      <vt:lpstr>  2025-2026 Proposition for Use of Technology Reserve</vt:lpstr>
      <vt:lpstr>PowerPoint Presentation</vt:lpstr>
      <vt:lpstr>Planning for the Future</vt:lpstr>
      <vt:lpstr>Planning for the Future</vt:lpstr>
      <vt:lpstr>Property Tax Cap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</dc:title>
  <dc:creator>Computer Coordinator</dc:creator>
  <cp:lastModifiedBy>Ludwig, Lauren</cp:lastModifiedBy>
  <cp:revision>1069</cp:revision>
  <cp:lastPrinted>2025-04-28T13:24:17Z</cp:lastPrinted>
  <dcterms:created xsi:type="dcterms:W3CDTF">1995-06-02T22:19:30Z</dcterms:created>
  <dcterms:modified xsi:type="dcterms:W3CDTF">2025-05-07T20:28:53Z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0x0101009440F6CB8E1F5B40A08710D36416F84F</vt:lpwstr>
  </property>
  <property fmtid="{D5CDD505-2E9C-101B-9397-08002B2CF9AE}" pid="3" name="MediaServiceImageTags">
    <vt:lpwstr/>
  </property>
</Properties>
</file>