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1"/>
  </p:notesMasterIdLst>
  <p:sldIdLst>
    <p:sldId id="256" r:id="rId2"/>
    <p:sldId id="257" r:id="rId3"/>
    <p:sldId id="258" r:id="rId4"/>
    <p:sldId id="261" r:id="rId5"/>
    <p:sldId id="259" r:id="rId6"/>
    <p:sldId id="260"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18288000" cy="10287000"/>
  <p:notesSz cx="6858000" cy="9144000"/>
  <p:embeddedFontLst>
    <p:embeddedFont>
      <p:font typeface="Calibri" panose="020F0502020204030204" pitchFamily="34" charset="0"/>
      <p:regular r:id="rId22"/>
      <p:bold r:id="rId23"/>
      <p:italic r:id="rId24"/>
      <p:boldItalic r:id="rId25"/>
    </p:embeddedFont>
    <p:embeddedFont>
      <p:font typeface="Canva Sans" panose="020B0604020202020204" charset="0"/>
      <p:regular r:id="rId26"/>
    </p:embeddedFont>
    <p:embeddedFont>
      <p:font typeface="Gordita" panose="020B0604020202020204" charset="0"/>
      <p:regular r:id="rId27"/>
    </p:embeddedFont>
    <p:embeddedFont>
      <p:font typeface="Gordita Bold" panose="020B0604020202020204" charset="0"/>
      <p:regular r:id="rId28"/>
    </p:embeddedFont>
    <p:embeddedFont>
      <p:font typeface="Public Sans" panose="020B0604020202020204" charset="0"/>
      <p:regular r:id="rId29"/>
    </p:embeddedFont>
    <p:embeddedFont>
      <p:font typeface="Public Sans Bold" panose="020B0604020202020204" charset="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63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76755" autoAdjust="0"/>
  </p:normalViewPr>
  <p:slideViewPr>
    <p:cSldViewPr>
      <p:cViewPr varScale="1">
        <p:scale>
          <a:sx n="59" d="100"/>
          <a:sy n="59" d="100"/>
        </p:scale>
        <p:origin x="143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notesMaster" Target="notesMasters/notesMaster1.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02.05.2025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5 core services that can all be broken into 4 service categories. </a:t>
            </a:r>
          </a:p>
          <a:p>
            <a:endParaRPr lang="en-US" dirty="0"/>
          </a:p>
          <a:p>
            <a:r>
              <a:rPr lang="en-US" dirty="0"/>
              <a:t>Promotion</a:t>
            </a:r>
          </a:p>
          <a:p>
            <a:r>
              <a:rPr lang="en-US" dirty="0"/>
              <a:t>Prevention</a:t>
            </a:r>
          </a:p>
          <a:p>
            <a:r>
              <a:rPr lang="en-US" dirty="0"/>
              <a:t>Intervention</a:t>
            </a:r>
          </a:p>
          <a:p>
            <a:r>
              <a:rPr lang="en-US" dirty="0"/>
              <a:t>and Management Services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7</a:t>
            </a:fld>
            <a:endParaRPr lang="cs-CZ"/>
          </a:p>
        </p:txBody>
      </p:sp>
    </p:spTree>
    <p:extLst>
      <p:ext uri="{BB962C8B-B14F-4D97-AF65-F5344CB8AC3E}">
        <p14:creationId xmlns:p14="http://schemas.microsoft.com/office/powerpoint/2010/main" val="1979040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Live demo of the website or use the images at the end.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MR forms are located on the WLW</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18" Type="http://schemas.openxmlformats.org/officeDocument/2006/relationships/image" Target="../media/image1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17" Type="http://schemas.openxmlformats.org/officeDocument/2006/relationships/image" Target="../media/image16.png"/><Relationship Id="rId2" Type="http://schemas.openxmlformats.org/officeDocument/2006/relationships/image" Target="../media/image1.jpeg"/><Relationship Id="rId16" Type="http://schemas.openxmlformats.org/officeDocument/2006/relationships/image" Target="../media/image15.svg"/><Relationship Id="rId1" Type="http://schemas.openxmlformats.org/officeDocument/2006/relationships/slideLayout" Target="../slideLayouts/slideLayout7.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jpeg"/><Relationship Id="rId19" Type="http://schemas.openxmlformats.org/officeDocument/2006/relationships/image" Target="../media/image18.jpeg"/><Relationship Id="rId4" Type="http://schemas.openxmlformats.org/officeDocument/2006/relationships/image" Target="../media/image3.svg"/><Relationship Id="rId9" Type="http://schemas.openxmlformats.org/officeDocument/2006/relationships/image" Target="../media/image8.jpe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jpeg"/><Relationship Id="rId7"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21.png"/><Relationship Id="rId5" Type="http://schemas.openxmlformats.org/officeDocument/2006/relationships/image" Target="../media/image20.svg"/><Relationship Id="rId10" Type="http://schemas.openxmlformats.org/officeDocument/2006/relationships/image" Target="../media/image18.jpeg"/><Relationship Id="rId4" Type="http://schemas.openxmlformats.org/officeDocument/2006/relationships/image" Target="../media/image19.png"/><Relationship Id="rId9" Type="http://schemas.openxmlformats.org/officeDocument/2006/relationships/image" Target="../media/image15.svg"/></Relationships>
</file>

<file path=ppt/slides/_rels/slide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jpeg"/><Relationship Id="rId7" Type="http://schemas.openxmlformats.org/officeDocument/2006/relationships/image" Target="../media/image23.svg"/><Relationship Id="rId12" Type="http://schemas.openxmlformats.org/officeDocument/2006/relationships/hyperlink" Target="http://www.bronsonhealth.com/"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0.svg"/><Relationship Id="rId10" Type="http://schemas.openxmlformats.org/officeDocument/2006/relationships/image" Target="../media/image26.png"/><Relationship Id="rId4" Type="http://schemas.openxmlformats.org/officeDocument/2006/relationships/image" Target="../media/image19.png"/><Relationship Id="rId9" Type="http://schemas.openxmlformats.org/officeDocument/2006/relationships/image" Target="../media/image25.png"/></Relationships>
</file>

<file path=ppt/slides/_rels/slide4.xml.rels><?xml version="1.0" encoding="UTF-8" standalone="yes"?>
<Relationships xmlns="http://schemas.openxmlformats.org/package/2006/relationships"><Relationship Id="rId8" Type="http://schemas.openxmlformats.org/officeDocument/2006/relationships/image" Target="../media/image33.svg"/><Relationship Id="rId13" Type="http://schemas.openxmlformats.org/officeDocument/2006/relationships/image" Target="../media/image38.png"/><Relationship Id="rId18" Type="http://schemas.openxmlformats.org/officeDocument/2006/relationships/image" Target="../media/image43.svg"/><Relationship Id="rId3" Type="http://schemas.openxmlformats.org/officeDocument/2006/relationships/image" Target="../media/image28.png"/><Relationship Id="rId21" Type="http://schemas.openxmlformats.org/officeDocument/2006/relationships/image" Target="../media/image46.png"/><Relationship Id="rId7" Type="http://schemas.openxmlformats.org/officeDocument/2006/relationships/image" Target="../media/image32.png"/><Relationship Id="rId12" Type="http://schemas.openxmlformats.org/officeDocument/2006/relationships/image" Target="../media/image37.svg"/><Relationship Id="rId17" Type="http://schemas.openxmlformats.org/officeDocument/2006/relationships/image" Target="../media/image42.png"/><Relationship Id="rId2" Type="http://schemas.openxmlformats.org/officeDocument/2006/relationships/image" Target="../media/image1.jpeg"/><Relationship Id="rId16" Type="http://schemas.openxmlformats.org/officeDocument/2006/relationships/image" Target="../media/image41.svg"/><Relationship Id="rId20" Type="http://schemas.openxmlformats.org/officeDocument/2006/relationships/image" Target="../media/image45.svg"/><Relationship Id="rId1" Type="http://schemas.openxmlformats.org/officeDocument/2006/relationships/slideLayout" Target="../slideLayouts/slideLayout7.xml"/><Relationship Id="rId6" Type="http://schemas.openxmlformats.org/officeDocument/2006/relationships/image" Target="../media/image31.svg"/><Relationship Id="rId11" Type="http://schemas.openxmlformats.org/officeDocument/2006/relationships/image" Target="../media/image36.png"/><Relationship Id="rId24" Type="http://schemas.openxmlformats.org/officeDocument/2006/relationships/image" Target="../media/image20.svg"/><Relationship Id="rId5" Type="http://schemas.openxmlformats.org/officeDocument/2006/relationships/image" Target="../media/image30.png"/><Relationship Id="rId15" Type="http://schemas.openxmlformats.org/officeDocument/2006/relationships/image" Target="../media/image40.png"/><Relationship Id="rId23" Type="http://schemas.openxmlformats.org/officeDocument/2006/relationships/image" Target="../media/image19.png"/><Relationship Id="rId10" Type="http://schemas.openxmlformats.org/officeDocument/2006/relationships/image" Target="../media/image35.svg"/><Relationship Id="rId19" Type="http://schemas.openxmlformats.org/officeDocument/2006/relationships/image" Target="../media/image44.png"/><Relationship Id="rId4" Type="http://schemas.openxmlformats.org/officeDocument/2006/relationships/image" Target="../media/image29.svg"/><Relationship Id="rId9" Type="http://schemas.openxmlformats.org/officeDocument/2006/relationships/image" Target="../media/image34.png"/><Relationship Id="rId14" Type="http://schemas.openxmlformats.org/officeDocument/2006/relationships/image" Target="../media/image39.svg"/><Relationship Id="rId22" Type="http://schemas.openxmlformats.org/officeDocument/2006/relationships/image" Target="../media/image47.sv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50.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20.svg"/></Relationships>
</file>

<file path=ppt/slides/_rels/slide6.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jpeg"/><Relationship Id="rId7" Type="http://schemas.openxmlformats.org/officeDocument/2006/relationships/image" Target="../media/image7.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52.svg"/><Relationship Id="rId4" Type="http://schemas.openxmlformats.org/officeDocument/2006/relationships/image" Target="../media/image51.png"/><Relationship Id="rId9" Type="http://schemas.openxmlformats.org/officeDocument/2006/relationships/image" Target="../media/image53.pn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8.jpeg"/><Relationship Id="rId3" Type="http://schemas.openxmlformats.org/officeDocument/2006/relationships/image" Target="../media/image1.jpeg"/><Relationship Id="rId7" Type="http://schemas.openxmlformats.org/officeDocument/2006/relationships/image" Target="../media/image55.svg"/><Relationship Id="rId12" Type="http://schemas.openxmlformats.org/officeDocument/2006/relationships/image" Target="../media/image15.svg"/><Relationship Id="rId17" Type="http://schemas.openxmlformats.org/officeDocument/2006/relationships/image" Target="../media/image60.svg"/><Relationship Id="rId2" Type="http://schemas.openxmlformats.org/officeDocument/2006/relationships/notesSlide" Target="../notesSlides/notesSlide4.xml"/><Relationship Id="rId16" Type="http://schemas.openxmlformats.org/officeDocument/2006/relationships/image" Target="../media/image59.png"/><Relationship Id="rId1" Type="http://schemas.openxmlformats.org/officeDocument/2006/relationships/slideLayout" Target="../slideLayouts/slideLayout7.xml"/><Relationship Id="rId6" Type="http://schemas.openxmlformats.org/officeDocument/2006/relationships/image" Target="../media/image54.png"/><Relationship Id="rId11" Type="http://schemas.openxmlformats.org/officeDocument/2006/relationships/image" Target="../media/image14.png"/><Relationship Id="rId5" Type="http://schemas.openxmlformats.org/officeDocument/2006/relationships/image" Target="../media/image20.svg"/><Relationship Id="rId15" Type="http://schemas.openxmlformats.org/officeDocument/2006/relationships/image" Target="../media/image58.svg"/><Relationship Id="rId10" Type="http://schemas.openxmlformats.org/officeDocument/2006/relationships/image" Target="../media/image56.jpeg"/><Relationship Id="rId4" Type="http://schemas.openxmlformats.org/officeDocument/2006/relationships/image" Target="../media/image19.png"/><Relationship Id="rId9" Type="http://schemas.openxmlformats.org/officeDocument/2006/relationships/image" Target="../media/image7.svg"/><Relationship Id="rId14" Type="http://schemas.openxmlformats.org/officeDocument/2006/relationships/image" Target="../media/image57.pn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8.jpeg"/><Relationship Id="rId3" Type="http://schemas.openxmlformats.org/officeDocument/2006/relationships/image" Target="../media/image1.jpeg"/><Relationship Id="rId7" Type="http://schemas.openxmlformats.org/officeDocument/2006/relationships/image" Target="../media/image55.svg"/><Relationship Id="rId12" Type="http://schemas.openxmlformats.org/officeDocument/2006/relationships/image" Target="../media/image15.svg"/><Relationship Id="rId17" Type="http://schemas.openxmlformats.org/officeDocument/2006/relationships/image" Target="../media/image65.svg"/><Relationship Id="rId2" Type="http://schemas.openxmlformats.org/officeDocument/2006/relationships/notesSlide" Target="../notesSlides/notesSlide5.xml"/><Relationship Id="rId16"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image" Target="../media/image54.png"/><Relationship Id="rId11" Type="http://schemas.openxmlformats.org/officeDocument/2006/relationships/image" Target="../media/image14.png"/><Relationship Id="rId5" Type="http://schemas.openxmlformats.org/officeDocument/2006/relationships/image" Target="../media/image20.svg"/><Relationship Id="rId15" Type="http://schemas.openxmlformats.org/officeDocument/2006/relationships/image" Target="../media/image63.svg"/><Relationship Id="rId10" Type="http://schemas.openxmlformats.org/officeDocument/2006/relationships/image" Target="../media/image61.jpeg"/><Relationship Id="rId4" Type="http://schemas.openxmlformats.org/officeDocument/2006/relationships/image" Target="../media/image19.png"/><Relationship Id="rId9" Type="http://schemas.openxmlformats.org/officeDocument/2006/relationships/image" Target="../media/image7.svg"/><Relationship Id="rId14" Type="http://schemas.openxmlformats.org/officeDocument/2006/relationships/image" Target="../media/image62.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70.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20.sv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image" Target="../media/image20.sv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70.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20.svg"/></Relationships>
</file>

<file path=ppt/slides/_rels/slide1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19.png"/><Relationship Id="rId7" Type="http://schemas.openxmlformats.org/officeDocument/2006/relationships/image" Target="../media/image55.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18.jpeg"/><Relationship Id="rId4" Type="http://schemas.openxmlformats.org/officeDocument/2006/relationships/image" Target="../media/image20.svg"/><Relationship Id="rId9" Type="http://schemas.openxmlformats.org/officeDocument/2006/relationships/image" Target="../media/image74.svg"/></Relationships>
</file>

<file path=ppt/slides/_rels/slide15.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8.jpeg"/><Relationship Id="rId3" Type="http://schemas.openxmlformats.org/officeDocument/2006/relationships/image" Target="../media/image1.jpeg"/><Relationship Id="rId7" Type="http://schemas.openxmlformats.org/officeDocument/2006/relationships/image" Target="../media/image55.svg"/><Relationship Id="rId12" Type="http://schemas.openxmlformats.org/officeDocument/2006/relationships/image" Target="../media/image15.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54.png"/><Relationship Id="rId11" Type="http://schemas.openxmlformats.org/officeDocument/2006/relationships/image" Target="../media/image14.png"/><Relationship Id="rId5" Type="http://schemas.openxmlformats.org/officeDocument/2006/relationships/image" Target="../media/image20.svg"/><Relationship Id="rId15" Type="http://schemas.openxmlformats.org/officeDocument/2006/relationships/image" Target="../media/image77.svg"/><Relationship Id="rId10" Type="http://schemas.openxmlformats.org/officeDocument/2006/relationships/image" Target="../media/image75.jpeg"/><Relationship Id="rId4" Type="http://schemas.openxmlformats.org/officeDocument/2006/relationships/image" Target="../media/image19.png"/><Relationship Id="rId9" Type="http://schemas.openxmlformats.org/officeDocument/2006/relationships/image" Target="../media/image7.svg"/><Relationship Id="rId14" Type="http://schemas.openxmlformats.org/officeDocument/2006/relationships/image" Target="../media/image76.png"/></Relationships>
</file>

<file path=ppt/slides/_rels/slide16.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8.jpeg"/><Relationship Id="rId3" Type="http://schemas.openxmlformats.org/officeDocument/2006/relationships/image" Target="../media/image1.jpeg"/><Relationship Id="rId7" Type="http://schemas.openxmlformats.org/officeDocument/2006/relationships/image" Target="../media/image55.svg"/><Relationship Id="rId12" Type="http://schemas.openxmlformats.org/officeDocument/2006/relationships/image" Target="../media/image15.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4.png"/><Relationship Id="rId11" Type="http://schemas.openxmlformats.org/officeDocument/2006/relationships/image" Target="../media/image14.png"/><Relationship Id="rId5" Type="http://schemas.openxmlformats.org/officeDocument/2006/relationships/image" Target="../media/image20.svg"/><Relationship Id="rId15" Type="http://schemas.openxmlformats.org/officeDocument/2006/relationships/image" Target="../media/image80.svg"/><Relationship Id="rId10" Type="http://schemas.openxmlformats.org/officeDocument/2006/relationships/image" Target="../media/image78.jpeg"/><Relationship Id="rId4" Type="http://schemas.openxmlformats.org/officeDocument/2006/relationships/image" Target="../media/image19.png"/><Relationship Id="rId9" Type="http://schemas.openxmlformats.org/officeDocument/2006/relationships/image" Target="../media/image7.svg"/><Relationship Id="rId14" Type="http://schemas.openxmlformats.org/officeDocument/2006/relationships/image" Target="../media/image79.png"/></Relationships>
</file>

<file path=ppt/slides/_rels/slide17.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8.jpeg"/><Relationship Id="rId3" Type="http://schemas.openxmlformats.org/officeDocument/2006/relationships/image" Target="../media/image1.jpeg"/><Relationship Id="rId7" Type="http://schemas.openxmlformats.org/officeDocument/2006/relationships/image" Target="../media/image55.svg"/><Relationship Id="rId12" Type="http://schemas.openxmlformats.org/officeDocument/2006/relationships/image" Target="../media/image15.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54.png"/><Relationship Id="rId11" Type="http://schemas.openxmlformats.org/officeDocument/2006/relationships/image" Target="../media/image14.png"/><Relationship Id="rId5" Type="http://schemas.openxmlformats.org/officeDocument/2006/relationships/image" Target="../media/image20.svg"/><Relationship Id="rId15" Type="http://schemas.openxmlformats.org/officeDocument/2006/relationships/image" Target="../media/image83.svg"/><Relationship Id="rId10" Type="http://schemas.openxmlformats.org/officeDocument/2006/relationships/image" Target="../media/image81.jpeg"/><Relationship Id="rId4" Type="http://schemas.openxmlformats.org/officeDocument/2006/relationships/image" Target="../media/image19.png"/><Relationship Id="rId9" Type="http://schemas.openxmlformats.org/officeDocument/2006/relationships/image" Target="../media/image7.svg"/><Relationship Id="rId14" Type="http://schemas.openxmlformats.org/officeDocument/2006/relationships/image" Target="../media/image82.png"/></Relationships>
</file>

<file path=ppt/slides/_rels/slide18.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19.png"/><Relationship Id="rId7" Type="http://schemas.openxmlformats.org/officeDocument/2006/relationships/image" Target="../media/image69.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85.png"/><Relationship Id="rId5" Type="http://schemas.openxmlformats.org/officeDocument/2006/relationships/image" Target="../media/image84.png"/><Relationship Id="rId4" Type="http://schemas.openxmlformats.org/officeDocument/2006/relationships/image" Target="../media/image20.svg"/></Relationships>
</file>

<file path=ppt/slides/_rels/slide19.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4.png"/><Relationship Id="rId3" Type="http://schemas.openxmlformats.org/officeDocument/2006/relationships/image" Target="../media/image86.jpeg"/><Relationship Id="rId7" Type="http://schemas.openxmlformats.org/officeDocument/2006/relationships/image" Target="../media/image11.svg"/><Relationship Id="rId12" Type="http://schemas.openxmlformats.org/officeDocument/2006/relationships/image" Target="../media/image89.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88.svg"/><Relationship Id="rId5" Type="http://schemas.openxmlformats.org/officeDocument/2006/relationships/image" Target="../media/image52.svg"/><Relationship Id="rId15" Type="http://schemas.openxmlformats.org/officeDocument/2006/relationships/image" Target="../media/image18.jpeg"/><Relationship Id="rId10" Type="http://schemas.openxmlformats.org/officeDocument/2006/relationships/image" Target="../media/image87.png"/><Relationship Id="rId4" Type="http://schemas.openxmlformats.org/officeDocument/2006/relationships/image" Target="../media/image51.png"/><Relationship Id="rId9" Type="http://schemas.openxmlformats.org/officeDocument/2006/relationships/image" Target="../media/image13.svg"/><Relationship Id="rId14" Type="http://schemas.openxmlformats.org/officeDocument/2006/relationships/image" Target="../media/image1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5885" t="-35267" r="-29381"/>
            </a:stretch>
          </a:blipFill>
        </p:spPr>
      </p:sp>
      <p:sp>
        <p:nvSpPr>
          <p:cNvPr id="3" name="Freeform 3"/>
          <p:cNvSpPr/>
          <p:nvPr/>
        </p:nvSpPr>
        <p:spPr>
          <a:xfrm>
            <a:off x="8486185" y="-836932"/>
            <a:ext cx="10118808" cy="12589497"/>
          </a:xfrm>
          <a:custGeom>
            <a:avLst/>
            <a:gdLst/>
            <a:ahLst/>
            <a:cxnLst/>
            <a:rect l="l" t="t" r="r" b="b"/>
            <a:pathLst>
              <a:path w="10118808" h="12589497">
                <a:moveTo>
                  <a:pt x="0" y="0"/>
                </a:moveTo>
                <a:lnTo>
                  <a:pt x="10118808" y="0"/>
                </a:lnTo>
                <a:lnTo>
                  <a:pt x="10118808" y="12589497"/>
                </a:lnTo>
                <a:lnTo>
                  <a:pt x="0" y="125894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flipH="1">
            <a:off x="9447275" y="-2986752"/>
            <a:ext cx="9045797" cy="9045797"/>
          </a:xfrm>
          <a:custGeom>
            <a:avLst/>
            <a:gdLst/>
            <a:ahLst/>
            <a:cxnLst/>
            <a:rect l="l" t="t" r="r" b="b"/>
            <a:pathLst>
              <a:path w="9045797" h="9045797">
                <a:moveTo>
                  <a:pt x="9045797" y="0"/>
                </a:moveTo>
                <a:lnTo>
                  <a:pt x="0" y="0"/>
                </a:lnTo>
                <a:lnTo>
                  <a:pt x="0" y="9045797"/>
                </a:lnTo>
                <a:lnTo>
                  <a:pt x="9045797" y="9045797"/>
                </a:lnTo>
                <a:lnTo>
                  <a:pt x="9045797"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5" name="Group 5"/>
          <p:cNvGrpSpPr/>
          <p:nvPr/>
        </p:nvGrpSpPr>
        <p:grpSpPr>
          <a:xfrm>
            <a:off x="16119103" y="5457817"/>
            <a:ext cx="3086100" cy="3436327"/>
            <a:chOff x="0" y="0"/>
            <a:chExt cx="812800" cy="905041"/>
          </a:xfrm>
        </p:grpSpPr>
        <p:sp>
          <p:nvSpPr>
            <p:cNvPr id="6" name="Freeform 6"/>
            <p:cNvSpPr/>
            <p:nvPr/>
          </p:nvSpPr>
          <p:spPr>
            <a:xfrm>
              <a:off x="0" y="0"/>
              <a:ext cx="812800" cy="905041"/>
            </a:xfrm>
            <a:custGeom>
              <a:avLst/>
              <a:gdLst/>
              <a:ahLst/>
              <a:cxnLst/>
              <a:rect l="l" t="t" r="r" b="b"/>
              <a:pathLst>
                <a:path w="812800" h="905041">
                  <a:moveTo>
                    <a:pt x="127941" y="0"/>
                  </a:moveTo>
                  <a:lnTo>
                    <a:pt x="684859" y="0"/>
                  </a:lnTo>
                  <a:cubicBezTo>
                    <a:pt x="718791" y="0"/>
                    <a:pt x="751333" y="13479"/>
                    <a:pt x="775327" y="37473"/>
                  </a:cubicBezTo>
                  <a:cubicBezTo>
                    <a:pt x="799321" y="61467"/>
                    <a:pt x="812800" y="94009"/>
                    <a:pt x="812800" y="127941"/>
                  </a:cubicBezTo>
                  <a:lnTo>
                    <a:pt x="812800" y="777100"/>
                  </a:lnTo>
                  <a:cubicBezTo>
                    <a:pt x="812800" y="811032"/>
                    <a:pt x="799321" y="843574"/>
                    <a:pt x="775327" y="867568"/>
                  </a:cubicBezTo>
                  <a:cubicBezTo>
                    <a:pt x="751333" y="891561"/>
                    <a:pt x="718791" y="905041"/>
                    <a:pt x="684859" y="905041"/>
                  </a:cubicBezTo>
                  <a:lnTo>
                    <a:pt x="127941" y="905041"/>
                  </a:lnTo>
                  <a:cubicBezTo>
                    <a:pt x="94009" y="905041"/>
                    <a:pt x="61467" y="891561"/>
                    <a:pt x="37473" y="867568"/>
                  </a:cubicBezTo>
                  <a:cubicBezTo>
                    <a:pt x="13479" y="843574"/>
                    <a:pt x="0" y="811032"/>
                    <a:pt x="0" y="777100"/>
                  </a:cubicBezTo>
                  <a:lnTo>
                    <a:pt x="0" y="127941"/>
                  </a:lnTo>
                  <a:cubicBezTo>
                    <a:pt x="0" y="94009"/>
                    <a:pt x="13479" y="61467"/>
                    <a:pt x="37473" y="37473"/>
                  </a:cubicBezTo>
                  <a:cubicBezTo>
                    <a:pt x="61467" y="13479"/>
                    <a:pt x="94009" y="0"/>
                    <a:pt x="127941" y="0"/>
                  </a:cubicBezTo>
                  <a:close/>
                </a:path>
              </a:pathLst>
            </a:custGeom>
            <a:solidFill>
              <a:srgbClr val="45A03D"/>
            </a:solidFill>
          </p:spPr>
        </p:sp>
        <p:sp>
          <p:nvSpPr>
            <p:cNvPr id="7" name="TextBox 7"/>
            <p:cNvSpPr txBox="1"/>
            <p:nvPr/>
          </p:nvSpPr>
          <p:spPr>
            <a:xfrm>
              <a:off x="0" y="-47625"/>
              <a:ext cx="812800" cy="952666"/>
            </a:xfrm>
            <a:prstGeom prst="rect">
              <a:avLst/>
            </a:prstGeom>
          </p:spPr>
          <p:txBody>
            <a:bodyPr lIns="50800" tIns="50800" rIns="50800" bIns="50800" rtlCol="0" anchor="ctr"/>
            <a:lstStyle/>
            <a:p>
              <a:pPr algn="ctr">
                <a:lnSpc>
                  <a:spcPts val="3678"/>
                </a:lnSpc>
              </a:pPr>
              <a:endParaRPr dirty="0"/>
            </a:p>
          </p:txBody>
        </p:sp>
      </p:grpSp>
      <p:sp>
        <p:nvSpPr>
          <p:cNvPr id="8" name="Freeform 8"/>
          <p:cNvSpPr/>
          <p:nvPr/>
        </p:nvSpPr>
        <p:spPr>
          <a:xfrm>
            <a:off x="11856974" y="1222452"/>
            <a:ext cx="5552623" cy="4698907"/>
          </a:xfrm>
          <a:custGeom>
            <a:avLst/>
            <a:gdLst/>
            <a:ahLst/>
            <a:cxnLst/>
            <a:rect l="l" t="t" r="r" b="b"/>
            <a:pathLst>
              <a:path w="5552623" h="4698907">
                <a:moveTo>
                  <a:pt x="0" y="0"/>
                </a:moveTo>
                <a:lnTo>
                  <a:pt x="5552623" y="0"/>
                </a:lnTo>
                <a:lnTo>
                  <a:pt x="5552623" y="4698907"/>
                </a:lnTo>
                <a:lnTo>
                  <a:pt x="0" y="469890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grpSp>
        <p:nvGrpSpPr>
          <p:cNvPr id="9" name="Group 9"/>
          <p:cNvGrpSpPr/>
          <p:nvPr/>
        </p:nvGrpSpPr>
        <p:grpSpPr>
          <a:xfrm>
            <a:off x="10612043" y="3366506"/>
            <a:ext cx="7050110" cy="6049521"/>
            <a:chOff x="0" y="0"/>
            <a:chExt cx="6269228" cy="5379466"/>
          </a:xfrm>
        </p:grpSpPr>
        <p:sp>
          <p:nvSpPr>
            <p:cNvPr id="10" name="Freeform 10"/>
            <p:cNvSpPr/>
            <p:nvPr/>
          </p:nvSpPr>
          <p:spPr>
            <a:xfrm>
              <a:off x="-37338" y="-26924"/>
              <a:ext cx="6306566" cy="5406390"/>
            </a:xfrm>
            <a:custGeom>
              <a:avLst/>
              <a:gdLst/>
              <a:ahLst/>
              <a:cxnLst/>
              <a:rect l="l" t="t" r="r" b="b"/>
              <a:pathLst>
                <a:path w="6306566" h="5406390">
                  <a:moveTo>
                    <a:pt x="6014466" y="5406390"/>
                  </a:moveTo>
                  <a:cubicBezTo>
                    <a:pt x="6175121" y="5406390"/>
                    <a:pt x="6306566" y="5274945"/>
                    <a:pt x="6306566" y="5114290"/>
                  </a:cubicBezTo>
                  <a:lnTo>
                    <a:pt x="6306566" y="264922"/>
                  </a:lnTo>
                  <a:cubicBezTo>
                    <a:pt x="6306566" y="104267"/>
                    <a:pt x="6177915" y="0"/>
                    <a:pt x="6020816" y="33147"/>
                  </a:cubicBezTo>
                  <a:lnTo>
                    <a:pt x="242316" y="1251966"/>
                  </a:lnTo>
                  <a:cubicBezTo>
                    <a:pt x="85090" y="1285113"/>
                    <a:pt x="0" y="1436243"/>
                    <a:pt x="53213" y="1587881"/>
                  </a:cubicBezTo>
                  <a:lnTo>
                    <a:pt x="1295781" y="5130673"/>
                  </a:lnTo>
                  <a:cubicBezTo>
                    <a:pt x="1348994" y="5282311"/>
                    <a:pt x="1523873" y="5406263"/>
                    <a:pt x="1684528" y="5406263"/>
                  </a:cubicBezTo>
                  <a:lnTo>
                    <a:pt x="6014466" y="5406390"/>
                  </a:lnTo>
                  <a:close/>
                </a:path>
              </a:pathLst>
            </a:custGeom>
            <a:blipFill>
              <a:blip r:embed="rId9"/>
              <a:stretch>
                <a:fillRect l="-29032"/>
              </a:stretch>
            </a:blipFill>
            <a:ln w="152400" cap="sq">
              <a:solidFill>
                <a:srgbClr val="FFFFFF"/>
              </a:solidFill>
              <a:prstDash val="solid"/>
              <a:miter/>
            </a:ln>
          </p:spPr>
        </p:sp>
      </p:grpSp>
      <p:grpSp>
        <p:nvGrpSpPr>
          <p:cNvPr id="11" name="Group 11"/>
          <p:cNvGrpSpPr/>
          <p:nvPr/>
        </p:nvGrpSpPr>
        <p:grpSpPr>
          <a:xfrm>
            <a:off x="9623867" y="2109792"/>
            <a:ext cx="5853420" cy="5853420"/>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0"/>
              <a:stretch>
                <a:fillRect l="-20559" r="-29347"/>
              </a:stretch>
            </a:blipFill>
            <a:ln w="171450" cap="sq">
              <a:solidFill>
                <a:srgbClr val="FFFFFF"/>
              </a:solidFill>
              <a:prstDash val="solid"/>
              <a:miter/>
            </a:ln>
          </p:spPr>
        </p:sp>
      </p:grpSp>
      <p:grpSp>
        <p:nvGrpSpPr>
          <p:cNvPr id="13" name="Group 13"/>
          <p:cNvGrpSpPr/>
          <p:nvPr/>
        </p:nvGrpSpPr>
        <p:grpSpPr>
          <a:xfrm>
            <a:off x="9091125" y="4793267"/>
            <a:ext cx="1376194" cy="1376194"/>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a:ln w="104775" cap="sq">
              <a:solidFill>
                <a:srgbClr val="FFFFFF"/>
              </a:solidFill>
              <a:prstDash val="solid"/>
              <a:miter/>
            </a:ln>
          </p:spPr>
        </p:sp>
        <p:sp>
          <p:nvSpPr>
            <p:cNvPr id="15" name="TextBox 15"/>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dirty="0"/>
            </a:p>
          </p:txBody>
        </p:sp>
      </p:grpSp>
      <p:sp>
        <p:nvSpPr>
          <p:cNvPr id="16" name="AutoShape 16"/>
          <p:cNvSpPr/>
          <p:nvPr/>
        </p:nvSpPr>
        <p:spPr>
          <a:xfrm>
            <a:off x="1066788" y="8803340"/>
            <a:ext cx="7419397" cy="0"/>
          </a:xfrm>
          <a:prstGeom prst="line">
            <a:avLst/>
          </a:prstGeom>
          <a:ln w="38100" cap="flat">
            <a:solidFill>
              <a:srgbClr val="007229"/>
            </a:solidFill>
            <a:prstDash val="solid"/>
            <a:headEnd type="none" w="sm" len="sm"/>
            <a:tailEnd type="none" w="sm" len="sm"/>
          </a:ln>
        </p:spPr>
      </p:sp>
      <p:grpSp>
        <p:nvGrpSpPr>
          <p:cNvPr id="17" name="Group 17"/>
          <p:cNvGrpSpPr/>
          <p:nvPr/>
        </p:nvGrpSpPr>
        <p:grpSpPr>
          <a:xfrm>
            <a:off x="995726" y="8502518"/>
            <a:ext cx="942084" cy="942084"/>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a:ln w="104775" cap="sq">
              <a:solidFill>
                <a:srgbClr val="FFFFFF"/>
              </a:solidFill>
              <a:prstDash val="solid"/>
              <a:miter/>
            </a:ln>
          </p:spPr>
        </p:sp>
        <p:sp>
          <p:nvSpPr>
            <p:cNvPr id="19" name="TextBox 19"/>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dirty="0"/>
            </a:p>
          </p:txBody>
        </p:sp>
      </p:grpSp>
      <p:grpSp>
        <p:nvGrpSpPr>
          <p:cNvPr id="20" name="Group 20"/>
          <p:cNvGrpSpPr/>
          <p:nvPr/>
        </p:nvGrpSpPr>
        <p:grpSpPr>
          <a:xfrm>
            <a:off x="4613734" y="8502518"/>
            <a:ext cx="942084" cy="942084"/>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a:ln w="104775" cap="sq">
              <a:solidFill>
                <a:srgbClr val="FFFFFF"/>
              </a:solidFill>
              <a:prstDash val="solid"/>
              <a:miter/>
            </a:ln>
          </p:spPr>
        </p:sp>
        <p:sp>
          <p:nvSpPr>
            <p:cNvPr id="22" name="TextBox 22"/>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dirty="0"/>
            </a:p>
          </p:txBody>
        </p:sp>
      </p:grpSp>
      <p:sp>
        <p:nvSpPr>
          <p:cNvPr id="23" name="Freeform 23"/>
          <p:cNvSpPr/>
          <p:nvPr/>
        </p:nvSpPr>
        <p:spPr>
          <a:xfrm>
            <a:off x="1230475" y="8737267"/>
            <a:ext cx="472587" cy="472587"/>
          </a:xfrm>
          <a:custGeom>
            <a:avLst/>
            <a:gdLst/>
            <a:ahLst/>
            <a:cxnLst/>
            <a:rect l="l" t="t" r="r" b="b"/>
            <a:pathLst>
              <a:path w="472587" h="472587">
                <a:moveTo>
                  <a:pt x="0" y="0"/>
                </a:moveTo>
                <a:lnTo>
                  <a:pt x="472586" y="0"/>
                </a:lnTo>
                <a:lnTo>
                  <a:pt x="472586" y="472586"/>
                </a:lnTo>
                <a:lnTo>
                  <a:pt x="0" y="47258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24" name="Freeform 24"/>
          <p:cNvSpPr/>
          <p:nvPr/>
        </p:nvSpPr>
        <p:spPr>
          <a:xfrm>
            <a:off x="4848056" y="8736840"/>
            <a:ext cx="473440" cy="473440"/>
          </a:xfrm>
          <a:custGeom>
            <a:avLst/>
            <a:gdLst/>
            <a:ahLst/>
            <a:cxnLst/>
            <a:rect l="l" t="t" r="r" b="b"/>
            <a:pathLst>
              <a:path w="473440" h="473440">
                <a:moveTo>
                  <a:pt x="0" y="0"/>
                </a:moveTo>
                <a:lnTo>
                  <a:pt x="473440" y="0"/>
                </a:lnTo>
                <a:lnTo>
                  <a:pt x="473440" y="473440"/>
                </a:lnTo>
                <a:lnTo>
                  <a:pt x="0" y="47344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25" name="Freeform 25"/>
          <p:cNvSpPr/>
          <p:nvPr/>
        </p:nvSpPr>
        <p:spPr>
          <a:xfrm>
            <a:off x="9447275" y="5133775"/>
            <a:ext cx="663895" cy="695178"/>
          </a:xfrm>
          <a:custGeom>
            <a:avLst/>
            <a:gdLst/>
            <a:ahLst/>
            <a:cxnLst/>
            <a:rect l="l" t="t" r="r" b="b"/>
            <a:pathLst>
              <a:path w="663895" h="695178">
                <a:moveTo>
                  <a:pt x="0" y="0"/>
                </a:moveTo>
                <a:lnTo>
                  <a:pt x="663895" y="0"/>
                </a:lnTo>
                <a:lnTo>
                  <a:pt x="663895" y="695178"/>
                </a:lnTo>
                <a:lnTo>
                  <a:pt x="0" y="695178"/>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26" name="Freeform 26"/>
          <p:cNvSpPr/>
          <p:nvPr/>
        </p:nvSpPr>
        <p:spPr>
          <a:xfrm>
            <a:off x="16680701" y="2024620"/>
            <a:ext cx="512537" cy="536688"/>
          </a:xfrm>
          <a:custGeom>
            <a:avLst/>
            <a:gdLst/>
            <a:ahLst/>
            <a:cxnLst/>
            <a:rect l="l" t="t" r="r" b="b"/>
            <a:pathLst>
              <a:path w="512537" h="536688">
                <a:moveTo>
                  <a:pt x="0" y="0"/>
                </a:moveTo>
                <a:lnTo>
                  <a:pt x="512537" y="0"/>
                </a:lnTo>
                <a:lnTo>
                  <a:pt x="512537" y="536687"/>
                </a:lnTo>
                <a:lnTo>
                  <a:pt x="0" y="536687"/>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grpSp>
        <p:nvGrpSpPr>
          <p:cNvPr id="27" name="Group 27"/>
          <p:cNvGrpSpPr/>
          <p:nvPr/>
        </p:nvGrpSpPr>
        <p:grpSpPr>
          <a:xfrm>
            <a:off x="9162237" y="7222692"/>
            <a:ext cx="285038" cy="285038"/>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a:ln cap="sq">
              <a:noFill/>
              <a:prstDash val="solid"/>
              <a:miter/>
            </a:ln>
          </p:spPr>
        </p:sp>
        <p:sp>
          <p:nvSpPr>
            <p:cNvPr id="29" name="TextBox 29"/>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dirty="0"/>
            </a:p>
          </p:txBody>
        </p:sp>
      </p:grpSp>
      <p:sp>
        <p:nvSpPr>
          <p:cNvPr id="30" name="Freeform 30"/>
          <p:cNvSpPr/>
          <p:nvPr/>
        </p:nvSpPr>
        <p:spPr>
          <a:xfrm>
            <a:off x="1028700" y="938890"/>
            <a:ext cx="3314404" cy="687895"/>
          </a:xfrm>
          <a:custGeom>
            <a:avLst/>
            <a:gdLst/>
            <a:ahLst/>
            <a:cxnLst/>
            <a:rect l="l" t="t" r="r" b="b"/>
            <a:pathLst>
              <a:path w="3314404" h="687895">
                <a:moveTo>
                  <a:pt x="0" y="0"/>
                </a:moveTo>
                <a:lnTo>
                  <a:pt x="3314404" y="0"/>
                </a:lnTo>
                <a:lnTo>
                  <a:pt x="3314404" y="687896"/>
                </a:lnTo>
                <a:lnTo>
                  <a:pt x="0" y="687896"/>
                </a:lnTo>
                <a:lnTo>
                  <a:pt x="0" y="0"/>
                </a:lnTo>
                <a:close/>
              </a:path>
            </a:pathLst>
          </a:custGeom>
          <a:blipFill>
            <a:blip r:embed="rId19"/>
            <a:stretch>
              <a:fillRect l="-8602" t="-39414" r="-6719" b="-54315"/>
            </a:stretch>
          </a:blipFill>
        </p:spPr>
      </p:sp>
      <p:sp>
        <p:nvSpPr>
          <p:cNvPr id="31" name="TextBox 31"/>
          <p:cNvSpPr txBox="1"/>
          <p:nvPr/>
        </p:nvSpPr>
        <p:spPr>
          <a:xfrm>
            <a:off x="1028700" y="2436411"/>
            <a:ext cx="8418575" cy="983094"/>
          </a:xfrm>
          <a:prstGeom prst="rect">
            <a:avLst/>
          </a:prstGeom>
        </p:spPr>
        <p:txBody>
          <a:bodyPr lIns="0" tIns="0" rIns="0" bIns="0" rtlCol="0" anchor="t">
            <a:spAutoFit/>
          </a:bodyPr>
          <a:lstStyle/>
          <a:p>
            <a:pPr algn="l">
              <a:lnSpc>
                <a:spcPts val="7461"/>
              </a:lnSpc>
            </a:pPr>
            <a:r>
              <a:rPr lang="en-US" sz="7106" b="1" dirty="0">
                <a:solidFill>
                  <a:srgbClr val="007229"/>
                </a:solidFill>
                <a:latin typeface="Gordita Bold"/>
                <a:ea typeface="Gordita Bold"/>
                <a:cs typeface="Gordita Bold"/>
                <a:sym typeface="Gordita Bold"/>
              </a:rPr>
              <a:t>Bronson HelpNet </a:t>
            </a:r>
          </a:p>
        </p:txBody>
      </p:sp>
      <p:sp>
        <p:nvSpPr>
          <p:cNvPr id="32" name="TextBox 32"/>
          <p:cNvSpPr txBox="1"/>
          <p:nvPr/>
        </p:nvSpPr>
        <p:spPr>
          <a:xfrm>
            <a:off x="1066788" y="3505230"/>
            <a:ext cx="7255710" cy="613411"/>
          </a:xfrm>
          <a:prstGeom prst="rect">
            <a:avLst/>
          </a:prstGeom>
        </p:spPr>
        <p:txBody>
          <a:bodyPr lIns="0" tIns="0" rIns="0" bIns="0" rtlCol="0" anchor="t">
            <a:spAutoFit/>
          </a:bodyPr>
          <a:lstStyle/>
          <a:p>
            <a:pPr algn="l">
              <a:lnSpc>
                <a:spcPts val="5039"/>
              </a:lnSpc>
              <a:spcBef>
                <a:spcPct val="0"/>
              </a:spcBef>
            </a:pPr>
            <a:r>
              <a:rPr lang="en-US" sz="3599" b="1" dirty="0">
                <a:solidFill>
                  <a:srgbClr val="007229"/>
                </a:solidFill>
                <a:latin typeface="Gordita Bold"/>
                <a:ea typeface="Gordita Bold"/>
                <a:cs typeface="Gordita Bold"/>
                <a:sym typeface="Gordita Bold"/>
              </a:rPr>
              <a:t>E</a:t>
            </a:r>
            <a:r>
              <a:rPr lang="en-US" sz="3599" dirty="0">
                <a:solidFill>
                  <a:srgbClr val="007229"/>
                </a:solidFill>
                <a:latin typeface="Gordita"/>
                <a:ea typeface="Gordita"/>
                <a:cs typeface="Gordita"/>
                <a:sym typeface="Gordita"/>
              </a:rPr>
              <a:t>mployee </a:t>
            </a:r>
            <a:r>
              <a:rPr lang="en-US" sz="3599" b="1" dirty="0">
                <a:solidFill>
                  <a:srgbClr val="007229"/>
                </a:solidFill>
                <a:latin typeface="Gordita Bold"/>
                <a:ea typeface="Gordita Bold"/>
                <a:cs typeface="Gordita Bold"/>
                <a:sym typeface="Gordita Bold"/>
              </a:rPr>
              <a:t>A</a:t>
            </a:r>
            <a:r>
              <a:rPr lang="en-US" sz="3599" dirty="0">
                <a:solidFill>
                  <a:srgbClr val="007229"/>
                </a:solidFill>
                <a:latin typeface="Gordita"/>
                <a:ea typeface="Gordita"/>
                <a:cs typeface="Gordita"/>
                <a:sym typeface="Gordita"/>
              </a:rPr>
              <a:t>ssistance </a:t>
            </a:r>
            <a:r>
              <a:rPr lang="en-US" sz="3599" b="1" dirty="0">
                <a:solidFill>
                  <a:srgbClr val="007229"/>
                </a:solidFill>
                <a:latin typeface="Gordita Bold"/>
                <a:ea typeface="Gordita Bold"/>
                <a:cs typeface="Gordita Bold"/>
                <a:sym typeface="Gordita Bold"/>
              </a:rPr>
              <a:t>P</a:t>
            </a:r>
            <a:r>
              <a:rPr lang="en-US" sz="3599" dirty="0">
                <a:solidFill>
                  <a:srgbClr val="007229"/>
                </a:solidFill>
                <a:latin typeface="Gordita"/>
                <a:ea typeface="Gordita"/>
                <a:cs typeface="Gordita"/>
                <a:sym typeface="Gordita"/>
              </a:rPr>
              <a:t>rogram</a:t>
            </a:r>
          </a:p>
        </p:txBody>
      </p:sp>
      <p:sp>
        <p:nvSpPr>
          <p:cNvPr id="33" name="TextBox 33"/>
          <p:cNvSpPr txBox="1"/>
          <p:nvPr/>
        </p:nvSpPr>
        <p:spPr>
          <a:xfrm>
            <a:off x="1066788" y="7849802"/>
            <a:ext cx="2980438" cy="405765"/>
          </a:xfrm>
          <a:prstGeom prst="rect">
            <a:avLst/>
          </a:prstGeom>
        </p:spPr>
        <p:txBody>
          <a:bodyPr lIns="0" tIns="0" rIns="0" bIns="0" rtlCol="0" anchor="t">
            <a:spAutoFit/>
          </a:bodyPr>
          <a:lstStyle/>
          <a:p>
            <a:pPr algn="l">
              <a:lnSpc>
                <a:spcPts val="3359"/>
              </a:lnSpc>
              <a:spcBef>
                <a:spcPct val="0"/>
              </a:spcBef>
            </a:pPr>
            <a:r>
              <a:rPr lang="en-US" sz="2000" dirty="0">
                <a:solidFill>
                  <a:srgbClr val="1C1C3D"/>
                </a:solidFill>
                <a:latin typeface="Gordita"/>
                <a:ea typeface="Gordita"/>
                <a:cs typeface="Gordita"/>
                <a:sym typeface="Gordita"/>
              </a:rPr>
              <a:t>Presented</a:t>
            </a:r>
            <a:r>
              <a:rPr lang="en-US" sz="2400" dirty="0">
                <a:solidFill>
                  <a:srgbClr val="1C1C3D"/>
                </a:solidFill>
                <a:latin typeface="Gordita"/>
                <a:ea typeface="Gordita"/>
                <a:cs typeface="Gordita"/>
                <a:sym typeface="Gordita"/>
              </a:rPr>
              <a:t> </a:t>
            </a:r>
            <a:r>
              <a:rPr lang="en-US" sz="2000" dirty="0">
                <a:solidFill>
                  <a:srgbClr val="1C1C3D"/>
                </a:solidFill>
                <a:latin typeface="Gordita"/>
                <a:ea typeface="Gordita"/>
                <a:cs typeface="Gordita"/>
                <a:sym typeface="Gordita"/>
              </a:rPr>
              <a:t>By</a:t>
            </a:r>
            <a:r>
              <a:rPr lang="en-US" sz="2400" dirty="0">
                <a:solidFill>
                  <a:srgbClr val="1C1C3D"/>
                </a:solidFill>
                <a:latin typeface="Gordita"/>
                <a:ea typeface="Gordita"/>
                <a:cs typeface="Gordita"/>
                <a:sym typeface="Gordita"/>
              </a:rPr>
              <a:t>:</a:t>
            </a:r>
          </a:p>
        </p:txBody>
      </p:sp>
      <p:sp>
        <p:nvSpPr>
          <p:cNvPr id="34" name="TextBox 34"/>
          <p:cNvSpPr txBox="1"/>
          <p:nvPr/>
        </p:nvSpPr>
        <p:spPr>
          <a:xfrm>
            <a:off x="2966301" y="7848947"/>
            <a:ext cx="7092099" cy="401135"/>
          </a:xfrm>
          <a:prstGeom prst="rect">
            <a:avLst/>
          </a:prstGeom>
        </p:spPr>
        <p:txBody>
          <a:bodyPr wrap="square" lIns="0" tIns="0" rIns="0" bIns="0" rtlCol="0" anchor="t">
            <a:spAutoFit/>
          </a:bodyPr>
          <a:lstStyle/>
          <a:p>
            <a:pPr algn="l">
              <a:lnSpc>
                <a:spcPts val="3359"/>
              </a:lnSpc>
              <a:spcBef>
                <a:spcPct val="0"/>
              </a:spcBef>
            </a:pPr>
            <a:r>
              <a:rPr lang="en-US" sz="2000" b="1" dirty="0">
                <a:solidFill>
                  <a:srgbClr val="1C1C3D"/>
                </a:solidFill>
                <a:latin typeface="Gordita Bold"/>
                <a:ea typeface="Gordita Bold"/>
                <a:cs typeface="Gordita Bold"/>
                <a:sym typeface="Gordita Bold"/>
              </a:rPr>
              <a:t>Maureen Jenkins</a:t>
            </a:r>
          </a:p>
        </p:txBody>
      </p:sp>
      <p:sp>
        <p:nvSpPr>
          <p:cNvPr id="35" name="TextBox 35"/>
          <p:cNvSpPr txBox="1"/>
          <p:nvPr/>
        </p:nvSpPr>
        <p:spPr>
          <a:xfrm>
            <a:off x="2074357" y="8935460"/>
            <a:ext cx="2176436" cy="306705"/>
          </a:xfrm>
          <a:prstGeom prst="rect">
            <a:avLst/>
          </a:prstGeom>
        </p:spPr>
        <p:txBody>
          <a:bodyPr lIns="0" tIns="0" rIns="0" bIns="0" rtlCol="0" anchor="t">
            <a:spAutoFit/>
          </a:bodyPr>
          <a:lstStyle/>
          <a:p>
            <a:pPr algn="l">
              <a:lnSpc>
                <a:spcPts val="2520"/>
              </a:lnSpc>
              <a:spcBef>
                <a:spcPct val="0"/>
              </a:spcBef>
            </a:pPr>
            <a:r>
              <a:rPr lang="en-US" sz="1800" dirty="0">
                <a:solidFill>
                  <a:srgbClr val="1C1C3D"/>
                </a:solidFill>
                <a:latin typeface="Gordita"/>
                <a:ea typeface="Gordita"/>
                <a:cs typeface="Gordita"/>
                <a:sym typeface="Gordita"/>
              </a:rPr>
              <a:t>1-800-969-6162</a:t>
            </a:r>
          </a:p>
        </p:txBody>
      </p:sp>
      <p:sp>
        <p:nvSpPr>
          <p:cNvPr id="36" name="TextBox 36"/>
          <p:cNvSpPr txBox="1"/>
          <p:nvPr/>
        </p:nvSpPr>
        <p:spPr>
          <a:xfrm>
            <a:off x="5689169" y="8935460"/>
            <a:ext cx="4521807" cy="306705"/>
          </a:xfrm>
          <a:prstGeom prst="rect">
            <a:avLst/>
          </a:prstGeom>
        </p:spPr>
        <p:txBody>
          <a:bodyPr lIns="0" tIns="0" rIns="0" bIns="0" rtlCol="0" anchor="t">
            <a:spAutoFit/>
          </a:bodyPr>
          <a:lstStyle/>
          <a:p>
            <a:pPr algn="l">
              <a:lnSpc>
                <a:spcPts val="2520"/>
              </a:lnSpc>
              <a:spcBef>
                <a:spcPct val="0"/>
              </a:spcBef>
            </a:pPr>
            <a:r>
              <a:rPr lang="en-US" sz="1800" dirty="0">
                <a:solidFill>
                  <a:srgbClr val="1C1C3D"/>
                </a:solidFill>
                <a:latin typeface="Gordita"/>
                <a:ea typeface="Gordita"/>
                <a:cs typeface="Gordita"/>
                <a:sym typeface="Gordita"/>
              </a:rPr>
              <a:t>www.Bronsonhelpnet.com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5885" t="-35267" r="-29381"/>
            </a:stretch>
          </a:blipFill>
        </p:spPr>
      </p:sp>
      <p:sp>
        <p:nvSpPr>
          <p:cNvPr id="3" name="Freeform 3"/>
          <p:cNvSpPr/>
          <p:nvPr/>
        </p:nvSpPr>
        <p:spPr>
          <a:xfrm flipH="1">
            <a:off x="-5170039" y="-173253"/>
            <a:ext cx="9324265" cy="12011935"/>
          </a:xfrm>
          <a:custGeom>
            <a:avLst/>
            <a:gdLst/>
            <a:ahLst/>
            <a:cxnLst/>
            <a:rect l="l" t="t" r="r" b="b"/>
            <a:pathLst>
              <a:path w="9324265" h="12011935">
                <a:moveTo>
                  <a:pt x="9324265" y="0"/>
                </a:moveTo>
                <a:lnTo>
                  <a:pt x="0" y="0"/>
                </a:lnTo>
                <a:lnTo>
                  <a:pt x="0" y="12011935"/>
                </a:lnTo>
                <a:lnTo>
                  <a:pt x="9324265" y="12011935"/>
                </a:lnTo>
                <a:lnTo>
                  <a:pt x="9324265"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1788632" y="1338914"/>
            <a:ext cx="5552623" cy="4698907"/>
          </a:xfrm>
          <a:custGeom>
            <a:avLst/>
            <a:gdLst/>
            <a:ahLst/>
            <a:cxnLst/>
            <a:rect l="l" t="t" r="r" b="b"/>
            <a:pathLst>
              <a:path w="5552623" h="4698907">
                <a:moveTo>
                  <a:pt x="0" y="0"/>
                </a:moveTo>
                <a:lnTo>
                  <a:pt x="5552623" y="0"/>
                </a:lnTo>
                <a:lnTo>
                  <a:pt x="5552623" y="4698907"/>
                </a:lnTo>
                <a:lnTo>
                  <a:pt x="0" y="469890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10768587" y="6579629"/>
            <a:ext cx="663895" cy="695178"/>
          </a:xfrm>
          <a:custGeom>
            <a:avLst/>
            <a:gdLst/>
            <a:ahLst/>
            <a:cxnLst/>
            <a:rect l="l" t="t" r="r" b="b"/>
            <a:pathLst>
              <a:path w="663895" h="695178">
                <a:moveTo>
                  <a:pt x="0" y="0"/>
                </a:moveTo>
                <a:lnTo>
                  <a:pt x="663895" y="0"/>
                </a:lnTo>
                <a:lnTo>
                  <a:pt x="663895" y="695178"/>
                </a:lnTo>
                <a:lnTo>
                  <a:pt x="0" y="69517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TextBox 6"/>
          <p:cNvSpPr txBox="1"/>
          <p:nvPr/>
        </p:nvSpPr>
        <p:spPr>
          <a:xfrm>
            <a:off x="1668349" y="2403988"/>
            <a:ext cx="11177018" cy="982980"/>
          </a:xfrm>
          <a:prstGeom prst="rect">
            <a:avLst/>
          </a:prstGeom>
        </p:spPr>
        <p:txBody>
          <a:bodyPr lIns="0" tIns="0" rIns="0" bIns="0" rtlCol="0" anchor="t">
            <a:spAutoFit/>
          </a:bodyPr>
          <a:lstStyle/>
          <a:p>
            <a:pPr algn="l">
              <a:lnSpc>
                <a:spcPts val="7455"/>
              </a:lnSpc>
            </a:pPr>
            <a:r>
              <a:rPr lang="en-US" sz="7100" b="1" dirty="0">
                <a:solidFill>
                  <a:srgbClr val="007229"/>
                </a:solidFill>
                <a:latin typeface="Gordita Bold"/>
                <a:ea typeface="Gordita Bold"/>
                <a:cs typeface="Gordita Bold"/>
                <a:sym typeface="Gordita Bold"/>
              </a:rPr>
              <a:t>Introduction</a:t>
            </a:r>
          </a:p>
        </p:txBody>
      </p:sp>
      <p:sp>
        <p:nvSpPr>
          <p:cNvPr id="7" name="Freeform 7"/>
          <p:cNvSpPr/>
          <p:nvPr/>
        </p:nvSpPr>
        <p:spPr>
          <a:xfrm>
            <a:off x="1668349" y="921568"/>
            <a:ext cx="3314404" cy="687895"/>
          </a:xfrm>
          <a:custGeom>
            <a:avLst/>
            <a:gdLst/>
            <a:ahLst/>
            <a:cxnLst/>
            <a:rect l="l" t="t" r="r" b="b"/>
            <a:pathLst>
              <a:path w="3314404" h="687895">
                <a:moveTo>
                  <a:pt x="0" y="0"/>
                </a:moveTo>
                <a:lnTo>
                  <a:pt x="3314404" y="0"/>
                </a:lnTo>
                <a:lnTo>
                  <a:pt x="3314404" y="687895"/>
                </a:lnTo>
                <a:lnTo>
                  <a:pt x="0" y="687895"/>
                </a:lnTo>
                <a:lnTo>
                  <a:pt x="0" y="0"/>
                </a:lnTo>
                <a:close/>
              </a:path>
            </a:pathLst>
          </a:custGeom>
          <a:blipFill>
            <a:blip r:embed="rId10"/>
            <a:stretch>
              <a:fillRect l="-8602" t="-39414" r="-6719" b="-54315"/>
            </a:stretch>
          </a:blipFill>
        </p:spPr>
      </p:sp>
      <p:sp>
        <p:nvSpPr>
          <p:cNvPr id="8" name="Freeform 8"/>
          <p:cNvSpPr/>
          <p:nvPr/>
        </p:nvSpPr>
        <p:spPr>
          <a:xfrm>
            <a:off x="9279803" y="3386968"/>
            <a:ext cx="8271563" cy="6365783"/>
          </a:xfrm>
          <a:custGeom>
            <a:avLst/>
            <a:gdLst/>
            <a:ahLst/>
            <a:cxnLst/>
            <a:rect l="l" t="t" r="r" b="b"/>
            <a:pathLst>
              <a:path w="8271563" h="6365783">
                <a:moveTo>
                  <a:pt x="0" y="0"/>
                </a:moveTo>
                <a:lnTo>
                  <a:pt x="8271563" y="0"/>
                </a:lnTo>
                <a:lnTo>
                  <a:pt x="8271563" y="6365783"/>
                </a:lnTo>
                <a:lnTo>
                  <a:pt x="0" y="6365783"/>
                </a:lnTo>
                <a:lnTo>
                  <a:pt x="0" y="0"/>
                </a:lnTo>
                <a:close/>
              </a:path>
            </a:pathLst>
          </a:custGeom>
          <a:blipFill>
            <a:blip r:embed="rId11"/>
            <a:stretch>
              <a:fillRect/>
            </a:stretch>
          </a:blipFill>
        </p:spPr>
      </p:sp>
      <p:sp>
        <p:nvSpPr>
          <p:cNvPr id="9" name="TextBox 9"/>
          <p:cNvSpPr txBox="1"/>
          <p:nvPr/>
        </p:nvSpPr>
        <p:spPr>
          <a:xfrm>
            <a:off x="1668349" y="4633256"/>
            <a:ext cx="6952537" cy="2352364"/>
          </a:xfrm>
          <a:prstGeom prst="rect">
            <a:avLst/>
          </a:prstGeom>
        </p:spPr>
        <p:txBody>
          <a:bodyPr lIns="0" tIns="0" rIns="0" bIns="0" rtlCol="0" anchor="t">
            <a:spAutoFit/>
          </a:bodyPr>
          <a:lstStyle/>
          <a:p>
            <a:pPr marL="417427" lvl="1" indent="-208713" algn="l">
              <a:lnSpc>
                <a:spcPts val="2706"/>
              </a:lnSpc>
              <a:buFont typeface="Arial"/>
              <a:buChar char="•"/>
            </a:pPr>
            <a:r>
              <a:rPr lang="en-US" sz="1933" dirty="0">
                <a:solidFill>
                  <a:srgbClr val="1C1C3D"/>
                </a:solidFill>
                <a:latin typeface="Gordita"/>
                <a:ea typeface="Gordita"/>
                <a:cs typeface="Gordita"/>
                <a:sym typeface="Gordita"/>
              </a:rPr>
              <a:t>Inception in 1989 </a:t>
            </a:r>
          </a:p>
          <a:p>
            <a:pPr marL="417427" lvl="1" indent="-208713" algn="l">
              <a:lnSpc>
                <a:spcPts val="2706"/>
              </a:lnSpc>
              <a:buFont typeface="Arial"/>
              <a:buChar char="•"/>
            </a:pPr>
            <a:r>
              <a:rPr lang="en-US" sz="1933" dirty="0">
                <a:solidFill>
                  <a:srgbClr val="1C1C3D"/>
                </a:solidFill>
                <a:latin typeface="Gordita"/>
                <a:ea typeface="Gordita"/>
                <a:cs typeface="Gordita"/>
                <a:sym typeface="Gordita"/>
              </a:rPr>
              <a:t>HQ in Battle Creek, MI; Office in Kalamazoo, MI </a:t>
            </a:r>
          </a:p>
          <a:p>
            <a:pPr marL="417427" lvl="1" indent="-208713" algn="l">
              <a:lnSpc>
                <a:spcPts val="2706"/>
              </a:lnSpc>
              <a:buFont typeface="Arial"/>
              <a:buChar char="•"/>
            </a:pPr>
            <a:r>
              <a:rPr lang="en-US" sz="1933" dirty="0">
                <a:solidFill>
                  <a:srgbClr val="1C1C3D"/>
                </a:solidFill>
                <a:latin typeface="Gordita"/>
                <a:ea typeface="Gordita"/>
                <a:cs typeface="Gordita"/>
                <a:sym typeface="Gordita"/>
              </a:rPr>
              <a:t>Bronson Healthcare Group, nonprofit hospital </a:t>
            </a:r>
          </a:p>
          <a:p>
            <a:pPr marL="417427" lvl="1" indent="-208713" algn="l">
              <a:lnSpc>
                <a:spcPts val="2706"/>
              </a:lnSpc>
              <a:buFont typeface="Arial"/>
              <a:buChar char="•"/>
            </a:pPr>
            <a:r>
              <a:rPr lang="en-US" sz="1933" dirty="0">
                <a:solidFill>
                  <a:srgbClr val="1C1C3D"/>
                </a:solidFill>
                <a:latin typeface="Gordita"/>
                <a:ea typeface="Gordita"/>
                <a:cs typeface="Gordita"/>
                <a:sym typeface="Gordita"/>
              </a:rPr>
              <a:t>Over 195,000 lives in diverse organizational sectors </a:t>
            </a:r>
          </a:p>
          <a:p>
            <a:pPr marL="417427" lvl="1" indent="-208713" algn="l">
              <a:lnSpc>
                <a:spcPts val="2706"/>
              </a:lnSpc>
              <a:buFont typeface="Arial"/>
              <a:buChar char="•"/>
            </a:pPr>
            <a:r>
              <a:rPr lang="en-US" sz="1933" dirty="0">
                <a:solidFill>
                  <a:srgbClr val="1C1C3D"/>
                </a:solidFill>
                <a:latin typeface="Gordita"/>
                <a:ea typeface="Gordita"/>
                <a:cs typeface="Gordita"/>
                <a:sym typeface="Gordita"/>
              </a:rPr>
              <a:t>Industry-leading, exclusively EAP services </a:t>
            </a:r>
          </a:p>
          <a:p>
            <a:pPr marL="417427" lvl="1" indent="-208713" algn="l">
              <a:lnSpc>
                <a:spcPts val="2706"/>
              </a:lnSpc>
              <a:buFont typeface="Arial"/>
              <a:buChar char="•"/>
            </a:pPr>
            <a:r>
              <a:rPr lang="en-US" sz="1933" dirty="0">
                <a:solidFill>
                  <a:srgbClr val="1C1C3D"/>
                </a:solidFill>
                <a:latin typeface="Gordita"/>
                <a:ea typeface="Gordita"/>
                <a:cs typeface="Gordita"/>
                <a:sym typeface="Gordita"/>
              </a:rPr>
              <a:t>97% contract retention</a:t>
            </a:r>
          </a:p>
          <a:p>
            <a:pPr algn="l">
              <a:lnSpc>
                <a:spcPts val="2706"/>
              </a:lnSpc>
              <a:spcBef>
                <a:spcPct val="0"/>
              </a:spcBef>
            </a:pPr>
            <a:endParaRPr lang="en-US" sz="1933" dirty="0">
              <a:solidFill>
                <a:srgbClr val="1C1C3D"/>
              </a:solidFill>
              <a:latin typeface="Gordita"/>
              <a:ea typeface="Gordita"/>
              <a:cs typeface="Gordita"/>
              <a:sym typeface="Gordita"/>
            </a:endParaRPr>
          </a:p>
        </p:txBody>
      </p:sp>
      <p:sp>
        <p:nvSpPr>
          <p:cNvPr id="10" name="TextBox 10"/>
          <p:cNvSpPr txBox="1"/>
          <p:nvPr/>
        </p:nvSpPr>
        <p:spPr>
          <a:xfrm>
            <a:off x="1668349" y="3867445"/>
            <a:ext cx="9100238" cy="365761"/>
          </a:xfrm>
          <a:prstGeom prst="rect">
            <a:avLst/>
          </a:prstGeom>
        </p:spPr>
        <p:txBody>
          <a:bodyPr lIns="0" tIns="0" rIns="0" bIns="0" rtlCol="0" anchor="t">
            <a:spAutoFit/>
          </a:bodyPr>
          <a:lstStyle/>
          <a:p>
            <a:pPr algn="l">
              <a:lnSpc>
                <a:spcPts val="2835"/>
              </a:lnSpc>
            </a:pPr>
            <a:r>
              <a:rPr lang="en-US" sz="2700" dirty="0">
                <a:solidFill>
                  <a:srgbClr val="1C1C3D"/>
                </a:solidFill>
                <a:latin typeface="Gordita"/>
                <a:ea typeface="Gordita"/>
                <a:cs typeface="Gordita"/>
                <a:sym typeface="Gordita"/>
              </a:rPr>
              <a:t>We are Mission-Driven and Value-Centered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5885" t="-35267" r="-29381"/>
            </a:stretch>
          </a:blipFill>
        </p:spPr>
      </p:sp>
      <p:sp>
        <p:nvSpPr>
          <p:cNvPr id="3" name="Freeform 3"/>
          <p:cNvSpPr/>
          <p:nvPr/>
        </p:nvSpPr>
        <p:spPr>
          <a:xfrm>
            <a:off x="14071014" y="0"/>
            <a:ext cx="9324265" cy="12011935"/>
          </a:xfrm>
          <a:custGeom>
            <a:avLst/>
            <a:gdLst/>
            <a:ahLst/>
            <a:cxnLst/>
            <a:rect l="l" t="t" r="r" b="b"/>
            <a:pathLst>
              <a:path w="9324265" h="12011935">
                <a:moveTo>
                  <a:pt x="0" y="0"/>
                </a:moveTo>
                <a:lnTo>
                  <a:pt x="9324265" y="0"/>
                </a:lnTo>
                <a:lnTo>
                  <a:pt x="9324265" y="12011935"/>
                </a:lnTo>
                <a:lnTo>
                  <a:pt x="0" y="1201193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4" name="Group 4"/>
          <p:cNvGrpSpPr/>
          <p:nvPr/>
        </p:nvGrpSpPr>
        <p:grpSpPr>
          <a:xfrm>
            <a:off x="1771418" y="5758157"/>
            <a:ext cx="14745165" cy="1571742"/>
            <a:chOff x="0" y="0"/>
            <a:chExt cx="4032470" cy="429836"/>
          </a:xfrm>
        </p:grpSpPr>
        <p:sp>
          <p:nvSpPr>
            <p:cNvPr id="5" name="Freeform 5"/>
            <p:cNvSpPr/>
            <p:nvPr/>
          </p:nvSpPr>
          <p:spPr>
            <a:xfrm>
              <a:off x="0" y="0"/>
              <a:ext cx="4032469" cy="429836"/>
            </a:xfrm>
            <a:custGeom>
              <a:avLst/>
              <a:gdLst/>
              <a:ahLst/>
              <a:cxnLst/>
              <a:rect l="l" t="t" r="r" b="b"/>
              <a:pathLst>
                <a:path w="4032469" h="429836">
                  <a:moveTo>
                    <a:pt x="0" y="0"/>
                  </a:moveTo>
                  <a:lnTo>
                    <a:pt x="4032469" y="0"/>
                  </a:lnTo>
                  <a:lnTo>
                    <a:pt x="4032469" y="429836"/>
                  </a:lnTo>
                  <a:lnTo>
                    <a:pt x="0" y="429836"/>
                  </a:lnTo>
                  <a:close/>
                </a:path>
              </a:pathLst>
            </a:custGeom>
            <a:solidFill>
              <a:srgbClr val="F1F2F2"/>
            </a:solidFill>
          </p:spPr>
        </p:sp>
        <p:sp>
          <p:nvSpPr>
            <p:cNvPr id="6" name="TextBox 6"/>
            <p:cNvSpPr txBox="1"/>
            <p:nvPr/>
          </p:nvSpPr>
          <p:spPr>
            <a:xfrm>
              <a:off x="0" y="-19050"/>
              <a:ext cx="4032470" cy="448886"/>
            </a:xfrm>
            <a:prstGeom prst="rect">
              <a:avLst/>
            </a:prstGeom>
          </p:spPr>
          <p:txBody>
            <a:bodyPr lIns="47790" tIns="47790" rIns="47790" bIns="47790" rtlCol="0" anchor="ctr"/>
            <a:lstStyle/>
            <a:p>
              <a:pPr algn="ctr">
                <a:lnSpc>
                  <a:spcPts val="1317"/>
                </a:lnSpc>
              </a:pPr>
              <a:endParaRPr dirty="0"/>
            </a:p>
          </p:txBody>
        </p:sp>
      </p:grpSp>
      <p:grpSp>
        <p:nvGrpSpPr>
          <p:cNvPr id="7" name="Group 7"/>
          <p:cNvGrpSpPr/>
          <p:nvPr/>
        </p:nvGrpSpPr>
        <p:grpSpPr>
          <a:xfrm>
            <a:off x="7488150" y="5509314"/>
            <a:ext cx="2667722" cy="497687"/>
            <a:chOff x="0" y="0"/>
            <a:chExt cx="3556963" cy="663583"/>
          </a:xfrm>
        </p:grpSpPr>
        <p:sp>
          <p:nvSpPr>
            <p:cNvPr id="8" name="Freeform 8"/>
            <p:cNvSpPr/>
            <p:nvPr/>
          </p:nvSpPr>
          <p:spPr>
            <a:xfrm>
              <a:off x="0" y="0"/>
              <a:ext cx="3556963" cy="663583"/>
            </a:xfrm>
            <a:custGeom>
              <a:avLst/>
              <a:gdLst/>
              <a:ahLst/>
              <a:cxnLst/>
              <a:rect l="l" t="t" r="r" b="b"/>
              <a:pathLst>
                <a:path w="3556963" h="663583">
                  <a:moveTo>
                    <a:pt x="0" y="0"/>
                  </a:moveTo>
                  <a:lnTo>
                    <a:pt x="3556963" y="0"/>
                  </a:lnTo>
                  <a:lnTo>
                    <a:pt x="3556963" y="663583"/>
                  </a:lnTo>
                  <a:lnTo>
                    <a:pt x="0" y="663583"/>
                  </a:lnTo>
                  <a:lnTo>
                    <a:pt x="0" y="0"/>
                  </a:lnTo>
                  <a:close/>
                </a:path>
              </a:pathLst>
            </a:custGeom>
            <a:blipFill>
              <a:blip r:embed="rId6">
                <a:extLst>
                  <a:ext uri="{96DAC541-7B7A-43D3-8B79-37D633B846F1}">
                    <asvg:svgBlip xmlns:asvg="http://schemas.microsoft.com/office/drawing/2016/SVG/main" r:embed="rId7"/>
                  </a:ext>
                </a:extLst>
              </a:blip>
              <a:stretch>
                <a:fillRect t="-2932" b="-2932"/>
              </a:stretch>
            </a:blipFill>
          </p:spPr>
        </p:sp>
        <p:sp>
          <p:nvSpPr>
            <p:cNvPr id="9" name="TextBox 9"/>
            <p:cNvSpPr txBox="1"/>
            <p:nvPr/>
          </p:nvSpPr>
          <p:spPr>
            <a:xfrm>
              <a:off x="0" y="-38100"/>
              <a:ext cx="3556963" cy="462580"/>
            </a:xfrm>
            <a:prstGeom prst="rect">
              <a:avLst/>
            </a:prstGeom>
          </p:spPr>
          <p:txBody>
            <a:bodyPr lIns="0" tIns="0" rIns="0" bIns="0" rtlCol="0" anchor="t">
              <a:spAutoFit/>
            </a:bodyPr>
            <a:lstStyle/>
            <a:p>
              <a:pPr algn="ctr">
                <a:lnSpc>
                  <a:spcPts val="3027"/>
                </a:lnSpc>
              </a:pPr>
              <a:r>
                <a:rPr lang="en-US" sz="2162" dirty="0">
                  <a:solidFill>
                    <a:srgbClr val="000000"/>
                  </a:solidFill>
                  <a:latin typeface="Canva Sans"/>
                  <a:ea typeface="Canva Sans"/>
                  <a:cs typeface="Canva Sans"/>
                  <a:sym typeface="Canva Sans"/>
                </a:rPr>
                <a:t>Awards</a:t>
              </a:r>
            </a:p>
          </p:txBody>
        </p:sp>
      </p:grpSp>
      <p:sp>
        <p:nvSpPr>
          <p:cNvPr id="10" name="Freeform 10"/>
          <p:cNvSpPr/>
          <p:nvPr/>
        </p:nvSpPr>
        <p:spPr>
          <a:xfrm>
            <a:off x="3234289" y="7540379"/>
            <a:ext cx="1608426" cy="2289575"/>
          </a:xfrm>
          <a:custGeom>
            <a:avLst/>
            <a:gdLst/>
            <a:ahLst/>
            <a:cxnLst/>
            <a:rect l="l" t="t" r="r" b="b"/>
            <a:pathLst>
              <a:path w="1608426" h="2289575">
                <a:moveTo>
                  <a:pt x="0" y="0"/>
                </a:moveTo>
                <a:lnTo>
                  <a:pt x="1608426" y="0"/>
                </a:lnTo>
                <a:lnTo>
                  <a:pt x="1608426" y="2289574"/>
                </a:lnTo>
                <a:lnTo>
                  <a:pt x="0" y="2289574"/>
                </a:lnTo>
                <a:lnTo>
                  <a:pt x="0" y="0"/>
                </a:lnTo>
                <a:close/>
              </a:path>
            </a:pathLst>
          </a:custGeom>
          <a:blipFill>
            <a:blip r:embed="rId8"/>
            <a:stretch>
              <a:fillRect/>
            </a:stretch>
          </a:blipFill>
        </p:spPr>
      </p:sp>
      <p:sp>
        <p:nvSpPr>
          <p:cNvPr id="11" name="Freeform 11"/>
          <p:cNvSpPr/>
          <p:nvPr/>
        </p:nvSpPr>
        <p:spPr>
          <a:xfrm>
            <a:off x="6158953" y="7625174"/>
            <a:ext cx="2658393" cy="2119984"/>
          </a:xfrm>
          <a:custGeom>
            <a:avLst/>
            <a:gdLst/>
            <a:ahLst/>
            <a:cxnLst/>
            <a:rect l="l" t="t" r="r" b="b"/>
            <a:pathLst>
              <a:path w="2658393" h="2119984">
                <a:moveTo>
                  <a:pt x="0" y="0"/>
                </a:moveTo>
                <a:lnTo>
                  <a:pt x="2658393" y="0"/>
                </a:lnTo>
                <a:lnTo>
                  <a:pt x="2658393" y="2119984"/>
                </a:lnTo>
                <a:lnTo>
                  <a:pt x="0" y="2119984"/>
                </a:lnTo>
                <a:lnTo>
                  <a:pt x="0" y="0"/>
                </a:lnTo>
                <a:close/>
              </a:path>
            </a:pathLst>
          </a:custGeom>
          <a:blipFill>
            <a:blip r:embed="rId9"/>
            <a:stretch>
              <a:fillRect/>
            </a:stretch>
          </a:blipFill>
        </p:spPr>
      </p:sp>
      <p:sp>
        <p:nvSpPr>
          <p:cNvPr id="12" name="Freeform 12"/>
          <p:cNvSpPr/>
          <p:nvPr/>
        </p:nvSpPr>
        <p:spPr>
          <a:xfrm>
            <a:off x="9831698" y="7565440"/>
            <a:ext cx="2077172" cy="2239451"/>
          </a:xfrm>
          <a:custGeom>
            <a:avLst/>
            <a:gdLst/>
            <a:ahLst/>
            <a:cxnLst/>
            <a:rect l="l" t="t" r="r" b="b"/>
            <a:pathLst>
              <a:path w="2077172" h="2239451">
                <a:moveTo>
                  <a:pt x="0" y="0"/>
                </a:moveTo>
                <a:lnTo>
                  <a:pt x="2077172" y="0"/>
                </a:lnTo>
                <a:lnTo>
                  <a:pt x="2077172" y="2239452"/>
                </a:lnTo>
                <a:lnTo>
                  <a:pt x="0" y="2239452"/>
                </a:lnTo>
                <a:lnTo>
                  <a:pt x="0" y="0"/>
                </a:lnTo>
                <a:close/>
              </a:path>
            </a:pathLst>
          </a:custGeom>
          <a:blipFill>
            <a:blip r:embed="rId10"/>
            <a:stretch>
              <a:fillRect/>
            </a:stretch>
          </a:blipFill>
        </p:spPr>
      </p:sp>
      <p:sp>
        <p:nvSpPr>
          <p:cNvPr id="13" name="Freeform 13"/>
          <p:cNvSpPr/>
          <p:nvPr/>
        </p:nvSpPr>
        <p:spPr>
          <a:xfrm>
            <a:off x="13474084" y="7412016"/>
            <a:ext cx="1746820" cy="2546299"/>
          </a:xfrm>
          <a:custGeom>
            <a:avLst/>
            <a:gdLst/>
            <a:ahLst/>
            <a:cxnLst/>
            <a:rect l="l" t="t" r="r" b="b"/>
            <a:pathLst>
              <a:path w="1746820" h="2546299">
                <a:moveTo>
                  <a:pt x="0" y="0"/>
                </a:moveTo>
                <a:lnTo>
                  <a:pt x="1746821" y="0"/>
                </a:lnTo>
                <a:lnTo>
                  <a:pt x="1746821" y="2546300"/>
                </a:lnTo>
                <a:lnTo>
                  <a:pt x="0" y="2546300"/>
                </a:lnTo>
                <a:lnTo>
                  <a:pt x="0" y="0"/>
                </a:lnTo>
                <a:close/>
              </a:path>
            </a:pathLst>
          </a:custGeom>
          <a:blipFill>
            <a:blip r:embed="rId11"/>
            <a:stretch>
              <a:fillRect t="-3308" r="-926" b="-6779"/>
            </a:stretch>
          </a:blipFill>
        </p:spPr>
      </p:sp>
      <p:sp>
        <p:nvSpPr>
          <p:cNvPr id="14" name="TextBox 14"/>
          <p:cNvSpPr txBox="1"/>
          <p:nvPr/>
        </p:nvSpPr>
        <p:spPr>
          <a:xfrm>
            <a:off x="1451814" y="704884"/>
            <a:ext cx="6243904" cy="552450"/>
          </a:xfrm>
          <a:prstGeom prst="rect">
            <a:avLst/>
          </a:prstGeom>
        </p:spPr>
        <p:txBody>
          <a:bodyPr lIns="0" tIns="0" rIns="0" bIns="0" rtlCol="0" anchor="t">
            <a:spAutoFit/>
          </a:bodyPr>
          <a:lstStyle/>
          <a:p>
            <a:pPr algn="l">
              <a:lnSpc>
                <a:spcPts val="4208"/>
              </a:lnSpc>
            </a:pPr>
            <a:r>
              <a:rPr lang="en-US" sz="3506" b="1" dirty="0">
                <a:solidFill>
                  <a:srgbClr val="076324"/>
                </a:solidFill>
                <a:latin typeface="Public Sans Bold"/>
                <a:ea typeface="Public Sans Bold"/>
                <a:cs typeface="Public Sans Bold"/>
                <a:sym typeface="Public Sans Bold"/>
              </a:rPr>
              <a:t>OVERVIEW</a:t>
            </a:r>
          </a:p>
        </p:txBody>
      </p:sp>
      <p:sp>
        <p:nvSpPr>
          <p:cNvPr id="15" name="TextBox 15"/>
          <p:cNvSpPr txBox="1"/>
          <p:nvPr/>
        </p:nvSpPr>
        <p:spPr>
          <a:xfrm>
            <a:off x="7885155" y="9821543"/>
            <a:ext cx="2518339" cy="264021"/>
          </a:xfrm>
          <a:prstGeom prst="rect">
            <a:avLst/>
          </a:prstGeom>
        </p:spPr>
        <p:txBody>
          <a:bodyPr lIns="0" tIns="0" rIns="0" bIns="0" rtlCol="0" anchor="t">
            <a:spAutoFit/>
          </a:bodyPr>
          <a:lstStyle/>
          <a:p>
            <a:pPr algn="ctr">
              <a:lnSpc>
                <a:spcPts val="2067"/>
              </a:lnSpc>
              <a:spcBef>
                <a:spcPct val="0"/>
              </a:spcBef>
            </a:pPr>
            <a:r>
              <a:rPr lang="en-US" sz="1722" b="1" spc="440" dirty="0">
                <a:solidFill>
                  <a:srgbClr val="FFFFFF"/>
                </a:solidFill>
                <a:latin typeface="Public Sans Bold"/>
                <a:ea typeface="Public Sans Bold"/>
                <a:cs typeface="Public Sans Bold"/>
                <a:sym typeface="Public Sans Bold"/>
              </a:rPr>
              <a:t>1-800-969-6162</a:t>
            </a:r>
          </a:p>
        </p:txBody>
      </p:sp>
      <p:sp>
        <p:nvSpPr>
          <p:cNvPr id="16" name="TextBox 16"/>
          <p:cNvSpPr txBox="1"/>
          <p:nvPr/>
        </p:nvSpPr>
        <p:spPr>
          <a:xfrm>
            <a:off x="1352888" y="1900397"/>
            <a:ext cx="15582224" cy="1277540"/>
          </a:xfrm>
          <a:prstGeom prst="rect">
            <a:avLst/>
          </a:prstGeom>
        </p:spPr>
        <p:txBody>
          <a:bodyPr lIns="0" tIns="0" rIns="0" bIns="0" rtlCol="0" anchor="t">
            <a:spAutoFit/>
          </a:bodyPr>
          <a:lstStyle/>
          <a:p>
            <a:pPr algn="l">
              <a:lnSpc>
                <a:spcPts val="2559"/>
              </a:lnSpc>
            </a:pPr>
            <a:r>
              <a:rPr lang="en-US" sz="1828" dirty="0">
                <a:solidFill>
                  <a:srgbClr val="000000"/>
                </a:solidFill>
                <a:latin typeface="Public Sans"/>
                <a:ea typeface="Public Sans"/>
                <a:cs typeface="Public Sans"/>
                <a:sym typeface="Public Sans"/>
              </a:rPr>
              <a:t>HelpNet is a member of Bronson Healthcare Group. Bronson Healthcare (</a:t>
            </a:r>
            <a:r>
              <a:rPr lang="en-US" sz="1828" u="sng" dirty="0">
                <a:solidFill>
                  <a:srgbClr val="000000"/>
                </a:solidFill>
                <a:latin typeface="Public Sans"/>
                <a:ea typeface="Public Sans"/>
                <a:cs typeface="Public Sans"/>
                <a:sym typeface="Public Sans"/>
                <a:hlinkClick r:id="rId12" tooltip="http://www.bronsonhealth.com/"/>
              </a:rPr>
              <a:t>www.bronsonhealth.com</a:t>
            </a:r>
            <a:r>
              <a:rPr lang="en-US" sz="1828" dirty="0">
                <a:solidFill>
                  <a:srgbClr val="000000"/>
                </a:solidFill>
                <a:latin typeface="Public Sans"/>
                <a:ea typeface="Public Sans"/>
                <a:cs typeface="Public Sans"/>
                <a:sym typeface="Public Sans"/>
              </a:rPr>
              <a:t>) is a not-for-profit, community-governed health system. Always mindful of its responsibility to the communities in which it serves, Bronson provides more than $138 million in community benefits annually through outreach and charitable care for the un- and under-insured. Our healthcare system also has a track record of clinical and workplace excellence as evidenced by numerous national achievements.</a:t>
            </a:r>
          </a:p>
        </p:txBody>
      </p:sp>
      <p:sp>
        <p:nvSpPr>
          <p:cNvPr id="17" name="TextBox 17"/>
          <p:cNvSpPr txBox="1"/>
          <p:nvPr/>
        </p:nvSpPr>
        <p:spPr>
          <a:xfrm>
            <a:off x="1521631" y="1247810"/>
            <a:ext cx="1602569" cy="307777"/>
          </a:xfrm>
          <a:prstGeom prst="rect">
            <a:avLst/>
          </a:prstGeom>
        </p:spPr>
        <p:txBody>
          <a:bodyPr wrap="square" lIns="0" tIns="0" rIns="0" bIns="0" rtlCol="0" anchor="t">
            <a:spAutoFit/>
          </a:bodyPr>
          <a:lstStyle/>
          <a:p>
            <a:pPr algn="ctr">
              <a:lnSpc>
                <a:spcPts val="2404"/>
              </a:lnSpc>
              <a:spcBef>
                <a:spcPct val="0"/>
              </a:spcBef>
            </a:pPr>
            <a:r>
              <a:rPr lang="en-US" sz="2003" spc="394" dirty="0">
                <a:solidFill>
                  <a:srgbClr val="076324"/>
                </a:solidFill>
                <a:latin typeface="Public Sans"/>
                <a:ea typeface="Public Sans"/>
                <a:cs typeface="Public Sans"/>
                <a:sym typeface="Public Sans"/>
              </a:rPr>
              <a:t>AWARDS</a:t>
            </a:r>
          </a:p>
        </p:txBody>
      </p:sp>
      <p:sp>
        <p:nvSpPr>
          <p:cNvPr id="18" name="TextBox 18"/>
          <p:cNvSpPr txBox="1"/>
          <p:nvPr/>
        </p:nvSpPr>
        <p:spPr>
          <a:xfrm>
            <a:off x="1330062" y="4304401"/>
            <a:ext cx="15186520" cy="1071562"/>
          </a:xfrm>
          <a:prstGeom prst="rect">
            <a:avLst/>
          </a:prstGeom>
        </p:spPr>
        <p:txBody>
          <a:bodyPr lIns="0" tIns="0" rIns="0" bIns="0" rtlCol="0" anchor="t">
            <a:spAutoFit/>
          </a:bodyPr>
          <a:lstStyle/>
          <a:p>
            <a:pPr algn="l">
              <a:lnSpc>
                <a:spcPts val="2193"/>
              </a:lnSpc>
              <a:spcBef>
                <a:spcPct val="0"/>
              </a:spcBef>
            </a:pPr>
            <a:r>
              <a:rPr lang="en-US" sz="1828" dirty="0">
                <a:solidFill>
                  <a:srgbClr val="000000"/>
                </a:solidFill>
                <a:latin typeface="Public Sans"/>
                <a:ea typeface="Public Sans"/>
                <a:cs typeface="Public Sans"/>
                <a:sym typeface="Public Sans"/>
              </a:rPr>
              <a:t>All of our customers are served in a personalized, customer-centric approach and establish close working partnerships. We are an employee resource to provide access to equitable mental health solutions for any type of problem at work or home, and an organizational resource that provider leaders services to alleviate the burden of handling employee personal problems alone.  We believe in collaboration and service integration with our customers, to ensure EAP benefits align with industry needs and focus. </a:t>
            </a:r>
          </a:p>
        </p:txBody>
      </p:sp>
      <p:sp>
        <p:nvSpPr>
          <p:cNvPr id="19" name="TextBox 19"/>
          <p:cNvSpPr txBox="1"/>
          <p:nvPr/>
        </p:nvSpPr>
        <p:spPr>
          <a:xfrm>
            <a:off x="1330062" y="3367379"/>
            <a:ext cx="14276402" cy="803672"/>
          </a:xfrm>
          <a:prstGeom prst="rect">
            <a:avLst/>
          </a:prstGeom>
        </p:spPr>
        <p:txBody>
          <a:bodyPr lIns="0" tIns="0" rIns="0" bIns="0" rtlCol="0" anchor="t">
            <a:spAutoFit/>
          </a:bodyPr>
          <a:lstStyle/>
          <a:p>
            <a:pPr algn="l">
              <a:lnSpc>
                <a:spcPts val="2193"/>
              </a:lnSpc>
              <a:spcBef>
                <a:spcPct val="0"/>
              </a:spcBef>
            </a:pPr>
            <a:r>
              <a:rPr lang="en-US" sz="1828" dirty="0">
                <a:solidFill>
                  <a:srgbClr val="000000"/>
                </a:solidFill>
                <a:latin typeface="Public Sans"/>
                <a:ea typeface="Public Sans"/>
                <a:cs typeface="Public Sans"/>
                <a:sym typeface="Public Sans"/>
              </a:rPr>
              <a:t>We have a strong and rich history in healthcare, with a mission to advance the health of our communities by elevating mental health as foundational to the health of the organizations we serve, and a vision to create an exceptional experiences for every member, every time. </a:t>
            </a:r>
          </a:p>
        </p:txBody>
      </p:sp>
      <p:sp>
        <p:nvSpPr>
          <p:cNvPr id="20" name="TextBox 20"/>
          <p:cNvSpPr txBox="1"/>
          <p:nvPr/>
        </p:nvSpPr>
        <p:spPr>
          <a:xfrm>
            <a:off x="5972794" y="6284384"/>
            <a:ext cx="3041270" cy="806668"/>
          </a:xfrm>
          <a:prstGeom prst="rect">
            <a:avLst/>
          </a:prstGeom>
        </p:spPr>
        <p:txBody>
          <a:bodyPr lIns="0" tIns="0" rIns="0" bIns="0" rtlCol="0" anchor="t">
            <a:spAutoFit/>
          </a:bodyPr>
          <a:lstStyle/>
          <a:p>
            <a:pPr algn="ctr">
              <a:lnSpc>
                <a:spcPts val="2108"/>
              </a:lnSpc>
            </a:pPr>
            <a:r>
              <a:rPr lang="en-US" sz="1756" b="1" dirty="0">
                <a:solidFill>
                  <a:srgbClr val="076324"/>
                </a:solidFill>
                <a:latin typeface="Public Sans Bold"/>
                <a:ea typeface="Public Sans Bold"/>
                <a:cs typeface="Public Sans Bold"/>
                <a:sym typeface="Public Sans Bold"/>
              </a:rPr>
              <a:t>Forbes as one of America’s </a:t>
            </a:r>
          </a:p>
          <a:p>
            <a:pPr algn="ctr">
              <a:lnSpc>
                <a:spcPts val="2108"/>
              </a:lnSpc>
            </a:pPr>
            <a:r>
              <a:rPr lang="en-US" sz="1756" b="1" dirty="0">
                <a:solidFill>
                  <a:srgbClr val="076324"/>
                </a:solidFill>
                <a:latin typeface="Public Sans Bold"/>
                <a:ea typeface="Public Sans Bold"/>
                <a:cs typeface="Public Sans Bold"/>
                <a:sym typeface="Public Sans Bold"/>
              </a:rPr>
              <a:t>Best-In-State Employers</a:t>
            </a:r>
          </a:p>
          <a:p>
            <a:pPr algn="ctr">
              <a:lnSpc>
                <a:spcPts val="2108"/>
              </a:lnSpc>
              <a:spcBef>
                <a:spcPct val="0"/>
              </a:spcBef>
            </a:pPr>
            <a:r>
              <a:rPr lang="en-US" sz="1756" b="1" dirty="0">
                <a:solidFill>
                  <a:srgbClr val="076324"/>
                </a:solidFill>
                <a:latin typeface="Public Sans Bold"/>
                <a:ea typeface="Public Sans Bold"/>
                <a:cs typeface="Public Sans Bold"/>
                <a:sym typeface="Public Sans Bold"/>
              </a:rPr>
              <a:t> (2022-2024) </a:t>
            </a:r>
          </a:p>
        </p:txBody>
      </p:sp>
      <p:sp>
        <p:nvSpPr>
          <p:cNvPr id="21" name="TextBox 21"/>
          <p:cNvSpPr txBox="1"/>
          <p:nvPr/>
        </p:nvSpPr>
        <p:spPr>
          <a:xfrm>
            <a:off x="12719086" y="6284384"/>
            <a:ext cx="3256817" cy="806668"/>
          </a:xfrm>
          <a:prstGeom prst="rect">
            <a:avLst/>
          </a:prstGeom>
        </p:spPr>
        <p:txBody>
          <a:bodyPr lIns="0" tIns="0" rIns="0" bIns="0" rtlCol="0" anchor="t">
            <a:spAutoFit/>
          </a:bodyPr>
          <a:lstStyle/>
          <a:p>
            <a:pPr algn="ctr">
              <a:lnSpc>
                <a:spcPts val="2108"/>
              </a:lnSpc>
              <a:spcBef>
                <a:spcPct val="0"/>
              </a:spcBef>
            </a:pPr>
            <a:r>
              <a:rPr lang="en-US" sz="1756" b="1" dirty="0">
                <a:solidFill>
                  <a:srgbClr val="076324"/>
                </a:solidFill>
                <a:latin typeface="Public Sans Bold"/>
                <a:ea typeface="Public Sans Bold"/>
                <a:cs typeface="Public Sans Bold"/>
                <a:sym typeface="Public Sans Bold"/>
              </a:rPr>
              <a:t>Newsweek as one of America’s Greatest Workplaces for Women (2023)</a:t>
            </a:r>
          </a:p>
        </p:txBody>
      </p:sp>
      <p:sp>
        <p:nvSpPr>
          <p:cNvPr id="22" name="TextBox 22"/>
          <p:cNvSpPr txBox="1"/>
          <p:nvPr/>
        </p:nvSpPr>
        <p:spPr>
          <a:xfrm>
            <a:off x="9144000" y="6181032"/>
            <a:ext cx="3452567" cy="910020"/>
          </a:xfrm>
          <a:prstGeom prst="rect">
            <a:avLst/>
          </a:prstGeom>
        </p:spPr>
        <p:txBody>
          <a:bodyPr lIns="0" tIns="0" rIns="0" bIns="0" rtlCol="0" anchor="t">
            <a:spAutoFit/>
          </a:bodyPr>
          <a:lstStyle/>
          <a:p>
            <a:pPr algn="ctr">
              <a:lnSpc>
                <a:spcPts val="1843"/>
              </a:lnSpc>
              <a:spcBef>
                <a:spcPct val="0"/>
              </a:spcBef>
            </a:pPr>
            <a:r>
              <a:rPr lang="en-US" sz="1536" b="1" dirty="0">
                <a:solidFill>
                  <a:srgbClr val="076324"/>
                </a:solidFill>
                <a:latin typeface="Public Sans Bold"/>
                <a:ea typeface="Public Sans Bold"/>
                <a:cs typeface="Public Sans Bold"/>
                <a:sym typeface="Public Sans Bold"/>
              </a:rPr>
              <a:t>National Association for Business Resources as one of the 101 Best and Brightest Companies to Work For (2023 &amp; 2024)</a:t>
            </a:r>
          </a:p>
        </p:txBody>
      </p:sp>
      <p:sp>
        <p:nvSpPr>
          <p:cNvPr id="23" name="TextBox 23"/>
          <p:cNvSpPr txBox="1"/>
          <p:nvPr/>
        </p:nvSpPr>
        <p:spPr>
          <a:xfrm>
            <a:off x="2234147" y="6284384"/>
            <a:ext cx="3608711" cy="806668"/>
          </a:xfrm>
          <a:prstGeom prst="rect">
            <a:avLst/>
          </a:prstGeom>
        </p:spPr>
        <p:txBody>
          <a:bodyPr lIns="0" tIns="0" rIns="0" bIns="0" rtlCol="0" anchor="t">
            <a:spAutoFit/>
          </a:bodyPr>
          <a:lstStyle/>
          <a:p>
            <a:pPr algn="ctr">
              <a:lnSpc>
                <a:spcPts val="2108"/>
              </a:lnSpc>
            </a:pPr>
            <a:r>
              <a:rPr lang="en-US" sz="1756" b="1" dirty="0">
                <a:solidFill>
                  <a:srgbClr val="076324"/>
                </a:solidFill>
                <a:latin typeface="Public Sans Bold"/>
                <a:ea typeface="Public Sans Bold"/>
                <a:cs typeface="Public Sans Bold"/>
                <a:sym typeface="Public Sans Bold"/>
              </a:rPr>
              <a:t>Bronson Healthcare was named a 15 Top Health System by PINC AI </a:t>
            </a:r>
          </a:p>
          <a:p>
            <a:pPr algn="ctr">
              <a:lnSpc>
                <a:spcPts val="2108"/>
              </a:lnSpc>
              <a:spcBef>
                <a:spcPct val="0"/>
              </a:spcBef>
            </a:pPr>
            <a:r>
              <a:rPr lang="en-US" sz="1756" b="1" dirty="0">
                <a:solidFill>
                  <a:srgbClr val="076324"/>
                </a:solidFill>
                <a:latin typeface="Public Sans Bold"/>
                <a:ea typeface="Public Sans Bold"/>
                <a:cs typeface="Public Sans Bold"/>
                <a:sym typeface="Public Sans Bold"/>
              </a:rPr>
              <a:t>(2023)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4786" t="-35267" r="-30481"/>
            </a:stretch>
          </a:blipFill>
        </p:spPr>
      </p:sp>
      <p:grpSp>
        <p:nvGrpSpPr>
          <p:cNvPr id="3" name="Group 3"/>
          <p:cNvGrpSpPr/>
          <p:nvPr/>
        </p:nvGrpSpPr>
        <p:grpSpPr>
          <a:xfrm>
            <a:off x="2879030" y="2347003"/>
            <a:ext cx="4291214" cy="1837191"/>
            <a:chOff x="0" y="0"/>
            <a:chExt cx="5721619" cy="2449589"/>
          </a:xfrm>
        </p:grpSpPr>
        <p:sp>
          <p:nvSpPr>
            <p:cNvPr id="4" name="AutoShape 4"/>
            <p:cNvSpPr/>
            <p:nvPr/>
          </p:nvSpPr>
          <p:spPr>
            <a:xfrm>
              <a:off x="0" y="12543"/>
              <a:ext cx="361224" cy="361224"/>
            </a:xfrm>
            <a:prstGeom prst="rect">
              <a:avLst/>
            </a:prstGeom>
            <a:solidFill>
              <a:srgbClr val="FD461C"/>
            </a:solidFill>
          </p:spPr>
        </p:sp>
        <p:sp>
          <p:nvSpPr>
            <p:cNvPr id="5" name="TextBox 5"/>
            <p:cNvSpPr txBox="1"/>
            <p:nvPr/>
          </p:nvSpPr>
          <p:spPr>
            <a:xfrm>
              <a:off x="596011" y="-9525"/>
              <a:ext cx="4899359" cy="384572"/>
            </a:xfrm>
            <a:prstGeom prst="rect">
              <a:avLst/>
            </a:prstGeom>
          </p:spPr>
          <p:txBody>
            <a:bodyPr lIns="0" tIns="0" rIns="0" bIns="0" rtlCol="0" anchor="t">
              <a:spAutoFit/>
            </a:bodyPr>
            <a:lstStyle/>
            <a:p>
              <a:pPr algn="l">
                <a:lnSpc>
                  <a:spcPts val="2253"/>
                </a:lnSpc>
              </a:pPr>
              <a:r>
                <a:rPr lang="en-US" sz="1878" b="1" dirty="0">
                  <a:solidFill>
                    <a:srgbClr val="3C3735"/>
                  </a:solidFill>
                  <a:latin typeface="Public Sans Bold"/>
                  <a:ea typeface="Public Sans Bold"/>
                  <a:cs typeface="Public Sans Bold"/>
                  <a:sym typeface="Public Sans Bold"/>
                </a:rPr>
                <a:t>Promotion</a:t>
              </a:r>
            </a:p>
          </p:txBody>
        </p:sp>
        <p:sp>
          <p:nvSpPr>
            <p:cNvPr id="6" name="TextBox 6"/>
            <p:cNvSpPr txBox="1"/>
            <p:nvPr/>
          </p:nvSpPr>
          <p:spPr>
            <a:xfrm>
              <a:off x="596011" y="511251"/>
              <a:ext cx="5125607" cy="1938337"/>
            </a:xfrm>
            <a:prstGeom prst="rect">
              <a:avLst/>
            </a:prstGeom>
          </p:spPr>
          <p:txBody>
            <a:bodyPr lIns="0" tIns="0" rIns="0" bIns="0" rtlCol="0" anchor="t">
              <a:spAutoFit/>
            </a:bodyPr>
            <a:lstStyle/>
            <a:p>
              <a:pPr algn="l">
                <a:lnSpc>
                  <a:spcPts val="1999"/>
                </a:lnSpc>
                <a:spcBef>
                  <a:spcPct val="0"/>
                </a:spcBef>
              </a:pPr>
              <a:r>
                <a:rPr lang="en-US" sz="1666" dirty="0">
                  <a:solidFill>
                    <a:srgbClr val="3C3735"/>
                  </a:solidFill>
                  <a:latin typeface="Public Sans"/>
                  <a:ea typeface="Public Sans"/>
                  <a:cs typeface="Public Sans"/>
                  <a:sym typeface="Public Sans"/>
                </a:rPr>
                <a:t>Solut</a:t>
              </a:r>
              <a:r>
                <a:rPr lang="en-US" sz="1666" u="none" strike="noStrike" dirty="0">
                  <a:solidFill>
                    <a:srgbClr val="3C3735"/>
                  </a:solidFill>
                  <a:latin typeface="Public Sans"/>
                  <a:ea typeface="Public Sans"/>
                  <a:cs typeface="Public Sans"/>
                  <a:sym typeface="Public Sans"/>
                </a:rPr>
                <a:t>ions to stimulate a supportive and healthy workplace environment, increase understanding of health determinants, and empowering and engaging people to protect and promote their mental wellbeing.</a:t>
              </a:r>
            </a:p>
          </p:txBody>
        </p:sp>
      </p:grpSp>
      <p:grpSp>
        <p:nvGrpSpPr>
          <p:cNvPr id="7" name="Group 7"/>
          <p:cNvGrpSpPr/>
          <p:nvPr/>
        </p:nvGrpSpPr>
        <p:grpSpPr>
          <a:xfrm>
            <a:off x="2860671" y="4281010"/>
            <a:ext cx="4291214" cy="1344030"/>
            <a:chOff x="0" y="0"/>
            <a:chExt cx="5721619" cy="1792040"/>
          </a:xfrm>
        </p:grpSpPr>
        <p:sp>
          <p:nvSpPr>
            <p:cNvPr id="8" name="AutoShape 8"/>
            <p:cNvSpPr/>
            <p:nvPr/>
          </p:nvSpPr>
          <p:spPr>
            <a:xfrm>
              <a:off x="0" y="3613"/>
              <a:ext cx="361224" cy="361224"/>
            </a:xfrm>
            <a:prstGeom prst="rect">
              <a:avLst/>
            </a:prstGeom>
            <a:solidFill>
              <a:srgbClr val="8DC63F"/>
            </a:solidFill>
          </p:spPr>
        </p:sp>
        <p:sp>
          <p:nvSpPr>
            <p:cNvPr id="9" name="TextBox 9"/>
            <p:cNvSpPr txBox="1"/>
            <p:nvPr/>
          </p:nvSpPr>
          <p:spPr>
            <a:xfrm>
              <a:off x="596011" y="-19050"/>
              <a:ext cx="4899359" cy="376238"/>
            </a:xfrm>
            <a:prstGeom prst="rect">
              <a:avLst/>
            </a:prstGeom>
          </p:spPr>
          <p:txBody>
            <a:bodyPr lIns="0" tIns="0" rIns="0" bIns="0" rtlCol="0" anchor="t">
              <a:spAutoFit/>
            </a:bodyPr>
            <a:lstStyle/>
            <a:p>
              <a:pPr algn="l">
                <a:lnSpc>
                  <a:spcPts val="2112"/>
                </a:lnSpc>
              </a:pPr>
              <a:r>
                <a:rPr lang="en-US" sz="1760" b="1" dirty="0">
                  <a:solidFill>
                    <a:srgbClr val="3C3735"/>
                  </a:solidFill>
                  <a:latin typeface="Public Sans Bold"/>
                  <a:ea typeface="Public Sans Bold"/>
                  <a:cs typeface="Public Sans Bold"/>
                  <a:sym typeface="Public Sans Bold"/>
                </a:rPr>
                <a:t>Prevention</a:t>
              </a:r>
            </a:p>
          </p:txBody>
        </p:sp>
        <p:sp>
          <p:nvSpPr>
            <p:cNvPr id="10" name="TextBox 10"/>
            <p:cNvSpPr txBox="1"/>
            <p:nvPr/>
          </p:nvSpPr>
          <p:spPr>
            <a:xfrm>
              <a:off x="596011" y="496640"/>
              <a:ext cx="5125607" cy="1295400"/>
            </a:xfrm>
            <a:prstGeom prst="rect">
              <a:avLst/>
            </a:prstGeom>
          </p:spPr>
          <p:txBody>
            <a:bodyPr lIns="0" tIns="0" rIns="0" bIns="0" rtlCol="0" anchor="t">
              <a:spAutoFit/>
            </a:bodyPr>
            <a:lstStyle/>
            <a:p>
              <a:pPr algn="l">
                <a:lnSpc>
                  <a:spcPts val="1999"/>
                </a:lnSpc>
              </a:pPr>
              <a:r>
                <a:rPr lang="en-US" sz="1666" dirty="0">
                  <a:solidFill>
                    <a:srgbClr val="3C3735"/>
                  </a:solidFill>
                  <a:latin typeface="Public Sans"/>
                  <a:ea typeface="Public Sans"/>
                  <a:cs typeface="Public Sans"/>
                  <a:sym typeface="Public Sans"/>
                </a:rPr>
                <a:t>Solutions to encourage health promoting behavior change to deter and prevent disease, reduce risk factors, and build resilience. </a:t>
              </a:r>
            </a:p>
          </p:txBody>
        </p:sp>
      </p:grpSp>
      <p:grpSp>
        <p:nvGrpSpPr>
          <p:cNvPr id="11" name="Group 11"/>
          <p:cNvGrpSpPr/>
          <p:nvPr/>
        </p:nvGrpSpPr>
        <p:grpSpPr>
          <a:xfrm>
            <a:off x="2860671" y="5745591"/>
            <a:ext cx="4609059" cy="862964"/>
            <a:chOff x="0" y="0"/>
            <a:chExt cx="6145412" cy="1150619"/>
          </a:xfrm>
        </p:grpSpPr>
        <p:sp>
          <p:nvSpPr>
            <p:cNvPr id="12" name="AutoShape 12"/>
            <p:cNvSpPr/>
            <p:nvPr/>
          </p:nvSpPr>
          <p:spPr>
            <a:xfrm>
              <a:off x="0" y="3613"/>
              <a:ext cx="361224" cy="361224"/>
            </a:xfrm>
            <a:prstGeom prst="rect">
              <a:avLst/>
            </a:prstGeom>
            <a:solidFill>
              <a:srgbClr val="076324"/>
            </a:solidFill>
          </p:spPr>
        </p:sp>
        <p:sp>
          <p:nvSpPr>
            <p:cNvPr id="13" name="TextBox 13"/>
            <p:cNvSpPr txBox="1"/>
            <p:nvPr/>
          </p:nvSpPr>
          <p:spPr>
            <a:xfrm>
              <a:off x="596011" y="-19050"/>
              <a:ext cx="3616909" cy="376238"/>
            </a:xfrm>
            <a:prstGeom prst="rect">
              <a:avLst/>
            </a:prstGeom>
          </p:spPr>
          <p:txBody>
            <a:bodyPr lIns="0" tIns="0" rIns="0" bIns="0" rtlCol="0" anchor="t">
              <a:spAutoFit/>
            </a:bodyPr>
            <a:lstStyle/>
            <a:p>
              <a:pPr algn="l">
                <a:lnSpc>
                  <a:spcPts val="2112"/>
                </a:lnSpc>
              </a:pPr>
              <a:r>
                <a:rPr lang="en-US" sz="1760" b="1" dirty="0">
                  <a:solidFill>
                    <a:srgbClr val="3C3735"/>
                  </a:solidFill>
                  <a:latin typeface="Public Sans Bold"/>
                  <a:ea typeface="Public Sans Bold"/>
                  <a:cs typeface="Public Sans Bold"/>
                  <a:sym typeface="Public Sans Bold"/>
                </a:rPr>
                <a:t>Intervention</a:t>
              </a:r>
            </a:p>
          </p:txBody>
        </p:sp>
        <p:sp>
          <p:nvSpPr>
            <p:cNvPr id="14" name="TextBox 14"/>
            <p:cNvSpPr txBox="1"/>
            <p:nvPr/>
          </p:nvSpPr>
          <p:spPr>
            <a:xfrm>
              <a:off x="596011" y="498156"/>
              <a:ext cx="5549400" cy="652463"/>
            </a:xfrm>
            <a:prstGeom prst="rect">
              <a:avLst/>
            </a:prstGeom>
          </p:spPr>
          <p:txBody>
            <a:bodyPr lIns="0" tIns="0" rIns="0" bIns="0" rtlCol="0" anchor="t">
              <a:spAutoFit/>
            </a:bodyPr>
            <a:lstStyle/>
            <a:p>
              <a:pPr algn="l">
                <a:lnSpc>
                  <a:spcPts val="1999"/>
                </a:lnSpc>
              </a:pPr>
              <a:r>
                <a:rPr lang="en-US" sz="1666" dirty="0">
                  <a:solidFill>
                    <a:srgbClr val="3C3735"/>
                  </a:solidFill>
                  <a:latin typeface="Public Sans"/>
                  <a:ea typeface="Public Sans"/>
                  <a:cs typeface="Public Sans"/>
                  <a:sym typeface="Public Sans"/>
                </a:rPr>
                <a:t>Solutions to relieve emotional distress and reduce workplace disruption. </a:t>
              </a:r>
            </a:p>
          </p:txBody>
        </p:sp>
      </p:grpSp>
      <p:grpSp>
        <p:nvGrpSpPr>
          <p:cNvPr id="15" name="Group 15"/>
          <p:cNvGrpSpPr/>
          <p:nvPr/>
        </p:nvGrpSpPr>
        <p:grpSpPr>
          <a:xfrm>
            <a:off x="2879030" y="6747690"/>
            <a:ext cx="4609059" cy="1109555"/>
            <a:chOff x="0" y="0"/>
            <a:chExt cx="6145412" cy="1479407"/>
          </a:xfrm>
        </p:grpSpPr>
        <p:sp>
          <p:nvSpPr>
            <p:cNvPr id="16" name="AutoShape 16"/>
            <p:cNvSpPr/>
            <p:nvPr/>
          </p:nvSpPr>
          <p:spPr>
            <a:xfrm>
              <a:off x="0" y="3613"/>
              <a:ext cx="361224" cy="361224"/>
            </a:xfrm>
            <a:prstGeom prst="rect">
              <a:avLst/>
            </a:prstGeom>
            <a:solidFill>
              <a:srgbClr val="A40C9C"/>
            </a:solidFill>
          </p:spPr>
        </p:sp>
        <p:sp>
          <p:nvSpPr>
            <p:cNvPr id="17" name="TextBox 17"/>
            <p:cNvSpPr txBox="1"/>
            <p:nvPr/>
          </p:nvSpPr>
          <p:spPr>
            <a:xfrm>
              <a:off x="596011" y="-19050"/>
              <a:ext cx="4899359" cy="376238"/>
            </a:xfrm>
            <a:prstGeom prst="rect">
              <a:avLst/>
            </a:prstGeom>
          </p:spPr>
          <p:txBody>
            <a:bodyPr lIns="0" tIns="0" rIns="0" bIns="0" rtlCol="0" anchor="t">
              <a:spAutoFit/>
            </a:bodyPr>
            <a:lstStyle/>
            <a:p>
              <a:pPr algn="l">
                <a:lnSpc>
                  <a:spcPts val="2112"/>
                </a:lnSpc>
              </a:pPr>
              <a:r>
                <a:rPr lang="en-US" sz="1760" b="1" dirty="0">
                  <a:solidFill>
                    <a:srgbClr val="3C3735"/>
                  </a:solidFill>
                  <a:latin typeface="Public Sans Bold"/>
                  <a:ea typeface="Public Sans Bold"/>
                  <a:cs typeface="Public Sans Bold"/>
                  <a:sym typeface="Public Sans Bold"/>
                </a:rPr>
                <a:t>Management Services</a:t>
              </a:r>
            </a:p>
          </p:txBody>
        </p:sp>
        <p:sp>
          <p:nvSpPr>
            <p:cNvPr id="18" name="TextBox 18"/>
            <p:cNvSpPr txBox="1"/>
            <p:nvPr/>
          </p:nvSpPr>
          <p:spPr>
            <a:xfrm>
              <a:off x="596011" y="505476"/>
              <a:ext cx="5549400" cy="973931"/>
            </a:xfrm>
            <a:prstGeom prst="rect">
              <a:avLst/>
            </a:prstGeom>
          </p:spPr>
          <p:txBody>
            <a:bodyPr lIns="0" tIns="0" rIns="0" bIns="0" rtlCol="0" anchor="t">
              <a:spAutoFit/>
            </a:bodyPr>
            <a:lstStyle/>
            <a:p>
              <a:pPr algn="l">
                <a:lnSpc>
                  <a:spcPts val="1999"/>
                </a:lnSpc>
              </a:pPr>
              <a:r>
                <a:rPr lang="en-US" sz="1666" dirty="0">
                  <a:solidFill>
                    <a:srgbClr val="3C3735"/>
                  </a:solidFill>
                  <a:latin typeface="Public Sans"/>
                  <a:ea typeface="Public Sans"/>
                  <a:cs typeface="Public Sans"/>
                  <a:sym typeface="Public Sans"/>
                </a:rPr>
                <a:t>Support and development for organizational leaders to enhance recruitment, retention, and engagement. </a:t>
              </a:r>
            </a:p>
          </p:txBody>
        </p:sp>
      </p:grpSp>
      <p:grpSp>
        <p:nvGrpSpPr>
          <p:cNvPr id="19" name="Group 19"/>
          <p:cNvGrpSpPr/>
          <p:nvPr/>
        </p:nvGrpSpPr>
        <p:grpSpPr>
          <a:xfrm>
            <a:off x="12428820" y="4189587"/>
            <a:ext cx="2954162" cy="2433935"/>
            <a:chOff x="0" y="0"/>
            <a:chExt cx="3938882" cy="3245247"/>
          </a:xfrm>
        </p:grpSpPr>
        <p:grpSp>
          <p:nvGrpSpPr>
            <p:cNvPr id="20" name="Group 20"/>
            <p:cNvGrpSpPr/>
            <p:nvPr/>
          </p:nvGrpSpPr>
          <p:grpSpPr>
            <a:xfrm>
              <a:off x="0" y="0"/>
              <a:ext cx="3938882" cy="3245247"/>
              <a:chOff x="0" y="0"/>
              <a:chExt cx="2398718" cy="1976305"/>
            </a:xfrm>
          </p:grpSpPr>
          <p:sp>
            <p:nvSpPr>
              <p:cNvPr id="21" name="Freeform 21"/>
              <p:cNvSpPr/>
              <p:nvPr/>
            </p:nvSpPr>
            <p:spPr>
              <a:xfrm>
                <a:off x="0" y="0"/>
                <a:ext cx="2398719" cy="1976305"/>
              </a:xfrm>
              <a:custGeom>
                <a:avLst/>
                <a:gdLst/>
                <a:ahLst/>
                <a:cxnLst/>
                <a:rect l="l" t="t" r="r" b="b"/>
                <a:pathLst>
                  <a:path w="2398719" h="1976305">
                    <a:moveTo>
                      <a:pt x="2274258" y="1976305"/>
                    </a:moveTo>
                    <a:lnTo>
                      <a:pt x="124460" y="1976305"/>
                    </a:lnTo>
                    <a:cubicBezTo>
                      <a:pt x="55880" y="1976305"/>
                      <a:pt x="0" y="1920425"/>
                      <a:pt x="0" y="1851845"/>
                    </a:cubicBezTo>
                    <a:lnTo>
                      <a:pt x="0" y="124460"/>
                    </a:lnTo>
                    <a:cubicBezTo>
                      <a:pt x="0" y="55880"/>
                      <a:pt x="55880" y="0"/>
                      <a:pt x="124460" y="0"/>
                    </a:cubicBezTo>
                    <a:lnTo>
                      <a:pt x="2274258" y="0"/>
                    </a:lnTo>
                    <a:cubicBezTo>
                      <a:pt x="2342838" y="0"/>
                      <a:pt x="2398719" y="55880"/>
                      <a:pt x="2398719" y="124460"/>
                    </a:cubicBezTo>
                    <a:lnTo>
                      <a:pt x="2398719" y="1851845"/>
                    </a:lnTo>
                    <a:cubicBezTo>
                      <a:pt x="2398719" y="1920425"/>
                      <a:pt x="2342838" y="1976305"/>
                      <a:pt x="2274258" y="1976305"/>
                    </a:cubicBezTo>
                    <a:close/>
                  </a:path>
                </a:pathLst>
              </a:custGeom>
              <a:solidFill>
                <a:srgbClr val="F1F2F2"/>
              </a:solidFill>
            </p:spPr>
          </p:sp>
        </p:grpSp>
        <p:sp>
          <p:nvSpPr>
            <p:cNvPr id="22" name="TextBox 22"/>
            <p:cNvSpPr txBox="1"/>
            <p:nvPr/>
          </p:nvSpPr>
          <p:spPr>
            <a:xfrm>
              <a:off x="241837" y="1214225"/>
              <a:ext cx="3585238" cy="1852428"/>
            </a:xfrm>
            <a:prstGeom prst="rect">
              <a:avLst/>
            </a:prstGeom>
          </p:spPr>
          <p:txBody>
            <a:bodyPr lIns="0" tIns="0" rIns="0" bIns="0" rtlCol="0" anchor="t">
              <a:spAutoFit/>
            </a:bodyPr>
            <a:lstStyle/>
            <a:p>
              <a:pPr algn="l">
                <a:lnSpc>
                  <a:spcPts val="2296"/>
                </a:lnSpc>
              </a:pPr>
              <a:r>
                <a:rPr lang="en-US" sz="1640" b="1" dirty="0">
                  <a:solidFill>
                    <a:srgbClr val="000000"/>
                  </a:solidFill>
                  <a:latin typeface="Public Sans Bold"/>
                  <a:ea typeface="Public Sans Bold"/>
                  <a:cs typeface="Public Sans Bold"/>
                  <a:sym typeface="Public Sans Bold"/>
                </a:rPr>
                <a:t>Eligibility:</a:t>
              </a:r>
              <a:r>
                <a:rPr lang="en-US" sz="1640" dirty="0">
                  <a:solidFill>
                    <a:srgbClr val="000000"/>
                  </a:solidFill>
                  <a:latin typeface="Public Sans"/>
                  <a:ea typeface="Public Sans"/>
                  <a:cs typeface="Public Sans"/>
                  <a:sym typeface="Public Sans"/>
                </a:rPr>
                <a:t>  Employees and anyone that lives in their household. This includes students who are away for the school year.</a:t>
              </a:r>
            </a:p>
          </p:txBody>
        </p:sp>
        <p:sp>
          <p:nvSpPr>
            <p:cNvPr id="23" name="Freeform 23"/>
            <p:cNvSpPr/>
            <p:nvPr/>
          </p:nvSpPr>
          <p:spPr>
            <a:xfrm>
              <a:off x="330383" y="155446"/>
              <a:ext cx="874030" cy="910448"/>
            </a:xfrm>
            <a:custGeom>
              <a:avLst/>
              <a:gdLst/>
              <a:ahLst/>
              <a:cxnLst/>
              <a:rect l="l" t="t" r="r" b="b"/>
              <a:pathLst>
                <a:path w="874030" h="910448">
                  <a:moveTo>
                    <a:pt x="0" y="0"/>
                  </a:moveTo>
                  <a:lnTo>
                    <a:pt x="874030" y="0"/>
                  </a:lnTo>
                  <a:lnTo>
                    <a:pt x="874030" y="910449"/>
                  </a:lnTo>
                  <a:lnTo>
                    <a:pt x="0" y="91044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grpSp>
        <p:nvGrpSpPr>
          <p:cNvPr id="24" name="Group 24"/>
          <p:cNvGrpSpPr/>
          <p:nvPr/>
        </p:nvGrpSpPr>
        <p:grpSpPr>
          <a:xfrm>
            <a:off x="12428820" y="6756745"/>
            <a:ext cx="2954162" cy="2433935"/>
            <a:chOff x="0" y="0"/>
            <a:chExt cx="3938882" cy="3245247"/>
          </a:xfrm>
        </p:grpSpPr>
        <p:grpSp>
          <p:nvGrpSpPr>
            <p:cNvPr id="25" name="Group 25"/>
            <p:cNvGrpSpPr/>
            <p:nvPr/>
          </p:nvGrpSpPr>
          <p:grpSpPr>
            <a:xfrm>
              <a:off x="0" y="0"/>
              <a:ext cx="3938882" cy="3245247"/>
              <a:chOff x="0" y="0"/>
              <a:chExt cx="2398718" cy="1976305"/>
            </a:xfrm>
          </p:grpSpPr>
          <p:sp>
            <p:nvSpPr>
              <p:cNvPr id="26" name="Freeform 26"/>
              <p:cNvSpPr/>
              <p:nvPr/>
            </p:nvSpPr>
            <p:spPr>
              <a:xfrm>
                <a:off x="0" y="0"/>
                <a:ext cx="2398719" cy="1976305"/>
              </a:xfrm>
              <a:custGeom>
                <a:avLst/>
                <a:gdLst/>
                <a:ahLst/>
                <a:cxnLst/>
                <a:rect l="l" t="t" r="r" b="b"/>
                <a:pathLst>
                  <a:path w="2398719" h="1976305">
                    <a:moveTo>
                      <a:pt x="2274258" y="1976305"/>
                    </a:moveTo>
                    <a:lnTo>
                      <a:pt x="124460" y="1976305"/>
                    </a:lnTo>
                    <a:cubicBezTo>
                      <a:pt x="55880" y="1976305"/>
                      <a:pt x="0" y="1920425"/>
                      <a:pt x="0" y="1851845"/>
                    </a:cubicBezTo>
                    <a:lnTo>
                      <a:pt x="0" y="124460"/>
                    </a:lnTo>
                    <a:cubicBezTo>
                      <a:pt x="0" y="55880"/>
                      <a:pt x="55880" y="0"/>
                      <a:pt x="124460" y="0"/>
                    </a:cubicBezTo>
                    <a:lnTo>
                      <a:pt x="2274258" y="0"/>
                    </a:lnTo>
                    <a:cubicBezTo>
                      <a:pt x="2342838" y="0"/>
                      <a:pt x="2398719" y="55880"/>
                      <a:pt x="2398719" y="124460"/>
                    </a:cubicBezTo>
                    <a:lnTo>
                      <a:pt x="2398719" y="1851845"/>
                    </a:lnTo>
                    <a:cubicBezTo>
                      <a:pt x="2398719" y="1920425"/>
                      <a:pt x="2342838" y="1976305"/>
                      <a:pt x="2274258" y="1976305"/>
                    </a:cubicBezTo>
                    <a:close/>
                  </a:path>
                </a:pathLst>
              </a:custGeom>
              <a:solidFill>
                <a:srgbClr val="F1F2F2"/>
              </a:solidFill>
            </p:spPr>
          </p:sp>
        </p:grpSp>
        <p:sp>
          <p:nvSpPr>
            <p:cNvPr id="27" name="TextBox 27"/>
            <p:cNvSpPr txBox="1"/>
            <p:nvPr/>
          </p:nvSpPr>
          <p:spPr>
            <a:xfrm>
              <a:off x="241837" y="1214225"/>
              <a:ext cx="3585238" cy="1852428"/>
            </a:xfrm>
            <a:prstGeom prst="rect">
              <a:avLst/>
            </a:prstGeom>
          </p:spPr>
          <p:txBody>
            <a:bodyPr lIns="0" tIns="0" rIns="0" bIns="0" rtlCol="0" anchor="t">
              <a:spAutoFit/>
            </a:bodyPr>
            <a:lstStyle/>
            <a:p>
              <a:pPr algn="l">
                <a:lnSpc>
                  <a:spcPts val="2296"/>
                </a:lnSpc>
              </a:pPr>
              <a:r>
                <a:rPr lang="en-US" sz="1640" b="1" dirty="0">
                  <a:solidFill>
                    <a:srgbClr val="000000"/>
                  </a:solidFill>
                  <a:latin typeface="Public Sans Bold"/>
                  <a:ea typeface="Public Sans Bold"/>
                  <a:cs typeface="Public Sans Bold"/>
                  <a:sym typeface="Public Sans Bold"/>
                </a:rPr>
                <a:t>Accessibility:</a:t>
              </a:r>
              <a:r>
                <a:rPr lang="en-US" sz="1640" dirty="0">
                  <a:solidFill>
                    <a:srgbClr val="000000"/>
                  </a:solidFill>
                  <a:latin typeface="Public Sans"/>
                  <a:ea typeface="Public Sans"/>
                  <a:cs typeface="Public Sans"/>
                  <a:sym typeface="Public Sans"/>
                </a:rPr>
                <a:t>  Employees can access our services in the way that suits them best, whether it’s by phone, online, or in person.</a:t>
              </a:r>
            </a:p>
          </p:txBody>
        </p:sp>
        <p:sp>
          <p:nvSpPr>
            <p:cNvPr id="28" name="Freeform 28"/>
            <p:cNvSpPr/>
            <p:nvPr/>
          </p:nvSpPr>
          <p:spPr>
            <a:xfrm>
              <a:off x="292720" y="39754"/>
              <a:ext cx="1263368" cy="1146507"/>
            </a:xfrm>
            <a:custGeom>
              <a:avLst/>
              <a:gdLst/>
              <a:ahLst/>
              <a:cxnLst/>
              <a:rect l="l" t="t" r="r" b="b"/>
              <a:pathLst>
                <a:path w="1263368" h="1146507">
                  <a:moveTo>
                    <a:pt x="0" y="0"/>
                  </a:moveTo>
                  <a:lnTo>
                    <a:pt x="1263368" y="0"/>
                  </a:lnTo>
                  <a:lnTo>
                    <a:pt x="1263368" y="1146507"/>
                  </a:lnTo>
                  <a:lnTo>
                    <a:pt x="0" y="114650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grpSp>
        <p:nvGrpSpPr>
          <p:cNvPr id="29" name="Group 29"/>
          <p:cNvGrpSpPr/>
          <p:nvPr/>
        </p:nvGrpSpPr>
        <p:grpSpPr>
          <a:xfrm>
            <a:off x="7287763" y="2085526"/>
            <a:ext cx="4206247" cy="5980707"/>
            <a:chOff x="0" y="0"/>
            <a:chExt cx="5608329" cy="7974276"/>
          </a:xfrm>
        </p:grpSpPr>
        <p:sp>
          <p:nvSpPr>
            <p:cNvPr id="30" name="Freeform 30"/>
            <p:cNvSpPr/>
            <p:nvPr/>
          </p:nvSpPr>
          <p:spPr>
            <a:xfrm>
              <a:off x="1476204" y="0"/>
              <a:ext cx="4132125" cy="7974276"/>
            </a:xfrm>
            <a:custGeom>
              <a:avLst/>
              <a:gdLst/>
              <a:ahLst/>
              <a:cxnLst/>
              <a:rect l="l" t="t" r="r" b="b"/>
              <a:pathLst>
                <a:path w="4132125" h="7974276">
                  <a:moveTo>
                    <a:pt x="0" y="0"/>
                  </a:moveTo>
                  <a:lnTo>
                    <a:pt x="4132125" y="0"/>
                  </a:lnTo>
                  <a:lnTo>
                    <a:pt x="4132125" y="7974276"/>
                  </a:lnTo>
                  <a:lnTo>
                    <a:pt x="0" y="797427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31" name="Freeform 31"/>
            <p:cNvSpPr/>
            <p:nvPr/>
          </p:nvSpPr>
          <p:spPr>
            <a:xfrm>
              <a:off x="0" y="2316382"/>
              <a:ext cx="3312615" cy="3312615"/>
            </a:xfrm>
            <a:custGeom>
              <a:avLst/>
              <a:gdLst/>
              <a:ahLst/>
              <a:cxnLst/>
              <a:rect l="l" t="t" r="r" b="b"/>
              <a:pathLst>
                <a:path w="3312615" h="3312615">
                  <a:moveTo>
                    <a:pt x="0" y="0"/>
                  </a:moveTo>
                  <a:lnTo>
                    <a:pt x="3312615" y="0"/>
                  </a:lnTo>
                  <a:lnTo>
                    <a:pt x="3312615" y="3312615"/>
                  </a:lnTo>
                  <a:lnTo>
                    <a:pt x="0" y="331261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32" name="Freeform 32"/>
            <p:cNvSpPr/>
            <p:nvPr/>
          </p:nvSpPr>
          <p:spPr>
            <a:xfrm>
              <a:off x="3418424" y="2412645"/>
              <a:ext cx="915984" cy="915984"/>
            </a:xfrm>
            <a:custGeom>
              <a:avLst/>
              <a:gdLst/>
              <a:ahLst/>
              <a:cxnLst/>
              <a:rect l="l" t="t" r="r" b="b"/>
              <a:pathLst>
                <a:path w="915984" h="915984">
                  <a:moveTo>
                    <a:pt x="0" y="0"/>
                  </a:moveTo>
                  <a:lnTo>
                    <a:pt x="915984" y="0"/>
                  </a:lnTo>
                  <a:lnTo>
                    <a:pt x="915984" y="915985"/>
                  </a:lnTo>
                  <a:lnTo>
                    <a:pt x="0" y="91598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33" name="Freeform 33"/>
            <p:cNvSpPr/>
            <p:nvPr/>
          </p:nvSpPr>
          <p:spPr>
            <a:xfrm>
              <a:off x="2049465" y="830943"/>
              <a:ext cx="957278" cy="1053400"/>
            </a:xfrm>
            <a:custGeom>
              <a:avLst/>
              <a:gdLst/>
              <a:ahLst/>
              <a:cxnLst/>
              <a:rect l="l" t="t" r="r" b="b"/>
              <a:pathLst>
                <a:path w="957278" h="1053400">
                  <a:moveTo>
                    <a:pt x="0" y="0"/>
                  </a:moveTo>
                  <a:lnTo>
                    <a:pt x="957278" y="0"/>
                  </a:lnTo>
                  <a:lnTo>
                    <a:pt x="957278" y="1053400"/>
                  </a:lnTo>
                  <a:lnTo>
                    <a:pt x="0" y="105340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34" name="Freeform 34"/>
            <p:cNvSpPr/>
            <p:nvPr/>
          </p:nvSpPr>
          <p:spPr>
            <a:xfrm>
              <a:off x="881042" y="2996158"/>
              <a:ext cx="1168423" cy="1401659"/>
            </a:xfrm>
            <a:custGeom>
              <a:avLst/>
              <a:gdLst/>
              <a:ahLst/>
              <a:cxnLst/>
              <a:rect l="l" t="t" r="r" b="b"/>
              <a:pathLst>
                <a:path w="1168423" h="1401659">
                  <a:moveTo>
                    <a:pt x="0" y="0"/>
                  </a:moveTo>
                  <a:lnTo>
                    <a:pt x="1168423" y="0"/>
                  </a:lnTo>
                  <a:lnTo>
                    <a:pt x="1168423" y="1401659"/>
                  </a:lnTo>
                  <a:lnTo>
                    <a:pt x="0" y="1401659"/>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35" name="Freeform 35"/>
            <p:cNvSpPr/>
            <p:nvPr/>
          </p:nvSpPr>
          <p:spPr>
            <a:xfrm>
              <a:off x="3312615" y="4175273"/>
              <a:ext cx="1049063" cy="1049063"/>
            </a:xfrm>
            <a:custGeom>
              <a:avLst/>
              <a:gdLst/>
              <a:ahLst/>
              <a:cxnLst/>
              <a:rect l="l" t="t" r="r" b="b"/>
              <a:pathLst>
                <a:path w="1049063" h="1049063">
                  <a:moveTo>
                    <a:pt x="0" y="0"/>
                  </a:moveTo>
                  <a:lnTo>
                    <a:pt x="1049063" y="0"/>
                  </a:lnTo>
                  <a:lnTo>
                    <a:pt x="1049063" y="1049064"/>
                  </a:lnTo>
                  <a:lnTo>
                    <a:pt x="0" y="1049064"/>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36" name="Freeform 36"/>
            <p:cNvSpPr/>
            <p:nvPr/>
          </p:nvSpPr>
          <p:spPr>
            <a:xfrm>
              <a:off x="1860109" y="5782630"/>
              <a:ext cx="1335990" cy="867179"/>
            </a:xfrm>
            <a:custGeom>
              <a:avLst/>
              <a:gdLst/>
              <a:ahLst/>
              <a:cxnLst/>
              <a:rect l="l" t="t" r="r" b="b"/>
              <a:pathLst>
                <a:path w="1335990" h="867179">
                  <a:moveTo>
                    <a:pt x="0" y="0"/>
                  </a:moveTo>
                  <a:lnTo>
                    <a:pt x="1335990" y="0"/>
                  </a:lnTo>
                  <a:lnTo>
                    <a:pt x="1335990" y="867179"/>
                  </a:lnTo>
                  <a:lnTo>
                    <a:pt x="0" y="867179"/>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sp>
      </p:grpSp>
      <p:sp>
        <p:nvSpPr>
          <p:cNvPr id="37" name="TextBox 37"/>
          <p:cNvSpPr txBox="1"/>
          <p:nvPr/>
        </p:nvSpPr>
        <p:spPr>
          <a:xfrm>
            <a:off x="1618753" y="1009650"/>
            <a:ext cx="6243904" cy="541437"/>
          </a:xfrm>
          <a:prstGeom prst="rect">
            <a:avLst/>
          </a:prstGeom>
        </p:spPr>
        <p:txBody>
          <a:bodyPr lIns="0" tIns="0" rIns="0" bIns="0" rtlCol="0" anchor="t">
            <a:spAutoFit/>
          </a:bodyPr>
          <a:lstStyle/>
          <a:p>
            <a:pPr algn="l">
              <a:lnSpc>
                <a:spcPts val="4208"/>
              </a:lnSpc>
            </a:pPr>
            <a:r>
              <a:rPr lang="en-US" sz="3506" b="1" dirty="0">
                <a:solidFill>
                  <a:srgbClr val="076324"/>
                </a:solidFill>
                <a:latin typeface="Public Sans Bold"/>
                <a:ea typeface="Public Sans Bold"/>
                <a:cs typeface="Public Sans Bold"/>
                <a:sym typeface="Public Sans Bold"/>
              </a:rPr>
              <a:t>4 SERVICE CATEGORIES</a:t>
            </a:r>
          </a:p>
        </p:txBody>
      </p:sp>
      <p:grpSp>
        <p:nvGrpSpPr>
          <p:cNvPr id="38" name="Group 38"/>
          <p:cNvGrpSpPr/>
          <p:nvPr/>
        </p:nvGrpSpPr>
        <p:grpSpPr>
          <a:xfrm>
            <a:off x="12428820" y="1898986"/>
            <a:ext cx="2954162" cy="2156656"/>
            <a:chOff x="0" y="0"/>
            <a:chExt cx="3938882" cy="2875542"/>
          </a:xfrm>
        </p:grpSpPr>
        <p:grpSp>
          <p:nvGrpSpPr>
            <p:cNvPr id="39" name="Group 39"/>
            <p:cNvGrpSpPr/>
            <p:nvPr/>
          </p:nvGrpSpPr>
          <p:grpSpPr>
            <a:xfrm>
              <a:off x="0" y="0"/>
              <a:ext cx="3938882" cy="2875542"/>
              <a:chOff x="0" y="0"/>
              <a:chExt cx="2398718" cy="1751160"/>
            </a:xfrm>
          </p:grpSpPr>
          <p:sp>
            <p:nvSpPr>
              <p:cNvPr id="40" name="Freeform 40"/>
              <p:cNvSpPr/>
              <p:nvPr/>
            </p:nvSpPr>
            <p:spPr>
              <a:xfrm>
                <a:off x="0" y="0"/>
                <a:ext cx="2398719" cy="1751161"/>
              </a:xfrm>
              <a:custGeom>
                <a:avLst/>
                <a:gdLst/>
                <a:ahLst/>
                <a:cxnLst/>
                <a:rect l="l" t="t" r="r" b="b"/>
                <a:pathLst>
                  <a:path w="2398719" h="1751161">
                    <a:moveTo>
                      <a:pt x="2274258" y="1751160"/>
                    </a:moveTo>
                    <a:lnTo>
                      <a:pt x="124460" y="1751160"/>
                    </a:lnTo>
                    <a:cubicBezTo>
                      <a:pt x="55880" y="1751160"/>
                      <a:pt x="0" y="1695280"/>
                      <a:pt x="0" y="1626700"/>
                    </a:cubicBezTo>
                    <a:lnTo>
                      <a:pt x="0" y="124460"/>
                    </a:lnTo>
                    <a:cubicBezTo>
                      <a:pt x="0" y="55880"/>
                      <a:pt x="55880" y="0"/>
                      <a:pt x="124460" y="0"/>
                    </a:cubicBezTo>
                    <a:lnTo>
                      <a:pt x="2274258" y="0"/>
                    </a:lnTo>
                    <a:cubicBezTo>
                      <a:pt x="2342838" y="0"/>
                      <a:pt x="2398719" y="55880"/>
                      <a:pt x="2398719" y="124460"/>
                    </a:cubicBezTo>
                    <a:lnTo>
                      <a:pt x="2398719" y="1626701"/>
                    </a:lnTo>
                    <a:cubicBezTo>
                      <a:pt x="2398719" y="1695280"/>
                      <a:pt x="2342838" y="1751161"/>
                      <a:pt x="2274258" y="1751161"/>
                    </a:cubicBezTo>
                    <a:close/>
                  </a:path>
                </a:pathLst>
              </a:custGeom>
              <a:solidFill>
                <a:srgbClr val="F1F2F2"/>
              </a:solidFill>
            </p:spPr>
          </p:sp>
        </p:grpSp>
        <p:sp>
          <p:nvSpPr>
            <p:cNvPr id="41" name="TextBox 41"/>
            <p:cNvSpPr txBox="1"/>
            <p:nvPr/>
          </p:nvSpPr>
          <p:spPr>
            <a:xfrm>
              <a:off x="241837" y="1214225"/>
              <a:ext cx="3585238" cy="1482723"/>
            </a:xfrm>
            <a:prstGeom prst="rect">
              <a:avLst/>
            </a:prstGeom>
          </p:spPr>
          <p:txBody>
            <a:bodyPr lIns="0" tIns="0" rIns="0" bIns="0" rtlCol="0" anchor="t">
              <a:spAutoFit/>
            </a:bodyPr>
            <a:lstStyle/>
            <a:p>
              <a:pPr algn="l">
                <a:lnSpc>
                  <a:spcPts val="2296"/>
                </a:lnSpc>
              </a:pPr>
              <a:r>
                <a:rPr lang="en-US" sz="1640" dirty="0">
                  <a:solidFill>
                    <a:srgbClr val="000000"/>
                  </a:solidFill>
                  <a:latin typeface="Public Sans"/>
                  <a:ea typeface="Public Sans"/>
                  <a:cs typeface="Public Sans"/>
                  <a:sym typeface="Public Sans"/>
                </a:rPr>
                <a:t>Bronson HelpNet offers supportive EAP services across the continuum of organizational health.</a:t>
              </a:r>
            </a:p>
          </p:txBody>
        </p:sp>
        <p:sp>
          <p:nvSpPr>
            <p:cNvPr id="42" name="Freeform 42"/>
            <p:cNvSpPr/>
            <p:nvPr/>
          </p:nvSpPr>
          <p:spPr>
            <a:xfrm>
              <a:off x="361867" y="147555"/>
              <a:ext cx="1013178" cy="1013178"/>
            </a:xfrm>
            <a:custGeom>
              <a:avLst/>
              <a:gdLst/>
              <a:ahLst/>
              <a:cxnLst/>
              <a:rect l="l" t="t" r="r" b="b"/>
              <a:pathLst>
                <a:path w="1013178" h="1013178">
                  <a:moveTo>
                    <a:pt x="0" y="0"/>
                  </a:moveTo>
                  <a:lnTo>
                    <a:pt x="1013179" y="0"/>
                  </a:lnTo>
                  <a:lnTo>
                    <a:pt x="1013179" y="1013178"/>
                  </a:lnTo>
                  <a:lnTo>
                    <a:pt x="0" y="1013178"/>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sp>
      </p:grpSp>
      <p:sp>
        <p:nvSpPr>
          <p:cNvPr id="43" name="TextBox 43"/>
          <p:cNvSpPr txBox="1"/>
          <p:nvPr/>
        </p:nvSpPr>
        <p:spPr>
          <a:xfrm>
            <a:off x="1776288" y="1587256"/>
            <a:ext cx="2758360" cy="311729"/>
          </a:xfrm>
          <a:prstGeom prst="rect">
            <a:avLst/>
          </a:prstGeom>
        </p:spPr>
        <p:txBody>
          <a:bodyPr lIns="0" tIns="0" rIns="0" bIns="0" rtlCol="0" anchor="t">
            <a:spAutoFit/>
          </a:bodyPr>
          <a:lstStyle/>
          <a:p>
            <a:pPr algn="ctr">
              <a:lnSpc>
                <a:spcPts val="2404"/>
              </a:lnSpc>
              <a:spcBef>
                <a:spcPct val="0"/>
              </a:spcBef>
            </a:pPr>
            <a:r>
              <a:rPr lang="en-US" sz="2003" spc="394" dirty="0">
                <a:solidFill>
                  <a:srgbClr val="076324"/>
                </a:solidFill>
                <a:latin typeface="Public Sans"/>
                <a:ea typeface="Public Sans"/>
                <a:cs typeface="Public Sans"/>
                <a:sym typeface="Public Sans"/>
              </a:rPr>
              <a:t>WHAT WE OFFER</a:t>
            </a:r>
          </a:p>
        </p:txBody>
      </p:sp>
      <p:sp>
        <p:nvSpPr>
          <p:cNvPr id="44" name="Freeform 44"/>
          <p:cNvSpPr/>
          <p:nvPr/>
        </p:nvSpPr>
        <p:spPr>
          <a:xfrm flipH="1">
            <a:off x="-5747200" y="-260377"/>
            <a:ext cx="9324265" cy="12011935"/>
          </a:xfrm>
          <a:custGeom>
            <a:avLst/>
            <a:gdLst/>
            <a:ahLst/>
            <a:cxnLst/>
            <a:rect l="l" t="t" r="r" b="b"/>
            <a:pathLst>
              <a:path w="9324265" h="12011935">
                <a:moveTo>
                  <a:pt x="9324265" y="0"/>
                </a:moveTo>
                <a:lnTo>
                  <a:pt x="0" y="0"/>
                </a:lnTo>
                <a:lnTo>
                  <a:pt x="0" y="12011935"/>
                </a:lnTo>
                <a:lnTo>
                  <a:pt x="9324265" y="12011935"/>
                </a:lnTo>
                <a:lnTo>
                  <a:pt x="9324265" y="0"/>
                </a:lnTo>
                <a:close/>
              </a:path>
            </a:pathLst>
          </a:custGeom>
          <a:blipFill>
            <a:blip r:embed="rId23">
              <a:extLst>
                <a:ext uri="{96DAC541-7B7A-43D3-8B79-37D633B846F1}">
                  <asvg:svgBlip xmlns:asvg="http://schemas.microsoft.com/office/drawing/2016/SVG/main" r:embed="rId24"/>
                </a:ext>
              </a:extLst>
            </a:blip>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5885" t="-35267" r="-29381"/>
            </a:stretch>
          </a:blipFill>
        </p:spPr>
      </p:sp>
      <p:sp>
        <p:nvSpPr>
          <p:cNvPr id="3" name="Freeform 3"/>
          <p:cNvSpPr/>
          <p:nvPr/>
        </p:nvSpPr>
        <p:spPr>
          <a:xfrm flipH="1">
            <a:off x="-6928281" y="-1372362"/>
            <a:ext cx="12039733" cy="15510123"/>
          </a:xfrm>
          <a:custGeom>
            <a:avLst/>
            <a:gdLst/>
            <a:ahLst/>
            <a:cxnLst/>
            <a:rect l="l" t="t" r="r" b="b"/>
            <a:pathLst>
              <a:path w="12039733" h="15510123">
                <a:moveTo>
                  <a:pt x="12039733" y="0"/>
                </a:moveTo>
                <a:lnTo>
                  <a:pt x="0" y="0"/>
                </a:lnTo>
                <a:lnTo>
                  <a:pt x="0" y="15510122"/>
                </a:lnTo>
                <a:lnTo>
                  <a:pt x="12039733" y="15510122"/>
                </a:lnTo>
                <a:lnTo>
                  <a:pt x="12039733"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5111452" y="48651"/>
            <a:ext cx="7590092" cy="10189699"/>
            <a:chOff x="0" y="0"/>
            <a:chExt cx="10120123" cy="13586265"/>
          </a:xfrm>
        </p:grpSpPr>
        <p:sp>
          <p:nvSpPr>
            <p:cNvPr id="5" name="Freeform 5"/>
            <p:cNvSpPr/>
            <p:nvPr/>
          </p:nvSpPr>
          <p:spPr>
            <a:xfrm>
              <a:off x="0" y="3567343"/>
              <a:ext cx="10120123" cy="10018922"/>
            </a:xfrm>
            <a:custGeom>
              <a:avLst/>
              <a:gdLst/>
              <a:ahLst/>
              <a:cxnLst/>
              <a:rect l="l" t="t" r="r" b="b"/>
              <a:pathLst>
                <a:path w="10120123" h="10018922">
                  <a:moveTo>
                    <a:pt x="0" y="0"/>
                  </a:moveTo>
                  <a:lnTo>
                    <a:pt x="10120123" y="0"/>
                  </a:lnTo>
                  <a:lnTo>
                    <a:pt x="10120123" y="10018922"/>
                  </a:lnTo>
                  <a:lnTo>
                    <a:pt x="0" y="10018922"/>
                  </a:lnTo>
                  <a:lnTo>
                    <a:pt x="0" y="0"/>
                  </a:lnTo>
                  <a:close/>
                </a:path>
              </a:pathLst>
            </a:custGeom>
            <a:blipFill>
              <a:blip r:embed="rId5"/>
              <a:stretch>
                <a:fillRect/>
              </a:stretch>
            </a:blipFill>
          </p:spPr>
        </p:sp>
        <p:sp>
          <p:nvSpPr>
            <p:cNvPr id="6" name="Freeform 6"/>
            <p:cNvSpPr/>
            <p:nvPr/>
          </p:nvSpPr>
          <p:spPr>
            <a:xfrm>
              <a:off x="0" y="0"/>
              <a:ext cx="10120123" cy="3567343"/>
            </a:xfrm>
            <a:custGeom>
              <a:avLst/>
              <a:gdLst/>
              <a:ahLst/>
              <a:cxnLst/>
              <a:rect l="l" t="t" r="r" b="b"/>
              <a:pathLst>
                <a:path w="10120123" h="3567343">
                  <a:moveTo>
                    <a:pt x="0" y="0"/>
                  </a:moveTo>
                  <a:lnTo>
                    <a:pt x="10120123" y="0"/>
                  </a:lnTo>
                  <a:lnTo>
                    <a:pt x="10120123" y="3567343"/>
                  </a:lnTo>
                  <a:lnTo>
                    <a:pt x="0" y="3567343"/>
                  </a:lnTo>
                  <a:lnTo>
                    <a:pt x="0" y="0"/>
                  </a:lnTo>
                  <a:close/>
                </a:path>
              </a:pathLst>
            </a:custGeom>
            <a:blipFill>
              <a:blip r:embed="rId6"/>
              <a:stretch>
                <a:fillRect/>
              </a:stretch>
            </a:blipFill>
          </p:spPr>
        </p:sp>
      </p:grpSp>
      <p:sp>
        <p:nvSpPr>
          <p:cNvPr id="7" name="Freeform 7"/>
          <p:cNvSpPr/>
          <p:nvPr/>
        </p:nvSpPr>
        <p:spPr>
          <a:xfrm>
            <a:off x="13736357" y="6689292"/>
            <a:ext cx="3207276" cy="3207276"/>
          </a:xfrm>
          <a:custGeom>
            <a:avLst/>
            <a:gdLst/>
            <a:ahLst/>
            <a:cxnLst/>
            <a:rect l="l" t="t" r="r" b="b"/>
            <a:pathLst>
              <a:path w="3207276" h="3207276">
                <a:moveTo>
                  <a:pt x="0" y="0"/>
                </a:moveTo>
                <a:lnTo>
                  <a:pt x="3207276" y="0"/>
                </a:lnTo>
                <a:lnTo>
                  <a:pt x="3207276" y="3207275"/>
                </a:lnTo>
                <a:lnTo>
                  <a:pt x="0" y="3207275"/>
                </a:lnTo>
                <a:lnTo>
                  <a:pt x="0" y="0"/>
                </a:lnTo>
                <a:close/>
              </a:path>
            </a:pathLst>
          </a:custGeom>
          <a:blipFill>
            <a:blip r:embed="rId7"/>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4786" t="-35267" r="-30481"/>
            </a:stretch>
          </a:blipFill>
        </p:spPr>
      </p:sp>
      <p:sp>
        <p:nvSpPr>
          <p:cNvPr id="3" name="Freeform 3"/>
          <p:cNvSpPr/>
          <p:nvPr/>
        </p:nvSpPr>
        <p:spPr>
          <a:xfrm>
            <a:off x="7162801" y="-2877382"/>
            <a:ext cx="11275104" cy="13431082"/>
          </a:xfrm>
          <a:custGeom>
            <a:avLst/>
            <a:gdLst/>
            <a:ahLst/>
            <a:cxnLst/>
            <a:rect l="l" t="t" r="r" b="b"/>
            <a:pathLst>
              <a:path w="11506231" h="14315684">
                <a:moveTo>
                  <a:pt x="0" y="0"/>
                </a:moveTo>
                <a:lnTo>
                  <a:pt x="11506231" y="0"/>
                </a:lnTo>
                <a:lnTo>
                  <a:pt x="11506231" y="14315684"/>
                </a:lnTo>
                <a:lnTo>
                  <a:pt x="0" y="143156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TextBox 5"/>
          <p:cNvSpPr txBox="1"/>
          <p:nvPr/>
        </p:nvSpPr>
        <p:spPr>
          <a:xfrm>
            <a:off x="919531" y="2915007"/>
            <a:ext cx="6991209" cy="925792"/>
          </a:xfrm>
          <a:prstGeom prst="rect">
            <a:avLst/>
          </a:prstGeom>
        </p:spPr>
        <p:txBody>
          <a:bodyPr lIns="0" tIns="0" rIns="0" bIns="0" rtlCol="0" anchor="t">
            <a:spAutoFit/>
          </a:bodyPr>
          <a:lstStyle/>
          <a:p>
            <a:pPr algn="l">
              <a:lnSpc>
                <a:spcPts val="7064"/>
              </a:lnSpc>
            </a:pPr>
            <a:r>
              <a:rPr lang="en-US" sz="6728" b="1" dirty="0">
                <a:solidFill>
                  <a:srgbClr val="007229"/>
                </a:solidFill>
                <a:latin typeface="Gordita Bold"/>
                <a:ea typeface="Gordita Bold"/>
                <a:cs typeface="Gordita Bold"/>
                <a:sym typeface="Gordita Bold"/>
              </a:rPr>
              <a:t>What We Offer</a:t>
            </a:r>
          </a:p>
        </p:txBody>
      </p:sp>
      <p:sp>
        <p:nvSpPr>
          <p:cNvPr id="6" name="Freeform 6"/>
          <p:cNvSpPr/>
          <p:nvPr/>
        </p:nvSpPr>
        <p:spPr>
          <a:xfrm flipH="1" flipV="1">
            <a:off x="15392400" y="-2387516"/>
            <a:ext cx="8810891" cy="7456217"/>
          </a:xfrm>
          <a:custGeom>
            <a:avLst/>
            <a:gdLst/>
            <a:ahLst/>
            <a:cxnLst/>
            <a:rect l="l" t="t" r="r" b="b"/>
            <a:pathLst>
              <a:path w="8810891" h="7456217">
                <a:moveTo>
                  <a:pt x="8810891" y="7456217"/>
                </a:moveTo>
                <a:lnTo>
                  <a:pt x="0" y="7456217"/>
                </a:lnTo>
                <a:lnTo>
                  <a:pt x="0" y="0"/>
                </a:lnTo>
                <a:lnTo>
                  <a:pt x="8810891" y="0"/>
                </a:lnTo>
                <a:lnTo>
                  <a:pt x="8810891" y="7456217"/>
                </a:lnTo>
                <a:close/>
              </a:path>
            </a:pathLst>
          </a:custGeom>
          <a:blipFill>
            <a:blip r:embed="rId6">
              <a:alphaModFix amt="7999"/>
              <a:extLst>
                <a:ext uri="{96DAC541-7B7A-43D3-8B79-37D633B846F1}">
                  <asvg:svgBlip xmlns:asvg="http://schemas.microsoft.com/office/drawing/2016/SVG/main" r:embed="rId7"/>
                </a:ext>
              </a:extLst>
            </a:blip>
            <a:stretch>
              <a:fillRect/>
            </a:stretch>
          </a:blipFill>
        </p:spPr>
      </p:sp>
      <p:grpSp>
        <p:nvGrpSpPr>
          <p:cNvPr id="7" name="Group 7"/>
          <p:cNvGrpSpPr/>
          <p:nvPr/>
        </p:nvGrpSpPr>
        <p:grpSpPr>
          <a:xfrm>
            <a:off x="17612463" y="7972095"/>
            <a:ext cx="439157" cy="439157"/>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a:ln cap="sq">
              <a:noFill/>
              <a:prstDash val="solid"/>
              <a:miter/>
            </a:ln>
          </p:spPr>
        </p:sp>
        <p:sp>
          <p:nvSpPr>
            <p:cNvPr id="9" name="TextBox 9"/>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dirty="0"/>
            </a:p>
          </p:txBody>
        </p:sp>
      </p:grpSp>
      <p:grpSp>
        <p:nvGrpSpPr>
          <p:cNvPr id="10" name="Group 10"/>
          <p:cNvGrpSpPr/>
          <p:nvPr/>
        </p:nvGrpSpPr>
        <p:grpSpPr>
          <a:xfrm>
            <a:off x="9807213" y="789149"/>
            <a:ext cx="479101" cy="479101"/>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a:ln cap="sq">
              <a:noFill/>
              <a:prstDash val="solid"/>
              <a:miter/>
            </a:ln>
          </p:spPr>
        </p:sp>
        <p:sp>
          <p:nvSpPr>
            <p:cNvPr id="12" name="TextBox 12"/>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dirty="0"/>
            </a:p>
          </p:txBody>
        </p:sp>
      </p:grpSp>
      <p:grpSp>
        <p:nvGrpSpPr>
          <p:cNvPr id="13" name="Group 13"/>
          <p:cNvGrpSpPr/>
          <p:nvPr/>
        </p:nvGrpSpPr>
        <p:grpSpPr>
          <a:xfrm>
            <a:off x="8412269" y="9700026"/>
            <a:ext cx="286075" cy="286075"/>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a:ln cap="sq">
              <a:noFill/>
              <a:prstDash val="solid"/>
              <a:miter/>
            </a:ln>
          </p:spPr>
        </p:sp>
        <p:sp>
          <p:nvSpPr>
            <p:cNvPr id="15" name="TextBox 15"/>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dirty="0"/>
            </a:p>
          </p:txBody>
        </p:sp>
      </p:grpSp>
      <p:sp>
        <p:nvSpPr>
          <p:cNvPr id="28" name="Freeform 28"/>
          <p:cNvSpPr/>
          <p:nvPr/>
        </p:nvSpPr>
        <p:spPr>
          <a:xfrm>
            <a:off x="876279" y="652698"/>
            <a:ext cx="3314404" cy="687895"/>
          </a:xfrm>
          <a:custGeom>
            <a:avLst/>
            <a:gdLst/>
            <a:ahLst/>
            <a:cxnLst/>
            <a:rect l="l" t="t" r="r" b="b"/>
            <a:pathLst>
              <a:path w="3314404" h="687895">
                <a:moveTo>
                  <a:pt x="0" y="0"/>
                </a:moveTo>
                <a:lnTo>
                  <a:pt x="3314404" y="0"/>
                </a:lnTo>
                <a:lnTo>
                  <a:pt x="3314404" y="687896"/>
                </a:lnTo>
                <a:lnTo>
                  <a:pt x="0" y="687896"/>
                </a:lnTo>
                <a:lnTo>
                  <a:pt x="0" y="0"/>
                </a:lnTo>
                <a:close/>
              </a:path>
            </a:pathLst>
          </a:custGeom>
          <a:blipFill>
            <a:blip r:embed="rId8"/>
            <a:stretch>
              <a:fillRect l="-8602" t="-39414" r="-6719" b="-54315"/>
            </a:stretch>
          </a:blipFill>
        </p:spPr>
      </p:sp>
      <p:sp>
        <p:nvSpPr>
          <p:cNvPr id="29" name="TextBox 29"/>
          <p:cNvSpPr txBox="1"/>
          <p:nvPr/>
        </p:nvSpPr>
        <p:spPr>
          <a:xfrm>
            <a:off x="1028700" y="4169395"/>
            <a:ext cx="7868835" cy="304800"/>
          </a:xfrm>
          <a:prstGeom prst="rect">
            <a:avLst/>
          </a:prstGeom>
        </p:spPr>
        <p:txBody>
          <a:bodyPr lIns="0" tIns="0" rIns="0" bIns="0" rtlCol="0" anchor="t">
            <a:spAutoFit/>
          </a:bodyPr>
          <a:lstStyle/>
          <a:p>
            <a:pPr algn="l">
              <a:lnSpc>
                <a:spcPts val="2479"/>
              </a:lnSpc>
            </a:pPr>
            <a:r>
              <a:rPr lang="en-US" sz="2066" dirty="0">
                <a:solidFill>
                  <a:srgbClr val="3C3735"/>
                </a:solidFill>
                <a:latin typeface="Canva Sans"/>
                <a:ea typeface="Canva Sans"/>
                <a:cs typeface="Canva Sans"/>
                <a:sym typeface="Canva Sans"/>
              </a:rPr>
              <a:t>All offerings can be broken into 4 service categories:</a:t>
            </a:r>
          </a:p>
        </p:txBody>
      </p:sp>
      <p:sp>
        <p:nvSpPr>
          <p:cNvPr id="30" name="TextBox 30"/>
          <p:cNvSpPr txBox="1"/>
          <p:nvPr/>
        </p:nvSpPr>
        <p:spPr>
          <a:xfrm>
            <a:off x="1028700" y="4774216"/>
            <a:ext cx="1601242" cy="405765"/>
          </a:xfrm>
          <a:prstGeom prst="rect">
            <a:avLst/>
          </a:prstGeom>
        </p:spPr>
        <p:txBody>
          <a:bodyPr lIns="0" tIns="0" rIns="0" bIns="0" rtlCol="0" anchor="t">
            <a:spAutoFit/>
          </a:bodyPr>
          <a:lstStyle/>
          <a:p>
            <a:pPr algn="ctr">
              <a:lnSpc>
                <a:spcPts val="3359"/>
              </a:lnSpc>
              <a:spcBef>
                <a:spcPct val="0"/>
              </a:spcBef>
            </a:pPr>
            <a:r>
              <a:rPr lang="en-US" sz="2400" dirty="0">
                <a:solidFill>
                  <a:srgbClr val="A2089D"/>
                </a:solidFill>
                <a:latin typeface="Gordita"/>
                <a:ea typeface="Gordita"/>
                <a:cs typeface="Gordita"/>
                <a:sym typeface="Gordita"/>
              </a:rPr>
              <a:t>Promotion</a:t>
            </a:r>
          </a:p>
        </p:txBody>
      </p:sp>
      <p:sp>
        <p:nvSpPr>
          <p:cNvPr id="31" name="TextBox 31"/>
          <p:cNvSpPr txBox="1"/>
          <p:nvPr/>
        </p:nvSpPr>
        <p:spPr>
          <a:xfrm>
            <a:off x="1028700" y="5396591"/>
            <a:ext cx="1648420" cy="405765"/>
          </a:xfrm>
          <a:prstGeom prst="rect">
            <a:avLst/>
          </a:prstGeom>
        </p:spPr>
        <p:txBody>
          <a:bodyPr lIns="0" tIns="0" rIns="0" bIns="0" rtlCol="0" anchor="t">
            <a:spAutoFit/>
          </a:bodyPr>
          <a:lstStyle/>
          <a:p>
            <a:pPr algn="ctr">
              <a:lnSpc>
                <a:spcPts val="3359"/>
              </a:lnSpc>
              <a:spcBef>
                <a:spcPct val="0"/>
              </a:spcBef>
            </a:pPr>
            <a:r>
              <a:rPr lang="en-US" sz="2400" dirty="0">
                <a:solidFill>
                  <a:srgbClr val="A2089D"/>
                </a:solidFill>
                <a:latin typeface="Gordita"/>
                <a:ea typeface="Gordita"/>
                <a:cs typeface="Gordita"/>
                <a:sym typeface="Gordita"/>
              </a:rPr>
              <a:t>Prevention</a:t>
            </a:r>
          </a:p>
        </p:txBody>
      </p:sp>
      <p:sp>
        <p:nvSpPr>
          <p:cNvPr id="32" name="TextBox 32"/>
          <p:cNvSpPr txBox="1"/>
          <p:nvPr/>
        </p:nvSpPr>
        <p:spPr>
          <a:xfrm>
            <a:off x="1028700" y="6021431"/>
            <a:ext cx="1840706" cy="405765"/>
          </a:xfrm>
          <a:prstGeom prst="rect">
            <a:avLst/>
          </a:prstGeom>
        </p:spPr>
        <p:txBody>
          <a:bodyPr lIns="0" tIns="0" rIns="0" bIns="0" rtlCol="0" anchor="t">
            <a:spAutoFit/>
          </a:bodyPr>
          <a:lstStyle/>
          <a:p>
            <a:pPr algn="ctr">
              <a:lnSpc>
                <a:spcPts val="3359"/>
              </a:lnSpc>
              <a:spcBef>
                <a:spcPct val="0"/>
              </a:spcBef>
            </a:pPr>
            <a:r>
              <a:rPr lang="en-US" sz="2400" dirty="0">
                <a:solidFill>
                  <a:srgbClr val="A2089D"/>
                </a:solidFill>
                <a:latin typeface="Gordita"/>
                <a:ea typeface="Gordita"/>
                <a:cs typeface="Gordita"/>
                <a:sym typeface="Gordita"/>
              </a:rPr>
              <a:t>Intervention</a:t>
            </a:r>
          </a:p>
        </p:txBody>
      </p:sp>
      <p:sp>
        <p:nvSpPr>
          <p:cNvPr id="33" name="TextBox 33"/>
          <p:cNvSpPr txBox="1"/>
          <p:nvPr/>
        </p:nvSpPr>
        <p:spPr>
          <a:xfrm>
            <a:off x="1028700" y="6646271"/>
            <a:ext cx="4365161" cy="401135"/>
          </a:xfrm>
          <a:prstGeom prst="rect">
            <a:avLst/>
          </a:prstGeom>
        </p:spPr>
        <p:txBody>
          <a:bodyPr wrap="square" lIns="0" tIns="0" rIns="0" bIns="0" rtlCol="0" anchor="t">
            <a:spAutoFit/>
          </a:bodyPr>
          <a:lstStyle/>
          <a:p>
            <a:pPr>
              <a:lnSpc>
                <a:spcPts val="3359"/>
              </a:lnSpc>
              <a:spcBef>
                <a:spcPct val="0"/>
              </a:spcBef>
            </a:pPr>
            <a:r>
              <a:rPr lang="en-US" sz="2400" dirty="0">
                <a:solidFill>
                  <a:srgbClr val="A2089D"/>
                </a:solidFill>
                <a:latin typeface="Gordita"/>
                <a:ea typeface="Gordita"/>
                <a:cs typeface="Gordita"/>
                <a:sym typeface="Gordita"/>
              </a:rPr>
              <a:t>Management Services</a:t>
            </a:r>
          </a:p>
        </p:txBody>
      </p:sp>
      <p:pic>
        <p:nvPicPr>
          <p:cNvPr id="39" name="Picture 38" descr="A green circle with white text&#10;&#10;Description automatically generated">
            <a:extLst>
              <a:ext uri="{FF2B5EF4-FFF2-40B4-BE49-F238E27FC236}">
                <a16:creationId xmlns:a16="http://schemas.microsoft.com/office/drawing/2014/main" id="{9E34FE48-74C1-3CBF-DDA6-05D165AE405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065333" y="1891383"/>
            <a:ext cx="6266667" cy="617142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5885" t="-35267" r="-29381"/>
            </a:stretch>
          </a:blipFill>
        </p:spPr>
      </p:sp>
      <p:sp>
        <p:nvSpPr>
          <p:cNvPr id="3" name="Freeform 3"/>
          <p:cNvSpPr/>
          <p:nvPr/>
        </p:nvSpPr>
        <p:spPr>
          <a:xfrm>
            <a:off x="10042126" y="-229034"/>
            <a:ext cx="10537869" cy="13575354"/>
          </a:xfrm>
          <a:custGeom>
            <a:avLst/>
            <a:gdLst/>
            <a:ahLst/>
            <a:cxnLst/>
            <a:rect l="l" t="t" r="r" b="b"/>
            <a:pathLst>
              <a:path w="10537869" h="13575354">
                <a:moveTo>
                  <a:pt x="0" y="0"/>
                </a:moveTo>
                <a:lnTo>
                  <a:pt x="10537869" y="0"/>
                </a:lnTo>
                <a:lnTo>
                  <a:pt x="10537869" y="13575354"/>
                </a:lnTo>
                <a:lnTo>
                  <a:pt x="0" y="135753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2687928" y="4107814"/>
            <a:ext cx="5785416" cy="5785416"/>
          </a:xfrm>
          <a:custGeom>
            <a:avLst/>
            <a:gdLst/>
            <a:ahLst/>
            <a:cxnLst/>
            <a:rect l="l" t="t" r="r" b="b"/>
            <a:pathLst>
              <a:path w="5785416" h="5785416">
                <a:moveTo>
                  <a:pt x="0" y="0"/>
                </a:moveTo>
                <a:lnTo>
                  <a:pt x="5785416" y="0"/>
                </a:lnTo>
                <a:lnTo>
                  <a:pt x="5785416" y="5785416"/>
                </a:lnTo>
                <a:lnTo>
                  <a:pt x="0" y="578541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12586718" y="1064302"/>
            <a:ext cx="5081705" cy="4300393"/>
          </a:xfrm>
          <a:custGeom>
            <a:avLst/>
            <a:gdLst/>
            <a:ahLst/>
            <a:cxnLst/>
            <a:rect l="l" t="t" r="r" b="b"/>
            <a:pathLst>
              <a:path w="5081705" h="4300393">
                <a:moveTo>
                  <a:pt x="0" y="0"/>
                </a:moveTo>
                <a:lnTo>
                  <a:pt x="5081705" y="0"/>
                </a:lnTo>
                <a:lnTo>
                  <a:pt x="5081705" y="4300392"/>
                </a:lnTo>
                <a:lnTo>
                  <a:pt x="0" y="4300392"/>
                </a:lnTo>
                <a:lnTo>
                  <a:pt x="0" y="0"/>
                </a:lnTo>
                <a:close/>
              </a:path>
            </a:pathLst>
          </a:custGeom>
          <a:blipFill>
            <a:blip r:embed="rId8">
              <a:alphaModFix amt="6000"/>
              <a:extLst>
                <a:ext uri="{96DAC541-7B7A-43D3-8B79-37D633B846F1}">
                  <asvg:svgBlip xmlns:asvg="http://schemas.microsoft.com/office/drawing/2016/SVG/main" r:embed="rId9"/>
                </a:ext>
              </a:extLst>
            </a:blip>
            <a:stretch>
              <a:fillRect/>
            </a:stretch>
          </a:blipFill>
        </p:spPr>
      </p:sp>
      <p:grpSp>
        <p:nvGrpSpPr>
          <p:cNvPr id="6" name="Group 6"/>
          <p:cNvGrpSpPr/>
          <p:nvPr/>
        </p:nvGrpSpPr>
        <p:grpSpPr>
          <a:xfrm>
            <a:off x="10875158" y="2726142"/>
            <a:ext cx="6532158" cy="6532158"/>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0"/>
              <a:stretch>
                <a:fillRect l="-10613" r="-39199"/>
              </a:stretch>
            </a:blipFill>
            <a:ln w="171450" cap="sq">
              <a:solidFill>
                <a:srgbClr val="FFFFFF"/>
              </a:solidFill>
              <a:prstDash val="solid"/>
              <a:miter/>
            </a:ln>
          </p:spPr>
        </p:sp>
      </p:grpSp>
      <p:grpSp>
        <p:nvGrpSpPr>
          <p:cNvPr id="8" name="Group 8"/>
          <p:cNvGrpSpPr/>
          <p:nvPr/>
        </p:nvGrpSpPr>
        <p:grpSpPr>
          <a:xfrm>
            <a:off x="10317409" y="3733152"/>
            <a:ext cx="1376194" cy="1376194"/>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a:ln w="104775" cap="sq">
              <a:solidFill>
                <a:srgbClr val="FFFFFF"/>
              </a:solidFill>
              <a:prstDash val="solid"/>
              <a:miter/>
            </a:ln>
          </p:spPr>
        </p:sp>
        <p:sp>
          <p:nvSpPr>
            <p:cNvPr id="10" name="TextBox 10"/>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dirty="0"/>
            </a:p>
          </p:txBody>
        </p:sp>
      </p:grpSp>
      <p:sp>
        <p:nvSpPr>
          <p:cNvPr id="11" name="Freeform 11"/>
          <p:cNvSpPr/>
          <p:nvPr/>
        </p:nvSpPr>
        <p:spPr>
          <a:xfrm>
            <a:off x="10673559" y="4073660"/>
            <a:ext cx="663895" cy="695178"/>
          </a:xfrm>
          <a:custGeom>
            <a:avLst/>
            <a:gdLst/>
            <a:ahLst/>
            <a:cxnLst/>
            <a:rect l="l" t="t" r="r" b="b"/>
            <a:pathLst>
              <a:path w="663895" h="695178">
                <a:moveTo>
                  <a:pt x="0" y="0"/>
                </a:moveTo>
                <a:lnTo>
                  <a:pt x="663895" y="0"/>
                </a:lnTo>
                <a:lnTo>
                  <a:pt x="663895" y="695178"/>
                </a:lnTo>
                <a:lnTo>
                  <a:pt x="0" y="69517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2" name="AutoShape 12"/>
          <p:cNvSpPr/>
          <p:nvPr/>
        </p:nvSpPr>
        <p:spPr>
          <a:xfrm>
            <a:off x="1028700" y="4621258"/>
            <a:ext cx="8115300" cy="0"/>
          </a:xfrm>
          <a:prstGeom prst="line">
            <a:avLst/>
          </a:prstGeom>
          <a:ln w="38100" cap="flat">
            <a:solidFill>
              <a:srgbClr val="45A03D"/>
            </a:solidFill>
            <a:prstDash val="solid"/>
            <a:headEnd type="none" w="sm" len="sm"/>
            <a:tailEnd type="none" w="sm" len="sm"/>
          </a:ln>
        </p:spPr>
      </p:sp>
      <p:grpSp>
        <p:nvGrpSpPr>
          <p:cNvPr id="13" name="Group 13"/>
          <p:cNvGrpSpPr/>
          <p:nvPr/>
        </p:nvGrpSpPr>
        <p:grpSpPr>
          <a:xfrm>
            <a:off x="16219577" y="7351983"/>
            <a:ext cx="1187739" cy="1187739"/>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5A03D"/>
            </a:solidFill>
            <a:ln w="85725" cap="sq">
              <a:solidFill>
                <a:srgbClr val="FFFFFF"/>
              </a:solidFill>
              <a:prstDash val="solid"/>
              <a:miter/>
            </a:ln>
          </p:spPr>
        </p:sp>
        <p:sp>
          <p:nvSpPr>
            <p:cNvPr id="15" name="TextBox 15"/>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dirty="0"/>
            </a:p>
          </p:txBody>
        </p:sp>
      </p:grpSp>
      <p:grpSp>
        <p:nvGrpSpPr>
          <p:cNvPr id="16" name="Group 16"/>
          <p:cNvGrpSpPr/>
          <p:nvPr/>
        </p:nvGrpSpPr>
        <p:grpSpPr>
          <a:xfrm>
            <a:off x="11408565" y="2441104"/>
            <a:ext cx="285038" cy="285038"/>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a:ln cap="sq">
              <a:noFill/>
              <a:prstDash val="solid"/>
              <a:miter/>
            </a:ln>
          </p:spPr>
        </p:sp>
        <p:sp>
          <p:nvSpPr>
            <p:cNvPr id="18" name="TextBox 18"/>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dirty="0"/>
            </a:p>
          </p:txBody>
        </p:sp>
      </p:grpSp>
      <p:sp>
        <p:nvSpPr>
          <p:cNvPr id="19" name="Freeform 19"/>
          <p:cNvSpPr/>
          <p:nvPr/>
        </p:nvSpPr>
        <p:spPr>
          <a:xfrm>
            <a:off x="1028700" y="938890"/>
            <a:ext cx="3314404" cy="687895"/>
          </a:xfrm>
          <a:custGeom>
            <a:avLst/>
            <a:gdLst/>
            <a:ahLst/>
            <a:cxnLst/>
            <a:rect l="l" t="t" r="r" b="b"/>
            <a:pathLst>
              <a:path w="3314404" h="687895">
                <a:moveTo>
                  <a:pt x="0" y="0"/>
                </a:moveTo>
                <a:lnTo>
                  <a:pt x="3314404" y="0"/>
                </a:lnTo>
                <a:lnTo>
                  <a:pt x="3314404" y="687896"/>
                </a:lnTo>
                <a:lnTo>
                  <a:pt x="0" y="687896"/>
                </a:lnTo>
                <a:lnTo>
                  <a:pt x="0" y="0"/>
                </a:lnTo>
                <a:close/>
              </a:path>
            </a:pathLst>
          </a:custGeom>
          <a:blipFill>
            <a:blip r:embed="rId13"/>
            <a:stretch>
              <a:fillRect l="-8602" t="-39414" r="-6719" b="-54315"/>
            </a:stretch>
          </a:blipFill>
        </p:spPr>
      </p:sp>
      <p:grpSp>
        <p:nvGrpSpPr>
          <p:cNvPr id="20" name="Group 20"/>
          <p:cNvGrpSpPr/>
          <p:nvPr/>
        </p:nvGrpSpPr>
        <p:grpSpPr>
          <a:xfrm>
            <a:off x="1066788" y="2044451"/>
            <a:ext cx="9298247" cy="1078344"/>
            <a:chOff x="0" y="0"/>
            <a:chExt cx="12397662" cy="1437793"/>
          </a:xfrm>
        </p:grpSpPr>
        <p:sp>
          <p:nvSpPr>
            <p:cNvPr id="21" name="Freeform 21"/>
            <p:cNvSpPr/>
            <p:nvPr/>
          </p:nvSpPr>
          <p:spPr>
            <a:xfrm>
              <a:off x="0" y="149790"/>
              <a:ext cx="690041" cy="1138212"/>
            </a:xfrm>
            <a:custGeom>
              <a:avLst/>
              <a:gdLst/>
              <a:ahLst/>
              <a:cxnLst/>
              <a:rect l="l" t="t" r="r" b="b"/>
              <a:pathLst>
                <a:path w="690041" h="1138212">
                  <a:moveTo>
                    <a:pt x="0" y="0"/>
                  </a:moveTo>
                  <a:lnTo>
                    <a:pt x="690041" y="0"/>
                  </a:lnTo>
                  <a:lnTo>
                    <a:pt x="690041" y="1138212"/>
                  </a:lnTo>
                  <a:lnTo>
                    <a:pt x="0" y="113821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2" name="TextBox 22"/>
            <p:cNvSpPr txBox="1"/>
            <p:nvPr/>
          </p:nvSpPr>
          <p:spPr>
            <a:xfrm>
              <a:off x="1073265" y="95250"/>
              <a:ext cx="11324397" cy="1342543"/>
            </a:xfrm>
            <a:prstGeom prst="rect">
              <a:avLst/>
            </a:prstGeom>
          </p:spPr>
          <p:txBody>
            <a:bodyPr lIns="0" tIns="0" rIns="0" bIns="0" rtlCol="0" anchor="t">
              <a:spAutoFit/>
            </a:bodyPr>
            <a:lstStyle/>
            <a:p>
              <a:pPr algn="l">
                <a:lnSpc>
                  <a:spcPts val="7461"/>
                </a:lnSpc>
              </a:pPr>
              <a:r>
                <a:rPr lang="en-US" sz="7106" b="1" dirty="0">
                  <a:solidFill>
                    <a:srgbClr val="007229"/>
                  </a:solidFill>
                  <a:latin typeface="Gordita Bold"/>
                  <a:ea typeface="Gordita Bold"/>
                  <a:cs typeface="Gordita Bold"/>
                  <a:sym typeface="Gordita Bold"/>
                </a:rPr>
                <a:t>Counseling</a:t>
              </a:r>
            </a:p>
          </p:txBody>
        </p:sp>
      </p:grpSp>
      <p:sp>
        <p:nvSpPr>
          <p:cNvPr id="23" name="TextBox 23"/>
          <p:cNvSpPr txBox="1"/>
          <p:nvPr/>
        </p:nvSpPr>
        <p:spPr>
          <a:xfrm>
            <a:off x="1161171" y="3402057"/>
            <a:ext cx="7581021" cy="476251"/>
          </a:xfrm>
          <a:prstGeom prst="rect">
            <a:avLst/>
          </a:prstGeom>
        </p:spPr>
        <p:txBody>
          <a:bodyPr lIns="0" tIns="0" rIns="0" bIns="0" rtlCol="0" anchor="t">
            <a:spAutoFit/>
          </a:bodyPr>
          <a:lstStyle/>
          <a:p>
            <a:pPr algn="l">
              <a:lnSpc>
                <a:spcPts val="3675"/>
              </a:lnSpc>
            </a:pPr>
            <a:r>
              <a:rPr lang="en-US" sz="3500" dirty="0">
                <a:solidFill>
                  <a:srgbClr val="1C1C3D"/>
                </a:solidFill>
                <a:latin typeface="Gordita"/>
                <a:ea typeface="Gordita"/>
                <a:cs typeface="Gordita"/>
                <a:sym typeface="Gordita"/>
              </a:rPr>
              <a:t>When you want to talk</a:t>
            </a:r>
          </a:p>
        </p:txBody>
      </p:sp>
      <p:sp>
        <p:nvSpPr>
          <p:cNvPr id="24" name="TextBox 24"/>
          <p:cNvSpPr txBox="1"/>
          <p:nvPr/>
        </p:nvSpPr>
        <p:spPr>
          <a:xfrm>
            <a:off x="1028700" y="4821283"/>
            <a:ext cx="8115300" cy="621030"/>
          </a:xfrm>
          <a:prstGeom prst="rect">
            <a:avLst/>
          </a:prstGeom>
        </p:spPr>
        <p:txBody>
          <a:bodyPr lIns="0" tIns="0" rIns="0" bIns="0" rtlCol="0" anchor="t">
            <a:spAutoFit/>
          </a:bodyPr>
          <a:lstStyle/>
          <a:p>
            <a:pPr algn="l">
              <a:lnSpc>
                <a:spcPts val="2520"/>
              </a:lnSpc>
              <a:spcBef>
                <a:spcPct val="0"/>
              </a:spcBef>
            </a:pPr>
            <a:r>
              <a:rPr lang="en-US" sz="1800" b="1" dirty="0">
                <a:solidFill>
                  <a:srgbClr val="007229"/>
                </a:solidFill>
                <a:latin typeface="Gordita Bold"/>
                <a:ea typeface="Gordita Bold"/>
                <a:cs typeface="Gordita Bold"/>
                <a:sym typeface="Gordita Bold"/>
              </a:rPr>
              <a:t>Free</a:t>
            </a:r>
            <a:r>
              <a:rPr lang="en-US" sz="1800" dirty="0">
                <a:solidFill>
                  <a:srgbClr val="1C1C3D"/>
                </a:solidFill>
                <a:latin typeface="Gordita"/>
                <a:ea typeface="Gordita"/>
                <a:cs typeface="Gordita"/>
                <a:sym typeface="Gordita"/>
              </a:rPr>
              <a:t>, confidential, counseling for employees, spouse/partner, dependents and household members.</a:t>
            </a:r>
          </a:p>
        </p:txBody>
      </p:sp>
      <p:sp>
        <p:nvSpPr>
          <p:cNvPr id="25" name="TextBox 25"/>
          <p:cNvSpPr txBox="1"/>
          <p:nvPr/>
        </p:nvSpPr>
        <p:spPr>
          <a:xfrm>
            <a:off x="1028700" y="6520543"/>
            <a:ext cx="9644859" cy="306705"/>
          </a:xfrm>
          <a:prstGeom prst="rect">
            <a:avLst/>
          </a:prstGeom>
        </p:spPr>
        <p:txBody>
          <a:bodyPr lIns="0" tIns="0" rIns="0" bIns="0" rtlCol="0" anchor="t">
            <a:spAutoFit/>
          </a:bodyPr>
          <a:lstStyle/>
          <a:p>
            <a:pPr algn="l">
              <a:lnSpc>
                <a:spcPts val="2520"/>
              </a:lnSpc>
              <a:spcBef>
                <a:spcPct val="0"/>
              </a:spcBef>
            </a:pPr>
            <a:r>
              <a:rPr lang="en-US" sz="1800" dirty="0">
                <a:solidFill>
                  <a:srgbClr val="1C1C3D"/>
                </a:solidFill>
                <a:latin typeface="Gordita"/>
                <a:ea typeface="Gordita"/>
                <a:cs typeface="Gordita"/>
                <a:sym typeface="Gordita"/>
              </a:rPr>
              <a:t>We are available 24 hours a day, 7 days a week, 365 days a year; including holidays.</a:t>
            </a:r>
          </a:p>
        </p:txBody>
      </p:sp>
      <p:sp>
        <p:nvSpPr>
          <p:cNvPr id="26" name="TextBox 26"/>
          <p:cNvSpPr txBox="1"/>
          <p:nvPr/>
        </p:nvSpPr>
        <p:spPr>
          <a:xfrm>
            <a:off x="1028700" y="5670913"/>
            <a:ext cx="9013426" cy="621030"/>
          </a:xfrm>
          <a:prstGeom prst="rect">
            <a:avLst/>
          </a:prstGeom>
        </p:spPr>
        <p:txBody>
          <a:bodyPr lIns="0" tIns="0" rIns="0" bIns="0" rtlCol="0" anchor="t">
            <a:spAutoFit/>
          </a:bodyPr>
          <a:lstStyle/>
          <a:p>
            <a:pPr algn="l">
              <a:lnSpc>
                <a:spcPts val="2520"/>
              </a:lnSpc>
              <a:spcBef>
                <a:spcPct val="0"/>
              </a:spcBef>
            </a:pPr>
            <a:r>
              <a:rPr lang="en-US" sz="1800" dirty="0">
                <a:solidFill>
                  <a:srgbClr val="1C1C3D"/>
                </a:solidFill>
                <a:latin typeface="Gordita"/>
                <a:ea typeface="Gordita"/>
                <a:cs typeface="Gordita"/>
                <a:sym typeface="Gordita"/>
              </a:rPr>
              <a:t>We provide support related to stress, anxiety, depression, addiction, grief, relationships, and much more.</a:t>
            </a:r>
          </a:p>
        </p:txBody>
      </p:sp>
      <p:sp>
        <p:nvSpPr>
          <p:cNvPr id="27" name="TextBox 27"/>
          <p:cNvSpPr txBox="1"/>
          <p:nvPr/>
        </p:nvSpPr>
        <p:spPr>
          <a:xfrm>
            <a:off x="1028700" y="7591153"/>
            <a:ext cx="9175553" cy="621030"/>
          </a:xfrm>
          <a:prstGeom prst="rect">
            <a:avLst/>
          </a:prstGeom>
        </p:spPr>
        <p:txBody>
          <a:bodyPr lIns="0" tIns="0" rIns="0" bIns="0" rtlCol="0" anchor="t">
            <a:spAutoFit/>
          </a:bodyPr>
          <a:lstStyle/>
          <a:p>
            <a:pPr algn="l">
              <a:lnSpc>
                <a:spcPts val="2520"/>
              </a:lnSpc>
              <a:spcBef>
                <a:spcPct val="0"/>
              </a:spcBef>
            </a:pPr>
            <a:r>
              <a:rPr lang="en-US" sz="1800" dirty="0">
                <a:solidFill>
                  <a:srgbClr val="1C1C3D"/>
                </a:solidFill>
                <a:latin typeface="Gordita"/>
                <a:ea typeface="Gordita"/>
                <a:cs typeface="Gordita"/>
                <a:sym typeface="Gordita"/>
              </a:rPr>
              <a:t>Call </a:t>
            </a:r>
            <a:r>
              <a:rPr lang="en-US" sz="1800" b="1" dirty="0">
                <a:solidFill>
                  <a:srgbClr val="076324"/>
                </a:solidFill>
                <a:latin typeface="Gordita Bold"/>
                <a:ea typeface="Gordita Bold"/>
                <a:cs typeface="Gordita Bold"/>
                <a:sym typeface="Gordita Bold"/>
              </a:rPr>
              <a:t>800-969-6162</a:t>
            </a:r>
            <a:r>
              <a:rPr lang="en-US" sz="1800" dirty="0">
                <a:solidFill>
                  <a:srgbClr val="1C1C3D"/>
                </a:solidFill>
                <a:latin typeface="Gordita"/>
                <a:ea typeface="Gordita"/>
                <a:cs typeface="Gordita"/>
                <a:sym typeface="Gordita"/>
              </a:rPr>
              <a:t> to set up an appointment or request a non-urgent appointment online.</a:t>
            </a:r>
          </a:p>
        </p:txBody>
      </p:sp>
      <p:grpSp>
        <p:nvGrpSpPr>
          <p:cNvPr id="28" name="Group 28"/>
          <p:cNvGrpSpPr/>
          <p:nvPr/>
        </p:nvGrpSpPr>
        <p:grpSpPr>
          <a:xfrm>
            <a:off x="14278409" y="1493937"/>
            <a:ext cx="2604455" cy="2579723"/>
            <a:chOff x="0" y="0"/>
            <a:chExt cx="3472607" cy="3439631"/>
          </a:xfrm>
        </p:grpSpPr>
        <p:sp>
          <p:nvSpPr>
            <p:cNvPr id="29" name="Freeform 29"/>
            <p:cNvSpPr/>
            <p:nvPr/>
          </p:nvSpPr>
          <p:spPr>
            <a:xfrm>
              <a:off x="0" y="0"/>
              <a:ext cx="3472607" cy="3439631"/>
            </a:xfrm>
            <a:custGeom>
              <a:avLst/>
              <a:gdLst/>
              <a:ahLst/>
              <a:cxnLst/>
              <a:rect l="l" t="t" r="r" b="b"/>
              <a:pathLst>
                <a:path w="3472607" h="3439631">
                  <a:moveTo>
                    <a:pt x="0" y="0"/>
                  </a:moveTo>
                  <a:lnTo>
                    <a:pt x="3472607" y="0"/>
                  </a:lnTo>
                  <a:lnTo>
                    <a:pt x="3472607" y="3439631"/>
                  </a:lnTo>
                  <a:lnTo>
                    <a:pt x="0" y="3439631"/>
                  </a:lnTo>
                  <a:lnTo>
                    <a:pt x="0" y="0"/>
                  </a:lnTo>
                  <a:close/>
                </a:path>
              </a:pathLst>
            </a:custGeom>
            <a:blipFill>
              <a:blip r:embed="rId16">
                <a:extLst>
                  <a:ext uri="{96DAC541-7B7A-43D3-8B79-37D633B846F1}">
                    <asvg:svgBlip xmlns:asvg="http://schemas.microsoft.com/office/drawing/2016/SVG/main" r:embed="rId17"/>
                  </a:ext>
                </a:extLst>
              </a:blip>
              <a:stretch>
                <a:fillRect r="-148156" b="-147091"/>
              </a:stretch>
            </a:blipFill>
          </p:spPr>
        </p:sp>
        <p:sp>
          <p:nvSpPr>
            <p:cNvPr id="30" name="TextBox 30"/>
            <p:cNvSpPr txBox="1"/>
            <p:nvPr/>
          </p:nvSpPr>
          <p:spPr>
            <a:xfrm>
              <a:off x="819436" y="825984"/>
              <a:ext cx="1833734" cy="1548203"/>
            </a:xfrm>
            <a:prstGeom prst="rect">
              <a:avLst/>
            </a:prstGeom>
          </p:spPr>
          <p:txBody>
            <a:bodyPr lIns="0" tIns="0" rIns="0" bIns="0" rtlCol="0" anchor="t">
              <a:spAutoFit/>
            </a:bodyPr>
            <a:lstStyle/>
            <a:p>
              <a:pPr algn="ctr">
                <a:lnSpc>
                  <a:spcPts val="3079"/>
                </a:lnSpc>
                <a:spcBef>
                  <a:spcPct val="0"/>
                </a:spcBef>
              </a:pPr>
              <a:r>
                <a:rPr lang="en-US" sz="2199" b="1">
                  <a:solidFill>
                    <a:srgbClr val="FCFCFC"/>
                  </a:solidFill>
                  <a:latin typeface="Gordita Bold"/>
                  <a:ea typeface="Gordita Bold"/>
                  <a:cs typeface="Gordita Bold"/>
                  <a:sym typeface="Gordita Bold"/>
                </a:rPr>
                <a:t>1-5</a:t>
              </a:r>
            </a:p>
            <a:p>
              <a:pPr algn="ctr">
                <a:lnSpc>
                  <a:spcPts val="3079"/>
                </a:lnSpc>
                <a:spcBef>
                  <a:spcPct val="0"/>
                </a:spcBef>
              </a:pPr>
              <a:r>
                <a:rPr lang="en-US" sz="2199" b="1" dirty="0">
                  <a:solidFill>
                    <a:srgbClr val="FCFCFC"/>
                  </a:solidFill>
                  <a:latin typeface="Gordita Bold"/>
                  <a:ea typeface="Gordita Bold"/>
                  <a:cs typeface="Gordita Bold"/>
                  <a:sym typeface="Gordita Bold"/>
                </a:rPr>
                <a:t>Session Model</a:t>
              </a:r>
            </a:p>
          </p:txBody>
        </p:sp>
      </p:grpSp>
      <p:sp>
        <p:nvSpPr>
          <p:cNvPr id="31" name="TextBox 31"/>
          <p:cNvSpPr txBox="1"/>
          <p:nvPr/>
        </p:nvSpPr>
        <p:spPr>
          <a:xfrm>
            <a:off x="1028700" y="8511147"/>
            <a:ext cx="9013426" cy="790575"/>
          </a:xfrm>
          <a:prstGeom prst="rect">
            <a:avLst/>
          </a:prstGeom>
        </p:spPr>
        <p:txBody>
          <a:bodyPr lIns="0" tIns="0" rIns="0" bIns="0" rtlCol="0" anchor="t">
            <a:spAutoFit/>
          </a:bodyPr>
          <a:lstStyle/>
          <a:p>
            <a:pPr algn="l">
              <a:lnSpc>
                <a:spcPts val="2100"/>
              </a:lnSpc>
              <a:spcBef>
                <a:spcPct val="0"/>
              </a:spcBef>
            </a:pPr>
            <a:r>
              <a:rPr lang="en-US" sz="1500" dirty="0">
                <a:solidFill>
                  <a:srgbClr val="1C1C3D"/>
                </a:solidFill>
                <a:latin typeface="Gordita"/>
                <a:ea typeface="Gordita"/>
                <a:cs typeface="Gordita"/>
                <a:sym typeface="Gordita"/>
              </a:rPr>
              <a:t>All matters discussed in counseling are completely confidential unless the client reports severe harm to themselves or others. All clinicians are mandated reporters by state and federal regulations.</a:t>
            </a:r>
          </a:p>
        </p:txBody>
      </p:sp>
      <p:sp>
        <p:nvSpPr>
          <p:cNvPr id="32" name="TextBox 32"/>
          <p:cNvSpPr txBox="1"/>
          <p:nvPr/>
        </p:nvSpPr>
        <p:spPr>
          <a:xfrm>
            <a:off x="1028700" y="7055848"/>
            <a:ext cx="9175553" cy="306705"/>
          </a:xfrm>
          <a:prstGeom prst="rect">
            <a:avLst/>
          </a:prstGeom>
        </p:spPr>
        <p:txBody>
          <a:bodyPr lIns="0" tIns="0" rIns="0" bIns="0" rtlCol="0" anchor="t">
            <a:spAutoFit/>
          </a:bodyPr>
          <a:lstStyle/>
          <a:p>
            <a:pPr algn="l">
              <a:lnSpc>
                <a:spcPts val="2520"/>
              </a:lnSpc>
              <a:spcBef>
                <a:spcPct val="0"/>
              </a:spcBef>
            </a:pPr>
            <a:r>
              <a:rPr lang="en-US" sz="1800" dirty="0">
                <a:solidFill>
                  <a:srgbClr val="1C1C3D"/>
                </a:solidFill>
                <a:latin typeface="Gordita"/>
                <a:ea typeface="Gordita"/>
                <a:cs typeface="Gordita"/>
                <a:sym typeface="Gordita"/>
              </a:rPr>
              <a:t>In-person and virtual appointments are available.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5885" t="-35267" r="-29381"/>
            </a:stretch>
          </a:blipFill>
        </p:spPr>
      </p:sp>
      <p:sp>
        <p:nvSpPr>
          <p:cNvPr id="3" name="Freeform 3"/>
          <p:cNvSpPr/>
          <p:nvPr/>
        </p:nvSpPr>
        <p:spPr>
          <a:xfrm>
            <a:off x="8742192" y="-1790700"/>
            <a:ext cx="10537869" cy="13575354"/>
          </a:xfrm>
          <a:custGeom>
            <a:avLst/>
            <a:gdLst/>
            <a:ahLst/>
            <a:cxnLst/>
            <a:rect l="l" t="t" r="r" b="b"/>
            <a:pathLst>
              <a:path w="10537869" h="13575354">
                <a:moveTo>
                  <a:pt x="0" y="0"/>
                </a:moveTo>
                <a:lnTo>
                  <a:pt x="10537868" y="0"/>
                </a:lnTo>
                <a:lnTo>
                  <a:pt x="10537868" y="13575354"/>
                </a:lnTo>
                <a:lnTo>
                  <a:pt x="0" y="135753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2687928" y="4107814"/>
            <a:ext cx="5785416" cy="5785416"/>
          </a:xfrm>
          <a:custGeom>
            <a:avLst/>
            <a:gdLst/>
            <a:ahLst/>
            <a:cxnLst/>
            <a:rect l="l" t="t" r="r" b="b"/>
            <a:pathLst>
              <a:path w="5785416" h="5785416">
                <a:moveTo>
                  <a:pt x="0" y="0"/>
                </a:moveTo>
                <a:lnTo>
                  <a:pt x="5785416" y="0"/>
                </a:lnTo>
                <a:lnTo>
                  <a:pt x="5785416" y="5785416"/>
                </a:lnTo>
                <a:lnTo>
                  <a:pt x="0" y="578541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12586718" y="1064302"/>
            <a:ext cx="5081705" cy="4300393"/>
          </a:xfrm>
          <a:custGeom>
            <a:avLst/>
            <a:gdLst/>
            <a:ahLst/>
            <a:cxnLst/>
            <a:rect l="l" t="t" r="r" b="b"/>
            <a:pathLst>
              <a:path w="5081705" h="4300393">
                <a:moveTo>
                  <a:pt x="0" y="0"/>
                </a:moveTo>
                <a:lnTo>
                  <a:pt x="5081705" y="0"/>
                </a:lnTo>
                <a:lnTo>
                  <a:pt x="5081705" y="4300392"/>
                </a:lnTo>
                <a:lnTo>
                  <a:pt x="0" y="4300392"/>
                </a:lnTo>
                <a:lnTo>
                  <a:pt x="0" y="0"/>
                </a:lnTo>
                <a:close/>
              </a:path>
            </a:pathLst>
          </a:custGeom>
          <a:blipFill>
            <a:blip r:embed="rId8">
              <a:alphaModFix amt="6000"/>
              <a:extLst>
                <a:ext uri="{96DAC541-7B7A-43D3-8B79-37D633B846F1}">
                  <asvg:svgBlip xmlns:asvg="http://schemas.microsoft.com/office/drawing/2016/SVG/main" r:embed="rId9"/>
                </a:ext>
              </a:extLst>
            </a:blip>
            <a:stretch>
              <a:fillRect/>
            </a:stretch>
          </a:blipFill>
        </p:spPr>
      </p:sp>
      <p:grpSp>
        <p:nvGrpSpPr>
          <p:cNvPr id="6" name="Group 6"/>
          <p:cNvGrpSpPr/>
          <p:nvPr/>
        </p:nvGrpSpPr>
        <p:grpSpPr>
          <a:xfrm>
            <a:off x="10875158" y="2726142"/>
            <a:ext cx="6532158" cy="6532158"/>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0"/>
              <a:stretch>
                <a:fillRect l="-32583" r="-17510"/>
              </a:stretch>
            </a:blipFill>
            <a:ln w="171450" cap="sq">
              <a:solidFill>
                <a:srgbClr val="FFFFFF"/>
              </a:solidFill>
              <a:prstDash val="solid"/>
              <a:miter/>
            </a:ln>
          </p:spPr>
        </p:sp>
      </p:grpSp>
      <p:sp>
        <p:nvSpPr>
          <p:cNvPr id="8" name="Freeform 8"/>
          <p:cNvSpPr/>
          <p:nvPr/>
        </p:nvSpPr>
        <p:spPr>
          <a:xfrm>
            <a:off x="10673559" y="4073660"/>
            <a:ext cx="663895" cy="695178"/>
          </a:xfrm>
          <a:custGeom>
            <a:avLst/>
            <a:gdLst/>
            <a:ahLst/>
            <a:cxnLst/>
            <a:rect l="l" t="t" r="r" b="b"/>
            <a:pathLst>
              <a:path w="663895" h="695178">
                <a:moveTo>
                  <a:pt x="0" y="0"/>
                </a:moveTo>
                <a:lnTo>
                  <a:pt x="663895" y="0"/>
                </a:lnTo>
                <a:lnTo>
                  <a:pt x="663895" y="695178"/>
                </a:lnTo>
                <a:lnTo>
                  <a:pt x="0" y="69517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9" name="AutoShape 9"/>
          <p:cNvSpPr/>
          <p:nvPr/>
        </p:nvSpPr>
        <p:spPr>
          <a:xfrm>
            <a:off x="1028700" y="4621258"/>
            <a:ext cx="8115300" cy="0"/>
          </a:xfrm>
          <a:prstGeom prst="line">
            <a:avLst/>
          </a:prstGeom>
          <a:ln w="38100" cap="flat">
            <a:solidFill>
              <a:srgbClr val="45A03D"/>
            </a:solidFill>
            <a:prstDash val="solid"/>
            <a:headEnd type="none" w="sm" len="sm"/>
            <a:tailEnd type="none" w="sm" len="sm"/>
          </a:ln>
        </p:spPr>
      </p:sp>
      <p:grpSp>
        <p:nvGrpSpPr>
          <p:cNvPr id="10" name="Group 10"/>
          <p:cNvGrpSpPr/>
          <p:nvPr/>
        </p:nvGrpSpPr>
        <p:grpSpPr>
          <a:xfrm>
            <a:off x="16237612" y="1320895"/>
            <a:ext cx="1430811" cy="1430811"/>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p:spPr>
        </p:sp>
        <p:sp>
          <p:nvSpPr>
            <p:cNvPr id="12" name="TextBox 12"/>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dirty="0"/>
            </a:p>
          </p:txBody>
        </p:sp>
      </p:grpSp>
      <p:grpSp>
        <p:nvGrpSpPr>
          <p:cNvPr id="13" name="Group 13"/>
          <p:cNvGrpSpPr/>
          <p:nvPr/>
        </p:nvGrpSpPr>
        <p:grpSpPr>
          <a:xfrm>
            <a:off x="16219577" y="7351983"/>
            <a:ext cx="1187739" cy="1187739"/>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5A03D"/>
            </a:solidFill>
            <a:ln w="85725" cap="sq">
              <a:solidFill>
                <a:srgbClr val="FFFFFF"/>
              </a:solidFill>
              <a:prstDash val="solid"/>
              <a:miter/>
            </a:ln>
          </p:spPr>
        </p:sp>
        <p:sp>
          <p:nvSpPr>
            <p:cNvPr id="15" name="TextBox 15"/>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dirty="0"/>
            </a:p>
          </p:txBody>
        </p:sp>
      </p:grpSp>
      <p:grpSp>
        <p:nvGrpSpPr>
          <p:cNvPr id="16" name="Group 16"/>
          <p:cNvGrpSpPr/>
          <p:nvPr/>
        </p:nvGrpSpPr>
        <p:grpSpPr>
          <a:xfrm>
            <a:off x="11408565" y="2441104"/>
            <a:ext cx="285038" cy="285038"/>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a:ln cap="sq">
              <a:noFill/>
              <a:prstDash val="solid"/>
              <a:miter/>
            </a:ln>
          </p:spPr>
        </p:sp>
        <p:sp>
          <p:nvSpPr>
            <p:cNvPr id="18" name="TextBox 18"/>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dirty="0"/>
            </a:p>
          </p:txBody>
        </p:sp>
      </p:grpSp>
      <p:sp>
        <p:nvSpPr>
          <p:cNvPr id="19" name="Freeform 19"/>
          <p:cNvSpPr/>
          <p:nvPr/>
        </p:nvSpPr>
        <p:spPr>
          <a:xfrm>
            <a:off x="1028700" y="938890"/>
            <a:ext cx="3314404" cy="687895"/>
          </a:xfrm>
          <a:custGeom>
            <a:avLst/>
            <a:gdLst/>
            <a:ahLst/>
            <a:cxnLst/>
            <a:rect l="l" t="t" r="r" b="b"/>
            <a:pathLst>
              <a:path w="3314404" h="687895">
                <a:moveTo>
                  <a:pt x="0" y="0"/>
                </a:moveTo>
                <a:lnTo>
                  <a:pt x="3314404" y="0"/>
                </a:lnTo>
                <a:lnTo>
                  <a:pt x="3314404" y="687896"/>
                </a:lnTo>
                <a:lnTo>
                  <a:pt x="0" y="687896"/>
                </a:lnTo>
                <a:lnTo>
                  <a:pt x="0" y="0"/>
                </a:lnTo>
                <a:close/>
              </a:path>
            </a:pathLst>
          </a:custGeom>
          <a:blipFill>
            <a:blip r:embed="rId13"/>
            <a:stretch>
              <a:fillRect l="-8602" t="-39414" r="-6719" b="-54315"/>
            </a:stretch>
          </a:blipFill>
        </p:spPr>
      </p:sp>
      <p:grpSp>
        <p:nvGrpSpPr>
          <p:cNvPr id="20" name="Group 20"/>
          <p:cNvGrpSpPr/>
          <p:nvPr/>
        </p:nvGrpSpPr>
        <p:grpSpPr>
          <a:xfrm>
            <a:off x="1028700" y="2205345"/>
            <a:ext cx="9491888" cy="762115"/>
            <a:chOff x="0" y="0"/>
            <a:chExt cx="12655850" cy="1016154"/>
          </a:xfrm>
        </p:grpSpPr>
        <p:sp>
          <p:nvSpPr>
            <p:cNvPr id="21" name="Freeform 21"/>
            <p:cNvSpPr/>
            <p:nvPr/>
          </p:nvSpPr>
          <p:spPr>
            <a:xfrm>
              <a:off x="0" y="0"/>
              <a:ext cx="858693" cy="1008743"/>
            </a:xfrm>
            <a:custGeom>
              <a:avLst/>
              <a:gdLst/>
              <a:ahLst/>
              <a:cxnLst/>
              <a:rect l="l" t="t" r="r" b="b"/>
              <a:pathLst>
                <a:path w="858693" h="1008743">
                  <a:moveTo>
                    <a:pt x="0" y="0"/>
                  </a:moveTo>
                  <a:lnTo>
                    <a:pt x="858693" y="0"/>
                  </a:lnTo>
                  <a:lnTo>
                    <a:pt x="858693" y="1008743"/>
                  </a:lnTo>
                  <a:lnTo>
                    <a:pt x="0" y="1008743"/>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2" name="TextBox 22"/>
            <p:cNvSpPr txBox="1"/>
            <p:nvPr/>
          </p:nvSpPr>
          <p:spPr>
            <a:xfrm>
              <a:off x="1331453" y="76200"/>
              <a:ext cx="11324397" cy="939954"/>
            </a:xfrm>
            <a:prstGeom prst="rect">
              <a:avLst/>
            </a:prstGeom>
          </p:spPr>
          <p:txBody>
            <a:bodyPr lIns="0" tIns="0" rIns="0" bIns="0" rtlCol="0" anchor="t">
              <a:spAutoFit/>
            </a:bodyPr>
            <a:lstStyle/>
            <a:p>
              <a:pPr algn="l">
                <a:lnSpc>
                  <a:spcPts val="5256"/>
                </a:lnSpc>
              </a:pPr>
              <a:r>
                <a:rPr lang="en-US" sz="5006" b="1" dirty="0">
                  <a:solidFill>
                    <a:srgbClr val="007229"/>
                  </a:solidFill>
                  <a:latin typeface="Gordita Bold"/>
                  <a:ea typeface="Gordita Bold"/>
                  <a:cs typeface="Gordita Bold"/>
                  <a:sym typeface="Gordita Bold"/>
                </a:rPr>
                <a:t>Work Life Member Portal</a:t>
              </a:r>
            </a:p>
          </p:txBody>
        </p:sp>
      </p:grpSp>
      <p:sp>
        <p:nvSpPr>
          <p:cNvPr id="23" name="TextBox 23"/>
          <p:cNvSpPr txBox="1"/>
          <p:nvPr/>
        </p:nvSpPr>
        <p:spPr>
          <a:xfrm>
            <a:off x="1161171" y="3402057"/>
            <a:ext cx="7581021" cy="476251"/>
          </a:xfrm>
          <a:prstGeom prst="rect">
            <a:avLst/>
          </a:prstGeom>
        </p:spPr>
        <p:txBody>
          <a:bodyPr lIns="0" tIns="0" rIns="0" bIns="0" rtlCol="0" anchor="t">
            <a:spAutoFit/>
          </a:bodyPr>
          <a:lstStyle/>
          <a:p>
            <a:pPr algn="l">
              <a:lnSpc>
                <a:spcPts val="3675"/>
              </a:lnSpc>
            </a:pPr>
            <a:r>
              <a:rPr lang="en-US" sz="3500" dirty="0">
                <a:solidFill>
                  <a:srgbClr val="1C1C3D"/>
                </a:solidFill>
                <a:latin typeface="Gordita"/>
                <a:ea typeface="Gordita"/>
                <a:cs typeface="Gordita"/>
                <a:sym typeface="Gordita"/>
              </a:rPr>
              <a:t>When you want resources</a:t>
            </a:r>
          </a:p>
        </p:txBody>
      </p:sp>
      <p:sp>
        <p:nvSpPr>
          <p:cNvPr id="24" name="TextBox 24"/>
          <p:cNvSpPr txBox="1"/>
          <p:nvPr/>
        </p:nvSpPr>
        <p:spPr>
          <a:xfrm>
            <a:off x="1028700" y="4742541"/>
            <a:ext cx="9644859" cy="935355"/>
          </a:xfrm>
          <a:prstGeom prst="rect">
            <a:avLst/>
          </a:prstGeom>
        </p:spPr>
        <p:txBody>
          <a:bodyPr lIns="0" tIns="0" rIns="0" bIns="0" rtlCol="0" anchor="t">
            <a:spAutoFit/>
          </a:bodyPr>
          <a:lstStyle/>
          <a:p>
            <a:pPr algn="l">
              <a:lnSpc>
                <a:spcPts val="2520"/>
              </a:lnSpc>
              <a:spcBef>
                <a:spcPct val="0"/>
              </a:spcBef>
            </a:pPr>
            <a:r>
              <a:rPr lang="en-US" sz="1800" dirty="0">
                <a:solidFill>
                  <a:srgbClr val="000000"/>
                </a:solidFill>
                <a:latin typeface="Gordita"/>
                <a:ea typeface="Gordita"/>
                <a:cs typeface="Gordita"/>
                <a:sym typeface="Gordita"/>
              </a:rPr>
              <a:t>The work life member portal has hundreds of articles, tip sheets, calculators, monthly webinars and more on topics like growth, development, depression, mental health and wellness. Best of all, it is personalized based on the content the user enjoys. </a:t>
            </a:r>
          </a:p>
        </p:txBody>
      </p:sp>
      <p:sp>
        <p:nvSpPr>
          <p:cNvPr id="25" name="TextBox 25"/>
          <p:cNvSpPr txBox="1"/>
          <p:nvPr/>
        </p:nvSpPr>
        <p:spPr>
          <a:xfrm>
            <a:off x="1028700" y="6020796"/>
            <a:ext cx="10167748" cy="2192655"/>
          </a:xfrm>
          <a:prstGeom prst="rect">
            <a:avLst/>
          </a:prstGeom>
        </p:spPr>
        <p:txBody>
          <a:bodyPr lIns="0" tIns="0" rIns="0" bIns="0" rtlCol="0" anchor="t">
            <a:spAutoFit/>
          </a:bodyPr>
          <a:lstStyle/>
          <a:p>
            <a:pPr algn="l">
              <a:lnSpc>
                <a:spcPts val="2520"/>
              </a:lnSpc>
            </a:pPr>
            <a:r>
              <a:rPr lang="en-US" sz="1800" dirty="0" err="1">
                <a:solidFill>
                  <a:srgbClr val="000000"/>
                </a:solidFill>
                <a:latin typeface="Gordita"/>
                <a:ea typeface="Gordita"/>
                <a:cs typeface="Gordita"/>
                <a:sym typeface="Gordita"/>
              </a:rPr>
              <a:t>OurRelationship</a:t>
            </a:r>
            <a:r>
              <a:rPr lang="en-US" sz="1800">
                <a:solidFill>
                  <a:srgbClr val="000000"/>
                </a:solidFill>
                <a:latin typeface="Gordita"/>
                <a:ea typeface="Gordita"/>
                <a:cs typeface="Gordita"/>
                <a:sym typeface="Gordita"/>
              </a:rPr>
              <a:t>; A Couples Online Program</a:t>
            </a:r>
          </a:p>
          <a:p>
            <a:pPr algn="l">
              <a:lnSpc>
                <a:spcPts val="2520"/>
              </a:lnSpc>
            </a:pPr>
            <a:endParaRPr lang="en-US" sz="1800">
              <a:solidFill>
                <a:srgbClr val="000000"/>
              </a:solidFill>
              <a:latin typeface="Gordita"/>
              <a:ea typeface="Gordita"/>
              <a:cs typeface="Gordita"/>
              <a:sym typeface="Gordita"/>
            </a:endParaRPr>
          </a:p>
          <a:p>
            <a:pPr algn="l">
              <a:lnSpc>
                <a:spcPts val="2520"/>
              </a:lnSpc>
            </a:pPr>
            <a:r>
              <a:rPr lang="en-US" sz="1800">
                <a:solidFill>
                  <a:srgbClr val="000000"/>
                </a:solidFill>
                <a:latin typeface="Gordita"/>
                <a:ea typeface="Gordita"/>
                <a:cs typeface="Gordita"/>
                <a:sym typeface="Gordita"/>
              </a:rPr>
              <a:t>Discount Market Place</a:t>
            </a:r>
          </a:p>
          <a:p>
            <a:pPr algn="l">
              <a:lnSpc>
                <a:spcPts val="2520"/>
              </a:lnSpc>
            </a:pPr>
            <a:endParaRPr lang="en-US" sz="1800">
              <a:solidFill>
                <a:srgbClr val="000000"/>
              </a:solidFill>
              <a:latin typeface="Gordita"/>
              <a:ea typeface="Gordita"/>
              <a:cs typeface="Gordita"/>
              <a:sym typeface="Gordita"/>
            </a:endParaRPr>
          </a:p>
          <a:p>
            <a:pPr algn="l">
              <a:lnSpc>
                <a:spcPts val="2520"/>
              </a:lnSpc>
            </a:pPr>
            <a:r>
              <a:rPr lang="en-US" sz="1800">
                <a:solidFill>
                  <a:srgbClr val="000000"/>
                </a:solidFill>
                <a:latin typeface="Gordita"/>
                <a:ea typeface="Gordita"/>
                <a:cs typeface="Gordita"/>
                <a:sym typeface="Gordita"/>
              </a:rPr>
              <a:t>Resource Locator: We provide employees an easy way to find childcare, elder care</a:t>
            </a:r>
          </a:p>
          <a:p>
            <a:pPr algn="l">
              <a:lnSpc>
                <a:spcPts val="2520"/>
              </a:lnSpc>
            </a:pPr>
            <a:r>
              <a:rPr lang="en-US" sz="1800">
                <a:solidFill>
                  <a:srgbClr val="000000"/>
                </a:solidFill>
                <a:latin typeface="Gordita"/>
                <a:ea typeface="Gordita"/>
                <a:cs typeface="Gordita"/>
                <a:sym typeface="Gordita"/>
              </a:rPr>
              <a:t> and education resources in their area.</a:t>
            </a:r>
          </a:p>
          <a:p>
            <a:pPr algn="l">
              <a:lnSpc>
                <a:spcPts val="2520"/>
              </a:lnSpc>
              <a:spcBef>
                <a:spcPct val="0"/>
              </a:spcBef>
            </a:pPr>
            <a:endParaRPr lang="en-US" sz="1800">
              <a:solidFill>
                <a:srgbClr val="000000"/>
              </a:solidFill>
              <a:latin typeface="Gordita"/>
              <a:ea typeface="Gordita"/>
              <a:cs typeface="Gordita"/>
              <a:sym typeface="Gordita"/>
            </a:endParaRPr>
          </a:p>
        </p:txBody>
      </p:sp>
      <p:sp>
        <p:nvSpPr>
          <p:cNvPr id="26" name="TextBox 26"/>
          <p:cNvSpPr txBox="1"/>
          <p:nvPr/>
        </p:nvSpPr>
        <p:spPr>
          <a:xfrm>
            <a:off x="1028700" y="8322945"/>
            <a:ext cx="9175553" cy="935355"/>
          </a:xfrm>
          <a:prstGeom prst="rect">
            <a:avLst/>
          </a:prstGeom>
        </p:spPr>
        <p:txBody>
          <a:bodyPr lIns="0" tIns="0" rIns="0" bIns="0" rtlCol="0" anchor="t">
            <a:spAutoFit/>
          </a:bodyPr>
          <a:lstStyle/>
          <a:p>
            <a:pPr algn="l">
              <a:lnSpc>
                <a:spcPts val="2520"/>
              </a:lnSpc>
            </a:pPr>
            <a:r>
              <a:rPr lang="en-US" sz="1800" dirty="0">
                <a:solidFill>
                  <a:srgbClr val="000000"/>
                </a:solidFill>
                <a:latin typeface="Gordita"/>
                <a:ea typeface="Gordita"/>
                <a:cs typeface="Gordita"/>
                <a:sym typeface="Gordita"/>
              </a:rPr>
              <a:t>Visit www.BronsonHelpNet.com then click on Work Life Login on the left side.</a:t>
            </a:r>
          </a:p>
          <a:p>
            <a:pPr algn="l">
              <a:lnSpc>
                <a:spcPts val="2520"/>
              </a:lnSpc>
            </a:pPr>
            <a:endParaRPr lang="en-US" sz="1800" dirty="0">
              <a:solidFill>
                <a:srgbClr val="000000"/>
              </a:solidFill>
              <a:latin typeface="Gordita"/>
              <a:ea typeface="Gordita"/>
              <a:cs typeface="Gordita"/>
              <a:sym typeface="Gordita"/>
            </a:endParaRPr>
          </a:p>
          <a:p>
            <a:pPr algn="l">
              <a:lnSpc>
                <a:spcPts val="2520"/>
              </a:lnSpc>
              <a:spcBef>
                <a:spcPct val="0"/>
              </a:spcBef>
            </a:pPr>
            <a:r>
              <a:rPr lang="en-US" sz="1800" dirty="0">
                <a:solidFill>
                  <a:srgbClr val="000000"/>
                </a:solidFill>
                <a:latin typeface="Gordita"/>
                <a:ea typeface="Gordita"/>
                <a:cs typeface="Gordita"/>
                <a:sym typeface="Gordita"/>
              </a:rPr>
              <a:t>Enter your Company Code</a:t>
            </a:r>
            <a:r>
              <a:rPr lang="en-US" sz="1800">
                <a:solidFill>
                  <a:srgbClr val="000000"/>
                </a:solidFill>
                <a:latin typeface="Gordita"/>
                <a:ea typeface="Gordita"/>
                <a:cs typeface="Gordita"/>
                <a:sym typeface="Gordita"/>
              </a:rPr>
              <a:t>:  </a:t>
            </a:r>
            <a:r>
              <a:rPr lang="en-US" b="1">
                <a:solidFill>
                  <a:srgbClr val="A2089D"/>
                </a:solidFill>
                <a:latin typeface="Gordita Bold"/>
                <a:ea typeface="Gordita"/>
                <a:cs typeface="Gordita Bold"/>
                <a:sym typeface="Gordita Bold"/>
              </a:rPr>
              <a:t>RCS123</a:t>
            </a:r>
            <a:endParaRPr lang="en-US" sz="1800" b="1" dirty="0">
              <a:solidFill>
                <a:srgbClr val="A2089D"/>
              </a:solidFill>
              <a:latin typeface="Gordita Bold"/>
              <a:ea typeface="Gordita Bold"/>
              <a:cs typeface="Gordita Bold"/>
              <a:sym typeface="Gordita Bold"/>
            </a:endParaRPr>
          </a:p>
        </p:txBody>
      </p:sp>
      <p:grpSp>
        <p:nvGrpSpPr>
          <p:cNvPr id="27" name="Group 27"/>
          <p:cNvGrpSpPr/>
          <p:nvPr/>
        </p:nvGrpSpPr>
        <p:grpSpPr>
          <a:xfrm>
            <a:off x="10164438" y="8213451"/>
            <a:ext cx="1173016" cy="1173016"/>
            <a:chOff x="0" y="0"/>
            <a:chExt cx="1564021" cy="1564021"/>
          </a:xfrm>
        </p:grpSpPr>
        <p:sp>
          <p:nvSpPr>
            <p:cNvPr id="28" name="Freeform 28"/>
            <p:cNvSpPr/>
            <p:nvPr/>
          </p:nvSpPr>
          <p:spPr>
            <a:xfrm>
              <a:off x="0" y="0"/>
              <a:ext cx="1564021" cy="1564021"/>
            </a:xfrm>
            <a:custGeom>
              <a:avLst/>
              <a:gdLst/>
              <a:ahLst/>
              <a:cxnLst/>
              <a:rect l="l" t="t" r="r" b="b"/>
              <a:pathLst>
                <a:path w="1564021" h="1564021">
                  <a:moveTo>
                    <a:pt x="0" y="0"/>
                  </a:moveTo>
                  <a:lnTo>
                    <a:pt x="1564021" y="0"/>
                  </a:lnTo>
                  <a:lnTo>
                    <a:pt x="1564021" y="1564021"/>
                  </a:lnTo>
                  <a:lnTo>
                    <a:pt x="0" y="1564021"/>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5885" t="-35267" r="-29381"/>
            </a:stretch>
          </a:blipFill>
        </p:spPr>
      </p:sp>
      <p:sp>
        <p:nvSpPr>
          <p:cNvPr id="3" name="Freeform 3"/>
          <p:cNvSpPr/>
          <p:nvPr/>
        </p:nvSpPr>
        <p:spPr>
          <a:xfrm flipH="1">
            <a:off x="-6928281" y="-1372362"/>
            <a:ext cx="12039733" cy="15510123"/>
          </a:xfrm>
          <a:custGeom>
            <a:avLst/>
            <a:gdLst/>
            <a:ahLst/>
            <a:cxnLst/>
            <a:rect l="l" t="t" r="r" b="b"/>
            <a:pathLst>
              <a:path w="12039733" h="15510123">
                <a:moveTo>
                  <a:pt x="12039733" y="0"/>
                </a:moveTo>
                <a:lnTo>
                  <a:pt x="0" y="0"/>
                </a:lnTo>
                <a:lnTo>
                  <a:pt x="0" y="15510122"/>
                </a:lnTo>
                <a:lnTo>
                  <a:pt x="12039733" y="15510122"/>
                </a:lnTo>
                <a:lnTo>
                  <a:pt x="12039733"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3658541" y="656790"/>
            <a:ext cx="12891686" cy="8427940"/>
          </a:xfrm>
          <a:custGeom>
            <a:avLst/>
            <a:gdLst/>
            <a:ahLst/>
            <a:cxnLst/>
            <a:rect l="l" t="t" r="r" b="b"/>
            <a:pathLst>
              <a:path w="12891686" h="8427940">
                <a:moveTo>
                  <a:pt x="0" y="0"/>
                </a:moveTo>
                <a:lnTo>
                  <a:pt x="12891686" y="0"/>
                </a:lnTo>
                <a:lnTo>
                  <a:pt x="12891686" y="8427939"/>
                </a:lnTo>
                <a:lnTo>
                  <a:pt x="0" y="8427939"/>
                </a:lnTo>
                <a:lnTo>
                  <a:pt x="0" y="0"/>
                </a:lnTo>
                <a:close/>
              </a:path>
            </a:pathLst>
          </a:custGeom>
          <a:blipFill>
            <a:blip r:embed="rId5"/>
            <a:stretch>
              <a:fillRect/>
            </a:stretch>
          </a:blipFill>
        </p:spPr>
      </p:sp>
      <p:sp>
        <p:nvSpPr>
          <p:cNvPr id="5" name="Freeform 5"/>
          <p:cNvSpPr/>
          <p:nvPr/>
        </p:nvSpPr>
        <p:spPr>
          <a:xfrm flipH="1">
            <a:off x="1388145" y="6967749"/>
            <a:ext cx="2116980" cy="2116980"/>
          </a:xfrm>
          <a:custGeom>
            <a:avLst/>
            <a:gdLst/>
            <a:ahLst/>
            <a:cxnLst/>
            <a:rect l="l" t="t" r="r" b="b"/>
            <a:pathLst>
              <a:path w="2116980" h="2116980">
                <a:moveTo>
                  <a:pt x="2116979" y="0"/>
                </a:moveTo>
                <a:lnTo>
                  <a:pt x="0" y="0"/>
                </a:lnTo>
                <a:lnTo>
                  <a:pt x="0" y="2116980"/>
                </a:lnTo>
                <a:lnTo>
                  <a:pt x="2116979" y="2116980"/>
                </a:lnTo>
                <a:lnTo>
                  <a:pt x="2116979" y="0"/>
                </a:lnTo>
                <a:close/>
              </a:path>
            </a:pathLst>
          </a:custGeom>
          <a:blipFill>
            <a:blip r:embed="rId6"/>
            <a:stretch>
              <a:fillRect/>
            </a:stretch>
          </a:blipFill>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5885" t="-35267" r="-29381"/>
            </a:stretch>
          </a:blipFill>
        </p:spPr>
      </p:sp>
      <p:sp>
        <p:nvSpPr>
          <p:cNvPr id="3" name="Freeform 3"/>
          <p:cNvSpPr/>
          <p:nvPr/>
        </p:nvSpPr>
        <p:spPr>
          <a:xfrm flipH="1">
            <a:off x="-6928281" y="-1372362"/>
            <a:ext cx="12039733" cy="15510123"/>
          </a:xfrm>
          <a:custGeom>
            <a:avLst/>
            <a:gdLst/>
            <a:ahLst/>
            <a:cxnLst/>
            <a:rect l="l" t="t" r="r" b="b"/>
            <a:pathLst>
              <a:path w="12039733" h="15510123">
                <a:moveTo>
                  <a:pt x="12039733" y="0"/>
                </a:moveTo>
                <a:lnTo>
                  <a:pt x="0" y="0"/>
                </a:lnTo>
                <a:lnTo>
                  <a:pt x="0" y="15510122"/>
                </a:lnTo>
                <a:lnTo>
                  <a:pt x="12039733" y="15510122"/>
                </a:lnTo>
                <a:lnTo>
                  <a:pt x="12039733"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2434052" y="723322"/>
            <a:ext cx="13419896" cy="8840356"/>
          </a:xfrm>
          <a:custGeom>
            <a:avLst/>
            <a:gdLst/>
            <a:ahLst/>
            <a:cxnLst/>
            <a:rect l="l" t="t" r="r" b="b"/>
            <a:pathLst>
              <a:path w="13419896" h="8840356">
                <a:moveTo>
                  <a:pt x="0" y="0"/>
                </a:moveTo>
                <a:lnTo>
                  <a:pt x="13419896" y="0"/>
                </a:lnTo>
                <a:lnTo>
                  <a:pt x="13419896" y="8840356"/>
                </a:lnTo>
                <a:lnTo>
                  <a:pt x="0" y="8840356"/>
                </a:lnTo>
                <a:lnTo>
                  <a:pt x="0" y="0"/>
                </a:lnTo>
                <a:close/>
              </a:path>
            </a:pathLst>
          </a:custGeom>
          <a:blipFill>
            <a:blip r:embed="rId5"/>
            <a:stretch>
              <a:fillRect/>
            </a:stretch>
          </a:blipFill>
        </p:spPr>
      </p:sp>
      <p:sp>
        <p:nvSpPr>
          <p:cNvPr id="5" name="Freeform 5"/>
          <p:cNvSpPr/>
          <p:nvPr/>
        </p:nvSpPr>
        <p:spPr>
          <a:xfrm>
            <a:off x="8529319" y="9045274"/>
            <a:ext cx="734573" cy="426053"/>
          </a:xfrm>
          <a:custGeom>
            <a:avLst/>
            <a:gdLst/>
            <a:ahLst/>
            <a:cxnLst/>
            <a:rect l="l" t="t" r="r" b="b"/>
            <a:pathLst>
              <a:path w="734573" h="426053">
                <a:moveTo>
                  <a:pt x="0" y="0"/>
                </a:moveTo>
                <a:lnTo>
                  <a:pt x="734573" y="0"/>
                </a:lnTo>
                <a:lnTo>
                  <a:pt x="734573" y="426052"/>
                </a:lnTo>
                <a:lnTo>
                  <a:pt x="0" y="42605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5885" t="-35267" r="-29381"/>
            </a:stretch>
          </a:blipFill>
        </p:spPr>
      </p:sp>
      <p:sp>
        <p:nvSpPr>
          <p:cNvPr id="3" name="Freeform 3"/>
          <p:cNvSpPr/>
          <p:nvPr/>
        </p:nvSpPr>
        <p:spPr>
          <a:xfrm flipH="1">
            <a:off x="-6928281" y="-1372362"/>
            <a:ext cx="12039733" cy="15510123"/>
          </a:xfrm>
          <a:custGeom>
            <a:avLst/>
            <a:gdLst/>
            <a:ahLst/>
            <a:cxnLst/>
            <a:rect l="l" t="t" r="r" b="b"/>
            <a:pathLst>
              <a:path w="12039733" h="15510123">
                <a:moveTo>
                  <a:pt x="12039733" y="0"/>
                </a:moveTo>
                <a:lnTo>
                  <a:pt x="0" y="0"/>
                </a:lnTo>
                <a:lnTo>
                  <a:pt x="0" y="15510122"/>
                </a:lnTo>
                <a:lnTo>
                  <a:pt x="12039733" y="15510122"/>
                </a:lnTo>
                <a:lnTo>
                  <a:pt x="12039733"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dirty="0"/>
          </a:p>
        </p:txBody>
      </p:sp>
      <p:sp>
        <p:nvSpPr>
          <p:cNvPr id="4" name="Freeform 4"/>
          <p:cNvSpPr/>
          <p:nvPr/>
        </p:nvSpPr>
        <p:spPr>
          <a:xfrm>
            <a:off x="3790304" y="933196"/>
            <a:ext cx="11484702" cy="8613527"/>
          </a:xfrm>
          <a:custGeom>
            <a:avLst/>
            <a:gdLst/>
            <a:ahLst/>
            <a:cxnLst/>
            <a:rect l="l" t="t" r="r" b="b"/>
            <a:pathLst>
              <a:path w="11484702" h="8613527">
                <a:moveTo>
                  <a:pt x="0" y="0"/>
                </a:moveTo>
                <a:lnTo>
                  <a:pt x="11484703" y="0"/>
                </a:lnTo>
                <a:lnTo>
                  <a:pt x="11484703" y="8613527"/>
                </a:lnTo>
                <a:lnTo>
                  <a:pt x="0" y="8613527"/>
                </a:lnTo>
                <a:lnTo>
                  <a:pt x="0" y="0"/>
                </a:lnTo>
                <a:close/>
              </a:path>
            </a:pathLst>
          </a:custGeom>
          <a:blipFill>
            <a:blip r:embed="rId5"/>
            <a:stretch>
              <a:fillRect/>
            </a:stretch>
          </a:blipFill>
        </p:spPr>
        <p:txBody>
          <a:bodyPr/>
          <a:lstStyle/>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5885" t="-35267" r="-29381"/>
            </a:stretch>
          </a:blipFill>
        </p:spPr>
      </p:sp>
      <p:sp>
        <p:nvSpPr>
          <p:cNvPr id="3" name="Freeform 3"/>
          <p:cNvSpPr/>
          <p:nvPr/>
        </p:nvSpPr>
        <p:spPr>
          <a:xfrm flipH="1">
            <a:off x="-6928281" y="-1372362"/>
            <a:ext cx="12039733" cy="15510123"/>
          </a:xfrm>
          <a:custGeom>
            <a:avLst/>
            <a:gdLst/>
            <a:ahLst/>
            <a:cxnLst/>
            <a:rect l="l" t="t" r="r" b="b"/>
            <a:pathLst>
              <a:path w="12039733" h="15510123">
                <a:moveTo>
                  <a:pt x="12039733" y="0"/>
                </a:moveTo>
                <a:lnTo>
                  <a:pt x="0" y="0"/>
                </a:lnTo>
                <a:lnTo>
                  <a:pt x="0" y="15510122"/>
                </a:lnTo>
                <a:lnTo>
                  <a:pt x="12039733" y="15510122"/>
                </a:lnTo>
                <a:lnTo>
                  <a:pt x="12039733"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2434052" y="723322"/>
            <a:ext cx="13419896" cy="8840356"/>
          </a:xfrm>
          <a:custGeom>
            <a:avLst/>
            <a:gdLst/>
            <a:ahLst/>
            <a:cxnLst/>
            <a:rect l="l" t="t" r="r" b="b"/>
            <a:pathLst>
              <a:path w="13419896" h="8840356">
                <a:moveTo>
                  <a:pt x="0" y="0"/>
                </a:moveTo>
                <a:lnTo>
                  <a:pt x="13419896" y="0"/>
                </a:lnTo>
                <a:lnTo>
                  <a:pt x="13419896" y="8840356"/>
                </a:lnTo>
                <a:lnTo>
                  <a:pt x="0" y="8840356"/>
                </a:lnTo>
                <a:lnTo>
                  <a:pt x="0" y="0"/>
                </a:lnTo>
                <a:close/>
              </a:path>
            </a:pathLst>
          </a:custGeom>
          <a:blipFill>
            <a:blip r:embed="rId5"/>
            <a:stretch>
              <a:fillRect/>
            </a:stretch>
          </a:blipFill>
        </p:spPr>
      </p:sp>
      <p:sp>
        <p:nvSpPr>
          <p:cNvPr id="5" name="Freeform 5"/>
          <p:cNvSpPr/>
          <p:nvPr/>
        </p:nvSpPr>
        <p:spPr>
          <a:xfrm>
            <a:off x="8384649" y="4052061"/>
            <a:ext cx="1881792" cy="1091439"/>
          </a:xfrm>
          <a:custGeom>
            <a:avLst/>
            <a:gdLst/>
            <a:ahLst/>
            <a:cxnLst/>
            <a:rect l="l" t="t" r="r" b="b"/>
            <a:pathLst>
              <a:path w="1881792" h="1091439">
                <a:moveTo>
                  <a:pt x="0" y="0"/>
                </a:moveTo>
                <a:lnTo>
                  <a:pt x="1881792" y="0"/>
                </a:lnTo>
                <a:lnTo>
                  <a:pt x="1881792" y="1091439"/>
                </a:lnTo>
                <a:lnTo>
                  <a:pt x="0" y="109143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5885" t="-35267" r="-29381"/>
            </a:stretch>
          </a:blipFill>
        </p:spPr>
      </p:sp>
      <p:sp>
        <p:nvSpPr>
          <p:cNvPr id="3" name="Freeform 3"/>
          <p:cNvSpPr/>
          <p:nvPr/>
        </p:nvSpPr>
        <p:spPr>
          <a:xfrm>
            <a:off x="783294" y="1784784"/>
            <a:ext cx="17504706" cy="6717431"/>
          </a:xfrm>
          <a:custGeom>
            <a:avLst/>
            <a:gdLst/>
            <a:ahLst/>
            <a:cxnLst/>
            <a:rect l="l" t="t" r="r" b="b"/>
            <a:pathLst>
              <a:path w="17504706" h="6717431">
                <a:moveTo>
                  <a:pt x="0" y="0"/>
                </a:moveTo>
                <a:lnTo>
                  <a:pt x="17504706" y="0"/>
                </a:lnTo>
                <a:lnTo>
                  <a:pt x="17504706" y="6717432"/>
                </a:lnTo>
                <a:lnTo>
                  <a:pt x="0" y="6717432"/>
                </a:lnTo>
                <a:lnTo>
                  <a:pt x="0" y="0"/>
                </a:lnTo>
                <a:close/>
              </a:path>
            </a:pathLst>
          </a:custGeom>
          <a:blipFill>
            <a:blip r:embed="rId3"/>
            <a:stretch>
              <a:fillRect/>
            </a:stretch>
          </a:blipFill>
        </p:spPr>
      </p:sp>
      <p:sp>
        <p:nvSpPr>
          <p:cNvPr id="4" name="Freeform 4"/>
          <p:cNvSpPr/>
          <p:nvPr/>
        </p:nvSpPr>
        <p:spPr>
          <a:xfrm>
            <a:off x="1028700" y="938890"/>
            <a:ext cx="3314404" cy="687895"/>
          </a:xfrm>
          <a:custGeom>
            <a:avLst/>
            <a:gdLst/>
            <a:ahLst/>
            <a:cxnLst/>
            <a:rect l="l" t="t" r="r" b="b"/>
            <a:pathLst>
              <a:path w="3314404" h="687895">
                <a:moveTo>
                  <a:pt x="0" y="0"/>
                </a:moveTo>
                <a:lnTo>
                  <a:pt x="3314404" y="0"/>
                </a:lnTo>
                <a:lnTo>
                  <a:pt x="3314404" y="687896"/>
                </a:lnTo>
                <a:lnTo>
                  <a:pt x="0" y="687896"/>
                </a:lnTo>
                <a:lnTo>
                  <a:pt x="0" y="0"/>
                </a:lnTo>
                <a:close/>
              </a:path>
            </a:pathLst>
          </a:custGeom>
          <a:blipFill>
            <a:blip r:embed="rId4"/>
            <a:stretch>
              <a:fillRect l="-8602" t="-39414" r="-6719" b="-54315"/>
            </a:stretch>
          </a:blipFill>
        </p:spPr>
      </p:sp>
      <p:sp>
        <p:nvSpPr>
          <p:cNvPr id="5" name="Freeform 5"/>
          <p:cNvSpPr/>
          <p:nvPr/>
        </p:nvSpPr>
        <p:spPr>
          <a:xfrm flipH="1">
            <a:off x="-7540386" y="-261190"/>
            <a:ext cx="12039733" cy="15510123"/>
          </a:xfrm>
          <a:custGeom>
            <a:avLst/>
            <a:gdLst/>
            <a:ahLst/>
            <a:cxnLst/>
            <a:rect l="l" t="t" r="r" b="b"/>
            <a:pathLst>
              <a:path w="12039733" h="15510123">
                <a:moveTo>
                  <a:pt x="12039733" y="0"/>
                </a:moveTo>
                <a:lnTo>
                  <a:pt x="0" y="0"/>
                </a:lnTo>
                <a:lnTo>
                  <a:pt x="0" y="15510122"/>
                </a:lnTo>
                <a:lnTo>
                  <a:pt x="12039733" y="15510122"/>
                </a:lnTo>
                <a:lnTo>
                  <a:pt x="12039733"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5885" t="-35267" r="-29381"/>
            </a:stretch>
          </a:blipFill>
        </p:spPr>
      </p:sp>
      <p:sp>
        <p:nvSpPr>
          <p:cNvPr id="3" name="Freeform 3"/>
          <p:cNvSpPr/>
          <p:nvPr/>
        </p:nvSpPr>
        <p:spPr>
          <a:xfrm>
            <a:off x="11117026" y="-715350"/>
            <a:ext cx="12039733" cy="15510123"/>
          </a:xfrm>
          <a:custGeom>
            <a:avLst/>
            <a:gdLst/>
            <a:ahLst/>
            <a:cxnLst/>
            <a:rect l="l" t="t" r="r" b="b"/>
            <a:pathLst>
              <a:path w="12039733" h="15510123">
                <a:moveTo>
                  <a:pt x="0" y="0"/>
                </a:moveTo>
                <a:lnTo>
                  <a:pt x="12039733" y="0"/>
                </a:lnTo>
                <a:lnTo>
                  <a:pt x="12039733" y="15510123"/>
                </a:lnTo>
                <a:lnTo>
                  <a:pt x="0" y="1551012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4" name="Group 4"/>
          <p:cNvGrpSpPr/>
          <p:nvPr/>
        </p:nvGrpSpPr>
        <p:grpSpPr>
          <a:xfrm>
            <a:off x="4079136" y="9258300"/>
            <a:ext cx="175978" cy="175978"/>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a:ln cap="sq">
              <a:noFill/>
              <a:prstDash val="solid"/>
              <a:miter/>
            </a:ln>
          </p:spPr>
        </p:sp>
        <p:sp>
          <p:nvSpPr>
            <p:cNvPr id="6" name="TextBox 6"/>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7" name="Group 7"/>
          <p:cNvGrpSpPr/>
          <p:nvPr/>
        </p:nvGrpSpPr>
        <p:grpSpPr>
          <a:xfrm>
            <a:off x="8968022" y="3697892"/>
            <a:ext cx="175978" cy="175978"/>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a:ln cap="sq">
              <a:noFill/>
              <a:prstDash val="solid"/>
              <a:miter/>
            </a:ln>
          </p:spPr>
        </p:sp>
        <p:sp>
          <p:nvSpPr>
            <p:cNvPr id="9" name="TextBox 9"/>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sp>
        <p:nvSpPr>
          <p:cNvPr id="10" name="Freeform 10"/>
          <p:cNvSpPr/>
          <p:nvPr/>
        </p:nvSpPr>
        <p:spPr>
          <a:xfrm>
            <a:off x="940711" y="920115"/>
            <a:ext cx="3314404" cy="687895"/>
          </a:xfrm>
          <a:custGeom>
            <a:avLst/>
            <a:gdLst/>
            <a:ahLst/>
            <a:cxnLst/>
            <a:rect l="l" t="t" r="r" b="b"/>
            <a:pathLst>
              <a:path w="3314404" h="687895">
                <a:moveTo>
                  <a:pt x="0" y="0"/>
                </a:moveTo>
                <a:lnTo>
                  <a:pt x="3314404" y="0"/>
                </a:lnTo>
                <a:lnTo>
                  <a:pt x="3314404" y="687895"/>
                </a:lnTo>
                <a:lnTo>
                  <a:pt x="0" y="687895"/>
                </a:lnTo>
                <a:lnTo>
                  <a:pt x="0" y="0"/>
                </a:lnTo>
                <a:close/>
              </a:path>
            </a:pathLst>
          </a:custGeom>
          <a:blipFill>
            <a:blip r:embed="rId5"/>
            <a:stretch>
              <a:fillRect l="-8602" t="-39414" r="-6719" b="-54315"/>
            </a:stretch>
          </a:blipFill>
        </p:spPr>
      </p:sp>
      <p:grpSp>
        <p:nvGrpSpPr>
          <p:cNvPr id="11" name="Group 11"/>
          <p:cNvGrpSpPr/>
          <p:nvPr/>
        </p:nvGrpSpPr>
        <p:grpSpPr>
          <a:xfrm>
            <a:off x="15784299" y="1176074"/>
            <a:ext cx="175978" cy="175978"/>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a:ln cap="sq">
              <a:noFill/>
              <a:prstDash val="solid"/>
              <a:miter/>
            </a:ln>
          </p:spPr>
        </p:sp>
        <p:sp>
          <p:nvSpPr>
            <p:cNvPr id="13" name="TextBox 13"/>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14" name="Group 14"/>
          <p:cNvGrpSpPr/>
          <p:nvPr/>
        </p:nvGrpSpPr>
        <p:grpSpPr>
          <a:xfrm>
            <a:off x="13092105" y="1839844"/>
            <a:ext cx="2868172" cy="2720648"/>
            <a:chOff x="0" y="0"/>
            <a:chExt cx="3824229" cy="3627531"/>
          </a:xfrm>
        </p:grpSpPr>
        <p:sp>
          <p:nvSpPr>
            <p:cNvPr id="15" name="Freeform 15"/>
            <p:cNvSpPr/>
            <p:nvPr/>
          </p:nvSpPr>
          <p:spPr>
            <a:xfrm>
              <a:off x="659038" y="462339"/>
              <a:ext cx="3165192" cy="3165192"/>
            </a:xfrm>
            <a:custGeom>
              <a:avLst/>
              <a:gdLst/>
              <a:ahLst/>
              <a:cxnLst/>
              <a:rect l="l" t="t" r="r" b="b"/>
              <a:pathLst>
                <a:path w="3165192" h="3165192">
                  <a:moveTo>
                    <a:pt x="0" y="0"/>
                  </a:moveTo>
                  <a:lnTo>
                    <a:pt x="3165191" y="0"/>
                  </a:lnTo>
                  <a:lnTo>
                    <a:pt x="3165191" y="3165192"/>
                  </a:lnTo>
                  <a:lnTo>
                    <a:pt x="0" y="3165192"/>
                  </a:lnTo>
                  <a:lnTo>
                    <a:pt x="0" y="0"/>
                  </a:lnTo>
                  <a:close/>
                </a:path>
              </a:pathLst>
            </a:custGeom>
            <a:blipFill>
              <a:blip r:embed="rId6">
                <a:alphaModFix amt="76000"/>
                <a:extLst>
                  <a:ext uri="{96DAC541-7B7A-43D3-8B79-37D633B846F1}">
                    <asvg:svgBlip xmlns:asvg="http://schemas.microsoft.com/office/drawing/2016/SVG/main" r:embed="rId7"/>
                  </a:ext>
                </a:extLst>
              </a:blip>
              <a:stretch>
                <a:fillRect/>
              </a:stretch>
            </a:blipFill>
          </p:spPr>
        </p:sp>
        <p:sp>
          <p:nvSpPr>
            <p:cNvPr id="16" name="Freeform 16"/>
            <p:cNvSpPr/>
            <p:nvPr/>
          </p:nvSpPr>
          <p:spPr>
            <a:xfrm>
              <a:off x="0" y="0"/>
              <a:ext cx="3472607" cy="3439631"/>
            </a:xfrm>
            <a:custGeom>
              <a:avLst/>
              <a:gdLst/>
              <a:ahLst/>
              <a:cxnLst/>
              <a:rect l="l" t="t" r="r" b="b"/>
              <a:pathLst>
                <a:path w="3472607" h="3439631">
                  <a:moveTo>
                    <a:pt x="0" y="0"/>
                  </a:moveTo>
                  <a:lnTo>
                    <a:pt x="3472607" y="0"/>
                  </a:lnTo>
                  <a:lnTo>
                    <a:pt x="3472607" y="3439631"/>
                  </a:lnTo>
                  <a:lnTo>
                    <a:pt x="0" y="3439631"/>
                  </a:lnTo>
                  <a:lnTo>
                    <a:pt x="0" y="0"/>
                  </a:lnTo>
                  <a:close/>
                </a:path>
              </a:pathLst>
            </a:custGeom>
            <a:blipFill>
              <a:blip r:embed="rId8">
                <a:extLst>
                  <a:ext uri="{96DAC541-7B7A-43D3-8B79-37D633B846F1}">
                    <asvg:svgBlip xmlns:asvg="http://schemas.microsoft.com/office/drawing/2016/SVG/main" r:embed="rId9"/>
                  </a:ext>
                </a:extLst>
              </a:blip>
              <a:stretch>
                <a:fillRect r="-148156" b="-147091"/>
              </a:stretch>
            </a:blipFill>
          </p:spPr>
        </p:sp>
        <p:sp>
          <p:nvSpPr>
            <p:cNvPr id="17" name="TextBox 17"/>
            <p:cNvSpPr txBox="1"/>
            <p:nvPr/>
          </p:nvSpPr>
          <p:spPr>
            <a:xfrm>
              <a:off x="741109" y="1089006"/>
              <a:ext cx="1990389" cy="971762"/>
            </a:xfrm>
            <a:prstGeom prst="rect">
              <a:avLst/>
            </a:prstGeom>
          </p:spPr>
          <p:txBody>
            <a:bodyPr lIns="0" tIns="0" rIns="0" bIns="0" rtlCol="0" anchor="t">
              <a:spAutoFit/>
            </a:bodyPr>
            <a:lstStyle/>
            <a:p>
              <a:pPr algn="ctr">
                <a:lnSpc>
                  <a:spcPts val="1960"/>
                </a:lnSpc>
              </a:pPr>
              <a:r>
                <a:rPr lang="en-US" sz="1400" b="1">
                  <a:solidFill>
                    <a:srgbClr val="FFFFFF"/>
                  </a:solidFill>
                  <a:latin typeface="Gordita Bold"/>
                  <a:ea typeface="Gordita Bold"/>
                  <a:cs typeface="Gordita Bold"/>
                  <a:sym typeface="Gordita Bold"/>
                </a:rPr>
                <a:t>10+</a:t>
              </a:r>
            </a:p>
            <a:p>
              <a:pPr algn="ctr">
                <a:lnSpc>
                  <a:spcPts val="1960"/>
                </a:lnSpc>
                <a:spcBef>
                  <a:spcPct val="0"/>
                </a:spcBef>
              </a:pPr>
              <a:r>
                <a:rPr lang="en-US" sz="1400" b="1">
                  <a:solidFill>
                    <a:srgbClr val="FFFFFF"/>
                  </a:solidFill>
                  <a:latin typeface="Gordita Bold"/>
                  <a:ea typeface="Gordita Bold"/>
                  <a:cs typeface="Gordita Bold"/>
                  <a:sym typeface="Gordita Bold"/>
                </a:rPr>
                <a:t> Lifestyle Assessments</a:t>
              </a:r>
            </a:p>
          </p:txBody>
        </p:sp>
      </p:grpSp>
      <p:grpSp>
        <p:nvGrpSpPr>
          <p:cNvPr id="18" name="Group 18"/>
          <p:cNvGrpSpPr/>
          <p:nvPr/>
        </p:nvGrpSpPr>
        <p:grpSpPr>
          <a:xfrm>
            <a:off x="10867345" y="6814922"/>
            <a:ext cx="2868172" cy="2720648"/>
            <a:chOff x="0" y="0"/>
            <a:chExt cx="3824229" cy="3627531"/>
          </a:xfrm>
        </p:grpSpPr>
        <p:sp>
          <p:nvSpPr>
            <p:cNvPr id="19" name="Freeform 19"/>
            <p:cNvSpPr/>
            <p:nvPr/>
          </p:nvSpPr>
          <p:spPr>
            <a:xfrm>
              <a:off x="659038" y="462339"/>
              <a:ext cx="3165192" cy="3165192"/>
            </a:xfrm>
            <a:custGeom>
              <a:avLst/>
              <a:gdLst/>
              <a:ahLst/>
              <a:cxnLst/>
              <a:rect l="l" t="t" r="r" b="b"/>
              <a:pathLst>
                <a:path w="3165192" h="3165192">
                  <a:moveTo>
                    <a:pt x="0" y="0"/>
                  </a:moveTo>
                  <a:lnTo>
                    <a:pt x="3165191" y="0"/>
                  </a:lnTo>
                  <a:lnTo>
                    <a:pt x="3165191" y="3165192"/>
                  </a:lnTo>
                  <a:lnTo>
                    <a:pt x="0" y="3165192"/>
                  </a:lnTo>
                  <a:lnTo>
                    <a:pt x="0" y="0"/>
                  </a:lnTo>
                  <a:close/>
                </a:path>
              </a:pathLst>
            </a:custGeom>
            <a:blipFill>
              <a:blip r:embed="rId6">
                <a:alphaModFix amt="76000"/>
                <a:extLst>
                  <a:ext uri="{96DAC541-7B7A-43D3-8B79-37D633B846F1}">
                    <asvg:svgBlip xmlns:asvg="http://schemas.microsoft.com/office/drawing/2016/SVG/main" r:embed="rId7"/>
                  </a:ext>
                </a:extLst>
              </a:blip>
              <a:stretch>
                <a:fillRect/>
              </a:stretch>
            </a:blipFill>
          </p:spPr>
        </p:sp>
        <p:sp>
          <p:nvSpPr>
            <p:cNvPr id="20" name="Freeform 20"/>
            <p:cNvSpPr/>
            <p:nvPr/>
          </p:nvSpPr>
          <p:spPr>
            <a:xfrm>
              <a:off x="0" y="0"/>
              <a:ext cx="3472607" cy="3439631"/>
            </a:xfrm>
            <a:custGeom>
              <a:avLst/>
              <a:gdLst/>
              <a:ahLst/>
              <a:cxnLst/>
              <a:rect l="l" t="t" r="r" b="b"/>
              <a:pathLst>
                <a:path w="3472607" h="3439631">
                  <a:moveTo>
                    <a:pt x="0" y="0"/>
                  </a:moveTo>
                  <a:lnTo>
                    <a:pt x="3472607" y="0"/>
                  </a:lnTo>
                  <a:lnTo>
                    <a:pt x="3472607" y="3439631"/>
                  </a:lnTo>
                  <a:lnTo>
                    <a:pt x="0" y="3439631"/>
                  </a:lnTo>
                  <a:lnTo>
                    <a:pt x="0" y="0"/>
                  </a:lnTo>
                  <a:close/>
                </a:path>
              </a:pathLst>
            </a:custGeom>
            <a:blipFill>
              <a:blip r:embed="rId8">
                <a:extLst>
                  <a:ext uri="{96DAC541-7B7A-43D3-8B79-37D633B846F1}">
                    <asvg:svgBlip xmlns:asvg="http://schemas.microsoft.com/office/drawing/2016/SVG/main" r:embed="rId9"/>
                  </a:ext>
                </a:extLst>
              </a:blip>
              <a:stretch>
                <a:fillRect r="-148156" b="-147091"/>
              </a:stretch>
            </a:blipFill>
          </p:spPr>
        </p:sp>
        <p:sp>
          <p:nvSpPr>
            <p:cNvPr id="21" name="TextBox 21"/>
            <p:cNvSpPr txBox="1"/>
            <p:nvPr/>
          </p:nvSpPr>
          <p:spPr>
            <a:xfrm>
              <a:off x="741109" y="1089006"/>
              <a:ext cx="1990389" cy="1079288"/>
            </a:xfrm>
            <a:prstGeom prst="rect">
              <a:avLst/>
            </a:prstGeom>
          </p:spPr>
          <p:txBody>
            <a:bodyPr lIns="0" tIns="0" rIns="0" bIns="0" rtlCol="0" anchor="t">
              <a:spAutoFit/>
            </a:bodyPr>
            <a:lstStyle/>
            <a:p>
              <a:pPr algn="ctr">
                <a:lnSpc>
                  <a:spcPts val="2240"/>
                </a:lnSpc>
              </a:pPr>
              <a:r>
                <a:rPr lang="en-US" sz="1600" b="1">
                  <a:solidFill>
                    <a:srgbClr val="FFFFFF"/>
                  </a:solidFill>
                  <a:latin typeface="Gordita Bold"/>
                  <a:ea typeface="Gordita Bold"/>
                  <a:cs typeface="Gordita Bold"/>
                  <a:sym typeface="Gordita Bold"/>
                </a:rPr>
                <a:t>64+</a:t>
              </a:r>
            </a:p>
            <a:p>
              <a:pPr algn="ctr">
                <a:lnSpc>
                  <a:spcPts val="2240"/>
                </a:lnSpc>
              </a:pPr>
              <a:r>
                <a:rPr lang="en-US" sz="1600" b="1">
                  <a:solidFill>
                    <a:srgbClr val="FFFFFF"/>
                  </a:solidFill>
                  <a:latin typeface="Gordita Bold"/>
                  <a:ea typeface="Gordita Bold"/>
                  <a:cs typeface="Gordita Bold"/>
                  <a:sym typeface="Gordita Bold"/>
                </a:rPr>
                <a:t>Recorded</a:t>
              </a:r>
            </a:p>
            <a:p>
              <a:pPr algn="ctr">
                <a:lnSpc>
                  <a:spcPts val="2240"/>
                </a:lnSpc>
                <a:spcBef>
                  <a:spcPct val="0"/>
                </a:spcBef>
              </a:pPr>
              <a:r>
                <a:rPr lang="en-US" sz="1600" b="1">
                  <a:solidFill>
                    <a:srgbClr val="FFFFFF"/>
                  </a:solidFill>
                  <a:latin typeface="Gordita Bold"/>
                  <a:ea typeface="Gordita Bold"/>
                  <a:cs typeface="Gordita Bold"/>
                  <a:sym typeface="Gordita Bold"/>
                </a:rPr>
                <a:t>Webinars</a:t>
              </a:r>
            </a:p>
          </p:txBody>
        </p:sp>
      </p:grpSp>
      <p:grpSp>
        <p:nvGrpSpPr>
          <p:cNvPr id="22" name="Group 22"/>
          <p:cNvGrpSpPr/>
          <p:nvPr/>
        </p:nvGrpSpPr>
        <p:grpSpPr>
          <a:xfrm>
            <a:off x="13092105" y="5143500"/>
            <a:ext cx="2868172" cy="2720648"/>
            <a:chOff x="0" y="0"/>
            <a:chExt cx="3824229" cy="3627531"/>
          </a:xfrm>
        </p:grpSpPr>
        <p:sp>
          <p:nvSpPr>
            <p:cNvPr id="23" name="Freeform 23"/>
            <p:cNvSpPr/>
            <p:nvPr/>
          </p:nvSpPr>
          <p:spPr>
            <a:xfrm>
              <a:off x="659038" y="462339"/>
              <a:ext cx="3165192" cy="3165192"/>
            </a:xfrm>
            <a:custGeom>
              <a:avLst/>
              <a:gdLst/>
              <a:ahLst/>
              <a:cxnLst/>
              <a:rect l="l" t="t" r="r" b="b"/>
              <a:pathLst>
                <a:path w="3165192" h="3165192">
                  <a:moveTo>
                    <a:pt x="0" y="0"/>
                  </a:moveTo>
                  <a:lnTo>
                    <a:pt x="3165191" y="0"/>
                  </a:lnTo>
                  <a:lnTo>
                    <a:pt x="3165191" y="3165192"/>
                  </a:lnTo>
                  <a:lnTo>
                    <a:pt x="0" y="3165192"/>
                  </a:lnTo>
                  <a:lnTo>
                    <a:pt x="0" y="0"/>
                  </a:lnTo>
                  <a:close/>
                </a:path>
              </a:pathLst>
            </a:custGeom>
            <a:blipFill>
              <a:blip r:embed="rId6">
                <a:alphaModFix amt="76000"/>
                <a:extLst>
                  <a:ext uri="{96DAC541-7B7A-43D3-8B79-37D633B846F1}">
                    <asvg:svgBlip xmlns:asvg="http://schemas.microsoft.com/office/drawing/2016/SVG/main" r:embed="rId7"/>
                  </a:ext>
                </a:extLst>
              </a:blip>
              <a:stretch>
                <a:fillRect/>
              </a:stretch>
            </a:blipFill>
          </p:spPr>
        </p:sp>
        <p:sp>
          <p:nvSpPr>
            <p:cNvPr id="24" name="Freeform 24"/>
            <p:cNvSpPr/>
            <p:nvPr/>
          </p:nvSpPr>
          <p:spPr>
            <a:xfrm>
              <a:off x="0" y="0"/>
              <a:ext cx="3472607" cy="3439631"/>
            </a:xfrm>
            <a:custGeom>
              <a:avLst/>
              <a:gdLst/>
              <a:ahLst/>
              <a:cxnLst/>
              <a:rect l="l" t="t" r="r" b="b"/>
              <a:pathLst>
                <a:path w="3472607" h="3439631">
                  <a:moveTo>
                    <a:pt x="0" y="0"/>
                  </a:moveTo>
                  <a:lnTo>
                    <a:pt x="3472607" y="0"/>
                  </a:lnTo>
                  <a:lnTo>
                    <a:pt x="3472607" y="3439631"/>
                  </a:lnTo>
                  <a:lnTo>
                    <a:pt x="0" y="3439631"/>
                  </a:lnTo>
                  <a:lnTo>
                    <a:pt x="0" y="0"/>
                  </a:lnTo>
                  <a:close/>
                </a:path>
              </a:pathLst>
            </a:custGeom>
            <a:blipFill>
              <a:blip r:embed="rId8">
                <a:extLst>
                  <a:ext uri="{96DAC541-7B7A-43D3-8B79-37D633B846F1}">
                    <asvg:svgBlip xmlns:asvg="http://schemas.microsoft.com/office/drawing/2016/SVG/main" r:embed="rId9"/>
                  </a:ext>
                </a:extLst>
              </a:blip>
              <a:stretch>
                <a:fillRect r="-148156" b="-147091"/>
              </a:stretch>
            </a:blipFill>
          </p:spPr>
        </p:sp>
        <p:sp>
          <p:nvSpPr>
            <p:cNvPr id="25" name="TextBox 25"/>
            <p:cNvSpPr txBox="1"/>
            <p:nvPr/>
          </p:nvSpPr>
          <p:spPr>
            <a:xfrm>
              <a:off x="741109" y="1089006"/>
              <a:ext cx="1990389" cy="758402"/>
            </a:xfrm>
            <a:prstGeom prst="rect">
              <a:avLst/>
            </a:prstGeom>
          </p:spPr>
          <p:txBody>
            <a:bodyPr lIns="0" tIns="0" rIns="0" bIns="0" rtlCol="0" anchor="t">
              <a:spAutoFit/>
            </a:bodyPr>
            <a:lstStyle/>
            <a:p>
              <a:pPr algn="ctr">
                <a:lnSpc>
                  <a:spcPts val="2380"/>
                </a:lnSpc>
              </a:pPr>
              <a:r>
                <a:rPr lang="en-US" sz="1700" b="1">
                  <a:solidFill>
                    <a:srgbClr val="FFFFFF"/>
                  </a:solidFill>
                  <a:latin typeface="Gordita Bold"/>
                  <a:ea typeface="Gordita Bold"/>
                  <a:cs typeface="Gordita Bold"/>
                  <a:sym typeface="Gordita Bold"/>
                </a:rPr>
                <a:t>41+ </a:t>
              </a:r>
            </a:p>
            <a:p>
              <a:pPr algn="ctr">
                <a:lnSpc>
                  <a:spcPts val="2380"/>
                </a:lnSpc>
                <a:spcBef>
                  <a:spcPct val="0"/>
                </a:spcBef>
              </a:pPr>
              <a:r>
                <a:rPr lang="en-US" sz="1700" b="1">
                  <a:solidFill>
                    <a:srgbClr val="FFFFFF"/>
                  </a:solidFill>
                  <a:latin typeface="Gordita Bold"/>
                  <a:ea typeface="Gordita Bold"/>
                  <a:cs typeface="Gordita Bold"/>
                  <a:sym typeface="Gordita Bold"/>
                </a:rPr>
                <a:t>Calculators</a:t>
              </a:r>
            </a:p>
          </p:txBody>
        </p:sp>
      </p:grpSp>
      <p:grpSp>
        <p:nvGrpSpPr>
          <p:cNvPr id="26" name="Group 26"/>
          <p:cNvGrpSpPr/>
          <p:nvPr/>
        </p:nvGrpSpPr>
        <p:grpSpPr>
          <a:xfrm>
            <a:off x="10867345" y="3436345"/>
            <a:ext cx="2868172" cy="2720648"/>
            <a:chOff x="0" y="0"/>
            <a:chExt cx="3824229" cy="3627531"/>
          </a:xfrm>
        </p:grpSpPr>
        <p:sp>
          <p:nvSpPr>
            <p:cNvPr id="27" name="Freeform 27"/>
            <p:cNvSpPr/>
            <p:nvPr/>
          </p:nvSpPr>
          <p:spPr>
            <a:xfrm>
              <a:off x="659038" y="462339"/>
              <a:ext cx="3165192" cy="3165192"/>
            </a:xfrm>
            <a:custGeom>
              <a:avLst/>
              <a:gdLst/>
              <a:ahLst/>
              <a:cxnLst/>
              <a:rect l="l" t="t" r="r" b="b"/>
              <a:pathLst>
                <a:path w="3165192" h="3165192">
                  <a:moveTo>
                    <a:pt x="0" y="0"/>
                  </a:moveTo>
                  <a:lnTo>
                    <a:pt x="3165191" y="0"/>
                  </a:lnTo>
                  <a:lnTo>
                    <a:pt x="3165191" y="3165192"/>
                  </a:lnTo>
                  <a:lnTo>
                    <a:pt x="0" y="3165192"/>
                  </a:lnTo>
                  <a:lnTo>
                    <a:pt x="0" y="0"/>
                  </a:lnTo>
                  <a:close/>
                </a:path>
              </a:pathLst>
            </a:custGeom>
            <a:blipFill>
              <a:blip r:embed="rId6">
                <a:alphaModFix amt="76000"/>
                <a:extLst>
                  <a:ext uri="{96DAC541-7B7A-43D3-8B79-37D633B846F1}">
                    <asvg:svgBlip xmlns:asvg="http://schemas.microsoft.com/office/drawing/2016/SVG/main" r:embed="rId7"/>
                  </a:ext>
                </a:extLst>
              </a:blip>
              <a:stretch>
                <a:fillRect/>
              </a:stretch>
            </a:blipFill>
          </p:spPr>
        </p:sp>
        <p:sp>
          <p:nvSpPr>
            <p:cNvPr id="28" name="Freeform 28"/>
            <p:cNvSpPr/>
            <p:nvPr/>
          </p:nvSpPr>
          <p:spPr>
            <a:xfrm>
              <a:off x="0" y="0"/>
              <a:ext cx="3472607" cy="3439631"/>
            </a:xfrm>
            <a:custGeom>
              <a:avLst/>
              <a:gdLst/>
              <a:ahLst/>
              <a:cxnLst/>
              <a:rect l="l" t="t" r="r" b="b"/>
              <a:pathLst>
                <a:path w="3472607" h="3439631">
                  <a:moveTo>
                    <a:pt x="0" y="0"/>
                  </a:moveTo>
                  <a:lnTo>
                    <a:pt x="3472607" y="0"/>
                  </a:lnTo>
                  <a:lnTo>
                    <a:pt x="3472607" y="3439631"/>
                  </a:lnTo>
                  <a:lnTo>
                    <a:pt x="0" y="3439631"/>
                  </a:lnTo>
                  <a:lnTo>
                    <a:pt x="0" y="0"/>
                  </a:lnTo>
                  <a:close/>
                </a:path>
              </a:pathLst>
            </a:custGeom>
            <a:blipFill>
              <a:blip r:embed="rId8">
                <a:extLst>
                  <a:ext uri="{96DAC541-7B7A-43D3-8B79-37D633B846F1}">
                    <asvg:svgBlip xmlns:asvg="http://schemas.microsoft.com/office/drawing/2016/SVG/main" r:embed="rId9"/>
                  </a:ext>
                </a:extLst>
              </a:blip>
              <a:stretch>
                <a:fillRect r="-148156" b="-147091"/>
              </a:stretch>
            </a:blipFill>
          </p:spPr>
        </p:sp>
        <p:sp>
          <p:nvSpPr>
            <p:cNvPr id="29" name="TextBox 29"/>
            <p:cNvSpPr txBox="1"/>
            <p:nvPr/>
          </p:nvSpPr>
          <p:spPr>
            <a:xfrm>
              <a:off x="741109" y="1089006"/>
              <a:ext cx="1990389" cy="1079288"/>
            </a:xfrm>
            <a:prstGeom prst="rect">
              <a:avLst/>
            </a:prstGeom>
          </p:spPr>
          <p:txBody>
            <a:bodyPr lIns="0" tIns="0" rIns="0" bIns="0" rtlCol="0" anchor="t">
              <a:spAutoFit/>
            </a:bodyPr>
            <a:lstStyle/>
            <a:p>
              <a:pPr algn="ctr">
                <a:lnSpc>
                  <a:spcPts val="2240"/>
                </a:lnSpc>
              </a:pPr>
              <a:r>
                <a:rPr lang="en-US" sz="1600" b="1">
                  <a:solidFill>
                    <a:srgbClr val="FFFFFF"/>
                  </a:solidFill>
                  <a:latin typeface="Gordita Bold"/>
                  <a:ea typeface="Gordita Bold"/>
                  <a:cs typeface="Gordita Bold"/>
                  <a:sym typeface="Gordita Bold"/>
                </a:rPr>
                <a:t>100+</a:t>
              </a:r>
            </a:p>
            <a:p>
              <a:pPr algn="ctr">
                <a:lnSpc>
                  <a:spcPts val="2240"/>
                </a:lnSpc>
              </a:pPr>
              <a:r>
                <a:rPr lang="en-US" sz="1600" b="1">
                  <a:solidFill>
                    <a:srgbClr val="FFFFFF"/>
                  </a:solidFill>
                  <a:latin typeface="Gordita Bold"/>
                  <a:ea typeface="Gordita Bold"/>
                  <a:cs typeface="Gordita Bold"/>
                  <a:sym typeface="Gordita Bold"/>
                </a:rPr>
                <a:t>Soft Skills</a:t>
              </a:r>
            </a:p>
            <a:p>
              <a:pPr algn="ctr">
                <a:lnSpc>
                  <a:spcPts val="2240"/>
                </a:lnSpc>
                <a:spcBef>
                  <a:spcPct val="0"/>
                </a:spcBef>
              </a:pPr>
              <a:r>
                <a:rPr lang="en-US" sz="1600" b="1">
                  <a:solidFill>
                    <a:srgbClr val="FFFFFF"/>
                  </a:solidFill>
                  <a:latin typeface="Gordita Bold"/>
                  <a:ea typeface="Gordita Bold"/>
                  <a:cs typeface="Gordita Bold"/>
                  <a:sym typeface="Gordita Bold"/>
                </a:rPr>
                <a:t>Courses</a:t>
              </a:r>
            </a:p>
          </p:txBody>
        </p:sp>
      </p:grpSp>
      <p:sp>
        <p:nvSpPr>
          <p:cNvPr id="30" name="TextBox 30"/>
          <p:cNvSpPr txBox="1"/>
          <p:nvPr/>
        </p:nvSpPr>
        <p:spPr>
          <a:xfrm>
            <a:off x="1028700" y="1961451"/>
            <a:ext cx="9067120" cy="575426"/>
          </a:xfrm>
          <a:prstGeom prst="rect">
            <a:avLst/>
          </a:prstGeom>
        </p:spPr>
        <p:txBody>
          <a:bodyPr lIns="0" tIns="0" rIns="0" bIns="0" rtlCol="0" anchor="t">
            <a:spAutoFit/>
          </a:bodyPr>
          <a:lstStyle/>
          <a:p>
            <a:pPr algn="l">
              <a:lnSpc>
                <a:spcPts val="4416"/>
              </a:lnSpc>
            </a:pPr>
            <a:r>
              <a:rPr lang="en-US" sz="4206" b="1">
                <a:solidFill>
                  <a:srgbClr val="007229"/>
                </a:solidFill>
                <a:latin typeface="Gordita Bold"/>
                <a:ea typeface="Gordita Bold"/>
                <a:cs typeface="Gordita Bold"/>
                <a:sym typeface="Gordita Bold"/>
              </a:rPr>
              <a:t>Topics on the Member Portal</a:t>
            </a:r>
          </a:p>
        </p:txBody>
      </p:sp>
      <p:sp>
        <p:nvSpPr>
          <p:cNvPr id="31" name="TextBox 31"/>
          <p:cNvSpPr txBox="1"/>
          <p:nvPr/>
        </p:nvSpPr>
        <p:spPr>
          <a:xfrm>
            <a:off x="1097488" y="3285798"/>
            <a:ext cx="3466790" cy="2024260"/>
          </a:xfrm>
          <a:prstGeom prst="rect">
            <a:avLst/>
          </a:prstGeom>
        </p:spPr>
        <p:txBody>
          <a:bodyPr lIns="0" tIns="0" rIns="0" bIns="0" rtlCol="0" anchor="t">
            <a:spAutoFit/>
          </a:bodyPr>
          <a:lstStyle/>
          <a:p>
            <a:pPr marL="358246" lvl="1" indent="-179123" algn="l">
              <a:lnSpc>
                <a:spcPts val="2323"/>
              </a:lnSpc>
              <a:buFont typeface="Arial"/>
              <a:buChar char="•"/>
            </a:pPr>
            <a:r>
              <a:rPr lang="en-US" sz="1659">
                <a:solidFill>
                  <a:srgbClr val="1C1C3D"/>
                </a:solidFill>
                <a:latin typeface="Gordita"/>
                <a:ea typeface="Gordita"/>
                <a:cs typeface="Gordita"/>
                <a:sym typeface="Gordita"/>
              </a:rPr>
              <a:t>Senior</a:t>
            </a:r>
          </a:p>
          <a:p>
            <a:pPr marL="358246" lvl="1" indent="-179123" algn="l">
              <a:lnSpc>
                <a:spcPts val="2323"/>
              </a:lnSpc>
              <a:buFont typeface="Arial"/>
              <a:buChar char="•"/>
            </a:pPr>
            <a:r>
              <a:rPr lang="en-US" sz="1659">
                <a:solidFill>
                  <a:srgbClr val="1C1C3D"/>
                </a:solidFill>
                <a:latin typeface="Gordita"/>
                <a:ea typeface="Gordita"/>
                <a:cs typeface="Gordita"/>
                <a:sym typeface="Gordita"/>
              </a:rPr>
              <a:t>Children</a:t>
            </a:r>
          </a:p>
          <a:p>
            <a:pPr marL="358246" lvl="1" indent="-179123" algn="l">
              <a:lnSpc>
                <a:spcPts val="2323"/>
              </a:lnSpc>
              <a:buFont typeface="Arial"/>
              <a:buChar char="•"/>
            </a:pPr>
            <a:r>
              <a:rPr lang="en-US" sz="1659">
                <a:solidFill>
                  <a:srgbClr val="1C1C3D"/>
                </a:solidFill>
                <a:latin typeface="Gordita"/>
                <a:ea typeface="Gordita"/>
                <a:cs typeface="Gordita"/>
                <a:sym typeface="Gordita"/>
              </a:rPr>
              <a:t>Parents</a:t>
            </a:r>
          </a:p>
          <a:p>
            <a:pPr marL="358246" lvl="1" indent="-179123" algn="l">
              <a:lnSpc>
                <a:spcPts val="2323"/>
              </a:lnSpc>
              <a:buFont typeface="Arial"/>
              <a:buChar char="•"/>
            </a:pPr>
            <a:r>
              <a:rPr lang="en-US" sz="1659">
                <a:solidFill>
                  <a:srgbClr val="1C1C3D"/>
                </a:solidFill>
                <a:latin typeface="Gordita"/>
                <a:ea typeface="Gordita"/>
                <a:cs typeface="Gordita"/>
                <a:sym typeface="Gordita"/>
              </a:rPr>
              <a:t>Relationships</a:t>
            </a:r>
          </a:p>
          <a:p>
            <a:pPr marL="358246" lvl="1" indent="-179123" algn="l">
              <a:lnSpc>
                <a:spcPts val="2323"/>
              </a:lnSpc>
              <a:buFont typeface="Arial"/>
              <a:buChar char="•"/>
            </a:pPr>
            <a:r>
              <a:rPr lang="en-US" sz="1659">
                <a:solidFill>
                  <a:srgbClr val="1C1C3D"/>
                </a:solidFill>
                <a:latin typeface="Gordita"/>
                <a:ea typeface="Gordita"/>
                <a:cs typeface="Gordita"/>
                <a:sym typeface="Gordita"/>
              </a:rPr>
              <a:t>Holidays</a:t>
            </a:r>
          </a:p>
          <a:p>
            <a:pPr marL="358246" lvl="1" indent="-179123" algn="l">
              <a:lnSpc>
                <a:spcPts val="2323"/>
              </a:lnSpc>
              <a:buFont typeface="Arial"/>
              <a:buChar char="•"/>
            </a:pPr>
            <a:r>
              <a:rPr lang="en-US" sz="1659">
                <a:solidFill>
                  <a:srgbClr val="1C1C3D"/>
                </a:solidFill>
                <a:latin typeface="Gordita"/>
                <a:ea typeface="Gordita"/>
                <a:cs typeface="Gordita"/>
                <a:sym typeface="Gordita"/>
              </a:rPr>
              <a:t>Pets</a:t>
            </a:r>
          </a:p>
          <a:p>
            <a:pPr marL="358246" lvl="1" indent="-179123" algn="l">
              <a:lnSpc>
                <a:spcPts val="2323"/>
              </a:lnSpc>
              <a:spcBef>
                <a:spcPct val="0"/>
              </a:spcBef>
              <a:buFont typeface="Arial"/>
              <a:buChar char="•"/>
            </a:pPr>
            <a:r>
              <a:rPr lang="en-US" sz="1659">
                <a:solidFill>
                  <a:srgbClr val="1C1C3D"/>
                </a:solidFill>
                <a:latin typeface="Gordita"/>
                <a:ea typeface="Gordita"/>
                <a:cs typeface="Gordita"/>
                <a:sym typeface="Gordita"/>
              </a:rPr>
              <a:t>Family</a:t>
            </a:r>
          </a:p>
        </p:txBody>
      </p:sp>
      <p:sp>
        <p:nvSpPr>
          <p:cNvPr id="33" name="TextBox 33"/>
          <p:cNvSpPr txBox="1"/>
          <p:nvPr/>
        </p:nvSpPr>
        <p:spPr>
          <a:xfrm>
            <a:off x="1028700" y="2861743"/>
            <a:ext cx="3981893" cy="363145"/>
          </a:xfrm>
          <a:prstGeom prst="rect">
            <a:avLst/>
          </a:prstGeom>
        </p:spPr>
        <p:txBody>
          <a:bodyPr lIns="0" tIns="0" rIns="0" bIns="0" rtlCol="0" anchor="t">
            <a:spAutoFit/>
          </a:bodyPr>
          <a:lstStyle/>
          <a:p>
            <a:pPr algn="l">
              <a:lnSpc>
                <a:spcPts val="2716"/>
              </a:lnSpc>
            </a:pPr>
            <a:r>
              <a:rPr lang="en-US" sz="2586" b="1">
                <a:solidFill>
                  <a:srgbClr val="A2089D"/>
                </a:solidFill>
                <a:latin typeface="Gordita Bold"/>
                <a:ea typeface="Gordita Bold"/>
                <a:cs typeface="Gordita Bold"/>
                <a:sym typeface="Gordita Bold"/>
              </a:rPr>
              <a:t>Family &amp; Relationships</a:t>
            </a:r>
          </a:p>
        </p:txBody>
      </p:sp>
      <p:sp>
        <p:nvSpPr>
          <p:cNvPr id="34" name="TextBox 34"/>
          <p:cNvSpPr txBox="1"/>
          <p:nvPr/>
        </p:nvSpPr>
        <p:spPr>
          <a:xfrm>
            <a:off x="1028700" y="5449074"/>
            <a:ext cx="3981893" cy="363145"/>
          </a:xfrm>
          <a:prstGeom prst="rect">
            <a:avLst/>
          </a:prstGeom>
        </p:spPr>
        <p:txBody>
          <a:bodyPr lIns="0" tIns="0" rIns="0" bIns="0" rtlCol="0" anchor="t">
            <a:spAutoFit/>
          </a:bodyPr>
          <a:lstStyle/>
          <a:p>
            <a:pPr algn="l">
              <a:lnSpc>
                <a:spcPts val="2716"/>
              </a:lnSpc>
            </a:pPr>
            <a:r>
              <a:rPr lang="en-US" sz="2586" b="1">
                <a:solidFill>
                  <a:srgbClr val="A2089D"/>
                </a:solidFill>
                <a:latin typeface="Gordita Bold"/>
                <a:ea typeface="Gordita Bold"/>
                <a:cs typeface="Gordita Bold"/>
                <a:sym typeface="Gordita Bold"/>
              </a:rPr>
              <a:t>Financial &amp; Legal</a:t>
            </a:r>
          </a:p>
        </p:txBody>
      </p:sp>
      <p:sp>
        <p:nvSpPr>
          <p:cNvPr id="35" name="TextBox 35"/>
          <p:cNvSpPr txBox="1"/>
          <p:nvPr/>
        </p:nvSpPr>
        <p:spPr>
          <a:xfrm>
            <a:off x="1097488" y="5870705"/>
            <a:ext cx="3466790" cy="1154986"/>
          </a:xfrm>
          <a:prstGeom prst="rect">
            <a:avLst/>
          </a:prstGeom>
        </p:spPr>
        <p:txBody>
          <a:bodyPr lIns="0" tIns="0" rIns="0" bIns="0" rtlCol="0" anchor="t">
            <a:spAutoFit/>
          </a:bodyPr>
          <a:lstStyle/>
          <a:p>
            <a:pPr marL="358246" lvl="1" indent="-179123" algn="l">
              <a:lnSpc>
                <a:spcPts val="2323"/>
              </a:lnSpc>
              <a:buFont typeface="Arial"/>
              <a:buChar char="•"/>
            </a:pPr>
            <a:r>
              <a:rPr lang="en-US" sz="1659">
                <a:solidFill>
                  <a:srgbClr val="1C1C3D"/>
                </a:solidFill>
                <a:latin typeface="Gordita"/>
                <a:ea typeface="Gordita"/>
                <a:cs typeface="Gordita"/>
                <a:sym typeface="Gordita"/>
              </a:rPr>
              <a:t>Auto</a:t>
            </a:r>
          </a:p>
          <a:p>
            <a:pPr marL="358246" lvl="1" indent="-179123" algn="l">
              <a:lnSpc>
                <a:spcPts val="2323"/>
              </a:lnSpc>
              <a:buFont typeface="Arial"/>
              <a:buChar char="•"/>
            </a:pPr>
            <a:r>
              <a:rPr lang="en-US" sz="1659">
                <a:solidFill>
                  <a:srgbClr val="1C1C3D"/>
                </a:solidFill>
                <a:latin typeface="Gordita"/>
                <a:ea typeface="Gordita"/>
                <a:cs typeface="Gordita"/>
                <a:sym typeface="Gordita"/>
              </a:rPr>
              <a:t>Financial</a:t>
            </a:r>
          </a:p>
          <a:p>
            <a:pPr marL="358246" lvl="1" indent="-179123" algn="l">
              <a:lnSpc>
                <a:spcPts val="2323"/>
              </a:lnSpc>
              <a:buFont typeface="Arial"/>
              <a:buChar char="•"/>
            </a:pPr>
            <a:r>
              <a:rPr lang="en-US" sz="1659">
                <a:solidFill>
                  <a:srgbClr val="1C1C3D"/>
                </a:solidFill>
                <a:latin typeface="Gordita"/>
                <a:ea typeface="Gordita"/>
                <a:cs typeface="Gordita"/>
                <a:sym typeface="Gordita"/>
              </a:rPr>
              <a:t>Legal</a:t>
            </a:r>
          </a:p>
          <a:p>
            <a:pPr marL="358246" lvl="1" indent="-179123" algn="l">
              <a:lnSpc>
                <a:spcPts val="2323"/>
              </a:lnSpc>
              <a:spcBef>
                <a:spcPct val="0"/>
              </a:spcBef>
              <a:buFont typeface="Arial"/>
              <a:buChar char="•"/>
            </a:pPr>
            <a:r>
              <a:rPr lang="en-US" sz="1659">
                <a:solidFill>
                  <a:srgbClr val="1C1C3D"/>
                </a:solidFill>
                <a:latin typeface="Gordita"/>
                <a:ea typeface="Gordita"/>
                <a:cs typeface="Gordita"/>
                <a:sym typeface="Gordita"/>
              </a:rPr>
              <a:t>Forms</a:t>
            </a:r>
          </a:p>
        </p:txBody>
      </p:sp>
      <p:sp>
        <p:nvSpPr>
          <p:cNvPr id="36" name="TextBox 36"/>
          <p:cNvSpPr txBox="1"/>
          <p:nvPr/>
        </p:nvSpPr>
        <p:spPr>
          <a:xfrm>
            <a:off x="1028700" y="7168413"/>
            <a:ext cx="3981893" cy="363145"/>
          </a:xfrm>
          <a:prstGeom prst="rect">
            <a:avLst/>
          </a:prstGeom>
        </p:spPr>
        <p:txBody>
          <a:bodyPr lIns="0" tIns="0" rIns="0" bIns="0" rtlCol="0" anchor="t">
            <a:spAutoFit/>
          </a:bodyPr>
          <a:lstStyle/>
          <a:p>
            <a:pPr algn="l">
              <a:lnSpc>
                <a:spcPts val="2716"/>
              </a:lnSpc>
            </a:pPr>
            <a:r>
              <a:rPr lang="en-US" sz="2586" b="1">
                <a:solidFill>
                  <a:srgbClr val="A2089D"/>
                </a:solidFill>
                <a:latin typeface="Gordita Bold"/>
                <a:ea typeface="Gordita Bold"/>
                <a:cs typeface="Gordita Bold"/>
                <a:sym typeface="Gordita Bold"/>
              </a:rPr>
              <a:t>Career &amp; Professional</a:t>
            </a:r>
          </a:p>
        </p:txBody>
      </p:sp>
      <p:sp>
        <p:nvSpPr>
          <p:cNvPr id="37" name="TextBox 37"/>
          <p:cNvSpPr txBox="1"/>
          <p:nvPr/>
        </p:nvSpPr>
        <p:spPr>
          <a:xfrm>
            <a:off x="1097488" y="7620557"/>
            <a:ext cx="3466790" cy="1154986"/>
          </a:xfrm>
          <a:prstGeom prst="rect">
            <a:avLst/>
          </a:prstGeom>
        </p:spPr>
        <p:txBody>
          <a:bodyPr lIns="0" tIns="0" rIns="0" bIns="0" rtlCol="0" anchor="t">
            <a:spAutoFit/>
          </a:bodyPr>
          <a:lstStyle/>
          <a:p>
            <a:pPr marL="358246" lvl="1" indent="-179123" algn="l">
              <a:lnSpc>
                <a:spcPts val="2323"/>
              </a:lnSpc>
              <a:buFont typeface="Arial"/>
              <a:buChar char="•"/>
            </a:pPr>
            <a:r>
              <a:rPr lang="en-US" sz="1659">
                <a:solidFill>
                  <a:srgbClr val="1C1C3D"/>
                </a:solidFill>
                <a:latin typeface="Gordita"/>
                <a:ea typeface="Gordita"/>
                <a:cs typeface="Gordita"/>
                <a:sym typeface="Gordita"/>
              </a:rPr>
              <a:t>Military</a:t>
            </a:r>
          </a:p>
          <a:p>
            <a:pPr marL="358246" lvl="1" indent="-179123" algn="l">
              <a:lnSpc>
                <a:spcPts val="2323"/>
              </a:lnSpc>
              <a:buFont typeface="Arial"/>
              <a:buChar char="•"/>
            </a:pPr>
            <a:r>
              <a:rPr lang="en-US" sz="1659">
                <a:solidFill>
                  <a:srgbClr val="1C1C3D"/>
                </a:solidFill>
                <a:latin typeface="Gordita"/>
                <a:ea typeface="Gordita"/>
                <a:cs typeface="Gordita"/>
                <a:sym typeface="Gordita"/>
              </a:rPr>
              <a:t>Careers</a:t>
            </a:r>
          </a:p>
          <a:p>
            <a:pPr marL="358246" lvl="1" indent="-179123" algn="l">
              <a:lnSpc>
                <a:spcPts val="2323"/>
              </a:lnSpc>
              <a:buFont typeface="Arial"/>
              <a:buChar char="•"/>
            </a:pPr>
            <a:r>
              <a:rPr lang="en-US" sz="1659">
                <a:solidFill>
                  <a:srgbClr val="1C1C3D"/>
                </a:solidFill>
                <a:latin typeface="Gordita"/>
                <a:ea typeface="Gordita"/>
                <a:cs typeface="Gordita"/>
                <a:sym typeface="Gordita"/>
              </a:rPr>
              <a:t>Management</a:t>
            </a:r>
          </a:p>
          <a:p>
            <a:pPr marL="358246" lvl="1" indent="-179123" algn="l">
              <a:lnSpc>
                <a:spcPts val="2323"/>
              </a:lnSpc>
              <a:spcBef>
                <a:spcPct val="0"/>
              </a:spcBef>
              <a:buFont typeface="Arial"/>
              <a:buChar char="•"/>
            </a:pPr>
            <a:r>
              <a:rPr lang="en-US" sz="1659">
                <a:solidFill>
                  <a:srgbClr val="1C1C3D"/>
                </a:solidFill>
                <a:latin typeface="Gordita"/>
                <a:ea typeface="Gordita"/>
                <a:cs typeface="Gordita"/>
                <a:sym typeface="Gordita"/>
              </a:rPr>
              <a:t>First Responders</a:t>
            </a:r>
          </a:p>
        </p:txBody>
      </p:sp>
      <p:sp>
        <p:nvSpPr>
          <p:cNvPr id="38" name="TextBox 38"/>
          <p:cNvSpPr txBox="1"/>
          <p:nvPr/>
        </p:nvSpPr>
        <p:spPr>
          <a:xfrm>
            <a:off x="5271898" y="2861743"/>
            <a:ext cx="3981893" cy="363145"/>
          </a:xfrm>
          <a:prstGeom prst="rect">
            <a:avLst/>
          </a:prstGeom>
        </p:spPr>
        <p:txBody>
          <a:bodyPr lIns="0" tIns="0" rIns="0" bIns="0" rtlCol="0" anchor="t">
            <a:spAutoFit/>
          </a:bodyPr>
          <a:lstStyle/>
          <a:p>
            <a:pPr algn="l">
              <a:lnSpc>
                <a:spcPts val="2716"/>
              </a:lnSpc>
            </a:pPr>
            <a:r>
              <a:rPr lang="en-US" sz="2586" b="1">
                <a:solidFill>
                  <a:srgbClr val="A2089D"/>
                </a:solidFill>
                <a:latin typeface="Gordita Bold"/>
                <a:ea typeface="Gordita Bold"/>
                <a:cs typeface="Gordita Bold"/>
                <a:sym typeface="Gordita Bold"/>
              </a:rPr>
              <a:t>Home &amp; Living</a:t>
            </a:r>
          </a:p>
        </p:txBody>
      </p:sp>
      <p:sp>
        <p:nvSpPr>
          <p:cNvPr id="39" name="TextBox 39"/>
          <p:cNvSpPr txBox="1"/>
          <p:nvPr/>
        </p:nvSpPr>
        <p:spPr>
          <a:xfrm>
            <a:off x="5271898" y="3285798"/>
            <a:ext cx="2699555" cy="2603777"/>
          </a:xfrm>
          <a:prstGeom prst="rect">
            <a:avLst/>
          </a:prstGeom>
        </p:spPr>
        <p:txBody>
          <a:bodyPr lIns="0" tIns="0" rIns="0" bIns="0" rtlCol="0" anchor="t">
            <a:spAutoFit/>
          </a:bodyPr>
          <a:lstStyle/>
          <a:p>
            <a:pPr marL="358246" lvl="1" indent="-179123" algn="l">
              <a:lnSpc>
                <a:spcPts val="2323"/>
              </a:lnSpc>
              <a:buFont typeface="Arial"/>
              <a:buChar char="•"/>
            </a:pPr>
            <a:r>
              <a:rPr lang="en-US" sz="1659">
                <a:solidFill>
                  <a:srgbClr val="1C1C3D"/>
                </a:solidFill>
                <a:latin typeface="Gordita"/>
                <a:ea typeface="Gordita"/>
                <a:cs typeface="Gordita"/>
                <a:sym typeface="Gordita"/>
              </a:rPr>
              <a:t>Home</a:t>
            </a:r>
          </a:p>
          <a:p>
            <a:pPr marL="358246" lvl="1" indent="-179123" algn="l">
              <a:lnSpc>
                <a:spcPts val="2323"/>
              </a:lnSpc>
              <a:buFont typeface="Arial"/>
              <a:buChar char="•"/>
            </a:pPr>
            <a:r>
              <a:rPr lang="en-US" sz="1659">
                <a:solidFill>
                  <a:srgbClr val="1C1C3D"/>
                </a:solidFill>
                <a:latin typeface="Gordita"/>
                <a:ea typeface="Gordita"/>
                <a:cs typeface="Gordita"/>
                <a:sym typeface="Gordita"/>
              </a:rPr>
              <a:t>Tech</a:t>
            </a:r>
          </a:p>
          <a:p>
            <a:pPr marL="358246" lvl="1" indent="-179123" algn="l">
              <a:lnSpc>
                <a:spcPts val="2323"/>
              </a:lnSpc>
              <a:buFont typeface="Arial"/>
              <a:buChar char="•"/>
            </a:pPr>
            <a:r>
              <a:rPr lang="en-US" sz="1659">
                <a:solidFill>
                  <a:srgbClr val="1C1C3D"/>
                </a:solidFill>
                <a:latin typeface="Gordita"/>
                <a:ea typeface="Gordita"/>
                <a:cs typeface="Gordita"/>
                <a:sym typeface="Gordita"/>
              </a:rPr>
              <a:t>Abroad</a:t>
            </a:r>
          </a:p>
          <a:p>
            <a:pPr marL="358246" lvl="1" indent="-179123" algn="l">
              <a:lnSpc>
                <a:spcPts val="2323"/>
              </a:lnSpc>
              <a:buFont typeface="Arial"/>
              <a:buChar char="•"/>
            </a:pPr>
            <a:r>
              <a:rPr lang="en-US" sz="1659">
                <a:solidFill>
                  <a:srgbClr val="1C1C3D"/>
                </a:solidFill>
                <a:latin typeface="Gordita"/>
                <a:ea typeface="Gordita"/>
                <a:cs typeface="Gordita"/>
                <a:sym typeface="Gordita"/>
              </a:rPr>
              <a:t>Outdoors</a:t>
            </a:r>
          </a:p>
          <a:p>
            <a:pPr marL="358246" lvl="1" indent="-179123" algn="l">
              <a:lnSpc>
                <a:spcPts val="2323"/>
              </a:lnSpc>
              <a:buFont typeface="Arial"/>
              <a:buChar char="•"/>
            </a:pPr>
            <a:r>
              <a:rPr lang="en-US" sz="1659">
                <a:solidFill>
                  <a:srgbClr val="1C1C3D"/>
                </a:solidFill>
                <a:latin typeface="Gordita"/>
                <a:ea typeface="Gordita"/>
                <a:cs typeface="Gordita"/>
                <a:sym typeface="Gordita"/>
              </a:rPr>
              <a:t>Disaster</a:t>
            </a:r>
          </a:p>
          <a:p>
            <a:pPr marL="358246" lvl="1" indent="-179123" algn="l">
              <a:lnSpc>
                <a:spcPts val="2323"/>
              </a:lnSpc>
              <a:buFont typeface="Arial"/>
              <a:buChar char="•"/>
            </a:pPr>
            <a:r>
              <a:rPr lang="en-US" sz="1659">
                <a:solidFill>
                  <a:srgbClr val="1C1C3D"/>
                </a:solidFill>
                <a:latin typeface="Gordita"/>
                <a:ea typeface="Gordita"/>
                <a:cs typeface="Gordita"/>
                <a:sym typeface="Gordita"/>
              </a:rPr>
              <a:t>Safety</a:t>
            </a:r>
          </a:p>
          <a:p>
            <a:pPr marL="358246" lvl="1" indent="-179123" algn="l">
              <a:lnSpc>
                <a:spcPts val="2323"/>
              </a:lnSpc>
              <a:buFont typeface="Arial"/>
              <a:buChar char="•"/>
            </a:pPr>
            <a:r>
              <a:rPr lang="en-US" sz="1659">
                <a:solidFill>
                  <a:srgbClr val="1C1C3D"/>
                </a:solidFill>
                <a:latin typeface="Gordita"/>
                <a:ea typeface="Gordita"/>
                <a:cs typeface="Gordita"/>
                <a:sym typeface="Gordita"/>
              </a:rPr>
              <a:t>Weather</a:t>
            </a:r>
          </a:p>
          <a:p>
            <a:pPr marL="358246" lvl="1" indent="-179123" algn="l">
              <a:lnSpc>
                <a:spcPts val="2323"/>
              </a:lnSpc>
              <a:buFont typeface="Arial"/>
              <a:buChar char="•"/>
            </a:pPr>
            <a:r>
              <a:rPr lang="en-US" sz="1659">
                <a:solidFill>
                  <a:srgbClr val="1C1C3D"/>
                </a:solidFill>
                <a:latin typeface="Gordita"/>
                <a:ea typeface="Gordita"/>
                <a:cs typeface="Gordita"/>
                <a:sym typeface="Gordita"/>
              </a:rPr>
              <a:t>Living</a:t>
            </a:r>
          </a:p>
          <a:p>
            <a:pPr marL="358246" lvl="1" indent="-179123" algn="l">
              <a:lnSpc>
                <a:spcPts val="2323"/>
              </a:lnSpc>
              <a:spcBef>
                <a:spcPct val="0"/>
              </a:spcBef>
              <a:buFont typeface="Arial"/>
              <a:buChar char="•"/>
            </a:pPr>
            <a:r>
              <a:rPr lang="en-US" sz="1659">
                <a:solidFill>
                  <a:srgbClr val="1C1C3D"/>
                </a:solidFill>
                <a:latin typeface="Gordita"/>
                <a:ea typeface="Gordita"/>
                <a:cs typeface="Gordita"/>
                <a:sym typeface="Gordita"/>
              </a:rPr>
              <a:t>Observances</a:t>
            </a:r>
          </a:p>
        </p:txBody>
      </p:sp>
      <p:sp>
        <p:nvSpPr>
          <p:cNvPr id="40" name="TextBox 40"/>
          <p:cNvSpPr txBox="1"/>
          <p:nvPr/>
        </p:nvSpPr>
        <p:spPr>
          <a:xfrm>
            <a:off x="5271898" y="6000470"/>
            <a:ext cx="3981893" cy="363145"/>
          </a:xfrm>
          <a:prstGeom prst="rect">
            <a:avLst/>
          </a:prstGeom>
        </p:spPr>
        <p:txBody>
          <a:bodyPr lIns="0" tIns="0" rIns="0" bIns="0" rtlCol="0" anchor="t">
            <a:spAutoFit/>
          </a:bodyPr>
          <a:lstStyle/>
          <a:p>
            <a:pPr algn="l">
              <a:lnSpc>
                <a:spcPts val="2716"/>
              </a:lnSpc>
            </a:pPr>
            <a:r>
              <a:rPr lang="en-US" sz="2586" b="1">
                <a:solidFill>
                  <a:srgbClr val="A2089D"/>
                </a:solidFill>
                <a:latin typeface="Gordita Bold"/>
                <a:ea typeface="Gordita Bold"/>
                <a:cs typeface="Gordita Bold"/>
                <a:sym typeface="Gordita Bold"/>
              </a:rPr>
              <a:t>Health &amp; Well-Being</a:t>
            </a:r>
          </a:p>
        </p:txBody>
      </p:sp>
      <p:sp>
        <p:nvSpPr>
          <p:cNvPr id="41" name="TextBox 41"/>
          <p:cNvSpPr txBox="1"/>
          <p:nvPr/>
        </p:nvSpPr>
        <p:spPr>
          <a:xfrm>
            <a:off x="5271898" y="6376946"/>
            <a:ext cx="2194167" cy="1734502"/>
          </a:xfrm>
          <a:prstGeom prst="rect">
            <a:avLst/>
          </a:prstGeom>
        </p:spPr>
        <p:txBody>
          <a:bodyPr lIns="0" tIns="0" rIns="0" bIns="0" rtlCol="0" anchor="t">
            <a:spAutoFit/>
          </a:bodyPr>
          <a:lstStyle/>
          <a:p>
            <a:pPr marL="358246" lvl="1" indent="-179123" algn="l">
              <a:lnSpc>
                <a:spcPts val="2323"/>
              </a:lnSpc>
              <a:buFont typeface="Arial"/>
              <a:buChar char="•"/>
            </a:pPr>
            <a:r>
              <a:rPr lang="en-US" sz="1659">
                <a:solidFill>
                  <a:srgbClr val="1C1C3D"/>
                </a:solidFill>
                <a:latin typeface="Gordita"/>
                <a:ea typeface="Gordita"/>
                <a:cs typeface="Gordita"/>
                <a:sym typeface="Gordita"/>
              </a:rPr>
              <a:t>Nutrition</a:t>
            </a:r>
          </a:p>
          <a:p>
            <a:pPr marL="358246" lvl="1" indent="-179123" algn="l">
              <a:lnSpc>
                <a:spcPts val="2323"/>
              </a:lnSpc>
              <a:buFont typeface="Arial"/>
              <a:buChar char="•"/>
            </a:pPr>
            <a:r>
              <a:rPr lang="en-US" sz="1659">
                <a:solidFill>
                  <a:srgbClr val="1C1C3D"/>
                </a:solidFill>
                <a:latin typeface="Gordita"/>
                <a:ea typeface="Gordita"/>
                <a:cs typeface="Gordita"/>
                <a:sym typeface="Gordita"/>
              </a:rPr>
              <a:t>Health</a:t>
            </a:r>
          </a:p>
          <a:p>
            <a:pPr marL="358246" lvl="1" indent="-179123" algn="l">
              <a:lnSpc>
                <a:spcPts val="2323"/>
              </a:lnSpc>
              <a:buFont typeface="Arial"/>
              <a:buChar char="•"/>
            </a:pPr>
            <a:r>
              <a:rPr lang="en-US" sz="1659">
                <a:solidFill>
                  <a:srgbClr val="1C1C3D"/>
                </a:solidFill>
                <a:latin typeface="Gordita"/>
                <a:ea typeface="Gordita"/>
                <a:cs typeface="Gordita"/>
                <a:sym typeface="Gordita"/>
              </a:rPr>
              <a:t>Addiction</a:t>
            </a:r>
          </a:p>
          <a:p>
            <a:pPr marL="358246" lvl="1" indent="-179123" algn="l">
              <a:lnSpc>
                <a:spcPts val="2323"/>
              </a:lnSpc>
              <a:buFont typeface="Arial"/>
              <a:buChar char="•"/>
            </a:pPr>
            <a:r>
              <a:rPr lang="en-US" sz="1659">
                <a:solidFill>
                  <a:srgbClr val="1C1C3D"/>
                </a:solidFill>
                <a:latin typeface="Gordita"/>
                <a:ea typeface="Gordita"/>
                <a:cs typeface="Gordita"/>
                <a:sym typeface="Gordita"/>
              </a:rPr>
              <a:t>Fitness</a:t>
            </a:r>
          </a:p>
          <a:p>
            <a:pPr marL="358246" lvl="1" indent="-179123" algn="l">
              <a:lnSpc>
                <a:spcPts val="2323"/>
              </a:lnSpc>
              <a:buFont typeface="Arial"/>
              <a:buChar char="•"/>
            </a:pPr>
            <a:r>
              <a:rPr lang="en-US" sz="1659">
                <a:solidFill>
                  <a:srgbClr val="1C1C3D"/>
                </a:solidFill>
                <a:latin typeface="Gordita"/>
                <a:ea typeface="Gordita"/>
                <a:cs typeface="Gordita"/>
                <a:sym typeface="Gordita"/>
              </a:rPr>
              <a:t>Mental Health</a:t>
            </a:r>
          </a:p>
          <a:p>
            <a:pPr marL="358246" lvl="1" indent="-179123" algn="l">
              <a:lnSpc>
                <a:spcPts val="2323"/>
              </a:lnSpc>
              <a:spcBef>
                <a:spcPct val="0"/>
              </a:spcBef>
              <a:buFont typeface="Arial"/>
              <a:buChar char="•"/>
            </a:pPr>
            <a:r>
              <a:rPr lang="en-US" sz="1659">
                <a:solidFill>
                  <a:srgbClr val="1C1C3D"/>
                </a:solidFill>
                <a:latin typeface="Gordita"/>
                <a:ea typeface="Gordita"/>
                <a:cs typeface="Gordita"/>
                <a:sym typeface="Gordita"/>
              </a:rPr>
              <a:t>Podcasts</a:t>
            </a:r>
          </a:p>
        </p:txBody>
      </p:sp>
      <p:sp>
        <p:nvSpPr>
          <p:cNvPr id="42" name="TextBox 42"/>
          <p:cNvSpPr txBox="1"/>
          <p:nvPr/>
        </p:nvSpPr>
        <p:spPr>
          <a:xfrm>
            <a:off x="5271898" y="8219048"/>
            <a:ext cx="3981893" cy="363145"/>
          </a:xfrm>
          <a:prstGeom prst="rect">
            <a:avLst/>
          </a:prstGeom>
        </p:spPr>
        <p:txBody>
          <a:bodyPr lIns="0" tIns="0" rIns="0" bIns="0" rtlCol="0" anchor="t">
            <a:spAutoFit/>
          </a:bodyPr>
          <a:lstStyle/>
          <a:p>
            <a:pPr algn="l">
              <a:lnSpc>
                <a:spcPts val="2716"/>
              </a:lnSpc>
            </a:pPr>
            <a:r>
              <a:rPr lang="en-US" sz="2586" b="1">
                <a:solidFill>
                  <a:srgbClr val="A2089D"/>
                </a:solidFill>
                <a:latin typeface="Gordita Bold"/>
                <a:ea typeface="Gordita Bold"/>
                <a:cs typeface="Gordita Bold"/>
                <a:sym typeface="Gordita Bold"/>
              </a:rPr>
              <a:t>Education &amp; Learning</a:t>
            </a:r>
          </a:p>
        </p:txBody>
      </p:sp>
      <p:sp>
        <p:nvSpPr>
          <p:cNvPr id="43" name="TextBox 43"/>
          <p:cNvSpPr txBox="1"/>
          <p:nvPr/>
        </p:nvSpPr>
        <p:spPr>
          <a:xfrm>
            <a:off x="5271898" y="8615590"/>
            <a:ext cx="3466790" cy="865228"/>
          </a:xfrm>
          <a:prstGeom prst="rect">
            <a:avLst/>
          </a:prstGeom>
        </p:spPr>
        <p:txBody>
          <a:bodyPr lIns="0" tIns="0" rIns="0" bIns="0" rtlCol="0" anchor="t">
            <a:spAutoFit/>
          </a:bodyPr>
          <a:lstStyle/>
          <a:p>
            <a:pPr marL="358246" lvl="1" indent="-179123" algn="l">
              <a:lnSpc>
                <a:spcPts val="2323"/>
              </a:lnSpc>
              <a:buFont typeface="Arial"/>
              <a:buChar char="•"/>
            </a:pPr>
            <a:r>
              <a:rPr lang="en-US" sz="1659">
                <a:solidFill>
                  <a:srgbClr val="1C1C3D"/>
                </a:solidFill>
                <a:latin typeface="Gordita"/>
                <a:ea typeface="Gordita"/>
                <a:cs typeface="Gordita"/>
                <a:sym typeface="Gordita"/>
              </a:rPr>
              <a:t>Student</a:t>
            </a:r>
          </a:p>
          <a:p>
            <a:pPr marL="358246" lvl="1" indent="-179123" algn="l">
              <a:lnSpc>
                <a:spcPts val="2323"/>
              </a:lnSpc>
              <a:buFont typeface="Arial"/>
              <a:buChar char="•"/>
            </a:pPr>
            <a:r>
              <a:rPr lang="en-US" sz="1659">
                <a:solidFill>
                  <a:srgbClr val="1C1C3D"/>
                </a:solidFill>
                <a:latin typeface="Gordita"/>
                <a:ea typeface="Gordita"/>
                <a:cs typeface="Gordita"/>
                <a:sym typeface="Gordita"/>
              </a:rPr>
              <a:t>Higher Education</a:t>
            </a:r>
          </a:p>
          <a:p>
            <a:pPr marL="358246" lvl="1" indent="-179123" algn="l">
              <a:lnSpc>
                <a:spcPts val="2323"/>
              </a:lnSpc>
              <a:spcBef>
                <a:spcPct val="0"/>
              </a:spcBef>
              <a:buFont typeface="Arial"/>
              <a:buChar char="•"/>
            </a:pPr>
            <a:r>
              <a:rPr lang="en-US" sz="1659">
                <a:solidFill>
                  <a:srgbClr val="1C1C3D"/>
                </a:solidFill>
                <a:latin typeface="Gordita"/>
                <a:ea typeface="Gordita"/>
                <a:cs typeface="Gordita"/>
                <a:sym typeface="Gordita"/>
              </a:rPr>
              <a:t>Education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5885" t="-35267" r="-29381"/>
            </a:stretch>
          </a:blipFill>
        </p:spPr>
      </p:sp>
      <p:sp>
        <p:nvSpPr>
          <p:cNvPr id="3" name="Freeform 3"/>
          <p:cNvSpPr/>
          <p:nvPr/>
        </p:nvSpPr>
        <p:spPr>
          <a:xfrm>
            <a:off x="8323175" y="-1824805"/>
            <a:ext cx="10537869" cy="13575354"/>
          </a:xfrm>
          <a:custGeom>
            <a:avLst/>
            <a:gdLst/>
            <a:ahLst/>
            <a:cxnLst/>
            <a:rect l="l" t="t" r="r" b="b"/>
            <a:pathLst>
              <a:path w="10537869" h="13575354">
                <a:moveTo>
                  <a:pt x="0" y="0"/>
                </a:moveTo>
                <a:lnTo>
                  <a:pt x="10537868" y="0"/>
                </a:lnTo>
                <a:lnTo>
                  <a:pt x="10537868" y="13575354"/>
                </a:lnTo>
                <a:lnTo>
                  <a:pt x="0" y="135753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2687928" y="4107814"/>
            <a:ext cx="5785416" cy="5785416"/>
          </a:xfrm>
          <a:custGeom>
            <a:avLst/>
            <a:gdLst/>
            <a:ahLst/>
            <a:cxnLst/>
            <a:rect l="l" t="t" r="r" b="b"/>
            <a:pathLst>
              <a:path w="5785416" h="5785416">
                <a:moveTo>
                  <a:pt x="0" y="0"/>
                </a:moveTo>
                <a:lnTo>
                  <a:pt x="5785416" y="0"/>
                </a:lnTo>
                <a:lnTo>
                  <a:pt x="5785416" y="5785416"/>
                </a:lnTo>
                <a:lnTo>
                  <a:pt x="0" y="578541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12586718" y="1064302"/>
            <a:ext cx="5081705" cy="4300393"/>
          </a:xfrm>
          <a:custGeom>
            <a:avLst/>
            <a:gdLst/>
            <a:ahLst/>
            <a:cxnLst/>
            <a:rect l="l" t="t" r="r" b="b"/>
            <a:pathLst>
              <a:path w="5081705" h="4300393">
                <a:moveTo>
                  <a:pt x="0" y="0"/>
                </a:moveTo>
                <a:lnTo>
                  <a:pt x="5081705" y="0"/>
                </a:lnTo>
                <a:lnTo>
                  <a:pt x="5081705" y="4300392"/>
                </a:lnTo>
                <a:lnTo>
                  <a:pt x="0" y="4300392"/>
                </a:lnTo>
                <a:lnTo>
                  <a:pt x="0" y="0"/>
                </a:lnTo>
                <a:close/>
              </a:path>
            </a:pathLst>
          </a:custGeom>
          <a:blipFill>
            <a:blip r:embed="rId8">
              <a:alphaModFix amt="6000"/>
              <a:extLst>
                <a:ext uri="{96DAC541-7B7A-43D3-8B79-37D633B846F1}">
                  <asvg:svgBlip xmlns:asvg="http://schemas.microsoft.com/office/drawing/2016/SVG/main" r:embed="rId9"/>
                </a:ext>
              </a:extLst>
            </a:blip>
            <a:stretch>
              <a:fillRect/>
            </a:stretch>
          </a:blipFill>
        </p:spPr>
      </p:sp>
      <p:grpSp>
        <p:nvGrpSpPr>
          <p:cNvPr id="6" name="Group 6"/>
          <p:cNvGrpSpPr/>
          <p:nvPr/>
        </p:nvGrpSpPr>
        <p:grpSpPr>
          <a:xfrm>
            <a:off x="10875158" y="2726142"/>
            <a:ext cx="6532158" cy="6532158"/>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0"/>
              <a:stretch>
                <a:fillRect l="-25046" r="-25046"/>
              </a:stretch>
            </a:blipFill>
            <a:ln w="171450" cap="sq">
              <a:solidFill>
                <a:srgbClr val="FFFFFF"/>
              </a:solidFill>
              <a:prstDash val="solid"/>
              <a:miter/>
            </a:ln>
          </p:spPr>
        </p:sp>
      </p:grpSp>
      <p:sp>
        <p:nvSpPr>
          <p:cNvPr id="8" name="Freeform 8"/>
          <p:cNvSpPr/>
          <p:nvPr/>
        </p:nvSpPr>
        <p:spPr>
          <a:xfrm>
            <a:off x="10673559" y="4073660"/>
            <a:ext cx="663895" cy="695178"/>
          </a:xfrm>
          <a:custGeom>
            <a:avLst/>
            <a:gdLst/>
            <a:ahLst/>
            <a:cxnLst/>
            <a:rect l="l" t="t" r="r" b="b"/>
            <a:pathLst>
              <a:path w="663895" h="695178">
                <a:moveTo>
                  <a:pt x="0" y="0"/>
                </a:moveTo>
                <a:lnTo>
                  <a:pt x="663895" y="0"/>
                </a:lnTo>
                <a:lnTo>
                  <a:pt x="663895" y="695178"/>
                </a:lnTo>
                <a:lnTo>
                  <a:pt x="0" y="69517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9" name="AutoShape 9"/>
          <p:cNvSpPr/>
          <p:nvPr/>
        </p:nvSpPr>
        <p:spPr>
          <a:xfrm>
            <a:off x="1028700" y="4621258"/>
            <a:ext cx="8115300" cy="0"/>
          </a:xfrm>
          <a:prstGeom prst="line">
            <a:avLst/>
          </a:prstGeom>
          <a:ln w="38100" cap="flat">
            <a:solidFill>
              <a:srgbClr val="45A03D"/>
            </a:solidFill>
            <a:prstDash val="solid"/>
            <a:headEnd type="none" w="sm" len="sm"/>
            <a:tailEnd type="none" w="sm" len="sm"/>
          </a:ln>
        </p:spPr>
      </p:sp>
      <p:grpSp>
        <p:nvGrpSpPr>
          <p:cNvPr id="10" name="Group 10"/>
          <p:cNvGrpSpPr/>
          <p:nvPr/>
        </p:nvGrpSpPr>
        <p:grpSpPr>
          <a:xfrm>
            <a:off x="10693160" y="348896"/>
            <a:ext cx="1430811" cy="1430811"/>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p:spPr>
        </p:sp>
        <p:sp>
          <p:nvSpPr>
            <p:cNvPr id="12" name="TextBox 12"/>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dirty="0"/>
            </a:p>
          </p:txBody>
        </p:sp>
      </p:grpSp>
      <p:grpSp>
        <p:nvGrpSpPr>
          <p:cNvPr id="13" name="Group 13"/>
          <p:cNvGrpSpPr/>
          <p:nvPr/>
        </p:nvGrpSpPr>
        <p:grpSpPr>
          <a:xfrm>
            <a:off x="11196448" y="7619581"/>
            <a:ext cx="1187739" cy="1187739"/>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5A03D"/>
            </a:solidFill>
            <a:ln w="85725" cap="sq">
              <a:solidFill>
                <a:srgbClr val="FFFFFF"/>
              </a:solidFill>
              <a:prstDash val="solid"/>
              <a:miter/>
            </a:ln>
          </p:spPr>
        </p:sp>
        <p:sp>
          <p:nvSpPr>
            <p:cNvPr id="15" name="TextBox 15"/>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dirty="0"/>
            </a:p>
          </p:txBody>
        </p:sp>
      </p:grpSp>
      <p:grpSp>
        <p:nvGrpSpPr>
          <p:cNvPr id="16" name="Group 16"/>
          <p:cNvGrpSpPr/>
          <p:nvPr/>
        </p:nvGrpSpPr>
        <p:grpSpPr>
          <a:xfrm>
            <a:off x="16974262" y="2301364"/>
            <a:ext cx="285038" cy="285038"/>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a:ln cap="sq">
              <a:noFill/>
              <a:prstDash val="solid"/>
              <a:miter/>
            </a:ln>
          </p:spPr>
        </p:sp>
        <p:sp>
          <p:nvSpPr>
            <p:cNvPr id="18" name="TextBox 18"/>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dirty="0"/>
            </a:p>
          </p:txBody>
        </p:sp>
      </p:grpSp>
      <p:sp>
        <p:nvSpPr>
          <p:cNvPr id="19" name="Freeform 19"/>
          <p:cNvSpPr/>
          <p:nvPr/>
        </p:nvSpPr>
        <p:spPr>
          <a:xfrm>
            <a:off x="1028700" y="938890"/>
            <a:ext cx="3314404" cy="687895"/>
          </a:xfrm>
          <a:custGeom>
            <a:avLst/>
            <a:gdLst/>
            <a:ahLst/>
            <a:cxnLst/>
            <a:rect l="l" t="t" r="r" b="b"/>
            <a:pathLst>
              <a:path w="3314404" h="687895">
                <a:moveTo>
                  <a:pt x="0" y="0"/>
                </a:moveTo>
                <a:lnTo>
                  <a:pt x="3314404" y="0"/>
                </a:lnTo>
                <a:lnTo>
                  <a:pt x="3314404" y="687896"/>
                </a:lnTo>
                <a:lnTo>
                  <a:pt x="0" y="687896"/>
                </a:lnTo>
                <a:lnTo>
                  <a:pt x="0" y="0"/>
                </a:lnTo>
                <a:close/>
              </a:path>
            </a:pathLst>
          </a:custGeom>
          <a:blipFill>
            <a:blip r:embed="rId13"/>
            <a:stretch>
              <a:fillRect l="-8602" t="-39414" r="-6719" b="-54315"/>
            </a:stretch>
          </a:blipFill>
        </p:spPr>
      </p:sp>
      <p:grpSp>
        <p:nvGrpSpPr>
          <p:cNvPr id="20" name="Group 20"/>
          <p:cNvGrpSpPr/>
          <p:nvPr/>
        </p:nvGrpSpPr>
        <p:grpSpPr>
          <a:xfrm>
            <a:off x="1161171" y="2205345"/>
            <a:ext cx="9359417" cy="799104"/>
            <a:chOff x="0" y="0"/>
            <a:chExt cx="12479222" cy="1065472"/>
          </a:xfrm>
        </p:grpSpPr>
        <p:sp>
          <p:nvSpPr>
            <p:cNvPr id="21" name="Freeform 21"/>
            <p:cNvSpPr/>
            <p:nvPr/>
          </p:nvSpPr>
          <p:spPr>
            <a:xfrm>
              <a:off x="0" y="0"/>
              <a:ext cx="888337" cy="1065472"/>
            </a:xfrm>
            <a:custGeom>
              <a:avLst/>
              <a:gdLst/>
              <a:ahLst/>
              <a:cxnLst/>
              <a:rect l="l" t="t" r="r" b="b"/>
              <a:pathLst>
                <a:path w="888337" h="1065472">
                  <a:moveTo>
                    <a:pt x="0" y="0"/>
                  </a:moveTo>
                  <a:lnTo>
                    <a:pt x="888337" y="0"/>
                  </a:lnTo>
                  <a:lnTo>
                    <a:pt x="888337" y="1065472"/>
                  </a:lnTo>
                  <a:lnTo>
                    <a:pt x="0" y="106547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2" name="TextBox 22"/>
            <p:cNvSpPr txBox="1"/>
            <p:nvPr/>
          </p:nvSpPr>
          <p:spPr>
            <a:xfrm>
              <a:off x="1154825" y="76200"/>
              <a:ext cx="11324397" cy="939954"/>
            </a:xfrm>
            <a:prstGeom prst="rect">
              <a:avLst/>
            </a:prstGeom>
          </p:spPr>
          <p:txBody>
            <a:bodyPr lIns="0" tIns="0" rIns="0" bIns="0" rtlCol="0" anchor="t">
              <a:spAutoFit/>
            </a:bodyPr>
            <a:lstStyle/>
            <a:p>
              <a:pPr algn="l">
                <a:lnSpc>
                  <a:spcPts val="5256"/>
                </a:lnSpc>
              </a:pPr>
              <a:r>
                <a:rPr lang="en-US" sz="5006" b="1" dirty="0">
                  <a:solidFill>
                    <a:srgbClr val="007229"/>
                  </a:solidFill>
                  <a:latin typeface="Gordita Bold"/>
                  <a:ea typeface="Gordita Bold"/>
                  <a:cs typeface="Gordita Bold"/>
                  <a:sym typeface="Gordita Bold"/>
                </a:rPr>
                <a:t>Legal Assistance</a:t>
              </a:r>
            </a:p>
          </p:txBody>
        </p:sp>
      </p:grpSp>
      <p:sp>
        <p:nvSpPr>
          <p:cNvPr id="23" name="TextBox 23"/>
          <p:cNvSpPr txBox="1"/>
          <p:nvPr/>
        </p:nvSpPr>
        <p:spPr>
          <a:xfrm>
            <a:off x="1161171" y="3402057"/>
            <a:ext cx="7581021" cy="476251"/>
          </a:xfrm>
          <a:prstGeom prst="rect">
            <a:avLst/>
          </a:prstGeom>
        </p:spPr>
        <p:txBody>
          <a:bodyPr lIns="0" tIns="0" rIns="0" bIns="0" rtlCol="0" anchor="t">
            <a:spAutoFit/>
          </a:bodyPr>
          <a:lstStyle/>
          <a:p>
            <a:pPr algn="l">
              <a:lnSpc>
                <a:spcPts val="3675"/>
              </a:lnSpc>
            </a:pPr>
            <a:r>
              <a:rPr lang="en-US" sz="3500" dirty="0">
                <a:solidFill>
                  <a:srgbClr val="1C1C3D"/>
                </a:solidFill>
                <a:latin typeface="Gordita"/>
                <a:ea typeface="Gordita"/>
                <a:cs typeface="Gordita"/>
                <a:sym typeface="Gordita"/>
              </a:rPr>
              <a:t>When you need advice</a:t>
            </a:r>
          </a:p>
        </p:txBody>
      </p:sp>
      <p:sp>
        <p:nvSpPr>
          <p:cNvPr id="24" name="TextBox 24"/>
          <p:cNvSpPr txBox="1"/>
          <p:nvPr/>
        </p:nvSpPr>
        <p:spPr>
          <a:xfrm>
            <a:off x="1028700" y="4742541"/>
            <a:ext cx="9644859" cy="3181448"/>
          </a:xfrm>
          <a:prstGeom prst="rect">
            <a:avLst/>
          </a:prstGeom>
        </p:spPr>
        <p:txBody>
          <a:bodyPr lIns="0" tIns="0" rIns="0" bIns="0" rtlCol="0" anchor="t">
            <a:spAutoFit/>
          </a:bodyPr>
          <a:lstStyle/>
          <a:p>
            <a:pPr algn="l">
              <a:lnSpc>
                <a:spcPts val="2520"/>
              </a:lnSpc>
            </a:pPr>
            <a:r>
              <a:rPr lang="en-US" sz="1800" dirty="0">
                <a:solidFill>
                  <a:srgbClr val="000000"/>
                </a:solidFill>
                <a:latin typeface="Gordita"/>
                <a:ea typeface="Gordita"/>
                <a:cs typeface="Gordita"/>
                <a:sym typeface="Gordita"/>
              </a:rPr>
              <a:t>Free 30-minute consultation with an attorney or mediator to assist with legal issues and questions. Then if you require counsel, you receive a 25% discount.</a:t>
            </a:r>
          </a:p>
          <a:p>
            <a:pPr algn="l">
              <a:lnSpc>
                <a:spcPts val="2520"/>
              </a:lnSpc>
            </a:pPr>
            <a:endParaRPr lang="en-US" sz="1800" dirty="0">
              <a:solidFill>
                <a:srgbClr val="000000"/>
              </a:solidFill>
              <a:latin typeface="Gordita"/>
              <a:ea typeface="Gordita"/>
              <a:cs typeface="Gordita"/>
              <a:sym typeface="Gordita"/>
            </a:endParaRPr>
          </a:p>
          <a:p>
            <a:pPr algn="l">
              <a:lnSpc>
                <a:spcPts val="2520"/>
              </a:lnSpc>
            </a:pPr>
            <a:r>
              <a:rPr lang="en-US" sz="1800" dirty="0">
                <a:solidFill>
                  <a:srgbClr val="000000"/>
                </a:solidFill>
                <a:latin typeface="Gordita"/>
                <a:ea typeface="Gordita"/>
                <a:cs typeface="Gordita"/>
                <a:sym typeface="Gordita"/>
              </a:rPr>
              <a:t>This engagement can be in-person or virtual.</a:t>
            </a:r>
          </a:p>
          <a:p>
            <a:pPr algn="l">
              <a:lnSpc>
                <a:spcPts val="2520"/>
              </a:lnSpc>
            </a:pPr>
            <a:endParaRPr lang="en-US" sz="1800" dirty="0">
              <a:solidFill>
                <a:srgbClr val="000000"/>
              </a:solidFill>
              <a:latin typeface="Gordita"/>
              <a:ea typeface="Gordita"/>
              <a:cs typeface="Gordita"/>
              <a:sym typeface="Gordita"/>
            </a:endParaRPr>
          </a:p>
          <a:p>
            <a:pPr algn="l">
              <a:lnSpc>
                <a:spcPts val="2520"/>
              </a:lnSpc>
            </a:pPr>
            <a:r>
              <a:rPr lang="en-US" sz="1800" dirty="0">
                <a:solidFill>
                  <a:srgbClr val="000000"/>
                </a:solidFill>
                <a:latin typeface="Gordita"/>
                <a:ea typeface="Gordita"/>
                <a:cs typeface="Gordita"/>
                <a:sym typeface="Gordita"/>
              </a:rPr>
              <a:t>Topics include will building, estate planning, divorce, custody, and more.</a:t>
            </a:r>
          </a:p>
          <a:p>
            <a:pPr algn="l">
              <a:lnSpc>
                <a:spcPts val="2520"/>
              </a:lnSpc>
            </a:pPr>
            <a:endParaRPr lang="en-US" sz="1800" dirty="0">
              <a:solidFill>
                <a:srgbClr val="000000"/>
              </a:solidFill>
              <a:latin typeface="Gordita"/>
              <a:ea typeface="Gordita"/>
              <a:cs typeface="Gordita"/>
              <a:sym typeface="Gordita"/>
            </a:endParaRPr>
          </a:p>
          <a:p>
            <a:pPr algn="l">
              <a:lnSpc>
                <a:spcPts val="2520"/>
              </a:lnSpc>
            </a:pPr>
            <a:r>
              <a:rPr lang="en-US" sz="1800" dirty="0">
                <a:solidFill>
                  <a:srgbClr val="000000"/>
                </a:solidFill>
                <a:latin typeface="Gordita"/>
                <a:ea typeface="Gordita"/>
                <a:cs typeface="Gordita"/>
                <a:sym typeface="Gordita"/>
              </a:rPr>
              <a:t>Excluded topics include employer-related issues, wrongful termination, malpractice, disability, worker’s compensation, etc. </a:t>
            </a:r>
          </a:p>
          <a:p>
            <a:pPr algn="l">
              <a:lnSpc>
                <a:spcPts val="2520"/>
              </a:lnSpc>
              <a:spcBef>
                <a:spcPct val="0"/>
              </a:spcBef>
            </a:pPr>
            <a:endParaRPr lang="en-US" sz="1800" dirty="0">
              <a:solidFill>
                <a:srgbClr val="000000"/>
              </a:solidFill>
              <a:latin typeface="Gordita"/>
              <a:ea typeface="Gordita"/>
              <a:cs typeface="Gordita"/>
              <a:sym typeface="Gordita"/>
            </a:endParaRPr>
          </a:p>
        </p:txBody>
      </p:sp>
      <p:sp>
        <p:nvSpPr>
          <p:cNvPr id="25" name="TextBox 25"/>
          <p:cNvSpPr txBox="1"/>
          <p:nvPr/>
        </p:nvSpPr>
        <p:spPr>
          <a:xfrm>
            <a:off x="1028700" y="8322945"/>
            <a:ext cx="9175553" cy="306705"/>
          </a:xfrm>
          <a:prstGeom prst="rect">
            <a:avLst/>
          </a:prstGeom>
        </p:spPr>
        <p:txBody>
          <a:bodyPr lIns="0" tIns="0" rIns="0" bIns="0" rtlCol="0" anchor="t">
            <a:spAutoFit/>
          </a:bodyPr>
          <a:lstStyle/>
          <a:p>
            <a:pPr algn="l">
              <a:lnSpc>
                <a:spcPts val="2520"/>
              </a:lnSpc>
              <a:spcBef>
                <a:spcPct val="0"/>
              </a:spcBef>
            </a:pPr>
            <a:r>
              <a:rPr lang="en-US" sz="1800" dirty="0">
                <a:solidFill>
                  <a:srgbClr val="000000"/>
                </a:solidFill>
                <a:latin typeface="Gordita"/>
                <a:ea typeface="Gordita"/>
                <a:cs typeface="Gordita"/>
                <a:sym typeface="Gordita"/>
              </a:rPr>
              <a:t>Call our office or chat on the work life member portal to access.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5885" t="-35267" r="-29381"/>
            </a:stretch>
          </a:blipFill>
        </p:spPr>
      </p:sp>
      <p:sp>
        <p:nvSpPr>
          <p:cNvPr id="3" name="Freeform 3"/>
          <p:cNvSpPr/>
          <p:nvPr/>
        </p:nvSpPr>
        <p:spPr>
          <a:xfrm>
            <a:off x="8323175" y="-1824805"/>
            <a:ext cx="10537869" cy="13575354"/>
          </a:xfrm>
          <a:custGeom>
            <a:avLst/>
            <a:gdLst/>
            <a:ahLst/>
            <a:cxnLst/>
            <a:rect l="l" t="t" r="r" b="b"/>
            <a:pathLst>
              <a:path w="10537869" h="13575354">
                <a:moveTo>
                  <a:pt x="0" y="0"/>
                </a:moveTo>
                <a:lnTo>
                  <a:pt x="10537868" y="0"/>
                </a:lnTo>
                <a:lnTo>
                  <a:pt x="10537868" y="13575354"/>
                </a:lnTo>
                <a:lnTo>
                  <a:pt x="0" y="135753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2687928" y="4107814"/>
            <a:ext cx="5785416" cy="5785416"/>
          </a:xfrm>
          <a:custGeom>
            <a:avLst/>
            <a:gdLst/>
            <a:ahLst/>
            <a:cxnLst/>
            <a:rect l="l" t="t" r="r" b="b"/>
            <a:pathLst>
              <a:path w="5785416" h="5785416">
                <a:moveTo>
                  <a:pt x="0" y="0"/>
                </a:moveTo>
                <a:lnTo>
                  <a:pt x="5785416" y="0"/>
                </a:lnTo>
                <a:lnTo>
                  <a:pt x="5785416" y="5785416"/>
                </a:lnTo>
                <a:lnTo>
                  <a:pt x="0" y="578541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12586718" y="1064302"/>
            <a:ext cx="5081705" cy="4300393"/>
          </a:xfrm>
          <a:custGeom>
            <a:avLst/>
            <a:gdLst/>
            <a:ahLst/>
            <a:cxnLst/>
            <a:rect l="l" t="t" r="r" b="b"/>
            <a:pathLst>
              <a:path w="5081705" h="4300393">
                <a:moveTo>
                  <a:pt x="0" y="0"/>
                </a:moveTo>
                <a:lnTo>
                  <a:pt x="5081705" y="0"/>
                </a:lnTo>
                <a:lnTo>
                  <a:pt x="5081705" y="4300392"/>
                </a:lnTo>
                <a:lnTo>
                  <a:pt x="0" y="4300392"/>
                </a:lnTo>
                <a:lnTo>
                  <a:pt x="0" y="0"/>
                </a:lnTo>
                <a:close/>
              </a:path>
            </a:pathLst>
          </a:custGeom>
          <a:blipFill>
            <a:blip r:embed="rId8">
              <a:alphaModFix amt="6000"/>
              <a:extLst>
                <a:ext uri="{96DAC541-7B7A-43D3-8B79-37D633B846F1}">
                  <asvg:svgBlip xmlns:asvg="http://schemas.microsoft.com/office/drawing/2016/SVG/main" r:embed="rId9"/>
                </a:ext>
              </a:extLst>
            </a:blip>
            <a:stretch>
              <a:fillRect/>
            </a:stretch>
          </a:blipFill>
        </p:spPr>
      </p:sp>
      <p:grpSp>
        <p:nvGrpSpPr>
          <p:cNvPr id="6" name="Group 6"/>
          <p:cNvGrpSpPr/>
          <p:nvPr/>
        </p:nvGrpSpPr>
        <p:grpSpPr>
          <a:xfrm>
            <a:off x="10875158" y="2726142"/>
            <a:ext cx="6532158" cy="6532158"/>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0"/>
              <a:stretch>
                <a:fillRect l="-25046" r="-25046"/>
              </a:stretch>
            </a:blipFill>
            <a:ln w="171450" cap="sq">
              <a:solidFill>
                <a:srgbClr val="FFFFFF"/>
              </a:solidFill>
              <a:prstDash val="solid"/>
              <a:miter/>
            </a:ln>
          </p:spPr>
        </p:sp>
      </p:grpSp>
      <p:sp>
        <p:nvSpPr>
          <p:cNvPr id="8" name="Freeform 8"/>
          <p:cNvSpPr/>
          <p:nvPr/>
        </p:nvSpPr>
        <p:spPr>
          <a:xfrm>
            <a:off x="10673559" y="4073660"/>
            <a:ext cx="663895" cy="695178"/>
          </a:xfrm>
          <a:custGeom>
            <a:avLst/>
            <a:gdLst/>
            <a:ahLst/>
            <a:cxnLst/>
            <a:rect l="l" t="t" r="r" b="b"/>
            <a:pathLst>
              <a:path w="663895" h="695178">
                <a:moveTo>
                  <a:pt x="0" y="0"/>
                </a:moveTo>
                <a:lnTo>
                  <a:pt x="663895" y="0"/>
                </a:lnTo>
                <a:lnTo>
                  <a:pt x="663895" y="695178"/>
                </a:lnTo>
                <a:lnTo>
                  <a:pt x="0" y="69517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9" name="AutoShape 9"/>
          <p:cNvSpPr/>
          <p:nvPr/>
        </p:nvSpPr>
        <p:spPr>
          <a:xfrm>
            <a:off x="1028700" y="4621258"/>
            <a:ext cx="8115300" cy="0"/>
          </a:xfrm>
          <a:prstGeom prst="line">
            <a:avLst/>
          </a:prstGeom>
          <a:ln w="38100" cap="flat">
            <a:solidFill>
              <a:srgbClr val="45A03D"/>
            </a:solidFill>
            <a:prstDash val="solid"/>
            <a:headEnd type="none" w="sm" len="sm"/>
            <a:tailEnd type="none" w="sm" len="sm"/>
          </a:ln>
        </p:spPr>
      </p:sp>
      <p:grpSp>
        <p:nvGrpSpPr>
          <p:cNvPr id="10" name="Group 10"/>
          <p:cNvGrpSpPr/>
          <p:nvPr/>
        </p:nvGrpSpPr>
        <p:grpSpPr>
          <a:xfrm>
            <a:off x="12586718" y="8495348"/>
            <a:ext cx="1430811" cy="1430811"/>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p:spPr>
        </p:sp>
        <p:sp>
          <p:nvSpPr>
            <p:cNvPr id="12" name="TextBox 12"/>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dirty="0"/>
            </a:p>
          </p:txBody>
        </p:sp>
      </p:grpSp>
      <p:grpSp>
        <p:nvGrpSpPr>
          <p:cNvPr id="13" name="Group 13"/>
          <p:cNvGrpSpPr/>
          <p:nvPr/>
        </p:nvGrpSpPr>
        <p:grpSpPr>
          <a:xfrm>
            <a:off x="16665430" y="4027388"/>
            <a:ext cx="1187739" cy="1187739"/>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5A03D"/>
            </a:solidFill>
            <a:ln w="85725" cap="sq">
              <a:solidFill>
                <a:srgbClr val="FFFFFF"/>
              </a:solidFill>
              <a:prstDash val="solid"/>
              <a:miter/>
            </a:ln>
          </p:spPr>
        </p:sp>
        <p:sp>
          <p:nvSpPr>
            <p:cNvPr id="15" name="TextBox 15"/>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dirty="0"/>
            </a:p>
          </p:txBody>
        </p:sp>
      </p:grpSp>
      <p:grpSp>
        <p:nvGrpSpPr>
          <p:cNvPr id="16" name="Group 16"/>
          <p:cNvGrpSpPr/>
          <p:nvPr/>
        </p:nvGrpSpPr>
        <p:grpSpPr>
          <a:xfrm>
            <a:off x="14141237" y="1282838"/>
            <a:ext cx="285038" cy="285038"/>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a:ln cap="sq">
              <a:noFill/>
              <a:prstDash val="solid"/>
              <a:miter/>
            </a:ln>
          </p:spPr>
        </p:sp>
        <p:sp>
          <p:nvSpPr>
            <p:cNvPr id="18" name="TextBox 18"/>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dirty="0"/>
            </a:p>
          </p:txBody>
        </p:sp>
      </p:grpSp>
      <p:sp>
        <p:nvSpPr>
          <p:cNvPr id="19" name="Freeform 19"/>
          <p:cNvSpPr/>
          <p:nvPr/>
        </p:nvSpPr>
        <p:spPr>
          <a:xfrm>
            <a:off x="1028700" y="938890"/>
            <a:ext cx="3314404" cy="687895"/>
          </a:xfrm>
          <a:custGeom>
            <a:avLst/>
            <a:gdLst/>
            <a:ahLst/>
            <a:cxnLst/>
            <a:rect l="l" t="t" r="r" b="b"/>
            <a:pathLst>
              <a:path w="3314404" h="687895">
                <a:moveTo>
                  <a:pt x="0" y="0"/>
                </a:moveTo>
                <a:lnTo>
                  <a:pt x="3314404" y="0"/>
                </a:lnTo>
                <a:lnTo>
                  <a:pt x="3314404" y="687896"/>
                </a:lnTo>
                <a:lnTo>
                  <a:pt x="0" y="687896"/>
                </a:lnTo>
                <a:lnTo>
                  <a:pt x="0" y="0"/>
                </a:lnTo>
                <a:close/>
              </a:path>
            </a:pathLst>
          </a:custGeom>
          <a:blipFill>
            <a:blip r:embed="rId13"/>
            <a:stretch>
              <a:fillRect l="-8602" t="-39414" r="-6719" b="-54315"/>
            </a:stretch>
          </a:blipFill>
        </p:spPr>
      </p:sp>
      <p:grpSp>
        <p:nvGrpSpPr>
          <p:cNvPr id="20" name="Group 20"/>
          <p:cNvGrpSpPr/>
          <p:nvPr/>
        </p:nvGrpSpPr>
        <p:grpSpPr>
          <a:xfrm>
            <a:off x="1161171" y="2205345"/>
            <a:ext cx="9359417" cy="762115"/>
            <a:chOff x="0" y="0"/>
            <a:chExt cx="12479222" cy="1016154"/>
          </a:xfrm>
        </p:grpSpPr>
        <p:sp>
          <p:nvSpPr>
            <p:cNvPr id="21" name="Freeform 21"/>
            <p:cNvSpPr/>
            <p:nvPr/>
          </p:nvSpPr>
          <p:spPr>
            <a:xfrm>
              <a:off x="0" y="17864"/>
              <a:ext cx="876256" cy="980427"/>
            </a:xfrm>
            <a:custGeom>
              <a:avLst/>
              <a:gdLst/>
              <a:ahLst/>
              <a:cxnLst/>
              <a:rect l="l" t="t" r="r" b="b"/>
              <a:pathLst>
                <a:path w="876256" h="980427">
                  <a:moveTo>
                    <a:pt x="0" y="0"/>
                  </a:moveTo>
                  <a:lnTo>
                    <a:pt x="876256" y="0"/>
                  </a:lnTo>
                  <a:lnTo>
                    <a:pt x="876256" y="980426"/>
                  </a:lnTo>
                  <a:lnTo>
                    <a:pt x="0" y="98042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2" name="TextBox 22"/>
            <p:cNvSpPr txBox="1"/>
            <p:nvPr/>
          </p:nvSpPr>
          <p:spPr>
            <a:xfrm>
              <a:off x="1154825" y="76200"/>
              <a:ext cx="11324397" cy="939954"/>
            </a:xfrm>
            <a:prstGeom prst="rect">
              <a:avLst/>
            </a:prstGeom>
          </p:spPr>
          <p:txBody>
            <a:bodyPr lIns="0" tIns="0" rIns="0" bIns="0" rtlCol="0" anchor="t">
              <a:spAutoFit/>
            </a:bodyPr>
            <a:lstStyle/>
            <a:p>
              <a:pPr algn="l">
                <a:lnSpc>
                  <a:spcPts val="5256"/>
                </a:lnSpc>
              </a:pPr>
              <a:r>
                <a:rPr lang="en-US" sz="5006" b="1" dirty="0">
                  <a:solidFill>
                    <a:srgbClr val="007229"/>
                  </a:solidFill>
                  <a:latin typeface="Gordita Bold"/>
                  <a:ea typeface="Gordita Bold"/>
                  <a:cs typeface="Gordita Bold"/>
                  <a:sym typeface="Gordita Bold"/>
                </a:rPr>
                <a:t>Financial Consultation</a:t>
              </a:r>
            </a:p>
          </p:txBody>
        </p:sp>
      </p:grpSp>
      <p:sp>
        <p:nvSpPr>
          <p:cNvPr id="23" name="TextBox 23"/>
          <p:cNvSpPr txBox="1"/>
          <p:nvPr/>
        </p:nvSpPr>
        <p:spPr>
          <a:xfrm>
            <a:off x="1161171" y="3402057"/>
            <a:ext cx="7581021" cy="476251"/>
          </a:xfrm>
          <a:prstGeom prst="rect">
            <a:avLst/>
          </a:prstGeom>
        </p:spPr>
        <p:txBody>
          <a:bodyPr lIns="0" tIns="0" rIns="0" bIns="0" rtlCol="0" anchor="t">
            <a:spAutoFit/>
          </a:bodyPr>
          <a:lstStyle/>
          <a:p>
            <a:pPr algn="l">
              <a:lnSpc>
                <a:spcPts val="3675"/>
              </a:lnSpc>
            </a:pPr>
            <a:r>
              <a:rPr lang="en-US" sz="3500" dirty="0">
                <a:solidFill>
                  <a:srgbClr val="1C1C3D"/>
                </a:solidFill>
                <a:latin typeface="Gordita"/>
                <a:ea typeface="Gordita"/>
                <a:cs typeface="Gordita"/>
                <a:sym typeface="Gordita"/>
              </a:rPr>
              <a:t>When you want to ask</a:t>
            </a:r>
          </a:p>
        </p:txBody>
      </p:sp>
      <p:sp>
        <p:nvSpPr>
          <p:cNvPr id="24" name="TextBox 24"/>
          <p:cNvSpPr txBox="1"/>
          <p:nvPr/>
        </p:nvSpPr>
        <p:spPr>
          <a:xfrm>
            <a:off x="1028700" y="4742541"/>
            <a:ext cx="9644859" cy="3764280"/>
          </a:xfrm>
          <a:prstGeom prst="rect">
            <a:avLst/>
          </a:prstGeom>
        </p:spPr>
        <p:txBody>
          <a:bodyPr lIns="0" tIns="0" rIns="0" bIns="0" rtlCol="0" anchor="t">
            <a:spAutoFit/>
          </a:bodyPr>
          <a:lstStyle/>
          <a:p>
            <a:pPr algn="l">
              <a:lnSpc>
                <a:spcPts val="2520"/>
              </a:lnSpc>
            </a:pPr>
            <a:r>
              <a:rPr lang="en-US" sz="1800" dirty="0">
                <a:solidFill>
                  <a:srgbClr val="000000"/>
                </a:solidFill>
                <a:latin typeface="Gordita"/>
                <a:ea typeface="Gordita"/>
                <a:cs typeface="Gordita"/>
                <a:sym typeface="Gordita"/>
              </a:rPr>
              <a:t>All our Coaches are Certified in their area of expertise and deliver top-notch financial counseling designed to help restore financial balance to people’s lives.</a:t>
            </a:r>
          </a:p>
          <a:p>
            <a:pPr algn="l">
              <a:lnSpc>
                <a:spcPts val="2520"/>
              </a:lnSpc>
            </a:pPr>
            <a:endParaRPr lang="en-US" sz="1800" dirty="0">
              <a:solidFill>
                <a:srgbClr val="000000"/>
              </a:solidFill>
              <a:latin typeface="Gordita"/>
              <a:ea typeface="Gordita"/>
              <a:cs typeface="Gordita"/>
              <a:sym typeface="Gordita"/>
            </a:endParaRPr>
          </a:p>
          <a:p>
            <a:pPr algn="l">
              <a:lnSpc>
                <a:spcPts val="2520"/>
              </a:lnSpc>
            </a:pPr>
            <a:r>
              <a:rPr lang="en-US" sz="1800" dirty="0">
                <a:solidFill>
                  <a:srgbClr val="000000"/>
                </a:solidFill>
                <a:latin typeface="Gordita"/>
                <a:ea typeface="Gordita"/>
                <a:cs typeface="Gordita"/>
                <a:sym typeface="Gordita"/>
              </a:rPr>
              <a:t>Comprehensive Financial coaching that addresses many facets of a client situation. This counseling model is not scripted, and places focus on problem resolution, goal setting, and behavioral and financial awareness to financially empower individuals.</a:t>
            </a:r>
          </a:p>
          <a:p>
            <a:pPr algn="l">
              <a:lnSpc>
                <a:spcPts val="2520"/>
              </a:lnSpc>
            </a:pPr>
            <a:endParaRPr lang="en-US" sz="1800" dirty="0">
              <a:solidFill>
                <a:srgbClr val="000000"/>
              </a:solidFill>
              <a:latin typeface="Gordita"/>
              <a:ea typeface="Gordita"/>
              <a:cs typeface="Gordita"/>
              <a:sym typeface="Gordita"/>
            </a:endParaRPr>
          </a:p>
          <a:p>
            <a:pPr algn="l">
              <a:lnSpc>
                <a:spcPts val="2520"/>
              </a:lnSpc>
            </a:pPr>
            <a:r>
              <a:rPr lang="en-US" sz="1800" dirty="0">
                <a:solidFill>
                  <a:srgbClr val="000000"/>
                </a:solidFill>
                <a:latin typeface="Gordita"/>
                <a:ea typeface="Gordita"/>
                <a:cs typeface="Gordita"/>
                <a:sym typeface="Gordita"/>
              </a:rPr>
              <a:t>Areas of service &amp; coaching include budgeting, debt management, tax questions, retirement planning advice, identity theft, savings coaching, credit review/improvement, consumer advocacy and more.</a:t>
            </a:r>
          </a:p>
          <a:p>
            <a:pPr algn="l">
              <a:lnSpc>
                <a:spcPts val="2520"/>
              </a:lnSpc>
            </a:pPr>
            <a:endParaRPr lang="en-US" sz="1800" dirty="0">
              <a:solidFill>
                <a:srgbClr val="000000"/>
              </a:solidFill>
              <a:latin typeface="Gordita"/>
              <a:ea typeface="Gordita"/>
              <a:cs typeface="Gordita"/>
              <a:sym typeface="Gordita"/>
            </a:endParaRPr>
          </a:p>
          <a:p>
            <a:pPr algn="l">
              <a:lnSpc>
                <a:spcPts val="2520"/>
              </a:lnSpc>
              <a:spcBef>
                <a:spcPct val="0"/>
              </a:spcBef>
            </a:pPr>
            <a:r>
              <a:rPr lang="en-US" sz="1800" dirty="0">
                <a:solidFill>
                  <a:srgbClr val="000000"/>
                </a:solidFill>
                <a:latin typeface="Gordita"/>
                <a:ea typeface="Gordita"/>
                <a:cs typeface="Gordita"/>
                <a:sym typeface="Gordita"/>
              </a:rPr>
              <a:t>These advisors do not provide money or tell the clients how to invest.</a:t>
            </a:r>
          </a:p>
        </p:txBody>
      </p:sp>
      <p:sp>
        <p:nvSpPr>
          <p:cNvPr id="25" name="TextBox 25"/>
          <p:cNvSpPr txBox="1"/>
          <p:nvPr/>
        </p:nvSpPr>
        <p:spPr>
          <a:xfrm>
            <a:off x="1028700" y="8904048"/>
            <a:ext cx="9175553" cy="306705"/>
          </a:xfrm>
          <a:prstGeom prst="rect">
            <a:avLst/>
          </a:prstGeom>
        </p:spPr>
        <p:txBody>
          <a:bodyPr lIns="0" tIns="0" rIns="0" bIns="0" rtlCol="0" anchor="t">
            <a:spAutoFit/>
          </a:bodyPr>
          <a:lstStyle/>
          <a:p>
            <a:pPr algn="l">
              <a:lnSpc>
                <a:spcPts val="2520"/>
              </a:lnSpc>
              <a:spcBef>
                <a:spcPct val="0"/>
              </a:spcBef>
            </a:pPr>
            <a:r>
              <a:rPr lang="en-US" sz="1800" dirty="0">
                <a:solidFill>
                  <a:srgbClr val="000000"/>
                </a:solidFill>
                <a:latin typeface="Gordita"/>
                <a:ea typeface="Gordita"/>
                <a:cs typeface="Gordita"/>
                <a:sym typeface="Gordita"/>
              </a:rPr>
              <a:t>Call our office or chat on the work life member portal to access.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5885" t="-35267" r="-29381"/>
            </a:stretch>
          </a:blipFill>
        </p:spPr>
      </p:sp>
      <p:sp>
        <p:nvSpPr>
          <p:cNvPr id="3" name="Freeform 3"/>
          <p:cNvSpPr/>
          <p:nvPr/>
        </p:nvSpPr>
        <p:spPr>
          <a:xfrm>
            <a:off x="8323175" y="-1824805"/>
            <a:ext cx="10537869" cy="13575354"/>
          </a:xfrm>
          <a:custGeom>
            <a:avLst/>
            <a:gdLst/>
            <a:ahLst/>
            <a:cxnLst/>
            <a:rect l="l" t="t" r="r" b="b"/>
            <a:pathLst>
              <a:path w="10537869" h="13575354">
                <a:moveTo>
                  <a:pt x="0" y="0"/>
                </a:moveTo>
                <a:lnTo>
                  <a:pt x="10537868" y="0"/>
                </a:lnTo>
                <a:lnTo>
                  <a:pt x="10537868" y="13575354"/>
                </a:lnTo>
                <a:lnTo>
                  <a:pt x="0" y="1357535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12687928" y="4107814"/>
            <a:ext cx="5785416" cy="5785416"/>
          </a:xfrm>
          <a:custGeom>
            <a:avLst/>
            <a:gdLst/>
            <a:ahLst/>
            <a:cxnLst/>
            <a:rect l="l" t="t" r="r" b="b"/>
            <a:pathLst>
              <a:path w="5785416" h="5785416">
                <a:moveTo>
                  <a:pt x="0" y="0"/>
                </a:moveTo>
                <a:lnTo>
                  <a:pt x="5785416" y="0"/>
                </a:lnTo>
                <a:lnTo>
                  <a:pt x="5785416" y="5785416"/>
                </a:lnTo>
                <a:lnTo>
                  <a:pt x="0" y="578541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12586718" y="1064302"/>
            <a:ext cx="5081705" cy="4300393"/>
          </a:xfrm>
          <a:custGeom>
            <a:avLst/>
            <a:gdLst/>
            <a:ahLst/>
            <a:cxnLst/>
            <a:rect l="l" t="t" r="r" b="b"/>
            <a:pathLst>
              <a:path w="5081705" h="4300393">
                <a:moveTo>
                  <a:pt x="0" y="0"/>
                </a:moveTo>
                <a:lnTo>
                  <a:pt x="5081705" y="0"/>
                </a:lnTo>
                <a:lnTo>
                  <a:pt x="5081705" y="4300392"/>
                </a:lnTo>
                <a:lnTo>
                  <a:pt x="0" y="4300392"/>
                </a:lnTo>
                <a:lnTo>
                  <a:pt x="0" y="0"/>
                </a:lnTo>
                <a:close/>
              </a:path>
            </a:pathLst>
          </a:custGeom>
          <a:blipFill>
            <a:blip r:embed="rId8">
              <a:alphaModFix amt="6000"/>
              <a:extLst>
                <a:ext uri="{96DAC541-7B7A-43D3-8B79-37D633B846F1}">
                  <asvg:svgBlip xmlns:asvg="http://schemas.microsoft.com/office/drawing/2016/SVG/main" r:embed="rId9"/>
                </a:ext>
              </a:extLst>
            </a:blip>
            <a:stretch>
              <a:fillRect/>
            </a:stretch>
          </a:blipFill>
        </p:spPr>
      </p:sp>
      <p:grpSp>
        <p:nvGrpSpPr>
          <p:cNvPr id="6" name="Group 6"/>
          <p:cNvGrpSpPr/>
          <p:nvPr/>
        </p:nvGrpSpPr>
        <p:grpSpPr>
          <a:xfrm>
            <a:off x="10875158" y="2726142"/>
            <a:ext cx="6532158" cy="6532158"/>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0"/>
              <a:stretch>
                <a:fillRect r="-50093"/>
              </a:stretch>
            </a:blipFill>
            <a:ln w="171450" cap="sq">
              <a:solidFill>
                <a:srgbClr val="FFFFFF"/>
              </a:solidFill>
              <a:prstDash val="solid"/>
              <a:miter/>
            </a:ln>
          </p:spPr>
        </p:sp>
      </p:grpSp>
      <p:sp>
        <p:nvSpPr>
          <p:cNvPr id="8" name="Freeform 8"/>
          <p:cNvSpPr/>
          <p:nvPr/>
        </p:nvSpPr>
        <p:spPr>
          <a:xfrm>
            <a:off x="10673559" y="4073660"/>
            <a:ext cx="663895" cy="695178"/>
          </a:xfrm>
          <a:custGeom>
            <a:avLst/>
            <a:gdLst/>
            <a:ahLst/>
            <a:cxnLst/>
            <a:rect l="l" t="t" r="r" b="b"/>
            <a:pathLst>
              <a:path w="663895" h="695178">
                <a:moveTo>
                  <a:pt x="0" y="0"/>
                </a:moveTo>
                <a:lnTo>
                  <a:pt x="663895" y="0"/>
                </a:lnTo>
                <a:lnTo>
                  <a:pt x="663895" y="695178"/>
                </a:lnTo>
                <a:lnTo>
                  <a:pt x="0" y="69517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9" name="AutoShape 9"/>
          <p:cNvSpPr/>
          <p:nvPr/>
        </p:nvSpPr>
        <p:spPr>
          <a:xfrm>
            <a:off x="1028700" y="4621258"/>
            <a:ext cx="8115300" cy="0"/>
          </a:xfrm>
          <a:prstGeom prst="line">
            <a:avLst/>
          </a:prstGeom>
          <a:ln w="38100" cap="flat">
            <a:solidFill>
              <a:srgbClr val="45A03D"/>
            </a:solidFill>
            <a:prstDash val="solid"/>
            <a:headEnd type="none" w="sm" len="sm"/>
            <a:tailEnd type="none" w="sm" len="sm"/>
          </a:ln>
        </p:spPr>
      </p:sp>
      <p:grpSp>
        <p:nvGrpSpPr>
          <p:cNvPr id="10" name="Group 10"/>
          <p:cNvGrpSpPr/>
          <p:nvPr/>
        </p:nvGrpSpPr>
        <p:grpSpPr>
          <a:xfrm>
            <a:off x="12586718" y="8495348"/>
            <a:ext cx="1430811" cy="1430811"/>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p:spPr>
        </p:sp>
        <p:sp>
          <p:nvSpPr>
            <p:cNvPr id="12" name="TextBox 12"/>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dirty="0"/>
            </a:p>
          </p:txBody>
        </p:sp>
      </p:grpSp>
      <p:grpSp>
        <p:nvGrpSpPr>
          <p:cNvPr id="13" name="Group 13"/>
          <p:cNvGrpSpPr/>
          <p:nvPr/>
        </p:nvGrpSpPr>
        <p:grpSpPr>
          <a:xfrm>
            <a:off x="16665430" y="4027388"/>
            <a:ext cx="1187739" cy="1187739"/>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5A03D"/>
            </a:solidFill>
            <a:ln w="85725" cap="sq">
              <a:solidFill>
                <a:srgbClr val="FFFFFF"/>
              </a:solidFill>
              <a:prstDash val="solid"/>
              <a:miter/>
            </a:ln>
          </p:spPr>
        </p:sp>
        <p:sp>
          <p:nvSpPr>
            <p:cNvPr id="15" name="TextBox 15"/>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dirty="0"/>
            </a:p>
          </p:txBody>
        </p:sp>
      </p:grpSp>
      <p:grpSp>
        <p:nvGrpSpPr>
          <p:cNvPr id="16" name="Group 16"/>
          <p:cNvGrpSpPr/>
          <p:nvPr/>
        </p:nvGrpSpPr>
        <p:grpSpPr>
          <a:xfrm>
            <a:off x="14141237" y="1282838"/>
            <a:ext cx="285038" cy="285038"/>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a:ln cap="sq">
              <a:noFill/>
              <a:prstDash val="solid"/>
              <a:miter/>
            </a:ln>
          </p:spPr>
        </p:sp>
        <p:sp>
          <p:nvSpPr>
            <p:cNvPr id="18" name="TextBox 18"/>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dirty="0"/>
            </a:p>
          </p:txBody>
        </p:sp>
      </p:grpSp>
      <p:sp>
        <p:nvSpPr>
          <p:cNvPr id="19" name="Freeform 19"/>
          <p:cNvSpPr/>
          <p:nvPr/>
        </p:nvSpPr>
        <p:spPr>
          <a:xfrm>
            <a:off x="1028700" y="938890"/>
            <a:ext cx="3314404" cy="687895"/>
          </a:xfrm>
          <a:custGeom>
            <a:avLst/>
            <a:gdLst/>
            <a:ahLst/>
            <a:cxnLst/>
            <a:rect l="l" t="t" r="r" b="b"/>
            <a:pathLst>
              <a:path w="3314404" h="687895">
                <a:moveTo>
                  <a:pt x="0" y="0"/>
                </a:moveTo>
                <a:lnTo>
                  <a:pt x="3314404" y="0"/>
                </a:lnTo>
                <a:lnTo>
                  <a:pt x="3314404" y="687896"/>
                </a:lnTo>
                <a:lnTo>
                  <a:pt x="0" y="687896"/>
                </a:lnTo>
                <a:lnTo>
                  <a:pt x="0" y="0"/>
                </a:lnTo>
                <a:close/>
              </a:path>
            </a:pathLst>
          </a:custGeom>
          <a:blipFill>
            <a:blip r:embed="rId13"/>
            <a:stretch>
              <a:fillRect l="-8602" t="-39414" r="-6719" b="-54315"/>
            </a:stretch>
          </a:blipFill>
        </p:spPr>
      </p:sp>
      <p:grpSp>
        <p:nvGrpSpPr>
          <p:cNvPr id="20" name="Group 20"/>
          <p:cNvGrpSpPr/>
          <p:nvPr/>
        </p:nvGrpSpPr>
        <p:grpSpPr>
          <a:xfrm>
            <a:off x="1161171" y="2205345"/>
            <a:ext cx="9359417" cy="762115"/>
            <a:chOff x="0" y="0"/>
            <a:chExt cx="12479222" cy="1016154"/>
          </a:xfrm>
        </p:grpSpPr>
        <p:sp>
          <p:nvSpPr>
            <p:cNvPr id="21" name="Freeform 21"/>
            <p:cNvSpPr/>
            <p:nvPr/>
          </p:nvSpPr>
          <p:spPr>
            <a:xfrm>
              <a:off x="0" y="14350"/>
              <a:ext cx="861553" cy="987454"/>
            </a:xfrm>
            <a:custGeom>
              <a:avLst/>
              <a:gdLst/>
              <a:ahLst/>
              <a:cxnLst/>
              <a:rect l="l" t="t" r="r" b="b"/>
              <a:pathLst>
                <a:path w="861553" h="987454">
                  <a:moveTo>
                    <a:pt x="0" y="0"/>
                  </a:moveTo>
                  <a:lnTo>
                    <a:pt x="861553" y="0"/>
                  </a:lnTo>
                  <a:lnTo>
                    <a:pt x="861553" y="987454"/>
                  </a:lnTo>
                  <a:lnTo>
                    <a:pt x="0" y="98745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22" name="TextBox 22"/>
            <p:cNvSpPr txBox="1"/>
            <p:nvPr/>
          </p:nvSpPr>
          <p:spPr>
            <a:xfrm>
              <a:off x="1154825" y="76200"/>
              <a:ext cx="11324397" cy="939954"/>
            </a:xfrm>
            <a:prstGeom prst="rect">
              <a:avLst/>
            </a:prstGeom>
          </p:spPr>
          <p:txBody>
            <a:bodyPr lIns="0" tIns="0" rIns="0" bIns="0" rtlCol="0" anchor="t">
              <a:spAutoFit/>
            </a:bodyPr>
            <a:lstStyle/>
            <a:p>
              <a:pPr algn="l">
                <a:lnSpc>
                  <a:spcPts val="5256"/>
                </a:lnSpc>
              </a:pPr>
              <a:r>
                <a:rPr lang="en-US" sz="5006" b="1" dirty="0" err="1">
                  <a:solidFill>
                    <a:srgbClr val="007229"/>
                  </a:solidFill>
                  <a:latin typeface="Gordita Bold"/>
                  <a:ea typeface="Gordita Bold"/>
                  <a:cs typeface="Gordita Bold"/>
                  <a:sym typeface="Gordita Bold"/>
                </a:rPr>
                <a:t>Managment</a:t>
              </a:r>
              <a:r>
                <a:rPr lang="en-US" sz="5006" b="1" dirty="0">
                  <a:solidFill>
                    <a:srgbClr val="007229"/>
                  </a:solidFill>
                  <a:latin typeface="Gordita Bold"/>
                  <a:ea typeface="Gordita Bold"/>
                  <a:cs typeface="Gordita Bold"/>
                  <a:sym typeface="Gordita Bold"/>
                </a:rPr>
                <a:t> Support</a:t>
              </a:r>
            </a:p>
          </p:txBody>
        </p:sp>
      </p:grpSp>
      <p:sp>
        <p:nvSpPr>
          <p:cNvPr id="23" name="TextBox 23"/>
          <p:cNvSpPr txBox="1"/>
          <p:nvPr/>
        </p:nvSpPr>
        <p:spPr>
          <a:xfrm>
            <a:off x="1161171" y="3402057"/>
            <a:ext cx="7581021" cy="476251"/>
          </a:xfrm>
          <a:prstGeom prst="rect">
            <a:avLst/>
          </a:prstGeom>
        </p:spPr>
        <p:txBody>
          <a:bodyPr lIns="0" tIns="0" rIns="0" bIns="0" rtlCol="0" anchor="t">
            <a:spAutoFit/>
          </a:bodyPr>
          <a:lstStyle/>
          <a:p>
            <a:pPr algn="l">
              <a:lnSpc>
                <a:spcPts val="3675"/>
              </a:lnSpc>
            </a:pPr>
            <a:r>
              <a:rPr lang="en-US" sz="3500">
                <a:solidFill>
                  <a:srgbClr val="1C1C3D"/>
                </a:solidFill>
                <a:latin typeface="Gordita"/>
                <a:ea typeface="Gordita"/>
                <a:cs typeface="Gordita"/>
                <a:sym typeface="Gordita"/>
              </a:rPr>
              <a:t>When you want guidance</a:t>
            </a:r>
          </a:p>
        </p:txBody>
      </p:sp>
      <p:sp>
        <p:nvSpPr>
          <p:cNvPr id="24" name="TextBox 24"/>
          <p:cNvSpPr txBox="1"/>
          <p:nvPr/>
        </p:nvSpPr>
        <p:spPr>
          <a:xfrm>
            <a:off x="1028700" y="4742541"/>
            <a:ext cx="9644859" cy="3449955"/>
          </a:xfrm>
          <a:prstGeom prst="rect">
            <a:avLst/>
          </a:prstGeom>
        </p:spPr>
        <p:txBody>
          <a:bodyPr lIns="0" tIns="0" rIns="0" bIns="0" rtlCol="0" anchor="t">
            <a:spAutoFit/>
          </a:bodyPr>
          <a:lstStyle/>
          <a:p>
            <a:pPr algn="l">
              <a:lnSpc>
                <a:spcPts val="2520"/>
              </a:lnSpc>
            </a:pPr>
            <a:r>
              <a:rPr lang="en-US" sz="1800">
                <a:solidFill>
                  <a:srgbClr val="000000"/>
                </a:solidFill>
                <a:latin typeface="Gordita"/>
                <a:ea typeface="Gordita"/>
                <a:cs typeface="Gordita"/>
                <a:sym typeface="Gordita"/>
              </a:rPr>
              <a:t>Free </a:t>
            </a:r>
            <a:r>
              <a:rPr lang="en-US" sz="1800" b="1">
                <a:solidFill>
                  <a:srgbClr val="076324"/>
                </a:solidFill>
                <a:latin typeface="Gordita Bold"/>
                <a:ea typeface="Gordita Bold"/>
                <a:cs typeface="Gordita Bold"/>
                <a:sym typeface="Gordita Bold"/>
              </a:rPr>
              <a:t>confidential</a:t>
            </a:r>
            <a:r>
              <a:rPr lang="en-US" sz="1800">
                <a:solidFill>
                  <a:srgbClr val="000000"/>
                </a:solidFill>
                <a:latin typeface="Gordita"/>
                <a:ea typeface="Gordita"/>
                <a:cs typeface="Gordita"/>
                <a:sym typeface="Gordita"/>
              </a:rPr>
              <a:t> consultations to assist with workplace challenges.</a:t>
            </a:r>
          </a:p>
          <a:p>
            <a:pPr algn="l">
              <a:lnSpc>
                <a:spcPts val="2520"/>
              </a:lnSpc>
            </a:pPr>
            <a:endParaRPr lang="en-US" sz="1800">
              <a:solidFill>
                <a:srgbClr val="000000"/>
              </a:solidFill>
              <a:latin typeface="Gordita"/>
              <a:ea typeface="Gordita"/>
              <a:cs typeface="Gordita"/>
              <a:sym typeface="Gordita"/>
            </a:endParaRPr>
          </a:p>
          <a:p>
            <a:pPr algn="l">
              <a:lnSpc>
                <a:spcPts val="2520"/>
              </a:lnSpc>
            </a:pPr>
            <a:r>
              <a:rPr lang="en-US" sz="1800">
                <a:solidFill>
                  <a:srgbClr val="000000"/>
                </a:solidFill>
                <a:latin typeface="Gordita"/>
                <a:ea typeface="Gordita"/>
                <a:cs typeface="Gordita"/>
                <a:sym typeface="Gordita"/>
              </a:rPr>
              <a:t>Assessments and help for areas of improvement and development.</a:t>
            </a:r>
          </a:p>
          <a:p>
            <a:pPr algn="l">
              <a:lnSpc>
                <a:spcPts val="2520"/>
              </a:lnSpc>
            </a:pPr>
            <a:endParaRPr lang="en-US" sz="1800">
              <a:solidFill>
                <a:srgbClr val="000000"/>
              </a:solidFill>
              <a:latin typeface="Gordita"/>
              <a:ea typeface="Gordita"/>
              <a:cs typeface="Gordita"/>
              <a:sym typeface="Gordita"/>
            </a:endParaRPr>
          </a:p>
          <a:p>
            <a:pPr algn="l">
              <a:lnSpc>
                <a:spcPts val="2520"/>
              </a:lnSpc>
            </a:pPr>
            <a:r>
              <a:rPr lang="en-US" sz="1800">
                <a:solidFill>
                  <a:srgbClr val="000000"/>
                </a:solidFill>
                <a:latin typeface="Gordita"/>
                <a:ea typeface="Gordita"/>
                <a:cs typeface="Gordita"/>
                <a:sym typeface="Gordita"/>
              </a:rPr>
              <a:t>Training and Coaching sessions are available.</a:t>
            </a:r>
          </a:p>
          <a:p>
            <a:pPr algn="l">
              <a:lnSpc>
                <a:spcPts val="2520"/>
              </a:lnSpc>
            </a:pPr>
            <a:endParaRPr lang="en-US" sz="1800">
              <a:solidFill>
                <a:srgbClr val="000000"/>
              </a:solidFill>
              <a:latin typeface="Gordita"/>
              <a:ea typeface="Gordita"/>
              <a:cs typeface="Gordita"/>
              <a:sym typeface="Gordita"/>
            </a:endParaRPr>
          </a:p>
          <a:p>
            <a:pPr algn="l">
              <a:lnSpc>
                <a:spcPts val="2520"/>
              </a:lnSpc>
            </a:pPr>
            <a:r>
              <a:rPr lang="en-US" sz="1800">
                <a:solidFill>
                  <a:srgbClr val="000000"/>
                </a:solidFill>
                <a:latin typeface="Gordita"/>
                <a:ea typeface="Gordita"/>
                <a:cs typeface="Gordita"/>
                <a:sym typeface="Gordita"/>
              </a:rPr>
              <a:t>Precise steps for the Mandatory Management Referral.</a:t>
            </a:r>
          </a:p>
          <a:p>
            <a:pPr algn="l">
              <a:lnSpc>
                <a:spcPts val="2520"/>
              </a:lnSpc>
            </a:pPr>
            <a:endParaRPr lang="en-US" sz="1800">
              <a:solidFill>
                <a:srgbClr val="000000"/>
              </a:solidFill>
              <a:latin typeface="Gordita"/>
              <a:ea typeface="Gordita"/>
              <a:cs typeface="Gordita"/>
              <a:sym typeface="Gordita"/>
            </a:endParaRPr>
          </a:p>
          <a:p>
            <a:pPr algn="l">
              <a:lnSpc>
                <a:spcPts val="2520"/>
              </a:lnSpc>
            </a:pPr>
            <a:r>
              <a:rPr lang="en-US" sz="1800">
                <a:solidFill>
                  <a:srgbClr val="000000"/>
                </a:solidFill>
                <a:latin typeface="Gordita"/>
                <a:ea typeface="Gordita"/>
                <a:cs typeface="Gordita"/>
                <a:sym typeface="Gordita"/>
              </a:rPr>
              <a:t>Comprehensive Resources and Tools.</a:t>
            </a:r>
          </a:p>
          <a:p>
            <a:pPr algn="l">
              <a:lnSpc>
                <a:spcPts val="2520"/>
              </a:lnSpc>
            </a:pPr>
            <a:r>
              <a:rPr lang="en-US" sz="1800">
                <a:solidFill>
                  <a:srgbClr val="000000"/>
                </a:solidFill>
                <a:latin typeface="Gordita"/>
                <a:ea typeface="Gordita"/>
                <a:cs typeface="Gordita"/>
                <a:sym typeface="Gordita"/>
              </a:rPr>
              <a:t> </a:t>
            </a:r>
          </a:p>
          <a:p>
            <a:pPr algn="l">
              <a:lnSpc>
                <a:spcPts val="2520"/>
              </a:lnSpc>
              <a:spcBef>
                <a:spcPct val="0"/>
              </a:spcBef>
            </a:pPr>
            <a:r>
              <a:rPr lang="en-US" sz="1800">
                <a:solidFill>
                  <a:srgbClr val="000000"/>
                </a:solidFill>
                <a:latin typeface="Gordita"/>
                <a:ea typeface="Gordita"/>
                <a:cs typeface="Gordita"/>
                <a:sym typeface="Gordita"/>
              </a:rPr>
              <a:t>Insights for leading of your team toward your goal and growth.</a:t>
            </a:r>
          </a:p>
        </p:txBody>
      </p:sp>
      <p:sp>
        <p:nvSpPr>
          <p:cNvPr id="25" name="TextBox 25"/>
          <p:cNvSpPr txBox="1"/>
          <p:nvPr/>
        </p:nvSpPr>
        <p:spPr>
          <a:xfrm>
            <a:off x="1028700" y="8904048"/>
            <a:ext cx="9175553" cy="306705"/>
          </a:xfrm>
          <a:prstGeom prst="rect">
            <a:avLst/>
          </a:prstGeom>
        </p:spPr>
        <p:txBody>
          <a:bodyPr lIns="0" tIns="0" rIns="0" bIns="0" rtlCol="0" anchor="t">
            <a:spAutoFit/>
          </a:bodyPr>
          <a:lstStyle/>
          <a:p>
            <a:pPr algn="l">
              <a:lnSpc>
                <a:spcPts val="2520"/>
              </a:lnSpc>
              <a:spcBef>
                <a:spcPct val="0"/>
              </a:spcBef>
            </a:pPr>
            <a:r>
              <a:rPr lang="en-US" sz="1800">
                <a:solidFill>
                  <a:srgbClr val="000000"/>
                </a:solidFill>
                <a:latin typeface="Gordita"/>
                <a:ea typeface="Gordita"/>
                <a:cs typeface="Gordita"/>
                <a:sym typeface="Gordita"/>
              </a:rPr>
              <a:t>Call our office or contact your account manager to access.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5885" t="-35267" r="-29381"/>
            </a:stretch>
          </a:blipFill>
        </p:spPr>
      </p:sp>
      <p:sp>
        <p:nvSpPr>
          <p:cNvPr id="3" name="Freeform 3"/>
          <p:cNvSpPr/>
          <p:nvPr/>
        </p:nvSpPr>
        <p:spPr>
          <a:xfrm>
            <a:off x="12263253" y="0"/>
            <a:ext cx="12039733" cy="15510123"/>
          </a:xfrm>
          <a:custGeom>
            <a:avLst/>
            <a:gdLst/>
            <a:ahLst/>
            <a:cxnLst/>
            <a:rect l="l" t="t" r="r" b="b"/>
            <a:pathLst>
              <a:path w="12039733" h="15510123">
                <a:moveTo>
                  <a:pt x="0" y="0"/>
                </a:moveTo>
                <a:lnTo>
                  <a:pt x="12039733" y="0"/>
                </a:lnTo>
                <a:lnTo>
                  <a:pt x="12039733" y="15510123"/>
                </a:lnTo>
                <a:lnTo>
                  <a:pt x="0" y="1551012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a:off x="6914527" y="2743016"/>
            <a:ext cx="4458947" cy="3549841"/>
          </a:xfrm>
          <a:custGeom>
            <a:avLst/>
            <a:gdLst/>
            <a:ahLst/>
            <a:cxnLst/>
            <a:rect l="l" t="t" r="r" b="b"/>
            <a:pathLst>
              <a:path w="4458947" h="3549841">
                <a:moveTo>
                  <a:pt x="0" y="0"/>
                </a:moveTo>
                <a:lnTo>
                  <a:pt x="4458946" y="0"/>
                </a:lnTo>
                <a:lnTo>
                  <a:pt x="4458946" y="3549841"/>
                </a:lnTo>
                <a:lnTo>
                  <a:pt x="0" y="3549841"/>
                </a:lnTo>
                <a:lnTo>
                  <a:pt x="0" y="0"/>
                </a:lnTo>
                <a:close/>
              </a:path>
            </a:pathLst>
          </a:custGeom>
          <a:blipFill>
            <a:blip r:embed="rId5"/>
            <a:stretch>
              <a:fillRect/>
            </a:stretch>
          </a:blipFill>
        </p:spPr>
      </p:sp>
      <p:sp>
        <p:nvSpPr>
          <p:cNvPr id="5" name="Freeform 5"/>
          <p:cNvSpPr/>
          <p:nvPr/>
        </p:nvSpPr>
        <p:spPr>
          <a:xfrm>
            <a:off x="3493371" y="6687264"/>
            <a:ext cx="11301259" cy="2571036"/>
          </a:xfrm>
          <a:custGeom>
            <a:avLst/>
            <a:gdLst/>
            <a:ahLst/>
            <a:cxnLst/>
            <a:rect l="l" t="t" r="r" b="b"/>
            <a:pathLst>
              <a:path w="11301259" h="2571036">
                <a:moveTo>
                  <a:pt x="0" y="0"/>
                </a:moveTo>
                <a:lnTo>
                  <a:pt x="11301258" y="0"/>
                </a:lnTo>
                <a:lnTo>
                  <a:pt x="11301258" y="2571036"/>
                </a:lnTo>
                <a:lnTo>
                  <a:pt x="0" y="2571036"/>
                </a:lnTo>
                <a:lnTo>
                  <a:pt x="0" y="0"/>
                </a:lnTo>
                <a:close/>
              </a:path>
            </a:pathLst>
          </a:custGeom>
          <a:blipFill>
            <a:blip r:embed="rId6"/>
            <a:stretch>
              <a:fillRect/>
            </a:stretch>
          </a:blipFill>
        </p:spPr>
      </p:sp>
      <p:sp>
        <p:nvSpPr>
          <p:cNvPr id="6" name="TextBox 6"/>
          <p:cNvSpPr txBox="1"/>
          <p:nvPr/>
        </p:nvSpPr>
        <p:spPr>
          <a:xfrm>
            <a:off x="6162162" y="1783732"/>
            <a:ext cx="5963677" cy="306705"/>
          </a:xfrm>
          <a:prstGeom prst="rect">
            <a:avLst/>
          </a:prstGeom>
        </p:spPr>
        <p:txBody>
          <a:bodyPr lIns="0" tIns="0" rIns="0" bIns="0" rtlCol="0" anchor="t">
            <a:spAutoFit/>
          </a:bodyPr>
          <a:lstStyle/>
          <a:p>
            <a:pPr algn="l">
              <a:lnSpc>
                <a:spcPts val="2520"/>
              </a:lnSpc>
            </a:pPr>
            <a:r>
              <a:rPr lang="en-US" sz="1800">
                <a:solidFill>
                  <a:srgbClr val="1C1C3D"/>
                </a:solidFill>
                <a:latin typeface="Gordita"/>
                <a:ea typeface="Gordita"/>
                <a:cs typeface="Gordita"/>
                <a:sym typeface="Gordita"/>
              </a:rPr>
              <a:t>Click on “My Company” and then on “Documents”</a:t>
            </a:r>
          </a:p>
        </p:txBody>
      </p:sp>
      <p:sp>
        <p:nvSpPr>
          <p:cNvPr id="7" name="TextBox 7"/>
          <p:cNvSpPr txBox="1"/>
          <p:nvPr/>
        </p:nvSpPr>
        <p:spPr>
          <a:xfrm>
            <a:off x="4006900" y="1204007"/>
            <a:ext cx="10274200" cy="386832"/>
          </a:xfrm>
          <a:prstGeom prst="rect">
            <a:avLst/>
          </a:prstGeom>
        </p:spPr>
        <p:txBody>
          <a:bodyPr lIns="0" tIns="0" rIns="0" bIns="0" rtlCol="0" anchor="t">
            <a:spAutoFit/>
          </a:bodyPr>
          <a:lstStyle/>
          <a:p>
            <a:pPr algn="l">
              <a:lnSpc>
                <a:spcPts val="2946"/>
              </a:lnSpc>
            </a:pPr>
            <a:r>
              <a:rPr lang="en-US" sz="2806" b="1">
                <a:solidFill>
                  <a:srgbClr val="007229"/>
                </a:solidFill>
                <a:latin typeface="Gordita Bold"/>
                <a:ea typeface="Gordita Bold"/>
                <a:cs typeface="Gordita Bold"/>
                <a:sym typeface="Gordita Bold"/>
              </a:rPr>
              <a:t>Management Referral Forms are on the Member Portal</a:t>
            </a:r>
          </a:p>
        </p:txBody>
      </p:sp>
      <p:sp>
        <p:nvSpPr>
          <p:cNvPr id="8" name="Freeform 8"/>
          <p:cNvSpPr/>
          <p:nvPr/>
        </p:nvSpPr>
        <p:spPr>
          <a:xfrm>
            <a:off x="7605082" y="2594098"/>
            <a:ext cx="1237014" cy="717468"/>
          </a:xfrm>
          <a:custGeom>
            <a:avLst/>
            <a:gdLst/>
            <a:ahLst/>
            <a:cxnLst/>
            <a:rect l="l" t="t" r="r" b="b"/>
            <a:pathLst>
              <a:path w="1237014" h="717468">
                <a:moveTo>
                  <a:pt x="0" y="0"/>
                </a:moveTo>
                <a:lnTo>
                  <a:pt x="1237015" y="0"/>
                </a:lnTo>
                <a:lnTo>
                  <a:pt x="1237015" y="717468"/>
                </a:lnTo>
                <a:lnTo>
                  <a:pt x="0" y="71746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Freeform 9"/>
          <p:cNvSpPr/>
          <p:nvPr/>
        </p:nvSpPr>
        <p:spPr>
          <a:xfrm>
            <a:off x="4424677" y="7131967"/>
            <a:ext cx="889510" cy="515916"/>
          </a:xfrm>
          <a:custGeom>
            <a:avLst/>
            <a:gdLst/>
            <a:ahLst/>
            <a:cxnLst/>
            <a:rect l="l" t="t" r="r" b="b"/>
            <a:pathLst>
              <a:path w="889510" h="515916">
                <a:moveTo>
                  <a:pt x="0" y="0"/>
                </a:moveTo>
                <a:lnTo>
                  <a:pt x="889509" y="0"/>
                </a:lnTo>
                <a:lnTo>
                  <a:pt x="889509" y="515916"/>
                </a:lnTo>
                <a:lnTo>
                  <a:pt x="0" y="51591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l="-4786" t="-35267" r="-30481"/>
            </a:stretch>
          </a:blipFill>
        </p:spPr>
      </p:sp>
      <p:sp>
        <p:nvSpPr>
          <p:cNvPr id="3" name="AutoShape 3"/>
          <p:cNvSpPr/>
          <p:nvPr/>
        </p:nvSpPr>
        <p:spPr>
          <a:xfrm flipV="1">
            <a:off x="1028700" y="6276595"/>
            <a:ext cx="9674904" cy="0"/>
          </a:xfrm>
          <a:prstGeom prst="line">
            <a:avLst/>
          </a:prstGeom>
          <a:ln w="38100" cap="flat">
            <a:solidFill>
              <a:srgbClr val="45A03D"/>
            </a:solidFill>
            <a:prstDash val="solid"/>
            <a:headEnd type="none" w="sm" len="sm"/>
            <a:tailEnd type="none" w="sm" len="sm"/>
          </a:ln>
        </p:spPr>
      </p:sp>
      <p:sp>
        <p:nvSpPr>
          <p:cNvPr id="4" name="AutoShape 4"/>
          <p:cNvSpPr/>
          <p:nvPr/>
        </p:nvSpPr>
        <p:spPr>
          <a:xfrm>
            <a:off x="5507817" y="6276595"/>
            <a:ext cx="0" cy="2672296"/>
          </a:xfrm>
          <a:prstGeom prst="line">
            <a:avLst/>
          </a:prstGeom>
          <a:ln w="38100" cap="flat">
            <a:solidFill>
              <a:srgbClr val="45A03D"/>
            </a:solidFill>
            <a:prstDash val="solid"/>
            <a:headEnd type="none" w="sm" len="sm"/>
            <a:tailEnd type="none" w="sm" len="sm"/>
          </a:ln>
        </p:spPr>
      </p:sp>
      <p:grpSp>
        <p:nvGrpSpPr>
          <p:cNvPr id="5" name="Group 5"/>
          <p:cNvGrpSpPr/>
          <p:nvPr/>
        </p:nvGrpSpPr>
        <p:grpSpPr>
          <a:xfrm>
            <a:off x="5104574" y="6695604"/>
            <a:ext cx="806487" cy="80648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a:ln w="76200" cap="sq">
              <a:solidFill>
                <a:srgbClr val="FFFFFF"/>
              </a:solidFill>
              <a:prstDash val="solid"/>
              <a:miter/>
            </a:ln>
          </p:spPr>
        </p:sp>
        <p:sp>
          <p:nvSpPr>
            <p:cNvPr id="7" name="TextBox 7"/>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8" name="Group 8"/>
          <p:cNvGrpSpPr/>
          <p:nvPr/>
        </p:nvGrpSpPr>
        <p:grpSpPr>
          <a:xfrm>
            <a:off x="10834014" y="1684219"/>
            <a:ext cx="5817872" cy="581787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5046" r="-25046"/>
              </a:stretch>
            </a:blipFill>
          </p:spPr>
        </p:sp>
      </p:grpSp>
      <p:sp>
        <p:nvSpPr>
          <p:cNvPr id="10" name="Freeform 10"/>
          <p:cNvSpPr/>
          <p:nvPr/>
        </p:nvSpPr>
        <p:spPr>
          <a:xfrm>
            <a:off x="12941686" y="-248877"/>
            <a:ext cx="11506231" cy="14315684"/>
          </a:xfrm>
          <a:custGeom>
            <a:avLst/>
            <a:gdLst/>
            <a:ahLst/>
            <a:cxnLst/>
            <a:rect l="l" t="t" r="r" b="b"/>
            <a:pathLst>
              <a:path w="11506231" h="14315684">
                <a:moveTo>
                  <a:pt x="0" y="0"/>
                </a:moveTo>
                <a:lnTo>
                  <a:pt x="11506231" y="0"/>
                </a:lnTo>
                <a:lnTo>
                  <a:pt x="11506231" y="14315684"/>
                </a:lnTo>
                <a:lnTo>
                  <a:pt x="0" y="1431568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11" name="Group 11"/>
          <p:cNvGrpSpPr/>
          <p:nvPr/>
        </p:nvGrpSpPr>
        <p:grpSpPr>
          <a:xfrm>
            <a:off x="5104574" y="7573767"/>
            <a:ext cx="806487" cy="806487"/>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a:ln w="76200" cap="sq">
              <a:solidFill>
                <a:srgbClr val="FFFFFF"/>
              </a:solidFill>
              <a:prstDash val="solid"/>
              <a:miter/>
            </a:ln>
          </p:spPr>
        </p:sp>
        <p:sp>
          <p:nvSpPr>
            <p:cNvPr id="13" name="TextBox 13"/>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14" name="Group 14"/>
          <p:cNvGrpSpPr/>
          <p:nvPr/>
        </p:nvGrpSpPr>
        <p:grpSpPr>
          <a:xfrm>
            <a:off x="5104574" y="8451931"/>
            <a:ext cx="806487" cy="806487"/>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a:ln w="76200" cap="sq">
              <a:solidFill>
                <a:srgbClr val="FFFFFF"/>
              </a:solidFill>
              <a:prstDash val="solid"/>
              <a:miter/>
            </a:ln>
          </p:spPr>
        </p:sp>
        <p:sp>
          <p:nvSpPr>
            <p:cNvPr id="16" name="TextBox 16"/>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sp>
        <p:nvSpPr>
          <p:cNvPr id="17" name="Freeform 17"/>
          <p:cNvSpPr/>
          <p:nvPr/>
        </p:nvSpPr>
        <p:spPr>
          <a:xfrm>
            <a:off x="5317935" y="6908965"/>
            <a:ext cx="379764" cy="379764"/>
          </a:xfrm>
          <a:custGeom>
            <a:avLst/>
            <a:gdLst/>
            <a:ahLst/>
            <a:cxnLst/>
            <a:rect l="l" t="t" r="r" b="b"/>
            <a:pathLst>
              <a:path w="379764" h="379764">
                <a:moveTo>
                  <a:pt x="0" y="0"/>
                </a:moveTo>
                <a:lnTo>
                  <a:pt x="379764" y="0"/>
                </a:lnTo>
                <a:lnTo>
                  <a:pt x="379764" y="379764"/>
                </a:lnTo>
                <a:lnTo>
                  <a:pt x="0" y="37976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8" name="Freeform 18"/>
          <p:cNvSpPr/>
          <p:nvPr/>
        </p:nvSpPr>
        <p:spPr>
          <a:xfrm>
            <a:off x="5308454" y="8655812"/>
            <a:ext cx="398726" cy="398726"/>
          </a:xfrm>
          <a:custGeom>
            <a:avLst/>
            <a:gdLst/>
            <a:ahLst/>
            <a:cxnLst/>
            <a:rect l="l" t="t" r="r" b="b"/>
            <a:pathLst>
              <a:path w="398726" h="398726">
                <a:moveTo>
                  <a:pt x="0" y="0"/>
                </a:moveTo>
                <a:lnTo>
                  <a:pt x="398726" y="0"/>
                </a:lnTo>
                <a:lnTo>
                  <a:pt x="398726" y="398726"/>
                </a:lnTo>
                <a:lnTo>
                  <a:pt x="0" y="39872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9" name="Freeform 19"/>
          <p:cNvSpPr/>
          <p:nvPr/>
        </p:nvSpPr>
        <p:spPr>
          <a:xfrm>
            <a:off x="5316108" y="7785302"/>
            <a:ext cx="383418" cy="383418"/>
          </a:xfrm>
          <a:custGeom>
            <a:avLst/>
            <a:gdLst/>
            <a:ahLst/>
            <a:cxnLst/>
            <a:rect l="l" t="t" r="r" b="b"/>
            <a:pathLst>
              <a:path w="383418" h="383418">
                <a:moveTo>
                  <a:pt x="0" y="0"/>
                </a:moveTo>
                <a:lnTo>
                  <a:pt x="383419" y="0"/>
                </a:lnTo>
                <a:lnTo>
                  <a:pt x="383419" y="383418"/>
                </a:lnTo>
                <a:lnTo>
                  <a:pt x="0" y="38341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nvGrpSpPr>
          <p:cNvPr id="20" name="Group 20"/>
          <p:cNvGrpSpPr/>
          <p:nvPr/>
        </p:nvGrpSpPr>
        <p:grpSpPr>
          <a:xfrm>
            <a:off x="12253427" y="6308418"/>
            <a:ext cx="2979045" cy="2979045"/>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12"/>
              <a:stretch>
                <a:fillRect l="-25046" r="-25046"/>
              </a:stretch>
            </a:blipFill>
            <a:ln w="209550" cap="sq">
              <a:solidFill>
                <a:srgbClr val="FFFFFF"/>
              </a:solidFill>
              <a:prstDash val="solid"/>
              <a:miter/>
            </a:ln>
          </p:spPr>
        </p:sp>
      </p:grpSp>
      <p:sp>
        <p:nvSpPr>
          <p:cNvPr id="23" name="TextBox 23"/>
          <p:cNvSpPr txBox="1"/>
          <p:nvPr/>
        </p:nvSpPr>
        <p:spPr>
          <a:xfrm>
            <a:off x="1171529" y="2638354"/>
            <a:ext cx="8424704" cy="1680210"/>
          </a:xfrm>
          <a:prstGeom prst="rect">
            <a:avLst/>
          </a:prstGeom>
        </p:spPr>
        <p:txBody>
          <a:bodyPr lIns="0" tIns="0" rIns="0" bIns="0" rtlCol="0" anchor="t">
            <a:spAutoFit/>
          </a:bodyPr>
          <a:lstStyle/>
          <a:p>
            <a:pPr algn="l">
              <a:lnSpc>
                <a:spcPts val="4410"/>
              </a:lnSpc>
            </a:pPr>
            <a:r>
              <a:rPr lang="en-US" sz="4200" b="1">
                <a:solidFill>
                  <a:srgbClr val="1C1C3D"/>
                </a:solidFill>
                <a:latin typeface="Gordita Bold"/>
                <a:ea typeface="Gordita Bold"/>
                <a:cs typeface="Gordita Bold"/>
                <a:sym typeface="Gordita Bold"/>
              </a:rPr>
              <a:t>Let us be your </a:t>
            </a:r>
            <a:r>
              <a:rPr lang="en-US" sz="4200" b="1">
                <a:solidFill>
                  <a:srgbClr val="007229"/>
                </a:solidFill>
                <a:latin typeface="Gordita Bold"/>
                <a:ea typeface="Gordita Bold"/>
                <a:cs typeface="Gordita Bold"/>
                <a:sym typeface="Gordita Bold"/>
              </a:rPr>
              <a:t>First Resource</a:t>
            </a:r>
            <a:r>
              <a:rPr lang="en-US" sz="4200" b="1">
                <a:solidFill>
                  <a:srgbClr val="1C1C3D"/>
                </a:solidFill>
                <a:latin typeface="Gordita Bold"/>
                <a:ea typeface="Gordita Bold"/>
                <a:cs typeface="Gordita Bold"/>
                <a:sym typeface="Gordita Bold"/>
              </a:rPr>
              <a:t>, </a:t>
            </a:r>
          </a:p>
          <a:p>
            <a:pPr algn="l">
              <a:lnSpc>
                <a:spcPts val="4410"/>
              </a:lnSpc>
            </a:pPr>
            <a:endParaRPr lang="en-US" sz="4200" b="1">
              <a:solidFill>
                <a:srgbClr val="1C1C3D"/>
              </a:solidFill>
              <a:latin typeface="Gordita Bold"/>
              <a:ea typeface="Gordita Bold"/>
              <a:cs typeface="Gordita Bold"/>
              <a:sym typeface="Gordita Bold"/>
            </a:endParaRPr>
          </a:p>
          <a:p>
            <a:pPr algn="l">
              <a:lnSpc>
                <a:spcPts val="4410"/>
              </a:lnSpc>
            </a:pPr>
            <a:r>
              <a:rPr lang="en-US" sz="4200" b="1">
                <a:solidFill>
                  <a:srgbClr val="1C1C3D"/>
                </a:solidFill>
                <a:latin typeface="Gordita Bold"/>
                <a:ea typeface="Gordita Bold"/>
                <a:cs typeface="Gordita Bold"/>
                <a:sym typeface="Gordita Bold"/>
              </a:rPr>
              <a:t>not a </a:t>
            </a:r>
            <a:r>
              <a:rPr lang="en-US" sz="4200" b="1">
                <a:solidFill>
                  <a:srgbClr val="A2089D"/>
                </a:solidFill>
                <a:latin typeface="Gordita Bold"/>
                <a:ea typeface="Gordita Bold"/>
                <a:cs typeface="Gordita Bold"/>
                <a:sym typeface="Gordita Bold"/>
              </a:rPr>
              <a:t>Last Resort</a:t>
            </a:r>
            <a:r>
              <a:rPr lang="en-US" sz="4200" b="1">
                <a:solidFill>
                  <a:srgbClr val="1C1C3D"/>
                </a:solidFill>
                <a:latin typeface="Gordita Bold"/>
                <a:ea typeface="Gordita Bold"/>
                <a:cs typeface="Gordita Bold"/>
                <a:sym typeface="Gordita Bold"/>
              </a:rPr>
              <a:t>.</a:t>
            </a:r>
          </a:p>
        </p:txBody>
      </p:sp>
      <p:sp>
        <p:nvSpPr>
          <p:cNvPr id="24" name="TextBox 24"/>
          <p:cNvSpPr txBox="1"/>
          <p:nvPr/>
        </p:nvSpPr>
        <p:spPr>
          <a:xfrm>
            <a:off x="6181797" y="6861340"/>
            <a:ext cx="2962203" cy="405765"/>
          </a:xfrm>
          <a:prstGeom prst="rect">
            <a:avLst/>
          </a:prstGeom>
        </p:spPr>
        <p:txBody>
          <a:bodyPr lIns="0" tIns="0" rIns="0" bIns="0" rtlCol="0" anchor="t">
            <a:spAutoFit/>
          </a:bodyPr>
          <a:lstStyle/>
          <a:p>
            <a:pPr algn="l">
              <a:lnSpc>
                <a:spcPts val="3359"/>
              </a:lnSpc>
              <a:spcBef>
                <a:spcPct val="0"/>
              </a:spcBef>
            </a:pPr>
            <a:r>
              <a:rPr lang="en-US" sz="2400">
                <a:solidFill>
                  <a:srgbClr val="1C1C3D"/>
                </a:solidFill>
                <a:latin typeface="Gordita"/>
                <a:ea typeface="Gordita"/>
                <a:cs typeface="Gordita"/>
                <a:sym typeface="Gordita"/>
              </a:rPr>
              <a:t>1-800-969-6162</a:t>
            </a:r>
          </a:p>
        </p:txBody>
      </p:sp>
      <p:sp>
        <p:nvSpPr>
          <p:cNvPr id="25" name="TextBox 25"/>
          <p:cNvSpPr txBox="1"/>
          <p:nvPr/>
        </p:nvSpPr>
        <p:spPr>
          <a:xfrm>
            <a:off x="6181797" y="8678016"/>
            <a:ext cx="4521807" cy="405765"/>
          </a:xfrm>
          <a:prstGeom prst="rect">
            <a:avLst/>
          </a:prstGeom>
        </p:spPr>
        <p:txBody>
          <a:bodyPr lIns="0" tIns="0" rIns="0" bIns="0" rtlCol="0" anchor="t">
            <a:spAutoFit/>
          </a:bodyPr>
          <a:lstStyle/>
          <a:p>
            <a:pPr algn="l">
              <a:lnSpc>
                <a:spcPts val="3359"/>
              </a:lnSpc>
              <a:spcBef>
                <a:spcPct val="0"/>
              </a:spcBef>
            </a:pPr>
            <a:r>
              <a:rPr lang="en-US" sz="2400">
                <a:solidFill>
                  <a:srgbClr val="1C1C3D"/>
                </a:solidFill>
                <a:latin typeface="Gordita"/>
                <a:ea typeface="Gordita"/>
                <a:cs typeface="Gordita"/>
                <a:sym typeface="Gordita"/>
              </a:rPr>
              <a:t>www.bronsonhelpnet.org</a:t>
            </a:r>
          </a:p>
        </p:txBody>
      </p:sp>
      <p:sp>
        <p:nvSpPr>
          <p:cNvPr id="26" name="TextBox 26"/>
          <p:cNvSpPr txBox="1"/>
          <p:nvPr/>
        </p:nvSpPr>
        <p:spPr>
          <a:xfrm>
            <a:off x="6181797" y="7750316"/>
            <a:ext cx="4521807" cy="405765"/>
          </a:xfrm>
          <a:prstGeom prst="rect">
            <a:avLst/>
          </a:prstGeom>
        </p:spPr>
        <p:txBody>
          <a:bodyPr lIns="0" tIns="0" rIns="0" bIns="0" rtlCol="0" anchor="t">
            <a:spAutoFit/>
          </a:bodyPr>
          <a:lstStyle/>
          <a:p>
            <a:pPr algn="l">
              <a:lnSpc>
                <a:spcPts val="3359"/>
              </a:lnSpc>
              <a:spcBef>
                <a:spcPct val="0"/>
              </a:spcBef>
            </a:pPr>
            <a:r>
              <a:rPr lang="en-US" sz="2400">
                <a:solidFill>
                  <a:srgbClr val="1C1C3D"/>
                </a:solidFill>
                <a:latin typeface="Gordita"/>
                <a:ea typeface="Gordita"/>
                <a:cs typeface="Gordita"/>
                <a:sym typeface="Gordita"/>
              </a:rPr>
              <a:t>helpnet@bronsonhg.org</a:t>
            </a:r>
          </a:p>
        </p:txBody>
      </p:sp>
      <p:grpSp>
        <p:nvGrpSpPr>
          <p:cNvPr id="27" name="Group 27"/>
          <p:cNvGrpSpPr/>
          <p:nvPr/>
        </p:nvGrpSpPr>
        <p:grpSpPr>
          <a:xfrm>
            <a:off x="16080250" y="3449884"/>
            <a:ext cx="1143271" cy="1143271"/>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a:ln w="104775" cap="sq">
              <a:solidFill>
                <a:srgbClr val="FFFFFF"/>
              </a:solidFill>
              <a:prstDash val="solid"/>
              <a:miter/>
            </a:ln>
          </p:spPr>
        </p:sp>
        <p:sp>
          <p:nvSpPr>
            <p:cNvPr id="29" name="TextBox 29"/>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sp>
        <p:nvSpPr>
          <p:cNvPr id="30" name="Freeform 30"/>
          <p:cNvSpPr/>
          <p:nvPr/>
        </p:nvSpPr>
        <p:spPr>
          <a:xfrm>
            <a:off x="16376120" y="3732761"/>
            <a:ext cx="551529" cy="577518"/>
          </a:xfrm>
          <a:custGeom>
            <a:avLst/>
            <a:gdLst/>
            <a:ahLst/>
            <a:cxnLst/>
            <a:rect l="l" t="t" r="r" b="b"/>
            <a:pathLst>
              <a:path w="551529" h="577518">
                <a:moveTo>
                  <a:pt x="0" y="0"/>
                </a:moveTo>
                <a:lnTo>
                  <a:pt x="551530" y="0"/>
                </a:lnTo>
                <a:lnTo>
                  <a:pt x="551530" y="577518"/>
                </a:lnTo>
                <a:lnTo>
                  <a:pt x="0" y="577518"/>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grpSp>
        <p:nvGrpSpPr>
          <p:cNvPr id="31" name="Group 31"/>
          <p:cNvGrpSpPr/>
          <p:nvPr/>
        </p:nvGrpSpPr>
        <p:grpSpPr>
          <a:xfrm>
            <a:off x="11063277" y="1626786"/>
            <a:ext cx="447749" cy="447749"/>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a:ln cap="sq">
              <a:noFill/>
              <a:prstDash val="solid"/>
              <a:miter/>
            </a:ln>
          </p:spPr>
        </p:sp>
        <p:sp>
          <p:nvSpPr>
            <p:cNvPr id="33" name="TextBox 33"/>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grpSp>
        <p:nvGrpSpPr>
          <p:cNvPr id="34" name="Group 34"/>
          <p:cNvGrpSpPr/>
          <p:nvPr/>
        </p:nvGrpSpPr>
        <p:grpSpPr>
          <a:xfrm>
            <a:off x="15296620" y="7359572"/>
            <a:ext cx="285038" cy="285038"/>
            <a:chOff x="0" y="0"/>
            <a:chExt cx="812800" cy="812800"/>
          </a:xfrm>
        </p:grpSpPr>
        <p:sp>
          <p:nvSpPr>
            <p:cNvPr id="35" name="Freeform 3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7229"/>
            </a:solidFill>
            <a:ln cap="sq">
              <a:noFill/>
              <a:prstDash val="solid"/>
              <a:miter/>
            </a:ln>
          </p:spPr>
        </p:sp>
        <p:sp>
          <p:nvSpPr>
            <p:cNvPr id="36" name="TextBox 36"/>
            <p:cNvSpPr txBox="1"/>
            <p:nvPr/>
          </p:nvSpPr>
          <p:spPr>
            <a:xfrm>
              <a:off x="76200" y="28575"/>
              <a:ext cx="660400" cy="708025"/>
            </a:xfrm>
            <a:prstGeom prst="rect">
              <a:avLst/>
            </a:prstGeom>
          </p:spPr>
          <p:txBody>
            <a:bodyPr lIns="50800" tIns="50800" rIns="50800" bIns="50800" rtlCol="0" anchor="ctr"/>
            <a:lstStyle/>
            <a:p>
              <a:pPr algn="ctr">
                <a:lnSpc>
                  <a:spcPts val="3359"/>
                </a:lnSpc>
              </a:pPr>
              <a:endParaRPr/>
            </a:p>
          </p:txBody>
        </p:sp>
      </p:grpSp>
      <p:sp>
        <p:nvSpPr>
          <p:cNvPr id="37" name="Freeform 37"/>
          <p:cNvSpPr/>
          <p:nvPr/>
        </p:nvSpPr>
        <p:spPr>
          <a:xfrm>
            <a:off x="1028700" y="938890"/>
            <a:ext cx="3314404" cy="687895"/>
          </a:xfrm>
          <a:custGeom>
            <a:avLst/>
            <a:gdLst/>
            <a:ahLst/>
            <a:cxnLst/>
            <a:rect l="l" t="t" r="r" b="b"/>
            <a:pathLst>
              <a:path w="3314404" h="687895">
                <a:moveTo>
                  <a:pt x="0" y="0"/>
                </a:moveTo>
                <a:lnTo>
                  <a:pt x="3314404" y="0"/>
                </a:lnTo>
                <a:lnTo>
                  <a:pt x="3314404" y="687896"/>
                </a:lnTo>
                <a:lnTo>
                  <a:pt x="0" y="687896"/>
                </a:lnTo>
                <a:lnTo>
                  <a:pt x="0" y="0"/>
                </a:lnTo>
                <a:close/>
              </a:path>
            </a:pathLst>
          </a:custGeom>
          <a:blipFill>
            <a:blip r:embed="rId15"/>
            <a:stretch>
              <a:fillRect l="-8602" t="-39414" r="-6719" b="-54315"/>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3602</TotalTime>
  <Words>1196</Words>
  <Application>Microsoft Office PowerPoint</Application>
  <PresentationFormat>Custom</PresentationFormat>
  <Paragraphs>184</Paragraphs>
  <Slides>19</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Gordita Bold</vt:lpstr>
      <vt:lpstr>Gordita</vt:lpstr>
      <vt:lpstr>Public Sans Bold</vt:lpstr>
      <vt:lpstr>Calibri</vt:lpstr>
      <vt:lpstr>Public Sans</vt:lpstr>
      <vt:lpstr>Canva Sans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Bronson HelpNet EAP</dc:title>
  <dc:creator>Phillip R. Hedgspeth</dc:creator>
  <cp:lastModifiedBy>Gora, Amy</cp:lastModifiedBy>
  <cp:revision>3</cp:revision>
  <dcterms:created xsi:type="dcterms:W3CDTF">2006-08-16T00:00:00Z</dcterms:created>
  <dcterms:modified xsi:type="dcterms:W3CDTF">2025-05-02T13:54:16Z</dcterms:modified>
  <dc:identifier>DAGcw132PZA</dc:identifier>
</cp:coreProperties>
</file>