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 id="2147483648" r:id="rId5"/>
    <p:sldMasterId id="2147483659" r:id="rId6"/>
  </p:sldMasterIdLst>
  <p:notesMasterIdLst>
    <p:notesMasterId r:id="rId26"/>
  </p:notesMasterIdLst>
  <p:sldIdLst>
    <p:sldId id="285" r:id="rId7"/>
    <p:sldId id="269" r:id="rId8"/>
    <p:sldId id="286" r:id="rId9"/>
    <p:sldId id="270" r:id="rId10"/>
    <p:sldId id="271" r:id="rId11"/>
    <p:sldId id="272" r:id="rId12"/>
    <p:sldId id="275" r:id="rId13"/>
    <p:sldId id="273" r:id="rId14"/>
    <p:sldId id="274" r:id="rId15"/>
    <p:sldId id="276" r:id="rId16"/>
    <p:sldId id="277" r:id="rId17"/>
    <p:sldId id="280" r:id="rId18"/>
    <p:sldId id="281" r:id="rId19"/>
    <p:sldId id="283" r:id="rId20"/>
    <p:sldId id="289" r:id="rId21"/>
    <p:sldId id="290" r:id="rId22"/>
    <p:sldId id="291" r:id="rId23"/>
    <p:sldId id="292" r:id="rId24"/>
    <p:sldId id="265"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BE2"/>
    <a:srgbClr val="29AA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49" autoAdjust="0"/>
  </p:normalViewPr>
  <p:slideViewPr>
    <p:cSldViewPr snapToGrid="0">
      <p:cViewPr varScale="1">
        <p:scale>
          <a:sx n="74" d="100"/>
          <a:sy n="74" d="100"/>
        </p:scale>
        <p:origin x="73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5DF6B50-CC21-4DB0-B532-E7D9FF4E731B}" type="datetimeFigureOut">
              <a:rPr lang="en-US" smtClean="0"/>
              <a:t>5/6/2025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A0DC39C-101D-4263-A693-62BB82EB1D71}" type="slidenum">
              <a:rPr lang="en-US" smtClean="0"/>
              <a:t>‹#›</a:t>
            </a:fld>
            <a:endParaRPr lang="en-US"/>
          </a:p>
        </p:txBody>
      </p:sp>
    </p:spTree>
    <p:extLst>
      <p:ext uri="{BB962C8B-B14F-4D97-AF65-F5344CB8AC3E}">
        <p14:creationId xmlns:p14="http://schemas.microsoft.com/office/powerpoint/2010/main" val="67437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Instructions – Add the title and date to the first page of your School Board Meeting presentation.</a:t>
            </a:r>
          </a:p>
          <a:p>
            <a:r>
              <a:rPr lang="en-US"/>
              <a:t>All slide layouts that are approved to use are built within this presentation template.  </a:t>
            </a:r>
            <a:r>
              <a:rPr lang="en-US" b="1"/>
              <a:t>DO NOT </a:t>
            </a:r>
            <a:r>
              <a:rPr lang="en-US"/>
              <a:t>use the “Designer” tool when creating your presentation.</a:t>
            </a:r>
          </a:p>
          <a:p>
            <a:endParaRPr lang="en-US"/>
          </a:p>
        </p:txBody>
      </p:sp>
      <p:sp>
        <p:nvSpPr>
          <p:cNvPr id="4" name="Slide Number Placeholder 3"/>
          <p:cNvSpPr>
            <a:spLocks noGrp="1"/>
          </p:cNvSpPr>
          <p:nvPr>
            <p:ph type="sldNum" sz="quarter" idx="5"/>
          </p:nvPr>
        </p:nvSpPr>
        <p:spPr/>
        <p:txBody>
          <a:bodyPr/>
          <a:lstStyle/>
          <a:p>
            <a:pPr defTabSz="931774">
              <a:defRPr/>
            </a:pPr>
            <a:fld id="{7A0DC39C-101D-4263-A693-62BB82EB1D71}" type="slidenum">
              <a:rPr lang="en-US">
                <a:solidFill>
                  <a:prstClr val="black"/>
                </a:solidFill>
                <a:latin typeface="Calibri" panose="020F0502020204030204"/>
              </a:rPr>
              <a:pPr defTabSz="931774">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277256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DFC25-8120-A358-DA5C-A584616019B2}"/>
              </a:ext>
            </a:extLst>
          </p:cNvPr>
          <p:cNvSpPr>
            <a:spLocks noGrp="1"/>
          </p:cNvSpPr>
          <p:nvPr>
            <p:ph type="subTitle" idx="1" hasCustomPrompt="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a:p>
            <a:r>
              <a:rPr lang="en-US" dirty="0"/>
              <a:t>Time:</a:t>
            </a:r>
          </a:p>
        </p:txBody>
      </p:sp>
      <p:sp>
        <p:nvSpPr>
          <p:cNvPr id="10" name="Content Placeholder 2">
            <a:extLst>
              <a:ext uri="{FF2B5EF4-FFF2-40B4-BE49-F238E27FC236}">
                <a16:creationId xmlns:a16="http://schemas.microsoft.com/office/drawing/2014/main" id="{00172819-D05C-4CE1-BC4D-5E784E12D27A}"/>
              </a:ext>
            </a:extLst>
          </p:cNvPr>
          <p:cNvSpPr>
            <a:spLocks noGrp="1"/>
          </p:cNvSpPr>
          <p:nvPr>
            <p:ph idx="12" hasCustomPrompt="1"/>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r>
              <a:rPr lang="en-US" dirty="0"/>
              <a:t>“Title”</a:t>
            </a:r>
          </a:p>
        </p:txBody>
      </p:sp>
    </p:spTree>
    <p:extLst>
      <p:ext uri="{BB962C8B-B14F-4D97-AF65-F5344CB8AC3E}">
        <p14:creationId xmlns:p14="http://schemas.microsoft.com/office/powerpoint/2010/main" val="438727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567712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5358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831C-F6DC-CF49-CD4D-D5F4ACF64CCD}"/>
              </a:ext>
            </a:extLst>
          </p:cNvPr>
          <p:cNvSpPr>
            <a:spLocks noGrp="1"/>
          </p:cNvSpPr>
          <p:nvPr>
            <p:ph type="title"/>
          </p:nvPr>
        </p:nvSpPr>
        <p:spPr>
          <a:xfrm>
            <a:off x="2702122" y="355159"/>
            <a:ext cx="6787753" cy="12532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618D805-1A82-BEB0-5556-2D5A12F73A0C}"/>
              </a:ext>
            </a:extLst>
          </p:cNvPr>
          <p:cNvSpPr>
            <a:spLocks noGrp="1"/>
          </p:cNvSpPr>
          <p:nvPr>
            <p:ph idx="1" hasCustomPrompt="1"/>
          </p:nvPr>
        </p:nvSpPr>
        <p:spPr>
          <a:xfrm>
            <a:off x="838199" y="3695449"/>
            <a:ext cx="10515600" cy="2613631"/>
          </a:xfrm>
          <a:prstGeom prst="rect">
            <a:avLst/>
          </a:prstGeom>
        </p:spPr>
        <p:txBody>
          <a:bodyPr>
            <a:normAutofit/>
          </a:bodyPr>
          <a:lstStyle>
            <a:lvl1pPr>
              <a:buClr>
                <a:srgbClr val="29AAE1"/>
              </a:buClr>
              <a:defRPr sz="2400"/>
            </a:lvl1pPr>
          </a:lstStyle>
          <a:p>
            <a:r>
              <a:rPr lang="en-US" sz="2800" dirty="0"/>
              <a:t>Goal 1: High-Quality Instruction</a:t>
            </a:r>
          </a:p>
          <a:p>
            <a:r>
              <a:rPr lang="en-US" sz="2800" dirty="0"/>
              <a:t>Goal 2: High-Quality Staff</a:t>
            </a:r>
          </a:p>
          <a:p>
            <a:r>
              <a:rPr lang="en-US" sz="2800" dirty="0"/>
              <a:t>Goal 3: Safe &amp; Supportive Environment</a:t>
            </a:r>
          </a:p>
          <a:p>
            <a:r>
              <a:rPr lang="en-US" sz="2800" dirty="0"/>
              <a:t>Goal 4: Resources &amp; Operational Processes</a:t>
            </a:r>
          </a:p>
          <a:p>
            <a:r>
              <a:rPr lang="en-US" sz="2800" dirty="0"/>
              <a:t>Goal 5: Communication &amp; Community Engagement</a:t>
            </a:r>
          </a:p>
          <a:p>
            <a:endParaRPr lang="en-US" dirty="0"/>
          </a:p>
        </p:txBody>
      </p:sp>
      <p:sp>
        <p:nvSpPr>
          <p:cNvPr id="7" name="Content Placeholder 2">
            <a:extLst>
              <a:ext uri="{FF2B5EF4-FFF2-40B4-BE49-F238E27FC236}">
                <a16:creationId xmlns:a16="http://schemas.microsoft.com/office/drawing/2014/main" id="{D9BB836C-DD28-A67A-A429-3617FD70E4B8}"/>
              </a:ext>
            </a:extLst>
          </p:cNvPr>
          <p:cNvSpPr>
            <a:spLocks noGrp="1"/>
          </p:cNvSpPr>
          <p:nvPr>
            <p:ph idx="12" hasCustomPrompt="1"/>
          </p:nvPr>
        </p:nvSpPr>
        <p:spPr>
          <a:xfrm>
            <a:off x="1727068" y="1951093"/>
            <a:ext cx="8737862" cy="1459722"/>
          </a:xfrm>
          <a:prstGeom prst="rect">
            <a:avLst/>
          </a:prstGeom>
        </p:spPr>
        <p:txBody>
          <a:bodyPr>
            <a:normAutofit/>
          </a:bodyPr>
          <a:lstStyle>
            <a:lvl1pPr marL="0" indent="0">
              <a:buNone/>
              <a:defRPr sz="3200">
                <a:solidFill>
                  <a:srgbClr val="29ABE2"/>
                </a:solidFill>
              </a:defRPr>
            </a:lvl1pPr>
          </a:lstStyle>
          <a:p>
            <a:r>
              <a:rPr lang="en-US" dirty="0"/>
              <a:t>This presentation aligns to the following goals as part of the Volusia County Schools 2020-2023 Strategic Plan:</a:t>
            </a:r>
          </a:p>
        </p:txBody>
      </p:sp>
    </p:spTree>
    <p:extLst>
      <p:ext uri="{BB962C8B-B14F-4D97-AF65-F5344CB8AC3E}">
        <p14:creationId xmlns:p14="http://schemas.microsoft.com/office/powerpoint/2010/main" val="25376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850876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AE57736-A133-67A9-CDA7-7A3BCE906D6C}"/>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8" name="Title 1">
            <a:extLst>
              <a:ext uri="{FF2B5EF4-FFF2-40B4-BE49-F238E27FC236}">
                <a16:creationId xmlns:a16="http://schemas.microsoft.com/office/drawing/2014/main" id="{4BC9C383-2444-3529-3EF1-AF8E1D779AF0}"/>
              </a:ext>
            </a:extLst>
          </p:cNvPr>
          <p:cNvSpPr>
            <a:spLocks noGrp="1"/>
          </p:cNvSpPr>
          <p:nvPr>
            <p:ph type="title" hasCustomPrompt="1"/>
          </p:nvPr>
        </p:nvSpPr>
        <p:spPr>
          <a:xfrm>
            <a:off x="2057759" y="435398"/>
            <a:ext cx="8076480" cy="940816"/>
          </a:xfrm>
        </p:spPr>
        <p:txBody>
          <a:bodyPr anchor="b"/>
          <a:lstStyle>
            <a:lvl1pPr>
              <a:defRPr sz="6000"/>
            </a:lvl1pPr>
          </a:lstStyle>
          <a:p>
            <a:r>
              <a:rPr lang="en-US"/>
              <a:t>Heading</a:t>
            </a:r>
          </a:p>
        </p:txBody>
      </p:sp>
      <p:graphicFrame>
        <p:nvGraphicFramePr>
          <p:cNvPr id="9" name="Table 5">
            <a:extLst>
              <a:ext uri="{FF2B5EF4-FFF2-40B4-BE49-F238E27FC236}">
                <a16:creationId xmlns:a16="http://schemas.microsoft.com/office/drawing/2014/main" id="{D50FACD6-4139-A56B-FA08-0F991005450A}"/>
              </a:ext>
            </a:extLst>
          </p:cNvPr>
          <p:cNvGraphicFramePr>
            <a:graphicFrameLocks noGrp="1"/>
          </p:cNvGraphicFramePr>
          <p:nvPr userDrawn="1">
            <p:extLst>
              <p:ext uri="{D42A27DB-BD31-4B8C-83A1-F6EECF244321}">
                <p14:modId xmlns:p14="http://schemas.microsoft.com/office/powerpoint/2010/main" val="1797024862"/>
              </p:ext>
            </p:extLst>
          </p:nvPr>
        </p:nvGraphicFramePr>
        <p:xfrm>
          <a:off x="2031999" y="3242297"/>
          <a:ext cx="8127999" cy="1483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9642099"/>
                    </a:ext>
                  </a:extLst>
                </a:gridCol>
                <a:gridCol w="2709333">
                  <a:extLst>
                    <a:ext uri="{9D8B030D-6E8A-4147-A177-3AD203B41FA5}">
                      <a16:colId xmlns:a16="http://schemas.microsoft.com/office/drawing/2014/main" val="4294751285"/>
                    </a:ext>
                  </a:extLst>
                </a:gridCol>
                <a:gridCol w="2709333">
                  <a:extLst>
                    <a:ext uri="{9D8B030D-6E8A-4147-A177-3AD203B41FA5}">
                      <a16:colId xmlns:a16="http://schemas.microsoft.com/office/drawing/2014/main" val="3061763557"/>
                    </a:ext>
                  </a:extLst>
                </a:gridCol>
              </a:tblGrid>
              <a:tr h="370840">
                <a:tc>
                  <a:txBody>
                    <a:bodyPr/>
                    <a:lstStyle/>
                    <a:p>
                      <a:endParaRPr lang="en-US"/>
                    </a:p>
                  </a:txBody>
                  <a:tcPr/>
                </a:tc>
                <a:tc>
                  <a:txBody>
                    <a:bodyPr/>
                    <a:lstStyle/>
                    <a:p>
                      <a:endParaRPr lang="en-US"/>
                    </a:p>
                  </a:txBody>
                  <a:tcPr>
                    <a:solidFill>
                      <a:schemeClr val="accent1"/>
                    </a:solidFill>
                  </a:tcPr>
                </a:tc>
                <a:tc>
                  <a:txBody>
                    <a:bodyPr/>
                    <a:lstStyle/>
                    <a:p>
                      <a:endParaRPr lang="en-US"/>
                    </a:p>
                  </a:txBody>
                  <a:tcPr/>
                </a:tc>
                <a:extLst>
                  <a:ext uri="{0D108BD9-81ED-4DB2-BD59-A6C34878D82A}">
                    <a16:rowId xmlns:a16="http://schemas.microsoft.com/office/drawing/2014/main" val="1144874075"/>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96210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0796952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29831741"/>
                  </a:ext>
                </a:extLst>
              </a:tr>
            </a:tbl>
          </a:graphicData>
        </a:graphic>
      </p:graphicFrame>
    </p:spTree>
    <p:extLst>
      <p:ext uri="{BB962C8B-B14F-4D97-AF65-F5344CB8AC3E}">
        <p14:creationId xmlns:p14="http://schemas.microsoft.com/office/powerpoint/2010/main" val="2446204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7C56-07D6-6A0F-3F8A-C00E109A0D16}"/>
              </a:ext>
            </a:extLst>
          </p:cNvPr>
          <p:cNvSpPr>
            <a:spLocks noGrp="1"/>
          </p:cNvSpPr>
          <p:nvPr>
            <p:ph type="title"/>
          </p:nvPr>
        </p:nvSpPr>
        <p:spPr>
          <a:xfrm>
            <a:off x="2169269" y="133841"/>
            <a:ext cx="8005862" cy="15117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9BFA14-AA12-98A4-82B3-AAA409056876}"/>
              </a:ext>
            </a:extLst>
          </p:cNvPr>
          <p:cNvSpPr>
            <a:spLocks noGrp="1"/>
          </p:cNvSpPr>
          <p:nvPr>
            <p:ph type="body" idx="1"/>
          </p:nvPr>
        </p:nvSpPr>
        <p:spPr>
          <a:xfrm>
            <a:off x="839788" y="182708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1D3E81-A384-309E-FEBC-E04A7D2F8D08}"/>
              </a:ext>
            </a:extLst>
          </p:cNvPr>
          <p:cNvSpPr>
            <a:spLocks noGrp="1"/>
          </p:cNvSpPr>
          <p:nvPr>
            <p:ph sz="half" idx="2"/>
          </p:nvPr>
        </p:nvSpPr>
        <p:spPr>
          <a:xfrm>
            <a:off x="839788" y="2650995"/>
            <a:ext cx="5157787"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93EC35D0-AB1E-B526-D1B8-DD8E997A6576}"/>
              </a:ext>
            </a:extLst>
          </p:cNvPr>
          <p:cNvSpPr>
            <a:spLocks noGrp="1"/>
          </p:cNvSpPr>
          <p:nvPr>
            <p:ph type="body" sz="quarter" idx="3"/>
          </p:nvPr>
        </p:nvSpPr>
        <p:spPr>
          <a:xfrm>
            <a:off x="6172200" y="182708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F92F1D-58BC-6ABC-39AF-608D6AEA697B}"/>
              </a:ext>
            </a:extLst>
          </p:cNvPr>
          <p:cNvSpPr>
            <a:spLocks noGrp="1"/>
          </p:cNvSpPr>
          <p:nvPr>
            <p:ph sz="quarter" idx="4"/>
          </p:nvPr>
        </p:nvSpPr>
        <p:spPr>
          <a:xfrm>
            <a:off x="6172200" y="265099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B5938E6-0E62-AA99-3D27-DBFEE7015396}"/>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2139819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680AA-EBB1-BFC8-3C55-C9BDB75EC51D}"/>
              </a:ext>
            </a:extLst>
          </p:cNvPr>
          <p:cNvSpPr>
            <a:spLocks noGrp="1"/>
          </p:cNvSpPr>
          <p:nvPr>
            <p:ph type="title"/>
          </p:nvPr>
        </p:nvSpPr>
        <p:spPr>
          <a:xfrm>
            <a:off x="2702123" y="325087"/>
            <a:ext cx="6787753" cy="125327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5035452-186C-B942-ACE3-4A6C65DD21FE}"/>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350443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B8201E-CEBF-8B05-59E1-D2AB9F601799}"/>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2" name="Title 1">
            <a:extLst>
              <a:ext uri="{FF2B5EF4-FFF2-40B4-BE49-F238E27FC236}">
                <a16:creationId xmlns:a16="http://schemas.microsoft.com/office/drawing/2014/main" id="{6B1AAE7D-3BCC-7A39-DCFC-86EDC6A9AB64}"/>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Content Placeholder 2">
            <a:extLst>
              <a:ext uri="{FF2B5EF4-FFF2-40B4-BE49-F238E27FC236}">
                <a16:creationId xmlns:a16="http://schemas.microsoft.com/office/drawing/2014/main" id="{3EB8DF46-D2AD-AA79-7EFF-9CEFA2212E01}"/>
              </a:ext>
            </a:extLst>
          </p:cNvPr>
          <p:cNvSpPr>
            <a:spLocks noGrp="1"/>
          </p:cNvSpPr>
          <p:nvPr>
            <p:ph idx="1"/>
          </p:nvPr>
        </p:nvSpPr>
        <p:spPr>
          <a:xfrm>
            <a:off x="838199" y="1935805"/>
            <a:ext cx="10515600" cy="4373276"/>
          </a:xfrm>
          <a:prstGeom prst="rect">
            <a:avLst/>
          </a:prstGeom>
        </p:spPr>
        <p:txBody>
          <a:bodyPr>
            <a:normAutofit/>
          </a:bodyPr>
          <a:lstStyle>
            <a:lvl1pPr marL="0" indent="0">
              <a:buClr>
                <a:srgbClr val="29AAE1"/>
              </a:buClr>
              <a:buNone/>
              <a:defRPr sz="2400"/>
            </a:lvl1pPr>
          </a:lstStyle>
          <a:p>
            <a:endParaRPr lang="en-US"/>
          </a:p>
        </p:txBody>
      </p:sp>
    </p:spTree>
    <p:extLst>
      <p:ext uri="{BB962C8B-B14F-4D97-AF65-F5344CB8AC3E}">
        <p14:creationId xmlns:p14="http://schemas.microsoft.com/office/powerpoint/2010/main" val="1340802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DFC25-8120-A358-DA5C-A584616019B2}"/>
              </a:ext>
            </a:extLst>
          </p:cNvPr>
          <p:cNvSpPr>
            <a:spLocks noGrp="1"/>
          </p:cNvSpPr>
          <p:nvPr>
            <p:ph type="subTitle" idx="1" hasCustomPrompt="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a:p>
            <a:r>
              <a:rPr lang="en-US" dirty="0"/>
              <a:t>Time:</a:t>
            </a:r>
          </a:p>
        </p:txBody>
      </p:sp>
      <p:sp>
        <p:nvSpPr>
          <p:cNvPr id="10" name="Content Placeholder 2">
            <a:extLst>
              <a:ext uri="{FF2B5EF4-FFF2-40B4-BE49-F238E27FC236}">
                <a16:creationId xmlns:a16="http://schemas.microsoft.com/office/drawing/2014/main" id="{00172819-D05C-4CE1-BC4D-5E784E12D27A}"/>
              </a:ext>
            </a:extLst>
          </p:cNvPr>
          <p:cNvSpPr>
            <a:spLocks noGrp="1"/>
          </p:cNvSpPr>
          <p:nvPr>
            <p:ph idx="12" hasCustomPrompt="1"/>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r>
              <a:rPr lang="en-US" dirty="0"/>
              <a:t>“Title”</a:t>
            </a:r>
          </a:p>
        </p:txBody>
      </p:sp>
    </p:spTree>
    <p:extLst>
      <p:ext uri="{BB962C8B-B14F-4D97-AF65-F5344CB8AC3E}">
        <p14:creationId xmlns:p14="http://schemas.microsoft.com/office/powerpoint/2010/main" val="3368310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122580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89992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white background with a blue and green flag&#10;&#10;Description automatically generated with medium confidence">
            <a:extLst>
              <a:ext uri="{FF2B5EF4-FFF2-40B4-BE49-F238E27FC236}">
                <a16:creationId xmlns:a16="http://schemas.microsoft.com/office/drawing/2014/main" id="{983FFB83-4BE5-55D1-BD5F-47A4F6B7C7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descr="A blue and black logo">
            <a:extLst>
              <a:ext uri="{FF2B5EF4-FFF2-40B4-BE49-F238E27FC236}">
                <a16:creationId xmlns:a16="http://schemas.microsoft.com/office/drawing/2014/main" id="{8C0894DF-C793-8F21-4C69-9105F3EEF0D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38431" y="147713"/>
            <a:ext cx="4315137" cy="2123501"/>
          </a:xfrm>
          <a:prstGeom prst="rect">
            <a:avLst/>
          </a:prstGeom>
        </p:spPr>
      </p:pic>
    </p:spTree>
    <p:extLst>
      <p:ext uri="{BB962C8B-B14F-4D97-AF65-F5344CB8AC3E}">
        <p14:creationId xmlns:p14="http://schemas.microsoft.com/office/powerpoint/2010/main" val="2328973830"/>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white background with a blue and green flag&#10;&#10;Description automatically generated with medium confidence">
            <a:extLst>
              <a:ext uri="{FF2B5EF4-FFF2-40B4-BE49-F238E27FC236}">
                <a16:creationId xmlns:a16="http://schemas.microsoft.com/office/drawing/2014/main" id="{72F24BBF-F360-FECD-04A0-B8E1BB64143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4B4B5EAD-72F9-1988-A766-CBA7E9CEC75E}"/>
              </a:ext>
            </a:extLst>
          </p:cNvPr>
          <p:cNvSpPr>
            <a:spLocks noGrp="1"/>
          </p:cNvSpPr>
          <p:nvPr>
            <p:ph type="title"/>
          </p:nvPr>
        </p:nvSpPr>
        <p:spPr>
          <a:xfrm>
            <a:off x="2702123" y="286177"/>
            <a:ext cx="6787753" cy="1253272"/>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FC970E03-F8C8-B5B6-D073-287E0B32BB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C6AF116-DC7E-42EC-65C2-D8BE21812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000" b="1">
                <a:solidFill>
                  <a:srgbClr val="0070C0"/>
                </a:solidFill>
              </a:defRPr>
            </a:lvl1pPr>
          </a:lstStyle>
          <a:p>
            <a:r>
              <a:rPr lang="en-US"/>
              <a:t>Achieving Excellence Together</a:t>
            </a:r>
          </a:p>
        </p:txBody>
      </p:sp>
      <p:sp>
        <p:nvSpPr>
          <p:cNvPr id="6" name="Slide Number Placeholder 5">
            <a:extLst>
              <a:ext uri="{FF2B5EF4-FFF2-40B4-BE49-F238E27FC236}">
                <a16:creationId xmlns:a16="http://schemas.microsoft.com/office/drawing/2014/main" id="{A294263C-038A-52A9-E337-954D790E0230}"/>
              </a:ext>
            </a:extLst>
          </p:cNvPr>
          <p:cNvSpPr>
            <a:spLocks noGrp="1"/>
          </p:cNvSpPr>
          <p:nvPr>
            <p:ph type="sldNum" sz="quarter" idx="4"/>
          </p:nvPr>
        </p:nvSpPr>
        <p:spPr>
          <a:xfrm>
            <a:off x="9448800" y="6359034"/>
            <a:ext cx="2743200" cy="365125"/>
          </a:xfrm>
          <a:prstGeom prst="rect">
            <a:avLst/>
          </a:prstGeom>
        </p:spPr>
        <p:txBody>
          <a:bodyPr vert="horz" lIns="91440" tIns="45720" rIns="91440" bIns="45720" rtlCol="0" anchor="ctr"/>
          <a:lstStyle>
            <a:lvl1pPr algn="r">
              <a:defRPr sz="1400" b="1">
                <a:solidFill>
                  <a:srgbClr val="0070C0"/>
                </a:solidFill>
              </a:defRPr>
            </a:lvl1pPr>
          </a:lstStyle>
          <a:p>
            <a:fld id="{4752D0C4-0558-4F82-80CE-5FFBD260C629}" type="slidenum">
              <a:rPr lang="en-US" smtClean="0"/>
              <a:pPr/>
              <a:t>‹#›</a:t>
            </a:fld>
            <a:endParaRPr lang="en-US"/>
          </a:p>
        </p:txBody>
      </p:sp>
      <p:pic>
        <p:nvPicPr>
          <p:cNvPr id="7" name="Picture 6" descr="A blue and black logo&#10;&#10;Description automatically generated">
            <a:extLst>
              <a:ext uri="{FF2B5EF4-FFF2-40B4-BE49-F238E27FC236}">
                <a16:creationId xmlns:a16="http://schemas.microsoft.com/office/drawing/2014/main" id="{FFE41F96-BFF5-3015-6A88-3310542E064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79712" y="163783"/>
            <a:ext cx="1498060" cy="1498060"/>
          </a:xfrm>
          <a:prstGeom prst="rect">
            <a:avLst/>
          </a:prstGeom>
        </p:spPr>
      </p:pic>
    </p:spTree>
    <p:extLst>
      <p:ext uri="{BB962C8B-B14F-4D97-AF65-F5344CB8AC3E}">
        <p14:creationId xmlns:p14="http://schemas.microsoft.com/office/powerpoint/2010/main" val="406210470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Lst>
  <p:txStyles>
    <p:titleStyle>
      <a:lvl1pPr algn="ctr" defTabSz="914400" rtl="0" eaLnBrk="1" latinLnBrk="0" hangingPunct="1">
        <a:lnSpc>
          <a:spcPct val="90000"/>
        </a:lnSpc>
        <a:spcBef>
          <a:spcPct val="0"/>
        </a:spcBef>
        <a:buNone/>
        <a:defRPr sz="4400" b="1" kern="1200">
          <a:solidFill>
            <a:srgbClr val="29AAE1"/>
          </a:solidFill>
          <a:latin typeface="Avenir Next LT Pro"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00B0F0"/>
        </a:buClr>
        <a:buFont typeface="Century Gothic" panose="020B0502020202020204" pitchFamily="34" charset="0"/>
        <a:buChar char="►"/>
        <a:defRPr sz="28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Century Gothic" panose="020B0502020202020204" pitchFamily="34" charset="0"/>
        <a:buChar char="►"/>
        <a:defRPr sz="24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Century Gothic" panose="020B0502020202020204" pitchFamily="34" charset="0"/>
        <a:buChar char="►"/>
        <a:defRPr sz="20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white background with a blue and green flag&#10;&#10;Description automatically generated with medium confidence">
            <a:extLst>
              <a:ext uri="{FF2B5EF4-FFF2-40B4-BE49-F238E27FC236}">
                <a16:creationId xmlns:a16="http://schemas.microsoft.com/office/drawing/2014/main" id="{983FFB83-4BE5-55D1-BD5F-47A4F6B7C7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8C0894DF-C793-8F21-4C69-9105F3EEF0D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940922" y="147713"/>
            <a:ext cx="4310154" cy="2123501"/>
          </a:xfrm>
          <a:prstGeom prst="rect">
            <a:avLst/>
          </a:prstGeom>
        </p:spPr>
      </p:pic>
    </p:spTree>
    <p:extLst>
      <p:ext uri="{BB962C8B-B14F-4D97-AF65-F5344CB8AC3E}">
        <p14:creationId xmlns:p14="http://schemas.microsoft.com/office/powerpoint/2010/main" val="45477275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hyperlink" Target="https://www.vcsedu.org/directory/departments/student-services/federal-programs-grants-development/summer-programs"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0FEAED3-1095-DB0E-2227-8B3D5694A5FB}"/>
              </a:ext>
            </a:extLst>
          </p:cNvPr>
          <p:cNvSpPr>
            <a:spLocks noGrp="1"/>
          </p:cNvSpPr>
          <p:nvPr>
            <p:ph type="subTitle" idx="1"/>
          </p:nvPr>
        </p:nvSpPr>
        <p:spPr/>
        <p:txBody>
          <a:bodyPr/>
          <a:lstStyle/>
          <a:p>
            <a:r>
              <a:rPr lang="en-US" dirty="0"/>
              <a:t>Elizabeth Senez, Project Manager</a:t>
            </a:r>
          </a:p>
        </p:txBody>
      </p:sp>
      <p:sp>
        <p:nvSpPr>
          <p:cNvPr id="3" name="Content Placeholder 2">
            <a:extLst>
              <a:ext uri="{FF2B5EF4-FFF2-40B4-BE49-F238E27FC236}">
                <a16:creationId xmlns:a16="http://schemas.microsoft.com/office/drawing/2014/main" id="{FB764D00-FF42-C790-FC2D-D1EB55FD79D6}"/>
              </a:ext>
            </a:extLst>
          </p:cNvPr>
          <p:cNvSpPr>
            <a:spLocks noGrp="1"/>
          </p:cNvSpPr>
          <p:nvPr>
            <p:ph idx="12"/>
          </p:nvPr>
        </p:nvSpPr>
        <p:spPr/>
        <p:txBody>
          <a:bodyPr/>
          <a:lstStyle/>
          <a:p>
            <a:r>
              <a:rPr lang="en-US" dirty="0"/>
              <a:t>2025 Summer Programs</a:t>
            </a:r>
          </a:p>
        </p:txBody>
      </p:sp>
    </p:spTree>
    <p:extLst>
      <p:ext uri="{BB962C8B-B14F-4D97-AF65-F5344CB8AC3E}">
        <p14:creationId xmlns:p14="http://schemas.microsoft.com/office/powerpoint/2010/main" val="1107533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392736" y="538062"/>
            <a:ext cx="8076480" cy="940816"/>
          </a:xfrm>
        </p:spPr>
        <p:txBody>
          <a:bodyPr/>
          <a:lstStyle/>
          <a:p>
            <a:r>
              <a:rPr lang="en-US" dirty="0"/>
              <a:t>VPK</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3405759660"/>
              </p:ext>
            </p:extLst>
          </p:nvPr>
        </p:nvGraphicFramePr>
        <p:xfrm>
          <a:off x="1812594" y="1789662"/>
          <a:ext cx="9236765" cy="4909347"/>
        </p:xfrm>
        <a:graphic>
          <a:graphicData uri="http://schemas.openxmlformats.org/drawingml/2006/table">
            <a:tbl>
              <a:tblPr firstCol="1" bandRow="1">
                <a:tableStyleId>{5C22544A-7EE6-4342-B048-85BDC9FD1C3A}</a:tableStyleId>
              </a:tblPr>
              <a:tblGrid>
                <a:gridCol w="1862098">
                  <a:extLst>
                    <a:ext uri="{9D8B030D-6E8A-4147-A177-3AD203B41FA5}">
                      <a16:colId xmlns:a16="http://schemas.microsoft.com/office/drawing/2014/main" val="1218808388"/>
                    </a:ext>
                  </a:extLst>
                </a:gridCol>
                <a:gridCol w="7374667">
                  <a:extLst>
                    <a:ext uri="{9D8B030D-6E8A-4147-A177-3AD203B41FA5}">
                      <a16:colId xmlns:a16="http://schemas.microsoft.com/office/drawing/2014/main" val="1034027224"/>
                    </a:ext>
                  </a:extLst>
                </a:gridCol>
              </a:tblGrid>
              <a:tr h="52032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9 – July 31</a:t>
                      </a:r>
                    </a:p>
                  </a:txBody>
                  <a:tcPr/>
                </a:tc>
                <a:extLst>
                  <a:ext uri="{0D108BD9-81ED-4DB2-BD59-A6C34878D82A}">
                    <a16:rowId xmlns:a16="http://schemas.microsoft.com/office/drawing/2014/main" val="2670631672"/>
                  </a:ext>
                </a:extLst>
              </a:tr>
              <a:tr h="520329">
                <a:tc>
                  <a:txBody>
                    <a:bodyPr/>
                    <a:lstStyle/>
                    <a:p>
                      <a:r>
                        <a:rPr lang="en-US" dirty="0"/>
                        <a:t>Times:</a:t>
                      </a:r>
                    </a:p>
                  </a:txBody>
                  <a:tcPr/>
                </a:tc>
                <a:tc>
                  <a:txBody>
                    <a:bodyPr/>
                    <a:lstStyle/>
                    <a:p>
                      <a:r>
                        <a:rPr lang="en-US" dirty="0"/>
                        <a:t>7:30 AM – 5:15 PM</a:t>
                      </a:r>
                    </a:p>
                  </a:txBody>
                  <a:tcPr/>
                </a:tc>
                <a:extLst>
                  <a:ext uri="{0D108BD9-81ED-4DB2-BD59-A6C34878D82A}">
                    <a16:rowId xmlns:a16="http://schemas.microsoft.com/office/drawing/2014/main" val="1354165322"/>
                  </a:ext>
                </a:extLst>
              </a:tr>
              <a:tr h="651151">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Students who have not used their Early Learning Coalition voucher AND will be enrolled in kindergarten in the fall</a:t>
                      </a:r>
                      <a:endParaRPr lang="en-US" dirty="0"/>
                    </a:p>
                  </a:txBody>
                  <a:tcPr/>
                </a:tc>
                <a:extLst>
                  <a:ext uri="{0D108BD9-81ED-4DB2-BD59-A6C34878D82A}">
                    <a16:rowId xmlns:a16="http://schemas.microsoft.com/office/drawing/2014/main" val="3864281494"/>
                  </a:ext>
                </a:extLst>
              </a:tr>
              <a:tr h="1126396">
                <a:tc>
                  <a:txBody>
                    <a:bodyPr/>
                    <a:lstStyle/>
                    <a:p>
                      <a:r>
                        <a:rPr lang="en-US" dirty="0"/>
                        <a:t>What:</a:t>
                      </a:r>
                    </a:p>
                  </a:txBody>
                  <a:tcPr/>
                </a:tc>
                <a:tc>
                  <a:txBody>
                    <a:bodyPr/>
                    <a:lstStyle/>
                    <a:p>
                      <a:r>
                        <a:rPr lang="en-US" sz="1800" kern="1200" dirty="0">
                          <a:solidFill>
                            <a:schemeClr val="dk1"/>
                          </a:solidFill>
                          <a:effectLst/>
                          <a:latin typeface="+mn-lt"/>
                          <a:ea typeface="+mn-ea"/>
                          <a:cs typeface="+mn-cs"/>
                        </a:rPr>
                        <a:t>Volusia County child may enroll if the parent has a valid 2024 -2025 Certificate of Eligibility from the Early Learning Coalition of Flagler and Volusia Counties, and the child has not already attended VPK. The child must be 5 years old by Sept. 1, 2025.</a:t>
                      </a:r>
                      <a:endParaRPr lang="en-US" dirty="0"/>
                    </a:p>
                  </a:txBody>
                  <a:tcPr/>
                </a:tc>
                <a:extLst>
                  <a:ext uri="{0D108BD9-81ED-4DB2-BD59-A6C34878D82A}">
                    <a16:rowId xmlns:a16="http://schemas.microsoft.com/office/drawing/2014/main" val="65916330"/>
                  </a:ext>
                </a:extLst>
              </a:tr>
              <a:tr h="654587">
                <a:tc>
                  <a:txBody>
                    <a:bodyPr/>
                    <a:lstStyle/>
                    <a:p>
                      <a:r>
                        <a:rPr lang="en-US" dirty="0"/>
                        <a:t>Where:</a:t>
                      </a:r>
                    </a:p>
                  </a:txBody>
                  <a:tcPr/>
                </a:tc>
                <a:tc>
                  <a:txBody>
                    <a:bodyPr/>
                    <a:lstStyle/>
                    <a:p>
                      <a:r>
                        <a:rPr lang="en-US" b="1" dirty="0"/>
                        <a:t>West Side: </a:t>
                      </a:r>
                      <a:r>
                        <a:rPr lang="en-US" dirty="0"/>
                        <a:t>Manatee Cove ES, Pride ES</a:t>
                      </a:r>
                      <a:endParaRPr lang="en-US" b="1" dirty="0"/>
                    </a:p>
                    <a:p>
                      <a:r>
                        <a:rPr lang="en-US" b="1" dirty="0"/>
                        <a:t>East Side: </a:t>
                      </a:r>
                      <a:r>
                        <a:rPr lang="en-US" dirty="0"/>
                        <a:t>Holly Hill ES, Sugar Mill ES</a:t>
                      </a:r>
                    </a:p>
                  </a:txBody>
                  <a:tcPr/>
                </a:tc>
                <a:extLst>
                  <a:ext uri="{0D108BD9-81ED-4DB2-BD59-A6C34878D82A}">
                    <a16:rowId xmlns:a16="http://schemas.microsoft.com/office/drawing/2014/main" val="4166312637"/>
                  </a:ext>
                </a:extLst>
              </a:tr>
              <a:tr h="414394">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9508">
                <a:tc>
                  <a:txBody>
                    <a:bodyPr/>
                    <a:lstStyle/>
                    <a:p>
                      <a:r>
                        <a:rPr lang="en-US" dirty="0"/>
                        <a:t>Transportation:</a:t>
                      </a:r>
                    </a:p>
                  </a:txBody>
                  <a:tcPr/>
                </a:tc>
                <a:tc>
                  <a:txBody>
                    <a:bodyPr/>
                    <a:lstStyle/>
                    <a:p>
                      <a:r>
                        <a:rPr lang="en-US" dirty="0"/>
                        <a:t>Parents are responsible for providing transportation</a:t>
                      </a:r>
                    </a:p>
                  </a:txBody>
                  <a:tcPr/>
                </a:tc>
                <a:extLst>
                  <a:ext uri="{0D108BD9-81ED-4DB2-BD59-A6C34878D82A}">
                    <a16:rowId xmlns:a16="http://schemas.microsoft.com/office/drawing/2014/main" val="2110875897"/>
                  </a:ext>
                </a:extLst>
              </a:tr>
              <a:tr h="520329">
                <a:tc>
                  <a:txBody>
                    <a:bodyPr/>
                    <a:lstStyle/>
                    <a:p>
                      <a:r>
                        <a:rPr lang="en-US" dirty="0"/>
                        <a:t>Contact:</a:t>
                      </a:r>
                    </a:p>
                  </a:txBody>
                  <a:tcPr/>
                </a:tc>
                <a:tc>
                  <a:txBody>
                    <a:bodyPr/>
                    <a:lstStyle/>
                    <a:p>
                      <a:r>
                        <a:rPr lang="en-US" dirty="0"/>
                        <a:t>Jessica Duncan, extension 20514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915336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145AF-7C1A-AB15-C4A0-F73371EFA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AF5F9-10D9-7890-387A-EFCAE2412657}"/>
              </a:ext>
            </a:extLst>
          </p:cNvPr>
          <p:cNvSpPr>
            <a:spLocks noGrp="1"/>
          </p:cNvSpPr>
          <p:nvPr>
            <p:ph type="title"/>
          </p:nvPr>
        </p:nvSpPr>
        <p:spPr>
          <a:xfrm>
            <a:off x="2392736" y="478241"/>
            <a:ext cx="8076480" cy="940816"/>
          </a:xfrm>
        </p:spPr>
        <p:txBody>
          <a:bodyPr/>
          <a:lstStyle/>
          <a:p>
            <a:r>
              <a:rPr lang="en-US" dirty="0"/>
              <a:t>Summer Bridge</a:t>
            </a:r>
          </a:p>
        </p:txBody>
      </p:sp>
      <p:graphicFrame>
        <p:nvGraphicFramePr>
          <p:cNvPr id="6" name="Table 5">
            <a:extLst>
              <a:ext uri="{FF2B5EF4-FFF2-40B4-BE49-F238E27FC236}">
                <a16:creationId xmlns:a16="http://schemas.microsoft.com/office/drawing/2014/main" id="{F5E2F12D-4A91-ED2D-A187-8D961573CAF0}"/>
              </a:ext>
            </a:extLst>
          </p:cNvPr>
          <p:cNvGraphicFramePr>
            <a:graphicFrameLocks noGrp="1"/>
          </p:cNvGraphicFramePr>
          <p:nvPr>
            <p:extLst>
              <p:ext uri="{D42A27DB-BD31-4B8C-83A1-F6EECF244321}">
                <p14:modId xmlns:p14="http://schemas.microsoft.com/office/powerpoint/2010/main" val="836082519"/>
              </p:ext>
            </p:extLst>
          </p:nvPr>
        </p:nvGraphicFramePr>
        <p:xfrm>
          <a:off x="1812594" y="1772571"/>
          <a:ext cx="9236765" cy="4933381"/>
        </p:xfrm>
        <a:graphic>
          <a:graphicData uri="http://schemas.openxmlformats.org/drawingml/2006/table">
            <a:tbl>
              <a:tblPr firstCol="1" bandRow="1">
                <a:tableStyleId>{5C22544A-7EE6-4342-B048-85BDC9FD1C3A}</a:tableStyleId>
              </a:tblPr>
              <a:tblGrid>
                <a:gridCol w="1930464">
                  <a:extLst>
                    <a:ext uri="{9D8B030D-6E8A-4147-A177-3AD203B41FA5}">
                      <a16:colId xmlns:a16="http://schemas.microsoft.com/office/drawing/2014/main" val="1218808388"/>
                    </a:ext>
                  </a:extLst>
                </a:gridCol>
                <a:gridCol w="7306301">
                  <a:extLst>
                    <a:ext uri="{9D8B030D-6E8A-4147-A177-3AD203B41FA5}">
                      <a16:colId xmlns:a16="http://schemas.microsoft.com/office/drawing/2014/main" val="1034027224"/>
                    </a:ext>
                  </a:extLst>
                </a:gridCol>
              </a:tblGrid>
              <a:tr h="52032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20 – July 31</a:t>
                      </a:r>
                    </a:p>
                  </a:txBody>
                  <a:tcPr/>
                </a:tc>
                <a:extLst>
                  <a:ext uri="{0D108BD9-81ED-4DB2-BD59-A6C34878D82A}">
                    <a16:rowId xmlns:a16="http://schemas.microsoft.com/office/drawing/2014/main" val="2670631672"/>
                  </a:ext>
                </a:extLst>
              </a:tr>
              <a:tr h="520329">
                <a:tc>
                  <a:txBody>
                    <a:bodyPr/>
                    <a:lstStyle/>
                    <a:p>
                      <a:r>
                        <a:rPr lang="en-US" dirty="0"/>
                        <a:t>Times:</a:t>
                      </a:r>
                    </a:p>
                  </a:txBody>
                  <a:tcPr/>
                </a:tc>
                <a:tc>
                  <a:txBody>
                    <a:bodyPr/>
                    <a:lstStyle/>
                    <a:p>
                      <a:r>
                        <a:rPr lang="en-US" dirty="0"/>
                        <a:t>8:00 AM – 12:00 PM</a:t>
                      </a:r>
                    </a:p>
                  </a:txBody>
                  <a:tcPr/>
                </a:tc>
                <a:extLst>
                  <a:ext uri="{0D108BD9-81ED-4DB2-BD59-A6C34878D82A}">
                    <a16:rowId xmlns:a16="http://schemas.microsoft.com/office/drawing/2014/main" val="1354165322"/>
                  </a:ext>
                </a:extLst>
              </a:tr>
              <a:tr h="866459">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Used their VPK Voucher, Attending a Volusia County Kindergarten in the FALL, scored a PR 10 or below on PM3</a:t>
                      </a:r>
                      <a:endParaRPr lang="en-US" dirty="0"/>
                    </a:p>
                  </a:txBody>
                  <a:tcPr/>
                </a:tc>
                <a:extLst>
                  <a:ext uri="{0D108BD9-81ED-4DB2-BD59-A6C34878D82A}">
                    <a16:rowId xmlns:a16="http://schemas.microsoft.com/office/drawing/2014/main" val="3864281494"/>
                  </a:ext>
                </a:extLst>
              </a:tr>
              <a:tr h="1011953">
                <a:tc>
                  <a:txBody>
                    <a:bodyPr/>
                    <a:lstStyle/>
                    <a:p>
                      <a:r>
                        <a:rPr lang="en-US" dirty="0"/>
                        <a:t>What:</a:t>
                      </a:r>
                    </a:p>
                  </a:txBody>
                  <a:tcPr/>
                </a:tc>
                <a:tc>
                  <a:txBody>
                    <a:bodyPr/>
                    <a:lstStyle/>
                    <a:p>
                      <a:r>
                        <a:rPr lang="en-US" dirty="0"/>
                        <a:t>The Summer Bridge Program will have an emphasis on emergent literacy instruction grounded in the science of reading</a:t>
                      </a:r>
                    </a:p>
                  </a:txBody>
                  <a:tcPr/>
                </a:tc>
                <a:extLst>
                  <a:ext uri="{0D108BD9-81ED-4DB2-BD59-A6C34878D82A}">
                    <a16:rowId xmlns:a16="http://schemas.microsoft.com/office/drawing/2014/main" val="65916330"/>
                  </a:ext>
                </a:extLst>
              </a:tr>
              <a:tr h="546931">
                <a:tc>
                  <a:txBody>
                    <a:bodyPr/>
                    <a:lstStyle/>
                    <a:p>
                      <a:r>
                        <a:rPr lang="en-US" dirty="0"/>
                        <a:t>Where:</a:t>
                      </a:r>
                    </a:p>
                  </a:txBody>
                  <a:tcPr/>
                </a:tc>
                <a:tc>
                  <a:txBody>
                    <a:bodyPr/>
                    <a:lstStyle/>
                    <a:p>
                      <a:r>
                        <a:rPr lang="en-US" b="1" dirty="0"/>
                        <a:t>West Side: </a:t>
                      </a:r>
                      <a:r>
                        <a:rPr lang="en-US" dirty="0"/>
                        <a:t>Manatee Cove ES, Pride ES</a:t>
                      </a:r>
                      <a:endParaRPr lang="en-US" b="1" dirty="0"/>
                    </a:p>
                    <a:p>
                      <a:r>
                        <a:rPr lang="en-US" b="1" dirty="0"/>
                        <a:t>East Side: </a:t>
                      </a:r>
                      <a:r>
                        <a:rPr lang="en-US" dirty="0"/>
                        <a:t>Holly Hill ES, Sugar Mill ES</a:t>
                      </a:r>
                    </a:p>
                  </a:txBody>
                  <a:tcPr/>
                </a:tc>
                <a:extLst>
                  <a:ext uri="{0D108BD9-81ED-4DB2-BD59-A6C34878D82A}">
                    <a16:rowId xmlns:a16="http://schemas.microsoft.com/office/drawing/2014/main" val="4166312637"/>
                  </a:ext>
                </a:extLst>
              </a:tr>
              <a:tr h="414394">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9508">
                <a:tc>
                  <a:txBody>
                    <a:bodyPr/>
                    <a:lstStyle/>
                    <a:p>
                      <a:r>
                        <a:rPr lang="en-US" dirty="0"/>
                        <a:t>Transportation:</a:t>
                      </a:r>
                    </a:p>
                  </a:txBody>
                  <a:tcPr/>
                </a:tc>
                <a:tc>
                  <a:txBody>
                    <a:bodyPr/>
                    <a:lstStyle/>
                    <a:p>
                      <a:r>
                        <a:rPr lang="en-US" dirty="0"/>
                        <a:t>Parents are responsible for providing transportation</a:t>
                      </a:r>
                    </a:p>
                  </a:txBody>
                  <a:tcPr/>
                </a:tc>
                <a:extLst>
                  <a:ext uri="{0D108BD9-81ED-4DB2-BD59-A6C34878D82A}">
                    <a16:rowId xmlns:a16="http://schemas.microsoft.com/office/drawing/2014/main" val="2110875897"/>
                  </a:ext>
                </a:extLst>
              </a:tr>
              <a:tr h="520329">
                <a:tc>
                  <a:txBody>
                    <a:bodyPr/>
                    <a:lstStyle/>
                    <a:p>
                      <a:r>
                        <a:rPr lang="en-US" dirty="0"/>
                        <a:t>Contact:</a:t>
                      </a:r>
                    </a:p>
                  </a:txBody>
                  <a:tcPr/>
                </a:tc>
                <a:tc>
                  <a:txBody>
                    <a:bodyPr/>
                    <a:lstStyle/>
                    <a:p>
                      <a:r>
                        <a:rPr lang="en-US" dirty="0"/>
                        <a:t>Jessica Duncan, extension 20514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94588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207206" y="469986"/>
            <a:ext cx="8076480" cy="940816"/>
          </a:xfrm>
        </p:spPr>
        <p:txBody>
          <a:bodyPr/>
          <a:lstStyle/>
          <a:p>
            <a:r>
              <a:rPr lang="en-US" dirty="0"/>
              <a:t>SEA Lab</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930498126"/>
              </p:ext>
            </p:extLst>
          </p:nvPr>
        </p:nvGraphicFramePr>
        <p:xfrm>
          <a:off x="1815907" y="1708549"/>
          <a:ext cx="8859079" cy="5017385"/>
        </p:xfrm>
        <a:graphic>
          <a:graphicData uri="http://schemas.openxmlformats.org/drawingml/2006/table">
            <a:tbl>
              <a:tblPr firstCol="1" bandRow="1">
                <a:tableStyleId>{5C22544A-7EE6-4342-B048-85BDC9FD1C3A}</a:tableStyleId>
              </a:tblPr>
              <a:tblGrid>
                <a:gridCol w="1824601">
                  <a:extLst>
                    <a:ext uri="{9D8B030D-6E8A-4147-A177-3AD203B41FA5}">
                      <a16:colId xmlns:a16="http://schemas.microsoft.com/office/drawing/2014/main" val="1218808388"/>
                    </a:ext>
                  </a:extLst>
                </a:gridCol>
                <a:gridCol w="7034478">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9 – June 20</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11:00 AM</a:t>
                      </a:r>
                    </a:p>
                  </a:txBody>
                  <a:tcPr/>
                </a:tc>
                <a:extLst>
                  <a:ext uri="{0D108BD9-81ED-4DB2-BD59-A6C34878D82A}">
                    <a16:rowId xmlns:a16="http://schemas.microsoft.com/office/drawing/2014/main" val="1354165322"/>
                  </a:ext>
                </a:extLst>
              </a:tr>
              <a:tr h="370470">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Current Kindergarten and 1</a:t>
                      </a:r>
                      <a:r>
                        <a:rPr lang="en-US" sz="1800" baseline="30000" dirty="0"/>
                        <a:t>st</a:t>
                      </a:r>
                      <a:r>
                        <a:rPr lang="en-US" sz="1800" dirty="0"/>
                        <a:t> Grade Students</a:t>
                      </a:r>
                    </a:p>
                    <a:p>
                      <a:endParaRPr lang="en-US" dirty="0"/>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This enrichment program allows students to participate in hands-on math and science activities while researching informational text. This is also a Professional Development for our teachers. </a:t>
                      </a:r>
                      <a:endParaRPr lang="en-US" dirty="0"/>
                    </a:p>
                  </a:txBody>
                  <a:tcPr/>
                </a:tc>
                <a:extLst>
                  <a:ext uri="{0D108BD9-81ED-4DB2-BD59-A6C34878D82A}">
                    <a16:rowId xmlns:a16="http://schemas.microsoft.com/office/drawing/2014/main" val="4145388500"/>
                  </a:ext>
                </a:extLst>
              </a:tr>
              <a:tr h="549988">
                <a:tc>
                  <a:txBody>
                    <a:bodyPr/>
                    <a:lstStyle/>
                    <a:p>
                      <a:r>
                        <a:rPr lang="en-US" dirty="0"/>
                        <a:t>Where:</a:t>
                      </a:r>
                    </a:p>
                  </a:txBody>
                  <a:tcPr/>
                </a:tc>
                <a:tc>
                  <a:txBody>
                    <a:bodyPr/>
                    <a:lstStyle/>
                    <a:p>
                      <a:r>
                        <a:rPr lang="en-US" b="1" dirty="0"/>
                        <a:t>West Side: </a:t>
                      </a:r>
                      <a:r>
                        <a:rPr lang="en-US" dirty="0"/>
                        <a:t>Deltona Lakes ES </a:t>
                      </a:r>
                    </a:p>
                    <a:p>
                      <a:r>
                        <a:rPr lang="en-US" b="1" dirty="0"/>
                        <a:t>East Side: </a:t>
                      </a:r>
                      <a:r>
                        <a:rPr lang="en-US" dirty="0"/>
                        <a:t>Indian River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Snacks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Parents are responsible for providing transportation</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Elizabeth Senez, Extension 23349</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992490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044505" y="327432"/>
            <a:ext cx="8617227" cy="940816"/>
          </a:xfrm>
        </p:spPr>
        <p:txBody>
          <a:bodyPr>
            <a:normAutofit fontScale="90000"/>
          </a:bodyPr>
          <a:lstStyle/>
          <a:p>
            <a:r>
              <a:rPr lang="en-US" dirty="0"/>
              <a:t>BEST Reading Adventure</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869561439"/>
              </p:ext>
            </p:extLst>
          </p:nvPr>
        </p:nvGraphicFramePr>
        <p:xfrm>
          <a:off x="2044506" y="1404981"/>
          <a:ext cx="8617227" cy="5262917"/>
        </p:xfrm>
        <a:graphic>
          <a:graphicData uri="http://schemas.openxmlformats.org/drawingml/2006/table">
            <a:tbl>
              <a:tblPr firstCol="1" bandRow="1">
                <a:tableStyleId>{5C22544A-7EE6-4342-B048-85BDC9FD1C3A}</a:tableStyleId>
              </a:tblPr>
              <a:tblGrid>
                <a:gridCol w="1847797">
                  <a:extLst>
                    <a:ext uri="{9D8B030D-6E8A-4147-A177-3AD203B41FA5}">
                      <a16:colId xmlns:a16="http://schemas.microsoft.com/office/drawing/2014/main" val="1218808388"/>
                    </a:ext>
                  </a:extLst>
                </a:gridCol>
                <a:gridCol w="6769430">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611292">
                <a:tc>
                  <a:txBody>
                    <a:bodyPr/>
                    <a:lstStyle/>
                    <a:p>
                      <a:r>
                        <a:rPr lang="en-US" dirty="0"/>
                        <a:t>Who:</a:t>
                      </a:r>
                    </a:p>
                  </a:txBody>
                  <a:tcPr/>
                </a:tc>
                <a:tc>
                  <a:txBody>
                    <a:bodyPr/>
                    <a:lstStyle/>
                    <a:p>
                      <a:r>
                        <a:rPr lang="en-US" dirty="0"/>
                        <a:t>Title I 2</a:t>
                      </a:r>
                      <a:r>
                        <a:rPr lang="en-US" baseline="30000" dirty="0"/>
                        <a:t>nd</a:t>
                      </a:r>
                      <a:r>
                        <a:rPr lang="en-US" dirty="0"/>
                        <a:t> grade students who are emergent readers</a:t>
                      </a:r>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Students will be provided with engaging summer reading instruction in the B.E.S.T. Standards for English Language Arts.</a:t>
                      </a:r>
                      <a:endParaRPr lang="en-US" dirty="0"/>
                    </a:p>
                  </a:txBody>
                  <a:tcPr/>
                </a:tc>
                <a:extLst>
                  <a:ext uri="{0D108BD9-81ED-4DB2-BD59-A6C34878D82A}">
                    <a16:rowId xmlns:a16="http://schemas.microsoft.com/office/drawing/2014/main" val="3569339190"/>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Citrus Grove ES, George Marks ES, Manatee Cove ES, McInnis ES, Pride ES, and Spirit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Chisholm ES, Holly Hill ES, Sugar Mill, ES, Sweetwater ES, and Tomoka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Katherine Klynstra, extension 20581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444609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306887" y="611688"/>
            <a:ext cx="8769266" cy="940816"/>
          </a:xfrm>
        </p:spPr>
        <p:txBody>
          <a:bodyPr>
            <a:normAutofit fontScale="90000"/>
          </a:bodyPr>
          <a:lstStyle/>
          <a:p>
            <a:r>
              <a:rPr lang="en-US" dirty="0"/>
              <a:t>3rd Grade </a:t>
            </a:r>
            <a:br>
              <a:rPr lang="en-US" dirty="0"/>
            </a:br>
            <a:r>
              <a:rPr lang="en-US" dirty="0"/>
              <a:t>Reading Camp</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3655209627"/>
              </p:ext>
            </p:extLst>
          </p:nvPr>
        </p:nvGraphicFramePr>
        <p:xfrm>
          <a:off x="1853648" y="1606388"/>
          <a:ext cx="9675744" cy="5151672"/>
        </p:xfrm>
        <a:graphic>
          <a:graphicData uri="http://schemas.openxmlformats.org/drawingml/2006/table">
            <a:tbl>
              <a:tblPr firstCol="1" bandRow="1">
                <a:tableStyleId>{5C22544A-7EE6-4342-B048-85BDC9FD1C3A}</a:tableStyleId>
              </a:tblPr>
              <a:tblGrid>
                <a:gridCol w="1944608">
                  <a:extLst>
                    <a:ext uri="{9D8B030D-6E8A-4147-A177-3AD203B41FA5}">
                      <a16:colId xmlns:a16="http://schemas.microsoft.com/office/drawing/2014/main" val="1218808388"/>
                    </a:ext>
                  </a:extLst>
                </a:gridCol>
                <a:gridCol w="7731136">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554938">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Any student receiving their reading instruction in the general education classroom who scored a level 1 on PM 3, and has not received a good cause exemption</a:t>
                      </a:r>
                    </a:p>
                  </a:txBody>
                  <a:tcPr/>
                </a:tc>
                <a:extLst>
                  <a:ext uri="{0D108BD9-81ED-4DB2-BD59-A6C34878D82A}">
                    <a16:rowId xmlns:a16="http://schemas.microsoft.com/office/drawing/2014/main" val="3864281494"/>
                  </a:ext>
                </a:extLst>
              </a:tr>
              <a:tr h="500047">
                <a:tc>
                  <a:txBody>
                    <a:bodyPr/>
                    <a:lstStyle/>
                    <a:p>
                      <a:r>
                        <a:rPr lang="en-US" dirty="0"/>
                        <a:t>What: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This is an intensive reading camp is for 3rd grade students.</a:t>
                      </a:r>
                      <a:endParaRPr lang="en-US" dirty="0"/>
                    </a:p>
                  </a:txBody>
                  <a:tcPr/>
                </a:tc>
                <a:extLst>
                  <a:ext uri="{0D108BD9-81ED-4DB2-BD59-A6C34878D82A}">
                    <a16:rowId xmlns:a16="http://schemas.microsoft.com/office/drawing/2014/main" val="4157541210"/>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Citrus Grove ES, George Marks ES, Manatee Cove ES, McInnis ES, Pride ES, and Spirit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Chisholm ES, Holly Hill ES, Sugar Mill, ES, Sweetwater ES, and Tomoka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Katherine Klynstra, extension 20581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1977051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1" y="464295"/>
            <a:ext cx="9325857" cy="940816"/>
          </a:xfrm>
        </p:spPr>
        <p:txBody>
          <a:bodyPr>
            <a:normAutofit fontScale="90000"/>
          </a:bodyPr>
          <a:lstStyle/>
          <a:p>
            <a:r>
              <a:rPr lang="en-US" sz="4800" dirty="0"/>
              <a:t>ESE 3</a:t>
            </a:r>
            <a:r>
              <a:rPr lang="en-US" sz="4800" baseline="30000" dirty="0"/>
              <a:t>rd</a:t>
            </a:r>
            <a:r>
              <a:rPr lang="en-US" sz="4800" dirty="0"/>
              <a:t> Grade </a:t>
            </a:r>
            <a:br>
              <a:rPr lang="en-US" sz="4800" dirty="0"/>
            </a:br>
            <a:r>
              <a:rPr lang="en-US" sz="4800" dirty="0"/>
              <a:t>Reading Camp</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3653761179"/>
              </p:ext>
            </p:extLst>
          </p:nvPr>
        </p:nvGraphicFramePr>
        <p:xfrm>
          <a:off x="1738789" y="1543294"/>
          <a:ext cx="9325857" cy="5199124"/>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395863">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680626">
                <a:tc>
                  <a:txBody>
                    <a:bodyPr/>
                    <a:lstStyle/>
                    <a:p>
                      <a:r>
                        <a:rPr lang="en-US" dirty="0"/>
                        <a:t>Who:</a:t>
                      </a:r>
                    </a:p>
                  </a:txBody>
                  <a:tcPr/>
                </a:tc>
                <a:tc>
                  <a:txBody>
                    <a:bodyPr/>
                    <a:lstStyle/>
                    <a:p>
                      <a:r>
                        <a:rPr lang="en-US" sz="1800" kern="1200" dirty="0">
                          <a:solidFill>
                            <a:schemeClr val="dk1"/>
                          </a:solidFill>
                          <a:effectLst/>
                          <a:latin typeface="+mn-lt"/>
                          <a:ea typeface="+mn-ea"/>
                          <a:cs typeface="+mn-cs"/>
                        </a:rPr>
                        <a:t>Students that are a Level 1 on FAST PM 3, who have not earned a good cause exemption, AND receive ELA instruction in a separate class. </a:t>
                      </a:r>
                      <a:endParaRPr lang="en-US" dirty="0"/>
                    </a:p>
                  </a:txBody>
                  <a:tcPr/>
                </a:tc>
                <a:extLst>
                  <a:ext uri="{0D108BD9-81ED-4DB2-BD59-A6C34878D82A}">
                    <a16:rowId xmlns:a16="http://schemas.microsoft.com/office/drawing/2014/main" val="3864281494"/>
                  </a:ext>
                </a:extLst>
              </a:tr>
              <a:tr h="700755">
                <a:tc>
                  <a:txBody>
                    <a:bodyPr/>
                    <a:lstStyle/>
                    <a:p>
                      <a:r>
                        <a:rPr lang="en-US" dirty="0"/>
                        <a:t>What:</a:t>
                      </a:r>
                    </a:p>
                  </a:txBody>
                  <a:tcPr/>
                </a:tc>
                <a:tc>
                  <a:txBody>
                    <a:bodyPr/>
                    <a:lstStyle/>
                    <a:p>
                      <a:r>
                        <a:rPr lang="en-US" sz="1800" kern="1200" dirty="0">
                          <a:solidFill>
                            <a:schemeClr val="dk1"/>
                          </a:solidFill>
                          <a:effectLst/>
                          <a:latin typeface="+mn-lt"/>
                          <a:ea typeface="+mn-ea"/>
                          <a:cs typeface="+mn-cs"/>
                        </a:rPr>
                        <a:t>This is an intensive reading camp is for 3rd grade students receiving their reading instruction in a separate ESE classroom. </a:t>
                      </a:r>
                      <a:endParaRPr lang="en-US" dirty="0"/>
                    </a:p>
                  </a:txBody>
                  <a:tcPr/>
                </a:tc>
                <a:extLst>
                  <a:ext uri="{0D108BD9-81ED-4DB2-BD59-A6C34878D82A}">
                    <a16:rowId xmlns:a16="http://schemas.microsoft.com/office/drawing/2014/main" val="2624617846"/>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Citrus Grove ES, George Marks ES, Manatee Cove ES, McInnis ES, Pride ES, and Spirit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Chisholm ES, Holly Hill ES, Sugar Mill ES, Sweetwater ES, and Tomoka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Lida Grillo, extension 38352</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620111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173716" y="526999"/>
            <a:ext cx="8076480" cy="940816"/>
          </a:xfrm>
        </p:spPr>
        <p:txBody>
          <a:bodyPr>
            <a:normAutofit/>
          </a:bodyPr>
          <a:lstStyle/>
          <a:p>
            <a:r>
              <a:rPr lang="en-US" dirty="0"/>
              <a:t>Next Generation CSI</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169414463"/>
              </p:ext>
            </p:extLst>
          </p:nvPr>
        </p:nvGraphicFramePr>
        <p:xfrm>
          <a:off x="1782417" y="1467815"/>
          <a:ext cx="8859079" cy="5132902"/>
        </p:xfrm>
        <a:graphic>
          <a:graphicData uri="http://schemas.openxmlformats.org/drawingml/2006/table">
            <a:tbl>
              <a:tblPr firstCol="1" bandRow="1">
                <a:tableStyleId>{5C22544A-7EE6-4342-B048-85BDC9FD1C3A}</a:tableStyleId>
              </a:tblPr>
              <a:tblGrid>
                <a:gridCol w="1883729">
                  <a:extLst>
                    <a:ext uri="{9D8B030D-6E8A-4147-A177-3AD203B41FA5}">
                      <a16:colId xmlns:a16="http://schemas.microsoft.com/office/drawing/2014/main" val="1218808388"/>
                    </a:ext>
                  </a:extLst>
                </a:gridCol>
                <a:gridCol w="6975350">
                  <a:extLst>
                    <a:ext uri="{9D8B030D-6E8A-4147-A177-3AD203B41FA5}">
                      <a16:colId xmlns:a16="http://schemas.microsoft.com/office/drawing/2014/main" val="1034027224"/>
                    </a:ext>
                  </a:extLst>
                </a:gridCol>
              </a:tblGrid>
              <a:tr h="535444">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466476">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764056">
                <a:tc>
                  <a:txBody>
                    <a:bodyPr/>
                    <a:lstStyle/>
                    <a:p>
                      <a:r>
                        <a:rPr lang="en-US" dirty="0"/>
                        <a:t>Who:</a:t>
                      </a:r>
                    </a:p>
                  </a:txBody>
                  <a:tcPr/>
                </a:tc>
                <a:tc>
                  <a:txBody>
                    <a:bodyPr/>
                    <a:lstStyle/>
                    <a:p>
                      <a:r>
                        <a:rPr lang="en-US" sz="1800" kern="1200" dirty="0">
                          <a:solidFill>
                            <a:schemeClr val="dk1"/>
                          </a:solidFill>
                          <a:effectLst/>
                          <a:latin typeface="+mn-lt"/>
                          <a:ea typeface="+mn-ea"/>
                          <a:cs typeface="+mn-cs"/>
                        </a:rPr>
                        <a:t>Students that are a Level 2 (High Yellow/Low Blue) on FAST PM 2</a:t>
                      </a:r>
                      <a:endParaRPr lang="en-US" dirty="0"/>
                    </a:p>
                  </a:txBody>
                  <a:tcPr/>
                </a:tc>
                <a:extLst>
                  <a:ext uri="{0D108BD9-81ED-4DB2-BD59-A6C34878D82A}">
                    <a16:rowId xmlns:a16="http://schemas.microsoft.com/office/drawing/2014/main" val="3864281494"/>
                  </a:ext>
                </a:extLst>
              </a:tr>
              <a:tr h="764056">
                <a:tc>
                  <a:txBody>
                    <a:bodyPr/>
                    <a:lstStyle/>
                    <a:p>
                      <a:r>
                        <a:rPr lang="en-US" dirty="0"/>
                        <a:t>What: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An engaging, hands-on, integrated science, reading and math program designed to strengthen students’ skills.</a:t>
                      </a:r>
                    </a:p>
                  </a:txBody>
                  <a:tcPr/>
                </a:tc>
                <a:extLst>
                  <a:ext uri="{0D108BD9-81ED-4DB2-BD59-A6C34878D82A}">
                    <a16:rowId xmlns:a16="http://schemas.microsoft.com/office/drawing/2014/main" val="3260387959"/>
                  </a:ext>
                </a:extLst>
              </a:tr>
              <a:tr h="1159117">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Citrus Grove ES, George Marks ES, Manatee Cove ES, McInnis ES, Pride ES, and Spirit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Chisholm ES, Holly Hill ES, Sugar Mill ES,    Sweetwater ES, and Tomoka ES</a:t>
                      </a:r>
                    </a:p>
                  </a:txBody>
                  <a:tcPr/>
                </a:tc>
                <a:extLst>
                  <a:ext uri="{0D108BD9-81ED-4DB2-BD59-A6C34878D82A}">
                    <a16:rowId xmlns:a16="http://schemas.microsoft.com/office/drawing/2014/main" val="4166312637"/>
                  </a:ext>
                </a:extLst>
              </a:tr>
              <a:tr h="426431">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52275">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35444">
                <a:tc>
                  <a:txBody>
                    <a:bodyPr/>
                    <a:lstStyle/>
                    <a:p>
                      <a:r>
                        <a:rPr lang="en-US" dirty="0"/>
                        <a:t>Contact:</a:t>
                      </a:r>
                    </a:p>
                  </a:txBody>
                  <a:tcPr/>
                </a:tc>
                <a:tc>
                  <a:txBody>
                    <a:bodyPr/>
                    <a:lstStyle/>
                    <a:p>
                      <a:r>
                        <a:rPr lang="en-US" dirty="0"/>
                        <a:t>Elizabeth Senez, extension 23349</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108676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253229" y="271501"/>
            <a:ext cx="8076480" cy="940816"/>
          </a:xfrm>
        </p:spPr>
        <p:txBody>
          <a:bodyPr>
            <a:normAutofit/>
          </a:bodyPr>
          <a:lstStyle/>
          <a:p>
            <a:r>
              <a:rPr lang="en-US" dirty="0"/>
              <a:t>Elementary ESY</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4292739668"/>
              </p:ext>
            </p:extLst>
          </p:nvPr>
        </p:nvGraphicFramePr>
        <p:xfrm>
          <a:off x="1861929" y="1494329"/>
          <a:ext cx="8859079" cy="5026613"/>
        </p:xfrm>
        <a:graphic>
          <a:graphicData uri="http://schemas.openxmlformats.org/drawingml/2006/table">
            <a:tbl>
              <a:tblPr firstCol="1" bandRow="1">
                <a:tableStyleId>{5C22544A-7EE6-4342-B048-85BDC9FD1C3A}</a:tableStyleId>
              </a:tblPr>
              <a:tblGrid>
                <a:gridCol w="1864036">
                  <a:extLst>
                    <a:ext uri="{9D8B030D-6E8A-4147-A177-3AD203B41FA5}">
                      <a16:colId xmlns:a16="http://schemas.microsoft.com/office/drawing/2014/main" val="1218808388"/>
                    </a:ext>
                  </a:extLst>
                </a:gridCol>
                <a:gridCol w="6995043">
                  <a:extLst>
                    <a:ext uri="{9D8B030D-6E8A-4147-A177-3AD203B41FA5}">
                      <a16:colId xmlns:a16="http://schemas.microsoft.com/office/drawing/2014/main" val="1034027224"/>
                    </a:ext>
                  </a:extLst>
                </a:gridCol>
              </a:tblGrid>
              <a:tr h="504220">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04220">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642406">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Students with Individual Education Plans (IEPs) reflecting “ESY.”</a:t>
                      </a:r>
                      <a:endParaRPr lang="en-US" dirty="0"/>
                    </a:p>
                  </a:txBody>
                  <a:tcPr/>
                </a:tc>
                <a:extLst>
                  <a:ext uri="{0D108BD9-81ED-4DB2-BD59-A6C34878D82A}">
                    <a16:rowId xmlns:a16="http://schemas.microsoft.com/office/drawing/2014/main" val="3864281494"/>
                  </a:ext>
                </a:extLst>
              </a:tr>
              <a:tr h="719502">
                <a:tc>
                  <a:txBody>
                    <a:bodyPr/>
                    <a:lstStyle/>
                    <a:p>
                      <a:r>
                        <a:rPr lang="en-US" dirty="0"/>
                        <a:t>What:</a:t>
                      </a:r>
                    </a:p>
                  </a:txBody>
                  <a:tcPr/>
                </a:tc>
                <a:tc>
                  <a:txBody>
                    <a:bodyPr/>
                    <a:lstStyle/>
                    <a:p>
                      <a:r>
                        <a:rPr lang="en-US" dirty="0"/>
                        <a:t>ESY is the Extended School Year for students with disabilities determined by the IEP team. </a:t>
                      </a:r>
                    </a:p>
                  </a:txBody>
                  <a:tcPr/>
                </a:tc>
                <a:extLst>
                  <a:ext uri="{0D108BD9-81ED-4DB2-BD59-A6C34878D82A}">
                    <a16:rowId xmlns:a16="http://schemas.microsoft.com/office/drawing/2014/main" val="2857838068"/>
                  </a:ext>
                </a:extLst>
              </a:tr>
              <a:tr h="1155812">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Citrus Grove ES, George Marks ES, Manatee Cove ES, McInnis ES, Pride ES, and Spirit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Chisholm ES, Holly Hill ES, Sugar Mill ES,    Sweetwater ES, and Tomoka ES</a:t>
                      </a:r>
                    </a:p>
                  </a:txBody>
                  <a:tcPr/>
                </a:tc>
                <a:extLst>
                  <a:ext uri="{0D108BD9-81ED-4DB2-BD59-A6C34878D82A}">
                    <a16:rowId xmlns:a16="http://schemas.microsoft.com/office/drawing/2014/main" val="4166312637"/>
                  </a:ext>
                </a:extLst>
              </a:tr>
              <a:tr h="401564">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25901">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622360">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Lida Grillo, extension 38352</a:t>
                      </a:r>
                    </a:p>
                    <a:p>
                      <a:endParaRPr lang="en-US" dirty="0"/>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565662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1" y="327563"/>
            <a:ext cx="9325857" cy="940816"/>
          </a:xfrm>
        </p:spPr>
        <p:txBody>
          <a:bodyPr>
            <a:normAutofit/>
          </a:bodyPr>
          <a:lstStyle/>
          <a:p>
            <a:r>
              <a:rPr lang="en-US" sz="4800" dirty="0"/>
              <a:t>Credit Retrieval</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491294601"/>
              </p:ext>
            </p:extLst>
          </p:nvPr>
        </p:nvGraphicFramePr>
        <p:xfrm>
          <a:off x="1687512" y="1447840"/>
          <a:ext cx="9325857" cy="5339378"/>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37728">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37728">
                <a:tc>
                  <a:txBody>
                    <a:bodyPr/>
                    <a:lstStyle/>
                    <a:p>
                      <a:r>
                        <a:rPr lang="en-US" dirty="0"/>
                        <a:t>Times:</a:t>
                      </a:r>
                    </a:p>
                  </a:txBody>
                  <a:tcPr/>
                </a:tc>
                <a:tc>
                  <a:txBody>
                    <a:bodyPr/>
                    <a:lstStyle/>
                    <a:p>
                      <a:r>
                        <a:rPr lang="en-US" dirty="0"/>
                        <a:t>9:00 AM – 12:00 PM</a:t>
                      </a:r>
                    </a:p>
                  </a:txBody>
                  <a:tcPr/>
                </a:tc>
                <a:extLst>
                  <a:ext uri="{0D108BD9-81ED-4DB2-BD59-A6C34878D82A}">
                    <a16:rowId xmlns:a16="http://schemas.microsoft.com/office/drawing/2014/main" val="1354165322"/>
                  </a:ext>
                </a:extLst>
              </a:tr>
              <a:tr h="767315">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Students (8</a:t>
                      </a:r>
                      <a:r>
                        <a:rPr lang="en-US" sz="1800" baseline="30000" dirty="0"/>
                        <a:t>th</a:t>
                      </a:r>
                      <a:r>
                        <a:rPr lang="en-US" sz="1800" dirty="0"/>
                        <a:t> &amp; 12</a:t>
                      </a:r>
                      <a:r>
                        <a:rPr lang="en-US" sz="1800" baseline="30000" dirty="0"/>
                        <a:t>th</a:t>
                      </a:r>
                      <a:r>
                        <a:rPr lang="en-US" sz="1800" dirty="0"/>
                        <a:t>) who earned an ‘F’ in a core course and did not earn credit</a:t>
                      </a:r>
                      <a:endParaRPr lang="en-US" sz="1800" dirty="0">
                        <a:highlight>
                          <a:srgbClr val="FFFF00"/>
                        </a:highlight>
                      </a:endParaRPr>
                    </a:p>
                  </a:txBody>
                  <a:tcPr/>
                </a:tc>
                <a:extLst>
                  <a:ext uri="{0D108BD9-81ED-4DB2-BD59-A6C34878D82A}">
                    <a16:rowId xmlns:a16="http://schemas.microsoft.com/office/drawing/2014/main" val="3864281494"/>
                  </a:ext>
                </a:extLst>
              </a:tr>
              <a:tr h="767315">
                <a:tc>
                  <a:txBody>
                    <a:bodyPr/>
                    <a:lstStyle/>
                    <a:p>
                      <a:r>
                        <a:rPr lang="en-US" dirty="0"/>
                        <a:t>What:</a:t>
                      </a:r>
                    </a:p>
                  </a:txBody>
                  <a:tcPr/>
                </a:tc>
                <a:tc>
                  <a:txBody>
                    <a:bodyPr/>
                    <a:lstStyle/>
                    <a:p>
                      <a:r>
                        <a:rPr lang="en-US" sz="1800" kern="1200" dirty="0">
                          <a:solidFill>
                            <a:schemeClr val="dk1"/>
                          </a:solidFill>
                          <a:effectLst/>
                          <a:latin typeface="+mn-lt"/>
                          <a:ea typeface="+mn-ea"/>
                          <a:cs typeface="+mn-cs"/>
                        </a:rPr>
                        <a:t>Secondary sites will host credit retrieval courses for students who failed language arts, math, science, and/or social studies. </a:t>
                      </a:r>
                      <a:endParaRPr lang="en-US" dirty="0"/>
                    </a:p>
                  </a:txBody>
                  <a:tcPr/>
                </a:tc>
                <a:extLst>
                  <a:ext uri="{0D108BD9-81ED-4DB2-BD59-A6C34878D82A}">
                    <a16:rowId xmlns:a16="http://schemas.microsoft.com/office/drawing/2014/main" val="2624617846"/>
                  </a:ext>
                </a:extLst>
              </a:tr>
              <a:tr h="1701319">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Pine Ridge HS, Taylor M/HS, University HS, DeLand MS, Deltona MS, Galaxy MS, River Springs MS, Southwestern 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t>Mainland HS, New Smyrna HS, Seabreeze HS, Spruce Creek HS, Campbell MS, Creekside MS, Hinson MS,                    New Smyrna MS, Ormond MS</a:t>
                      </a:r>
                      <a:endParaRPr lang="en-US" dirty="0">
                        <a:solidFill>
                          <a:schemeClr val="tx1"/>
                        </a:solidFill>
                      </a:endParaRPr>
                    </a:p>
                  </a:txBody>
                  <a:tcPr/>
                </a:tc>
                <a:extLst>
                  <a:ext uri="{0D108BD9-81ED-4DB2-BD59-A6C34878D82A}">
                    <a16:rowId xmlns:a16="http://schemas.microsoft.com/office/drawing/2014/main" val="4166312637"/>
                  </a:ext>
                </a:extLst>
              </a:tr>
              <a:tr h="454204">
                <a:tc>
                  <a:txBody>
                    <a:bodyPr/>
                    <a:lstStyle/>
                    <a:p>
                      <a:r>
                        <a:rPr lang="en-US" dirty="0"/>
                        <a:t>Transportation:</a:t>
                      </a:r>
                    </a:p>
                  </a:txBody>
                  <a:tcPr/>
                </a:tc>
                <a:tc>
                  <a:txBody>
                    <a:bodyPr/>
                    <a:lstStyle/>
                    <a:p>
                      <a:r>
                        <a:rPr lang="en-US" dirty="0"/>
                        <a:t>Parents are responsible for transportation</a:t>
                      </a:r>
                    </a:p>
                  </a:txBody>
                  <a:tcPr/>
                </a:tc>
                <a:extLst>
                  <a:ext uri="{0D108BD9-81ED-4DB2-BD59-A6C34878D82A}">
                    <a16:rowId xmlns:a16="http://schemas.microsoft.com/office/drawing/2014/main" val="2110875897"/>
                  </a:ext>
                </a:extLst>
              </a:tr>
              <a:tr h="53772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Anthony Serianni, extension 44756</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857834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1" y="421567"/>
            <a:ext cx="9325857" cy="940816"/>
          </a:xfrm>
        </p:spPr>
        <p:txBody>
          <a:bodyPr>
            <a:normAutofit/>
          </a:bodyPr>
          <a:lstStyle/>
          <a:p>
            <a:r>
              <a:rPr lang="en-US" sz="4800" dirty="0"/>
              <a:t>Driver’s Education</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4118332119"/>
              </p:ext>
            </p:extLst>
          </p:nvPr>
        </p:nvGraphicFramePr>
        <p:xfrm>
          <a:off x="1918249" y="1579444"/>
          <a:ext cx="9325857" cy="5048598"/>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3 – June18</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3:00 PM</a:t>
                      </a:r>
                    </a:p>
                  </a:txBody>
                  <a:tcPr/>
                </a:tc>
                <a:extLst>
                  <a:ext uri="{0D108BD9-81ED-4DB2-BD59-A6C34878D82A}">
                    <a16:rowId xmlns:a16="http://schemas.microsoft.com/office/drawing/2014/main" val="1354165322"/>
                  </a:ext>
                </a:extLst>
              </a:tr>
              <a:tr h="783570">
                <a:tc>
                  <a:txBody>
                    <a:bodyPr/>
                    <a:lstStyle/>
                    <a:p>
                      <a:r>
                        <a:rPr lang="en-US" dirty="0"/>
                        <a:t>Who:</a:t>
                      </a:r>
                    </a:p>
                  </a:txBody>
                  <a:tcPr/>
                </a:tc>
                <a:tc>
                  <a:txBody>
                    <a:bodyPr/>
                    <a:lstStyle/>
                    <a:p>
                      <a:r>
                        <a:rPr lang="en-US" dirty="0"/>
                        <a:t>Student’s who have their permit and would like to earn their operator’s license.</a:t>
                      </a:r>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Provide students the opportunity to complete the Driver Education class during summer programs. Students can earn .5 elective credits in Driver Education and possibly earn their Operators License test waiver upon successful completion of the course.</a:t>
                      </a:r>
                      <a:endParaRPr lang="en-US" dirty="0"/>
                    </a:p>
                  </a:txBody>
                  <a:tcPr/>
                </a:tc>
                <a:extLst>
                  <a:ext uri="{0D108BD9-81ED-4DB2-BD59-A6C34878D82A}">
                    <a16:rowId xmlns:a16="http://schemas.microsoft.com/office/drawing/2014/main" val="2624617846"/>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b="0" dirty="0"/>
                        <a:t>DeLand HS, Pine Ridge HS</a:t>
                      </a:r>
                      <a:br>
                        <a:rPr lang="en-US" b="0" dirty="0"/>
                      </a:br>
                      <a:r>
                        <a:rPr lang="en-US" b="1" dirty="0">
                          <a:solidFill>
                            <a:schemeClr val="tx1"/>
                          </a:solidFill>
                        </a:rPr>
                        <a:t>East Side: </a:t>
                      </a:r>
                      <a:r>
                        <a:rPr lang="en-US" b="0" dirty="0">
                          <a:solidFill>
                            <a:schemeClr val="tx1"/>
                          </a:solidFill>
                        </a:rPr>
                        <a:t>Mainland HS, New Smyrna HS, Spruce Creek HS</a:t>
                      </a:r>
                      <a:endParaRPr lang="en-US" dirty="0">
                        <a:solidFill>
                          <a:schemeClr val="tx1"/>
                        </a:solidFill>
                      </a:endParaRPr>
                    </a:p>
                  </a:txBody>
                  <a:tcPr/>
                </a:tc>
                <a:extLst>
                  <a:ext uri="{0D108BD9-81ED-4DB2-BD59-A6C34878D82A}">
                    <a16:rowId xmlns:a16="http://schemas.microsoft.com/office/drawing/2014/main" val="4166312637"/>
                  </a:ext>
                </a:extLst>
              </a:tr>
              <a:tr h="463826">
                <a:tc>
                  <a:txBody>
                    <a:bodyPr/>
                    <a:lstStyle/>
                    <a:p>
                      <a:r>
                        <a:rPr lang="en-US" dirty="0"/>
                        <a:t>Transportation:</a:t>
                      </a:r>
                    </a:p>
                  </a:txBody>
                  <a:tcPr/>
                </a:tc>
                <a:tc>
                  <a:txBody>
                    <a:bodyPr/>
                    <a:lstStyle/>
                    <a:p>
                      <a:r>
                        <a:rPr lang="en-US" dirty="0"/>
                        <a:t>Parents are responsible for transportation</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Larry Beal, 20220</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307107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0" y="395929"/>
            <a:ext cx="9325857" cy="940816"/>
          </a:xfrm>
        </p:spPr>
        <p:txBody>
          <a:bodyPr>
            <a:normAutofit/>
          </a:bodyPr>
          <a:lstStyle/>
          <a:p>
            <a:r>
              <a:rPr lang="en-US" sz="4800" dirty="0"/>
              <a:t>Summer STEM</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967808141"/>
              </p:ext>
            </p:extLst>
          </p:nvPr>
        </p:nvGraphicFramePr>
        <p:xfrm>
          <a:off x="1433069" y="1807430"/>
          <a:ext cx="9325857" cy="4654641"/>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9:00 AM – 2:35 PM</a:t>
                      </a:r>
                    </a:p>
                  </a:txBody>
                  <a:tcPr/>
                </a:tc>
                <a:extLst>
                  <a:ext uri="{0D108BD9-81ED-4DB2-BD59-A6C34878D82A}">
                    <a16:rowId xmlns:a16="http://schemas.microsoft.com/office/drawing/2014/main" val="1354165322"/>
                  </a:ext>
                </a:extLst>
              </a:tr>
              <a:tr h="500931">
                <a:tc>
                  <a:txBody>
                    <a:bodyPr/>
                    <a:lstStyle/>
                    <a:p>
                      <a:r>
                        <a:rPr lang="en-US" dirty="0"/>
                        <a:t>Who:</a:t>
                      </a:r>
                    </a:p>
                  </a:txBody>
                  <a:tcPr/>
                </a:tc>
                <a:tc>
                  <a:txBody>
                    <a:bodyPr/>
                    <a:lstStyle/>
                    <a:p>
                      <a:r>
                        <a:rPr lang="en-US" dirty="0"/>
                        <a:t>All Title I Middle School students</a:t>
                      </a:r>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This program aims for students to create STEM projects of real-world challenges as well as having exposure to coding and robotics. Students will research and design solutions to problems.</a:t>
                      </a:r>
                      <a:endParaRPr lang="en-US" dirty="0"/>
                    </a:p>
                  </a:txBody>
                  <a:tcPr/>
                </a:tc>
                <a:extLst>
                  <a:ext uri="{0D108BD9-81ED-4DB2-BD59-A6C34878D82A}">
                    <a16:rowId xmlns:a16="http://schemas.microsoft.com/office/drawing/2014/main" val="2624617846"/>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Pine Ridge HS, Taylor M/HS, Galaxy 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t> Mainland HS</a:t>
                      </a:r>
                      <a:endParaRPr lang="en-US" dirty="0">
                        <a:solidFill>
                          <a:schemeClr val="tx1"/>
                        </a:solidFill>
                      </a:endParaRP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Amy Monahan, extension 20314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14756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057760" y="450963"/>
            <a:ext cx="8076480" cy="940816"/>
          </a:xfrm>
        </p:spPr>
        <p:txBody>
          <a:bodyPr>
            <a:normAutofit/>
          </a:bodyPr>
          <a:lstStyle/>
          <a:p>
            <a:r>
              <a:rPr lang="en-US" dirty="0"/>
              <a:t>Secondary ESY</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98256435"/>
              </p:ext>
            </p:extLst>
          </p:nvPr>
        </p:nvGraphicFramePr>
        <p:xfrm>
          <a:off x="1497495" y="1639325"/>
          <a:ext cx="9587948" cy="4663122"/>
        </p:xfrm>
        <a:graphic>
          <a:graphicData uri="http://schemas.openxmlformats.org/drawingml/2006/table">
            <a:tbl>
              <a:tblPr firstCol="1" bandRow="1">
                <a:tableStyleId>{5C22544A-7EE6-4342-B048-85BDC9FD1C3A}</a:tableStyleId>
              </a:tblPr>
              <a:tblGrid>
                <a:gridCol w="1890391">
                  <a:extLst>
                    <a:ext uri="{9D8B030D-6E8A-4147-A177-3AD203B41FA5}">
                      <a16:colId xmlns:a16="http://schemas.microsoft.com/office/drawing/2014/main" val="1218808388"/>
                    </a:ext>
                  </a:extLst>
                </a:gridCol>
                <a:gridCol w="7697557">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9:00 AM – 2:35 PM</a:t>
                      </a:r>
                    </a:p>
                  </a:txBody>
                  <a:tcPr/>
                </a:tc>
                <a:extLst>
                  <a:ext uri="{0D108BD9-81ED-4DB2-BD59-A6C34878D82A}">
                    <a16:rowId xmlns:a16="http://schemas.microsoft.com/office/drawing/2014/main" val="1354165322"/>
                  </a:ext>
                </a:extLst>
              </a:tr>
              <a:tr h="480479">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Students with Individual Education Plans (IEPs) reflecting “ESY.”</a:t>
                      </a:r>
                      <a:endParaRPr lang="en-US" dirty="0"/>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r>
                        <a:rPr lang="en-US" dirty="0"/>
                        <a:t>ESY is the Extended School Year for students with disabilities determined by the IEP team.</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Galaxy MS, Pine Ridge HS, Taylor M/HS, University 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a:t>
                      </a:r>
                      <a:r>
                        <a:rPr lang="en-US" b="1">
                          <a:solidFill>
                            <a:schemeClr val="tx1"/>
                          </a:solidFill>
                        </a:rPr>
                        <a:t>: </a:t>
                      </a:r>
                      <a:r>
                        <a:rPr lang="en-US"/>
                        <a:t>Hinson MS</a:t>
                      </a:r>
                      <a:r>
                        <a:rPr lang="en-US" dirty="0"/>
                        <a:t>, Mainland HS, New Smyrna HS,   Seabreeze HS </a:t>
                      </a:r>
                      <a:endParaRPr lang="en-US" dirty="0">
                        <a:solidFill>
                          <a:schemeClr val="tx1"/>
                        </a:solidFill>
                      </a:endParaRP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Lida Grillo, </a:t>
                      </a:r>
                      <a:r>
                        <a:rPr lang="en-US" dirty="0" err="1"/>
                        <a:t>ext</a:t>
                      </a:r>
                      <a:r>
                        <a:rPr lang="en-US" dirty="0"/>
                        <a:t> 33260, Stephanie DiGrazia, </a:t>
                      </a:r>
                      <a:r>
                        <a:rPr lang="en-US" dirty="0" err="1"/>
                        <a:t>ext</a:t>
                      </a:r>
                      <a:r>
                        <a:rPr lang="en-US" dirty="0"/>
                        <a:t> 33264, and         Eleeta Sue Hopkins, </a:t>
                      </a:r>
                      <a:r>
                        <a:rPr lang="en-US" dirty="0" err="1"/>
                        <a:t>ext</a:t>
                      </a:r>
                      <a:r>
                        <a:rPr lang="en-US" dirty="0"/>
                        <a:t> 33265</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767049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253229" y="271501"/>
            <a:ext cx="8076480" cy="940816"/>
          </a:xfrm>
        </p:spPr>
        <p:txBody>
          <a:bodyPr>
            <a:normAutofit/>
          </a:bodyPr>
          <a:lstStyle/>
          <a:p>
            <a:r>
              <a:rPr lang="en-US" dirty="0"/>
              <a:t>State Testing Retakes</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1661914794"/>
              </p:ext>
            </p:extLst>
          </p:nvPr>
        </p:nvGraphicFramePr>
        <p:xfrm>
          <a:off x="1861930" y="1212317"/>
          <a:ext cx="8859079" cy="5161348"/>
        </p:xfrm>
        <a:graphic>
          <a:graphicData uri="http://schemas.openxmlformats.org/drawingml/2006/table">
            <a:tbl>
              <a:tblPr firstCol="1" bandRow="1">
                <a:tableStyleId>{5C22544A-7EE6-4342-B048-85BDC9FD1C3A}</a:tableStyleId>
              </a:tblPr>
              <a:tblGrid>
                <a:gridCol w="1906765">
                  <a:extLst>
                    <a:ext uri="{9D8B030D-6E8A-4147-A177-3AD203B41FA5}">
                      <a16:colId xmlns:a16="http://schemas.microsoft.com/office/drawing/2014/main" val="1218808388"/>
                    </a:ext>
                  </a:extLst>
                </a:gridCol>
                <a:gridCol w="6952314">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21 – July 24</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9:00 AM – 2:35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Students who need to retake a State Test</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State Test retakes</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Galaxy MS, Pine Ridge HS, Taylor M/HS, University 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t>Mainland HS, New Smyrna HS, Seabreeze HS, and Spruce Creek HS</a:t>
                      </a:r>
                      <a:endParaRPr lang="en-US" dirty="0">
                        <a:solidFill>
                          <a:schemeClr val="tx1"/>
                        </a:solidFill>
                      </a:endParaRP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Parents are responsible for transportation </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Cheryl Sozio, extension 20691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746359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55BAC-FC76-7E84-DA2D-D601BCF63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EACB0-A1C9-45F2-728C-EF90451ED581}"/>
              </a:ext>
            </a:extLst>
          </p:cNvPr>
          <p:cNvSpPr>
            <a:spLocks noGrp="1"/>
          </p:cNvSpPr>
          <p:nvPr>
            <p:ph type="title"/>
          </p:nvPr>
        </p:nvSpPr>
        <p:spPr>
          <a:xfrm>
            <a:off x="998433" y="846261"/>
            <a:ext cx="10195132" cy="940816"/>
          </a:xfrm>
        </p:spPr>
        <p:txBody>
          <a:bodyPr>
            <a:normAutofit fontScale="90000"/>
          </a:bodyPr>
          <a:lstStyle/>
          <a:p>
            <a:r>
              <a:rPr lang="en-US" dirty="0"/>
              <a:t>Stewart Marchman</a:t>
            </a:r>
            <a:br>
              <a:rPr lang="en-US" dirty="0"/>
            </a:br>
            <a:r>
              <a:rPr lang="en-US" dirty="0"/>
              <a:t> Academy</a:t>
            </a:r>
          </a:p>
        </p:txBody>
      </p:sp>
      <p:graphicFrame>
        <p:nvGraphicFramePr>
          <p:cNvPr id="6" name="Table 5">
            <a:extLst>
              <a:ext uri="{FF2B5EF4-FFF2-40B4-BE49-F238E27FC236}">
                <a16:creationId xmlns:a16="http://schemas.microsoft.com/office/drawing/2014/main" id="{72C8BE67-974C-5AB8-31CA-010A40935475}"/>
              </a:ext>
            </a:extLst>
          </p:cNvPr>
          <p:cNvGraphicFramePr>
            <a:graphicFrameLocks noGrp="1"/>
          </p:cNvGraphicFramePr>
          <p:nvPr>
            <p:extLst>
              <p:ext uri="{D42A27DB-BD31-4B8C-83A1-F6EECF244321}">
                <p14:modId xmlns:p14="http://schemas.microsoft.com/office/powerpoint/2010/main" val="4094204301"/>
              </p:ext>
            </p:extLst>
          </p:nvPr>
        </p:nvGraphicFramePr>
        <p:xfrm>
          <a:off x="1666460" y="1787077"/>
          <a:ext cx="8859079" cy="4799422"/>
        </p:xfrm>
        <a:graphic>
          <a:graphicData uri="http://schemas.openxmlformats.org/drawingml/2006/table">
            <a:tbl>
              <a:tblPr firstCol="1" bandRow="1">
                <a:tableStyleId>{5C22544A-7EE6-4342-B048-85BDC9FD1C3A}</a:tableStyleId>
              </a:tblPr>
              <a:tblGrid>
                <a:gridCol w="1855491">
                  <a:extLst>
                    <a:ext uri="{9D8B030D-6E8A-4147-A177-3AD203B41FA5}">
                      <a16:colId xmlns:a16="http://schemas.microsoft.com/office/drawing/2014/main" val="1218808388"/>
                    </a:ext>
                  </a:extLst>
                </a:gridCol>
                <a:gridCol w="7003588">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June 2 – June 25</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8:00 AM – 12:00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Stewart Marchman Academy Students</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Credit retrieval courses for students who failed language arts, math, science, and/or social studies.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Stewart Marchman Academy</a:t>
                      </a: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is provided free of charge</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Parents are responsible for transportation</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Colleen Kirvan, extension 75161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1456779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E82E-3F42-2F46-3C65-FB109B509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4ACD1-F883-2F0A-0989-52792B04BE92}"/>
              </a:ext>
            </a:extLst>
          </p:cNvPr>
          <p:cNvSpPr>
            <a:spLocks noGrp="1"/>
          </p:cNvSpPr>
          <p:nvPr>
            <p:ph type="title"/>
          </p:nvPr>
        </p:nvSpPr>
        <p:spPr>
          <a:xfrm>
            <a:off x="998433" y="570604"/>
            <a:ext cx="10195132" cy="940816"/>
          </a:xfrm>
        </p:spPr>
        <p:txBody>
          <a:bodyPr>
            <a:normAutofit/>
          </a:bodyPr>
          <a:lstStyle/>
          <a:p>
            <a:r>
              <a:rPr lang="en-US" dirty="0"/>
              <a:t>Halifax Behavioral</a:t>
            </a:r>
          </a:p>
        </p:txBody>
      </p:sp>
      <p:graphicFrame>
        <p:nvGraphicFramePr>
          <p:cNvPr id="6" name="Table 5">
            <a:extLst>
              <a:ext uri="{FF2B5EF4-FFF2-40B4-BE49-F238E27FC236}">
                <a16:creationId xmlns:a16="http://schemas.microsoft.com/office/drawing/2014/main" id="{9198DF49-5A15-F7B4-50C2-C8990D809808}"/>
              </a:ext>
            </a:extLst>
          </p:cNvPr>
          <p:cNvGraphicFramePr>
            <a:graphicFrameLocks noGrp="1"/>
          </p:cNvGraphicFramePr>
          <p:nvPr>
            <p:extLst>
              <p:ext uri="{D42A27DB-BD31-4B8C-83A1-F6EECF244321}">
                <p14:modId xmlns:p14="http://schemas.microsoft.com/office/powerpoint/2010/main" val="1859432461"/>
              </p:ext>
            </p:extLst>
          </p:nvPr>
        </p:nvGraphicFramePr>
        <p:xfrm>
          <a:off x="1666460" y="1895981"/>
          <a:ext cx="8859079" cy="4525102"/>
        </p:xfrm>
        <a:graphic>
          <a:graphicData uri="http://schemas.openxmlformats.org/drawingml/2006/table">
            <a:tbl>
              <a:tblPr firstCol="1" bandRow="1">
                <a:tableStyleId>{5C22544A-7EE6-4342-B048-85BDC9FD1C3A}</a:tableStyleId>
              </a:tblPr>
              <a:tblGrid>
                <a:gridCol w="1840640">
                  <a:extLst>
                    <a:ext uri="{9D8B030D-6E8A-4147-A177-3AD203B41FA5}">
                      <a16:colId xmlns:a16="http://schemas.microsoft.com/office/drawing/2014/main" val="1218808388"/>
                    </a:ext>
                  </a:extLst>
                </a:gridCol>
                <a:gridCol w="7018439">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8:00 AM – 1:00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Halifax Behavioral Services Day Treatment Students</a:t>
                      </a:r>
                    </a:p>
                  </a:txBody>
                  <a:tcPr/>
                </a:tc>
                <a:extLst>
                  <a:ext uri="{0D108BD9-81ED-4DB2-BD59-A6C34878D82A}">
                    <a16:rowId xmlns:a16="http://schemas.microsoft.com/office/drawing/2014/main" val="3864281494"/>
                  </a:ext>
                </a:extLst>
              </a:tr>
              <a:tr h="309352">
                <a:tc>
                  <a:txBody>
                    <a:bodyPr/>
                    <a:lstStyle/>
                    <a:p>
                      <a:r>
                        <a:rPr lang="en-US" dirty="0"/>
                        <a:t>What:</a:t>
                      </a:r>
                    </a:p>
                  </a:txBody>
                  <a:tcPr/>
                </a:tc>
                <a:tc>
                  <a:txBody>
                    <a:bodyPr/>
                    <a:lstStyle/>
                    <a:p>
                      <a:pPr marL="0" marR="0"/>
                      <a:r>
                        <a:rPr lang="en-US" sz="1800" dirty="0">
                          <a:solidFill>
                            <a:srgbClr val="000000"/>
                          </a:solidFill>
                          <a:effectLst/>
                          <a:latin typeface="Century Gothic" panose="020B0502020202020204" pitchFamily="34" charset="0"/>
                          <a:ea typeface="Aptos" panose="020B0004020202020204" pitchFamily="34" charset="0"/>
                          <a:cs typeface="Aptos" panose="020B0004020202020204" pitchFamily="34" charset="0"/>
                        </a:rPr>
                        <a:t>Per contract with HBS, teachers will offer instruction to students enrolled in Day Treatment.</a:t>
                      </a:r>
                      <a:endParaRPr lang="en-US" sz="1800" dirty="0">
                        <a:latin typeface="Century Gothic" panose="020B0502020202020204" pitchFamily="34" charset="0"/>
                      </a:endParaRP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Halifax Behavioral Services</a:t>
                      </a: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are provided by Halifax Health</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Parents are responsible for transportation</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Cassie Chandler, 386-425-3964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4005559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243C2-764F-84F8-1CAA-F4BA35BA5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074B3-7990-7C4F-3866-73CC160A6AA8}"/>
              </a:ext>
            </a:extLst>
          </p:cNvPr>
          <p:cNvSpPr>
            <a:spLocks noGrp="1"/>
          </p:cNvSpPr>
          <p:nvPr>
            <p:ph type="title"/>
          </p:nvPr>
        </p:nvSpPr>
        <p:spPr>
          <a:xfrm>
            <a:off x="998433" y="476600"/>
            <a:ext cx="10195132" cy="940816"/>
          </a:xfrm>
        </p:spPr>
        <p:txBody>
          <a:bodyPr>
            <a:normAutofit/>
          </a:bodyPr>
          <a:lstStyle/>
          <a:p>
            <a:r>
              <a:rPr lang="en-US" dirty="0"/>
              <a:t>Hospital Homebound</a:t>
            </a:r>
          </a:p>
        </p:txBody>
      </p:sp>
      <p:graphicFrame>
        <p:nvGraphicFramePr>
          <p:cNvPr id="6" name="Table 5">
            <a:extLst>
              <a:ext uri="{FF2B5EF4-FFF2-40B4-BE49-F238E27FC236}">
                <a16:creationId xmlns:a16="http://schemas.microsoft.com/office/drawing/2014/main" id="{1BE757B8-9409-BFEF-9679-C7824B38CC74}"/>
              </a:ext>
            </a:extLst>
          </p:cNvPr>
          <p:cNvGraphicFramePr>
            <a:graphicFrameLocks noGrp="1"/>
          </p:cNvGraphicFramePr>
          <p:nvPr>
            <p:extLst>
              <p:ext uri="{D42A27DB-BD31-4B8C-83A1-F6EECF244321}">
                <p14:modId xmlns:p14="http://schemas.microsoft.com/office/powerpoint/2010/main" val="3145666007"/>
              </p:ext>
            </p:extLst>
          </p:nvPr>
        </p:nvGraphicFramePr>
        <p:xfrm>
          <a:off x="1666460" y="1841904"/>
          <a:ext cx="8859079" cy="3948398"/>
        </p:xfrm>
        <a:graphic>
          <a:graphicData uri="http://schemas.openxmlformats.org/drawingml/2006/table">
            <a:tbl>
              <a:tblPr firstCol="1" bandRow="1">
                <a:tableStyleId>{5C22544A-7EE6-4342-B048-85BDC9FD1C3A}</a:tableStyleId>
              </a:tblPr>
              <a:tblGrid>
                <a:gridCol w="1746685">
                  <a:extLst>
                    <a:ext uri="{9D8B030D-6E8A-4147-A177-3AD203B41FA5}">
                      <a16:colId xmlns:a16="http://schemas.microsoft.com/office/drawing/2014/main" val="1218808388"/>
                    </a:ext>
                  </a:extLst>
                </a:gridCol>
                <a:gridCol w="7112394">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24</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Varies based on student needs between 8:00 AM – 2:15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Hospital/Homebound students eligible for ESY while eligible for Hospital/Homebound per IEP</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1:1 instruction provided for hours stated on IEP for ESY.  Typically, 2-4 hours per week.  Scheduled between teacher and parent in the home setting.</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Within the student’s home</a:t>
                      </a:r>
                    </a:p>
                  </a:txBody>
                  <a:tcPr/>
                </a:tc>
                <a:extLst>
                  <a:ext uri="{0D108BD9-81ED-4DB2-BD59-A6C34878D82A}">
                    <a16:rowId xmlns:a16="http://schemas.microsoft.com/office/drawing/2014/main" val="416631263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Cassie Chandler, 386-425-3964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817610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6E8CF-69B4-02F6-9EBE-183076E93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08191-3F9E-0BE9-DFB9-B85D3E3EB660}"/>
              </a:ext>
            </a:extLst>
          </p:cNvPr>
          <p:cNvSpPr>
            <a:spLocks noGrp="1"/>
          </p:cNvSpPr>
          <p:nvPr>
            <p:ph type="title"/>
          </p:nvPr>
        </p:nvSpPr>
        <p:spPr>
          <a:xfrm>
            <a:off x="1470991" y="271501"/>
            <a:ext cx="10195132" cy="940816"/>
          </a:xfrm>
        </p:spPr>
        <p:txBody>
          <a:bodyPr>
            <a:normAutofit/>
          </a:bodyPr>
          <a:lstStyle/>
          <a:p>
            <a:r>
              <a:rPr lang="en-US" dirty="0"/>
              <a:t>VFLEX Rollover</a:t>
            </a:r>
          </a:p>
        </p:txBody>
      </p:sp>
      <p:graphicFrame>
        <p:nvGraphicFramePr>
          <p:cNvPr id="6" name="Table 5">
            <a:extLst>
              <a:ext uri="{FF2B5EF4-FFF2-40B4-BE49-F238E27FC236}">
                <a16:creationId xmlns:a16="http://schemas.microsoft.com/office/drawing/2014/main" id="{3C8544E2-D274-2066-B1FF-7FBCAF399020}"/>
              </a:ext>
            </a:extLst>
          </p:cNvPr>
          <p:cNvGraphicFramePr>
            <a:graphicFrameLocks noGrp="1"/>
          </p:cNvGraphicFramePr>
          <p:nvPr>
            <p:extLst>
              <p:ext uri="{D42A27DB-BD31-4B8C-83A1-F6EECF244321}">
                <p14:modId xmlns:p14="http://schemas.microsoft.com/office/powerpoint/2010/main" val="2815109717"/>
              </p:ext>
            </p:extLst>
          </p:nvPr>
        </p:nvGraphicFramePr>
        <p:xfrm>
          <a:off x="1666460" y="1639607"/>
          <a:ext cx="8859079" cy="3773985"/>
        </p:xfrm>
        <a:graphic>
          <a:graphicData uri="http://schemas.openxmlformats.org/drawingml/2006/table">
            <a:tbl>
              <a:tblPr firstCol="1" bandRow="1">
                <a:tableStyleId>{5C22544A-7EE6-4342-B048-85BDC9FD1C3A}</a:tableStyleId>
              </a:tblPr>
              <a:tblGrid>
                <a:gridCol w="1746685">
                  <a:extLst>
                    <a:ext uri="{9D8B030D-6E8A-4147-A177-3AD203B41FA5}">
                      <a16:colId xmlns:a16="http://schemas.microsoft.com/office/drawing/2014/main" val="1218808388"/>
                    </a:ext>
                  </a:extLst>
                </a:gridCol>
                <a:gridCol w="7112394">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2 – June 26</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Varies</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VFLEX students who haven’t completed their course from the spring semester</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Rollover gives these students extra time to complete their course</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Student works from home</a:t>
                      </a:r>
                    </a:p>
                  </a:txBody>
                  <a:tcPr/>
                </a:tc>
                <a:extLst>
                  <a:ext uri="{0D108BD9-81ED-4DB2-BD59-A6C34878D82A}">
                    <a16:rowId xmlns:a16="http://schemas.microsoft.com/office/drawing/2014/main" val="416631263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Anthony Serianni, extension 44756</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074746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p:txBody>
          <a:bodyPr/>
          <a:lstStyle/>
          <a:p>
            <a:r>
              <a:rPr lang="en-US"/>
              <a:t>Contact Information</a:t>
            </a:r>
          </a:p>
        </p:txBody>
      </p:sp>
      <p:sp>
        <p:nvSpPr>
          <p:cNvPr id="3" name="Content Placeholder 2">
            <a:extLst>
              <a:ext uri="{FF2B5EF4-FFF2-40B4-BE49-F238E27FC236}">
                <a16:creationId xmlns:a16="http://schemas.microsoft.com/office/drawing/2014/main" id="{FC6A8C31-7BB7-949F-3E46-B3557BB796F0}"/>
              </a:ext>
            </a:extLst>
          </p:cNvPr>
          <p:cNvSpPr>
            <a:spLocks noGrp="1"/>
          </p:cNvSpPr>
          <p:nvPr>
            <p:ph idx="1"/>
          </p:nvPr>
        </p:nvSpPr>
        <p:spPr>
          <a:xfrm>
            <a:off x="1408043" y="5064999"/>
            <a:ext cx="10227366" cy="1961834"/>
          </a:xfrm>
        </p:spPr>
        <p:txBody>
          <a:bodyPr>
            <a:normAutofit/>
          </a:bodyPr>
          <a:lstStyle/>
          <a:p>
            <a:r>
              <a:rPr lang="en-US" sz="2800" dirty="0"/>
              <a:t>Elizabeth Senez</a:t>
            </a:r>
          </a:p>
          <a:p>
            <a:r>
              <a:rPr lang="en-US" sz="2800" dirty="0"/>
              <a:t>Phone Number: ex 23449</a:t>
            </a:r>
          </a:p>
          <a:p>
            <a:r>
              <a:rPr lang="en-US" sz="2800" dirty="0"/>
              <a:t>Email Address: easenez@volusia.k12.fl.us</a:t>
            </a:r>
          </a:p>
          <a:p>
            <a:endParaRPr lang="en-US" dirty="0"/>
          </a:p>
          <a:p>
            <a:endParaRPr lang="en-US" dirty="0"/>
          </a:p>
        </p:txBody>
      </p:sp>
      <p:sp>
        <p:nvSpPr>
          <p:cNvPr id="4" name="TextBox 3">
            <a:extLst>
              <a:ext uri="{FF2B5EF4-FFF2-40B4-BE49-F238E27FC236}">
                <a16:creationId xmlns:a16="http://schemas.microsoft.com/office/drawing/2014/main" id="{ADD2AA99-EE87-9494-685B-79A6FE183B90}"/>
              </a:ext>
            </a:extLst>
          </p:cNvPr>
          <p:cNvSpPr txBox="1"/>
          <p:nvPr/>
        </p:nvSpPr>
        <p:spPr>
          <a:xfrm>
            <a:off x="3048000" y="1497496"/>
            <a:ext cx="9475304" cy="584775"/>
          </a:xfrm>
          <a:prstGeom prst="rect">
            <a:avLst/>
          </a:prstGeom>
          <a:noFill/>
        </p:spPr>
        <p:txBody>
          <a:bodyPr wrap="square" rtlCol="0">
            <a:spAutoFit/>
          </a:bodyPr>
          <a:lstStyle/>
          <a:p>
            <a:r>
              <a:rPr lang="en-US" sz="3200" dirty="0">
                <a:hlinkClick r:id="rId2"/>
              </a:rPr>
              <a:t>Additional Summer Programs </a:t>
            </a:r>
            <a:endParaRPr lang="en-US" sz="3200" dirty="0"/>
          </a:p>
        </p:txBody>
      </p:sp>
      <p:sp>
        <p:nvSpPr>
          <p:cNvPr id="5" name="TextBox 4">
            <a:extLst>
              <a:ext uri="{FF2B5EF4-FFF2-40B4-BE49-F238E27FC236}">
                <a16:creationId xmlns:a16="http://schemas.microsoft.com/office/drawing/2014/main" id="{A1200020-6704-7819-D2B9-13FCD6B9BFDC}"/>
              </a:ext>
            </a:extLst>
          </p:cNvPr>
          <p:cNvSpPr txBox="1"/>
          <p:nvPr/>
        </p:nvSpPr>
        <p:spPr>
          <a:xfrm>
            <a:off x="2567249" y="2359824"/>
            <a:ext cx="7566991" cy="1200329"/>
          </a:xfrm>
          <a:prstGeom prst="rect">
            <a:avLst/>
          </a:prstGeom>
          <a:noFill/>
        </p:spPr>
        <p:txBody>
          <a:bodyPr wrap="square" rtlCol="0">
            <a:spAutoFit/>
          </a:bodyPr>
          <a:lstStyle/>
          <a:p>
            <a:r>
              <a:rPr lang="en-US" dirty="0"/>
              <a:t>Invitations went home April 7</a:t>
            </a:r>
            <a:r>
              <a:rPr lang="en-US" baseline="30000" dirty="0"/>
              <a:t>th</a:t>
            </a:r>
            <a:r>
              <a:rPr lang="en-US" dirty="0"/>
              <a:t> (except </a:t>
            </a:r>
            <a:r>
              <a:rPr lang="en-US"/>
              <a:t>for Summer Bridge, 3</a:t>
            </a:r>
            <a:r>
              <a:rPr lang="en-US" baseline="30000"/>
              <a:t>rd</a:t>
            </a:r>
            <a:r>
              <a:rPr lang="en-US"/>
              <a:t> </a:t>
            </a:r>
            <a:r>
              <a:rPr lang="en-US" dirty="0"/>
              <a:t>grade and credit retrieval).  If you are interested in a specific program, please let your child’s teacher know.</a:t>
            </a:r>
          </a:p>
          <a:p>
            <a:endParaRPr lang="en-US" dirty="0"/>
          </a:p>
        </p:txBody>
      </p:sp>
    </p:spTree>
    <p:extLst>
      <p:ext uri="{BB962C8B-B14F-4D97-AF65-F5344CB8AC3E}">
        <p14:creationId xmlns:p14="http://schemas.microsoft.com/office/powerpoint/2010/main" val="106315212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E60084A933204A81794B952ACE91D0" ma:contentTypeVersion="20" ma:contentTypeDescription="Create a new document." ma:contentTypeScope="" ma:versionID="b5376fbe2878a1d729fc2662da03d4ba">
  <xsd:schema xmlns:xsd="http://www.w3.org/2001/XMLSchema" xmlns:xs="http://www.w3.org/2001/XMLSchema" xmlns:p="http://schemas.microsoft.com/office/2006/metadata/properties" xmlns:ns1="http://schemas.microsoft.com/sharepoint/v3" xmlns:ns2="698767f4-d9d9-4859-8b1b-98594aa3dfa7" xmlns:ns3="ae49fcdb-5e91-4c06-8575-cf9f78ae0dcf" targetNamespace="http://schemas.microsoft.com/office/2006/metadata/properties" ma:root="true" ma:fieldsID="2c8b4fbe4c2398b6218025b4e7f828cc" ns1:_="" ns2:_="" ns3:_="">
    <xsd:import namespace="http://schemas.microsoft.com/sharepoint/v3"/>
    <xsd:import namespace="698767f4-d9d9-4859-8b1b-98594aa3dfa7"/>
    <xsd:import namespace="ae49fcdb-5e91-4c06-8575-cf9f78ae0dc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8767f4-d9d9-4859-8b1b-98594aa3df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927271-04cb-47a6-b69a-e5d130aa8b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e49fcdb-5e91-4c06-8575-cf9f78ae0dc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d11906d-64d4-4f92-8ba6-be19c9101688}" ma:internalName="TaxCatchAll" ma:showField="CatchAllData" ma:web="ae49fcdb-5e91-4c06-8575-cf9f78ae0d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98767f4-d9d9-4859-8b1b-98594aa3dfa7">
      <Terms xmlns="http://schemas.microsoft.com/office/infopath/2007/PartnerControls"/>
    </lcf76f155ced4ddcb4097134ff3c332f>
    <TaxCatchAll xmlns="ae49fcdb-5e91-4c06-8575-cf9f78ae0dcf" xsi:nil="true"/>
    <_ip_UnifiedCompliancePolicyUIAction xmlns="http://schemas.microsoft.com/sharepoint/v3" xsi:nil="true"/>
    <_ip_UnifiedCompliancePolicyProperties xmlns="http://schemas.microsoft.com/sharepoint/v3" xsi:nil="true"/>
    <SharedWithUsers xmlns="ae49fcdb-5e91-4c06-8575-cf9f78ae0dcf">
      <UserInfo>
        <DisplayName>Scott, John M.</DisplayName>
        <AccountId>1143</AccountId>
        <AccountType/>
      </UserInfo>
      <UserInfo>
        <DisplayName>Gilmore, Celeste C.</DisplayName>
        <AccountId>921</AccountId>
        <AccountType/>
      </UserInfo>
      <UserInfo>
        <DisplayName>Gomez, Angel M.</DisplayName>
        <AccountId>914</AccountId>
        <AccountType/>
      </UserInfo>
      <UserInfo>
        <DisplayName>Pough, Leah R.</DisplayName>
        <AccountId>1158</AccountId>
        <AccountType/>
      </UserInfo>
      <UserInfo>
        <DisplayName>Johnson, Danielle M.</DisplayName>
        <AccountId>1157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202FAF-32CF-468F-A71A-EA7FA8FF4E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98767f4-d9d9-4859-8b1b-98594aa3dfa7"/>
    <ds:schemaRef ds:uri="ae49fcdb-5e91-4c06-8575-cf9f78ae0d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A43EEA-A776-4780-91B5-FD65C023B1BB}">
  <ds:schemaRefs>
    <ds:schemaRef ds:uri="http://purl.org/dc/elements/1.1/"/>
    <ds:schemaRef ds:uri="http://schemas.microsoft.com/sharepoint/v3"/>
    <ds:schemaRef ds:uri="http://schemas.openxmlformats.org/package/2006/metadata/core-properties"/>
    <ds:schemaRef ds:uri="http://schemas.microsoft.com/office/infopath/2007/PartnerControls"/>
    <ds:schemaRef ds:uri="http://schemas.microsoft.com/office/2006/documentManagement/types"/>
    <ds:schemaRef ds:uri="ae49fcdb-5e91-4c06-8575-cf9f78ae0dcf"/>
    <ds:schemaRef ds:uri="http://schemas.microsoft.com/office/2006/metadata/properties"/>
    <ds:schemaRef ds:uri="http://purl.org/dc/dcmitype/"/>
    <ds:schemaRef ds:uri="698767f4-d9d9-4859-8b1b-98594aa3dfa7"/>
    <ds:schemaRef ds:uri="http://www.w3.org/XML/1998/namespace"/>
    <ds:schemaRef ds:uri="http://purl.org/dc/terms/"/>
  </ds:schemaRefs>
</ds:datastoreItem>
</file>

<file path=customXml/itemProps3.xml><?xml version="1.0" encoding="utf-8"?>
<ds:datastoreItem xmlns:ds="http://schemas.openxmlformats.org/officeDocument/2006/customXml" ds:itemID="{EC1E6DBC-66B8-4B94-ABF5-FA7144B575D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6094</TotalTime>
  <Words>1956</Words>
  <Application>Microsoft Office PowerPoint</Application>
  <PresentationFormat>Widescreen</PresentationFormat>
  <Paragraphs>300</Paragraphs>
  <Slides>19</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19</vt:i4>
      </vt:variant>
    </vt:vector>
  </HeadingPairs>
  <TitlesOfParts>
    <vt:vector size="26" baseType="lpstr">
      <vt:lpstr>Arial</vt:lpstr>
      <vt:lpstr>Avenir Next LT Pro</vt:lpstr>
      <vt:lpstr>Calibri</vt:lpstr>
      <vt:lpstr>Century Gothic</vt:lpstr>
      <vt:lpstr>Custom Design</vt:lpstr>
      <vt:lpstr>Office Theme</vt:lpstr>
      <vt:lpstr>1_Custom Design</vt:lpstr>
      <vt:lpstr>PowerPoint Presentation</vt:lpstr>
      <vt:lpstr>VPK</vt:lpstr>
      <vt:lpstr>Summer Bridge</vt:lpstr>
      <vt:lpstr>SEA Lab</vt:lpstr>
      <vt:lpstr>BEST Reading Adventure</vt:lpstr>
      <vt:lpstr>3rd Grade  Reading Camp</vt:lpstr>
      <vt:lpstr>ESE 3rd Grade  Reading Camp</vt:lpstr>
      <vt:lpstr>Next Generation CSI</vt:lpstr>
      <vt:lpstr>Elementary ESY</vt:lpstr>
      <vt:lpstr>Credit Retrieval</vt:lpstr>
      <vt:lpstr>Driver’s Education</vt:lpstr>
      <vt:lpstr>Summer STEM</vt:lpstr>
      <vt:lpstr>Secondary ESY</vt:lpstr>
      <vt:lpstr>State Testing Retakes</vt:lpstr>
      <vt:lpstr>Stewart Marchman  Academy</vt:lpstr>
      <vt:lpstr>Halifax Behavioral</vt:lpstr>
      <vt:lpstr>Hospital Homebound</vt:lpstr>
      <vt:lpstr>VFLEX Rollover</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John M.</dc:creator>
  <cp:lastModifiedBy>Long, Lisa Y.</cp:lastModifiedBy>
  <cp:revision>12</cp:revision>
  <cp:lastPrinted>2025-05-06T18:08:14Z</cp:lastPrinted>
  <dcterms:created xsi:type="dcterms:W3CDTF">2023-07-24T18:51:15Z</dcterms:created>
  <dcterms:modified xsi:type="dcterms:W3CDTF">2025-05-06T18:08:33Z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0x010100A6E60084A933204A81794B952ACE91D0</vt:lpwstr>
  </property>
</Properties>
</file>