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1438" r:id="rId2"/>
    <p:sldId id="1465" r:id="rId3"/>
    <p:sldId id="1466" r:id="rId4"/>
    <p:sldId id="1467" r:id="rId5"/>
    <p:sldId id="1468" r:id="rId6"/>
    <p:sldId id="1470" r:id="rId7"/>
    <p:sldId id="1439" r:id="rId8"/>
    <p:sldId id="270" r:id="rId9"/>
    <p:sldId id="1458" r:id="rId10"/>
    <p:sldId id="306" r:id="rId11"/>
    <p:sldId id="1444" r:id="rId12"/>
    <p:sldId id="1449" r:id="rId13"/>
    <p:sldId id="1450" r:id="rId14"/>
    <p:sldId id="259" r:id="rId15"/>
    <p:sldId id="1445" r:id="rId16"/>
    <p:sldId id="1441" r:id="rId17"/>
    <p:sldId id="1446" r:id="rId18"/>
    <p:sldId id="1451" r:id="rId19"/>
    <p:sldId id="1447" r:id="rId20"/>
    <p:sldId id="261" r:id="rId21"/>
    <p:sldId id="265" r:id="rId22"/>
    <p:sldId id="1455" r:id="rId23"/>
    <p:sldId id="1456" r:id="rId24"/>
    <p:sldId id="1457" r:id="rId25"/>
    <p:sldId id="1462" r:id="rId26"/>
    <p:sldId id="1461" r:id="rId27"/>
    <p:sldId id="1459" r:id="rId28"/>
    <p:sldId id="1460" r:id="rId29"/>
    <p:sldId id="657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9F4119B-D99E-4CF7-8080-392A4F9045B8}">
          <p14:sldIdLst>
            <p14:sldId id="1438"/>
            <p14:sldId id="1465"/>
            <p14:sldId id="1466"/>
            <p14:sldId id="1467"/>
            <p14:sldId id="1468"/>
            <p14:sldId id="1470"/>
            <p14:sldId id="1439"/>
            <p14:sldId id="270"/>
            <p14:sldId id="1458"/>
            <p14:sldId id="306"/>
            <p14:sldId id="1444"/>
            <p14:sldId id="1449"/>
            <p14:sldId id="1450"/>
            <p14:sldId id="259"/>
            <p14:sldId id="1445"/>
            <p14:sldId id="1441"/>
            <p14:sldId id="1446"/>
            <p14:sldId id="1451"/>
            <p14:sldId id="1447"/>
            <p14:sldId id="261"/>
            <p14:sldId id="265"/>
            <p14:sldId id="1455"/>
            <p14:sldId id="1456"/>
            <p14:sldId id="1457"/>
            <p14:sldId id="1462"/>
            <p14:sldId id="1461"/>
            <p14:sldId id="1459"/>
            <p14:sldId id="1460"/>
            <p14:sldId id="657"/>
          </p14:sldIdLst>
        </p14:section>
        <p14:section name="Untitled Section" id="{021ECA78-D4BD-4125-BBD9-82287431AE55}">
          <p14:sldIdLst/>
        </p14:section>
        <p14:section name="Generic" id="{D0C4F876-DC74-4D84-87C3-1A421D3E4B8F}">
          <p14:sldIdLst/>
        </p14:section>
        <p14:section name="Chart / Table" id="{0E2361EA-0F3E-46B1-8185-3651DCCB74C6}">
          <p14:sldIdLst/>
        </p14:section>
        <p14:section name="Infographic" id="{BF9DA099-7F0A-45C8-8DFB-6C14BA6C7429}">
          <p14:sldIdLst/>
        </p14:section>
        <p14:section name="End Slide" id="{76BC7CD8-A804-434F-B307-658F1143D4A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pos="7320" userDrawn="1">
          <p15:clr>
            <a:srgbClr val="A4A3A4"/>
          </p15:clr>
        </p15:guide>
        <p15:guide id="5" pos="5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680637-E83E-4151-83C4-0FA436AFA59F}" v="114" dt="2024-05-13T20:14:40.013"/>
    <p1510:client id="{AFFCBAD3-9BE2-48F4-8E01-D54215B0B09A}" v="8" dt="2024-05-13T19:13:31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2" autoAdjust="0"/>
  </p:normalViewPr>
  <p:slideViewPr>
    <p:cSldViewPr snapToGrid="0">
      <p:cViewPr varScale="1">
        <p:scale>
          <a:sx n="152" d="100"/>
          <a:sy n="152" d="100"/>
        </p:scale>
        <p:origin x="108" y="144"/>
      </p:cViewPr>
      <p:guideLst>
        <p:guide orient="horz" pos="456"/>
        <p:guide pos="384"/>
        <p:guide orient="horz" pos="3888"/>
        <p:guide pos="7320"/>
        <p:guide pos="52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Texts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40789</c:v>
                </c:pt>
                <c:pt idx="1">
                  <c:v>44479</c:v>
                </c:pt>
                <c:pt idx="2">
                  <c:v>48053</c:v>
                </c:pt>
                <c:pt idx="3">
                  <c:v>50899</c:v>
                </c:pt>
                <c:pt idx="4">
                  <c:v>53253</c:v>
                </c:pt>
                <c:pt idx="5">
                  <c:v>55251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C-4FE9-A2D6-FA7AA85E2773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Texts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Sheet1!$C$2:$C$7</c:f>
              <c:numCache>
                <c:formatCode>#,##0</c:formatCode>
                <c:ptCount val="6"/>
                <c:pt idx="0">
                  <c:v>34</c:v>
                </c:pt>
                <c:pt idx="1">
                  <c:v>36</c:v>
                </c:pt>
                <c:pt idx="2">
                  <c:v>38</c:v>
                </c:pt>
                <c:pt idx="3">
                  <c:v>39</c:v>
                </c:pt>
                <c:pt idx="4">
                  <c:v>43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BC-4FE9-A2D6-FA7AA85E27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1"/>
              </a:solidFill>
              <a:prstDash val="dash"/>
              <a:round/>
            </a:ln>
            <a:effectLst/>
          </c:spPr>
        </c:dropLines>
        <c:axId val="17146992"/>
        <c:axId val="270883696"/>
      </c:areaChart>
      <c:catAx>
        <c:axId val="1714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n-US"/>
          </a:p>
        </c:txPr>
        <c:crossAx val="270883696"/>
        <c:crosses val="autoZero"/>
        <c:auto val="1"/>
        <c:lblAlgn val="ctr"/>
        <c:lblOffset val="100"/>
        <c:noMultiLvlLbl val="0"/>
      </c:catAx>
      <c:valAx>
        <c:axId val="27088369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bevel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n-US"/>
          </a:p>
        </c:txPr>
        <c:crossAx val="1714699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5CB7B9-3342-4872-B0D8-98E761284548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111B88-485A-49DE-B9E2-0169FF5B3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4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6C2E0F-301B-7245-9142-580583373A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7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85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76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Derrick will follow Larry’s portion of the presentation to provide more details from HR on areas we are supporting employees in the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73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06E28-F0BE-4537-86A5-5E677923867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DERRICK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09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99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99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93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111B88-485A-49DE-B9E2-0169FF5B3F3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026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02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F87F25F0-C460-F841-918E-2605BF3F9F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93520" y="1416360"/>
            <a:ext cx="6051476" cy="3410909"/>
          </a:xfrm>
          <a:custGeom>
            <a:avLst/>
            <a:gdLst>
              <a:gd name="connsiteX0" fmla="*/ 464820 w 6051476"/>
              <a:gd name="connsiteY0" fmla="*/ 2481269 h 3410909"/>
              <a:gd name="connsiteX1" fmla="*/ 2956560 w 6051476"/>
              <a:gd name="connsiteY1" fmla="*/ 2481269 h 3410909"/>
              <a:gd name="connsiteX2" fmla="*/ 2956560 w 6051476"/>
              <a:gd name="connsiteY2" fmla="*/ 2946089 h 3410909"/>
              <a:gd name="connsiteX3" fmla="*/ 2491740 w 6051476"/>
              <a:gd name="connsiteY3" fmla="*/ 3410909 h 3410909"/>
              <a:gd name="connsiteX4" fmla="*/ 0 w 6051476"/>
              <a:gd name="connsiteY4" fmla="*/ 3410909 h 3410909"/>
              <a:gd name="connsiteX5" fmla="*/ 0 w 6051476"/>
              <a:gd name="connsiteY5" fmla="*/ 2946089 h 3410909"/>
              <a:gd name="connsiteX6" fmla="*/ 464820 w 6051476"/>
              <a:gd name="connsiteY6" fmla="*/ 2481269 h 3410909"/>
              <a:gd name="connsiteX7" fmla="*/ 4213860 w 6051476"/>
              <a:gd name="connsiteY7" fmla="*/ 1335884 h 3410909"/>
              <a:gd name="connsiteX8" fmla="*/ 6051476 w 6051476"/>
              <a:gd name="connsiteY8" fmla="*/ 1335884 h 3410909"/>
              <a:gd name="connsiteX9" fmla="*/ 6051476 w 6051476"/>
              <a:gd name="connsiteY9" fmla="*/ 1800704 h 3410909"/>
              <a:gd name="connsiteX10" fmla="*/ 5586656 w 6051476"/>
              <a:gd name="connsiteY10" fmla="*/ 2265524 h 3410909"/>
              <a:gd name="connsiteX11" fmla="*/ 3749040 w 6051476"/>
              <a:gd name="connsiteY11" fmla="*/ 2265524 h 3410909"/>
              <a:gd name="connsiteX12" fmla="*/ 3749040 w 6051476"/>
              <a:gd name="connsiteY12" fmla="*/ 1800704 h 3410909"/>
              <a:gd name="connsiteX13" fmla="*/ 4213860 w 6051476"/>
              <a:gd name="connsiteY13" fmla="*/ 1335884 h 3410909"/>
              <a:gd name="connsiteX14" fmla="*/ 464820 w 6051476"/>
              <a:gd name="connsiteY14" fmla="*/ 0 h 3410909"/>
              <a:gd name="connsiteX15" fmla="*/ 4419600 w 6051476"/>
              <a:gd name="connsiteY15" fmla="*/ 0 h 3410909"/>
              <a:gd name="connsiteX16" fmla="*/ 4419600 w 6051476"/>
              <a:gd name="connsiteY16" fmla="*/ 464820 h 3410909"/>
              <a:gd name="connsiteX17" fmla="*/ 3954780 w 6051476"/>
              <a:gd name="connsiteY17" fmla="*/ 929640 h 3410909"/>
              <a:gd name="connsiteX18" fmla="*/ 0 w 6051476"/>
              <a:gd name="connsiteY18" fmla="*/ 929640 h 3410909"/>
              <a:gd name="connsiteX19" fmla="*/ 0 w 6051476"/>
              <a:gd name="connsiteY19" fmla="*/ 464820 h 3410909"/>
              <a:gd name="connsiteX20" fmla="*/ 464820 w 6051476"/>
              <a:gd name="connsiteY20" fmla="*/ 0 h 341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51476" h="3410909">
                <a:moveTo>
                  <a:pt x="464820" y="2481269"/>
                </a:moveTo>
                <a:lnTo>
                  <a:pt x="2956560" y="2481269"/>
                </a:lnTo>
                <a:lnTo>
                  <a:pt x="2956560" y="2946089"/>
                </a:lnTo>
                <a:cubicBezTo>
                  <a:pt x="2956560" y="3202802"/>
                  <a:pt x="2748453" y="3410909"/>
                  <a:pt x="2491740" y="3410909"/>
                </a:cubicBezTo>
                <a:lnTo>
                  <a:pt x="0" y="3410909"/>
                </a:lnTo>
                <a:lnTo>
                  <a:pt x="0" y="2946089"/>
                </a:lnTo>
                <a:cubicBezTo>
                  <a:pt x="0" y="2689376"/>
                  <a:pt x="208107" y="2481269"/>
                  <a:pt x="464820" y="2481269"/>
                </a:cubicBezTo>
                <a:close/>
                <a:moveTo>
                  <a:pt x="4213860" y="1335884"/>
                </a:moveTo>
                <a:lnTo>
                  <a:pt x="6051476" y="1335884"/>
                </a:lnTo>
                <a:lnTo>
                  <a:pt x="6051476" y="1800704"/>
                </a:lnTo>
                <a:cubicBezTo>
                  <a:pt x="6051476" y="2057417"/>
                  <a:pt x="5843369" y="2265524"/>
                  <a:pt x="5586656" y="2265524"/>
                </a:cubicBezTo>
                <a:lnTo>
                  <a:pt x="3749040" y="2265524"/>
                </a:lnTo>
                <a:lnTo>
                  <a:pt x="3749040" y="1800704"/>
                </a:lnTo>
                <a:cubicBezTo>
                  <a:pt x="3749040" y="1543991"/>
                  <a:pt x="3957147" y="1335884"/>
                  <a:pt x="4213860" y="1335884"/>
                </a:cubicBezTo>
                <a:close/>
                <a:moveTo>
                  <a:pt x="464820" y="0"/>
                </a:moveTo>
                <a:lnTo>
                  <a:pt x="4419600" y="0"/>
                </a:lnTo>
                <a:lnTo>
                  <a:pt x="4419600" y="464820"/>
                </a:lnTo>
                <a:cubicBezTo>
                  <a:pt x="4419600" y="721533"/>
                  <a:pt x="4211493" y="929640"/>
                  <a:pt x="3954780" y="929640"/>
                </a:cubicBezTo>
                <a:lnTo>
                  <a:pt x="0" y="929640"/>
                </a:lnTo>
                <a:lnTo>
                  <a:pt x="0" y="464820"/>
                </a:lnTo>
                <a:cubicBezTo>
                  <a:pt x="0" y="208107"/>
                  <a:pt x="208107" y="0"/>
                  <a:pt x="4648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463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B03061-C13E-48E6-9D2A-71DEC07A4B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77147" y="841829"/>
            <a:ext cx="4758510" cy="5123542"/>
          </a:xfrm>
          <a:prstGeom prst="roundRect">
            <a:avLst>
              <a:gd name="adj" fmla="val 6601"/>
            </a:avLst>
          </a:pr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accent1"/>
                </a:solidFill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8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259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2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9B5488-01D1-ABE1-37CB-A8823DCC55B4}"/>
              </a:ext>
            </a:extLst>
          </p:cNvPr>
          <p:cNvSpPr txBox="1"/>
          <p:nvPr userDrawn="1"/>
        </p:nvSpPr>
        <p:spPr>
          <a:xfrm>
            <a:off x="10179775" y="6184226"/>
            <a:ext cx="170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>
                <a:solidFill>
                  <a:schemeClr val="bg1">
                    <a:lumMod val="75000"/>
                  </a:schemeClr>
                </a:solidFill>
                <a:latin typeface="+mn-lt"/>
                <a:cs typeface="Segoe UI" panose="020B0502040204020203" pitchFamily="34" charset="0"/>
              </a:rPr>
              <a:t>www.website.com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2EDAEA-E8DF-7D3A-BDB3-C9C8DFECE13C}"/>
              </a:ext>
            </a:extLst>
          </p:cNvPr>
          <p:cNvSpPr txBox="1"/>
          <p:nvPr userDrawn="1"/>
        </p:nvSpPr>
        <p:spPr>
          <a:xfrm>
            <a:off x="145141" y="6179459"/>
            <a:ext cx="55831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1600" i="0" smtClean="0">
                <a:solidFill>
                  <a:schemeClr val="tx1">
                    <a:alpha val="50000"/>
                  </a:schemeClr>
                </a:solidFill>
                <a:latin typeface="+mn-lt"/>
                <a:ea typeface="Liberation Sans" panose="020B0604020202020204" pitchFamily="34" charset="0"/>
                <a:cs typeface="Segoe UI" panose="020B0502040204020203" pitchFamily="34" charset="0"/>
              </a:rPr>
              <a:pPr algn="ctr"/>
              <a:t>‹#›</a:t>
            </a:fld>
            <a:endParaRPr lang="id-ID" sz="4800" i="0">
              <a:solidFill>
                <a:schemeClr val="tx1">
                  <a:alpha val="50000"/>
                </a:schemeClr>
              </a:solidFill>
              <a:latin typeface="+mn-lt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2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orsyth.k12.ga.us/cms/lib/GA01000373/Centricity/Domain/4886/costs.pdf" TargetMode="External"/><Relationship Id="rId13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16.svg"/><Relationship Id="rId12" Type="http://schemas.openxmlformats.org/officeDocument/2006/relationships/hyperlink" Target="https://www.legis.ga.gov/legislation/65255" TargetMode="External"/><Relationship Id="rId2" Type="http://schemas.openxmlformats.org/officeDocument/2006/relationships/image" Target="../media/image3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hyperlink" Target="https://www.legis.ga.gov/legislation/64509" TargetMode="External"/><Relationship Id="rId5" Type="http://schemas.openxmlformats.org/officeDocument/2006/relationships/image" Target="../media/image14.svg"/><Relationship Id="rId15" Type="http://schemas.openxmlformats.org/officeDocument/2006/relationships/hyperlink" Target="https://www.forsyth.k12.ga.us/cms/lib/GA01000373/Centricity/Domain/4886/millage.pdf" TargetMode="External"/><Relationship Id="rId10" Type="http://schemas.openxmlformats.org/officeDocument/2006/relationships/image" Target="../media/image18.sv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hyperlink" Target="https://www.forsyth.k12.ga.us/cms/lib/GA01000373/Centricity/Domain/4886/salary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D9C7CB-21D4-DB40-8A7B-50FAFCB1046F}"/>
              </a:ext>
            </a:extLst>
          </p:cNvPr>
          <p:cNvSpPr/>
          <p:nvPr/>
        </p:nvSpPr>
        <p:spPr>
          <a:xfrm>
            <a:off x="398112" y="2972366"/>
            <a:ext cx="8499002" cy="913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6600" spc="-150" dirty="0">
                <a:solidFill>
                  <a:schemeClr val="accent4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5400" b="1" spc="-150" dirty="0">
                <a:solidFill>
                  <a:schemeClr val="accent4"/>
                </a:solidFill>
                <a:latin typeface="+mj-lt"/>
                <a:ea typeface="Cambria" panose="02040503050406030204" pitchFamily="18" charset="0"/>
                <a:cs typeface="Microsoft GothicNeo" panose="020B0503020000020004" pitchFamily="34" charset="-127"/>
              </a:rPr>
              <a:t>FY25        Initial Budget</a:t>
            </a:r>
            <a:endParaRPr lang="en-US" sz="5400" b="1" i="1" spc="-150" dirty="0">
              <a:solidFill>
                <a:schemeClr val="accent4"/>
              </a:solidFill>
              <a:latin typeface="+mj-lt"/>
              <a:ea typeface="Cambria" panose="02040503050406030204" pitchFamily="18" charset="0"/>
              <a:cs typeface="Microsoft GothicNeo" panose="020B0503020000020004" pitchFamily="34" charset="-12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966E8D-3AC7-A248-B17A-53895AC82A1A}"/>
              </a:ext>
            </a:extLst>
          </p:cNvPr>
          <p:cNvSpPr/>
          <p:nvPr/>
        </p:nvSpPr>
        <p:spPr>
          <a:xfrm>
            <a:off x="3274216" y="3779893"/>
            <a:ext cx="6247204" cy="764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5400" b="1" spc="-15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Presentation</a:t>
            </a:r>
            <a:endParaRPr lang="en-US" sz="5400" b="1" i="1" spc="-150">
              <a:solidFill>
                <a:schemeClr val="bg1"/>
              </a:solidFill>
              <a:latin typeface="+mj-lt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112">
            <a:extLst>
              <a:ext uri="{FF2B5EF4-FFF2-40B4-BE49-F238E27FC236}">
                <a16:creationId xmlns:a16="http://schemas.microsoft.com/office/drawing/2014/main" id="{040E3A38-E916-524E-B138-31F8289DDCC0}"/>
              </a:ext>
            </a:extLst>
          </p:cNvPr>
          <p:cNvSpPr/>
          <p:nvPr/>
        </p:nvSpPr>
        <p:spPr>
          <a:xfrm>
            <a:off x="6212288" y="4636414"/>
            <a:ext cx="2017312" cy="71506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May 14, 2024</a:t>
            </a:r>
          </a:p>
        </p:txBody>
      </p:sp>
      <p:pic>
        <p:nvPicPr>
          <p:cNvPr id="14" name="Picture Placeholder 13" descr="A building with a blue roof&#10;&#10;Description automatically generated">
            <a:extLst>
              <a:ext uri="{FF2B5EF4-FFF2-40B4-BE49-F238E27FC236}">
                <a16:creationId xmlns:a16="http://schemas.microsoft.com/office/drawing/2014/main" id="{E212ED41-A438-A8EB-B01B-AEA6F4E006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r="23187"/>
          <a:stretch>
            <a:fillRect/>
          </a:stretch>
        </p:blipFill>
        <p:spPr>
          <a:xfrm>
            <a:off x="582006" y="516836"/>
            <a:ext cx="11027987" cy="5897216"/>
          </a:xfrm>
        </p:spPr>
      </p:pic>
      <p:pic>
        <p:nvPicPr>
          <p:cNvPr id="25" name="Picture 24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C60E0323-5033-83D1-D17F-039501FF84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980" y="2788174"/>
            <a:ext cx="1143673" cy="128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2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A4EE28-066C-F960-1D92-6A3B6A0C6B07}"/>
              </a:ext>
            </a:extLst>
          </p:cNvPr>
          <p:cNvSpPr/>
          <p:nvPr/>
        </p:nvSpPr>
        <p:spPr>
          <a:xfrm>
            <a:off x="6276265" y="2669292"/>
            <a:ext cx="5210243" cy="3778280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G   AVS: 1,355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APEX: 452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0FC4D4-6615-A0B6-5787-6CC54A5B2738}"/>
              </a:ext>
            </a:extLst>
          </p:cNvPr>
          <p:cNvSpPr/>
          <p:nvPr/>
        </p:nvSpPr>
        <p:spPr>
          <a:xfrm>
            <a:off x="816088" y="3240053"/>
            <a:ext cx="4976449" cy="3207519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GAVS: 1,355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APEX: 452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E16725E-47DC-222B-33F0-A4A24F09816E}"/>
              </a:ext>
            </a:extLst>
          </p:cNvPr>
          <p:cNvSpPr/>
          <p:nvPr/>
        </p:nvSpPr>
        <p:spPr>
          <a:xfrm>
            <a:off x="1690245" y="2669292"/>
            <a:ext cx="3706790" cy="3757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Balanced Budget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Safety and Security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Academic Achievement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     and Growth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Recruitment and Retention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Large System </a:t>
            </a:r>
            <a:r>
              <a:rPr lang="en-US" sz="2000" i="1" dirty="0">
                <a:cs typeface="Arial" panose="020B0604020202020204" pitchFamily="34" charset="0"/>
              </a:rPr>
              <a:t>Feeling </a:t>
            </a:r>
            <a:r>
              <a:rPr lang="en-US" sz="2000" dirty="0">
                <a:cs typeface="Arial" panose="020B0604020202020204" pitchFamily="34" charset="0"/>
              </a:rPr>
              <a:t>Small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D58D542-1171-2623-DE10-714CB08127AF}"/>
              </a:ext>
            </a:extLst>
          </p:cNvPr>
          <p:cNvSpPr/>
          <p:nvPr/>
        </p:nvSpPr>
        <p:spPr>
          <a:xfrm>
            <a:off x="6194587" y="1698572"/>
            <a:ext cx="3844888" cy="710793"/>
          </a:xfrm>
          <a:prstGeom prst="roundRect">
            <a:avLst>
              <a:gd name="adj" fmla="val 177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Strategic Vision</a:t>
            </a:r>
            <a:endParaRPr lang="en-ID" sz="20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1D113FE-2761-962A-39A1-8B105FAE72BB}"/>
              </a:ext>
            </a:extLst>
          </p:cNvPr>
          <p:cNvSpPr/>
          <p:nvPr/>
        </p:nvSpPr>
        <p:spPr>
          <a:xfrm>
            <a:off x="1621196" y="1698573"/>
            <a:ext cx="3844888" cy="710793"/>
          </a:xfrm>
          <a:prstGeom prst="roundRect">
            <a:avLst>
              <a:gd name="adj" fmla="val 177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Five  Major Objectives</a:t>
            </a:r>
            <a:endParaRPr lang="en-ID" sz="2000" b="1" dirty="0"/>
          </a:p>
        </p:txBody>
      </p:sp>
      <p:pic>
        <p:nvPicPr>
          <p:cNvPr id="24" name="Picture 23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904865F9-B5AD-3637-544A-EF789A4FE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A4877C8-96B5-0C0F-C72F-8DD806F76ACD}"/>
              </a:ext>
            </a:extLst>
          </p:cNvPr>
          <p:cNvSpPr txBox="1"/>
          <p:nvPr/>
        </p:nvSpPr>
        <p:spPr>
          <a:xfrm>
            <a:off x="1623389" y="642144"/>
            <a:ext cx="833829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Proposal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C54B33-71AB-5859-B8CD-0C2F297B2140}"/>
              </a:ext>
            </a:extLst>
          </p:cNvPr>
          <p:cNvSpPr/>
          <p:nvPr/>
        </p:nvSpPr>
        <p:spPr>
          <a:xfrm>
            <a:off x="5238805" y="1500237"/>
            <a:ext cx="1107464" cy="1107464"/>
          </a:xfrm>
          <a:prstGeom prst="ellipse">
            <a:avLst/>
          </a:prstGeom>
          <a:solidFill>
            <a:schemeClr val="accent3"/>
          </a:solidFill>
          <a:ln w="73025"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 descr="Business Growth with solid fill">
            <a:extLst>
              <a:ext uri="{FF2B5EF4-FFF2-40B4-BE49-F238E27FC236}">
                <a16:creationId xmlns:a16="http://schemas.microsoft.com/office/drawing/2014/main" id="{36D32A15-3F5F-7FF4-B003-2D2BA5383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47611" y="1693885"/>
            <a:ext cx="736246" cy="7362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D66690-72B7-D462-540E-37989A96009B}"/>
              </a:ext>
            </a:extLst>
          </p:cNvPr>
          <p:cNvSpPr/>
          <p:nvPr/>
        </p:nvSpPr>
        <p:spPr>
          <a:xfrm>
            <a:off x="6543734" y="2607700"/>
            <a:ext cx="4208529" cy="4126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Operational Excellence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Social and  Emotional Health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The Learner Experience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Staff Recruitment and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     Development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-   Culture, Climate, and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    Community 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7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90440B-B481-25E4-D5C6-3474B9917FE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58F1A7E-1308-F5F5-67DA-66AEFBB29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5301" y="1710364"/>
            <a:ext cx="6220642" cy="4147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D88A9B-8F31-3B6A-0C70-7FB90575F89E}"/>
              </a:ext>
            </a:extLst>
          </p:cNvPr>
          <p:cNvSpPr txBox="1"/>
          <p:nvPr/>
        </p:nvSpPr>
        <p:spPr>
          <a:xfrm>
            <a:off x="462429" y="743405"/>
            <a:ext cx="988574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Challenges We Continue to Face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A6881D-2700-B34B-D55B-6DA4D186F6B4}"/>
              </a:ext>
            </a:extLst>
          </p:cNvPr>
          <p:cNvSpPr/>
          <p:nvPr/>
        </p:nvSpPr>
        <p:spPr>
          <a:xfrm>
            <a:off x="462429" y="1898560"/>
            <a:ext cx="5249939" cy="4459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Continued Student Growth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Increases in Students with Disabilities and English Language Learners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State-Mandated Insurance and Retirement Increases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Recruiting and Retaining High Quality Educators and Staff – Classified and Certified</a:t>
            </a: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Inflation Across the Board</a:t>
            </a:r>
          </a:p>
          <a:p>
            <a:pPr>
              <a:lnSpc>
                <a:spcPct val="120000"/>
              </a:lnSpc>
            </a:pPr>
            <a:endParaRPr lang="en-US" sz="8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17" name="Picture 16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3298D79E-B080-ACF4-A30D-746DF7B43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4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324808" y="227652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Highlights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84459-A3D4-3287-1ED1-348D75EBB739}"/>
              </a:ext>
            </a:extLst>
          </p:cNvPr>
          <p:cNvGrpSpPr/>
          <p:nvPr/>
        </p:nvGrpSpPr>
        <p:grpSpPr>
          <a:xfrm>
            <a:off x="206960" y="841828"/>
            <a:ext cx="3960977" cy="4874077"/>
            <a:chOff x="3359361" y="3211207"/>
            <a:chExt cx="3960977" cy="1709065"/>
          </a:xfrm>
        </p:grpSpPr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02DFAC4E-9466-2DC3-0D63-40853A460CF5}"/>
                </a:ext>
              </a:extLst>
            </p:cNvPr>
            <p:cNvSpPr/>
            <p:nvPr/>
          </p:nvSpPr>
          <p:spPr>
            <a:xfrm>
              <a:off x="3359361" y="3231031"/>
              <a:ext cx="3532898" cy="1553442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A0D52D-8D52-61D9-A53A-9DC1DFCEF970}"/>
                </a:ext>
              </a:extLst>
            </p:cNvPr>
            <p:cNvGrpSpPr/>
            <p:nvPr/>
          </p:nvGrpSpPr>
          <p:grpSpPr>
            <a:xfrm>
              <a:off x="3508917" y="3211207"/>
              <a:ext cx="3811421" cy="1709065"/>
              <a:chOff x="5650351" y="2787987"/>
              <a:chExt cx="3811421" cy="170906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7EE513-79E8-C9CA-ACEC-EC3CA43688F2}"/>
                  </a:ext>
                </a:extLst>
              </p:cNvPr>
              <p:cNvSpPr txBox="1"/>
              <p:nvPr/>
            </p:nvSpPr>
            <p:spPr>
              <a:xfrm>
                <a:off x="5650351" y="2787987"/>
                <a:ext cx="3811421" cy="224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>
                    <a:solidFill>
                      <a:schemeClr val="accent3"/>
                    </a:solidFill>
                    <a:cs typeface="Open Sans" panose="020B0606030504020204" pitchFamily="34" charset="0"/>
                  </a:rPr>
                  <a:t>Revenues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ECC0D-F8A4-F1B0-2FAE-91521C4B4D3B}"/>
                  </a:ext>
                </a:extLst>
              </p:cNvPr>
              <p:cNvSpPr txBox="1"/>
              <p:nvPr/>
            </p:nvSpPr>
            <p:spPr>
              <a:xfrm>
                <a:off x="5698249" y="3012968"/>
                <a:ext cx="3159521" cy="1484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47.13% State and Federal</a:t>
                </a:r>
              </a:p>
              <a:p>
                <a:pPr marL="342900" indent="-342900">
                  <a:buFontTx/>
                  <a:buChar char="-"/>
                </a:pPr>
                <a:endParaRPr lang="en-US" sz="8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No Austerity Cuts</a:t>
                </a:r>
              </a:p>
              <a:p>
                <a:pPr marL="342900" indent="-342900">
                  <a:buFontTx/>
                  <a:buChar char="-"/>
                </a:pPr>
                <a:endParaRPr lang="en-US" sz="20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$2,500 Teacher Raises</a:t>
                </a:r>
              </a:p>
              <a:p>
                <a:r>
                  <a:rPr lang="en-US" sz="2000" dirty="0">
                    <a:cs typeface="Open Sans" panose="020B0606030504020204" pitchFamily="34" charset="0"/>
                  </a:rPr>
                  <a:t> </a:t>
                </a:r>
              </a:p>
              <a:p>
                <a:pPr marL="342900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Increase in Funding for Safety and Transportation </a:t>
                </a:r>
              </a:p>
              <a:p>
                <a:pPr marL="342900" indent="-342900">
                  <a:buFontTx/>
                  <a:buChar char="-"/>
                </a:pPr>
                <a:endParaRPr lang="en-ID" sz="20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Fully Funded QBE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endParaRPr lang="en-US" sz="2000" dirty="0"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5" name="Picture Placeholder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43A3A2A-9158-DC18-18C2-25FF76BCEF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1" r="5961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25" name="Rectangle: Rounded Corners 5">
            <a:extLst>
              <a:ext uri="{FF2B5EF4-FFF2-40B4-BE49-F238E27FC236}">
                <a16:creationId xmlns:a16="http://schemas.microsoft.com/office/drawing/2014/main" id="{1416B22C-68D2-C4DE-E316-EB193B7D5001}"/>
              </a:ext>
            </a:extLst>
          </p:cNvPr>
          <p:cNvSpPr/>
          <p:nvPr/>
        </p:nvSpPr>
        <p:spPr>
          <a:xfrm>
            <a:off x="3567974" y="1650325"/>
            <a:ext cx="3688377" cy="4906908"/>
          </a:xfrm>
          <a:prstGeom prst="roundRect">
            <a:avLst>
              <a:gd name="adj" fmla="val 9455"/>
            </a:avLst>
          </a:prstGeom>
          <a:solidFill>
            <a:schemeClr val="bg1"/>
          </a:solidFill>
          <a:ln>
            <a:noFill/>
          </a:ln>
          <a:effectLst>
            <a:outerShdw blurRad="838200" dist="381000" dir="5400000" sx="95000" sy="95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C1705FC-7A53-2806-A431-3D491AB468EE}"/>
              </a:ext>
            </a:extLst>
          </p:cNvPr>
          <p:cNvSpPr txBox="1"/>
          <p:nvPr/>
        </p:nvSpPr>
        <p:spPr>
          <a:xfrm>
            <a:off x="3761389" y="1752879"/>
            <a:ext cx="3159521" cy="548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4"/>
                </a:solidFill>
                <a:cs typeface="Open Sans" panose="020B0606030504020204" pitchFamily="34" charset="0"/>
              </a:rPr>
              <a:t>52.87% Local</a:t>
            </a:r>
          </a:p>
          <a:p>
            <a:pPr>
              <a:lnSpc>
                <a:spcPct val="150000"/>
              </a:lnSpc>
            </a:pPr>
            <a:endParaRPr lang="en-US" sz="800" b="1" dirty="0">
              <a:solidFill>
                <a:schemeClr val="accent4"/>
              </a:solidFill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Inflation and Low Housing Inventory Result in a </a:t>
            </a:r>
            <a:r>
              <a:rPr lang="en-US" sz="2000" dirty="0">
                <a:solidFill>
                  <a:srgbClr val="FF0000"/>
                </a:solidFill>
                <a:cs typeface="Open Sans" panose="020B0606030504020204" pitchFamily="34" charset="0"/>
              </a:rPr>
              <a:t>*</a:t>
            </a:r>
            <a:r>
              <a:rPr lang="en-US" sz="2000" dirty="0">
                <a:effectLst/>
                <a:ea typeface="Calibri" panose="020F0502020204030204" pitchFamily="34" charset="0"/>
              </a:rPr>
              <a:t>6.89% Increase in County Digest</a:t>
            </a:r>
          </a:p>
          <a:p>
            <a:pPr marL="342900" indent="-342900">
              <a:buFontTx/>
              <a:buChar char="-"/>
            </a:pPr>
            <a:endParaRPr lang="en-US" sz="2000" dirty="0">
              <a:effectLst/>
              <a:ea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Budget Built Maintaining the Current 15.30 M&amp;O Millage Rate</a:t>
            </a:r>
          </a:p>
          <a:p>
            <a:endParaRPr lang="en-US" sz="800" b="1" dirty="0">
              <a:solidFill>
                <a:srgbClr val="FF0000"/>
              </a:solidFill>
              <a:cs typeface="Open Sans" panose="020B0606030504020204" pitchFamily="34" charset="0"/>
            </a:endParaRPr>
          </a:p>
          <a:p>
            <a:r>
              <a:rPr lang="en-US" sz="1600" b="1" dirty="0">
                <a:solidFill>
                  <a:srgbClr val="FF0000"/>
                </a:solidFill>
                <a:cs typeface="Open Sans" panose="020B0606030504020204" pitchFamily="34" charset="0"/>
              </a:rPr>
              <a:t>* </a:t>
            </a:r>
            <a:r>
              <a:rPr lang="en-US" sz="1400" b="1" dirty="0">
                <a:solidFill>
                  <a:srgbClr val="FF0000"/>
                </a:solidFill>
                <a:cs typeface="Open Sans" panose="020B0606030504020204" pitchFamily="34" charset="0"/>
              </a:rPr>
              <a:t>Based on projected Forsyth </a:t>
            </a:r>
          </a:p>
          <a:p>
            <a:r>
              <a:rPr lang="en-US" sz="1400" b="1" dirty="0">
                <a:solidFill>
                  <a:srgbClr val="FF0000"/>
                </a:solidFill>
                <a:cs typeface="Open Sans" panose="020B0606030504020204" pitchFamily="34" charset="0"/>
              </a:rPr>
              <a:t>   County property assessments – </a:t>
            </a:r>
          </a:p>
          <a:p>
            <a:r>
              <a:rPr lang="en-US" sz="1400" b="1" dirty="0">
                <a:solidFill>
                  <a:srgbClr val="FF0000"/>
                </a:solidFill>
                <a:cs typeface="Open Sans" panose="020B0606030504020204" pitchFamily="34" charset="0"/>
              </a:rPr>
              <a:t>   subject to change</a:t>
            </a:r>
            <a:endParaRPr lang="en-ID" sz="1400" b="1" dirty="0">
              <a:solidFill>
                <a:srgbClr val="FF0000"/>
              </a:solidFill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FF0000"/>
              </a:solidFill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dirty="0"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86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368770" y="236445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Highlights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84459-A3D4-3287-1ED1-348D75EBB739}"/>
              </a:ext>
            </a:extLst>
          </p:cNvPr>
          <p:cNvGrpSpPr/>
          <p:nvPr/>
        </p:nvGrpSpPr>
        <p:grpSpPr>
          <a:xfrm>
            <a:off x="245590" y="737376"/>
            <a:ext cx="3917016" cy="4451696"/>
            <a:chOff x="3447283" y="3204442"/>
            <a:chExt cx="3917016" cy="1712702"/>
          </a:xfrm>
        </p:grpSpPr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02DFAC4E-9466-2DC3-0D63-40853A460CF5}"/>
                </a:ext>
              </a:extLst>
            </p:cNvPr>
            <p:cNvSpPr/>
            <p:nvPr/>
          </p:nvSpPr>
          <p:spPr>
            <a:xfrm>
              <a:off x="3447283" y="3406929"/>
              <a:ext cx="3532898" cy="1381055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A0D52D-8D52-61D9-A53A-9DC1DFCEF970}"/>
                </a:ext>
              </a:extLst>
            </p:cNvPr>
            <p:cNvGrpSpPr/>
            <p:nvPr/>
          </p:nvGrpSpPr>
          <p:grpSpPr>
            <a:xfrm>
              <a:off x="3524219" y="3204442"/>
              <a:ext cx="3840080" cy="1712702"/>
              <a:chOff x="5665653" y="2781222"/>
              <a:chExt cx="3840080" cy="171270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7EE513-79E8-C9CA-ACEC-EC3CA43688F2}"/>
                  </a:ext>
                </a:extLst>
              </p:cNvPr>
              <p:cNvSpPr txBox="1"/>
              <p:nvPr/>
            </p:nvSpPr>
            <p:spPr>
              <a:xfrm>
                <a:off x="5694312" y="2781222"/>
                <a:ext cx="3811421" cy="224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>
                    <a:solidFill>
                      <a:schemeClr val="accent3"/>
                    </a:solidFill>
                    <a:cs typeface="Open Sans" panose="020B0606030504020204" pitchFamily="34" charset="0"/>
                  </a:rPr>
                  <a:t>Expenses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ECC0D-F8A4-F1B0-2FAE-91521C4B4D3B}"/>
                  </a:ext>
                </a:extLst>
              </p:cNvPr>
              <p:cNvSpPr txBox="1"/>
              <p:nvPr/>
            </p:nvSpPr>
            <p:spPr>
              <a:xfrm>
                <a:off x="5665653" y="2986158"/>
                <a:ext cx="3159521" cy="150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State Increases – </a:t>
                </a:r>
                <a:r>
                  <a:rPr lang="en-US" sz="2000" b="1" dirty="0">
                    <a:solidFill>
                      <a:srgbClr val="FF0000"/>
                    </a:solidFill>
                    <a:cs typeface="Open Sans" panose="020B0606030504020204" pitchFamily="34" charset="0"/>
                  </a:rPr>
                  <a:t>*</a:t>
                </a:r>
                <a:r>
                  <a:rPr lang="en-US" sz="20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6.44%</a:t>
                </a:r>
              </a:p>
              <a:p>
                <a:pPr>
                  <a:lnSpc>
                    <a:spcPct val="150000"/>
                  </a:lnSpc>
                </a:pPr>
                <a:endParaRPr lang="en-US" sz="8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Health Insurance Increases</a:t>
                </a:r>
              </a:p>
              <a:p>
                <a:pPr marL="342900" indent="-342900">
                  <a:buFontTx/>
                  <a:buChar char="-"/>
                </a:pPr>
                <a:endParaRPr lang="en-US" sz="20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Retirement Increases (TRS)</a:t>
                </a:r>
              </a:p>
              <a:p>
                <a:pPr marL="342900" indent="-342900">
                  <a:buFontTx/>
                  <a:buChar char="-"/>
                </a:pPr>
                <a:endParaRPr lang="en-US" sz="2000" dirty="0">
                  <a:cs typeface="Open Sans" panose="020B0606030504020204" pitchFamily="34" charset="0"/>
                </a:endParaRPr>
              </a:p>
              <a:p>
                <a:pPr marL="342900" indent="-342900">
                  <a:buFontTx/>
                  <a:buChar char="-"/>
                </a:pPr>
                <a:r>
                  <a:rPr lang="en-US" sz="2000" dirty="0">
                    <a:cs typeface="Open Sans" panose="020B0606030504020204" pitchFamily="34" charset="0"/>
                  </a:rPr>
                  <a:t>$2,500 Teacher Raises</a:t>
                </a:r>
              </a:p>
              <a:p>
                <a:r>
                  <a:rPr lang="en-US" sz="2000" dirty="0">
                    <a:cs typeface="Open Sans" panose="020B0606030504020204" pitchFamily="34" charset="0"/>
                  </a:rPr>
                  <a:t> </a:t>
                </a:r>
              </a:p>
              <a:p>
                <a:r>
                  <a:rPr lang="en-US" sz="1600" b="1" dirty="0">
                    <a:solidFill>
                      <a:srgbClr val="FF0000"/>
                    </a:solidFill>
                    <a:cs typeface="Open Sans" panose="020B0606030504020204" pitchFamily="34" charset="0"/>
                  </a:rPr>
                  <a:t>* Mandated Increases</a:t>
                </a:r>
                <a:endParaRPr lang="en-ID" sz="1600" b="1" dirty="0">
                  <a:solidFill>
                    <a:srgbClr val="FF0000"/>
                  </a:solidFill>
                  <a:cs typeface="Open Sans" panose="020B0606030504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sz="2000" dirty="0"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0" name="Picture Placeholder 9" descr="A group of kids playing with a large parachute&#10;&#10;Description automatically generated">
            <a:extLst>
              <a:ext uri="{FF2B5EF4-FFF2-40B4-BE49-F238E27FC236}">
                <a16:creationId xmlns:a16="http://schemas.microsoft.com/office/drawing/2014/main" id="{1DBFDC13-4CFE-30BD-B24B-F56016C80C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" r="3563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Rectangle: Rounded Corners 5">
            <a:extLst>
              <a:ext uri="{FF2B5EF4-FFF2-40B4-BE49-F238E27FC236}">
                <a16:creationId xmlns:a16="http://schemas.microsoft.com/office/drawing/2014/main" id="{1416B22C-68D2-C4DE-E316-EB193B7D5001}"/>
              </a:ext>
            </a:extLst>
          </p:cNvPr>
          <p:cNvSpPr/>
          <p:nvPr/>
        </p:nvSpPr>
        <p:spPr>
          <a:xfrm>
            <a:off x="3407015" y="1714500"/>
            <a:ext cx="4013693" cy="4985239"/>
          </a:xfrm>
          <a:prstGeom prst="roundRect">
            <a:avLst>
              <a:gd name="adj" fmla="val 9455"/>
            </a:avLst>
          </a:prstGeom>
          <a:solidFill>
            <a:schemeClr val="bg1"/>
          </a:solidFill>
          <a:ln>
            <a:noFill/>
          </a:ln>
          <a:effectLst>
            <a:outerShdw blurRad="838200" dist="381000" dir="5400000" sx="95000" sy="95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C1705FC-7A53-2806-A431-3D491AB468EE}"/>
              </a:ext>
            </a:extLst>
          </p:cNvPr>
          <p:cNvSpPr txBox="1"/>
          <p:nvPr/>
        </p:nvSpPr>
        <p:spPr>
          <a:xfrm>
            <a:off x="3710220" y="1712364"/>
            <a:ext cx="3569811" cy="582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4"/>
                </a:solidFill>
                <a:cs typeface="Open Sans" panose="020B0606030504020204" pitchFamily="34" charset="0"/>
              </a:rPr>
              <a:t>Local Increases – 4.32%</a:t>
            </a:r>
          </a:p>
          <a:p>
            <a:pPr>
              <a:lnSpc>
                <a:spcPct val="150000"/>
              </a:lnSpc>
            </a:pPr>
            <a:endParaRPr lang="en-US" sz="400" b="1" dirty="0">
              <a:solidFill>
                <a:schemeClr val="accent4"/>
              </a:solidFill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Mashburn ES Expansion</a:t>
            </a:r>
          </a:p>
          <a:p>
            <a:pPr marL="342900" indent="-342900">
              <a:buFontTx/>
              <a:buChar char="-"/>
            </a:pPr>
            <a:endParaRPr lang="en-US" sz="8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Safety Expansion and Relocation</a:t>
            </a:r>
          </a:p>
          <a:p>
            <a:pPr marL="342900" indent="-342900">
              <a:buFontTx/>
              <a:buChar char="-"/>
            </a:pPr>
            <a:endParaRPr lang="en-US" sz="8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Special Education and Futures Center</a:t>
            </a:r>
          </a:p>
          <a:p>
            <a:pPr marL="342900" indent="-342900">
              <a:buFontTx/>
              <a:buChar char="-"/>
            </a:pPr>
            <a:endParaRPr lang="en-US" sz="8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5% Increase - Classified Pay</a:t>
            </a:r>
          </a:p>
          <a:p>
            <a:pPr marL="342900" indent="-342900">
              <a:buFontTx/>
              <a:buChar char="-"/>
            </a:pPr>
            <a:endParaRPr lang="en-US" sz="8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1% Cost of Living Adjustment (COLA) - Additional Step </a:t>
            </a:r>
          </a:p>
          <a:p>
            <a:pPr marL="342900" indent="-342900">
              <a:buFontTx/>
              <a:buChar char="-"/>
            </a:pPr>
            <a:endParaRPr lang="en-US" sz="8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cs typeface="Open Sans" panose="020B0606030504020204" pitchFamily="34" charset="0"/>
              </a:rPr>
              <a:t>$2,500 Raises Not Covered by the State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dirty="0"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dirty="0"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60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0A4EE28-066C-F960-1D92-6A3B6A0C6B07}"/>
              </a:ext>
            </a:extLst>
          </p:cNvPr>
          <p:cNvSpPr/>
          <p:nvPr/>
        </p:nvSpPr>
        <p:spPr>
          <a:xfrm>
            <a:off x="6014353" y="2881565"/>
            <a:ext cx="5747246" cy="3754954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G   AVS: 1,355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APEX: 452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60FC4D4-6615-A0B6-5787-6CC54A5B2738}"/>
              </a:ext>
            </a:extLst>
          </p:cNvPr>
          <p:cNvSpPr/>
          <p:nvPr/>
        </p:nvSpPr>
        <p:spPr>
          <a:xfrm>
            <a:off x="527549" y="3429000"/>
            <a:ext cx="4976449" cy="3207519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GAVS: 1,355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APEX: 452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E16725E-47DC-222B-33F0-A4A24F09816E}"/>
              </a:ext>
            </a:extLst>
          </p:cNvPr>
          <p:cNvSpPr/>
          <p:nvPr/>
        </p:nvSpPr>
        <p:spPr>
          <a:xfrm>
            <a:off x="1469603" y="2471698"/>
            <a:ext cx="3706790" cy="4496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Balanced Budget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Safety and Security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Academic Achievement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     And Growth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Recruitment and Retention</a:t>
            </a:r>
          </a:p>
          <a:p>
            <a:pPr marL="342900" indent="-342900">
              <a:lnSpc>
                <a:spcPct val="120000"/>
              </a:lnSpc>
              <a:buFontTx/>
              <a:buChar char="-"/>
            </a:pPr>
            <a:endParaRPr lang="en-US" sz="1000" dirty="0"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FontTx/>
              <a:buChar char="-"/>
            </a:pPr>
            <a:r>
              <a:rPr lang="en-US" sz="2000" dirty="0">
                <a:cs typeface="Arial" panose="020B0604020202020204" pitchFamily="34" charset="0"/>
              </a:rPr>
              <a:t>Large System </a:t>
            </a:r>
            <a:r>
              <a:rPr lang="en-US" sz="2000" i="1" dirty="0">
                <a:cs typeface="Arial" panose="020B0604020202020204" pitchFamily="34" charset="0"/>
              </a:rPr>
              <a:t>Feeling </a:t>
            </a:r>
            <a:r>
              <a:rPr lang="en-US" sz="2000" dirty="0">
                <a:cs typeface="Arial" panose="020B0604020202020204" pitchFamily="34" charset="0"/>
              </a:rPr>
              <a:t>Small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D58D542-1171-2623-DE10-714CB08127AF}"/>
              </a:ext>
            </a:extLst>
          </p:cNvPr>
          <p:cNvSpPr/>
          <p:nvPr/>
        </p:nvSpPr>
        <p:spPr>
          <a:xfrm>
            <a:off x="6038212" y="1532945"/>
            <a:ext cx="5609846" cy="710793"/>
          </a:xfrm>
          <a:prstGeom prst="roundRect">
            <a:avLst>
              <a:gd name="adj" fmla="val 177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Local Increases</a:t>
            </a:r>
            <a:endParaRPr lang="en-ID" sz="2000" b="1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1D113FE-2761-962A-39A1-8B105FAE72BB}"/>
              </a:ext>
            </a:extLst>
          </p:cNvPr>
          <p:cNvSpPr/>
          <p:nvPr/>
        </p:nvSpPr>
        <p:spPr>
          <a:xfrm>
            <a:off x="1331504" y="1500237"/>
            <a:ext cx="4172493" cy="710793"/>
          </a:xfrm>
          <a:prstGeom prst="roundRect">
            <a:avLst>
              <a:gd name="adj" fmla="val 177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Five  Major Objectives</a:t>
            </a:r>
            <a:endParaRPr lang="en-ID" sz="2000" b="1" dirty="0"/>
          </a:p>
        </p:txBody>
      </p:sp>
      <p:pic>
        <p:nvPicPr>
          <p:cNvPr id="24" name="Picture 23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904865F9-B5AD-3637-544A-EF789A4FE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A4877C8-96B5-0C0F-C72F-8DD806F76ACD}"/>
              </a:ext>
            </a:extLst>
          </p:cNvPr>
          <p:cNvSpPr txBox="1"/>
          <p:nvPr/>
        </p:nvSpPr>
        <p:spPr>
          <a:xfrm>
            <a:off x="1469603" y="624126"/>
            <a:ext cx="833829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Proposal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C54B33-71AB-5859-B8CD-0C2F297B2140}"/>
              </a:ext>
            </a:extLst>
          </p:cNvPr>
          <p:cNvSpPr/>
          <p:nvPr/>
        </p:nvSpPr>
        <p:spPr>
          <a:xfrm>
            <a:off x="5282182" y="1335511"/>
            <a:ext cx="1107464" cy="1107464"/>
          </a:xfrm>
          <a:prstGeom prst="ellipse">
            <a:avLst/>
          </a:prstGeom>
          <a:solidFill>
            <a:schemeClr val="accent3"/>
          </a:solidFill>
          <a:ln w="73025"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 descr="Business Growth with solid fill">
            <a:extLst>
              <a:ext uri="{FF2B5EF4-FFF2-40B4-BE49-F238E27FC236}">
                <a16:creationId xmlns:a16="http://schemas.microsoft.com/office/drawing/2014/main" id="{36D32A15-3F5F-7FF4-B003-2D2BA5383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49082" y="1528892"/>
            <a:ext cx="736246" cy="7362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D66690-72B7-D462-540E-37989A96009B}"/>
              </a:ext>
            </a:extLst>
          </p:cNvPr>
          <p:cNvSpPr/>
          <p:nvPr/>
        </p:nvSpPr>
        <p:spPr>
          <a:xfrm>
            <a:off x="6221556" y="2460925"/>
            <a:ext cx="5426502" cy="4886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cs typeface="Arial" panose="020B0604020202020204" pitchFamily="34" charset="0"/>
              </a:rPr>
              <a:t>- Balanced Budget with No Proposed Millage Rate Hike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- Safety Center Expansion</a:t>
            </a:r>
          </a:p>
          <a:p>
            <a:pPr>
              <a:lnSpc>
                <a:spcPct val="120000"/>
              </a:lnSpc>
            </a:pPr>
            <a:endParaRPr lang="en-US" sz="105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- Staff Increases in Special Education, English Language Learners, and Gifted; Special Education and Futures Center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- Pay Adjustments for All Staff</a:t>
            </a:r>
          </a:p>
          <a:p>
            <a:pPr>
              <a:lnSpc>
                <a:spcPct val="120000"/>
              </a:lnSpc>
            </a:pPr>
            <a:endParaRPr lang="en-US" sz="1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4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- Mashburn  ES Expansion; Additional Support Positions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1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9033A4-F963-6797-06B1-DE782FC05035}"/>
              </a:ext>
            </a:extLst>
          </p:cNvPr>
          <p:cNvGrpSpPr/>
          <p:nvPr/>
        </p:nvGrpSpPr>
        <p:grpSpPr>
          <a:xfrm>
            <a:off x="611359" y="1472399"/>
            <a:ext cx="5799040" cy="5141513"/>
            <a:chOff x="6523946" y="2376297"/>
            <a:chExt cx="5090538" cy="3335895"/>
          </a:xfrm>
          <a:solidFill>
            <a:schemeClr val="bg1">
              <a:lumMod val="50000"/>
              <a:lumOff val="50000"/>
            </a:schemeClr>
          </a:solidFill>
          <a:effectLst/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93BEAB-B22C-222B-5E87-27ECB1640C8F}"/>
                </a:ext>
              </a:extLst>
            </p:cNvPr>
            <p:cNvSpPr/>
            <p:nvPr/>
          </p:nvSpPr>
          <p:spPr>
            <a:xfrm>
              <a:off x="6523946" y="2376297"/>
              <a:ext cx="5090538" cy="3335895"/>
            </a:xfrm>
            <a:prstGeom prst="roundRect">
              <a:avLst>
                <a:gd name="adj" fmla="val 4318"/>
              </a:avLst>
            </a:prstGeom>
            <a:grpFill/>
            <a:ln>
              <a:noFill/>
            </a:ln>
            <a:effectLst>
              <a:outerShdw blurRad="508000" dist="165100" dir="5400000" algn="t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141F810F-B7A6-D052-8A92-716726680AD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00960212"/>
                </p:ext>
              </p:extLst>
            </p:nvPr>
          </p:nvGraphicFramePr>
          <p:xfrm>
            <a:off x="6670751" y="2496589"/>
            <a:ext cx="4796929" cy="3095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DC0125A-C0B7-324F-39F4-16572E043F32}"/>
              </a:ext>
            </a:extLst>
          </p:cNvPr>
          <p:cNvSpPr txBox="1"/>
          <p:nvPr/>
        </p:nvSpPr>
        <p:spPr>
          <a:xfrm>
            <a:off x="1437016" y="576749"/>
            <a:ext cx="6514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 spc="-200">
                <a:solidFill>
                  <a:srgbClr val="32394E"/>
                </a:solidFill>
                <a:latin typeface="+mj-lt"/>
              </a:defRPr>
            </a:lvl1pPr>
          </a:lstStyle>
          <a:p>
            <a:r>
              <a:rPr lang="en-US" sz="3600" spc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Student Enrollment Growth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6DF99C-E347-4520-E055-73EC0FA23A7D}"/>
              </a:ext>
            </a:extLst>
          </p:cNvPr>
          <p:cNvSpPr txBox="1"/>
          <p:nvPr/>
        </p:nvSpPr>
        <p:spPr>
          <a:xfrm>
            <a:off x="6695573" y="1078132"/>
            <a:ext cx="5001338" cy="308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Open Sans" panose="020B0606030504020204" pitchFamily="34" charset="0"/>
              </a:rPr>
              <a:t>Since the 1990s, FCS has experienced incredible, nationally recognized, growth</a:t>
            </a: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FY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14: 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4,200 full-time employees operating under a $297 million budget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FY</a:t>
            </a:r>
            <a:r>
              <a:rPr lang="en-US" sz="20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24: 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6,233 employees operating under a $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645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million budget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79BCC5-AB7B-3F49-77C8-0C73D38C327F}"/>
              </a:ext>
            </a:extLst>
          </p:cNvPr>
          <p:cNvGrpSpPr/>
          <p:nvPr/>
        </p:nvGrpSpPr>
        <p:grpSpPr>
          <a:xfrm>
            <a:off x="6494083" y="4072837"/>
            <a:ext cx="2153778" cy="2541075"/>
            <a:chOff x="1414840" y="4010816"/>
            <a:chExt cx="1840340" cy="1476548"/>
          </a:xfrm>
        </p:grpSpPr>
        <p:sp>
          <p:nvSpPr>
            <p:cNvPr id="18" name="Rectangle: Rounded Corners 5">
              <a:extLst>
                <a:ext uri="{FF2B5EF4-FFF2-40B4-BE49-F238E27FC236}">
                  <a16:creationId xmlns:a16="http://schemas.microsoft.com/office/drawing/2014/main" id="{B22CF085-F7E6-D46B-E92E-6EC1958F0185}"/>
                </a:ext>
              </a:extLst>
            </p:cNvPr>
            <p:cNvSpPr/>
            <p:nvPr/>
          </p:nvSpPr>
          <p:spPr>
            <a:xfrm>
              <a:off x="1587007" y="4010816"/>
              <a:ext cx="1482536" cy="1476548"/>
            </a:xfrm>
            <a:prstGeom prst="roundRect">
              <a:avLst>
                <a:gd name="adj" fmla="val 8263"/>
              </a:avLst>
            </a:prstGeom>
            <a:solidFill>
              <a:schemeClr val="bg1"/>
            </a:solidFill>
            <a:ln>
              <a:noFill/>
            </a:ln>
            <a:effectLst>
              <a:outerShdw blurRad="647700" dist="279400" dir="5400000" sx="99000" sy="99000" algn="t" rotWithShape="0">
                <a:srgbClr val="221B43">
                  <a:alpha val="1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EE6865B-73FB-1D7A-EFAB-9EC0BE7C7AF4}"/>
                </a:ext>
              </a:extLst>
            </p:cNvPr>
            <p:cNvGrpSpPr/>
            <p:nvPr/>
          </p:nvGrpSpPr>
          <p:grpSpPr>
            <a:xfrm>
              <a:off x="1414840" y="4224864"/>
              <a:ext cx="1840340" cy="1063437"/>
              <a:chOff x="5327703" y="4378945"/>
              <a:chExt cx="1840340" cy="1063437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48A7CEE-D3A3-0976-22FF-FBEECB3A45CF}"/>
                  </a:ext>
                </a:extLst>
              </p:cNvPr>
              <p:cNvSpPr txBox="1"/>
              <p:nvPr/>
            </p:nvSpPr>
            <p:spPr>
              <a:xfrm>
                <a:off x="5327703" y="4378945"/>
                <a:ext cx="1751729" cy="339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9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8F9F91-42FD-630C-1F93-2F4E9C1CB02D}"/>
                  </a:ext>
                </a:extLst>
              </p:cNvPr>
              <p:cNvSpPr txBox="1"/>
              <p:nvPr/>
            </p:nvSpPr>
            <p:spPr>
              <a:xfrm>
                <a:off x="5499870" y="4673368"/>
                <a:ext cx="1668173" cy="769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Open Sans" panose="020B0606030504020204" pitchFamily="34" charset="0"/>
                  </a:rPr>
                  <a:t> </a:t>
                </a:r>
                <a:r>
                  <a:rPr 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Open Sans" panose="020B0606030504020204" pitchFamily="34" charset="0"/>
                  </a:rPr>
                  <a:t>New Schools</a:t>
                </a:r>
              </a:p>
              <a:p>
                <a:endParaRPr 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cs typeface="Open Sans" panose="020B0606030504020204" pitchFamily="34" charset="0"/>
                </a:endParaRPr>
              </a:p>
              <a:p>
                <a:r>
                  <a:rPr 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Open Sans" panose="020B0606030504020204" pitchFamily="34" charset="0"/>
                  </a:rPr>
                  <a:t>Including </a:t>
                </a:r>
              </a:p>
              <a:p>
                <a:r>
                  <a:rPr lang="en-US"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Open Sans" panose="020B0606030504020204" pitchFamily="34" charset="0"/>
                  </a:rPr>
                  <a:t>ACE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36E1CA-B949-B420-F8D5-B1069C994428}"/>
              </a:ext>
            </a:extLst>
          </p:cNvPr>
          <p:cNvGrpSpPr/>
          <p:nvPr/>
        </p:nvGrpSpPr>
        <p:grpSpPr>
          <a:xfrm>
            <a:off x="8514292" y="4074273"/>
            <a:ext cx="3413977" cy="2541076"/>
            <a:chOff x="744544" y="3650829"/>
            <a:chExt cx="2912907" cy="1476548"/>
          </a:xfrm>
        </p:grpSpPr>
        <p:sp>
          <p:nvSpPr>
            <p:cNvPr id="23" name="Rectangle: Rounded Corners 5">
              <a:extLst>
                <a:ext uri="{FF2B5EF4-FFF2-40B4-BE49-F238E27FC236}">
                  <a16:creationId xmlns:a16="http://schemas.microsoft.com/office/drawing/2014/main" id="{049A690E-7C45-7536-30CB-84A0082CA124}"/>
                </a:ext>
              </a:extLst>
            </p:cNvPr>
            <p:cNvSpPr/>
            <p:nvPr/>
          </p:nvSpPr>
          <p:spPr>
            <a:xfrm>
              <a:off x="744544" y="3650829"/>
              <a:ext cx="2912907" cy="1476548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7DB7DBD-F694-F20E-BB37-1A80CC51D5E1}"/>
                </a:ext>
              </a:extLst>
            </p:cNvPr>
            <p:cNvGrpSpPr/>
            <p:nvPr/>
          </p:nvGrpSpPr>
          <p:grpSpPr>
            <a:xfrm>
              <a:off x="795510" y="3864927"/>
              <a:ext cx="2619895" cy="544691"/>
              <a:chOff x="1139772" y="4877769"/>
              <a:chExt cx="2619895" cy="54469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57610AD-9D34-E779-EF7C-45BE3CA70ED5}"/>
                  </a:ext>
                </a:extLst>
              </p:cNvPr>
              <p:cNvSpPr txBox="1"/>
              <p:nvPr/>
            </p:nvSpPr>
            <p:spPr>
              <a:xfrm>
                <a:off x="1169416" y="5189967"/>
                <a:ext cx="2482884" cy="232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Open Sans" panose="020B0606030504020204" pitchFamily="34" charset="0"/>
                  </a:rPr>
                  <a:t>New Students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FEBC2D-4404-92DD-3FE7-7EC7843898FE}"/>
                  </a:ext>
                </a:extLst>
              </p:cNvPr>
              <p:cNvSpPr txBox="1"/>
              <p:nvPr/>
            </p:nvSpPr>
            <p:spPr>
              <a:xfrm>
                <a:off x="1139772" y="4877769"/>
                <a:ext cx="2619895" cy="339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14,462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8091D1A-6616-3FA5-25C1-CED14C297177}"/>
              </a:ext>
            </a:extLst>
          </p:cNvPr>
          <p:cNvSpPr txBox="1"/>
          <p:nvPr/>
        </p:nvSpPr>
        <p:spPr>
          <a:xfrm>
            <a:off x="8630983" y="5231081"/>
            <a:ext cx="3851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cs typeface="Open Sans" panose="020B0606030504020204" pitchFamily="34" charset="0"/>
            </a:endParaRPr>
          </a:p>
          <a:p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cs typeface="Open Sans" panose="020B0606030504020204" pitchFamily="34" charset="0"/>
              </a:rPr>
              <a:t>Similar to adding a new </a:t>
            </a:r>
          </a:p>
          <a:p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cs typeface="Open Sans" panose="020B0606030504020204" pitchFamily="34" charset="0"/>
              </a:rPr>
              <a:t>school the size of SFMS annually</a:t>
            </a:r>
          </a:p>
        </p:txBody>
      </p:sp>
      <p:pic>
        <p:nvPicPr>
          <p:cNvPr id="12" name="Picture 11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0065258-9FA7-34B8-DE85-E68250121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59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723A056-C862-B5AC-C0C2-AB91CCF48140}"/>
              </a:ext>
            </a:extLst>
          </p:cNvPr>
          <p:cNvGrpSpPr/>
          <p:nvPr/>
        </p:nvGrpSpPr>
        <p:grpSpPr>
          <a:xfrm>
            <a:off x="562707" y="3849234"/>
            <a:ext cx="13540649" cy="2507604"/>
            <a:chOff x="1388973" y="2866374"/>
            <a:chExt cx="7387836" cy="402923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2C7F37D5-AFB8-0011-FB4A-63659B3067A4}"/>
                </a:ext>
              </a:extLst>
            </p:cNvPr>
            <p:cNvSpPr/>
            <p:nvPr/>
          </p:nvSpPr>
          <p:spPr>
            <a:xfrm>
              <a:off x="1388973" y="3741020"/>
              <a:ext cx="1706009" cy="3154589"/>
            </a:xfrm>
            <a:prstGeom prst="roundRect">
              <a:avLst>
                <a:gd name="adj" fmla="val 5612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0" dist="762000" dir="3000000" algn="t" rotWithShape="0">
                <a:schemeClr val="tx1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427B5E0-A2A1-9B9C-6EBF-48F1CBA4ECD5}"/>
                </a:ext>
              </a:extLst>
            </p:cNvPr>
            <p:cNvSpPr/>
            <p:nvPr/>
          </p:nvSpPr>
          <p:spPr>
            <a:xfrm>
              <a:off x="7113156" y="2866374"/>
              <a:ext cx="1663653" cy="361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endParaRPr lang="id-ID" sz="2000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2E16725E-47DC-222B-33F0-A4A24F09816E}"/>
              </a:ext>
            </a:extLst>
          </p:cNvPr>
          <p:cNvSpPr/>
          <p:nvPr/>
        </p:nvSpPr>
        <p:spPr>
          <a:xfrm>
            <a:off x="746414" y="2560874"/>
            <a:ext cx="3230243" cy="4422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GAVS: 1,355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APEX: 452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BAC465B-9D65-BE8E-62D4-C706602ACFA4}"/>
              </a:ext>
            </a:extLst>
          </p:cNvPr>
          <p:cNvSpPr/>
          <p:nvPr/>
        </p:nvSpPr>
        <p:spPr>
          <a:xfrm>
            <a:off x="4258428" y="2845618"/>
            <a:ext cx="3475237" cy="3535841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AP: 9,916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FVA: 3,054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Dual Enrollment: 1,659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GAVS: 1,355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cs typeface="Arial" panose="020B0604020202020204" pitchFamily="34" charset="0"/>
              </a:rPr>
              <a:t>APEX: 452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C32E11-8DB9-07F8-8877-5C210F276D18}"/>
              </a:ext>
            </a:extLst>
          </p:cNvPr>
          <p:cNvSpPr/>
          <p:nvPr/>
        </p:nvSpPr>
        <p:spPr>
          <a:xfrm>
            <a:off x="8301877" y="2824548"/>
            <a:ext cx="3475237" cy="3635780"/>
          </a:xfrm>
          <a:prstGeom prst="roundRect">
            <a:avLst>
              <a:gd name="adj" fmla="val 5612"/>
            </a:avLst>
          </a:prstGeom>
          <a:solidFill>
            <a:schemeClr val="bg1"/>
          </a:solidFill>
          <a:ln>
            <a:noFill/>
          </a:ln>
          <a:effectLst>
            <a:outerShdw blurRad="1016000" dist="762000" dir="3000000" algn="t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D58D542-1171-2623-DE10-714CB08127AF}"/>
              </a:ext>
            </a:extLst>
          </p:cNvPr>
          <p:cNvSpPr/>
          <p:nvPr/>
        </p:nvSpPr>
        <p:spPr>
          <a:xfrm>
            <a:off x="6472399" y="1668263"/>
            <a:ext cx="3844888" cy="710793"/>
          </a:xfrm>
          <a:prstGeom prst="roundRect">
            <a:avLst>
              <a:gd name="adj" fmla="val 177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Increase Student </a:t>
            </a:r>
          </a:p>
          <a:p>
            <a:pPr algn="ctr"/>
            <a:r>
              <a:rPr lang="en-US" sz="2000" b="1" dirty="0"/>
              <a:t>Engagement</a:t>
            </a:r>
            <a:endParaRPr lang="en-ID" sz="2000" b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923400-5538-D860-EB8B-92664DDBCDE3}"/>
              </a:ext>
            </a:extLst>
          </p:cNvPr>
          <p:cNvSpPr/>
          <p:nvPr/>
        </p:nvSpPr>
        <p:spPr>
          <a:xfrm>
            <a:off x="4471549" y="3133329"/>
            <a:ext cx="2862768" cy="1172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87C982-7B1B-4E0E-A4E0-8A4508F3EEDE}"/>
              </a:ext>
            </a:extLst>
          </p:cNvPr>
          <p:cNvSpPr/>
          <p:nvPr/>
        </p:nvSpPr>
        <p:spPr>
          <a:xfrm>
            <a:off x="4505993" y="3429000"/>
            <a:ext cx="2862768" cy="3166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CTAE Pathways: 13,862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Pathway Completers: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3,638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Internship Participants: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937  </a:t>
            </a: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84C49C-3CA2-A1E1-73B1-150C13D77231}"/>
              </a:ext>
            </a:extLst>
          </p:cNvPr>
          <p:cNvSpPr/>
          <p:nvPr/>
        </p:nvSpPr>
        <p:spPr>
          <a:xfrm>
            <a:off x="8374027" y="3034018"/>
            <a:ext cx="3230243" cy="4311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Highest Grad Rate in FCS History: 96%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Highest SAT in GA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- 3 FCS HS in Top 10 in GA</a:t>
            </a:r>
            <a:endParaRPr lang="id-ID" sz="2000" dirty="0"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cs typeface="Arial" panose="020B0604020202020204" pitchFamily="34" charset="0"/>
              </a:rPr>
              <a:t>Highest Grad Rate and ACT Score </a:t>
            </a:r>
            <a:r>
              <a:rPr lang="en-US" sz="20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Among Metro-Atlanta and Large Districts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endParaRPr lang="id-ID" sz="2000" dirty="0">
              <a:solidFill>
                <a:schemeClr val="tx1">
                  <a:lumMod val="50000"/>
                  <a:lumOff val="50000"/>
                </a:schemeClr>
              </a:solidFill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CFCA49-BCD0-39ED-0866-459F9DDE70B7}"/>
              </a:ext>
            </a:extLst>
          </p:cNvPr>
          <p:cNvSpPr txBox="1"/>
          <p:nvPr/>
        </p:nvSpPr>
        <p:spPr>
          <a:xfrm>
            <a:off x="647930" y="2767340"/>
            <a:ext cx="62157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Students Enrolled in 23-24 Courses:</a:t>
            </a:r>
          </a:p>
          <a:p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1D113FE-2761-962A-39A1-8B105FAE72BB}"/>
              </a:ext>
            </a:extLst>
          </p:cNvPr>
          <p:cNvSpPr/>
          <p:nvPr/>
        </p:nvSpPr>
        <p:spPr>
          <a:xfrm>
            <a:off x="2035189" y="1694204"/>
            <a:ext cx="3844888" cy="710793"/>
          </a:xfrm>
          <a:prstGeom prst="roundRect">
            <a:avLst>
              <a:gd name="adj" fmla="val 177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Increase Student </a:t>
            </a:r>
          </a:p>
          <a:p>
            <a:pPr algn="ctr"/>
            <a:r>
              <a:rPr lang="en-US" sz="2000" b="1" dirty="0"/>
              <a:t>Achievement and Growth</a:t>
            </a:r>
            <a:endParaRPr lang="en-ID" sz="2000" b="1" dirty="0"/>
          </a:p>
        </p:txBody>
      </p:sp>
      <p:pic>
        <p:nvPicPr>
          <p:cNvPr id="24" name="Picture 23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904865F9-B5AD-3637-544A-EF789A4FE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A4877C8-96B5-0C0F-C72F-8DD806F76ACD}"/>
              </a:ext>
            </a:extLst>
          </p:cNvPr>
          <p:cNvSpPr txBox="1"/>
          <p:nvPr/>
        </p:nvSpPr>
        <p:spPr>
          <a:xfrm>
            <a:off x="1421164" y="659729"/>
            <a:ext cx="109727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The Learner Experience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C54B33-71AB-5859-B8CD-0C2F297B2140}"/>
              </a:ext>
            </a:extLst>
          </p:cNvPr>
          <p:cNvSpPr/>
          <p:nvPr/>
        </p:nvSpPr>
        <p:spPr>
          <a:xfrm>
            <a:off x="5622506" y="1442483"/>
            <a:ext cx="1107464" cy="1107464"/>
          </a:xfrm>
          <a:prstGeom prst="ellipse">
            <a:avLst/>
          </a:prstGeom>
          <a:solidFill>
            <a:schemeClr val="accent3"/>
          </a:solidFill>
          <a:ln w="73025"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 descr="Graduation cap with solid fill">
            <a:extLst>
              <a:ext uri="{FF2B5EF4-FFF2-40B4-BE49-F238E27FC236}">
                <a16:creationId xmlns:a16="http://schemas.microsoft.com/office/drawing/2014/main" id="{36D32A15-3F5F-7FF4-B003-2D2BA5383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6721" y="1595765"/>
            <a:ext cx="736246" cy="73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1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9B417824-16CD-4B30-7EBD-20054E11A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D88A9B-8F31-3B6A-0C70-7FB90575F89E}"/>
              </a:ext>
            </a:extLst>
          </p:cNvPr>
          <p:cNvSpPr txBox="1"/>
          <p:nvPr/>
        </p:nvSpPr>
        <p:spPr>
          <a:xfrm>
            <a:off x="1421164" y="659729"/>
            <a:ext cx="109727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Staff Recruitment and Development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647F47A-A833-87B0-6F9C-1E911D1D3308}"/>
              </a:ext>
            </a:extLst>
          </p:cNvPr>
          <p:cNvSpPr/>
          <p:nvPr/>
        </p:nvSpPr>
        <p:spPr>
          <a:xfrm>
            <a:off x="1479527" y="1456792"/>
            <a:ext cx="3844888" cy="710793"/>
          </a:xfrm>
          <a:prstGeom prst="roundRect">
            <a:avLst>
              <a:gd name="adj" fmla="val 177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Acquire and Retain </a:t>
            </a:r>
          </a:p>
          <a:p>
            <a:pPr algn="ctr"/>
            <a:r>
              <a:rPr lang="en-US" sz="2000" b="1" dirty="0"/>
              <a:t>Excellent Staff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EC49A6-6ABB-642B-78DC-529027043CF4}"/>
              </a:ext>
            </a:extLst>
          </p:cNvPr>
          <p:cNvSpPr/>
          <p:nvPr/>
        </p:nvSpPr>
        <p:spPr>
          <a:xfrm>
            <a:off x="5076200" y="1250660"/>
            <a:ext cx="1107464" cy="1107464"/>
          </a:xfrm>
          <a:prstGeom prst="ellipse">
            <a:avLst/>
          </a:prstGeom>
          <a:solidFill>
            <a:schemeClr val="accent1"/>
          </a:solidFill>
          <a:ln w="730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 descr="Excellent with solid fill">
            <a:extLst>
              <a:ext uri="{FF2B5EF4-FFF2-40B4-BE49-F238E27FC236}">
                <a16:creationId xmlns:a16="http://schemas.microsoft.com/office/drawing/2014/main" id="{E5E41268-E9A4-9E6B-BC5C-912BBE291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3367" y="1419594"/>
            <a:ext cx="736246" cy="73624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703A0C3-7154-4C24-01A8-45D52F7BF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27" y="2949055"/>
            <a:ext cx="823912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13D2D1-DD02-9913-1E19-DB2D5835D174}"/>
              </a:ext>
            </a:extLst>
          </p:cNvPr>
          <p:cNvSpPr txBox="1"/>
          <p:nvPr/>
        </p:nvSpPr>
        <p:spPr>
          <a:xfrm>
            <a:off x="1479527" y="2315742"/>
            <a:ext cx="7099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chemeClr val="accent4"/>
                </a:solidFill>
                <a:cs typeface="Open Sans" panose="020B0606030504020204" pitchFamily="34" charset="0"/>
              </a:rPr>
              <a:t>Forsyth County Schools is the Largest Employer in Forsyth County</a:t>
            </a:r>
          </a:p>
        </p:txBody>
      </p:sp>
    </p:spTree>
    <p:extLst>
      <p:ext uri="{BB962C8B-B14F-4D97-AF65-F5344CB8AC3E}">
        <p14:creationId xmlns:p14="http://schemas.microsoft.com/office/powerpoint/2010/main" val="3968011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5E0B13-90D8-8257-761B-4EA5173E988F}"/>
              </a:ext>
            </a:extLst>
          </p:cNvPr>
          <p:cNvSpPr/>
          <p:nvPr/>
        </p:nvSpPr>
        <p:spPr>
          <a:xfrm>
            <a:off x="1" y="5907640"/>
            <a:ext cx="12192000" cy="950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D00F0F1-D8B6-4179-BA1E-BE9A38BE8AE0}"/>
              </a:ext>
            </a:extLst>
          </p:cNvPr>
          <p:cNvCxnSpPr>
            <a:cxnSpLocks/>
          </p:cNvCxnSpPr>
          <p:nvPr/>
        </p:nvCxnSpPr>
        <p:spPr>
          <a:xfrm>
            <a:off x="408721" y="2390777"/>
            <a:ext cx="0" cy="3756511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C04BAF1-9A81-4489-A99E-C7418717327D}"/>
              </a:ext>
            </a:extLst>
          </p:cNvPr>
          <p:cNvCxnSpPr>
            <a:cxnSpLocks/>
          </p:cNvCxnSpPr>
          <p:nvPr/>
        </p:nvCxnSpPr>
        <p:spPr>
          <a:xfrm>
            <a:off x="4353080" y="2410572"/>
            <a:ext cx="0" cy="3773580"/>
          </a:xfrm>
          <a:prstGeom prst="line">
            <a:avLst/>
          </a:prstGeom>
          <a:ln w="12700">
            <a:solidFill>
              <a:schemeClr val="accent3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FCDE717-E340-40B5-AA95-FA42D42B1857}"/>
              </a:ext>
            </a:extLst>
          </p:cNvPr>
          <p:cNvCxnSpPr>
            <a:cxnSpLocks/>
          </p:cNvCxnSpPr>
          <p:nvPr/>
        </p:nvCxnSpPr>
        <p:spPr>
          <a:xfrm flipH="1">
            <a:off x="8288688" y="2367662"/>
            <a:ext cx="46202" cy="3846842"/>
          </a:xfrm>
          <a:prstGeom prst="line">
            <a:avLst/>
          </a:prstGeom>
          <a:ln w="12700">
            <a:solidFill>
              <a:schemeClr val="accent4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571BAA1-8061-411B-AD77-4EC9C0B9F25A}"/>
              </a:ext>
            </a:extLst>
          </p:cNvPr>
          <p:cNvGrpSpPr/>
          <p:nvPr/>
        </p:nvGrpSpPr>
        <p:grpSpPr>
          <a:xfrm>
            <a:off x="433904" y="5439995"/>
            <a:ext cx="1898409" cy="1488313"/>
            <a:chOff x="969125" y="3295081"/>
            <a:chExt cx="1898409" cy="148831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21518CC-A288-4768-93F0-38645BE22846}"/>
                </a:ext>
              </a:extLst>
            </p:cNvPr>
            <p:cNvSpPr/>
            <p:nvPr/>
          </p:nvSpPr>
          <p:spPr>
            <a:xfrm>
              <a:off x="1569645" y="3485505"/>
              <a:ext cx="1107464" cy="1107464"/>
            </a:xfrm>
            <a:prstGeom prst="ellipse">
              <a:avLst/>
            </a:prstGeom>
            <a:solidFill>
              <a:schemeClr val="accent1"/>
            </a:solidFill>
            <a:ln w="73025">
              <a:solidFill>
                <a:schemeClr val="accent1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256027B-9DBE-40BF-A050-2D723EF9D4F1}"/>
                </a:ext>
              </a:extLst>
            </p:cNvPr>
            <p:cNvCxnSpPr/>
            <p:nvPr/>
          </p:nvCxnSpPr>
          <p:spPr>
            <a:xfrm flipH="1">
              <a:off x="969125" y="4053298"/>
              <a:ext cx="410095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46194FD8-2241-473B-867B-1CB7C430F014}"/>
                </a:ext>
              </a:extLst>
            </p:cNvPr>
            <p:cNvSpPr/>
            <p:nvPr/>
          </p:nvSpPr>
          <p:spPr>
            <a:xfrm>
              <a:off x="1379221" y="3295081"/>
              <a:ext cx="1488313" cy="1488313"/>
            </a:xfrm>
            <a:prstGeom prst="arc">
              <a:avLst>
                <a:gd name="adj1" fmla="val 10706471"/>
                <a:gd name="adj2" fmla="val 0"/>
              </a:avLst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E0F0972-44C5-4B0A-B880-DA18D8A857AE}"/>
              </a:ext>
            </a:extLst>
          </p:cNvPr>
          <p:cNvGrpSpPr/>
          <p:nvPr/>
        </p:nvGrpSpPr>
        <p:grpSpPr>
          <a:xfrm>
            <a:off x="4378879" y="5428894"/>
            <a:ext cx="1898409" cy="1488313"/>
            <a:chOff x="5146797" y="3295081"/>
            <a:chExt cx="1898409" cy="1488313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ADE7295F-2AB1-4A0B-9AC6-5322CB7FBC96}"/>
                </a:ext>
              </a:extLst>
            </p:cNvPr>
            <p:cNvSpPr/>
            <p:nvPr/>
          </p:nvSpPr>
          <p:spPr>
            <a:xfrm>
              <a:off x="5747317" y="3485505"/>
              <a:ext cx="1107464" cy="1107464"/>
            </a:xfrm>
            <a:prstGeom prst="ellipse">
              <a:avLst/>
            </a:prstGeom>
            <a:solidFill>
              <a:schemeClr val="accent3"/>
            </a:solidFill>
            <a:ln w="73025">
              <a:solidFill>
                <a:schemeClr val="accent3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1987BC9-C172-40E6-9C38-5F85B62395B3}"/>
                </a:ext>
              </a:extLst>
            </p:cNvPr>
            <p:cNvCxnSpPr/>
            <p:nvPr/>
          </p:nvCxnSpPr>
          <p:spPr>
            <a:xfrm flipH="1">
              <a:off x="5146797" y="4053298"/>
              <a:ext cx="410095" cy="0"/>
            </a:xfrm>
            <a:prstGeom prst="line">
              <a:avLst/>
            </a:prstGeom>
            <a:ln w="127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Arc 70">
              <a:extLst>
                <a:ext uri="{FF2B5EF4-FFF2-40B4-BE49-F238E27FC236}">
                  <a16:creationId xmlns:a16="http://schemas.microsoft.com/office/drawing/2014/main" id="{DFCD8D4A-2D17-422C-92AA-38C6EEC06330}"/>
                </a:ext>
              </a:extLst>
            </p:cNvPr>
            <p:cNvSpPr/>
            <p:nvPr/>
          </p:nvSpPr>
          <p:spPr>
            <a:xfrm>
              <a:off x="5556893" y="3295081"/>
              <a:ext cx="1488313" cy="1488313"/>
            </a:xfrm>
            <a:prstGeom prst="arc">
              <a:avLst>
                <a:gd name="adj1" fmla="val 10706471"/>
                <a:gd name="adj2" fmla="val 0"/>
              </a:avLst>
            </a:prstGeom>
            <a:ln w="127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7F9C180-1DAD-44A5-BFD9-4038B68AA914}"/>
              </a:ext>
            </a:extLst>
          </p:cNvPr>
          <p:cNvGrpSpPr/>
          <p:nvPr/>
        </p:nvGrpSpPr>
        <p:grpSpPr>
          <a:xfrm>
            <a:off x="8292268" y="5470348"/>
            <a:ext cx="1898409" cy="1488313"/>
            <a:chOff x="9324467" y="3295081"/>
            <a:chExt cx="1898409" cy="1488313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999746A-509F-42A4-8720-89F68A3B5B07}"/>
                </a:ext>
              </a:extLst>
            </p:cNvPr>
            <p:cNvSpPr/>
            <p:nvPr/>
          </p:nvSpPr>
          <p:spPr>
            <a:xfrm>
              <a:off x="9924987" y="3485505"/>
              <a:ext cx="1107464" cy="1107464"/>
            </a:xfrm>
            <a:prstGeom prst="ellipse">
              <a:avLst/>
            </a:prstGeom>
            <a:solidFill>
              <a:schemeClr val="accent4"/>
            </a:solidFill>
            <a:ln w="73025">
              <a:solidFill>
                <a:schemeClr val="accent4">
                  <a:lumMod val="7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81B3F11-4740-4DE3-9AFA-9CA24AF0D2C4}"/>
                </a:ext>
              </a:extLst>
            </p:cNvPr>
            <p:cNvCxnSpPr/>
            <p:nvPr/>
          </p:nvCxnSpPr>
          <p:spPr>
            <a:xfrm flipH="1">
              <a:off x="9324467" y="4053298"/>
              <a:ext cx="410095" cy="0"/>
            </a:xfrm>
            <a:prstGeom prst="line">
              <a:avLst/>
            </a:prstGeom>
            <a:ln w="12700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6491008F-993C-42B3-BEB9-E6D5B6712BEF}"/>
                </a:ext>
              </a:extLst>
            </p:cNvPr>
            <p:cNvSpPr/>
            <p:nvPr/>
          </p:nvSpPr>
          <p:spPr>
            <a:xfrm>
              <a:off x="9734563" y="3295081"/>
              <a:ext cx="1488313" cy="1488313"/>
            </a:xfrm>
            <a:prstGeom prst="arc">
              <a:avLst>
                <a:gd name="adj1" fmla="val 10706471"/>
                <a:gd name="adj2" fmla="val 0"/>
              </a:avLst>
            </a:prstGeom>
            <a:ln w="12700">
              <a:solidFill>
                <a:schemeClr val="accent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4E6765D-E1CF-915C-F0BA-8E809D265A2C}"/>
              </a:ext>
            </a:extLst>
          </p:cNvPr>
          <p:cNvSpPr txBox="1"/>
          <p:nvPr/>
        </p:nvSpPr>
        <p:spPr>
          <a:xfrm>
            <a:off x="502790" y="2670964"/>
            <a:ext cx="3731520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i="0" dirty="0">
                <a:effectLst/>
                <a:cs typeface="Open Sans" panose="020B0606030504020204" pitchFamily="34" charset="0"/>
              </a:rPr>
              <a:t>FY23 Lowered Bond 1 MILL</a:t>
            </a:r>
          </a:p>
          <a:p>
            <a:r>
              <a:rPr lang="en-ID" sz="2000" dirty="0">
                <a:cs typeface="Open Sans" panose="020B0606030504020204" pitchFamily="34" charset="0"/>
              </a:rPr>
              <a:t>- 2.418 to 1.418</a:t>
            </a:r>
          </a:p>
          <a:p>
            <a:r>
              <a:rPr lang="en-ID" sz="2000" dirty="0">
                <a:cs typeface="Open Sans" panose="020B0606030504020204" pitchFamily="34" charset="0"/>
              </a:rPr>
              <a:t>- Back to FY10 Rate</a:t>
            </a:r>
          </a:p>
          <a:p>
            <a:endParaRPr lang="en-ID" sz="2000" b="0" i="0" dirty="0">
              <a:effectLst/>
              <a:cs typeface="Open Sans" panose="020B0606030504020204" pitchFamily="34" charset="0"/>
            </a:endParaRPr>
          </a:p>
          <a:p>
            <a:r>
              <a:rPr lang="en-ID" sz="2000" dirty="0">
                <a:cs typeface="Open Sans" panose="020B0606030504020204" pitchFamily="34" charset="0"/>
              </a:rPr>
              <a:t>FY24 Lowered M&amp;O 2 MILLS</a:t>
            </a:r>
          </a:p>
          <a:p>
            <a:r>
              <a:rPr lang="en-ID" sz="2000" dirty="0">
                <a:cs typeface="Open Sans" panose="020B0606030504020204" pitchFamily="34" charset="0"/>
              </a:rPr>
              <a:t>- 17.30 to 15.30</a:t>
            </a: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Lower than FY08 Rate</a:t>
            </a:r>
          </a:p>
          <a:p>
            <a:pPr>
              <a:lnSpc>
                <a:spcPct val="150000"/>
              </a:lnSpc>
            </a:pPr>
            <a:endParaRPr lang="en-ID" sz="2000" dirty="0">
              <a:cs typeface="Open Sans" panose="020B06060305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98E48A-334D-2D7F-AE4A-9B41CF8F6D64}"/>
              </a:ext>
            </a:extLst>
          </p:cNvPr>
          <p:cNvSpPr txBox="1"/>
          <p:nvPr/>
        </p:nvSpPr>
        <p:spPr>
          <a:xfrm>
            <a:off x="1421164" y="659729"/>
            <a:ext cx="1097279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Operational Excellence</a:t>
            </a:r>
          </a:p>
        </p:txBody>
      </p:sp>
      <p:pic>
        <p:nvPicPr>
          <p:cNvPr id="38" name="Graphic 37" descr="Business Growth">
            <a:extLst>
              <a:ext uri="{FF2B5EF4-FFF2-40B4-BE49-F238E27FC236}">
                <a16:creationId xmlns:a16="http://schemas.microsoft.com/office/drawing/2014/main" id="{D9C5966F-4684-F4AE-AE4A-7C0314269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6945" y="4714717"/>
            <a:ext cx="736246" cy="736246"/>
          </a:xfrm>
          <a:prstGeom prst="rect">
            <a:avLst/>
          </a:prstGeom>
        </p:spPr>
      </p:pic>
      <p:pic>
        <p:nvPicPr>
          <p:cNvPr id="39" name="Graphic 38" descr="Connections">
            <a:extLst>
              <a:ext uri="{FF2B5EF4-FFF2-40B4-BE49-F238E27FC236}">
                <a16:creationId xmlns:a16="http://schemas.microsoft.com/office/drawing/2014/main" id="{6F179556-5FC9-7E80-DE95-36643BD69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9768" y="4644413"/>
            <a:ext cx="736246" cy="736246"/>
          </a:xfrm>
          <a:prstGeom prst="rect">
            <a:avLst/>
          </a:prstGeom>
        </p:spPr>
      </p:pic>
      <p:pic>
        <p:nvPicPr>
          <p:cNvPr id="43" name="Graphic 42" descr="Bar graph with downward trend with solid fill">
            <a:extLst>
              <a:ext uri="{FF2B5EF4-FFF2-40B4-BE49-F238E27FC236}">
                <a16:creationId xmlns:a16="http://schemas.microsoft.com/office/drawing/2014/main" id="{90836724-62A9-73D0-7858-67887C91B4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98971" y="5798144"/>
            <a:ext cx="736246" cy="7362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129301-52E5-A8B5-1DFA-6DF2702688E5}"/>
              </a:ext>
            </a:extLst>
          </p:cNvPr>
          <p:cNvSpPr txBox="1"/>
          <p:nvPr/>
        </p:nvSpPr>
        <p:spPr>
          <a:xfrm>
            <a:off x="4593480" y="2574611"/>
            <a:ext cx="3659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000" i="0" dirty="0">
                <a:effectLst/>
                <a:cs typeface="Open Sans" panose="020B0606030504020204" pitchFamily="34" charset="0"/>
              </a:rPr>
              <a:t>Only District in GA with an 8 year 5 Star Financial Rating</a:t>
            </a:r>
          </a:p>
          <a:p>
            <a:endParaRPr lang="en-ID" sz="2000" b="1" dirty="0">
              <a:cs typeface="Open Sans" panose="020B0606030504020204" pitchFamily="34" charset="0"/>
            </a:endParaRPr>
          </a:p>
          <a:p>
            <a:r>
              <a:rPr lang="en-ID" sz="2000" i="0" dirty="0">
                <a:effectLst/>
                <a:cs typeface="Open Sans" panose="020B0606030504020204" pitchFamily="34" charset="0"/>
              </a:rPr>
              <a:t>Among 12 Largest GA Districts:</a:t>
            </a:r>
          </a:p>
          <a:p>
            <a:r>
              <a:rPr lang="en-ID" sz="2000" b="1" dirty="0">
                <a:cs typeface="Open Sans" panose="020B0606030504020204" pitchFamily="34" charset="0"/>
              </a:rPr>
              <a:t>- </a:t>
            </a:r>
            <a:r>
              <a:rPr lang="en-ID" sz="2000" i="0" dirty="0">
                <a:effectLst/>
                <a:cs typeface="Open Sans" panose="020B0606030504020204" pitchFamily="34" charset="0"/>
              </a:rPr>
              <a:t>Lowest Per Pupil Cost</a:t>
            </a:r>
          </a:p>
          <a:p>
            <a:r>
              <a:rPr lang="en-ID" sz="2000" dirty="0">
                <a:cs typeface="Open Sans" panose="020B0606030504020204" pitchFamily="34" charset="0"/>
              </a:rPr>
              <a:t>- Lowest for School Admin</a:t>
            </a:r>
          </a:p>
          <a:p>
            <a:r>
              <a:rPr lang="en-ID" sz="2000" i="0" dirty="0">
                <a:effectLst/>
                <a:cs typeface="Open Sans" panose="020B0606030504020204" pitchFamily="34" charset="0"/>
              </a:rPr>
              <a:t>- 2</a:t>
            </a:r>
            <a:r>
              <a:rPr lang="en-ID" sz="2000" i="0" baseline="30000" dirty="0">
                <a:effectLst/>
                <a:cs typeface="Open Sans" panose="020B0606030504020204" pitchFamily="34" charset="0"/>
              </a:rPr>
              <a:t>nd</a:t>
            </a:r>
            <a:r>
              <a:rPr lang="en-ID" sz="2000" i="0" dirty="0">
                <a:effectLst/>
                <a:cs typeface="Open Sans" panose="020B0606030504020204" pitchFamily="34" charset="0"/>
              </a:rPr>
              <a:t> Lowest for Total Admin</a:t>
            </a:r>
          </a:p>
          <a:p>
            <a:r>
              <a:rPr lang="en-ID" sz="2000" dirty="0">
                <a:cs typeface="Open Sans" panose="020B0606030504020204" pitchFamily="34" charset="0"/>
              </a:rPr>
              <a:t>- 4</a:t>
            </a:r>
            <a:r>
              <a:rPr lang="en-ID" sz="2000" baseline="30000" dirty="0">
                <a:cs typeface="Open Sans" panose="020B0606030504020204" pitchFamily="34" charset="0"/>
              </a:rPr>
              <a:t>th</a:t>
            </a:r>
            <a:r>
              <a:rPr lang="en-ID" sz="2000" dirty="0">
                <a:cs typeface="Open Sans" panose="020B0606030504020204" pitchFamily="34" charset="0"/>
              </a:rPr>
              <a:t> Lowest for General Admin</a:t>
            </a:r>
          </a:p>
          <a:p>
            <a:pPr marL="342900" indent="-342900">
              <a:buFontTx/>
              <a:buChar char="-"/>
            </a:pPr>
            <a:endParaRPr lang="en-ID" sz="2000" b="1" i="0" dirty="0">
              <a:effectLst/>
              <a:cs typeface="Open Sans" panose="020B0606030504020204" pitchFamily="34" charset="0"/>
            </a:endParaRPr>
          </a:p>
          <a:p>
            <a:pPr lvl="4"/>
            <a:r>
              <a:rPr lang="en-ID" sz="2000" u="sng" dirty="0">
                <a:solidFill>
                  <a:srgbClr val="0070C0"/>
                </a:solidFill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</a:t>
            </a:r>
            <a:r>
              <a:rPr lang="en-ID" sz="2000" u="sng" dirty="0">
                <a:solidFill>
                  <a:schemeClr val="accent4"/>
                </a:solidFill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iew Details Here</a:t>
            </a:r>
            <a:endParaRPr lang="en-ID" sz="2000" i="0" u="sng" dirty="0">
              <a:solidFill>
                <a:schemeClr val="accent4"/>
              </a:solidFill>
              <a:effectLst/>
              <a:cs typeface="Open Sans" panose="020B0606030504020204" pitchFamily="34" charset="0"/>
            </a:endParaRPr>
          </a:p>
        </p:txBody>
      </p:sp>
      <p:pic>
        <p:nvPicPr>
          <p:cNvPr id="17" name="Graphic 16" descr="Rating 3 Star with solid fill">
            <a:extLst>
              <a:ext uri="{FF2B5EF4-FFF2-40B4-BE49-F238E27FC236}">
                <a16:creationId xmlns:a16="http://schemas.microsoft.com/office/drawing/2014/main" id="{A588AAEB-244F-1B1C-1341-0ED69FEBDA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54101" y="5779165"/>
            <a:ext cx="736246" cy="7362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DD5F98E-F7D9-6474-792A-77D4EAD4916F}"/>
              </a:ext>
            </a:extLst>
          </p:cNvPr>
          <p:cNvSpPr txBox="1"/>
          <p:nvPr/>
        </p:nvSpPr>
        <p:spPr>
          <a:xfrm>
            <a:off x="8493316" y="2552756"/>
            <a:ext cx="35277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i="0" dirty="0">
                <a:effectLst/>
                <a:cs typeface="Open Sans" panose="020B0606030504020204" pitchFamily="34" charset="0"/>
              </a:rPr>
              <a:t>One of a Few Districts in GA with Over 65 School Tax Exemption</a:t>
            </a:r>
          </a:p>
          <a:p>
            <a:endParaRPr lang="en-ID" sz="2000" b="1" dirty="0">
              <a:cs typeface="Open Sans" panose="020B0606030504020204" pitchFamily="34" charset="0"/>
            </a:endParaRPr>
          </a:p>
          <a:p>
            <a:r>
              <a:rPr lang="en-ID" sz="2000" i="0" u="sng" dirty="0">
                <a:solidFill>
                  <a:schemeClr val="accent4"/>
                </a:solidFill>
                <a:effectLst/>
                <a:cs typeface="Open Sans" panose="020B0606030504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Impact </a:t>
            </a:r>
            <a:r>
              <a:rPr lang="en-ID" sz="2000" u="sng" dirty="0">
                <a:solidFill>
                  <a:schemeClr val="accent4"/>
                </a:solidFill>
                <a:cs typeface="Open Sans" panose="020B0606030504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Fees for Schools</a:t>
            </a:r>
            <a:endParaRPr lang="en-ID" sz="2000" u="sng" dirty="0">
              <a:solidFill>
                <a:schemeClr val="accent4"/>
              </a:solidFill>
              <a:cs typeface="Open Sans" panose="020B0606030504020204" pitchFamily="34" charset="0"/>
            </a:endParaRPr>
          </a:p>
          <a:p>
            <a:r>
              <a:rPr lang="en-ID" sz="2000" dirty="0">
                <a:cs typeface="Open Sans" panose="020B0606030504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lang="en-ID" sz="2000" i="0" dirty="0">
                <a:effectLst/>
                <a:cs typeface="Open Sans" panose="020B0606030504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</a:t>
            </a:r>
            <a:r>
              <a:rPr lang="en-ID" sz="2000" i="0" u="sng" dirty="0">
                <a:solidFill>
                  <a:schemeClr val="accent4"/>
                </a:solidFill>
                <a:effectLst/>
                <a:cs typeface="Open Sans" panose="020B0606030504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Fixed Homestead Exemption</a:t>
            </a:r>
            <a:endParaRPr lang="en-ID" sz="2000" i="0" u="sng" dirty="0">
              <a:solidFill>
                <a:schemeClr val="accent4"/>
              </a:solidFill>
              <a:effectLst/>
              <a:cs typeface="Open Sans" panose="020B0606030504020204" pitchFamily="34" charset="0"/>
            </a:endParaRPr>
          </a:p>
          <a:p>
            <a:endParaRPr lang="en-ID" sz="2000" b="1" dirty="0">
              <a:cs typeface="Open Sans" panose="020B0606030504020204" pitchFamily="34" charset="0"/>
            </a:endParaRPr>
          </a:p>
          <a:p>
            <a:r>
              <a:rPr lang="en-ID" sz="2000" dirty="0">
                <a:cs typeface="Open Sans" panose="020B0606030504020204" pitchFamily="34" charset="0"/>
              </a:rPr>
              <a:t>SPLOST vs Bonds</a:t>
            </a:r>
            <a:endParaRPr lang="en-ID" sz="2000" i="0" dirty="0">
              <a:effectLst/>
              <a:cs typeface="Open Sans" panose="020B0606030504020204" pitchFamily="34" charset="0"/>
            </a:endParaRPr>
          </a:p>
          <a:p>
            <a:endParaRPr lang="en-ID" b="1" dirty="0">
              <a:cs typeface="Open Sans" panose="020B0606030504020204" pitchFamily="34" charset="0"/>
            </a:endParaRPr>
          </a:p>
          <a:p>
            <a:endParaRPr lang="en-ID" sz="1800" b="1" i="0" dirty="0">
              <a:effectLst/>
              <a:cs typeface="Open Sans" panose="020B0606030504020204" pitchFamily="34" charset="0"/>
            </a:endParaRPr>
          </a:p>
        </p:txBody>
      </p:sp>
      <p:pic>
        <p:nvPicPr>
          <p:cNvPr id="45" name="Graphic 44" descr="Group of men with solid fill">
            <a:extLst>
              <a:ext uri="{FF2B5EF4-FFF2-40B4-BE49-F238E27FC236}">
                <a16:creationId xmlns:a16="http://schemas.microsoft.com/office/drawing/2014/main" id="{074E7EEC-F2DF-9F92-F0DD-BA781E0D53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071824" y="5824017"/>
            <a:ext cx="736246" cy="7362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80D9F8-CEE8-037F-0FFD-5983D2BB9330}"/>
              </a:ext>
            </a:extLst>
          </p:cNvPr>
          <p:cNvSpPr txBox="1"/>
          <p:nvPr/>
        </p:nvSpPr>
        <p:spPr>
          <a:xfrm>
            <a:off x="2404157" y="5630419"/>
            <a:ext cx="1576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View 2000-24 Rates</a:t>
            </a:r>
            <a:endParaRPr lang="en-US" sz="2000" dirty="0">
              <a:solidFill>
                <a:schemeClr val="accent4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97B9817-368F-6612-56B8-BA67E6485999}"/>
              </a:ext>
            </a:extLst>
          </p:cNvPr>
          <p:cNvSpPr/>
          <p:nvPr/>
        </p:nvSpPr>
        <p:spPr>
          <a:xfrm>
            <a:off x="4509665" y="1729406"/>
            <a:ext cx="3230223" cy="710793"/>
          </a:xfrm>
          <a:prstGeom prst="roundRect">
            <a:avLst>
              <a:gd name="adj" fmla="val 1777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Plan and Allocate Resources</a:t>
            </a:r>
            <a:endParaRPr lang="en-ID" sz="20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33A9DE1-8A98-6CC8-E210-333EB793854A}"/>
              </a:ext>
            </a:extLst>
          </p:cNvPr>
          <p:cNvSpPr/>
          <p:nvPr/>
        </p:nvSpPr>
        <p:spPr>
          <a:xfrm>
            <a:off x="527492" y="1726348"/>
            <a:ext cx="3241922" cy="710793"/>
          </a:xfrm>
          <a:prstGeom prst="roundRect">
            <a:avLst>
              <a:gd name="adj" fmla="val 1777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Manage Financial Resources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815DF20-DBCE-D3D0-5EEC-2F2CF2C12A59}"/>
              </a:ext>
            </a:extLst>
          </p:cNvPr>
          <p:cNvSpPr/>
          <p:nvPr/>
        </p:nvSpPr>
        <p:spPr>
          <a:xfrm>
            <a:off x="8497315" y="1718305"/>
            <a:ext cx="3241920" cy="710793"/>
          </a:xfrm>
          <a:prstGeom prst="roundRect">
            <a:avLst>
              <a:gd name="adj" fmla="val 1777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Plan and Adapt for Growth</a:t>
            </a:r>
          </a:p>
        </p:txBody>
      </p:sp>
      <p:pic>
        <p:nvPicPr>
          <p:cNvPr id="31" name="Picture 30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02F3BBEB-06AA-9591-4676-2F8C6F4A027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29" y="327430"/>
            <a:ext cx="974587" cy="109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3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80C221-391B-C336-5FD4-3066E455BE67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84E25-3162-26D9-8435-7E68E9933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7" y="1407560"/>
            <a:ext cx="11348225" cy="185789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2075538-8FF7-F36E-3A57-7F21EF662FE3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696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A03FDD-FA80-AA8F-704D-81BC7EECE081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pen Sans" panose="020B0606030504020204" pitchFamily="34" charset="0"/>
            </a:endParaRPr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01550D-D199-CEA4-DEC2-C53EA7C4D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3" y="493745"/>
            <a:ext cx="10481388" cy="35814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EAE64B9-5842-EBE4-D2DE-C3AF782B94E0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377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B4AB2C-CED2-6588-D9C7-E10F8FCBB640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FC91CD-9FD6-096D-7E7E-106B234BC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69" y="301106"/>
            <a:ext cx="10702458" cy="411538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928BD3F-8157-86DF-4E04-61A98190120D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669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9FD8AE8-488F-627F-3AF7-62DD3A3C02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8" b="11308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391277" y="578436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Highlights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2F0829-3E05-22F2-E23D-0E4B4BED2567}"/>
              </a:ext>
            </a:extLst>
          </p:cNvPr>
          <p:cNvSpPr txBox="1"/>
          <p:nvPr/>
        </p:nvSpPr>
        <p:spPr>
          <a:xfrm>
            <a:off x="434425" y="1016895"/>
            <a:ext cx="5529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3"/>
                </a:solidFill>
                <a:cs typeface="Open Sans" panose="020B0606030504020204" pitchFamily="34" charset="0"/>
              </a:rPr>
              <a:t>Expenses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84459-A3D4-3287-1ED1-348D75EBB739}"/>
              </a:ext>
            </a:extLst>
          </p:cNvPr>
          <p:cNvGrpSpPr/>
          <p:nvPr/>
        </p:nvGrpSpPr>
        <p:grpSpPr>
          <a:xfrm>
            <a:off x="200287" y="1882594"/>
            <a:ext cx="3706156" cy="4664522"/>
            <a:chOff x="3623836" y="3749933"/>
            <a:chExt cx="3706156" cy="1712995"/>
          </a:xfrm>
        </p:grpSpPr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02DFAC4E-9466-2DC3-0D63-40853A460CF5}"/>
                </a:ext>
              </a:extLst>
            </p:cNvPr>
            <p:cNvSpPr/>
            <p:nvPr/>
          </p:nvSpPr>
          <p:spPr>
            <a:xfrm>
              <a:off x="3623836" y="3752097"/>
              <a:ext cx="3532898" cy="1699227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A0D52D-8D52-61D9-A53A-9DC1DFCEF970}"/>
                </a:ext>
              </a:extLst>
            </p:cNvPr>
            <p:cNvGrpSpPr/>
            <p:nvPr/>
          </p:nvGrpSpPr>
          <p:grpSpPr>
            <a:xfrm>
              <a:off x="3715194" y="3749933"/>
              <a:ext cx="3614798" cy="1712995"/>
              <a:chOff x="5856628" y="3326713"/>
              <a:chExt cx="3614798" cy="1712995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7EE513-79E8-C9CA-ACEC-EC3CA43688F2}"/>
                  </a:ext>
                </a:extLst>
              </p:cNvPr>
              <p:cNvSpPr txBox="1"/>
              <p:nvPr/>
            </p:nvSpPr>
            <p:spPr>
              <a:xfrm>
                <a:off x="5920070" y="3326713"/>
                <a:ext cx="3159521" cy="209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u="sng" dirty="0">
                    <a:solidFill>
                      <a:schemeClr val="accent4"/>
                    </a:solidFill>
                    <a:cs typeface="Open Sans" panose="020B0606030504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Supporting Employees</a:t>
                </a:r>
                <a:endParaRPr lang="en-US" sz="2000" b="1" u="sng" dirty="0">
                  <a:solidFill>
                    <a:schemeClr val="accent4"/>
                  </a:solidFill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ECC0D-F8A4-F1B0-2FAE-91521C4B4D3B}"/>
                  </a:ext>
                </a:extLst>
              </p:cNvPr>
              <p:cNvSpPr txBox="1"/>
              <p:nvPr/>
            </p:nvSpPr>
            <p:spPr>
              <a:xfrm>
                <a:off x="5856628" y="3536441"/>
                <a:ext cx="3614798" cy="1503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Step Increase for Eligible Employees</a:t>
                </a:r>
              </a:p>
              <a:p>
                <a:pPr marL="342900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Addition of New Step to the End of all Employee Salary Schedules Except Paraprofessionals</a:t>
                </a:r>
              </a:p>
              <a:p>
                <a:pPr marL="800100" lvl="1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Expand Paraprofessional Salary Schedule</a:t>
                </a:r>
              </a:p>
              <a:p>
                <a:pPr marL="342900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5% COLA for Classified Staff</a:t>
                </a:r>
              </a:p>
              <a:p>
                <a:pPr marL="342900" indent="-342900">
                  <a:buFontTx/>
                  <a:buChar char="-"/>
                </a:pPr>
                <a:r>
                  <a:rPr lang="en-ID" sz="2000" dirty="0">
                    <a:cs typeface="Open Sans" panose="020B0606030504020204" pitchFamily="34" charset="0"/>
                  </a:rPr>
                  <a:t> 1% COLA for Certified Staff and $2,500 Increase</a:t>
                </a:r>
                <a:endParaRPr lang="en-US" sz="2000" dirty="0"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5" name="Rectangle: Rounded Corners 5">
            <a:extLst>
              <a:ext uri="{FF2B5EF4-FFF2-40B4-BE49-F238E27FC236}">
                <a16:creationId xmlns:a16="http://schemas.microsoft.com/office/drawing/2014/main" id="{1416B22C-68D2-C4DE-E316-EB193B7D5001}"/>
              </a:ext>
            </a:extLst>
          </p:cNvPr>
          <p:cNvSpPr/>
          <p:nvPr/>
        </p:nvSpPr>
        <p:spPr>
          <a:xfrm>
            <a:off x="3921766" y="2067052"/>
            <a:ext cx="3532898" cy="4458741"/>
          </a:xfrm>
          <a:prstGeom prst="roundRect">
            <a:avLst>
              <a:gd name="adj" fmla="val 9455"/>
            </a:avLst>
          </a:prstGeom>
          <a:solidFill>
            <a:schemeClr val="bg1"/>
          </a:solidFill>
          <a:ln>
            <a:noFill/>
          </a:ln>
          <a:effectLst>
            <a:outerShdw blurRad="838200" dist="381000" dir="5400000" sx="95000" sy="95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C1705FC-7A53-2806-A431-3D491AB468EE}"/>
              </a:ext>
            </a:extLst>
          </p:cNvPr>
          <p:cNvSpPr txBox="1"/>
          <p:nvPr/>
        </p:nvSpPr>
        <p:spPr>
          <a:xfrm>
            <a:off x="4157497" y="2040742"/>
            <a:ext cx="3159521" cy="3703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cs typeface="Open Sans" panose="020B0606030504020204" pitchFamily="34" charset="0"/>
              </a:rPr>
              <a:t>Supporting Student Growth</a:t>
            </a:r>
          </a:p>
          <a:p>
            <a:pPr>
              <a:lnSpc>
                <a:spcPct val="150000"/>
              </a:lnSpc>
            </a:pPr>
            <a:endParaRPr lang="en-US" sz="400" b="1" dirty="0">
              <a:solidFill>
                <a:schemeClr val="accent4"/>
              </a:solidFill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131.48 New School-Based Positions</a:t>
            </a:r>
          </a:p>
          <a:p>
            <a:pPr marL="342900" indent="-342900"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8.5 New Support Positions</a:t>
            </a:r>
          </a:p>
          <a:p>
            <a:endParaRPr lang="en-ID" sz="1200" dirty="0">
              <a:cs typeface="Open Sans" panose="020B0606030504020204" pitchFamily="34" charset="0"/>
            </a:endParaRPr>
          </a:p>
          <a:p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dirty="0"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180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290DA1-EDEA-D2B6-687D-04B1E631AFB1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6951"/>
            <a:ext cx="1143673" cy="128164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3292D8-541E-4F9C-69CA-67B68041023F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DF2E070-14CF-80EA-82DC-EAECEE0B3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027" y="295679"/>
            <a:ext cx="7245242" cy="628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Placeholder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C98D9A7-3AC1-10B4-E3E6-3178A23C6F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3" b="1413"/>
          <a:stretch>
            <a:fillRect/>
          </a:stretch>
        </p:blipFill>
        <p:spPr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430316" y="851906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Budget Highlights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84459-A3D4-3287-1ED1-348D75EBB739}"/>
              </a:ext>
            </a:extLst>
          </p:cNvPr>
          <p:cNvGrpSpPr/>
          <p:nvPr/>
        </p:nvGrpSpPr>
        <p:grpSpPr>
          <a:xfrm>
            <a:off x="334179" y="2010272"/>
            <a:ext cx="3956264" cy="3776161"/>
            <a:chOff x="3665768" y="3752098"/>
            <a:chExt cx="3956264" cy="1757106"/>
          </a:xfrm>
        </p:grpSpPr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02DFAC4E-9466-2DC3-0D63-40853A460CF5}"/>
                </a:ext>
              </a:extLst>
            </p:cNvPr>
            <p:cNvSpPr/>
            <p:nvPr/>
          </p:nvSpPr>
          <p:spPr>
            <a:xfrm>
              <a:off x="3665768" y="3752098"/>
              <a:ext cx="3532898" cy="1699227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A0D52D-8D52-61D9-A53A-9DC1DFCEF970}"/>
                </a:ext>
              </a:extLst>
            </p:cNvPr>
            <p:cNvGrpSpPr/>
            <p:nvPr/>
          </p:nvGrpSpPr>
          <p:grpSpPr>
            <a:xfrm>
              <a:off x="3806532" y="3767761"/>
              <a:ext cx="3815500" cy="1741443"/>
              <a:chOff x="5947966" y="3344541"/>
              <a:chExt cx="3815500" cy="1741443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7EE513-79E8-C9CA-ACEC-EC3CA43688F2}"/>
                  </a:ext>
                </a:extLst>
              </p:cNvPr>
              <p:cNvSpPr txBox="1"/>
              <p:nvPr/>
            </p:nvSpPr>
            <p:spPr>
              <a:xfrm>
                <a:off x="5952045" y="3344541"/>
                <a:ext cx="3811421" cy="233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b="1" dirty="0">
                    <a:solidFill>
                      <a:schemeClr val="accent4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6.44% </a:t>
                </a:r>
                <a:r>
                  <a:rPr lang="en-US" sz="2000" b="1" dirty="0">
                    <a:solidFill>
                      <a:schemeClr val="accent4"/>
                    </a:solidFill>
                    <a:cs typeface="Open Sans" panose="020B0606030504020204" pitchFamily="34" charset="0"/>
                  </a:rPr>
                  <a:t>Increase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ECC0D-F8A4-F1B0-2FAE-91521C4B4D3B}"/>
                  </a:ext>
                </a:extLst>
              </p:cNvPr>
              <p:cNvSpPr txBox="1"/>
              <p:nvPr/>
            </p:nvSpPr>
            <p:spPr>
              <a:xfrm>
                <a:off x="5947966" y="3578456"/>
                <a:ext cx="3159521" cy="1507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indent="-285750">
                  <a:spcBef>
                    <a:spcPts val="0"/>
                  </a:spcBef>
                  <a:spcAft>
                    <a:spcPts val="800"/>
                  </a:spcAft>
                  <a:buFontTx/>
                  <a:buChar char="-"/>
                </a:pP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baseline="30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nd</a:t>
                </a: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Year of State M</a:t>
                </a:r>
                <a:r>
                  <a:rPr lang="en-US" sz="2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andated </a:t>
                </a: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hanges in Salary, Health </a:t>
                </a: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en-US" sz="2000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are, and TRS Costs </a:t>
                </a:r>
              </a:p>
              <a:p>
                <a:pPr marL="285750" marR="0" indent="-285750">
                  <a:spcBef>
                    <a:spcPts val="0"/>
                  </a:spcBef>
                  <a:spcAft>
                    <a:spcPts val="800"/>
                  </a:spcAft>
                  <a:buFontTx/>
                  <a:buChar char="-"/>
                </a:pPr>
                <a:endParaRPr lang="en-US" sz="20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en-US" sz="2000" b="1" dirty="0">
                    <a:solidFill>
                      <a:schemeClr val="accent4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4.32% Increase</a:t>
                </a:r>
              </a:p>
              <a:p>
                <a:pPr>
                  <a:spcAft>
                    <a:spcPts val="800"/>
                  </a:spcAft>
                </a:pP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tep and Salary </a:t>
                </a:r>
                <a:r>
                  <a:rPr lang="en-US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ncreases for Employees</a:t>
                </a:r>
              </a:p>
              <a:p>
                <a:pPr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A87702-863B-0466-61FE-4EED5CF5F754}"/>
              </a:ext>
            </a:extLst>
          </p:cNvPr>
          <p:cNvSpPr txBox="1"/>
          <p:nvPr/>
        </p:nvSpPr>
        <p:spPr>
          <a:xfrm>
            <a:off x="430316" y="1279262"/>
            <a:ext cx="5529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accent3"/>
                </a:solidFill>
                <a:cs typeface="Open Sans" panose="020B0606030504020204" pitchFamily="34" charset="0"/>
              </a:rPr>
              <a:t>Expenses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E15D09-4EFC-6EAE-4CC9-D01C710B6FC1}"/>
              </a:ext>
            </a:extLst>
          </p:cNvPr>
          <p:cNvGrpSpPr/>
          <p:nvPr/>
        </p:nvGrpSpPr>
        <p:grpSpPr>
          <a:xfrm>
            <a:off x="4104393" y="2043932"/>
            <a:ext cx="3532898" cy="3651774"/>
            <a:chOff x="3665768" y="3752098"/>
            <a:chExt cx="3532898" cy="1699227"/>
          </a:xfrm>
        </p:grpSpPr>
        <p:sp>
          <p:nvSpPr>
            <p:cNvPr id="16" name="Rectangle: Rounded Corners 5">
              <a:extLst>
                <a:ext uri="{FF2B5EF4-FFF2-40B4-BE49-F238E27FC236}">
                  <a16:creationId xmlns:a16="http://schemas.microsoft.com/office/drawing/2014/main" id="{F8832D6F-AF2E-623A-CAAC-0616CA8E49D0}"/>
                </a:ext>
              </a:extLst>
            </p:cNvPr>
            <p:cNvSpPr/>
            <p:nvPr/>
          </p:nvSpPr>
          <p:spPr>
            <a:xfrm>
              <a:off x="3665768" y="3752098"/>
              <a:ext cx="3532898" cy="1699227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BD50772-E0B1-0743-66B7-801716761E20}"/>
                </a:ext>
              </a:extLst>
            </p:cNvPr>
            <p:cNvSpPr txBox="1"/>
            <p:nvPr/>
          </p:nvSpPr>
          <p:spPr>
            <a:xfrm>
              <a:off x="3812983" y="3779835"/>
              <a:ext cx="3159521" cy="1374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>
                  <a:solidFill>
                    <a:schemeClr val="accent4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15% Fund Balance</a:t>
              </a:r>
            </a:p>
            <a:p>
              <a:pPr marL="285750" marR="0" indent="-285750">
                <a:spcBef>
                  <a:spcPts val="0"/>
                </a:spcBef>
                <a:spcAft>
                  <a:spcPts val="800"/>
                </a:spcAft>
                <a:buFontTx/>
                <a:buChar char="-"/>
              </a:pPr>
              <a:r>
                <a:rPr lang="en-US" sz="2000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$2 Million for Security Relocation</a:t>
              </a:r>
            </a:p>
            <a:p>
              <a:pPr marL="285750" marR="0" indent="-285750">
                <a:spcBef>
                  <a:spcPts val="0"/>
                </a:spcBef>
                <a:spcAft>
                  <a:spcPts val="800"/>
                </a:spcAft>
                <a:buFontTx/>
                <a:buChar char="-"/>
              </a:pPr>
              <a:endPara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marR="0" indent="-285750">
                <a:spcBef>
                  <a:spcPts val="0"/>
                </a:spcBef>
                <a:spcAft>
                  <a:spcPts val="800"/>
                </a:spcAft>
                <a:buFontTx/>
                <a:buChar char="-"/>
              </a:pPr>
              <a:r>
                <a:rPr lang="en-US" sz="2000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$8.375 Million for Mashburn ES Expansion</a:t>
              </a:r>
            </a:p>
            <a:p>
              <a:pPr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4007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6D54F4-99B5-2365-611F-F449A534047D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649204-DC31-A35F-2AEE-A73D0DB9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32" y="261258"/>
            <a:ext cx="11275172" cy="436740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B19D0F3-80DB-9D8E-C301-4D54ED54B45D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483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6D54F4-99B5-2365-611F-F449A534047D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969B90E-5D7B-9CA4-3AD5-8593C59F213B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D66CB12-6103-6CA7-B03F-CEF32082F8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104"/>
          <a:stretch/>
        </p:blipFill>
        <p:spPr>
          <a:xfrm>
            <a:off x="1012842" y="940085"/>
            <a:ext cx="12299923" cy="305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04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3587E4-01EE-99DD-41D6-E99CE634DC9E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DD16E9E-B54E-1EE6-5E7F-01CE410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CA460D-607F-8440-BAB1-9CF4713BB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04" y="180933"/>
            <a:ext cx="9793255" cy="584401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3279854-44A3-0CF5-568E-29FD9FE3EEFD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92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C22765-E393-201F-A54A-08CB9B776B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854"/>
          <a:stretch/>
        </p:blipFill>
        <p:spPr>
          <a:xfrm>
            <a:off x="0" y="918307"/>
            <a:ext cx="10212512" cy="59396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8B1E8F-E645-DA1C-5DA3-380475647E51}"/>
              </a:ext>
            </a:extLst>
          </p:cNvPr>
          <p:cNvSpPr txBox="1"/>
          <p:nvPr/>
        </p:nvSpPr>
        <p:spPr>
          <a:xfrm>
            <a:off x="95944" y="173169"/>
            <a:ext cx="6000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 spc="-200">
                <a:solidFill>
                  <a:srgbClr val="32394E"/>
                </a:solidFill>
                <a:latin typeface="+mj-lt"/>
              </a:defRPr>
            </a:lvl1pPr>
          </a:lstStyle>
          <a:p>
            <a:r>
              <a:rPr lang="en-US" sz="3600" spc="0">
                <a:solidFill>
                  <a:schemeClr val="tx1">
                    <a:lumMod val="85000"/>
                    <a:lumOff val="15000"/>
                  </a:schemeClr>
                </a:solidFill>
              </a:rPr>
              <a:t>Expenditure Comparison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230C2C-9F31-7331-C964-FF6D424E4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sz="4400" spc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EC5DA0-7198-FCCD-1012-66ADA334F61D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E2A163B0-97BB-1D72-C482-2DAFA290C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676BE2-1870-5179-79B8-5CA63DA761E5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CE50C8-E3EA-704F-5669-2E5895C99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50"/>
          <a:stretch/>
        </p:blipFill>
        <p:spPr>
          <a:xfrm>
            <a:off x="0" y="879470"/>
            <a:ext cx="10212512" cy="59785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714540A-5E81-BB3F-C545-81440F51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130996" y="116570"/>
            <a:ext cx="7040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0">
                <a:solidFill>
                  <a:schemeClr val="tx1">
                    <a:lumMod val="85000"/>
                    <a:lumOff val="15000"/>
                  </a:schemeClr>
                </a:solidFill>
              </a:rPr>
              <a:t>Salary Compared to Operations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751AA59-566C-373B-05D1-F579DFED435E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714540A-5E81-BB3F-C545-81440F51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552236" y="414521"/>
            <a:ext cx="7040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0">
                <a:solidFill>
                  <a:schemeClr val="tx1">
                    <a:lumMod val="85000"/>
                    <a:lumOff val="15000"/>
                  </a:schemeClr>
                </a:solidFill>
              </a:rPr>
              <a:t>Food and Nutrition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3469E5-F282-AE66-B7B7-B3AB60CE38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36"/>
          <a:stretch/>
        </p:blipFill>
        <p:spPr>
          <a:xfrm>
            <a:off x="664125" y="829534"/>
            <a:ext cx="8911390" cy="5613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96CE07-19B8-1027-EDF1-2FBDD3F952CF}"/>
              </a:ext>
            </a:extLst>
          </p:cNvPr>
          <p:cNvSpPr txBox="1"/>
          <p:nvPr/>
        </p:nvSpPr>
        <p:spPr>
          <a:xfrm>
            <a:off x="7592602" y="5810857"/>
            <a:ext cx="2352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/>
                </a:solidFill>
              </a:rPr>
              <a:t>No increase on student meal prices for FY24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A1B935-9AE1-73CF-B237-A0E49E34C1BF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370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endParaRPr lang="en-US" sz="18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714540A-5E81-BB3F-C545-81440F51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819364" y="257112"/>
            <a:ext cx="7040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0">
                <a:solidFill>
                  <a:schemeClr val="tx1">
                    <a:lumMod val="85000"/>
                    <a:lumOff val="15000"/>
                  </a:schemeClr>
                </a:solidFill>
              </a:rPr>
              <a:t>Debt Services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967862-9D6B-E4FE-C571-856B9E09C7A2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7AAB4A3-7F0C-C8C3-B049-804A71CAB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00" y="1004887"/>
            <a:ext cx="8248324" cy="557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5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584069-9D6B-9476-FD11-10F17D3DE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09" y="435585"/>
            <a:ext cx="8794027" cy="61397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3DF88C-B2CA-A877-5FFD-B51CFCD8ACAF}"/>
              </a:ext>
            </a:extLst>
          </p:cNvPr>
          <p:cNvSpPr/>
          <p:nvPr/>
        </p:nvSpPr>
        <p:spPr>
          <a:xfrm>
            <a:off x="10212513" y="0"/>
            <a:ext cx="197948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5" name="Picture 4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7445E5C-C90A-DB5E-B9D8-BB866FF15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420" y="5293723"/>
            <a:ext cx="1143673" cy="128164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714540A-5E81-BB3F-C545-81440F51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EFE50A-73A5-CB50-1139-04E982F59D5C}"/>
              </a:ext>
            </a:extLst>
          </p:cNvPr>
          <p:cNvSpPr txBox="1"/>
          <p:nvPr/>
        </p:nvSpPr>
        <p:spPr>
          <a:xfrm>
            <a:off x="819364" y="257112"/>
            <a:ext cx="70403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0">
                <a:solidFill>
                  <a:schemeClr val="tx1">
                    <a:lumMod val="85000"/>
                    <a:lumOff val="15000"/>
                  </a:schemeClr>
                </a:solidFill>
              </a:rPr>
              <a:t>Other Budgets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BE828-4D02-7636-1B08-1FD2C568A782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369D71-8061-C3E7-0763-8B6F7BFA6821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81BC87-04E1-688E-4C9A-8EA1D3DF890E}"/>
              </a:ext>
            </a:extLst>
          </p:cNvPr>
          <p:cNvCxnSpPr/>
          <p:nvPr/>
        </p:nvCxnSpPr>
        <p:spPr>
          <a:xfrm>
            <a:off x="11202256" y="257112"/>
            <a:ext cx="0" cy="486969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978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Placeholder 2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C5DFFF1-80CB-0F12-B9BB-4A3C986A5C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1" r="18441"/>
          <a:stretch>
            <a:fillRect/>
          </a:stretch>
        </p:blipFill>
        <p:spPr>
          <a:xfrm>
            <a:off x="6577013" y="841375"/>
            <a:ext cx="4759325" cy="5124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391277" y="578436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HR Highlights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D84459-A3D4-3287-1ED1-348D75EBB739}"/>
              </a:ext>
            </a:extLst>
          </p:cNvPr>
          <p:cNvGrpSpPr/>
          <p:nvPr/>
        </p:nvGrpSpPr>
        <p:grpSpPr>
          <a:xfrm>
            <a:off x="141597" y="1400676"/>
            <a:ext cx="8443934" cy="5363203"/>
            <a:chOff x="3541846" y="3550061"/>
            <a:chExt cx="3693307" cy="1969578"/>
          </a:xfrm>
        </p:grpSpPr>
        <p:sp>
          <p:nvSpPr>
            <p:cNvPr id="13" name="Rectangle: Rounded Corners 5">
              <a:extLst>
                <a:ext uri="{FF2B5EF4-FFF2-40B4-BE49-F238E27FC236}">
                  <a16:creationId xmlns:a16="http://schemas.microsoft.com/office/drawing/2014/main" id="{02DFAC4E-9466-2DC3-0D63-40853A460CF5}"/>
                </a:ext>
              </a:extLst>
            </p:cNvPr>
            <p:cNvSpPr/>
            <p:nvPr/>
          </p:nvSpPr>
          <p:spPr>
            <a:xfrm>
              <a:off x="3541846" y="3550061"/>
              <a:ext cx="3532898" cy="1699227"/>
            </a:xfrm>
            <a:prstGeom prst="roundRect">
              <a:avLst>
                <a:gd name="adj" fmla="val 9455"/>
              </a:avLst>
            </a:prstGeom>
            <a:solidFill>
              <a:schemeClr val="bg1"/>
            </a:solidFill>
            <a:ln>
              <a:noFill/>
            </a:ln>
            <a:effectLst>
              <a:outerShdw blurRad="838200" dist="381000" dir="5400000" sx="95000" sy="95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E3ECC0D-F8A4-F1B0-2FAE-91521C4B4D3B}"/>
                </a:ext>
              </a:extLst>
            </p:cNvPr>
            <p:cNvSpPr txBox="1"/>
            <p:nvPr/>
          </p:nvSpPr>
          <p:spPr>
            <a:xfrm>
              <a:off x="3620355" y="3752641"/>
              <a:ext cx="3614798" cy="176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en-ID" sz="2000" dirty="0">
                  <a:cs typeface="Open Sans" panose="020B0606030504020204" pitchFamily="34" charset="0"/>
                </a:rPr>
                <a:t>Step Increase for Eligible Employees</a:t>
              </a:r>
            </a:p>
            <a:p>
              <a:pPr marL="342900" indent="-342900">
                <a:buFontTx/>
                <a:buChar char="-"/>
              </a:pPr>
              <a:endParaRPr lang="en-ID" sz="2000" dirty="0">
                <a:cs typeface="Open Sans" panose="020B0606030504020204" pitchFamily="34" charset="0"/>
              </a:endParaRPr>
            </a:p>
            <a:p>
              <a:pPr marL="342900" indent="-342900">
                <a:buFontTx/>
                <a:buChar char="-"/>
              </a:pPr>
              <a:r>
                <a:rPr lang="en-ID" sz="2000" dirty="0">
                  <a:cs typeface="Open Sans" panose="020B0606030504020204" pitchFamily="34" charset="0"/>
                </a:rPr>
                <a:t>Addition of New Step to the End of all Employee Salary Schedules</a:t>
              </a:r>
            </a:p>
            <a:p>
              <a:pPr marL="800100" lvl="1" indent="-342900">
                <a:buFontTx/>
                <a:buChar char="-"/>
              </a:pPr>
              <a:r>
                <a:rPr lang="en-US" sz="2000" dirty="0">
                  <a:latin typeface="Roboto" panose="02000000000000000000" pitchFamily="2" charset="0"/>
                </a:rPr>
                <a:t>Ad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ding a 26</a:t>
              </a:r>
              <a:r>
                <a:rPr lang="en-US" sz="2000" i="0" u="none" strike="noStrike" baseline="30000" dirty="0">
                  <a:effectLst/>
                  <a:latin typeface="Roboto" panose="02000000000000000000" pitchFamily="2" charset="0"/>
                </a:rPr>
                <a:t>th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 Step </a:t>
              </a:r>
              <a:r>
                <a:rPr lang="en-US" sz="2000" dirty="0">
                  <a:latin typeface="Roboto" panose="02000000000000000000" pitchFamily="2" charset="0"/>
                </a:rPr>
                <a:t>I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mpacts 510+ </a:t>
              </a:r>
              <a:r>
                <a:rPr lang="en-US" sz="2000" dirty="0">
                  <a:latin typeface="Roboto" panose="02000000000000000000" pitchFamily="2" charset="0"/>
                </a:rPr>
                <a:t>T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eachers</a:t>
              </a:r>
            </a:p>
            <a:p>
              <a:pPr lvl="1"/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 </a:t>
              </a:r>
            </a:p>
            <a:p>
              <a:pPr marL="342900" indent="-342900">
                <a:buFontTx/>
                <a:buChar char="-"/>
              </a:pPr>
              <a:r>
                <a:rPr lang="en-ID" sz="2000" dirty="0">
                  <a:cs typeface="Open Sans" panose="020B0606030504020204" pitchFamily="34" charset="0"/>
                </a:rPr>
                <a:t>1% COLA and $2,500 Increase </a:t>
              </a:r>
            </a:p>
            <a:p>
              <a:pPr marL="800100" lvl="1" indent="-342900">
                <a:buFontTx/>
                <a:buChar char="-"/>
              </a:pP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Each </a:t>
              </a:r>
              <a:r>
                <a:rPr lang="en-US" sz="2000" dirty="0">
                  <a:latin typeface="Roboto" panose="02000000000000000000" pitchFamily="2" charset="0"/>
                </a:rPr>
                <a:t>Ste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p </a:t>
              </a:r>
              <a:r>
                <a:rPr lang="en-US" sz="2000" dirty="0">
                  <a:latin typeface="Roboto" panose="02000000000000000000" pitchFamily="2" charset="0"/>
                </a:rPr>
                <a:t>I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ncludes a Minimum $3,000 Increase with an    </a:t>
              </a:r>
              <a:r>
                <a:rPr lang="en-US" sz="2000" dirty="0">
                  <a:latin typeface="Roboto" panose="02000000000000000000" pitchFamily="2" charset="0"/>
                </a:rPr>
                <a:t>Ave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rage $3,250 </a:t>
              </a:r>
              <a:r>
                <a:rPr lang="en-US" sz="2000" dirty="0">
                  <a:latin typeface="Roboto" panose="02000000000000000000" pitchFamily="2" charset="0"/>
                </a:rPr>
                <a:t>I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ncrease </a:t>
              </a:r>
              <a:r>
                <a:rPr lang="en-US" sz="2000" dirty="0">
                  <a:latin typeface="Roboto" panose="02000000000000000000" pitchFamily="2" charset="0"/>
                </a:rPr>
                <a:t>A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cross all Pay </a:t>
              </a:r>
              <a:r>
                <a:rPr lang="en-US" sz="2000" dirty="0">
                  <a:latin typeface="Roboto" panose="02000000000000000000" pitchFamily="2" charset="0"/>
                </a:rPr>
                <a:t>B</a:t>
              </a: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ands*</a:t>
              </a:r>
            </a:p>
            <a:p>
              <a:pPr marL="342900" indent="-342900">
                <a:buFontTx/>
                <a:buChar char="-"/>
              </a:pPr>
              <a:endParaRPr lang="en-US" sz="2000" i="0" u="none" strike="noStrike" dirty="0">
                <a:effectLst/>
                <a:latin typeface="Roboto" panose="02000000000000000000" pitchFamily="2" charset="0"/>
              </a:endParaRPr>
            </a:p>
            <a:p>
              <a:pPr marL="342900" indent="-342900">
                <a:buFontTx/>
                <a:buChar char="-"/>
              </a:pP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T4 Teachers wi</a:t>
              </a:r>
              <a:r>
                <a:rPr lang="en-US" sz="2000" dirty="0">
                  <a:latin typeface="Roboto" panose="02000000000000000000" pitchFamily="2" charset="0"/>
                </a:rPr>
                <a:t>ll make $60,000 by their 5</a:t>
              </a:r>
              <a:r>
                <a:rPr lang="en-US" sz="2000" baseline="30000" dirty="0">
                  <a:latin typeface="Roboto" panose="02000000000000000000" pitchFamily="2" charset="0"/>
                </a:rPr>
                <a:t>th</a:t>
              </a:r>
              <a:r>
                <a:rPr lang="en-US" sz="2000" dirty="0">
                  <a:latin typeface="Roboto" panose="02000000000000000000" pitchFamily="2" charset="0"/>
                </a:rPr>
                <a:t> Year in FCS</a:t>
              </a:r>
            </a:p>
            <a:p>
              <a:pPr marL="342900" indent="-342900">
                <a:buFontTx/>
                <a:buChar char="-"/>
              </a:pPr>
              <a:endParaRPr lang="en-US" sz="2000" dirty="0">
                <a:latin typeface="Roboto" panose="02000000000000000000" pitchFamily="2" charset="0"/>
              </a:endParaRPr>
            </a:p>
            <a:p>
              <a:pPr marL="342900" indent="-342900" fontAlgn="base">
                <a:buFontTx/>
                <a:buChar char="-"/>
              </a:pPr>
              <a:r>
                <a:rPr lang="en-US" sz="2000" i="0" u="none" strike="noStrike" dirty="0">
                  <a:effectLst/>
                  <a:latin typeface="Roboto" panose="02000000000000000000" pitchFamily="2" charset="0"/>
                </a:rPr>
                <a:t>$1,500 Annual Supplement for Specialized Instruction Teachers                       in January</a:t>
              </a:r>
            </a:p>
            <a:p>
              <a:endParaRPr lang="en-ID" sz="2000" dirty="0">
                <a:cs typeface="Open Sans" panose="020B0606030504020204" pitchFamily="34" charset="0"/>
              </a:endParaRPr>
            </a:p>
            <a:p>
              <a:pPr marL="342900" indent="-342900">
                <a:lnSpc>
                  <a:spcPct val="150000"/>
                </a:lnSpc>
                <a:buFontTx/>
                <a:buChar char="-"/>
              </a:pPr>
              <a:endParaRPr lang="en-US" sz="2000" dirty="0">
                <a:cs typeface="Open Sans" panose="020B0606030504020204" pitchFamily="34" charset="0"/>
              </a:endParaRPr>
            </a:p>
          </p:txBody>
        </p:sp>
      </p:grpSp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CBEB04-E302-4F9D-C744-3812CB083995}"/>
              </a:ext>
            </a:extLst>
          </p:cNvPr>
          <p:cNvSpPr txBox="1"/>
          <p:nvPr/>
        </p:nvSpPr>
        <p:spPr>
          <a:xfrm>
            <a:off x="308650" y="1319343"/>
            <a:ext cx="3333829" cy="27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4"/>
                </a:solidFill>
                <a:cs typeface="Open Sans" panose="020B0606030504020204" pitchFamily="34" charset="0"/>
              </a:rPr>
              <a:t>Eligible Certified Staff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42AE7-B68E-C259-C2BC-6F85A0BD74F8}"/>
              </a:ext>
            </a:extLst>
          </p:cNvPr>
          <p:cNvSpPr txBox="1"/>
          <p:nvPr/>
        </p:nvSpPr>
        <p:spPr>
          <a:xfrm>
            <a:off x="805666" y="6279564"/>
            <a:ext cx="113863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 rtl="0">
              <a:spcBef>
                <a:spcPts val="0"/>
              </a:spcBef>
              <a:spcAft>
                <a:spcPts val="0"/>
              </a:spcAft>
            </a:pPr>
            <a:r>
              <a:rPr lang="en-US" sz="1400" i="0" u="none" strike="noStrike" dirty="0">
                <a:effectLst/>
              </a:rPr>
              <a:t>*Includes $2,500 increase from the State</a:t>
            </a:r>
          </a:p>
          <a:p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727600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DCDC2-9289-7B2C-0E9F-0FB1997E4705}"/>
              </a:ext>
            </a:extLst>
          </p:cNvPr>
          <p:cNvSpPr/>
          <p:nvPr/>
        </p:nvSpPr>
        <p:spPr>
          <a:xfrm>
            <a:off x="8952271" y="0"/>
            <a:ext cx="323972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0234CBAD-5624-A51D-5BD4-449615444DC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2" r="15172"/>
          <a:stretch/>
        </p:blipFill>
        <p:spPr>
          <a:xfrm>
            <a:off x="6577147" y="841829"/>
            <a:ext cx="4758510" cy="5123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A6AAFA-9F47-4CF3-8CCA-144C47AAD34E}"/>
              </a:ext>
            </a:extLst>
          </p:cNvPr>
          <p:cNvSpPr txBox="1"/>
          <p:nvPr/>
        </p:nvSpPr>
        <p:spPr>
          <a:xfrm>
            <a:off x="265114" y="337024"/>
            <a:ext cx="529048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FY25 HR Highlights</a:t>
            </a:r>
          </a:p>
        </p:txBody>
      </p:sp>
      <p:sp>
        <p:nvSpPr>
          <p:cNvPr id="25" name="Rectangle: Rounded Corners 5">
            <a:extLst>
              <a:ext uri="{FF2B5EF4-FFF2-40B4-BE49-F238E27FC236}">
                <a16:creationId xmlns:a16="http://schemas.microsoft.com/office/drawing/2014/main" id="{1416B22C-68D2-C4DE-E316-EB193B7D5001}"/>
              </a:ext>
            </a:extLst>
          </p:cNvPr>
          <p:cNvSpPr/>
          <p:nvPr/>
        </p:nvSpPr>
        <p:spPr>
          <a:xfrm>
            <a:off x="289552" y="927955"/>
            <a:ext cx="7134333" cy="5369340"/>
          </a:xfrm>
          <a:prstGeom prst="roundRect">
            <a:avLst>
              <a:gd name="adj" fmla="val 9455"/>
            </a:avLst>
          </a:prstGeom>
          <a:solidFill>
            <a:schemeClr val="bg1"/>
          </a:solidFill>
          <a:ln>
            <a:noFill/>
          </a:ln>
          <a:effectLst>
            <a:outerShdw blurRad="838200" dist="381000" dir="5400000" sx="95000" sy="95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Picture 17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8FF4369E-3E0C-E5CE-0190-4F829ECF9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C1705FC-7A53-2806-A431-3D491AB468EE}"/>
              </a:ext>
            </a:extLst>
          </p:cNvPr>
          <p:cNvSpPr txBox="1"/>
          <p:nvPr/>
        </p:nvSpPr>
        <p:spPr>
          <a:xfrm>
            <a:off x="341060" y="1120622"/>
            <a:ext cx="6646076" cy="6596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cs typeface="Open Sans" panose="020B0606030504020204" pitchFamily="34" charset="0"/>
              </a:rPr>
              <a:t>Eligible Classified Staff</a:t>
            </a:r>
          </a:p>
          <a:p>
            <a:pPr>
              <a:lnSpc>
                <a:spcPct val="150000"/>
              </a:lnSpc>
            </a:pPr>
            <a:endParaRPr lang="en-US" sz="400" b="1" dirty="0">
              <a:solidFill>
                <a:schemeClr val="accent4"/>
              </a:solidFill>
              <a:cs typeface="Open Sans" panose="020B0606030504020204" pitchFamily="34" charset="0"/>
            </a:endParaRPr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sz="2000" b="0" i="0" u="none" strike="noStrike" dirty="0">
              <a:solidFill>
                <a:srgbClr val="000000"/>
              </a:solidFill>
              <a:effectLst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Step Increase for Eligible Employees</a:t>
            </a:r>
          </a:p>
          <a:p>
            <a:pPr marL="342900" indent="-342900"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Expand Paraprofessional Salary Schedule to Eliminate Static Steps</a:t>
            </a:r>
          </a:p>
          <a:p>
            <a:pPr marL="342900" indent="-342900"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Addition of New Step to the End of all Employee Salary Schedules Except Paraprofessionals</a:t>
            </a:r>
          </a:p>
          <a:p>
            <a:pPr marL="342900" indent="-342900"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ID" sz="2000" dirty="0">
                <a:cs typeface="Open Sans" panose="020B0606030504020204" pitchFamily="34" charset="0"/>
              </a:rPr>
              <a:t>5% COLA Increase for Classified Staff</a:t>
            </a:r>
          </a:p>
          <a:p>
            <a:pPr marL="342900" indent="-342900"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Bus Driver </a:t>
            </a:r>
            <a:r>
              <a:rPr lang="en-US" sz="2000" dirty="0">
                <a:solidFill>
                  <a:srgbClr val="000000"/>
                </a:solidFill>
              </a:rPr>
              <a:t>S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tarting </a:t>
            </a:r>
            <a:r>
              <a:rPr lang="en-US" sz="2000" dirty="0">
                <a:solidFill>
                  <a:srgbClr val="000000"/>
                </a:solidFill>
              </a:rPr>
              <a:t>H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ourly Rate: $21.02</a:t>
            </a:r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sz="2000" dirty="0"/>
          </a:p>
          <a:p>
            <a:pPr marL="342900" indent="-34290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$1,000 Annual </a:t>
            </a:r>
            <a:r>
              <a:rPr lang="en-US" sz="2000" dirty="0">
                <a:solidFill>
                  <a:srgbClr val="000000"/>
                </a:solidFill>
              </a:rPr>
              <a:t>S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upplement for Specialized </a:t>
            </a:r>
            <a:r>
              <a:rPr lang="en-US" sz="2000" dirty="0">
                <a:solidFill>
                  <a:srgbClr val="000000"/>
                </a:solidFill>
              </a:rPr>
              <a:t>I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nstruction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P</a:t>
            </a:r>
            <a:r>
              <a:rPr lang="en-US" sz="2000" b="0" i="0" u="none" strike="noStrike" dirty="0" err="1">
                <a:solidFill>
                  <a:srgbClr val="000000"/>
                </a:solidFill>
                <a:effectLst/>
              </a:rPr>
              <a:t>arapros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 in January</a:t>
            </a:r>
            <a:endParaRPr lang="en-US" sz="2000" dirty="0"/>
          </a:p>
          <a:p>
            <a:br>
              <a:rPr lang="en-US" sz="2000" dirty="0"/>
            </a:br>
            <a:endParaRPr lang="en-ID" sz="2000" dirty="0"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US" sz="2000" dirty="0"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ID" sz="2000" dirty="0"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232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5AC15D-93F3-515C-DF0B-03BB6B7101FA}"/>
              </a:ext>
            </a:extLst>
          </p:cNvPr>
          <p:cNvSpPr txBox="1"/>
          <p:nvPr/>
        </p:nvSpPr>
        <p:spPr>
          <a:xfrm>
            <a:off x="842481" y="185043"/>
            <a:ext cx="1098159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24-25 Proposed Teacher Salary Schedule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0D00E9-C8A4-794B-9915-DD5E956F7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98" y="1390176"/>
            <a:ext cx="10630328" cy="522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F81991B0-A3A6-A91D-2EAA-7071AE8CD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2" y="94258"/>
            <a:ext cx="689339" cy="7725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98BDCB-1510-3D85-5B55-78492C9D9849}"/>
              </a:ext>
            </a:extLst>
          </p:cNvPr>
          <p:cNvSpPr txBox="1"/>
          <p:nvPr/>
        </p:nvSpPr>
        <p:spPr>
          <a:xfrm>
            <a:off x="842480" y="772880"/>
            <a:ext cx="11445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4"/>
                </a:solidFill>
                <a:cs typeface="Open Sans" panose="020B0606030504020204" pitchFamily="34" charset="0"/>
              </a:rPr>
              <a:t>Pending BOE Approval, All Employee Salary Schedules will be Released Online on June 18, 2024</a:t>
            </a:r>
          </a:p>
        </p:txBody>
      </p:sp>
    </p:spTree>
    <p:extLst>
      <p:ext uri="{BB962C8B-B14F-4D97-AF65-F5344CB8AC3E}">
        <p14:creationId xmlns:p14="http://schemas.microsoft.com/office/powerpoint/2010/main" val="262075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5AC15D-93F3-515C-DF0B-03BB6B7101FA}"/>
              </a:ext>
            </a:extLst>
          </p:cNvPr>
          <p:cNvSpPr txBox="1"/>
          <p:nvPr/>
        </p:nvSpPr>
        <p:spPr>
          <a:xfrm>
            <a:off x="-2671281" y="251536"/>
            <a:ext cx="1176145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oppins" panose="00000500000000000000" pitchFamily="2" charset="0"/>
              </a:rPr>
              <a:t>Teacher Salary Comparison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6AC844-CF9F-6B26-4A01-88FB90039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00" y="965020"/>
            <a:ext cx="11512167" cy="341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04E654-5675-4922-0C8E-BF2C408AA9F4}"/>
              </a:ext>
            </a:extLst>
          </p:cNvPr>
          <p:cNvSpPr txBox="1"/>
          <p:nvPr/>
        </p:nvSpPr>
        <p:spPr>
          <a:xfrm>
            <a:off x="0" y="4376789"/>
            <a:ext cx="113863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 rtl="0">
              <a:spcBef>
                <a:spcPts val="0"/>
              </a:spcBef>
              <a:spcAft>
                <a:spcPts val="0"/>
              </a:spcAft>
            </a:pPr>
            <a:r>
              <a:rPr lang="en-US" i="0" u="none" strike="noStrike" dirty="0">
                <a:effectLst/>
              </a:rPr>
              <a:t>*2024-2025  projections based on a minimum increase of $2,500 for other districts from State funds </a:t>
            </a:r>
            <a:endParaRPr lang="en-US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E50C67-8E71-165A-9694-0D786B84BBF4}"/>
              </a:ext>
            </a:extLst>
          </p:cNvPr>
          <p:cNvSpPr/>
          <p:nvPr/>
        </p:nvSpPr>
        <p:spPr>
          <a:xfrm>
            <a:off x="0" y="4756934"/>
            <a:ext cx="12192000" cy="2101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Open Sans" panose="020B0606030504020204" pitchFamily="34" charset="0"/>
            </a:endParaRPr>
          </a:p>
        </p:txBody>
      </p:sp>
      <p:pic>
        <p:nvPicPr>
          <p:cNvPr id="7" name="Picture 6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C9C9E6D3-0706-F266-05D3-FC49FDED0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775" y="5324546"/>
            <a:ext cx="1143673" cy="128164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252171-4437-E38C-74F6-C4A63B92714A}"/>
              </a:ext>
            </a:extLst>
          </p:cNvPr>
          <p:cNvCxnSpPr>
            <a:cxnSpLocks/>
          </p:cNvCxnSpPr>
          <p:nvPr/>
        </p:nvCxnSpPr>
        <p:spPr>
          <a:xfrm>
            <a:off x="523982" y="5917914"/>
            <a:ext cx="9969357" cy="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504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8A5869-FF6F-483B-9DDC-C40105BEC8F8}"/>
              </a:ext>
            </a:extLst>
          </p:cNvPr>
          <p:cNvSpPr txBox="1"/>
          <p:nvPr/>
        </p:nvSpPr>
        <p:spPr>
          <a:xfrm>
            <a:off x="1369887" y="448988"/>
            <a:ext cx="91440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500" b="1" spc="-3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Safe. </a:t>
            </a:r>
          </a:p>
          <a:p>
            <a:pPr algn="ctr"/>
            <a:r>
              <a:rPr lang="en-GB" sz="8500" b="1" spc="-3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Connected. Thriving.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9FEA47-705A-4335-A38A-8820F840700B}"/>
              </a:ext>
            </a:extLst>
          </p:cNvPr>
          <p:cNvSpPr txBox="1"/>
          <p:nvPr/>
        </p:nvSpPr>
        <p:spPr>
          <a:xfrm>
            <a:off x="4193652" y="4441137"/>
            <a:ext cx="3496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pc="300" dirty="0">
                <a:solidFill>
                  <a:schemeClr val="accent4"/>
                </a:solidFill>
                <a:ea typeface="Lato" panose="020F0502020204030203" pitchFamily="34" charset="0"/>
                <a:cs typeface="Lato" panose="020F0502020204030203" pitchFamily="34" charset="0"/>
              </a:rPr>
              <a:t>Forsyth County Schools</a:t>
            </a:r>
            <a:endParaRPr lang="en-ID" b="1" spc="300" dirty="0">
              <a:solidFill>
                <a:schemeClr val="accent4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 descr="A yellow hexagon with white text and a person's head&#10;&#10;Description automatically generated">
            <a:extLst>
              <a:ext uri="{FF2B5EF4-FFF2-40B4-BE49-F238E27FC236}">
                <a16:creationId xmlns:a16="http://schemas.microsoft.com/office/drawing/2014/main" id="{214C1D47-E31A-F645-240F-CADB1E6D3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050" y="4924034"/>
            <a:ext cx="1143673" cy="12816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DC8606-0AA6-BCD1-3E90-7A1DEF91C0DC}"/>
              </a:ext>
            </a:extLst>
          </p:cNvPr>
          <p:cNvSpPr/>
          <p:nvPr/>
        </p:nvSpPr>
        <p:spPr>
          <a:xfrm>
            <a:off x="9679259" y="5907640"/>
            <a:ext cx="2512741" cy="950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2">
      <a:dk1>
        <a:sysClr val="windowText" lastClr="000000"/>
      </a:dk1>
      <a:lt1>
        <a:sysClr val="window" lastClr="FFFFFF"/>
      </a:lt1>
      <a:dk2>
        <a:srgbClr val="222328"/>
      </a:dk2>
      <a:lt2>
        <a:srgbClr val="D1EAF7"/>
      </a:lt2>
      <a:accent1>
        <a:srgbClr val="003366"/>
      </a:accent1>
      <a:accent2>
        <a:srgbClr val="336699"/>
      </a:accent2>
      <a:accent3>
        <a:srgbClr val="009999"/>
      </a:accent3>
      <a:accent4>
        <a:srgbClr val="6699FF"/>
      </a:accent4>
      <a:accent5>
        <a:srgbClr val="B5B913"/>
      </a:accent5>
      <a:accent6>
        <a:srgbClr val="595959"/>
      </a:accent6>
      <a:hlink>
        <a:srgbClr val="F49100"/>
      </a:hlink>
      <a:folHlink>
        <a:srgbClr val="85DFD0"/>
      </a:folHlink>
    </a:clrScheme>
    <a:fontScheme name="Custom 30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3209</TotalTime>
  <Words>1035</Words>
  <Application>Microsoft Office PowerPoint</Application>
  <PresentationFormat>Widescreen</PresentationFormat>
  <Paragraphs>315</Paragraphs>
  <Slides>29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Open Sans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 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alfin</dc:creator>
  <cp:lastModifiedBy>Hammel, Larry</cp:lastModifiedBy>
  <cp:revision>14</cp:revision>
  <cp:lastPrinted>2024-05-08T18:28:44Z</cp:lastPrinted>
  <dcterms:created xsi:type="dcterms:W3CDTF">2023-11-10T00:44:54Z</dcterms:created>
  <dcterms:modified xsi:type="dcterms:W3CDTF">2024-05-13T20:21:20Z</dcterms:modified>
</cp:coreProperties>
</file>