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1" r:id="rId5"/>
  </p:sldMasterIdLst>
  <p:notesMasterIdLst>
    <p:notesMasterId r:id="rId50"/>
  </p:notesMasterIdLst>
  <p:sldIdLst>
    <p:sldId id="1528" r:id="rId6"/>
    <p:sldId id="261" r:id="rId7"/>
    <p:sldId id="262" r:id="rId8"/>
    <p:sldId id="1477" r:id="rId9"/>
    <p:sldId id="1478" r:id="rId10"/>
    <p:sldId id="511" r:id="rId11"/>
    <p:sldId id="2076138261" r:id="rId12"/>
    <p:sldId id="2076138259" r:id="rId13"/>
    <p:sldId id="2076138257" r:id="rId14"/>
    <p:sldId id="2076138260" r:id="rId15"/>
    <p:sldId id="2076138275" r:id="rId16"/>
    <p:sldId id="2076138291" r:id="rId17"/>
    <p:sldId id="2076138276" r:id="rId18"/>
    <p:sldId id="2076138274" r:id="rId19"/>
    <p:sldId id="2076138289" r:id="rId20"/>
    <p:sldId id="2076138284" r:id="rId21"/>
    <p:sldId id="2076138278" r:id="rId22"/>
    <p:sldId id="2076138285" r:id="rId23"/>
    <p:sldId id="2076138286" r:id="rId24"/>
    <p:sldId id="2076138279" r:id="rId25"/>
    <p:sldId id="2076138280" r:id="rId26"/>
    <p:sldId id="2076138282" r:id="rId27"/>
    <p:sldId id="2076138281" r:id="rId28"/>
    <p:sldId id="2076138277" r:id="rId29"/>
    <p:sldId id="2076138292" r:id="rId30"/>
    <p:sldId id="2076138293" r:id="rId31"/>
    <p:sldId id="2076138294" r:id="rId32"/>
    <p:sldId id="2076138295" r:id="rId33"/>
    <p:sldId id="2076138297" r:id="rId34"/>
    <p:sldId id="2076138296" r:id="rId35"/>
    <p:sldId id="2076138298" r:id="rId36"/>
    <p:sldId id="2076138299" r:id="rId37"/>
    <p:sldId id="2076138300" r:id="rId38"/>
    <p:sldId id="2076138301" r:id="rId39"/>
    <p:sldId id="2076138303" r:id="rId40"/>
    <p:sldId id="2076138304" r:id="rId41"/>
    <p:sldId id="2076138305" r:id="rId42"/>
    <p:sldId id="2076138302" r:id="rId43"/>
    <p:sldId id="2076138306" r:id="rId44"/>
    <p:sldId id="2076138287" r:id="rId45"/>
    <p:sldId id="2076138307" r:id="rId46"/>
    <p:sldId id="2076138290" r:id="rId47"/>
    <p:sldId id="1497" r:id="rId48"/>
    <p:sldId id="1524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13CA07-FE93-4400-AF71-29F76C5A7DAB}" v="996" dt="2025-04-23T21:45:10.906"/>
    <p1510:client id="{72F554DC-16AF-4D84-DB65-FB0B92B52ADC}" v="1" dt="2025-04-25T17:46:55.886"/>
    <p1510:client id="{AC1B5762-99E2-4DBA-BF9A-29CA71568245}" v="15" dt="2025-04-23T23:48:51.057"/>
    <p1510:client id="{AC3DD759-94FD-938B-9898-93997D9B30CA}" v="12" dt="2025-04-23T17:59:22.618"/>
    <p1510:client id="{F966424B-2272-2310-BF04-A52FCB102BDC}" v="55" dt="2025-04-23T21:25:59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43CFA-B43B-4889-9768-3CC45B79305B}" type="datetimeFigureOut"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AD655-0F06-4C51-8942-BFEC12F516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058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snounified.org/departments/it/educational-technology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snounified.org/departments/it/educational-technology/digital-citizenship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tools.web.minecrafteduservices.com/lessons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usd-my.sharepoint.com/:wb:/g/personal/matthew_schwartz_fresnounified_org/EfwlehVbSANGrVAINt31xcgB9ps8pDSJ9F5P6xR4guEFAw?e=luqAps" TargetMode="External"/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Educational Technology - Fresno Unified School District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88477-F65C-492E-9C44-AB538E4862F3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74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Digital Citizenship - Fresno Unified School District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0560C4-FA3C-4068-BD83-E7E3CA913162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55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72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https://teachertools.web.minecrafteduservices.com/lessons</a:t>
            </a:r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AD655-0F06-4C51-8942-BFEC12F51683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09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https://fusd-my.sharepoint.com/:wb:/g/personal/matthew_schwartz_fresnounified_org/EfwlehVbSANGrVAINt31xcgB9ps8pDSJ9F5P6xR4guEFAw?e=luqAps</a:t>
            </a:r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AD655-0F06-4C51-8942-BFEC12F51683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2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child sitting at a desk with a pencil&#10;&#10;Description automatically generated">
            <a:extLst>
              <a:ext uri="{FF2B5EF4-FFF2-40B4-BE49-F238E27FC236}">
                <a16:creationId xmlns:a16="http://schemas.microsoft.com/office/drawing/2014/main" id="{0C865C5F-4A30-CDCD-2D4A-0521B8676B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455" y="0"/>
            <a:ext cx="10287000" cy="6858000"/>
          </a:xfrm>
          <a:prstGeom prst="rect">
            <a:avLst/>
          </a:prstGeom>
        </p:spPr>
      </p:pic>
      <p:pic>
        <p:nvPicPr>
          <p:cNvPr id="11" name="Picture 10" descr="A blue object with a black background&#10;&#10;Description automatically generated">
            <a:extLst>
              <a:ext uri="{FF2B5EF4-FFF2-40B4-BE49-F238E27FC236}">
                <a16:creationId xmlns:a16="http://schemas.microsoft.com/office/drawing/2014/main" id="{99603405-8716-96E7-EEDE-F250A360BB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750" y="5892871"/>
            <a:ext cx="4186037" cy="2073376"/>
          </a:xfrm>
          <a:prstGeom prst="rect">
            <a:avLst/>
          </a:prstGeom>
        </p:spPr>
      </p:pic>
      <p:pic>
        <p:nvPicPr>
          <p:cNvPr id="10" name="Picture 9" descr="A black and white gradient&#10;&#10;Description automatically generated">
            <a:extLst>
              <a:ext uri="{FF2B5EF4-FFF2-40B4-BE49-F238E27FC236}">
                <a16:creationId xmlns:a16="http://schemas.microsoft.com/office/drawing/2014/main" id="{68719B88-EB78-A096-A062-97BDFF6F9A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015" y="4676"/>
            <a:ext cx="1219081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152442-6564-0FE6-3548-CB692209B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705" y="1112424"/>
            <a:ext cx="557796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C9A18-D82D-35E1-0E4A-EA9550572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4705" y="3592099"/>
            <a:ext cx="557796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02ECC-3F58-4298-9821-FBB5960DFF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9091" y="6356349"/>
            <a:ext cx="2493818" cy="365125"/>
          </a:xfrm>
        </p:spPr>
        <p:txBody>
          <a:bodyPr/>
          <a:lstStyle>
            <a:lvl1pPr algn="ctr">
              <a:defRPr/>
            </a:lvl1pPr>
          </a:lstStyle>
          <a:p>
            <a:fld id="{1F82DBAA-37DB-4670-92A4-7DE557B430B4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7969-835D-CA09-F4C5-B1DDE998C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  <p:pic>
        <p:nvPicPr>
          <p:cNvPr id="23" name="Picture 22" descr="A black and blue logo with text&#10;&#10;Description automatically generated">
            <a:extLst>
              <a:ext uri="{FF2B5EF4-FFF2-40B4-BE49-F238E27FC236}">
                <a16:creationId xmlns:a16="http://schemas.microsoft.com/office/drawing/2014/main" id="{735DA28A-18D3-92A2-4243-B0DBCC68CC1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6" y="5665304"/>
            <a:ext cx="1898860" cy="117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316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47EDE638-C0FD-D0B6-F590-C59C7DC884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519750"/>
            <a:ext cx="9526072" cy="4717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8C3E74-E196-B5EA-8F43-5404370351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AD800-3B12-3B72-109B-DC8850D92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50635" cy="37701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42810-50C5-FE19-F99F-BD9005D3D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8333A-2E46-4997-81DA-79BFEF4E2055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353F4-D6E3-C69D-C21B-FAAD552B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217BADD-26D9-D025-B3C4-1D2B5EF2DB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61814" y="1825625"/>
            <a:ext cx="6011862" cy="37703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51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602F0-759F-71F8-4083-0FDA15B2F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1831B-AF56-A993-0232-F1A69E739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AC2AF-20FB-D9E5-0BBA-CE43C4D4F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C556-6D35-4B1D-BF3E-EB1684454D5A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225DF-C34A-AC22-8B23-94CE4B348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50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B6F3D212-8922-C2A0-E36F-141FB59F9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519750"/>
            <a:ext cx="9526072" cy="4717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5EACF4-B36A-1B54-5217-12D855D9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2F185-67FA-273A-1C40-F5DCD750DF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BD650-2B46-2985-686C-349364018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801AB-C9AC-719A-DC8B-E2868B786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CA66F-E85F-4EDC-8F5E-38FF2C060177}" type="datetime1">
              <a:rPr lang="en-US" smtClean="0"/>
              <a:t>5/6/2025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73344-D40E-D46C-6EB8-CCED00A1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52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ABBE-3D08-7ACA-2063-34B3C310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528F4-1DDF-83C3-0D1E-5A2DFD8A1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58895-896D-0474-F07D-2922586D40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BEC759-AB53-2851-5711-FD60A1D58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0F75A3-F19A-F9F1-207C-B9B959D6CD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46F76-35B4-E916-9F0E-3BF1A4233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BAB6F-4113-4584-99D9-57CD0DD16086}" type="datetime1">
              <a:rPr lang="en-US" smtClean="0"/>
              <a:t>5/6/2025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D34E0-222F-9E97-BEF8-DF5742434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78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8037CCCF-A83D-DA11-BD55-59122A9082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519750"/>
            <a:ext cx="9526072" cy="4717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04F70-A61F-33BB-343C-C44062EE4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F41010-1511-3011-04F0-0F0519A00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772B6-E67D-4078-A792-710D4F068B21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F9C22-A8DE-7AF0-55EE-3E251314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68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29A93D22-8A51-2699-9EEB-6222858523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1E05A-FB32-CFB6-3474-6CFE811F7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3480-5F28-4427-A535-93229922D724}" type="datetime1">
              <a:rPr lang="en-US" smtClean="0"/>
              <a:t>5/6/2025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B6A1A-C69C-0676-E8F0-CA043309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506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1E05A-FB32-CFB6-3474-6CFE811F7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ADB86-6C81-405E-90AA-85A1B2D28ACD}" type="datetime1">
              <a:rPr lang="en-US" smtClean="0"/>
              <a:t>5/6/2025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B6A1A-C69C-0676-E8F0-CA043309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8DC8291-03F6-4BB6-B1FD-7691F11A1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44" y="586409"/>
            <a:ext cx="10933112" cy="536209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6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653125DC-A27A-6C36-D723-567A214C8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661" y="-768068"/>
            <a:ext cx="5705245" cy="28254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31CB0A-66E7-97CE-5939-8D1F077D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83365"/>
            <a:ext cx="3932237" cy="5764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1FD13-56DE-015A-608E-C837C7DC3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783" y="987425"/>
            <a:ext cx="544160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79E86-DBED-0071-A1BD-D6568FA8D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21020"/>
            <a:ext cx="3932237" cy="315007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CD38D-8A47-1446-2733-68C60B4E9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FB131-C0FC-4925-8015-D0D6C94250D9}" type="datetime1">
              <a:rPr lang="en-US" smtClean="0"/>
              <a:t>5/6/2025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E57D9-5433-CEE8-658F-167C8DB2B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08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14D723-D3B1-E2A2-B232-23ADEF0517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345" y="361260"/>
            <a:ext cx="4875212" cy="26502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123FC-33A3-58EF-84A1-70C15701A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8ED-A54F-487F-851B-606389094330}" type="datetime1">
              <a:rPr lang="en-US" smtClean="0"/>
              <a:t>5/6/2025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AD428-C73D-8C6C-5D78-41AB58877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A2C0B-52E1-4E64-8451-FDF693BC2F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A3DDE54-7B7E-7EFD-685E-4F1C3B85D9C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438296" y="361259"/>
            <a:ext cx="2662096" cy="26502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DA13C18-7A59-E33F-83DA-F1286497C0D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241128" y="361260"/>
            <a:ext cx="3528527" cy="37535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0BE167E-1C35-C5D4-D550-3A253C05CD2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422347" y="3156710"/>
            <a:ext cx="2917202" cy="23296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80DCC9E-A8DF-D6B8-8780-F1DA11A2C9DE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480285" y="3156710"/>
            <a:ext cx="4620105" cy="23189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AD88DC7-1151-A3FA-6814-A7DB3996B973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241126" y="4219920"/>
            <a:ext cx="3528527" cy="17733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3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A808B-0B69-FD41-BCAE-C244272AB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30" y="481914"/>
            <a:ext cx="11380572" cy="667264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B4784-F265-2C40-B7DA-EDE630ACD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29" y="1442566"/>
            <a:ext cx="11380573" cy="42216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A16E-E41A-EE47-918F-00F1A9A0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5100" y="6356350"/>
            <a:ext cx="793750" cy="365125"/>
          </a:xfrm>
        </p:spPr>
        <p:txBody>
          <a:bodyPr/>
          <a:lstStyle/>
          <a:p>
            <a:fld id="{E20A94AC-1ED6-D340-B539-B2AFB63A5F56}" type="datetime1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09162-D780-6349-A820-E57DD15FC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3673C-2F9B-1249-936B-916006F3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2250" y="6087292"/>
            <a:ext cx="685800" cy="365125"/>
          </a:xfrm>
        </p:spPr>
        <p:txBody>
          <a:bodyPr/>
          <a:lstStyle>
            <a:lvl1pPr algn="ctr">
              <a:defRPr sz="2400" b="0">
                <a:solidFill>
                  <a:schemeClr val="bg1"/>
                </a:solidFill>
              </a:defRPr>
            </a:lvl1pPr>
          </a:lstStyle>
          <a:p>
            <a:fld id="{0910921D-563E-F641-A924-159F21C157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27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object with a black background&#10;&#10;Description automatically generated">
            <a:extLst>
              <a:ext uri="{FF2B5EF4-FFF2-40B4-BE49-F238E27FC236}">
                <a16:creationId xmlns:a16="http://schemas.microsoft.com/office/drawing/2014/main" id="{831F5D61-3ED8-ACD8-15EF-41E40D0582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750" y="5892871"/>
            <a:ext cx="4186037" cy="207337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FA784E-D473-AB28-3200-DA79782FF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3FB7E-60C1-3C83-74AB-8378A910F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77E69-C396-41D7-E18C-509B4A6EEE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  <a:latin typeface="+mj-lt"/>
              </a:defRPr>
            </a:lvl1pPr>
          </a:lstStyle>
          <a:p>
            <a:fld id="{1C8D0DCE-B2F3-4314-972E-DB45BE8124F6}" type="datetime1">
              <a:rPr lang="en-US" smtClean="0"/>
              <a:t>5/6/2025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D0311-4E1E-134D-1F6D-4DBBA469A8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fld id="{46BA2C0B-52E1-4E64-8451-FDF693BC2F5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black and blue logo with text&#10;&#10;Description automatically generated">
            <a:extLst>
              <a:ext uri="{FF2B5EF4-FFF2-40B4-BE49-F238E27FC236}">
                <a16:creationId xmlns:a16="http://schemas.microsoft.com/office/drawing/2014/main" id="{D80D7332-1CA5-A16D-5D2B-78AF2835BC9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6" y="5665304"/>
            <a:ext cx="1898860" cy="117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3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9" r:id="rId8"/>
    <p:sldLayoutId id="2147483669" r:id="rId9"/>
    <p:sldLayoutId id="2147483670" r:id="rId10"/>
    <p:sldLayoutId id="2147483680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snounified.org/departments/it/educational-technolog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x.com/FresnoEdTech" TargetMode="External"/><Relationship Id="rId5" Type="http://schemas.openxmlformats.org/officeDocument/2006/relationships/hyperlink" Target="https://commons.wikimedia.org/wiki/File:YouTube_full-color_icon_(2017).svg" TargetMode="Externa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resnounified.org/departments/it/educational-technology/digital-citizenship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resources.finalsite.net/images/f_auto,q_auto/v1724184916/fresnouorg/rnwjkdadtvwuygll6ih7/Graduate-Profile-Poster-2018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tnovo.net/2023/11/copilot-windows-10.html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QGobtTqpkI?feature=oembed" TargetMode="Externa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vtome.com/doku.php?id=craftcoin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s://teachertools.web.minecrafteduservices.com/lesson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ZmoAft63M4?feature=oembed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fusd.sharepoint.com/:v:/s/edtech9/EZt5fvFAqGZBh5ZiMuaiRsUBcM1kD3_44eNrhQlMsLD8_Q?e=ctzMIK&amp;nav=eyJwbGF5YmFja09wdGlvbnMiOnt9LCJyZWZlcnJhbEluZm8iOnsicmVmZXJyYWxBcHAiOiJTdHJlYW1XZWJBcHAiLCJyZWZlcnJhbE1vZGUiOiJtaXMiLCJyZWZlcnJhbFZpZXciOiJwb3N0cm9sbC1jb3B5bGluayIsInJlZmVycmFsUGxheWJhY2tTZXNzaW9uSWQiOiIzOThkNWNlYy03NTRhLTQzYTYtYjczOC1mNGRhMDI3YzQ2NTIifX0=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usd-my.sharepoint.com/:wb:/g/personal/matthew_schwartz_fresnounified_org/EfwlehVbSANGrVAINt31xcgB9ps8pDSJ9F5P6xR4guEFAw?e=luqAps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forms.office.com/Pages/ResponsePage.aspx?id=gwDJdMYDOkWAHJJRzdF-uC2DsQdszKRMuxuf2KZCHUpUMjNDOFQzSjIzVUlPOVdOMjM4RFVUN0pMQyQlQCNjPTEu" TargetMode="Externa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97725C-6431-496A-B11C-691354780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A301B-8252-F755-1DE9-3243E63DC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3023754"/>
            <a:ext cx="4900144" cy="2736965"/>
          </a:xfrm>
        </p:spPr>
        <p:txBody>
          <a:bodyPr anchor="t">
            <a:normAutofit/>
          </a:bodyPr>
          <a:lstStyle/>
          <a:p>
            <a:pPr algn="l"/>
            <a:r>
              <a:rPr lang="en-US" sz="5400"/>
              <a:t>Teacher Stories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A2EF05-9AAA-5081-ED6D-29927219A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351222"/>
            <a:ext cx="3942821" cy="24681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b="1">
                <a:latin typeface="Abadi" panose="020B0604020104020204" pitchFamily="34" charset="0"/>
              </a:rPr>
              <a:t>EdTech Webinar Series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circle with white text and a round white circle with a white circle and a white circle with a white circle with a white circle with a white circle with a white circle with a white circle&#10;&#10;AI-generated content may be incorrect.">
            <a:extLst>
              <a:ext uri="{FF2B5EF4-FFF2-40B4-BE49-F238E27FC236}">
                <a16:creationId xmlns:a16="http://schemas.microsoft.com/office/drawing/2014/main" id="{E1272B9C-2B94-AED3-13D3-F1C91724E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2" r="-1" b="13449"/>
          <a:stretch/>
        </p:blipFill>
        <p:spPr>
          <a:xfrm>
            <a:off x="7114162" y="471748"/>
            <a:ext cx="4324849" cy="255200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logo for a school&#10;&#10;AI-generated content may be incorrect.">
            <a:extLst>
              <a:ext uri="{FF2B5EF4-FFF2-40B4-BE49-F238E27FC236}">
                <a16:creationId xmlns:a16="http://schemas.microsoft.com/office/drawing/2014/main" id="{40D90F00-A5F4-B2C7-9780-47F380638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8" r="618"/>
          <a:stretch/>
        </p:blipFill>
        <p:spPr>
          <a:xfrm>
            <a:off x="7114162" y="3676230"/>
            <a:ext cx="4324849" cy="25520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1C0910-35AB-7D1D-A757-9E8EFA9C4051}"/>
              </a:ext>
            </a:extLst>
          </p:cNvPr>
          <p:cNvSpPr txBox="1"/>
          <p:nvPr/>
        </p:nvSpPr>
        <p:spPr>
          <a:xfrm>
            <a:off x="1113809" y="4811035"/>
            <a:ext cx="4312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April 23, 2025</a:t>
            </a:r>
          </a:p>
        </p:txBody>
      </p:sp>
    </p:spTree>
    <p:extLst>
      <p:ext uri="{BB962C8B-B14F-4D97-AF65-F5344CB8AC3E}">
        <p14:creationId xmlns:p14="http://schemas.microsoft.com/office/powerpoint/2010/main" val="1685164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B2B0C-0B32-2242-A22B-9DDD3E0A9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Welcome &amp; Norms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D1FC0-7352-83CA-4E44-F84C03BD6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ea typeface="+mn-lt"/>
                <a:cs typeface="+mn-lt"/>
              </a:rPr>
              <a:t>Mute mic when not speaking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Use the Chat area to ask questions or get help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Say Hello in our Chat Now: </a:t>
            </a:r>
            <a:endParaRPr lang="en-US" sz="220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>
                <a:ea typeface="+mn-lt"/>
                <a:cs typeface="+mn-lt"/>
              </a:rPr>
              <a:t>What's your go to EdTech Tool or Application?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Engage in the content and prompts </a:t>
            </a:r>
            <a:endParaRPr lang="en-US" sz="2200"/>
          </a:p>
        </p:txBody>
      </p:sp>
      <p:pic>
        <p:nvPicPr>
          <p:cNvPr id="4" name="Picture 3" descr="Using Microsoft Teams New Meeting Experience | Mirazon">
            <a:extLst>
              <a:ext uri="{FF2B5EF4-FFF2-40B4-BE49-F238E27FC236}">
                <a16:creationId xmlns:a16="http://schemas.microsoft.com/office/drawing/2014/main" id="{FB21C9E3-057C-F03F-B8F0-1D1C432D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98" r="2008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85A5356E-F554-6EB9-B3BF-516EDAB8E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152" y="2279015"/>
            <a:ext cx="8334375" cy="552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Arrow: Left 9">
            <a:extLst>
              <a:ext uri="{FF2B5EF4-FFF2-40B4-BE49-F238E27FC236}">
                <a16:creationId xmlns:a16="http://schemas.microsoft.com/office/drawing/2014/main" id="{7277FD6B-F147-99A6-00F7-494632AD9D9A}"/>
              </a:ext>
            </a:extLst>
          </p:cNvPr>
          <p:cNvSpPr/>
          <p:nvPr/>
        </p:nvSpPr>
        <p:spPr>
          <a:xfrm rot="18785334">
            <a:off x="9679061" y="1530652"/>
            <a:ext cx="1143124" cy="586240"/>
          </a:xfrm>
          <a:prstGeom prst="leftArrow">
            <a:avLst>
              <a:gd name="adj1" fmla="val 50000"/>
              <a:gd name="adj2" fmla="val 72482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Mute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6715E906-EB95-4D5E-A7DB-B4F30A9065B6}"/>
              </a:ext>
            </a:extLst>
          </p:cNvPr>
          <p:cNvSpPr/>
          <p:nvPr/>
        </p:nvSpPr>
        <p:spPr>
          <a:xfrm rot="18785334">
            <a:off x="3982888" y="1479874"/>
            <a:ext cx="1234564" cy="662440"/>
          </a:xfrm>
          <a:prstGeom prst="leftArrow">
            <a:avLst>
              <a:gd name="adj1" fmla="val 50000"/>
              <a:gd name="adj2" fmla="val 72482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Chat</a:t>
            </a:r>
          </a:p>
        </p:txBody>
      </p:sp>
    </p:spTree>
    <p:extLst>
      <p:ext uri="{BB962C8B-B14F-4D97-AF65-F5344CB8AC3E}">
        <p14:creationId xmlns:p14="http://schemas.microsoft.com/office/powerpoint/2010/main" val="2075814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B5A8AFA4-5C32-4100-9C6D-839A47E15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6B5F253-7949-47C2-9DBD-1570ECDA2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D9B08-E56E-C36A-78E8-47F98891D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426" y="1254763"/>
            <a:ext cx="3444948" cy="24817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>
                <a:solidFill>
                  <a:srgbClr val="595959"/>
                </a:solidFill>
              </a:rPr>
              <a:t>Session is being Recorded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ADBDE6-ED83-05BC-E0B9-21CCBB2E6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179" y="4046453"/>
            <a:ext cx="3083442" cy="17855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1400">
                <a:solidFill>
                  <a:srgbClr val="595959"/>
                </a:solidFill>
              </a:rPr>
              <a:t>Recording in Progress</a:t>
            </a:r>
          </a:p>
        </p:txBody>
      </p:sp>
      <p:pic>
        <p:nvPicPr>
          <p:cNvPr id="6" name="Picture 5" descr="A cartoon of a child waving from a computer&#10;&#10;Description automatically generated">
            <a:extLst>
              <a:ext uri="{FF2B5EF4-FFF2-40B4-BE49-F238E27FC236}">
                <a16:creationId xmlns:a16="http://schemas.microsoft.com/office/drawing/2014/main" id="{EDBCA18F-7994-C864-63F9-B855A2713A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9" r="1" b="1"/>
          <a:stretch/>
        </p:blipFill>
        <p:spPr>
          <a:xfrm>
            <a:off x="6107503" y="685799"/>
            <a:ext cx="5410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82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F1BBBE79-C427-480A-88F3-4BBC7C8C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AF10F9-1FF8-1494-D748-E18FD5B4B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5" y="4495568"/>
            <a:ext cx="3861960" cy="19052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Who is Fresno EdTech?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D51F636-2B9F-B848-3D58-B4AB9F12D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081" r="18829" b="-2"/>
          <a:stretch/>
        </p:blipFill>
        <p:spPr>
          <a:xfrm>
            <a:off x="838200" y="364143"/>
            <a:ext cx="3335789" cy="3426462"/>
          </a:xfrm>
          <a:prstGeom prst="rect">
            <a:avLst/>
          </a:prstGeom>
        </p:spPr>
      </p:pic>
      <p:pic>
        <p:nvPicPr>
          <p:cNvPr id="8" name="Picture 7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69E38E27-C64E-1990-3A7F-19B7D1EB2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 r="4975" b="4"/>
          <a:stretch/>
        </p:blipFill>
        <p:spPr>
          <a:xfrm>
            <a:off x="4466396" y="364142"/>
            <a:ext cx="3336953" cy="3426462"/>
          </a:xfrm>
          <a:prstGeom prst="rect">
            <a:avLst/>
          </a:prstGeom>
        </p:spPr>
      </p:pic>
      <p:pic>
        <p:nvPicPr>
          <p:cNvPr id="9" name="Picture 8" descr="A blue circle with white text and a round white circle with a white circle and a white circle with a white circle with a white circle with a white circle with a white circle with a white circle&#10;&#10;Description automatically generated">
            <a:extLst>
              <a:ext uri="{FF2B5EF4-FFF2-40B4-BE49-F238E27FC236}">
                <a16:creationId xmlns:a16="http://schemas.microsoft.com/office/drawing/2014/main" id="{8B2ACC90-E15B-8E20-74B3-6DFD70D09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" r="1745" b="4"/>
          <a:stretch/>
        </p:blipFill>
        <p:spPr>
          <a:xfrm>
            <a:off x="8095756" y="364142"/>
            <a:ext cx="3336953" cy="3426462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11C1E8-937E-8FFB-446F-4987DD8578A2}"/>
              </a:ext>
            </a:extLst>
          </p:cNvPr>
          <p:cNvSpPr txBox="1"/>
          <p:nvPr/>
        </p:nvSpPr>
        <p:spPr>
          <a:xfrm>
            <a:off x="5162719" y="4495568"/>
            <a:ext cx="6586915" cy="190523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Matthew Schwartz</a:t>
            </a: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/>
              <a:t>Brian Dvorak</a:t>
            </a:r>
          </a:p>
        </p:txBody>
      </p:sp>
    </p:spTree>
    <p:extLst>
      <p:ext uri="{BB962C8B-B14F-4D97-AF65-F5344CB8AC3E}">
        <p14:creationId xmlns:p14="http://schemas.microsoft.com/office/powerpoint/2010/main" val="817976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18D2A-A951-0E36-1D41-649270E8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685800"/>
            <a:ext cx="4353116" cy="1474666"/>
          </a:xfrm>
        </p:spPr>
        <p:txBody>
          <a:bodyPr anchor="b">
            <a:normAutofit/>
          </a:bodyPr>
          <a:lstStyle/>
          <a:p>
            <a:pPr algn="ctr"/>
            <a:r>
              <a:rPr lang="en-US" sz="3200">
                <a:solidFill>
                  <a:srgbClr val="595959"/>
                </a:solidFill>
              </a:rPr>
              <a:t>Fresno EdTech Website (</a:t>
            </a:r>
            <a:r>
              <a:rPr lang="en-US" sz="3200">
                <a:solidFill>
                  <a:srgbClr val="595959"/>
                </a:solidFill>
                <a:hlinkClick r:id="rId3"/>
              </a:rPr>
              <a:t>go.fresnou.org/edtech</a:t>
            </a:r>
            <a:r>
              <a:rPr lang="en-US" sz="3200">
                <a:solidFill>
                  <a:srgbClr val="595959"/>
                </a:solidFill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D3E3A-87A4-320F-7B99-BE238CDCE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447337"/>
            <a:ext cx="4353116" cy="37704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solidFill>
                  <a:srgbClr val="595959"/>
                </a:solidFill>
              </a:rPr>
              <a:t>Sign up for our Weekly Blog Posts</a:t>
            </a:r>
          </a:p>
          <a:p>
            <a:r>
              <a:rPr lang="en-US" sz="2000">
                <a:solidFill>
                  <a:srgbClr val="595959"/>
                </a:solidFill>
              </a:rPr>
              <a:t>Try our new Chat Bot</a:t>
            </a:r>
          </a:p>
          <a:p>
            <a:r>
              <a:rPr lang="en-US" sz="2000">
                <a:solidFill>
                  <a:srgbClr val="595959"/>
                </a:solidFill>
              </a:rPr>
              <a:t>Discover Classroom Apps</a:t>
            </a:r>
          </a:p>
          <a:p>
            <a:r>
              <a:rPr lang="en-US" sz="2000">
                <a:solidFill>
                  <a:srgbClr val="595959"/>
                </a:solidFill>
              </a:rPr>
              <a:t>Webinar Resources</a:t>
            </a:r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595959"/>
                </a:solidFill>
              </a:rPr>
              <a:t>Student Digital Literacy – Updated Tech Scope and Sequence</a:t>
            </a:r>
          </a:p>
          <a:p>
            <a:r>
              <a:rPr lang="en-US" sz="2000">
                <a:solidFill>
                  <a:srgbClr val="595959"/>
                </a:solidFill>
              </a:rPr>
              <a:t>Digital Citizenship Resources</a:t>
            </a:r>
          </a:p>
          <a:p>
            <a:r>
              <a:rPr lang="en-US" sz="2000">
                <a:solidFill>
                  <a:srgbClr val="595959"/>
                </a:solidFill>
              </a:rPr>
              <a:t>EdTech Conference</a:t>
            </a:r>
          </a:p>
          <a:p>
            <a:r>
              <a:rPr lang="en-US" sz="2000">
                <a:solidFill>
                  <a:srgbClr val="595959"/>
                </a:solidFill>
              </a:rPr>
              <a:t>And more…</a:t>
            </a:r>
            <a:endParaRPr lang="en-US" sz="2000">
              <a:solidFill>
                <a:srgbClr val="000000"/>
              </a:solidFill>
            </a:endParaRPr>
          </a:p>
          <a:p>
            <a:endParaRPr lang="en-US" sz="2000">
              <a:solidFill>
                <a:srgbClr val="595959"/>
              </a:solidFill>
            </a:endParaRP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0AB87BC-E94C-E38A-E87D-1BC75B3D2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898" y="990200"/>
            <a:ext cx="6357690" cy="41245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9620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89" y="54783"/>
            <a:ext cx="10515600" cy="927703"/>
          </a:xfrm>
        </p:spPr>
        <p:txBody>
          <a:bodyPr>
            <a:normAutofit/>
          </a:bodyPr>
          <a:lstStyle/>
          <a:p>
            <a:pPr algn="ctr"/>
            <a:r>
              <a:rPr lang="en-US"/>
              <a:t>Follow Fresno EdTech on Social Media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r="11409"/>
          <a:stretch/>
        </p:blipFill>
        <p:spPr>
          <a:xfrm>
            <a:off x="2690718" y="1701889"/>
            <a:ext cx="1238956" cy="1008451"/>
          </a:xfrm>
          <a:prstGeom prst="rect">
            <a:avLst/>
          </a:prstGeom>
        </p:spPr>
      </p:pic>
      <p:pic>
        <p:nvPicPr>
          <p:cNvPr id="7" name="Picture 6" descr="Barriers to Entry: Reasons for Monopolies to Exist | Boundless Economic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893" y="2928427"/>
            <a:ext cx="1238956" cy="1238956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CF606EC3-B8B3-48E3-8F31-DF0C0A81E0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693893" y="4387916"/>
            <a:ext cx="1235781" cy="86987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B8B3B3B-B225-4490-9AC2-78823EDA432F}"/>
              </a:ext>
            </a:extLst>
          </p:cNvPr>
          <p:cNvSpPr txBox="1">
            <a:spLocks/>
          </p:cNvSpPr>
          <p:nvPr/>
        </p:nvSpPr>
        <p:spPr>
          <a:xfrm rot="16200000">
            <a:off x="-1151909" y="3062950"/>
            <a:ext cx="6286254" cy="1112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Adobe Fan Heiti Std B" panose="020B0700000000000000" pitchFamily="34" charset="-128"/>
              </a:rPr>
              <a:t>Fresno EdTech</a:t>
            </a:r>
          </a:p>
        </p:txBody>
      </p:sp>
      <p:pic>
        <p:nvPicPr>
          <p:cNvPr id="5" name="Picture 4">
            <a:hlinkClick r:id="rId6"/>
            <a:extLst>
              <a:ext uri="{FF2B5EF4-FFF2-40B4-BE49-F238E27FC236}">
                <a16:creationId xmlns:a16="http://schemas.microsoft.com/office/drawing/2014/main" id="{ADD3BC96-FB4B-4CC9-8852-DBE796F29B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4693" y="1253495"/>
            <a:ext cx="5668166" cy="490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92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girls sitting on the floor using a computer&#10;&#10;AI-generated content may be incorrect.">
            <a:extLst>
              <a:ext uri="{FF2B5EF4-FFF2-40B4-BE49-F238E27FC236}">
                <a16:creationId xmlns:a16="http://schemas.microsoft.com/office/drawing/2014/main" id="{02C845D8-D77D-3F61-E26F-B45B1A629E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588" r="1684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AA57C-6300-745C-90E3-50C7630C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Student</a:t>
            </a:r>
            <a:br>
              <a:rPr lang="en-US" sz="5200"/>
            </a:br>
            <a:r>
              <a:rPr lang="en-US" sz="5200"/>
              <a:t>Tech</a:t>
            </a:r>
            <a:br>
              <a:rPr lang="en-US" sz="5200"/>
            </a:br>
            <a:r>
              <a:rPr lang="en-US" sz="5200"/>
              <a:t>Scope </a:t>
            </a:r>
            <a:br>
              <a:rPr lang="en-US" sz="5200"/>
            </a:br>
            <a:r>
              <a:rPr lang="en-US" sz="5200"/>
              <a:t>and</a:t>
            </a:r>
            <a:br>
              <a:rPr lang="en-US" sz="5200"/>
            </a:br>
            <a:r>
              <a:rPr lang="en-US" sz="5200"/>
              <a:t>Sequence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2EAD0-5E85-FE20-4346-53E595016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229" y="4629234"/>
            <a:ext cx="3973386" cy="1780710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solidFill>
                  <a:schemeClr val="tx1"/>
                </a:solidFill>
              </a:rPr>
              <a:t>Updated skills</a:t>
            </a:r>
          </a:p>
          <a:p>
            <a:r>
              <a:rPr lang="en-US">
                <a:solidFill>
                  <a:schemeClr val="tx1"/>
                </a:solidFill>
              </a:rPr>
              <a:t>TK-12 Grades</a:t>
            </a:r>
          </a:p>
          <a:p>
            <a:r>
              <a:rPr lang="en-US">
                <a:solidFill>
                  <a:schemeClr val="tx1"/>
                </a:solidFill>
              </a:rPr>
              <a:t>Linked Resources</a:t>
            </a:r>
          </a:p>
          <a:p>
            <a:r>
              <a:rPr lang="en-US">
                <a:solidFill>
                  <a:schemeClr val="tx1"/>
                </a:solidFill>
              </a:rPr>
              <a:t>Organized by Grade Bands</a:t>
            </a:r>
          </a:p>
        </p:txBody>
      </p:sp>
    </p:spTree>
    <p:extLst>
      <p:ext uri="{BB962C8B-B14F-4D97-AF65-F5344CB8AC3E}">
        <p14:creationId xmlns:p14="http://schemas.microsoft.com/office/powerpoint/2010/main" val="364760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B6EE0D-3175-8477-D213-F6EEB03AC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Digital Citizenship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C4629B8-87BE-5932-F502-356B084B9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9130" y="1675227"/>
            <a:ext cx="9013739" cy="4394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466D90-8708-3D1F-558A-8BBCD677EE8A}"/>
              </a:ext>
            </a:extLst>
          </p:cNvPr>
          <p:cNvSpPr txBox="1"/>
          <p:nvPr/>
        </p:nvSpPr>
        <p:spPr>
          <a:xfrm>
            <a:off x="1981199" y="6068291"/>
            <a:ext cx="821574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hlinkClick r:id="rId4"/>
              </a:rPr>
              <a:t>Digital Citizenship - Fresno Unified School District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5972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6B8502B-44BA-D5AE-9053-91CEEFDA03B4}"/>
              </a:ext>
            </a:extLst>
          </p:cNvPr>
          <p:cNvSpPr txBox="1"/>
          <p:nvPr/>
        </p:nvSpPr>
        <p:spPr>
          <a:xfrm>
            <a:off x="629444" y="687087"/>
            <a:ext cx="8868783" cy="5270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400" b="1" u="sng">
                <a:effectLst/>
                <a:latin typeface="DM Serif Display" panose="020F0502020204030204" pitchFamily="2" charset="0"/>
              </a:rPr>
              <a:t>Board Adopted Goals</a:t>
            </a:r>
            <a:endParaRPr lang="en-US" sz="2400" b="1">
              <a:effectLst/>
              <a:latin typeface="DM Serif Display" panose="020F0502020204030204" pitchFamily="2" charset="0"/>
            </a:endParaRPr>
          </a:p>
          <a:p>
            <a:pPr algn="l"/>
            <a:r>
              <a:rPr lang="en-US" sz="2000" b="1" i="0">
                <a:effectLst/>
                <a:latin typeface="Inter"/>
              </a:rPr>
              <a:t>Early Literacy: </a:t>
            </a:r>
            <a:r>
              <a:rPr lang="en-US" sz="2000" i="0">
                <a:effectLst/>
                <a:latin typeface="Inter"/>
              </a:rPr>
              <a:t>The percentage of 1st graders who are proficient in literacy based on </a:t>
            </a:r>
            <a:r>
              <a:rPr lang="en-US" sz="2000" i="0" err="1">
                <a:effectLst/>
                <a:latin typeface="Inter"/>
              </a:rPr>
              <a:t>iReady</a:t>
            </a:r>
            <a:r>
              <a:rPr lang="en-US" sz="2000" i="0">
                <a:effectLst/>
                <a:latin typeface="Inter"/>
              </a:rPr>
              <a:t> results will increase from 48% in June 2024 to 80% June 2030.</a:t>
            </a:r>
          </a:p>
          <a:p>
            <a:pPr algn="l"/>
            <a:endParaRPr lang="en-US" sz="2000" i="0">
              <a:effectLst/>
              <a:latin typeface="Inter"/>
            </a:endParaRPr>
          </a:p>
          <a:p>
            <a:pPr algn="l"/>
            <a:r>
              <a:rPr lang="en-US" sz="2000" b="1" i="0">
                <a:effectLst/>
                <a:latin typeface="Inter"/>
              </a:rPr>
              <a:t>Literacy Intervention: </a:t>
            </a:r>
            <a:r>
              <a:rPr lang="en-US" sz="2000" i="0">
                <a:effectLst/>
                <a:latin typeface="Inter"/>
              </a:rPr>
              <a:t>The percentage of 3</a:t>
            </a:r>
            <a:r>
              <a:rPr lang="en-US" sz="2000" i="0" baseline="30000">
                <a:effectLst/>
                <a:latin typeface="Inter"/>
              </a:rPr>
              <a:t>rd</a:t>
            </a:r>
            <a:r>
              <a:rPr lang="en-US" sz="2000" i="0">
                <a:effectLst/>
                <a:latin typeface="Inter"/>
              </a:rPr>
              <a:t>-8</a:t>
            </a:r>
            <a:r>
              <a:rPr lang="en-US" sz="2000" i="0" baseline="30000">
                <a:effectLst/>
                <a:latin typeface="Inter"/>
              </a:rPr>
              <a:t>th</a:t>
            </a:r>
            <a:r>
              <a:rPr lang="en-US" sz="2000" i="0">
                <a:effectLst/>
                <a:latin typeface="Inter"/>
              </a:rPr>
              <a:t> grade students who are more than one year behind as measured by Smarter Balanced (SBAC) English Language Arts (ELA) who make more than one year’s growth will increase from X% in June 2024 to Y% by June 2030.</a:t>
            </a:r>
          </a:p>
          <a:p>
            <a:pPr algn="l"/>
            <a:endParaRPr lang="en-US" sz="2000" i="0">
              <a:effectLst/>
              <a:latin typeface="Inter"/>
            </a:endParaRPr>
          </a:p>
          <a:p>
            <a:pPr algn="l"/>
            <a:r>
              <a:rPr lang="en-US" sz="2000" b="1" i="0">
                <a:effectLst/>
                <a:latin typeface="Inter"/>
              </a:rPr>
              <a:t>College &amp; Career Readiness: </a:t>
            </a:r>
            <a:r>
              <a:rPr lang="en-US" sz="2000" i="0">
                <a:effectLst/>
                <a:latin typeface="Inter"/>
              </a:rPr>
              <a:t>The percentage of students graduating from high school who are college and career ready based on CCI will increase from 43% in June 2024 to 64% by June 2030.</a:t>
            </a:r>
          </a:p>
          <a:p>
            <a:pPr algn="l"/>
            <a:endParaRPr lang="en-US" sz="2000" i="0">
              <a:effectLst/>
              <a:latin typeface="Inter"/>
            </a:endParaRPr>
          </a:p>
          <a:p>
            <a:pPr algn="l"/>
            <a:r>
              <a:rPr lang="en-US" sz="2000" b="1" i="0">
                <a:effectLst/>
                <a:latin typeface="Inter"/>
              </a:rPr>
              <a:t>Life Skills: </a:t>
            </a:r>
            <a:r>
              <a:rPr lang="en-US" sz="2000" i="0">
                <a:effectLst/>
                <a:latin typeface="Inter"/>
              </a:rPr>
              <a:t>The percentage of 6</a:t>
            </a:r>
            <a:r>
              <a:rPr lang="en-US" sz="2000" i="0" baseline="30000">
                <a:effectLst/>
                <a:latin typeface="Inter"/>
              </a:rPr>
              <a:t>th</a:t>
            </a:r>
            <a:r>
              <a:rPr lang="en-US" sz="2000" i="0">
                <a:effectLst/>
                <a:latin typeface="Inter"/>
              </a:rPr>
              <a:t>, 8</a:t>
            </a:r>
            <a:r>
              <a:rPr lang="en-US" sz="2000" i="0" baseline="30000">
                <a:effectLst/>
                <a:latin typeface="Inter"/>
              </a:rPr>
              <a:t>th</a:t>
            </a:r>
            <a:r>
              <a:rPr lang="en-US" sz="2000" i="0">
                <a:effectLst/>
                <a:latin typeface="Inter"/>
              </a:rPr>
              <a:t>, and 12</a:t>
            </a:r>
            <a:r>
              <a:rPr lang="en-US" sz="2000" i="0" baseline="30000">
                <a:effectLst/>
                <a:latin typeface="Inter"/>
              </a:rPr>
              <a:t>th</a:t>
            </a:r>
            <a:r>
              <a:rPr lang="en-US" sz="2000" i="0">
                <a:effectLst/>
                <a:latin typeface="Inter"/>
              </a:rPr>
              <a:t> grade students who demonstrate benchmarked competencies in the skills listed in the Portrait of a Learner using age-appropriate assessments will increase by X% in June 2027 to Y% by June 2030.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B7C4DE-94A8-8605-9645-9334790C9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4454" y="2553730"/>
            <a:ext cx="2313907" cy="3263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066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66CCBC-1E39-17D0-FAA5-74861914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461" y="728664"/>
            <a:ext cx="4984813" cy="315708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Graduate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ECB67-FF90-6001-2BB5-F5CC12C26E86}"/>
              </a:ext>
            </a:extLst>
          </p:cNvPr>
          <p:cNvSpPr txBox="1"/>
          <p:nvPr/>
        </p:nvSpPr>
        <p:spPr>
          <a:xfrm>
            <a:off x="6367461" y="4072045"/>
            <a:ext cx="4984813" cy="2057289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hlinkClick r:id="rId2"/>
              </a:rPr>
              <a:t>Graduate-Profile-Poster-2018</a:t>
            </a:r>
            <a:endParaRPr lang="en-US" sz="2400"/>
          </a:p>
        </p:txBody>
      </p:sp>
      <p:pic>
        <p:nvPicPr>
          <p:cNvPr id="4" name="Content Placeholder 3" descr="A cover of a book&#10;&#10;AI-generated content may be incorrect.">
            <a:extLst>
              <a:ext uri="{FF2B5EF4-FFF2-40B4-BE49-F238E27FC236}">
                <a16:creationId xmlns:a16="http://schemas.microsoft.com/office/drawing/2014/main" id="{ABCE2494-A129-D997-C34F-35EF27449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771"/>
          <a:stretch/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58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D3BDB-84BE-BF51-897D-06B89420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1252970"/>
          </a:xfrm>
        </p:spPr>
        <p:txBody>
          <a:bodyPr anchor="b">
            <a:normAutofit/>
          </a:bodyPr>
          <a:lstStyle/>
          <a:p>
            <a:r>
              <a:rPr lang="en-US" sz="5600"/>
              <a:t>Agenda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artoon of a child and child using a computer&#10;&#10;AI-generated content may be incorrect.">
            <a:extLst>
              <a:ext uri="{FF2B5EF4-FFF2-40B4-BE49-F238E27FC236}">
                <a16:creationId xmlns:a16="http://schemas.microsoft.com/office/drawing/2014/main" id="{5025CF89-2157-B39C-1580-C03BCB733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-3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1BBB8-06B9-ED31-FF5B-8EB21334F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121408"/>
            <a:ext cx="4616837" cy="378328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Relax and have an informative webinar</a:t>
            </a:r>
            <a:endParaRPr lang="en-US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Share and Discuss Examples of Implementation</a:t>
            </a:r>
          </a:p>
          <a:p>
            <a:pPr lvl="1"/>
            <a:r>
              <a:rPr lang="en-US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Learning Accelerators, AI Teacher Assistants, Minecraft, Multimedia, Presentations</a:t>
            </a:r>
          </a:p>
          <a:p>
            <a:r>
              <a:rPr lang="en-US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Reflect on what was shared</a:t>
            </a: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071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70CF5-1CE9-38BF-6C8E-67F6A3CB1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anchor="t">
            <a:normAutofit/>
          </a:bodyPr>
          <a:lstStyle/>
          <a:p>
            <a:r>
              <a:rPr lang="en-US" sz="3600" b="1"/>
              <a:t>Process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90100-BF07-F396-4C6F-E40AD98FE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626" y="2128757"/>
            <a:ext cx="5073445" cy="359120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5 minutes of sharing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5 minutes to ask and clarify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Repeat steps 1 and 2 as needed (Open Mic)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Digital activity for all to reflect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Closing survey</a:t>
            </a:r>
          </a:p>
          <a:p>
            <a:endParaRPr lang="en-US" sz="2400"/>
          </a:p>
          <a:p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C39BC-44E3-EA97-10C3-ED88A3DDF6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1" r="2311"/>
          <a:stretch/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11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E0311CE5-3D05-493E-B9D2-CF549DF73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FADE4-4772-439A-6D22-C6D21BB5D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370" y="4249107"/>
            <a:ext cx="10191405" cy="11090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latin typeface="+mj-lt"/>
                <a:ea typeface="+mj-ea"/>
                <a:cs typeface="+mj-cs"/>
              </a:rPr>
              <a:t>Learning Accelerators, Immersive Reader</a:t>
            </a:r>
            <a:br>
              <a:rPr lang="en-US"/>
            </a:br>
            <a:r>
              <a:rPr lang="en-US" sz="2000"/>
              <a:t>November Webinar</a:t>
            </a:r>
            <a:endParaRPr lang="en-US" sz="2000" kern="1200">
              <a:latin typeface="+mj-lt"/>
            </a:endParaRP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5CBA624-1DC0-8F48-FD4F-9BDD072DC3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305" b="-1"/>
          <a:stretch/>
        </p:blipFill>
        <p:spPr>
          <a:xfrm>
            <a:off x="198741" y="171720"/>
            <a:ext cx="5803323" cy="3905677"/>
          </a:xfrm>
          <a:prstGeom prst="rect">
            <a:avLst/>
          </a:prstGeom>
        </p:spPr>
      </p:pic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6DE7F78-495A-4D73-967E-D759B6A706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66" r="3438" b="-2"/>
          <a:stretch/>
        </p:blipFill>
        <p:spPr>
          <a:xfrm>
            <a:off x="6189934" y="156394"/>
            <a:ext cx="5803323" cy="392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8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le of colorful papers&#10;&#10;AI-generated content may be incorrect.">
            <a:extLst>
              <a:ext uri="{FF2B5EF4-FFF2-40B4-BE49-F238E27FC236}">
                <a16:creationId xmlns:a16="http://schemas.microsoft.com/office/drawing/2014/main" id="{58122CE4-6298-EF86-6D82-2072B43EA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9" t="9457" r="44336" b="417"/>
          <a:stretch/>
        </p:blipFill>
        <p:spPr>
          <a:xfrm>
            <a:off x="5410220" y="10"/>
            <a:ext cx="6778046" cy="549403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790820-3E8F-8F0C-768F-AB1065717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6" y="5746071"/>
            <a:ext cx="7015499" cy="85226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/>
              <a:t>AI Teacher Assistants – October Webinar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51990-2C4C-4669-1F56-5C8C0B780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5056" y="5746071"/>
            <a:ext cx="4114801" cy="852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2000"/>
              <a:t>Have you used your AI Teacher Assistants?</a:t>
            </a:r>
          </a:p>
        </p:txBody>
      </p:sp>
      <p:pic>
        <p:nvPicPr>
          <p:cNvPr id="4" name="Picture 3" descr="A cartoon of a chat bubble with eyes&#10;&#10;AI-generated content may be incorrect.">
            <a:extLst>
              <a:ext uri="{FF2B5EF4-FFF2-40B4-BE49-F238E27FC236}">
                <a16:creationId xmlns:a16="http://schemas.microsoft.com/office/drawing/2014/main" id="{FE00FF04-6B4B-7E0A-8B5D-1B717EC62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" y="729054"/>
            <a:ext cx="7894053" cy="40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75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AA24DE7-C336-4994-8C52-D9B3F3D0F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3311" y="953311"/>
            <a:ext cx="10603149" cy="5263867"/>
          </a:xfrm>
          <a:prstGeom prst="roundRect">
            <a:avLst>
              <a:gd name="adj" fmla="val 1566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E0F38-06EB-A102-A22D-2BD5840EA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rect">
            <a:avLst/>
          </a:prstGeom>
          <a:solidFill>
            <a:srgbClr val="578076"/>
          </a:solidFill>
          <a:ln>
            <a:solidFill>
              <a:srgbClr val="57807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Recent Khan Academy Webinar for Teachers</a:t>
            </a:r>
          </a:p>
        </p:txBody>
      </p:sp>
      <p:pic>
        <p:nvPicPr>
          <p:cNvPr id="4" name="Online Media 3" title="Teachers: Supporting ALL Learners">
            <a:hlinkClick r:id="" action="ppaction://media"/>
            <a:extLst>
              <a:ext uri="{FF2B5EF4-FFF2-40B4-BE49-F238E27FC236}">
                <a16:creationId xmlns:a16="http://schemas.microsoft.com/office/drawing/2014/main" id="{4615E1DB-16DA-963D-AA6B-90F136E1A10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10665" y="1663056"/>
            <a:ext cx="6804078" cy="3844304"/>
          </a:xfrm>
          <a:prstGeom prst="rect">
            <a:avLst/>
          </a:prstGeom>
        </p:spPr>
      </p:pic>
      <p:pic>
        <p:nvPicPr>
          <p:cNvPr id="3" name="Picture 2" descr="People searching files, organizing digital database, file archive. Characters finding ...">
            <a:extLst>
              <a:ext uri="{FF2B5EF4-FFF2-40B4-BE49-F238E27FC236}">
                <a16:creationId xmlns:a16="http://schemas.microsoft.com/office/drawing/2014/main" id="{D9F79237-3239-7B60-F963-2D836F3BF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842" y="3801810"/>
            <a:ext cx="3027948" cy="201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34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7D65C7AE-43E6-DEEF-21C6-94F69770B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176" y="5344620"/>
            <a:ext cx="12202176" cy="1519355"/>
            <a:chOff x="-10176" y="5338644"/>
            <a:chExt cx="12202176" cy="15193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3E591D3-C82D-EFF2-C1B9-715BFB67ED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3B61A17-DD52-DE54-2FDF-45CAF92D02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8226086" y="2885969"/>
              <a:ext cx="1507122" cy="6424706"/>
            </a:xfrm>
            <a:prstGeom prst="rect">
              <a:avLst/>
            </a:prstGeom>
            <a:gradFill>
              <a:gsLst>
                <a:gs pos="98739">
                  <a:schemeClr val="accent5">
                    <a:alpha val="70000"/>
                  </a:schemeClr>
                </a:gs>
                <a:gs pos="45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DC8DB2-298F-EDD7-9BCE-78101BCDC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63FB33-CA2D-322B-BBD1-5713F1565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5614"/>
            <a:ext cx="8755123" cy="913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Creating Historical Simulations</a:t>
            </a:r>
            <a:r>
              <a:rPr lang="en-US" sz="3200">
                <a:solidFill>
                  <a:srgbClr val="FFFFFF"/>
                </a:solidFill>
              </a:rPr>
              <a:t> – CoPilot Created Scripts</a:t>
            </a:r>
            <a:endParaRPr lang="en-US" sz="3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piece of paper with black text&#10;&#10;AI-generated content may be incorrect.">
            <a:extLst>
              <a:ext uri="{FF2B5EF4-FFF2-40B4-BE49-F238E27FC236}">
                <a16:creationId xmlns:a16="http://schemas.microsoft.com/office/drawing/2014/main" id="{9D7631B9-CFF1-2D3A-C3B0-E8EA1B3876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95" t="2613" r="7" b="45833"/>
          <a:stretch/>
        </p:blipFill>
        <p:spPr>
          <a:xfrm>
            <a:off x="-613" y="-1"/>
            <a:ext cx="8336025" cy="5350468"/>
          </a:xfrm>
          <a:prstGeom prst="rect">
            <a:avLst/>
          </a:prstGeom>
        </p:spPr>
      </p:pic>
      <p:pic>
        <p:nvPicPr>
          <p:cNvPr id="4" name="Content Placeholder 3" descr="A group of people in a classroom&#10;&#10;AI-generated content may be incorrect.">
            <a:extLst>
              <a:ext uri="{FF2B5EF4-FFF2-40B4-BE49-F238E27FC236}">
                <a16:creationId xmlns:a16="http://schemas.microsoft.com/office/drawing/2014/main" id="{607BFEBF-445D-5D01-5EA0-145B37900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8460" r="1" b="1"/>
          <a:stretch/>
        </p:blipFill>
        <p:spPr>
          <a:xfrm>
            <a:off x="8312724" y="10"/>
            <a:ext cx="3879276" cy="2676121"/>
          </a:xfrm>
          <a:prstGeom prst="rect">
            <a:avLst/>
          </a:prstGeom>
        </p:spPr>
      </p:pic>
      <p:pic>
        <p:nvPicPr>
          <p:cNvPr id="6" name="Picture 5" descr="A close up of a map&#10;&#10;AI-generated content may be incorrect.">
            <a:extLst>
              <a:ext uri="{FF2B5EF4-FFF2-40B4-BE49-F238E27FC236}">
                <a16:creationId xmlns:a16="http://schemas.microsoft.com/office/drawing/2014/main" id="{597CF569-DB16-7773-DBF2-76880822E4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084" r="3" b="7033"/>
          <a:stretch/>
        </p:blipFill>
        <p:spPr>
          <a:xfrm>
            <a:off x="8312724" y="2672698"/>
            <a:ext cx="3878695" cy="267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06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video game graphics of a minecraft game&#10;&#10;AI-generated content may be incorrect.">
            <a:extLst>
              <a:ext uri="{FF2B5EF4-FFF2-40B4-BE49-F238E27FC236}">
                <a16:creationId xmlns:a16="http://schemas.microsoft.com/office/drawing/2014/main" id="{F0F751A4-4C93-E75D-96F8-62280C9A6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01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E2BF4D-FA1A-5906-9CB5-FADD412EB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Minecraft Edu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D568D-4382-F9C6-1CF0-36D0E3086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March Webinar</a:t>
            </a:r>
          </a:p>
        </p:txBody>
      </p:sp>
    </p:spTree>
    <p:extLst>
      <p:ext uri="{BB962C8B-B14F-4D97-AF65-F5344CB8AC3E}">
        <p14:creationId xmlns:p14="http://schemas.microsoft.com/office/powerpoint/2010/main" val="2707805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D6B7EE1-5440-6C5E-1742-190540C268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7" b="17006"/>
          <a:stretch/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2915B-BF74-92B2-E463-D22B767F6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6" y="5746071"/>
            <a:ext cx="7015499" cy="8522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Minecraft EDU Lesson Crafter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28B4E-2D43-EDB5-AC8B-BEC69D060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5056" y="5746071"/>
            <a:ext cx="4114801" cy="852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2000">
                <a:hlinkClick r:id="rId4"/>
              </a:rPr>
              <a:t>Minecraft Education Lesson Crafter Preview</a:t>
            </a:r>
            <a:endParaRPr lang="en-US" sz="2000"/>
          </a:p>
        </p:txBody>
      </p:sp>
      <p:pic>
        <p:nvPicPr>
          <p:cNvPr id="5" name="Picture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03979A6F-B002-081F-B37B-782D49F138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70" y="1599861"/>
            <a:ext cx="12045462" cy="22808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183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16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nline Media 3" title="Ted Turner Reserves - Conservation Story">
            <a:hlinkClick r:id="" action="ppaction://media"/>
            <a:extLst>
              <a:ext uri="{FF2B5EF4-FFF2-40B4-BE49-F238E27FC236}">
                <a16:creationId xmlns:a16="http://schemas.microsoft.com/office/drawing/2014/main" id="{9706DB4B-9447-5F58-7B8C-E61F1AD1659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60133" y="863239"/>
            <a:ext cx="9076265" cy="5128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9C22F2-9D87-DBB5-68CB-5544252D8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Real World Connection – Ted Turner </a:t>
            </a:r>
            <a:r>
              <a:rPr lang="en-US" sz="2600">
                <a:solidFill>
                  <a:srgbClr val="FFFFFF"/>
                </a:solidFill>
              </a:rPr>
              <a:t>Conservancy </a:t>
            </a:r>
            <a:endParaRPr lang="en-US" sz="2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16023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D65C7AE-43E6-DEEF-21C6-94F69770B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176" y="5344620"/>
            <a:ext cx="12202176" cy="1519355"/>
            <a:chOff x="-10176" y="5338644"/>
            <a:chExt cx="12202176" cy="15193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3E591D3-C82D-EFF2-C1B9-715BFB67ED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3B61A17-DD52-DE54-2FDF-45CAF92D02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8226086" y="2885969"/>
              <a:ext cx="1507122" cy="6424706"/>
            </a:xfrm>
            <a:prstGeom prst="rect">
              <a:avLst/>
            </a:prstGeom>
            <a:gradFill>
              <a:gsLst>
                <a:gs pos="98739">
                  <a:schemeClr val="accent5">
                    <a:alpha val="70000"/>
                  </a:schemeClr>
                </a:gs>
                <a:gs pos="45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DC8DB2-298F-EDD7-9BCE-78101BCDC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7EB0FA-C359-9D1D-088F-E95FC4329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5614"/>
            <a:ext cx="6784181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Exploring CTE Pathways in Minecraft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0BA5A6-884F-51B4-BC9F-DC91224B1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5" r="2" b="10417"/>
          <a:stretch/>
        </p:blipFill>
        <p:spPr>
          <a:xfrm>
            <a:off x="-7940" y="-1"/>
            <a:ext cx="8328605" cy="5348828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32C9A9-4DE1-7A47-F779-4A45F10DE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018"/>
          <a:stretch/>
        </p:blipFill>
        <p:spPr>
          <a:xfrm>
            <a:off x="8312724" y="10"/>
            <a:ext cx="3879276" cy="26761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5BEB52-B029-D01E-5C16-AF48776883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" r="3" b="5066"/>
          <a:stretch/>
        </p:blipFill>
        <p:spPr>
          <a:xfrm>
            <a:off x="8312724" y="2672698"/>
            <a:ext cx="3878695" cy="267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12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411518-B740-CDA8-1C70-2FBEA2808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Rebuilding a Community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DE8D3-927E-8239-BC1A-00DD8E166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9" r="-2" b="5657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023DBF-3869-0D8A-8D3B-0AEF944DA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616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52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A79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nline Media 3" title="Minecraft EDU Community Food Pantry.mov">
            <a:hlinkClick r:id="" action="ppaction://media"/>
            <a:extLst>
              <a:ext uri="{FF2B5EF4-FFF2-40B4-BE49-F238E27FC236}">
                <a16:creationId xmlns:a16="http://schemas.microsoft.com/office/drawing/2014/main" id="{BE156717-34A3-9E70-577B-109FDCC1913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63715" y="870759"/>
            <a:ext cx="9093198" cy="51130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BA7CD2-DDEB-BE56-558F-AF60F9EA6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Creating a Community Food Pantry</a:t>
            </a:r>
          </a:p>
        </p:txBody>
      </p:sp>
    </p:spTree>
    <p:extLst>
      <p:ext uri="{BB962C8B-B14F-4D97-AF65-F5344CB8AC3E}">
        <p14:creationId xmlns:p14="http://schemas.microsoft.com/office/powerpoint/2010/main" val="2987075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98E3A1-03E2-5922-A424-662F0DDFD7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0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EE9DA1-1AEE-FB2C-3506-473F18FBD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3962400"/>
            <a:ext cx="5505814" cy="16904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Meaningful Reflections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BF7B89-30CC-16A5-3E57-C0F44B855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0" r="-1" b="-1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1196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2AFE27-69F3-F335-02B1-E509336DF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en-US" sz="6600"/>
              <a:t>Examples of Canva and PowerPoint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08182CF-7C08-0F74-204B-BE207FC91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algn="l"/>
            <a:r>
              <a:rPr lang="en-US"/>
              <a:t>Brian Shares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92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splay board with writing and words&#10;&#10;AI-generated content may be incorrect.">
            <a:extLst>
              <a:ext uri="{FF2B5EF4-FFF2-40B4-BE49-F238E27FC236}">
                <a16:creationId xmlns:a16="http://schemas.microsoft.com/office/drawing/2014/main" id="{4EA3BBBF-2E7D-7404-DF94-B291D0657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99871" cy="6866446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F6FB61-C241-531B-FC33-1AB31CFE60B7}"/>
              </a:ext>
            </a:extLst>
          </p:cNvPr>
          <p:cNvSpPr txBox="1"/>
          <p:nvPr/>
        </p:nvSpPr>
        <p:spPr>
          <a:xfrm>
            <a:off x="8799871" y="1465008"/>
            <a:ext cx="33134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3rd Grade</a:t>
            </a:r>
          </a:p>
          <a:p>
            <a:endParaRPr lang="en-US" sz="4000"/>
          </a:p>
          <a:p>
            <a:r>
              <a:rPr lang="en-US" sz="4000"/>
              <a:t>SEL</a:t>
            </a:r>
          </a:p>
          <a:p>
            <a:endParaRPr lang="en-US" sz="4000"/>
          </a:p>
          <a:p>
            <a:r>
              <a:rPr lang="en-US" sz="4000"/>
              <a:t>Canva</a:t>
            </a:r>
          </a:p>
        </p:txBody>
      </p:sp>
    </p:spTree>
    <p:extLst>
      <p:ext uri="{BB962C8B-B14F-4D97-AF65-F5344CB8AC3E}">
        <p14:creationId xmlns:p14="http://schemas.microsoft.com/office/powerpoint/2010/main" val="222942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8C970-ECAA-8674-C7F9-89DB563B1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-up of a project&#10;&#10;AI-generated content may be incorrect.">
            <a:extLst>
              <a:ext uri="{FF2B5EF4-FFF2-40B4-BE49-F238E27FC236}">
                <a16:creationId xmlns:a16="http://schemas.microsoft.com/office/drawing/2014/main" id="{3375BE2F-544F-686B-BA43-2C0D6F764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23" y="0"/>
            <a:ext cx="11271153" cy="6858000"/>
          </a:xfrm>
        </p:spPr>
      </p:pic>
    </p:spTree>
    <p:extLst>
      <p:ext uri="{BB962C8B-B14F-4D97-AF65-F5344CB8AC3E}">
        <p14:creationId xmlns:p14="http://schemas.microsoft.com/office/powerpoint/2010/main" val="2816123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2D37E-6104-2BD8-AE2B-C3184A3A8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977"/>
            <a:ext cx="10515600" cy="1325563"/>
          </a:xfrm>
        </p:spPr>
        <p:txBody>
          <a:bodyPr/>
          <a:lstStyle/>
          <a:p>
            <a:pPr algn="ctr"/>
            <a:r>
              <a:rPr lang="en-US"/>
              <a:t>Rubrics</a:t>
            </a:r>
          </a:p>
        </p:txBody>
      </p:sp>
      <p:pic>
        <p:nvPicPr>
          <p:cNvPr id="5" name="Content Placeholder 4" descr="A close-up of a document">
            <a:extLst>
              <a:ext uri="{FF2B5EF4-FFF2-40B4-BE49-F238E27FC236}">
                <a16:creationId xmlns:a16="http://schemas.microsoft.com/office/drawing/2014/main" id="{AFFD875C-287D-9FD8-0B7E-B38E490E13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8" t="-986" r="3866" b="20755"/>
          <a:stretch/>
        </p:blipFill>
        <p:spPr>
          <a:xfrm>
            <a:off x="5990815" y="1336474"/>
            <a:ext cx="6201185" cy="4077105"/>
          </a:xfrm>
        </p:spPr>
      </p:pic>
      <p:pic>
        <p:nvPicPr>
          <p:cNvPr id="7" name="Picture 6" descr="A green paper with black text&#10;&#10;AI-generated content may be incorrect.">
            <a:extLst>
              <a:ext uri="{FF2B5EF4-FFF2-40B4-BE49-F238E27FC236}">
                <a16:creationId xmlns:a16="http://schemas.microsoft.com/office/drawing/2014/main" id="{4313D060-04FC-8C57-D522-4CFE7B180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4" t="2914" b="2929"/>
          <a:stretch/>
        </p:blipFill>
        <p:spPr>
          <a:xfrm rot="16200000">
            <a:off x="1116012" y="328404"/>
            <a:ext cx="3969162" cy="62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71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931EB-7947-CF11-CE38-E86A97A47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77429" y="2512076"/>
            <a:ext cx="6177562" cy="1325563"/>
          </a:xfrm>
        </p:spPr>
        <p:txBody>
          <a:bodyPr/>
          <a:lstStyle/>
          <a:p>
            <a:pPr algn="ctr"/>
            <a:r>
              <a:rPr lang="en-US"/>
              <a:t>Writing Stage</a:t>
            </a:r>
          </a:p>
        </p:txBody>
      </p:sp>
      <p:pic>
        <p:nvPicPr>
          <p:cNvPr id="5" name="Content Placeholder 4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65563A0D-2F09-FACE-D868-E953AE730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25" y="-1"/>
            <a:ext cx="5145076" cy="6858001"/>
          </a:xfrm>
        </p:spPr>
      </p:pic>
      <p:pic>
        <p:nvPicPr>
          <p:cNvPr id="7" name="Picture 6" descr="A paper with writing on it&#10;&#10;AI-generated content may be incorrect.">
            <a:extLst>
              <a:ext uri="{FF2B5EF4-FFF2-40B4-BE49-F238E27FC236}">
                <a16:creationId xmlns:a16="http://schemas.microsoft.com/office/drawing/2014/main" id="{4D33EE9E-E42F-E3CE-DE43-BF66E4FF0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49" y="-1"/>
            <a:ext cx="5145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00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4B13A-026C-CAE3-3A28-C3C9AF358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 with a computer screen&#10;&#10;AI-generated content may be incorrect.">
            <a:extLst>
              <a:ext uri="{FF2B5EF4-FFF2-40B4-BE49-F238E27FC236}">
                <a16:creationId xmlns:a16="http://schemas.microsoft.com/office/drawing/2014/main" id="{96A8FC61-EA6F-0730-3C13-EADAD81EC0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85819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E5DAF-CC63-7A8A-EBF4-1982B47EF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83890" y="1621990"/>
            <a:ext cx="4569542" cy="1325563"/>
          </a:xfrm>
        </p:spPr>
        <p:txBody>
          <a:bodyPr/>
          <a:lstStyle/>
          <a:p>
            <a:r>
              <a:rPr lang="en-US"/>
              <a:t>Canva</a:t>
            </a:r>
          </a:p>
        </p:txBody>
      </p:sp>
      <p:pic>
        <p:nvPicPr>
          <p:cNvPr id="5" name="Content Placeholder 4" descr="A computer on a table&#10;&#10;AI-generated content may be incorrect.">
            <a:extLst>
              <a:ext uri="{FF2B5EF4-FFF2-40B4-BE49-F238E27FC236}">
                <a16:creationId xmlns:a16="http://schemas.microsoft.com/office/drawing/2014/main" id="{7334D86B-E80A-CFB0-65B9-EA685A049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-373517"/>
            <a:ext cx="10515600" cy="7605033"/>
          </a:xfrm>
        </p:spPr>
      </p:pic>
    </p:spTree>
    <p:extLst>
      <p:ext uri="{BB962C8B-B14F-4D97-AF65-F5344CB8AC3E}">
        <p14:creationId xmlns:p14="http://schemas.microsoft.com/office/powerpoint/2010/main" val="1485137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B801-3E98-A079-1DEF-8A009A8B9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187" y="0"/>
            <a:ext cx="6506497" cy="785249"/>
          </a:xfrm>
        </p:spPr>
        <p:txBody>
          <a:bodyPr/>
          <a:lstStyle/>
          <a:p>
            <a:r>
              <a:rPr lang="en-US"/>
              <a:t>Printed Product</a:t>
            </a:r>
          </a:p>
        </p:txBody>
      </p:sp>
      <p:pic>
        <p:nvPicPr>
          <p:cNvPr id="5" name="Content Placeholder 4" descr="A book on a table&#10;&#10;AI-generated content may be incorrect.">
            <a:extLst>
              <a:ext uri="{FF2B5EF4-FFF2-40B4-BE49-F238E27FC236}">
                <a16:creationId xmlns:a16="http://schemas.microsoft.com/office/drawing/2014/main" id="{4C85B53B-A9E9-E2DE-7F80-AD03713A48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9" r="6969" b="20860"/>
          <a:stretch/>
        </p:blipFill>
        <p:spPr>
          <a:xfrm>
            <a:off x="0" y="0"/>
            <a:ext cx="4001729" cy="6860106"/>
          </a:xfrm>
        </p:spPr>
      </p:pic>
      <p:pic>
        <p:nvPicPr>
          <p:cNvPr id="7" name="Picture 6" descr="A book open to the ground&#10;&#10;AI-generated content may be incorrect.">
            <a:extLst>
              <a:ext uri="{FF2B5EF4-FFF2-40B4-BE49-F238E27FC236}">
                <a16:creationId xmlns:a16="http://schemas.microsoft.com/office/drawing/2014/main" id="{11DC031B-2C38-9F1C-7EB2-804EDECE3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1" t="6272" r="14859" b="5126"/>
          <a:stretch/>
        </p:blipFill>
        <p:spPr>
          <a:xfrm>
            <a:off x="4001729" y="700352"/>
            <a:ext cx="8190271" cy="615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99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5167E-39C2-2DFA-A6FD-51F931FC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omic book with cartoon characters&#10;&#10;AI-generated content may be incorrect.">
            <a:extLst>
              <a:ext uri="{FF2B5EF4-FFF2-40B4-BE49-F238E27FC236}">
                <a16:creationId xmlns:a16="http://schemas.microsoft.com/office/drawing/2014/main" id="{DA58368E-3305-D73C-2F7F-0886D58280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413835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AA266-644D-D9EC-A96D-1CC450BB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039113" y="2766218"/>
            <a:ext cx="6464808" cy="1325563"/>
          </a:xfrm>
        </p:spPr>
        <p:txBody>
          <a:bodyPr/>
          <a:lstStyle/>
          <a:p>
            <a:pPr algn="ctr"/>
            <a:r>
              <a:rPr lang="en-US"/>
              <a:t>Infographics</a:t>
            </a:r>
          </a:p>
        </p:txBody>
      </p:sp>
      <p:pic>
        <p:nvPicPr>
          <p:cNvPr id="5" name="Content Placeholder 4" descr="A bookmark on a table&#10;&#10;AI-generated content may be incorrect.">
            <a:extLst>
              <a:ext uri="{FF2B5EF4-FFF2-40B4-BE49-F238E27FC236}">
                <a16:creationId xmlns:a16="http://schemas.microsoft.com/office/drawing/2014/main" id="{03942091-2B12-AA19-137B-27AB4CD1D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9" r="7749" b="23011"/>
          <a:stretch/>
        </p:blipFill>
        <p:spPr>
          <a:xfrm>
            <a:off x="2652000" y="0"/>
            <a:ext cx="5292465" cy="6858000"/>
          </a:xfrm>
        </p:spPr>
      </p:pic>
      <p:pic>
        <p:nvPicPr>
          <p:cNvPr id="7" name="Picture 6" descr="A bookmark with animals and text&#10;&#10;AI-generated content may be incorrect.">
            <a:extLst>
              <a:ext uri="{FF2B5EF4-FFF2-40B4-BE49-F238E27FC236}">
                <a16:creationId xmlns:a16="http://schemas.microsoft.com/office/drawing/2014/main" id="{182C72DB-6C11-283E-6535-325F1FD68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8746" r="7749" b="10968"/>
          <a:stretch/>
        </p:blipFill>
        <p:spPr>
          <a:xfrm>
            <a:off x="7944465" y="0"/>
            <a:ext cx="4247535" cy="688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13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184F5-4EBB-2E08-61E8-80CD3F6C5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/>
              <a:t>4</a:t>
            </a:r>
            <a:r>
              <a:rPr lang="en-US" baseline="30000"/>
              <a:t>th</a:t>
            </a:r>
            <a:r>
              <a:rPr lang="en-US"/>
              <a:t> Grade  |  Social Studies  |  Word/PowerPoint</a:t>
            </a:r>
          </a:p>
        </p:txBody>
      </p:sp>
      <p:pic>
        <p:nvPicPr>
          <p:cNvPr id="5" name="Content Placeholder 4" descr="A poster with text on it&#10;&#10;AI-generated content may be incorrect.">
            <a:extLst>
              <a:ext uri="{FF2B5EF4-FFF2-40B4-BE49-F238E27FC236}">
                <a16:creationId xmlns:a16="http://schemas.microsoft.com/office/drawing/2014/main" id="{83B37EA3-3F78-C2BA-F093-3D378F68A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11" y="1274686"/>
            <a:ext cx="9925891" cy="5583314"/>
          </a:xfrm>
        </p:spPr>
      </p:pic>
    </p:spTree>
    <p:extLst>
      <p:ext uri="{BB962C8B-B14F-4D97-AF65-F5344CB8AC3E}">
        <p14:creationId xmlns:p14="http://schemas.microsoft.com/office/powerpoint/2010/main" val="3847343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A25F9-5591-15F8-D74D-1E9B69E46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 with text on it&#10;&#10;AI-generated content may be incorrect.">
            <a:extLst>
              <a:ext uri="{FF2B5EF4-FFF2-40B4-BE49-F238E27FC236}">
                <a16:creationId xmlns:a16="http://schemas.microsoft.com/office/drawing/2014/main" id="{6C9B8335-2544-E622-E21B-678652D3B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92988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board with many sticky notes&#10;&#10;AI-generated content may be incorrect.">
            <a:extLst>
              <a:ext uri="{FF2B5EF4-FFF2-40B4-BE49-F238E27FC236}">
                <a16:creationId xmlns:a16="http://schemas.microsoft.com/office/drawing/2014/main" id="{B07E3184-7472-0EEA-32B0-8F0AED8FC4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25349"/>
          <a:stretch/>
        </p:blipFill>
        <p:spPr>
          <a:xfrm>
            <a:off x="216310" y="0"/>
            <a:ext cx="5633884" cy="6920456"/>
          </a:xfrm>
        </p:spPr>
      </p:pic>
      <p:pic>
        <p:nvPicPr>
          <p:cNvPr id="7" name="Picture 6" descr="A paper with text on it&#10;&#10;AI-generated content may be incorrect.">
            <a:extLst>
              <a:ext uri="{FF2B5EF4-FFF2-40B4-BE49-F238E27FC236}">
                <a16:creationId xmlns:a16="http://schemas.microsoft.com/office/drawing/2014/main" id="{80941896-67C7-A7E9-EA08-414B05708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4" b="7670"/>
          <a:stretch/>
        </p:blipFill>
        <p:spPr>
          <a:xfrm>
            <a:off x="6179972" y="0"/>
            <a:ext cx="5903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613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hand on a computer&#10;&#10;AI-generated content may be incorrect.">
            <a:extLst>
              <a:ext uri="{FF2B5EF4-FFF2-40B4-BE49-F238E27FC236}">
                <a16:creationId xmlns:a16="http://schemas.microsoft.com/office/drawing/2014/main" id="{F18B5FE7-D248-9346-078A-556EBCE698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98102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EE8AE-79E5-9071-CE0B-B6790B6A6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788" y="365125"/>
            <a:ext cx="2418736" cy="5740707"/>
          </a:xfrm>
        </p:spPr>
        <p:txBody>
          <a:bodyPr/>
          <a:lstStyle/>
          <a:p>
            <a:r>
              <a:rPr lang="en-US"/>
              <a:t>Group</a:t>
            </a:r>
            <a:br>
              <a:rPr lang="en-US"/>
            </a:br>
            <a:r>
              <a:rPr lang="en-US"/>
              <a:t>Work</a:t>
            </a:r>
            <a:br>
              <a:rPr lang="en-US"/>
            </a:br>
            <a:r>
              <a:rPr lang="en-US"/>
              <a:t>Contract</a:t>
            </a:r>
          </a:p>
        </p:txBody>
      </p:sp>
      <p:pic>
        <p:nvPicPr>
          <p:cNvPr id="5" name="Content Placeholder 4" descr="A hand holding a group contract&#10;&#10;AI-generated content may be incorrect.">
            <a:extLst>
              <a:ext uri="{FF2B5EF4-FFF2-40B4-BE49-F238E27FC236}">
                <a16:creationId xmlns:a16="http://schemas.microsoft.com/office/drawing/2014/main" id="{C7760207-9887-4C3B-7506-08FDBB197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0" r="5776"/>
          <a:stretch/>
        </p:blipFill>
        <p:spPr>
          <a:xfrm>
            <a:off x="3038167" y="0"/>
            <a:ext cx="9153833" cy="6901757"/>
          </a:xfrm>
        </p:spPr>
      </p:pic>
    </p:spTree>
    <p:extLst>
      <p:ext uri="{BB962C8B-B14F-4D97-AF65-F5344CB8AC3E}">
        <p14:creationId xmlns:p14="http://schemas.microsoft.com/office/powerpoint/2010/main" val="25753379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97487-6E92-E6B4-08E0-4405E3A13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oster board with several posters&#10;&#10;AI-generated content may be incorrect.">
            <a:extLst>
              <a:ext uri="{FF2B5EF4-FFF2-40B4-BE49-F238E27FC236}">
                <a16:creationId xmlns:a16="http://schemas.microsoft.com/office/drawing/2014/main" id="{303D23E6-AA2A-6A74-8E04-F9D3D506D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159996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 up photo of a microphone in an outdoor concert">
            <a:extLst>
              <a:ext uri="{FF2B5EF4-FFF2-40B4-BE49-F238E27FC236}">
                <a16:creationId xmlns:a16="http://schemas.microsoft.com/office/drawing/2014/main" id="{D794890E-B23F-91F7-EA7E-D747C0ED1B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5488"/>
          <a:stretch/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3C360D-61C5-D395-43CD-368A6BC3E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28" y="4121944"/>
            <a:ext cx="7927785" cy="16206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Open Microphone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A0900-129D-90C0-5560-9F46D9884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9028" y="5737867"/>
            <a:ext cx="7942381" cy="61847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Please share one of your Teacher Stories</a:t>
            </a:r>
          </a:p>
        </p:txBody>
      </p:sp>
    </p:spTree>
    <p:extLst>
      <p:ext uri="{BB962C8B-B14F-4D97-AF65-F5344CB8AC3E}">
        <p14:creationId xmlns:p14="http://schemas.microsoft.com/office/powerpoint/2010/main" val="19314675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697E4-F79B-6974-952B-BDEA6B68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Reflection in Canva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32464-6460-3FCC-9330-8463E53FA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Find a flyer template to show your learning today. 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What resonated with you? 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What are you excited to try in your classroom?</a:t>
            </a:r>
            <a:endParaRPr lang="en-US"/>
          </a:p>
        </p:txBody>
      </p:sp>
      <p:pic>
        <p:nvPicPr>
          <p:cNvPr id="7" name="Picture 6" descr="A blue and purple gradient word&#10;&#10;AI-generated content may be incorrect.">
            <a:extLst>
              <a:ext uri="{FF2B5EF4-FFF2-40B4-BE49-F238E27FC236}">
                <a16:creationId xmlns:a16="http://schemas.microsoft.com/office/drawing/2014/main" id="{F9FCCEA8-745E-8981-6FCC-F4859EC17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993" y="2629502"/>
            <a:ext cx="8082013" cy="454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997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F8F747F-CB47-FE30-0B4B-3E4B4B9612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94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568829-B323-8E2A-EF44-CD627EFAB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083858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Digital Activity – Whiteboard Exit Ticket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5F8A4-1219-44AE-7CD6-816D45608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992067"/>
            <a:ext cx="3822189" cy="218489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ea typeface="+mn-lt"/>
                <a:cs typeface="+mn-lt"/>
                <a:hlinkClick r:id="rId4"/>
              </a:rPr>
              <a:t>Teacher Stories Digital Activity - Whiteboard Exit Ticket</a:t>
            </a:r>
            <a:endParaRPr lang="en-US" sz="2000">
              <a:ea typeface="+mn-lt"/>
              <a:cs typeface="+mn-lt"/>
            </a:endParaRP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8731424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567467-FCAD-75ED-8369-7532C0999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>
                <a:hlinkClick r:id="rId2"/>
              </a:rPr>
              <a:t>Please Complete the Feedback Form</a:t>
            </a:r>
            <a:endParaRPr lang="en-US" sz="3700"/>
          </a:p>
        </p:txBody>
      </p:sp>
      <p:pic>
        <p:nvPicPr>
          <p:cNvPr id="5" name="Content Placeholder 4" descr="A qr code on a card&#10;&#10;Description automatically generated">
            <a:extLst>
              <a:ext uri="{FF2B5EF4-FFF2-40B4-BE49-F238E27FC236}">
                <a16:creationId xmlns:a16="http://schemas.microsoft.com/office/drawing/2014/main" id="{387BBC28-7BD3-688B-A104-B43F4C5F6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633" r="-2" b="-2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5723B-4C8A-D7C5-D7D6-FFAE2ADF0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20465" y="2194102"/>
            <a:ext cx="4140013" cy="3908586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Your feedback informs what types of trainings we may offer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Your feedback can help us improve our training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We will send a follow-up form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We would love to visit your classroom and see how you're using AI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5206498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d red theater curtains">
            <a:extLst>
              <a:ext uri="{FF2B5EF4-FFF2-40B4-BE49-F238E27FC236}">
                <a16:creationId xmlns:a16="http://schemas.microsoft.com/office/drawing/2014/main" id="{8737B7D4-E19E-2217-C33A-40DC4D6EE2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0808" b="164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844212-F9CF-D0BA-35DF-72C05CDB3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Thank you for attending our EdTech Webinar!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301A0-2014-FD94-A521-B500634FE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7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FUSD Cutomized Text Font">
      <a:majorFont>
        <a:latin typeface="Bebas Neue"/>
        <a:ea typeface=""/>
        <a:cs typeface=""/>
      </a:majorFont>
      <a:minorFont>
        <a:latin typeface="Helvetic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c9e5c00-a221-44b3-87b9-8b60f90cc294" xsi:nil="true"/>
    <lcf76f155ced4ddcb4097134ff3c332f xmlns="fbee54da-eede-4f98-80ff-ba7ac21f35c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81709BA8F91409A5FECAD43C81D1A" ma:contentTypeVersion="18" ma:contentTypeDescription="Create a new document." ma:contentTypeScope="" ma:versionID="9904f928971314117a85949141b1cd3f">
  <xsd:schema xmlns:xsd="http://www.w3.org/2001/XMLSchema" xmlns:xs="http://www.w3.org/2001/XMLSchema" xmlns:p="http://schemas.microsoft.com/office/2006/metadata/properties" xmlns:ns2="dc9e5c00-a221-44b3-87b9-8b60f90cc294" xmlns:ns3="fbee54da-eede-4f98-80ff-ba7ac21f35c3" targetNamespace="http://schemas.microsoft.com/office/2006/metadata/properties" ma:root="true" ma:fieldsID="4240398dcd6a2f0590b03471f116bed3" ns2:_="" ns3:_="">
    <xsd:import namespace="dc9e5c00-a221-44b3-87b9-8b60f90cc294"/>
    <xsd:import namespace="fbee54da-eede-4f98-80ff-ba7ac21f35c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e5c00-a221-44b3-87b9-8b60f90cc29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277e553-1d57-480d-b7f7-82140e342798}" ma:internalName="TaxCatchAll" ma:showField="CatchAllData" ma:web="dc9e5c00-a221-44b3-87b9-8b60f90cc2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ee54da-eede-4f98-80ff-ba7ac21f35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777744c-bbfa-40ec-a124-bd5a05093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C98D28-0433-45B6-B9F7-0348F636B15C}">
  <ds:schemaRefs>
    <ds:schemaRef ds:uri="dc9e5c00-a221-44b3-87b9-8b60f90cc294"/>
    <ds:schemaRef ds:uri="fbee54da-eede-4f98-80ff-ba7ac21f35c3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C3EC2549-57E5-4C10-BDC3-B7E842118F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C968FD-34DD-451B-B3B4-161EE5311620}">
  <ds:schemaRefs>
    <ds:schemaRef ds:uri="dc9e5c00-a221-44b3-87b9-8b60f90cc294"/>
    <ds:schemaRef ds:uri="fbee54da-eede-4f98-80ff-ba7ac21f35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44</Slides>
  <Notes>5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office theme</vt:lpstr>
      <vt:lpstr>Office Theme</vt:lpstr>
      <vt:lpstr>Teacher Stories</vt:lpstr>
      <vt:lpstr>Welcome &amp; Norms</vt:lpstr>
      <vt:lpstr>Session is being Recorded</vt:lpstr>
      <vt:lpstr>Who is Fresno EdTech?</vt:lpstr>
      <vt:lpstr>Fresno EdTech Website (go.fresnou.org/edtech)</vt:lpstr>
      <vt:lpstr>Follow Fresno EdTech on Social Media</vt:lpstr>
      <vt:lpstr>Student Tech Scope  and Sequence</vt:lpstr>
      <vt:lpstr>Digital Citizenship</vt:lpstr>
      <vt:lpstr>PowerPoint Presentation</vt:lpstr>
      <vt:lpstr>Graduate Profile</vt:lpstr>
      <vt:lpstr>Agenda</vt:lpstr>
      <vt:lpstr>Process</vt:lpstr>
      <vt:lpstr>Learning Accelerators, Immersive Reader November Webinar</vt:lpstr>
      <vt:lpstr>AI Teacher Assistants – October Webinar</vt:lpstr>
      <vt:lpstr>Recent Khan Academy Webinar for Teachers</vt:lpstr>
      <vt:lpstr>Creating Historical Simulations – CoPilot Created Scripts</vt:lpstr>
      <vt:lpstr>Minecraft Edu</vt:lpstr>
      <vt:lpstr>Minecraft EDU Lesson Crafter</vt:lpstr>
      <vt:lpstr>Real World Connection – Ted Turner Conservancy </vt:lpstr>
      <vt:lpstr>Exploring CTE Pathways in Minecraft</vt:lpstr>
      <vt:lpstr>Rebuilding a Community</vt:lpstr>
      <vt:lpstr>Creating a Community Food Pantry</vt:lpstr>
      <vt:lpstr>Meaningful Reflections</vt:lpstr>
      <vt:lpstr>Examples of Canva and PowerPoint</vt:lpstr>
      <vt:lpstr>PowerPoint Presentation</vt:lpstr>
      <vt:lpstr>PowerPoint Presentation</vt:lpstr>
      <vt:lpstr>Rubrics</vt:lpstr>
      <vt:lpstr>Writing Stage</vt:lpstr>
      <vt:lpstr>PowerPoint Presentation</vt:lpstr>
      <vt:lpstr>Canva</vt:lpstr>
      <vt:lpstr>Printed Product</vt:lpstr>
      <vt:lpstr>PowerPoint Presentation</vt:lpstr>
      <vt:lpstr>Infographics</vt:lpstr>
      <vt:lpstr>4th Grade  |  Social Studies  |  Word/PowerPoint</vt:lpstr>
      <vt:lpstr>PowerPoint Presentation</vt:lpstr>
      <vt:lpstr>PowerPoint Presentation</vt:lpstr>
      <vt:lpstr>PowerPoint Presentation</vt:lpstr>
      <vt:lpstr>Group Work Contract</vt:lpstr>
      <vt:lpstr>PowerPoint Presentation</vt:lpstr>
      <vt:lpstr>Open Microphone</vt:lpstr>
      <vt:lpstr>Reflection in Canva</vt:lpstr>
      <vt:lpstr>Digital Activity – Whiteboard Exit Ticket</vt:lpstr>
      <vt:lpstr>Please Complete the Feedback Form</vt:lpstr>
      <vt:lpstr>Thank you for attending our EdTech Webinar!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Teacher Stories</dc:title>
  <dc:creator/>
  <cp:revision>4</cp:revision>
  <dcterms:created xsi:type="dcterms:W3CDTF">2025-04-08T17:23:12Z</dcterms:created>
  <dcterms:modified xsi:type="dcterms:W3CDTF">2025-05-06T22:35:19Z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0x010100CBB81709BA8F91409A5FECAD43C81D1A</vt:lpwstr>
  </property>
  <property fmtid="{D5CDD505-2E9C-101B-9397-08002B2CF9AE}" pid="3" name="MediaServiceImageTags">
    <vt:lpwstr/>
  </property>
</Properties>
</file>