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6" r:id="rId4"/>
    <p:sldId id="264" r:id="rId5"/>
    <p:sldId id="267" r:id="rId6"/>
    <p:sldId id="258" r:id="rId7"/>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Bender" initials="RB" lastIdx="0" clrIdx="0">
    <p:extLst>
      <p:ext uri="{19B8F6BF-5375-455C-9EA6-DF929625EA0E}">
        <p15:presenceInfo xmlns:p15="http://schemas.microsoft.com/office/powerpoint/2012/main" userId="S-1-5-21-46079087-208342557-2460595303-11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120" y="20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0AF86C-F966-429A-9BAD-81D1960A0416}"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587159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AF86C-F966-429A-9BAD-81D1960A0416}"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89324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0AF86C-F966-429A-9BAD-81D1960A0416}"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4119638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0AF86C-F966-429A-9BAD-81D1960A0416}" type="datetimeFigureOut">
              <a:rPr lang="en-US" smtClean="0"/>
              <a:t>7/31/2024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3349034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0AF86C-F966-429A-9BAD-81D1960A0416}" type="datetimeFigureOut">
              <a:rPr lang="en-US" smtClean="0"/>
              <a:t>7/31/2024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1762848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0AF86C-F966-429A-9BAD-81D1960A0416}" type="datetimeFigureOut">
              <a:rPr lang="en-US" smtClean="0"/>
              <a:t>7/31/2024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1186062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AF86C-F966-429A-9BAD-81D1960A0416}" type="datetimeFigureOut">
              <a:rPr lang="en-US" smtClean="0"/>
              <a:t>7/31/2024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3731533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0AF86C-F966-429A-9BAD-81D1960A0416}" type="datetimeFigureOut">
              <a:rPr lang="en-US" smtClean="0"/>
              <a:t>7/31/2024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185313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0AF86C-F966-429A-9BAD-81D1960A0416}" type="datetimeFigureOut">
              <a:rPr lang="en-US" smtClean="0"/>
              <a:t>7/31/2024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325484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AF86C-F966-429A-9BAD-81D1960A0416}"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2625704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0AF86C-F966-429A-9BAD-81D1960A0416}"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4F951-4FB9-40BE-91CF-BE1E41656236}" type="slidenum">
              <a:rPr lang="en-US" smtClean="0"/>
              <a:t>‹#›</a:t>
            </a:fld>
            <a:endParaRPr lang="en-US"/>
          </a:p>
        </p:txBody>
      </p:sp>
    </p:spTree>
    <p:extLst>
      <p:ext uri="{BB962C8B-B14F-4D97-AF65-F5344CB8AC3E}">
        <p14:creationId xmlns:p14="http://schemas.microsoft.com/office/powerpoint/2010/main" val="1116367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0AF86C-F966-429A-9BAD-81D1960A0416}" type="datetimeFigureOut">
              <a:rPr lang="en-US" smtClean="0"/>
              <a:t>7/31/2024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4F951-4FB9-40BE-91CF-BE1E41656236}" type="slidenum">
              <a:rPr lang="en-US" smtClean="0"/>
              <a:t>‹#›</a:t>
            </a:fld>
            <a:endParaRPr lang="en-US"/>
          </a:p>
        </p:txBody>
      </p:sp>
    </p:spTree>
    <p:extLst>
      <p:ext uri="{BB962C8B-B14F-4D97-AF65-F5344CB8AC3E}">
        <p14:creationId xmlns:p14="http://schemas.microsoft.com/office/powerpoint/2010/main" val="1128921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9296" cy="6858000"/>
          </a:xfrm>
          <a:prstGeom prst="rect">
            <a:avLst/>
          </a:prstGeom>
        </p:spPr>
      </p:pic>
      <p:sp>
        <p:nvSpPr>
          <p:cNvPr id="12" name="Rectangle 11"/>
          <p:cNvSpPr/>
          <p:nvPr/>
        </p:nvSpPr>
        <p:spPr>
          <a:xfrm>
            <a:off x="476419" y="245762"/>
            <a:ext cx="9403215" cy="1138773"/>
          </a:xfrm>
          <a:prstGeom prst="rect">
            <a:avLst/>
          </a:prstGeom>
        </p:spPr>
        <p:txBody>
          <a:bodyPr wrap="none">
            <a:spAutoFit/>
          </a:bodyPr>
          <a:lstStyle/>
          <a:p>
            <a:r>
              <a:rPr lang="en-US" sz="4400" cap="all" dirty="0"/>
              <a:t>Bellflower Unified School District</a:t>
            </a:r>
          </a:p>
          <a:p>
            <a:r>
              <a:rPr lang="en-US" sz="2400" cap="all" dirty="0"/>
              <a:t>R</a:t>
            </a:r>
            <a:r>
              <a:rPr lang="en-US" sz="2400" dirty="0"/>
              <a:t>eport to the Board for August 8, 2024</a:t>
            </a:r>
          </a:p>
        </p:txBody>
      </p:sp>
      <p:sp>
        <p:nvSpPr>
          <p:cNvPr id="2" name="TextBox 1"/>
          <p:cNvSpPr txBox="1"/>
          <p:nvPr/>
        </p:nvSpPr>
        <p:spPr>
          <a:xfrm>
            <a:off x="2506169" y="2494200"/>
            <a:ext cx="6478438" cy="1107996"/>
          </a:xfrm>
          <a:prstGeom prst="rect">
            <a:avLst/>
          </a:prstGeom>
          <a:noFill/>
        </p:spPr>
        <p:txBody>
          <a:bodyPr wrap="square" rtlCol="0">
            <a:spAutoFit/>
          </a:bodyPr>
          <a:lstStyle/>
          <a:p>
            <a:r>
              <a:rPr lang="en-US" dirty="0" smtClean="0"/>
              <a:t>Presented By:</a:t>
            </a:r>
          </a:p>
          <a:p>
            <a:pPr algn="ctr"/>
            <a:r>
              <a:rPr lang="en-US" sz="2800" b="1" dirty="0" smtClean="0"/>
              <a:t>WESTBERG WHITE ARCHITECTURE</a:t>
            </a:r>
          </a:p>
          <a:p>
            <a:pPr algn="ctr"/>
            <a:endParaRPr lang="en-US" sz="2000" dirty="0"/>
          </a:p>
        </p:txBody>
      </p:sp>
    </p:spTree>
    <p:extLst>
      <p:ext uri="{BB962C8B-B14F-4D97-AF65-F5344CB8AC3E}">
        <p14:creationId xmlns:p14="http://schemas.microsoft.com/office/powerpoint/2010/main" val="4005547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wipe(down)">
                                      <p:cBhvr>
                                        <p:cTn id="7" dur="580">
                                          <p:stCondLst>
                                            <p:cond delay="0"/>
                                          </p:stCondLst>
                                        </p:cTn>
                                        <p:tgtEl>
                                          <p:spTgt spid="12">
                                            <p:txEl>
                                              <p:pRg st="1" end="1"/>
                                            </p:txEl>
                                          </p:spTgt>
                                        </p:tgtEl>
                                      </p:cBhvr>
                                    </p:animEffect>
                                    <p:anim calcmode="lin" valueType="num">
                                      <p:cBhvr>
                                        <p:cTn id="8" dur="1822" tmFilter="0,0; 0.14,0.36; 0.43,0.73; 0.71,0.91; 1.0,1.0">
                                          <p:stCondLst>
                                            <p:cond delay="0"/>
                                          </p:stCondLst>
                                        </p:cTn>
                                        <p:tgtEl>
                                          <p:spTgt spid="12">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xEl>
                                              <p:pRg st="1" end="1"/>
                                            </p:txEl>
                                          </p:spTgt>
                                        </p:tgtEl>
                                      </p:cBhvr>
                                      <p:to x="100000" y="60000"/>
                                    </p:animScale>
                                    <p:animScale>
                                      <p:cBhvr>
                                        <p:cTn id="14" dur="166" decel="50000">
                                          <p:stCondLst>
                                            <p:cond delay="676"/>
                                          </p:stCondLst>
                                        </p:cTn>
                                        <p:tgtEl>
                                          <p:spTgt spid="12">
                                            <p:txEl>
                                              <p:pRg st="1" end="1"/>
                                            </p:txEl>
                                          </p:spTgt>
                                        </p:tgtEl>
                                      </p:cBhvr>
                                      <p:to x="100000" y="100000"/>
                                    </p:animScale>
                                    <p:animScale>
                                      <p:cBhvr>
                                        <p:cTn id="15" dur="26">
                                          <p:stCondLst>
                                            <p:cond delay="1312"/>
                                          </p:stCondLst>
                                        </p:cTn>
                                        <p:tgtEl>
                                          <p:spTgt spid="12">
                                            <p:txEl>
                                              <p:pRg st="1" end="1"/>
                                            </p:txEl>
                                          </p:spTgt>
                                        </p:tgtEl>
                                      </p:cBhvr>
                                      <p:to x="100000" y="80000"/>
                                    </p:animScale>
                                    <p:animScale>
                                      <p:cBhvr>
                                        <p:cTn id="16" dur="166" decel="50000">
                                          <p:stCondLst>
                                            <p:cond delay="1338"/>
                                          </p:stCondLst>
                                        </p:cTn>
                                        <p:tgtEl>
                                          <p:spTgt spid="12">
                                            <p:txEl>
                                              <p:pRg st="1" end="1"/>
                                            </p:txEl>
                                          </p:spTgt>
                                        </p:tgtEl>
                                      </p:cBhvr>
                                      <p:to x="100000" y="100000"/>
                                    </p:animScale>
                                    <p:animScale>
                                      <p:cBhvr>
                                        <p:cTn id="17" dur="26">
                                          <p:stCondLst>
                                            <p:cond delay="1642"/>
                                          </p:stCondLst>
                                        </p:cTn>
                                        <p:tgtEl>
                                          <p:spTgt spid="12">
                                            <p:txEl>
                                              <p:pRg st="1" end="1"/>
                                            </p:txEl>
                                          </p:spTgt>
                                        </p:tgtEl>
                                      </p:cBhvr>
                                      <p:to x="100000" y="90000"/>
                                    </p:animScale>
                                    <p:animScale>
                                      <p:cBhvr>
                                        <p:cTn id="18" dur="166" decel="50000">
                                          <p:stCondLst>
                                            <p:cond delay="1668"/>
                                          </p:stCondLst>
                                        </p:cTn>
                                        <p:tgtEl>
                                          <p:spTgt spid="12">
                                            <p:txEl>
                                              <p:pRg st="1" end="1"/>
                                            </p:txEl>
                                          </p:spTgt>
                                        </p:tgtEl>
                                      </p:cBhvr>
                                      <p:to x="100000" y="100000"/>
                                    </p:animScale>
                                    <p:animScale>
                                      <p:cBhvr>
                                        <p:cTn id="19" dur="26">
                                          <p:stCondLst>
                                            <p:cond delay="1808"/>
                                          </p:stCondLst>
                                        </p:cTn>
                                        <p:tgtEl>
                                          <p:spTgt spid="12">
                                            <p:txEl>
                                              <p:pRg st="1" end="1"/>
                                            </p:txEl>
                                          </p:spTgt>
                                        </p:tgtEl>
                                      </p:cBhvr>
                                      <p:to x="100000" y="95000"/>
                                    </p:animScale>
                                    <p:animScale>
                                      <p:cBhvr>
                                        <p:cTn id="20" dur="166" decel="50000">
                                          <p:stCondLst>
                                            <p:cond delay="1834"/>
                                          </p:stCondLst>
                                        </p:cTn>
                                        <p:tgtEl>
                                          <p:spTgt spid="12">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p:cTn id="25"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2">
                                            <p:txEl>
                                              <p:pRg st="0" end="0"/>
                                            </p:txEl>
                                          </p:spTgt>
                                        </p:tgtEl>
                                      </p:cBhvr>
                                    </p:animEffect>
                                  </p:childTnLst>
                                </p:cTn>
                              </p:par>
                              <p:par>
                                <p:cTn id="28" presetID="53" presetClass="entr" presetSubtype="16" fill="hold" nodeType="with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 calcmode="lin" valueType="num">
                                      <p:cBhvr>
                                        <p:cTn id="30"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31"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3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38"/>
            <a:ext cx="12189296" cy="6858000"/>
          </a:xfrm>
          <a:prstGeom prst="rect">
            <a:avLst/>
          </a:prstGeom>
        </p:spPr>
      </p:pic>
      <p:sp>
        <p:nvSpPr>
          <p:cNvPr id="12" name="Rectangle 11"/>
          <p:cNvSpPr/>
          <p:nvPr/>
        </p:nvSpPr>
        <p:spPr>
          <a:xfrm>
            <a:off x="476419" y="245762"/>
            <a:ext cx="9403215" cy="1138773"/>
          </a:xfrm>
          <a:prstGeom prst="rect">
            <a:avLst/>
          </a:prstGeom>
        </p:spPr>
        <p:txBody>
          <a:bodyPr wrap="none">
            <a:spAutoFit/>
          </a:bodyPr>
          <a:lstStyle/>
          <a:p>
            <a:r>
              <a:rPr lang="en-US" sz="4400" cap="all" dirty="0"/>
              <a:t>Bellflower Unified School District</a:t>
            </a:r>
          </a:p>
          <a:p>
            <a:r>
              <a:rPr lang="en-US" sz="2400" cap="all" dirty="0"/>
              <a:t>R</a:t>
            </a:r>
            <a:r>
              <a:rPr lang="en-US" sz="2400" dirty="0"/>
              <a:t>eport to the Board for August 8, 2024</a:t>
            </a:r>
          </a:p>
        </p:txBody>
      </p:sp>
      <p:sp>
        <p:nvSpPr>
          <p:cNvPr id="5" name="Rectangle 4"/>
          <p:cNvSpPr/>
          <p:nvPr/>
        </p:nvSpPr>
        <p:spPr>
          <a:xfrm>
            <a:off x="476419" y="1503898"/>
            <a:ext cx="6336350" cy="584775"/>
          </a:xfrm>
          <a:prstGeom prst="rect">
            <a:avLst/>
          </a:prstGeom>
        </p:spPr>
        <p:txBody>
          <a:bodyPr wrap="none">
            <a:spAutoFit/>
          </a:bodyPr>
          <a:lstStyle/>
          <a:p>
            <a:r>
              <a:rPr lang="en-US" sz="3200" dirty="0"/>
              <a:t>Mayfair High School – </a:t>
            </a:r>
            <a:r>
              <a:rPr lang="en-US" sz="3200" dirty="0" smtClean="0"/>
              <a:t>Athletic Fields </a:t>
            </a:r>
            <a:endParaRPr lang="en-US" sz="3200" dirty="0"/>
          </a:p>
        </p:txBody>
      </p:sp>
      <p:sp>
        <p:nvSpPr>
          <p:cNvPr id="8" name="TextBox 7"/>
          <p:cNvSpPr txBox="1"/>
          <p:nvPr/>
        </p:nvSpPr>
        <p:spPr>
          <a:xfrm>
            <a:off x="476419" y="2088673"/>
            <a:ext cx="11038703" cy="4524315"/>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District provided direction to move forward with the project in October 2023.</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A meeting with Stakeholders to review additional program requirements was convened on December 6, 2023.</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Direction to proceed with the additional scope requirements was provided by District on March 8, 2024.</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The March 13, 2024 Registration for a new project with added scope was revised with DSA on April 15, 2024.</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Acceptance of Application and Submittal for the new project was completed with DSA on May 28, 2024.</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The current Fire Flow Report was provided by District on June 13, 2024 and uploaded to DSA Box.</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Conceptual plan approval from LA County Flood Control for Channel Improvements received on June 13, 2024.</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An Estimated Construction Cost of $ 9,250,00.00 was provided to DSA, a ROM cost of $15 M reported to the Board in April 2023 should include the additional scope for the new project.</a:t>
            </a:r>
            <a:endParaRPr lang="en-US" dirty="0"/>
          </a:p>
        </p:txBody>
      </p:sp>
    </p:spTree>
    <p:extLst>
      <p:ext uri="{BB962C8B-B14F-4D97-AF65-F5344CB8AC3E}">
        <p14:creationId xmlns:p14="http://schemas.microsoft.com/office/powerpoint/2010/main" val="53515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1000"/>
                                        <p:tgtEl>
                                          <p:spTgt spid="8">
                                            <p:txEl>
                                              <p:pRg st="2" end="2"/>
                                            </p:txEl>
                                          </p:spTgt>
                                        </p:tgtEl>
                                      </p:cBhvr>
                                    </p:animEffect>
                                    <p:anim calcmode="lin" valueType="num">
                                      <p:cBhvr>
                                        <p:cTn id="2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xEl>
                                              <p:pRg st="6" end="6"/>
                                            </p:txEl>
                                          </p:spTgt>
                                        </p:tgtEl>
                                        <p:attrNameLst>
                                          <p:attrName>style.visibility</p:attrName>
                                        </p:attrNameLst>
                                      </p:cBhvr>
                                      <p:to>
                                        <p:strVal val="visible"/>
                                      </p:to>
                                    </p:set>
                                    <p:animEffect transition="in" filter="fade">
                                      <p:cBhvr>
                                        <p:cTn id="34" dur="1000"/>
                                        <p:tgtEl>
                                          <p:spTgt spid="8">
                                            <p:txEl>
                                              <p:pRg st="6" end="6"/>
                                            </p:txEl>
                                          </p:spTgt>
                                        </p:tgtEl>
                                      </p:cBhvr>
                                    </p:animEffect>
                                    <p:anim calcmode="lin" valueType="num">
                                      <p:cBhvr>
                                        <p:cTn id="3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
                                            <p:txEl>
                                              <p:pRg st="8" end="8"/>
                                            </p:txEl>
                                          </p:spTgt>
                                        </p:tgtEl>
                                        <p:attrNameLst>
                                          <p:attrName>style.visibility</p:attrName>
                                        </p:attrNameLst>
                                      </p:cBhvr>
                                      <p:to>
                                        <p:strVal val="visible"/>
                                      </p:to>
                                    </p:set>
                                    <p:animEffect transition="in" filter="fade">
                                      <p:cBhvr>
                                        <p:cTn id="41" dur="1000"/>
                                        <p:tgtEl>
                                          <p:spTgt spid="8">
                                            <p:txEl>
                                              <p:pRg st="8" end="8"/>
                                            </p:txEl>
                                          </p:spTgt>
                                        </p:tgtEl>
                                      </p:cBhvr>
                                    </p:animEffect>
                                    <p:anim calcmode="lin" valueType="num">
                                      <p:cBhvr>
                                        <p:cTn id="42"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8">
                                            <p:txEl>
                                              <p:pRg st="10" end="10"/>
                                            </p:txEl>
                                          </p:spTgt>
                                        </p:tgtEl>
                                        <p:attrNameLst>
                                          <p:attrName>style.visibility</p:attrName>
                                        </p:attrNameLst>
                                      </p:cBhvr>
                                      <p:to>
                                        <p:strVal val="visible"/>
                                      </p:to>
                                    </p:set>
                                    <p:animEffect transition="in" filter="fade">
                                      <p:cBhvr>
                                        <p:cTn id="48" dur="1000"/>
                                        <p:tgtEl>
                                          <p:spTgt spid="8">
                                            <p:txEl>
                                              <p:pRg st="10" end="10"/>
                                            </p:txEl>
                                          </p:spTgt>
                                        </p:tgtEl>
                                      </p:cBhvr>
                                    </p:animEffect>
                                    <p:anim calcmode="lin" valueType="num">
                                      <p:cBhvr>
                                        <p:cTn id="49"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50" dur="100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8">
                                            <p:txEl>
                                              <p:pRg st="12" end="12"/>
                                            </p:txEl>
                                          </p:spTgt>
                                        </p:tgtEl>
                                        <p:attrNameLst>
                                          <p:attrName>style.visibility</p:attrName>
                                        </p:attrNameLst>
                                      </p:cBhvr>
                                      <p:to>
                                        <p:strVal val="visible"/>
                                      </p:to>
                                    </p:set>
                                    <p:animEffect transition="in" filter="fade">
                                      <p:cBhvr>
                                        <p:cTn id="55" dur="1000"/>
                                        <p:tgtEl>
                                          <p:spTgt spid="8">
                                            <p:txEl>
                                              <p:pRg st="12" end="12"/>
                                            </p:txEl>
                                          </p:spTgt>
                                        </p:tgtEl>
                                      </p:cBhvr>
                                    </p:animEffect>
                                    <p:anim calcmode="lin" valueType="num">
                                      <p:cBhvr>
                                        <p:cTn id="56" dur="1000" fill="hold"/>
                                        <p:tgtEl>
                                          <p:spTgt spid="8">
                                            <p:txEl>
                                              <p:pRg st="12" end="12"/>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8">
                                            <p:txEl>
                                              <p:pRg st="14" end="14"/>
                                            </p:txEl>
                                          </p:spTgt>
                                        </p:tgtEl>
                                        <p:attrNameLst>
                                          <p:attrName>style.visibility</p:attrName>
                                        </p:attrNameLst>
                                      </p:cBhvr>
                                      <p:to>
                                        <p:strVal val="visible"/>
                                      </p:to>
                                    </p:set>
                                    <p:animEffect transition="in" filter="fade">
                                      <p:cBhvr>
                                        <p:cTn id="62" dur="1000"/>
                                        <p:tgtEl>
                                          <p:spTgt spid="8">
                                            <p:txEl>
                                              <p:pRg st="14" end="14"/>
                                            </p:txEl>
                                          </p:spTgt>
                                        </p:tgtEl>
                                      </p:cBhvr>
                                    </p:animEffect>
                                    <p:anim calcmode="lin" valueType="num">
                                      <p:cBhvr>
                                        <p:cTn id="63" dur="1000" fill="hold"/>
                                        <p:tgtEl>
                                          <p:spTgt spid="8">
                                            <p:txEl>
                                              <p:pRg st="14" end="14"/>
                                            </p:txEl>
                                          </p:spTgt>
                                        </p:tgtEl>
                                        <p:attrNameLst>
                                          <p:attrName>ppt_x</p:attrName>
                                        </p:attrNameLst>
                                      </p:cBhvr>
                                      <p:tavLst>
                                        <p:tav tm="0">
                                          <p:val>
                                            <p:strVal val="#ppt_x"/>
                                          </p:val>
                                        </p:tav>
                                        <p:tav tm="100000">
                                          <p:val>
                                            <p:strVal val="#ppt_x"/>
                                          </p:val>
                                        </p:tav>
                                      </p:tavLst>
                                    </p:anim>
                                    <p:anim calcmode="lin" valueType="num">
                                      <p:cBhvr>
                                        <p:cTn id="64" dur="1000" fill="hold"/>
                                        <p:tgtEl>
                                          <p:spTgt spid="8">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8" y="8237"/>
            <a:ext cx="12189296" cy="6858000"/>
          </a:xfrm>
          <a:prstGeom prst="rect">
            <a:avLst/>
          </a:prstGeom>
        </p:spPr>
      </p:pic>
      <p:sp>
        <p:nvSpPr>
          <p:cNvPr id="12" name="Rectangle 11"/>
          <p:cNvSpPr/>
          <p:nvPr/>
        </p:nvSpPr>
        <p:spPr>
          <a:xfrm>
            <a:off x="476419" y="245762"/>
            <a:ext cx="9403215" cy="1138773"/>
          </a:xfrm>
          <a:prstGeom prst="rect">
            <a:avLst/>
          </a:prstGeom>
        </p:spPr>
        <p:txBody>
          <a:bodyPr wrap="none">
            <a:spAutoFit/>
          </a:bodyPr>
          <a:lstStyle/>
          <a:p>
            <a:r>
              <a:rPr lang="en-US" sz="4400" cap="all" dirty="0"/>
              <a:t>Bellflower Unified School District</a:t>
            </a:r>
          </a:p>
          <a:p>
            <a:r>
              <a:rPr lang="en-US" sz="2400" cap="all" dirty="0"/>
              <a:t>R</a:t>
            </a:r>
            <a:r>
              <a:rPr lang="en-US" sz="2400" dirty="0"/>
              <a:t>eport to the Board for August 8, 2024</a:t>
            </a:r>
          </a:p>
        </p:txBody>
      </p:sp>
      <p:sp>
        <p:nvSpPr>
          <p:cNvPr id="5" name="Rectangle 4"/>
          <p:cNvSpPr/>
          <p:nvPr/>
        </p:nvSpPr>
        <p:spPr>
          <a:xfrm>
            <a:off x="476419" y="1502835"/>
            <a:ext cx="8363380" cy="584775"/>
          </a:xfrm>
          <a:prstGeom prst="rect">
            <a:avLst/>
          </a:prstGeom>
        </p:spPr>
        <p:txBody>
          <a:bodyPr wrap="none">
            <a:spAutoFit/>
          </a:bodyPr>
          <a:lstStyle/>
          <a:p>
            <a:r>
              <a:rPr lang="en-US" sz="3200" dirty="0"/>
              <a:t>Mayfair High School – </a:t>
            </a:r>
            <a:r>
              <a:rPr lang="en-US" sz="3200" dirty="0" smtClean="0"/>
              <a:t>Athletic Fields (continued) </a:t>
            </a:r>
            <a:endParaRPr lang="en-US" sz="3200" dirty="0"/>
          </a:p>
        </p:txBody>
      </p:sp>
      <p:sp>
        <p:nvSpPr>
          <p:cNvPr id="8" name="TextBox 7"/>
          <p:cNvSpPr txBox="1"/>
          <p:nvPr/>
        </p:nvSpPr>
        <p:spPr>
          <a:xfrm>
            <a:off x="476419" y="2087610"/>
            <a:ext cx="11467072"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DSA review was anticipated to finish on July 5, 2024, but as of 7/22/24 Access Compliance review has not started, projected finish date is now at August 7, 2024.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pic>
        <p:nvPicPr>
          <p:cNvPr id="2" name="Picture 1"/>
          <p:cNvPicPr>
            <a:picLocks noChangeAspect="1"/>
          </p:cNvPicPr>
          <p:nvPr/>
        </p:nvPicPr>
        <p:blipFill>
          <a:blip r:embed="rId3"/>
          <a:stretch>
            <a:fillRect/>
          </a:stretch>
        </p:blipFill>
        <p:spPr>
          <a:xfrm>
            <a:off x="5296929" y="2426904"/>
            <a:ext cx="5791200" cy="1541207"/>
          </a:xfrm>
          <a:prstGeom prst="rect">
            <a:avLst/>
          </a:prstGeom>
        </p:spPr>
      </p:pic>
      <p:sp>
        <p:nvSpPr>
          <p:cNvPr id="3" name="Rectangle 2"/>
          <p:cNvSpPr/>
          <p:nvPr/>
        </p:nvSpPr>
        <p:spPr>
          <a:xfrm>
            <a:off x="476419" y="3968111"/>
            <a:ext cx="11038703" cy="2308324"/>
          </a:xfrm>
          <a:prstGeom prst="rect">
            <a:avLst/>
          </a:prstGeom>
        </p:spPr>
        <p:txBody>
          <a:bodyPr wrap="square">
            <a:spAutoFit/>
          </a:bodyPr>
          <a:lstStyle/>
          <a:p>
            <a:pPr marL="285750" indent="-285750">
              <a:buFont typeface="Arial" panose="020B0604020202020204" pitchFamily="34" charset="0"/>
              <a:buChar char="•"/>
            </a:pPr>
            <a:r>
              <a:rPr lang="en-US" b="1" dirty="0"/>
              <a:t>Anticipating </a:t>
            </a:r>
            <a:r>
              <a:rPr lang="en-US" b="1" dirty="0" smtClean="0"/>
              <a:t>4 </a:t>
            </a:r>
            <a:r>
              <a:rPr lang="en-US" b="1" dirty="0"/>
              <a:t>weeks to respond to DSA comments and obtain </a:t>
            </a:r>
            <a:r>
              <a:rPr lang="en-US" b="1" dirty="0" smtClean="0"/>
              <a:t>approval, </a:t>
            </a:r>
            <a:r>
              <a:rPr lang="en-US" b="1" dirty="0"/>
              <a:t>bidding of the project </a:t>
            </a:r>
            <a:r>
              <a:rPr lang="en-US" b="1" dirty="0" smtClean="0"/>
              <a:t>should commence in late </a:t>
            </a:r>
            <a:r>
              <a:rPr lang="en-US" b="1" dirty="0"/>
              <a:t>September with </a:t>
            </a:r>
            <a:r>
              <a:rPr lang="en-US" b="1" dirty="0" smtClean="0"/>
              <a:t>a November </a:t>
            </a:r>
            <a:r>
              <a:rPr lang="en-US" b="1" dirty="0"/>
              <a:t>construction start date.</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According to a LA County Flood Control District moratorium, the window for construction in the Flood Control channel is between </a:t>
            </a:r>
            <a:r>
              <a:rPr lang="en-US" b="1" dirty="0" smtClean="0"/>
              <a:t>April </a:t>
            </a:r>
            <a:r>
              <a:rPr lang="en-US" b="1" dirty="0"/>
              <a:t>and </a:t>
            </a:r>
            <a:r>
              <a:rPr lang="en-US" b="1" dirty="0" smtClean="0"/>
              <a:t>October, </a:t>
            </a:r>
            <a:r>
              <a:rPr lang="en-US" b="1" dirty="0"/>
              <a:t>making this work the first priority for a construction milestone.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To meet the 2025 Football Season, </a:t>
            </a:r>
            <a:r>
              <a:rPr lang="en-US" b="1" dirty="0" smtClean="0"/>
              <a:t>the Stadium and practice fields portion of the </a:t>
            </a:r>
            <a:r>
              <a:rPr lang="en-US" b="1" dirty="0"/>
              <a:t>project </a:t>
            </a:r>
            <a:r>
              <a:rPr lang="en-US" b="1" dirty="0" smtClean="0"/>
              <a:t>will be scheduled to completed </a:t>
            </a:r>
            <a:r>
              <a:rPr lang="en-US" b="1" dirty="0"/>
              <a:t>in August, providing an </a:t>
            </a:r>
            <a:r>
              <a:rPr lang="en-US" b="1" dirty="0" smtClean="0"/>
              <a:t>ten </a:t>
            </a:r>
            <a:r>
              <a:rPr lang="en-US" b="1" dirty="0"/>
              <a:t>month construction </a:t>
            </a:r>
            <a:r>
              <a:rPr lang="en-US" b="1" dirty="0" smtClean="0"/>
              <a:t>duration, with final completion in November.</a:t>
            </a:r>
            <a:endParaRPr lang="en-US" b="1" dirty="0"/>
          </a:p>
        </p:txBody>
      </p:sp>
    </p:spTree>
    <p:extLst>
      <p:ext uri="{BB962C8B-B14F-4D97-AF65-F5344CB8AC3E}">
        <p14:creationId xmlns:p14="http://schemas.microsoft.com/office/powerpoint/2010/main" val="420344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1000"/>
                                        <p:tgtEl>
                                          <p:spTgt spid="3">
                                            <p:txEl>
                                              <p:pRg st="0" end="0"/>
                                            </p:txEl>
                                          </p:spTgt>
                                        </p:tgtEl>
                                      </p:cBhvr>
                                    </p:animEffect>
                                    <p:anim calcmode="lin" valueType="num">
                                      <p:cBhvr>
                                        <p:cTn id="2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2" end="2"/>
                                            </p:txEl>
                                          </p:spTgt>
                                        </p:tgtEl>
                                        <p:attrNameLst>
                                          <p:attrName>style.visibility</p:attrName>
                                        </p:attrNameLst>
                                      </p:cBhvr>
                                      <p:to>
                                        <p:strVal val="visible"/>
                                      </p:to>
                                    </p:set>
                                    <p:animEffect transition="in" filter="fade">
                                      <p:cBhvr>
                                        <p:cTn id="34" dur="1000"/>
                                        <p:tgtEl>
                                          <p:spTgt spid="3">
                                            <p:txEl>
                                              <p:pRg st="2" end="2"/>
                                            </p:txEl>
                                          </p:spTgt>
                                        </p:tgtEl>
                                      </p:cBhvr>
                                    </p:animEffect>
                                    <p:anim calcmode="lin" valueType="num">
                                      <p:cBhvr>
                                        <p:cTn id="3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38"/>
            <a:ext cx="12189296" cy="6858000"/>
          </a:xfrm>
          <a:prstGeom prst="rect">
            <a:avLst/>
          </a:prstGeom>
        </p:spPr>
      </p:pic>
      <p:sp>
        <p:nvSpPr>
          <p:cNvPr id="12" name="Rectangle 11"/>
          <p:cNvSpPr/>
          <p:nvPr/>
        </p:nvSpPr>
        <p:spPr>
          <a:xfrm>
            <a:off x="476419" y="245762"/>
            <a:ext cx="9403215" cy="1138773"/>
          </a:xfrm>
          <a:prstGeom prst="rect">
            <a:avLst/>
          </a:prstGeom>
        </p:spPr>
        <p:txBody>
          <a:bodyPr wrap="none">
            <a:spAutoFit/>
          </a:bodyPr>
          <a:lstStyle/>
          <a:p>
            <a:r>
              <a:rPr lang="en-US" sz="4400" cap="all" dirty="0"/>
              <a:t>Bellflower Unified School District</a:t>
            </a:r>
          </a:p>
          <a:p>
            <a:r>
              <a:rPr lang="en-US" sz="2400" cap="all" dirty="0"/>
              <a:t>R</a:t>
            </a:r>
            <a:r>
              <a:rPr lang="en-US" sz="2400" dirty="0"/>
              <a:t>eport to the Board for August 8, 2024</a:t>
            </a:r>
          </a:p>
        </p:txBody>
      </p:sp>
      <p:sp>
        <p:nvSpPr>
          <p:cNvPr id="5" name="Rectangle 4"/>
          <p:cNvSpPr/>
          <p:nvPr/>
        </p:nvSpPr>
        <p:spPr>
          <a:xfrm>
            <a:off x="476419" y="1507244"/>
            <a:ext cx="8846909" cy="584775"/>
          </a:xfrm>
          <a:prstGeom prst="rect">
            <a:avLst/>
          </a:prstGeom>
        </p:spPr>
        <p:txBody>
          <a:bodyPr wrap="none">
            <a:spAutoFit/>
          </a:bodyPr>
          <a:lstStyle/>
          <a:p>
            <a:r>
              <a:rPr lang="en-US" sz="3200" dirty="0" smtClean="0"/>
              <a:t>Thomas Jefferson Elementary School </a:t>
            </a:r>
            <a:r>
              <a:rPr lang="en-US" sz="3200" dirty="0"/>
              <a:t>– </a:t>
            </a:r>
            <a:r>
              <a:rPr lang="en-US" sz="3200" dirty="0" smtClean="0"/>
              <a:t>Parking Lot </a:t>
            </a:r>
            <a:endParaRPr lang="en-US" sz="3200" dirty="0"/>
          </a:p>
        </p:txBody>
      </p:sp>
      <p:sp>
        <p:nvSpPr>
          <p:cNvPr id="8" name="TextBox 7"/>
          <p:cNvSpPr txBox="1"/>
          <p:nvPr/>
        </p:nvSpPr>
        <p:spPr>
          <a:xfrm>
            <a:off x="476419" y="2092019"/>
            <a:ext cx="10882184"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t>District provided direction to move forward with the project in October 2023.</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At that time, the application and drawings prepared for DSA submittal on June 23, 2021 had been canceled by DSA as the project did not move forward with over 12 months of inactivity.</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DSA review comments as of 6/25/2021 required Local Fire Authority review for the Fire Access site plan and definition of the Path of Travel elements including accessible restrooms and drinking fountains to be included.</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Revisions to the drawings were completed per the earlier DSA comments and submittal to the Local </a:t>
            </a:r>
            <a:r>
              <a:rPr lang="en-US" b="1" dirty="0"/>
              <a:t>Fire Authority was made </a:t>
            </a:r>
            <a:r>
              <a:rPr lang="en-US" b="1" dirty="0" smtClean="0"/>
              <a:t>on May 13, 2024.</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Project was re-registered on June 20, 2024, a new application number will be issued and the re-submittal back to DSA will occur on August 1, 2024.</a:t>
            </a:r>
            <a:endParaRPr lang="en-US" dirty="0"/>
          </a:p>
        </p:txBody>
      </p:sp>
    </p:spTree>
    <p:extLst>
      <p:ext uri="{BB962C8B-B14F-4D97-AF65-F5344CB8AC3E}">
        <p14:creationId xmlns:p14="http://schemas.microsoft.com/office/powerpoint/2010/main" val="102348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1000"/>
                                        <p:tgtEl>
                                          <p:spTgt spid="8">
                                            <p:txEl>
                                              <p:pRg st="2" end="2"/>
                                            </p:txEl>
                                          </p:spTgt>
                                        </p:tgtEl>
                                      </p:cBhvr>
                                    </p:animEffect>
                                    <p:anim calcmode="lin" valueType="num">
                                      <p:cBhvr>
                                        <p:cTn id="2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xEl>
                                              <p:pRg st="6" end="6"/>
                                            </p:txEl>
                                          </p:spTgt>
                                        </p:tgtEl>
                                        <p:attrNameLst>
                                          <p:attrName>style.visibility</p:attrName>
                                        </p:attrNameLst>
                                      </p:cBhvr>
                                      <p:to>
                                        <p:strVal val="visible"/>
                                      </p:to>
                                    </p:set>
                                    <p:animEffect transition="in" filter="fade">
                                      <p:cBhvr>
                                        <p:cTn id="34" dur="1000"/>
                                        <p:tgtEl>
                                          <p:spTgt spid="8">
                                            <p:txEl>
                                              <p:pRg st="6" end="6"/>
                                            </p:txEl>
                                          </p:spTgt>
                                        </p:tgtEl>
                                      </p:cBhvr>
                                    </p:animEffect>
                                    <p:anim calcmode="lin" valueType="num">
                                      <p:cBhvr>
                                        <p:cTn id="35"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
                                            <p:txEl>
                                              <p:pRg st="8" end="8"/>
                                            </p:txEl>
                                          </p:spTgt>
                                        </p:tgtEl>
                                        <p:attrNameLst>
                                          <p:attrName>style.visibility</p:attrName>
                                        </p:attrNameLst>
                                      </p:cBhvr>
                                      <p:to>
                                        <p:strVal val="visible"/>
                                      </p:to>
                                    </p:set>
                                    <p:animEffect transition="in" filter="fade">
                                      <p:cBhvr>
                                        <p:cTn id="41" dur="1000"/>
                                        <p:tgtEl>
                                          <p:spTgt spid="8">
                                            <p:txEl>
                                              <p:pRg st="8" end="8"/>
                                            </p:txEl>
                                          </p:spTgt>
                                        </p:tgtEl>
                                      </p:cBhvr>
                                    </p:animEffect>
                                    <p:anim calcmode="lin" valueType="num">
                                      <p:cBhvr>
                                        <p:cTn id="42"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9296" cy="6858000"/>
          </a:xfrm>
          <a:prstGeom prst="rect">
            <a:avLst/>
          </a:prstGeom>
        </p:spPr>
      </p:pic>
      <p:sp>
        <p:nvSpPr>
          <p:cNvPr id="12" name="Rectangle 11"/>
          <p:cNvSpPr/>
          <p:nvPr/>
        </p:nvSpPr>
        <p:spPr>
          <a:xfrm>
            <a:off x="476419" y="245762"/>
            <a:ext cx="9403215" cy="1138773"/>
          </a:xfrm>
          <a:prstGeom prst="rect">
            <a:avLst/>
          </a:prstGeom>
        </p:spPr>
        <p:txBody>
          <a:bodyPr wrap="none">
            <a:spAutoFit/>
          </a:bodyPr>
          <a:lstStyle/>
          <a:p>
            <a:r>
              <a:rPr lang="en-US" sz="4400" cap="all" dirty="0"/>
              <a:t>Bellflower Unified School District</a:t>
            </a:r>
          </a:p>
          <a:p>
            <a:r>
              <a:rPr lang="en-US" sz="2400" cap="all" dirty="0"/>
              <a:t>R</a:t>
            </a:r>
            <a:r>
              <a:rPr lang="en-US" sz="2400" dirty="0"/>
              <a:t>eport to the Board for August 8, 2024</a:t>
            </a:r>
          </a:p>
        </p:txBody>
      </p:sp>
      <p:sp>
        <p:nvSpPr>
          <p:cNvPr id="5" name="Rectangle 4"/>
          <p:cNvSpPr/>
          <p:nvPr/>
        </p:nvSpPr>
        <p:spPr>
          <a:xfrm>
            <a:off x="476419" y="1503898"/>
            <a:ext cx="8667629" cy="584775"/>
          </a:xfrm>
          <a:prstGeom prst="rect">
            <a:avLst/>
          </a:prstGeom>
        </p:spPr>
        <p:txBody>
          <a:bodyPr wrap="none">
            <a:spAutoFit/>
          </a:bodyPr>
          <a:lstStyle/>
          <a:p>
            <a:r>
              <a:rPr lang="en-US" sz="3200" dirty="0" smtClean="0"/>
              <a:t>Thomas Jefferson Elementary School </a:t>
            </a:r>
            <a:r>
              <a:rPr lang="en-US" sz="3200" dirty="0"/>
              <a:t>– </a:t>
            </a:r>
            <a:r>
              <a:rPr lang="en-US" sz="3200" dirty="0" smtClean="0"/>
              <a:t>(Continued)</a:t>
            </a:r>
            <a:endParaRPr lang="en-US" sz="3200" dirty="0"/>
          </a:p>
        </p:txBody>
      </p:sp>
      <p:sp>
        <p:nvSpPr>
          <p:cNvPr id="8" name="TextBox 7"/>
          <p:cNvSpPr txBox="1"/>
          <p:nvPr/>
        </p:nvSpPr>
        <p:spPr>
          <a:xfrm>
            <a:off x="476419" y="2088673"/>
            <a:ext cx="10760676" cy="2585323"/>
          </a:xfrm>
          <a:prstGeom prst="rect">
            <a:avLst/>
          </a:prstGeom>
          <a:noFill/>
        </p:spPr>
        <p:txBody>
          <a:bodyPr wrap="square" rtlCol="0">
            <a:spAutoFit/>
          </a:bodyPr>
          <a:lstStyle/>
          <a:p>
            <a:pPr marL="285750" indent="-285750">
              <a:buFont typeface="Arial" panose="020B0604020202020204" pitchFamily="34" charset="0"/>
              <a:buChar char="•"/>
            </a:pPr>
            <a:r>
              <a:rPr lang="en-US" b="1" dirty="0"/>
              <a:t>Allowing 6 to 8 weeks for DSA review and response to comments should achieve DSA approval by the end of September 2024</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Advertising and Bidding of the project should commence in </a:t>
            </a:r>
            <a:r>
              <a:rPr lang="en-US" b="1" dirty="0"/>
              <a:t>October </a:t>
            </a:r>
            <a:r>
              <a:rPr lang="en-US" b="1" dirty="0" smtClean="0"/>
              <a:t>2024 with award of contract and start of construction scheduled for December 2024.</a:t>
            </a: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The Estimated Construction Costs reported on the DSA application was $600,000.00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74753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1000"/>
                                        <p:tgtEl>
                                          <p:spTgt spid="8">
                                            <p:txEl>
                                              <p:pRg st="2" end="2"/>
                                            </p:txEl>
                                          </p:spTgt>
                                        </p:tgtEl>
                                      </p:cBhvr>
                                    </p:animEffect>
                                    <p:anim calcmode="lin" valueType="num">
                                      <p:cBhvr>
                                        <p:cTn id="21"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1000"/>
                                        <p:tgtEl>
                                          <p:spTgt spid="8">
                                            <p:txEl>
                                              <p:pRg st="4" end="4"/>
                                            </p:txEl>
                                          </p:spTgt>
                                        </p:tgtEl>
                                      </p:cBhvr>
                                    </p:animEffect>
                                    <p:anim calcmode="lin" valueType="num">
                                      <p:cBhvr>
                                        <p:cTn id="2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2" y="-24714"/>
            <a:ext cx="12189296" cy="6858000"/>
          </a:xfrm>
          <a:prstGeom prst="rect">
            <a:avLst/>
          </a:prstGeom>
        </p:spPr>
      </p:pic>
      <p:sp>
        <p:nvSpPr>
          <p:cNvPr id="5" name="Rectangle 4"/>
          <p:cNvSpPr/>
          <p:nvPr/>
        </p:nvSpPr>
        <p:spPr>
          <a:xfrm>
            <a:off x="2825578" y="4016628"/>
            <a:ext cx="6096000" cy="830997"/>
          </a:xfrm>
          <a:prstGeom prst="rect">
            <a:avLst/>
          </a:prstGeom>
        </p:spPr>
        <p:txBody>
          <a:bodyPr>
            <a:spAutoFit/>
          </a:bodyPr>
          <a:lstStyle/>
          <a:p>
            <a:pPr algn="ctr"/>
            <a:r>
              <a:rPr lang="en-US" sz="4800" dirty="0" smtClean="0"/>
              <a:t>QUESTIONS ?</a:t>
            </a:r>
            <a:endParaRPr lang="en-US" sz="4800" dirty="0"/>
          </a:p>
        </p:txBody>
      </p:sp>
      <p:sp>
        <p:nvSpPr>
          <p:cNvPr id="6" name="Rectangle 5"/>
          <p:cNvSpPr/>
          <p:nvPr/>
        </p:nvSpPr>
        <p:spPr>
          <a:xfrm>
            <a:off x="512176" y="2192732"/>
            <a:ext cx="11037273" cy="1292662"/>
          </a:xfrm>
          <a:prstGeom prst="rect">
            <a:avLst/>
          </a:prstGeom>
        </p:spPr>
        <p:txBody>
          <a:bodyPr wrap="square">
            <a:spAutoFit/>
          </a:bodyPr>
          <a:lstStyle/>
          <a:p>
            <a:pPr algn="ctr"/>
            <a:r>
              <a:rPr lang="en-US" sz="2600" dirty="0" err="1" smtClean="0"/>
              <a:t>Westberg</a:t>
            </a:r>
            <a:r>
              <a:rPr lang="en-US" sz="2600" dirty="0" smtClean="0"/>
              <a:t> White Architecture appreciates the opportunity to be of service to the Staff and Board of Bellflower Unified School District, and would welcome the consideration to be involved in any and all future projects for the District.</a:t>
            </a:r>
            <a:endParaRPr lang="en-US" sz="2600" dirty="0"/>
          </a:p>
        </p:txBody>
      </p:sp>
    </p:spTree>
    <p:extLst>
      <p:ext uri="{BB962C8B-B14F-4D97-AF65-F5344CB8AC3E}">
        <p14:creationId xmlns:p14="http://schemas.microsoft.com/office/powerpoint/2010/main" val="18306299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1517</TotalTime>
  <Words>639</Words>
  <Application>Microsoft Office PowerPoint</Application>
  <PresentationFormat>Widescreen</PresentationFormat>
  <Paragraphs>55</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Bender</dc:creator>
  <cp:lastModifiedBy>Carrie Garcia</cp:lastModifiedBy>
  <cp:revision>95</cp:revision>
  <dcterms:created xsi:type="dcterms:W3CDTF">2024-07-16T00:51:16Z</dcterms:created>
  <dcterms:modified xsi:type="dcterms:W3CDTF">2024-07-31T22:21:17Z</dcterms:modified>
</cp:coreProperties>
</file>