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343" r:id="rId3"/>
    <p:sldId id="296" r:id="rId4"/>
    <p:sldId id="344" r:id="rId5"/>
    <p:sldId id="345" r:id="rId6"/>
    <p:sldId id="353" r:id="rId7"/>
    <p:sldId id="346" r:id="rId8"/>
    <p:sldId id="384" r:id="rId9"/>
    <p:sldId id="360" r:id="rId10"/>
    <p:sldId id="786" r:id="rId11"/>
    <p:sldId id="791" r:id="rId12"/>
    <p:sldId id="787" r:id="rId13"/>
    <p:sldId id="788" r:id="rId14"/>
    <p:sldId id="789" r:id="rId15"/>
    <p:sldId id="790" r:id="rId16"/>
    <p:sldId id="386" r:id="rId17"/>
    <p:sldId id="351" r:id="rId18"/>
    <p:sldId id="387" r:id="rId19"/>
    <p:sldId id="388" r:id="rId20"/>
    <p:sldId id="389" r:id="rId21"/>
    <p:sldId id="390" r:id="rId22"/>
    <p:sldId id="391" r:id="rId23"/>
    <p:sldId id="354" r:id="rId24"/>
    <p:sldId id="357" r:id="rId25"/>
    <p:sldId id="792" r:id="rId2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Muli Light" panose="020B0604020202020204" charset="0"/>
      <p:regular r:id="rId37"/>
      <p:bold r:id="rId38"/>
      <p:italic r:id="rId39"/>
      <p:boldItalic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Rockwell" panose="02060603020205020403" pitchFamily="18" charset="0"/>
      <p:regular r:id="rId45"/>
      <p:bold r:id="rId46"/>
      <p:italic r:id="rId47"/>
      <p:boldItalic r:id="rId48"/>
    </p:embeddedFont>
    <p:embeddedFont>
      <p:font typeface="Rockwell-Bold" panose="020B0500000000000000" pitchFamily="3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8A25"/>
    <a:srgbClr val="D5602B"/>
    <a:srgbClr val="F4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11E3AA-CDD1-4862-82A1-0AA47C75F04E}">
  <a:tblStyle styleId="{6D11E3AA-CDD1-4862-82A1-0AA47C75F0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91" autoAdjust="0"/>
  </p:normalViewPr>
  <p:slideViewPr>
    <p:cSldViewPr>
      <p:cViewPr varScale="1">
        <p:scale>
          <a:sx n="126" d="100"/>
          <a:sy n="126" d="100"/>
        </p:scale>
        <p:origin x="132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Ephrata School District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impositiva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actual/$1,000</a:t>
            </a:r>
          </a:p>
        </c:rich>
      </c:tx>
      <c:layout>
        <c:manualLayout>
          <c:xMode val="edge"/>
          <c:yMode val="edge"/>
          <c:x val="0.38556640705534279"/>
          <c:y val="7.85928537436499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975730671732193E-2"/>
          <c:y val="0.22978136953307801"/>
          <c:w val="0.97604853865653562"/>
          <c:h val="0.64167226022976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'M&amp;O'!$B$9</c:f>
              <c:strCache>
                <c:ptCount val="1"/>
                <c:pt idx="0">
                  <c:v>EP&amp;O</c:v>
                </c:pt>
              </c:strCache>
            </c:strRef>
          </c:tx>
          <c:spPr>
            <a:solidFill>
              <a:srgbClr val="006A64"/>
            </a:solidFill>
            <a:ln>
              <a:noFill/>
            </a:ln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5-485A-B322-9EC23585935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5-485A-B322-9EC23585935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5-485A-B322-9EC23585935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755-485A-B322-9EC23585935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755-485A-B322-9EC23585935E}"/>
              </c:ext>
            </c:extLst>
          </c:dPt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b="0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19-40C6-857F-A3DE9D7CC31B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'M&amp;O'!$B$10:$B$36</c:f>
              <c:numCache>
                <c:formatCode>#,##0.00</c:formatCode>
                <c:ptCount val="27"/>
                <c:pt idx="0">
                  <c:v>1.7010000000000001</c:v>
                </c:pt>
                <c:pt idx="1">
                  <c:v>1.7010000000000001</c:v>
                </c:pt>
                <c:pt idx="2">
                  <c:v>1.7010000000000001</c:v>
                </c:pt>
                <c:pt idx="3">
                  <c:v>1.7010000000000001</c:v>
                </c:pt>
                <c:pt idx="4">
                  <c:v>1.7010000000000001</c:v>
                </c:pt>
                <c:pt idx="5">
                  <c:v>1.7010000000000001</c:v>
                </c:pt>
                <c:pt idx="6">
                  <c:v>1.7010000000000001</c:v>
                </c:pt>
                <c:pt idx="7">
                  <c:v>1.7010000000000001</c:v>
                </c:pt>
                <c:pt idx="8">
                  <c:v>1.7010000000000001</c:v>
                </c:pt>
                <c:pt idx="9">
                  <c:v>1.7010000000000001</c:v>
                </c:pt>
                <c:pt idx="10">
                  <c:v>1.7010000000000001</c:v>
                </c:pt>
                <c:pt idx="11">
                  <c:v>1.7010000000000001</c:v>
                </c:pt>
                <c:pt idx="12">
                  <c:v>1.7010000000000001</c:v>
                </c:pt>
                <c:pt idx="13">
                  <c:v>1.7010000000000001</c:v>
                </c:pt>
                <c:pt idx="14">
                  <c:v>1.7010000000000001</c:v>
                </c:pt>
                <c:pt idx="15">
                  <c:v>1.7010000000000001</c:v>
                </c:pt>
                <c:pt idx="16">
                  <c:v>1.46</c:v>
                </c:pt>
                <c:pt idx="17">
                  <c:v>1.54</c:v>
                </c:pt>
                <c:pt idx="18">
                  <c:v>1.62</c:v>
                </c:pt>
                <c:pt idx="19">
                  <c:v>1.7</c:v>
                </c:pt>
                <c:pt idx="20">
                  <c:v>1.71</c:v>
                </c:pt>
                <c:pt idx="21">
                  <c:v>1.63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63D-4C5E-999C-0B05FB4C494B}"/>
            </c:ext>
          </c:extLst>
        </c:ser>
        <c:ser>
          <c:idx val="1"/>
          <c:order val="1"/>
          <c:tx>
            <c:strRef>
              <c:f>'M&amp;O'!$C$9</c:f>
              <c:strCache>
                <c:ptCount val="1"/>
                <c:pt idx="0">
                  <c:v>Impuesto sobre proyectos de capital</c:v>
                </c:pt>
              </c:strCache>
            </c:strRef>
          </c:tx>
          <c:spPr>
            <a:solidFill>
              <a:srgbClr val="86786F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'M&amp;O'!$C$10:$C$36</c:f>
              <c:numCache>
                <c:formatCode>#,##0.00</c:formatCode>
                <c:ptCount val="27"/>
                <c:pt idx="15">
                  <c:v>0.5</c:v>
                </c:pt>
                <c:pt idx="16">
                  <c:v>0.52</c:v>
                </c:pt>
                <c:pt idx="17">
                  <c:v>0.57999999999999996</c:v>
                </c:pt>
                <c:pt idx="18">
                  <c:v>0.65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DB1-4D5A-ACE1-645192A4F9D5}"/>
            </c:ext>
          </c:extLst>
        </c:ser>
        <c:ser>
          <c:idx val="4"/>
          <c:order val="2"/>
          <c:tx>
            <c:strRef>
              <c:f>'M&amp;O'!$D$9</c:f>
              <c:strCache>
                <c:ptCount val="1"/>
                <c:pt idx="0">
                  <c:v>Impuesto de transporte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A8-40E9-B947-6CCBF5256268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5-485A-B322-9EC23585935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55-485A-B322-9EC23585935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5-485A-B322-9EC23585935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55-485A-B322-9EC23585935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55-485A-B322-9EC23585935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55-485A-B322-9EC23585935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55-485A-B322-9EC23585935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55-485A-B322-9EC23585935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55-485A-B322-9EC23585935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55-485A-B322-9EC23585935E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55-485A-B322-9EC23585935E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55-485A-B322-9EC235859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'M&amp;O'!$D$10:$D$36</c:f>
              <c:numCache>
                <c:formatCode>"$"#,##0.00</c:formatCode>
                <c:ptCount val="27"/>
                <c:pt idx="17">
                  <c:v>0.22</c:v>
                </c:pt>
                <c:pt idx="18">
                  <c:v>0.24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CA8-40E9-B947-6CCBF5256268}"/>
            </c:ext>
          </c:extLst>
        </c:ser>
        <c:ser>
          <c:idx val="2"/>
          <c:order val="3"/>
          <c:tx>
            <c:strRef>
              <c:f>'M&amp;O'!$E$9</c:f>
              <c:strCache>
                <c:ptCount val="1"/>
                <c:pt idx="0">
                  <c:v>Bono Escolar</c:v>
                </c:pt>
              </c:strCache>
            </c:strRef>
          </c:tx>
          <c:spPr>
            <a:solidFill>
              <a:srgbClr val="DBC79D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'M&amp;O'!$E$10:$E$36</c:f>
              <c:numCache>
                <c:formatCode>#,##0.00</c:formatCode>
                <c:ptCount val="27"/>
                <c:pt idx="3">
                  <c:v>0.42</c:v>
                </c:pt>
                <c:pt idx="4">
                  <c:v>0.42</c:v>
                </c:pt>
                <c:pt idx="5">
                  <c:v>0.42</c:v>
                </c:pt>
                <c:pt idx="6">
                  <c:v>0.42</c:v>
                </c:pt>
                <c:pt idx="7">
                  <c:v>0.42499999999999999</c:v>
                </c:pt>
                <c:pt idx="8">
                  <c:v>0.42</c:v>
                </c:pt>
                <c:pt idx="9">
                  <c:v>0.42699999999999999</c:v>
                </c:pt>
                <c:pt idx="10">
                  <c:v>0.42599999999999999</c:v>
                </c:pt>
                <c:pt idx="11">
                  <c:v>0.42799999999999999</c:v>
                </c:pt>
                <c:pt idx="12">
                  <c:v>0.43</c:v>
                </c:pt>
                <c:pt idx="13">
                  <c:v>0.70299999999999996</c:v>
                </c:pt>
                <c:pt idx="14">
                  <c:v>1.3460000000000001</c:v>
                </c:pt>
                <c:pt idx="15">
                  <c:v>1.39</c:v>
                </c:pt>
                <c:pt idx="16">
                  <c:v>1.43</c:v>
                </c:pt>
                <c:pt idx="17">
                  <c:v>1.73</c:v>
                </c:pt>
                <c:pt idx="18">
                  <c:v>1.92</c:v>
                </c:pt>
                <c:pt idx="19">
                  <c:v>2.09</c:v>
                </c:pt>
                <c:pt idx="20">
                  <c:v>2.2999999999999998</c:v>
                </c:pt>
                <c:pt idx="21">
                  <c:v>2.44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DB1-4D5A-ACE1-645192A4F9D5}"/>
            </c:ext>
          </c:extLst>
        </c:ser>
        <c:ser>
          <c:idx val="5"/>
          <c:order val="4"/>
          <c:tx>
            <c:strRef>
              <c:f>'M&amp;O'!$F$9</c:f>
              <c:strCache>
                <c:ptCount val="1"/>
                <c:pt idx="0">
                  <c:v>Bono Futuro Posible</c:v>
                </c:pt>
              </c:strCache>
            </c:strRef>
          </c:tx>
          <c:spPr>
            <a:solidFill>
              <a:srgbClr val="1F7F98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'M&amp;O'!$F$10:$F$36</c:f>
              <c:numCache>
                <c:formatCode>#,##0.00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5-B4FE-490E-9404-6D79E5F3701B}"/>
            </c:ext>
          </c:extLst>
        </c:ser>
        <c:ser>
          <c:idx val="3"/>
          <c:order val="5"/>
          <c:tx>
            <c:strRef>
              <c:f>'M&amp;O'!$G$9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'M&amp;O'!$G$10:$G$36</c:f>
              <c:numCache>
                <c:formatCode>#,##0.00</c:formatCode>
                <c:ptCount val="27"/>
                <c:pt idx="0">
                  <c:v>1.7010000000000001</c:v>
                </c:pt>
                <c:pt idx="1">
                  <c:v>1.7010000000000001</c:v>
                </c:pt>
                <c:pt idx="2">
                  <c:v>1.7010000000000001</c:v>
                </c:pt>
                <c:pt idx="3">
                  <c:v>2.121</c:v>
                </c:pt>
                <c:pt idx="4">
                  <c:v>2.121</c:v>
                </c:pt>
                <c:pt idx="5">
                  <c:v>2.121</c:v>
                </c:pt>
                <c:pt idx="6">
                  <c:v>2.121</c:v>
                </c:pt>
                <c:pt idx="7">
                  <c:v>2.1259999999999999</c:v>
                </c:pt>
                <c:pt idx="8">
                  <c:v>2.121</c:v>
                </c:pt>
                <c:pt idx="9">
                  <c:v>2.1280000000000001</c:v>
                </c:pt>
                <c:pt idx="10">
                  <c:v>2.1270000000000002</c:v>
                </c:pt>
                <c:pt idx="11">
                  <c:v>2.129</c:v>
                </c:pt>
                <c:pt idx="12">
                  <c:v>2.1310000000000002</c:v>
                </c:pt>
                <c:pt idx="13">
                  <c:v>2.4039999999999999</c:v>
                </c:pt>
                <c:pt idx="14">
                  <c:v>3.0470000000000002</c:v>
                </c:pt>
                <c:pt idx="15">
                  <c:v>3.5910000000000002</c:v>
                </c:pt>
                <c:pt idx="16">
                  <c:v>3.41</c:v>
                </c:pt>
                <c:pt idx="17">
                  <c:v>4.07</c:v>
                </c:pt>
                <c:pt idx="18">
                  <c:v>4.43</c:v>
                </c:pt>
                <c:pt idx="19">
                  <c:v>3.79</c:v>
                </c:pt>
                <c:pt idx="20">
                  <c:v>4.01</c:v>
                </c:pt>
                <c:pt idx="21">
                  <c:v>4.07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6F-4F93-A8D7-BFF5E0587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42218368"/>
        <c:axId val="142219904"/>
      </c:barChart>
      <c:catAx>
        <c:axId val="142218368"/>
        <c:scaling>
          <c:orientation val="maxMin"/>
        </c:scaling>
        <c:delete val="0"/>
        <c:axPos val="t"/>
        <c:numFmt formatCode="General" sourceLinked="1"/>
        <c:majorTickMark val="none"/>
        <c:minorTickMark val="none"/>
        <c:tickLblPos val="low"/>
        <c:spPr>
          <a:ln/>
        </c:spPr>
        <c:txPr>
          <a:bodyPr rot="0" vert="horz"/>
          <a:lstStyle/>
          <a:p>
            <a:pPr>
              <a:defRPr baseline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42219904"/>
        <c:crosses val="max"/>
        <c:auto val="0"/>
        <c:lblAlgn val="ctr"/>
        <c:lblOffset val="100"/>
        <c:noMultiLvlLbl val="0"/>
      </c:catAx>
      <c:valAx>
        <c:axId val="142219904"/>
        <c:scaling>
          <c:orientation val="minMax"/>
          <c:max val="12"/>
          <c:min val="0"/>
        </c:scaling>
        <c:delete val="1"/>
        <c:axPos val="r"/>
        <c:majorGridlines>
          <c:spPr>
            <a:ln w="9525">
              <a:solidFill>
                <a:schemeClr val="tx1">
                  <a:alpha val="80000"/>
                </a:schemeClr>
              </a:solidFill>
            </a:ln>
          </c:spPr>
        </c:majorGridlines>
        <c:numFmt formatCode="&quot;$&quot;#,##0.00" sourceLinked="0"/>
        <c:majorTickMark val="out"/>
        <c:minorTickMark val="none"/>
        <c:tickLblPos val="nextTo"/>
        <c:crossAx val="142218368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Ephrata School District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i="0" baseline="0" dirty="0" err="1">
                <a:effectLst/>
              </a:rPr>
              <a:t>Tasa</a:t>
            </a:r>
            <a:r>
              <a:rPr lang="en-US" sz="1800" b="0" i="0" baseline="0" dirty="0">
                <a:effectLst/>
              </a:rPr>
              <a:t> </a:t>
            </a:r>
            <a:r>
              <a:rPr lang="en-US" sz="1800" b="0" i="0" baseline="0" dirty="0" err="1">
                <a:effectLst/>
              </a:rPr>
              <a:t>impositiva</a:t>
            </a:r>
            <a:r>
              <a:rPr lang="en-US" sz="1800" b="0" i="0" baseline="0" dirty="0">
                <a:effectLst/>
              </a:rPr>
              <a:t> actual/$1,000</a:t>
            </a:r>
            <a:endParaRPr lang="en-US" dirty="0">
              <a:effectLst/>
            </a:endParaRP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s-E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 de bonos de febrero de 2026 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$54,638,000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Impositiva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$4.50</a:t>
            </a:r>
          </a:p>
        </c:rich>
      </c:tx>
      <c:layout>
        <c:manualLayout>
          <c:xMode val="edge"/>
          <c:yMode val="edge"/>
          <c:x val="0.30935721187159243"/>
          <c:y val="2.6197617914549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975730671732193E-2"/>
          <c:y val="0.22978136953307801"/>
          <c:w val="0.97604853865653562"/>
          <c:h val="0.64167226022976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'M&amp;O'!$B$9</c:f>
              <c:strCache>
                <c:ptCount val="1"/>
                <c:pt idx="0">
                  <c:v>EP&amp;O</c:v>
                </c:pt>
              </c:strCache>
            </c:strRef>
          </c:tx>
          <c:spPr>
            <a:solidFill>
              <a:srgbClr val="006A64"/>
            </a:solidFill>
            <a:ln>
              <a:noFill/>
            </a:ln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5-485A-B322-9EC23585935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5-485A-B322-9EC23585935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5-485A-B322-9EC23585935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755-485A-B322-9EC23585935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755-485A-B322-9EC23585935E}"/>
              </c:ext>
            </c:extLst>
          </c:dPt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b="0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19-40C6-857F-A3DE9D7CC31B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'M&amp;O'!$B$10:$B$36</c:f>
              <c:numCache>
                <c:formatCode>#,##0.00</c:formatCode>
                <c:ptCount val="27"/>
                <c:pt idx="0">
                  <c:v>1.7010000000000001</c:v>
                </c:pt>
                <c:pt idx="1">
                  <c:v>1.7010000000000001</c:v>
                </c:pt>
                <c:pt idx="2">
                  <c:v>1.7010000000000001</c:v>
                </c:pt>
                <c:pt idx="3">
                  <c:v>1.7010000000000001</c:v>
                </c:pt>
                <c:pt idx="4">
                  <c:v>1.7010000000000001</c:v>
                </c:pt>
                <c:pt idx="5">
                  <c:v>1.7010000000000001</c:v>
                </c:pt>
                <c:pt idx="6">
                  <c:v>1.7010000000000001</c:v>
                </c:pt>
                <c:pt idx="7">
                  <c:v>1.7010000000000001</c:v>
                </c:pt>
                <c:pt idx="8">
                  <c:v>1.7010000000000001</c:v>
                </c:pt>
                <c:pt idx="9">
                  <c:v>1.7010000000000001</c:v>
                </c:pt>
                <c:pt idx="10">
                  <c:v>1.7010000000000001</c:v>
                </c:pt>
                <c:pt idx="11">
                  <c:v>1.7010000000000001</c:v>
                </c:pt>
                <c:pt idx="12">
                  <c:v>1.7010000000000001</c:v>
                </c:pt>
                <c:pt idx="13">
                  <c:v>1.7010000000000001</c:v>
                </c:pt>
                <c:pt idx="14">
                  <c:v>1.7010000000000001</c:v>
                </c:pt>
                <c:pt idx="15">
                  <c:v>1.7010000000000001</c:v>
                </c:pt>
                <c:pt idx="16">
                  <c:v>1.46</c:v>
                </c:pt>
                <c:pt idx="17">
                  <c:v>1.54</c:v>
                </c:pt>
                <c:pt idx="18">
                  <c:v>1.62</c:v>
                </c:pt>
                <c:pt idx="19">
                  <c:v>1.7</c:v>
                </c:pt>
                <c:pt idx="20">
                  <c:v>1.71</c:v>
                </c:pt>
                <c:pt idx="21">
                  <c:v>1.63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63D-4C5E-999C-0B05FB4C494B}"/>
            </c:ext>
          </c:extLst>
        </c:ser>
        <c:ser>
          <c:idx val="1"/>
          <c:order val="1"/>
          <c:tx>
            <c:strRef>
              <c:f>'M&amp;O'!$C$9</c:f>
              <c:strCache>
                <c:ptCount val="1"/>
                <c:pt idx="0">
                  <c:v>Impuesto sobre proyectos de capital</c:v>
                </c:pt>
              </c:strCache>
            </c:strRef>
          </c:tx>
          <c:spPr>
            <a:solidFill>
              <a:srgbClr val="86786F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'M&amp;O'!$C$10:$C$36</c:f>
              <c:numCache>
                <c:formatCode>#,##0.00</c:formatCode>
                <c:ptCount val="27"/>
                <c:pt idx="15">
                  <c:v>0.5</c:v>
                </c:pt>
                <c:pt idx="16">
                  <c:v>0.52</c:v>
                </c:pt>
                <c:pt idx="17">
                  <c:v>0.57999999999999996</c:v>
                </c:pt>
                <c:pt idx="18">
                  <c:v>0.65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DB1-4D5A-ACE1-645192A4F9D5}"/>
            </c:ext>
          </c:extLst>
        </c:ser>
        <c:ser>
          <c:idx val="4"/>
          <c:order val="2"/>
          <c:tx>
            <c:strRef>
              <c:f>'M&amp;O'!$D$9</c:f>
              <c:strCache>
                <c:ptCount val="1"/>
                <c:pt idx="0">
                  <c:v>Impuesto de transporte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A8-40E9-B947-6CCBF5256268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5-485A-B322-9EC23585935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55-485A-B322-9EC23585935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5-485A-B322-9EC23585935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55-485A-B322-9EC23585935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55-485A-B322-9EC23585935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55-485A-B322-9EC23585935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55-485A-B322-9EC23585935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55-485A-B322-9EC23585935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55-485A-B322-9EC23585935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55-485A-B322-9EC23585935E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55-485A-B322-9EC23585935E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55-485A-B322-9EC235859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'M&amp;O'!$D$10:$D$36</c:f>
              <c:numCache>
                <c:formatCode>"$"#,##0.00</c:formatCode>
                <c:ptCount val="27"/>
                <c:pt idx="17">
                  <c:v>0.22</c:v>
                </c:pt>
                <c:pt idx="18">
                  <c:v>0.24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CA8-40E9-B947-6CCBF5256268}"/>
            </c:ext>
          </c:extLst>
        </c:ser>
        <c:ser>
          <c:idx val="2"/>
          <c:order val="3"/>
          <c:tx>
            <c:strRef>
              <c:f>'M&amp;O'!$E$9</c:f>
              <c:strCache>
                <c:ptCount val="1"/>
                <c:pt idx="0">
                  <c:v>Bono Escolar</c:v>
                </c:pt>
              </c:strCache>
            </c:strRef>
          </c:tx>
          <c:spPr>
            <a:solidFill>
              <a:srgbClr val="DBC79D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'M&amp;O'!$E$10:$E$36</c:f>
              <c:numCache>
                <c:formatCode>#,##0.00</c:formatCode>
                <c:ptCount val="27"/>
                <c:pt idx="3">
                  <c:v>0.42</c:v>
                </c:pt>
                <c:pt idx="4">
                  <c:v>0.42</c:v>
                </c:pt>
                <c:pt idx="5">
                  <c:v>0.42</c:v>
                </c:pt>
                <c:pt idx="6">
                  <c:v>0.42</c:v>
                </c:pt>
                <c:pt idx="7">
                  <c:v>0.42499999999999999</c:v>
                </c:pt>
                <c:pt idx="8">
                  <c:v>0.42</c:v>
                </c:pt>
                <c:pt idx="9">
                  <c:v>0.42699999999999999</c:v>
                </c:pt>
                <c:pt idx="10">
                  <c:v>0.42599999999999999</c:v>
                </c:pt>
                <c:pt idx="11">
                  <c:v>0.42799999999999999</c:v>
                </c:pt>
                <c:pt idx="12">
                  <c:v>0.43</c:v>
                </c:pt>
                <c:pt idx="13">
                  <c:v>0.70299999999999996</c:v>
                </c:pt>
                <c:pt idx="14">
                  <c:v>1.3460000000000001</c:v>
                </c:pt>
                <c:pt idx="15">
                  <c:v>1.39</c:v>
                </c:pt>
                <c:pt idx="16">
                  <c:v>1.43</c:v>
                </c:pt>
                <c:pt idx="17">
                  <c:v>1.73</c:v>
                </c:pt>
                <c:pt idx="18">
                  <c:v>1.92</c:v>
                </c:pt>
                <c:pt idx="19">
                  <c:v>2.09</c:v>
                </c:pt>
                <c:pt idx="20">
                  <c:v>2.2999999999999998</c:v>
                </c:pt>
                <c:pt idx="21">
                  <c:v>2.44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DB1-4D5A-ACE1-645192A4F9D5}"/>
            </c:ext>
          </c:extLst>
        </c:ser>
        <c:ser>
          <c:idx val="5"/>
          <c:order val="4"/>
          <c:tx>
            <c:strRef>
              <c:f>'M&amp;O'!$F$9</c:f>
              <c:strCache>
                <c:ptCount val="1"/>
                <c:pt idx="0">
                  <c:v>Bono Futuro Posible</c:v>
                </c:pt>
              </c:strCache>
            </c:strRef>
          </c:tx>
          <c:spPr>
            <a:solidFill>
              <a:srgbClr val="1F7F98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'M&amp;O'!$F$10:$F$36</c:f>
              <c:numCache>
                <c:formatCode>#,##0.00</c:formatCode>
                <c:ptCount val="27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2.38</c:v>
                </c:pt>
                <c:pt idx="4">
                  <c:v>2.38</c:v>
                </c:pt>
                <c:pt idx="5">
                  <c:v>2.3740000000000001</c:v>
                </c:pt>
                <c:pt idx="6">
                  <c:v>2.38</c:v>
                </c:pt>
                <c:pt idx="7">
                  <c:v>2.37</c:v>
                </c:pt>
                <c:pt idx="8">
                  <c:v>2.38</c:v>
                </c:pt>
                <c:pt idx="9">
                  <c:v>2.37</c:v>
                </c:pt>
                <c:pt idx="10">
                  <c:v>2.37</c:v>
                </c:pt>
                <c:pt idx="11">
                  <c:v>2.37</c:v>
                </c:pt>
                <c:pt idx="12">
                  <c:v>2.37</c:v>
                </c:pt>
                <c:pt idx="13">
                  <c:v>2.0939999999999999</c:v>
                </c:pt>
                <c:pt idx="14">
                  <c:v>1.4570000000000001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E-490E-9404-6D79E5F3701B}"/>
            </c:ext>
          </c:extLst>
        </c:ser>
        <c:ser>
          <c:idx val="3"/>
          <c:order val="5"/>
          <c:tx>
            <c:strRef>
              <c:f>'M&amp;O'!$G$9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'M&amp;O'!$G$10:$G$36</c:f>
              <c:numCache>
                <c:formatCode>#,##0.00</c:formatCode>
                <c:ptCount val="27"/>
                <c:pt idx="0">
                  <c:v>4.5009999999999994</c:v>
                </c:pt>
                <c:pt idx="1">
                  <c:v>4.5009999999999994</c:v>
                </c:pt>
                <c:pt idx="2">
                  <c:v>4.5009999999999994</c:v>
                </c:pt>
                <c:pt idx="3">
                  <c:v>4.5009999999999994</c:v>
                </c:pt>
                <c:pt idx="4">
                  <c:v>4.5009999999999994</c:v>
                </c:pt>
                <c:pt idx="5">
                  <c:v>4.4950000000000001</c:v>
                </c:pt>
                <c:pt idx="6">
                  <c:v>4.5009999999999994</c:v>
                </c:pt>
                <c:pt idx="7">
                  <c:v>4.4960000000000004</c:v>
                </c:pt>
                <c:pt idx="8">
                  <c:v>4.5009999999999994</c:v>
                </c:pt>
                <c:pt idx="9">
                  <c:v>4.4980000000000002</c:v>
                </c:pt>
                <c:pt idx="10">
                  <c:v>4.4969999999999999</c:v>
                </c:pt>
                <c:pt idx="11">
                  <c:v>4.4990000000000006</c:v>
                </c:pt>
                <c:pt idx="12">
                  <c:v>4.5010000000000003</c:v>
                </c:pt>
                <c:pt idx="13">
                  <c:v>4.4979999999999993</c:v>
                </c:pt>
                <c:pt idx="14">
                  <c:v>4.5040000000000004</c:v>
                </c:pt>
                <c:pt idx="15">
                  <c:v>3.5910000000000002</c:v>
                </c:pt>
                <c:pt idx="16">
                  <c:v>3.41</c:v>
                </c:pt>
                <c:pt idx="17">
                  <c:v>4.07</c:v>
                </c:pt>
                <c:pt idx="18">
                  <c:v>4.43</c:v>
                </c:pt>
                <c:pt idx="19">
                  <c:v>3.79</c:v>
                </c:pt>
                <c:pt idx="20">
                  <c:v>4.01</c:v>
                </c:pt>
                <c:pt idx="21">
                  <c:v>4.07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6F-4F93-A8D7-BFF5E0587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42218368"/>
        <c:axId val="142219904"/>
      </c:barChart>
      <c:catAx>
        <c:axId val="142218368"/>
        <c:scaling>
          <c:orientation val="maxMin"/>
        </c:scaling>
        <c:delete val="0"/>
        <c:axPos val="t"/>
        <c:numFmt formatCode="General" sourceLinked="1"/>
        <c:majorTickMark val="none"/>
        <c:minorTickMark val="none"/>
        <c:tickLblPos val="low"/>
        <c:spPr>
          <a:ln/>
        </c:spPr>
        <c:txPr>
          <a:bodyPr rot="0" vert="horz"/>
          <a:lstStyle/>
          <a:p>
            <a:pPr>
              <a:defRPr baseline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42219904"/>
        <c:crosses val="max"/>
        <c:auto val="0"/>
        <c:lblAlgn val="ctr"/>
        <c:lblOffset val="100"/>
        <c:noMultiLvlLbl val="0"/>
      </c:catAx>
      <c:valAx>
        <c:axId val="142219904"/>
        <c:scaling>
          <c:orientation val="minMax"/>
          <c:max val="12"/>
          <c:min val="0"/>
        </c:scaling>
        <c:delete val="1"/>
        <c:axPos val="r"/>
        <c:majorGridlines>
          <c:spPr>
            <a:ln w="9525">
              <a:solidFill>
                <a:schemeClr val="tx1">
                  <a:alpha val="80000"/>
                </a:schemeClr>
              </a:solidFill>
            </a:ln>
          </c:spPr>
        </c:majorGridlines>
        <c:numFmt formatCode="&quot;$&quot;#,##0.00" sourceLinked="0"/>
        <c:majorTickMark val="out"/>
        <c:minorTickMark val="none"/>
        <c:tickLblPos val="nextTo"/>
        <c:crossAx val="142218368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b"/>
      <c:legendEntry>
        <c:idx val="5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Ephrata School District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i="0" baseline="0" dirty="0" err="1">
                <a:effectLst/>
              </a:rPr>
              <a:t>Tasa</a:t>
            </a:r>
            <a:r>
              <a:rPr lang="en-US" sz="1800" b="0" i="0" baseline="0" dirty="0">
                <a:effectLst/>
              </a:rPr>
              <a:t> </a:t>
            </a:r>
            <a:r>
              <a:rPr lang="en-US" sz="1800" b="0" i="0" baseline="0" dirty="0" err="1">
                <a:effectLst/>
              </a:rPr>
              <a:t>impositiva</a:t>
            </a:r>
            <a:r>
              <a:rPr lang="en-US" sz="1800" b="0" i="0" baseline="0" dirty="0">
                <a:effectLst/>
              </a:rPr>
              <a:t> actual/$1,000</a:t>
            </a:r>
            <a:endParaRPr lang="en-US" dirty="0">
              <a:effectLst/>
            </a:endParaRP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s-E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 de bonos de febrero de 2026 - 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$56,835,000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i="0" u="none" strike="noStrike" baseline="0" dirty="0" err="1">
                <a:effectLst/>
              </a:rPr>
              <a:t>Tasa</a:t>
            </a:r>
            <a:r>
              <a:rPr lang="en-US" sz="1800" b="0" i="0" u="none" strike="noStrike" baseline="0" dirty="0">
                <a:effectLst/>
              </a:rPr>
              <a:t> </a:t>
            </a:r>
            <a:r>
              <a:rPr lang="en-US" sz="1800" b="0" i="0" u="none" strike="noStrike" baseline="0" dirty="0" err="1">
                <a:effectLst/>
              </a:rPr>
              <a:t>Impositiva</a:t>
            </a:r>
            <a:r>
              <a:rPr lang="en-US" sz="1800" b="0" i="0" u="none" strike="noStrike" baseline="0" dirty="0">
                <a:effectLst/>
              </a:rPr>
              <a:t> Total  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$4.60</a:t>
            </a:r>
          </a:p>
        </c:rich>
      </c:tx>
      <c:layout>
        <c:manualLayout>
          <c:xMode val="edge"/>
          <c:yMode val="edge"/>
          <c:x val="0.309357211871592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975730671732193E-2"/>
          <c:y val="0.22978136953307801"/>
          <c:w val="0.97604853865653562"/>
          <c:h val="0.64167226022976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'M&amp;O'!$B$9</c:f>
              <c:strCache>
                <c:ptCount val="1"/>
                <c:pt idx="0">
                  <c:v>EP&amp;O</c:v>
                </c:pt>
              </c:strCache>
            </c:strRef>
          </c:tx>
          <c:spPr>
            <a:solidFill>
              <a:srgbClr val="006A64"/>
            </a:solidFill>
            <a:ln>
              <a:noFill/>
            </a:ln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5-485A-B322-9EC23585935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5-485A-B322-9EC23585935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5-485A-B322-9EC23585935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755-485A-B322-9EC23585935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755-485A-B322-9EC23585935E}"/>
              </c:ext>
            </c:extLst>
          </c:dPt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b="0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19-40C6-857F-A3DE9D7CC31B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'M&amp;O'!$B$10:$B$36</c:f>
              <c:numCache>
                <c:formatCode>#,##0.00</c:formatCode>
                <c:ptCount val="27"/>
                <c:pt idx="0">
                  <c:v>1.7010000000000001</c:v>
                </c:pt>
                <c:pt idx="1">
                  <c:v>1.7010000000000001</c:v>
                </c:pt>
                <c:pt idx="2">
                  <c:v>1.7010000000000001</c:v>
                </c:pt>
                <c:pt idx="3">
                  <c:v>1.7010000000000001</c:v>
                </c:pt>
                <c:pt idx="4">
                  <c:v>1.7010000000000001</c:v>
                </c:pt>
                <c:pt idx="5">
                  <c:v>1.7010000000000001</c:v>
                </c:pt>
                <c:pt idx="6">
                  <c:v>1.7010000000000001</c:v>
                </c:pt>
                <c:pt idx="7">
                  <c:v>1.7010000000000001</c:v>
                </c:pt>
                <c:pt idx="8">
                  <c:v>1.7010000000000001</c:v>
                </c:pt>
                <c:pt idx="9">
                  <c:v>1.7010000000000001</c:v>
                </c:pt>
                <c:pt idx="10">
                  <c:v>1.7010000000000001</c:v>
                </c:pt>
                <c:pt idx="11">
                  <c:v>1.7010000000000001</c:v>
                </c:pt>
                <c:pt idx="12">
                  <c:v>1.7010000000000001</c:v>
                </c:pt>
                <c:pt idx="13">
                  <c:v>1.7010000000000001</c:v>
                </c:pt>
                <c:pt idx="14">
                  <c:v>1.7010000000000001</c:v>
                </c:pt>
                <c:pt idx="15">
                  <c:v>1.7010000000000001</c:v>
                </c:pt>
                <c:pt idx="16">
                  <c:v>1.46</c:v>
                </c:pt>
                <c:pt idx="17">
                  <c:v>1.54</c:v>
                </c:pt>
                <c:pt idx="18">
                  <c:v>1.62</c:v>
                </c:pt>
                <c:pt idx="19">
                  <c:v>1.7</c:v>
                </c:pt>
                <c:pt idx="20">
                  <c:v>1.71</c:v>
                </c:pt>
                <c:pt idx="21">
                  <c:v>1.63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63D-4C5E-999C-0B05FB4C494B}"/>
            </c:ext>
          </c:extLst>
        </c:ser>
        <c:ser>
          <c:idx val="1"/>
          <c:order val="1"/>
          <c:tx>
            <c:strRef>
              <c:f>'M&amp;O'!$C$9</c:f>
              <c:strCache>
                <c:ptCount val="1"/>
                <c:pt idx="0">
                  <c:v>Impuesto sobre proyectos de capital</c:v>
                </c:pt>
              </c:strCache>
            </c:strRef>
          </c:tx>
          <c:spPr>
            <a:solidFill>
              <a:srgbClr val="86786F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'M&amp;O'!$C$10:$C$36</c:f>
              <c:numCache>
                <c:formatCode>#,##0.00</c:formatCode>
                <c:ptCount val="27"/>
                <c:pt idx="15">
                  <c:v>0.5</c:v>
                </c:pt>
                <c:pt idx="16">
                  <c:v>0.52</c:v>
                </c:pt>
                <c:pt idx="17">
                  <c:v>0.57999999999999996</c:v>
                </c:pt>
                <c:pt idx="18">
                  <c:v>0.65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DB1-4D5A-ACE1-645192A4F9D5}"/>
            </c:ext>
          </c:extLst>
        </c:ser>
        <c:ser>
          <c:idx val="4"/>
          <c:order val="2"/>
          <c:tx>
            <c:strRef>
              <c:f>'M&amp;O'!$D$9</c:f>
              <c:strCache>
                <c:ptCount val="1"/>
                <c:pt idx="0">
                  <c:v>Impuesto de transporte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A8-40E9-B947-6CCBF5256268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5-485A-B322-9EC23585935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55-485A-B322-9EC23585935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5-485A-B322-9EC23585935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55-485A-B322-9EC23585935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55-485A-B322-9EC23585935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55-485A-B322-9EC23585935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55-485A-B322-9EC23585935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55-485A-B322-9EC23585935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55-485A-B322-9EC23585935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55-485A-B322-9EC23585935E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55-485A-B322-9EC23585935E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55-485A-B322-9EC235859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'M&amp;O'!$D$10:$D$36</c:f>
              <c:numCache>
                <c:formatCode>"$"#,##0.00</c:formatCode>
                <c:ptCount val="27"/>
                <c:pt idx="17">
                  <c:v>0.22</c:v>
                </c:pt>
                <c:pt idx="18">
                  <c:v>0.24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CA8-40E9-B947-6CCBF5256268}"/>
            </c:ext>
          </c:extLst>
        </c:ser>
        <c:ser>
          <c:idx val="2"/>
          <c:order val="3"/>
          <c:tx>
            <c:strRef>
              <c:f>'M&amp;O'!$E$9</c:f>
              <c:strCache>
                <c:ptCount val="1"/>
                <c:pt idx="0">
                  <c:v>Bono Escolar</c:v>
                </c:pt>
              </c:strCache>
            </c:strRef>
          </c:tx>
          <c:spPr>
            <a:solidFill>
              <a:srgbClr val="DBC79D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'M&amp;O'!$E$10:$E$36</c:f>
              <c:numCache>
                <c:formatCode>#,##0.00</c:formatCode>
                <c:ptCount val="27"/>
                <c:pt idx="3">
                  <c:v>0.42</c:v>
                </c:pt>
                <c:pt idx="4">
                  <c:v>0.42</c:v>
                </c:pt>
                <c:pt idx="5">
                  <c:v>0.42399999999999999</c:v>
                </c:pt>
                <c:pt idx="6">
                  <c:v>0.42299999999999999</c:v>
                </c:pt>
                <c:pt idx="7">
                  <c:v>0.42499999999999999</c:v>
                </c:pt>
                <c:pt idx="8">
                  <c:v>0.42299999999999999</c:v>
                </c:pt>
                <c:pt idx="9">
                  <c:v>0.42699999999999999</c:v>
                </c:pt>
                <c:pt idx="10">
                  <c:v>0.42599999999999999</c:v>
                </c:pt>
                <c:pt idx="11">
                  <c:v>0.42799999999999999</c:v>
                </c:pt>
                <c:pt idx="12">
                  <c:v>0.42799999999999999</c:v>
                </c:pt>
                <c:pt idx="13">
                  <c:v>0.70299999999999996</c:v>
                </c:pt>
                <c:pt idx="14">
                  <c:v>1.347</c:v>
                </c:pt>
                <c:pt idx="15">
                  <c:v>1.385</c:v>
                </c:pt>
                <c:pt idx="16">
                  <c:v>1.43</c:v>
                </c:pt>
                <c:pt idx="17">
                  <c:v>1.73</c:v>
                </c:pt>
                <c:pt idx="18">
                  <c:v>1.92</c:v>
                </c:pt>
                <c:pt idx="19">
                  <c:v>2.09</c:v>
                </c:pt>
                <c:pt idx="20">
                  <c:v>2.2999999999999998</c:v>
                </c:pt>
                <c:pt idx="21">
                  <c:v>2.44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DB1-4D5A-ACE1-645192A4F9D5}"/>
            </c:ext>
          </c:extLst>
        </c:ser>
        <c:ser>
          <c:idx val="5"/>
          <c:order val="4"/>
          <c:tx>
            <c:strRef>
              <c:f>'M&amp;O'!$F$9</c:f>
              <c:strCache>
                <c:ptCount val="1"/>
                <c:pt idx="0">
                  <c:v>Bono Futuro Posible</c:v>
                </c:pt>
              </c:strCache>
            </c:strRef>
          </c:tx>
          <c:spPr>
            <a:solidFill>
              <a:srgbClr val="1F7F98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'M&amp;O'!$F$10:$F$36</c:f>
              <c:numCache>
                <c:formatCode>#,##0.00</c:formatCode>
                <c:ptCount val="27"/>
                <c:pt idx="0">
                  <c:v>2.8969999999999998</c:v>
                </c:pt>
                <c:pt idx="1">
                  <c:v>2.8969999999999998</c:v>
                </c:pt>
                <c:pt idx="2">
                  <c:v>2.8969999999999998</c:v>
                </c:pt>
                <c:pt idx="3">
                  <c:v>2.4780000000000002</c:v>
                </c:pt>
                <c:pt idx="4">
                  <c:v>2.4769999999999999</c:v>
                </c:pt>
                <c:pt idx="5">
                  <c:v>2.4729999999999999</c:v>
                </c:pt>
                <c:pt idx="6">
                  <c:v>2.4729999999999999</c:v>
                </c:pt>
                <c:pt idx="7">
                  <c:v>2.472</c:v>
                </c:pt>
                <c:pt idx="8">
                  <c:v>2.4740000000000002</c:v>
                </c:pt>
                <c:pt idx="9">
                  <c:v>2.4700000000000002</c:v>
                </c:pt>
                <c:pt idx="10">
                  <c:v>2.4710000000000001</c:v>
                </c:pt>
                <c:pt idx="11">
                  <c:v>2.4689999999999999</c:v>
                </c:pt>
                <c:pt idx="12">
                  <c:v>2.4689999999999999</c:v>
                </c:pt>
                <c:pt idx="13">
                  <c:v>2.1930000000000001</c:v>
                </c:pt>
                <c:pt idx="14">
                  <c:v>1.5469999999999999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E-490E-9404-6D79E5F3701B}"/>
            </c:ext>
          </c:extLst>
        </c:ser>
        <c:ser>
          <c:idx val="3"/>
          <c:order val="5"/>
          <c:tx>
            <c:strRef>
              <c:f>'M&amp;O'!$G$9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'M&amp;O'!$G$10:$G$36</c:f>
              <c:numCache>
                <c:formatCode>#,##0.00</c:formatCode>
                <c:ptCount val="27"/>
                <c:pt idx="0">
                  <c:v>4.5979999999999999</c:v>
                </c:pt>
                <c:pt idx="1">
                  <c:v>4.5979999999999999</c:v>
                </c:pt>
                <c:pt idx="2">
                  <c:v>4.5979999999999999</c:v>
                </c:pt>
                <c:pt idx="3">
                  <c:v>4.5990000000000002</c:v>
                </c:pt>
                <c:pt idx="4">
                  <c:v>4.5979999999999999</c:v>
                </c:pt>
                <c:pt idx="5">
                  <c:v>4.5979999999999999</c:v>
                </c:pt>
                <c:pt idx="6">
                  <c:v>4.5969999999999995</c:v>
                </c:pt>
                <c:pt idx="7">
                  <c:v>4.5979999999999999</c:v>
                </c:pt>
                <c:pt idx="8">
                  <c:v>4.5980000000000008</c:v>
                </c:pt>
                <c:pt idx="9">
                  <c:v>4.5980000000000008</c:v>
                </c:pt>
                <c:pt idx="10">
                  <c:v>4.5980000000000008</c:v>
                </c:pt>
                <c:pt idx="11">
                  <c:v>4.5979999999999999</c:v>
                </c:pt>
                <c:pt idx="12">
                  <c:v>4.5979999999999999</c:v>
                </c:pt>
                <c:pt idx="13">
                  <c:v>4.5969999999999995</c:v>
                </c:pt>
                <c:pt idx="14">
                  <c:v>4.5949999999999998</c:v>
                </c:pt>
                <c:pt idx="15">
                  <c:v>3.5860000000000003</c:v>
                </c:pt>
                <c:pt idx="16">
                  <c:v>3.41</c:v>
                </c:pt>
                <c:pt idx="17">
                  <c:v>4.07</c:v>
                </c:pt>
                <c:pt idx="18">
                  <c:v>4.43</c:v>
                </c:pt>
                <c:pt idx="19">
                  <c:v>3.79</c:v>
                </c:pt>
                <c:pt idx="20">
                  <c:v>4.01</c:v>
                </c:pt>
                <c:pt idx="21">
                  <c:v>4.07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6F-4F93-A8D7-BFF5E0587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42218368"/>
        <c:axId val="142219904"/>
      </c:barChart>
      <c:catAx>
        <c:axId val="142218368"/>
        <c:scaling>
          <c:orientation val="maxMin"/>
        </c:scaling>
        <c:delete val="0"/>
        <c:axPos val="t"/>
        <c:numFmt formatCode="General" sourceLinked="1"/>
        <c:majorTickMark val="none"/>
        <c:minorTickMark val="none"/>
        <c:tickLblPos val="low"/>
        <c:spPr>
          <a:ln/>
        </c:spPr>
        <c:txPr>
          <a:bodyPr rot="0" vert="horz"/>
          <a:lstStyle/>
          <a:p>
            <a:pPr>
              <a:defRPr baseline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42219904"/>
        <c:crosses val="max"/>
        <c:auto val="0"/>
        <c:lblAlgn val="ctr"/>
        <c:lblOffset val="100"/>
        <c:noMultiLvlLbl val="0"/>
      </c:catAx>
      <c:valAx>
        <c:axId val="142219904"/>
        <c:scaling>
          <c:orientation val="minMax"/>
          <c:max val="12"/>
          <c:min val="0"/>
        </c:scaling>
        <c:delete val="1"/>
        <c:axPos val="r"/>
        <c:majorGridlines>
          <c:spPr>
            <a:ln w="9525">
              <a:solidFill>
                <a:schemeClr val="tx1">
                  <a:alpha val="80000"/>
                </a:schemeClr>
              </a:solidFill>
            </a:ln>
          </c:spPr>
        </c:majorGridlines>
        <c:numFmt formatCode="&quot;$&quot;#,##0.00" sourceLinked="0"/>
        <c:majorTickMark val="out"/>
        <c:minorTickMark val="none"/>
        <c:tickLblPos val="nextTo"/>
        <c:crossAx val="142218368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b"/>
      <c:legendEntry>
        <c:idx val="5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Ephrata School District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i="0" baseline="0" dirty="0" err="1">
                <a:effectLst/>
              </a:rPr>
              <a:t>Tasa</a:t>
            </a:r>
            <a:r>
              <a:rPr lang="en-US" sz="1800" b="0" i="0" baseline="0" dirty="0">
                <a:effectLst/>
              </a:rPr>
              <a:t> </a:t>
            </a:r>
            <a:r>
              <a:rPr lang="en-US" sz="1800" b="0" i="0" baseline="0" dirty="0" err="1">
                <a:effectLst/>
              </a:rPr>
              <a:t>impositiva</a:t>
            </a:r>
            <a:r>
              <a:rPr lang="en-US" sz="1800" b="0" i="0" baseline="0" dirty="0">
                <a:effectLst/>
              </a:rPr>
              <a:t> actual/$1,000</a:t>
            </a:r>
            <a:endParaRPr lang="en-US" dirty="0">
              <a:effectLst/>
            </a:endParaRP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s-E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 de bonos de febrero de 2026 - 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$59,049,000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i="0" u="none" strike="noStrike" baseline="0" dirty="0" err="1">
                <a:effectLst/>
              </a:rPr>
              <a:t>Tasa</a:t>
            </a:r>
            <a:r>
              <a:rPr lang="en-US" sz="1800" b="0" i="0" u="none" strike="noStrike" baseline="0" dirty="0">
                <a:effectLst/>
              </a:rPr>
              <a:t> </a:t>
            </a:r>
            <a:r>
              <a:rPr lang="en-US" sz="1800" b="0" i="0" u="none" strike="noStrike" baseline="0" dirty="0" err="1">
                <a:effectLst/>
              </a:rPr>
              <a:t>Impositiva</a:t>
            </a:r>
            <a:r>
              <a:rPr lang="en-US" sz="1800" b="0" i="0" u="none" strike="noStrike" baseline="0" dirty="0">
                <a:effectLst/>
              </a:rPr>
              <a:t> Total  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$4.70</a:t>
            </a:r>
          </a:p>
        </c:rich>
      </c:tx>
      <c:layout>
        <c:manualLayout>
          <c:xMode val="edge"/>
          <c:yMode val="edge"/>
          <c:x val="0.309357211871592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975730671732193E-2"/>
          <c:y val="0.22978136953307801"/>
          <c:w val="0.97604853865653562"/>
          <c:h val="0.64167226022976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'M&amp;O'!$B$9</c:f>
              <c:strCache>
                <c:ptCount val="1"/>
                <c:pt idx="0">
                  <c:v>EP&amp;O</c:v>
                </c:pt>
              </c:strCache>
            </c:strRef>
          </c:tx>
          <c:spPr>
            <a:solidFill>
              <a:srgbClr val="006A64"/>
            </a:solidFill>
            <a:ln>
              <a:noFill/>
            </a:ln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5-485A-B322-9EC23585935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5-485A-B322-9EC23585935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5-485A-B322-9EC23585935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755-485A-B322-9EC23585935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755-485A-B322-9EC23585935E}"/>
              </c:ext>
            </c:extLst>
          </c:dPt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b="0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19-40C6-857F-A3DE9D7CC31B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'M&amp;O'!$B$10:$B$36</c:f>
              <c:numCache>
                <c:formatCode>#,##0.00</c:formatCode>
                <c:ptCount val="27"/>
                <c:pt idx="0">
                  <c:v>1.7010000000000001</c:v>
                </c:pt>
                <c:pt idx="1">
                  <c:v>1.7010000000000001</c:v>
                </c:pt>
                <c:pt idx="2">
                  <c:v>1.7010000000000001</c:v>
                </c:pt>
                <c:pt idx="3">
                  <c:v>1.7010000000000001</c:v>
                </c:pt>
                <c:pt idx="4">
                  <c:v>1.7010000000000001</c:v>
                </c:pt>
                <c:pt idx="5">
                  <c:v>1.7010000000000001</c:v>
                </c:pt>
                <c:pt idx="6">
                  <c:v>1.7010000000000001</c:v>
                </c:pt>
                <c:pt idx="7">
                  <c:v>1.7010000000000001</c:v>
                </c:pt>
                <c:pt idx="8">
                  <c:v>1.7010000000000001</c:v>
                </c:pt>
                <c:pt idx="9">
                  <c:v>1.7010000000000001</c:v>
                </c:pt>
                <c:pt idx="10">
                  <c:v>1.7010000000000001</c:v>
                </c:pt>
                <c:pt idx="11">
                  <c:v>1.7010000000000001</c:v>
                </c:pt>
                <c:pt idx="12">
                  <c:v>1.7010000000000001</c:v>
                </c:pt>
                <c:pt idx="13">
                  <c:v>1.7010000000000001</c:v>
                </c:pt>
                <c:pt idx="14">
                  <c:v>1.7010000000000001</c:v>
                </c:pt>
                <c:pt idx="15">
                  <c:v>1.7010000000000001</c:v>
                </c:pt>
                <c:pt idx="16">
                  <c:v>1.46</c:v>
                </c:pt>
                <c:pt idx="17">
                  <c:v>1.54</c:v>
                </c:pt>
                <c:pt idx="18">
                  <c:v>1.62</c:v>
                </c:pt>
                <c:pt idx="19">
                  <c:v>1.7</c:v>
                </c:pt>
                <c:pt idx="20">
                  <c:v>1.71</c:v>
                </c:pt>
                <c:pt idx="21">
                  <c:v>1.63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63D-4C5E-999C-0B05FB4C494B}"/>
            </c:ext>
          </c:extLst>
        </c:ser>
        <c:ser>
          <c:idx val="1"/>
          <c:order val="1"/>
          <c:tx>
            <c:strRef>
              <c:f>'M&amp;O'!$C$9</c:f>
              <c:strCache>
                <c:ptCount val="1"/>
                <c:pt idx="0">
                  <c:v>Impuesto sobre proyectos de capital</c:v>
                </c:pt>
              </c:strCache>
            </c:strRef>
          </c:tx>
          <c:spPr>
            <a:solidFill>
              <a:srgbClr val="86786F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'M&amp;O'!$C$10:$C$36</c:f>
              <c:numCache>
                <c:formatCode>#,##0.00</c:formatCode>
                <c:ptCount val="27"/>
                <c:pt idx="15">
                  <c:v>0.5</c:v>
                </c:pt>
                <c:pt idx="16">
                  <c:v>0.52</c:v>
                </c:pt>
                <c:pt idx="17">
                  <c:v>0.57999999999999996</c:v>
                </c:pt>
                <c:pt idx="18">
                  <c:v>0.65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DB1-4D5A-ACE1-645192A4F9D5}"/>
            </c:ext>
          </c:extLst>
        </c:ser>
        <c:ser>
          <c:idx val="4"/>
          <c:order val="2"/>
          <c:tx>
            <c:strRef>
              <c:f>'M&amp;O'!$D$9</c:f>
              <c:strCache>
                <c:ptCount val="1"/>
                <c:pt idx="0">
                  <c:v>Impuesto de transporte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A8-40E9-B947-6CCBF5256268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5-485A-B322-9EC23585935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55-485A-B322-9EC23585935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5-485A-B322-9EC23585935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55-485A-B322-9EC23585935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55-485A-B322-9EC23585935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55-485A-B322-9EC23585935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55-485A-B322-9EC23585935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55-485A-B322-9EC23585935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55-485A-B322-9EC23585935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55-485A-B322-9EC23585935E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55-485A-B322-9EC23585935E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55-485A-B322-9EC235859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'M&amp;O'!$D$10:$D$36</c:f>
              <c:numCache>
                <c:formatCode>"$"#,##0.00</c:formatCode>
                <c:ptCount val="27"/>
                <c:pt idx="17">
                  <c:v>0.22</c:v>
                </c:pt>
                <c:pt idx="18">
                  <c:v>0.24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CA8-40E9-B947-6CCBF5256268}"/>
            </c:ext>
          </c:extLst>
        </c:ser>
        <c:ser>
          <c:idx val="2"/>
          <c:order val="3"/>
          <c:tx>
            <c:strRef>
              <c:f>'M&amp;O'!$E$9</c:f>
              <c:strCache>
                <c:ptCount val="1"/>
                <c:pt idx="0">
                  <c:v>Bono Escolar</c:v>
                </c:pt>
              </c:strCache>
            </c:strRef>
          </c:tx>
          <c:spPr>
            <a:solidFill>
              <a:srgbClr val="DBC79D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'M&amp;O'!$E$10:$E$36</c:f>
              <c:numCache>
                <c:formatCode>#,##0.00</c:formatCode>
                <c:ptCount val="27"/>
                <c:pt idx="3">
                  <c:v>0.42</c:v>
                </c:pt>
                <c:pt idx="4">
                  <c:v>0.42</c:v>
                </c:pt>
                <c:pt idx="5">
                  <c:v>0.42399999999999999</c:v>
                </c:pt>
                <c:pt idx="6">
                  <c:v>0.42299999999999999</c:v>
                </c:pt>
                <c:pt idx="7">
                  <c:v>0.42499999999999999</c:v>
                </c:pt>
                <c:pt idx="8">
                  <c:v>0.42299999999999999</c:v>
                </c:pt>
                <c:pt idx="9">
                  <c:v>0.42699999999999999</c:v>
                </c:pt>
                <c:pt idx="10">
                  <c:v>0.42599999999999999</c:v>
                </c:pt>
                <c:pt idx="11">
                  <c:v>0.42799999999999999</c:v>
                </c:pt>
                <c:pt idx="12">
                  <c:v>0.42799999999999999</c:v>
                </c:pt>
                <c:pt idx="13">
                  <c:v>0.70299999999999996</c:v>
                </c:pt>
                <c:pt idx="14">
                  <c:v>1.347</c:v>
                </c:pt>
                <c:pt idx="15">
                  <c:v>1.385</c:v>
                </c:pt>
                <c:pt idx="16">
                  <c:v>1.43</c:v>
                </c:pt>
                <c:pt idx="17">
                  <c:v>1.73</c:v>
                </c:pt>
                <c:pt idx="18">
                  <c:v>1.92</c:v>
                </c:pt>
                <c:pt idx="19">
                  <c:v>2.09</c:v>
                </c:pt>
                <c:pt idx="20">
                  <c:v>2.2999999999999998</c:v>
                </c:pt>
                <c:pt idx="21">
                  <c:v>2.44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DB1-4D5A-ACE1-645192A4F9D5}"/>
            </c:ext>
          </c:extLst>
        </c:ser>
        <c:ser>
          <c:idx val="5"/>
          <c:order val="4"/>
          <c:tx>
            <c:strRef>
              <c:f>'M&amp;O'!$F$9</c:f>
              <c:strCache>
                <c:ptCount val="1"/>
                <c:pt idx="0">
                  <c:v>Bono Futuro Posible</c:v>
                </c:pt>
              </c:strCache>
            </c:strRef>
          </c:tx>
          <c:spPr>
            <a:solidFill>
              <a:srgbClr val="1F7F98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'M&amp;O'!$F$10:$F$36</c:f>
              <c:numCache>
                <c:formatCode>#,##0.00</c:formatCode>
                <c:ptCount val="27"/>
                <c:pt idx="0">
                  <c:v>2.9980000000000002</c:v>
                </c:pt>
                <c:pt idx="1">
                  <c:v>2.9980000000000002</c:v>
                </c:pt>
                <c:pt idx="2">
                  <c:v>2.9980000000000002</c:v>
                </c:pt>
                <c:pt idx="3">
                  <c:v>2.577</c:v>
                </c:pt>
                <c:pt idx="4">
                  <c:v>2.577</c:v>
                </c:pt>
                <c:pt idx="5">
                  <c:v>2.573</c:v>
                </c:pt>
                <c:pt idx="6">
                  <c:v>2.573</c:v>
                </c:pt>
                <c:pt idx="7">
                  <c:v>2.5720000000000001</c:v>
                </c:pt>
                <c:pt idx="8">
                  <c:v>2.5739999999999998</c:v>
                </c:pt>
                <c:pt idx="9">
                  <c:v>2.57</c:v>
                </c:pt>
                <c:pt idx="10">
                  <c:v>2.5710000000000002</c:v>
                </c:pt>
                <c:pt idx="11">
                  <c:v>2.57</c:v>
                </c:pt>
                <c:pt idx="12">
                  <c:v>2.5710000000000002</c:v>
                </c:pt>
                <c:pt idx="13">
                  <c:v>2.2930000000000001</c:v>
                </c:pt>
                <c:pt idx="14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E-490E-9404-6D79E5F3701B}"/>
            </c:ext>
          </c:extLst>
        </c:ser>
        <c:ser>
          <c:idx val="3"/>
          <c:order val="5"/>
          <c:tx>
            <c:strRef>
              <c:f>'M&amp;O'!$G$9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'M&amp;O'!$G$10:$G$36</c:f>
              <c:numCache>
                <c:formatCode>#,##0.00</c:formatCode>
                <c:ptCount val="27"/>
                <c:pt idx="0">
                  <c:v>4.6989999999999998</c:v>
                </c:pt>
                <c:pt idx="1">
                  <c:v>4.6989999999999998</c:v>
                </c:pt>
                <c:pt idx="2">
                  <c:v>4.6989999999999998</c:v>
                </c:pt>
                <c:pt idx="3">
                  <c:v>4.6980000000000004</c:v>
                </c:pt>
                <c:pt idx="4">
                  <c:v>4.6980000000000004</c:v>
                </c:pt>
                <c:pt idx="5">
                  <c:v>4.6980000000000004</c:v>
                </c:pt>
                <c:pt idx="6">
                  <c:v>4.6970000000000001</c:v>
                </c:pt>
                <c:pt idx="7">
                  <c:v>4.6980000000000004</c:v>
                </c:pt>
                <c:pt idx="8">
                  <c:v>4.6980000000000004</c:v>
                </c:pt>
                <c:pt idx="9">
                  <c:v>4.6980000000000004</c:v>
                </c:pt>
                <c:pt idx="10">
                  <c:v>4.6980000000000004</c:v>
                </c:pt>
                <c:pt idx="11">
                  <c:v>4.6989999999999998</c:v>
                </c:pt>
                <c:pt idx="12">
                  <c:v>4.7</c:v>
                </c:pt>
                <c:pt idx="13">
                  <c:v>4.6970000000000001</c:v>
                </c:pt>
                <c:pt idx="14">
                  <c:v>4.6980000000000004</c:v>
                </c:pt>
                <c:pt idx="15">
                  <c:v>3.5860000000000003</c:v>
                </c:pt>
                <c:pt idx="16">
                  <c:v>3.41</c:v>
                </c:pt>
                <c:pt idx="17">
                  <c:v>4.07</c:v>
                </c:pt>
                <c:pt idx="18">
                  <c:v>4.43</c:v>
                </c:pt>
                <c:pt idx="19">
                  <c:v>3.79</c:v>
                </c:pt>
                <c:pt idx="20">
                  <c:v>4.01</c:v>
                </c:pt>
                <c:pt idx="21">
                  <c:v>4.07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6F-4F93-A8D7-BFF5E0587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42218368"/>
        <c:axId val="142219904"/>
      </c:barChart>
      <c:catAx>
        <c:axId val="142218368"/>
        <c:scaling>
          <c:orientation val="maxMin"/>
        </c:scaling>
        <c:delete val="0"/>
        <c:axPos val="t"/>
        <c:numFmt formatCode="General" sourceLinked="1"/>
        <c:majorTickMark val="none"/>
        <c:minorTickMark val="none"/>
        <c:tickLblPos val="low"/>
        <c:spPr>
          <a:ln/>
        </c:spPr>
        <c:txPr>
          <a:bodyPr rot="0" vert="horz"/>
          <a:lstStyle/>
          <a:p>
            <a:pPr>
              <a:defRPr baseline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42219904"/>
        <c:crosses val="max"/>
        <c:auto val="0"/>
        <c:lblAlgn val="ctr"/>
        <c:lblOffset val="100"/>
        <c:noMultiLvlLbl val="0"/>
      </c:catAx>
      <c:valAx>
        <c:axId val="142219904"/>
        <c:scaling>
          <c:orientation val="minMax"/>
          <c:max val="12"/>
          <c:min val="0"/>
        </c:scaling>
        <c:delete val="1"/>
        <c:axPos val="r"/>
        <c:majorGridlines>
          <c:spPr>
            <a:ln w="9525">
              <a:solidFill>
                <a:schemeClr val="tx1">
                  <a:alpha val="80000"/>
                </a:schemeClr>
              </a:solidFill>
            </a:ln>
          </c:spPr>
        </c:majorGridlines>
        <c:numFmt formatCode="&quot;$&quot;#,##0.00" sourceLinked="0"/>
        <c:majorTickMark val="out"/>
        <c:minorTickMark val="none"/>
        <c:tickLblPos val="nextTo"/>
        <c:crossAx val="142218368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b"/>
      <c:legendEntry>
        <c:idx val="5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Ephrata School District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i="0" baseline="0" dirty="0" err="1">
                <a:effectLst/>
              </a:rPr>
              <a:t>Tasa</a:t>
            </a:r>
            <a:r>
              <a:rPr lang="en-US" sz="1800" b="0" i="0" baseline="0" dirty="0">
                <a:effectLst/>
              </a:rPr>
              <a:t> </a:t>
            </a:r>
            <a:r>
              <a:rPr lang="en-US" sz="1800" b="0" i="0" baseline="0" dirty="0" err="1">
                <a:effectLst/>
              </a:rPr>
              <a:t>impositiva</a:t>
            </a:r>
            <a:r>
              <a:rPr lang="en-US" sz="1800" b="0" i="0" baseline="0" dirty="0">
                <a:effectLst/>
              </a:rPr>
              <a:t> actual/$1,000</a:t>
            </a:r>
            <a:endParaRPr lang="en-US" dirty="0">
              <a:effectLst/>
            </a:endParaRP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s-E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 de bonos de febrero de 2026 - 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$61,262,000</a:t>
            </a:r>
          </a:p>
          <a:p>
            <a:pPr>
              <a:defRPr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1800" b="0" i="0" u="none" strike="noStrike" baseline="0" dirty="0" err="1">
                <a:effectLst/>
              </a:rPr>
              <a:t>Tasa</a:t>
            </a:r>
            <a:r>
              <a:rPr lang="en-US" sz="1800" b="0" i="0" u="none" strike="noStrike" baseline="0" dirty="0">
                <a:effectLst/>
              </a:rPr>
              <a:t> </a:t>
            </a:r>
            <a:r>
              <a:rPr lang="en-US" sz="1800" b="0" i="0" u="none" strike="noStrike" baseline="0" dirty="0" err="1">
                <a:effectLst/>
              </a:rPr>
              <a:t>Impositiva</a:t>
            </a:r>
            <a:r>
              <a:rPr lang="en-US" sz="1800" b="0" i="0" u="none" strike="noStrike" baseline="0" dirty="0">
                <a:effectLst/>
              </a:rPr>
              <a:t> Total  </a:t>
            </a:r>
            <a:r>
              <a:rPr lang="en-US" sz="1800" b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$4.80</a:t>
            </a:r>
          </a:p>
        </c:rich>
      </c:tx>
      <c:layout>
        <c:manualLayout>
          <c:xMode val="edge"/>
          <c:yMode val="edge"/>
          <c:x val="0.309357211871592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975730671732193E-2"/>
          <c:y val="0.22978136953307801"/>
          <c:w val="0.97604853865653562"/>
          <c:h val="0.64167226022976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'M&amp;O'!$B$9</c:f>
              <c:strCache>
                <c:ptCount val="1"/>
                <c:pt idx="0">
                  <c:v>EP&amp;O</c:v>
                </c:pt>
              </c:strCache>
            </c:strRef>
          </c:tx>
          <c:spPr>
            <a:solidFill>
              <a:srgbClr val="006A64"/>
            </a:solidFill>
            <a:ln>
              <a:noFill/>
            </a:ln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5-485A-B322-9EC23585935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5-485A-B322-9EC23585935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5-485A-B322-9EC23585935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755-485A-B322-9EC23585935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755-485A-B322-9EC23585935E}"/>
              </c:ext>
            </c:extLst>
          </c:dPt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b="0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19-40C6-857F-A3DE9D7CC31B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'M&amp;O'!$B$10:$B$36</c:f>
              <c:numCache>
                <c:formatCode>#,##0.00</c:formatCode>
                <c:ptCount val="27"/>
                <c:pt idx="0">
                  <c:v>1.7010000000000001</c:v>
                </c:pt>
                <c:pt idx="1">
                  <c:v>1.7010000000000001</c:v>
                </c:pt>
                <c:pt idx="2">
                  <c:v>1.7010000000000001</c:v>
                </c:pt>
                <c:pt idx="3">
                  <c:v>1.7010000000000001</c:v>
                </c:pt>
                <c:pt idx="4">
                  <c:v>1.7010000000000001</c:v>
                </c:pt>
                <c:pt idx="5">
                  <c:v>1.7010000000000001</c:v>
                </c:pt>
                <c:pt idx="6">
                  <c:v>1.7010000000000001</c:v>
                </c:pt>
                <c:pt idx="7">
                  <c:v>1.7010000000000001</c:v>
                </c:pt>
                <c:pt idx="8">
                  <c:v>1.7010000000000001</c:v>
                </c:pt>
                <c:pt idx="9">
                  <c:v>1.7010000000000001</c:v>
                </c:pt>
                <c:pt idx="10">
                  <c:v>1.7010000000000001</c:v>
                </c:pt>
                <c:pt idx="11">
                  <c:v>1.7010000000000001</c:v>
                </c:pt>
                <c:pt idx="12">
                  <c:v>1.7010000000000001</c:v>
                </c:pt>
                <c:pt idx="13">
                  <c:v>1.7010000000000001</c:v>
                </c:pt>
                <c:pt idx="14">
                  <c:v>1.7010000000000001</c:v>
                </c:pt>
                <c:pt idx="15">
                  <c:v>1.7010000000000001</c:v>
                </c:pt>
                <c:pt idx="16">
                  <c:v>1.46</c:v>
                </c:pt>
                <c:pt idx="17">
                  <c:v>1.54</c:v>
                </c:pt>
                <c:pt idx="18">
                  <c:v>1.62</c:v>
                </c:pt>
                <c:pt idx="19">
                  <c:v>1.7</c:v>
                </c:pt>
                <c:pt idx="20">
                  <c:v>1.71</c:v>
                </c:pt>
                <c:pt idx="21">
                  <c:v>1.63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63D-4C5E-999C-0B05FB4C494B}"/>
            </c:ext>
          </c:extLst>
        </c:ser>
        <c:ser>
          <c:idx val="1"/>
          <c:order val="1"/>
          <c:tx>
            <c:strRef>
              <c:f>'M&amp;O'!$C$9</c:f>
              <c:strCache>
                <c:ptCount val="1"/>
                <c:pt idx="0">
                  <c:v>Impuesto sobre proyectos de capital</c:v>
                </c:pt>
              </c:strCache>
            </c:strRef>
          </c:tx>
          <c:spPr>
            <a:solidFill>
              <a:srgbClr val="86786F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'M&amp;O'!$C$10:$C$36</c:f>
              <c:numCache>
                <c:formatCode>#,##0.00</c:formatCode>
                <c:ptCount val="27"/>
                <c:pt idx="15">
                  <c:v>0.5</c:v>
                </c:pt>
                <c:pt idx="16">
                  <c:v>0.52</c:v>
                </c:pt>
                <c:pt idx="17">
                  <c:v>0.57999999999999996</c:v>
                </c:pt>
                <c:pt idx="18">
                  <c:v>0.65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DB1-4D5A-ACE1-645192A4F9D5}"/>
            </c:ext>
          </c:extLst>
        </c:ser>
        <c:ser>
          <c:idx val="4"/>
          <c:order val="2"/>
          <c:tx>
            <c:strRef>
              <c:f>'M&amp;O'!$D$9</c:f>
              <c:strCache>
                <c:ptCount val="1"/>
                <c:pt idx="0">
                  <c:v>Impuesto de transporte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A8-40E9-B947-6CCBF5256268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5-485A-B322-9EC23585935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55-485A-B322-9EC23585935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5-485A-B322-9EC23585935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55-485A-B322-9EC23585935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55-485A-B322-9EC23585935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55-485A-B322-9EC23585935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55-485A-B322-9EC23585935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55-485A-B322-9EC23585935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55-485A-B322-9EC23585935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55-485A-B322-9EC23585935E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55-485A-B322-9EC23585935E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55-485A-B322-9EC235859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'M&amp;O'!$D$10:$D$36</c:f>
              <c:numCache>
                <c:formatCode>"$"#,##0.00</c:formatCode>
                <c:ptCount val="27"/>
                <c:pt idx="17">
                  <c:v>0.22</c:v>
                </c:pt>
                <c:pt idx="18">
                  <c:v>0.24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CA8-40E9-B947-6CCBF5256268}"/>
            </c:ext>
          </c:extLst>
        </c:ser>
        <c:ser>
          <c:idx val="2"/>
          <c:order val="3"/>
          <c:tx>
            <c:strRef>
              <c:f>'M&amp;O'!$E$9</c:f>
              <c:strCache>
                <c:ptCount val="1"/>
                <c:pt idx="0">
                  <c:v>Bono Escolar</c:v>
                </c:pt>
              </c:strCache>
            </c:strRef>
          </c:tx>
          <c:spPr>
            <a:solidFill>
              <a:srgbClr val="DBC79D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'M&amp;O'!$E$10:$E$36</c:f>
              <c:numCache>
                <c:formatCode>#,##0.00</c:formatCode>
                <c:ptCount val="27"/>
                <c:pt idx="3">
                  <c:v>0.42</c:v>
                </c:pt>
                <c:pt idx="4">
                  <c:v>0.42</c:v>
                </c:pt>
                <c:pt idx="5">
                  <c:v>0.42399999999999999</c:v>
                </c:pt>
                <c:pt idx="6">
                  <c:v>0.42299999999999999</c:v>
                </c:pt>
                <c:pt idx="7">
                  <c:v>0.42499999999999999</c:v>
                </c:pt>
                <c:pt idx="8">
                  <c:v>0.42299999999999999</c:v>
                </c:pt>
                <c:pt idx="9">
                  <c:v>0.42699999999999999</c:v>
                </c:pt>
                <c:pt idx="10">
                  <c:v>0.42599999999999999</c:v>
                </c:pt>
                <c:pt idx="11">
                  <c:v>0.42799999999999999</c:v>
                </c:pt>
                <c:pt idx="12">
                  <c:v>0.42799999999999999</c:v>
                </c:pt>
                <c:pt idx="13">
                  <c:v>0.70299999999999996</c:v>
                </c:pt>
                <c:pt idx="14">
                  <c:v>1.347</c:v>
                </c:pt>
                <c:pt idx="15">
                  <c:v>1.385</c:v>
                </c:pt>
                <c:pt idx="16">
                  <c:v>1.43</c:v>
                </c:pt>
                <c:pt idx="17">
                  <c:v>1.73</c:v>
                </c:pt>
                <c:pt idx="18">
                  <c:v>1.92</c:v>
                </c:pt>
                <c:pt idx="19">
                  <c:v>2.09</c:v>
                </c:pt>
                <c:pt idx="20">
                  <c:v>2.2999999999999998</c:v>
                </c:pt>
                <c:pt idx="21">
                  <c:v>2.44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DB1-4D5A-ACE1-645192A4F9D5}"/>
            </c:ext>
          </c:extLst>
        </c:ser>
        <c:ser>
          <c:idx val="5"/>
          <c:order val="4"/>
          <c:tx>
            <c:strRef>
              <c:f>'M&amp;O'!$F$9</c:f>
              <c:strCache>
                <c:ptCount val="1"/>
                <c:pt idx="0">
                  <c:v>Bono Futuro Posible</c:v>
                </c:pt>
              </c:strCache>
            </c:strRef>
          </c:tx>
          <c:spPr>
            <a:solidFill>
              <a:srgbClr val="1F7F98"/>
            </a:solidFill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'M&amp;O'!$F$10:$F$36</c:f>
              <c:numCache>
                <c:formatCode>#,##0.00</c:formatCode>
                <c:ptCount val="27"/>
                <c:pt idx="0">
                  <c:v>3.0979999999999999</c:v>
                </c:pt>
                <c:pt idx="1">
                  <c:v>3.097</c:v>
                </c:pt>
                <c:pt idx="2">
                  <c:v>3.0960000000000001</c:v>
                </c:pt>
                <c:pt idx="3">
                  <c:v>2.6760000000000002</c:v>
                </c:pt>
                <c:pt idx="4">
                  <c:v>2.677</c:v>
                </c:pt>
                <c:pt idx="5">
                  <c:v>2.673</c:v>
                </c:pt>
                <c:pt idx="6">
                  <c:v>2.673</c:v>
                </c:pt>
                <c:pt idx="7">
                  <c:v>2.6720000000000002</c:v>
                </c:pt>
                <c:pt idx="8">
                  <c:v>2.6749999999999998</c:v>
                </c:pt>
                <c:pt idx="9">
                  <c:v>2.6709999999999998</c:v>
                </c:pt>
                <c:pt idx="10">
                  <c:v>2.67</c:v>
                </c:pt>
                <c:pt idx="11">
                  <c:v>2.67</c:v>
                </c:pt>
                <c:pt idx="12">
                  <c:v>2.669</c:v>
                </c:pt>
                <c:pt idx="13">
                  <c:v>2.3929999999999998</c:v>
                </c:pt>
                <c:pt idx="14">
                  <c:v>1.756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E-490E-9404-6D79E5F3701B}"/>
            </c:ext>
          </c:extLst>
        </c:ser>
        <c:ser>
          <c:idx val="3"/>
          <c:order val="5"/>
          <c:tx>
            <c:strRef>
              <c:f>'M&amp;O'!$G$9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'M&amp;O'!$A$10:$A$36</c:f>
              <c:strCache>
                <c:ptCount val="27"/>
                <c:pt idx="0">
                  <c:v>2041^</c:v>
                </c:pt>
                <c:pt idx="1">
                  <c:v>2040^</c:v>
                </c:pt>
                <c:pt idx="2">
                  <c:v>2039^</c:v>
                </c:pt>
                <c:pt idx="3">
                  <c:v>2038^</c:v>
                </c:pt>
                <c:pt idx="4">
                  <c:v>2037^</c:v>
                </c:pt>
                <c:pt idx="5">
                  <c:v>2036^</c:v>
                </c:pt>
                <c:pt idx="6">
                  <c:v>2035^</c:v>
                </c:pt>
                <c:pt idx="7">
                  <c:v>2034^</c:v>
                </c:pt>
                <c:pt idx="8">
                  <c:v>2033^</c:v>
                </c:pt>
                <c:pt idx="9">
                  <c:v>2032^</c:v>
                </c:pt>
                <c:pt idx="10">
                  <c:v>2031^</c:v>
                </c:pt>
                <c:pt idx="11">
                  <c:v>2030^</c:v>
                </c:pt>
                <c:pt idx="12">
                  <c:v>2029^</c:v>
                </c:pt>
                <c:pt idx="13">
                  <c:v>2028^</c:v>
                </c:pt>
                <c:pt idx="14">
                  <c:v>2027^</c:v>
                </c:pt>
                <c:pt idx="15">
                  <c:v>2026^</c:v>
                </c:pt>
                <c:pt idx="16">
                  <c:v>2025</c:v>
                </c:pt>
                <c:pt idx="17">
                  <c:v>2024</c:v>
                </c:pt>
                <c:pt idx="18">
                  <c:v>2023</c:v>
                </c:pt>
                <c:pt idx="19">
                  <c:v>2022</c:v>
                </c:pt>
                <c:pt idx="20">
                  <c:v>2021</c:v>
                </c:pt>
                <c:pt idx="21">
                  <c:v>2020</c:v>
                </c:pt>
                <c:pt idx="22">
                  <c:v>2019</c:v>
                </c:pt>
                <c:pt idx="23">
                  <c:v>2018</c:v>
                </c:pt>
                <c:pt idx="24">
                  <c:v>2017</c:v>
                </c:pt>
                <c:pt idx="25">
                  <c:v>2016</c:v>
                </c:pt>
                <c:pt idx="26">
                  <c:v>2015</c:v>
                </c:pt>
              </c:strCache>
            </c:strRef>
          </c:cat>
          <c:val>
            <c:numRef>
              <c:f>'M&amp;O'!$G$10:$G$36</c:f>
              <c:numCache>
                <c:formatCode>#,##0.00</c:formatCode>
                <c:ptCount val="27"/>
                <c:pt idx="0">
                  <c:v>4.7989999999999995</c:v>
                </c:pt>
                <c:pt idx="1">
                  <c:v>4.798</c:v>
                </c:pt>
                <c:pt idx="2">
                  <c:v>4.7970000000000006</c:v>
                </c:pt>
                <c:pt idx="3">
                  <c:v>4.7970000000000006</c:v>
                </c:pt>
                <c:pt idx="4">
                  <c:v>4.798</c:v>
                </c:pt>
                <c:pt idx="5">
                  <c:v>4.798</c:v>
                </c:pt>
                <c:pt idx="6">
                  <c:v>4.7970000000000006</c:v>
                </c:pt>
                <c:pt idx="7">
                  <c:v>4.798</c:v>
                </c:pt>
                <c:pt idx="8">
                  <c:v>4.7989999999999995</c:v>
                </c:pt>
                <c:pt idx="9">
                  <c:v>4.7989999999999995</c:v>
                </c:pt>
                <c:pt idx="10">
                  <c:v>4.7970000000000006</c:v>
                </c:pt>
                <c:pt idx="11">
                  <c:v>4.7989999999999995</c:v>
                </c:pt>
                <c:pt idx="12">
                  <c:v>4.798</c:v>
                </c:pt>
                <c:pt idx="13">
                  <c:v>4.7969999999999997</c:v>
                </c:pt>
                <c:pt idx="14">
                  <c:v>4.8040000000000003</c:v>
                </c:pt>
                <c:pt idx="15">
                  <c:v>3.5860000000000003</c:v>
                </c:pt>
                <c:pt idx="16">
                  <c:v>3.41</c:v>
                </c:pt>
                <c:pt idx="17">
                  <c:v>4.07</c:v>
                </c:pt>
                <c:pt idx="18">
                  <c:v>4.43</c:v>
                </c:pt>
                <c:pt idx="19">
                  <c:v>3.79</c:v>
                </c:pt>
                <c:pt idx="20">
                  <c:v>4.01</c:v>
                </c:pt>
                <c:pt idx="21">
                  <c:v>4.07</c:v>
                </c:pt>
                <c:pt idx="22">
                  <c:v>1.5</c:v>
                </c:pt>
                <c:pt idx="23">
                  <c:v>4.7</c:v>
                </c:pt>
                <c:pt idx="24">
                  <c:v>4.78</c:v>
                </c:pt>
                <c:pt idx="25">
                  <c:v>5</c:v>
                </c:pt>
                <c:pt idx="26">
                  <c:v>4.97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6F-4F93-A8D7-BFF5E0587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42218368"/>
        <c:axId val="142219904"/>
      </c:barChart>
      <c:catAx>
        <c:axId val="142218368"/>
        <c:scaling>
          <c:orientation val="maxMin"/>
        </c:scaling>
        <c:delete val="0"/>
        <c:axPos val="t"/>
        <c:numFmt formatCode="General" sourceLinked="1"/>
        <c:majorTickMark val="none"/>
        <c:minorTickMark val="none"/>
        <c:tickLblPos val="low"/>
        <c:spPr>
          <a:ln/>
        </c:spPr>
        <c:txPr>
          <a:bodyPr rot="0" vert="horz"/>
          <a:lstStyle/>
          <a:p>
            <a:pPr>
              <a:defRPr baseline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42219904"/>
        <c:crosses val="max"/>
        <c:auto val="0"/>
        <c:lblAlgn val="ctr"/>
        <c:lblOffset val="100"/>
        <c:noMultiLvlLbl val="0"/>
      </c:catAx>
      <c:valAx>
        <c:axId val="142219904"/>
        <c:scaling>
          <c:orientation val="minMax"/>
          <c:max val="12"/>
          <c:min val="0"/>
        </c:scaling>
        <c:delete val="1"/>
        <c:axPos val="r"/>
        <c:majorGridlines>
          <c:spPr>
            <a:ln w="9525">
              <a:solidFill>
                <a:schemeClr val="tx1">
                  <a:alpha val="80000"/>
                </a:schemeClr>
              </a:solidFill>
            </a:ln>
          </c:spPr>
        </c:majorGridlines>
        <c:numFmt formatCode="&quot;$&quot;#,##0.00" sourceLinked="0"/>
        <c:majorTickMark val="out"/>
        <c:minorTickMark val="none"/>
        <c:tickLblPos val="nextTo"/>
        <c:crossAx val="142218368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b"/>
      <c:legendEntry>
        <c:idx val="5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0" tIns="93120" rIns="93120" bIns="9312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198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20" tIns="93120" rIns="93120" bIns="931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20" tIns="93120" rIns="93120" bIns="931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744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709" y="4556947"/>
            <a:ext cx="5216603" cy="4317964"/>
          </a:xfrm>
          <a:prstGeom prst="rect">
            <a:avLst/>
          </a:prstGeom>
        </p:spPr>
        <p:txBody>
          <a:bodyPr lIns="90136" tIns="45066" rIns="90136" bIns="4506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39" tIns="44070" rIns="88139" bIns="44070"/>
          <a:lstStyle/>
          <a:p>
            <a:pPr>
              <a:defRPr/>
            </a:pPr>
            <a:fld id="{7B93559E-ECA0-4BFB-966C-B7D6182871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6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709" y="4556947"/>
            <a:ext cx="5216603" cy="4317964"/>
          </a:xfrm>
          <a:prstGeom prst="rect">
            <a:avLst/>
          </a:prstGeom>
        </p:spPr>
        <p:txBody>
          <a:bodyPr lIns="90136" tIns="45066" rIns="90136" bIns="4506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39" tIns="44070" rIns="88139" bIns="44070"/>
          <a:lstStyle/>
          <a:p>
            <a:pPr>
              <a:defRPr/>
            </a:pPr>
            <a:fld id="{7B93559E-ECA0-4BFB-966C-B7D6182871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7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709" y="4556947"/>
            <a:ext cx="5216603" cy="4317964"/>
          </a:xfrm>
          <a:prstGeom prst="rect">
            <a:avLst/>
          </a:prstGeom>
        </p:spPr>
        <p:txBody>
          <a:bodyPr lIns="90136" tIns="45066" rIns="90136" bIns="4506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39" tIns="44070" rIns="88139" bIns="44070"/>
          <a:lstStyle/>
          <a:p>
            <a:pPr>
              <a:defRPr/>
            </a:pPr>
            <a:fld id="{7B93559E-ECA0-4BFB-966C-B7D6182871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3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709" y="4556947"/>
            <a:ext cx="5216603" cy="4317964"/>
          </a:xfrm>
          <a:prstGeom prst="rect">
            <a:avLst/>
          </a:prstGeom>
        </p:spPr>
        <p:txBody>
          <a:bodyPr lIns="90136" tIns="45066" rIns="90136" bIns="4506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39" tIns="44070" rIns="88139" bIns="44070"/>
          <a:lstStyle/>
          <a:p>
            <a:pPr>
              <a:defRPr/>
            </a:pPr>
            <a:fld id="{7B93559E-ECA0-4BFB-966C-B7D6182871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2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709" y="4556947"/>
            <a:ext cx="5216603" cy="4317964"/>
          </a:xfrm>
          <a:prstGeom prst="rect">
            <a:avLst/>
          </a:prstGeom>
        </p:spPr>
        <p:txBody>
          <a:bodyPr lIns="90136" tIns="45066" rIns="90136" bIns="4506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39" tIns="44070" rIns="88139" bIns="44070"/>
          <a:lstStyle/>
          <a:p>
            <a:pPr>
              <a:defRPr/>
            </a:pPr>
            <a:fld id="{7B93559E-ECA0-4BFB-966C-B7D6182871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8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709" y="4556947"/>
            <a:ext cx="5216603" cy="4317964"/>
          </a:xfrm>
          <a:prstGeom prst="rect">
            <a:avLst/>
          </a:prstGeom>
        </p:spPr>
        <p:txBody>
          <a:bodyPr lIns="90136" tIns="45066" rIns="90136" bIns="4506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39" tIns="44070" rIns="88139" bIns="44070"/>
          <a:lstStyle/>
          <a:p>
            <a:pPr>
              <a:defRPr/>
            </a:pPr>
            <a:fld id="{7B93559E-ECA0-4BFB-966C-B7D6182871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0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6555-EDE1-80DC-E3A6-9F5AA354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354F6-4E2D-F06A-974A-EC27D3450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8F26D-96B2-64B4-7E72-71B86A95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12A-D2DA-48FB-80CD-4B955C07011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03734-938E-A76A-B966-449E1C6E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BEB9F-144F-D88D-550F-FD123479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1F1E-A3D2-44AB-A5EF-4A1762C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3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;p16"/>
          <p:cNvSpPr txBox="1">
            <a:spLocks/>
          </p:cNvSpPr>
          <p:nvPr/>
        </p:nvSpPr>
        <p:spPr>
          <a:xfrm>
            <a:off x="685800" y="3070726"/>
            <a:ext cx="693420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21 de </a:t>
            </a:r>
            <a:r>
              <a:rPr lang="en-US" dirty="0" err="1">
                <a:solidFill>
                  <a:schemeClr val="bg2"/>
                </a:solidFill>
                <a:latin typeface="Century Gothic" panose="020B0502020202020204" pitchFamily="34" charset="0"/>
              </a:rPr>
              <a:t>abril</a:t>
            </a: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 de 2025</a:t>
            </a:r>
            <a:endParaRPr lang="en-US" sz="3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34375D7-4654-00C4-1408-B39E46E0C000}"/>
              </a:ext>
            </a:extLst>
          </p:cNvPr>
          <p:cNvSpPr/>
          <p:nvPr/>
        </p:nvSpPr>
        <p:spPr>
          <a:xfrm flipH="1">
            <a:off x="-76200" y="1123950"/>
            <a:ext cx="9220200" cy="4038600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EC35C-331D-B6B4-648E-3791A2E3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"/>
            <a:ext cx="4580952" cy="1466667"/>
          </a:xfrm>
          <a:prstGeom prst="rect">
            <a:avLst/>
          </a:prstGeom>
        </p:spPr>
      </p:pic>
      <p:pic>
        <p:nvPicPr>
          <p:cNvPr id="9" name="Picture 14" descr="DWA All White Logo">
            <a:extLst>
              <a:ext uri="{FF2B5EF4-FFF2-40B4-BE49-F238E27FC236}">
                <a16:creationId xmlns:a16="http://schemas.microsoft.com/office/drawing/2014/main" id="{D6D7AAE3-C221-007B-124C-31893F5F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23544"/>
            <a:ext cx="212979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85800" y="1652601"/>
            <a:ext cx="7696200" cy="1570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Reunión del Grupo de Estudio de Instalaciones</a:t>
            </a:r>
            <a:endParaRPr dirty="0">
              <a:solidFill>
                <a:schemeClr val="bg2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301778"/>
              </p:ext>
            </p:extLst>
          </p:nvPr>
        </p:nvGraphicFramePr>
        <p:xfrm>
          <a:off x="193089" y="971550"/>
          <a:ext cx="8748944" cy="363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61519" y="4821102"/>
            <a:ext cx="71287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Supuestos: continuar con la tasa EP&amp;O actual</a:t>
            </a:r>
            <a:endParaRPr lang="en-US" sz="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1600" y="325031"/>
            <a:ext cx="6400799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School Bond Planning Estimates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1473-23EB-4724-8B59-FE6D21D89FA4}" type="slidenum">
              <a:rPr lang="en-US" b="0" smtClean="0">
                <a:solidFill>
                  <a:srgbClr val="86786F"/>
                </a:solidFill>
              </a:rPr>
              <a:pPr/>
              <a:t>10</a:t>
            </a:fld>
            <a:endParaRPr lang="en-US" b="0" dirty="0">
              <a:solidFill>
                <a:srgbClr val="86786F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F0659AF-7662-27F2-C597-4E057EE3F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2" y="4767263"/>
            <a:ext cx="992749" cy="2692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1597B5-413D-4805-A5BC-72F883887867}"/>
              </a:ext>
            </a:extLst>
          </p:cNvPr>
          <p:cNvSpPr/>
          <p:nvPr/>
        </p:nvSpPr>
        <p:spPr>
          <a:xfrm>
            <a:off x="1710061" y="339906"/>
            <a:ext cx="5715000" cy="41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Estimaciones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Planificación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Bonos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Escolares</a:t>
            </a:r>
            <a:endParaRPr lang="en-US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8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678282"/>
              </p:ext>
            </p:extLst>
          </p:nvPr>
        </p:nvGraphicFramePr>
        <p:xfrm>
          <a:off x="193089" y="971550"/>
          <a:ext cx="8748944" cy="363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0628" y="4605679"/>
            <a:ext cx="7128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Supuestos: Escenario 10, elecciones de febrero de 2026, crecimiento promedio del 4 % entre 2026 y 2029, seguido de un 2 % a partir de entonces, margen de interés de 125 puntos básicos, una venta de bonos, vencimiento en 2045, continuación a la tasa EP&amp;O actual.</a:t>
            </a:r>
            <a:endParaRPr lang="en-US" sz="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1600" y="391202"/>
            <a:ext cx="640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 err="1">
                <a:latin typeface="Century Gothic" panose="020B0502020202020204" pitchFamily="34" charset="0"/>
              </a:rPr>
              <a:t>Estimaciones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Planificación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Bonos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Escolares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1473-23EB-4724-8B59-FE6D21D89FA4}" type="slidenum">
              <a:rPr lang="en-US" b="0" smtClean="0">
                <a:solidFill>
                  <a:srgbClr val="86786F"/>
                </a:solidFill>
              </a:rPr>
              <a:pPr/>
              <a:t>11</a:t>
            </a:fld>
            <a:endParaRPr lang="en-US" b="0" dirty="0">
              <a:solidFill>
                <a:srgbClr val="86786F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F0659AF-7662-27F2-C597-4E057EE3F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2" y="4767263"/>
            <a:ext cx="992749" cy="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5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57196"/>
              </p:ext>
            </p:extLst>
          </p:nvPr>
        </p:nvGraphicFramePr>
        <p:xfrm>
          <a:off x="193089" y="971550"/>
          <a:ext cx="8748944" cy="363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0628" y="4605679"/>
            <a:ext cx="7128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Supuestos: Escenario 11, elecciones de febrero de 2026, crecimiento promedio del 4 % entre 2026 y 2029, seguido de un 2 % a partir de entonces, margen de interés de 125 puntos básicos, una venta de bonos, vencimiento en 2045, continuar con la tasa EP&amp;O actual.</a:t>
            </a:r>
            <a:endParaRPr lang="en-US" sz="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1600" y="391202"/>
            <a:ext cx="640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 err="1">
                <a:latin typeface="Century Gothic" panose="020B0502020202020204" pitchFamily="34" charset="0"/>
              </a:rPr>
              <a:t>Estimaciones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Planificación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Bonos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Escolares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1473-23EB-4724-8B59-FE6D21D89FA4}" type="slidenum">
              <a:rPr lang="en-US" b="0" smtClean="0">
                <a:solidFill>
                  <a:srgbClr val="86786F"/>
                </a:solidFill>
              </a:rPr>
              <a:pPr/>
              <a:t>12</a:t>
            </a:fld>
            <a:endParaRPr lang="en-US" b="0" dirty="0">
              <a:solidFill>
                <a:srgbClr val="86786F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29BA3D0-4E4E-964B-C158-E819F9F71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2" y="4767263"/>
            <a:ext cx="992749" cy="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0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570762"/>
              </p:ext>
            </p:extLst>
          </p:nvPr>
        </p:nvGraphicFramePr>
        <p:xfrm>
          <a:off x="193089" y="971550"/>
          <a:ext cx="8748944" cy="363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0628" y="4605679"/>
            <a:ext cx="7128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Supuestos: Escenario 12, elecciones de febrero de 2026, crecimiento promedio del 4 % entre 2026 y 2029, seguido de un 2 % a partir de entonces, margen de interés de 125 puntos básicos, una venta de bonos, vencimiento en 2045, continuar con la tasa EP&amp;O actual.</a:t>
            </a:r>
            <a:endParaRPr lang="en-US" sz="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1600" y="391202"/>
            <a:ext cx="640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 err="1">
                <a:latin typeface="Century Gothic" panose="020B0502020202020204" pitchFamily="34" charset="0"/>
              </a:rPr>
              <a:t>Estimaciones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Planificación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Bonos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Escolares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1473-23EB-4724-8B59-FE6D21D89FA4}" type="slidenum">
              <a:rPr lang="en-US" b="0" smtClean="0">
                <a:solidFill>
                  <a:srgbClr val="86786F"/>
                </a:solidFill>
              </a:rPr>
              <a:pPr/>
              <a:t>13</a:t>
            </a:fld>
            <a:endParaRPr lang="en-US" b="0" dirty="0">
              <a:solidFill>
                <a:srgbClr val="86786F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6015D26-68EE-08BD-33FE-B9B58443C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2" y="4767263"/>
            <a:ext cx="992749" cy="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974716"/>
              </p:ext>
            </p:extLst>
          </p:nvPr>
        </p:nvGraphicFramePr>
        <p:xfrm>
          <a:off x="193089" y="971550"/>
          <a:ext cx="8748944" cy="363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0628" y="4605679"/>
            <a:ext cx="7128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Supuestos: Escenario 13, elecciones de febrero de 2026, crecimiento promedio del 4 % entre 2026 y 2029, seguido de un 2 % a partir de entonces, margen de interés de 125 puntos básicos, una venta de bonos, vencimiento en 2045, continuación a la tasa EP&amp;O actual.</a:t>
            </a:r>
            <a:endParaRPr lang="en-US" sz="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1600" y="391202"/>
            <a:ext cx="640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 err="1">
                <a:latin typeface="Century Gothic" panose="020B0502020202020204" pitchFamily="34" charset="0"/>
              </a:rPr>
              <a:t>Estimaciones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Planificación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Bonos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Escolares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1473-23EB-4724-8B59-FE6D21D89FA4}" type="slidenum">
              <a:rPr lang="en-US" b="0" smtClean="0">
                <a:solidFill>
                  <a:srgbClr val="86786F"/>
                </a:solidFill>
              </a:rPr>
              <a:pPr/>
              <a:t>14</a:t>
            </a:fld>
            <a:endParaRPr lang="en-US" b="0" dirty="0">
              <a:solidFill>
                <a:srgbClr val="86786F"/>
              </a:solidFill>
            </a:endParaRP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A6264CA-A633-6981-1FE5-F5EFDF337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2" y="4767263"/>
            <a:ext cx="992749" cy="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10145" y="4605679"/>
            <a:ext cx="7128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Supuestos: Elecciones de febrero de 2026, crecimiento promedio del 4 % entre 2026 y 2029, seguido de un 2 % a partir de entonces, margen de interés de 125 puntos básicos, una venta de bonos, vencimiento en 2045, continuación a la tasa EP&amp;O actual.</a:t>
            </a:r>
            <a:endParaRPr lang="en-US" sz="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1600" y="391202"/>
            <a:ext cx="640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 err="1">
                <a:latin typeface="Century Gothic" panose="020B0502020202020204" pitchFamily="34" charset="0"/>
              </a:rPr>
              <a:t>Estimaciones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Planificación</a:t>
            </a:r>
            <a:r>
              <a:rPr lang="en-US" sz="2000" b="1" dirty="0">
                <a:latin typeface="Century Gothic" panose="020B0502020202020204" pitchFamily="34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</a:rPr>
              <a:t>Bonos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Escolares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1473-23EB-4724-8B59-FE6D21D89FA4}" type="slidenum">
              <a:rPr lang="en-US" b="0" smtClean="0">
                <a:solidFill>
                  <a:srgbClr val="86786F"/>
                </a:solidFill>
              </a:rPr>
              <a:pPr/>
              <a:t>15</a:t>
            </a:fld>
            <a:endParaRPr lang="en-US" b="0" dirty="0">
              <a:solidFill>
                <a:srgbClr val="86786F"/>
              </a:solidFill>
            </a:endParaRP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A6264CA-A633-6981-1FE5-F5EFDF337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2" y="4767263"/>
            <a:ext cx="992749" cy="269263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EB9E2B9-929B-F8A0-2469-5FEF0760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80730"/>
              </p:ext>
            </p:extLst>
          </p:nvPr>
        </p:nvGraphicFramePr>
        <p:xfrm>
          <a:off x="1510145" y="952895"/>
          <a:ext cx="6005946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162">
                  <a:extLst>
                    <a:ext uri="{9D8B030D-6E8A-4147-A177-3AD203B41FA5}">
                      <a16:colId xmlns:a16="http://schemas.microsoft.com/office/drawing/2014/main" val="3595288317"/>
                    </a:ext>
                  </a:extLst>
                </a:gridCol>
                <a:gridCol w="1901162">
                  <a:extLst>
                    <a:ext uri="{9D8B030D-6E8A-4147-A177-3AD203B41FA5}">
                      <a16:colId xmlns:a16="http://schemas.microsoft.com/office/drawing/2014/main" val="1119830492"/>
                    </a:ext>
                  </a:extLst>
                </a:gridCol>
                <a:gridCol w="2203622">
                  <a:extLst>
                    <a:ext uri="{9D8B030D-6E8A-4147-A177-3AD203B41FA5}">
                      <a16:colId xmlns:a16="http://schemas.microsoft.com/office/drawing/2014/main" val="1735578787"/>
                    </a:ext>
                  </a:extLst>
                </a:gridCol>
              </a:tblGrid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Resumen</a:t>
                      </a:r>
                      <a:r>
                        <a:rPr lang="en-US" sz="1100" dirty="0"/>
                        <a:t> del </a:t>
                      </a:r>
                      <a:r>
                        <a:rPr lang="en-US" sz="1100" dirty="0" err="1"/>
                        <a:t>Esenario</a:t>
                      </a:r>
                      <a:r>
                        <a:rPr lang="en-US" sz="1100" dirty="0"/>
                        <a:t> do Bono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1908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Tasa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Impositiva</a:t>
                      </a:r>
                      <a:r>
                        <a:rPr lang="en-US" sz="1100" dirty="0"/>
                        <a:t> 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Monto </a:t>
                      </a:r>
                      <a:r>
                        <a:rPr lang="en-US" sz="1100" dirty="0" err="1"/>
                        <a:t>Proyectado</a:t>
                      </a:r>
                      <a:r>
                        <a:rPr lang="en-US" sz="1100" dirty="0"/>
                        <a:t> del Bono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31394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Escenario  </a:t>
                      </a:r>
                      <a:r>
                        <a:rPr lang="en-US" sz="11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$4.50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$54,638,000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726609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Escenario </a:t>
                      </a:r>
                      <a:r>
                        <a:rPr lang="en-US" sz="1100" dirty="0"/>
                        <a:t> 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$4.60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$56,835,000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18992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Escenario </a:t>
                      </a:r>
                      <a:r>
                        <a:rPr lang="en-US" sz="1100" dirty="0"/>
                        <a:t> 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$4.70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$59,049,000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8800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Escenario </a:t>
                      </a:r>
                      <a:r>
                        <a:rPr lang="en-US" sz="1100" dirty="0"/>
                        <a:t> 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$4.80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$61,262,000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3542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988A51E-2C09-428E-9029-4F93B327C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Supuestos: Elecciones de febrero de 2026, crecimiento promedio del 4 % entre 2026 y 2029, seguido de un 2 % a partir de entonces, margen de interés de 125 puntos básicos, una venta de bonos, vencimiento en 2045, continuación a la tasa EP&amp;O actual.</a:t>
            </a:r>
            <a:r>
              <a:rPr kumimoji="0" lang="es-E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5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79A4-2488-F7BC-9154-32687F89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92C3-1B1B-B390-E254-217B1D0DB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dirty="0" err="1">
                <a:solidFill>
                  <a:srgbClr val="F47B20"/>
                </a:solidFill>
                <a:latin typeface="Rockwell" panose="02060603020205020403" pitchFamily="18" charset="0"/>
              </a:rPr>
              <a:t>Discusión</a:t>
            </a:r>
            <a:endParaRPr lang="en-US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914CB0-33A3-37DA-DB6B-0A17F59B4087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482D6-D923-246B-9B3B-A5C709C7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A2A65CE5-698B-82D2-172F-441419F8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E4A5A-993E-106B-986A-291F51A9DAFB}"/>
              </a:ext>
            </a:extLst>
          </p:cNvPr>
          <p:cNvSpPr txBox="1"/>
          <p:nvPr/>
        </p:nvSpPr>
        <p:spPr>
          <a:xfrm>
            <a:off x="350520" y="1133249"/>
            <a:ext cx="8606789" cy="153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</a:pPr>
            <a:r>
              <a:rPr lang="en-US" sz="20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r>
              <a:rPr lang="en-US" sz="20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grupal</a:t>
            </a:r>
            <a:r>
              <a:rPr lang="en-US" sz="2000" b="1" kern="100" spc="-1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kern="100" dirty="0">
              <a:solidFill>
                <a:schemeClr val="bg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87655" lvl="0" indent="-342900"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s-ES" sz="20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¿Comentarios sobre las tasas de impuestos y los montos de los bonos?</a:t>
            </a:r>
            <a:endParaRPr lang="en-US" sz="20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5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D7664-507F-437A-8B39-205BC39A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66" y="666750"/>
            <a:ext cx="6763668" cy="4376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171450"/>
            <a:ext cx="8153400" cy="784225"/>
          </a:xfrm>
        </p:spPr>
        <p:txBody>
          <a:bodyPr/>
          <a:lstStyle/>
          <a:p>
            <a:r>
              <a:rPr lang="en-US" sz="3600" dirty="0" err="1">
                <a:solidFill>
                  <a:srgbClr val="F47B20"/>
                </a:solidFill>
                <a:latin typeface="Rockwell-Bold" panose="020B0500000000000000" pitchFamily="34" charset="0"/>
              </a:rPr>
              <a:t>Contexto</a:t>
            </a:r>
            <a:r>
              <a:rPr lang="en-US" sz="3600" dirty="0">
                <a:solidFill>
                  <a:srgbClr val="F47B20"/>
                </a:solidFill>
                <a:latin typeface="Rockwell-Bold" panose="020B0500000000000000" pitchFamily="34" charset="0"/>
              </a:rPr>
              <a:t> del Ephrata 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0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9A4EF-5213-2AF2-9874-9740B3B90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048D77-28B0-CB98-2923-2DAF2647858B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9BC18-5CD1-8291-1236-D34EE514A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171450"/>
            <a:ext cx="8153400" cy="784225"/>
          </a:xfrm>
        </p:spPr>
        <p:txBody>
          <a:bodyPr/>
          <a:lstStyle/>
          <a:p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Encenario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de </a:t>
            </a:r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instalación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77D9E-4469-6576-997A-18DB7104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DF7C1CAD-8401-CED8-2227-96C72BBB1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44087-5D7E-9EFE-B658-328D670C76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73" t="2593" r="1480" b="2593"/>
          <a:stretch/>
        </p:blipFill>
        <p:spPr>
          <a:xfrm>
            <a:off x="152400" y="856961"/>
            <a:ext cx="5750551" cy="4153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22E58-D38F-6396-6667-4FFE57D7D34C}"/>
              </a:ext>
            </a:extLst>
          </p:cNvPr>
          <p:cNvSpPr txBox="1"/>
          <p:nvPr/>
        </p:nvSpPr>
        <p:spPr>
          <a:xfrm>
            <a:off x="5948692" y="1133249"/>
            <a:ext cx="3042908" cy="2963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</a:pPr>
            <a:r>
              <a:rPr lang="en-US" sz="1800" b="1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r>
              <a:rPr lang="en-US" sz="1800" b="1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opciones</a:t>
            </a:r>
            <a:r>
              <a:rPr lang="en-US" sz="1800" b="1" kern="100" spc="-1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Proyecto HS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completo</a:t>
            </a:r>
            <a:endParaRPr lang="en-US" sz="18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Renovar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la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escuela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Grant</a:t>
            </a:r>
          </a:p>
          <a:p>
            <a:pPr marL="182880" marR="287655" lvl="0" indent="-182880">
              <a:spcBef>
                <a:spcPts val="600"/>
              </a:spcBef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Renovar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la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escuela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Parkway</a:t>
            </a:r>
            <a:endParaRPr lang="en-US" sz="18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s-E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Las aulas modulares siguen en uso</a:t>
            </a: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C5EF8-F392-2CC1-57DA-1FE8FEC0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1B94C3-3875-3A96-C555-02A75D341485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F045C-6824-0B7E-D50D-FBE63EDB5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171450"/>
            <a:ext cx="8153400" cy="784225"/>
          </a:xfrm>
        </p:spPr>
        <p:txBody>
          <a:bodyPr/>
          <a:lstStyle/>
          <a:p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Encenario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de </a:t>
            </a:r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instalación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94439-210B-406B-49F7-AB24033B5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297581A-0D44-D6FD-8482-901A0F1A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97633-9E61-564A-0A95-A87481AC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15" t="1546" r="1112" b="2593"/>
          <a:stretch/>
        </p:blipFill>
        <p:spPr>
          <a:xfrm>
            <a:off x="93279" y="895350"/>
            <a:ext cx="5774121" cy="4151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F3040-4987-D9EC-C592-83C662A9187F}"/>
              </a:ext>
            </a:extLst>
          </p:cNvPr>
          <p:cNvSpPr txBox="1"/>
          <p:nvPr/>
        </p:nvSpPr>
        <p:spPr>
          <a:xfrm>
            <a:off x="5948692" y="1133249"/>
            <a:ext cx="3042908" cy="2963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</a:pPr>
            <a:r>
              <a:rPr lang="en-US" sz="18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r>
              <a:rPr lang="en-US" sz="18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opciones</a:t>
            </a:r>
            <a:r>
              <a:rPr lang="en-US" sz="1800" b="1" kern="100" spc="-1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kern="100" dirty="0">
              <a:solidFill>
                <a:schemeClr val="bg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Proyecto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mínimo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sobre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EHS</a:t>
            </a:r>
          </a:p>
          <a:p>
            <a:pPr marL="182880" marR="287655" lvl="0" indent="-182880">
              <a:spcBef>
                <a:spcPts val="600"/>
              </a:spcBef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Reemplazar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la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escuela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Grant</a:t>
            </a: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Reemplazar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la Parkway</a:t>
            </a:r>
            <a:endParaRPr lang="en-US" sz="18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No hay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necesidad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de aulas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modulares</a:t>
            </a: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4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434375D7-4654-00C4-1408-B39E46E0C000}"/>
              </a:ext>
            </a:extLst>
          </p:cNvPr>
          <p:cNvSpPr/>
          <p:nvPr/>
        </p:nvSpPr>
        <p:spPr>
          <a:xfrm flipH="1">
            <a:off x="-76200" y="1123950"/>
            <a:ext cx="9220200" cy="4038600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EC35C-331D-B6B4-648E-3791A2E3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"/>
            <a:ext cx="4580952" cy="1466667"/>
          </a:xfrm>
          <a:prstGeom prst="rect">
            <a:avLst/>
          </a:prstGeom>
        </p:spPr>
      </p:pic>
      <p:pic>
        <p:nvPicPr>
          <p:cNvPr id="9" name="Picture 14" descr="DWA All White Logo">
            <a:extLst>
              <a:ext uri="{FF2B5EF4-FFF2-40B4-BE49-F238E27FC236}">
                <a16:creationId xmlns:a16="http://schemas.microsoft.com/office/drawing/2014/main" id="{D6D7AAE3-C221-007B-124C-31893F5F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23544"/>
            <a:ext cx="212979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85800" y="1538435"/>
            <a:ext cx="8301990" cy="32431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 err="1">
                <a:solidFill>
                  <a:schemeClr val="bg2"/>
                </a:solidFill>
              </a:rPr>
              <a:t>Introducciones</a:t>
            </a:r>
            <a:r>
              <a:rPr lang="en-US" sz="2800" dirty="0">
                <a:solidFill>
                  <a:schemeClr val="bg2"/>
                </a:solidFill>
              </a:rPr>
              <a:t>: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 err="1">
                <a:solidFill>
                  <a:schemeClr val="bg2"/>
                </a:solidFill>
              </a:rPr>
              <a:t>Representantes</a:t>
            </a:r>
            <a:r>
              <a:rPr lang="en-US" sz="2800" dirty="0">
                <a:solidFill>
                  <a:schemeClr val="bg2"/>
                </a:solidFill>
              </a:rPr>
              <a:t> de la </a:t>
            </a:r>
            <a:r>
              <a:rPr lang="en-US" sz="2800" dirty="0" err="1">
                <a:solidFill>
                  <a:schemeClr val="bg2"/>
                </a:solidFill>
              </a:rPr>
              <a:t>Comunidad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 err="1">
                <a:solidFill>
                  <a:schemeClr val="bg2"/>
                </a:solidFill>
              </a:rPr>
              <a:t>Representantes</a:t>
            </a:r>
            <a:r>
              <a:rPr lang="en-US" sz="2800" dirty="0">
                <a:solidFill>
                  <a:schemeClr val="bg2"/>
                </a:solidFill>
              </a:rPr>
              <a:t> del Ephrata School District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Design West Architects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Turner &amp; Townsend </a:t>
            </a:r>
            <a:r>
              <a:rPr lang="en-US" sz="2800" dirty="0" err="1">
                <a:solidFill>
                  <a:schemeClr val="bg2"/>
                </a:solidFill>
              </a:rPr>
              <a:t>Heery</a:t>
            </a:r>
            <a:endParaRPr sz="2800" dirty="0">
              <a:solidFill>
                <a:schemeClr val="bg2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20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AEC27-BA6C-BB80-301F-76CD9B904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D7E29E-C878-5727-58F4-A7BEB2A9CAD5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0B80-7D92-C2DF-FF25-819B35221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171450"/>
            <a:ext cx="8153400" cy="784225"/>
          </a:xfrm>
        </p:spPr>
        <p:txBody>
          <a:bodyPr/>
          <a:lstStyle/>
          <a:p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Encenario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de </a:t>
            </a:r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instalación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D7922-955E-69A7-5334-C7A2E822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087931EA-8F4A-5684-22F3-BD482A44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D15C39-E877-1EE8-5388-C2742C8CD8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14" t="1546" r="1112" b="2593"/>
          <a:stretch/>
        </p:blipFill>
        <p:spPr>
          <a:xfrm>
            <a:off x="93279" y="858774"/>
            <a:ext cx="5774121" cy="4151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076C0D-9DB4-F5E3-E8B3-81B8DD49A3AF}"/>
              </a:ext>
            </a:extLst>
          </p:cNvPr>
          <p:cNvSpPr txBox="1"/>
          <p:nvPr/>
        </p:nvSpPr>
        <p:spPr>
          <a:xfrm>
            <a:off x="5948692" y="1133249"/>
            <a:ext cx="3042908" cy="360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</a:pPr>
            <a:r>
              <a:rPr lang="en-US" sz="18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r>
              <a:rPr lang="en-US" sz="18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opciones</a:t>
            </a:r>
            <a:r>
              <a:rPr lang="en-US" sz="1800" b="1" kern="100" spc="-1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kern="100" dirty="0">
              <a:solidFill>
                <a:schemeClr val="bg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Proyecto EHS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moderado</a:t>
            </a:r>
            <a:endParaRPr lang="en-US" sz="18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Reemplazar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la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escuela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Grant</a:t>
            </a: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Gimnasio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adda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en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Parkway</a:t>
            </a:r>
            <a:endParaRPr lang="en-US" sz="18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Las aulas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modulares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permanecen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en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Parkway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0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8C114-EA13-8F11-1C4C-8B12551A6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FEB4C1-7D7A-5817-C641-B765FD5D3C31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99946-1559-D6D8-967C-6BFC2A157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171450"/>
            <a:ext cx="8153400" cy="784225"/>
          </a:xfrm>
        </p:spPr>
        <p:txBody>
          <a:bodyPr/>
          <a:lstStyle/>
          <a:p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Encenario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de </a:t>
            </a:r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instalación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364C7-5202-C92F-22A5-2707B407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F9BA1577-EC64-A589-69F3-397D8E01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3B4E8-17BA-ED4A-14BE-75757FF6C4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14" t="1546" r="1112" b="2593"/>
          <a:stretch/>
        </p:blipFill>
        <p:spPr>
          <a:xfrm>
            <a:off x="76200" y="934974"/>
            <a:ext cx="5774121" cy="4151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C0E55-5FB1-E453-78B0-A63CFAD52101}"/>
              </a:ext>
            </a:extLst>
          </p:cNvPr>
          <p:cNvSpPr txBox="1"/>
          <p:nvPr/>
        </p:nvSpPr>
        <p:spPr>
          <a:xfrm>
            <a:off x="5948692" y="1133249"/>
            <a:ext cx="3042908" cy="3163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</a:pPr>
            <a:r>
              <a:rPr lang="en-US" sz="18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r>
              <a:rPr lang="en-US" sz="18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opciones</a:t>
            </a:r>
            <a:r>
              <a:rPr lang="en-US" sz="1800" b="1" kern="100" spc="-1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kern="100" dirty="0">
              <a:solidFill>
                <a:schemeClr val="bg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Proyecto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mínimo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sobre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EHS</a:t>
            </a:r>
          </a:p>
          <a:p>
            <a:pPr marL="182880" marR="287655" lvl="0" indent="-182880">
              <a:spcBef>
                <a:spcPts val="600"/>
              </a:spcBef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Reemplazar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las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escuelas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Grant y Parkway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en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una sola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escuela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primaria</a:t>
            </a: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1800" kern="100" spc="-5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grande</a:t>
            </a:r>
            <a:endParaRPr lang="en-US" sz="18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No hay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necesidad</a:t>
            </a: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de aulas </a:t>
            </a:r>
            <a:r>
              <a:rPr lang="en-US" sz="1800" kern="100" spc="-5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modulares</a:t>
            </a: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6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ED8D1-9CA6-6381-BE76-84B5C673B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FFCBFD-ED9E-3234-5CD7-4C5D74EE8345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A912B-AC95-B37C-29FE-72768D05D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171450"/>
            <a:ext cx="8153400" cy="784225"/>
          </a:xfrm>
        </p:spPr>
        <p:txBody>
          <a:bodyPr/>
          <a:lstStyle/>
          <a:p>
            <a:r>
              <a:rPr lang="en-US" sz="3600" dirty="0">
                <a:solidFill>
                  <a:srgbClr val="F47B20"/>
                </a:solidFill>
                <a:latin typeface="Rockwell" panose="02060603020205020403" pitchFamily="18" charset="0"/>
              </a:rPr>
              <a:t>Facility Scenario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C382F-A1CE-D978-9BD2-AC54E8D6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2EF96BA6-9903-8BAC-12F5-D530E432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95CE2-136A-1126-382E-D942B27AF4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14" t="2593" r="1112" b="1546"/>
          <a:stretch/>
        </p:blipFill>
        <p:spPr>
          <a:xfrm>
            <a:off x="76200" y="934974"/>
            <a:ext cx="5774121" cy="4151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13FDB0-81D7-FF8D-51CF-D3FD9B10996C}"/>
              </a:ext>
            </a:extLst>
          </p:cNvPr>
          <p:cNvSpPr txBox="1"/>
          <p:nvPr/>
        </p:nvSpPr>
        <p:spPr>
          <a:xfrm>
            <a:off x="5948692" y="1133249"/>
            <a:ext cx="3042908" cy="2774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</a:pPr>
            <a:r>
              <a:rPr lang="en-US" sz="1800" b="1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Summary</a:t>
            </a:r>
            <a:r>
              <a:rPr lang="en-US" sz="1800" b="1" kern="100" spc="-1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Moderate HS project</a:t>
            </a: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Replace Grant</a:t>
            </a: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Renovate &amp; add gym to Parkway</a:t>
            </a:r>
            <a:endParaRPr lang="en-US" sz="18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182880" marR="287655" lvl="0" indent="-182880">
              <a:spcBef>
                <a:spcPts val="6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n-US" sz="1800" kern="100" spc="-5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No need for modular classrooms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4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dirty="0" err="1">
                <a:solidFill>
                  <a:srgbClr val="F47B20"/>
                </a:solidFill>
                <a:latin typeface="Rockwell" panose="02060603020205020403" pitchFamily="18" charset="0"/>
              </a:rPr>
              <a:t>Discusión</a:t>
            </a:r>
            <a:endParaRPr lang="en-US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E520F-6C23-81BB-6B07-EB8D853883C1}"/>
              </a:ext>
            </a:extLst>
          </p:cNvPr>
          <p:cNvSpPr txBox="1"/>
          <p:nvPr/>
        </p:nvSpPr>
        <p:spPr>
          <a:xfrm>
            <a:off x="350520" y="1133249"/>
            <a:ext cx="8606789" cy="3018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</a:pPr>
            <a:r>
              <a:rPr lang="es-ES" sz="20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Preguntas y consideraciones del Grupo de Estudio sobre las Instalaciones:</a:t>
            </a:r>
          </a:p>
          <a:p>
            <a:pPr marL="342900" indent="-342900"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¿Prefiere alguno de estos escenarios?</a:t>
            </a:r>
          </a:p>
          <a:p>
            <a:pPr marL="342900" indent="-342900"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¿Le gustaría ver otros escenarios?</a:t>
            </a:r>
          </a:p>
          <a:p>
            <a:pPr marL="342900" indent="-342900"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¿Tiene alguna opinión sobre el enfoque a largo plazo?</a:t>
            </a:r>
          </a:p>
          <a:p>
            <a:pPr marL="342900" indent="-342900"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¿Tiene alguna otra aportación relacionada con las opciones de instalaciones escolares?</a:t>
            </a: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38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dirty="0" err="1">
                <a:solidFill>
                  <a:srgbClr val="F47B20"/>
                </a:solidFill>
                <a:latin typeface="Rockwell" panose="02060603020205020403" pitchFamily="18" charset="0"/>
              </a:rPr>
              <a:t>Discusión</a:t>
            </a:r>
            <a:endParaRPr lang="en-US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E520F-6C23-81BB-6B07-EB8D853883C1}"/>
              </a:ext>
            </a:extLst>
          </p:cNvPr>
          <p:cNvSpPr txBox="1"/>
          <p:nvPr/>
        </p:nvSpPr>
        <p:spPr>
          <a:xfrm>
            <a:off x="304801" y="1200150"/>
            <a:ext cx="8606789" cy="422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● </a:t>
            </a:r>
            <a:r>
              <a:rPr lang="en-US" sz="24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Comentario</a:t>
            </a: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4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● ¿</a:t>
            </a:r>
            <a:r>
              <a:rPr lang="en-US" sz="24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Preguntas</a:t>
            </a:r>
            <a:r>
              <a:rPr lang="en-US" sz="24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● </a:t>
            </a:r>
            <a:r>
              <a:rPr lang="es-ES" sz="24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Próximos pasos y qué esperar</a:t>
            </a: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800"/>
              </a:spcAft>
            </a:pP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sz="4400" dirty="0" err="1">
                <a:solidFill>
                  <a:srgbClr val="F47B20"/>
                </a:solidFill>
                <a:latin typeface="Rockwell" panose="02060603020205020403" pitchFamily="18" charset="0"/>
              </a:rPr>
              <a:t>Estudio</a:t>
            </a:r>
            <a:r>
              <a:rPr lang="en-US" sz="4400" dirty="0">
                <a:solidFill>
                  <a:srgbClr val="F47B20"/>
                </a:solidFill>
                <a:latin typeface="Rockwell" panose="02060603020205020403" pitchFamily="18" charset="0"/>
              </a:rPr>
              <a:t> y </a:t>
            </a:r>
            <a:r>
              <a:rPr lang="en-US" sz="4400" dirty="0" err="1">
                <a:solidFill>
                  <a:srgbClr val="F47B20"/>
                </a:solidFill>
                <a:latin typeface="Rockwell" panose="02060603020205020403" pitchFamily="18" charset="0"/>
              </a:rPr>
              <a:t>Encuesta</a:t>
            </a:r>
            <a:endParaRPr lang="en-US" sz="4400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E520F-6C23-81BB-6B07-EB8D853883C1}"/>
              </a:ext>
            </a:extLst>
          </p:cNvPr>
          <p:cNvSpPr txBox="1"/>
          <p:nvPr/>
        </p:nvSpPr>
        <p:spPr>
          <a:xfrm>
            <a:off x="304801" y="922557"/>
            <a:ext cx="8606789" cy="264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4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Programa de Asistencia para la Construcción de Escuelas OSPI del Estado de Washington (SCAP)</a:t>
            </a:r>
          </a:p>
          <a:p>
            <a:pPr>
              <a:spcAft>
                <a:spcPts val="1800"/>
              </a:spcAft>
            </a:pPr>
            <a:r>
              <a:rPr lang="en-US" sz="24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● </a:t>
            </a:r>
            <a:r>
              <a:rPr lang="es-E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La cantidad de financiamiento que el estado aprobará para un proyecto propuesto se determina mediante una fórmula de financiamiento que considera tres factores</a:t>
            </a:r>
            <a:r>
              <a:rPr lang="es-ES" sz="24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:</a:t>
            </a: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D43C9B-8202-717F-16F8-C0656842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028950"/>
            <a:ext cx="8534398" cy="12206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15419F-9629-4796-B34B-B69F05B859E5}"/>
              </a:ext>
            </a:extLst>
          </p:cNvPr>
          <p:cNvSpPr/>
          <p:nvPr/>
        </p:nvSpPr>
        <p:spPr>
          <a:xfrm>
            <a:off x="381000" y="3105150"/>
            <a:ext cx="1447800" cy="914400"/>
          </a:xfrm>
          <a:prstGeom prst="rect">
            <a:avLst/>
          </a:prstGeom>
          <a:solidFill>
            <a:srgbClr val="D56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elegible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B2A0C-AC25-4668-972B-44F4F1DC49E5}"/>
              </a:ext>
            </a:extLst>
          </p:cNvPr>
          <p:cNvSpPr/>
          <p:nvPr/>
        </p:nvSpPr>
        <p:spPr>
          <a:xfrm>
            <a:off x="2362200" y="3105150"/>
            <a:ext cx="14478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Asignación de costos de construcción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EFCD2-75DD-4EF2-A715-717D02E5BBFC}"/>
              </a:ext>
            </a:extLst>
          </p:cNvPr>
          <p:cNvSpPr/>
          <p:nvPr/>
        </p:nvSpPr>
        <p:spPr>
          <a:xfrm>
            <a:off x="4343400" y="3131820"/>
            <a:ext cx="14478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Porcentaje de asistencia financiera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95532-6B4A-42DB-BAEE-7ADBD1C8A1FE}"/>
              </a:ext>
            </a:extLst>
          </p:cNvPr>
          <p:cNvSpPr/>
          <p:nvPr/>
        </p:nvSpPr>
        <p:spPr>
          <a:xfrm>
            <a:off x="6324600" y="3131820"/>
            <a:ext cx="2362200" cy="914400"/>
          </a:xfrm>
          <a:prstGeom prst="rect">
            <a:avLst/>
          </a:prstGeom>
          <a:solidFill>
            <a:srgbClr val="9B8A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Asistencia financiera estatal máxima permitida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sz="2800" dirty="0" err="1">
                <a:solidFill>
                  <a:srgbClr val="F47B20"/>
                </a:solidFill>
              </a:rPr>
              <a:t>Encargo</a:t>
            </a:r>
            <a:r>
              <a:rPr lang="en-US" sz="2800" dirty="0">
                <a:solidFill>
                  <a:srgbClr val="F47B20"/>
                </a:solidFill>
              </a:rPr>
              <a:t> / </a:t>
            </a:r>
            <a:r>
              <a:rPr lang="en-US" sz="2800" dirty="0" err="1">
                <a:solidFill>
                  <a:srgbClr val="F47B20"/>
                </a:solidFill>
              </a:rPr>
              <a:t>Propósito</a:t>
            </a:r>
            <a:r>
              <a:rPr lang="en-US" sz="2800" dirty="0">
                <a:solidFill>
                  <a:srgbClr val="F47B20"/>
                </a:solidFill>
              </a:rPr>
              <a:t> del </a:t>
            </a:r>
            <a:r>
              <a:rPr lang="en-US" sz="2800" dirty="0" err="1">
                <a:solidFill>
                  <a:srgbClr val="F47B20"/>
                </a:solidFill>
              </a:rPr>
              <a:t>Equipo</a:t>
            </a:r>
            <a:endParaRPr lang="en-US" sz="2800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92379D72-D73C-5994-75F3-EF560A4CFB73}"/>
              </a:ext>
            </a:extLst>
          </p:cNvPr>
          <p:cNvSpPr txBox="1">
            <a:spLocks/>
          </p:cNvSpPr>
          <p:nvPr/>
        </p:nvSpPr>
        <p:spPr>
          <a:xfrm>
            <a:off x="381000" y="1228501"/>
            <a:ext cx="8301990" cy="157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5CB72-B1F7-001B-8A78-EA1F88A30EF4}"/>
              </a:ext>
            </a:extLst>
          </p:cNvPr>
          <p:cNvSpPr txBox="1"/>
          <p:nvPr/>
        </p:nvSpPr>
        <p:spPr>
          <a:xfrm>
            <a:off x="461010" y="1125200"/>
            <a:ext cx="84505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ES" sz="2000" dirty="0"/>
              <a:t>Desarrollar una comprensión precisa de la situación actual del distrito escolar e identificar/</a:t>
            </a:r>
            <a:r>
              <a:rPr lang="es-ES" sz="2000" dirty="0" err="1"/>
              <a:t>reimaginar</a:t>
            </a:r>
            <a:r>
              <a:rPr lang="es-ES" sz="2000" dirty="0"/>
              <a:t> las necesidades de instalaciones educativas para el futuro.</a:t>
            </a:r>
          </a:p>
          <a:p>
            <a:pPr fontAlgn="base"/>
            <a:endParaRPr lang="es-E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ES" sz="2000" dirty="0"/>
              <a:t>Evaluar la condición actual, funcionalidad y necesidades futuras de los edificios escolares y la infraestructura.</a:t>
            </a:r>
          </a:p>
          <a:p>
            <a:pPr fontAlgn="base"/>
            <a:endParaRPr lang="es-E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ES" sz="2000" dirty="0"/>
              <a:t>Desarrollar y presentar una recomendación de paquete de bonos a la Junta Escolar de Ephrata que respalde el éxito estudiantil a largo plazo, acomode el crecimiento futuro y se alinee con los objetivos educativos y los recursos financieros del distrito.</a:t>
            </a:r>
          </a:p>
        </p:txBody>
      </p:sp>
    </p:spTree>
    <p:extLst>
      <p:ext uri="{BB962C8B-B14F-4D97-AF65-F5344CB8AC3E}">
        <p14:creationId xmlns:p14="http://schemas.microsoft.com/office/powerpoint/2010/main" val="84990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dirty="0">
                <a:solidFill>
                  <a:srgbClr val="F47B20"/>
                </a:solidFill>
                <a:latin typeface="Rockwell" panose="02060603020205020403" pitchFamily="18" charset="0"/>
              </a:rPr>
              <a:t>Camino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E520F-6C23-81BB-6B07-EB8D853883C1}"/>
              </a:ext>
            </a:extLst>
          </p:cNvPr>
          <p:cNvSpPr txBox="1"/>
          <p:nvPr/>
        </p:nvSpPr>
        <p:spPr>
          <a:xfrm>
            <a:off x="304801" y="993884"/>
            <a:ext cx="8606789" cy="455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/>
                </a:solidFill>
              </a:rPr>
              <a:t>Cronograma</a:t>
            </a:r>
            <a:r>
              <a:rPr lang="en-US" sz="2400" b="1" dirty="0">
                <a:solidFill>
                  <a:schemeClr val="bg2"/>
                </a:solidFill>
              </a:rPr>
              <a:t> de </a:t>
            </a:r>
            <a:r>
              <a:rPr lang="en-US" sz="2400" b="1" dirty="0" err="1">
                <a:solidFill>
                  <a:schemeClr val="bg2"/>
                </a:solidFill>
              </a:rPr>
              <a:t>Planificación</a:t>
            </a:r>
            <a:br>
              <a:rPr lang="en-US" sz="2400" b="1" dirty="0">
                <a:solidFill>
                  <a:schemeClr val="bg2"/>
                </a:solidFill>
              </a:rPr>
            </a:br>
            <a:br>
              <a:rPr lang="en-US" sz="2000" dirty="0"/>
            </a:b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●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Octubre</a:t>
            </a: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2024</a:t>
            </a: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: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Revisar</a:t>
            </a: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datos</a:t>
            </a: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y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discutir</a:t>
            </a: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necesidades</a:t>
            </a:r>
            <a:endParaRPr lang="en-US" sz="2000" kern="100" dirty="0">
              <a:solidFill>
                <a:schemeClr val="bg1">
                  <a:lumMod val="65000"/>
                </a:schemeClr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●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Febero</a:t>
            </a: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2025: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Desarrollar</a:t>
            </a: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una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lista</a:t>
            </a:r>
            <a:r>
              <a:rPr lang="en-US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solidFill>
                  <a:schemeClr val="bg1">
                    <a:lumMod val="65000"/>
                  </a:schemeClr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necesidades</a:t>
            </a:r>
            <a:endParaRPr lang="en-US" sz="2000" kern="100" dirty="0">
              <a:solidFill>
                <a:schemeClr val="bg1">
                  <a:lumMod val="65000"/>
                </a:schemeClr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● Abril 2025: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Desarrollar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el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borrador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de la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solicitud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bonos</a:t>
            </a: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● Mayo 2025: Desarrollo complete del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paquete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bonos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y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presupuesto</a:t>
            </a: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●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Septiembre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2025: </a:t>
            </a:r>
            <a:r>
              <a:rPr lang="en-US" sz="20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Presentación</a:t>
            </a:r>
            <a:r>
              <a:rPr lang="en-US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 a la Junta Escolar de Ephrata</a:t>
            </a: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●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Febero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2026: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Posible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elecci</a:t>
            </a:r>
            <a:r>
              <a:rPr lang="en-US" sz="20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ón</a:t>
            </a:r>
            <a:r>
              <a:rPr lang="en-US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 del bono</a:t>
            </a: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6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Agenda del la </a:t>
            </a:r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Reuni</a:t>
            </a:r>
            <a:r>
              <a:rPr lang="en-US" sz="3200" dirty="0" err="1">
                <a:solidFill>
                  <a:srgbClr val="F47B20"/>
                </a:solidFill>
                <a:latin typeface="Century Gothic" panose="020B0502020202020204" pitchFamily="34" charset="0"/>
              </a:rPr>
              <a:t>ón</a:t>
            </a:r>
            <a:endParaRPr lang="en-US" sz="3200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E520F-6C23-81BB-6B07-EB8D853883C1}"/>
              </a:ext>
            </a:extLst>
          </p:cNvPr>
          <p:cNvSpPr txBox="1"/>
          <p:nvPr/>
        </p:nvSpPr>
        <p:spPr>
          <a:xfrm>
            <a:off x="457200" y="1396214"/>
            <a:ext cx="8606789" cy="2858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2400"/>
              </a:spcAft>
            </a:pP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● </a:t>
            </a:r>
            <a:r>
              <a:rPr lang="en-US" sz="18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Revisar</a:t>
            </a:r>
            <a:r>
              <a:rPr lang="en-US" sz="18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los </a:t>
            </a:r>
            <a:r>
              <a:rPr lang="en-US" sz="18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resultados</a:t>
            </a:r>
            <a:r>
              <a:rPr lang="en-US" sz="18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de las </a:t>
            </a:r>
            <a:r>
              <a:rPr lang="en-US" sz="18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encuestas</a:t>
            </a:r>
            <a:r>
              <a:rPr lang="en-US" sz="18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comunidad</a:t>
            </a:r>
            <a:r>
              <a:rPr lang="en-US" sz="18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y del personal</a:t>
            </a:r>
            <a:endParaRPr lang="en-US" sz="1800" kern="100" dirty="0">
              <a:solidFill>
                <a:schemeClr val="bg2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● </a:t>
            </a:r>
            <a:r>
              <a:rPr lang="en-US" sz="20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Revisar</a:t>
            </a:r>
            <a:r>
              <a:rPr lang="en-U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posibles</a:t>
            </a:r>
            <a:r>
              <a:rPr lang="en-U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escenarios</a:t>
            </a:r>
            <a:r>
              <a:rPr lang="en-U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financiación</a:t>
            </a:r>
            <a:endParaRPr lang="en-US" sz="2000" kern="100" dirty="0">
              <a:solidFill>
                <a:schemeClr val="bg2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400"/>
              </a:spcAft>
            </a:pP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●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Considere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varios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paquetes</a:t>
            </a: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proyectos</a:t>
            </a:r>
            <a:endParaRPr lang="en-US" sz="2000" kern="100" dirty="0">
              <a:solidFill>
                <a:schemeClr val="bg2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000" kern="1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● </a:t>
            </a:r>
            <a:r>
              <a:rPr lang="en-U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¿</a:t>
            </a:r>
            <a:r>
              <a:rPr lang="en-US" sz="2000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Preguntas</a:t>
            </a:r>
            <a:r>
              <a:rPr lang="en-US" sz="20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?</a:t>
            </a: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1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dirty="0" err="1">
                <a:solidFill>
                  <a:srgbClr val="F47B20"/>
                </a:solidFill>
                <a:latin typeface="Rockwell" panose="02060603020205020403" pitchFamily="18" charset="0"/>
              </a:rPr>
              <a:t>Encuestas</a:t>
            </a:r>
            <a:endParaRPr lang="en-US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E520F-6C23-81BB-6B07-EB8D853883C1}"/>
              </a:ext>
            </a:extLst>
          </p:cNvPr>
          <p:cNvSpPr txBox="1"/>
          <p:nvPr/>
        </p:nvSpPr>
        <p:spPr>
          <a:xfrm>
            <a:off x="114300" y="1013623"/>
            <a:ext cx="8915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0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Encuesta del Distrito Escolar de Ephrata, que incluyó a padres/tutores, residentes, líderes comunitarios y personal docente/personal del distrito.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Opinión de la comunidad: 251 padres/tutores, 120 residentes y 16 líderes.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Opinión de los empleados del distrito: 152 participantes.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Una gran mayoría respondió otorgando al Distrito Escolar de Ephrata una calificación de "B" o superior.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Respuestas notablemente similares entre todos los participantes.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Respuestas positivas, a la vez que se comprende la necesidad de abordar las instalaciones.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Apoyo evidente </a:t>
            </a:r>
            <a:r>
              <a:rPr lang="es-ES" sz="16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al distrito escolar y a la necesidad de mejorar las instalaciones</a:t>
            </a:r>
            <a:r>
              <a:rPr lang="es-ES" sz="18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8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E76-E71C-4E5C-BF92-3F2435798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Comentarios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de la </a:t>
            </a:r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encustas</a:t>
            </a:r>
            <a:endParaRPr lang="en-US" sz="3200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1D1C0-A446-5EF2-DD87-2ADB57F2B1FF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20FA-7CE5-A5E4-F236-30D5062E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78D174F3-05BC-2E4F-91F3-2CE291E2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E520F-6C23-81BB-6B07-EB8D853883C1}"/>
              </a:ext>
            </a:extLst>
          </p:cNvPr>
          <p:cNvSpPr txBox="1"/>
          <p:nvPr/>
        </p:nvSpPr>
        <p:spPr>
          <a:xfrm>
            <a:off x="156211" y="1020838"/>
            <a:ext cx="8606789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s-ES" sz="16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Mejorar las escuelas primarias (Grant y Parkway) se consideró la máxima prioridad. </a:t>
            </a:r>
          </a:p>
          <a:p>
            <a:pPr marL="457200" indent="-4572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s-ES" sz="16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Mejorar la escuela preparatoria también se consideró una prioridad, pero ligeramente inferior a la de las escuelas primarias. </a:t>
            </a:r>
          </a:p>
          <a:p>
            <a:pPr marL="457200" indent="-4572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s-ES" sz="16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El centro de artes escénicas fue una prioridad, pero inferior a la de las escuelas primarias y preparatorias.</a:t>
            </a:r>
          </a:p>
          <a:p>
            <a:pPr marL="457200" indent="-4572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s-ES" sz="16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La seguridad estudiantil es una alta prioridad. </a:t>
            </a:r>
          </a:p>
          <a:p>
            <a:pPr marL="457200" indent="-4572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s-ES" sz="16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Los gimnasios son una alta prioridad. </a:t>
            </a:r>
          </a:p>
          <a:p>
            <a:pPr marL="457200" indent="-4572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s-ES" sz="16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Se prefiere la configuración actual de los grados con las escuelas del vecindario. </a:t>
            </a:r>
          </a:p>
          <a:p>
            <a:pPr marL="457200" indent="-4572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s-ES" sz="16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Se está abierto a ampliar la EMS y/o el CRE si esto resulta ventajoso. </a:t>
            </a:r>
          </a:p>
          <a:p>
            <a:pPr marL="457200" indent="-4572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s-ES" sz="1600" kern="100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No hay una preferencia clara por la preservación histórica de ningún edificio.</a:t>
            </a:r>
            <a:endParaRPr lang="en-US" sz="16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5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15641-6845-371A-1A4C-B7E4AFF11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A599-972E-9C4B-2E10-D0FFF889B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784225"/>
          </a:xfrm>
        </p:spPr>
        <p:txBody>
          <a:bodyPr/>
          <a:lstStyle/>
          <a:p>
            <a:r>
              <a:rPr lang="en-US" dirty="0" err="1">
                <a:solidFill>
                  <a:srgbClr val="F47B20"/>
                </a:solidFill>
                <a:latin typeface="Rockwell" panose="02060603020205020403" pitchFamily="18" charset="0"/>
              </a:rPr>
              <a:t>Discusión</a:t>
            </a:r>
            <a:endParaRPr lang="en-US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7333A-D991-1556-7EDF-2A2E26CA1CD2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6134A-EE9C-044A-9E2B-BC03264BE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24AFAB62-37F5-7407-8C68-CDEF9F89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9FF7F-08EB-DF67-27CE-933E59A2905D}"/>
              </a:ext>
            </a:extLst>
          </p:cNvPr>
          <p:cNvSpPr txBox="1"/>
          <p:nvPr/>
        </p:nvSpPr>
        <p:spPr>
          <a:xfrm>
            <a:off x="350520" y="1133249"/>
            <a:ext cx="8606789" cy="1222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"/>
              </a:spcBef>
              <a:spcAft>
                <a:spcPts val="400"/>
              </a:spcAft>
            </a:pPr>
            <a:r>
              <a:rPr lang="en-US" sz="20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r>
              <a:rPr lang="en-US" sz="2000" b="1" kern="100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grupal</a:t>
            </a:r>
            <a:r>
              <a:rPr lang="en-US" sz="2000" b="1" kern="100" spc="-1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87655" lvl="0" indent="-342900"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  <a:tabLst>
                <a:tab pos="519430" algn="l"/>
                <a:tab pos="520700" algn="l"/>
              </a:tabLst>
            </a:pPr>
            <a:r>
              <a:rPr lang="es-ES" sz="2000" kern="100" spc="-5" dirty="0">
                <a:solidFill>
                  <a:schemeClr val="bg2"/>
                </a:solidFill>
                <a:latin typeface="Century Gothic" panose="020B0502020202020204" pitchFamily="34" charset="0"/>
                <a:ea typeface="Aptos" panose="02110004020202020204"/>
                <a:cs typeface="Times New Roman" panose="02020603050405020304" pitchFamily="18" charset="0"/>
              </a:rPr>
              <a:t>¿Comentarios sobre los resultados de la encuesta?</a:t>
            </a:r>
            <a:endParaRPr lang="en-US" sz="2000" kern="100" spc="-5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5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43281-55AA-E242-C4DB-382E7F03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5278-89F8-1571-CB30-8E470EDB1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-171450"/>
            <a:ext cx="8153400" cy="784225"/>
          </a:xfrm>
        </p:spPr>
        <p:txBody>
          <a:bodyPr/>
          <a:lstStyle/>
          <a:p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Financiamiento</a:t>
            </a:r>
            <a:r>
              <a:rPr lang="en-US" sz="3200" dirty="0">
                <a:solidFill>
                  <a:srgbClr val="F47B20"/>
                </a:solidFill>
                <a:latin typeface="Rockwell" panose="02060603020205020403" pitchFamily="18" charset="0"/>
              </a:rPr>
              <a:t> </a:t>
            </a:r>
            <a:r>
              <a:rPr lang="en-US" sz="3200" dirty="0" err="1">
                <a:solidFill>
                  <a:srgbClr val="F47B20"/>
                </a:solidFill>
                <a:latin typeface="Rockwell" panose="02060603020205020403" pitchFamily="18" charset="0"/>
              </a:rPr>
              <a:t>potencial</a:t>
            </a:r>
            <a:endParaRPr lang="en-US" sz="3200" dirty="0">
              <a:solidFill>
                <a:srgbClr val="F47B2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3B3505-3B22-FB41-0E93-57D847D81605}"/>
              </a:ext>
            </a:extLst>
          </p:cNvPr>
          <p:cNvSpPr/>
          <p:nvPr/>
        </p:nvSpPr>
        <p:spPr>
          <a:xfrm>
            <a:off x="0" y="3512820"/>
            <a:ext cx="9144000" cy="16573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47B2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222A4-579A-B77D-2F2B-25F3B2BD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2" y="79506"/>
            <a:ext cx="3042908" cy="974237"/>
          </a:xfrm>
          <a:prstGeom prst="rect">
            <a:avLst/>
          </a:prstGeom>
        </p:spPr>
      </p:pic>
      <p:pic>
        <p:nvPicPr>
          <p:cNvPr id="6" name="Picture 14" descr="DWA All White Logo">
            <a:extLst>
              <a:ext uri="{FF2B5EF4-FFF2-40B4-BE49-F238E27FC236}">
                <a16:creationId xmlns:a16="http://schemas.microsoft.com/office/drawing/2014/main" id="{EAB1FA2A-3C36-EB5C-F711-74AC2976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9150"/>
            <a:ext cx="1215390" cy="4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24768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PRH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6225"/>
      </a:accent1>
      <a:accent2>
        <a:srgbClr val="4E8855"/>
      </a:accent2>
      <a:accent3>
        <a:srgbClr val="7AA37E"/>
      </a:accent3>
      <a:accent4>
        <a:srgbClr val="78A12F"/>
      </a:accent4>
      <a:accent5>
        <a:srgbClr val="3F3F3F"/>
      </a:accent5>
      <a:accent6>
        <a:srgbClr val="0C0C0C"/>
      </a:accent6>
      <a:hlink>
        <a:srgbClr val="4E8855"/>
      </a:hlink>
      <a:folHlink>
        <a:srgbClr val="7AA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2841</TotalTime>
  <Words>1286</Words>
  <Application>Microsoft Office PowerPoint</Application>
  <PresentationFormat>On-screen Show (16:9)</PresentationFormat>
  <Paragraphs>169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Aptos</vt:lpstr>
      <vt:lpstr>Arial</vt:lpstr>
      <vt:lpstr>Poppins</vt:lpstr>
      <vt:lpstr>Rockwell</vt:lpstr>
      <vt:lpstr>Muli Light</vt:lpstr>
      <vt:lpstr>Century Gothic</vt:lpstr>
      <vt:lpstr>Cambria Math</vt:lpstr>
      <vt:lpstr>inherit</vt:lpstr>
      <vt:lpstr>Rockwell-Bold</vt:lpstr>
      <vt:lpstr>Symbol</vt:lpstr>
      <vt:lpstr>Calibri</vt:lpstr>
      <vt:lpstr>Times New Roman</vt:lpstr>
      <vt:lpstr>Gower template</vt:lpstr>
      <vt:lpstr>Reunión del Grupo de Estudio de Instalaciones</vt:lpstr>
      <vt:lpstr>Introducciones: Representantes de la Comunidad Representantes del Ephrata School District Design West Architects Turner &amp; Townsend Heery</vt:lpstr>
      <vt:lpstr>Encargo / Propósito del Equipo</vt:lpstr>
      <vt:lpstr>Camino</vt:lpstr>
      <vt:lpstr>Agenda del la Reunión</vt:lpstr>
      <vt:lpstr>Encuestas</vt:lpstr>
      <vt:lpstr>Comentarios de la encustas</vt:lpstr>
      <vt:lpstr>Discusión</vt:lpstr>
      <vt:lpstr>Financiamiento potencial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Discusión</vt:lpstr>
      <vt:lpstr>Contexto del Ephrata SD</vt:lpstr>
      <vt:lpstr>Encenario de instalación 1</vt:lpstr>
      <vt:lpstr>Encenario de instalación 2</vt:lpstr>
      <vt:lpstr>Encenario de instalación 3</vt:lpstr>
      <vt:lpstr>Encenario de instalación 4</vt:lpstr>
      <vt:lpstr>Facility Scenario 5</vt:lpstr>
      <vt:lpstr>Discusión</vt:lpstr>
      <vt:lpstr>Discusión</vt:lpstr>
      <vt:lpstr>Estudio y Encuesta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Whitney Bray</dc:creator>
  <cp:lastModifiedBy>Sarah Morford</cp:lastModifiedBy>
  <cp:revision>84</cp:revision>
  <cp:lastPrinted>2025-04-21T14:06:49Z</cp:lastPrinted>
  <dcterms:modified xsi:type="dcterms:W3CDTF">2025-04-28T19:41:55Z</dcterms:modified>
</cp:coreProperties>
</file>