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80" r:id="rId2"/>
    <p:sldId id="274" r:id="rId3"/>
    <p:sldId id="281" r:id="rId4"/>
    <p:sldId id="265" r:id="rId5"/>
    <p:sldId id="258" r:id="rId6"/>
    <p:sldId id="272" r:id="rId7"/>
    <p:sldId id="257" r:id="rId8"/>
    <p:sldId id="260" r:id="rId9"/>
    <p:sldId id="266" r:id="rId10"/>
    <p:sldId id="282" r:id="rId11"/>
    <p:sldId id="277" r:id="rId12"/>
    <p:sldId id="275" r:id="rId13"/>
    <p:sldId id="283" r:id="rId14"/>
    <p:sldId id="276" r:id="rId15"/>
    <p:sldId id="278" r:id="rId16"/>
    <p:sldId id="279" r:id="rId17"/>
    <p:sldId id="284" r:id="rId18"/>
    <p:sldId id="285" r:id="rId19"/>
    <p:sldId id="288" r:id="rId20"/>
    <p:sldId id="289" r:id="rId21"/>
    <p:sldId id="286" r:id="rId22"/>
    <p:sldId id="287" r:id="rId23"/>
    <p:sldId id="290" r:id="rId24"/>
    <p:sldId id="297" r:id="rId25"/>
    <p:sldId id="298" r:id="rId26"/>
    <p:sldId id="302" r:id="rId27"/>
    <p:sldId id="303" r:id="rId28"/>
    <p:sldId id="291" r:id="rId29"/>
    <p:sldId id="296" r:id="rId30"/>
    <p:sldId id="295" r:id="rId31"/>
    <p:sldId id="294" r:id="rId32"/>
    <p:sldId id="304" r:id="rId33"/>
    <p:sldId id="305" r:id="rId34"/>
    <p:sldId id="293" r:id="rId35"/>
    <p:sldId id="256" r:id="rId36"/>
  </p:sldIdLst>
  <p:sldSz cx="18288000" cy="10287000"/>
  <p:notesSz cx="6858000" cy="9144000"/>
  <p:embeddedFontLst>
    <p:embeddedFont>
      <p:font typeface="Arial Bold" panose="020B0704020202020204" pitchFamily="34" charset="0"/>
      <p:regular r:id="rId38"/>
      <p:bold r:id="rId39"/>
    </p:embeddedFont>
    <p:embeddedFont>
      <p:font typeface="Arial Bold Italics" panose="020B0604020202020204" charset="0"/>
      <p:regular r:id="rId40"/>
      <p:bold r:id="rId41"/>
      <p:italic r:id="rId42"/>
      <p:boldItalic r:id="rId43"/>
    </p:embeddedFont>
    <p:embeddedFont>
      <p:font typeface="Calibri 1" panose="020B0604020202020204" charset="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338E"/>
    <a:srgbClr val="771A18"/>
    <a:srgbClr val="288A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F0A868-FFEA-47CE-89C4-4F2C88270C16}" v="72" dt="2024-10-03T19:02:35.5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0" d="100"/>
          <a:sy n="40" d="100"/>
        </p:scale>
        <p:origin x="90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 Gonzalez" userId="276b8e53-9335-4e7e-9b8d-5296c80ab20c" providerId="ADAL" clId="{23F0A868-FFEA-47CE-89C4-4F2C88270C16}"/>
    <pc:docChg chg="undo custSel addSld delSld modSld">
      <pc:chgData name="Christian Gonzalez" userId="276b8e53-9335-4e7e-9b8d-5296c80ab20c" providerId="ADAL" clId="{23F0A868-FFEA-47CE-89C4-4F2C88270C16}" dt="2024-10-03T19:02:41.213" v="316" actId="478"/>
      <pc:docMkLst>
        <pc:docMk/>
      </pc:docMkLst>
      <pc:sldChg chg="modSp mod">
        <pc:chgData name="Christian Gonzalez" userId="276b8e53-9335-4e7e-9b8d-5296c80ab20c" providerId="ADAL" clId="{23F0A868-FFEA-47CE-89C4-4F2C88270C16}" dt="2024-10-03T18:46:20.644" v="250" actId="20577"/>
        <pc:sldMkLst>
          <pc:docMk/>
          <pc:sldMk cId="0" sldId="256"/>
        </pc:sldMkLst>
        <pc:spChg chg="mod">
          <ac:chgData name="Christian Gonzalez" userId="276b8e53-9335-4e7e-9b8d-5296c80ab20c" providerId="ADAL" clId="{23F0A868-FFEA-47CE-89C4-4F2C88270C16}" dt="2024-10-03T18:46:20.644" v="250" actId="20577"/>
          <ac:spMkLst>
            <pc:docMk/>
            <pc:sldMk cId="0" sldId="256"/>
            <ac:spMk id="11" creationId="{580580DA-4384-142F-FE38-9A6927A0CE31}"/>
          </ac:spMkLst>
        </pc:spChg>
      </pc:sldChg>
      <pc:sldChg chg="modSp mod">
        <pc:chgData name="Christian Gonzalez" userId="276b8e53-9335-4e7e-9b8d-5296c80ab20c" providerId="ADAL" clId="{23F0A868-FFEA-47CE-89C4-4F2C88270C16}" dt="2024-10-03T18:51:43.375" v="276" actId="1076"/>
        <pc:sldMkLst>
          <pc:docMk/>
          <pc:sldMk cId="0" sldId="257"/>
        </pc:sldMkLst>
        <pc:spChg chg="mod">
          <ac:chgData name="Christian Gonzalez" userId="276b8e53-9335-4e7e-9b8d-5296c80ab20c" providerId="ADAL" clId="{23F0A868-FFEA-47CE-89C4-4F2C88270C16}" dt="2024-10-03T18:51:43.375" v="276" actId="1076"/>
          <ac:spMkLst>
            <pc:docMk/>
            <pc:sldMk cId="0" sldId="257"/>
            <ac:spMk id="3" creationId="{ADE47D2E-FA40-6640-EE2B-B7943205C7FA}"/>
          </ac:spMkLst>
        </pc:spChg>
      </pc:sldChg>
      <pc:sldChg chg="modSp mod">
        <pc:chgData name="Christian Gonzalez" userId="276b8e53-9335-4e7e-9b8d-5296c80ab20c" providerId="ADAL" clId="{23F0A868-FFEA-47CE-89C4-4F2C88270C16}" dt="2024-10-03T18:52:07.362" v="278" actId="1076"/>
        <pc:sldMkLst>
          <pc:docMk/>
          <pc:sldMk cId="0" sldId="258"/>
        </pc:sldMkLst>
        <pc:spChg chg="mod">
          <ac:chgData name="Christian Gonzalez" userId="276b8e53-9335-4e7e-9b8d-5296c80ab20c" providerId="ADAL" clId="{23F0A868-FFEA-47CE-89C4-4F2C88270C16}" dt="2024-10-03T18:52:07.362" v="278" actId="1076"/>
          <ac:spMkLst>
            <pc:docMk/>
            <pc:sldMk cId="0" sldId="258"/>
            <ac:spMk id="3" creationId="{9F2A88BF-728E-3768-DAF8-472F100F7BF6}"/>
          </ac:spMkLst>
        </pc:spChg>
      </pc:sldChg>
      <pc:sldChg chg="modSp mod">
        <pc:chgData name="Christian Gonzalez" userId="276b8e53-9335-4e7e-9b8d-5296c80ab20c" providerId="ADAL" clId="{23F0A868-FFEA-47CE-89C4-4F2C88270C16}" dt="2024-10-03T18:51:33.914" v="275" actId="1076"/>
        <pc:sldMkLst>
          <pc:docMk/>
          <pc:sldMk cId="0" sldId="260"/>
        </pc:sldMkLst>
        <pc:spChg chg="mod">
          <ac:chgData name="Christian Gonzalez" userId="276b8e53-9335-4e7e-9b8d-5296c80ab20c" providerId="ADAL" clId="{23F0A868-FFEA-47CE-89C4-4F2C88270C16}" dt="2024-10-03T18:51:33.914" v="275" actId="1076"/>
          <ac:spMkLst>
            <pc:docMk/>
            <pc:sldMk cId="0" sldId="260"/>
            <ac:spMk id="2" creationId="{B8FF0299-2ADC-F27D-A2AB-0DBB575B7292}"/>
          </ac:spMkLst>
        </pc:spChg>
      </pc:sldChg>
      <pc:sldChg chg="modSp mod">
        <pc:chgData name="Christian Gonzalez" userId="276b8e53-9335-4e7e-9b8d-5296c80ab20c" providerId="ADAL" clId="{23F0A868-FFEA-47CE-89C4-4F2C88270C16}" dt="2024-10-03T18:54:40.202" v="284" actId="1076"/>
        <pc:sldMkLst>
          <pc:docMk/>
          <pc:sldMk cId="2422480266" sldId="265"/>
        </pc:sldMkLst>
        <pc:spChg chg="mod">
          <ac:chgData name="Christian Gonzalez" userId="276b8e53-9335-4e7e-9b8d-5296c80ab20c" providerId="ADAL" clId="{23F0A868-FFEA-47CE-89C4-4F2C88270C16}" dt="2024-10-03T18:54:34.343" v="283" actId="1076"/>
          <ac:spMkLst>
            <pc:docMk/>
            <pc:sldMk cId="2422480266" sldId="265"/>
            <ac:spMk id="2" creationId="{1466D4BD-010B-E957-FEBB-1C27613D6AEC}"/>
          </ac:spMkLst>
        </pc:spChg>
        <pc:picChg chg="mod">
          <ac:chgData name="Christian Gonzalez" userId="276b8e53-9335-4e7e-9b8d-5296c80ab20c" providerId="ADAL" clId="{23F0A868-FFEA-47CE-89C4-4F2C88270C16}" dt="2024-10-03T18:54:40.202" v="284" actId="1076"/>
          <ac:picMkLst>
            <pc:docMk/>
            <pc:sldMk cId="2422480266" sldId="265"/>
            <ac:picMk id="6" creationId="{684C821C-CD01-3C8B-348D-D1B0236925C6}"/>
          </ac:picMkLst>
        </pc:picChg>
      </pc:sldChg>
      <pc:sldChg chg="addSp modSp mod">
        <pc:chgData name="Christian Gonzalez" userId="276b8e53-9335-4e7e-9b8d-5296c80ab20c" providerId="ADAL" clId="{23F0A868-FFEA-47CE-89C4-4F2C88270C16}" dt="2024-10-03T18:55:09.320" v="290" actId="1076"/>
        <pc:sldMkLst>
          <pc:docMk/>
          <pc:sldMk cId="1914999961" sldId="266"/>
        </pc:sldMkLst>
        <pc:spChg chg="mod">
          <ac:chgData name="Christian Gonzalez" userId="276b8e53-9335-4e7e-9b8d-5296c80ab20c" providerId="ADAL" clId="{23F0A868-FFEA-47CE-89C4-4F2C88270C16}" dt="2024-10-03T18:51:23.873" v="274" actId="1076"/>
          <ac:spMkLst>
            <pc:docMk/>
            <pc:sldMk cId="1914999961" sldId="266"/>
            <ac:spMk id="2" creationId="{008CE876-8D0B-3610-88AD-F0524BA048E5}"/>
          </ac:spMkLst>
        </pc:spChg>
        <pc:spChg chg="mod">
          <ac:chgData name="Christian Gonzalez" userId="276b8e53-9335-4e7e-9b8d-5296c80ab20c" providerId="ADAL" clId="{23F0A868-FFEA-47CE-89C4-4F2C88270C16}" dt="2024-10-03T18:55:09.320" v="290" actId="1076"/>
          <ac:spMkLst>
            <pc:docMk/>
            <pc:sldMk cId="1914999961" sldId="266"/>
            <ac:spMk id="11" creationId="{00000000-0000-0000-0000-000000000000}"/>
          </ac:spMkLst>
        </pc:spChg>
        <pc:picChg chg="add mod">
          <ac:chgData name="Christian Gonzalez" userId="276b8e53-9335-4e7e-9b8d-5296c80ab20c" providerId="ADAL" clId="{23F0A868-FFEA-47CE-89C4-4F2C88270C16}" dt="2024-10-03T18:55:04.641" v="289" actId="1076"/>
          <ac:picMkLst>
            <pc:docMk/>
            <pc:sldMk cId="1914999961" sldId="266"/>
            <ac:picMk id="3" creationId="{12C01044-24E4-B4BF-7B7E-EA62CD83A85D}"/>
          </ac:picMkLst>
        </pc:picChg>
      </pc:sldChg>
      <pc:sldChg chg="modSp mod">
        <pc:chgData name="Christian Gonzalez" userId="276b8e53-9335-4e7e-9b8d-5296c80ab20c" providerId="ADAL" clId="{23F0A868-FFEA-47CE-89C4-4F2C88270C16}" dt="2024-10-03T18:51:52.684" v="277" actId="1076"/>
        <pc:sldMkLst>
          <pc:docMk/>
          <pc:sldMk cId="3606372455" sldId="272"/>
        </pc:sldMkLst>
        <pc:spChg chg="mod">
          <ac:chgData name="Christian Gonzalez" userId="276b8e53-9335-4e7e-9b8d-5296c80ab20c" providerId="ADAL" clId="{23F0A868-FFEA-47CE-89C4-4F2C88270C16}" dt="2024-10-03T18:51:52.684" v="277" actId="1076"/>
          <ac:spMkLst>
            <pc:docMk/>
            <pc:sldMk cId="3606372455" sldId="272"/>
            <ac:spMk id="3" creationId="{03C26B19-E2FB-CBC9-9A4B-6E3E8D4031A1}"/>
          </ac:spMkLst>
        </pc:spChg>
      </pc:sldChg>
      <pc:sldChg chg="modSp mod">
        <pc:chgData name="Christian Gonzalez" userId="276b8e53-9335-4e7e-9b8d-5296c80ab20c" providerId="ADAL" clId="{23F0A868-FFEA-47CE-89C4-4F2C88270C16}" dt="2024-10-03T18:54:08.308" v="280" actId="1076"/>
        <pc:sldMkLst>
          <pc:docMk/>
          <pc:sldMk cId="3386696958" sldId="274"/>
        </pc:sldMkLst>
        <pc:spChg chg="mod">
          <ac:chgData name="Christian Gonzalez" userId="276b8e53-9335-4e7e-9b8d-5296c80ab20c" providerId="ADAL" clId="{23F0A868-FFEA-47CE-89C4-4F2C88270C16}" dt="2024-10-03T18:54:08.308" v="280" actId="1076"/>
          <ac:spMkLst>
            <pc:docMk/>
            <pc:sldMk cId="3386696958" sldId="274"/>
            <ac:spMk id="2" creationId="{38F81362-F6A3-B36F-FBF1-04F67494E65C}"/>
          </ac:spMkLst>
        </pc:spChg>
      </pc:sldChg>
      <pc:sldChg chg="addSp modSp mod">
        <pc:chgData name="Christian Gonzalez" userId="276b8e53-9335-4e7e-9b8d-5296c80ab20c" providerId="ADAL" clId="{23F0A868-FFEA-47CE-89C4-4F2C88270C16}" dt="2024-10-03T18:55:38.048" v="298"/>
        <pc:sldMkLst>
          <pc:docMk/>
          <pc:sldMk cId="2135123952" sldId="275"/>
        </pc:sldMkLst>
        <pc:spChg chg="mod">
          <ac:chgData name="Christian Gonzalez" userId="276b8e53-9335-4e7e-9b8d-5296c80ab20c" providerId="ADAL" clId="{23F0A868-FFEA-47CE-89C4-4F2C88270C16}" dt="2024-10-03T18:50:57.047" v="271" actId="1076"/>
          <ac:spMkLst>
            <pc:docMk/>
            <pc:sldMk cId="2135123952" sldId="275"/>
            <ac:spMk id="2" creationId="{4619FA28-E07D-3C70-9633-79F3D0A0F545}"/>
          </ac:spMkLst>
        </pc:spChg>
        <pc:picChg chg="add mod">
          <ac:chgData name="Christian Gonzalez" userId="276b8e53-9335-4e7e-9b8d-5296c80ab20c" providerId="ADAL" clId="{23F0A868-FFEA-47CE-89C4-4F2C88270C16}" dt="2024-10-03T18:55:38.048" v="298"/>
          <ac:picMkLst>
            <pc:docMk/>
            <pc:sldMk cId="2135123952" sldId="275"/>
            <ac:picMk id="3" creationId="{44EBF648-55D2-0BBD-6CB3-C3B64C3EB571}"/>
          </ac:picMkLst>
        </pc:picChg>
      </pc:sldChg>
      <pc:sldChg chg="addSp delSp modSp mod">
        <pc:chgData name="Christian Gonzalez" userId="276b8e53-9335-4e7e-9b8d-5296c80ab20c" providerId="ADAL" clId="{23F0A868-FFEA-47CE-89C4-4F2C88270C16}" dt="2024-10-03T18:55:46.901" v="300"/>
        <pc:sldMkLst>
          <pc:docMk/>
          <pc:sldMk cId="2156882357" sldId="276"/>
        </pc:sldMkLst>
        <pc:spChg chg="mod">
          <ac:chgData name="Christian Gonzalez" userId="276b8e53-9335-4e7e-9b8d-5296c80ab20c" providerId="ADAL" clId="{23F0A868-FFEA-47CE-89C4-4F2C88270C16}" dt="2024-10-03T18:50:37.478" v="268" actId="1076"/>
          <ac:spMkLst>
            <pc:docMk/>
            <pc:sldMk cId="2156882357" sldId="276"/>
            <ac:spMk id="2" creationId="{F2D3BB72-79A2-A4F0-60ED-09FB6F68033D}"/>
          </ac:spMkLst>
        </pc:spChg>
        <pc:spChg chg="del">
          <ac:chgData name="Christian Gonzalez" userId="276b8e53-9335-4e7e-9b8d-5296c80ab20c" providerId="ADAL" clId="{23F0A868-FFEA-47CE-89C4-4F2C88270C16}" dt="2024-10-03T18:50:40.417" v="269" actId="478"/>
          <ac:spMkLst>
            <pc:docMk/>
            <pc:sldMk cId="2156882357" sldId="276"/>
            <ac:spMk id="5" creationId="{B563FD7E-881E-3928-289C-9D43CBFDF784}"/>
          </ac:spMkLst>
        </pc:spChg>
        <pc:picChg chg="add mod">
          <ac:chgData name="Christian Gonzalez" userId="276b8e53-9335-4e7e-9b8d-5296c80ab20c" providerId="ADAL" clId="{23F0A868-FFEA-47CE-89C4-4F2C88270C16}" dt="2024-10-03T18:55:46.901" v="300"/>
          <ac:picMkLst>
            <pc:docMk/>
            <pc:sldMk cId="2156882357" sldId="276"/>
            <ac:picMk id="4" creationId="{DB863B6E-44FC-C4D8-F7F4-4B499DD5A0B8}"/>
          </ac:picMkLst>
        </pc:picChg>
      </pc:sldChg>
      <pc:sldChg chg="addSp delSp modSp mod">
        <pc:chgData name="Christian Gonzalez" userId="276b8e53-9335-4e7e-9b8d-5296c80ab20c" providerId="ADAL" clId="{23F0A868-FFEA-47CE-89C4-4F2C88270C16}" dt="2024-10-03T18:55:30.942" v="297"/>
        <pc:sldMkLst>
          <pc:docMk/>
          <pc:sldMk cId="646272615" sldId="277"/>
        </pc:sldMkLst>
        <pc:spChg chg="mod">
          <ac:chgData name="Christian Gonzalez" userId="276b8e53-9335-4e7e-9b8d-5296c80ab20c" providerId="ADAL" clId="{23F0A868-FFEA-47CE-89C4-4F2C88270C16}" dt="2024-10-03T18:51:03.969" v="272" actId="1076"/>
          <ac:spMkLst>
            <pc:docMk/>
            <pc:sldMk cId="646272615" sldId="277"/>
            <ac:spMk id="2" creationId="{9E2145F1-D086-642C-2CEC-8853D642C257}"/>
          </ac:spMkLst>
        </pc:spChg>
        <pc:picChg chg="add del mod">
          <ac:chgData name="Christian Gonzalez" userId="276b8e53-9335-4e7e-9b8d-5296c80ab20c" providerId="ADAL" clId="{23F0A868-FFEA-47CE-89C4-4F2C88270C16}" dt="2024-10-03T18:55:23.612" v="296" actId="478"/>
          <ac:picMkLst>
            <pc:docMk/>
            <pc:sldMk cId="646272615" sldId="277"/>
            <ac:picMk id="3" creationId="{DD6555A7-F499-9467-1261-31B4A37B7231}"/>
          </ac:picMkLst>
        </pc:picChg>
        <pc:picChg chg="add mod">
          <ac:chgData name="Christian Gonzalez" userId="276b8e53-9335-4e7e-9b8d-5296c80ab20c" providerId="ADAL" clId="{23F0A868-FFEA-47CE-89C4-4F2C88270C16}" dt="2024-10-03T18:55:30.942" v="297"/>
          <ac:picMkLst>
            <pc:docMk/>
            <pc:sldMk cId="646272615" sldId="277"/>
            <ac:picMk id="4" creationId="{315BB771-42C3-FEBF-F071-AAB33CB58B1E}"/>
          </ac:picMkLst>
        </pc:picChg>
      </pc:sldChg>
      <pc:sldChg chg="addSp modSp mod">
        <pc:chgData name="Christian Gonzalez" userId="276b8e53-9335-4e7e-9b8d-5296c80ab20c" providerId="ADAL" clId="{23F0A868-FFEA-47CE-89C4-4F2C88270C16}" dt="2024-10-03T18:55:52.219" v="302" actId="14100"/>
        <pc:sldMkLst>
          <pc:docMk/>
          <pc:sldMk cId="1304172937" sldId="278"/>
        </pc:sldMkLst>
        <pc:spChg chg="mod">
          <ac:chgData name="Christian Gonzalez" userId="276b8e53-9335-4e7e-9b8d-5296c80ab20c" providerId="ADAL" clId="{23F0A868-FFEA-47CE-89C4-4F2C88270C16}" dt="2024-10-03T18:50:30.088" v="267" actId="1076"/>
          <ac:spMkLst>
            <pc:docMk/>
            <pc:sldMk cId="1304172937" sldId="278"/>
            <ac:spMk id="3" creationId="{0673DED3-7AEE-D78B-4EE1-E2CC8E47175B}"/>
          </ac:spMkLst>
        </pc:spChg>
        <pc:picChg chg="add mod">
          <ac:chgData name="Christian Gonzalez" userId="276b8e53-9335-4e7e-9b8d-5296c80ab20c" providerId="ADAL" clId="{23F0A868-FFEA-47CE-89C4-4F2C88270C16}" dt="2024-10-03T18:55:52.219" v="302" actId="14100"/>
          <ac:picMkLst>
            <pc:docMk/>
            <pc:sldMk cId="1304172937" sldId="278"/>
            <ac:picMk id="4" creationId="{C870EF0D-A046-4FD7-FF5A-2EF3050F73B2}"/>
          </ac:picMkLst>
        </pc:picChg>
      </pc:sldChg>
      <pc:sldChg chg="addSp modSp mod">
        <pc:chgData name="Christian Gonzalez" userId="276b8e53-9335-4e7e-9b8d-5296c80ab20c" providerId="ADAL" clId="{23F0A868-FFEA-47CE-89C4-4F2C88270C16}" dt="2024-10-03T18:56:21.940" v="303"/>
        <pc:sldMkLst>
          <pc:docMk/>
          <pc:sldMk cId="2940457273" sldId="279"/>
        </pc:sldMkLst>
        <pc:spChg chg="mod">
          <ac:chgData name="Christian Gonzalez" userId="276b8e53-9335-4e7e-9b8d-5296c80ab20c" providerId="ADAL" clId="{23F0A868-FFEA-47CE-89C4-4F2C88270C16}" dt="2024-10-03T18:50:17.767" v="266" actId="1076"/>
          <ac:spMkLst>
            <pc:docMk/>
            <pc:sldMk cId="2940457273" sldId="279"/>
            <ac:spMk id="2" creationId="{90E96906-9FF7-F90A-96AD-C784BAA8718D}"/>
          </ac:spMkLst>
        </pc:spChg>
        <pc:picChg chg="add mod">
          <ac:chgData name="Christian Gonzalez" userId="276b8e53-9335-4e7e-9b8d-5296c80ab20c" providerId="ADAL" clId="{23F0A868-FFEA-47CE-89C4-4F2C88270C16}" dt="2024-10-03T18:56:21.940" v="303"/>
          <ac:picMkLst>
            <pc:docMk/>
            <pc:sldMk cId="2940457273" sldId="279"/>
            <ac:picMk id="3" creationId="{19594B95-3508-FF0C-2900-7E62C2FFA94D}"/>
          </ac:picMkLst>
        </pc:picChg>
      </pc:sldChg>
      <pc:sldChg chg="modSp mod">
        <pc:chgData name="Christian Gonzalez" userId="276b8e53-9335-4e7e-9b8d-5296c80ab20c" providerId="ADAL" clId="{23F0A868-FFEA-47CE-89C4-4F2C88270C16}" dt="2024-10-03T18:54:01.542" v="279" actId="1076"/>
        <pc:sldMkLst>
          <pc:docMk/>
          <pc:sldMk cId="770392620" sldId="280"/>
        </pc:sldMkLst>
        <pc:spChg chg="mod">
          <ac:chgData name="Christian Gonzalez" userId="276b8e53-9335-4e7e-9b8d-5296c80ab20c" providerId="ADAL" clId="{23F0A868-FFEA-47CE-89C4-4F2C88270C16}" dt="2024-10-03T18:54:01.542" v="279" actId="1076"/>
          <ac:spMkLst>
            <pc:docMk/>
            <pc:sldMk cId="770392620" sldId="280"/>
            <ac:spMk id="5" creationId="{006527A9-D3E3-78CB-0DF1-D51EA38286DB}"/>
          </ac:spMkLst>
        </pc:spChg>
      </pc:sldChg>
      <pc:sldChg chg="modSp mod">
        <pc:chgData name="Christian Gonzalez" userId="276b8e53-9335-4e7e-9b8d-5296c80ab20c" providerId="ADAL" clId="{23F0A868-FFEA-47CE-89C4-4F2C88270C16}" dt="2024-10-03T18:54:16.039" v="281" actId="1076"/>
        <pc:sldMkLst>
          <pc:docMk/>
          <pc:sldMk cId="4003834072" sldId="281"/>
        </pc:sldMkLst>
        <pc:spChg chg="mod">
          <ac:chgData name="Christian Gonzalez" userId="276b8e53-9335-4e7e-9b8d-5296c80ab20c" providerId="ADAL" clId="{23F0A868-FFEA-47CE-89C4-4F2C88270C16}" dt="2024-10-03T18:54:16.039" v="281" actId="1076"/>
          <ac:spMkLst>
            <pc:docMk/>
            <pc:sldMk cId="4003834072" sldId="281"/>
            <ac:spMk id="2" creationId="{5D8A89AC-2CC2-37F8-A563-E84014109E4D}"/>
          </ac:spMkLst>
        </pc:spChg>
      </pc:sldChg>
      <pc:sldChg chg="addSp modSp mod">
        <pc:chgData name="Christian Gonzalez" userId="276b8e53-9335-4e7e-9b8d-5296c80ab20c" providerId="ADAL" clId="{23F0A868-FFEA-47CE-89C4-4F2C88270C16}" dt="2024-10-03T18:55:17.987" v="293" actId="1076"/>
        <pc:sldMkLst>
          <pc:docMk/>
          <pc:sldMk cId="848094598" sldId="282"/>
        </pc:sldMkLst>
        <pc:spChg chg="mod">
          <ac:chgData name="Christian Gonzalez" userId="276b8e53-9335-4e7e-9b8d-5296c80ab20c" providerId="ADAL" clId="{23F0A868-FFEA-47CE-89C4-4F2C88270C16}" dt="2024-10-03T18:51:14.525" v="273" actId="1076"/>
          <ac:spMkLst>
            <pc:docMk/>
            <pc:sldMk cId="848094598" sldId="282"/>
            <ac:spMk id="2" creationId="{D893F6C0-130F-04F1-3CBA-B1857F0F87F8}"/>
          </ac:spMkLst>
        </pc:spChg>
        <pc:picChg chg="add mod">
          <ac:chgData name="Christian Gonzalez" userId="276b8e53-9335-4e7e-9b8d-5296c80ab20c" providerId="ADAL" clId="{23F0A868-FFEA-47CE-89C4-4F2C88270C16}" dt="2024-10-03T18:55:17.987" v="293" actId="1076"/>
          <ac:picMkLst>
            <pc:docMk/>
            <pc:sldMk cId="848094598" sldId="282"/>
            <ac:picMk id="3" creationId="{616DF7A0-5235-CDDB-876A-B142120F1544}"/>
          </ac:picMkLst>
        </pc:picChg>
      </pc:sldChg>
      <pc:sldChg chg="addSp modSp mod">
        <pc:chgData name="Christian Gonzalez" userId="276b8e53-9335-4e7e-9b8d-5296c80ab20c" providerId="ADAL" clId="{23F0A868-FFEA-47CE-89C4-4F2C88270C16}" dt="2024-10-03T18:55:43.052" v="299"/>
        <pc:sldMkLst>
          <pc:docMk/>
          <pc:sldMk cId="1055027338" sldId="283"/>
        </pc:sldMkLst>
        <pc:spChg chg="mod">
          <ac:chgData name="Christian Gonzalez" userId="276b8e53-9335-4e7e-9b8d-5296c80ab20c" providerId="ADAL" clId="{23F0A868-FFEA-47CE-89C4-4F2C88270C16}" dt="2024-10-03T18:50:48.527" v="270" actId="1076"/>
          <ac:spMkLst>
            <pc:docMk/>
            <pc:sldMk cId="1055027338" sldId="283"/>
            <ac:spMk id="2" creationId="{D4345BF5-9395-BAE4-23A0-EFABDE8865B8}"/>
          </ac:spMkLst>
        </pc:spChg>
        <pc:picChg chg="add mod">
          <ac:chgData name="Christian Gonzalez" userId="276b8e53-9335-4e7e-9b8d-5296c80ab20c" providerId="ADAL" clId="{23F0A868-FFEA-47CE-89C4-4F2C88270C16}" dt="2024-10-03T18:55:43.052" v="299"/>
          <ac:picMkLst>
            <pc:docMk/>
            <pc:sldMk cId="1055027338" sldId="283"/>
            <ac:picMk id="3" creationId="{38CCF70A-15DE-8FC0-FED7-DD2938A03503}"/>
          </ac:picMkLst>
        </pc:picChg>
      </pc:sldChg>
      <pc:sldChg chg="addSp modSp mod">
        <pc:chgData name="Christian Gonzalez" userId="276b8e53-9335-4e7e-9b8d-5296c80ab20c" providerId="ADAL" clId="{23F0A868-FFEA-47CE-89C4-4F2C88270C16}" dt="2024-10-03T18:56:24.819" v="304"/>
        <pc:sldMkLst>
          <pc:docMk/>
          <pc:sldMk cId="2069196530" sldId="284"/>
        </pc:sldMkLst>
        <pc:spChg chg="mod">
          <ac:chgData name="Christian Gonzalez" userId="276b8e53-9335-4e7e-9b8d-5296c80ab20c" providerId="ADAL" clId="{23F0A868-FFEA-47CE-89C4-4F2C88270C16}" dt="2024-10-03T18:50:09.383" v="265" actId="1076"/>
          <ac:spMkLst>
            <pc:docMk/>
            <pc:sldMk cId="2069196530" sldId="284"/>
            <ac:spMk id="2" creationId="{5BBC84AA-640B-9A7E-AA2D-0D5C015967E6}"/>
          </ac:spMkLst>
        </pc:spChg>
        <pc:picChg chg="add mod">
          <ac:chgData name="Christian Gonzalez" userId="276b8e53-9335-4e7e-9b8d-5296c80ab20c" providerId="ADAL" clId="{23F0A868-FFEA-47CE-89C4-4F2C88270C16}" dt="2024-10-03T18:56:24.819" v="304"/>
          <ac:picMkLst>
            <pc:docMk/>
            <pc:sldMk cId="2069196530" sldId="284"/>
            <ac:picMk id="3" creationId="{38FDE2BD-7991-BE82-4CA7-F148C355C080}"/>
          </ac:picMkLst>
        </pc:picChg>
      </pc:sldChg>
      <pc:sldChg chg="addSp modSp mod">
        <pc:chgData name="Christian Gonzalez" userId="276b8e53-9335-4e7e-9b8d-5296c80ab20c" providerId="ADAL" clId="{23F0A868-FFEA-47CE-89C4-4F2C88270C16}" dt="2024-10-03T18:56:27.676" v="305"/>
        <pc:sldMkLst>
          <pc:docMk/>
          <pc:sldMk cId="2363767149" sldId="285"/>
        </pc:sldMkLst>
        <pc:spChg chg="mod">
          <ac:chgData name="Christian Gonzalez" userId="276b8e53-9335-4e7e-9b8d-5296c80ab20c" providerId="ADAL" clId="{23F0A868-FFEA-47CE-89C4-4F2C88270C16}" dt="2024-10-03T18:50:01.158" v="264" actId="1076"/>
          <ac:spMkLst>
            <pc:docMk/>
            <pc:sldMk cId="2363767149" sldId="285"/>
            <ac:spMk id="2" creationId="{AFB673AE-A16F-6896-C791-B38241ADF053}"/>
          </ac:spMkLst>
        </pc:spChg>
        <pc:picChg chg="add mod">
          <ac:chgData name="Christian Gonzalez" userId="276b8e53-9335-4e7e-9b8d-5296c80ab20c" providerId="ADAL" clId="{23F0A868-FFEA-47CE-89C4-4F2C88270C16}" dt="2024-10-03T18:56:27.676" v="305"/>
          <ac:picMkLst>
            <pc:docMk/>
            <pc:sldMk cId="2363767149" sldId="285"/>
            <ac:picMk id="3" creationId="{99C950CF-0A94-5D63-B4EB-E8FFFBE2E456}"/>
          </ac:picMkLst>
        </pc:picChg>
      </pc:sldChg>
      <pc:sldChg chg="addSp modSp mod">
        <pc:chgData name="Christian Gonzalez" userId="276b8e53-9335-4e7e-9b8d-5296c80ab20c" providerId="ADAL" clId="{23F0A868-FFEA-47CE-89C4-4F2C88270C16}" dt="2024-10-03T19:02:27.820" v="312"/>
        <pc:sldMkLst>
          <pc:docMk/>
          <pc:sldMk cId="1142434276" sldId="286"/>
        </pc:sldMkLst>
        <pc:spChg chg="mod">
          <ac:chgData name="Christian Gonzalez" userId="276b8e53-9335-4e7e-9b8d-5296c80ab20c" providerId="ADAL" clId="{23F0A868-FFEA-47CE-89C4-4F2C88270C16}" dt="2024-10-03T18:49:38.032" v="261" actId="1076"/>
          <ac:spMkLst>
            <pc:docMk/>
            <pc:sldMk cId="1142434276" sldId="286"/>
            <ac:spMk id="3" creationId="{1BD8B57A-C768-2895-2C85-A8F2128D5128}"/>
          </ac:spMkLst>
        </pc:spChg>
        <pc:picChg chg="add mod">
          <ac:chgData name="Christian Gonzalez" userId="276b8e53-9335-4e7e-9b8d-5296c80ab20c" providerId="ADAL" clId="{23F0A868-FFEA-47CE-89C4-4F2C88270C16}" dt="2024-10-03T19:02:27.820" v="312"/>
          <ac:picMkLst>
            <pc:docMk/>
            <pc:sldMk cId="1142434276" sldId="286"/>
            <ac:picMk id="4" creationId="{637D95D2-45F7-2A8E-90F9-4E363E7E4CB3}"/>
          </ac:picMkLst>
        </pc:picChg>
      </pc:sldChg>
      <pc:sldChg chg="addSp modSp">
        <pc:chgData name="Christian Gonzalez" userId="276b8e53-9335-4e7e-9b8d-5296c80ab20c" providerId="ADAL" clId="{23F0A868-FFEA-47CE-89C4-4F2C88270C16}" dt="2024-10-03T19:02:32.188" v="313"/>
        <pc:sldMkLst>
          <pc:docMk/>
          <pc:sldMk cId="2108538122" sldId="287"/>
        </pc:sldMkLst>
        <pc:picChg chg="add mod">
          <ac:chgData name="Christian Gonzalez" userId="276b8e53-9335-4e7e-9b8d-5296c80ab20c" providerId="ADAL" clId="{23F0A868-FFEA-47CE-89C4-4F2C88270C16}" dt="2024-10-03T19:02:32.188" v="313"/>
          <ac:picMkLst>
            <pc:docMk/>
            <pc:sldMk cId="2108538122" sldId="287"/>
            <ac:picMk id="4" creationId="{1B7DBB02-0373-0A4B-770B-47791539123E}"/>
          </ac:picMkLst>
        </pc:picChg>
      </pc:sldChg>
      <pc:sldChg chg="addSp modSp mod">
        <pc:chgData name="Christian Gonzalez" userId="276b8e53-9335-4e7e-9b8d-5296c80ab20c" providerId="ADAL" clId="{23F0A868-FFEA-47CE-89C4-4F2C88270C16}" dt="2024-10-03T19:02:23.533" v="311" actId="1076"/>
        <pc:sldMkLst>
          <pc:docMk/>
          <pc:sldMk cId="3060653530" sldId="288"/>
        </pc:sldMkLst>
        <pc:spChg chg="mod">
          <ac:chgData name="Christian Gonzalez" userId="276b8e53-9335-4e7e-9b8d-5296c80ab20c" providerId="ADAL" clId="{23F0A868-FFEA-47CE-89C4-4F2C88270C16}" dt="2024-10-03T18:49:54.936" v="263" actId="1076"/>
          <ac:spMkLst>
            <pc:docMk/>
            <pc:sldMk cId="3060653530" sldId="288"/>
            <ac:spMk id="4" creationId="{D26802C4-594E-965D-FC21-C43769F3D2A9}"/>
          </ac:spMkLst>
        </pc:spChg>
        <pc:picChg chg="add mod">
          <ac:chgData name="Christian Gonzalez" userId="276b8e53-9335-4e7e-9b8d-5296c80ab20c" providerId="ADAL" clId="{23F0A868-FFEA-47CE-89C4-4F2C88270C16}" dt="2024-10-03T19:02:23.533" v="311" actId="1076"/>
          <ac:picMkLst>
            <pc:docMk/>
            <pc:sldMk cId="3060653530" sldId="288"/>
            <ac:picMk id="5" creationId="{BEA15CCC-8433-0477-1F2D-9B27CFEB5D81}"/>
          </ac:picMkLst>
        </pc:picChg>
      </pc:sldChg>
      <pc:sldChg chg="addSp modSp mod">
        <pc:chgData name="Christian Gonzalez" userId="276b8e53-9335-4e7e-9b8d-5296c80ab20c" providerId="ADAL" clId="{23F0A868-FFEA-47CE-89C4-4F2C88270C16}" dt="2024-10-03T18:56:32.443" v="306"/>
        <pc:sldMkLst>
          <pc:docMk/>
          <pc:sldMk cId="789189143" sldId="289"/>
        </pc:sldMkLst>
        <pc:spChg chg="mod">
          <ac:chgData name="Christian Gonzalez" userId="276b8e53-9335-4e7e-9b8d-5296c80ab20c" providerId="ADAL" clId="{23F0A868-FFEA-47CE-89C4-4F2C88270C16}" dt="2024-10-03T18:49:47.627" v="262" actId="1076"/>
          <ac:spMkLst>
            <pc:docMk/>
            <pc:sldMk cId="789189143" sldId="289"/>
            <ac:spMk id="2" creationId="{987FEFD7-2C15-3DAA-A7F4-083589D3655C}"/>
          </ac:spMkLst>
        </pc:spChg>
        <pc:picChg chg="add mod">
          <ac:chgData name="Christian Gonzalez" userId="276b8e53-9335-4e7e-9b8d-5296c80ab20c" providerId="ADAL" clId="{23F0A868-FFEA-47CE-89C4-4F2C88270C16}" dt="2024-10-03T18:56:32.443" v="306"/>
          <ac:picMkLst>
            <pc:docMk/>
            <pc:sldMk cId="789189143" sldId="289"/>
            <ac:picMk id="3" creationId="{E7189E9F-232D-B45B-EB5F-163A8BB40B7B}"/>
          </ac:picMkLst>
        </pc:picChg>
      </pc:sldChg>
      <pc:sldChg chg="addSp delSp modSp mod">
        <pc:chgData name="Christian Gonzalez" userId="276b8e53-9335-4e7e-9b8d-5296c80ab20c" providerId="ADAL" clId="{23F0A868-FFEA-47CE-89C4-4F2C88270C16}" dt="2024-10-03T19:02:41.213" v="316" actId="478"/>
        <pc:sldMkLst>
          <pc:docMk/>
          <pc:sldMk cId="4233749277" sldId="290"/>
        </pc:sldMkLst>
        <pc:spChg chg="mod">
          <ac:chgData name="Christian Gonzalez" userId="276b8e53-9335-4e7e-9b8d-5296c80ab20c" providerId="ADAL" clId="{23F0A868-FFEA-47CE-89C4-4F2C88270C16}" dt="2024-10-03T18:40:29.445" v="121" actId="1076"/>
          <ac:spMkLst>
            <pc:docMk/>
            <pc:sldMk cId="4233749277" sldId="290"/>
            <ac:spMk id="2" creationId="{0871C5B6-FB76-DB3F-640C-AC6459CD29B9}"/>
          </ac:spMkLst>
        </pc:spChg>
        <pc:graphicFrameChg chg="mod modGraphic">
          <ac:chgData name="Christian Gonzalez" userId="276b8e53-9335-4e7e-9b8d-5296c80ab20c" providerId="ADAL" clId="{23F0A868-FFEA-47CE-89C4-4F2C88270C16}" dt="2024-10-03T18:40:49.069" v="125"/>
          <ac:graphicFrameMkLst>
            <pc:docMk/>
            <pc:sldMk cId="4233749277" sldId="290"/>
            <ac:graphicFrameMk id="3" creationId="{62ABB9D4-AF0B-B1C0-359E-D91C6C8ECE9B}"/>
          </ac:graphicFrameMkLst>
        </pc:graphicFrameChg>
        <pc:picChg chg="add del mod">
          <ac:chgData name="Christian Gonzalez" userId="276b8e53-9335-4e7e-9b8d-5296c80ab20c" providerId="ADAL" clId="{23F0A868-FFEA-47CE-89C4-4F2C88270C16}" dt="2024-10-03T19:02:41.213" v="316" actId="478"/>
          <ac:picMkLst>
            <pc:docMk/>
            <pc:sldMk cId="4233749277" sldId="290"/>
            <ac:picMk id="5" creationId="{E9BE2BB3-CF64-DF4F-7133-1DBA7947DA6C}"/>
          </ac:picMkLst>
        </pc:picChg>
      </pc:sldChg>
      <pc:sldChg chg="modSp mod">
        <pc:chgData name="Christian Gonzalez" userId="276b8e53-9335-4e7e-9b8d-5296c80ab20c" providerId="ADAL" clId="{23F0A868-FFEA-47CE-89C4-4F2C88270C16}" dt="2024-10-03T18:43:51.678" v="161"/>
        <pc:sldMkLst>
          <pc:docMk/>
          <pc:sldMk cId="940209812" sldId="291"/>
        </pc:sldMkLst>
        <pc:spChg chg="mod">
          <ac:chgData name="Christian Gonzalez" userId="276b8e53-9335-4e7e-9b8d-5296c80ab20c" providerId="ADAL" clId="{23F0A868-FFEA-47CE-89C4-4F2C88270C16}" dt="2024-10-03T18:43:37.457" v="156" actId="1076"/>
          <ac:spMkLst>
            <pc:docMk/>
            <pc:sldMk cId="940209812" sldId="291"/>
            <ac:spMk id="3" creationId="{BA7C005B-95EF-5867-B83E-625D62CD7478}"/>
          </ac:spMkLst>
        </pc:spChg>
        <pc:graphicFrameChg chg="mod">
          <ac:chgData name="Christian Gonzalez" userId="276b8e53-9335-4e7e-9b8d-5296c80ab20c" providerId="ADAL" clId="{23F0A868-FFEA-47CE-89C4-4F2C88270C16}" dt="2024-10-03T18:43:51.678" v="161"/>
          <ac:graphicFrameMkLst>
            <pc:docMk/>
            <pc:sldMk cId="940209812" sldId="291"/>
            <ac:graphicFrameMk id="2" creationId="{A7458EA4-09E7-3AD1-47C2-C2A13ECAC6DC}"/>
          </ac:graphicFrameMkLst>
        </pc:graphicFrameChg>
      </pc:sldChg>
      <pc:sldChg chg="del">
        <pc:chgData name="Christian Gonzalez" userId="276b8e53-9335-4e7e-9b8d-5296c80ab20c" providerId="ADAL" clId="{23F0A868-FFEA-47CE-89C4-4F2C88270C16}" dt="2024-10-03T18:45:55.532" v="184" actId="2696"/>
        <pc:sldMkLst>
          <pc:docMk/>
          <pc:sldMk cId="910876798" sldId="292"/>
        </pc:sldMkLst>
      </pc:sldChg>
      <pc:sldChg chg="modSp mod">
        <pc:chgData name="Christian Gonzalez" userId="276b8e53-9335-4e7e-9b8d-5296c80ab20c" providerId="ADAL" clId="{23F0A868-FFEA-47CE-89C4-4F2C88270C16}" dt="2024-10-03T18:48:13.934" v="256" actId="1076"/>
        <pc:sldMkLst>
          <pc:docMk/>
          <pc:sldMk cId="2203026629" sldId="293"/>
        </pc:sldMkLst>
        <pc:spChg chg="mod">
          <ac:chgData name="Christian Gonzalez" userId="276b8e53-9335-4e7e-9b8d-5296c80ab20c" providerId="ADAL" clId="{23F0A868-FFEA-47CE-89C4-4F2C88270C16}" dt="2024-10-03T18:48:13.934" v="256" actId="1076"/>
          <ac:spMkLst>
            <pc:docMk/>
            <pc:sldMk cId="2203026629" sldId="293"/>
            <ac:spMk id="3" creationId="{0418AAC3-3F00-DECE-6640-3C86D4F351E8}"/>
          </ac:spMkLst>
        </pc:spChg>
        <pc:graphicFrameChg chg="mod modGraphic">
          <ac:chgData name="Christian Gonzalez" userId="276b8e53-9335-4e7e-9b8d-5296c80ab20c" providerId="ADAL" clId="{23F0A868-FFEA-47CE-89C4-4F2C88270C16}" dt="2024-10-03T18:48:02.255" v="255" actId="20577"/>
          <ac:graphicFrameMkLst>
            <pc:docMk/>
            <pc:sldMk cId="2203026629" sldId="293"/>
            <ac:graphicFrameMk id="2" creationId="{C952480A-89DD-4ACB-E98D-124FEA9BFCB3}"/>
          </ac:graphicFrameMkLst>
        </pc:graphicFrameChg>
      </pc:sldChg>
      <pc:sldChg chg="modSp mod">
        <pc:chgData name="Christian Gonzalez" userId="276b8e53-9335-4e7e-9b8d-5296c80ab20c" providerId="ADAL" clId="{23F0A868-FFEA-47CE-89C4-4F2C88270C16}" dt="2024-10-03T18:48:33.748" v="259" actId="1076"/>
        <pc:sldMkLst>
          <pc:docMk/>
          <pc:sldMk cId="3830328300" sldId="294"/>
        </pc:sldMkLst>
        <pc:spChg chg="mod">
          <ac:chgData name="Christian Gonzalez" userId="276b8e53-9335-4e7e-9b8d-5296c80ab20c" providerId="ADAL" clId="{23F0A868-FFEA-47CE-89C4-4F2C88270C16}" dt="2024-10-03T18:48:33.748" v="259" actId="1076"/>
          <ac:spMkLst>
            <pc:docMk/>
            <pc:sldMk cId="3830328300" sldId="294"/>
            <ac:spMk id="3" creationId="{7D8FE351-0A74-AE9B-04B4-C0F575274876}"/>
          </ac:spMkLst>
        </pc:spChg>
        <pc:graphicFrameChg chg="mod">
          <ac:chgData name="Christian Gonzalez" userId="276b8e53-9335-4e7e-9b8d-5296c80ab20c" providerId="ADAL" clId="{23F0A868-FFEA-47CE-89C4-4F2C88270C16}" dt="2024-10-03T18:44:59.697" v="176"/>
          <ac:graphicFrameMkLst>
            <pc:docMk/>
            <pc:sldMk cId="3830328300" sldId="294"/>
            <ac:graphicFrameMk id="2" creationId="{5E6E65C0-362C-9EDC-5729-ABD5412FDB75}"/>
          </ac:graphicFrameMkLst>
        </pc:graphicFrameChg>
      </pc:sldChg>
      <pc:sldChg chg="modSp mod">
        <pc:chgData name="Christian Gonzalez" userId="276b8e53-9335-4e7e-9b8d-5296c80ab20c" providerId="ADAL" clId="{23F0A868-FFEA-47CE-89C4-4F2C88270C16}" dt="2024-10-03T18:44:39.023" v="175" actId="20577"/>
        <pc:sldMkLst>
          <pc:docMk/>
          <pc:sldMk cId="1964162915" sldId="295"/>
        </pc:sldMkLst>
        <pc:spChg chg="mod">
          <ac:chgData name="Christian Gonzalez" userId="276b8e53-9335-4e7e-9b8d-5296c80ab20c" providerId="ADAL" clId="{23F0A868-FFEA-47CE-89C4-4F2C88270C16}" dt="2024-10-03T18:44:31.661" v="171" actId="1076"/>
          <ac:spMkLst>
            <pc:docMk/>
            <pc:sldMk cId="1964162915" sldId="295"/>
            <ac:spMk id="3" creationId="{17B2F31A-F6DE-0CE8-5E99-5728EBB204B9}"/>
          </ac:spMkLst>
        </pc:spChg>
        <pc:graphicFrameChg chg="mod modGraphic">
          <ac:chgData name="Christian Gonzalez" userId="276b8e53-9335-4e7e-9b8d-5296c80ab20c" providerId="ADAL" clId="{23F0A868-FFEA-47CE-89C4-4F2C88270C16}" dt="2024-10-03T18:44:39.023" v="175" actId="20577"/>
          <ac:graphicFrameMkLst>
            <pc:docMk/>
            <pc:sldMk cId="1964162915" sldId="295"/>
            <ac:graphicFrameMk id="2" creationId="{0225D15B-FAD0-57E4-23EA-839DCFD29210}"/>
          </ac:graphicFrameMkLst>
        </pc:graphicFrameChg>
      </pc:sldChg>
      <pc:sldChg chg="modSp mod">
        <pc:chgData name="Christian Gonzalez" userId="276b8e53-9335-4e7e-9b8d-5296c80ab20c" providerId="ADAL" clId="{23F0A868-FFEA-47CE-89C4-4F2C88270C16}" dt="2024-10-03T18:48:48.504" v="260" actId="1076"/>
        <pc:sldMkLst>
          <pc:docMk/>
          <pc:sldMk cId="2636699671" sldId="296"/>
        </pc:sldMkLst>
        <pc:spChg chg="mod">
          <ac:chgData name="Christian Gonzalez" userId="276b8e53-9335-4e7e-9b8d-5296c80ab20c" providerId="ADAL" clId="{23F0A868-FFEA-47CE-89C4-4F2C88270C16}" dt="2024-10-03T18:48:48.504" v="260" actId="1076"/>
          <ac:spMkLst>
            <pc:docMk/>
            <pc:sldMk cId="2636699671" sldId="296"/>
            <ac:spMk id="2" creationId="{9CD4299A-5C77-8719-C877-DECA5047569C}"/>
          </ac:spMkLst>
        </pc:spChg>
        <pc:graphicFrameChg chg="mod">
          <ac:chgData name="Christian Gonzalez" userId="276b8e53-9335-4e7e-9b8d-5296c80ab20c" providerId="ADAL" clId="{23F0A868-FFEA-47CE-89C4-4F2C88270C16}" dt="2024-10-03T18:43:58.248" v="162"/>
          <ac:graphicFrameMkLst>
            <pc:docMk/>
            <pc:sldMk cId="2636699671" sldId="296"/>
            <ac:graphicFrameMk id="4" creationId="{96983C17-7D70-A632-0B6F-62FBD187F951}"/>
          </ac:graphicFrameMkLst>
        </pc:graphicFrameChg>
      </pc:sldChg>
      <pc:sldChg chg="modSp mod">
        <pc:chgData name="Christian Gonzalez" userId="276b8e53-9335-4e7e-9b8d-5296c80ab20c" providerId="ADAL" clId="{23F0A868-FFEA-47CE-89C4-4F2C88270C16}" dt="2024-10-03T18:41:32.328" v="132"/>
        <pc:sldMkLst>
          <pc:docMk/>
          <pc:sldMk cId="1675808641" sldId="297"/>
        </pc:sldMkLst>
        <pc:spChg chg="mod">
          <ac:chgData name="Christian Gonzalez" userId="276b8e53-9335-4e7e-9b8d-5296c80ab20c" providerId="ADAL" clId="{23F0A868-FFEA-47CE-89C4-4F2C88270C16}" dt="2024-10-03T18:41:23.004" v="130" actId="1076"/>
          <ac:spMkLst>
            <pc:docMk/>
            <pc:sldMk cId="1675808641" sldId="297"/>
            <ac:spMk id="4" creationId="{EF2A2DF4-72AB-43A7-99D3-F52F17AF7D7C}"/>
          </ac:spMkLst>
        </pc:spChg>
        <pc:graphicFrameChg chg="mod">
          <ac:chgData name="Christian Gonzalez" userId="276b8e53-9335-4e7e-9b8d-5296c80ab20c" providerId="ADAL" clId="{23F0A868-FFEA-47CE-89C4-4F2C88270C16}" dt="2024-10-03T18:41:32.328" v="132"/>
          <ac:graphicFrameMkLst>
            <pc:docMk/>
            <pc:sldMk cId="1675808641" sldId="297"/>
            <ac:graphicFrameMk id="3" creationId="{62ABB9D4-AF0B-B1C0-359E-D91C6C8ECE9B}"/>
          </ac:graphicFrameMkLst>
        </pc:graphicFrameChg>
      </pc:sldChg>
      <pc:sldChg chg="modSp mod">
        <pc:chgData name="Christian Gonzalez" userId="276b8e53-9335-4e7e-9b8d-5296c80ab20c" providerId="ADAL" clId="{23F0A868-FFEA-47CE-89C4-4F2C88270C16}" dt="2024-10-03T18:42:23.903" v="141"/>
        <pc:sldMkLst>
          <pc:docMk/>
          <pc:sldMk cId="70464171" sldId="298"/>
        </pc:sldMkLst>
        <pc:spChg chg="mod">
          <ac:chgData name="Christian Gonzalez" userId="276b8e53-9335-4e7e-9b8d-5296c80ab20c" providerId="ADAL" clId="{23F0A868-FFEA-47CE-89C4-4F2C88270C16}" dt="2024-10-03T18:42:09.016" v="138" actId="1076"/>
          <ac:spMkLst>
            <pc:docMk/>
            <pc:sldMk cId="70464171" sldId="298"/>
            <ac:spMk id="5" creationId="{23AD2620-533B-82A3-42CF-9389657D55CB}"/>
          </ac:spMkLst>
        </pc:spChg>
        <pc:graphicFrameChg chg="mod">
          <ac:chgData name="Christian Gonzalez" userId="276b8e53-9335-4e7e-9b8d-5296c80ab20c" providerId="ADAL" clId="{23F0A868-FFEA-47CE-89C4-4F2C88270C16}" dt="2024-10-03T18:42:23.903" v="141"/>
          <ac:graphicFrameMkLst>
            <pc:docMk/>
            <pc:sldMk cId="70464171" sldId="298"/>
            <ac:graphicFrameMk id="3" creationId="{62ABB9D4-AF0B-B1C0-359E-D91C6C8ECE9B}"/>
          </ac:graphicFrameMkLst>
        </pc:graphicFrameChg>
      </pc:sldChg>
      <pc:sldChg chg="modSp mod">
        <pc:chgData name="Christian Gonzalez" userId="276b8e53-9335-4e7e-9b8d-5296c80ab20c" providerId="ADAL" clId="{23F0A868-FFEA-47CE-89C4-4F2C88270C16}" dt="2024-10-03T18:42:56.707" v="149"/>
        <pc:sldMkLst>
          <pc:docMk/>
          <pc:sldMk cId="190098364" sldId="302"/>
        </pc:sldMkLst>
        <pc:spChg chg="mod">
          <ac:chgData name="Christian Gonzalez" userId="276b8e53-9335-4e7e-9b8d-5296c80ab20c" providerId="ADAL" clId="{23F0A868-FFEA-47CE-89C4-4F2C88270C16}" dt="2024-10-03T18:42:51.835" v="148" actId="1076"/>
          <ac:spMkLst>
            <pc:docMk/>
            <pc:sldMk cId="190098364" sldId="302"/>
            <ac:spMk id="5" creationId="{4BC2BC0E-DD47-246C-4B25-F8A89267DCFB}"/>
          </ac:spMkLst>
        </pc:spChg>
        <pc:graphicFrameChg chg="mod">
          <ac:chgData name="Christian Gonzalez" userId="276b8e53-9335-4e7e-9b8d-5296c80ab20c" providerId="ADAL" clId="{23F0A868-FFEA-47CE-89C4-4F2C88270C16}" dt="2024-10-03T18:42:56.707" v="149"/>
          <ac:graphicFrameMkLst>
            <pc:docMk/>
            <pc:sldMk cId="190098364" sldId="302"/>
            <ac:graphicFrameMk id="3" creationId="{62ABB9D4-AF0B-B1C0-359E-D91C6C8ECE9B}"/>
          </ac:graphicFrameMkLst>
        </pc:graphicFrameChg>
      </pc:sldChg>
      <pc:sldChg chg="modSp mod">
        <pc:chgData name="Christian Gonzalez" userId="276b8e53-9335-4e7e-9b8d-5296c80ab20c" providerId="ADAL" clId="{23F0A868-FFEA-47CE-89C4-4F2C88270C16}" dt="2024-10-03T18:43:29.154" v="155"/>
        <pc:sldMkLst>
          <pc:docMk/>
          <pc:sldMk cId="2542132387" sldId="303"/>
        </pc:sldMkLst>
        <pc:spChg chg="mod">
          <ac:chgData name="Christian Gonzalez" userId="276b8e53-9335-4e7e-9b8d-5296c80ab20c" providerId="ADAL" clId="{23F0A868-FFEA-47CE-89C4-4F2C88270C16}" dt="2024-10-03T18:43:17.909" v="152" actId="1076"/>
          <ac:spMkLst>
            <pc:docMk/>
            <pc:sldMk cId="2542132387" sldId="303"/>
            <ac:spMk id="5" creationId="{F2E25373-50F3-A370-0214-2814B2A32D8D}"/>
          </ac:spMkLst>
        </pc:spChg>
        <pc:graphicFrameChg chg="mod">
          <ac:chgData name="Christian Gonzalez" userId="276b8e53-9335-4e7e-9b8d-5296c80ab20c" providerId="ADAL" clId="{23F0A868-FFEA-47CE-89C4-4F2C88270C16}" dt="2024-10-03T18:43:29.154" v="155"/>
          <ac:graphicFrameMkLst>
            <pc:docMk/>
            <pc:sldMk cId="2542132387" sldId="303"/>
            <ac:graphicFrameMk id="3" creationId="{62ABB9D4-AF0B-B1C0-359E-D91C6C8ECE9B}"/>
          </ac:graphicFrameMkLst>
        </pc:graphicFrameChg>
      </pc:sldChg>
      <pc:sldChg chg="modSp mod">
        <pc:chgData name="Christian Gonzalez" userId="276b8e53-9335-4e7e-9b8d-5296c80ab20c" providerId="ADAL" clId="{23F0A868-FFEA-47CE-89C4-4F2C88270C16}" dt="2024-10-03T18:48:27.076" v="258" actId="1076"/>
        <pc:sldMkLst>
          <pc:docMk/>
          <pc:sldMk cId="3454275731" sldId="304"/>
        </pc:sldMkLst>
        <pc:spChg chg="mod">
          <ac:chgData name="Christian Gonzalez" userId="276b8e53-9335-4e7e-9b8d-5296c80ab20c" providerId="ADAL" clId="{23F0A868-FFEA-47CE-89C4-4F2C88270C16}" dt="2024-10-03T18:48:27.076" v="258" actId="1076"/>
          <ac:spMkLst>
            <pc:docMk/>
            <pc:sldMk cId="3454275731" sldId="304"/>
            <ac:spMk id="3" creationId="{D9F61B2D-F0C2-D0CE-6620-AAFFB8290874}"/>
          </ac:spMkLst>
        </pc:spChg>
        <pc:graphicFrameChg chg="mod">
          <ac:chgData name="Christian Gonzalez" userId="276b8e53-9335-4e7e-9b8d-5296c80ab20c" providerId="ADAL" clId="{23F0A868-FFEA-47CE-89C4-4F2C88270C16}" dt="2024-10-03T18:45:06.769" v="177"/>
          <ac:graphicFrameMkLst>
            <pc:docMk/>
            <pc:sldMk cId="3454275731" sldId="304"/>
            <ac:graphicFrameMk id="2" creationId="{5E6E65C0-362C-9EDC-5729-ABD5412FDB75}"/>
          </ac:graphicFrameMkLst>
        </pc:graphicFrameChg>
      </pc:sldChg>
      <pc:sldChg chg="modSp mod">
        <pc:chgData name="Christian Gonzalez" userId="276b8e53-9335-4e7e-9b8d-5296c80ab20c" providerId="ADAL" clId="{23F0A868-FFEA-47CE-89C4-4F2C88270C16}" dt="2024-10-03T18:48:20.087" v="257" actId="1076"/>
        <pc:sldMkLst>
          <pc:docMk/>
          <pc:sldMk cId="242987774" sldId="305"/>
        </pc:sldMkLst>
        <pc:spChg chg="mod">
          <ac:chgData name="Christian Gonzalez" userId="276b8e53-9335-4e7e-9b8d-5296c80ab20c" providerId="ADAL" clId="{23F0A868-FFEA-47CE-89C4-4F2C88270C16}" dt="2024-10-03T18:48:20.087" v="257" actId="1076"/>
          <ac:spMkLst>
            <pc:docMk/>
            <pc:sldMk cId="242987774" sldId="305"/>
            <ac:spMk id="3" creationId="{2BF8F62B-DD3C-22E6-9DED-9B2EAE82A2C5}"/>
          </ac:spMkLst>
        </pc:spChg>
        <pc:graphicFrameChg chg="mod modGraphic">
          <ac:chgData name="Christian Gonzalez" userId="276b8e53-9335-4e7e-9b8d-5296c80ab20c" providerId="ADAL" clId="{23F0A868-FFEA-47CE-89C4-4F2C88270C16}" dt="2024-10-03T18:45:37.453" v="183" actId="20577"/>
          <ac:graphicFrameMkLst>
            <pc:docMk/>
            <pc:sldMk cId="242987774" sldId="305"/>
            <ac:graphicFrameMk id="2" creationId="{5E6E65C0-362C-9EDC-5729-ABD5412FDB75}"/>
          </ac:graphicFrameMkLst>
        </pc:graphicFrameChg>
      </pc:sldChg>
      <pc:sldChg chg="add del setBg">
        <pc:chgData name="Christian Gonzalez" userId="276b8e53-9335-4e7e-9b8d-5296c80ab20c" providerId="ADAL" clId="{23F0A868-FFEA-47CE-89C4-4F2C88270C16}" dt="2024-10-03T19:01:59.403" v="308"/>
        <pc:sldMkLst>
          <pc:docMk/>
          <pc:sldMk cId="2453983147" sldId="306"/>
        </pc:sldMkLst>
      </pc:sldChg>
      <pc:sldChg chg="del">
        <pc:chgData name="Christian Gonzalez" userId="276b8e53-9335-4e7e-9b8d-5296c80ab20c" providerId="ADAL" clId="{23F0A868-FFEA-47CE-89C4-4F2C88270C16}" dt="2024-10-03T18:38:12.548" v="90" actId="2696"/>
        <pc:sldMkLst>
          <pc:docMk/>
          <pc:sldMk cId="3427599845" sldId="30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7352AE-83AA-F746-B2F5-CA0AA396D45D}" type="datetimeFigureOut">
              <a:rPr lang="en-US" smtClean="0"/>
              <a:t>10/3/2024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AC0B3E-E525-3442-87A3-3506517C923F}" type="slidenum">
              <a:rPr lang="en-US" smtClean="0"/>
              <a:t>‹#›</a:t>
            </a:fld>
            <a:endParaRPr lang="en-US"/>
          </a:p>
        </p:txBody>
      </p:sp>
    </p:spTree>
    <p:extLst>
      <p:ext uri="{BB962C8B-B14F-4D97-AF65-F5344CB8AC3E}">
        <p14:creationId xmlns:p14="http://schemas.microsoft.com/office/powerpoint/2010/main" val="580907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BAC0B3E-E525-3442-87A3-3506517C923F}" type="slidenum">
              <a:rPr lang="en-US" smtClean="0"/>
              <a:t>1</a:t>
            </a:fld>
            <a:endParaRPr lang="en-US"/>
          </a:p>
        </p:txBody>
      </p:sp>
    </p:spTree>
    <p:extLst>
      <p:ext uri="{BB962C8B-B14F-4D97-AF65-F5344CB8AC3E}">
        <p14:creationId xmlns:p14="http://schemas.microsoft.com/office/powerpoint/2010/main" val="234348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BAC0B3E-E525-3442-87A3-3506517C923F}" type="slidenum">
              <a:rPr lang="en-US" smtClean="0"/>
              <a:t>35</a:t>
            </a:fld>
            <a:endParaRPr lang="en-US"/>
          </a:p>
        </p:txBody>
      </p:sp>
    </p:spTree>
    <p:extLst>
      <p:ext uri="{BB962C8B-B14F-4D97-AF65-F5344CB8AC3E}">
        <p14:creationId xmlns:p14="http://schemas.microsoft.com/office/powerpoint/2010/main" val="3966313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37F363F-A3D9-4046-B79A-6AD811695C51}" type="datetime1">
              <a:rPr lang="en-US" smtClean="0"/>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332ADA-0F81-4F7C-BF0C-201DE992F0DB}" type="datetime1">
              <a:rPr lang="en-US" smtClean="0"/>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A5B9C6-8E97-4F75-A4EA-4A64BB91C1C7}" type="datetime1">
              <a:rPr lang="en-US" smtClean="0"/>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2C1325-E46C-4B53-BEC7-1D65FD73D14A}" type="datetime1">
              <a:rPr lang="en-US" smtClean="0"/>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CA430C7-6EB1-490A-ABA7-EEC3D2094E49}" type="datetime1">
              <a:rPr lang="en-US" smtClean="0"/>
              <a:t>10/3/2024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D761D2E-7020-46CF-978B-A7B5475759E1}" type="datetime1">
              <a:rPr lang="en-US" smtClean="0"/>
              <a:t>10/3/2024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80B0A-2561-460D-AD33-AD22CD6E82AC}" type="datetime1">
              <a:rPr lang="en-US" smtClean="0"/>
              <a:t>10/3/2024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69C381-B389-4572-82B3-DE9A94F99B45}" type="datetime1">
              <a:rPr lang="en-US" smtClean="0"/>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E3D484-5B2A-44C1-A77F-855BD160131D}" type="datetime1">
              <a:rPr lang="en-US" smtClean="0"/>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4C153A-D11F-49E2-B0FE-15A82BA69091}" type="datetime1">
              <a:rPr lang="en-US" smtClean="0"/>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7EC4B-DD7B-425E-B4CA-1AF434E2AF7F}" type="datetime1">
              <a:rPr lang="en-US" smtClean="0"/>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BA08AF-C19E-490B-A2EF-B0BF47D6DF7F}" type="datetime1">
              <a:rPr lang="en-US" smtClean="0"/>
              <a:t>10/3/2024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TextBox 25">
            <a:extLst>
              <a:ext uri="{FF2B5EF4-FFF2-40B4-BE49-F238E27FC236}">
                <a16:creationId xmlns:a16="http://schemas.microsoft.com/office/drawing/2014/main" id="{BB448E87-FE8C-F7C7-B47F-684CB58B2769}"/>
              </a:ext>
            </a:extLst>
          </p:cNvPr>
          <p:cNvSpPr txBox="1"/>
          <p:nvPr/>
        </p:nvSpPr>
        <p:spPr>
          <a:xfrm>
            <a:off x="3921061" y="3141383"/>
            <a:ext cx="10445873" cy="1077218"/>
          </a:xfrm>
          <a:prstGeom prst="rect">
            <a:avLst/>
          </a:prstGeom>
        </p:spPr>
        <p:txBody>
          <a:bodyPr wrap="square" lIns="0" tIns="0" rIns="0" bIns="0" rtlCol="0" anchor="t">
            <a:spAutoFit/>
          </a:bodyPr>
          <a:lstStyle/>
          <a:p>
            <a:pPr>
              <a:lnSpc>
                <a:spcPts val="8357"/>
              </a:lnSpc>
            </a:pPr>
            <a:r>
              <a:rPr lang="en-US" sz="7200" b="1" dirty="0">
                <a:solidFill>
                  <a:schemeClr val="tx1">
                    <a:lumMod val="76000"/>
                    <a:lumOff val="24000"/>
                  </a:schemeClr>
                </a:solidFill>
                <a:latin typeface="Arial"/>
                <a:cs typeface="Arial"/>
              </a:rPr>
              <a:t>Kennedy Middle School</a:t>
            </a:r>
          </a:p>
        </p:txBody>
      </p:sp>
      <p:sp>
        <p:nvSpPr>
          <p:cNvPr id="3" name="TextBox 27">
            <a:extLst>
              <a:ext uri="{FF2B5EF4-FFF2-40B4-BE49-F238E27FC236}">
                <a16:creationId xmlns:a16="http://schemas.microsoft.com/office/drawing/2014/main" id="{7946B4C7-114D-2972-6F92-39C93FC17F67}"/>
              </a:ext>
            </a:extLst>
          </p:cNvPr>
          <p:cNvSpPr txBox="1"/>
          <p:nvPr/>
        </p:nvSpPr>
        <p:spPr>
          <a:xfrm>
            <a:off x="4443629" y="4613429"/>
            <a:ext cx="9400739" cy="1229504"/>
          </a:xfrm>
          <a:prstGeom prst="rect">
            <a:avLst/>
          </a:prstGeom>
        </p:spPr>
        <p:txBody>
          <a:bodyPr wrap="square" lIns="0" tIns="0" rIns="0" bIns="0" rtlCol="0" anchor="t">
            <a:spAutoFit/>
          </a:bodyPr>
          <a:lstStyle/>
          <a:p>
            <a:pPr algn="ctr">
              <a:lnSpc>
                <a:spcPts val="4629"/>
              </a:lnSpc>
            </a:pPr>
            <a:r>
              <a:rPr lang="en-US" sz="5400" spc="277" dirty="0">
                <a:solidFill>
                  <a:schemeClr val="tx1">
                    <a:lumMod val="65000"/>
                    <a:lumOff val="35000"/>
                  </a:schemeClr>
                </a:solidFill>
                <a:latin typeface="Arial"/>
              </a:rPr>
              <a:t>2024-2025 </a:t>
            </a:r>
          </a:p>
          <a:p>
            <a:pPr algn="ctr">
              <a:lnSpc>
                <a:spcPts val="4629"/>
              </a:lnSpc>
            </a:pPr>
            <a:r>
              <a:rPr lang="en-US" sz="5400" spc="277" dirty="0">
                <a:solidFill>
                  <a:schemeClr val="tx1">
                    <a:lumMod val="65000"/>
                    <a:lumOff val="35000"/>
                  </a:schemeClr>
                </a:solidFill>
                <a:latin typeface="Arial"/>
              </a:rPr>
              <a:t>Campus Improvement Plan </a:t>
            </a:r>
            <a:endParaRPr lang="en-US" sz="5400" dirty="0">
              <a:solidFill>
                <a:schemeClr val="tx1">
                  <a:lumMod val="65000"/>
                  <a:lumOff val="35000"/>
                </a:schemeClr>
              </a:solidFill>
              <a:cs typeface="Calibri"/>
            </a:endParaRPr>
          </a:p>
        </p:txBody>
      </p:sp>
      <p:pic>
        <p:nvPicPr>
          <p:cNvPr id="4" name="Picture 3" descr="A blue and white logo with a boar head">
            <a:extLst>
              <a:ext uri="{FF2B5EF4-FFF2-40B4-BE49-F238E27FC236}">
                <a16:creationId xmlns:a16="http://schemas.microsoft.com/office/drawing/2014/main" id="{10CDED85-0728-68F9-9D69-23B79201FE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6047" y="5949282"/>
            <a:ext cx="3302294" cy="3302294"/>
          </a:xfrm>
          <a:prstGeom prst="rect">
            <a:avLst/>
          </a:prstGeom>
        </p:spPr>
      </p:pic>
      <p:sp>
        <p:nvSpPr>
          <p:cNvPr id="7" name="TextBox 6">
            <a:extLst>
              <a:ext uri="{FF2B5EF4-FFF2-40B4-BE49-F238E27FC236}">
                <a16:creationId xmlns:a16="http://schemas.microsoft.com/office/drawing/2014/main" id="{9AC2DF6D-4950-DD35-D98B-B92ADD755644}"/>
              </a:ext>
            </a:extLst>
          </p:cNvPr>
          <p:cNvSpPr txBox="1"/>
          <p:nvPr/>
        </p:nvSpPr>
        <p:spPr>
          <a:xfrm>
            <a:off x="5025525" y="5949282"/>
            <a:ext cx="8236949" cy="1122871"/>
          </a:xfrm>
          <a:prstGeom prst="rect">
            <a:avLst/>
          </a:prstGeom>
          <a:noFill/>
        </p:spPr>
        <p:txBody>
          <a:bodyPr wrap="square">
            <a:spAutoFit/>
          </a:bodyPr>
          <a:lstStyle/>
          <a:p>
            <a:pPr marL="0" marR="0" indent="457200" algn="ctr">
              <a:lnSpc>
                <a:spcPct val="107000"/>
              </a:lnSpc>
              <a:spcBef>
                <a:spcPts val="0"/>
              </a:spcBef>
              <a:spcAft>
                <a:spcPts val="800"/>
              </a:spcAft>
            </a:pPr>
            <a:r>
              <a:rPr lang="en-US" sz="3200" b="1" dirty="0">
                <a:solidFill>
                  <a:srgbClr val="002060"/>
                </a:solidFill>
                <a:effectLst/>
                <a:latin typeface="Calibri Light" panose="020F0302020204030204" pitchFamily="34" charset="0"/>
                <a:ea typeface="Yu Mincho" panose="02020400000000000000" pitchFamily="18" charset="-128"/>
                <a:cs typeface="Arial" panose="020B0604020202020204" pitchFamily="34" charset="0"/>
              </a:rPr>
              <a:t>“Empowering Futures, Becoming the Premiere Middle School in the State”</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p:txBody>
      </p:sp>
      <p:sp>
        <p:nvSpPr>
          <p:cNvPr id="5" name="Slide Number Placeholder 4">
            <a:extLst>
              <a:ext uri="{FF2B5EF4-FFF2-40B4-BE49-F238E27FC236}">
                <a16:creationId xmlns:a16="http://schemas.microsoft.com/office/drawing/2014/main" id="{006527A9-D3E3-78CB-0DF1-D51EA38286DB}"/>
              </a:ext>
            </a:extLst>
          </p:cNvPr>
          <p:cNvSpPr>
            <a:spLocks noGrp="1"/>
          </p:cNvSpPr>
          <p:nvPr>
            <p:ph type="sldNum" sz="quarter" idx="12"/>
          </p:nvPr>
        </p:nvSpPr>
        <p:spPr>
          <a:xfrm>
            <a:off x="16034084" y="9921875"/>
            <a:ext cx="2133600" cy="365125"/>
          </a:xfrm>
        </p:spPr>
        <p:txBody>
          <a:bodyPr/>
          <a:lstStyle/>
          <a:p>
            <a:fld id="{B6F15528-21DE-4FAA-801E-634DDDAF4B2B}" type="slidenum">
              <a:rPr lang="en-US" smtClean="0"/>
              <a:pPr/>
              <a:t>1</a:t>
            </a:fld>
            <a:endParaRPr lang="en-US" dirty="0"/>
          </a:p>
        </p:txBody>
      </p:sp>
    </p:spTree>
    <p:extLst>
      <p:ext uri="{BB962C8B-B14F-4D97-AF65-F5344CB8AC3E}">
        <p14:creationId xmlns:p14="http://schemas.microsoft.com/office/powerpoint/2010/main" val="770392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F81362-F6A3-B36F-FBF1-04F67494E65C}"/>
              </a:ext>
            </a:extLst>
          </p:cNvPr>
          <p:cNvSpPr>
            <a:spLocks noGrp="1"/>
          </p:cNvSpPr>
          <p:nvPr>
            <p:ph type="sldNum" sz="quarter" idx="12"/>
          </p:nvPr>
        </p:nvSpPr>
        <p:spPr>
          <a:xfrm>
            <a:off x="15985958" y="9921875"/>
            <a:ext cx="2133600" cy="365125"/>
          </a:xfrm>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3386696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8A89AC-2CC2-37F8-A563-E84014109E4D}"/>
              </a:ext>
            </a:extLst>
          </p:cNvPr>
          <p:cNvSpPr>
            <a:spLocks noGrp="1"/>
          </p:cNvSpPr>
          <p:nvPr>
            <p:ph type="sldNum" sz="quarter" idx="12"/>
          </p:nvPr>
        </p:nvSpPr>
        <p:spPr>
          <a:xfrm>
            <a:off x="16002000" y="9921875"/>
            <a:ext cx="2133600" cy="365125"/>
          </a:xfrm>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4003834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596027" y="755076"/>
            <a:ext cx="10964173" cy="685837"/>
          </a:xfrm>
          <a:prstGeom prst="rect">
            <a:avLst/>
          </a:prstGeom>
        </p:spPr>
        <p:txBody>
          <a:bodyPr lIns="0" tIns="0" rIns="0" bIns="0" rtlCol="0" anchor="t">
            <a:spAutoFit/>
          </a:bodyPr>
          <a:lstStyle/>
          <a:p>
            <a:pPr>
              <a:lnSpc>
                <a:spcPts val="5035"/>
              </a:lnSpc>
            </a:pPr>
            <a:r>
              <a:rPr lang="en-US" sz="3596" spc="93">
                <a:solidFill>
                  <a:srgbClr val="FFFFFF"/>
                </a:solidFill>
                <a:latin typeface="Arial Bold Italics"/>
              </a:rPr>
              <a:t>EXCELLENT SERVICE FIRST. FAMILY ALWAYS.</a:t>
            </a:r>
          </a:p>
        </p:txBody>
      </p:sp>
      <p:pic>
        <p:nvPicPr>
          <p:cNvPr id="6" name="Picture 5" descr="A couple of cubes with text&#10;&#10;Description automatically generated">
            <a:extLst>
              <a:ext uri="{FF2B5EF4-FFF2-40B4-BE49-F238E27FC236}">
                <a16:creationId xmlns:a16="http://schemas.microsoft.com/office/drawing/2014/main" id="{684C821C-CD01-3C8B-348D-D1B0236925C6}"/>
              </a:ext>
            </a:extLst>
          </p:cNvPr>
          <p:cNvPicPr>
            <a:picLocks noChangeAspect="1"/>
          </p:cNvPicPr>
          <p:nvPr/>
        </p:nvPicPr>
        <p:blipFill rotWithShape="1">
          <a:blip r:embed="rId3"/>
          <a:srcRect r="51" b="1875"/>
          <a:stretch/>
        </p:blipFill>
        <p:spPr>
          <a:xfrm>
            <a:off x="727271" y="1957665"/>
            <a:ext cx="16833457" cy="6692707"/>
          </a:xfrm>
          <a:prstGeom prst="rect">
            <a:avLst/>
          </a:prstGeom>
        </p:spPr>
      </p:pic>
      <p:sp>
        <p:nvSpPr>
          <p:cNvPr id="2" name="Slide Number Placeholder 1">
            <a:extLst>
              <a:ext uri="{FF2B5EF4-FFF2-40B4-BE49-F238E27FC236}">
                <a16:creationId xmlns:a16="http://schemas.microsoft.com/office/drawing/2014/main" id="{1466D4BD-010B-E957-FEBB-1C27613D6AEC}"/>
              </a:ext>
            </a:extLst>
          </p:cNvPr>
          <p:cNvSpPr>
            <a:spLocks noGrp="1"/>
          </p:cNvSpPr>
          <p:nvPr>
            <p:ph type="sldNum" sz="quarter" idx="12"/>
          </p:nvPr>
        </p:nvSpPr>
        <p:spPr>
          <a:xfrm>
            <a:off x="16149980" y="9921875"/>
            <a:ext cx="2133600" cy="365125"/>
          </a:xfrm>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2422480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9713029" y="34578"/>
            <a:ext cx="8291593" cy="10450696"/>
          </a:xfrm>
          <a:custGeom>
            <a:avLst/>
            <a:gdLst/>
            <a:ahLst/>
            <a:cxnLst/>
            <a:rect l="l" t="t" r="r" b="b"/>
            <a:pathLst>
              <a:path w="8058947" h="11146553">
                <a:moveTo>
                  <a:pt x="0" y="0"/>
                </a:moveTo>
                <a:lnTo>
                  <a:pt x="8058947" y="0"/>
                </a:lnTo>
                <a:lnTo>
                  <a:pt x="8058947" y="11146553"/>
                </a:lnTo>
                <a:lnTo>
                  <a:pt x="0" y="11146553"/>
                </a:lnTo>
                <a:lnTo>
                  <a:pt x="0" y="0"/>
                </a:lnTo>
                <a:close/>
              </a:path>
            </a:pathLst>
          </a:custGeom>
          <a:blipFill>
            <a:blip r:embed="rId3"/>
            <a:stretch>
              <a:fillRect l="-5080" r="-5080" b="-26255"/>
            </a:stretch>
          </a:blipFill>
        </p:spPr>
        <p:txBody>
          <a:bodyPr/>
          <a:lstStyle/>
          <a:p>
            <a:endParaRPr lang="en-US"/>
          </a:p>
        </p:txBody>
      </p:sp>
      <p:sp>
        <p:nvSpPr>
          <p:cNvPr id="10" name="Freeform 10"/>
          <p:cNvSpPr/>
          <p:nvPr/>
        </p:nvSpPr>
        <p:spPr>
          <a:xfrm>
            <a:off x="592173" y="1759918"/>
            <a:ext cx="5598654" cy="1641357"/>
          </a:xfrm>
          <a:custGeom>
            <a:avLst/>
            <a:gdLst/>
            <a:ahLst/>
            <a:cxnLst/>
            <a:rect l="l" t="t" r="r" b="b"/>
            <a:pathLst>
              <a:path w="7176600" h="2025728">
                <a:moveTo>
                  <a:pt x="0" y="0"/>
                </a:moveTo>
                <a:lnTo>
                  <a:pt x="7176600" y="0"/>
                </a:lnTo>
                <a:lnTo>
                  <a:pt x="7176600" y="2025728"/>
                </a:lnTo>
                <a:lnTo>
                  <a:pt x="0" y="2025728"/>
                </a:lnTo>
                <a:lnTo>
                  <a:pt x="0" y="0"/>
                </a:lnTo>
                <a:close/>
              </a:path>
            </a:pathLst>
          </a:custGeom>
          <a:blipFill>
            <a:blip r:embed="rId4"/>
            <a:stretch>
              <a:fillRect l="-2152" r="-490"/>
            </a:stretch>
          </a:blipFill>
        </p:spPr>
        <p:txBody>
          <a:bodyPr/>
          <a:lstStyle/>
          <a:p>
            <a:endParaRPr lang="en-US"/>
          </a:p>
        </p:txBody>
      </p:sp>
      <p:sp>
        <p:nvSpPr>
          <p:cNvPr id="11" name="TextBox 11"/>
          <p:cNvSpPr txBox="1"/>
          <p:nvPr/>
        </p:nvSpPr>
        <p:spPr>
          <a:xfrm>
            <a:off x="596239" y="762685"/>
            <a:ext cx="7581203" cy="708923"/>
          </a:xfrm>
          <a:prstGeom prst="rect">
            <a:avLst/>
          </a:prstGeom>
        </p:spPr>
        <p:txBody>
          <a:bodyPr lIns="0" tIns="0" rIns="0" bIns="0" rtlCol="0" anchor="t">
            <a:spAutoFit/>
          </a:bodyPr>
          <a:lstStyle/>
          <a:p>
            <a:pPr>
              <a:lnSpc>
                <a:spcPts val="5249"/>
              </a:lnSpc>
            </a:pPr>
            <a:r>
              <a:rPr lang="en-US" sz="3749" spc="97">
                <a:solidFill>
                  <a:srgbClr val="FFFFFF"/>
                </a:solidFill>
                <a:latin typeface="Arial Bold Italics"/>
              </a:rPr>
              <a:t>INSPIRING GLOBAL THINKERS</a:t>
            </a:r>
          </a:p>
        </p:txBody>
      </p:sp>
      <p:sp>
        <p:nvSpPr>
          <p:cNvPr id="12" name="TextBox 12"/>
          <p:cNvSpPr txBox="1"/>
          <p:nvPr/>
        </p:nvSpPr>
        <p:spPr>
          <a:xfrm>
            <a:off x="420217" y="9504140"/>
            <a:ext cx="8209523" cy="668003"/>
          </a:xfrm>
          <a:prstGeom prst="rect">
            <a:avLst/>
          </a:prstGeom>
        </p:spPr>
        <p:txBody>
          <a:bodyPr lIns="0" tIns="0" rIns="0" bIns="0" rtlCol="0" anchor="t">
            <a:spAutoFit/>
          </a:bodyPr>
          <a:lstStyle/>
          <a:p>
            <a:pPr>
              <a:lnSpc>
                <a:spcPts val="5744"/>
              </a:lnSpc>
              <a:spcBef>
                <a:spcPct val="0"/>
              </a:spcBef>
            </a:pPr>
            <a:r>
              <a:rPr lang="en-US" sz="4103">
                <a:solidFill>
                  <a:srgbClr val="FFFFFF"/>
                </a:solidFill>
                <a:latin typeface="Arial Bold"/>
              </a:rPr>
              <a:t>www.psjaisd.us/sustainability</a:t>
            </a:r>
          </a:p>
        </p:txBody>
      </p:sp>
      <p:sp>
        <p:nvSpPr>
          <p:cNvPr id="13" name="TextBox 13"/>
          <p:cNvSpPr txBox="1"/>
          <p:nvPr/>
        </p:nvSpPr>
        <p:spPr>
          <a:xfrm>
            <a:off x="592173" y="3416785"/>
            <a:ext cx="9043836" cy="4918622"/>
          </a:xfrm>
          <a:prstGeom prst="rect">
            <a:avLst/>
          </a:prstGeom>
        </p:spPr>
        <p:txBody>
          <a:bodyPr wrap="square" lIns="0" tIns="0" rIns="0" bIns="0" rtlCol="0" anchor="t">
            <a:spAutoFit/>
          </a:bodyPr>
          <a:lstStyle/>
          <a:p>
            <a:pPr algn="just">
              <a:lnSpc>
                <a:spcPts val="3167"/>
              </a:lnSpc>
            </a:pPr>
            <a:r>
              <a:rPr lang="en-US" sz="2250">
                <a:solidFill>
                  <a:srgbClr val="000000"/>
                </a:solidFill>
                <a:latin typeface="Calibri 1"/>
              </a:rPr>
              <a:t>Pharr-San Juan-Alamo ISD (PSJA ISD) schools and departments have systemically adopted the Sustainable Development Goals (SDGs.</a:t>
            </a:r>
            <a:endParaRPr lang="en-US" sz="2262">
              <a:solidFill>
                <a:srgbClr val="000000"/>
              </a:solidFill>
              <a:latin typeface="Calibri 1"/>
            </a:endParaRPr>
          </a:p>
          <a:p>
            <a:pPr algn="just">
              <a:lnSpc>
                <a:spcPts val="3167"/>
              </a:lnSpc>
            </a:pPr>
            <a:endParaRPr lang="en-US" sz="2262">
              <a:solidFill>
                <a:srgbClr val="000000"/>
              </a:solidFill>
              <a:latin typeface="Calibri 1"/>
            </a:endParaRPr>
          </a:p>
          <a:p>
            <a:pPr algn="just">
              <a:lnSpc>
                <a:spcPts val="3167"/>
              </a:lnSpc>
            </a:pPr>
            <a:r>
              <a:rPr lang="en-US" sz="2250">
                <a:solidFill>
                  <a:srgbClr val="000000"/>
                </a:solidFill>
                <a:latin typeface="Calibri 1"/>
              </a:rPr>
              <a:t>As part of these efforts, PSJA ISD integrated the SDGs into its curriculum to equip students with pertinent real-world knowledge and hands-on experiences crucial to help them compete at a global level. </a:t>
            </a:r>
          </a:p>
          <a:p>
            <a:pPr algn="just">
              <a:lnSpc>
                <a:spcPts val="3167"/>
              </a:lnSpc>
            </a:pPr>
            <a:endParaRPr lang="en-US" sz="2250">
              <a:solidFill>
                <a:srgbClr val="000000"/>
              </a:solidFill>
              <a:latin typeface="Calibri 1"/>
            </a:endParaRPr>
          </a:p>
          <a:p>
            <a:pPr algn="just">
              <a:lnSpc>
                <a:spcPts val="3167"/>
              </a:lnSpc>
            </a:pPr>
            <a:r>
              <a:rPr lang="en-US" sz="2250">
                <a:solidFill>
                  <a:srgbClr val="000000"/>
                </a:solidFill>
                <a:latin typeface="Calibri 1"/>
              </a:rPr>
              <a:t>PSJA ISD aims to emphasize sustainability at every level through a systemic approach led by a committee of district leaders from various departments including Curriculum, Human Resources, Operations, Health Services, Construction, Transportation, Child Nutrition, Police, and Communications, to name a few. </a:t>
            </a:r>
          </a:p>
        </p:txBody>
      </p:sp>
      <p:sp>
        <p:nvSpPr>
          <p:cNvPr id="3" name="Slide Number Placeholder 2">
            <a:extLst>
              <a:ext uri="{FF2B5EF4-FFF2-40B4-BE49-F238E27FC236}">
                <a16:creationId xmlns:a16="http://schemas.microsoft.com/office/drawing/2014/main" id="{9F2A88BF-728E-3768-DAF8-472F100F7BF6}"/>
              </a:ext>
            </a:extLst>
          </p:cNvPr>
          <p:cNvSpPr>
            <a:spLocks noGrp="1"/>
          </p:cNvSpPr>
          <p:nvPr>
            <p:ph type="sldNum" sz="quarter" idx="12"/>
          </p:nvPr>
        </p:nvSpPr>
        <p:spPr>
          <a:xfrm>
            <a:off x="15948042" y="9921875"/>
            <a:ext cx="2133600" cy="365125"/>
          </a:xfrm>
        </p:spPr>
        <p:txBody>
          <a:bodyPr/>
          <a:lstStyle/>
          <a:p>
            <a:fld id="{B6F15528-21DE-4FAA-801E-634DDDAF4B2B}"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1">
            <a:extLst>
              <a:ext uri="{FF2B5EF4-FFF2-40B4-BE49-F238E27FC236}">
                <a16:creationId xmlns:a16="http://schemas.microsoft.com/office/drawing/2014/main" id="{C2BE2E06-2F23-6E95-1860-29B0C17F30C8}"/>
              </a:ext>
            </a:extLst>
          </p:cNvPr>
          <p:cNvSpPr txBox="1"/>
          <p:nvPr/>
        </p:nvSpPr>
        <p:spPr>
          <a:xfrm>
            <a:off x="653585" y="1893159"/>
            <a:ext cx="16981873" cy="7089377"/>
          </a:xfrm>
          <a:prstGeom prst="rect">
            <a:avLst/>
          </a:prstGeom>
        </p:spPr>
        <p:txBody>
          <a:bodyPr wrap="square" lIns="0" tIns="0" rIns="0" bIns="0" rtlCol="0" anchor="t">
            <a:spAutoFit/>
          </a:bodyPr>
          <a:lstStyle/>
          <a:p>
            <a:r>
              <a:rPr lang="en-US" sz="3600" b="1">
                <a:solidFill>
                  <a:srgbClr val="771A18"/>
                </a:solidFill>
              </a:rPr>
              <a:t>PSJA ISD At-A-Glance</a:t>
            </a:r>
            <a:endParaRPr lang="en-US" sz="3600" b="1">
              <a:solidFill>
                <a:srgbClr val="771A18"/>
              </a:solidFill>
              <a:cs typeface="Calibri"/>
            </a:endParaRPr>
          </a:p>
          <a:p>
            <a:r>
              <a:rPr lang="en-US" sz="2300" spc="107">
                <a:latin typeface="Calibri 1"/>
              </a:rPr>
              <a:t>Pharr-San</a:t>
            </a:r>
            <a:r>
              <a:rPr lang="en-US" sz="2300" spc="107">
                <a:solidFill>
                  <a:srgbClr val="000000"/>
                </a:solidFill>
                <a:latin typeface="Calibri 1"/>
                <a:ea typeface="+mn-lt"/>
                <a:cs typeface="+mn-lt"/>
              </a:rPr>
              <a:t> Juan-Alamo Independent School District (PSJA ISD) has emerged as a leading force in providing diverse academic opportunities for students, earning recognition at both state and national levels. Serving a student population of over 30,000 across three cities and spanning from pre-kindergarten to 12th grade, PSJA ISD is committed to graduating students who are ready to succeed in today's global landscape.</a:t>
            </a:r>
            <a:br>
              <a:rPr lang="en-US" sz="2300" spc="107">
                <a:solidFill>
                  <a:srgbClr val="000000"/>
                </a:solidFill>
                <a:latin typeface="Calibri 1"/>
                <a:ea typeface="+mn-lt"/>
                <a:cs typeface="+mn-lt"/>
              </a:rPr>
            </a:br>
            <a:endParaRPr lang="en-US">
              <a:cs typeface="Calibri"/>
            </a:endParaRPr>
          </a:p>
          <a:p>
            <a:r>
              <a:rPr lang="en-US" sz="2300" spc="107">
                <a:solidFill>
                  <a:srgbClr val="000000"/>
                </a:solidFill>
                <a:latin typeface="Calibri 1"/>
                <a:ea typeface="+mn-lt"/>
                <a:cs typeface="+mn-lt"/>
              </a:rPr>
              <a:t>Renowned for its effective dropout prevention strategies and commitment to college readiness, PSJA ISD boasts an impressive high school completion rate exceeding 97 percent. With all high schools designated as Early College, PSJA ISD has the only wall-to-wall Early College Program in the state and nation.</a:t>
            </a:r>
            <a:br>
              <a:rPr lang="en-US" sz="2300" spc="107">
                <a:solidFill>
                  <a:srgbClr val="000000"/>
                </a:solidFill>
                <a:latin typeface="Calibri 1"/>
                <a:ea typeface="+mn-lt"/>
                <a:cs typeface="+mn-lt"/>
              </a:rPr>
            </a:br>
            <a:endParaRPr lang="en-US">
              <a:cs typeface="Calibri"/>
            </a:endParaRPr>
          </a:p>
          <a:p>
            <a:r>
              <a:rPr lang="en-US" sz="2300" spc="107">
                <a:solidFill>
                  <a:srgbClr val="000000"/>
                </a:solidFill>
                <a:latin typeface="Calibri 1"/>
                <a:ea typeface="+mn-lt"/>
                <a:cs typeface="+mn-lt"/>
              </a:rPr>
              <a:t>With an equity-focused approach, the Early College Program’s success is rooted in a holistic approach, offering rigorous academics alongside unwavering support from dedicated teachers, counselors, and mentors. Each semester, over 3,000 high school students are enrolled in college-level courses through dual and concurrent enrollment initiatives through partnerships with South Texas College and other higher education institutions.</a:t>
            </a:r>
            <a:br>
              <a:rPr lang="en-US" sz="2300" spc="107">
                <a:solidFill>
                  <a:srgbClr val="000000"/>
                </a:solidFill>
                <a:latin typeface="Calibri 1"/>
                <a:ea typeface="+mn-lt"/>
                <a:cs typeface="+mn-lt"/>
              </a:rPr>
            </a:br>
            <a:endParaRPr lang="en-US">
              <a:cs typeface="Calibri"/>
            </a:endParaRPr>
          </a:p>
          <a:p>
            <a:r>
              <a:rPr lang="en-US" sz="2300" spc="107">
                <a:solidFill>
                  <a:srgbClr val="000000"/>
                </a:solidFill>
                <a:latin typeface="Calibri 1"/>
                <a:ea typeface="+mn-lt"/>
                <a:cs typeface="+mn-lt"/>
              </a:rPr>
              <a:t>PSJA ISD's success stories include innovative programs like the </a:t>
            </a:r>
            <a:r>
              <a:rPr lang="en-US" sz="2300" b="1" spc="107">
                <a:solidFill>
                  <a:srgbClr val="000000"/>
                </a:solidFill>
                <a:latin typeface="Calibri 1"/>
                <a:ea typeface="+mn-lt"/>
                <a:cs typeface="+mn-lt"/>
              </a:rPr>
              <a:t>Dual Language Enrichment Program, Early College, Early Childhood, and Dropout Recovery Program</a:t>
            </a:r>
            <a:r>
              <a:rPr lang="en-US" sz="2300" spc="107">
                <a:solidFill>
                  <a:srgbClr val="000000"/>
                </a:solidFill>
                <a:latin typeface="Calibri 1"/>
                <a:ea typeface="+mn-lt"/>
                <a:cs typeface="+mn-lt"/>
              </a:rPr>
              <a:t>, all of which have significantly narrowed the pathway to post-secondary education for students. At PSJA ISD, students can earn college credits, become bilingual and biliterate graduates, participate in top-notch athletic programs, and engage in renowned fine arts programs, ensuring a well-rounded and enriched educational experience.</a:t>
            </a:r>
            <a:endParaRPr lang="en-US">
              <a:cs typeface="Calibri"/>
            </a:endParaRPr>
          </a:p>
          <a:p>
            <a:pPr>
              <a:lnSpc>
                <a:spcPts val="3284"/>
              </a:lnSpc>
              <a:spcBef>
                <a:spcPct val="0"/>
              </a:spcBef>
            </a:pPr>
            <a:endParaRPr lang="en-US" sz="2300" spc="107">
              <a:latin typeface="Calibri 1"/>
              <a:cs typeface="Calibri"/>
            </a:endParaRPr>
          </a:p>
        </p:txBody>
      </p:sp>
      <p:sp>
        <p:nvSpPr>
          <p:cNvPr id="4" name="TextBox 14">
            <a:extLst>
              <a:ext uri="{FF2B5EF4-FFF2-40B4-BE49-F238E27FC236}">
                <a16:creationId xmlns:a16="http://schemas.microsoft.com/office/drawing/2014/main" id="{BA791787-0B68-3880-E89D-8E40B0B85B56}"/>
              </a:ext>
            </a:extLst>
          </p:cNvPr>
          <p:cNvSpPr txBox="1"/>
          <p:nvPr/>
        </p:nvSpPr>
        <p:spPr>
          <a:xfrm>
            <a:off x="456329" y="418970"/>
            <a:ext cx="10124619" cy="1110882"/>
          </a:xfrm>
          <a:prstGeom prst="rect">
            <a:avLst/>
          </a:prstGeom>
        </p:spPr>
        <p:txBody>
          <a:bodyPr wrap="square" lIns="0" tIns="0" rIns="0" bIns="0" rtlCol="0" anchor="t">
            <a:spAutoFit/>
          </a:bodyPr>
          <a:lstStyle/>
          <a:p>
            <a:pPr>
              <a:lnSpc>
                <a:spcPts val="9491"/>
              </a:lnSpc>
              <a:spcBef>
                <a:spcPct val="0"/>
              </a:spcBef>
            </a:pPr>
            <a:r>
              <a:rPr lang="en-US" sz="5400" i="1">
                <a:solidFill>
                  <a:schemeClr val="bg1"/>
                </a:solidFill>
                <a:latin typeface="Arial"/>
                <a:cs typeface="Arial"/>
              </a:rPr>
              <a:t>OPPORTUNITIES FOR </a:t>
            </a:r>
            <a:r>
              <a:rPr lang="en-US" sz="5400" b="1" i="1">
                <a:solidFill>
                  <a:schemeClr val="bg1"/>
                </a:solidFill>
                <a:latin typeface="Arial"/>
                <a:cs typeface="Arial"/>
              </a:rPr>
              <a:t>ALL</a:t>
            </a:r>
            <a:r>
              <a:rPr lang="en-US" sz="5400" i="1">
                <a:solidFill>
                  <a:schemeClr val="bg1"/>
                </a:solidFill>
                <a:latin typeface="Arial"/>
                <a:cs typeface="Arial"/>
              </a:rPr>
              <a:t>!</a:t>
            </a:r>
            <a:endParaRPr lang="en-US" sz="5400" i="1">
              <a:solidFill>
                <a:schemeClr val="bg1"/>
              </a:solidFill>
              <a:cs typeface="Calibri"/>
            </a:endParaRPr>
          </a:p>
        </p:txBody>
      </p:sp>
      <p:sp>
        <p:nvSpPr>
          <p:cNvPr id="3" name="Slide Number Placeholder 2">
            <a:extLst>
              <a:ext uri="{FF2B5EF4-FFF2-40B4-BE49-F238E27FC236}">
                <a16:creationId xmlns:a16="http://schemas.microsoft.com/office/drawing/2014/main" id="{03C26B19-E2FB-CBC9-9A4B-6E3E8D4031A1}"/>
              </a:ext>
            </a:extLst>
          </p:cNvPr>
          <p:cNvSpPr>
            <a:spLocks noGrp="1"/>
          </p:cNvSpPr>
          <p:nvPr>
            <p:ph type="sldNum" sz="quarter" idx="12"/>
          </p:nvPr>
        </p:nvSpPr>
        <p:spPr>
          <a:xfrm>
            <a:off x="16034085" y="9921875"/>
            <a:ext cx="2133600" cy="365125"/>
          </a:xfrm>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3606372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1" name="TextBox 11"/>
          <p:cNvSpPr txBox="1"/>
          <p:nvPr/>
        </p:nvSpPr>
        <p:spPr>
          <a:xfrm>
            <a:off x="4070464" y="2142942"/>
            <a:ext cx="10146278" cy="1562223"/>
          </a:xfrm>
          <a:prstGeom prst="rect">
            <a:avLst/>
          </a:prstGeom>
        </p:spPr>
        <p:txBody>
          <a:bodyPr wrap="square" lIns="0" tIns="0" rIns="0" bIns="0" rtlCol="0" anchor="t">
            <a:spAutoFit/>
          </a:bodyPr>
          <a:lstStyle/>
          <a:p>
            <a:pPr algn="ctr">
              <a:lnSpc>
                <a:spcPts val="5804"/>
              </a:lnSpc>
              <a:spcBef>
                <a:spcPct val="0"/>
              </a:spcBef>
            </a:pPr>
            <a:r>
              <a:rPr lang="en-US" sz="4100" spc="190" dirty="0">
                <a:solidFill>
                  <a:srgbClr val="771A18"/>
                </a:solidFill>
                <a:latin typeface="Arial Bold"/>
              </a:rPr>
              <a:t>OUR VISION</a:t>
            </a:r>
            <a:endParaRPr lang="en-US" dirty="0">
              <a:solidFill>
                <a:srgbClr val="771A18"/>
              </a:solidFill>
              <a:cs typeface="Calibri"/>
            </a:endParaRPr>
          </a:p>
          <a:p>
            <a:pPr algn="ctr">
              <a:lnSpc>
                <a:spcPts val="3284"/>
              </a:lnSpc>
              <a:spcBef>
                <a:spcPct val="0"/>
              </a:spcBef>
            </a:pPr>
            <a:r>
              <a:rPr lang="en-US" sz="2300" spc="107" dirty="0">
                <a:latin typeface="Calibri 1"/>
              </a:rPr>
              <a:t>Every PSJA student is prepared to participate, compete, and excel in a </a:t>
            </a:r>
          </a:p>
          <a:p>
            <a:pPr algn="ctr">
              <a:lnSpc>
                <a:spcPts val="3284"/>
              </a:lnSpc>
              <a:spcBef>
                <a:spcPct val="0"/>
              </a:spcBef>
            </a:pPr>
            <a:r>
              <a:rPr lang="en-US" sz="2300" spc="107" dirty="0">
                <a:latin typeface="Calibri 1"/>
              </a:rPr>
              <a:t>global society to foster multi-generational prosperity.</a:t>
            </a:r>
            <a:endParaRPr lang="en-US" dirty="0"/>
          </a:p>
        </p:txBody>
      </p:sp>
      <p:sp>
        <p:nvSpPr>
          <p:cNvPr id="2" name="TextBox 11">
            <a:extLst>
              <a:ext uri="{FF2B5EF4-FFF2-40B4-BE49-F238E27FC236}">
                <a16:creationId xmlns:a16="http://schemas.microsoft.com/office/drawing/2014/main" id="{C2BE2E06-2F23-6E95-1860-29B0C17F30C8}"/>
              </a:ext>
            </a:extLst>
          </p:cNvPr>
          <p:cNvSpPr txBox="1"/>
          <p:nvPr/>
        </p:nvSpPr>
        <p:spPr>
          <a:xfrm>
            <a:off x="2382923" y="4443655"/>
            <a:ext cx="13524535" cy="4110453"/>
          </a:xfrm>
          <a:prstGeom prst="rect">
            <a:avLst/>
          </a:prstGeom>
        </p:spPr>
        <p:txBody>
          <a:bodyPr wrap="square" lIns="0" tIns="0" rIns="0" bIns="0" rtlCol="0" anchor="t">
            <a:spAutoFit/>
          </a:bodyPr>
          <a:lstStyle/>
          <a:p>
            <a:pPr algn="ctr">
              <a:lnSpc>
                <a:spcPts val="5104"/>
              </a:lnSpc>
              <a:spcBef>
                <a:spcPct val="0"/>
              </a:spcBef>
            </a:pPr>
            <a:r>
              <a:rPr lang="en-US" sz="4100" b="1" spc="167" dirty="0">
                <a:solidFill>
                  <a:srgbClr val="771A18"/>
                </a:solidFill>
                <a:latin typeface="Arial Bold"/>
              </a:rPr>
              <a:t>OUR MISSION</a:t>
            </a:r>
            <a:endParaRPr lang="en-US" sz="4100" b="1" dirty="0">
              <a:solidFill>
                <a:srgbClr val="771A18"/>
              </a:solidFill>
              <a:cs typeface="Calibri"/>
            </a:endParaRPr>
          </a:p>
          <a:p>
            <a:pPr algn="ctr">
              <a:lnSpc>
                <a:spcPts val="3284"/>
              </a:lnSpc>
              <a:spcBef>
                <a:spcPct val="0"/>
              </a:spcBef>
            </a:pPr>
            <a:r>
              <a:rPr lang="en-US" sz="2300" spc="107" dirty="0">
                <a:latin typeface="Calibri 1"/>
              </a:rPr>
              <a:t>As educational leaders, the PSJA team is engaged and empowered to connect all students with innovative instruction, outstanding facilities, technology, skills, and social-emotional support while prioritizing health and safety for all – from early childhood through their chosen careers.​</a:t>
            </a:r>
          </a:p>
          <a:p>
            <a:pPr algn="ctr">
              <a:lnSpc>
                <a:spcPts val="3284"/>
              </a:lnSpc>
              <a:spcBef>
                <a:spcPct val="0"/>
              </a:spcBef>
            </a:pPr>
            <a:endParaRPr lang="en-US" sz="2300" spc="107" dirty="0">
              <a:latin typeface="Calibri 1"/>
            </a:endParaRPr>
          </a:p>
          <a:p>
            <a:pPr algn="ctr">
              <a:lnSpc>
                <a:spcPts val="3284"/>
              </a:lnSpc>
              <a:spcBef>
                <a:spcPct val="0"/>
              </a:spcBef>
            </a:pPr>
            <a:r>
              <a:rPr lang="en-US" sz="2300" spc="107" dirty="0">
                <a:latin typeface="Calibri 1"/>
              </a:rPr>
              <a:t>As one PSJA family, we build on our legacy of academic excellence, renowned college and career readiness, biliteracy and extracurricular programs, and our multicultural heritage </a:t>
            </a:r>
          </a:p>
          <a:p>
            <a:pPr algn="ctr">
              <a:lnSpc>
                <a:spcPts val="3284"/>
              </a:lnSpc>
              <a:spcBef>
                <a:spcPct val="0"/>
              </a:spcBef>
            </a:pPr>
            <a:r>
              <a:rPr lang="en-US" sz="2300" spc="107" dirty="0">
                <a:latin typeface="Calibri 1"/>
              </a:rPr>
              <a:t>to ensure every student has the experiences and resources necessary to achieve the</a:t>
            </a:r>
          </a:p>
          <a:p>
            <a:pPr algn="ctr">
              <a:lnSpc>
                <a:spcPts val="3284"/>
              </a:lnSpc>
              <a:spcBef>
                <a:spcPct val="0"/>
              </a:spcBef>
            </a:pPr>
            <a:r>
              <a:rPr lang="en-US" sz="2300" spc="107" dirty="0">
                <a:latin typeface="Calibri 1"/>
              </a:rPr>
              <a:t>highest levels of success.​</a:t>
            </a:r>
          </a:p>
        </p:txBody>
      </p:sp>
      <p:sp>
        <p:nvSpPr>
          <p:cNvPr id="3" name="Slide Number Placeholder 2">
            <a:extLst>
              <a:ext uri="{FF2B5EF4-FFF2-40B4-BE49-F238E27FC236}">
                <a16:creationId xmlns:a16="http://schemas.microsoft.com/office/drawing/2014/main" id="{ADE47D2E-FA40-6640-EE2B-B7943205C7FA}"/>
              </a:ext>
            </a:extLst>
          </p:cNvPr>
          <p:cNvSpPr>
            <a:spLocks noGrp="1"/>
          </p:cNvSpPr>
          <p:nvPr>
            <p:ph type="sldNum" sz="quarter" idx="12"/>
          </p:nvPr>
        </p:nvSpPr>
        <p:spPr>
          <a:xfrm>
            <a:off x="15907458" y="9921875"/>
            <a:ext cx="2133600" cy="365125"/>
          </a:xfrm>
        </p:spPr>
        <p:txBody>
          <a:bodyPr/>
          <a:lstStyle/>
          <a:p>
            <a:fld id="{B6F15528-21DE-4FAA-801E-634DDDAF4B2B}"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676948" y="664041"/>
            <a:ext cx="10964173" cy="585866"/>
          </a:xfrm>
          <a:prstGeom prst="rect">
            <a:avLst/>
          </a:prstGeom>
        </p:spPr>
        <p:txBody>
          <a:bodyPr lIns="0" tIns="0" rIns="0" bIns="0" rtlCol="0" anchor="t">
            <a:spAutoFit/>
          </a:bodyPr>
          <a:lstStyle/>
          <a:p>
            <a:pPr>
              <a:lnSpc>
                <a:spcPts val="5035"/>
              </a:lnSpc>
            </a:pPr>
            <a:r>
              <a:rPr lang="en-US" sz="3596" spc="93" dirty="0">
                <a:solidFill>
                  <a:srgbClr val="FFFFFF"/>
                </a:solidFill>
                <a:latin typeface="Arial Bold"/>
              </a:rPr>
              <a:t>District Campus Mission and Vision </a:t>
            </a:r>
          </a:p>
        </p:txBody>
      </p:sp>
      <p:sp>
        <p:nvSpPr>
          <p:cNvPr id="5" name="TextBox 4">
            <a:extLst>
              <a:ext uri="{FF2B5EF4-FFF2-40B4-BE49-F238E27FC236}">
                <a16:creationId xmlns:a16="http://schemas.microsoft.com/office/drawing/2014/main" id="{03228B54-3EEB-58C0-D2F8-E242C22A23ED}"/>
              </a:ext>
            </a:extLst>
          </p:cNvPr>
          <p:cNvSpPr txBox="1"/>
          <p:nvPr/>
        </p:nvSpPr>
        <p:spPr>
          <a:xfrm>
            <a:off x="2501153" y="2706935"/>
            <a:ext cx="13285694" cy="4873129"/>
          </a:xfrm>
          <a:prstGeom prst="rect">
            <a:avLst/>
          </a:prstGeom>
          <a:noFill/>
        </p:spPr>
        <p:txBody>
          <a:bodyPr wrap="square">
            <a:spAutoFit/>
          </a:bodyPr>
          <a:lstStyle/>
          <a:p>
            <a:pPr marL="52070" marR="0" algn="ctr">
              <a:spcBef>
                <a:spcPts val="0"/>
              </a:spcBef>
              <a:spcAft>
                <a:spcPts val="0"/>
              </a:spcAft>
            </a:pPr>
            <a:r>
              <a:rPr lang="en-US" sz="4100" b="1" dirty="0">
                <a:solidFill>
                  <a:srgbClr val="2C338E"/>
                </a:solidFill>
                <a:effectLst/>
                <a:latin typeface="Calibri Light" panose="020F0302020204030204" pitchFamily="34" charset="0"/>
                <a:ea typeface="Yu Mincho" panose="02020400000000000000" pitchFamily="18" charset="-128"/>
                <a:cs typeface="Arial" panose="020B0604020202020204" pitchFamily="34" charset="0"/>
              </a:rPr>
              <a:t>Kennedy Middle School Mission </a:t>
            </a:r>
          </a:p>
          <a:p>
            <a:pPr marL="52070" marR="0" algn="ctr">
              <a:spcBef>
                <a:spcPts val="0"/>
              </a:spcBef>
              <a:spcAft>
                <a:spcPts val="0"/>
              </a:spcAft>
            </a:pPr>
            <a:r>
              <a:rPr lang="en-US" sz="2300" spc="-20" dirty="0">
                <a:effectLst/>
                <a:latin typeface="Calibri Light" panose="020F0302020204030204" pitchFamily="34" charset="0"/>
                <a:ea typeface="Yu Mincho" panose="02020400000000000000" pitchFamily="18" charset="-128"/>
                <a:cs typeface="Arial" panose="020B0604020202020204" pitchFamily="34" charset="0"/>
              </a:rPr>
              <a:t>“Kennedy Middle School will ensure that every student has an opportunity to maximize their full potential by providing a safe and nurturing environment where students can follow their academic goals and inspirations through innovative technology, multiliteracy opportunities, and extracurricular programs that will shape our students into becoming productive leaders of a global society. </a:t>
            </a:r>
          </a:p>
          <a:p>
            <a:pPr marL="52070" marR="0" algn="ctr">
              <a:spcBef>
                <a:spcPts val="0"/>
              </a:spcBef>
              <a:spcAft>
                <a:spcPts val="0"/>
              </a:spcAft>
            </a:pPr>
            <a:endParaRPr lang="en-US" sz="2300" spc="-20" dirty="0">
              <a:latin typeface="Calibri Light" panose="020F0302020204030204" pitchFamily="34" charset="0"/>
              <a:ea typeface="Yu Mincho" panose="02020400000000000000" pitchFamily="18" charset="-128"/>
              <a:cs typeface="Arial" panose="020B0604020202020204" pitchFamily="34" charset="0"/>
            </a:endParaRPr>
          </a:p>
          <a:p>
            <a:pPr marL="52070" marR="0" algn="ctr">
              <a:spcBef>
                <a:spcPts val="0"/>
              </a:spcBef>
              <a:spcAft>
                <a:spcPts val="0"/>
              </a:spcAft>
            </a:pPr>
            <a:endParaRPr lang="en-US" sz="2300" dirty="0">
              <a:effectLst/>
              <a:latin typeface="Calibri" panose="020F0502020204030204" pitchFamily="34" charset="0"/>
              <a:ea typeface="Yu Mincho" panose="02020400000000000000" pitchFamily="18" charset="-128"/>
              <a:cs typeface="Arial" panose="020B0604020202020204" pitchFamily="34" charset="0"/>
            </a:endParaRPr>
          </a:p>
          <a:p>
            <a:pPr marL="52070" marR="0" algn="ctr">
              <a:spcBef>
                <a:spcPts val="1345"/>
              </a:spcBef>
              <a:spcAft>
                <a:spcPts val="0"/>
              </a:spcAft>
            </a:pPr>
            <a:r>
              <a:rPr lang="en-US" sz="4100" b="1" dirty="0">
                <a:solidFill>
                  <a:srgbClr val="2C338E"/>
                </a:solidFill>
                <a:effectLst/>
                <a:latin typeface="Calibri Light" panose="020F0302020204030204" pitchFamily="34" charset="0"/>
                <a:ea typeface="Yu Mincho" panose="02020400000000000000" pitchFamily="18" charset="-128"/>
                <a:cs typeface="Arial" panose="020B0604020202020204" pitchFamily="34" charset="0"/>
              </a:rPr>
              <a:t>Kennedy Middle School </a:t>
            </a:r>
            <a:r>
              <a:rPr lang="en-US" sz="4100" b="1" dirty="0">
                <a:solidFill>
                  <a:srgbClr val="2C338E"/>
                </a:solidFill>
                <a:latin typeface="Calibri Light" panose="020F0302020204030204" pitchFamily="34" charset="0"/>
                <a:ea typeface="Yu Mincho" panose="02020400000000000000" pitchFamily="18" charset="-128"/>
                <a:cs typeface="Arial" panose="020B0604020202020204" pitchFamily="34" charset="0"/>
              </a:rPr>
              <a:t>Vision</a:t>
            </a:r>
            <a:endParaRPr lang="en-US" sz="4100" b="1" dirty="0">
              <a:solidFill>
                <a:srgbClr val="2C338E"/>
              </a:solidFill>
              <a:effectLst/>
              <a:latin typeface="Calibri" panose="020F0502020204030204" pitchFamily="34" charset="0"/>
              <a:ea typeface="Yu Mincho" panose="02020400000000000000" pitchFamily="18" charset="-128"/>
              <a:cs typeface="Arial" panose="020B0604020202020204" pitchFamily="34" charset="0"/>
            </a:endParaRPr>
          </a:p>
          <a:p>
            <a:pPr marL="274320" marR="0" algn="ctr">
              <a:spcBef>
                <a:spcPts val="1345"/>
              </a:spcBef>
              <a:spcAft>
                <a:spcPts val="0"/>
              </a:spcAft>
            </a:pPr>
            <a:r>
              <a:rPr lang="en-US" sz="2300" dirty="0">
                <a:effectLst/>
                <a:latin typeface="Calibri Light" panose="020F0302020204030204" pitchFamily="34" charset="0"/>
                <a:ea typeface="Yu Mincho" panose="02020400000000000000" pitchFamily="18" charset="-128"/>
                <a:cs typeface="Arial" panose="020B0604020202020204" pitchFamily="34" charset="0"/>
              </a:rPr>
              <a:t>“At Kennedy Middle School our vision is that our students will be educated and inspired to acquire the values of respect and responsibility while ensuring that our students are college and career ready to become competitive global leaders.”</a:t>
            </a:r>
            <a:endParaRPr lang="en-US" sz="2300" dirty="0">
              <a:effectLst/>
              <a:latin typeface="Calibri" panose="020F0502020204030204" pitchFamily="34" charset="0"/>
              <a:ea typeface="Yu Mincho" panose="02020400000000000000" pitchFamily="18" charset="-128"/>
              <a:cs typeface="Arial" panose="020B0604020202020204" pitchFamily="34" charset="0"/>
            </a:endParaRPr>
          </a:p>
        </p:txBody>
      </p:sp>
      <p:sp>
        <p:nvSpPr>
          <p:cNvPr id="2" name="Slide Number Placeholder 1">
            <a:extLst>
              <a:ext uri="{FF2B5EF4-FFF2-40B4-BE49-F238E27FC236}">
                <a16:creationId xmlns:a16="http://schemas.microsoft.com/office/drawing/2014/main" id="{B8FF0299-2ADC-F27D-A2AB-0DBB575B7292}"/>
              </a:ext>
            </a:extLst>
          </p:cNvPr>
          <p:cNvSpPr>
            <a:spLocks noGrp="1"/>
          </p:cNvSpPr>
          <p:nvPr>
            <p:ph type="sldNum" sz="quarter" idx="12"/>
          </p:nvPr>
        </p:nvSpPr>
        <p:spPr>
          <a:xfrm>
            <a:off x="15985958" y="9921875"/>
            <a:ext cx="2133600" cy="365125"/>
          </a:xfrm>
        </p:spPr>
        <p:txBody>
          <a:bodyPr/>
          <a:lstStyle/>
          <a:p>
            <a:fld id="{B6F15528-21DE-4FAA-801E-634DDDAF4B2B}"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Administration and Leadership Team</a:t>
            </a:r>
          </a:p>
        </p:txBody>
      </p:sp>
      <p:sp>
        <p:nvSpPr>
          <p:cNvPr id="11" name="TextBox 11"/>
          <p:cNvSpPr txBox="1"/>
          <p:nvPr/>
        </p:nvSpPr>
        <p:spPr>
          <a:xfrm>
            <a:off x="1154734" y="4301814"/>
            <a:ext cx="15978530" cy="5539978"/>
          </a:xfrm>
          <a:prstGeom prst="rect">
            <a:avLst/>
          </a:prstGeom>
        </p:spPr>
        <p:txBody>
          <a:bodyPr wrap="square" lIns="0" tIns="0" rIns="0" bIns="0"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b="1" i="0" u="none" strike="noStrike" cap="none" normalizeH="0" baseline="0" dirty="0">
                <a:ln>
                  <a:noFill/>
                </a:ln>
                <a:solidFill>
                  <a:srgbClr val="002060"/>
                </a:solidFill>
                <a:effectLst/>
                <a:latin typeface="Calibri Light" panose="020F0302020204030204" pitchFamily="34" charset="0"/>
                <a:ea typeface="Yu Mincho" panose="02020400000000000000" pitchFamily="18" charset="-128"/>
                <a:cs typeface="Calibri Light" panose="020F0302020204030204" pitchFamily="34" charset="0"/>
              </a:rPr>
              <a:t>Robert Elizondo </a:t>
            </a:r>
            <a:endParaRPr lang="en-US" altLang="ja-JP" sz="2800" b="1" dirty="0">
              <a:solidFill>
                <a:srgbClr val="002060"/>
              </a:solidFill>
              <a:latin typeface="Calibri" panose="020F0502020204030204" pitchFamily="34" charset="0"/>
              <a:ea typeface="Yu Mincho" panose="02020400000000000000" pitchFamily="18" charset="-128"/>
              <a:cs typeface="Calibri Light" panose="020F03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Yu Mincho" panose="02020400000000000000" pitchFamily="18" charset="-128"/>
                <a:cs typeface="Calibri Light" panose="020F0302020204030204" pitchFamily="34" charset="0"/>
              </a:rPr>
              <a:t> Principal</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b="1" i="0" u="none" strike="noStrike" cap="none" normalizeH="0" baseline="0" dirty="0">
                <a:ln>
                  <a:noFill/>
                </a:ln>
                <a:solidFill>
                  <a:srgbClr val="002060"/>
                </a:solidFill>
                <a:effectLst/>
                <a:latin typeface="Calibri Light" panose="020F0302020204030204" pitchFamily="34" charset="0"/>
                <a:ea typeface="Yu Mincho" panose="02020400000000000000" pitchFamily="18" charset="-128"/>
                <a:cs typeface="Calibri Light" panose="020F0302020204030204" pitchFamily="34" charset="0"/>
              </a:rPr>
              <a:t>Christian Gonzalez </a:t>
            </a:r>
            <a:endParaRPr lang="en-US" altLang="ja-JP" sz="2800" b="1" dirty="0">
              <a:solidFill>
                <a:srgbClr val="002060"/>
              </a:solidFill>
              <a:latin typeface="Calibri" panose="020F0502020204030204" pitchFamily="34" charset="0"/>
              <a:ea typeface="Yu Mincho" panose="02020400000000000000" pitchFamily="18" charset="-128"/>
              <a:cs typeface="Calibri Light" panose="020F03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Yu Mincho" panose="02020400000000000000" pitchFamily="18" charset="-128"/>
                <a:cs typeface="Calibri Light" panose="020F0302020204030204" pitchFamily="34" charset="0"/>
              </a:rPr>
              <a:t>Assistant Principal</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b="1" i="0" u="none" strike="noStrike" cap="none" normalizeH="0" baseline="0" dirty="0">
                <a:ln>
                  <a:noFill/>
                </a:ln>
                <a:solidFill>
                  <a:srgbClr val="002060"/>
                </a:solidFill>
                <a:effectLst/>
                <a:latin typeface="Calibri Light" panose="020F0302020204030204" pitchFamily="34" charset="0"/>
                <a:ea typeface="Yu Mincho" panose="02020400000000000000" pitchFamily="18" charset="-128"/>
                <a:cs typeface="Calibri Light" panose="020F0302020204030204" pitchFamily="34" charset="0"/>
              </a:rPr>
              <a:t>Alma Martinez </a:t>
            </a:r>
            <a:endParaRPr lang="en-US" altLang="ja-JP" sz="2800" b="1" dirty="0">
              <a:solidFill>
                <a:srgbClr val="002060"/>
              </a:solidFill>
              <a:latin typeface="Calibri" panose="020F0502020204030204" pitchFamily="34" charset="0"/>
              <a:ea typeface="Yu Mincho" panose="02020400000000000000" pitchFamily="18" charset="-128"/>
              <a:cs typeface="Calibri Light" panose="020F03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Yu Mincho" panose="02020400000000000000" pitchFamily="18" charset="-128"/>
                <a:cs typeface="Calibri Light" panose="020F0302020204030204" pitchFamily="34" charset="0"/>
              </a:rPr>
              <a:t>Assistant Principal</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b="1" i="0" u="none" strike="noStrike" cap="none" normalizeH="0" baseline="0" dirty="0">
                <a:ln>
                  <a:noFill/>
                </a:ln>
                <a:solidFill>
                  <a:srgbClr val="002060"/>
                </a:solidFill>
                <a:effectLst/>
                <a:latin typeface="Calibri Light" panose="020F0302020204030204" pitchFamily="34" charset="0"/>
                <a:ea typeface="Yu Mincho" panose="02020400000000000000" pitchFamily="18" charset="-128"/>
                <a:cs typeface="Calibri Light" panose="020F0302020204030204" pitchFamily="34" charset="0"/>
              </a:rPr>
              <a:t>Rosalio Rodriguez </a:t>
            </a:r>
            <a:endParaRPr lang="en-US" altLang="ja-JP" sz="2800" b="1" dirty="0">
              <a:solidFill>
                <a:srgbClr val="002060"/>
              </a:solidFill>
              <a:latin typeface="Calibri" panose="020F0502020204030204" pitchFamily="34" charset="0"/>
              <a:ea typeface="Yu Mincho" panose="02020400000000000000" pitchFamily="18" charset="-128"/>
              <a:cs typeface="Calibri Light" panose="020F03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Yu Mincho" panose="02020400000000000000" pitchFamily="18" charset="-128"/>
                <a:cs typeface="Calibri Light" panose="020F0302020204030204" pitchFamily="34" charset="0"/>
              </a:rPr>
              <a:t>Dean of Instruction</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ja-JP" sz="2400" i="0" u="none" strike="noStrike" cap="none" normalizeH="0" baseline="0" dirty="0">
              <a:ln>
                <a:noFill/>
              </a:ln>
              <a:solidFill>
                <a:schemeClr val="tx1"/>
              </a:solidFill>
              <a:effectLst/>
            </a:endParaRPr>
          </a:p>
        </p:txBody>
      </p:sp>
      <p:sp>
        <p:nvSpPr>
          <p:cNvPr id="8" name="Rectangle 6">
            <a:extLst>
              <a:ext uri="{FF2B5EF4-FFF2-40B4-BE49-F238E27FC236}">
                <a16:creationId xmlns:a16="http://schemas.microsoft.com/office/drawing/2014/main" id="{0D87185B-9623-4501-1AED-A1B664735159}"/>
              </a:ext>
            </a:extLst>
          </p:cNvPr>
          <p:cNvSpPr>
            <a:spLocks noChangeArrowheads="1"/>
          </p:cNvSpPr>
          <p:nvPr/>
        </p:nvSpPr>
        <p:spPr bwMode="auto">
          <a:xfrm>
            <a:off x="0" y="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Slide Number Placeholder 1">
            <a:extLst>
              <a:ext uri="{FF2B5EF4-FFF2-40B4-BE49-F238E27FC236}">
                <a16:creationId xmlns:a16="http://schemas.microsoft.com/office/drawing/2014/main" id="{008CE876-8D0B-3610-88AD-F0524BA048E5}"/>
              </a:ext>
            </a:extLst>
          </p:cNvPr>
          <p:cNvSpPr>
            <a:spLocks noGrp="1"/>
          </p:cNvSpPr>
          <p:nvPr>
            <p:ph type="sldNum" sz="quarter" idx="12"/>
          </p:nvPr>
        </p:nvSpPr>
        <p:spPr>
          <a:xfrm>
            <a:off x="16002000" y="9841792"/>
            <a:ext cx="2133600" cy="365125"/>
          </a:xfrm>
        </p:spPr>
        <p:txBody>
          <a:bodyPr/>
          <a:lstStyle/>
          <a:p>
            <a:fld id="{B6F15528-21DE-4FAA-801E-634DDDAF4B2B}" type="slidenum">
              <a:rPr lang="en-US" smtClean="0"/>
              <a:pPr/>
              <a:t>9</a:t>
            </a:fld>
            <a:endParaRPr lang="en-US" dirty="0"/>
          </a:p>
        </p:txBody>
      </p:sp>
      <p:pic>
        <p:nvPicPr>
          <p:cNvPr id="3" name="Picture 2" descr="A blue and white logo with a boar head">
            <a:extLst>
              <a:ext uri="{FF2B5EF4-FFF2-40B4-BE49-F238E27FC236}">
                <a16:creationId xmlns:a16="http://schemas.microsoft.com/office/drawing/2014/main" id="{12C01044-24E4-B4BF-7B7E-EA62CD83A8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5463" y="1643886"/>
            <a:ext cx="2337073" cy="2337073"/>
          </a:xfrm>
          <a:prstGeom prst="rect">
            <a:avLst/>
          </a:prstGeom>
        </p:spPr>
      </p:pic>
    </p:spTree>
    <p:extLst>
      <p:ext uri="{BB962C8B-B14F-4D97-AF65-F5344CB8AC3E}">
        <p14:creationId xmlns:p14="http://schemas.microsoft.com/office/powerpoint/2010/main" val="1914999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Administration and Leadership Team</a:t>
            </a:r>
          </a:p>
        </p:txBody>
      </p:sp>
      <p:sp>
        <p:nvSpPr>
          <p:cNvPr id="8" name="Rectangle 6">
            <a:extLst>
              <a:ext uri="{FF2B5EF4-FFF2-40B4-BE49-F238E27FC236}">
                <a16:creationId xmlns:a16="http://schemas.microsoft.com/office/drawing/2014/main" id="{0D87185B-9623-4501-1AED-A1B664735159}"/>
              </a:ext>
            </a:extLst>
          </p:cNvPr>
          <p:cNvSpPr>
            <a:spLocks noChangeArrowheads="1"/>
          </p:cNvSpPr>
          <p:nvPr/>
        </p:nvSpPr>
        <p:spPr bwMode="auto">
          <a:xfrm>
            <a:off x="0" y="0"/>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5" name="TextBox 14">
            <a:extLst>
              <a:ext uri="{FF2B5EF4-FFF2-40B4-BE49-F238E27FC236}">
                <a16:creationId xmlns:a16="http://schemas.microsoft.com/office/drawing/2014/main" id="{29DA6FBE-E33B-95F7-8BC9-032BB1F27373}"/>
              </a:ext>
            </a:extLst>
          </p:cNvPr>
          <p:cNvSpPr txBox="1"/>
          <p:nvPr/>
        </p:nvSpPr>
        <p:spPr>
          <a:xfrm>
            <a:off x="4548468" y="2732064"/>
            <a:ext cx="9191064" cy="5539978"/>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ja-JP" sz="1800" i="0" u="none" strike="noStrike" cap="none" normalizeH="0" baseline="0" dirty="0">
              <a:ln>
                <a:noFill/>
              </a:ln>
              <a:solidFill>
                <a:srgbClr val="002060"/>
              </a:solidFill>
              <a:effectLst/>
              <a:latin typeface="Calibri Light" panose="020F0302020204030204" pitchFamily="34" charset="0"/>
              <a:ea typeface="Times New Roman" panose="02020603050405020304" pitchFamily="18" charset="0"/>
              <a:cs typeface="Calibri Light" panose="020F03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Yu Mincho" panose="02020400000000000000" pitchFamily="18" charset="-128"/>
                <a:cs typeface="Calibri Light" panose="020F0302020204030204" pitchFamily="34" charset="0"/>
              </a:rPr>
              <a:t>Sandra Garcia </a:t>
            </a:r>
            <a:r>
              <a:rPr kumimoji="0" lang="en-US" altLang="ja-JP" sz="2800" i="0" u="none" strike="noStrike" cap="none" normalizeH="0" baseline="0" dirty="0">
                <a:ln>
                  <a:noFill/>
                </a:ln>
                <a:solidFill>
                  <a:srgbClr val="002060"/>
                </a:solidFill>
                <a:effectLst/>
                <a:latin typeface="Calibri" panose="020F0502020204030204" pitchFamily="34" charset="0"/>
                <a:ea typeface="Yu Mincho" panose="02020400000000000000" pitchFamily="18" charset="-128"/>
                <a:cs typeface="Calibri Light" panose="020F0302020204030204" pitchFamily="34" charset="0"/>
              </a:rPr>
              <a:t>–</a:t>
            </a:r>
            <a:r>
              <a:rPr kumimoji="0" lang="en-US" altLang="ja-JP" sz="2800" i="0" u="none" strike="noStrike" cap="none" normalizeH="0" baseline="0" dirty="0">
                <a:ln>
                  <a:noFill/>
                </a:ln>
                <a:solidFill>
                  <a:srgbClr val="002060"/>
                </a:solidFill>
                <a:effectLst/>
                <a:latin typeface="Calibri Light" panose="020F0302020204030204" pitchFamily="34" charset="0"/>
                <a:ea typeface="Yu Mincho" panose="02020400000000000000" pitchFamily="18" charset="-128"/>
                <a:cs typeface="Calibri Light" panose="020F0302020204030204" pitchFamily="34" charset="0"/>
              </a:rPr>
              <a:t> Instructional Coach</a:t>
            </a: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Times New Roman" panose="02020603050405020304" pitchFamily="18" charset="0"/>
                <a:cs typeface="Calibri Light" panose="020F0302020204030204" pitchFamily="34" charset="0"/>
              </a:rPr>
              <a:t>Gloria Castellanos, Head Counselor</a:t>
            </a: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Times New Roman" panose="02020603050405020304" pitchFamily="18" charset="0"/>
                <a:cs typeface="Calibri Light" panose="020F0302020204030204" pitchFamily="34" charset="0"/>
              </a:rPr>
              <a:t>Jessica Elizondo, Counselor</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Times New Roman" panose="02020603050405020304" pitchFamily="18" charset="0"/>
                <a:cs typeface="Calibri Light" panose="020F0302020204030204" pitchFamily="34" charset="0"/>
              </a:rPr>
              <a:t>Amanda Sanchez, RLA Department Head</a:t>
            </a: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Times New Roman" panose="02020603050405020304" pitchFamily="18" charset="0"/>
                <a:cs typeface="Calibri Light" panose="020F0302020204030204" pitchFamily="34" charset="0"/>
              </a:rPr>
              <a:t>Samantha Lucio, Elective Department Head</a:t>
            </a: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Times New Roman" panose="02020603050405020304" pitchFamily="18" charset="0"/>
                <a:cs typeface="Calibri Light" panose="020F0302020204030204" pitchFamily="34" charset="0"/>
              </a:rPr>
              <a:t>Araceli Cantu, Math Department Head</a:t>
            </a: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Times New Roman" panose="02020603050405020304" pitchFamily="18" charset="0"/>
                <a:cs typeface="Calibri Light" panose="020F0302020204030204" pitchFamily="34" charset="0"/>
              </a:rPr>
              <a:t>Araceli Rodriguez, Science Department Head</a:t>
            </a: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Times New Roman" panose="02020603050405020304" pitchFamily="18" charset="0"/>
                <a:cs typeface="Calibri Light" panose="020F0302020204030204" pitchFamily="34" charset="0"/>
              </a:rPr>
              <a:t>Cynthia Torres, Social Studies Department Head</a:t>
            </a: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Times New Roman" panose="02020603050405020304" pitchFamily="18" charset="0"/>
                <a:cs typeface="Calibri Light" panose="020F0302020204030204" pitchFamily="34" charset="0"/>
              </a:rPr>
              <a:t>Antoinette Ornellas, Special Education Department Head</a:t>
            </a: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Times New Roman" panose="02020603050405020304" pitchFamily="18" charset="0"/>
                <a:cs typeface="Calibri Light" panose="020F0302020204030204" pitchFamily="34" charset="0"/>
              </a:rPr>
              <a:t>Marie Rosales, Librarian​ </a:t>
            </a: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Times New Roman" panose="02020603050405020304" pitchFamily="18" charset="0"/>
                <a:cs typeface="Calibri Light" panose="020F0302020204030204" pitchFamily="34" charset="0"/>
              </a:rPr>
              <a:t>Jose Luis Benavides, Head Custodian</a:t>
            </a:r>
            <a:endParaRPr kumimoji="0" lang="en-US" altLang="ja-JP" sz="280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ja-JP" sz="2800" i="0" u="none" strike="noStrike" cap="none" normalizeH="0" baseline="0" dirty="0">
                <a:ln>
                  <a:noFill/>
                </a:ln>
                <a:solidFill>
                  <a:srgbClr val="002060"/>
                </a:solidFill>
                <a:effectLst/>
                <a:latin typeface="Calibri Light" panose="020F0302020204030204" pitchFamily="34" charset="0"/>
                <a:ea typeface="Times New Roman" panose="02020603050405020304" pitchFamily="18" charset="0"/>
                <a:cs typeface="Calibri Light" panose="020F0302020204030204" pitchFamily="34" charset="0"/>
              </a:rPr>
              <a:t>Cruz Jimenez, Nurse</a:t>
            </a:r>
            <a:endParaRPr kumimoji="0" lang="en-US" altLang="ja-JP" sz="2800" i="0" u="none" strike="noStrike" cap="none" normalizeH="0" baseline="0" dirty="0">
              <a:ln>
                <a:noFill/>
              </a:ln>
              <a:solidFill>
                <a:schemeClr val="tx1"/>
              </a:solidFill>
              <a:effectLst/>
              <a:latin typeface="Arial" panose="020B0604020202020204" pitchFamily="34" charset="0"/>
            </a:endParaRPr>
          </a:p>
        </p:txBody>
      </p:sp>
      <p:sp>
        <p:nvSpPr>
          <p:cNvPr id="2" name="Slide Number Placeholder 1">
            <a:extLst>
              <a:ext uri="{FF2B5EF4-FFF2-40B4-BE49-F238E27FC236}">
                <a16:creationId xmlns:a16="http://schemas.microsoft.com/office/drawing/2014/main" id="{D893F6C0-130F-04F1-3CBA-B1857F0F87F8}"/>
              </a:ext>
            </a:extLst>
          </p:cNvPr>
          <p:cNvSpPr>
            <a:spLocks noGrp="1"/>
          </p:cNvSpPr>
          <p:nvPr>
            <p:ph type="sldNum" sz="quarter" idx="12"/>
          </p:nvPr>
        </p:nvSpPr>
        <p:spPr>
          <a:xfrm>
            <a:off x="16002000" y="9921875"/>
            <a:ext cx="2133600" cy="365125"/>
          </a:xfrm>
        </p:spPr>
        <p:txBody>
          <a:bodyPr/>
          <a:lstStyle/>
          <a:p>
            <a:fld id="{B6F15528-21DE-4FAA-801E-634DDDAF4B2B}" type="slidenum">
              <a:rPr lang="en-US" smtClean="0"/>
              <a:pPr/>
              <a:t>10</a:t>
            </a:fld>
            <a:endParaRPr lang="en-US" dirty="0"/>
          </a:p>
        </p:txBody>
      </p:sp>
      <p:pic>
        <p:nvPicPr>
          <p:cNvPr id="3" name="Picture 2" descr="A blue and white logo with a boar head">
            <a:extLst>
              <a:ext uri="{FF2B5EF4-FFF2-40B4-BE49-F238E27FC236}">
                <a16:creationId xmlns:a16="http://schemas.microsoft.com/office/drawing/2014/main" id="{616DF7A0-5235-CDDB-876A-B142120F15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8017431"/>
            <a:ext cx="2177574" cy="2177574"/>
          </a:xfrm>
          <a:prstGeom prst="rect">
            <a:avLst/>
          </a:prstGeom>
        </p:spPr>
      </p:pic>
    </p:spTree>
    <p:extLst>
      <p:ext uri="{BB962C8B-B14F-4D97-AF65-F5344CB8AC3E}">
        <p14:creationId xmlns:p14="http://schemas.microsoft.com/office/powerpoint/2010/main" val="848094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Our Beliefs</a:t>
            </a:r>
          </a:p>
        </p:txBody>
      </p:sp>
      <p:sp>
        <p:nvSpPr>
          <p:cNvPr id="11" name="TextBox 11"/>
          <p:cNvSpPr txBox="1"/>
          <p:nvPr/>
        </p:nvSpPr>
        <p:spPr>
          <a:xfrm>
            <a:off x="453776" y="2510464"/>
            <a:ext cx="17726648" cy="3973524"/>
          </a:xfrm>
          <a:prstGeom prst="rect">
            <a:avLst/>
          </a:prstGeom>
        </p:spPr>
        <p:txBody>
          <a:bodyPr wrap="square" lIns="0" tIns="0" rIns="0" bIns="0" rtlCol="0" anchor="t">
            <a:spAutoFit/>
          </a:bodyPr>
          <a:lstStyle/>
          <a:p>
            <a:pPr marL="0" marR="0" fontAlgn="base">
              <a:spcBef>
                <a:spcPts val="0"/>
              </a:spcBef>
              <a:spcAft>
                <a:spcPts val="0"/>
              </a:spcAft>
            </a:pPr>
            <a:r>
              <a:rPr lang="en-US" sz="1800" b="1" i="1" dirty="0">
                <a:solidFill>
                  <a:srgbClr val="800000"/>
                </a:solidFill>
                <a:effectLst/>
                <a:latin typeface="Calibri Light" panose="020F0302020204030204" pitchFamily="34" charset="0"/>
                <a:ea typeface="Times New Roman" panose="02020603050405020304" pitchFamily="18" charset="0"/>
              </a:rPr>
              <a:t>We Believe In</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lnSpc>
                <a:spcPct val="150000"/>
              </a:lnSpc>
              <a:spcBef>
                <a:spcPts val="0"/>
              </a:spcBef>
              <a:spcAft>
                <a:spcPts val="0"/>
              </a:spcAft>
              <a:buSzPts val="1000"/>
              <a:buFont typeface="Symbol" panose="05050102010706020507" pitchFamily="18" charset="2"/>
              <a:buChar char=""/>
              <a:tabLst>
                <a:tab pos="457200" algn="l"/>
              </a:tabLst>
            </a:pPr>
            <a:r>
              <a:rPr lang="en-US" sz="1800" b="1" u="sng" dirty="0">
                <a:solidFill>
                  <a:srgbClr val="004E9A"/>
                </a:solidFill>
                <a:effectLst/>
                <a:latin typeface="Calibri Light" panose="020F0302020204030204" pitchFamily="34" charset="0"/>
                <a:ea typeface="Times New Roman" panose="02020603050405020304" pitchFamily="18" charset="0"/>
                <a:cs typeface="Arial" panose="020B0604020202020204" pitchFamily="34" charset="0"/>
              </a:rPr>
              <a:t>R</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igorous Curriculum… We believe that effective schools are academically oriented which offer quality instructional programs, which include staff development geared towards </a:t>
            </a:r>
            <a:r>
              <a:rPr lang="en-US" sz="1800" b="1" u="sng"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college readiness</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 </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marL="342900" marR="0" lvl="0" indent="-342900" fontAlgn="base">
              <a:lnSpc>
                <a:spcPct val="150000"/>
              </a:lnSpc>
              <a:spcBef>
                <a:spcPts val="0"/>
              </a:spcBef>
              <a:spcAft>
                <a:spcPts val="0"/>
              </a:spcAft>
              <a:buSzPts val="1000"/>
              <a:buFont typeface="Symbol" panose="05050102010706020507" pitchFamily="18" charset="2"/>
              <a:buChar char=""/>
              <a:tabLst>
                <a:tab pos="457200" algn="l"/>
              </a:tabLst>
            </a:pPr>
            <a:r>
              <a:rPr lang="en-US" sz="1800" b="1" u="sng" dirty="0">
                <a:solidFill>
                  <a:srgbClr val="004E9A"/>
                </a:solidFill>
                <a:effectLst/>
                <a:latin typeface="Calibri Light" panose="020F0302020204030204" pitchFamily="34" charset="0"/>
                <a:ea typeface="Times New Roman" panose="02020603050405020304" pitchFamily="18" charset="0"/>
                <a:cs typeface="Arial" panose="020B0604020202020204" pitchFamily="34" charset="0"/>
              </a:rPr>
              <a:t>A</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chievement…We believe all students can </a:t>
            </a:r>
            <a:r>
              <a:rPr lang="en-US" sz="1800" b="1" u="sng"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achieve</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 through hard work, dedication, and quality instruction. </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marL="342900" marR="0" lvl="0" indent="-342900" fontAlgn="base">
              <a:lnSpc>
                <a:spcPct val="150000"/>
              </a:lnSpc>
              <a:spcBef>
                <a:spcPts val="0"/>
              </a:spcBef>
              <a:spcAft>
                <a:spcPts val="0"/>
              </a:spcAft>
              <a:buSzPts val="1000"/>
              <a:buFont typeface="Symbol" panose="05050102010706020507" pitchFamily="18" charset="2"/>
              <a:buChar char=""/>
              <a:tabLst>
                <a:tab pos="457200" algn="l"/>
              </a:tabLst>
            </a:pPr>
            <a:r>
              <a:rPr lang="en-US" sz="1800" b="1" u="sng" dirty="0">
                <a:solidFill>
                  <a:srgbClr val="004E9A"/>
                </a:solidFill>
                <a:effectLst/>
                <a:latin typeface="Calibri Light" panose="020F0302020204030204" pitchFamily="34" charset="0"/>
                <a:ea typeface="Times New Roman" panose="02020603050405020304" pitchFamily="18" charset="0"/>
                <a:cs typeface="Arial" panose="020B0604020202020204" pitchFamily="34" charset="0"/>
              </a:rPr>
              <a:t>Z</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eal… We believe passion and enthusiasm are essential in a positive school environment.</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marL="342900" marR="0" lvl="0" indent="-342900" fontAlgn="base">
              <a:lnSpc>
                <a:spcPct val="150000"/>
              </a:lnSpc>
              <a:spcBef>
                <a:spcPts val="0"/>
              </a:spcBef>
              <a:spcAft>
                <a:spcPts val="0"/>
              </a:spcAft>
              <a:buSzPts val="1000"/>
              <a:buFont typeface="Symbol" panose="05050102010706020507" pitchFamily="18" charset="2"/>
              <a:buChar char=""/>
              <a:tabLst>
                <a:tab pos="457200" algn="l"/>
              </a:tabLst>
            </a:pPr>
            <a:r>
              <a:rPr lang="en-US" sz="1800" b="1" u="sng" dirty="0">
                <a:solidFill>
                  <a:srgbClr val="004E9A"/>
                </a:solidFill>
                <a:effectLst/>
                <a:latin typeface="Calibri Light" panose="020F0302020204030204" pitchFamily="34" charset="0"/>
                <a:ea typeface="Times New Roman" panose="02020603050405020304" pitchFamily="18" charset="0"/>
                <a:cs typeface="Arial" panose="020B0604020202020204" pitchFamily="34" charset="0"/>
              </a:rPr>
              <a:t>O</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pportunities… We believe in providing students with ample </a:t>
            </a:r>
            <a:r>
              <a:rPr lang="en-US" sz="1800" b="1" u="sng"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opportunities</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 to showcase their skills and talents. </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marL="342900" marR="0" lvl="0" indent="-342900" fontAlgn="base">
              <a:lnSpc>
                <a:spcPct val="150000"/>
              </a:lnSpc>
              <a:spcBef>
                <a:spcPts val="0"/>
              </a:spcBef>
              <a:spcAft>
                <a:spcPts val="0"/>
              </a:spcAft>
              <a:buSzPts val="1000"/>
              <a:buFont typeface="Symbol" panose="05050102010706020507" pitchFamily="18" charset="2"/>
              <a:buChar char=""/>
              <a:tabLst>
                <a:tab pos="457200" algn="l"/>
              </a:tabLst>
            </a:pPr>
            <a:r>
              <a:rPr lang="en-US" sz="1800" b="1" u="sng" dirty="0">
                <a:solidFill>
                  <a:srgbClr val="004E9A"/>
                </a:solidFill>
                <a:effectLst/>
                <a:latin typeface="Calibri Light" panose="020F0302020204030204" pitchFamily="34" charset="0"/>
                <a:ea typeface="Times New Roman" panose="02020603050405020304" pitchFamily="18" charset="0"/>
                <a:cs typeface="Arial" panose="020B0604020202020204" pitchFamily="34" charset="0"/>
              </a:rPr>
              <a:t>R</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eadiness… We believe in providing research-based classroom strategies in order to equip the student with </a:t>
            </a:r>
            <a:r>
              <a:rPr lang="en-US" sz="1800" b="1" u="sng"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college-readiness</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 standards. </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marL="342900" marR="0" lvl="0" indent="-342900" fontAlgn="base">
              <a:lnSpc>
                <a:spcPct val="150000"/>
              </a:lnSpc>
              <a:spcBef>
                <a:spcPts val="0"/>
              </a:spcBef>
              <a:spcAft>
                <a:spcPts val="0"/>
              </a:spcAft>
              <a:buSzPts val="1000"/>
              <a:buFont typeface="Symbol" panose="05050102010706020507" pitchFamily="18" charset="2"/>
              <a:buChar char=""/>
              <a:tabLst>
                <a:tab pos="457200" algn="l"/>
              </a:tabLst>
            </a:pPr>
            <a:r>
              <a:rPr lang="en-US" sz="1800" b="1" u="sng" dirty="0">
                <a:solidFill>
                  <a:srgbClr val="004E9A"/>
                </a:solidFill>
                <a:effectLst/>
                <a:latin typeface="Calibri Light" panose="020F0302020204030204" pitchFamily="34" charset="0"/>
                <a:ea typeface="Times New Roman" panose="02020603050405020304" pitchFamily="18" charset="0"/>
                <a:cs typeface="Arial" panose="020B0604020202020204" pitchFamily="34" charset="0"/>
              </a:rPr>
              <a:t>B</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eliefs… We </a:t>
            </a:r>
            <a:r>
              <a:rPr lang="en-US" sz="1800" b="1" u="sng"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believe</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 in respecting individual ideas and promoting independent, higher-level thinking. </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marL="342900" marR="0" lvl="0" indent="-342900" fontAlgn="base">
              <a:lnSpc>
                <a:spcPct val="150000"/>
              </a:lnSpc>
              <a:spcBef>
                <a:spcPts val="0"/>
              </a:spcBef>
              <a:spcAft>
                <a:spcPts val="0"/>
              </a:spcAft>
              <a:buSzPts val="1000"/>
              <a:buFont typeface="Symbol" panose="05050102010706020507" pitchFamily="18" charset="2"/>
              <a:buChar char=""/>
              <a:tabLst>
                <a:tab pos="457200" algn="l"/>
              </a:tabLst>
            </a:pPr>
            <a:r>
              <a:rPr lang="en-US" sz="1800" b="1" u="sng" dirty="0">
                <a:solidFill>
                  <a:srgbClr val="004E9A"/>
                </a:solidFill>
                <a:effectLst/>
                <a:latin typeface="Calibri Light" panose="020F0302020204030204" pitchFamily="34" charset="0"/>
                <a:ea typeface="Times New Roman" panose="02020603050405020304" pitchFamily="18" charset="0"/>
                <a:cs typeface="Arial" panose="020B0604020202020204" pitchFamily="34" charset="0"/>
              </a:rPr>
              <a:t>A</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ssessment… We believe in evaluating students through state and district assessments, which in turn, will promote student achievement. </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marL="342900" marR="0" lvl="0" indent="-342900" fontAlgn="base">
              <a:lnSpc>
                <a:spcPct val="150000"/>
              </a:lnSpc>
              <a:spcBef>
                <a:spcPts val="0"/>
              </a:spcBef>
              <a:spcAft>
                <a:spcPts val="0"/>
              </a:spcAft>
              <a:buSzPts val="1000"/>
              <a:buFont typeface="Symbol" panose="05050102010706020507" pitchFamily="18" charset="2"/>
              <a:buChar char=""/>
              <a:tabLst>
                <a:tab pos="457200" algn="l"/>
              </a:tabLst>
            </a:pPr>
            <a:r>
              <a:rPr lang="en-US" sz="1800" b="1" u="sng" dirty="0">
                <a:solidFill>
                  <a:srgbClr val="004E9A"/>
                </a:solidFill>
                <a:effectLst/>
                <a:latin typeface="Calibri Light" panose="020F0302020204030204" pitchFamily="34" charset="0"/>
                <a:ea typeface="Times New Roman" panose="02020603050405020304" pitchFamily="18" charset="0"/>
                <a:cs typeface="Arial" panose="020B0604020202020204" pitchFamily="34" charset="0"/>
              </a:rPr>
              <a:t>C</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aring… We believe in providing a </a:t>
            </a:r>
            <a:r>
              <a:rPr lang="en-US" sz="1800" b="1" u="sng"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caring</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 and nurturing learning environment. </a:t>
            </a:r>
            <a:r>
              <a:rPr lang="en-US" sz="1800" dirty="0">
                <a:effectLst/>
                <a:latin typeface="Calibri Light" panose="020F0302020204030204" pitchFamily="34" charset="0"/>
                <a:ea typeface="Times New Roman" panose="02020603050405020304" pitchFamily="18" charset="0"/>
                <a:cs typeface="Arial" panose="020B0604020202020204" pitchFamily="34" charset="0"/>
              </a:rPr>
              <a:t>​</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marL="342900" marR="0" lvl="0" indent="-342900" fontAlgn="base">
              <a:lnSpc>
                <a:spcPct val="150000"/>
              </a:lnSpc>
              <a:spcBef>
                <a:spcPts val="0"/>
              </a:spcBef>
              <a:spcAft>
                <a:spcPts val="0"/>
              </a:spcAft>
              <a:buSzPts val="1000"/>
              <a:buFont typeface="Symbol" panose="05050102010706020507" pitchFamily="18" charset="2"/>
              <a:buChar char=""/>
              <a:tabLst>
                <a:tab pos="457200" algn="l"/>
              </a:tabLst>
            </a:pPr>
            <a:r>
              <a:rPr lang="en-US" sz="1800" b="1" u="sng" dirty="0">
                <a:solidFill>
                  <a:srgbClr val="004E9A"/>
                </a:solidFill>
                <a:effectLst/>
                <a:latin typeface="Calibri Light" panose="020F0302020204030204" pitchFamily="34" charset="0"/>
                <a:ea typeface="Times New Roman" panose="02020603050405020304" pitchFamily="18" charset="0"/>
                <a:cs typeface="Arial" panose="020B0604020202020204" pitchFamily="34" charset="0"/>
              </a:rPr>
              <a:t>K</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nowledge… We believe that </a:t>
            </a:r>
            <a:r>
              <a:rPr lang="en-US" sz="1800" b="1" u="sng"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knowledge</a:t>
            </a:r>
            <a:r>
              <a:rPr lang="en-US" sz="1800" b="1"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 is a powerful tool for greater opportunities </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p:txBody>
      </p:sp>
      <p:sp>
        <p:nvSpPr>
          <p:cNvPr id="2" name="Slide Number Placeholder 1">
            <a:extLst>
              <a:ext uri="{FF2B5EF4-FFF2-40B4-BE49-F238E27FC236}">
                <a16:creationId xmlns:a16="http://schemas.microsoft.com/office/drawing/2014/main" id="{9E2145F1-D086-642C-2CEC-8853D642C257}"/>
              </a:ext>
            </a:extLst>
          </p:cNvPr>
          <p:cNvSpPr>
            <a:spLocks noGrp="1"/>
          </p:cNvSpPr>
          <p:nvPr>
            <p:ph type="sldNum" sz="quarter" idx="12"/>
          </p:nvPr>
        </p:nvSpPr>
        <p:spPr>
          <a:xfrm>
            <a:off x="16046824" y="9921875"/>
            <a:ext cx="2133600" cy="365125"/>
          </a:xfrm>
        </p:spPr>
        <p:txBody>
          <a:bodyPr/>
          <a:lstStyle/>
          <a:p>
            <a:fld id="{B6F15528-21DE-4FAA-801E-634DDDAF4B2B}" type="slidenum">
              <a:rPr lang="en-US" smtClean="0"/>
              <a:pPr/>
              <a:t>11</a:t>
            </a:fld>
            <a:endParaRPr lang="en-US"/>
          </a:p>
        </p:txBody>
      </p:sp>
      <p:pic>
        <p:nvPicPr>
          <p:cNvPr id="4" name="Picture 3" descr="A blue and white logo with a boar head">
            <a:extLst>
              <a:ext uri="{FF2B5EF4-FFF2-40B4-BE49-F238E27FC236}">
                <a16:creationId xmlns:a16="http://schemas.microsoft.com/office/drawing/2014/main" id="{315BB771-42C3-FEBF-F071-AAB33CB58B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8017431"/>
            <a:ext cx="2177574" cy="2177574"/>
          </a:xfrm>
          <a:prstGeom prst="rect">
            <a:avLst/>
          </a:prstGeom>
        </p:spPr>
      </p:pic>
    </p:spTree>
    <p:extLst>
      <p:ext uri="{BB962C8B-B14F-4D97-AF65-F5344CB8AC3E}">
        <p14:creationId xmlns:p14="http://schemas.microsoft.com/office/powerpoint/2010/main" val="646272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2024-2025 School Board Members</a:t>
            </a:r>
          </a:p>
        </p:txBody>
      </p:sp>
      <p:sp>
        <p:nvSpPr>
          <p:cNvPr id="11" name="TextBox 11"/>
          <p:cNvSpPr txBox="1"/>
          <p:nvPr/>
        </p:nvSpPr>
        <p:spPr>
          <a:xfrm>
            <a:off x="3291105" y="2591147"/>
            <a:ext cx="10915316" cy="4874924"/>
          </a:xfrm>
          <a:prstGeom prst="rect">
            <a:avLst/>
          </a:prstGeom>
        </p:spPr>
        <p:txBody>
          <a:bodyPr lIns="0" tIns="0" rIns="0" bIns="0" rtlCol="0" anchor="t">
            <a:spAutoFit/>
          </a:bodyPr>
          <a:lstStyle/>
          <a:p>
            <a:pPr algn="ctr">
              <a:lnSpc>
                <a:spcPts val="5466"/>
              </a:lnSpc>
              <a:spcBef>
                <a:spcPct val="0"/>
              </a:spcBef>
            </a:pPr>
            <a:r>
              <a:rPr lang="en-US" sz="3600" b="1" spc="328" dirty="0">
                <a:solidFill>
                  <a:srgbClr val="000000"/>
                </a:solidFill>
                <a:latin typeface="Calibri Light" panose="020F0302020204030204" pitchFamily="34" charset="0"/>
                <a:cs typeface="Calibri Light" panose="020F0302020204030204" pitchFamily="34" charset="0"/>
              </a:rPr>
              <a:t>Carlos G. Villegas, President </a:t>
            </a:r>
          </a:p>
          <a:p>
            <a:pPr algn="ctr">
              <a:lnSpc>
                <a:spcPts val="5466"/>
              </a:lnSpc>
              <a:spcBef>
                <a:spcPct val="0"/>
              </a:spcBef>
            </a:pPr>
            <a:r>
              <a:rPr lang="en-US" sz="3600" b="1" spc="328" dirty="0">
                <a:solidFill>
                  <a:srgbClr val="000000"/>
                </a:solidFill>
                <a:latin typeface="Calibri Light" panose="020F0302020204030204" pitchFamily="34" charset="0"/>
                <a:cs typeface="Calibri Light" panose="020F0302020204030204" pitchFamily="34" charset="0"/>
              </a:rPr>
              <a:t>Diana Serna, Vice-President </a:t>
            </a:r>
          </a:p>
          <a:p>
            <a:pPr algn="ctr">
              <a:lnSpc>
                <a:spcPts val="5466"/>
              </a:lnSpc>
              <a:spcBef>
                <a:spcPct val="0"/>
              </a:spcBef>
            </a:pPr>
            <a:r>
              <a:rPr lang="en-US" sz="3600" b="1" spc="328" dirty="0">
                <a:solidFill>
                  <a:srgbClr val="000000"/>
                </a:solidFill>
                <a:latin typeface="Calibri Light" panose="020F0302020204030204" pitchFamily="34" charset="0"/>
                <a:cs typeface="Calibri Light" panose="020F0302020204030204" pitchFamily="34" charset="0"/>
              </a:rPr>
              <a:t>Yolanda Castillo, Secretary</a:t>
            </a:r>
          </a:p>
          <a:p>
            <a:pPr algn="ctr">
              <a:lnSpc>
                <a:spcPts val="5466"/>
              </a:lnSpc>
              <a:spcBef>
                <a:spcPct val="0"/>
              </a:spcBef>
            </a:pPr>
            <a:r>
              <a:rPr lang="en-US" sz="3600" b="1" spc="328" dirty="0">
                <a:solidFill>
                  <a:srgbClr val="000000"/>
                </a:solidFill>
                <a:latin typeface="Calibri Light" panose="020F0302020204030204" pitchFamily="34" charset="0"/>
                <a:cs typeface="Calibri Light" panose="020F0302020204030204" pitchFamily="34" charset="0"/>
              </a:rPr>
              <a:t>Jesus Vela Jr.*, Assistant Secretary</a:t>
            </a:r>
          </a:p>
          <a:p>
            <a:pPr algn="ctr">
              <a:lnSpc>
                <a:spcPts val="5466"/>
              </a:lnSpc>
              <a:spcBef>
                <a:spcPct val="0"/>
              </a:spcBef>
            </a:pPr>
            <a:r>
              <a:rPr lang="en-US" sz="3600" b="1" spc="328" dirty="0">
                <a:solidFill>
                  <a:srgbClr val="000000"/>
                </a:solidFill>
                <a:latin typeface="Calibri Light" panose="020F0302020204030204" pitchFamily="34" charset="0"/>
                <a:cs typeface="Calibri Light" panose="020F0302020204030204" pitchFamily="34" charset="0"/>
              </a:rPr>
              <a:t>Dr. Cynthia A. Gutierrez., Member</a:t>
            </a:r>
          </a:p>
          <a:p>
            <a:pPr algn="ctr">
              <a:lnSpc>
                <a:spcPts val="5466"/>
              </a:lnSpc>
              <a:spcBef>
                <a:spcPct val="0"/>
              </a:spcBef>
            </a:pPr>
            <a:r>
              <a:rPr lang="en-US" sz="3600" b="1" spc="328" dirty="0">
                <a:solidFill>
                  <a:srgbClr val="000000"/>
                </a:solidFill>
                <a:latin typeface="Calibri Light" panose="020F0302020204030204" pitchFamily="34" charset="0"/>
                <a:cs typeface="Calibri Light" panose="020F0302020204030204" pitchFamily="34" charset="0"/>
              </a:rPr>
              <a:t>Jesus “Jesse” A. Zambrano, Member</a:t>
            </a:r>
          </a:p>
          <a:p>
            <a:pPr algn="ctr">
              <a:lnSpc>
                <a:spcPts val="5466"/>
              </a:lnSpc>
              <a:spcBef>
                <a:spcPct val="0"/>
              </a:spcBef>
            </a:pPr>
            <a:r>
              <a:rPr lang="en-US" sz="3600" b="1" spc="328" dirty="0">
                <a:solidFill>
                  <a:srgbClr val="000000"/>
                </a:solidFill>
                <a:latin typeface="Calibri Light" panose="020F0302020204030204" pitchFamily="34" charset="0"/>
                <a:cs typeface="Calibri Light" panose="020F0302020204030204" pitchFamily="34" charset="0"/>
              </a:rPr>
              <a:t>Jorge L. Zambrano, Member</a:t>
            </a:r>
          </a:p>
        </p:txBody>
      </p:sp>
      <p:sp>
        <p:nvSpPr>
          <p:cNvPr id="2" name="Slide Number Placeholder 1">
            <a:extLst>
              <a:ext uri="{FF2B5EF4-FFF2-40B4-BE49-F238E27FC236}">
                <a16:creationId xmlns:a16="http://schemas.microsoft.com/office/drawing/2014/main" id="{4619FA28-E07D-3C70-9633-79F3D0A0F545}"/>
              </a:ext>
            </a:extLst>
          </p:cNvPr>
          <p:cNvSpPr>
            <a:spLocks noGrp="1"/>
          </p:cNvSpPr>
          <p:nvPr>
            <p:ph type="sldNum" sz="quarter" idx="12"/>
          </p:nvPr>
        </p:nvSpPr>
        <p:spPr>
          <a:xfrm>
            <a:off x="15985958" y="9921875"/>
            <a:ext cx="2133600" cy="365125"/>
          </a:xfrm>
        </p:spPr>
        <p:txBody>
          <a:bodyPr/>
          <a:lstStyle/>
          <a:p>
            <a:fld id="{B6F15528-21DE-4FAA-801E-634DDDAF4B2B}" type="slidenum">
              <a:rPr lang="en-US" smtClean="0"/>
              <a:pPr/>
              <a:t>12</a:t>
            </a:fld>
            <a:endParaRPr lang="en-US" dirty="0"/>
          </a:p>
        </p:txBody>
      </p:sp>
      <p:pic>
        <p:nvPicPr>
          <p:cNvPr id="3" name="Picture 2" descr="A blue and white logo with a boar head">
            <a:extLst>
              <a:ext uri="{FF2B5EF4-FFF2-40B4-BE49-F238E27FC236}">
                <a16:creationId xmlns:a16="http://schemas.microsoft.com/office/drawing/2014/main" id="{44EBF648-55D2-0BBD-6CB3-C3B64C3EB5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8017431"/>
            <a:ext cx="2177574" cy="2177574"/>
          </a:xfrm>
          <a:prstGeom prst="rect">
            <a:avLst/>
          </a:prstGeom>
        </p:spPr>
      </p:pic>
    </p:spTree>
    <p:extLst>
      <p:ext uri="{BB962C8B-B14F-4D97-AF65-F5344CB8AC3E}">
        <p14:creationId xmlns:p14="http://schemas.microsoft.com/office/powerpoint/2010/main" val="2135123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2024-2025 Superintendent’s Cabinet</a:t>
            </a:r>
          </a:p>
        </p:txBody>
      </p:sp>
      <p:sp>
        <p:nvSpPr>
          <p:cNvPr id="11" name="TextBox 11"/>
          <p:cNvSpPr txBox="1"/>
          <p:nvPr/>
        </p:nvSpPr>
        <p:spPr>
          <a:xfrm>
            <a:off x="3291105" y="2591147"/>
            <a:ext cx="11890624" cy="4900124"/>
          </a:xfrm>
          <a:prstGeom prst="rect">
            <a:avLst/>
          </a:prstGeom>
        </p:spPr>
        <p:txBody>
          <a:bodyPr wrap="square" lIns="0" tIns="0" rIns="0" bIns="0" rtlCol="0" anchor="t">
            <a:spAutoFit/>
          </a:bodyPr>
          <a:lstStyle/>
          <a:p>
            <a:pPr marL="0" marR="0" algn="ctr">
              <a:lnSpc>
                <a:spcPct val="150000"/>
              </a:lnSpc>
              <a:spcBef>
                <a:spcPts val="0"/>
              </a:spcBef>
              <a:spcAft>
                <a:spcPts val="0"/>
              </a:spcAft>
            </a:pPr>
            <a:r>
              <a:rPr lang="en-US" sz="3600" b="1" dirty="0">
                <a:effectLst/>
                <a:latin typeface="Calibri Light" panose="020F0302020204030204" pitchFamily="34" charset="0"/>
                <a:ea typeface="Yu Mincho" panose="02020400000000000000" pitchFamily="18" charset="-128"/>
                <a:cs typeface="Arial" panose="020B0604020202020204" pitchFamily="34" charset="0"/>
              </a:rPr>
              <a:t>Dr. Alejandro Elias, Superintendent of Schools</a:t>
            </a:r>
            <a:endParaRPr lang="en-US" sz="36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lnSpc>
                <a:spcPct val="150000"/>
              </a:lnSpc>
              <a:spcBef>
                <a:spcPts val="0"/>
              </a:spcBef>
              <a:spcAft>
                <a:spcPts val="0"/>
              </a:spcAft>
            </a:pPr>
            <a:r>
              <a:rPr lang="en-US" sz="3600" b="1" dirty="0">
                <a:effectLst/>
                <a:latin typeface="Calibri Light" panose="020F0302020204030204" pitchFamily="34" charset="0"/>
                <a:ea typeface="Yu Mincho" panose="02020400000000000000" pitchFamily="18" charset="-128"/>
                <a:cs typeface="Arial" panose="020B0604020202020204" pitchFamily="34" charset="0"/>
              </a:rPr>
              <a:t> Ranulfo Marquez, Asst. Superintendent for Academics </a:t>
            </a:r>
            <a:endParaRPr lang="en-US" sz="36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lnSpc>
                <a:spcPct val="150000"/>
              </a:lnSpc>
              <a:spcBef>
                <a:spcPts val="0"/>
              </a:spcBef>
              <a:spcAft>
                <a:spcPts val="0"/>
              </a:spcAft>
            </a:pPr>
            <a:r>
              <a:rPr lang="en-US" sz="3600" b="1" dirty="0">
                <a:effectLst/>
                <a:latin typeface="Calibri Light" panose="020F0302020204030204" pitchFamily="34" charset="0"/>
                <a:ea typeface="Yu Mincho" panose="02020400000000000000" pitchFamily="18" charset="-128"/>
                <a:cs typeface="Arial" panose="020B0604020202020204" pitchFamily="34" charset="0"/>
              </a:rPr>
              <a:t>Rebecca Gonzales, Asst. Superintendent for Finance</a:t>
            </a:r>
            <a:endParaRPr lang="en-US" sz="36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lnSpc>
                <a:spcPct val="150000"/>
              </a:lnSpc>
              <a:spcBef>
                <a:spcPts val="0"/>
              </a:spcBef>
              <a:spcAft>
                <a:spcPts val="0"/>
              </a:spcAft>
            </a:pPr>
            <a:r>
              <a:rPr lang="en-US" sz="3600" b="1" dirty="0">
                <a:effectLst/>
                <a:latin typeface="Calibri Light" panose="020F0302020204030204" pitchFamily="34" charset="0"/>
                <a:ea typeface="Yu Mincho" panose="02020400000000000000" pitchFamily="18" charset="-128"/>
                <a:cs typeface="Arial" panose="020B0604020202020204" pitchFamily="34" charset="0"/>
              </a:rPr>
              <a:t>Dr. Rebeca Garza, Asst. Superintendent for Human Resources</a:t>
            </a:r>
            <a:endParaRPr lang="en-US" sz="36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lnSpc>
                <a:spcPct val="150000"/>
              </a:lnSpc>
              <a:spcBef>
                <a:spcPts val="0"/>
              </a:spcBef>
              <a:spcAft>
                <a:spcPts val="0"/>
              </a:spcAft>
            </a:pPr>
            <a:r>
              <a:rPr lang="en-US" sz="3600" b="1" dirty="0">
                <a:effectLst/>
                <a:latin typeface="Calibri Light" panose="020F0302020204030204" pitchFamily="34" charset="0"/>
                <a:ea typeface="Yu Mincho" panose="02020400000000000000" pitchFamily="18" charset="-128"/>
                <a:cs typeface="Arial" panose="020B0604020202020204" pitchFamily="34" charset="0"/>
              </a:rPr>
              <a:t>Dr. Orlando Noyola, Asst. Superintendent for Student Services </a:t>
            </a:r>
            <a:endParaRPr lang="en-US" sz="36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lnSpc>
                <a:spcPct val="150000"/>
              </a:lnSpc>
              <a:spcBef>
                <a:spcPts val="0"/>
              </a:spcBef>
              <a:spcAft>
                <a:spcPts val="0"/>
              </a:spcAft>
            </a:pPr>
            <a:r>
              <a:rPr lang="en-US" sz="3600" b="1" dirty="0">
                <a:effectLst/>
                <a:latin typeface="Calibri Light" panose="020F0302020204030204" pitchFamily="34" charset="0"/>
                <a:ea typeface="Yu Mincho" panose="02020400000000000000" pitchFamily="18" charset="-128"/>
                <a:cs typeface="Arial" panose="020B0604020202020204" pitchFamily="34" charset="0"/>
              </a:rPr>
              <a:t>Dr. Lauro Davalos, Asst. Superintendent for Technology</a:t>
            </a:r>
            <a:endParaRPr lang="en-US" sz="3600" dirty="0">
              <a:effectLst/>
              <a:latin typeface="Calibri" panose="020F0502020204030204" pitchFamily="34" charset="0"/>
              <a:ea typeface="Yu Mincho" panose="02020400000000000000" pitchFamily="18" charset="-128"/>
              <a:cs typeface="Arial" panose="020B0604020202020204" pitchFamily="34" charset="0"/>
            </a:endParaRPr>
          </a:p>
        </p:txBody>
      </p:sp>
      <p:sp>
        <p:nvSpPr>
          <p:cNvPr id="2" name="Slide Number Placeholder 1">
            <a:extLst>
              <a:ext uri="{FF2B5EF4-FFF2-40B4-BE49-F238E27FC236}">
                <a16:creationId xmlns:a16="http://schemas.microsoft.com/office/drawing/2014/main" id="{D4345BF5-9395-BAE4-23A0-EFABDE8865B8}"/>
              </a:ext>
            </a:extLst>
          </p:cNvPr>
          <p:cNvSpPr>
            <a:spLocks noGrp="1"/>
          </p:cNvSpPr>
          <p:nvPr>
            <p:ph type="sldNum" sz="quarter" idx="12"/>
          </p:nvPr>
        </p:nvSpPr>
        <p:spPr>
          <a:xfrm>
            <a:off x="16154400" y="9921875"/>
            <a:ext cx="2133600" cy="365125"/>
          </a:xfrm>
        </p:spPr>
        <p:txBody>
          <a:bodyPr/>
          <a:lstStyle/>
          <a:p>
            <a:fld id="{B6F15528-21DE-4FAA-801E-634DDDAF4B2B}" type="slidenum">
              <a:rPr lang="en-US" smtClean="0"/>
              <a:pPr/>
              <a:t>13</a:t>
            </a:fld>
            <a:endParaRPr lang="en-US" dirty="0"/>
          </a:p>
        </p:txBody>
      </p:sp>
      <p:pic>
        <p:nvPicPr>
          <p:cNvPr id="3" name="Picture 2" descr="A blue and white logo with a boar head">
            <a:extLst>
              <a:ext uri="{FF2B5EF4-FFF2-40B4-BE49-F238E27FC236}">
                <a16:creationId xmlns:a16="http://schemas.microsoft.com/office/drawing/2014/main" id="{38CCF70A-15DE-8FC0-FED7-DD2938A035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8017431"/>
            <a:ext cx="2177574" cy="2177574"/>
          </a:xfrm>
          <a:prstGeom prst="rect">
            <a:avLst/>
          </a:prstGeom>
        </p:spPr>
      </p:pic>
    </p:spTree>
    <p:extLst>
      <p:ext uri="{BB962C8B-B14F-4D97-AF65-F5344CB8AC3E}">
        <p14:creationId xmlns:p14="http://schemas.microsoft.com/office/powerpoint/2010/main" val="1055027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2024-2025 SBDM Committee Members</a:t>
            </a:r>
          </a:p>
        </p:txBody>
      </p:sp>
      <p:graphicFrame>
        <p:nvGraphicFramePr>
          <p:cNvPr id="3" name="Table 2">
            <a:extLst>
              <a:ext uri="{FF2B5EF4-FFF2-40B4-BE49-F238E27FC236}">
                <a16:creationId xmlns:a16="http://schemas.microsoft.com/office/drawing/2014/main" id="{9D41C320-F7D9-4762-E104-4F51DC4091F5}"/>
              </a:ext>
            </a:extLst>
          </p:cNvPr>
          <p:cNvGraphicFramePr>
            <a:graphicFrameLocks noGrp="1"/>
          </p:cNvGraphicFramePr>
          <p:nvPr>
            <p:extLst>
              <p:ext uri="{D42A27DB-BD31-4B8C-83A1-F6EECF244321}">
                <p14:modId xmlns:p14="http://schemas.microsoft.com/office/powerpoint/2010/main" val="4103547111"/>
              </p:ext>
            </p:extLst>
          </p:nvPr>
        </p:nvGraphicFramePr>
        <p:xfrm>
          <a:off x="2117912" y="2473070"/>
          <a:ext cx="14052176" cy="5151413"/>
        </p:xfrm>
        <a:graphic>
          <a:graphicData uri="http://schemas.openxmlformats.org/drawingml/2006/table">
            <a:tbl>
              <a:tblPr firstRow="1" firstCol="1" lastRow="1" lastCol="1" bandRow="1" bandCol="1"/>
              <a:tblGrid>
                <a:gridCol w="2962840">
                  <a:extLst>
                    <a:ext uri="{9D8B030D-6E8A-4147-A177-3AD203B41FA5}">
                      <a16:colId xmlns:a16="http://schemas.microsoft.com/office/drawing/2014/main" val="1718914098"/>
                    </a:ext>
                  </a:extLst>
                </a:gridCol>
                <a:gridCol w="3323853">
                  <a:extLst>
                    <a:ext uri="{9D8B030D-6E8A-4147-A177-3AD203B41FA5}">
                      <a16:colId xmlns:a16="http://schemas.microsoft.com/office/drawing/2014/main" val="326378044"/>
                    </a:ext>
                  </a:extLst>
                </a:gridCol>
                <a:gridCol w="3717496">
                  <a:extLst>
                    <a:ext uri="{9D8B030D-6E8A-4147-A177-3AD203B41FA5}">
                      <a16:colId xmlns:a16="http://schemas.microsoft.com/office/drawing/2014/main" val="1345093162"/>
                    </a:ext>
                  </a:extLst>
                </a:gridCol>
                <a:gridCol w="4047987">
                  <a:extLst>
                    <a:ext uri="{9D8B030D-6E8A-4147-A177-3AD203B41FA5}">
                      <a16:colId xmlns:a16="http://schemas.microsoft.com/office/drawing/2014/main" val="1074612946"/>
                    </a:ext>
                  </a:extLst>
                </a:gridCol>
              </a:tblGrid>
              <a:tr h="441045">
                <a:tc gridSpan="4">
                  <a:txBody>
                    <a:bodyPr/>
                    <a:lstStyle/>
                    <a:p>
                      <a:pPr marL="0" marR="0" algn="ctr">
                        <a:lnSpc>
                          <a:spcPct val="107000"/>
                        </a:lnSpc>
                        <a:spcBef>
                          <a:spcPts val="0"/>
                        </a:spcBef>
                        <a:spcAft>
                          <a:spcPts val="0"/>
                        </a:spcAft>
                      </a:pPr>
                      <a:r>
                        <a:rPr lang="en-US" sz="2000" dirty="0">
                          <a:effectLst/>
                        </a:rPr>
                        <a:t> </a:t>
                      </a:r>
                      <a:r>
                        <a:rPr lang="en-US" sz="2400" dirty="0">
                          <a:effectLst/>
                        </a:rPr>
                        <a:t>Robert Elizondo, Principal </a:t>
                      </a:r>
                      <a:endParaRPr lang="en-US" sz="20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45057298"/>
                  </a:ext>
                </a:extLst>
              </a:tr>
              <a:tr h="414241">
                <a:tc>
                  <a:txBody>
                    <a:bodyPr/>
                    <a:lstStyle/>
                    <a:p>
                      <a:pPr marL="34290" marR="0" algn="l">
                        <a:lnSpc>
                          <a:spcPct val="107000"/>
                        </a:lnSpc>
                        <a:spcBef>
                          <a:spcPts val="25"/>
                        </a:spcBef>
                        <a:spcAft>
                          <a:spcPts val="0"/>
                        </a:spcAft>
                      </a:pPr>
                      <a:r>
                        <a:rPr lang="en-US" sz="1600" dirty="0">
                          <a:effectLst/>
                        </a:rPr>
                        <a:t>Rosalio Rodriguez</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70"/>
                        </a:lnSpc>
                        <a:spcBef>
                          <a:spcPts val="0"/>
                        </a:spcBef>
                        <a:spcAft>
                          <a:spcPts val="0"/>
                        </a:spcAft>
                      </a:pPr>
                      <a:endParaRPr lang="en-US" sz="1600" dirty="0">
                        <a:effectLst/>
                      </a:endParaRPr>
                    </a:p>
                    <a:p>
                      <a:pPr marL="33655" marR="0" algn="l">
                        <a:lnSpc>
                          <a:spcPts val="1370"/>
                        </a:lnSpc>
                        <a:spcBef>
                          <a:spcPts val="0"/>
                        </a:spcBef>
                        <a:spcAft>
                          <a:spcPts val="0"/>
                        </a:spcAft>
                      </a:pPr>
                      <a:r>
                        <a:rPr lang="en-US" sz="1600" dirty="0">
                          <a:effectLst/>
                        </a:rPr>
                        <a:t>Dean</a:t>
                      </a:r>
                      <a:r>
                        <a:rPr lang="en-US" sz="1600" spc="-5" dirty="0">
                          <a:effectLst/>
                        </a:rPr>
                        <a:t> </a:t>
                      </a:r>
                      <a:r>
                        <a:rPr lang="en-US" sz="1600" dirty="0">
                          <a:effectLst/>
                        </a:rPr>
                        <a:t>of</a:t>
                      </a:r>
                      <a:r>
                        <a:rPr lang="en-US" sz="1600" spc="-5" dirty="0">
                          <a:effectLst/>
                        </a:rPr>
                        <a:t> </a:t>
                      </a:r>
                      <a:r>
                        <a:rPr lang="en-US" sz="1600" spc="-10" dirty="0">
                          <a:effectLst/>
                        </a:rPr>
                        <a:t>Instruction</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ct val="107000"/>
                        </a:lnSpc>
                        <a:spcBef>
                          <a:spcPts val="25"/>
                        </a:spcBef>
                        <a:spcAft>
                          <a:spcPts val="0"/>
                        </a:spcAft>
                      </a:pPr>
                      <a:r>
                        <a:rPr lang="en-US" sz="1600">
                          <a:effectLst/>
                        </a:rPr>
                        <a:t>Alexandra Pena</a:t>
                      </a:r>
                      <a:endParaRPr lang="en-US" sz="160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020" marR="0" algn="l">
                        <a:lnSpc>
                          <a:spcPts val="1370"/>
                        </a:lnSpc>
                        <a:spcBef>
                          <a:spcPts val="0"/>
                        </a:spcBef>
                        <a:spcAft>
                          <a:spcPts val="0"/>
                        </a:spcAft>
                      </a:pPr>
                      <a:endParaRPr lang="en-US" sz="1600" dirty="0">
                        <a:effectLst/>
                      </a:endParaRPr>
                    </a:p>
                    <a:p>
                      <a:pPr marL="33020" marR="0" algn="l">
                        <a:lnSpc>
                          <a:spcPts val="1370"/>
                        </a:lnSpc>
                        <a:spcBef>
                          <a:spcPts val="0"/>
                        </a:spcBef>
                        <a:spcAft>
                          <a:spcPts val="0"/>
                        </a:spcAft>
                      </a:pPr>
                      <a:r>
                        <a:rPr lang="en-US" sz="1600" dirty="0">
                          <a:effectLst/>
                        </a:rPr>
                        <a:t>Spanish</a:t>
                      </a:r>
                      <a:r>
                        <a:rPr lang="en-US" sz="1600" spc="-10" dirty="0">
                          <a:effectLst/>
                        </a:rPr>
                        <a:t> </a:t>
                      </a:r>
                      <a:r>
                        <a:rPr lang="en-US" sz="1600" dirty="0">
                          <a:effectLst/>
                        </a:rPr>
                        <a:t>Department</a:t>
                      </a:r>
                      <a:r>
                        <a:rPr lang="en-US" sz="1600" spc="-15" dirty="0">
                          <a:effectLst/>
                        </a:rPr>
                        <a:t> </a:t>
                      </a:r>
                      <a:r>
                        <a:rPr lang="en-US" sz="1600" spc="-20" dirty="0">
                          <a:effectLst/>
                        </a:rPr>
                        <a:t>Head</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2555775535"/>
                  </a:ext>
                </a:extLst>
              </a:tr>
              <a:tr h="481087">
                <a:tc>
                  <a:txBody>
                    <a:bodyPr/>
                    <a:lstStyle/>
                    <a:p>
                      <a:pPr marL="34290" marR="0" algn="l">
                        <a:lnSpc>
                          <a:spcPct val="107000"/>
                        </a:lnSpc>
                        <a:spcBef>
                          <a:spcPts val="5"/>
                        </a:spcBef>
                        <a:spcAft>
                          <a:spcPts val="0"/>
                        </a:spcAft>
                      </a:pPr>
                      <a:r>
                        <a:rPr lang="en-US" sz="1600" dirty="0">
                          <a:effectLst/>
                        </a:rPr>
                        <a:t>Alma Martinez</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75"/>
                        </a:lnSpc>
                        <a:spcBef>
                          <a:spcPts val="0"/>
                        </a:spcBef>
                        <a:spcAft>
                          <a:spcPts val="0"/>
                        </a:spcAft>
                      </a:pPr>
                      <a:endParaRPr lang="en-US" sz="1600" dirty="0">
                        <a:effectLst/>
                      </a:endParaRPr>
                    </a:p>
                    <a:p>
                      <a:pPr marL="33655" marR="0" algn="l">
                        <a:lnSpc>
                          <a:spcPts val="1375"/>
                        </a:lnSpc>
                        <a:spcBef>
                          <a:spcPts val="0"/>
                        </a:spcBef>
                        <a:spcAft>
                          <a:spcPts val="0"/>
                        </a:spcAft>
                      </a:pPr>
                      <a:r>
                        <a:rPr lang="en-US" sz="1600" dirty="0">
                          <a:effectLst/>
                        </a:rPr>
                        <a:t>6th</a:t>
                      </a:r>
                      <a:r>
                        <a:rPr lang="en-US" sz="1600" spc="45" dirty="0">
                          <a:effectLst/>
                        </a:rPr>
                        <a:t> </a:t>
                      </a:r>
                      <a:r>
                        <a:rPr lang="en-US" sz="1600" dirty="0">
                          <a:effectLst/>
                        </a:rPr>
                        <a:t>Grade</a:t>
                      </a:r>
                      <a:r>
                        <a:rPr lang="en-US" sz="1600" spc="-35" dirty="0">
                          <a:effectLst/>
                        </a:rPr>
                        <a:t> </a:t>
                      </a:r>
                      <a:r>
                        <a:rPr lang="en-US" sz="1600" dirty="0">
                          <a:effectLst/>
                        </a:rPr>
                        <a:t>Assistant</a:t>
                      </a:r>
                      <a:r>
                        <a:rPr lang="en-US" sz="1600" spc="-35" dirty="0">
                          <a:effectLst/>
                        </a:rPr>
                        <a:t> </a:t>
                      </a:r>
                      <a:r>
                        <a:rPr lang="en-US" sz="1600" spc="-10" dirty="0">
                          <a:effectLst/>
                        </a:rPr>
                        <a:t>Principal</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75"/>
                        </a:lnSpc>
                        <a:spcBef>
                          <a:spcPts val="0"/>
                        </a:spcBef>
                        <a:spcAft>
                          <a:spcPts val="0"/>
                        </a:spcAft>
                      </a:pPr>
                      <a:r>
                        <a:rPr lang="en-US" sz="1600" dirty="0">
                          <a:effectLst/>
                        </a:rPr>
                        <a:t> </a:t>
                      </a:r>
                    </a:p>
                    <a:p>
                      <a:pPr marL="33655" marR="0" algn="l">
                        <a:lnSpc>
                          <a:spcPts val="1375"/>
                        </a:lnSpc>
                        <a:spcBef>
                          <a:spcPts val="0"/>
                        </a:spcBef>
                        <a:spcAft>
                          <a:spcPts val="0"/>
                        </a:spcAft>
                      </a:pPr>
                      <a:r>
                        <a:rPr lang="en-US" sz="1600" dirty="0">
                          <a:effectLst/>
                        </a:rPr>
                        <a:t>Gabriela Jaramillo</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020" marR="0" algn="l">
                        <a:lnSpc>
                          <a:spcPts val="1375"/>
                        </a:lnSpc>
                        <a:spcBef>
                          <a:spcPts val="0"/>
                        </a:spcBef>
                        <a:spcAft>
                          <a:spcPts val="0"/>
                        </a:spcAft>
                      </a:pPr>
                      <a:endParaRPr lang="en-US" sz="1600" spc="-10" dirty="0">
                        <a:effectLst/>
                      </a:endParaRPr>
                    </a:p>
                    <a:p>
                      <a:pPr marL="33020" marR="0" algn="l">
                        <a:lnSpc>
                          <a:spcPts val="1375"/>
                        </a:lnSpc>
                        <a:spcBef>
                          <a:spcPts val="0"/>
                        </a:spcBef>
                        <a:spcAft>
                          <a:spcPts val="0"/>
                        </a:spcAft>
                      </a:pPr>
                      <a:r>
                        <a:rPr lang="en-US" sz="1600" spc="-10" dirty="0">
                          <a:effectLst/>
                        </a:rPr>
                        <a:t>Paraprofessional</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3352463116"/>
                  </a:ext>
                </a:extLst>
              </a:tr>
              <a:tr h="486150">
                <a:tc>
                  <a:txBody>
                    <a:bodyPr/>
                    <a:lstStyle/>
                    <a:p>
                      <a:pPr marL="34290" marR="0" algn="l">
                        <a:lnSpc>
                          <a:spcPct val="107000"/>
                        </a:lnSpc>
                        <a:spcBef>
                          <a:spcPts val="5"/>
                        </a:spcBef>
                        <a:spcAft>
                          <a:spcPts val="0"/>
                        </a:spcAft>
                      </a:pPr>
                      <a:r>
                        <a:rPr lang="en-US" sz="1600" spc="-10" dirty="0">
                          <a:effectLst/>
                        </a:rPr>
                        <a:t>Christian Gonzalez</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75"/>
                        </a:lnSpc>
                        <a:spcBef>
                          <a:spcPts val="0"/>
                        </a:spcBef>
                        <a:spcAft>
                          <a:spcPts val="0"/>
                        </a:spcAft>
                      </a:pPr>
                      <a:endParaRPr lang="en-US" sz="1600" dirty="0">
                        <a:effectLst/>
                      </a:endParaRPr>
                    </a:p>
                    <a:p>
                      <a:pPr marL="33655" marR="0" algn="l">
                        <a:lnSpc>
                          <a:spcPts val="1375"/>
                        </a:lnSpc>
                        <a:spcBef>
                          <a:spcPts val="0"/>
                        </a:spcBef>
                        <a:spcAft>
                          <a:spcPts val="0"/>
                        </a:spcAft>
                      </a:pPr>
                      <a:r>
                        <a:rPr lang="en-US" sz="1600" dirty="0">
                          <a:effectLst/>
                        </a:rPr>
                        <a:t>7th</a:t>
                      </a:r>
                      <a:r>
                        <a:rPr lang="en-US" sz="1600" spc="45" dirty="0">
                          <a:effectLst/>
                        </a:rPr>
                        <a:t> </a:t>
                      </a:r>
                      <a:r>
                        <a:rPr lang="en-US" sz="1600" dirty="0">
                          <a:effectLst/>
                        </a:rPr>
                        <a:t>Grade</a:t>
                      </a:r>
                      <a:r>
                        <a:rPr lang="en-US" sz="1600" spc="-35" dirty="0">
                          <a:effectLst/>
                        </a:rPr>
                        <a:t> </a:t>
                      </a:r>
                      <a:r>
                        <a:rPr lang="en-US" sz="1600" dirty="0">
                          <a:effectLst/>
                        </a:rPr>
                        <a:t>Assistant</a:t>
                      </a:r>
                      <a:r>
                        <a:rPr lang="en-US" sz="1600" spc="-35" dirty="0">
                          <a:effectLst/>
                        </a:rPr>
                        <a:t> </a:t>
                      </a:r>
                      <a:r>
                        <a:rPr lang="en-US" sz="1600" spc="-10" dirty="0">
                          <a:effectLst/>
                        </a:rPr>
                        <a:t>Principal</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90"/>
                        </a:lnSpc>
                        <a:spcBef>
                          <a:spcPts val="0"/>
                        </a:spcBef>
                        <a:spcAft>
                          <a:spcPts val="0"/>
                        </a:spcAft>
                      </a:pPr>
                      <a:endParaRPr lang="en-US" sz="1600" dirty="0">
                        <a:effectLst/>
                      </a:endParaRPr>
                    </a:p>
                    <a:p>
                      <a:pPr marL="33655" marR="0" algn="l">
                        <a:lnSpc>
                          <a:spcPts val="1390"/>
                        </a:lnSpc>
                        <a:spcBef>
                          <a:spcPts val="0"/>
                        </a:spcBef>
                        <a:spcAft>
                          <a:spcPts val="0"/>
                        </a:spcAft>
                      </a:pPr>
                      <a:r>
                        <a:rPr lang="en-US" sz="1600" dirty="0" err="1">
                          <a:effectLst/>
                        </a:rPr>
                        <a:t>Neyva</a:t>
                      </a:r>
                      <a:r>
                        <a:rPr lang="en-US" sz="1600" dirty="0">
                          <a:effectLst/>
                        </a:rPr>
                        <a:t> De La Garza</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020" marR="0" algn="l">
                        <a:lnSpc>
                          <a:spcPts val="1390"/>
                        </a:lnSpc>
                        <a:spcBef>
                          <a:spcPts val="0"/>
                        </a:spcBef>
                        <a:spcAft>
                          <a:spcPts val="0"/>
                        </a:spcAft>
                      </a:pPr>
                      <a:endParaRPr lang="en-US" sz="1600" spc="-10" dirty="0">
                        <a:effectLst/>
                      </a:endParaRPr>
                    </a:p>
                    <a:p>
                      <a:pPr marL="33020" marR="0" algn="l">
                        <a:lnSpc>
                          <a:spcPts val="1390"/>
                        </a:lnSpc>
                        <a:spcBef>
                          <a:spcPts val="0"/>
                        </a:spcBef>
                        <a:spcAft>
                          <a:spcPts val="0"/>
                        </a:spcAft>
                      </a:pPr>
                      <a:r>
                        <a:rPr lang="en-US" sz="1600" spc="-10" dirty="0">
                          <a:effectLst/>
                        </a:rPr>
                        <a:t>Security</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3585792302"/>
                  </a:ext>
                </a:extLst>
              </a:tr>
              <a:tr h="444624">
                <a:tc>
                  <a:txBody>
                    <a:bodyPr/>
                    <a:lstStyle/>
                    <a:p>
                      <a:pPr marL="34290" marR="0" algn="l">
                        <a:lnSpc>
                          <a:spcPct val="107000"/>
                        </a:lnSpc>
                        <a:spcBef>
                          <a:spcPts val="20"/>
                        </a:spcBef>
                        <a:spcAft>
                          <a:spcPts val="0"/>
                        </a:spcAft>
                      </a:pPr>
                      <a:r>
                        <a:rPr lang="en-US" sz="1600">
                          <a:effectLst/>
                        </a:rPr>
                        <a:t>Sandra Garcia</a:t>
                      </a:r>
                      <a:endParaRPr lang="en-US" sz="160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90"/>
                        </a:lnSpc>
                        <a:spcBef>
                          <a:spcPts val="0"/>
                        </a:spcBef>
                        <a:spcAft>
                          <a:spcPts val="0"/>
                        </a:spcAft>
                      </a:pPr>
                      <a:endParaRPr lang="en-US" sz="1600" spc="-25" dirty="0">
                        <a:effectLst/>
                      </a:endParaRPr>
                    </a:p>
                    <a:p>
                      <a:pPr marL="33655" marR="0" algn="l">
                        <a:lnSpc>
                          <a:spcPts val="1390"/>
                        </a:lnSpc>
                        <a:spcBef>
                          <a:spcPts val="0"/>
                        </a:spcBef>
                        <a:spcAft>
                          <a:spcPts val="0"/>
                        </a:spcAft>
                      </a:pPr>
                      <a:r>
                        <a:rPr lang="en-US" sz="1600" spc="-25" dirty="0">
                          <a:effectLst/>
                        </a:rPr>
                        <a:t>Collaborative learning leader</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85"/>
                        </a:lnSpc>
                        <a:spcBef>
                          <a:spcPts val="0"/>
                        </a:spcBef>
                        <a:spcAft>
                          <a:spcPts val="0"/>
                        </a:spcAft>
                      </a:pPr>
                      <a:endParaRPr lang="en-US" sz="1600" dirty="0">
                        <a:effectLst/>
                      </a:endParaRPr>
                    </a:p>
                    <a:p>
                      <a:pPr marL="33655" marR="0" algn="l">
                        <a:lnSpc>
                          <a:spcPts val="1385"/>
                        </a:lnSpc>
                        <a:spcBef>
                          <a:spcPts val="0"/>
                        </a:spcBef>
                        <a:spcAft>
                          <a:spcPts val="0"/>
                        </a:spcAft>
                      </a:pPr>
                      <a:r>
                        <a:rPr lang="en-US" sz="1600" dirty="0">
                          <a:effectLst/>
                        </a:rPr>
                        <a:t>Jose Benavides</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020" marR="0" algn="l">
                        <a:lnSpc>
                          <a:spcPts val="1385"/>
                        </a:lnSpc>
                        <a:spcBef>
                          <a:spcPts val="0"/>
                        </a:spcBef>
                        <a:spcAft>
                          <a:spcPts val="0"/>
                        </a:spcAft>
                      </a:pPr>
                      <a:endParaRPr lang="en-US" sz="1600" dirty="0">
                        <a:effectLst/>
                      </a:endParaRPr>
                    </a:p>
                    <a:p>
                      <a:pPr marL="33020" marR="0" algn="l">
                        <a:lnSpc>
                          <a:spcPts val="1385"/>
                        </a:lnSpc>
                        <a:spcBef>
                          <a:spcPts val="0"/>
                        </a:spcBef>
                        <a:spcAft>
                          <a:spcPts val="0"/>
                        </a:spcAft>
                      </a:pPr>
                      <a:r>
                        <a:rPr lang="en-US" sz="1600" dirty="0">
                          <a:effectLst/>
                        </a:rPr>
                        <a:t>Head</a:t>
                      </a:r>
                      <a:r>
                        <a:rPr lang="en-US" sz="1600" spc="-10" dirty="0">
                          <a:effectLst/>
                        </a:rPr>
                        <a:t> Custodian</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1642694777"/>
                  </a:ext>
                </a:extLst>
              </a:tr>
              <a:tr h="422343">
                <a:tc>
                  <a:txBody>
                    <a:bodyPr/>
                    <a:lstStyle/>
                    <a:p>
                      <a:pPr marL="34290" marR="0" algn="l">
                        <a:lnSpc>
                          <a:spcPct val="107000"/>
                        </a:lnSpc>
                        <a:spcBef>
                          <a:spcPts val="10"/>
                        </a:spcBef>
                        <a:spcAft>
                          <a:spcPts val="0"/>
                        </a:spcAft>
                      </a:pPr>
                      <a:r>
                        <a:rPr lang="en-US" sz="1600" dirty="0">
                          <a:effectLst/>
                        </a:rPr>
                        <a:t>Amanda Sanchez</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85"/>
                        </a:lnSpc>
                        <a:spcBef>
                          <a:spcPts val="0"/>
                        </a:spcBef>
                        <a:spcAft>
                          <a:spcPts val="0"/>
                        </a:spcAft>
                      </a:pPr>
                      <a:endParaRPr lang="en-US" sz="1600" dirty="0">
                        <a:effectLst/>
                      </a:endParaRPr>
                    </a:p>
                    <a:p>
                      <a:pPr marL="33655" marR="0" algn="l">
                        <a:lnSpc>
                          <a:spcPts val="1385"/>
                        </a:lnSpc>
                        <a:spcBef>
                          <a:spcPts val="0"/>
                        </a:spcBef>
                        <a:spcAft>
                          <a:spcPts val="0"/>
                        </a:spcAft>
                      </a:pPr>
                      <a:r>
                        <a:rPr lang="en-US" sz="1600" dirty="0">
                          <a:effectLst/>
                        </a:rPr>
                        <a:t>RLA</a:t>
                      </a:r>
                      <a:r>
                        <a:rPr lang="en-US" sz="1600" spc="-25" dirty="0">
                          <a:effectLst/>
                        </a:rPr>
                        <a:t> </a:t>
                      </a:r>
                      <a:r>
                        <a:rPr lang="en-US" sz="1600" dirty="0">
                          <a:effectLst/>
                        </a:rPr>
                        <a:t>Department</a:t>
                      </a:r>
                      <a:r>
                        <a:rPr lang="en-US" sz="1600" spc="-10" dirty="0">
                          <a:effectLst/>
                        </a:rPr>
                        <a:t> </a:t>
                      </a:r>
                      <a:r>
                        <a:rPr lang="en-US" sz="1600" spc="-20" dirty="0">
                          <a:effectLst/>
                        </a:rPr>
                        <a:t>Head</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85"/>
                        </a:lnSpc>
                        <a:spcBef>
                          <a:spcPts val="0"/>
                        </a:spcBef>
                        <a:spcAft>
                          <a:spcPts val="0"/>
                        </a:spcAft>
                      </a:pPr>
                      <a:r>
                        <a:rPr lang="en-US" sz="1600" dirty="0">
                          <a:effectLst/>
                        </a:rPr>
                        <a:t> </a:t>
                      </a:r>
                    </a:p>
                    <a:p>
                      <a:pPr marL="33655" marR="0" algn="l">
                        <a:lnSpc>
                          <a:spcPts val="1385"/>
                        </a:lnSpc>
                        <a:spcBef>
                          <a:spcPts val="0"/>
                        </a:spcBef>
                        <a:spcAft>
                          <a:spcPts val="0"/>
                        </a:spcAft>
                      </a:pPr>
                      <a:r>
                        <a:rPr lang="en-US" sz="1600" dirty="0">
                          <a:effectLst/>
                        </a:rPr>
                        <a:t>Cyndi Pedraza</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020" marR="0" algn="l">
                        <a:lnSpc>
                          <a:spcPts val="1385"/>
                        </a:lnSpc>
                        <a:spcBef>
                          <a:spcPts val="0"/>
                        </a:spcBef>
                        <a:spcAft>
                          <a:spcPts val="0"/>
                        </a:spcAft>
                      </a:pPr>
                      <a:endParaRPr lang="en-US" sz="1600" spc="-10" dirty="0">
                        <a:effectLst/>
                      </a:endParaRPr>
                    </a:p>
                    <a:p>
                      <a:pPr marL="33020" marR="0" algn="l">
                        <a:lnSpc>
                          <a:spcPts val="1385"/>
                        </a:lnSpc>
                        <a:spcBef>
                          <a:spcPts val="0"/>
                        </a:spcBef>
                        <a:spcAft>
                          <a:spcPts val="0"/>
                        </a:spcAft>
                      </a:pPr>
                      <a:r>
                        <a:rPr lang="en-US" sz="1600" spc="-10" dirty="0">
                          <a:effectLst/>
                        </a:rPr>
                        <a:t>Parent</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3049475501"/>
                  </a:ext>
                </a:extLst>
              </a:tr>
              <a:tr h="451714">
                <a:tc>
                  <a:txBody>
                    <a:bodyPr/>
                    <a:lstStyle/>
                    <a:p>
                      <a:pPr marL="34290" marR="0" algn="l">
                        <a:lnSpc>
                          <a:spcPct val="107000"/>
                        </a:lnSpc>
                        <a:spcBef>
                          <a:spcPts val="15"/>
                        </a:spcBef>
                        <a:spcAft>
                          <a:spcPts val="0"/>
                        </a:spcAft>
                      </a:pPr>
                      <a:r>
                        <a:rPr lang="en-US" sz="1600">
                          <a:effectLst/>
                        </a:rPr>
                        <a:t>Araceli Catu</a:t>
                      </a:r>
                      <a:endParaRPr lang="en-US" sz="160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85"/>
                        </a:lnSpc>
                        <a:spcBef>
                          <a:spcPts val="0"/>
                        </a:spcBef>
                        <a:spcAft>
                          <a:spcPts val="0"/>
                        </a:spcAft>
                      </a:pPr>
                      <a:endParaRPr lang="en-US" sz="1600" dirty="0">
                        <a:effectLst/>
                      </a:endParaRPr>
                    </a:p>
                    <a:p>
                      <a:pPr marL="33655" marR="0" algn="l">
                        <a:lnSpc>
                          <a:spcPts val="1385"/>
                        </a:lnSpc>
                        <a:spcBef>
                          <a:spcPts val="0"/>
                        </a:spcBef>
                        <a:spcAft>
                          <a:spcPts val="0"/>
                        </a:spcAft>
                      </a:pPr>
                      <a:r>
                        <a:rPr lang="en-US" sz="1600" dirty="0">
                          <a:effectLst/>
                        </a:rPr>
                        <a:t>Math</a:t>
                      </a:r>
                      <a:r>
                        <a:rPr lang="en-US" sz="1600" spc="-20" dirty="0">
                          <a:effectLst/>
                        </a:rPr>
                        <a:t> </a:t>
                      </a:r>
                      <a:r>
                        <a:rPr lang="en-US" sz="1600" dirty="0">
                          <a:effectLst/>
                        </a:rPr>
                        <a:t>Department</a:t>
                      </a:r>
                      <a:r>
                        <a:rPr lang="en-US" sz="1600" spc="-25" dirty="0">
                          <a:effectLst/>
                        </a:rPr>
                        <a:t> </a:t>
                      </a:r>
                      <a:r>
                        <a:rPr lang="en-US" sz="1600" spc="-20" dirty="0">
                          <a:effectLst/>
                        </a:rPr>
                        <a:t>Head</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85"/>
                        </a:lnSpc>
                        <a:spcBef>
                          <a:spcPts val="0"/>
                        </a:spcBef>
                        <a:spcAft>
                          <a:spcPts val="0"/>
                        </a:spcAft>
                      </a:pPr>
                      <a:r>
                        <a:rPr lang="en-US" sz="1600" dirty="0">
                          <a:effectLst/>
                        </a:rPr>
                        <a:t> </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020" marR="0" algn="l">
                        <a:lnSpc>
                          <a:spcPts val="1385"/>
                        </a:lnSpc>
                        <a:spcBef>
                          <a:spcPts val="0"/>
                        </a:spcBef>
                        <a:spcAft>
                          <a:spcPts val="0"/>
                        </a:spcAft>
                      </a:pPr>
                      <a:endParaRPr lang="en-US" sz="1600" dirty="0">
                        <a:effectLst/>
                      </a:endParaRPr>
                    </a:p>
                    <a:p>
                      <a:pPr marL="33020" marR="0" algn="l">
                        <a:lnSpc>
                          <a:spcPts val="1385"/>
                        </a:lnSpc>
                        <a:spcBef>
                          <a:spcPts val="0"/>
                        </a:spcBef>
                        <a:spcAft>
                          <a:spcPts val="0"/>
                        </a:spcAft>
                      </a:pPr>
                      <a:r>
                        <a:rPr lang="en-US" sz="1600" dirty="0">
                          <a:effectLst/>
                        </a:rPr>
                        <a:t>Community/Business</a:t>
                      </a:r>
                      <a:r>
                        <a:rPr lang="en-US" sz="1600" spc="-10" dirty="0">
                          <a:effectLst/>
                        </a:rPr>
                        <a:t> Member</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1342845778"/>
                  </a:ext>
                </a:extLst>
              </a:tr>
              <a:tr h="414241">
                <a:tc>
                  <a:txBody>
                    <a:bodyPr/>
                    <a:lstStyle/>
                    <a:p>
                      <a:pPr marL="34290" marR="0" algn="l">
                        <a:lnSpc>
                          <a:spcPct val="107000"/>
                        </a:lnSpc>
                        <a:spcBef>
                          <a:spcPts val="15"/>
                        </a:spcBef>
                        <a:spcAft>
                          <a:spcPts val="0"/>
                        </a:spcAft>
                      </a:pPr>
                      <a:r>
                        <a:rPr lang="en-US" sz="1600">
                          <a:effectLst/>
                        </a:rPr>
                        <a:t>Araceli Rodriguez</a:t>
                      </a:r>
                      <a:endParaRPr lang="en-US" sz="160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85"/>
                        </a:lnSpc>
                        <a:spcBef>
                          <a:spcPts val="0"/>
                        </a:spcBef>
                        <a:spcAft>
                          <a:spcPts val="0"/>
                        </a:spcAft>
                      </a:pPr>
                      <a:endParaRPr lang="en-US" sz="1600" dirty="0">
                        <a:effectLst/>
                      </a:endParaRPr>
                    </a:p>
                    <a:p>
                      <a:pPr marL="33655" marR="0" algn="l">
                        <a:lnSpc>
                          <a:spcPts val="1385"/>
                        </a:lnSpc>
                        <a:spcBef>
                          <a:spcPts val="0"/>
                        </a:spcBef>
                        <a:spcAft>
                          <a:spcPts val="0"/>
                        </a:spcAft>
                      </a:pPr>
                      <a:r>
                        <a:rPr lang="en-US" sz="1600" dirty="0">
                          <a:effectLst/>
                        </a:rPr>
                        <a:t>Science</a:t>
                      </a:r>
                      <a:r>
                        <a:rPr lang="en-US" sz="1600" spc="-40" dirty="0">
                          <a:effectLst/>
                        </a:rPr>
                        <a:t> </a:t>
                      </a:r>
                      <a:r>
                        <a:rPr lang="en-US" sz="1600" dirty="0">
                          <a:effectLst/>
                        </a:rPr>
                        <a:t>Department</a:t>
                      </a:r>
                      <a:r>
                        <a:rPr lang="en-US" sz="1600" spc="-25" dirty="0">
                          <a:effectLst/>
                        </a:rPr>
                        <a:t> </a:t>
                      </a:r>
                      <a:r>
                        <a:rPr lang="en-US" sz="1600" spc="-20" dirty="0">
                          <a:effectLst/>
                        </a:rPr>
                        <a:t>Head</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85"/>
                        </a:lnSpc>
                        <a:spcBef>
                          <a:spcPts val="0"/>
                        </a:spcBef>
                        <a:spcAft>
                          <a:spcPts val="0"/>
                        </a:spcAft>
                      </a:pP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020" marR="0" algn="l">
                        <a:lnSpc>
                          <a:spcPts val="1385"/>
                        </a:lnSpc>
                        <a:spcBef>
                          <a:spcPts val="0"/>
                        </a:spcBef>
                        <a:spcAft>
                          <a:spcPts val="0"/>
                        </a:spcAft>
                      </a:pP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1505767754"/>
                  </a:ext>
                </a:extLst>
              </a:tr>
              <a:tr h="584286">
                <a:tc>
                  <a:txBody>
                    <a:bodyPr/>
                    <a:lstStyle/>
                    <a:p>
                      <a:pPr marL="34290" marR="0" algn="l">
                        <a:lnSpc>
                          <a:spcPct val="107000"/>
                        </a:lnSpc>
                        <a:spcBef>
                          <a:spcPts val="20"/>
                        </a:spcBef>
                        <a:spcAft>
                          <a:spcPts val="0"/>
                        </a:spcAft>
                      </a:pPr>
                      <a:r>
                        <a:rPr lang="en-US" sz="1600">
                          <a:effectLst/>
                        </a:rPr>
                        <a:t>Cynthia Torres</a:t>
                      </a:r>
                      <a:endParaRPr lang="en-US" sz="160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90"/>
                        </a:lnSpc>
                        <a:spcBef>
                          <a:spcPts val="0"/>
                        </a:spcBef>
                        <a:spcAft>
                          <a:spcPts val="0"/>
                        </a:spcAft>
                      </a:pPr>
                      <a:endParaRPr lang="en-US" sz="1600" dirty="0">
                        <a:effectLst/>
                      </a:endParaRPr>
                    </a:p>
                    <a:p>
                      <a:pPr marL="33655" marR="0" algn="l">
                        <a:lnSpc>
                          <a:spcPts val="1390"/>
                        </a:lnSpc>
                        <a:spcBef>
                          <a:spcPts val="0"/>
                        </a:spcBef>
                        <a:spcAft>
                          <a:spcPts val="0"/>
                        </a:spcAft>
                      </a:pPr>
                      <a:r>
                        <a:rPr lang="en-US" sz="1600" dirty="0">
                          <a:effectLst/>
                        </a:rPr>
                        <a:t>Social</a:t>
                      </a:r>
                      <a:r>
                        <a:rPr lang="en-US" sz="1600" spc="-15" dirty="0">
                          <a:effectLst/>
                        </a:rPr>
                        <a:t> </a:t>
                      </a:r>
                      <a:r>
                        <a:rPr lang="en-US" sz="1600" dirty="0">
                          <a:effectLst/>
                        </a:rPr>
                        <a:t>Studies</a:t>
                      </a:r>
                      <a:r>
                        <a:rPr lang="en-US" sz="1600" spc="-15" dirty="0">
                          <a:effectLst/>
                        </a:rPr>
                        <a:t> </a:t>
                      </a:r>
                      <a:r>
                        <a:rPr lang="en-US" sz="1600" dirty="0">
                          <a:effectLst/>
                        </a:rPr>
                        <a:t>Department</a:t>
                      </a:r>
                      <a:r>
                        <a:rPr lang="en-US" sz="1600" spc="-15" dirty="0">
                          <a:effectLst/>
                        </a:rPr>
                        <a:t> </a:t>
                      </a:r>
                      <a:r>
                        <a:rPr lang="en-US" sz="1600" spc="-20" dirty="0">
                          <a:effectLst/>
                        </a:rPr>
                        <a:t>Head</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600" dirty="0">
                          <a:effectLst/>
                        </a:rPr>
                        <a:t> </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600" dirty="0">
                          <a:effectLst/>
                        </a:rPr>
                        <a:t> </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3922642718"/>
                  </a:ext>
                </a:extLst>
              </a:tr>
              <a:tr h="570096">
                <a:tc>
                  <a:txBody>
                    <a:bodyPr/>
                    <a:lstStyle/>
                    <a:p>
                      <a:pPr marL="34290" marR="0" algn="l">
                        <a:lnSpc>
                          <a:spcPct val="107000"/>
                        </a:lnSpc>
                        <a:spcBef>
                          <a:spcPts val="25"/>
                        </a:spcBef>
                        <a:spcAft>
                          <a:spcPts val="0"/>
                        </a:spcAft>
                      </a:pPr>
                      <a:r>
                        <a:rPr lang="en-US" sz="1600">
                          <a:effectLst/>
                        </a:rPr>
                        <a:t>Antoinette Ornellas</a:t>
                      </a:r>
                      <a:endParaRPr lang="en-US" sz="160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370"/>
                        </a:lnSpc>
                        <a:spcBef>
                          <a:spcPts val="0"/>
                        </a:spcBef>
                        <a:spcAft>
                          <a:spcPts val="0"/>
                        </a:spcAft>
                      </a:pPr>
                      <a:endParaRPr lang="en-US" sz="1600" dirty="0">
                        <a:effectLst/>
                      </a:endParaRPr>
                    </a:p>
                    <a:p>
                      <a:pPr marL="33655" marR="0" algn="l">
                        <a:lnSpc>
                          <a:spcPts val="1370"/>
                        </a:lnSpc>
                        <a:spcBef>
                          <a:spcPts val="0"/>
                        </a:spcBef>
                        <a:spcAft>
                          <a:spcPts val="0"/>
                        </a:spcAft>
                      </a:pPr>
                      <a:r>
                        <a:rPr lang="en-US" sz="1600" dirty="0">
                          <a:effectLst/>
                        </a:rPr>
                        <a:t>Special</a:t>
                      </a:r>
                      <a:r>
                        <a:rPr lang="en-US" sz="1600" spc="-20" dirty="0">
                          <a:effectLst/>
                        </a:rPr>
                        <a:t> </a:t>
                      </a:r>
                      <a:r>
                        <a:rPr lang="en-US" sz="1600" dirty="0">
                          <a:effectLst/>
                        </a:rPr>
                        <a:t>Education</a:t>
                      </a:r>
                      <a:r>
                        <a:rPr lang="en-US" sz="1600" spc="-20" dirty="0">
                          <a:effectLst/>
                        </a:rPr>
                        <a:t> </a:t>
                      </a:r>
                      <a:r>
                        <a:rPr lang="en-US" sz="1600" dirty="0">
                          <a:effectLst/>
                        </a:rPr>
                        <a:t>Department</a:t>
                      </a:r>
                      <a:r>
                        <a:rPr lang="en-US" sz="1600" spc="-15" dirty="0">
                          <a:effectLst/>
                        </a:rPr>
                        <a:t> </a:t>
                      </a:r>
                      <a:r>
                        <a:rPr lang="en-US" sz="1600" spc="-20" dirty="0">
                          <a:effectLst/>
                        </a:rPr>
                        <a:t>Head</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600" dirty="0">
                          <a:effectLst/>
                        </a:rPr>
                        <a:t> </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600" dirty="0">
                          <a:effectLst/>
                        </a:rPr>
                        <a:t> </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3282057984"/>
                  </a:ext>
                </a:extLst>
              </a:tr>
              <a:tr h="441586">
                <a:tc>
                  <a:txBody>
                    <a:bodyPr/>
                    <a:lstStyle/>
                    <a:p>
                      <a:pPr marL="34290" marR="0" algn="l">
                        <a:lnSpc>
                          <a:spcPct val="107000"/>
                        </a:lnSpc>
                        <a:spcBef>
                          <a:spcPts val="15"/>
                        </a:spcBef>
                        <a:spcAft>
                          <a:spcPts val="0"/>
                        </a:spcAft>
                      </a:pPr>
                      <a:r>
                        <a:rPr lang="en-US" sz="1600">
                          <a:effectLst/>
                        </a:rPr>
                        <a:t>Samantha Lucio</a:t>
                      </a:r>
                      <a:endParaRPr lang="en-US" sz="160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33655" marR="0" algn="l">
                        <a:lnSpc>
                          <a:spcPts val="1265"/>
                        </a:lnSpc>
                        <a:spcBef>
                          <a:spcPts val="0"/>
                        </a:spcBef>
                        <a:spcAft>
                          <a:spcPts val="0"/>
                        </a:spcAft>
                      </a:pPr>
                      <a:endParaRPr lang="en-US" sz="1600" dirty="0">
                        <a:effectLst/>
                      </a:endParaRPr>
                    </a:p>
                    <a:p>
                      <a:pPr marL="33655" marR="0" algn="l">
                        <a:lnSpc>
                          <a:spcPts val="1265"/>
                        </a:lnSpc>
                        <a:spcBef>
                          <a:spcPts val="0"/>
                        </a:spcBef>
                        <a:spcAft>
                          <a:spcPts val="0"/>
                        </a:spcAft>
                      </a:pPr>
                      <a:r>
                        <a:rPr lang="en-US" sz="1600" dirty="0">
                          <a:effectLst/>
                        </a:rPr>
                        <a:t>Electives</a:t>
                      </a:r>
                      <a:r>
                        <a:rPr lang="en-US" sz="1600" spc="-35" dirty="0">
                          <a:effectLst/>
                        </a:rPr>
                        <a:t> </a:t>
                      </a:r>
                      <a:r>
                        <a:rPr lang="en-US" sz="1600" dirty="0">
                          <a:effectLst/>
                        </a:rPr>
                        <a:t>Department</a:t>
                      </a:r>
                      <a:r>
                        <a:rPr lang="en-US" sz="1600" spc="-30" dirty="0">
                          <a:effectLst/>
                        </a:rPr>
                        <a:t> </a:t>
                      </a:r>
                      <a:r>
                        <a:rPr lang="en-US" sz="1600" spc="-20" dirty="0">
                          <a:effectLst/>
                        </a:rPr>
                        <a:t>Head</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600" dirty="0">
                          <a:effectLst/>
                        </a:rPr>
                        <a:t> </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tc>
                  <a:txBody>
                    <a:bodyPr/>
                    <a:lstStyle/>
                    <a:p>
                      <a:pPr marL="0" marR="0" algn="l">
                        <a:lnSpc>
                          <a:spcPct val="107000"/>
                        </a:lnSpc>
                        <a:spcBef>
                          <a:spcPts val="0"/>
                        </a:spcBef>
                        <a:spcAft>
                          <a:spcPts val="0"/>
                        </a:spcAft>
                      </a:pPr>
                      <a:r>
                        <a:rPr lang="en-US" sz="1600" dirty="0">
                          <a:effectLst/>
                        </a:rPr>
                        <a:t> </a:t>
                      </a:r>
                      <a:endParaRPr lang="en-US" sz="1600" dirty="0">
                        <a:effectLst/>
                        <a:latin typeface="Arial" panose="020B0604020202020204" pitchFamily="34" charset="0"/>
                        <a:ea typeface="Arial" panose="020B0604020202020204" pitchFamily="34" charset="0"/>
                        <a:cs typeface="Arial" panose="020B0604020202020204" pitchFamily="34" charset="0"/>
                      </a:endParaRPr>
                    </a:p>
                  </a:txBody>
                  <a:tcPr marL="0" marR="0" marT="0" marB="0"/>
                </a:tc>
                <a:extLst>
                  <a:ext uri="{0D108BD9-81ED-4DB2-BD59-A6C34878D82A}">
                    <a16:rowId xmlns:a16="http://schemas.microsoft.com/office/drawing/2014/main" val="1239354073"/>
                  </a:ext>
                </a:extLst>
              </a:tr>
            </a:tbl>
          </a:graphicData>
        </a:graphic>
      </p:graphicFrame>
      <p:sp>
        <p:nvSpPr>
          <p:cNvPr id="2" name="Slide Number Placeholder 1">
            <a:extLst>
              <a:ext uri="{FF2B5EF4-FFF2-40B4-BE49-F238E27FC236}">
                <a16:creationId xmlns:a16="http://schemas.microsoft.com/office/drawing/2014/main" id="{F2D3BB72-79A2-A4F0-60ED-09FB6F68033D}"/>
              </a:ext>
            </a:extLst>
          </p:cNvPr>
          <p:cNvSpPr>
            <a:spLocks noGrp="1"/>
          </p:cNvSpPr>
          <p:nvPr>
            <p:ph type="sldNum" sz="quarter" idx="12"/>
          </p:nvPr>
        </p:nvSpPr>
        <p:spPr>
          <a:xfrm>
            <a:off x="16154400" y="9919625"/>
            <a:ext cx="2133600" cy="365125"/>
          </a:xfrm>
        </p:spPr>
        <p:txBody>
          <a:bodyPr/>
          <a:lstStyle/>
          <a:p>
            <a:fld id="{B6F15528-21DE-4FAA-801E-634DDDAF4B2B}" type="slidenum">
              <a:rPr lang="en-US" smtClean="0"/>
              <a:pPr/>
              <a:t>14</a:t>
            </a:fld>
            <a:endParaRPr lang="en-US" dirty="0"/>
          </a:p>
        </p:txBody>
      </p:sp>
      <p:pic>
        <p:nvPicPr>
          <p:cNvPr id="4" name="Picture 3" descr="A blue and white logo with a boar head">
            <a:extLst>
              <a:ext uri="{FF2B5EF4-FFF2-40B4-BE49-F238E27FC236}">
                <a16:creationId xmlns:a16="http://schemas.microsoft.com/office/drawing/2014/main" id="{DB863B6E-44FC-C4D8-F7F4-4B499DD5A0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8017431"/>
            <a:ext cx="2177574" cy="2177574"/>
          </a:xfrm>
          <a:prstGeom prst="rect">
            <a:avLst/>
          </a:prstGeom>
        </p:spPr>
      </p:pic>
    </p:spTree>
    <p:extLst>
      <p:ext uri="{BB962C8B-B14F-4D97-AF65-F5344CB8AC3E}">
        <p14:creationId xmlns:p14="http://schemas.microsoft.com/office/powerpoint/2010/main" val="2156882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Kennedy Middle School Executive Summary</a:t>
            </a:r>
          </a:p>
        </p:txBody>
      </p:sp>
      <p:sp>
        <p:nvSpPr>
          <p:cNvPr id="2" name="Rectangle 2">
            <a:extLst>
              <a:ext uri="{FF2B5EF4-FFF2-40B4-BE49-F238E27FC236}">
                <a16:creationId xmlns:a16="http://schemas.microsoft.com/office/drawing/2014/main" id="{7FAF65F9-C7F5-CE1A-C3A0-4BA43B07D253}"/>
              </a:ext>
            </a:extLst>
          </p:cNvPr>
          <p:cNvSpPr>
            <a:spLocks noChangeArrowheads="1"/>
          </p:cNvSpPr>
          <p:nvPr/>
        </p:nvSpPr>
        <p:spPr bwMode="auto">
          <a:xfrm>
            <a:off x="-279610" y="3024973"/>
            <a:ext cx="1828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a:extLst>
              <a:ext uri="{FF2B5EF4-FFF2-40B4-BE49-F238E27FC236}">
                <a16:creationId xmlns:a16="http://schemas.microsoft.com/office/drawing/2014/main" id="{25DBC3F5-4244-179A-E1F9-05E005A12355}"/>
              </a:ext>
            </a:extLst>
          </p:cNvPr>
          <p:cNvSpPr>
            <a:spLocks noChangeArrowheads="1"/>
          </p:cNvSpPr>
          <p:nvPr/>
        </p:nvSpPr>
        <p:spPr bwMode="auto">
          <a:xfrm>
            <a:off x="1103770" y="2050345"/>
            <a:ext cx="15521240"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ja-JP" b="1" i="0" u="sng" strike="noStrike" cap="none" normalizeH="0" baseline="0" dirty="0">
              <a:ln>
                <a:noFill/>
              </a:ln>
              <a:solidFill>
                <a:schemeClr val="tx1"/>
              </a:solidFill>
              <a:effectLst/>
              <a:latin typeface="Calibri Light" panose="020F0302020204030204" pitchFamily="34" charset="0"/>
              <a:ea typeface="Yu Mincho" panose="02020400000000000000" pitchFamily="18" charset="-128"/>
              <a:cs typeface="Calibri Light" panose="020F03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b="1" i="0" u="sng" strike="noStrike" cap="none" normalizeH="0" baseline="0" dirty="0">
                <a:ln>
                  <a:noFill/>
                </a:ln>
                <a:solidFill>
                  <a:schemeClr val="tx1"/>
                </a:solidFill>
                <a:effectLst/>
                <a:latin typeface="Calibri Light" panose="020F0302020204030204" pitchFamily="34" charset="0"/>
                <a:ea typeface="Yu Mincho" panose="02020400000000000000" pitchFamily="18" charset="-128"/>
                <a:cs typeface="Calibri Light" panose="020F0302020204030204" pitchFamily="34" charset="0"/>
              </a:rPr>
              <a:t>Demographics Summary:</a:t>
            </a:r>
            <a:r>
              <a:rPr kumimoji="0" lang="en-US" altLang="ja-JP" b="0" i="0" u="none" strike="noStrike" cap="none" normalizeH="0" baseline="0" dirty="0">
                <a:ln>
                  <a:noFill/>
                </a:ln>
                <a:solidFill>
                  <a:srgbClr val="000000"/>
                </a:solidFill>
                <a:effectLst/>
                <a:latin typeface="Calibri" panose="020F0502020204030204" pitchFamily="34" charset="0"/>
                <a:ea typeface="Yu Mincho" panose="02020400000000000000" pitchFamily="18" charset="-128"/>
                <a:cs typeface="Calibri Light" panose="020F0302020204030204" pitchFamily="34" charset="0"/>
              </a:rPr>
              <a:t> </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As of June 2024, Kennedy</a:t>
            </a:r>
            <a:r>
              <a:rPr kumimoji="0" lang="en-US" altLang="ja-JP" b="0" i="0" u="none" strike="noStrike" cap="none" normalizeH="0" baseline="0" dirty="0">
                <a:ln>
                  <a:noFill/>
                </a:ln>
                <a:solidFill>
                  <a:srgbClr val="000000"/>
                </a:solidFill>
                <a:effectLst/>
                <a:latin typeface="Calibri" panose="020F0502020204030204" pitchFamily="34" charset="0"/>
                <a:ea typeface="Yu Mincho" panose="02020400000000000000" pitchFamily="18" charset="-128"/>
                <a:cs typeface="Calibri Light" panose="020F0302020204030204" pitchFamily="34" charset="0"/>
              </a:rPr>
              <a:t>’</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s total enrollment consists of 530 students.</a:t>
            </a:r>
            <a:r>
              <a:rPr kumimoji="0" lang="en-US" altLang="ja-JP" b="0" i="0" u="none" strike="noStrike" cap="none" normalizeH="0" baseline="0" dirty="0">
                <a:ln>
                  <a:noFill/>
                </a:ln>
                <a:solidFill>
                  <a:srgbClr val="000000"/>
                </a:solidFill>
                <a:effectLst/>
                <a:latin typeface="Calibri" panose="020F0502020204030204" pitchFamily="34" charset="0"/>
                <a:ea typeface="Yu Mincho" panose="02020400000000000000" pitchFamily="18" charset="-128"/>
                <a:cs typeface="Calibri Light" panose="020F0302020204030204" pitchFamily="34" charset="0"/>
              </a:rPr>
              <a:t> </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 Our sub populations are</a:t>
            </a:r>
            <a:r>
              <a:rPr kumimoji="0" lang="en-US" altLang="ja-JP" b="0" i="0" u="none" strike="noStrike" cap="none" normalizeH="0" baseline="0" dirty="0">
                <a:ln>
                  <a:noFill/>
                </a:ln>
                <a:solidFill>
                  <a:srgbClr val="000000"/>
                </a:solidFill>
                <a:effectLst/>
                <a:latin typeface="Calibri" panose="020F0502020204030204" pitchFamily="34" charset="0"/>
                <a:ea typeface="Yu Mincho" panose="02020400000000000000" pitchFamily="18" charset="-128"/>
                <a:cs typeface="Calibri Light" panose="020F0302020204030204" pitchFamily="34" charset="0"/>
              </a:rPr>
              <a:t> </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14.9% Special Education, 68.1% English Language Learners, and 5.1% Gifted and Talented and at risk. The majority of</a:t>
            </a:r>
            <a:r>
              <a:rPr kumimoji="0" lang="en-US" altLang="ja-JP" b="0" i="0" u="none" strike="noStrike" cap="none" normalizeH="0" baseline="0" dirty="0">
                <a:ln>
                  <a:noFill/>
                </a:ln>
                <a:solidFill>
                  <a:srgbClr val="000000"/>
                </a:solidFill>
                <a:effectLst/>
                <a:latin typeface="Calibri" panose="020F0502020204030204" pitchFamily="34" charset="0"/>
                <a:ea typeface="Yu Mincho" panose="02020400000000000000" pitchFamily="18" charset="-128"/>
                <a:cs typeface="Calibri Light" panose="020F0302020204030204" pitchFamily="34" charset="0"/>
              </a:rPr>
              <a:t> </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our students are of a Hispanic background at 99%, so most of the students</a:t>
            </a:r>
            <a:r>
              <a:rPr kumimoji="0" lang="en-US" altLang="ja-JP" b="0" i="0" u="none" strike="noStrike" cap="none" normalizeH="0" baseline="0" dirty="0">
                <a:ln>
                  <a:noFill/>
                </a:ln>
                <a:solidFill>
                  <a:srgbClr val="000000"/>
                </a:solidFill>
                <a:effectLst/>
                <a:latin typeface="Calibri" panose="020F0502020204030204" pitchFamily="34" charset="0"/>
                <a:ea typeface="Yu Mincho" panose="02020400000000000000" pitchFamily="18" charset="-128"/>
                <a:cs typeface="Calibri Light" panose="020F0302020204030204" pitchFamily="34" charset="0"/>
              </a:rPr>
              <a:t>’</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 home language is Spanish.</a:t>
            </a:r>
            <a:r>
              <a:rPr kumimoji="0" lang="en-US" altLang="ja-JP" b="0" i="0" u="none" strike="noStrike" cap="none" normalizeH="0" baseline="0" dirty="0">
                <a:ln>
                  <a:noFill/>
                </a:ln>
                <a:solidFill>
                  <a:srgbClr val="000000"/>
                </a:solidFill>
                <a:effectLst/>
                <a:latin typeface="Calibri" panose="020F0502020204030204" pitchFamily="34" charset="0"/>
                <a:ea typeface="Yu Mincho" panose="02020400000000000000" pitchFamily="18" charset="-128"/>
                <a:cs typeface="Calibri Light" panose="020F0302020204030204" pitchFamily="34" charset="0"/>
              </a:rPr>
              <a:t> </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 Our students live in the South Pharr area, and the encompassing surrounding area.</a:t>
            </a:r>
            <a:r>
              <a:rPr kumimoji="0" lang="en-US" altLang="ja-JP" b="0" i="0" u="none" strike="noStrike" cap="none" normalizeH="0" baseline="0" dirty="0">
                <a:ln>
                  <a:noFill/>
                </a:ln>
                <a:solidFill>
                  <a:srgbClr val="000000"/>
                </a:solidFill>
                <a:effectLst/>
                <a:latin typeface="Calibri" panose="020F0502020204030204" pitchFamily="34" charset="0"/>
                <a:ea typeface="Yu Mincho" panose="02020400000000000000" pitchFamily="18" charset="-128"/>
                <a:cs typeface="Calibri Light" panose="020F0302020204030204" pitchFamily="34" charset="0"/>
              </a:rPr>
              <a:t>   </a:t>
            </a:r>
            <a:endParaRPr kumimoji="0" lang="en-US" altLang="ja-JP"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b="1" i="0" u="sng"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Comprehensive Needs Assessment Summary</a:t>
            </a:r>
            <a:r>
              <a:rPr kumimoji="0" lang="en-US" altLang="ja-JP" b="0" i="0" u="sng"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 In combination of Domains I, II, and III, Kennedy Middle School earned a report card grade of a B.</a:t>
            </a:r>
            <a:r>
              <a:rPr kumimoji="0" lang="en-US" altLang="ja-JP" b="0" i="0" u="none" strike="noStrike" cap="none" normalizeH="0" baseline="0" dirty="0">
                <a:ln>
                  <a:noFill/>
                </a:ln>
                <a:solidFill>
                  <a:schemeClr val="tx1"/>
                </a:solidFill>
                <a:effectLst/>
                <a:latin typeface="Calibri Light" panose="020F0302020204030204" pitchFamily="34" charset="0"/>
                <a:ea typeface="Yu Mincho" panose="02020400000000000000" pitchFamily="18" charset="-128"/>
                <a:cs typeface="Calibri Light" panose="020F0302020204030204" pitchFamily="34" charset="0"/>
              </a:rPr>
              <a:t> In Domain I, the overall raw score was a 45%, approaches were at a 71%, Meets was at 44%, and masters was at 19%.  Kennedy received a rating of a B.  In Domain II, Part A, we earned a scale score of 75 with a rating of a C. In part B, </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we earned a scale score of 89 with a B rating.  In reading, 6 out of the 7 indicators were met, and in math, 3 out of 7 indicators were met for growth.  Last, in Domain III, the overall component score was 82%.  In addition, we surpassed the target score of 44 for TELPAS (Texas English Language Proficiency Assessment System) by 15 percentage points, scoring 59%.</a:t>
            </a:r>
            <a:r>
              <a:rPr kumimoji="0" lang="en-US" altLang="ja-JP" b="0" i="0" u="none" strike="noStrike" cap="none" normalizeH="0" baseline="0" dirty="0">
                <a:ln>
                  <a:noFill/>
                </a:ln>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a:t>
            </a:r>
            <a:endParaRPr kumimoji="0" lang="en-US" altLang="ja-JP"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b="1" i="0" u="sng"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Curriculum and Instruction and Assessment:</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 This year, 6</a:t>
            </a:r>
            <a:r>
              <a:rPr kumimoji="0" lang="en-US" altLang="ja-JP" b="0" i="0" u="none" strike="noStrike" cap="none" normalizeH="0" baseline="3000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th</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 7</a:t>
            </a:r>
            <a:r>
              <a:rPr kumimoji="0" lang="en-US" altLang="ja-JP" b="0" i="0" u="none" strike="noStrike" cap="none" normalizeH="0" baseline="3000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th</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 and 8</a:t>
            </a:r>
            <a:r>
              <a:rPr kumimoji="0" lang="en-US" altLang="ja-JP" b="0" i="0" u="none" strike="noStrike" cap="none" normalizeH="0" baseline="3000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th</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 grade reading and math classes are in blocked periods (90) minutes. In addition, teachers use the Madeline Hunter’s lesson plan model to develop, implement, and revise lessons in the core areas of math, reading, science, and social studies.    Lesson plans are developed to intentionally include the curriculum instructional strategies (CIF and WICOR) to improve students’ skills in reading, writing, listening, and speaking.  Moreover, because of the large number of Emergent Learners, vocabulary and annotation will be a focus in all classes to assist students in acquiring the English language and comprehension.  </a:t>
            </a:r>
            <a:r>
              <a:rPr kumimoji="0" lang="en-US" altLang="ja-JP" b="0" i="0" u="none" strike="noStrike" cap="none" normalizeH="0" baseline="0" dirty="0">
                <a:ln>
                  <a:noFill/>
                </a:ln>
                <a:solidFill>
                  <a:srgbClr val="000000"/>
                </a:solidFill>
                <a:effectLst/>
                <a:latin typeface="Calibri Light" panose="020F0302020204030204" pitchFamily="34" charset="0"/>
                <a:ea typeface="Times New Roman" panose="02020603050405020304" pitchFamily="18" charset="0"/>
                <a:cs typeface="Calibri Light" panose="020F0302020204030204" pitchFamily="34" charset="0"/>
              </a:rPr>
              <a:t> In addition, literacy and writing will be targeted through effective instructional strategies in all content areas. </a:t>
            </a:r>
            <a:endParaRPr kumimoji="0" lang="en-US" altLang="ja-JP"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b="1" i="0" u="sng"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Summary of Goals:</a:t>
            </a:r>
            <a:r>
              <a:rPr kumimoji="0" lang="en-US" altLang="ja-JP" b="0" i="0" u="none" strike="noStrike" cap="none" normalizeH="0" baseline="0" dirty="0">
                <a:ln>
                  <a:noFill/>
                </a:ln>
                <a:solidFill>
                  <a:srgbClr val="000000"/>
                </a:solidFill>
                <a:effectLst/>
                <a:latin typeface="Calibri Light" panose="020F0302020204030204" pitchFamily="34" charset="0"/>
                <a:ea typeface="Yu Mincho" panose="02020400000000000000" pitchFamily="18" charset="-128"/>
                <a:cs typeface="Calibri Light" panose="020F0302020204030204" pitchFamily="34" charset="0"/>
              </a:rPr>
              <a:t> To increase success in Domain I, we will implement reading and writing across the curriculum, including electives.  Special needs students will also be targeted through tutoring, academies, and in-class instruction to increase the performance of these students.  The overall percentage of students meeting and mastering must increase in all areas; the majority are performing at the approaches level.  In Domain II, our goal is to have every teacher conference with every individual and provide students with their target score for growth in math and reading.  All Emergent Learners, continuously enrolled and non-continuously enrolled students will be monitored through the school year. And last, Domain III, overall, the gap between all student groups and ED population is low.  We must increase the percentage of students receiving meets or masters in areas, especially in the areas of Special Ed and non-continuously enrolled. Moreover, to help students with their academic and personal needs, we implement Social and Emotional Learning once a week on Wednesdays.  Kennedy believes that attending to students' emotional and development needs creates a safe place for teaching and learning. </a:t>
            </a:r>
            <a:endParaRPr kumimoji="0" lang="en-US" altLang="ja-JP" b="0" i="0" u="none" strike="noStrike" cap="none" normalizeH="0" baseline="0" dirty="0">
              <a:ln>
                <a:noFill/>
              </a:ln>
              <a:solidFill>
                <a:schemeClr val="tx1"/>
              </a:solidFill>
              <a:effectLst/>
              <a:latin typeface="Arial" panose="020B0604020202020204" pitchFamily="34" charset="0"/>
            </a:endParaRPr>
          </a:p>
        </p:txBody>
      </p:sp>
      <p:sp>
        <p:nvSpPr>
          <p:cNvPr id="3" name="Slide Number Placeholder 2">
            <a:extLst>
              <a:ext uri="{FF2B5EF4-FFF2-40B4-BE49-F238E27FC236}">
                <a16:creationId xmlns:a16="http://schemas.microsoft.com/office/drawing/2014/main" id="{0673DED3-7AEE-D78B-4EE1-E2CC8E47175B}"/>
              </a:ext>
            </a:extLst>
          </p:cNvPr>
          <p:cNvSpPr>
            <a:spLocks noGrp="1"/>
          </p:cNvSpPr>
          <p:nvPr>
            <p:ph type="sldNum" sz="quarter" idx="12"/>
          </p:nvPr>
        </p:nvSpPr>
        <p:spPr>
          <a:xfrm>
            <a:off x="15874790" y="9768278"/>
            <a:ext cx="2133600" cy="365125"/>
          </a:xfrm>
        </p:spPr>
        <p:txBody>
          <a:bodyPr/>
          <a:lstStyle/>
          <a:p>
            <a:fld id="{B6F15528-21DE-4FAA-801E-634DDDAF4B2B}" type="slidenum">
              <a:rPr lang="en-US" smtClean="0"/>
              <a:pPr/>
              <a:t>15</a:t>
            </a:fld>
            <a:endParaRPr lang="en-US" dirty="0"/>
          </a:p>
        </p:txBody>
      </p:sp>
      <p:pic>
        <p:nvPicPr>
          <p:cNvPr id="4" name="Picture 3" descr="A blue and white logo with a boar head">
            <a:extLst>
              <a:ext uri="{FF2B5EF4-FFF2-40B4-BE49-F238E27FC236}">
                <a16:creationId xmlns:a16="http://schemas.microsoft.com/office/drawing/2014/main" id="{C870EF0D-A046-4FD7-FF5A-2EF3050F73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8236653"/>
            <a:ext cx="1958351" cy="1958351"/>
          </a:xfrm>
          <a:prstGeom prst="rect">
            <a:avLst/>
          </a:prstGeom>
        </p:spPr>
      </p:pic>
    </p:spTree>
    <p:extLst>
      <p:ext uri="{BB962C8B-B14F-4D97-AF65-F5344CB8AC3E}">
        <p14:creationId xmlns:p14="http://schemas.microsoft.com/office/powerpoint/2010/main" val="1304172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Data Resources Reviewed</a:t>
            </a:r>
          </a:p>
        </p:txBody>
      </p:sp>
      <p:sp>
        <p:nvSpPr>
          <p:cNvPr id="7" name="Rectangle 4">
            <a:extLst>
              <a:ext uri="{FF2B5EF4-FFF2-40B4-BE49-F238E27FC236}">
                <a16:creationId xmlns:a16="http://schemas.microsoft.com/office/drawing/2014/main" id="{8D2B1F47-967A-2892-91FC-5036D569DBE3}"/>
              </a:ext>
            </a:extLst>
          </p:cNvPr>
          <p:cNvSpPr>
            <a:spLocks noChangeArrowheads="1"/>
          </p:cNvSpPr>
          <p:nvPr/>
        </p:nvSpPr>
        <p:spPr bwMode="auto">
          <a:xfrm>
            <a:off x="2540122" y="2373096"/>
            <a:ext cx="11391260"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R="0" lvl="0" algn="ctr" defTabSz="914400" rtl="0" eaLnBrk="0" fontAlgn="base" latinLnBrk="0" hangingPunct="0">
              <a:lnSpc>
                <a:spcPct val="100000"/>
              </a:lnSpc>
              <a:spcBef>
                <a:spcPct val="0"/>
              </a:spcBef>
              <a:spcAft>
                <a:spcPct val="0"/>
              </a:spcAft>
              <a:buClrTx/>
              <a:buSzTx/>
              <a:tabLst>
                <a:tab pos="457200" algn="l"/>
              </a:tabLst>
            </a:pPr>
            <a:endParaRPr kumimoji="0" lang="en-US" altLang="en-US" sz="3600" b="0" i="0" u="none" strike="noStrike" cap="none" normalizeH="0" baseline="0" dirty="0">
              <a:ln>
                <a:noFill/>
              </a:ln>
              <a:solidFill>
                <a:srgbClr val="000000"/>
              </a:solidFill>
              <a:effectLst/>
              <a:latin typeface="+mj-lt"/>
              <a:ea typeface="Yu Mincho" panose="02020400000000000000" pitchFamily="18" charset="-128"/>
              <a:cs typeface="Calibri Light" panose="020F0302020204030204" pitchFamily="34" charset="0"/>
            </a:endParaRP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US" altLang="en-US" sz="2300" b="0" i="0" u="none" strike="noStrike" cap="none" normalizeH="0" baseline="0" dirty="0">
                <a:ln>
                  <a:noFill/>
                </a:ln>
                <a:solidFill>
                  <a:srgbClr val="000000"/>
                </a:solidFill>
                <a:effectLst/>
                <a:latin typeface="+mj-lt"/>
                <a:ea typeface="Yu Mincho" panose="02020400000000000000" pitchFamily="18" charset="-128"/>
                <a:cs typeface="Calibri Light" panose="020F0302020204030204" pitchFamily="34" charset="0"/>
              </a:rPr>
              <a:t>2023-2024 STAAR (State of Texas Assessments of Academic Readiness) Performance Data</a:t>
            </a:r>
            <a:endParaRPr kumimoji="0" lang="en-US" altLang="en-US" sz="2300" b="0" i="0" u="none" strike="noStrike" cap="none" normalizeH="0" baseline="0" dirty="0">
              <a:ln>
                <a:noFill/>
              </a:ln>
              <a:solidFill>
                <a:schemeClr val="tx1"/>
              </a:solidFill>
              <a:effectLst/>
              <a:latin typeface="+mj-lt"/>
            </a:endParaRP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US" altLang="en-US" sz="2300" b="0" i="0" u="none" strike="noStrike" cap="none" normalizeH="0" baseline="0" dirty="0">
                <a:ln>
                  <a:noFill/>
                </a:ln>
                <a:solidFill>
                  <a:srgbClr val="000000"/>
                </a:solidFill>
                <a:effectLst/>
                <a:latin typeface="+mj-lt"/>
                <a:ea typeface="Yu Mincho" panose="02020400000000000000" pitchFamily="18" charset="-128"/>
                <a:cs typeface="Calibri Light" panose="020F0302020204030204" pitchFamily="34" charset="0"/>
              </a:rPr>
              <a:t>2023-2024 Attendance</a:t>
            </a:r>
            <a:r>
              <a:rPr kumimoji="0" lang="en-US" altLang="en-US" sz="2300" b="0" i="0" u="none" strike="noStrike" cap="none" normalizeH="0" baseline="0" dirty="0">
                <a:ln>
                  <a:noFill/>
                </a:ln>
                <a:solidFill>
                  <a:schemeClr val="tx1"/>
                </a:solidFill>
                <a:effectLst/>
                <a:latin typeface="+mj-lt"/>
                <a:ea typeface="Times New Roman" panose="02020603050405020304" pitchFamily="18" charset="0"/>
                <a:cs typeface="Calibri Light" panose="020F0302020204030204" pitchFamily="34" charset="0"/>
              </a:rPr>
              <a:t>​</a:t>
            </a:r>
            <a:endParaRPr kumimoji="0" lang="en-US" altLang="en-US" sz="2300" b="0" i="0" u="none" strike="noStrike" cap="none" normalizeH="0" baseline="0" dirty="0">
              <a:ln>
                <a:noFill/>
              </a:ln>
              <a:solidFill>
                <a:schemeClr val="tx1"/>
              </a:solidFill>
              <a:effectLst/>
              <a:latin typeface="+mj-lt"/>
            </a:endParaRP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US" altLang="en-US" sz="2300" b="0" i="0" u="none" strike="noStrike" cap="none" normalizeH="0" baseline="0" dirty="0">
                <a:ln>
                  <a:noFill/>
                </a:ln>
                <a:solidFill>
                  <a:srgbClr val="000000"/>
                </a:solidFill>
                <a:effectLst/>
                <a:latin typeface="+mj-lt"/>
                <a:ea typeface="Yu Mincho" panose="02020400000000000000" pitchFamily="18" charset="-128"/>
                <a:cs typeface="Calibri Light" panose="020F0302020204030204" pitchFamily="34" charset="0"/>
              </a:rPr>
              <a:t>Discipline Referrals</a:t>
            </a:r>
            <a:r>
              <a:rPr kumimoji="0" lang="en-US" altLang="en-US" sz="2300" b="0" i="0" u="none" strike="noStrike" cap="none" normalizeH="0" baseline="0" dirty="0">
                <a:ln>
                  <a:noFill/>
                </a:ln>
                <a:solidFill>
                  <a:schemeClr val="tx1"/>
                </a:solidFill>
                <a:effectLst/>
                <a:latin typeface="+mj-lt"/>
                <a:ea typeface="Times New Roman" panose="02020603050405020304" pitchFamily="18" charset="0"/>
                <a:cs typeface="Calibri Light" panose="020F0302020204030204" pitchFamily="34" charset="0"/>
              </a:rPr>
              <a:t>​</a:t>
            </a:r>
            <a:endParaRPr kumimoji="0" lang="en-US" altLang="en-US" sz="2300" b="0" i="0" u="none" strike="noStrike" cap="none" normalizeH="0" baseline="0" dirty="0">
              <a:ln>
                <a:noFill/>
              </a:ln>
              <a:solidFill>
                <a:schemeClr val="tx1"/>
              </a:solidFill>
              <a:effectLst/>
              <a:latin typeface="+mj-lt"/>
            </a:endParaRP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US" altLang="en-US" sz="2300" b="0" i="0" u="none" strike="noStrike" cap="none" normalizeH="0" baseline="0" dirty="0">
                <a:ln>
                  <a:noFill/>
                </a:ln>
                <a:solidFill>
                  <a:srgbClr val="000000"/>
                </a:solidFill>
                <a:effectLst/>
                <a:latin typeface="+mj-lt"/>
                <a:ea typeface="Yu Mincho" panose="02020400000000000000" pitchFamily="18" charset="-128"/>
                <a:cs typeface="Calibri Light" panose="020F0302020204030204" pitchFamily="34" charset="0"/>
              </a:rPr>
              <a:t>PEIMS Demographics</a:t>
            </a:r>
            <a:r>
              <a:rPr kumimoji="0" lang="en-US" altLang="en-US" sz="2300" b="0" i="0" u="none" strike="noStrike" cap="none" normalizeH="0" baseline="0" dirty="0">
                <a:ln>
                  <a:noFill/>
                </a:ln>
                <a:solidFill>
                  <a:schemeClr val="tx1"/>
                </a:solidFill>
                <a:effectLst/>
                <a:latin typeface="+mj-lt"/>
                <a:ea typeface="Times New Roman" panose="02020603050405020304" pitchFamily="18" charset="0"/>
                <a:cs typeface="Calibri Light" panose="020F0302020204030204" pitchFamily="34" charset="0"/>
              </a:rPr>
              <a:t>​</a:t>
            </a:r>
            <a:endParaRPr kumimoji="0" lang="en-US" altLang="en-US" sz="2300" b="0" i="0" u="none" strike="noStrike" cap="none" normalizeH="0" baseline="0" dirty="0">
              <a:ln>
                <a:noFill/>
              </a:ln>
              <a:solidFill>
                <a:schemeClr val="tx1"/>
              </a:solidFill>
              <a:effectLst/>
              <a:latin typeface="+mj-lt"/>
            </a:endParaRP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US" altLang="en-US" sz="2300" b="0" i="0" u="none" strike="noStrike" cap="none" normalizeH="0" baseline="0" dirty="0">
                <a:ln>
                  <a:noFill/>
                </a:ln>
                <a:solidFill>
                  <a:srgbClr val="000000"/>
                </a:solidFill>
                <a:effectLst/>
                <a:latin typeface="+mj-lt"/>
                <a:ea typeface="Yu Mincho" panose="02020400000000000000" pitchFamily="18" charset="-128"/>
                <a:cs typeface="Calibri Light" panose="020F0302020204030204" pitchFamily="34" charset="0"/>
              </a:rPr>
              <a:t>Walk-through Data</a:t>
            </a:r>
            <a:r>
              <a:rPr kumimoji="0" lang="en-US" altLang="en-US" sz="2300" b="0" i="0" u="none" strike="noStrike" cap="none" normalizeH="0" baseline="0" dirty="0">
                <a:ln>
                  <a:noFill/>
                </a:ln>
                <a:solidFill>
                  <a:schemeClr val="tx1"/>
                </a:solidFill>
                <a:effectLst/>
                <a:latin typeface="+mj-lt"/>
                <a:ea typeface="Times New Roman" panose="02020603050405020304" pitchFamily="18" charset="0"/>
                <a:cs typeface="Calibri Light" panose="020F0302020204030204" pitchFamily="34" charset="0"/>
              </a:rPr>
              <a:t>​</a:t>
            </a:r>
            <a:endParaRPr kumimoji="0" lang="en-US" altLang="en-US" sz="2300" b="0" i="0" u="none" strike="noStrike" cap="none" normalizeH="0" baseline="0" dirty="0">
              <a:ln>
                <a:noFill/>
              </a:ln>
              <a:solidFill>
                <a:schemeClr val="tx1"/>
              </a:solidFill>
              <a:effectLst/>
              <a:latin typeface="+mj-lt"/>
            </a:endParaRP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US" altLang="en-US" sz="2300" b="0" i="0" u="none" strike="noStrike" cap="none" normalizeH="0" baseline="0" dirty="0">
                <a:ln>
                  <a:noFill/>
                </a:ln>
                <a:solidFill>
                  <a:srgbClr val="000000"/>
                </a:solidFill>
                <a:effectLst/>
                <a:latin typeface="+mj-lt"/>
                <a:ea typeface="Yu Mincho" panose="02020400000000000000" pitchFamily="18" charset="-128"/>
                <a:cs typeface="Calibri Light" panose="020F0302020204030204" pitchFamily="34" charset="0"/>
              </a:rPr>
              <a:t>Parental Involvement Data</a:t>
            </a:r>
            <a:r>
              <a:rPr kumimoji="0" lang="en-US" altLang="en-US" sz="2300" b="0" i="0" u="none" strike="noStrike" cap="none" normalizeH="0" baseline="0" dirty="0">
                <a:ln>
                  <a:noFill/>
                </a:ln>
                <a:solidFill>
                  <a:schemeClr val="tx1"/>
                </a:solidFill>
                <a:effectLst/>
                <a:latin typeface="+mj-lt"/>
                <a:ea typeface="Times New Roman" panose="02020603050405020304" pitchFamily="18" charset="0"/>
                <a:cs typeface="Calibri Light" panose="020F0302020204030204" pitchFamily="34" charset="0"/>
              </a:rPr>
              <a:t>​</a:t>
            </a:r>
            <a:endParaRPr kumimoji="0" lang="en-US" altLang="en-US" sz="2300" b="0" i="0" u="none" strike="noStrike" cap="none" normalizeH="0" baseline="0" dirty="0">
              <a:ln>
                <a:noFill/>
              </a:ln>
              <a:solidFill>
                <a:schemeClr val="tx1"/>
              </a:solidFill>
              <a:effectLst/>
              <a:latin typeface="+mj-lt"/>
            </a:endParaRP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US" altLang="en-US" sz="2300" b="0" i="0" u="none" strike="noStrike" cap="none" normalizeH="0" baseline="0" dirty="0">
                <a:ln>
                  <a:noFill/>
                </a:ln>
                <a:solidFill>
                  <a:srgbClr val="000000"/>
                </a:solidFill>
                <a:effectLst/>
                <a:latin typeface="+mj-lt"/>
                <a:ea typeface="Yu Mincho" panose="02020400000000000000" pitchFamily="18" charset="-128"/>
                <a:cs typeface="Calibri Light" panose="020F0302020204030204" pitchFamily="34" charset="0"/>
              </a:rPr>
              <a:t>Texas Teacher Evaluation and Support System</a:t>
            </a:r>
            <a:endParaRPr kumimoji="0" lang="en-US" altLang="en-US" sz="2300" b="0" i="0" u="none" strike="noStrike" cap="none" normalizeH="0" baseline="0" dirty="0">
              <a:ln>
                <a:noFill/>
              </a:ln>
              <a:solidFill>
                <a:schemeClr val="tx1"/>
              </a:solidFill>
              <a:effectLst/>
              <a:latin typeface="+mj-lt"/>
            </a:endParaRP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US" altLang="en-US" sz="2300" b="0" i="0" u="none" strike="noStrike" cap="none" normalizeH="0" baseline="0" dirty="0">
                <a:ln>
                  <a:noFill/>
                </a:ln>
                <a:solidFill>
                  <a:srgbClr val="000000"/>
                </a:solidFill>
                <a:effectLst/>
                <a:latin typeface="+mj-lt"/>
                <a:ea typeface="Yu Mincho" panose="02020400000000000000" pitchFamily="18" charset="-128"/>
                <a:cs typeface="Calibri Light" panose="020F0302020204030204" pitchFamily="34" charset="0"/>
              </a:rPr>
              <a:t>Professional Development Plan</a:t>
            </a:r>
            <a:r>
              <a:rPr kumimoji="0" lang="en-US" altLang="en-US" sz="2300" b="0" i="0" u="none" strike="noStrike" cap="none" normalizeH="0" baseline="0" dirty="0">
                <a:ln>
                  <a:noFill/>
                </a:ln>
                <a:solidFill>
                  <a:schemeClr val="tx1"/>
                </a:solidFill>
                <a:effectLst/>
                <a:latin typeface="+mj-lt"/>
                <a:ea typeface="Times New Roman" panose="02020603050405020304" pitchFamily="18" charset="0"/>
                <a:cs typeface="Calibri Light" panose="020F0302020204030204" pitchFamily="34" charset="0"/>
              </a:rPr>
              <a:t>​ </a:t>
            </a:r>
            <a:endParaRPr kumimoji="0" lang="en-US" altLang="en-US" sz="2300" b="0" i="0" u="none" strike="noStrike" cap="none" normalizeH="0" baseline="0" dirty="0">
              <a:ln>
                <a:noFill/>
              </a:ln>
              <a:solidFill>
                <a:schemeClr val="tx1"/>
              </a:solidFill>
              <a:effectLst/>
              <a:latin typeface="+mj-lt"/>
            </a:endParaRP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US" altLang="en-US" sz="2300" b="0" i="0" u="none" strike="noStrike" cap="none" normalizeH="0" baseline="0" dirty="0">
                <a:ln>
                  <a:noFill/>
                </a:ln>
                <a:solidFill>
                  <a:srgbClr val="000000"/>
                </a:solidFill>
                <a:effectLst/>
                <a:latin typeface="+mj-lt"/>
                <a:ea typeface="Yu Mincho" panose="02020400000000000000" pitchFamily="18" charset="-128"/>
                <a:cs typeface="Calibri Light" panose="020F0302020204030204" pitchFamily="34" charset="0"/>
              </a:rPr>
              <a:t>Teacher Certifications</a:t>
            </a:r>
            <a:r>
              <a:rPr kumimoji="0" lang="en-US" altLang="en-US" sz="2300" b="0" i="0" u="none" strike="noStrike" cap="none" normalizeH="0" baseline="0" dirty="0">
                <a:ln>
                  <a:noFill/>
                </a:ln>
                <a:solidFill>
                  <a:schemeClr val="tx1"/>
                </a:solidFill>
                <a:effectLst/>
                <a:latin typeface="+mj-lt"/>
                <a:ea typeface="Times New Roman" panose="02020603050405020304" pitchFamily="18" charset="0"/>
                <a:cs typeface="Calibri Light" panose="020F0302020204030204" pitchFamily="34" charset="0"/>
              </a:rPr>
              <a:t>​</a:t>
            </a:r>
            <a:endParaRPr kumimoji="0" lang="en-US" altLang="en-US" sz="2300" b="0" i="0" u="none" strike="noStrike" cap="none" normalizeH="0" baseline="0" dirty="0">
              <a:ln>
                <a:noFill/>
              </a:ln>
              <a:solidFill>
                <a:schemeClr val="tx1"/>
              </a:solidFill>
              <a:effectLst/>
              <a:latin typeface="+mj-lt"/>
            </a:endParaRPr>
          </a:p>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n-US" altLang="en-US" sz="2300" b="0" i="0" u="none" strike="noStrike" cap="none" normalizeH="0" baseline="0" dirty="0">
                <a:ln>
                  <a:noFill/>
                </a:ln>
                <a:solidFill>
                  <a:srgbClr val="000000"/>
                </a:solidFill>
                <a:effectLst/>
                <a:latin typeface="+mj-lt"/>
                <a:ea typeface="Yu Mincho" panose="02020400000000000000" pitchFamily="18" charset="-128"/>
                <a:cs typeface="Calibri Light" panose="020F0302020204030204" pitchFamily="34" charset="0"/>
              </a:rPr>
              <a:t>TELPAS Scores</a:t>
            </a:r>
            <a:r>
              <a:rPr kumimoji="0" lang="en-US" altLang="en-US" sz="2300" b="0" i="0" u="none" strike="noStrike" cap="none" normalizeH="0" baseline="0" dirty="0">
                <a:ln>
                  <a:noFill/>
                </a:ln>
                <a:solidFill>
                  <a:schemeClr val="tx1"/>
                </a:solidFill>
                <a:effectLst/>
                <a:latin typeface="+mj-lt"/>
                <a:ea typeface="Times New Roman" panose="02020603050405020304" pitchFamily="18" charset="0"/>
                <a:cs typeface="Calibri Light" panose="020F0302020204030204" pitchFamily="34" charset="0"/>
              </a:rPr>
              <a:t>​</a:t>
            </a:r>
            <a:endParaRPr kumimoji="0" lang="en-US" altLang="en-US" sz="2300" b="0" i="0" u="none" strike="noStrike" cap="none" normalizeH="0" baseline="0" dirty="0">
              <a:ln>
                <a:noFill/>
              </a:ln>
              <a:solidFill>
                <a:schemeClr val="tx1"/>
              </a:solidFill>
              <a:effectLst/>
              <a:latin typeface="+mj-lt"/>
            </a:endParaRPr>
          </a:p>
        </p:txBody>
      </p:sp>
      <p:sp>
        <p:nvSpPr>
          <p:cNvPr id="2" name="Slide Number Placeholder 1">
            <a:extLst>
              <a:ext uri="{FF2B5EF4-FFF2-40B4-BE49-F238E27FC236}">
                <a16:creationId xmlns:a16="http://schemas.microsoft.com/office/drawing/2014/main" id="{90E96906-9FF7-F90A-96AD-C784BAA8718D}"/>
              </a:ext>
            </a:extLst>
          </p:cNvPr>
          <p:cNvSpPr>
            <a:spLocks noGrp="1"/>
          </p:cNvSpPr>
          <p:nvPr>
            <p:ph type="sldNum" sz="quarter" idx="12"/>
          </p:nvPr>
        </p:nvSpPr>
        <p:spPr>
          <a:xfrm>
            <a:off x="16034084" y="9921875"/>
            <a:ext cx="2133600" cy="365125"/>
          </a:xfrm>
        </p:spPr>
        <p:txBody>
          <a:bodyPr/>
          <a:lstStyle/>
          <a:p>
            <a:fld id="{B6F15528-21DE-4FAA-801E-634DDDAF4B2B}" type="slidenum">
              <a:rPr lang="en-US" smtClean="0"/>
              <a:pPr/>
              <a:t>16</a:t>
            </a:fld>
            <a:endParaRPr lang="en-US"/>
          </a:p>
        </p:txBody>
      </p:sp>
      <p:pic>
        <p:nvPicPr>
          <p:cNvPr id="3" name="Picture 2" descr="A blue and white logo with a boar head">
            <a:extLst>
              <a:ext uri="{FF2B5EF4-FFF2-40B4-BE49-F238E27FC236}">
                <a16:creationId xmlns:a16="http://schemas.microsoft.com/office/drawing/2014/main" id="{19594B95-3508-FF0C-2900-7E62C2FFA9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8017431"/>
            <a:ext cx="2177574" cy="2177574"/>
          </a:xfrm>
          <a:prstGeom prst="rect">
            <a:avLst/>
          </a:prstGeom>
        </p:spPr>
      </p:pic>
    </p:spTree>
    <p:extLst>
      <p:ext uri="{BB962C8B-B14F-4D97-AF65-F5344CB8AC3E}">
        <p14:creationId xmlns:p14="http://schemas.microsoft.com/office/powerpoint/2010/main" val="2940457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Demographics Summary</a:t>
            </a:r>
          </a:p>
        </p:txBody>
      </p:sp>
      <p:sp>
        <p:nvSpPr>
          <p:cNvPr id="7" name="Rectangle 4">
            <a:extLst>
              <a:ext uri="{FF2B5EF4-FFF2-40B4-BE49-F238E27FC236}">
                <a16:creationId xmlns:a16="http://schemas.microsoft.com/office/drawing/2014/main" id="{8D2B1F47-967A-2892-91FC-5036D569DBE3}"/>
              </a:ext>
            </a:extLst>
          </p:cNvPr>
          <p:cNvSpPr>
            <a:spLocks noChangeArrowheads="1"/>
          </p:cNvSpPr>
          <p:nvPr/>
        </p:nvSpPr>
        <p:spPr bwMode="auto">
          <a:xfrm>
            <a:off x="2334376" y="2337528"/>
            <a:ext cx="13619248" cy="5986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fontAlgn="base">
              <a:spcBef>
                <a:spcPts val="0"/>
              </a:spcBef>
              <a:spcAft>
                <a:spcPts val="0"/>
              </a:spcAft>
            </a:pPr>
            <a:r>
              <a:rPr lang="en-US" sz="1800" b="1" dirty="0">
                <a:solidFill>
                  <a:srgbClr val="000000"/>
                </a:solidFill>
                <a:effectLst/>
                <a:latin typeface="Calibri Light" panose="020F0302020204030204" pitchFamily="34" charset="0"/>
                <a:ea typeface="Yu Mincho" panose="02020400000000000000" pitchFamily="18" charset="-128"/>
              </a:rPr>
              <a:t>English Language Learners (ELL):</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solidFill>
                  <a:srgbClr val="000000"/>
                </a:solidFill>
                <a:effectLst/>
                <a:latin typeface="Calibri Light" panose="020F0302020204030204" pitchFamily="34" charset="0"/>
                <a:ea typeface="Yu Mincho" panose="02020400000000000000" pitchFamily="18" charset="-128"/>
              </a:rPr>
              <a:t>The following sources from across the district were used to review the Dual Language/English as a Second Language (DL/ESL) Department data by the District Education Improvement Council: State of Texas Assessments of Academic Readiness (STAAR) results, Performance Based Monitoring Assessment System (PBMAS) and TELPAS indicators to determine strengths and needs of our ELL students. The DL Department also worked closely with the human resources department to ensure that highly qualified teachers and instructional assistants were recruited, hired, and placed in the appropriate educational setting. Each curriculum and instruction central office administrator by campus type was also assigned an English Language and Spanish Language Development coach to enhance biliteracy.    In addition, the DL Department was incredibly involved in the curriculum writing and revision for grades K-12 during the summer to address the needs of our ELL students and align the curriculum between English and Spanish Language Arts that led to a more coherent and consistent bi-literacy program.  Professional development was also coordinated with the curriculum and instruction department to ensure that all general education teachers utilize best practices that support the learning of ELL students. </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b="1" dirty="0">
                <a:solidFill>
                  <a:srgbClr val="000000"/>
                </a:solidFill>
                <a:effectLst/>
                <a:latin typeface="Calibri Light" panose="020F0302020204030204" pitchFamily="34" charset="0"/>
                <a:ea typeface="Yu Mincho" panose="02020400000000000000" pitchFamily="18" charset="-128"/>
              </a:rPr>
              <a:t>Needs:</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solidFill>
                  <a:srgbClr val="000000"/>
                </a:solidFill>
                <a:effectLst/>
                <a:latin typeface="Calibri Light" panose="020F0302020204030204" pitchFamily="34" charset="0"/>
                <a:ea typeface="Yu Mincho" panose="02020400000000000000" pitchFamily="18" charset="-128"/>
              </a:rPr>
              <a:t>As evidenced in the STAAR assessments, the results show an achievement gap as follows:</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800" dirty="0">
                <a:solidFill>
                  <a:srgbClr val="000000"/>
                </a:solidFill>
                <a:effectLst/>
                <a:latin typeface="Calibri Light" panose="020F0302020204030204" pitchFamily="34" charset="0"/>
                <a:ea typeface="Yu Mincho" panose="02020400000000000000" pitchFamily="18" charset="-128"/>
              </a:rPr>
              <a:t>In Reading, the achievement gap between EBs and All students is 15%, all student group 44% compared to the EB student group 29%</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800" dirty="0">
                <a:solidFill>
                  <a:srgbClr val="000000"/>
                </a:solidFill>
                <a:effectLst/>
                <a:latin typeface="Calibri Light" panose="020F0302020204030204" pitchFamily="34" charset="0"/>
                <a:ea typeface="Yu Mincho" panose="02020400000000000000" pitchFamily="18" charset="-128"/>
              </a:rPr>
              <a:t>In Mathematics, the achievement gap between EBs and All students is 6%, all student group 46% compared to the EB student group 40%.</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800" dirty="0">
                <a:solidFill>
                  <a:srgbClr val="000000"/>
                </a:solidFill>
                <a:effectLst/>
                <a:latin typeface="Calibri Light" panose="020F0302020204030204" pitchFamily="34" charset="0"/>
                <a:ea typeface="Yu Mincho" panose="02020400000000000000" pitchFamily="18" charset="-128"/>
              </a:rPr>
              <a:t>In Science, the achievement gap between EBs and All students is 7%, all student group 54% compared to the EB student group 47%</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800" dirty="0">
                <a:solidFill>
                  <a:srgbClr val="000000"/>
                </a:solidFill>
                <a:effectLst/>
                <a:latin typeface="Calibri Light" panose="020F0302020204030204" pitchFamily="34" charset="0"/>
                <a:ea typeface="Yu Mincho" panose="02020400000000000000" pitchFamily="18" charset="-128"/>
              </a:rPr>
              <a:t>In Social Studies, the achievement gap between EBs and All students is 5%, all student group 15% compared to the EB student group 10%</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800" dirty="0">
                <a:solidFill>
                  <a:srgbClr val="000000"/>
                </a:solidFill>
                <a:effectLst/>
                <a:latin typeface="Calibri Light" panose="020F0302020204030204" pitchFamily="34" charset="0"/>
                <a:ea typeface="Yu Mincho" panose="02020400000000000000" pitchFamily="18" charset="-128"/>
              </a:rPr>
              <a:t>The TELPAS Yearly Progress Indicator target was   %, Kennedy scored a 63%, scoring 10% above the target score.</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br>
              <a:rPr lang="en-US" sz="1800" b="1" dirty="0">
                <a:effectLst/>
                <a:latin typeface="Calibri Light" panose="020F0302020204030204" pitchFamily="34" charset="0"/>
                <a:ea typeface="Times New Roman" panose="02020603050405020304" pitchFamily="18" charset="0"/>
              </a:rPr>
            </a:br>
            <a:r>
              <a:rPr lang="en-US" sz="1800" b="1" dirty="0">
                <a:effectLst/>
                <a:latin typeface="Calibri Light" panose="020F03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R="0" lvl="0" algn="ctr" defTabSz="914400" rtl="0" eaLnBrk="0" fontAlgn="base" latinLnBrk="0" hangingPunct="0">
              <a:lnSpc>
                <a:spcPct val="100000"/>
              </a:lnSpc>
              <a:spcBef>
                <a:spcPct val="0"/>
              </a:spcBef>
              <a:spcAft>
                <a:spcPct val="0"/>
              </a:spcAft>
              <a:buClrTx/>
              <a:buSzTx/>
              <a:tabLst>
                <a:tab pos="457200" algn="l"/>
              </a:tabLst>
            </a:pPr>
            <a:endParaRPr kumimoji="0" lang="en-US" altLang="en-US" sz="2300" b="0" i="0" u="none" strike="noStrike" cap="none" normalizeH="0" baseline="0" dirty="0">
              <a:ln>
                <a:noFill/>
              </a:ln>
              <a:solidFill>
                <a:schemeClr val="tx1"/>
              </a:solidFill>
              <a:effectLst/>
              <a:latin typeface="+mj-lt"/>
            </a:endParaRPr>
          </a:p>
        </p:txBody>
      </p:sp>
      <p:sp>
        <p:nvSpPr>
          <p:cNvPr id="2" name="Slide Number Placeholder 1">
            <a:extLst>
              <a:ext uri="{FF2B5EF4-FFF2-40B4-BE49-F238E27FC236}">
                <a16:creationId xmlns:a16="http://schemas.microsoft.com/office/drawing/2014/main" id="{5BBC84AA-640B-9A7E-AA2D-0D5C015967E6}"/>
              </a:ext>
            </a:extLst>
          </p:cNvPr>
          <p:cNvSpPr>
            <a:spLocks noGrp="1"/>
          </p:cNvSpPr>
          <p:nvPr>
            <p:ph type="sldNum" sz="quarter" idx="12"/>
          </p:nvPr>
        </p:nvSpPr>
        <p:spPr>
          <a:xfrm>
            <a:off x="16154400" y="9921875"/>
            <a:ext cx="2133600" cy="365125"/>
          </a:xfrm>
        </p:spPr>
        <p:txBody>
          <a:bodyPr/>
          <a:lstStyle/>
          <a:p>
            <a:fld id="{B6F15528-21DE-4FAA-801E-634DDDAF4B2B}" type="slidenum">
              <a:rPr lang="en-US" smtClean="0"/>
              <a:pPr/>
              <a:t>17</a:t>
            </a:fld>
            <a:endParaRPr lang="en-US" dirty="0"/>
          </a:p>
        </p:txBody>
      </p:sp>
      <p:pic>
        <p:nvPicPr>
          <p:cNvPr id="3" name="Picture 2" descr="A blue and white logo with a boar head">
            <a:extLst>
              <a:ext uri="{FF2B5EF4-FFF2-40B4-BE49-F238E27FC236}">
                <a16:creationId xmlns:a16="http://schemas.microsoft.com/office/drawing/2014/main" id="{38FDE2BD-7991-BE82-4CA7-F148C355C0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8017431"/>
            <a:ext cx="2177574" cy="2177574"/>
          </a:xfrm>
          <a:prstGeom prst="rect">
            <a:avLst/>
          </a:prstGeom>
        </p:spPr>
      </p:pic>
    </p:spTree>
    <p:extLst>
      <p:ext uri="{BB962C8B-B14F-4D97-AF65-F5344CB8AC3E}">
        <p14:creationId xmlns:p14="http://schemas.microsoft.com/office/powerpoint/2010/main" val="2069196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Demographics Summary</a:t>
            </a:r>
          </a:p>
        </p:txBody>
      </p:sp>
      <p:sp>
        <p:nvSpPr>
          <p:cNvPr id="7" name="Rectangle 4">
            <a:extLst>
              <a:ext uri="{FF2B5EF4-FFF2-40B4-BE49-F238E27FC236}">
                <a16:creationId xmlns:a16="http://schemas.microsoft.com/office/drawing/2014/main" id="{8D2B1F47-967A-2892-91FC-5036D569DBE3}"/>
              </a:ext>
            </a:extLst>
          </p:cNvPr>
          <p:cNvSpPr>
            <a:spLocks noChangeArrowheads="1"/>
          </p:cNvSpPr>
          <p:nvPr/>
        </p:nvSpPr>
        <p:spPr bwMode="auto">
          <a:xfrm>
            <a:off x="1850281" y="2715352"/>
            <a:ext cx="14587437" cy="404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fontAlgn="base">
              <a:spcBef>
                <a:spcPts val="0"/>
              </a:spcBef>
              <a:spcAft>
                <a:spcPts val="0"/>
              </a:spcAft>
            </a:pPr>
            <a:r>
              <a:rPr lang="en-US" sz="1800" b="1" dirty="0">
                <a:solidFill>
                  <a:srgbClr val="000000"/>
                </a:solidFill>
                <a:effectLst/>
                <a:latin typeface="Calibri Light" panose="020F0302020204030204" pitchFamily="34" charset="0"/>
                <a:ea typeface="Yu Mincho" panose="02020400000000000000" pitchFamily="18" charset="-128"/>
              </a:rPr>
              <a:t>Demographics</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b="1" dirty="0">
                <a:solidFill>
                  <a:srgbClr val="000000"/>
                </a:solidFill>
                <a:effectLst/>
                <a:latin typeface="Calibri Light" panose="020F0302020204030204" pitchFamily="34" charset="0"/>
                <a:ea typeface="Yu Mincho" panose="02020400000000000000" pitchFamily="18" charset="-128"/>
              </a:rPr>
              <a:t>Demographics Summary:</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b="1" dirty="0">
                <a:solidFill>
                  <a:srgbClr val="000000"/>
                </a:solidFill>
                <a:effectLst/>
                <a:latin typeface="Calibri Light" panose="020F0302020204030204" pitchFamily="34" charset="0"/>
                <a:ea typeface="Yu Mincho" panose="02020400000000000000" pitchFamily="18" charset="-128"/>
              </a:rPr>
              <a:t>Economically Disadvantaged</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solidFill>
                  <a:srgbClr val="000000"/>
                </a:solidFill>
                <a:effectLst/>
                <a:latin typeface="Calibri Light" panose="020F0302020204030204" pitchFamily="34" charset="0"/>
                <a:ea typeface="Yu Mincho" panose="02020400000000000000" pitchFamily="18" charset="-128"/>
              </a:rPr>
              <a:t>The following sources from across the district were used to review the Economically Disadvantaged data by the District Education Improvement Council: State of Texas Assessments of Academic Readiness (STAAR) results, and System Safeguards to determine strengths and needs of our Economically Disadvantaged Students. </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b="1" dirty="0">
                <a:solidFill>
                  <a:srgbClr val="000000"/>
                </a:solidFill>
                <a:effectLst/>
                <a:latin typeface="Calibri Light" panose="020F0302020204030204" pitchFamily="34" charset="0"/>
                <a:ea typeface="Yu Mincho" panose="02020400000000000000" pitchFamily="18" charset="-128"/>
              </a:rPr>
              <a:t>Needs:</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dirty="0">
                <a:solidFill>
                  <a:srgbClr val="000000"/>
                </a:solidFill>
                <a:effectLst/>
                <a:latin typeface="Calibri Light" panose="020F0302020204030204" pitchFamily="34" charset="0"/>
                <a:ea typeface="Yu Mincho" panose="02020400000000000000" pitchFamily="18" charset="-128"/>
              </a:rPr>
              <a:t> As evidenced in the STAAR assessments, the results show an achievement gap as follows:</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800" dirty="0">
                <a:solidFill>
                  <a:srgbClr val="000000"/>
                </a:solidFill>
                <a:effectLst/>
                <a:latin typeface="Calibri Light" panose="020F0302020204030204" pitchFamily="34" charset="0"/>
                <a:ea typeface="Yu Mincho" panose="02020400000000000000" pitchFamily="18" charset="-128"/>
              </a:rPr>
              <a:t>In Reading, the achievement gap between Eco Dis and All students in the school year 2023-2024 is 2%</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800" dirty="0">
                <a:solidFill>
                  <a:srgbClr val="000000"/>
                </a:solidFill>
                <a:effectLst/>
                <a:latin typeface="Calibri Light" panose="020F0302020204030204" pitchFamily="34" charset="0"/>
                <a:ea typeface="Yu Mincho" panose="02020400000000000000" pitchFamily="18" charset="-128"/>
              </a:rPr>
              <a:t>In Mathematics, the achievement gap between Eco Dis and All students in the school year 2023-2024 is 1%</a:t>
            </a:r>
            <a:r>
              <a:rPr lang="en-US" sz="1800" dirty="0">
                <a:effectLst/>
                <a:latin typeface="Calibri Light" panose="020F0302020204030204" pitchFamily="34"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800" dirty="0">
                <a:solidFill>
                  <a:srgbClr val="000000"/>
                </a:solidFill>
                <a:effectLst/>
                <a:latin typeface="Calibri Light" panose="020F0302020204030204" pitchFamily="34" charset="0"/>
                <a:ea typeface="Yu Mincho" panose="02020400000000000000" pitchFamily="18" charset="-128"/>
              </a:rPr>
              <a:t>In Science, the achievement gap between Eco Dis and All students in the school year 2023-2024 is 0%</a:t>
            </a:r>
            <a:r>
              <a:rPr lang="en-US" sz="1800" dirty="0">
                <a:effectLst/>
                <a:latin typeface="Calibri Light" panose="020F0302020204030204" pitchFamily="34" charset="0"/>
                <a:ea typeface="Times New Roman" panose="02020603050405020304" pitchFamily="18" charset="0"/>
              </a:rPr>
              <a:t>​</a:t>
            </a:r>
            <a:endParaRPr lang="en-US" dirty="0">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800" dirty="0">
                <a:solidFill>
                  <a:srgbClr val="000000"/>
                </a:solidFill>
                <a:effectLst/>
                <a:latin typeface="Calibri Light" panose="020F0302020204030204" pitchFamily="34" charset="0"/>
                <a:ea typeface="Yu Mincho" panose="02020400000000000000" pitchFamily="18" charset="-128"/>
              </a:rPr>
              <a:t>In Social Studies, the achievement gap between Eco Dis and All students in the school year 2023-2024 is 1%.  </a:t>
            </a:r>
            <a:br>
              <a:rPr lang="en-US" sz="1800" b="1" dirty="0">
                <a:effectLst/>
                <a:latin typeface="Calibri Light" panose="020F0302020204030204" pitchFamily="34" charset="0"/>
                <a:ea typeface="Times New Roman" panose="02020603050405020304" pitchFamily="18" charset="0"/>
              </a:rPr>
            </a:br>
            <a:r>
              <a:rPr lang="en-US" sz="1800" b="1" dirty="0">
                <a:effectLst/>
                <a:latin typeface="Calibri Light" panose="020F030202020403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R="0" lvl="0" algn="ctr" defTabSz="914400" rtl="0" eaLnBrk="0" fontAlgn="base" latinLnBrk="0" hangingPunct="0">
              <a:lnSpc>
                <a:spcPct val="100000"/>
              </a:lnSpc>
              <a:spcBef>
                <a:spcPct val="0"/>
              </a:spcBef>
              <a:spcAft>
                <a:spcPct val="0"/>
              </a:spcAft>
              <a:buClrTx/>
              <a:buSzTx/>
              <a:tabLst>
                <a:tab pos="457200" algn="l"/>
              </a:tabLst>
            </a:pPr>
            <a:endParaRPr kumimoji="0" lang="en-US" altLang="en-US" sz="2300" b="0" i="0" u="none" strike="noStrike" cap="none" normalizeH="0" baseline="0" dirty="0">
              <a:ln>
                <a:noFill/>
              </a:ln>
              <a:solidFill>
                <a:schemeClr val="tx1"/>
              </a:solidFill>
              <a:effectLst/>
              <a:latin typeface="+mj-lt"/>
            </a:endParaRPr>
          </a:p>
        </p:txBody>
      </p:sp>
      <p:sp>
        <p:nvSpPr>
          <p:cNvPr id="2" name="Slide Number Placeholder 1">
            <a:extLst>
              <a:ext uri="{FF2B5EF4-FFF2-40B4-BE49-F238E27FC236}">
                <a16:creationId xmlns:a16="http://schemas.microsoft.com/office/drawing/2014/main" id="{AFB673AE-A16F-6896-C791-B38241ADF053}"/>
              </a:ext>
            </a:extLst>
          </p:cNvPr>
          <p:cNvSpPr>
            <a:spLocks noGrp="1"/>
          </p:cNvSpPr>
          <p:nvPr>
            <p:ph type="sldNum" sz="quarter" idx="12"/>
          </p:nvPr>
        </p:nvSpPr>
        <p:spPr>
          <a:xfrm>
            <a:off x="16002000" y="9921875"/>
            <a:ext cx="2133600" cy="365125"/>
          </a:xfrm>
        </p:spPr>
        <p:txBody>
          <a:bodyPr/>
          <a:lstStyle/>
          <a:p>
            <a:fld id="{B6F15528-21DE-4FAA-801E-634DDDAF4B2B}" type="slidenum">
              <a:rPr lang="en-US" smtClean="0"/>
              <a:pPr/>
              <a:t>18</a:t>
            </a:fld>
            <a:endParaRPr lang="en-US" dirty="0"/>
          </a:p>
        </p:txBody>
      </p:sp>
      <p:pic>
        <p:nvPicPr>
          <p:cNvPr id="3" name="Picture 2" descr="A blue and white logo with a boar head">
            <a:extLst>
              <a:ext uri="{FF2B5EF4-FFF2-40B4-BE49-F238E27FC236}">
                <a16:creationId xmlns:a16="http://schemas.microsoft.com/office/drawing/2014/main" id="{99C950CF-0A94-5D63-B4EB-E8FFFBE2E4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8017431"/>
            <a:ext cx="2177574" cy="2177574"/>
          </a:xfrm>
          <a:prstGeom prst="rect">
            <a:avLst/>
          </a:prstGeom>
        </p:spPr>
      </p:pic>
    </p:spTree>
    <p:extLst>
      <p:ext uri="{BB962C8B-B14F-4D97-AF65-F5344CB8AC3E}">
        <p14:creationId xmlns:p14="http://schemas.microsoft.com/office/powerpoint/2010/main" val="2363767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Demographics Summary</a:t>
            </a:r>
          </a:p>
        </p:txBody>
      </p:sp>
      <p:graphicFrame>
        <p:nvGraphicFramePr>
          <p:cNvPr id="2" name="Table 1">
            <a:extLst>
              <a:ext uri="{FF2B5EF4-FFF2-40B4-BE49-F238E27FC236}">
                <a16:creationId xmlns:a16="http://schemas.microsoft.com/office/drawing/2014/main" id="{ED3FEFBE-81A1-66EC-4582-04EB05117847}"/>
              </a:ext>
            </a:extLst>
          </p:cNvPr>
          <p:cNvGraphicFramePr>
            <a:graphicFrameLocks noGrp="1"/>
          </p:cNvGraphicFramePr>
          <p:nvPr>
            <p:extLst>
              <p:ext uri="{D42A27DB-BD31-4B8C-83A1-F6EECF244321}">
                <p14:modId xmlns:p14="http://schemas.microsoft.com/office/powerpoint/2010/main" val="2551577534"/>
              </p:ext>
            </p:extLst>
          </p:nvPr>
        </p:nvGraphicFramePr>
        <p:xfrm>
          <a:off x="1976718" y="1970602"/>
          <a:ext cx="15369983" cy="2800514"/>
        </p:xfrm>
        <a:graphic>
          <a:graphicData uri="http://schemas.openxmlformats.org/drawingml/2006/table">
            <a:tbl>
              <a:tblPr firstRow="1" firstCol="1" bandRow="1">
                <a:tableStyleId>{5C22544A-7EE6-4342-B048-85BDC9FD1C3A}</a:tableStyleId>
              </a:tblPr>
              <a:tblGrid>
                <a:gridCol w="1397271">
                  <a:extLst>
                    <a:ext uri="{9D8B030D-6E8A-4147-A177-3AD203B41FA5}">
                      <a16:colId xmlns:a16="http://schemas.microsoft.com/office/drawing/2014/main" val="3529165944"/>
                    </a:ext>
                  </a:extLst>
                </a:gridCol>
                <a:gridCol w="1397271">
                  <a:extLst>
                    <a:ext uri="{9D8B030D-6E8A-4147-A177-3AD203B41FA5}">
                      <a16:colId xmlns:a16="http://schemas.microsoft.com/office/drawing/2014/main" val="590668870"/>
                    </a:ext>
                  </a:extLst>
                </a:gridCol>
                <a:gridCol w="1397271">
                  <a:extLst>
                    <a:ext uri="{9D8B030D-6E8A-4147-A177-3AD203B41FA5}">
                      <a16:colId xmlns:a16="http://schemas.microsoft.com/office/drawing/2014/main" val="3098473657"/>
                    </a:ext>
                  </a:extLst>
                </a:gridCol>
                <a:gridCol w="1397271">
                  <a:extLst>
                    <a:ext uri="{9D8B030D-6E8A-4147-A177-3AD203B41FA5}">
                      <a16:colId xmlns:a16="http://schemas.microsoft.com/office/drawing/2014/main" val="2937923857"/>
                    </a:ext>
                  </a:extLst>
                </a:gridCol>
                <a:gridCol w="1397271">
                  <a:extLst>
                    <a:ext uri="{9D8B030D-6E8A-4147-A177-3AD203B41FA5}">
                      <a16:colId xmlns:a16="http://schemas.microsoft.com/office/drawing/2014/main" val="52038948"/>
                    </a:ext>
                  </a:extLst>
                </a:gridCol>
                <a:gridCol w="1397271">
                  <a:extLst>
                    <a:ext uri="{9D8B030D-6E8A-4147-A177-3AD203B41FA5}">
                      <a16:colId xmlns:a16="http://schemas.microsoft.com/office/drawing/2014/main" val="3784342611"/>
                    </a:ext>
                  </a:extLst>
                </a:gridCol>
                <a:gridCol w="1397271">
                  <a:extLst>
                    <a:ext uri="{9D8B030D-6E8A-4147-A177-3AD203B41FA5}">
                      <a16:colId xmlns:a16="http://schemas.microsoft.com/office/drawing/2014/main" val="1831294270"/>
                    </a:ext>
                  </a:extLst>
                </a:gridCol>
                <a:gridCol w="1264198">
                  <a:extLst>
                    <a:ext uri="{9D8B030D-6E8A-4147-A177-3AD203B41FA5}">
                      <a16:colId xmlns:a16="http://schemas.microsoft.com/office/drawing/2014/main" val="2982125764"/>
                    </a:ext>
                  </a:extLst>
                </a:gridCol>
                <a:gridCol w="1628819">
                  <a:extLst>
                    <a:ext uri="{9D8B030D-6E8A-4147-A177-3AD203B41FA5}">
                      <a16:colId xmlns:a16="http://schemas.microsoft.com/office/drawing/2014/main" val="2095286554"/>
                    </a:ext>
                  </a:extLst>
                </a:gridCol>
                <a:gridCol w="1451832">
                  <a:extLst>
                    <a:ext uri="{9D8B030D-6E8A-4147-A177-3AD203B41FA5}">
                      <a16:colId xmlns:a16="http://schemas.microsoft.com/office/drawing/2014/main" val="3841569812"/>
                    </a:ext>
                  </a:extLst>
                </a:gridCol>
                <a:gridCol w="1244237">
                  <a:extLst>
                    <a:ext uri="{9D8B030D-6E8A-4147-A177-3AD203B41FA5}">
                      <a16:colId xmlns:a16="http://schemas.microsoft.com/office/drawing/2014/main" val="1690205637"/>
                    </a:ext>
                  </a:extLst>
                </a:gridCol>
              </a:tblGrid>
              <a:tr h="422974">
                <a:tc>
                  <a:txBody>
                    <a:bodyPr/>
                    <a:lstStyle/>
                    <a:p>
                      <a:pPr marL="0" marR="0" algn="ctr" fontAlgn="base">
                        <a:lnSpc>
                          <a:spcPct val="107000"/>
                        </a:lnSpc>
                        <a:spcBef>
                          <a:spcPts val="0"/>
                        </a:spcBef>
                        <a:spcAft>
                          <a:spcPts val="0"/>
                        </a:spcAft>
                      </a:pPr>
                      <a:r>
                        <a:rPr lang="en-US" sz="2400" dirty="0">
                          <a:effectLst/>
                        </a:rPr>
                        <a:t>​</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0" marR="0" algn="ctr" fontAlgn="base">
                        <a:lnSpc>
                          <a:spcPct val="107000"/>
                        </a:lnSpc>
                        <a:spcBef>
                          <a:spcPts val="0"/>
                        </a:spcBef>
                        <a:spcAft>
                          <a:spcPts val="0"/>
                        </a:spcAft>
                      </a:pPr>
                      <a:r>
                        <a:rPr lang="en-US" sz="1800" dirty="0">
                          <a:effectLst/>
                        </a:rPr>
                        <a:t>ALL​</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MALE​</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FEMALE​</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SPED​</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LEP​</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M1​</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M2​</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MIGRANT​</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ECD​</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GT​</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extLst>
                  <a:ext uri="{0D108BD9-81ED-4DB2-BD59-A6C34878D82A}">
                    <a16:rowId xmlns:a16="http://schemas.microsoft.com/office/drawing/2014/main" val="1826372026"/>
                  </a:ext>
                </a:extLst>
              </a:tr>
              <a:tr h="1188770">
                <a:tc>
                  <a:txBody>
                    <a:bodyPr/>
                    <a:lstStyle/>
                    <a:p>
                      <a:pPr marL="0" marR="0" algn="ctr" fontAlgn="base">
                        <a:lnSpc>
                          <a:spcPct val="107000"/>
                        </a:lnSpc>
                        <a:spcBef>
                          <a:spcPts val="0"/>
                        </a:spcBef>
                        <a:spcAft>
                          <a:spcPts val="0"/>
                        </a:spcAft>
                      </a:pPr>
                      <a:r>
                        <a:rPr lang="en-US" sz="1800">
                          <a:effectLst/>
                        </a:rPr>
                        <a:t>Number​</a:t>
                      </a:r>
                      <a:endParaRPr lang="en-US" sz="18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dirty="0">
                          <a:effectLst/>
                        </a:rPr>
                        <a:t>529</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dirty="0">
                          <a:effectLst/>
                        </a:rPr>
                        <a:t>283</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dirty="0">
                          <a:effectLst/>
                        </a:rPr>
                        <a:t>246</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83</a:t>
                      </a:r>
                      <a:endParaRPr lang="en-US" sz="20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282</a:t>
                      </a:r>
                      <a:endParaRPr lang="en-US" sz="20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5</a:t>
                      </a:r>
                      <a:endParaRPr lang="en-US" sz="20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2</a:t>
                      </a:r>
                      <a:endParaRPr lang="en-US" sz="20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9</a:t>
                      </a:r>
                      <a:endParaRPr lang="en-US" sz="20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502</a:t>
                      </a:r>
                      <a:endParaRPr lang="en-US" sz="20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dirty="0">
                          <a:effectLst/>
                        </a:rPr>
                        <a:t>39</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extLst>
                  <a:ext uri="{0D108BD9-81ED-4DB2-BD59-A6C34878D82A}">
                    <a16:rowId xmlns:a16="http://schemas.microsoft.com/office/drawing/2014/main" val="1679275992"/>
                  </a:ext>
                </a:extLst>
              </a:tr>
              <a:tr h="1188770">
                <a:tc>
                  <a:txBody>
                    <a:bodyPr/>
                    <a:lstStyle/>
                    <a:p>
                      <a:pPr marL="0" marR="0" algn="ctr" fontAlgn="base">
                        <a:lnSpc>
                          <a:spcPct val="107000"/>
                        </a:lnSpc>
                        <a:spcBef>
                          <a:spcPts val="0"/>
                        </a:spcBef>
                        <a:spcAft>
                          <a:spcPts val="0"/>
                        </a:spcAft>
                      </a:pPr>
                      <a:r>
                        <a:rPr lang="en-US" sz="1800" dirty="0">
                          <a:effectLst/>
                        </a:rPr>
                        <a:t>Percent​</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100%​</a:t>
                      </a:r>
                      <a:endParaRPr lang="en-US" sz="20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54%​</a:t>
                      </a:r>
                      <a:endParaRPr lang="en-US" sz="20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46%​</a:t>
                      </a:r>
                      <a:endParaRPr lang="en-US" sz="20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dirty="0">
                          <a:effectLst/>
                        </a:rPr>
                        <a:t>16%</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53%​</a:t>
                      </a:r>
                      <a:endParaRPr lang="en-US" sz="20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dirty="0">
                          <a:effectLst/>
                        </a:rPr>
                        <a:t>0.9%​</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dirty="0">
                          <a:effectLst/>
                        </a:rPr>
                        <a:t>0.3%​</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dirty="0">
                          <a:effectLst/>
                        </a:rPr>
                        <a:t>1.5%​</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dirty="0">
                          <a:effectLst/>
                        </a:rPr>
                        <a:t>95%​</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dirty="0">
                          <a:effectLst/>
                        </a:rPr>
                        <a:t>6.7%​</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extLst>
                  <a:ext uri="{0D108BD9-81ED-4DB2-BD59-A6C34878D82A}">
                    <a16:rowId xmlns:a16="http://schemas.microsoft.com/office/drawing/2014/main" val="139664260"/>
                  </a:ext>
                </a:extLst>
              </a:tr>
            </a:tbl>
          </a:graphicData>
        </a:graphic>
      </p:graphicFrame>
      <p:graphicFrame>
        <p:nvGraphicFramePr>
          <p:cNvPr id="3" name="Table 2">
            <a:extLst>
              <a:ext uri="{FF2B5EF4-FFF2-40B4-BE49-F238E27FC236}">
                <a16:creationId xmlns:a16="http://schemas.microsoft.com/office/drawing/2014/main" id="{59CC45C0-AF41-B8F8-921A-CE89B1930E23}"/>
              </a:ext>
            </a:extLst>
          </p:cNvPr>
          <p:cNvGraphicFramePr>
            <a:graphicFrameLocks noGrp="1"/>
          </p:cNvGraphicFramePr>
          <p:nvPr>
            <p:extLst>
              <p:ext uri="{D42A27DB-BD31-4B8C-83A1-F6EECF244321}">
                <p14:modId xmlns:p14="http://schemas.microsoft.com/office/powerpoint/2010/main" val="1548794362"/>
              </p:ext>
            </p:extLst>
          </p:nvPr>
        </p:nvGraphicFramePr>
        <p:xfrm>
          <a:off x="1976718" y="5405717"/>
          <a:ext cx="15369988" cy="3094847"/>
        </p:xfrm>
        <a:graphic>
          <a:graphicData uri="http://schemas.openxmlformats.org/drawingml/2006/table">
            <a:tbl>
              <a:tblPr firstRow="1" firstCol="1" bandRow="1">
                <a:tableStyleId>{5C22544A-7EE6-4342-B048-85BDC9FD1C3A}</a:tableStyleId>
              </a:tblPr>
              <a:tblGrid>
                <a:gridCol w="2170231">
                  <a:extLst>
                    <a:ext uri="{9D8B030D-6E8A-4147-A177-3AD203B41FA5}">
                      <a16:colId xmlns:a16="http://schemas.microsoft.com/office/drawing/2014/main" val="1395240527"/>
                    </a:ext>
                  </a:extLst>
                </a:gridCol>
                <a:gridCol w="1979744">
                  <a:extLst>
                    <a:ext uri="{9D8B030D-6E8A-4147-A177-3AD203B41FA5}">
                      <a16:colId xmlns:a16="http://schemas.microsoft.com/office/drawing/2014/main" val="4074594187"/>
                    </a:ext>
                  </a:extLst>
                </a:gridCol>
                <a:gridCol w="2096458">
                  <a:extLst>
                    <a:ext uri="{9D8B030D-6E8A-4147-A177-3AD203B41FA5}">
                      <a16:colId xmlns:a16="http://schemas.microsoft.com/office/drawing/2014/main" val="780129032"/>
                    </a:ext>
                  </a:extLst>
                </a:gridCol>
                <a:gridCol w="1877342">
                  <a:extLst>
                    <a:ext uri="{9D8B030D-6E8A-4147-A177-3AD203B41FA5}">
                      <a16:colId xmlns:a16="http://schemas.microsoft.com/office/drawing/2014/main" val="3021265622"/>
                    </a:ext>
                  </a:extLst>
                </a:gridCol>
                <a:gridCol w="2326585">
                  <a:extLst>
                    <a:ext uri="{9D8B030D-6E8A-4147-A177-3AD203B41FA5}">
                      <a16:colId xmlns:a16="http://schemas.microsoft.com/office/drawing/2014/main" val="2562610885"/>
                    </a:ext>
                  </a:extLst>
                </a:gridCol>
                <a:gridCol w="1900465">
                  <a:extLst>
                    <a:ext uri="{9D8B030D-6E8A-4147-A177-3AD203B41FA5}">
                      <a16:colId xmlns:a16="http://schemas.microsoft.com/office/drawing/2014/main" val="2235855924"/>
                    </a:ext>
                  </a:extLst>
                </a:gridCol>
                <a:gridCol w="3019163">
                  <a:extLst>
                    <a:ext uri="{9D8B030D-6E8A-4147-A177-3AD203B41FA5}">
                      <a16:colId xmlns:a16="http://schemas.microsoft.com/office/drawing/2014/main" val="249197455"/>
                    </a:ext>
                  </a:extLst>
                </a:gridCol>
              </a:tblGrid>
              <a:tr h="510989">
                <a:tc>
                  <a:txBody>
                    <a:bodyPr/>
                    <a:lstStyle/>
                    <a:p>
                      <a:pPr marL="0" marR="0" fontAlgn="base">
                        <a:lnSpc>
                          <a:spcPct val="107000"/>
                        </a:lnSpc>
                        <a:spcBef>
                          <a:spcPts val="0"/>
                        </a:spcBef>
                        <a:spcAft>
                          <a:spcPts val="0"/>
                        </a:spcAft>
                      </a:pPr>
                      <a:r>
                        <a:rPr lang="en-US" sz="1800" dirty="0">
                          <a:effectLst/>
                        </a:rPr>
                        <a:t>​</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0" marR="0" algn="ctr" fontAlgn="base">
                        <a:lnSpc>
                          <a:spcPct val="107000"/>
                        </a:lnSpc>
                        <a:spcBef>
                          <a:spcPts val="0"/>
                        </a:spcBef>
                        <a:spcAft>
                          <a:spcPts val="0"/>
                        </a:spcAft>
                      </a:pPr>
                      <a:r>
                        <a:rPr lang="en-US" sz="1800" dirty="0">
                          <a:effectLst/>
                        </a:rPr>
                        <a:t>ALL​</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HISPANIC​</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ASIAN​</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BLACK​</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Hawaiian/Pacific Islander​</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tc>
                  <a:txBody>
                    <a:bodyPr/>
                    <a:lstStyle/>
                    <a:p>
                      <a:pPr marL="0" marR="0" algn="ctr" fontAlgn="base">
                        <a:lnSpc>
                          <a:spcPct val="107000"/>
                        </a:lnSpc>
                        <a:spcBef>
                          <a:spcPts val="0"/>
                        </a:spcBef>
                        <a:spcAft>
                          <a:spcPts val="0"/>
                        </a:spcAft>
                      </a:pPr>
                      <a:r>
                        <a:rPr lang="en-US" sz="1800" dirty="0">
                          <a:effectLst/>
                        </a:rPr>
                        <a:t>AMERICAN INDIAN/ALASKAN​</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b"/>
                </a:tc>
                <a:extLst>
                  <a:ext uri="{0D108BD9-81ED-4DB2-BD59-A6C34878D82A}">
                    <a16:rowId xmlns:a16="http://schemas.microsoft.com/office/drawing/2014/main" val="4015766504"/>
                  </a:ext>
                </a:extLst>
              </a:tr>
              <a:tr h="1260435">
                <a:tc>
                  <a:txBody>
                    <a:bodyPr/>
                    <a:lstStyle/>
                    <a:p>
                      <a:pPr marL="0" marR="0" algn="ctr" fontAlgn="base">
                        <a:lnSpc>
                          <a:spcPct val="107000"/>
                        </a:lnSpc>
                        <a:spcBef>
                          <a:spcPts val="0"/>
                        </a:spcBef>
                        <a:spcAft>
                          <a:spcPts val="0"/>
                        </a:spcAft>
                      </a:pPr>
                      <a:r>
                        <a:rPr lang="en-US" sz="1800" dirty="0">
                          <a:effectLst/>
                        </a:rPr>
                        <a:t>Number​</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529</a:t>
                      </a:r>
                      <a:endParaRPr lang="en-US" sz="18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522</a:t>
                      </a:r>
                      <a:endParaRPr lang="en-US" sz="18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1</a:t>
                      </a:r>
                      <a:endParaRPr lang="en-US" sz="18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dirty="0">
                          <a:effectLst/>
                        </a:rPr>
                        <a:t>2</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1</a:t>
                      </a:r>
                      <a:endParaRPr lang="en-US" sz="18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3</a:t>
                      </a:r>
                      <a:endParaRPr lang="en-US" sz="18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extLst>
                  <a:ext uri="{0D108BD9-81ED-4DB2-BD59-A6C34878D82A}">
                    <a16:rowId xmlns:a16="http://schemas.microsoft.com/office/drawing/2014/main" val="1493001899"/>
                  </a:ext>
                </a:extLst>
              </a:tr>
              <a:tr h="1260435">
                <a:tc>
                  <a:txBody>
                    <a:bodyPr/>
                    <a:lstStyle/>
                    <a:p>
                      <a:pPr marL="0" marR="0" algn="ctr" fontAlgn="base">
                        <a:lnSpc>
                          <a:spcPct val="107000"/>
                        </a:lnSpc>
                        <a:spcBef>
                          <a:spcPts val="0"/>
                        </a:spcBef>
                        <a:spcAft>
                          <a:spcPts val="0"/>
                        </a:spcAft>
                      </a:pPr>
                      <a:r>
                        <a:rPr lang="en-US" sz="1800" dirty="0">
                          <a:effectLst/>
                        </a:rPr>
                        <a:t>Percent​</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100%​</a:t>
                      </a:r>
                      <a:endParaRPr lang="en-US" sz="18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98.4%​</a:t>
                      </a:r>
                      <a:endParaRPr lang="en-US" sz="18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0.1%​</a:t>
                      </a:r>
                      <a:endParaRPr lang="en-US" sz="18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0.3%​</a:t>
                      </a:r>
                      <a:endParaRPr lang="en-US" sz="18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a:effectLst/>
                        </a:rPr>
                        <a:t>.1%</a:t>
                      </a:r>
                      <a:endParaRPr lang="en-US" sz="18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000" dirty="0">
                          <a:effectLst/>
                        </a:rPr>
                        <a:t>0.5%</a:t>
                      </a:r>
                      <a:endParaRPr lang="en-US" sz="18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extLst>
                  <a:ext uri="{0D108BD9-81ED-4DB2-BD59-A6C34878D82A}">
                    <a16:rowId xmlns:a16="http://schemas.microsoft.com/office/drawing/2014/main" val="98792665"/>
                  </a:ext>
                </a:extLst>
              </a:tr>
            </a:tbl>
          </a:graphicData>
        </a:graphic>
      </p:graphicFrame>
      <p:sp>
        <p:nvSpPr>
          <p:cNvPr id="4" name="Slide Number Placeholder 3">
            <a:extLst>
              <a:ext uri="{FF2B5EF4-FFF2-40B4-BE49-F238E27FC236}">
                <a16:creationId xmlns:a16="http://schemas.microsoft.com/office/drawing/2014/main" id="{D26802C4-594E-965D-FC21-C43769F3D2A9}"/>
              </a:ext>
            </a:extLst>
          </p:cNvPr>
          <p:cNvSpPr>
            <a:spLocks noGrp="1"/>
          </p:cNvSpPr>
          <p:nvPr>
            <p:ph type="sldNum" sz="quarter" idx="12"/>
          </p:nvPr>
        </p:nvSpPr>
        <p:spPr>
          <a:xfrm>
            <a:off x="16154400" y="9921875"/>
            <a:ext cx="2133600" cy="365125"/>
          </a:xfrm>
        </p:spPr>
        <p:txBody>
          <a:bodyPr/>
          <a:lstStyle/>
          <a:p>
            <a:fld id="{B6F15528-21DE-4FAA-801E-634DDDAF4B2B}" type="slidenum">
              <a:rPr lang="en-US" smtClean="0"/>
              <a:pPr/>
              <a:t>19</a:t>
            </a:fld>
            <a:endParaRPr lang="en-US" dirty="0"/>
          </a:p>
        </p:txBody>
      </p:sp>
      <p:pic>
        <p:nvPicPr>
          <p:cNvPr id="5" name="Picture 4" descr="A blue and white logo with a boar head">
            <a:extLst>
              <a:ext uri="{FF2B5EF4-FFF2-40B4-BE49-F238E27FC236}">
                <a16:creationId xmlns:a16="http://schemas.microsoft.com/office/drawing/2014/main" id="{BEA15CCC-8433-0477-1F2D-9B27CFEB5D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8017431"/>
            <a:ext cx="2177574" cy="2177574"/>
          </a:xfrm>
          <a:prstGeom prst="rect">
            <a:avLst/>
          </a:prstGeom>
        </p:spPr>
      </p:pic>
    </p:spTree>
    <p:extLst>
      <p:ext uri="{BB962C8B-B14F-4D97-AF65-F5344CB8AC3E}">
        <p14:creationId xmlns:p14="http://schemas.microsoft.com/office/powerpoint/2010/main" val="3060653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Demographics Summary</a:t>
            </a:r>
          </a:p>
        </p:txBody>
      </p:sp>
      <p:graphicFrame>
        <p:nvGraphicFramePr>
          <p:cNvPr id="4" name="Table 3">
            <a:extLst>
              <a:ext uri="{FF2B5EF4-FFF2-40B4-BE49-F238E27FC236}">
                <a16:creationId xmlns:a16="http://schemas.microsoft.com/office/drawing/2014/main" id="{2E1689EF-5E28-20F9-14B8-9CA89D590829}"/>
              </a:ext>
            </a:extLst>
          </p:cNvPr>
          <p:cNvGraphicFramePr>
            <a:graphicFrameLocks noGrp="1"/>
          </p:cNvGraphicFramePr>
          <p:nvPr>
            <p:extLst>
              <p:ext uri="{D42A27DB-BD31-4B8C-83A1-F6EECF244321}">
                <p14:modId xmlns:p14="http://schemas.microsoft.com/office/powerpoint/2010/main" val="2172559359"/>
              </p:ext>
            </p:extLst>
          </p:nvPr>
        </p:nvGraphicFramePr>
        <p:xfrm>
          <a:off x="4908177" y="3758313"/>
          <a:ext cx="8471646" cy="3798934"/>
        </p:xfrm>
        <a:graphic>
          <a:graphicData uri="http://schemas.openxmlformats.org/drawingml/2006/table">
            <a:tbl>
              <a:tblPr firstRow="1" firstCol="1" bandRow="1">
                <a:tableStyleId>{5C22544A-7EE6-4342-B048-85BDC9FD1C3A}</a:tableStyleId>
              </a:tblPr>
              <a:tblGrid>
                <a:gridCol w="4795390">
                  <a:extLst>
                    <a:ext uri="{9D8B030D-6E8A-4147-A177-3AD203B41FA5}">
                      <a16:colId xmlns:a16="http://schemas.microsoft.com/office/drawing/2014/main" val="1163614632"/>
                    </a:ext>
                  </a:extLst>
                </a:gridCol>
                <a:gridCol w="3676256">
                  <a:extLst>
                    <a:ext uri="{9D8B030D-6E8A-4147-A177-3AD203B41FA5}">
                      <a16:colId xmlns:a16="http://schemas.microsoft.com/office/drawing/2014/main" val="3789015717"/>
                    </a:ext>
                  </a:extLst>
                </a:gridCol>
              </a:tblGrid>
              <a:tr h="810516">
                <a:tc>
                  <a:txBody>
                    <a:bodyPr/>
                    <a:lstStyle/>
                    <a:p>
                      <a:pPr marL="0" marR="0" algn="ctr" fontAlgn="base">
                        <a:lnSpc>
                          <a:spcPct val="107000"/>
                        </a:lnSpc>
                        <a:spcBef>
                          <a:spcPts val="0"/>
                        </a:spcBef>
                        <a:spcAft>
                          <a:spcPts val="0"/>
                        </a:spcAft>
                      </a:pPr>
                      <a:r>
                        <a:rPr lang="en-US" sz="2600" dirty="0">
                          <a:effectLst/>
                        </a:rPr>
                        <a:t>Percent​</a:t>
                      </a:r>
                      <a:endParaRPr lang="en-US" sz="12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600" dirty="0">
                          <a:effectLst/>
                        </a:rPr>
                        <a:t>Kennedy​</a:t>
                      </a:r>
                      <a:endParaRPr lang="en-US" sz="12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extLst>
                  <a:ext uri="{0D108BD9-81ED-4DB2-BD59-A6C34878D82A}">
                    <a16:rowId xmlns:a16="http://schemas.microsoft.com/office/drawing/2014/main" val="1947278468"/>
                  </a:ext>
                </a:extLst>
              </a:tr>
              <a:tr h="727505">
                <a:tc>
                  <a:txBody>
                    <a:bodyPr/>
                    <a:lstStyle/>
                    <a:p>
                      <a:pPr marL="0" marR="0" algn="ctr" fontAlgn="base">
                        <a:lnSpc>
                          <a:spcPct val="107000"/>
                        </a:lnSpc>
                        <a:spcBef>
                          <a:spcPts val="0"/>
                        </a:spcBef>
                        <a:spcAft>
                          <a:spcPts val="0"/>
                        </a:spcAft>
                      </a:pPr>
                      <a:r>
                        <a:rPr lang="en-US" sz="3200" dirty="0">
                          <a:effectLst/>
                        </a:rPr>
                        <a:t>Hispanic​</a:t>
                      </a:r>
                      <a:endParaRPr lang="en-US" sz="24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800" dirty="0">
                          <a:effectLst/>
                        </a:rPr>
                        <a:t>98.4%​ </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extLst>
                  <a:ext uri="{0D108BD9-81ED-4DB2-BD59-A6C34878D82A}">
                    <a16:rowId xmlns:a16="http://schemas.microsoft.com/office/drawing/2014/main" val="3986621352"/>
                  </a:ext>
                </a:extLst>
              </a:tr>
              <a:tr h="1110280">
                <a:tc>
                  <a:txBody>
                    <a:bodyPr/>
                    <a:lstStyle/>
                    <a:p>
                      <a:pPr marL="0" marR="0" algn="ctr" fontAlgn="base">
                        <a:lnSpc>
                          <a:spcPct val="107000"/>
                        </a:lnSpc>
                        <a:spcBef>
                          <a:spcPts val="0"/>
                        </a:spcBef>
                        <a:spcAft>
                          <a:spcPts val="0"/>
                        </a:spcAft>
                      </a:pPr>
                      <a:r>
                        <a:rPr lang="en-US" sz="2800" dirty="0">
                          <a:effectLst/>
                        </a:rPr>
                        <a:t>Economically Disadvantaged​</a:t>
                      </a:r>
                      <a:endParaRPr lang="en-US" sz="24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800" dirty="0">
                          <a:effectLst/>
                        </a:rPr>
                        <a:t>95.4%​</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extLst>
                  <a:ext uri="{0D108BD9-81ED-4DB2-BD59-A6C34878D82A}">
                    <a16:rowId xmlns:a16="http://schemas.microsoft.com/office/drawing/2014/main" val="1204482090"/>
                  </a:ext>
                </a:extLst>
              </a:tr>
              <a:tr h="1150633">
                <a:tc>
                  <a:txBody>
                    <a:bodyPr/>
                    <a:lstStyle/>
                    <a:p>
                      <a:pPr marL="0" marR="0" algn="ctr" fontAlgn="base">
                        <a:lnSpc>
                          <a:spcPct val="107000"/>
                        </a:lnSpc>
                        <a:spcBef>
                          <a:spcPts val="0"/>
                        </a:spcBef>
                        <a:spcAft>
                          <a:spcPts val="0"/>
                        </a:spcAft>
                      </a:pPr>
                      <a:r>
                        <a:rPr lang="en-US" sz="3200" dirty="0">
                          <a:effectLst/>
                        </a:rPr>
                        <a:t> ELL​</a:t>
                      </a:r>
                      <a:endParaRPr lang="en-US" sz="24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tc>
                  <a:txBody>
                    <a:bodyPr/>
                    <a:lstStyle/>
                    <a:p>
                      <a:pPr marL="0" marR="0" algn="ctr" fontAlgn="base">
                        <a:lnSpc>
                          <a:spcPct val="107000"/>
                        </a:lnSpc>
                        <a:spcBef>
                          <a:spcPts val="0"/>
                        </a:spcBef>
                        <a:spcAft>
                          <a:spcPts val="0"/>
                        </a:spcAft>
                      </a:pPr>
                      <a:r>
                        <a:rPr lang="en-US" sz="2800" dirty="0">
                          <a:effectLst/>
                        </a:rPr>
                        <a:t>53%​</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nchor="ctr"/>
                </a:tc>
                <a:extLst>
                  <a:ext uri="{0D108BD9-81ED-4DB2-BD59-A6C34878D82A}">
                    <a16:rowId xmlns:a16="http://schemas.microsoft.com/office/drawing/2014/main" val="2639416883"/>
                  </a:ext>
                </a:extLst>
              </a:tr>
            </a:tbl>
          </a:graphicData>
        </a:graphic>
      </p:graphicFrame>
      <p:sp>
        <p:nvSpPr>
          <p:cNvPr id="6" name="TextBox 5">
            <a:extLst>
              <a:ext uri="{FF2B5EF4-FFF2-40B4-BE49-F238E27FC236}">
                <a16:creationId xmlns:a16="http://schemas.microsoft.com/office/drawing/2014/main" id="{FA3BD3F0-9C2E-044B-B858-E46074FDDEAE}"/>
              </a:ext>
            </a:extLst>
          </p:cNvPr>
          <p:cNvSpPr txBox="1"/>
          <p:nvPr/>
        </p:nvSpPr>
        <p:spPr>
          <a:xfrm>
            <a:off x="4572000" y="2699728"/>
            <a:ext cx="9144000" cy="769441"/>
          </a:xfrm>
          <a:prstGeom prst="rect">
            <a:avLst/>
          </a:prstGeom>
          <a:noFill/>
        </p:spPr>
        <p:txBody>
          <a:bodyPr wrap="square">
            <a:spAutoFit/>
          </a:bodyPr>
          <a:lstStyle/>
          <a:p>
            <a:pPr marL="0" marR="0" algn="ctr">
              <a:spcBef>
                <a:spcPts val="0"/>
              </a:spcBef>
              <a:spcAft>
                <a:spcPts val="0"/>
              </a:spcAft>
              <a:tabLst>
                <a:tab pos="2005330" algn="l"/>
              </a:tabLst>
            </a:pPr>
            <a:r>
              <a:rPr lang="en-US" sz="4400" dirty="0">
                <a:solidFill>
                  <a:srgbClr val="002060"/>
                </a:solidFill>
                <a:effectLst/>
                <a:latin typeface="Calibri Light" panose="020F0302020204030204" pitchFamily="34" charset="0"/>
                <a:ea typeface="Yu Mincho" panose="02020400000000000000" pitchFamily="18" charset="-128"/>
                <a:cs typeface="Arial" panose="020B0604020202020204" pitchFamily="34" charset="0"/>
              </a:rPr>
              <a:t>Total Enrollment – 530</a:t>
            </a:r>
            <a:r>
              <a:rPr lang="en-US" sz="4400" dirty="0">
                <a:solidFill>
                  <a:srgbClr val="000000"/>
                </a:solidFill>
                <a:effectLst/>
                <a:latin typeface="Calibri Light" panose="020F0302020204030204" pitchFamily="34" charset="0"/>
                <a:ea typeface="Yu Mincho" panose="02020400000000000000" pitchFamily="18" charset="-128"/>
                <a:cs typeface="Arial" panose="020B0604020202020204" pitchFamily="34" charset="0"/>
              </a:rPr>
              <a:t>​</a:t>
            </a:r>
            <a:endParaRPr lang="en-US" sz="2400" dirty="0">
              <a:effectLst/>
              <a:latin typeface="Calibri" panose="020F0502020204030204" pitchFamily="34" charset="0"/>
              <a:ea typeface="Yu Mincho" panose="02020400000000000000" pitchFamily="18" charset="-128"/>
              <a:cs typeface="Arial" panose="020B0604020202020204" pitchFamily="34" charset="0"/>
            </a:endParaRPr>
          </a:p>
        </p:txBody>
      </p:sp>
      <p:sp>
        <p:nvSpPr>
          <p:cNvPr id="2" name="Slide Number Placeholder 1">
            <a:extLst>
              <a:ext uri="{FF2B5EF4-FFF2-40B4-BE49-F238E27FC236}">
                <a16:creationId xmlns:a16="http://schemas.microsoft.com/office/drawing/2014/main" id="{987FEFD7-2C15-3DAA-A7F4-083589D3655C}"/>
              </a:ext>
            </a:extLst>
          </p:cNvPr>
          <p:cNvSpPr>
            <a:spLocks noGrp="1"/>
          </p:cNvSpPr>
          <p:nvPr>
            <p:ph type="sldNum" sz="quarter" idx="12"/>
          </p:nvPr>
        </p:nvSpPr>
        <p:spPr>
          <a:xfrm>
            <a:off x="16154400" y="9921875"/>
            <a:ext cx="2133600" cy="365125"/>
          </a:xfrm>
        </p:spPr>
        <p:txBody>
          <a:bodyPr/>
          <a:lstStyle/>
          <a:p>
            <a:fld id="{B6F15528-21DE-4FAA-801E-634DDDAF4B2B}" type="slidenum">
              <a:rPr lang="en-US" smtClean="0"/>
              <a:pPr/>
              <a:t>20</a:t>
            </a:fld>
            <a:endParaRPr lang="en-US" dirty="0"/>
          </a:p>
        </p:txBody>
      </p:sp>
      <p:pic>
        <p:nvPicPr>
          <p:cNvPr id="3" name="Picture 2" descr="A blue and white logo with a boar head">
            <a:extLst>
              <a:ext uri="{FF2B5EF4-FFF2-40B4-BE49-F238E27FC236}">
                <a16:creationId xmlns:a16="http://schemas.microsoft.com/office/drawing/2014/main" id="{E7189E9F-232D-B45B-EB5F-163A8BB40B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8017431"/>
            <a:ext cx="2177574" cy="2177574"/>
          </a:xfrm>
          <a:prstGeom prst="rect">
            <a:avLst/>
          </a:prstGeom>
        </p:spPr>
      </p:pic>
    </p:spTree>
    <p:extLst>
      <p:ext uri="{BB962C8B-B14F-4D97-AF65-F5344CB8AC3E}">
        <p14:creationId xmlns:p14="http://schemas.microsoft.com/office/powerpoint/2010/main" val="789189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Comprehensive Needs Assessment</a:t>
            </a:r>
          </a:p>
        </p:txBody>
      </p:sp>
      <p:graphicFrame>
        <p:nvGraphicFramePr>
          <p:cNvPr id="2" name="Table 1">
            <a:extLst>
              <a:ext uri="{FF2B5EF4-FFF2-40B4-BE49-F238E27FC236}">
                <a16:creationId xmlns:a16="http://schemas.microsoft.com/office/drawing/2014/main" id="{46642142-0E47-FB87-256E-FCFFF250B402}"/>
              </a:ext>
            </a:extLst>
          </p:cNvPr>
          <p:cNvGraphicFramePr>
            <a:graphicFrameLocks noGrp="1"/>
          </p:cNvGraphicFramePr>
          <p:nvPr>
            <p:extLst>
              <p:ext uri="{D42A27DB-BD31-4B8C-83A1-F6EECF244321}">
                <p14:modId xmlns:p14="http://schemas.microsoft.com/office/powerpoint/2010/main" val="3959973606"/>
              </p:ext>
            </p:extLst>
          </p:nvPr>
        </p:nvGraphicFramePr>
        <p:xfrm>
          <a:off x="719307" y="1791607"/>
          <a:ext cx="17042220" cy="6653213"/>
        </p:xfrm>
        <a:graphic>
          <a:graphicData uri="http://schemas.openxmlformats.org/drawingml/2006/table">
            <a:tbl>
              <a:tblPr firstRow="1" firstCol="1" bandRow="1">
                <a:tableStyleId>{69CF1AB2-1976-4502-BF36-3FF5EA218861}</a:tableStyleId>
              </a:tblPr>
              <a:tblGrid>
                <a:gridCol w="2948977">
                  <a:extLst>
                    <a:ext uri="{9D8B030D-6E8A-4147-A177-3AD203B41FA5}">
                      <a16:colId xmlns:a16="http://schemas.microsoft.com/office/drawing/2014/main" val="4009620018"/>
                    </a:ext>
                  </a:extLst>
                </a:gridCol>
                <a:gridCol w="4121934">
                  <a:extLst>
                    <a:ext uri="{9D8B030D-6E8A-4147-A177-3AD203B41FA5}">
                      <a16:colId xmlns:a16="http://schemas.microsoft.com/office/drawing/2014/main" val="3197346892"/>
                    </a:ext>
                  </a:extLst>
                </a:gridCol>
                <a:gridCol w="4755803">
                  <a:extLst>
                    <a:ext uri="{9D8B030D-6E8A-4147-A177-3AD203B41FA5}">
                      <a16:colId xmlns:a16="http://schemas.microsoft.com/office/drawing/2014/main" val="1262422672"/>
                    </a:ext>
                  </a:extLst>
                </a:gridCol>
                <a:gridCol w="5215506">
                  <a:extLst>
                    <a:ext uri="{9D8B030D-6E8A-4147-A177-3AD203B41FA5}">
                      <a16:colId xmlns:a16="http://schemas.microsoft.com/office/drawing/2014/main" val="1440083915"/>
                    </a:ext>
                  </a:extLst>
                </a:gridCol>
              </a:tblGrid>
              <a:tr h="159182">
                <a:tc>
                  <a:txBody>
                    <a:bodyPr/>
                    <a:lstStyle/>
                    <a:p>
                      <a:pPr marL="0" marR="0" algn="ctr" fontAlgn="base">
                        <a:lnSpc>
                          <a:spcPct val="107000"/>
                        </a:lnSpc>
                        <a:spcBef>
                          <a:spcPts val="0"/>
                        </a:spcBef>
                        <a:spcAft>
                          <a:spcPts val="0"/>
                        </a:spcAft>
                      </a:pPr>
                      <a:r>
                        <a:rPr lang="en-US" sz="1800" dirty="0">
                          <a:effectLst/>
                        </a:rPr>
                        <a:t>Area Reviewed​</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0" marR="0" algn="ctr" fontAlgn="base">
                        <a:lnSpc>
                          <a:spcPct val="107000"/>
                        </a:lnSpc>
                        <a:spcBef>
                          <a:spcPts val="0"/>
                        </a:spcBef>
                        <a:spcAft>
                          <a:spcPts val="0"/>
                        </a:spcAft>
                      </a:pPr>
                      <a:r>
                        <a:rPr lang="en-US" sz="1800">
                          <a:effectLst/>
                        </a:rPr>
                        <a:t>Summary of Strengths​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0" marR="0" algn="ctr" fontAlgn="base">
                        <a:lnSpc>
                          <a:spcPct val="107000"/>
                        </a:lnSpc>
                        <a:spcBef>
                          <a:spcPts val="0"/>
                        </a:spcBef>
                        <a:spcAft>
                          <a:spcPts val="0"/>
                        </a:spcAft>
                      </a:pPr>
                      <a:r>
                        <a:rPr lang="en-US" sz="1800">
                          <a:effectLst/>
                        </a:rPr>
                        <a:t>Summary of Needs​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0" marR="0" algn="ctr" fontAlgn="base">
                        <a:lnSpc>
                          <a:spcPct val="107000"/>
                        </a:lnSpc>
                        <a:spcBef>
                          <a:spcPts val="0"/>
                        </a:spcBef>
                        <a:spcAft>
                          <a:spcPts val="0"/>
                        </a:spcAft>
                      </a:pPr>
                      <a:r>
                        <a:rPr lang="en-US" sz="1800">
                          <a:effectLst/>
                        </a:rPr>
                        <a:t>Priorities​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extLst>
                  <a:ext uri="{0D108BD9-81ED-4DB2-BD59-A6C34878D82A}">
                    <a16:rowId xmlns:a16="http://schemas.microsoft.com/office/drawing/2014/main" val="635632414"/>
                  </a:ext>
                </a:extLst>
              </a:tr>
              <a:tr h="1267125">
                <a:tc>
                  <a:txBody>
                    <a:bodyPr/>
                    <a:lstStyle/>
                    <a:p>
                      <a:pPr marL="228600" marR="0" algn="ctr" fontAlgn="base">
                        <a:lnSpc>
                          <a:spcPct val="107000"/>
                        </a:lnSpc>
                        <a:spcBef>
                          <a:spcPts val="0"/>
                        </a:spcBef>
                        <a:spcAft>
                          <a:spcPts val="0"/>
                        </a:spcAft>
                      </a:pPr>
                      <a:r>
                        <a:rPr lang="en-US" sz="1600" dirty="0">
                          <a:effectLst/>
                        </a:rPr>
                        <a:t>​</a:t>
                      </a:r>
                    </a:p>
                    <a:p>
                      <a:pPr marL="228600" marR="0" algn="ctr" fontAlgn="base">
                        <a:lnSpc>
                          <a:spcPct val="107000"/>
                        </a:lnSpc>
                        <a:spcBef>
                          <a:spcPts val="0"/>
                        </a:spcBef>
                        <a:spcAft>
                          <a:spcPts val="0"/>
                        </a:spcAft>
                      </a:pPr>
                      <a:r>
                        <a:rPr lang="en-US" sz="1600" dirty="0">
                          <a:effectLst/>
                        </a:rPr>
                        <a:t>Domain 1:​</a:t>
                      </a:r>
                    </a:p>
                    <a:p>
                      <a:pPr marL="228600" marR="0" algn="ctr" fontAlgn="base">
                        <a:lnSpc>
                          <a:spcPct val="107000"/>
                        </a:lnSpc>
                        <a:spcBef>
                          <a:spcPts val="0"/>
                        </a:spcBef>
                        <a:spcAft>
                          <a:spcPts val="0"/>
                        </a:spcAft>
                      </a:pPr>
                      <a:r>
                        <a:rPr lang="en-US" sz="1600" dirty="0">
                          <a:effectLst/>
                        </a:rPr>
                        <a:t>Student Achievement​</a:t>
                      </a:r>
                    </a:p>
                    <a:p>
                      <a:pPr marL="0" marR="0" algn="ctr" fontAlgn="base">
                        <a:lnSpc>
                          <a:spcPct val="107000"/>
                        </a:lnSpc>
                        <a:spcBef>
                          <a:spcPts val="0"/>
                        </a:spcBef>
                        <a:spcAft>
                          <a:spcPts val="0"/>
                        </a:spcAft>
                      </a:pPr>
                      <a:r>
                        <a:rPr lang="en-US" sz="1600" dirty="0">
                          <a:effectLst/>
                        </a:rPr>
                        <a:t>​</a:t>
                      </a:r>
                    </a:p>
                    <a:p>
                      <a:pPr marL="228600" marR="0" algn="ctr" fontAlgn="base">
                        <a:lnSpc>
                          <a:spcPct val="107000"/>
                        </a:lnSpc>
                        <a:spcBef>
                          <a:spcPts val="0"/>
                        </a:spcBef>
                        <a:spcAft>
                          <a:spcPts val="0"/>
                        </a:spcAft>
                      </a:pPr>
                      <a:r>
                        <a:rPr lang="en-US" sz="1600" dirty="0">
                          <a:effectLst/>
                        </a:rPr>
                        <a:t>DID NOT MEET STANDARD​</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Component score was a 45</a:t>
                      </a:r>
                    </a:p>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Approaches was at 71%​</a:t>
                      </a:r>
                    </a:p>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Meets was at 44%​</a:t>
                      </a:r>
                    </a:p>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Masters was at 19%​</a:t>
                      </a:r>
                    </a:p>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Scale Score was 76 giving us a Rating of C</a:t>
                      </a:r>
                    </a:p>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Distinction received for Closing the Gap</a:t>
                      </a:r>
                    </a:p>
                    <a:p>
                      <a:pPr marL="285750" marR="0" lvl="0" indent="-285750" fontAlgn="base">
                        <a:lnSpc>
                          <a:spcPct val="107000"/>
                        </a:lnSpc>
                        <a:spcBef>
                          <a:spcPts val="0"/>
                        </a:spcBef>
                        <a:spcAft>
                          <a:spcPts val="800"/>
                        </a:spcAft>
                        <a:buFont typeface="Arial" panose="020B0604020202020204" pitchFamily="34" charset="0"/>
                        <a:buChar char="•"/>
                      </a:pPr>
                      <a:r>
                        <a:rPr lang="en-US" sz="1600" dirty="0">
                          <a:effectLst/>
                        </a:rPr>
                        <a:t>Distinction received for Post Secondary Readiness​</a:t>
                      </a:r>
                    </a:p>
                    <a:p>
                      <a:pPr marL="0" marR="0" lvl="0" indent="0" fontAlgn="base">
                        <a:lnSpc>
                          <a:spcPct val="107000"/>
                        </a:lnSpc>
                        <a:spcBef>
                          <a:spcPts val="0"/>
                        </a:spcBef>
                        <a:spcAft>
                          <a:spcPts val="800"/>
                        </a:spcAft>
                        <a:buFont typeface="Arial" panose="020B0604020202020204" pitchFamily="34" charset="0"/>
                        <a:buNone/>
                      </a:pPr>
                      <a:endParaRPr lang="en-US" sz="1600" dirty="0">
                        <a:effectLst/>
                      </a:endParaRPr>
                    </a:p>
                  </a:txBody>
                  <a:tcPr marL="0" marR="0" marT="0" marB="0"/>
                </a:tc>
                <a:tc>
                  <a:txBody>
                    <a:bodyPr/>
                    <a:lstStyle/>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Reading and writing across the curriculum/Electives​</a:t>
                      </a:r>
                    </a:p>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Special Education in all content areas​</a:t>
                      </a:r>
                    </a:p>
                    <a:p>
                      <a:pPr marL="285750" marR="0" lvl="0" indent="-285750" fontAlgn="base">
                        <a:lnSpc>
                          <a:spcPct val="107000"/>
                        </a:lnSpc>
                        <a:spcBef>
                          <a:spcPts val="0"/>
                        </a:spcBef>
                        <a:spcAft>
                          <a:spcPts val="800"/>
                        </a:spcAft>
                        <a:buFont typeface="Arial" panose="020B0604020202020204" pitchFamily="34" charset="0"/>
                        <a:buChar char="•"/>
                      </a:pPr>
                      <a:r>
                        <a:rPr lang="en-US" sz="1600" dirty="0">
                          <a:effectLst/>
                        </a:rPr>
                        <a:t>Overall percentage of students meeting or mastering must increase – majority at the approaches level​</a:t>
                      </a:r>
                    </a:p>
                    <a:p>
                      <a:pPr marL="285750" marR="0" indent="-285750" fontAlgn="base">
                        <a:lnSpc>
                          <a:spcPct val="107000"/>
                        </a:lnSpc>
                        <a:spcBef>
                          <a:spcPts val="0"/>
                        </a:spcBef>
                        <a:spcAft>
                          <a:spcPts val="0"/>
                        </a:spcAft>
                        <a:buFont typeface="Arial" panose="020B0604020202020204" pitchFamily="34" charset="0"/>
                        <a:buChar char="•"/>
                      </a:pPr>
                      <a:r>
                        <a:rPr lang="en-US" sz="1600" dirty="0">
                          <a:effectLst/>
                        </a:rPr>
                        <a:t>​</a:t>
                      </a:r>
                    </a:p>
                    <a:p>
                      <a:pPr marL="285750" marR="0" indent="-285750" fontAlgn="base">
                        <a:lnSpc>
                          <a:spcPct val="107000"/>
                        </a:lnSpc>
                        <a:spcBef>
                          <a:spcPts val="0"/>
                        </a:spcBef>
                        <a:spcAft>
                          <a:spcPts val="0"/>
                        </a:spcAft>
                        <a:buFont typeface="Arial" panose="020B0604020202020204" pitchFamily="34" charset="0"/>
                        <a:buChar char="•"/>
                      </a:pPr>
                      <a:endParaRPr lang="en-US" sz="1600" dirty="0">
                        <a:effectLst/>
                      </a:endParaRPr>
                    </a:p>
                  </a:txBody>
                  <a:tcPr marL="0" marR="0" marT="0" marB="0"/>
                </a:tc>
                <a:tc>
                  <a:txBody>
                    <a:bodyPr/>
                    <a:lstStyle/>
                    <a:p>
                      <a:pPr marL="285750" marR="0" indent="-285750" fontAlgn="base">
                        <a:lnSpc>
                          <a:spcPct val="107000"/>
                        </a:lnSpc>
                        <a:spcBef>
                          <a:spcPts val="0"/>
                        </a:spcBef>
                        <a:spcAft>
                          <a:spcPts val="0"/>
                        </a:spcAft>
                        <a:buFont typeface="Arial" panose="020B0604020202020204" pitchFamily="34" charset="0"/>
                        <a:buChar char="•"/>
                      </a:pPr>
                      <a:r>
                        <a:rPr lang="en-US" sz="1600" dirty="0">
                          <a:effectLst/>
                        </a:rPr>
                        <a:t>Improve student learning outcomes in :​</a:t>
                      </a:r>
                    </a:p>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Writing in all grade levels​</a:t>
                      </a:r>
                    </a:p>
                    <a:p>
                      <a:pPr marL="285750" marR="0" lvl="0" indent="-285750" fontAlgn="base">
                        <a:lnSpc>
                          <a:spcPct val="107000"/>
                        </a:lnSpc>
                        <a:spcBef>
                          <a:spcPts val="0"/>
                        </a:spcBef>
                        <a:spcAft>
                          <a:spcPts val="800"/>
                        </a:spcAft>
                        <a:buFont typeface="Arial" panose="020B0604020202020204" pitchFamily="34" charset="0"/>
                        <a:buChar char="•"/>
                      </a:pPr>
                      <a:r>
                        <a:rPr lang="en-US" sz="1600" dirty="0">
                          <a:effectLst/>
                        </a:rPr>
                        <a:t>Special Needs in all content areas​</a:t>
                      </a:r>
                    </a:p>
                    <a:p>
                      <a:pPr marL="424180" marR="0" indent="-285750" fontAlgn="base">
                        <a:lnSpc>
                          <a:spcPct val="107000"/>
                        </a:lnSpc>
                        <a:spcBef>
                          <a:spcPts val="0"/>
                        </a:spcBef>
                        <a:spcAft>
                          <a:spcPts val="0"/>
                        </a:spcAft>
                        <a:buFont typeface="Arial" panose="020B0604020202020204" pitchFamily="34" charset="0"/>
                        <a:buChar char="•"/>
                      </a:pPr>
                      <a:endParaRPr lang="en-US" sz="1600" dirty="0">
                        <a:effectLst/>
                      </a:endParaRPr>
                    </a:p>
                  </a:txBody>
                  <a:tcPr marL="0" marR="0" marT="0" marB="0"/>
                </a:tc>
                <a:extLst>
                  <a:ext uri="{0D108BD9-81ED-4DB2-BD59-A6C34878D82A}">
                    <a16:rowId xmlns:a16="http://schemas.microsoft.com/office/drawing/2014/main" val="2449608737"/>
                  </a:ext>
                </a:extLst>
              </a:tr>
              <a:tr h="1267125">
                <a:tc>
                  <a:txBody>
                    <a:bodyPr/>
                    <a:lstStyle/>
                    <a:p>
                      <a:pPr marL="228600" marR="0" algn="ctr" fontAlgn="base">
                        <a:lnSpc>
                          <a:spcPct val="107000"/>
                        </a:lnSpc>
                        <a:spcBef>
                          <a:spcPts val="0"/>
                        </a:spcBef>
                        <a:spcAft>
                          <a:spcPts val="0"/>
                        </a:spcAft>
                      </a:pPr>
                      <a:r>
                        <a:rPr lang="en-US" sz="1600" dirty="0">
                          <a:effectLst/>
                        </a:rPr>
                        <a:t>​</a:t>
                      </a:r>
                    </a:p>
                    <a:p>
                      <a:pPr marL="228600" marR="0" algn="ctr" fontAlgn="base">
                        <a:lnSpc>
                          <a:spcPct val="107000"/>
                        </a:lnSpc>
                        <a:spcBef>
                          <a:spcPts val="0"/>
                        </a:spcBef>
                        <a:spcAft>
                          <a:spcPts val="0"/>
                        </a:spcAft>
                      </a:pPr>
                      <a:r>
                        <a:rPr lang="en-US" sz="1600" dirty="0">
                          <a:effectLst/>
                        </a:rPr>
                        <a:t>Domain 2:​</a:t>
                      </a:r>
                    </a:p>
                    <a:p>
                      <a:pPr marL="228600" marR="0" algn="ctr" fontAlgn="base">
                        <a:lnSpc>
                          <a:spcPct val="107000"/>
                        </a:lnSpc>
                        <a:spcBef>
                          <a:spcPts val="0"/>
                        </a:spcBef>
                        <a:spcAft>
                          <a:spcPts val="0"/>
                        </a:spcAft>
                      </a:pPr>
                      <a:r>
                        <a:rPr lang="en-US" sz="1600" dirty="0">
                          <a:effectLst/>
                        </a:rPr>
                        <a:t>School Progress​</a:t>
                      </a:r>
                    </a:p>
                    <a:p>
                      <a:pPr marL="228600" marR="0" algn="ctr" fontAlgn="base">
                        <a:lnSpc>
                          <a:spcPct val="107000"/>
                        </a:lnSpc>
                        <a:spcBef>
                          <a:spcPts val="0"/>
                        </a:spcBef>
                        <a:spcAft>
                          <a:spcPts val="0"/>
                        </a:spcAft>
                      </a:pPr>
                      <a:r>
                        <a:rPr lang="en-US" sz="1600" dirty="0">
                          <a:effectLst/>
                        </a:rPr>
                        <a:t>MET STANDARD​</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Part A: Academic Growth: Component score 64 and scale score 75.  Rating of C</a:t>
                      </a:r>
                    </a:p>
                    <a:p>
                      <a:pPr marL="285750" marR="0" lvl="0" indent="-285750" fontAlgn="base">
                        <a:lnSpc>
                          <a:spcPct val="107000"/>
                        </a:lnSpc>
                        <a:spcBef>
                          <a:spcPts val="0"/>
                        </a:spcBef>
                        <a:spcAft>
                          <a:spcPts val="800"/>
                        </a:spcAft>
                        <a:buFont typeface="Arial" panose="020B0604020202020204" pitchFamily="34" charset="0"/>
                        <a:buChar char="•"/>
                      </a:pPr>
                      <a:r>
                        <a:rPr lang="en-US" sz="1600" dirty="0">
                          <a:effectLst/>
                        </a:rPr>
                        <a:t>Part B: Relative Performance: Component score 45 and Scaled score of 89.  Rating of B.  ​</a:t>
                      </a:r>
                    </a:p>
                    <a:p>
                      <a:pPr marL="285750" marR="0" indent="-285750" fontAlgn="base">
                        <a:lnSpc>
                          <a:spcPct val="107000"/>
                        </a:lnSpc>
                        <a:spcBef>
                          <a:spcPts val="0"/>
                        </a:spcBef>
                        <a:spcAft>
                          <a:spcPts val="0"/>
                        </a:spcAft>
                        <a:buFont typeface="Arial" panose="020B0604020202020204" pitchFamily="34" charset="0"/>
                        <a:buChar char="•"/>
                      </a:pPr>
                      <a:r>
                        <a:rPr lang="en-US" sz="1600" dirty="0">
                          <a:effectLst/>
                        </a:rPr>
                        <a: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Teachers need to conference with every individual and provide students with the score they need to score for maximum growth points.​</a:t>
                      </a:r>
                    </a:p>
                    <a:p>
                      <a:pPr marL="285750" marR="0" lvl="0" indent="-285750" fontAlgn="base">
                        <a:lnSpc>
                          <a:spcPct val="107000"/>
                        </a:lnSpc>
                        <a:spcBef>
                          <a:spcPts val="0"/>
                        </a:spcBef>
                        <a:spcAft>
                          <a:spcPts val="800"/>
                        </a:spcAft>
                        <a:buFont typeface="Arial" panose="020B0604020202020204" pitchFamily="34" charset="0"/>
                        <a:buChar char="•"/>
                      </a:pPr>
                      <a:r>
                        <a:rPr lang="en-US" sz="1600" dirty="0">
                          <a:effectLst/>
                        </a:rPr>
                        <a:t>Math and Reading classes will be blocked for students to receive more targeted instruction to meet their goal. </a:t>
                      </a:r>
                    </a:p>
                    <a:p>
                      <a:pPr marL="0" marR="0" lvl="0" indent="0" fontAlgn="base">
                        <a:lnSpc>
                          <a:spcPct val="107000"/>
                        </a:lnSpc>
                        <a:spcBef>
                          <a:spcPts val="0"/>
                        </a:spcBef>
                        <a:spcAft>
                          <a:spcPts val="800"/>
                        </a:spcAft>
                        <a:buFont typeface="Arial" panose="020B0604020202020204" pitchFamily="34" charset="0"/>
                        <a:buNone/>
                      </a:pPr>
                      <a:endParaRPr lang="en-US" sz="1600" dirty="0">
                        <a:effectLst/>
                      </a:endParaRPr>
                    </a:p>
                  </a:txBody>
                  <a:tcPr marL="0" marR="0" marT="0" marB="0"/>
                </a:tc>
                <a:tc>
                  <a:txBody>
                    <a:bodyPr/>
                    <a:lstStyle/>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Address the needs of identified students to meet the academic growth measure in 2022-2023 in Reading &amp; Mathematics in all grade levels​</a:t>
                      </a:r>
                    </a:p>
                    <a:p>
                      <a:pPr marL="285750" marR="0" lvl="0" indent="-285750" fontAlgn="base">
                        <a:lnSpc>
                          <a:spcPct val="107000"/>
                        </a:lnSpc>
                        <a:spcBef>
                          <a:spcPts val="0"/>
                        </a:spcBef>
                        <a:spcAft>
                          <a:spcPts val="800"/>
                        </a:spcAft>
                        <a:buFont typeface="Arial" panose="020B0604020202020204" pitchFamily="34" charset="0"/>
                        <a:buChar char="•"/>
                      </a:pPr>
                      <a:r>
                        <a:rPr lang="en-US" sz="1600" dirty="0">
                          <a:effectLst/>
                        </a:rPr>
                        <a:t>Goal 93% or higher​</a:t>
                      </a:r>
                    </a:p>
                  </a:txBody>
                  <a:tcPr marL="0" marR="0" marT="0" marB="0"/>
                </a:tc>
                <a:extLst>
                  <a:ext uri="{0D108BD9-81ED-4DB2-BD59-A6C34878D82A}">
                    <a16:rowId xmlns:a16="http://schemas.microsoft.com/office/drawing/2014/main" val="139899579"/>
                  </a:ext>
                </a:extLst>
              </a:tr>
              <a:tr h="1677305">
                <a:tc>
                  <a:txBody>
                    <a:bodyPr/>
                    <a:lstStyle/>
                    <a:p>
                      <a:pPr marL="0" marR="0" fontAlgn="base">
                        <a:lnSpc>
                          <a:spcPct val="107000"/>
                        </a:lnSpc>
                        <a:spcBef>
                          <a:spcPts val="0"/>
                        </a:spcBef>
                        <a:spcAft>
                          <a:spcPts val="0"/>
                        </a:spcAft>
                      </a:pPr>
                      <a:r>
                        <a:rPr lang="en-US" sz="1600">
                          <a:effectLst/>
                        </a:rPr>
                        <a:t> </a:t>
                      </a:r>
                    </a:p>
                    <a:p>
                      <a:pPr marL="228600" marR="0" algn="ctr" fontAlgn="base">
                        <a:lnSpc>
                          <a:spcPct val="107000"/>
                        </a:lnSpc>
                        <a:spcBef>
                          <a:spcPts val="0"/>
                        </a:spcBef>
                        <a:spcAft>
                          <a:spcPts val="0"/>
                        </a:spcAft>
                      </a:pPr>
                      <a:r>
                        <a:rPr lang="en-US" sz="1600">
                          <a:effectLst/>
                        </a:rPr>
                        <a:t>Domain 3:​</a:t>
                      </a:r>
                    </a:p>
                    <a:p>
                      <a:pPr marL="228600" marR="0" algn="ctr" fontAlgn="base">
                        <a:lnSpc>
                          <a:spcPct val="107000"/>
                        </a:lnSpc>
                        <a:spcBef>
                          <a:spcPts val="0"/>
                        </a:spcBef>
                        <a:spcAft>
                          <a:spcPts val="0"/>
                        </a:spcAft>
                      </a:pPr>
                      <a:r>
                        <a:rPr lang="en-US" sz="1600">
                          <a:effectLst/>
                        </a:rPr>
                        <a:t>Closing the Achievement Gap​</a:t>
                      </a:r>
                    </a:p>
                    <a:p>
                      <a:pPr marL="228600" marR="0" algn="ctr" fontAlgn="base">
                        <a:lnSpc>
                          <a:spcPct val="107000"/>
                        </a:lnSpc>
                        <a:spcBef>
                          <a:spcPts val="0"/>
                        </a:spcBef>
                        <a:spcAft>
                          <a:spcPts val="0"/>
                        </a:spcAft>
                      </a:pPr>
                      <a:r>
                        <a:rPr lang="en-US" sz="1600">
                          <a:effectLst/>
                        </a:rPr>
                        <a:t>MET STANDARD​</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Overall Rating was   a B.  ​</a:t>
                      </a:r>
                    </a:p>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The component score is a 60 and scaled score was 82.  ​</a:t>
                      </a:r>
                    </a:p>
                    <a:p>
                      <a:pPr marL="285750" marR="0" lvl="0" indent="-285750" fontAlgn="base">
                        <a:lnSpc>
                          <a:spcPct val="107000"/>
                        </a:lnSpc>
                        <a:spcBef>
                          <a:spcPts val="0"/>
                        </a:spcBef>
                        <a:spcAft>
                          <a:spcPts val="800"/>
                        </a:spcAft>
                        <a:buFont typeface="Arial" panose="020B0604020202020204" pitchFamily="34" charset="0"/>
                        <a:buChar char="•"/>
                      </a:pPr>
                      <a:r>
                        <a:rPr lang="en-US" sz="1600" dirty="0">
                          <a:effectLst/>
                        </a:rPr>
                        <a:t>We surpassed the target score of 36% for TELPAS by 10 percentage points.  ​(Total score of 59%)</a:t>
                      </a:r>
                    </a:p>
                  </a:txBody>
                  <a:tcPr marL="0" marR="0" marT="0" marB="0"/>
                </a:tc>
                <a:tc>
                  <a:txBody>
                    <a:bodyPr/>
                    <a:lstStyle/>
                    <a:p>
                      <a:pPr marL="285750" marR="0" lvl="0" indent="-285750" fontAlgn="base">
                        <a:lnSpc>
                          <a:spcPct val="107000"/>
                        </a:lnSpc>
                        <a:spcBef>
                          <a:spcPts val="0"/>
                        </a:spcBef>
                        <a:spcAft>
                          <a:spcPts val="0"/>
                        </a:spcAft>
                        <a:buFont typeface="Arial" panose="020B0604020202020204" pitchFamily="34" charset="0"/>
                        <a:buChar char="•"/>
                      </a:pPr>
                      <a:r>
                        <a:rPr lang="en-US" sz="1600" dirty="0">
                          <a:effectLst/>
                        </a:rPr>
                        <a:t>Overall, the gap between the all-student group and the Economically Disadvantaged population is low.  We must increase the percentage of students receiving meets or masters in areas of Special Ed. and non-continuously enrolled.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285750" marR="0" lvl="0" indent="-285750" fontAlgn="base">
                        <a:lnSpc>
                          <a:spcPct val="107000"/>
                        </a:lnSpc>
                        <a:spcBef>
                          <a:spcPts val="0"/>
                        </a:spcBef>
                        <a:spcAft>
                          <a:spcPts val="800"/>
                        </a:spcAft>
                        <a:buFont typeface="Arial" panose="020B0604020202020204" pitchFamily="34" charset="0"/>
                        <a:buChar char="•"/>
                      </a:pPr>
                      <a:r>
                        <a:rPr lang="en-US" sz="1600" dirty="0">
                          <a:effectLst/>
                        </a:rPr>
                        <a:t>Economically Disadvantage population group will receive additional support and intensive interventions in reading, writing, math, science, and social studies.​</a:t>
                      </a:r>
                    </a:p>
                    <a:p>
                      <a:pPr marL="285750" marR="0" lvl="0" indent="-285750" fontAlgn="base">
                        <a:lnSpc>
                          <a:spcPct val="107000"/>
                        </a:lnSpc>
                        <a:spcBef>
                          <a:spcPts val="0"/>
                        </a:spcBef>
                        <a:spcAft>
                          <a:spcPts val="800"/>
                        </a:spcAft>
                        <a:buFont typeface="Arial" panose="020B0604020202020204" pitchFamily="34" charset="0"/>
                        <a:buChar char="•"/>
                      </a:pPr>
                      <a:r>
                        <a:rPr lang="en-US" sz="1600" dirty="0">
                          <a:effectLst/>
                        </a:rPr>
                        <a:t>Opportunities for students to use speaking and writing skills through collaboration will be implemented in all contents to enhance STAAR and TELPAS scores. </a:t>
                      </a:r>
                    </a:p>
                    <a:p>
                      <a:pPr marL="285750" marR="0" lvl="0" indent="-285750" fontAlgn="base">
                        <a:lnSpc>
                          <a:spcPct val="107000"/>
                        </a:lnSpc>
                        <a:spcBef>
                          <a:spcPts val="0"/>
                        </a:spcBef>
                        <a:spcAft>
                          <a:spcPts val="800"/>
                        </a:spcAft>
                        <a:buFont typeface="Arial" panose="020B0604020202020204" pitchFamily="34" charset="0"/>
                        <a:buChar char="•"/>
                      </a:pPr>
                      <a:r>
                        <a:rPr lang="en-US" sz="1600" dirty="0">
                          <a:effectLst/>
                        </a:rPr>
                        <a:t>Goal:  Increase overall rating one letter grade to an A. ​</a:t>
                      </a:r>
                    </a:p>
                  </a:txBody>
                  <a:tcPr marL="0" marR="0" marT="0" marB="0"/>
                </a:tc>
                <a:extLst>
                  <a:ext uri="{0D108BD9-81ED-4DB2-BD59-A6C34878D82A}">
                    <a16:rowId xmlns:a16="http://schemas.microsoft.com/office/drawing/2014/main" val="1349955510"/>
                  </a:ext>
                </a:extLst>
              </a:tr>
            </a:tbl>
          </a:graphicData>
        </a:graphic>
      </p:graphicFrame>
      <p:sp>
        <p:nvSpPr>
          <p:cNvPr id="3" name="Slide Number Placeholder 2">
            <a:extLst>
              <a:ext uri="{FF2B5EF4-FFF2-40B4-BE49-F238E27FC236}">
                <a16:creationId xmlns:a16="http://schemas.microsoft.com/office/drawing/2014/main" id="{1BD8B57A-C768-2895-2C85-A8F2128D5128}"/>
              </a:ext>
            </a:extLst>
          </p:cNvPr>
          <p:cNvSpPr>
            <a:spLocks noGrp="1"/>
          </p:cNvSpPr>
          <p:nvPr>
            <p:ph type="sldNum" sz="quarter" idx="12"/>
          </p:nvPr>
        </p:nvSpPr>
        <p:spPr>
          <a:xfrm>
            <a:off x="16154400" y="9921875"/>
            <a:ext cx="2133600" cy="365125"/>
          </a:xfrm>
        </p:spPr>
        <p:txBody>
          <a:bodyPr/>
          <a:lstStyle/>
          <a:p>
            <a:fld id="{B6F15528-21DE-4FAA-801E-634DDDAF4B2B}" type="slidenum">
              <a:rPr lang="en-US" smtClean="0"/>
              <a:pPr/>
              <a:t>21</a:t>
            </a:fld>
            <a:endParaRPr lang="en-US"/>
          </a:p>
        </p:txBody>
      </p:sp>
      <p:pic>
        <p:nvPicPr>
          <p:cNvPr id="4" name="Picture 3" descr="A blue and white logo with a boar head">
            <a:extLst>
              <a:ext uri="{FF2B5EF4-FFF2-40B4-BE49-F238E27FC236}">
                <a16:creationId xmlns:a16="http://schemas.microsoft.com/office/drawing/2014/main" id="{637D95D2-45F7-2A8E-90F9-4E363E7E4C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8017431"/>
            <a:ext cx="2177574" cy="2177574"/>
          </a:xfrm>
          <a:prstGeom prst="rect">
            <a:avLst/>
          </a:prstGeom>
        </p:spPr>
      </p:pic>
    </p:spTree>
    <p:extLst>
      <p:ext uri="{BB962C8B-B14F-4D97-AF65-F5344CB8AC3E}">
        <p14:creationId xmlns:p14="http://schemas.microsoft.com/office/powerpoint/2010/main" val="11424342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Comprehensive Needs Assessment</a:t>
            </a:r>
          </a:p>
        </p:txBody>
      </p:sp>
      <p:graphicFrame>
        <p:nvGraphicFramePr>
          <p:cNvPr id="2" name="Table 1">
            <a:extLst>
              <a:ext uri="{FF2B5EF4-FFF2-40B4-BE49-F238E27FC236}">
                <a16:creationId xmlns:a16="http://schemas.microsoft.com/office/drawing/2014/main" id="{46642142-0E47-FB87-256E-FCFFF250B402}"/>
              </a:ext>
            </a:extLst>
          </p:cNvPr>
          <p:cNvGraphicFramePr>
            <a:graphicFrameLocks noGrp="1"/>
          </p:cNvGraphicFramePr>
          <p:nvPr>
            <p:extLst>
              <p:ext uri="{D42A27DB-BD31-4B8C-83A1-F6EECF244321}">
                <p14:modId xmlns:p14="http://schemas.microsoft.com/office/powerpoint/2010/main" val="1754179003"/>
              </p:ext>
            </p:extLst>
          </p:nvPr>
        </p:nvGraphicFramePr>
        <p:xfrm>
          <a:off x="732755" y="2262254"/>
          <a:ext cx="17042220" cy="5985893"/>
        </p:xfrm>
        <a:graphic>
          <a:graphicData uri="http://schemas.openxmlformats.org/drawingml/2006/table">
            <a:tbl>
              <a:tblPr firstRow="1" firstCol="1" bandRow="1">
                <a:tableStyleId>{69CF1AB2-1976-4502-BF36-3FF5EA218861}</a:tableStyleId>
              </a:tblPr>
              <a:tblGrid>
                <a:gridCol w="2948977">
                  <a:extLst>
                    <a:ext uri="{9D8B030D-6E8A-4147-A177-3AD203B41FA5}">
                      <a16:colId xmlns:a16="http://schemas.microsoft.com/office/drawing/2014/main" val="4009620018"/>
                    </a:ext>
                  </a:extLst>
                </a:gridCol>
                <a:gridCol w="4121934">
                  <a:extLst>
                    <a:ext uri="{9D8B030D-6E8A-4147-A177-3AD203B41FA5}">
                      <a16:colId xmlns:a16="http://schemas.microsoft.com/office/drawing/2014/main" val="3197346892"/>
                    </a:ext>
                  </a:extLst>
                </a:gridCol>
                <a:gridCol w="4755803">
                  <a:extLst>
                    <a:ext uri="{9D8B030D-6E8A-4147-A177-3AD203B41FA5}">
                      <a16:colId xmlns:a16="http://schemas.microsoft.com/office/drawing/2014/main" val="1262422672"/>
                    </a:ext>
                  </a:extLst>
                </a:gridCol>
                <a:gridCol w="5215506">
                  <a:extLst>
                    <a:ext uri="{9D8B030D-6E8A-4147-A177-3AD203B41FA5}">
                      <a16:colId xmlns:a16="http://schemas.microsoft.com/office/drawing/2014/main" val="1440083915"/>
                    </a:ext>
                  </a:extLst>
                </a:gridCol>
              </a:tblGrid>
              <a:tr h="159182">
                <a:tc>
                  <a:txBody>
                    <a:bodyPr/>
                    <a:lstStyle/>
                    <a:p>
                      <a:pPr marL="0" marR="0" algn="ctr" fontAlgn="base">
                        <a:lnSpc>
                          <a:spcPct val="107000"/>
                        </a:lnSpc>
                        <a:spcBef>
                          <a:spcPts val="0"/>
                        </a:spcBef>
                        <a:spcAft>
                          <a:spcPts val="0"/>
                        </a:spcAft>
                      </a:pPr>
                      <a:r>
                        <a:rPr lang="en-US" sz="1800" dirty="0">
                          <a:effectLst/>
                        </a:rPr>
                        <a:t>Area Reviewed​</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0" marR="0" algn="ctr" fontAlgn="base">
                        <a:lnSpc>
                          <a:spcPct val="107000"/>
                        </a:lnSpc>
                        <a:spcBef>
                          <a:spcPts val="0"/>
                        </a:spcBef>
                        <a:spcAft>
                          <a:spcPts val="0"/>
                        </a:spcAft>
                      </a:pPr>
                      <a:r>
                        <a:rPr lang="en-US" sz="1800">
                          <a:effectLst/>
                        </a:rPr>
                        <a:t>Summary of Strengths​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0" marR="0" algn="ctr" fontAlgn="base">
                        <a:lnSpc>
                          <a:spcPct val="107000"/>
                        </a:lnSpc>
                        <a:spcBef>
                          <a:spcPts val="0"/>
                        </a:spcBef>
                        <a:spcAft>
                          <a:spcPts val="0"/>
                        </a:spcAft>
                      </a:pPr>
                      <a:r>
                        <a:rPr lang="en-US" sz="1800">
                          <a:effectLst/>
                        </a:rPr>
                        <a:t>Summary of Needs​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0" marR="0" algn="ctr" fontAlgn="base">
                        <a:lnSpc>
                          <a:spcPct val="107000"/>
                        </a:lnSpc>
                        <a:spcBef>
                          <a:spcPts val="0"/>
                        </a:spcBef>
                        <a:spcAft>
                          <a:spcPts val="0"/>
                        </a:spcAft>
                      </a:pPr>
                      <a:r>
                        <a:rPr lang="en-US" sz="1800">
                          <a:effectLst/>
                        </a:rPr>
                        <a:t>Priorities​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extLst>
                  <a:ext uri="{0D108BD9-81ED-4DB2-BD59-A6C34878D82A}">
                    <a16:rowId xmlns:a16="http://schemas.microsoft.com/office/drawing/2014/main" val="635632414"/>
                  </a:ext>
                </a:extLst>
              </a:tr>
              <a:tr h="1267125">
                <a:tc>
                  <a:txBody>
                    <a:bodyPr/>
                    <a:lstStyle/>
                    <a:p>
                      <a:pPr marL="228600" marR="0" algn="ctr" fontAlgn="base">
                        <a:lnSpc>
                          <a:spcPct val="107000"/>
                        </a:lnSpc>
                        <a:spcBef>
                          <a:spcPts val="0"/>
                        </a:spcBef>
                        <a:spcAft>
                          <a:spcPts val="0"/>
                        </a:spcAft>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School Culture and Climate​</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Good student attendance​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Collaborative Learning Communities with common planning periods​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Students rewarded for Honor Roll​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Culture and Climate Committee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Site Based Decision Making Committee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​Literacy Committee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AVID Site Committee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Additional recognition and incentives for Honor Roll students.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Continuation of PLC throughout school.​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Lunch detention development for students with discipline referrals.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Recognition and incentives for Students who met their attendance goal per six weeks.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Implementation of planning periods for all content areas.​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Lunch Detention student’s list per grade level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80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Monthly meeting held for all Committees including faculty and staff.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2449608737"/>
                  </a:ext>
                </a:extLst>
              </a:tr>
              <a:tr h="1267125">
                <a:tc>
                  <a:txBody>
                    <a:bodyPr/>
                    <a:lstStyle/>
                    <a:p>
                      <a:pPr marL="228600" marR="0" algn="ctr" fontAlgn="base">
                        <a:lnSpc>
                          <a:spcPct val="107000"/>
                        </a:lnSpc>
                        <a:spcBef>
                          <a:spcPts val="0"/>
                        </a:spcBef>
                        <a:spcAft>
                          <a:spcPts val="0"/>
                        </a:spcAft>
                      </a:pPr>
                      <a:r>
                        <a:rPr lang="en-US" sz="160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Staff Quality, Recruitment, and Retention​</a:t>
                      </a:r>
                      <a:endParaRPr lang="en-US" sz="1600">
                        <a:effectLst/>
                        <a:latin typeface="Calibri" panose="020F0502020204030204" pitchFamily="34" charset="0"/>
                        <a:ea typeface="Yu Mincho" panose="02020400000000000000" pitchFamily="18" charset="-128"/>
                        <a:cs typeface="Arial" panose="020B0604020202020204" pitchFamily="34" charset="0"/>
                      </a:endParaRPr>
                    </a:p>
                    <a:p>
                      <a:pPr marL="0" marR="0" algn="ctr" fontAlgn="base">
                        <a:lnSpc>
                          <a:spcPct val="107000"/>
                        </a:lnSpc>
                        <a:spcBef>
                          <a:spcPts val="0"/>
                        </a:spcBef>
                        <a:spcAft>
                          <a:spcPts val="0"/>
                        </a:spcAft>
                      </a:pPr>
                      <a:r>
                        <a:rPr lang="en-US" sz="160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p>
                      <a:pPr marL="0" marR="0" algn="ctr" fontAlgn="base">
                        <a:lnSpc>
                          <a:spcPct val="107000"/>
                        </a:lnSpc>
                        <a:spcBef>
                          <a:spcPts val="0"/>
                        </a:spcBef>
                        <a:spcAft>
                          <a:spcPts val="0"/>
                        </a:spcAft>
                      </a:pPr>
                      <a:r>
                        <a:rPr lang="en-US" sz="160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p>
                      <a:pPr marL="0" marR="0" algn="ctr" fontAlgn="base">
                        <a:lnSpc>
                          <a:spcPct val="107000"/>
                        </a:lnSpc>
                        <a:spcBef>
                          <a:spcPts val="0"/>
                        </a:spcBef>
                        <a:spcAft>
                          <a:spcPts val="0"/>
                        </a:spcAft>
                      </a:pPr>
                      <a:r>
                        <a:rPr lang="en-US" sz="160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p>
                      <a:pPr marL="0" marR="0" algn="ctr" fontAlgn="base">
                        <a:lnSpc>
                          <a:spcPct val="107000"/>
                        </a:lnSpc>
                        <a:spcBef>
                          <a:spcPts val="0"/>
                        </a:spcBef>
                        <a:spcAft>
                          <a:spcPts val="0"/>
                        </a:spcAft>
                      </a:pPr>
                      <a:r>
                        <a:rPr lang="en-US" sz="160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Highly Qualified Staff​</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New Teacher Academy​</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T-TESS (Texas Teacher Evaluation &amp; Support System) Evaluation Tool​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Teacher Job Fair</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Teacher of the month​</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Teacher certificates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Classroom observations – 10 a week​ with at least 2 post observation feedback sessions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T-TESS observations per semester​</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Teacher’s incentives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285750" marR="0" lvl="0" indent="-28575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Classroom observations with feedback to teacher.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285750" marR="0" lvl="0" indent="-28575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T-TESS Calendar and Schedule​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285750" marR="0" lvl="0" indent="-28575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Interviews/Certification/Resume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285750" marR="0" lvl="0" indent="-285750" fontAlgn="base">
                        <a:lnSpc>
                          <a:spcPct val="107000"/>
                        </a:lnSpc>
                        <a:spcBef>
                          <a:spcPts val="0"/>
                        </a:spcBef>
                        <a:spcAft>
                          <a:spcPts val="80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Recognition for students &amp; staff​</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139899579"/>
                  </a:ext>
                </a:extLst>
              </a:tr>
              <a:tr h="1677305">
                <a:tc>
                  <a:txBody>
                    <a:bodyPr/>
                    <a:lstStyle/>
                    <a:p>
                      <a:pPr marL="228600" marR="0" algn="ctr" fontAlgn="base">
                        <a:lnSpc>
                          <a:spcPct val="107000"/>
                        </a:lnSpc>
                        <a:spcBef>
                          <a:spcPts val="0"/>
                        </a:spcBef>
                        <a:spcAft>
                          <a:spcPts val="0"/>
                        </a:spcAft>
                      </a:pPr>
                      <a:r>
                        <a:rPr lang="en-US" sz="160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School Culture and Climate​</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0" marR="0" marT="0" marB="0"/>
                </a:tc>
                <a:tc>
                  <a:txBody>
                    <a:bodyPr/>
                    <a:lstStyle/>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Good student attendance​</a:t>
                      </a:r>
                      <a:endParaRPr lang="en-US" sz="16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Collaborative Learning Communities with common planning periods​</a:t>
                      </a:r>
                      <a:endParaRPr lang="en-US" sz="16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Students rewarded for Honor Roll​</a:t>
                      </a:r>
                      <a:endParaRPr lang="en-US" sz="16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Culture and Climate Committee</a:t>
                      </a:r>
                      <a:endParaRPr lang="en-US" sz="16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Site Based Decision Making Committee</a:t>
                      </a:r>
                      <a:endParaRPr lang="en-US" sz="16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​Literacy Committee</a:t>
                      </a:r>
                      <a:endParaRPr lang="en-US" sz="160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AVID Site Committee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Additional recognition and incentives for Honor Roll students.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Continuation of PLC throughout school.​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Lunch detention development for students with discipline referrals.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Recognition and incentives for Students who met their attendance goal per six weeks.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tc>
                  <a:txBody>
                    <a:bodyPr/>
                    <a:lstStyle/>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Implementation of planning periods for all content areas.​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Lunch Detention student’s list per grade level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fontAlgn="base">
                        <a:lnSpc>
                          <a:spcPct val="107000"/>
                        </a:lnSpc>
                        <a:spcBef>
                          <a:spcPts val="0"/>
                        </a:spcBef>
                        <a:spcAft>
                          <a:spcPts val="800"/>
                        </a:spcAft>
                        <a:buSzPct val="100000"/>
                        <a:buFont typeface="Arial" panose="020B0604020202020204" pitchFamily="34" charset="0"/>
                        <a:buChar char="•"/>
                      </a:pPr>
                      <a:r>
                        <a:rPr lang="en-US" sz="1600" dirty="0">
                          <a:solidFill>
                            <a:srgbClr val="000000"/>
                          </a:solidFill>
                          <a:effectLst/>
                          <a:latin typeface="Calibri Light" panose="020F0302020204030204" pitchFamily="34" charset="0"/>
                          <a:ea typeface="Times New Roman" panose="02020603050405020304" pitchFamily="18" charset="0"/>
                          <a:cs typeface="Arial" panose="020B0604020202020204" pitchFamily="34" charset="0"/>
                        </a:rPr>
                        <a:t>Monthly meeting held for all Committees including faculty and staff.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tc>
                <a:extLst>
                  <a:ext uri="{0D108BD9-81ED-4DB2-BD59-A6C34878D82A}">
                    <a16:rowId xmlns:a16="http://schemas.microsoft.com/office/drawing/2014/main" val="1349955510"/>
                  </a:ext>
                </a:extLst>
              </a:tr>
            </a:tbl>
          </a:graphicData>
        </a:graphic>
      </p:graphicFrame>
      <p:sp>
        <p:nvSpPr>
          <p:cNvPr id="3" name="Slide Number Placeholder 2">
            <a:extLst>
              <a:ext uri="{FF2B5EF4-FFF2-40B4-BE49-F238E27FC236}">
                <a16:creationId xmlns:a16="http://schemas.microsoft.com/office/drawing/2014/main" id="{F15799D4-B8EE-D4FE-9896-48ECE3D01BD8}"/>
              </a:ext>
            </a:extLst>
          </p:cNvPr>
          <p:cNvSpPr>
            <a:spLocks noGrp="1"/>
          </p:cNvSpPr>
          <p:nvPr>
            <p:ph type="sldNum" sz="quarter" idx="12"/>
          </p:nvPr>
        </p:nvSpPr>
        <p:spPr/>
        <p:txBody>
          <a:bodyPr/>
          <a:lstStyle/>
          <a:p>
            <a:fld id="{B6F15528-21DE-4FAA-801E-634DDDAF4B2B}" type="slidenum">
              <a:rPr lang="en-US" smtClean="0"/>
              <a:pPr/>
              <a:t>22</a:t>
            </a:fld>
            <a:endParaRPr lang="en-US"/>
          </a:p>
        </p:txBody>
      </p:sp>
      <p:pic>
        <p:nvPicPr>
          <p:cNvPr id="4" name="Picture 3" descr="A blue and white logo with a boar head">
            <a:extLst>
              <a:ext uri="{FF2B5EF4-FFF2-40B4-BE49-F238E27FC236}">
                <a16:creationId xmlns:a16="http://schemas.microsoft.com/office/drawing/2014/main" id="{1B7DBB02-0373-0A4B-770B-4779153912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8017431"/>
            <a:ext cx="2177574" cy="2177574"/>
          </a:xfrm>
          <a:prstGeom prst="rect">
            <a:avLst/>
          </a:prstGeom>
        </p:spPr>
      </p:pic>
    </p:spTree>
    <p:extLst>
      <p:ext uri="{BB962C8B-B14F-4D97-AF65-F5344CB8AC3E}">
        <p14:creationId xmlns:p14="http://schemas.microsoft.com/office/powerpoint/2010/main" val="2108538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466D14E-E04C-5282-0448-1A23F240ED5C}"/>
              </a:ext>
            </a:extLst>
          </p:cNvPr>
          <p:cNvSpPr/>
          <p:nvPr/>
        </p:nvSpPr>
        <p:spPr>
          <a:xfrm>
            <a:off x="1" y="6360459"/>
            <a:ext cx="18288000" cy="3926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10"/>
          <p:cNvSpPr txBox="1"/>
          <p:nvPr/>
        </p:nvSpPr>
        <p:spPr>
          <a:xfrm>
            <a:off x="279610" y="726202"/>
            <a:ext cx="13678437"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Goal Area 1: Student Achievement- Reading Language Arts</a:t>
            </a:r>
          </a:p>
        </p:txBody>
      </p:sp>
      <p:graphicFrame>
        <p:nvGraphicFramePr>
          <p:cNvPr id="3" name="Table 2">
            <a:extLst>
              <a:ext uri="{FF2B5EF4-FFF2-40B4-BE49-F238E27FC236}">
                <a16:creationId xmlns:a16="http://schemas.microsoft.com/office/drawing/2014/main" id="{62ABB9D4-AF0B-B1C0-359E-D91C6C8ECE9B}"/>
              </a:ext>
            </a:extLst>
          </p:cNvPr>
          <p:cNvGraphicFramePr>
            <a:graphicFrameLocks noGrp="1"/>
          </p:cNvGraphicFramePr>
          <p:nvPr>
            <p:extLst>
              <p:ext uri="{D42A27DB-BD31-4B8C-83A1-F6EECF244321}">
                <p14:modId xmlns:p14="http://schemas.microsoft.com/office/powerpoint/2010/main" val="785977132"/>
              </p:ext>
            </p:extLst>
          </p:nvPr>
        </p:nvGraphicFramePr>
        <p:xfrm>
          <a:off x="430306" y="1673492"/>
          <a:ext cx="17508070" cy="7864114"/>
        </p:xfrm>
        <a:graphic>
          <a:graphicData uri="http://schemas.openxmlformats.org/drawingml/2006/table">
            <a:tbl>
              <a:tblPr firstRow="1" firstCol="1" bandRow="1">
                <a:tableStyleId>{5C22544A-7EE6-4342-B048-85BDC9FD1C3A}</a:tableStyleId>
              </a:tblPr>
              <a:tblGrid>
                <a:gridCol w="2077074">
                  <a:extLst>
                    <a:ext uri="{9D8B030D-6E8A-4147-A177-3AD203B41FA5}">
                      <a16:colId xmlns:a16="http://schemas.microsoft.com/office/drawing/2014/main" val="2576515541"/>
                    </a:ext>
                  </a:extLst>
                </a:gridCol>
                <a:gridCol w="2283460">
                  <a:extLst>
                    <a:ext uri="{9D8B030D-6E8A-4147-A177-3AD203B41FA5}">
                      <a16:colId xmlns:a16="http://schemas.microsoft.com/office/drawing/2014/main" val="3340467389"/>
                    </a:ext>
                  </a:extLst>
                </a:gridCol>
                <a:gridCol w="2116377">
                  <a:extLst>
                    <a:ext uri="{9D8B030D-6E8A-4147-A177-3AD203B41FA5}">
                      <a16:colId xmlns:a16="http://schemas.microsoft.com/office/drawing/2014/main" val="4260175217"/>
                    </a:ext>
                  </a:extLst>
                </a:gridCol>
                <a:gridCol w="2116377">
                  <a:extLst>
                    <a:ext uri="{9D8B030D-6E8A-4147-A177-3AD203B41FA5}">
                      <a16:colId xmlns:a16="http://schemas.microsoft.com/office/drawing/2014/main" val="1159613258"/>
                    </a:ext>
                  </a:extLst>
                </a:gridCol>
                <a:gridCol w="2747583">
                  <a:extLst>
                    <a:ext uri="{9D8B030D-6E8A-4147-A177-3AD203B41FA5}">
                      <a16:colId xmlns:a16="http://schemas.microsoft.com/office/drawing/2014/main" val="3125600158"/>
                    </a:ext>
                  </a:extLst>
                </a:gridCol>
                <a:gridCol w="2134947">
                  <a:extLst>
                    <a:ext uri="{9D8B030D-6E8A-4147-A177-3AD203B41FA5}">
                      <a16:colId xmlns:a16="http://schemas.microsoft.com/office/drawing/2014/main" val="3097965903"/>
                    </a:ext>
                  </a:extLst>
                </a:gridCol>
                <a:gridCol w="2302024">
                  <a:extLst>
                    <a:ext uri="{9D8B030D-6E8A-4147-A177-3AD203B41FA5}">
                      <a16:colId xmlns:a16="http://schemas.microsoft.com/office/drawing/2014/main" val="3296574842"/>
                    </a:ext>
                  </a:extLst>
                </a:gridCol>
                <a:gridCol w="1730228">
                  <a:extLst>
                    <a:ext uri="{9D8B030D-6E8A-4147-A177-3AD203B41FA5}">
                      <a16:colId xmlns:a16="http://schemas.microsoft.com/office/drawing/2014/main" val="1172859223"/>
                    </a:ext>
                  </a:extLst>
                </a:gridCol>
              </a:tblGrid>
              <a:tr h="271388">
                <a:tc gridSpan="8">
                  <a:txBody>
                    <a:bodyPr/>
                    <a:lstStyle/>
                    <a:p>
                      <a:pPr marL="0" marR="0" algn="l">
                        <a:spcBef>
                          <a:spcPts val="0"/>
                        </a:spcBef>
                        <a:spcAft>
                          <a:spcPts val="0"/>
                        </a:spcAft>
                      </a:pPr>
                      <a:r>
                        <a:rPr lang="en-US" sz="1600" dirty="0">
                          <a:effectLst/>
                        </a:rPr>
                        <a:t>Annual Goal:   Students achieving at the meets level or above will increase from 48% to 58% as measured by the 2025 STAAR Reading Assessment.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rPr>
                        <a:t>Measurable Objective: The percent of students reading at/above grade level will increase by 10% as measured by STAR Reading Program.</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88829291"/>
                  </a:ext>
                </a:extLst>
              </a:tr>
              <a:tr h="542776">
                <a:tc>
                  <a:txBody>
                    <a:bodyPr/>
                    <a:lstStyle/>
                    <a:p>
                      <a:pPr marL="0" marR="0" algn="ctr">
                        <a:spcBef>
                          <a:spcPts val="0"/>
                        </a:spcBef>
                        <a:spcAft>
                          <a:spcPts val="0"/>
                        </a:spcAft>
                      </a:pPr>
                      <a:r>
                        <a:rPr lang="en-US" sz="1600" dirty="0">
                          <a:effectLst/>
                        </a:rPr>
                        <a:t>Strategy</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Persons Responsible/Title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Resources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Timeline</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Evidence of Implementation</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Evidence of Impact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Formative/</a:t>
                      </a:r>
                    </a:p>
                    <a:p>
                      <a:pPr marL="0" marR="0" algn="ctr">
                        <a:spcBef>
                          <a:spcPts val="0"/>
                        </a:spcBef>
                        <a:spcAft>
                          <a:spcPts val="0"/>
                        </a:spcAft>
                      </a:pPr>
                      <a:r>
                        <a:rPr lang="en-US" sz="1600" dirty="0">
                          <a:effectLst/>
                        </a:rPr>
                        <a:t>Summative Assessment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600" dirty="0">
                          <a:effectLst/>
                        </a:rPr>
                        <a:t>Title-I School-</a:t>
                      </a:r>
                    </a:p>
                    <a:p>
                      <a:pPr marL="0" marR="0" algn="ctr">
                        <a:spcBef>
                          <a:spcPts val="0"/>
                        </a:spcBef>
                        <a:spcAft>
                          <a:spcPts val="0"/>
                        </a:spcAft>
                      </a:pPr>
                      <a:r>
                        <a:rPr lang="en-US" sz="1600" dirty="0">
                          <a:effectLst/>
                        </a:rPr>
                        <a:t>wide Component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2082392395"/>
                  </a:ext>
                </a:extLst>
              </a:tr>
              <a:tr h="814164">
                <a:tc>
                  <a:txBody>
                    <a:bodyPr/>
                    <a:lstStyle/>
                    <a:p>
                      <a:pPr marL="0" marR="0" algn="ctr">
                        <a:spcBef>
                          <a:spcPts val="0"/>
                        </a:spcBef>
                        <a:spcAft>
                          <a:spcPts val="0"/>
                        </a:spcAft>
                      </a:pPr>
                      <a:r>
                        <a:rPr lang="en-US" sz="1600" dirty="0">
                          <a:effectLst/>
                        </a:rPr>
                        <a:t>Reading and writing will be implemented by all content teachers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Administration, Classroom Teachers, and Librarian</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Library books, Classroom libraries, MackinVia, STAR Reading reports</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Walkthroughs, STAR Library Reports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Walkthroughs, Teacher feedback, and Library Reports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Weekly Assessments, </a:t>
                      </a:r>
                    </a:p>
                    <a:p>
                      <a:pPr marL="0" marR="0" algn="ctr">
                        <a:spcBef>
                          <a:spcPts val="0"/>
                        </a:spcBef>
                        <a:spcAft>
                          <a:spcPts val="0"/>
                        </a:spcAft>
                      </a:pPr>
                      <a:r>
                        <a:rPr lang="en-US" sz="1400">
                          <a:effectLst/>
                        </a:rPr>
                        <a:t> Benchmark scores, Entry/Exit Tickets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400">
                          <a:effectLst/>
                        </a:rPr>
                        <a:t> </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1492736835"/>
                  </a:ext>
                </a:extLst>
              </a:tr>
              <a:tr h="542776">
                <a:tc>
                  <a:txBody>
                    <a:bodyPr/>
                    <a:lstStyle/>
                    <a:p>
                      <a:pPr marL="0" marR="0" algn="ctr">
                        <a:spcBef>
                          <a:spcPts val="0"/>
                        </a:spcBef>
                        <a:spcAft>
                          <a:spcPts val="0"/>
                        </a:spcAft>
                      </a:pPr>
                      <a:r>
                        <a:rPr lang="en-US" sz="1600" dirty="0">
                          <a:effectLst/>
                        </a:rPr>
                        <a:t>I-Ready, Reading Intervention Program</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Administration, All RLA Teachers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Computer Labs</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I-Ready Reports, Observations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I-Ready Reports, Individual level progress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I-Ready Quizzes, </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400">
                          <a:effectLst/>
                        </a:rPr>
                        <a:t> </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3257644677"/>
                  </a:ext>
                </a:extLst>
              </a:tr>
              <a:tr h="542776">
                <a:tc>
                  <a:txBody>
                    <a:bodyPr/>
                    <a:lstStyle/>
                    <a:p>
                      <a:pPr marL="0" marR="0" algn="ctr">
                        <a:spcBef>
                          <a:spcPts val="0"/>
                        </a:spcBef>
                        <a:spcAft>
                          <a:spcPts val="0"/>
                        </a:spcAft>
                      </a:pPr>
                      <a:r>
                        <a:rPr lang="en-US" sz="1600" dirty="0">
                          <a:effectLst/>
                        </a:rPr>
                        <a:t>Vocabulary Development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All RLA Teachers</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Flocabulary</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Flocabulary, Observations, Lesson Plans, Week at a Glance</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Student Lexiles, Assessments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Flocabulary assignments and quizzes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400">
                          <a:effectLst/>
                        </a:rPr>
                        <a:t> </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739973260"/>
                  </a:ext>
                </a:extLst>
              </a:tr>
              <a:tr h="474929">
                <a:tc>
                  <a:txBody>
                    <a:bodyPr/>
                    <a:lstStyle/>
                    <a:p>
                      <a:pPr marL="0" marR="0" algn="ctr">
                        <a:spcBef>
                          <a:spcPts val="0"/>
                        </a:spcBef>
                        <a:spcAft>
                          <a:spcPts val="0"/>
                        </a:spcAft>
                      </a:pPr>
                      <a:r>
                        <a:rPr lang="en-US" sz="1600">
                          <a:effectLst/>
                        </a:rPr>
                        <a:t>Tutoring RLA</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RLA Teachers, Administration</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Study Sync</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Tutoring Logs, Classroom Observations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 </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Benchmark Scores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400">
                          <a:effectLst/>
                        </a:rPr>
                        <a:t> </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1337524903"/>
                  </a:ext>
                </a:extLst>
              </a:tr>
              <a:tr h="877146">
                <a:tc>
                  <a:txBody>
                    <a:bodyPr/>
                    <a:lstStyle/>
                    <a:p>
                      <a:pPr marL="0" marR="0" algn="ctr">
                        <a:spcBef>
                          <a:spcPts val="0"/>
                        </a:spcBef>
                        <a:spcAft>
                          <a:spcPts val="0"/>
                        </a:spcAft>
                      </a:pPr>
                      <a:r>
                        <a:rPr lang="en-US" sz="1600" dirty="0">
                          <a:effectLst/>
                        </a:rPr>
                        <a:t>After school, Saturday, Academies, Annotation, A.C.E. Writing Strategies, WICOR, &amp; Close Reading</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Librarian and RLA Teachers</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A.C.E. Writing Strategies, STAAR Reading Passages, Sentence Strips</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Student Annotation Samples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 </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Benchmark Scores</a:t>
                      </a:r>
                    </a:p>
                    <a:p>
                      <a:pPr marL="0" marR="0" algn="ctr">
                        <a:spcBef>
                          <a:spcPts val="0"/>
                        </a:spcBef>
                        <a:spcAft>
                          <a:spcPts val="0"/>
                        </a:spcAft>
                      </a:pPr>
                      <a:r>
                        <a:rPr lang="en-US" sz="1400">
                          <a:effectLst/>
                        </a:rPr>
                        <a:t> </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400">
                          <a:effectLst/>
                        </a:rPr>
                        <a:t> </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937037550"/>
                  </a:ext>
                </a:extLst>
              </a:tr>
              <a:tr h="474929">
                <a:tc>
                  <a:txBody>
                    <a:bodyPr/>
                    <a:lstStyle/>
                    <a:p>
                      <a:pPr marL="0" marR="0" algn="ctr">
                        <a:spcBef>
                          <a:spcPts val="0"/>
                        </a:spcBef>
                        <a:spcAft>
                          <a:spcPts val="0"/>
                        </a:spcAft>
                      </a:pPr>
                      <a:r>
                        <a:rPr lang="en-US" sz="1600" dirty="0">
                          <a:effectLst/>
                        </a:rPr>
                        <a:t>MackinVia/</a:t>
                      </a:r>
                      <a:r>
                        <a:rPr lang="en-US" sz="1600" dirty="0" err="1">
                          <a:effectLst/>
                        </a:rPr>
                        <a:t>MyOn</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All Teachers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Website</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400" dirty="0">
                          <a:effectLst/>
                        </a:rPr>
                        <a:t> </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Teacher Certificate</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Classroom Observations, Lesson plans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Mini Assessments, Benchmarks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400" dirty="0">
                          <a:effectLst/>
                        </a:rPr>
                        <a:t> </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1849935973"/>
                  </a:ext>
                </a:extLst>
              </a:tr>
              <a:tr h="814164">
                <a:tc>
                  <a:txBody>
                    <a:bodyPr/>
                    <a:lstStyle/>
                    <a:p>
                      <a:pPr marL="0" marR="0" algn="ctr">
                        <a:spcBef>
                          <a:spcPts val="0"/>
                        </a:spcBef>
                        <a:spcAft>
                          <a:spcPts val="0"/>
                        </a:spcAft>
                      </a:pPr>
                      <a:r>
                        <a:rPr lang="en-US" sz="1600" dirty="0">
                          <a:effectLst/>
                        </a:rPr>
                        <a:t>Gretchen Bernabe RLA Strategies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RLA Teachers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Professional Development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Student Progress sheets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a:effectLst/>
                        </a:rPr>
                        <a:t>Classroom Observations, Lesson plans</a:t>
                      </a:r>
                    </a:p>
                    <a:p>
                      <a:pPr marL="0" marR="0" algn="ctr">
                        <a:spcBef>
                          <a:spcPts val="0"/>
                        </a:spcBef>
                        <a:spcAft>
                          <a:spcPts val="0"/>
                        </a:spcAft>
                      </a:pPr>
                      <a:r>
                        <a:rPr lang="en-US" sz="1600">
                          <a:effectLst/>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a:effectLst/>
                        </a:rPr>
                        <a:t>Mini Assessments, Benchmarks</a:t>
                      </a:r>
                    </a:p>
                    <a:p>
                      <a:pPr marL="0" marR="0" algn="ctr">
                        <a:spcBef>
                          <a:spcPts val="0"/>
                        </a:spcBef>
                        <a:spcAft>
                          <a:spcPts val="0"/>
                        </a:spcAft>
                      </a:pPr>
                      <a:r>
                        <a:rPr lang="en-US" sz="1600">
                          <a:effectLst/>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2807032156"/>
                  </a:ext>
                </a:extLst>
              </a:tr>
              <a:tr h="199876">
                <a:tc>
                  <a:txBody>
                    <a:bodyPr/>
                    <a:lstStyle/>
                    <a:p>
                      <a:pPr marL="0" marR="0" algn="ctr">
                        <a:spcBef>
                          <a:spcPts val="0"/>
                        </a:spcBef>
                        <a:spcAft>
                          <a:spcPts val="0"/>
                        </a:spcAft>
                      </a:pPr>
                      <a:r>
                        <a:rPr lang="en-US" sz="1600">
                          <a:effectLst/>
                        </a:rPr>
                        <a:t>AVID Elective, WICOR, CIF Strategies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a:effectLst/>
                        </a:rPr>
                        <a:t>Mr. Gabriel Villarreal, All Teachers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a:effectLst/>
                        </a:rPr>
                        <a:t>Professional Development</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a:effectLst/>
                        </a:rPr>
                        <a:t>Student Artifacts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CLC Agendas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a:effectLst/>
                        </a:rPr>
                        <a:t>Mini Assessments, Benchmarks, STAAR Results</a:t>
                      </a:r>
                    </a:p>
                    <a:p>
                      <a:pPr marL="0" marR="0" algn="ctr">
                        <a:spcBef>
                          <a:spcPts val="0"/>
                        </a:spcBef>
                        <a:spcAft>
                          <a:spcPts val="0"/>
                        </a:spcAft>
                      </a:pPr>
                      <a:r>
                        <a:rPr lang="en-US" sz="1600">
                          <a:effectLst/>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3938856218"/>
                  </a:ext>
                </a:extLst>
              </a:tr>
              <a:tr h="306556">
                <a:tc>
                  <a:txBody>
                    <a:bodyPr/>
                    <a:lstStyle/>
                    <a:p>
                      <a:pPr marL="0" marR="0" algn="ctr">
                        <a:spcBef>
                          <a:spcPts val="0"/>
                        </a:spcBef>
                        <a:spcAft>
                          <a:spcPts val="0"/>
                        </a:spcAft>
                      </a:pPr>
                      <a:r>
                        <a:rPr lang="en-US" sz="1600" dirty="0">
                          <a:effectLst/>
                        </a:rPr>
                        <a:t>Individual Student Growth Plans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RLA teachers, Inclusion Teachers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DMAC Reports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Student Progress sheets</a:t>
                      </a:r>
                    </a:p>
                    <a:p>
                      <a:pPr marL="0" marR="0" algn="ctr">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Classroom Observations, Parental Awareness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Mini Assessments, Benchmarks, STAAR Results</a:t>
                      </a:r>
                    </a:p>
                    <a:p>
                      <a:pPr marL="0" marR="0" algn="ctr">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2303377662"/>
                  </a:ext>
                </a:extLst>
              </a:tr>
            </a:tbl>
          </a:graphicData>
        </a:graphic>
      </p:graphicFrame>
      <p:sp>
        <p:nvSpPr>
          <p:cNvPr id="2" name="Slide Number Placeholder 1">
            <a:extLst>
              <a:ext uri="{FF2B5EF4-FFF2-40B4-BE49-F238E27FC236}">
                <a16:creationId xmlns:a16="http://schemas.microsoft.com/office/drawing/2014/main" id="{0871C5B6-FB76-DB3F-640C-AC6459CD29B9}"/>
              </a:ext>
            </a:extLst>
          </p:cNvPr>
          <p:cNvSpPr>
            <a:spLocks noGrp="1"/>
          </p:cNvSpPr>
          <p:nvPr>
            <p:ph type="sldNum" sz="quarter" idx="12"/>
          </p:nvPr>
        </p:nvSpPr>
        <p:spPr>
          <a:xfrm>
            <a:off x="16002000" y="9769610"/>
            <a:ext cx="2133600" cy="365125"/>
          </a:xfrm>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4233749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6A634A-8E01-1704-CA32-EBA2390CD5B2}"/>
              </a:ext>
            </a:extLst>
          </p:cNvPr>
          <p:cNvSpPr/>
          <p:nvPr/>
        </p:nvSpPr>
        <p:spPr>
          <a:xfrm>
            <a:off x="1" y="6360459"/>
            <a:ext cx="18288000" cy="3926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10"/>
          <p:cNvSpPr txBox="1"/>
          <p:nvPr/>
        </p:nvSpPr>
        <p:spPr>
          <a:xfrm>
            <a:off x="279610" y="726202"/>
            <a:ext cx="13678437"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Goal Area 1: Student Achievement- Reading Language Arts</a:t>
            </a:r>
          </a:p>
        </p:txBody>
      </p:sp>
      <p:graphicFrame>
        <p:nvGraphicFramePr>
          <p:cNvPr id="3" name="Table 2">
            <a:extLst>
              <a:ext uri="{FF2B5EF4-FFF2-40B4-BE49-F238E27FC236}">
                <a16:creationId xmlns:a16="http://schemas.microsoft.com/office/drawing/2014/main" id="{62ABB9D4-AF0B-B1C0-359E-D91C6C8ECE9B}"/>
              </a:ext>
            </a:extLst>
          </p:cNvPr>
          <p:cNvGraphicFramePr>
            <a:graphicFrameLocks noGrp="1"/>
          </p:cNvGraphicFramePr>
          <p:nvPr>
            <p:extLst>
              <p:ext uri="{D42A27DB-BD31-4B8C-83A1-F6EECF244321}">
                <p14:modId xmlns:p14="http://schemas.microsoft.com/office/powerpoint/2010/main" val="2991542926"/>
              </p:ext>
            </p:extLst>
          </p:nvPr>
        </p:nvGraphicFramePr>
        <p:xfrm>
          <a:off x="254104" y="1673493"/>
          <a:ext cx="17779791" cy="8394035"/>
        </p:xfrm>
        <a:graphic>
          <a:graphicData uri="http://schemas.openxmlformats.org/drawingml/2006/table">
            <a:tbl>
              <a:tblPr firstRow="1" firstCol="1" bandRow="1">
                <a:tableStyleId>{5C22544A-7EE6-4342-B048-85BDC9FD1C3A}</a:tableStyleId>
              </a:tblPr>
              <a:tblGrid>
                <a:gridCol w="2243038">
                  <a:extLst>
                    <a:ext uri="{9D8B030D-6E8A-4147-A177-3AD203B41FA5}">
                      <a16:colId xmlns:a16="http://schemas.microsoft.com/office/drawing/2014/main" val="2576515541"/>
                    </a:ext>
                  </a:extLst>
                </a:gridCol>
                <a:gridCol w="2299110">
                  <a:extLst>
                    <a:ext uri="{9D8B030D-6E8A-4147-A177-3AD203B41FA5}">
                      <a16:colId xmlns:a16="http://schemas.microsoft.com/office/drawing/2014/main" val="3340467389"/>
                    </a:ext>
                  </a:extLst>
                </a:gridCol>
                <a:gridCol w="2130881">
                  <a:extLst>
                    <a:ext uri="{9D8B030D-6E8A-4147-A177-3AD203B41FA5}">
                      <a16:colId xmlns:a16="http://schemas.microsoft.com/office/drawing/2014/main" val="4260175217"/>
                    </a:ext>
                  </a:extLst>
                </a:gridCol>
                <a:gridCol w="2130881">
                  <a:extLst>
                    <a:ext uri="{9D8B030D-6E8A-4147-A177-3AD203B41FA5}">
                      <a16:colId xmlns:a16="http://schemas.microsoft.com/office/drawing/2014/main" val="1159613258"/>
                    </a:ext>
                  </a:extLst>
                </a:gridCol>
                <a:gridCol w="2766414">
                  <a:extLst>
                    <a:ext uri="{9D8B030D-6E8A-4147-A177-3AD203B41FA5}">
                      <a16:colId xmlns:a16="http://schemas.microsoft.com/office/drawing/2014/main" val="3125600158"/>
                    </a:ext>
                  </a:extLst>
                </a:gridCol>
                <a:gridCol w="2149579">
                  <a:extLst>
                    <a:ext uri="{9D8B030D-6E8A-4147-A177-3AD203B41FA5}">
                      <a16:colId xmlns:a16="http://schemas.microsoft.com/office/drawing/2014/main" val="3097965903"/>
                    </a:ext>
                  </a:extLst>
                </a:gridCol>
                <a:gridCol w="2317801">
                  <a:extLst>
                    <a:ext uri="{9D8B030D-6E8A-4147-A177-3AD203B41FA5}">
                      <a16:colId xmlns:a16="http://schemas.microsoft.com/office/drawing/2014/main" val="3296574842"/>
                    </a:ext>
                  </a:extLst>
                </a:gridCol>
                <a:gridCol w="1742087">
                  <a:extLst>
                    <a:ext uri="{9D8B030D-6E8A-4147-A177-3AD203B41FA5}">
                      <a16:colId xmlns:a16="http://schemas.microsoft.com/office/drawing/2014/main" val="1172859223"/>
                    </a:ext>
                  </a:extLst>
                </a:gridCol>
              </a:tblGrid>
              <a:tr h="272472">
                <a:tc gridSpan="8">
                  <a:txBody>
                    <a:bodyPr/>
                    <a:lstStyle/>
                    <a:p>
                      <a:pPr marL="0" marR="0" algn="l">
                        <a:spcBef>
                          <a:spcPts val="0"/>
                        </a:spcBef>
                        <a:spcAft>
                          <a:spcPts val="0"/>
                        </a:spcAft>
                      </a:pPr>
                      <a:r>
                        <a:rPr lang="en-US" sz="1800" b="0" dirty="0">
                          <a:effectLst/>
                        </a:rPr>
                        <a:t>Annual Goal:   Students achieving at the meets level or above will increase from 48% to 58% as measured by the 2025 STAAR Reading Assessment.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rPr>
                        <a:t>Measurable Objective: The percent of students reading at/above grade level will increase by 10% as measured by STAR Reading Program.</a:t>
                      </a:r>
                      <a:endParaRPr lang="en-US" sz="1800" b="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88829291"/>
                  </a:ext>
                </a:extLst>
              </a:tr>
              <a:tr h="544944">
                <a:tc>
                  <a:txBody>
                    <a:bodyPr/>
                    <a:lstStyle/>
                    <a:p>
                      <a:pPr marL="0" marR="0" algn="ctr">
                        <a:spcBef>
                          <a:spcPts val="0"/>
                        </a:spcBef>
                        <a:spcAft>
                          <a:spcPts val="0"/>
                        </a:spcAft>
                      </a:pPr>
                      <a:r>
                        <a:rPr lang="en-US" sz="1600" b="1">
                          <a:effectLst/>
                        </a:rPr>
                        <a:t>Strategy</a:t>
                      </a:r>
                      <a:endParaRPr lang="en-US" sz="1600" b="1">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a:effectLst/>
                        </a:rPr>
                        <a:t>Persons Responsible/Title </a:t>
                      </a:r>
                      <a:endParaRPr lang="en-US" sz="1600" b="1">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a:effectLst/>
                        </a:rPr>
                        <a:t>Resources</a:t>
                      </a:r>
                      <a:endParaRPr lang="en-US" sz="1600" b="1">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a:effectLst/>
                        </a:rPr>
                        <a:t>Timeline</a:t>
                      </a:r>
                      <a:endParaRPr lang="en-US" sz="1600" b="1">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rPr>
                        <a:t>Evidence of Implementation</a:t>
                      </a:r>
                      <a:endParaRPr lang="en-US" sz="1600" b="1"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a:effectLst/>
                        </a:rPr>
                        <a:t>Evidence of Impact</a:t>
                      </a:r>
                      <a:endParaRPr lang="en-US" sz="1600" b="1">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a:effectLst/>
                        </a:rPr>
                        <a:t>Formative/</a:t>
                      </a:r>
                    </a:p>
                    <a:p>
                      <a:pPr marL="0" marR="0" algn="ctr">
                        <a:spcBef>
                          <a:spcPts val="0"/>
                        </a:spcBef>
                        <a:spcAft>
                          <a:spcPts val="0"/>
                        </a:spcAft>
                      </a:pPr>
                      <a:r>
                        <a:rPr lang="en-US" sz="1600" b="1">
                          <a:effectLst/>
                        </a:rPr>
                        <a:t>Summative Assessment</a:t>
                      </a:r>
                      <a:endParaRPr lang="en-US" sz="1600" b="1">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600" b="1" dirty="0">
                          <a:effectLst/>
                        </a:rPr>
                        <a:t>Title-I School-</a:t>
                      </a:r>
                    </a:p>
                    <a:p>
                      <a:pPr marL="0" marR="0" algn="ctr">
                        <a:spcBef>
                          <a:spcPts val="0"/>
                        </a:spcBef>
                        <a:spcAft>
                          <a:spcPts val="0"/>
                        </a:spcAft>
                      </a:pPr>
                      <a:r>
                        <a:rPr lang="en-US" sz="1600" b="1" dirty="0">
                          <a:effectLst/>
                        </a:rPr>
                        <a:t>wide Component</a:t>
                      </a:r>
                      <a:endParaRPr lang="en-US" sz="1600" b="1"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2082392395"/>
                  </a:ext>
                </a:extLst>
              </a:tr>
              <a:tr h="817416">
                <a:tc>
                  <a:txBody>
                    <a:bodyPr/>
                    <a:lstStyle/>
                    <a:p>
                      <a:pPr marL="0" marR="0" algn="ctr">
                        <a:spcBef>
                          <a:spcPts val="0"/>
                        </a:spcBef>
                        <a:spcAft>
                          <a:spcPts val="0"/>
                        </a:spcAft>
                      </a:pPr>
                      <a:r>
                        <a:rPr lang="en-US" sz="1600" b="1" dirty="0">
                          <a:effectLst/>
                        </a:rPr>
                        <a:t>Collect Student Artifacts</a:t>
                      </a:r>
                      <a:endParaRPr lang="en-US" sz="1600" b="1"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All Teachers</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Lesson Plans</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Student Artifacts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Classroom Observations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Lesson Plans/ Week at a Glance, TELPAS/STAAR Participation</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400" dirty="0">
                          <a:effectLst/>
                        </a:rPr>
                        <a:t> </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1725508174"/>
                  </a:ext>
                </a:extLst>
              </a:tr>
              <a:tr h="1362361">
                <a:tc>
                  <a:txBody>
                    <a:bodyPr/>
                    <a:lstStyle/>
                    <a:p>
                      <a:pPr marL="0" marR="0" algn="ctr">
                        <a:spcBef>
                          <a:spcPts val="0"/>
                        </a:spcBef>
                        <a:spcAft>
                          <a:spcPts val="0"/>
                        </a:spcAft>
                      </a:pPr>
                      <a:r>
                        <a:rPr lang="en-US" sz="1600" b="1" dirty="0">
                          <a:effectLst/>
                        </a:rPr>
                        <a:t>PD on differentiation instruction/ A.C.E. Writing Strategy, TELPAS/STAAR Parent Meeting</a:t>
                      </a:r>
                      <a:endParaRPr lang="en-US" sz="1600" b="1"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Alma Martinez/ All Teachers/ CLL/ Administration/ RLA Department Head</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PowerPoint</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Lesson Plans and Classroom Observations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Student Writing Samples, Entry/Exit Tickets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 </a:t>
                      </a:r>
                    </a:p>
                    <a:p>
                      <a:pPr marL="0" marR="0" algn="ctr">
                        <a:spcBef>
                          <a:spcPts val="0"/>
                        </a:spcBef>
                        <a:spcAft>
                          <a:spcPts val="0"/>
                        </a:spcAft>
                      </a:pPr>
                      <a:r>
                        <a:rPr lang="en-US" sz="1400">
                          <a:effectLst/>
                        </a:rPr>
                        <a:t> </a:t>
                      </a:r>
                    </a:p>
                    <a:p>
                      <a:pPr marL="0" marR="0" algn="ctr">
                        <a:spcBef>
                          <a:spcPts val="0"/>
                        </a:spcBef>
                        <a:spcAft>
                          <a:spcPts val="0"/>
                        </a:spcAft>
                      </a:pPr>
                      <a:r>
                        <a:rPr lang="en-US" sz="1400">
                          <a:effectLst/>
                        </a:rPr>
                        <a:t>Benchmark/ TELPAS Scores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400">
                          <a:effectLst/>
                        </a:rPr>
                        <a:t> </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3834824995"/>
                  </a:ext>
                </a:extLst>
              </a:tr>
              <a:tr h="817416">
                <a:tc>
                  <a:txBody>
                    <a:bodyPr/>
                    <a:lstStyle/>
                    <a:p>
                      <a:pPr marL="0" marR="0" algn="ctr">
                        <a:spcBef>
                          <a:spcPts val="0"/>
                        </a:spcBef>
                        <a:spcAft>
                          <a:spcPts val="0"/>
                        </a:spcAft>
                      </a:pPr>
                      <a:r>
                        <a:rPr lang="en-US" sz="1600" b="1">
                          <a:effectLst/>
                        </a:rPr>
                        <a:t>TELPAS Practice: Listening, Speaking, Reading and Writing</a:t>
                      </a:r>
                      <a:endParaRPr lang="en-US" sz="1600" b="1">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RLA Teachers, RLA Administrator</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Summit K12 Program</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Tutoring Logs, Lesson Plans</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DMAC Reports, Student Writing Samples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 </a:t>
                      </a:r>
                    </a:p>
                    <a:p>
                      <a:pPr marL="0" marR="0" algn="ctr">
                        <a:spcBef>
                          <a:spcPts val="0"/>
                        </a:spcBef>
                        <a:spcAft>
                          <a:spcPts val="0"/>
                        </a:spcAft>
                      </a:pPr>
                      <a:r>
                        <a:rPr lang="en-US" sz="1400">
                          <a:effectLst/>
                        </a:rPr>
                        <a:t>Benchmark/ TELPAS Scores</a:t>
                      </a:r>
                    </a:p>
                    <a:p>
                      <a:pPr marL="0" marR="0" algn="ctr">
                        <a:spcBef>
                          <a:spcPts val="0"/>
                        </a:spcBef>
                        <a:spcAft>
                          <a:spcPts val="0"/>
                        </a:spcAft>
                      </a:pPr>
                      <a:r>
                        <a:rPr lang="en-US" sz="1400">
                          <a:effectLst/>
                        </a:rPr>
                        <a:t> </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400" dirty="0">
                          <a:effectLst/>
                        </a:rPr>
                        <a:t> </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2597339052"/>
                  </a:ext>
                </a:extLst>
              </a:tr>
              <a:tr h="817416">
                <a:tc>
                  <a:txBody>
                    <a:bodyPr/>
                    <a:lstStyle/>
                    <a:p>
                      <a:pPr marL="0" marR="0" algn="ctr">
                        <a:spcBef>
                          <a:spcPts val="0"/>
                        </a:spcBef>
                        <a:spcAft>
                          <a:spcPts val="0"/>
                        </a:spcAft>
                      </a:pPr>
                      <a:r>
                        <a:rPr lang="en-US" sz="1600" b="1">
                          <a:effectLst/>
                        </a:rPr>
                        <a:t>Professional Development – Writing to Learn</a:t>
                      </a:r>
                      <a:endParaRPr lang="en-US" sz="1600" b="1">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RLA Teachers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CIF Strategy Guidebook, A.C.E. Writing Strategy</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Lesson Plans and Writing Portfolios</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Student writing samples</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Mini Assessments, Benchmarks, STAAR Results</a:t>
                      </a:r>
                    </a:p>
                    <a:p>
                      <a:pPr marL="0" marR="0" algn="ctr">
                        <a:spcBef>
                          <a:spcPts val="0"/>
                        </a:spcBef>
                        <a:spcAft>
                          <a:spcPts val="0"/>
                        </a:spcAft>
                      </a:pPr>
                      <a:r>
                        <a:rPr lang="en-US" sz="1400" dirty="0">
                          <a:effectLst/>
                        </a:rPr>
                        <a:t> </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400" dirty="0">
                          <a:effectLst/>
                        </a:rPr>
                        <a:t> </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237268614"/>
                  </a:ext>
                </a:extLst>
              </a:tr>
              <a:tr h="1089889">
                <a:tc>
                  <a:txBody>
                    <a:bodyPr/>
                    <a:lstStyle/>
                    <a:p>
                      <a:pPr marL="0" marR="0" algn="ctr">
                        <a:spcBef>
                          <a:spcPts val="0"/>
                        </a:spcBef>
                        <a:spcAft>
                          <a:spcPts val="0"/>
                        </a:spcAft>
                      </a:pPr>
                      <a:r>
                        <a:rPr lang="en-US" sz="1600" b="1" dirty="0">
                          <a:effectLst/>
                        </a:rPr>
                        <a:t>After school, Saturday, Academies</a:t>
                      </a:r>
                      <a:endParaRPr lang="en-US" sz="1600" b="1"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RLA Teachers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A.C.E. Writing Strategies, STAAR Reading Passages, Sentence Strips</a:t>
                      </a:r>
                    </a:p>
                    <a:p>
                      <a:pPr marL="0" marR="0" algn="ctr">
                        <a:spcBef>
                          <a:spcPts val="0"/>
                        </a:spcBef>
                        <a:spcAft>
                          <a:spcPts val="0"/>
                        </a:spcAft>
                      </a:pPr>
                      <a:r>
                        <a:rPr lang="en-US" sz="1400">
                          <a:effectLst/>
                        </a:rPr>
                        <a:t>Study Sync</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a:effectLst/>
                        </a:rPr>
                        <a:t>Tutoring logs, Lesson Plans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 </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400" dirty="0">
                          <a:effectLst/>
                        </a:rPr>
                        <a:t> </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400" dirty="0">
                          <a:effectLst/>
                        </a:rPr>
                        <a:t> </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1039482211"/>
                  </a:ext>
                </a:extLst>
              </a:tr>
              <a:tr h="272472">
                <a:tc gridSpan="8">
                  <a:txBody>
                    <a:bodyPr/>
                    <a:lstStyle/>
                    <a:p>
                      <a:pPr marL="0" marR="0" algn="ctr">
                        <a:spcBef>
                          <a:spcPts val="0"/>
                        </a:spcBef>
                        <a:spcAft>
                          <a:spcPts val="0"/>
                        </a:spcAft>
                      </a:pPr>
                      <a:r>
                        <a:rPr lang="en-US" sz="2000" dirty="0">
                          <a:effectLst/>
                        </a:rPr>
                        <a:t>Goal Area 1 Action Steps: Reading Language Arts</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15534347"/>
                  </a:ext>
                </a:extLst>
              </a:tr>
              <a:tr h="2091153">
                <a:tc gridSpan="8">
                  <a:txBody>
                    <a:bodyPr/>
                    <a:lstStyle/>
                    <a:p>
                      <a:pPr marL="457200" marR="0" algn="l">
                        <a:lnSpc>
                          <a:spcPct val="107000"/>
                        </a:lnSpc>
                        <a:spcBef>
                          <a:spcPts val="0"/>
                        </a:spcBef>
                        <a:spcAft>
                          <a:spcPts val="0"/>
                        </a:spcAft>
                      </a:pPr>
                      <a:r>
                        <a:rPr lang="en-US" sz="1600" dirty="0">
                          <a:effectLst/>
                        </a:rPr>
                        <a:t> </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Test all students in library’s STAR &amp; share results with all teachers </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Register RLA teachers for professional development</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Plan to provide professional development for teachers in annotation, WICOR, A.C.E. writing strategy, CIF Strategies, and Close Reading</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Professional Learning Community scheduled every Tuesday</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Create tutoring schedule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23183" marR="23183"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25515342"/>
                  </a:ext>
                </a:extLst>
              </a:tr>
            </a:tbl>
          </a:graphicData>
        </a:graphic>
      </p:graphicFrame>
      <p:sp>
        <p:nvSpPr>
          <p:cNvPr id="4" name="Slide Number Placeholder 3">
            <a:extLst>
              <a:ext uri="{FF2B5EF4-FFF2-40B4-BE49-F238E27FC236}">
                <a16:creationId xmlns:a16="http://schemas.microsoft.com/office/drawing/2014/main" id="{EF2A2DF4-72AB-43A7-99D3-F52F17AF7D7C}"/>
              </a:ext>
            </a:extLst>
          </p:cNvPr>
          <p:cNvSpPr>
            <a:spLocks noGrp="1"/>
          </p:cNvSpPr>
          <p:nvPr>
            <p:ph type="sldNum" sz="quarter" idx="12"/>
          </p:nvPr>
        </p:nvSpPr>
        <p:spPr>
          <a:xfrm>
            <a:off x="16154400" y="9921875"/>
            <a:ext cx="2133600" cy="365125"/>
          </a:xfrm>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1675808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466D14E-E04C-5282-0448-1A23F240ED5C}"/>
              </a:ext>
            </a:extLst>
          </p:cNvPr>
          <p:cNvSpPr/>
          <p:nvPr/>
        </p:nvSpPr>
        <p:spPr>
          <a:xfrm>
            <a:off x="1" y="6360459"/>
            <a:ext cx="18288000" cy="3926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10"/>
          <p:cNvSpPr txBox="1"/>
          <p:nvPr/>
        </p:nvSpPr>
        <p:spPr>
          <a:xfrm>
            <a:off x="279610" y="726202"/>
            <a:ext cx="13678437"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Goal Area 2: Student Achievement- Math</a:t>
            </a:r>
          </a:p>
        </p:txBody>
      </p:sp>
      <p:graphicFrame>
        <p:nvGraphicFramePr>
          <p:cNvPr id="3" name="Table 2">
            <a:extLst>
              <a:ext uri="{FF2B5EF4-FFF2-40B4-BE49-F238E27FC236}">
                <a16:creationId xmlns:a16="http://schemas.microsoft.com/office/drawing/2014/main" id="{62ABB9D4-AF0B-B1C0-359E-D91C6C8ECE9B}"/>
              </a:ext>
            </a:extLst>
          </p:cNvPr>
          <p:cNvGraphicFramePr>
            <a:graphicFrameLocks noGrp="1"/>
          </p:cNvGraphicFramePr>
          <p:nvPr>
            <p:extLst>
              <p:ext uri="{D42A27DB-BD31-4B8C-83A1-F6EECF244321}">
                <p14:modId xmlns:p14="http://schemas.microsoft.com/office/powerpoint/2010/main" val="1101157958"/>
              </p:ext>
            </p:extLst>
          </p:nvPr>
        </p:nvGraphicFramePr>
        <p:xfrm>
          <a:off x="430306" y="1673492"/>
          <a:ext cx="17508070" cy="6098908"/>
        </p:xfrm>
        <a:graphic>
          <a:graphicData uri="http://schemas.openxmlformats.org/drawingml/2006/table">
            <a:tbl>
              <a:tblPr firstRow="1" firstCol="1" bandRow="1">
                <a:tableStyleId>{5C22544A-7EE6-4342-B048-85BDC9FD1C3A}</a:tableStyleId>
              </a:tblPr>
              <a:tblGrid>
                <a:gridCol w="3482788">
                  <a:extLst>
                    <a:ext uri="{9D8B030D-6E8A-4147-A177-3AD203B41FA5}">
                      <a16:colId xmlns:a16="http://schemas.microsoft.com/office/drawing/2014/main" val="2576515541"/>
                    </a:ext>
                  </a:extLst>
                </a:gridCol>
                <a:gridCol w="1828800">
                  <a:extLst>
                    <a:ext uri="{9D8B030D-6E8A-4147-A177-3AD203B41FA5}">
                      <a16:colId xmlns:a16="http://schemas.microsoft.com/office/drawing/2014/main" val="3340467389"/>
                    </a:ext>
                  </a:extLst>
                </a:gridCol>
                <a:gridCol w="1165323">
                  <a:extLst>
                    <a:ext uri="{9D8B030D-6E8A-4147-A177-3AD203B41FA5}">
                      <a16:colId xmlns:a16="http://schemas.microsoft.com/office/drawing/2014/main" val="4260175217"/>
                    </a:ext>
                  </a:extLst>
                </a:gridCol>
                <a:gridCol w="2116377">
                  <a:extLst>
                    <a:ext uri="{9D8B030D-6E8A-4147-A177-3AD203B41FA5}">
                      <a16:colId xmlns:a16="http://schemas.microsoft.com/office/drawing/2014/main" val="1159613258"/>
                    </a:ext>
                  </a:extLst>
                </a:gridCol>
                <a:gridCol w="2747583">
                  <a:extLst>
                    <a:ext uri="{9D8B030D-6E8A-4147-A177-3AD203B41FA5}">
                      <a16:colId xmlns:a16="http://schemas.microsoft.com/office/drawing/2014/main" val="3125600158"/>
                    </a:ext>
                  </a:extLst>
                </a:gridCol>
                <a:gridCol w="2012058">
                  <a:extLst>
                    <a:ext uri="{9D8B030D-6E8A-4147-A177-3AD203B41FA5}">
                      <a16:colId xmlns:a16="http://schemas.microsoft.com/office/drawing/2014/main" val="3097965903"/>
                    </a:ext>
                  </a:extLst>
                </a:gridCol>
                <a:gridCol w="2393577">
                  <a:extLst>
                    <a:ext uri="{9D8B030D-6E8A-4147-A177-3AD203B41FA5}">
                      <a16:colId xmlns:a16="http://schemas.microsoft.com/office/drawing/2014/main" val="3296574842"/>
                    </a:ext>
                  </a:extLst>
                </a:gridCol>
                <a:gridCol w="1761564">
                  <a:extLst>
                    <a:ext uri="{9D8B030D-6E8A-4147-A177-3AD203B41FA5}">
                      <a16:colId xmlns:a16="http://schemas.microsoft.com/office/drawing/2014/main" val="1172859223"/>
                    </a:ext>
                  </a:extLst>
                </a:gridCol>
              </a:tblGrid>
              <a:tr h="271388">
                <a:tc gridSpan="8">
                  <a:txBody>
                    <a:bodyPr/>
                    <a:lstStyle/>
                    <a:p>
                      <a:pPr marL="0" marR="0" algn="l">
                        <a:spcBef>
                          <a:spcPts val="0"/>
                        </a:spcBef>
                        <a:spcAft>
                          <a:spcPts val="0"/>
                        </a:spcAft>
                      </a:pPr>
                      <a:r>
                        <a:rPr lang="en-US" sz="1600" b="0" dirty="0">
                          <a:effectLst/>
                        </a:rPr>
                        <a:t>Annual Goal:   </a:t>
                      </a:r>
                      <a:r>
                        <a:rPr lang="en-US" sz="1600" b="1" kern="1200" dirty="0">
                          <a:solidFill>
                            <a:schemeClr val="lt1"/>
                          </a:solidFill>
                          <a:effectLst/>
                          <a:latin typeface="+mn-lt"/>
                          <a:ea typeface="+mn-ea"/>
                          <a:cs typeface="+mn-cs"/>
                        </a:rPr>
                        <a:t>Students achieving at the meets level or above will increase from 38% to 48% as measured by the 2025 STAAR Math Assessment. </a:t>
                      </a:r>
                    </a:p>
                    <a:p>
                      <a:pPr marL="0" marR="0" algn="l">
                        <a:spcBef>
                          <a:spcPts val="0"/>
                        </a:spcBef>
                        <a:spcAft>
                          <a:spcPts val="0"/>
                        </a:spcAft>
                      </a:pPr>
                      <a:r>
                        <a:rPr lang="en-US" sz="1600" b="0" dirty="0">
                          <a:effectLst/>
                        </a:rPr>
                        <a:t>Measurable Objective: </a:t>
                      </a:r>
                      <a:r>
                        <a:rPr lang="en-US" sz="1600" b="1" kern="1200" dirty="0">
                          <a:solidFill>
                            <a:schemeClr val="lt1"/>
                          </a:solidFill>
                          <a:effectLst/>
                          <a:latin typeface="+mn-lt"/>
                          <a:ea typeface="+mn-ea"/>
                          <a:cs typeface="+mn-cs"/>
                        </a:rPr>
                        <a:t>100% of students will improve mathematics skills with weekly assessments throughout the school year. </a:t>
                      </a:r>
                      <a:endParaRPr lang="en-US" sz="1600" b="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88829291"/>
                  </a:ext>
                </a:extLst>
              </a:tr>
              <a:tr h="542776">
                <a:tc>
                  <a:txBody>
                    <a:bodyPr/>
                    <a:lstStyle/>
                    <a:p>
                      <a:pPr marL="0" marR="0" algn="ctr">
                        <a:spcBef>
                          <a:spcPts val="0"/>
                        </a:spcBef>
                        <a:spcAft>
                          <a:spcPts val="0"/>
                        </a:spcAft>
                      </a:pPr>
                      <a:r>
                        <a:rPr lang="en-US" sz="1600" b="1" dirty="0">
                          <a:effectLst/>
                          <a:latin typeface="+mn-lt"/>
                        </a:rPr>
                        <a:t>Strategy</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Persons Responsible/Title </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Resources</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Timeline</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Evidence of Implementation</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Evidence of Impact</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Formative/</a:t>
                      </a:r>
                    </a:p>
                    <a:p>
                      <a:pPr marL="0" marR="0" algn="ctr">
                        <a:spcBef>
                          <a:spcPts val="0"/>
                        </a:spcBef>
                        <a:spcAft>
                          <a:spcPts val="0"/>
                        </a:spcAft>
                      </a:pPr>
                      <a:r>
                        <a:rPr lang="en-US" sz="1600" b="1" dirty="0">
                          <a:effectLst/>
                          <a:latin typeface="+mn-lt"/>
                        </a:rPr>
                        <a:t>Summative Assessment</a:t>
                      </a:r>
                      <a:endParaRPr lang="en-US" sz="1600" b="1" dirty="0">
                        <a:effectLst/>
                        <a:latin typeface="+mn-lt"/>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600" b="1" dirty="0">
                          <a:effectLst/>
                          <a:latin typeface="+mn-lt"/>
                        </a:rPr>
                        <a:t>Title-I School-</a:t>
                      </a:r>
                    </a:p>
                    <a:p>
                      <a:pPr marL="0" marR="0" algn="ctr">
                        <a:spcBef>
                          <a:spcPts val="0"/>
                        </a:spcBef>
                        <a:spcAft>
                          <a:spcPts val="0"/>
                        </a:spcAft>
                      </a:pPr>
                      <a:r>
                        <a:rPr lang="en-US" sz="1600" b="1" dirty="0">
                          <a:effectLst/>
                          <a:latin typeface="+mn-lt"/>
                        </a:rPr>
                        <a:t>wide Component</a:t>
                      </a:r>
                      <a:endParaRPr lang="en-US" sz="1600" b="1" dirty="0">
                        <a:effectLst/>
                        <a:latin typeface="+mn-lt"/>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2082392395"/>
                  </a:ext>
                </a:extLst>
              </a:tr>
              <a:tr h="814164">
                <a:tc>
                  <a:txBody>
                    <a:bodyPr/>
                    <a:lstStyle/>
                    <a:p>
                      <a:pPr marL="0" marR="0" algn="l">
                        <a:spcBef>
                          <a:spcPts val="0"/>
                        </a:spcBef>
                        <a:spcAft>
                          <a:spcPts val="0"/>
                        </a:spcAft>
                      </a:pPr>
                      <a:r>
                        <a:rPr lang="en-US" sz="1600" b="1" dirty="0">
                          <a:effectLst/>
                          <a:latin typeface="+mn-lt"/>
                          <a:ea typeface="Yu Mincho" panose="02020400000000000000" pitchFamily="18" charset="-128"/>
                          <a:cs typeface="Arial" panose="020B0604020202020204" pitchFamily="34" charset="0"/>
                        </a:rPr>
                        <a:t>TI-</a:t>
                      </a:r>
                      <a:r>
                        <a:rPr lang="en-US" sz="1600" b="1" dirty="0" err="1">
                          <a:effectLst/>
                          <a:latin typeface="+mn-lt"/>
                          <a:ea typeface="Yu Mincho" panose="02020400000000000000" pitchFamily="18" charset="-128"/>
                          <a:cs typeface="Arial" panose="020B0604020202020204" pitchFamily="34" charset="0"/>
                        </a:rPr>
                        <a:t>NSpire</a:t>
                      </a:r>
                      <a:r>
                        <a:rPr lang="en-US" sz="1600" b="1" dirty="0">
                          <a:effectLst/>
                          <a:latin typeface="+mn-lt"/>
                          <a:ea typeface="Yu Mincho" panose="02020400000000000000" pitchFamily="18" charset="-128"/>
                          <a:cs typeface="Arial" panose="020B0604020202020204" pitchFamily="34" charset="0"/>
                        </a:rPr>
                        <a:t> Calculators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Math Administrator/CIT</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Calculators</a:t>
                      </a:r>
                    </a:p>
                  </a:txBody>
                  <a:tcPr marL="114300" marR="11430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Classroom Observations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Weekly Assessments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CBA’s, Benchmarks, and STAAR</a:t>
                      </a:r>
                    </a:p>
                  </a:txBody>
                  <a:tcPr marL="114300" marR="114300" marT="0" marB="0" anchor="ctr"/>
                </a:tc>
                <a:tc>
                  <a:txBody>
                    <a:bodyPr/>
                    <a:lstStyle/>
                    <a:p>
                      <a:pPr marL="0" marR="0" algn="l">
                        <a:spcBef>
                          <a:spcPts val="0"/>
                        </a:spcBef>
                        <a:spcAft>
                          <a:spcPts val="0"/>
                        </a:spcAft>
                      </a:pPr>
                      <a:r>
                        <a:rPr lang="en-US" sz="1600" b="0">
                          <a:effectLst/>
                          <a:latin typeface="+mn-lt"/>
                        </a:rPr>
                        <a:t> </a:t>
                      </a:r>
                      <a:endParaRPr lang="en-US" sz="1600" b="0">
                        <a:effectLst/>
                        <a:latin typeface="+mn-lt"/>
                        <a:ea typeface="Yu Mincho" panose="02020400000000000000" pitchFamily="18" charset="-128"/>
                        <a:cs typeface="Arial" panose="020B0604020202020204" pitchFamily="34" charset="0"/>
                      </a:endParaRPr>
                    </a:p>
                  </a:txBody>
                  <a:tcPr marL="23183" marR="23183" marT="0" marB="0" anchor="ctr"/>
                </a:tc>
                <a:extLst>
                  <a:ext uri="{0D108BD9-81ED-4DB2-BD59-A6C34878D82A}">
                    <a16:rowId xmlns:a16="http://schemas.microsoft.com/office/drawing/2014/main" val="1492736835"/>
                  </a:ext>
                </a:extLst>
              </a:tr>
              <a:tr h="542776">
                <a:tc>
                  <a:txBody>
                    <a:bodyPr/>
                    <a:lstStyle/>
                    <a:p>
                      <a:pPr marL="0" marR="0" algn="l">
                        <a:spcBef>
                          <a:spcPts val="0"/>
                        </a:spcBef>
                        <a:spcAft>
                          <a:spcPts val="0"/>
                        </a:spcAft>
                      </a:pPr>
                      <a:r>
                        <a:rPr lang="en-US" sz="1600" b="1" dirty="0">
                          <a:effectLst/>
                          <a:latin typeface="+mn-lt"/>
                          <a:ea typeface="Yu Mincho" panose="02020400000000000000" pitchFamily="18" charset="-128"/>
                          <a:cs typeface="Arial" panose="020B0604020202020204" pitchFamily="34" charset="0"/>
                        </a:rPr>
                        <a:t>Math Tutoring</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Math Teachers</a:t>
                      </a:r>
                    </a:p>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Administration</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Carnegie</a:t>
                      </a:r>
                    </a:p>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Nearpod</a:t>
                      </a:r>
                    </a:p>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Quizzes</a:t>
                      </a:r>
                    </a:p>
                  </a:txBody>
                  <a:tcPr marL="114300" marR="11430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Lesson Plans</a:t>
                      </a:r>
                    </a:p>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Student Logs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Weekly Assessments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CBA’s, Benchmarks, and STAAR</a:t>
                      </a:r>
                    </a:p>
                  </a:txBody>
                  <a:tcPr marL="114300" marR="114300" marT="0" marB="0" anchor="ctr"/>
                </a:tc>
                <a:tc>
                  <a:txBody>
                    <a:bodyPr/>
                    <a:lstStyle/>
                    <a:p>
                      <a:pPr marL="0" marR="0" algn="l">
                        <a:spcBef>
                          <a:spcPts val="0"/>
                        </a:spcBef>
                        <a:spcAft>
                          <a:spcPts val="0"/>
                        </a:spcAft>
                      </a:pPr>
                      <a:r>
                        <a:rPr lang="en-US" sz="1600" b="0">
                          <a:effectLst/>
                          <a:latin typeface="+mn-lt"/>
                        </a:rPr>
                        <a:t> </a:t>
                      </a:r>
                      <a:endParaRPr lang="en-US" sz="1600" b="0">
                        <a:effectLst/>
                        <a:latin typeface="+mn-lt"/>
                        <a:ea typeface="Yu Mincho" panose="02020400000000000000" pitchFamily="18" charset="-128"/>
                        <a:cs typeface="Arial" panose="020B0604020202020204" pitchFamily="34" charset="0"/>
                      </a:endParaRPr>
                    </a:p>
                  </a:txBody>
                  <a:tcPr marL="23183" marR="23183" marT="0" marB="0" anchor="ctr"/>
                </a:tc>
                <a:extLst>
                  <a:ext uri="{0D108BD9-81ED-4DB2-BD59-A6C34878D82A}">
                    <a16:rowId xmlns:a16="http://schemas.microsoft.com/office/drawing/2014/main" val="3257644677"/>
                  </a:ext>
                </a:extLst>
              </a:tr>
              <a:tr h="210720">
                <a:tc>
                  <a:txBody>
                    <a:bodyPr/>
                    <a:lstStyle/>
                    <a:p>
                      <a:pPr marL="0" marR="0" algn="l">
                        <a:spcBef>
                          <a:spcPts val="0"/>
                        </a:spcBef>
                        <a:spcAft>
                          <a:spcPts val="0"/>
                        </a:spcAft>
                      </a:pPr>
                      <a:r>
                        <a:rPr lang="en-US" sz="1600" b="1" dirty="0">
                          <a:effectLst/>
                          <a:latin typeface="+mn-lt"/>
                          <a:ea typeface="Yu Mincho" panose="02020400000000000000" pitchFamily="18" charset="-128"/>
                          <a:cs typeface="Arial" panose="020B0604020202020204" pitchFamily="34" charset="0"/>
                        </a:rPr>
                        <a:t>Imagine Math, Mathia, I-Ready</a:t>
                      </a:r>
                    </a:p>
                    <a:p>
                      <a:pPr marL="0" marR="0" algn="l">
                        <a:spcBef>
                          <a:spcPts val="0"/>
                        </a:spcBef>
                        <a:spcAft>
                          <a:spcPts val="0"/>
                        </a:spcAft>
                      </a:pPr>
                      <a:r>
                        <a:rPr lang="en-US" sz="1600" b="1" dirty="0">
                          <a:effectLst/>
                          <a:latin typeface="+mn-lt"/>
                          <a:ea typeface="Yu Mincho" panose="02020400000000000000" pitchFamily="18" charset="-128"/>
                          <a:cs typeface="Arial" panose="020B0604020202020204" pitchFamily="34" charset="0"/>
                        </a:rPr>
                        <a:t>Carnegie, Live Lab</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Teachers</a:t>
                      </a:r>
                    </a:p>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Paraprofessional&amp; Inclusion Teachers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Computer Lab</a:t>
                      </a:r>
                    </a:p>
                  </a:txBody>
                  <a:tcPr marL="114300" marR="11430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Imagine Math Reports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Weekly Assessments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CBA’s, Benchmarks, and STAAR</a:t>
                      </a:r>
                    </a:p>
                  </a:txBody>
                  <a:tcPr marL="114300" marR="114300" marT="0" marB="0" anchor="ctr"/>
                </a:tc>
                <a:tc>
                  <a:txBody>
                    <a:bodyPr/>
                    <a:lstStyle/>
                    <a:p>
                      <a:pPr marL="0" marR="0" algn="l">
                        <a:spcBef>
                          <a:spcPts val="0"/>
                        </a:spcBef>
                        <a:spcAft>
                          <a:spcPts val="0"/>
                        </a:spcAft>
                      </a:pPr>
                      <a:r>
                        <a:rPr lang="en-US" sz="1600" b="0">
                          <a:effectLst/>
                          <a:latin typeface="+mn-lt"/>
                        </a:rPr>
                        <a:t> </a:t>
                      </a:r>
                      <a:endParaRPr lang="en-US" sz="1600" b="0">
                        <a:effectLst/>
                        <a:latin typeface="+mn-lt"/>
                        <a:ea typeface="Yu Mincho" panose="02020400000000000000" pitchFamily="18" charset="-128"/>
                        <a:cs typeface="Arial" panose="020B0604020202020204" pitchFamily="34" charset="0"/>
                      </a:endParaRPr>
                    </a:p>
                  </a:txBody>
                  <a:tcPr marL="23183" marR="23183" marT="0" marB="0" anchor="ctr"/>
                </a:tc>
                <a:extLst>
                  <a:ext uri="{0D108BD9-81ED-4DB2-BD59-A6C34878D82A}">
                    <a16:rowId xmlns:a16="http://schemas.microsoft.com/office/drawing/2014/main" val="739973260"/>
                  </a:ext>
                </a:extLst>
              </a:tr>
              <a:tr h="474929">
                <a:tc>
                  <a:txBody>
                    <a:bodyPr/>
                    <a:lstStyle/>
                    <a:p>
                      <a:pPr marL="0" marR="0" algn="l">
                        <a:spcBef>
                          <a:spcPts val="0"/>
                        </a:spcBef>
                        <a:spcAft>
                          <a:spcPts val="0"/>
                        </a:spcAft>
                      </a:pPr>
                      <a:r>
                        <a:rPr lang="en-US" sz="1600" b="1" dirty="0">
                          <a:effectLst/>
                          <a:latin typeface="+mn-lt"/>
                          <a:ea typeface="Yu Mincho" panose="02020400000000000000" pitchFamily="18" charset="-128"/>
                          <a:cs typeface="Arial" panose="020B0604020202020204" pitchFamily="34" charset="0"/>
                        </a:rPr>
                        <a:t>Individual Student Growth Plans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Math &amp; Inclusion Teachers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DMAC Reports</a:t>
                      </a:r>
                    </a:p>
                  </a:txBody>
                  <a:tcPr marL="114300" marR="11430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Student Progress Sheets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Classroom Observations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Student Daily Attendance</a:t>
                      </a:r>
                    </a:p>
                  </a:txBody>
                  <a:tcPr marL="114300" marR="114300" marT="0" marB="0" anchor="ctr"/>
                </a:tc>
                <a:tc>
                  <a:txBody>
                    <a:bodyPr/>
                    <a:lstStyle/>
                    <a:p>
                      <a:pPr marL="0" marR="0" algn="l">
                        <a:spcBef>
                          <a:spcPts val="0"/>
                        </a:spcBef>
                        <a:spcAft>
                          <a:spcPts val="0"/>
                        </a:spcAft>
                      </a:pPr>
                      <a:r>
                        <a:rPr lang="en-US" sz="1600" b="0">
                          <a:effectLst/>
                          <a:latin typeface="+mn-lt"/>
                        </a:rPr>
                        <a:t> </a:t>
                      </a:r>
                      <a:endParaRPr lang="en-US" sz="1600" b="0">
                        <a:effectLst/>
                        <a:latin typeface="+mn-lt"/>
                        <a:ea typeface="Yu Mincho" panose="02020400000000000000" pitchFamily="18" charset="-128"/>
                        <a:cs typeface="Arial" panose="020B0604020202020204" pitchFamily="34" charset="0"/>
                      </a:endParaRPr>
                    </a:p>
                  </a:txBody>
                  <a:tcPr marL="23183" marR="23183" marT="0" marB="0" anchor="ctr"/>
                </a:tc>
                <a:extLst>
                  <a:ext uri="{0D108BD9-81ED-4DB2-BD59-A6C34878D82A}">
                    <a16:rowId xmlns:a16="http://schemas.microsoft.com/office/drawing/2014/main" val="1337524903"/>
                  </a:ext>
                </a:extLst>
              </a:tr>
              <a:tr h="444288">
                <a:tc>
                  <a:txBody>
                    <a:bodyPr/>
                    <a:lstStyle/>
                    <a:p>
                      <a:pPr marL="0" marR="0" algn="l">
                        <a:spcBef>
                          <a:spcPts val="0"/>
                        </a:spcBef>
                        <a:spcAft>
                          <a:spcPts val="0"/>
                        </a:spcAft>
                      </a:pPr>
                      <a:r>
                        <a:rPr lang="en-US" sz="1600" b="1" dirty="0">
                          <a:effectLst/>
                          <a:latin typeface="+mn-lt"/>
                          <a:ea typeface="Yu Mincho" panose="02020400000000000000" pitchFamily="18" charset="-128"/>
                          <a:cs typeface="Arial" panose="020B0604020202020204" pitchFamily="34" charset="0"/>
                        </a:rPr>
                        <a:t>Student Artifacts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Math Teachers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Lesson Plans</a:t>
                      </a:r>
                    </a:p>
                  </a:txBody>
                  <a:tcPr marL="114300" marR="11430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Student Artifacts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CLC Agendas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CBA, Benchmarks, STAAR Results</a:t>
                      </a:r>
                    </a:p>
                  </a:txBody>
                  <a:tcPr marL="114300" marR="114300" marT="0" marB="0" anchor="ctr"/>
                </a:tc>
                <a:tc>
                  <a:txBody>
                    <a:bodyPr/>
                    <a:lstStyle/>
                    <a:p>
                      <a:pPr marL="0" marR="0" algn="l">
                        <a:spcBef>
                          <a:spcPts val="0"/>
                        </a:spcBef>
                        <a:spcAft>
                          <a:spcPts val="0"/>
                        </a:spcAft>
                      </a:pPr>
                      <a:r>
                        <a:rPr lang="en-US" sz="1600" b="0">
                          <a:effectLst/>
                          <a:latin typeface="+mn-lt"/>
                        </a:rPr>
                        <a:t> </a:t>
                      </a:r>
                      <a:endParaRPr lang="en-US" sz="1600" b="0">
                        <a:effectLst/>
                        <a:latin typeface="+mn-lt"/>
                        <a:ea typeface="Yu Mincho" panose="02020400000000000000" pitchFamily="18" charset="-128"/>
                        <a:cs typeface="Arial" panose="020B0604020202020204" pitchFamily="34" charset="0"/>
                      </a:endParaRPr>
                    </a:p>
                  </a:txBody>
                  <a:tcPr marL="23183" marR="23183" marT="0" marB="0" anchor="ctr"/>
                </a:tc>
                <a:extLst>
                  <a:ext uri="{0D108BD9-81ED-4DB2-BD59-A6C34878D82A}">
                    <a16:rowId xmlns:a16="http://schemas.microsoft.com/office/drawing/2014/main" val="937037550"/>
                  </a:ext>
                </a:extLst>
              </a:tr>
              <a:tr h="474929">
                <a:tc>
                  <a:txBody>
                    <a:bodyPr/>
                    <a:lstStyle/>
                    <a:p>
                      <a:pPr marL="0" marR="0" algn="l">
                        <a:spcBef>
                          <a:spcPts val="0"/>
                        </a:spcBef>
                        <a:spcAft>
                          <a:spcPts val="0"/>
                        </a:spcAft>
                      </a:pPr>
                      <a:r>
                        <a:rPr lang="en-US" sz="1600" b="1" dirty="0">
                          <a:effectLst/>
                          <a:latin typeface="+mn-lt"/>
                          <a:ea typeface="Yu Mincho" panose="02020400000000000000" pitchFamily="18" charset="-128"/>
                          <a:cs typeface="Arial" panose="020B0604020202020204" pitchFamily="34" charset="0"/>
                        </a:rPr>
                        <a:t>Implementation of WICOR, CIF, A.C.E. Writing Strategy, AVID strategies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All teachers,</a:t>
                      </a:r>
                    </a:p>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Gabriel Villarreal</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Lesson Plans</a:t>
                      </a:r>
                    </a:p>
                  </a:txBody>
                  <a:tcPr marL="114300" marR="11430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600" b="0" dirty="0">
                          <a:effectLst/>
                          <a:latin typeface="+mn-lt"/>
                        </a:rPr>
                        <a:t> </a:t>
                      </a:r>
                      <a:endParaRPr lang="en-US" sz="1600" b="0"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Student Artifacts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Classroom Observations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CBA, Benchmarks, STAAR Results</a:t>
                      </a:r>
                    </a:p>
                  </a:txBody>
                  <a:tcPr marL="114300" marR="114300" marT="0" marB="0" anchor="ctr"/>
                </a:tc>
                <a:tc>
                  <a:txBody>
                    <a:bodyPr/>
                    <a:lstStyle/>
                    <a:p>
                      <a:pPr marL="0" marR="0" algn="l">
                        <a:spcBef>
                          <a:spcPts val="0"/>
                        </a:spcBef>
                        <a:spcAft>
                          <a:spcPts val="0"/>
                        </a:spcAft>
                      </a:pPr>
                      <a:r>
                        <a:rPr lang="en-US" sz="1600" b="0" dirty="0">
                          <a:effectLst/>
                          <a:latin typeface="+mn-lt"/>
                        </a:rPr>
                        <a:t> </a:t>
                      </a:r>
                      <a:endParaRPr lang="en-US" sz="1600" b="0" dirty="0">
                        <a:effectLst/>
                        <a:latin typeface="+mn-lt"/>
                        <a:ea typeface="Yu Mincho" panose="02020400000000000000" pitchFamily="18" charset="-128"/>
                        <a:cs typeface="Arial" panose="020B0604020202020204" pitchFamily="34" charset="0"/>
                      </a:endParaRPr>
                    </a:p>
                  </a:txBody>
                  <a:tcPr marL="23183" marR="23183" marT="0" marB="0" anchor="ctr"/>
                </a:tc>
                <a:extLst>
                  <a:ext uri="{0D108BD9-81ED-4DB2-BD59-A6C34878D82A}">
                    <a16:rowId xmlns:a16="http://schemas.microsoft.com/office/drawing/2014/main" val="1849935973"/>
                  </a:ext>
                </a:extLst>
              </a:tr>
              <a:tr h="679332">
                <a:tc>
                  <a:txBody>
                    <a:bodyPr/>
                    <a:lstStyle/>
                    <a:p>
                      <a:pPr marL="0" marR="0" algn="l">
                        <a:spcBef>
                          <a:spcPts val="0"/>
                        </a:spcBef>
                        <a:spcAft>
                          <a:spcPts val="0"/>
                        </a:spcAft>
                      </a:pPr>
                      <a:r>
                        <a:rPr lang="en-US" sz="1600" b="1" dirty="0">
                          <a:effectLst/>
                          <a:latin typeface="+mn-lt"/>
                          <a:ea typeface="Yu Mincho" panose="02020400000000000000" pitchFamily="18" charset="-128"/>
                          <a:cs typeface="Arial" panose="020B0604020202020204" pitchFamily="34" charset="0"/>
                        </a:rPr>
                        <a:t>PD on differentiation instruction/</a:t>
                      </a:r>
                    </a:p>
                    <a:p>
                      <a:pPr marL="0" marR="0" algn="l">
                        <a:spcBef>
                          <a:spcPts val="0"/>
                        </a:spcBef>
                        <a:spcAft>
                          <a:spcPts val="0"/>
                        </a:spcAft>
                      </a:pPr>
                      <a:r>
                        <a:rPr lang="en-US" sz="1600" b="1" dirty="0">
                          <a:effectLst/>
                          <a:latin typeface="+mn-lt"/>
                          <a:ea typeface="Yu Mincho" panose="02020400000000000000" pitchFamily="18" charset="-128"/>
                          <a:cs typeface="Arial" panose="020B0604020202020204" pitchFamily="34" charset="0"/>
                        </a:rPr>
                        <a:t>word walls/ A.C.E. Writing Strategy </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Math Teachers</a:t>
                      </a:r>
                    </a:p>
                  </a:txBody>
                  <a:tcPr marL="114300" marR="114300" marT="0" marB="0" anchor="ctr"/>
                </a:tc>
                <a:tc>
                  <a:txBody>
                    <a:bodyPr/>
                    <a:lstStyle/>
                    <a:p>
                      <a:pPr marL="0" marR="0" algn="l">
                        <a:spcBef>
                          <a:spcPts val="0"/>
                        </a:spcBef>
                        <a:spcAft>
                          <a:spcPts val="0"/>
                        </a:spcAft>
                      </a:pPr>
                      <a:r>
                        <a:rPr lang="en-US" sz="1600" b="0" kern="1200" dirty="0">
                          <a:solidFill>
                            <a:schemeClr val="dk1"/>
                          </a:solidFill>
                          <a:effectLst/>
                          <a:latin typeface="+mn-lt"/>
                          <a:ea typeface="+mn-ea"/>
                          <a:cs typeface="+mn-cs"/>
                        </a:rPr>
                        <a:t>PD Plan</a:t>
                      </a:r>
                      <a:endParaRPr lang="en-US" sz="1600" b="0"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600" b="0" dirty="0">
                          <a:effectLst/>
                          <a:latin typeface="+mn-lt"/>
                        </a:rPr>
                        <a:t> </a:t>
                      </a:r>
                      <a:endParaRPr lang="en-US" sz="1600" b="0"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Teacher Certificates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Classroom Observations</a:t>
                      </a:r>
                    </a:p>
                  </a:txBody>
                  <a:tcPr marL="114300" marR="114300" marT="0" marB="0" anchor="ctr"/>
                </a:tc>
                <a:tc>
                  <a:txBody>
                    <a:bodyPr/>
                    <a:lstStyle/>
                    <a:p>
                      <a:pPr marL="0" marR="0" algn="l">
                        <a:spcBef>
                          <a:spcPts val="0"/>
                        </a:spcBef>
                        <a:spcAft>
                          <a:spcPts val="0"/>
                        </a:spcAft>
                      </a:pPr>
                      <a:r>
                        <a:rPr lang="en-US" sz="1600" b="0" dirty="0">
                          <a:effectLst/>
                          <a:latin typeface="+mn-lt"/>
                          <a:ea typeface="Yu Mincho" panose="02020400000000000000" pitchFamily="18" charset="-128"/>
                          <a:cs typeface="Arial" panose="020B0604020202020204" pitchFamily="34" charset="0"/>
                        </a:rPr>
                        <a:t>CBA, Benchmarks, STAAR Results, Lesson Plans</a:t>
                      </a:r>
                    </a:p>
                  </a:txBody>
                  <a:tcPr marL="114300" marR="114300" marT="0" marB="0" anchor="ctr"/>
                </a:tc>
                <a:tc>
                  <a:txBody>
                    <a:bodyPr/>
                    <a:lstStyle/>
                    <a:p>
                      <a:pPr marL="0" marR="0" algn="l">
                        <a:spcBef>
                          <a:spcPts val="0"/>
                        </a:spcBef>
                        <a:spcAft>
                          <a:spcPts val="0"/>
                        </a:spcAft>
                      </a:pPr>
                      <a:r>
                        <a:rPr lang="en-US" sz="1600" b="0" dirty="0">
                          <a:effectLst/>
                          <a:latin typeface="+mn-lt"/>
                        </a:rPr>
                        <a:t> </a:t>
                      </a:r>
                      <a:endParaRPr lang="en-US" sz="1600" b="0" dirty="0">
                        <a:effectLst/>
                        <a:latin typeface="+mn-lt"/>
                        <a:ea typeface="Yu Mincho" panose="02020400000000000000" pitchFamily="18" charset="-128"/>
                        <a:cs typeface="Arial" panose="020B0604020202020204" pitchFamily="34" charset="0"/>
                      </a:endParaRPr>
                    </a:p>
                  </a:txBody>
                  <a:tcPr marL="23183" marR="23183" marT="0" marB="0" anchor="ctr"/>
                </a:tc>
                <a:extLst>
                  <a:ext uri="{0D108BD9-81ED-4DB2-BD59-A6C34878D82A}">
                    <a16:rowId xmlns:a16="http://schemas.microsoft.com/office/drawing/2014/main" val="2807032156"/>
                  </a:ext>
                </a:extLst>
              </a:tr>
              <a:tr h="648876">
                <a:tc>
                  <a:txBody>
                    <a:bodyPr/>
                    <a:lstStyle/>
                    <a:p>
                      <a:pPr marL="0" marR="0" algn="l">
                        <a:spcBef>
                          <a:spcPts val="0"/>
                        </a:spcBef>
                        <a:spcAft>
                          <a:spcPts val="0"/>
                        </a:spcAft>
                      </a:pPr>
                      <a:r>
                        <a:rPr lang="en-US" sz="1600" b="1" kern="1200" dirty="0">
                          <a:solidFill>
                            <a:schemeClr val="lt1"/>
                          </a:solidFill>
                          <a:effectLst/>
                          <a:latin typeface="+mn-lt"/>
                          <a:ea typeface="+mn-ea"/>
                          <a:cs typeface="+mn-cs"/>
                        </a:rPr>
                        <a:t>CAMPT 2025</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l">
                        <a:spcBef>
                          <a:spcPts val="0"/>
                        </a:spcBef>
                        <a:spcAft>
                          <a:spcPts val="0"/>
                        </a:spcAft>
                      </a:pPr>
                      <a:r>
                        <a:rPr lang="en-US" sz="1600" b="0" kern="1200" dirty="0">
                          <a:solidFill>
                            <a:schemeClr val="dk1"/>
                          </a:solidFill>
                          <a:effectLst/>
                          <a:latin typeface="+mn-lt"/>
                          <a:ea typeface="+mn-ea"/>
                          <a:cs typeface="+mn-cs"/>
                        </a:rPr>
                        <a:t>Math Teachers</a:t>
                      </a:r>
                      <a:endParaRPr lang="en-US" sz="1600" b="0"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l">
                        <a:spcBef>
                          <a:spcPts val="0"/>
                        </a:spcBef>
                        <a:spcAft>
                          <a:spcPts val="0"/>
                        </a:spcAft>
                      </a:pPr>
                      <a:endParaRPr lang="en-US" sz="1600" b="0"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600" b="0" dirty="0">
                          <a:effectLst/>
                          <a:latin typeface="+mn-lt"/>
                        </a:rPr>
                        <a:t> </a:t>
                      </a:r>
                      <a:endParaRPr lang="en-US" sz="1600" b="0"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l">
                        <a:spcBef>
                          <a:spcPts val="0"/>
                        </a:spcBef>
                        <a:spcAft>
                          <a:spcPts val="0"/>
                        </a:spcAft>
                      </a:pPr>
                      <a:r>
                        <a:rPr lang="en-US" sz="1600" b="0" kern="1200" dirty="0">
                          <a:solidFill>
                            <a:schemeClr val="dk1"/>
                          </a:solidFill>
                          <a:effectLst/>
                          <a:latin typeface="+mn-lt"/>
                          <a:ea typeface="+mn-ea"/>
                          <a:cs typeface="+mn-cs"/>
                        </a:rPr>
                        <a:t>Teacher Roll-out</a:t>
                      </a:r>
                      <a:endParaRPr lang="en-US" sz="1600" b="0"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l">
                        <a:spcBef>
                          <a:spcPts val="0"/>
                        </a:spcBef>
                        <a:spcAft>
                          <a:spcPts val="0"/>
                        </a:spcAft>
                      </a:pPr>
                      <a:r>
                        <a:rPr lang="en-US" sz="1600" b="0" kern="1200" dirty="0">
                          <a:solidFill>
                            <a:schemeClr val="dk1"/>
                          </a:solidFill>
                          <a:effectLst/>
                          <a:latin typeface="+mn-lt"/>
                          <a:ea typeface="+mn-ea"/>
                          <a:cs typeface="+mn-cs"/>
                        </a:rPr>
                        <a:t>Teacher Attendance Certificates</a:t>
                      </a:r>
                      <a:endParaRPr lang="en-US" sz="1600" b="0"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l">
                        <a:spcBef>
                          <a:spcPts val="0"/>
                        </a:spcBef>
                        <a:spcAft>
                          <a:spcPts val="0"/>
                        </a:spcAft>
                      </a:pPr>
                      <a:r>
                        <a:rPr lang="en-US" sz="1600" b="0" kern="1200" dirty="0">
                          <a:solidFill>
                            <a:schemeClr val="dk1"/>
                          </a:solidFill>
                          <a:effectLst/>
                          <a:latin typeface="+mn-lt"/>
                          <a:ea typeface="+mn-ea"/>
                          <a:cs typeface="+mn-cs"/>
                        </a:rPr>
                        <a:t>STAAR Results</a:t>
                      </a:r>
                      <a:r>
                        <a:rPr lang="en-US" sz="1600" b="0" dirty="0">
                          <a:effectLst/>
                          <a:latin typeface="+mn-lt"/>
                        </a:rPr>
                        <a:t> </a:t>
                      </a:r>
                      <a:endParaRPr lang="en-US" sz="1600" b="0"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l">
                        <a:spcBef>
                          <a:spcPts val="0"/>
                        </a:spcBef>
                        <a:spcAft>
                          <a:spcPts val="0"/>
                        </a:spcAft>
                      </a:pPr>
                      <a:r>
                        <a:rPr lang="en-US" sz="1600" b="0" dirty="0">
                          <a:effectLst/>
                          <a:latin typeface="+mn-lt"/>
                        </a:rPr>
                        <a:t> </a:t>
                      </a:r>
                      <a:endParaRPr lang="en-US" sz="1600" b="0" dirty="0">
                        <a:effectLst/>
                        <a:latin typeface="+mn-lt"/>
                        <a:ea typeface="Yu Mincho" panose="02020400000000000000" pitchFamily="18" charset="-128"/>
                        <a:cs typeface="Arial" panose="020B0604020202020204" pitchFamily="34" charset="0"/>
                      </a:endParaRPr>
                    </a:p>
                  </a:txBody>
                  <a:tcPr marL="23183" marR="23183" marT="0" marB="0" anchor="ctr"/>
                </a:tc>
                <a:extLst>
                  <a:ext uri="{0D108BD9-81ED-4DB2-BD59-A6C34878D82A}">
                    <a16:rowId xmlns:a16="http://schemas.microsoft.com/office/drawing/2014/main" val="3938856218"/>
                  </a:ext>
                </a:extLst>
              </a:tr>
            </a:tbl>
          </a:graphicData>
        </a:graphic>
      </p:graphicFrame>
      <p:graphicFrame>
        <p:nvGraphicFramePr>
          <p:cNvPr id="2" name="Table 1">
            <a:extLst>
              <a:ext uri="{FF2B5EF4-FFF2-40B4-BE49-F238E27FC236}">
                <a16:creationId xmlns:a16="http://schemas.microsoft.com/office/drawing/2014/main" id="{62ABB9D4-AF0B-B1C0-359E-D91C6C8ECE9B}"/>
              </a:ext>
            </a:extLst>
          </p:cNvPr>
          <p:cNvGraphicFramePr>
            <a:graphicFrameLocks noGrp="1"/>
          </p:cNvGraphicFramePr>
          <p:nvPr>
            <p:extLst>
              <p:ext uri="{D42A27DB-BD31-4B8C-83A1-F6EECF244321}">
                <p14:modId xmlns:p14="http://schemas.microsoft.com/office/powerpoint/2010/main" val="2267531388"/>
              </p:ext>
            </p:extLst>
          </p:nvPr>
        </p:nvGraphicFramePr>
        <p:xfrm>
          <a:off x="427525" y="7718612"/>
          <a:ext cx="17508069" cy="2102422"/>
        </p:xfrm>
        <a:graphic>
          <a:graphicData uri="http://schemas.openxmlformats.org/drawingml/2006/table">
            <a:tbl>
              <a:tblPr firstRow="1" firstCol="1" bandRow="1">
                <a:tableStyleId>{5C22544A-7EE6-4342-B048-85BDC9FD1C3A}</a:tableStyleId>
              </a:tblPr>
              <a:tblGrid>
                <a:gridCol w="17508069">
                  <a:extLst>
                    <a:ext uri="{9D8B030D-6E8A-4147-A177-3AD203B41FA5}">
                      <a16:colId xmlns:a16="http://schemas.microsoft.com/office/drawing/2014/main" val="2576515541"/>
                    </a:ext>
                  </a:extLst>
                </a:gridCol>
              </a:tblGrid>
              <a:tr h="245698">
                <a:tc>
                  <a:txBody>
                    <a:bodyPr/>
                    <a:lstStyle/>
                    <a:p>
                      <a:pPr marL="0" marR="0" algn="ctr">
                        <a:spcBef>
                          <a:spcPts val="0"/>
                        </a:spcBef>
                        <a:spcAft>
                          <a:spcPts val="0"/>
                        </a:spcAft>
                      </a:pPr>
                      <a:r>
                        <a:rPr lang="en-US" sz="2000" dirty="0">
                          <a:effectLst/>
                        </a:rPr>
                        <a:t>Goal Area 2 Action Steps: Math</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extLst>
                  <a:ext uri="{0D108BD9-81ED-4DB2-BD59-A6C34878D82A}">
                    <a16:rowId xmlns:a16="http://schemas.microsoft.com/office/drawing/2014/main" val="4215534347"/>
                  </a:ext>
                </a:extLst>
              </a:tr>
              <a:tr h="1685666">
                <a:tc>
                  <a:txBody>
                    <a:bodyPr/>
                    <a:lstStyle/>
                    <a:p>
                      <a:pPr marL="457200" marR="0" algn="l">
                        <a:lnSpc>
                          <a:spcPct val="107000"/>
                        </a:lnSpc>
                        <a:spcBef>
                          <a:spcPts val="0"/>
                        </a:spcBef>
                        <a:spcAft>
                          <a:spcPts val="0"/>
                        </a:spcAft>
                      </a:pPr>
                      <a:r>
                        <a:rPr lang="en-US" sz="1600" dirty="0">
                          <a:effectLst/>
                        </a:rPr>
                        <a:t> </a:t>
                      </a:r>
                    </a:p>
                    <a:p>
                      <a:pPr marL="342900" marR="0" lvl="0" indent="-342900" algn="l">
                        <a:lnSpc>
                          <a:spcPct val="100000"/>
                        </a:lnSpc>
                        <a:spcBef>
                          <a:spcPts val="500"/>
                        </a:spcBef>
                        <a:spcAft>
                          <a:spcPts val="0"/>
                        </a:spcAft>
                        <a:buFont typeface="Symbol" panose="05050102010706020507" pitchFamily="18" charset="2"/>
                        <a:buChar char=""/>
                      </a:pPr>
                      <a:r>
                        <a:rPr lang="en-US" sz="1600" dirty="0">
                          <a:effectLst/>
                        </a:rPr>
                        <a:t>Plan to provide math teachers with professional development in differentiation with the focus on sub-population- Special education, 504, and EB’s</a:t>
                      </a:r>
                    </a:p>
                    <a:p>
                      <a:pPr marL="342900" marR="0" lvl="0" indent="-342900" algn="l">
                        <a:lnSpc>
                          <a:spcPct val="100000"/>
                        </a:lnSpc>
                        <a:spcBef>
                          <a:spcPts val="50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Arial" panose="020B0604020202020204" pitchFamily="34" charset="0"/>
                        </a:rPr>
                        <a:t>Order additional calculators for school year </a:t>
                      </a:r>
                    </a:p>
                    <a:p>
                      <a:pPr marL="342900" marR="0" lvl="0" indent="-342900" algn="l">
                        <a:lnSpc>
                          <a:spcPct val="100000"/>
                        </a:lnSpc>
                        <a:spcBef>
                          <a:spcPts val="50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Arial" panose="020B0604020202020204" pitchFamily="34" charset="0"/>
                        </a:rPr>
                        <a:t>Plan to provide professional development for teachers in annotation, WICOR, CIF strategies, A.C.E writing strategy and close reading. </a:t>
                      </a:r>
                    </a:p>
                    <a:p>
                      <a:pPr marL="342900" marR="0" lvl="0" indent="-342900" algn="l">
                        <a:lnSpc>
                          <a:spcPct val="100000"/>
                        </a:lnSpc>
                        <a:spcBef>
                          <a:spcPts val="50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Arial" panose="020B0604020202020204" pitchFamily="34" charset="0"/>
                        </a:rPr>
                        <a:t>PLC scheduled every Tuesday</a:t>
                      </a:r>
                    </a:p>
                    <a:p>
                      <a:pPr marL="342900" marR="0" lvl="0" indent="-342900" algn="l">
                        <a:lnSpc>
                          <a:spcPct val="100000"/>
                        </a:lnSpc>
                        <a:spcBef>
                          <a:spcPts val="50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Arial" panose="020B0604020202020204" pitchFamily="34" charset="0"/>
                        </a:rPr>
                        <a:t>Create tutoring schedule </a:t>
                      </a:r>
                    </a:p>
                  </a:txBody>
                  <a:tcPr marL="23183" marR="23183" marT="0" marB="0"/>
                </a:tc>
                <a:extLst>
                  <a:ext uri="{0D108BD9-81ED-4DB2-BD59-A6C34878D82A}">
                    <a16:rowId xmlns:a16="http://schemas.microsoft.com/office/drawing/2014/main" val="625515342"/>
                  </a:ext>
                </a:extLst>
              </a:tr>
            </a:tbl>
          </a:graphicData>
        </a:graphic>
      </p:graphicFrame>
      <p:sp>
        <p:nvSpPr>
          <p:cNvPr id="5" name="Slide Number Placeholder 4">
            <a:extLst>
              <a:ext uri="{FF2B5EF4-FFF2-40B4-BE49-F238E27FC236}">
                <a16:creationId xmlns:a16="http://schemas.microsoft.com/office/drawing/2014/main" id="{23AD2620-533B-82A3-42CF-9389657D55CB}"/>
              </a:ext>
            </a:extLst>
          </p:cNvPr>
          <p:cNvSpPr>
            <a:spLocks noGrp="1"/>
          </p:cNvSpPr>
          <p:nvPr>
            <p:ph type="sldNum" sz="quarter" idx="12"/>
          </p:nvPr>
        </p:nvSpPr>
        <p:spPr>
          <a:xfrm>
            <a:off x="16154399" y="9921875"/>
            <a:ext cx="2133600" cy="365125"/>
          </a:xfrm>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70464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466D14E-E04C-5282-0448-1A23F240ED5C}"/>
              </a:ext>
            </a:extLst>
          </p:cNvPr>
          <p:cNvSpPr/>
          <p:nvPr/>
        </p:nvSpPr>
        <p:spPr>
          <a:xfrm>
            <a:off x="1" y="6360459"/>
            <a:ext cx="18288000" cy="3926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10"/>
          <p:cNvSpPr txBox="1"/>
          <p:nvPr/>
        </p:nvSpPr>
        <p:spPr>
          <a:xfrm>
            <a:off x="279610" y="726202"/>
            <a:ext cx="13678437"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Goal Area 3: Student Achievement- Science</a:t>
            </a:r>
          </a:p>
        </p:txBody>
      </p:sp>
      <p:graphicFrame>
        <p:nvGraphicFramePr>
          <p:cNvPr id="3" name="Table 2">
            <a:extLst>
              <a:ext uri="{FF2B5EF4-FFF2-40B4-BE49-F238E27FC236}">
                <a16:creationId xmlns:a16="http://schemas.microsoft.com/office/drawing/2014/main" id="{62ABB9D4-AF0B-B1C0-359E-D91C6C8ECE9B}"/>
              </a:ext>
            </a:extLst>
          </p:cNvPr>
          <p:cNvGraphicFramePr>
            <a:graphicFrameLocks noGrp="1"/>
          </p:cNvGraphicFramePr>
          <p:nvPr>
            <p:extLst>
              <p:ext uri="{D42A27DB-BD31-4B8C-83A1-F6EECF244321}">
                <p14:modId xmlns:p14="http://schemas.microsoft.com/office/powerpoint/2010/main" val="241729193"/>
              </p:ext>
            </p:extLst>
          </p:nvPr>
        </p:nvGraphicFramePr>
        <p:xfrm>
          <a:off x="389965" y="2184481"/>
          <a:ext cx="17508070" cy="4578735"/>
        </p:xfrm>
        <a:graphic>
          <a:graphicData uri="http://schemas.openxmlformats.org/drawingml/2006/table">
            <a:tbl>
              <a:tblPr firstRow="1" firstCol="1" bandRow="1">
                <a:tableStyleId>{5C22544A-7EE6-4342-B048-85BDC9FD1C3A}</a:tableStyleId>
              </a:tblPr>
              <a:tblGrid>
                <a:gridCol w="2326341">
                  <a:extLst>
                    <a:ext uri="{9D8B030D-6E8A-4147-A177-3AD203B41FA5}">
                      <a16:colId xmlns:a16="http://schemas.microsoft.com/office/drawing/2014/main" val="2576515541"/>
                    </a:ext>
                  </a:extLst>
                </a:gridCol>
                <a:gridCol w="2433918">
                  <a:extLst>
                    <a:ext uri="{9D8B030D-6E8A-4147-A177-3AD203B41FA5}">
                      <a16:colId xmlns:a16="http://schemas.microsoft.com/office/drawing/2014/main" val="3340467389"/>
                    </a:ext>
                  </a:extLst>
                </a:gridCol>
                <a:gridCol w="2138082">
                  <a:extLst>
                    <a:ext uri="{9D8B030D-6E8A-4147-A177-3AD203B41FA5}">
                      <a16:colId xmlns:a16="http://schemas.microsoft.com/office/drawing/2014/main" val="4260175217"/>
                    </a:ext>
                  </a:extLst>
                </a:gridCol>
                <a:gridCol w="1694947">
                  <a:extLst>
                    <a:ext uri="{9D8B030D-6E8A-4147-A177-3AD203B41FA5}">
                      <a16:colId xmlns:a16="http://schemas.microsoft.com/office/drawing/2014/main" val="1159613258"/>
                    </a:ext>
                  </a:extLst>
                </a:gridCol>
                <a:gridCol w="3240124">
                  <a:extLst>
                    <a:ext uri="{9D8B030D-6E8A-4147-A177-3AD203B41FA5}">
                      <a16:colId xmlns:a16="http://schemas.microsoft.com/office/drawing/2014/main" val="3125600158"/>
                    </a:ext>
                  </a:extLst>
                </a:gridCol>
                <a:gridCol w="1519517">
                  <a:extLst>
                    <a:ext uri="{9D8B030D-6E8A-4147-A177-3AD203B41FA5}">
                      <a16:colId xmlns:a16="http://schemas.microsoft.com/office/drawing/2014/main" val="3097965903"/>
                    </a:ext>
                  </a:extLst>
                </a:gridCol>
                <a:gridCol w="2393577">
                  <a:extLst>
                    <a:ext uri="{9D8B030D-6E8A-4147-A177-3AD203B41FA5}">
                      <a16:colId xmlns:a16="http://schemas.microsoft.com/office/drawing/2014/main" val="3296574842"/>
                    </a:ext>
                  </a:extLst>
                </a:gridCol>
                <a:gridCol w="1761564">
                  <a:extLst>
                    <a:ext uri="{9D8B030D-6E8A-4147-A177-3AD203B41FA5}">
                      <a16:colId xmlns:a16="http://schemas.microsoft.com/office/drawing/2014/main" val="1172859223"/>
                    </a:ext>
                  </a:extLst>
                </a:gridCol>
              </a:tblGrid>
              <a:tr h="556621">
                <a:tc gridSpan="8">
                  <a:txBody>
                    <a:bodyPr/>
                    <a:lstStyle/>
                    <a:p>
                      <a:pPr marL="0" marR="0" algn="l">
                        <a:spcBef>
                          <a:spcPts val="0"/>
                        </a:spcBef>
                        <a:spcAft>
                          <a:spcPts val="0"/>
                        </a:spcAft>
                      </a:pPr>
                      <a:r>
                        <a:rPr lang="en-US" sz="1600" dirty="0">
                          <a:effectLst/>
                        </a:rPr>
                        <a:t>Annual Goal:   Students achieving at the meets level or above will increase from 48% to 58% as measured by the 2025 STAAR Reading Assessment.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rPr>
                        <a:t>Measurable Objective: The percent of students reading at/above grade level will increase by 10% as measured by STAR Reading Program.</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88829291"/>
                  </a:ext>
                </a:extLst>
              </a:tr>
              <a:tr h="619505">
                <a:tc>
                  <a:txBody>
                    <a:bodyPr/>
                    <a:lstStyle/>
                    <a:p>
                      <a:pPr marL="0" marR="0" algn="ctr">
                        <a:spcBef>
                          <a:spcPts val="0"/>
                        </a:spcBef>
                        <a:spcAft>
                          <a:spcPts val="0"/>
                        </a:spcAft>
                      </a:pPr>
                      <a:r>
                        <a:rPr lang="en-US" sz="1600" b="1" dirty="0">
                          <a:effectLst/>
                          <a:latin typeface="+mn-lt"/>
                        </a:rPr>
                        <a:t>Strategy</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Persons Responsible/Title </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Resources</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Timeline</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Evidence of Implementation</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Evidence of Impact</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Formative/</a:t>
                      </a:r>
                    </a:p>
                    <a:p>
                      <a:pPr marL="0" marR="0" algn="ctr">
                        <a:spcBef>
                          <a:spcPts val="0"/>
                        </a:spcBef>
                        <a:spcAft>
                          <a:spcPts val="0"/>
                        </a:spcAft>
                      </a:pPr>
                      <a:r>
                        <a:rPr lang="en-US" sz="1600" b="1" dirty="0">
                          <a:effectLst/>
                          <a:latin typeface="+mn-lt"/>
                        </a:rPr>
                        <a:t>Summative Assessment</a:t>
                      </a:r>
                      <a:endParaRPr lang="en-US" sz="1600" b="1" dirty="0">
                        <a:effectLst/>
                        <a:latin typeface="+mn-lt"/>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600" b="1" dirty="0">
                          <a:effectLst/>
                          <a:latin typeface="+mn-lt"/>
                        </a:rPr>
                        <a:t>Title-I School-</a:t>
                      </a:r>
                    </a:p>
                    <a:p>
                      <a:pPr marL="0" marR="0" algn="ctr">
                        <a:spcBef>
                          <a:spcPts val="0"/>
                        </a:spcBef>
                        <a:spcAft>
                          <a:spcPts val="0"/>
                        </a:spcAft>
                      </a:pPr>
                      <a:r>
                        <a:rPr lang="en-US" sz="1600" b="1" dirty="0">
                          <a:effectLst/>
                          <a:latin typeface="+mn-lt"/>
                        </a:rPr>
                        <a:t>wide Component</a:t>
                      </a:r>
                      <a:endParaRPr lang="en-US" sz="1600" b="1" dirty="0">
                        <a:effectLst/>
                        <a:latin typeface="+mn-lt"/>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2082392395"/>
                  </a:ext>
                </a:extLst>
              </a:tr>
              <a:tr h="834931">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Vocabulary development</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Science teachers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Word Walls, District Science Curriculum, Boom cards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Classroom observations, lesson plans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assessments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quizzes, Benchmark, STAAR</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0" marR="0" algn="ctr">
                        <a:spcBef>
                          <a:spcPts val="0"/>
                        </a:spcBef>
                        <a:spcAft>
                          <a:spcPts val="0"/>
                        </a:spcAft>
                      </a:pPr>
                      <a:r>
                        <a:rPr lang="en-US" sz="1600" b="1">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1492736835"/>
                  </a:ext>
                </a:extLst>
              </a:tr>
              <a:tr h="619505">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Project based learning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Science teachers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Science lab materials,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Classroom observations, lessons plans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assessments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quizzes, Benchmark, STAAR</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0" marR="0" algn="ctr">
                        <a:spcBef>
                          <a:spcPts val="0"/>
                        </a:spcBef>
                        <a:spcAft>
                          <a:spcPts val="0"/>
                        </a:spcAft>
                      </a:pPr>
                      <a:r>
                        <a:rPr lang="en-US" sz="1600" b="1">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3257644677"/>
                  </a:ext>
                </a:extLst>
              </a:tr>
              <a:tr h="556621">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Language development</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Science teachers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Summit K12 Science</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Classroom observations, lessons plans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assessments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quizzes, Benchmark, STAAR, TELPAS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0" marR="0" algn="ctr">
                        <a:spcBef>
                          <a:spcPts val="0"/>
                        </a:spcBef>
                        <a:spcAft>
                          <a:spcPts val="0"/>
                        </a:spcAft>
                      </a:pPr>
                      <a:r>
                        <a:rPr lang="en-US" sz="1600" b="1">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739973260"/>
                  </a:ext>
                </a:extLst>
              </a:tr>
              <a:tr h="556621">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Professional development</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Science teachers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CAST Science Conference</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Classroom observations, lessons plans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TTESS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quizzes, Benchmark, STAAR</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0" marR="0" algn="ctr">
                        <a:spcBef>
                          <a:spcPts val="0"/>
                        </a:spcBef>
                        <a:spcAft>
                          <a:spcPts val="0"/>
                        </a:spcAft>
                      </a:pPr>
                      <a:r>
                        <a:rPr lang="en-US" sz="1600" b="1">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1337524903"/>
                  </a:ext>
                </a:extLst>
              </a:tr>
              <a:tr h="834931">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Textbook adoption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Science teachers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SAVVAS: Experience Science</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dirty="0">
                          <a:effectLst/>
                          <a:latin typeface="Calibri Light" panose="020F0302020204030204" pitchFamily="34" charset="0"/>
                          <a:ea typeface="Yu Mincho" panose="02020400000000000000" pitchFamily="18" charset="-128"/>
                          <a:cs typeface="Arial" panose="020B0604020202020204" pitchFamily="34" charset="0"/>
                        </a:rPr>
                        <a:t>Classroom observations, lessons plans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assessments</a:t>
                      </a:r>
                      <a:endParaRPr lang="en-US" sz="160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quizzes, Benchmark, STAAR</a:t>
                      </a:r>
                      <a:endParaRPr lang="en-US" sz="160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0" marR="0" algn="ctr">
                        <a:spcBef>
                          <a:spcPts val="0"/>
                        </a:spcBef>
                        <a:spcAft>
                          <a:spcPts val="0"/>
                        </a:spcAft>
                      </a:pPr>
                      <a:r>
                        <a:rPr lang="en-US" sz="1600" b="1" dirty="0">
                          <a:effectLst/>
                          <a:latin typeface="Calibri Light" panose="020F0302020204030204" pitchFamily="34" charset="0"/>
                          <a:ea typeface="Yu Mincho" panose="02020400000000000000" pitchFamily="18" charset="-128"/>
                          <a:cs typeface="Arial" panose="020B0604020202020204" pitchFamily="34" charset="0"/>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937037550"/>
                  </a:ext>
                </a:extLst>
              </a:tr>
            </a:tbl>
          </a:graphicData>
        </a:graphic>
      </p:graphicFrame>
      <p:graphicFrame>
        <p:nvGraphicFramePr>
          <p:cNvPr id="2" name="Table 1">
            <a:extLst>
              <a:ext uri="{FF2B5EF4-FFF2-40B4-BE49-F238E27FC236}">
                <a16:creationId xmlns:a16="http://schemas.microsoft.com/office/drawing/2014/main" id="{62ABB9D4-AF0B-B1C0-359E-D91C6C8ECE9B}"/>
              </a:ext>
            </a:extLst>
          </p:cNvPr>
          <p:cNvGraphicFramePr>
            <a:graphicFrameLocks noGrp="1"/>
          </p:cNvGraphicFramePr>
          <p:nvPr>
            <p:extLst>
              <p:ext uri="{D42A27DB-BD31-4B8C-83A1-F6EECF244321}">
                <p14:modId xmlns:p14="http://schemas.microsoft.com/office/powerpoint/2010/main" val="3986441688"/>
              </p:ext>
            </p:extLst>
          </p:nvPr>
        </p:nvGraphicFramePr>
        <p:xfrm>
          <a:off x="389965" y="6763217"/>
          <a:ext cx="17508069" cy="2500630"/>
        </p:xfrm>
        <a:graphic>
          <a:graphicData uri="http://schemas.openxmlformats.org/drawingml/2006/table">
            <a:tbl>
              <a:tblPr firstRow="1" firstCol="1" bandRow="1">
                <a:tableStyleId>{5C22544A-7EE6-4342-B048-85BDC9FD1C3A}</a:tableStyleId>
              </a:tblPr>
              <a:tblGrid>
                <a:gridCol w="17508069">
                  <a:extLst>
                    <a:ext uri="{9D8B030D-6E8A-4147-A177-3AD203B41FA5}">
                      <a16:colId xmlns:a16="http://schemas.microsoft.com/office/drawing/2014/main" val="2576515541"/>
                    </a:ext>
                  </a:extLst>
                </a:gridCol>
              </a:tblGrid>
              <a:tr h="245698">
                <a:tc>
                  <a:txBody>
                    <a:bodyPr/>
                    <a:lstStyle/>
                    <a:p>
                      <a:pPr marL="0" marR="0" algn="ctr">
                        <a:spcBef>
                          <a:spcPts val="0"/>
                        </a:spcBef>
                        <a:spcAft>
                          <a:spcPts val="0"/>
                        </a:spcAft>
                      </a:pPr>
                      <a:r>
                        <a:rPr lang="en-US" sz="2000" dirty="0">
                          <a:effectLst/>
                        </a:rPr>
                        <a:t>Goal Area 3 Action Steps: Science</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extLst>
                  <a:ext uri="{0D108BD9-81ED-4DB2-BD59-A6C34878D82A}">
                    <a16:rowId xmlns:a16="http://schemas.microsoft.com/office/drawing/2014/main" val="4215534347"/>
                  </a:ext>
                </a:extLst>
              </a:tr>
              <a:tr h="1685666">
                <a:tc>
                  <a:txBody>
                    <a:bodyPr/>
                    <a:lstStyle/>
                    <a:p>
                      <a:pPr marL="342900" marR="0" lvl="0" indent="-342900" algn="l">
                        <a:lnSpc>
                          <a:spcPct val="107000"/>
                        </a:lnSpc>
                        <a:spcBef>
                          <a:spcPts val="500"/>
                        </a:spcBef>
                        <a:spcAft>
                          <a:spcPts val="0"/>
                        </a:spcAft>
                        <a:buFont typeface="Symbol" panose="05050102010706020507" pitchFamily="18" charset="2"/>
                        <a:buChar char=""/>
                      </a:pPr>
                      <a:r>
                        <a:rPr lang="en-US" sz="1600" dirty="0">
                          <a:effectLst/>
                          <a:latin typeface="Calibri Light" panose="020F0302020204030204" pitchFamily="34" charset="0"/>
                          <a:ea typeface="Calibri" panose="020F0502020204030204" pitchFamily="34" charset="0"/>
                          <a:cs typeface="Arial" panose="020B0604020202020204" pitchFamily="34" charset="0"/>
                        </a:rPr>
                        <a:t>Plan for professional development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latin typeface="Calibri Light" panose="020F0302020204030204" pitchFamily="34" charset="0"/>
                          <a:ea typeface="Calibri" panose="020F0502020204030204" pitchFamily="34" charset="0"/>
                          <a:cs typeface="Arial" panose="020B0604020202020204" pitchFamily="34" charset="0"/>
                        </a:rPr>
                        <a:t>Implement district Science curriculum and reinforce questioning strategies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latin typeface="Calibri Light" panose="020F0302020204030204" pitchFamily="34" charset="0"/>
                          <a:ea typeface="Calibri" panose="020F0502020204030204" pitchFamily="34" charset="0"/>
                          <a:cs typeface="Arial" panose="020B0604020202020204" pitchFamily="34" charset="0"/>
                        </a:rPr>
                        <a:t>Differentiated instruction to address multilingual learners and special education subpopulation</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latin typeface="Calibri Light" panose="020F0302020204030204" pitchFamily="34" charset="0"/>
                          <a:ea typeface="Calibri" panose="020F0502020204030204" pitchFamily="34" charset="0"/>
                          <a:cs typeface="Arial" panose="020B0604020202020204" pitchFamily="34" charset="0"/>
                        </a:rPr>
                        <a:t>Implement HQIM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latin typeface="Calibri Light" panose="020F0302020204030204" pitchFamily="34" charset="0"/>
                          <a:ea typeface="Calibri" panose="020F0502020204030204" pitchFamily="34" charset="0"/>
                          <a:cs typeface="Arial" panose="020B0604020202020204" pitchFamily="34" charset="0"/>
                        </a:rPr>
                        <a:t>Reinforce of Common Instructional Framework (CIF) strategies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latin typeface="Calibri Light" panose="020F0302020204030204" pitchFamily="34" charset="0"/>
                          <a:ea typeface="Calibri" panose="020F0502020204030204" pitchFamily="34" charset="0"/>
                          <a:cs typeface="Arial" panose="020B0604020202020204" pitchFamily="34" charset="0"/>
                        </a:rPr>
                        <a:t>Attend professional learning communities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latin typeface="Calibri Light" panose="020F0302020204030204" pitchFamily="34" charset="0"/>
                          <a:ea typeface="Calibri" panose="020F0502020204030204" pitchFamily="34" charset="0"/>
                          <a:cs typeface="Arial" panose="020B0604020202020204" pitchFamily="34" charset="0"/>
                        </a:rPr>
                        <a:t>Intentional tutoring based on student strengths and weaknesses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0" marB="0"/>
                </a:tc>
                <a:extLst>
                  <a:ext uri="{0D108BD9-81ED-4DB2-BD59-A6C34878D82A}">
                    <a16:rowId xmlns:a16="http://schemas.microsoft.com/office/drawing/2014/main" val="625515342"/>
                  </a:ext>
                </a:extLst>
              </a:tr>
            </a:tbl>
          </a:graphicData>
        </a:graphic>
      </p:graphicFrame>
      <p:sp>
        <p:nvSpPr>
          <p:cNvPr id="5" name="Slide Number Placeholder 4">
            <a:extLst>
              <a:ext uri="{FF2B5EF4-FFF2-40B4-BE49-F238E27FC236}">
                <a16:creationId xmlns:a16="http://schemas.microsoft.com/office/drawing/2014/main" id="{4BC2BC0E-DD47-246C-4B25-F8A89267DCFB}"/>
              </a:ext>
            </a:extLst>
          </p:cNvPr>
          <p:cNvSpPr>
            <a:spLocks noGrp="1"/>
          </p:cNvSpPr>
          <p:nvPr>
            <p:ph type="sldNum" sz="quarter" idx="12"/>
          </p:nvPr>
        </p:nvSpPr>
        <p:spPr>
          <a:xfrm>
            <a:off x="15985958" y="9921875"/>
            <a:ext cx="2133600" cy="365125"/>
          </a:xfrm>
        </p:spPr>
        <p:txBody>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190098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466D14E-E04C-5282-0448-1A23F240ED5C}"/>
              </a:ext>
            </a:extLst>
          </p:cNvPr>
          <p:cNvSpPr/>
          <p:nvPr/>
        </p:nvSpPr>
        <p:spPr>
          <a:xfrm>
            <a:off x="1" y="6360459"/>
            <a:ext cx="18288000" cy="3926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10"/>
          <p:cNvSpPr txBox="1"/>
          <p:nvPr/>
        </p:nvSpPr>
        <p:spPr>
          <a:xfrm>
            <a:off x="279610" y="726202"/>
            <a:ext cx="13678437"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Goal Area 4: Student Achievement- Social Studies</a:t>
            </a:r>
          </a:p>
        </p:txBody>
      </p:sp>
      <p:graphicFrame>
        <p:nvGraphicFramePr>
          <p:cNvPr id="3" name="Table 2">
            <a:extLst>
              <a:ext uri="{FF2B5EF4-FFF2-40B4-BE49-F238E27FC236}">
                <a16:creationId xmlns:a16="http://schemas.microsoft.com/office/drawing/2014/main" id="{62ABB9D4-AF0B-B1C0-359E-D91C6C8ECE9B}"/>
              </a:ext>
            </a:extLst>
          </p:cNvPr>
          <p:cNvGraphicFramePr>
            <a:graphicFrameLocks noGrp="1"/>
          </p:cNvGraphicFramePr>
          <p:nvPr>
            <p:extLst>
              <p:ext uri="{D42A27DB-BD31-4B8C-83A1-F6EECF244321}">
                <p14:modId xmlns:p14="http://schemas.microsoft.com/office/powerpoint/2010/main" val="173776665"/>
              </p:ext>
            </p:extLst>
          </p:nvPr>
        </p:nvGraphicFramePr>
        <p:xfrm>
          <a:off x="430306" y="1673491"/>
          <a:ext cx="17508070" cy="5708946"/>
        </p:xfrm>
        <a:graphic>
          <a:graphicData uri="http://schemas.openxmlformats.org/drawingml/2006/table">
            <a:tbl>
              <a:tblPr firstRow="1" firstCol="1" bandRow="1">
                <a:tableStyleId>{5C22544A-7EE6-4342-B048-85BDC9FD1C3A}</a:tableStyleId>
              </a:tblPr>
              <a:tblGrid>
                <a:gridCol w="2326341">
                  <a:extLst>
                    <a:ext uri="{9D8B030D-6E8A-4147-A177-3AD203B41FA5}">
                      <a16:colId xmlns:a16="http://schemas.microsoft.com/office/drawing/2014/main" val="2576515541"/>
                    </a:ext>
                  </a:extLst>
                </a:gridCol>
                <a:gridCol w="2433918">
                  <a:extLst>
                    <a:ext uri="{9D8B030D-6E8A-4147-A177-3AD203B41FA5}">
                      <a16:colId xmlns:a16="http://schemas.microsoft.com/office/drawing/2014/main" val="3340467389"/>
                    </a:ext>
                  </a:extLst>
                </a:gridCol>
                <a:gridCol w="2138082">
                  <a:extLst>
                    <a:ext uri="{9D8B030D-6E8A-4147-A177-3AD203B41FA5}">
                      <a16:colId xmlns:a16="http://schemas.microsoft.com/office/drawing/2014/main" val="4260175217"/>
                    </a:ext>
                  </a:extLst>
                </a:gridCol>
                <a:gridCol w="1694947">
                  <a:extLst>
                    <a:ext uri="{9D8B030D-6E8A-4147-A177-3AD203B41FA5}">
                      <a16:colId xmlns:a16="http://schemas.microsoft.com/office/drawing/2014/main" val="1159613258"/>
                    </a:ext>
                  </a:extLst>
                </a:gridCol>
                <a:gridCol w="3240124">
                  <a:extLst>
                    <a:ext uri="{9D8B030D-6E8A-4147-A177-3AD203B41FA5}">
                      <a16:colId xmlns:a16="http://schemas.microsoft.com/office/drawing/2014/main" val="3125600158"/>
                    </a:ext>
                  </a:extLst>
                </a:gridCol>
                <a:gridCol w="1519517">
                  <a:extLst>
                    <a:ext uri="{9D8B030D-6E8A-4147-A177-3AD203B41FA5}">
                      <a16:colId xmlns:a16="http://schemas.microsoft.com/office/drawing/2014/main" val="3097965903"/>
                    </a:ext>
                  </a:extLst>
                </a:gridCol>
                <a:gridCol w="2393577">
                  <a:extLst>
                    <a:ext uri="{9D8B030D-6E8A-4147-A177-3AD203B41FA5}">
                      <a16:colId xmlns:a16="http://schemas.microsoft.com/office/drawing/2014/main" val="3296574842"/>
                    </a:ext>
                  </a:extLst>
                </a:gridCol>
                <a:gridCol w="1761564">
                  <a:extLst>
                    <a:ext uri="{9D8B030D-6E8A-4147-A177-3AD203B41FA5}">
                      <a16:colId xmlns:a16="http://schemas.microsoft.com/office/drawing/2014/main" val="1172859223"/>
                    </a:ext>
                  </a:extLst>
                </a:gridCol>
              </a:tblGrid>
              <a:tr h="737277">
                <a:tc gridSpan="8">
                  <a:txBody>
                    <a:bodyPr/>
                    <a:lstStyle/>
                    <a:p>
                      <a:pPr marL="0" marR="0" algn="l">
                        <a:spcBef>
                          <a:spcPts val="0"/>
                        </a:spcBef>
                        <a:spcAft>
                          <a:spcPts val="0"/>
                        </a:spcAft>
                      </a:pPr>
                      <a:r>
                        <a:rPr lang="en-US" sz="1600" dirty="0">
                          <a:effectLst/>
                        </a:rPr>
                        <a:t>Annual Goal:   </a:t>
                      </a:r>
                      <a:r>
                        <a:rPr lang="en-US" sz="1800" b="1" kern="1200" dirty="0">
                          <a:solidFill>
                            <a:schemeClr val="lt1"/>
                          </a:solidFill>
                          <a:effectLst/>
                          <a:latin typeface="+mn-lt"/>
                          <a:ea typeface="+mn-ea"/>
                          <a:cs typeface="+mn-cs"/>
                        </a:rPr>
                        <a:t>Students achieving at the meets level or above will increase from 26% to 40% as measured by the 2023 STAAR Social Studies Assessment.</a:t>
                      </a:r>
                      <a:endParaRPr lang="en-US" sz="16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rPr>
                        <a:t>Measurable Objective: </a:t>
                      </a:r>
                      <a:r>
                        <a:rPr lang="en-US" sz="1800" b="1" kern="1200" dirty="0">
                          <a:solidFill>
                            <a:schemeClr val="lt1"/>
                          </a:solidFill>
                          <a:effectLst/>
                          <a:latin typeface="+mn-lt"/>
                          <a:ea typeface="+mn-ea"/>
                          <a:cs typeface="+mn-cs"/>
                        </a:rPr>
                        <a:t>100% of students will improve social studies skills with weekly assessments throughout the school year.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88829291"/>
                  </a:ext>
                </a:extLst>
              </a:tr>
              <a:tr h="729397">
                <a:tc>
                  <a:txBody>
                    <a:bodyPr/>
                    <a:lstStyle/>
                    <a:p>
                      <a:pPr marL="0" marR="0" algn="ctr">
                        <a:spcBef>
                          <a:spcPts val="0"/>
                        </a:spcBef>
                        <a:spcAft>
                          <a:spcPts val="0"/>
                        </a:spcAft>
                      </a:pPr>
                      <a:r>
                        <a:rPr lang="en-US" sz="1600" b="1" dirty="0">
                          <a:effectLst/>
                          <a:latin typeface="+mn-lt"/>
                        </a:rPr>
                        <a:t>Strategy</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Persons Responsible/Title </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Resources</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Timeline</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Evidence of Implementation</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Evidence of Impact</a:t>
                      </a:r>
                      <a:endParaRPr lang="en-US" sz="1600" b="1" dirty="0">
                        <a:effectLst/>
                        <a:latin typeface="+mn-lt"/>
                        <a:ea typeface="Yu Mincho" panose="02020400000000000000" pitchFamily="18" charset="-128"/>
                        <a:cs typeface="Arial" panose="020B0604020202020204" pitchFamily="34" charset="0"/>
                      </a:endParaRPr>
                    </a:p>
                  </a:txBody>
                  <a:tcPr marL="23183" marR="23183" marT="0" marB="0" anchor="ctr"/>
                </a:tc>
                <a:tc>
                  <a:txBody>
                    <a:bodyPr/>
                    <a:lstStyle/>
                    <a:p>
                      <a:pPr marL="0" marR="0" algn="ctr">
                        <a:spcBef>
                          <a:spcPts val="0"/>
                        </a:spcBef>
                        <a:spcAft>
                          <a:spcPts val="0"/>
                        </a:spcAft>
                      </a:pPr>
                      <a:r>
                        <a:rPr lang="en-US" sz="1600" b="1" dirty="0">
                          <a:effectLst/>
                          <a:latin typeface="+mn-lt"/>
                        </a:rPr>
                        <a:t>Formative/</a:t>
                      </a:r>
                    </a:p>
                    <a:p>
                      <a:pPr marL="0" marR="0" algn="ctr">
                        <a:spcBef>
                          <a:spcPts val="0"/>
                        </a:spcBef>
                        <a:spcAft>
                          <a:spcPts val="0"/>
                        </a:spcAft>
                      </a:pPr>
                      <a:r>
                        <a:rPr lang="en-US" sz="1600" b="1" dirty="0">
                          <a:effectLst/>
                          <a:latin typeface="+mn-lt"/>
                        </a:rPr>
                        <a:t>Summative Assessment</a:t>
                      </a:r>
                      <a:endParaRPr lang="en-US" sz="1600" b="1" dirty="0">
                        <a:effectLst/>
                        <a:latin typeface="+mn-lt"/>
                        <a:ea typeface="Yu Mincho" panose="02020400000000000000" pitchFamily="18" charset="-128"/>
                        <a:cs typeface="Arial" panose="020B0604020202020204" pitchFamily="34" charset="0"/>
                      </a:endParaRPr>
                    </a:p>
                  </a:txBody>
                  <a:tcPr marL="23183" marR="23183" marT="0" marB="0"/>
                </a:tc>
                <a:tc>
                  <a:txBody>
                    <a:bodyPr/>
                    <a:lstStyle/>
                    <a:p>
                      <a:pPr marL="0" marR="0" algn="ctr">
                        <a:spcBef>
                          <a:spcPts val="0"/>
                        </a:spcBef>
                        <a:spcAft>
                          <a:spcPts val="0"/>
                        </a:spcAft>
                      </a:pPr>
                      <a:r>
                        <a:rPr lang="en-US" sz="1600" b="1" dirty="0">
                          <a:effectLst/>
                          <a:latin typeface="+mn-lt"/>
                        </a:rPr>
                        <a:t>Title-I School-</a:t>
                      </a:r>
                    </a:p>
                    <a:p>
                      <a:pPr marL="0" marR="0" algn="ctr">
                        <a:spcBef>
                          <a:spcPts val="0"/>
                        </a:spcBef>
                        <a:spcAft>
                          <a:spcPts val="0"/>
                        </a:spcAft>
                      </a:pPr>
                      <a:r>
                        <a:rPr lang="en-US" sz="1600" b="1" dirty="0">
                          <a:effectLst/>
                          <a:latin typeface="+mn-lt"/>
                        </a:rPr>
                        <a:t>wide Component</a:t>
                      </a:r>
                      <a:endParaRPr lang="en-US" sz="1600" b="1" dirty="0">
                        <a:effectLst/>
                        <a:latin typeface="+mn-lt"/>
                        <a:ea typeface="Yu Mincho" panose="02020400000000000000" pitchFamily="18" charset="-128"/>
                        <a:cs typeface="Arial" panose="020B0604020202020204" pitchFamily="34" charset="0"/>
                      </a:endParaRPr>
                    </a:p>
                  </a:txBody>
                  <a:tcPr marL="23183" marR="23183" marT="0" marB="0"/>
                </a:tc>
                <a:extLst>
                  <a:ext uri="{0D108BD9-81ED-4DB2-BD59-A6C34878D82A}">
                    <a16:rowId xmlns:a16="http://schemas.microsoft.com/office/drawing/2014/main" val="2082392395"/>
                  </a:ext>
                </a:extLst>
              </a:tr>
              <a:tr h="809526">
                <a:tc>
                  <a:txBody>
                    <a:bodyPr/>
                    <a:lstStyle/>
                    <a:p>
                      <a:pPr marL="0" marR="0" algn="ctr">
                        <a:spcBef>
                          <a:spcPts val="0"/>
                        </a:spcBef>
                        <a:spcAft>
                          <a:spcPts val="0"/>
                        </a:spcAft>
                      </a:pPr>
                      <a:r>
                        <a:rPr lang="en-US" sz="1600" dirty="0">
                          <a:effectLst/>
                          <a:latin typeface="Calibri Light" panose="020F0302020204030204" pitchFamily="34" charset="0"/>
                          <a:ea typeface="Yu Mincho" panose="02020400000000000000" pitchFamily="18" charset="-128"/>
                          <a:cs typeface="Arial" panose="020B0604020202020204" pitchFamily="34" charset="0"/>
                        </a:rPr>
                        <a:t>Vocabulary development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Social Studies teachers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Word Walls, District Science Curriculum,</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Classroom observations, lesson plans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assessments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quizzes, Benchmark, STAAR</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1492736835"/>
                  </a:ext>
                </a:extLst>
              </a:tr>
              <a:tr h="729397">
                <a:tc>
                  <a:txBody>
                    <a:bodyPr/>
                    <a:lstStyle/>
                    <a:p>
                      <a:pPr marL="0" marR="0" algn="ctr">
                        <a:spcBef>
                          <a:spcPts val="0"/>
                        </a:spcBef>
                        <a:spcAft>
                          <a:spcPts val="0"/>
                        </a:spcAft>
                      </a:pPr>
                      <a:r>
                        <a:rPr lang="en-US" sz="1600" dirty="0">
                          <a:effectLst/>
                          <a:latin typeface="Calibri Light" panose="020F0302020204030204" pitchFamily="34" charset="0"/>
                          <a:ea typeface="Yu Mincho" panose="02020400000000000000" pitchFamily="18" charset="-128"/>
                          <a:cs typeface="Arial" panose="020B0604020202020204" pitchFamily="34" charset="0"/>
                        </a:rPr>
                        <a:t>Language development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Social Studies teachers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dirty="0">
                          <a:effectLst/>
                          <a:latin typeface="Calibri Light" panose="020F0302020204030204" pitchFamily="34" charset="0"/>
                          <a:ea typeface="Yu Mincho" panose="02020400000000000000" pitchFamily="18" charset="-128"/>
                          <a:cs typeface="Arial" panose="020B0604020202020204" pitchFamily="34" charset="0"/>
                        </a:rPr>
                        <a:t>Summit K12,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Classroom observations, lesson plans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assessments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quizzes, Benchmark, STAAR, TELPAS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3257644677"/>
                  </a:ext>
                </a:extLst>
              </a:tr>
              <a:tr h="491518">
                <a:tc>
                  <a:txBody>
                    <a:bodyPr/>
                    <a:lstStyle/>
                    <a:p>
                      <a:pPr marL="0" marR="0" algn="ctr">
                        <a:spcBef>
                          <a:spcPts val="0"/>
                        </a:spcBef>
                        <a:spcAft>
                          <a:spcPts val="0"/>
                        </a:spcAft>
                      </a:pPr>
                      <a:r>
                        <a:rPr lang="en-US" sz="1600" dirty="0">
                          <a:effectLst/>
                          <a:latin typeface="Calibri Light" panose="020F0302020204030204" pitchFamily="34" charset="0"/>
                          <a:ea typeface="Yu Mincho" panose="02020400000000000000" pitchFamily="18" charset="-128"/>
                          <a:cs typeface="Arial" panose="020B0604020202020204" pitchFamily="34" charset="0"/>
                        </a:rPr>
                        <a:t>Professional development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Social Studies teachers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ESC1, District PD</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Classroom observations, lessons plans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TTESS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quizzes, Benchmark, STAAR</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739973260"/>
                  </a:ext>
                </a:extLst>
              </a:tr>
              <a:tr h="1474554">
                <a:tc>
                  <a:txBody>
                    <a:bodyPr/>
                    <a:lstStyle/>
                    <a:p>
                      <a:pPr marL="0" marR="0" algn="ctr">
                        <a:spcBef>
                          <a:spcPts val="0"/>
                        </a:spcBef>
                        <a:spcAft>
                          <a:spcPts val="0"/>
                        </a:spcAft>
                      </a:pPr>
                      <a:r>
                        <a:rPr lang="en-US" sz="1600" dirty="0">
                          <a:effectLst/>
                          <a:latin typeface="Calibri Light" panose="020F0302020204030204" pitchFamily="34" charset="0"/>
                          <a:ea typeface="Yu Mincho" panose="02020400000000000000" pitchFamily="18" charset="-128"/>
                          <a:cs typeface="Arial" panose="020B0604020202020204" pitchFamily="34" charset="0"/>
                        </a:rPr>
                        <a:t>Program adoption</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Social Studies teachers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Lowman resources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Classroom observations, lesson plans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assessments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quizzes, Benchmark, STAAR</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1337524903"/>
                  </a:ext>
                </a:extLst>
              </a:tr>
              <a:tr h="737277">
                <a:tc>
                  <a:txBody>
                    <a:bodyPr/>
                    <a:lstStyle/>
                    <a:p>
                      <a:pPr marL="0" marR="0" algn="ctr">
                        <a:spcBef>
                          <a:spcPts val="0"/>
                        </a:spcBef>
                        <a:spcAft>
                          <a:spcPts val="0"/>
                        </a:spcAft>
                      </a:pPr>
                      <a:r>
                        <a:rPr lang="en-US" sz="1600" dirty="0">
                          <a:effectLst/>
                          <a:latin typeface="Calibri Light" panose="020F0302020204030204" pitchFamily="34" charset="0"/>
                          <a:ea typeface="Yu Mincho" panose="02020400000000000000" pitchFamily="18" charset="-128"/>
                          <a:cs typeface="Arial" panose="020B0604020202020204" pitchFamily="34" charset="0"/>
                        </a:rPr>
                        <a:t>Content Resources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Social Studies teachers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Social Studies booklets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dirty="0">
                          <a:effectLst/>
                          <a:latin typeface="Calibri Light" panose="020F0302020204030204" pitchFamily="34" charset="0"/>
                          <a:ea typeface="Yu Mincho" panose="02020400000000000000" pitchFamily="18" charset="-128"/>
                          <a:cs typeface="Arial" panose="020B0604020202020204" pitchFamily="34" charset="0"/>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dirty="0">
                          <a:effectLst/>
                          <a:latin typeface="Calibri Light" panose="020F0302020204030204" pitchFamily="34" charset="0"/>
                          <a:ea typeface="Yu Mincho" panose="02020400000000000000" pitchFamily="18" charset="-128"/>
                          <a:cs typeface="Arial" panose="020B0604020202020204" pitchFamily="34" charset="0"/>
                        </a:rPr>
                        <a:t>Classroom observations, lesson plans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dirty="0">
                          <a:effectLst/>
                          <a:latin typeface="Calibri Light" panose="020F0302020204030204" pitchFamily="34" charset="0"/>
                          <a:ea typeface="Yu Mincho" panose="02020400000000000000" pitchFamily="18" charset="-128"/>
                          <a:cs typeface="Arial" panose="020B0604020202020204" pitchFamily="34" charset="0"/>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assessments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nchor="ctr"/>
                </a:tc>
                <a:tc>
                  <a:txBody>
                    <a:bodyPr/>
                    <a:lstStyle/>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Weekly quizzes, Benchmark, STAAR</a:t>
                      </a:r>
                      <a:endParaRPr lang="en-US" sz="160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a:effectLst/>
                          <a:latin typeface="Calibri Light" panose="020F0302020204030204" pitchFamily="34" charset="0"/>
                          <a:ea typeface="Yu Mincho" panose="02020400000000000000" pitchFamily="18" charset="-128"/>
                          <a:cs typeface="Arial" panose="020B0604020202020204" pitchFamily="34" charset="0"/>
                        </a:rPr>
                        <a:t>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tc>
                  <a:txBody>
                    <a:bodyPr/>
                    <a:lstStyle/>
                    <a:p>
                      <a:pPr marL="0" marR="0" algn="ctr">
                        <a:spcBef>
                          <a:spcPts val="0"/>
                        </a:spcBef>
                        <a:spcAft>
                          <a:spcPts val="0"/>
                        </a:spcAft>
                      </a:pPr>
                      <a:r>
                        <a:rPr lang="en-US" sz="1600" dirty="0">
                          <a:effectLst/>
                          <a:latin typeface="Calibri Light" panose="020F0302020204030204" pitchFamily="34" charset="0"/>
                          <a:ea typeface="Yu Mincho" panose="02020400000000000000" pitchFamily="18" charset="-128"/>
                          <a:cs typeface="Arial" panose="020B0604020202020204" pitchFamily="34" charset="0"/>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68580" marR="68580" marT="0" marB="0"/>
                </a:tc>
                <a:extLst>
                  <a:ext uri="{0D108BD9-81ED-4DB2-BD59-A6C34878D82A}">
                    <a16:rowId xmlns:a16="http://schemas.microsoft.com/office/drawing/2014/main" val="937037550"/>
                  </a:ext>
                </a:extLst>
              </a:tr>
            </a:tbl>
          </a:graphicData>
        </a:graphic>
      </p:graphicFrame>
      <p:graphicFrame>
        <p:nvGraphicFramePr>
          <p:cNvPr id="2" name="Table 1">
            <a:extLst>
              <a:ext uri="{FF2B5EF4-FFF2-40B4-BE49-F238E27FC236}">
                <a16:creationId xmlns:a16="http://schemas.microsoft.com/office/drawing/2014/main" id="{62ABB9D4-AF0B-B1C0-359E-D91C6C8ECE9B}"/>
              </a:ext>
            </a:extLst>
          </p:cNvPr>
          <p:cNvGraphicFramePr>
            <a:graphicFrameLocks noGrp="1"/>
          </p:cNvGraphicFramePr>
          <p:nvPr>
            <p:extLst>
              <p:ext uri="{D42A27DB-BD31-4B8C-83A1-F6EECF244321}">
                <p14:modId xmlns:p14="http://schemas.microsoft.com/office/powerpoint/2010/main" val="2089930908"/>
              </p:ext>
            </p:extLst>
          </p:nvPr>
        </p:nvGraphicFramePr>
        <p:xfrm>
          <a:off x="430307" y="7382437"/>
          <a:ext cx="17508069" cy="2176209"/>
        </p:xfrm>
        <a:graphic>
          <a:graphicData uri="http://schemas.openxmlformats.org/drawingml/2006/table">
            <a:tbl>
              <a:tblPr firstRow="1" firstCol="1" bandRow="1">
                <a:tableStyleId>{5C22544A-7EE6-4342-B048-85BDC9FD1C3A}</a:tableStyleId>
              </a:tblPr>
              <a:tblGrid>
                <a:gridCol w="17508069">
                  <a:extLst>
                    <a:ext uri="{9D8B030D-6E8A-4147-A177-3AD203B41FA5}">
                      <a16:colId xmlns:a16="http://schemas.microsoft.com/office/drawing/2014/main" val="2576515541"/>
                    </a:ext>
                  </a:extLst>
                </a:gridCol>
              </a:tblGrid>
              <a:tr h="245698">
                <a:tc>
                  <a:txBody>
                    <a:bodyPr/>
                    <a:lstStyle/>
                    <a:p>
                      <a:pPr marL="0" marR="0" algn="ctr">
                        <a:spcBef>
                          <a:spcPts val="0"/>
                        </a:spcBef>
                        <a:spcAft>
                          <a:spcPts val="0"/>
                        </a:spcAft>
                      </a:pPr>
                      <a:r>
                        <a:rPr lang="en-US" sz="2000" dirty="0">
                          <a:effectLst/>
                        </a:rPr>
                        <a:t>Goal Area 4 Action Steps: Science</a:t>
                      </a:r>
                      <a:endParaRPr lang="en-US" sz="2000" dirty="0">
                        <a:effectLst/>
                        <a:latin typeface="Calibri" panose="020F0502020204030204" pitchFamily="34" charset="0"/>
                        <a:ea typeface="Yu Mincho" panose="02020400000000000000" pitchFamily="18" charset="-128"/>
                        <a:cs typeface="Arial" panose="020B0604020202020204" pitchFamily="34" charset="0"/>
                      </a:endParaRPr>
                    </a:p>
                  </a:txBody>
                  <a:tcPr marL="23183" marR="23183" marT="0" marB="0" anchor="ctr"/>
                </a:tc>
                <a:extLst>
                  <a:ext uri="{0D108BD9-81ED-4DB2-BD59-A6C34878D82A}">
                    <a16:rowId xmlns:a16="http://schemas.microsoft.com/office/drawing/2014/main" val="4215534347"/>
                  </a:ext>
                </a:extLst>
              </a:tr>
              <a:tr h="1685666">
                <a:tc>
                  <a:txBody>
                    <a:bodyPr/>
                    <a:lstStyle/>
                    <a:p>
                      <a:pPr marL="342900" marR="0" lvl="0" indent="-342900" algn="l">
                        <a:lnSpc>
                          <a:spcPct val="107000"/>
                        </a:lnSpc>
                        <a:spcBef>
                          <a:spcPts val="500"/>
                        </a:spcBef>
                        <a:spcAft>
                          <a:spcPts val="0"/>
                        </a:spcAft>
                        <a:buFont typeface="Symbol" panose="05050102010706020507" pitchFamily="18" charset="2"/>
                        <a:buChar char=""/>
                      </a:pPr>
                      <a:r>
                        <a:rPr lang="en-US" sz="1600" dirty="0">
                          <a:effectLst/>
                          <a:latin typeface="Calibri Light" panose="020F0302020204030204" pitchFamily="34" charset="0"/>
                          <a:ea typeface="Calibri" panose="020F0502020204030204" pitchFamily="34" charset="0"/>
                          <a:cs typeface="Arial" panose="020B0604020202020204" pitchFamily="34" charset="0"/>
                        </a:rPr>
                        <a:t>Plan for professional development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latin typeface="Calibri Light" panose="020F0302020204030204" pitchFamily="34" charset="0"/>
                          <a:ea typeface="Calibri" panose="020F0502020204030204" pitchFamily="34" charset="0"/>
                          <a:cs typeface="Arial" panose="020B0604020202020204" pitchFamily="34" charset="0"/>
                        </a:rPr>
                        <a:t>Implement district Social Studies curriculum and reinforce questioning strategies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latin typeface="Calibri Light" panose="020F0302020204030204" pitchFamily="34" charset="0"/>
                          <a:ea typeface="Calibri" panose="020F0502020204030204" pitchFamily="34" charset="0"/>
                          <a:cs typeface="Arial" panose="020B0604020202020204" pitchFamily="34" charset="0"/>
                        </a:rPr>
                        <a:t>Differentiated instruction to address multilingual learners and special education subpopulation</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latin typeface="Calibri Light" panose="020F0302020204030204" pitchFamily="34" charset="0"/>
                          <a:ea typeface="Calibri" panose="020F0502020204030204" pitchFamily="34" charset="0"/>
                          <a:cs typeface="Arial" panose="020B0604020202020204" pitchFamily="34" charset="0"/>
                        </a:rPr>
                        <a:t>Implement HQIM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latin typeface="Calibri Light" panose="020F0302020204030204" pitchFamily="34" charset="0"/>
                          <a:ea typeface="Calibri" panose="020F0502020204030204" pitchFamily="34" charset="0"/>
                          <a:cs typeface="Arial" panose="020B0604020202020204" pitchFamily="34" charset="0"/>
                        </a:rPr>
                        <a:t>Reinforce of Common Instructional Framework (CIF) strategies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latin typeface="Calibri Light" panose="020F0302020204030204" pitchFamily="34" charset="0"/>
                          <a:ea typeface="Calibri" panose="020F0502020204030204" pitchFamily="34" charset="0"/>
                          <a:cs typeface="Arial" panose="020B0604020202020204" pitchFamily="34" charset="0"/>
                        </a:rPr>
                        <a:t>Attend professional learning communities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0" marB="0"/>
                </a:tc>
                <a:extLst>
                  <a:ext uri="{0D108BD9-81ED-4DB2-BD59-A6C34878D82A}">
                    <a16:rowId xmlns:a16="http://schemas.microsoft.com/office/drawing/2014/main" val="625515342"/>
                  </a:ext>
                </a:extLst>
              </a:tr>
            </a:tbl>
          </a:graphicData>
        </a:graphic>
      </p:graphicFrame>
      <p:sp>
        <p:nvSpPr>
          <p:cNvPr id="5" name="Slide Number Placeholder 4">
            <a:extLst>
              <a:ext uri="{FF2B5EF4-FFF2-40B4-BE49-F238E27FC236}">
                <a16:creationId xmlns:a16="http://schemas.microsoft.com/office/drawing/2014/main" id="{F2E25373-50F3-A370-0214-2814B2A32D8D}"/>
              </a:ext>
            </a:extLst>
          </p:cNvPr>
          <p:cNvSpPr>
            <a:spLocks noGrp="1"/>
          </p:cNvSpPr>
          <p:nvPr>
            <p:ph type="sldNum" sz="quarter" idx="12"/>
          </p:nvPr>
        </p:nvSpPr>
        <p:spPr>
          <a:xfrm>
            <a:off x="16154399" y="9913618"/>
            <a:ext cx="2133600" cy="365125"/>
          </a:xfrm>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2542132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Goal Area 5: Special Populations</a:t>
            </a:r>
          </a:p>
        </p:txBody>
      </p:sp>
      <p:graphicFrame>
        <p:nvGraphicFramePr>
          <p:cNvPr id="2" name="Table 1">
            <a:extLst>
              <a:ext uri="{FF2B5EF4-FFF2-40B4-BE49-F238E27FC236}">
                <a16:creationId xmlns:a16="http://schemas.microsoft.com/office/drawing/2014/main" id="{A7458EA4-09E7-3AD1-47C2-C2A13ECAC6DC}"/>
              </a:ext>
            </a:extLst>
          </p:cNvPr>
          <p:cNvGraphicFramePr>
            <a:graphicFrameLocks noGrp="1"/>
          </p:cNvGraphicFramePr>
          <p:nvPr>
            <p:extLst>
              <p:ext uri="{D42A27DB-BD31-4B8C-83A1-F6EECF244321}">
                <p14:modId xmlns:p14="http://schemas.microsoft.com/office/powerpoint/2010/main" val="3936992290"/>
              </p:ext>
            </p:extLst>
          </p:nvPr>
        </p:nvGraphicFramePr>
        <p:xfrm>
          <a:off x="279610" y="1645837"/>
          <a:ext cx="17779789" cy="8046720"/>
        </p:xfrm>
        <a:graphic>
          <a:graphicData uri="http://schemas.openxmlformats.org/drawingml/2006/table">
            <a:tbl>
              <a:tblPr firstRow="1" firstCol="1" bandRow="1">
                <a:tableStyleId>{5C22544A-7EE6-4342-B048-85BDC9FD1C3A}</a:tableStyleId>
              </a:tblPr>
              <a:tblGrid>
                <a:gridCol w="2844007">
                  <a:extLst>
                    <a:ext uri="{9D8B030D-6E8A-4147-A177-3AD203B41FA5}">
                      <a16:colId xmlns:a16="http://schemas.microsoft.com/office/drawing/2014/main" val="759248243"/>
                    </a:ext>
                  </a:extLst>
                </a:gridCol>
                <a:gridCol w="2394286">
                  <a:extLst>
                    <a:ext uri="{9D8B030D-6E8A-4147-A177-3AD203B41FA5}">
                      <a16:colId xmlns:a16="http://schemas.microsoft.com/office/drawing/2014/main" val="2961001583"/>
                    </a:ext>
                  </a:extLst>
                </a:gridCol>
                <a:gridCol w="1824221">
                  <a:extLst>
                    <a:ext uri="{9D8B030D-6E8A-4147-A177-3AD203B41FA5}">
                      <a16:colId xmlns:a16="http://schemas.microsoft.com/office/drawing/2014/main" val="4277006277"/>
                    </a:ext>
                  </a:extLst>
                </a:gridCol>
                <a:gridCol w="1710200">
                  <a:extLst>
                    <a:ext uri="{9D8B030D-6E8A-4147-A177-3AD203B41FA5}">
                      <a16:colId xmlns:a16="http://schemas.microsoft.com/office/drawing/2014/main" val="2575384382"/>
                    </a:ext>
                  </a:extLst>
                </a:gridCol>
                <a:gridCol w="3192381">
                  <a:extLst>
                    <a:ext uri="{9D8B030D-6E8A-4147-A177-3AD203B41FA5}">
                      <a16:colId xmlns:a16="http://schemas.microsoft.com/office/drawing/2014/main" val="918370522"/>
                    </a:ext>
                  </a:extLst>
                </a:gridCol>
                <a:gridCol w="2394286">
                  <a:extLst>
                    <a:ext uri="{9D8B030D-6E8A-4147-A177-3AD203B41FA5}">
                      <a16:colId xmlns:a16="http://schemas.microsoft.com/office/drawing/2014/main" val="2530224226"/>
                    </a:ext>
                  </a:extLst>
                </a:gridCol>
                <a:gridCol w="2166260">
                  <a:extLst>
                    <a:ext uri="{9D8B030D-6E8A-4147-A177-3AD203B41FA5}">
                      <a16:colId xmlns:a16="http://schemas.microsoft.com/office/drawing/2014/main" val="1113348146"/>
                    </a:ext>
                  </a:extLst>
                </a:gridCol>
                <a:gridCol w="1254148">
                  <a:extLst>
                    <a:ext uri="{9D8B030D-6E8A-4147-A177-3AD203B41FA5}">
                      <a16:colId xmlns:a16="http://schemas.microsoft.com/office/drawing/2014/main" val="988692143"/>
                    </a:ext>
                  </a:extLst>
                </a:gridCol>
              </a:tblGrid>
              <a:tr h="222979">
                <a:tc gridSpan="8">
                  <a:txBody>
                    <a:bodyPr/>
                    <a:lstStyle/>
                    <a:p>
                      <a:pPr marL="0" marR="0" algn="ctr">
                        <a:spcBef>
                          <a:spcPts val="0"/>
                        </a:spcBef>
                        <a:spcAft>
                          <a:spcPts val="0"/>
                        </a:spcAft>
                      </a:pPr>
                      <a:r>
                        <a:rPr lang="en-US" sz="1600" dirty="0">
                          <a:effectLst/>
                        </a:rPr>
                        <a:t>Goal Area 5: Special Populations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6182681"/>
                  </a:ext>
                </a:extLst>
              </a:tr>
              <a:tr h="445958">
                <a:tc gridSpan="8">
                  <a:txBody>
                    <a:bodyPr/>
                    <a:lstStyle/>
                    <a:p>
                      <a:pPr marL="0" marR="0" algn="l">
                        <a:spcBef>
                          <a:spcPts val="0"/>
                        </a:spcBef>
                        <a:spcAft>
                          <a:spcPts val="0"/>
                        </a:spcAft>
                      </a:pPr>
                      <a:r>
                        <a:rPr lang="en-US" sz="1600" dirty="0">
                          <a:effectLst/>
                        </a:rPr>
                        <a:t>Annual Goal: The gap between special populations will decrease by 10% points as measured by the STAAR Reading, Math, Science, and Social Studies exams.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rPr>
                        <a:t>Measurable Objective: The gap between the all-student group and special populations will decrease by 10% throughout the school year.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39409896"/>
                  </a:ext>
                </a:extLst>
              </a:tr>
              <a:tr h="90710">
                <a:tc>
                  <a:txBody>
                    <a:bodyPr/>
                    <a:lstStyle/>
                    <a:p>
                      <a:pPr marL="0" marR="0" algn="ctr">
                        <a:spcBef>
                          <a:spcPts val="0"/>
                        </a:spcBef>
                        <a:spcAft>
                          <a:spcPts val="0"/>
                        </a:spcAft>
                      </a:pPr>
                      <a:r>
                        <a:rPr lang="en-US" sz="1600" dirty="0">
                          <a:effectLst/>
                        </a:rPr>
                        <a:t>Strategy</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a:txBody>
                    <a:bodyPr/>
                    <a:lstStyle/>
                    <a:p>
                      <a:pPr marL="0" marR="0" algn="ctr">
                        <a:spcBef>
                          <a:spcPts val="0"/>
                        </a:spcBef>
                        <a:spcAft>
                          <a:spcPts val="0"/>
                        </a:spcAft>
                      </a:pPr>
                      <a:r>
                        <a:rPr lang="en-US" sz="1600" dirty="0">
                          <a:effectLst/>
                        </a:rPr>
                        <a:t>Persons Responsible/Title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a:txBody>
                    <a:bodyPr/>
                    <a:lstStyle/>
                    <a:p>
                      <a:pPr marL="0" marR="0" algn="ctr">
                        <a:spcBef>
                          <a:spcPts val="0"/>
                        </a:spcBef>
                        <a:spcAft>
                          <a:spcPts val="0"/>
                        </a:spcAft>
                      </a:pPr>
                      <a:r>
                        <a:rPr lang="en-US" sz="1600" dirty="0">
                          <a:effectLst/>
                        </a:rPr>
                        <a:t>Resources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a:txBody>
                    <a:bodyPr/>
                    <a:lstStyle/>
                    <a:p>
                      <a:pPr marL="0" marR="0" algn="ctr">
                        <a:spcBef>
                          <a:spcPts val="0"/>
                        </a:spcBef>
                        <a:spcAft>
                          <a:spcPts val="0"/>
                        </a:spcAft>
                      </a:pPr>
                      <a:r>
                        <a:rPr lang="en-US" sz="1600" dirty="0">
                          <a:effectLst/>
                        </a:rPr>
                        <a:t>Timeline</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a:txBody>
                    <a:bodyPr/>
                    <a:lstStyle/>
                    <a:p>
                      <a:pPr marL="0" marR="0" algn="ctr">
                        <a:spcBef>
                          <a:spcPts val="0"/>
                        </a:spcBef>
                        <a:spcAft>
                          <a:spcPts val="0"/>
                        </a:spcAft>
                      </a:pPr>
                      <a:r>
                        <a:rPr lang="en-US" sz="1600" dirty="0">
                          <a:effectLst/>
                        </a:rPr>
                        <a:t>Evidence of Implementation</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a:txBody>
                    <a:bodyPr/>
                    <a:lstStyle/>
                    <a:p>
                      <a:pPr marL="0" marR="0" algn="ctr">
                        <a:spcBef>
                          <a:spcPts val="0"/>
                        </a:spcBef>
                        <a:spcAft>
                          <a:spcPts val="0"/>
                        </a:spcAft>
                      </a:pPr>
                      <a:r>
                        <a:rPr lang="en-US" sz="1600" dirty="0">
                          <a:effectLst/>
                        </a:rPr>
                        <a:t>Evidence of Impact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a:txBody>
                    <a:bodyPr/>
                    <a:lstStyle/>
                    <a:p>
                      <a:pPr marL="0" marR="0" algn="ctr">
                        <a:spcBef>
                          <a:spcPts val="0"/>
                        </a:spcBef>
                        <a:spcAft>
                          <a:spcPts val="0"/>
                        </a:spcAft>
                      </a:pPr>
                      <a:r>
                        <a:rPr lang="en-US" sz="1600" dirty="0">
                          <a:effectLst/>
                        </a:rPr>
                        <a:t>Formative/</a:t>
                      </a:r>
                    </a:p>
                    <a:p>
                      <a:pPr marL="0" marR="0" algn="ctr">
                        <a:spcBef>
                          <a:spcPts val="0"/>
                        </a:spcBef>
                        <a:spcAft>
                          <a:spcPts val="0"/>
                        </a:spcAft>
                      </a:pPr>
                      <a:r>
                        <a:rPr lang="en-US" sz="1600" dirty="0">
                          <a:effectLst/>
                        </a:rPr>
                        <a:t>Summative Assessment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tc>
                <a:tc>
                  <a:txBody>
                    <a:bodyPr/>
                    <a:lstStyle/>
                    <a:p>
                      <a:pPr marL="0" marR="0" algn="ctr">
                        <a:spcBef>
                          <a:spcPts val="0"/>
                        </a:spcBef>
                        <a:spcAft>
                          <a:spcPts val="0"/>
                        </a:spcAft>
                      </a:pPr>
                      <a:r>
                        <a:rPr lang="en-US" sz="1600" dirty="0">
                          <a:effectLst/>
                        </a:rPr>
                        <a:t>Title-I School-</a:t>
                      </a:r>
                    </a:p>
                    <a:p>
                      <a:pPr marL="0" marR="0" algn="ctr">
                        <a:spcBef>
                          <a:spcPts val="0"/>
                        </a:spcBef>
                        <a:spcAft>
                          <a:spcPts val="0"/>
                        </a:spcAft>
                      </a:pPr>
                      <a:r>
                        <a:rPr lang="en-US" sz="1600" dirty="0">
                          <a:effectLst/>
                        </a:rPr>
                        <a:t>wide Component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tc>
                <a:extLst>
                  <a:ext uri="{0D108BD9-81ED-4DB2-BD59-A6C34878D82A}">
                    <a16:rowId xmlns:a16="http://schemas.microsoft.com/office/drawing/2014/main" val="2736463547"/>
                  </a:ext>
                </a:extLst>
              </a:tr>
              <a:tr h="6149758">
                <a:tc>
                  <a:txBody>
                    <a:bodyPr/>
                    <a:lstStyle/>
                    <a:p>
                      <a:pPr marL="0" marR="0" algn="l" fontAlgn="base">
                        <a:spcBef>
                          <a:spcPts val="0"/>
                        </a:spcBef>
                        <a:spcAft>
                          <a:spcPts val="0"/>
                        </a:spcAft>
                      </a:pPr>
                      <a:r>
                        <a:rPr lang="en-US" sz="1600" dirty="0">
                          <a:effectLst/>
                        </a:rPr>
                        <a:t>Include supplemental aids, ELPs strategies in the curriculum guides to enhance the overall instructional program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fontAlgn="base">
                        <a:spcBef>
                          <a:spcPts val="0"/>
                        </a:spcBef>
                        <a:spcAft>
                          <a:spcPts val="0"/>
                        </a:spcAft>
                      </a:pPr>
                      <a:r>
                        <a:rPr lang="en-US" sz="1600" dirty="0">
                          <a:effectLst/>
                        </a:rPr>
                        <a:t>Monitor the progress of all students including special population students, ELL’s, migrant, 504, dyslexia through district formative assessments</a:t>
                      </a:r>
                    </a:p>
                    <a:p>
                      <a:pPr marL="0" marR="0" algn="l" fontAlgn="base">
                        <a:spcBef>
                          <a:spcPts val="0"/>
                        </a:spcBef>
                        <a:spcAft>
                          <a:spcPts val="0"/>
                        </a:spcAft>
                      </a:pPr>
                      <a:r>
                        <a:rPr lang="en-US" sz="1600" dirty="0">
                          <a:effectLst/>
                        </a:rPr>
                        <a:t> </a:t>
                      </a:r>
                    </a:p>
                    <a:p>
                      <a:pPr marL="0" marR="0" algn="l" fontAlgn="base">
                        <a:spcBef>
                          <a:spcPts val="0"/>
                        </a:spcBef>
                        <a:spcAft>
                          <a:spcPts val="0"/>
                        </a:spcAft>
                      </a:pPr>
                      <a:r>
                        <a:rPr lang="en-US" sz="1600" dirty="0">
                          <a:effectLst/>
                        </a:rPr>
                        <a:t>Monitor the implementation of ELP strategies to accelerate the progress of ELL’s. </a:t>
                      </a:r>
                    </a:p>
                    <a:p>
                      <a:pPr marL="0" marR="0" algn="l" fontAlgn="base">
                        <a:spcBef>
                          <a:spcPts val="0"/>
                        </a:spcBef>
                        <a:spcAft>
                          <a:spcPts val="0"/>
                        </a:spcAft>
                      </a:pPr>
                      <a:r>
                        <a:rPr lang="en-US" sz="1600" dirty="0">
                          <a:effectLst/>
                        </a:rPr>
                        <a:t> </a:t>
                      </a:r>
                    </a:p>
                    <a:p>
                      <a:pPr marL="0" marR="0" algn="l" fontAlgn="base">
                        <a:spcBef>
                          <a:spcPts val="0"/>
                        </a:spcBef>
                        <a:spcAft>
                          <a:spcPts val="0"/>
                        </a:spcAft>
                      </a:pPr>
                      <a:r>
                        <a:rPr lang="en-US" sz="1600" dirty="0">
                          <a:effectLst/>
                        </a:rPr>
                        <a:t> </a:t>
                      </a:r>
                    </a:p>
                    <a:p>
                      <a:pPr marL="0" marR="0" algn="l" fontAlgn="base">
                        <a:spcBef>
                          <a:spcPts val="0"/>
                        </a:spcBef>
                        <a:spcAft>
                          <a:spcPts val="0"/>
                        </a:spcAft>
                      </a:pPr>
                      <a:r>
                        <a:rPr lang="en-US" sz="1600" dirty="0">
                          <a:effectLst/>
                        </a:rPr>
                        <a:t>Serve the academic and social needs of subgroups through SEL, tutorials, counseling services, and school organizations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Monitor student progress by conferencing with Special populations and goal setting</a:t>
                      </a:r>
                    </a:p>
                  </a:txBody>
                  <a:tcPr marL="20232" marR="20232" marT="0" marB="0"/>
                </a:tc>
                <a:tc>
                  <a:txBody>
                    <a:bodyPr/>
                    <a:lstStyle/>
                    <a:p>
                      <a:pPr marL="0" marR="0" algn="l">
                        <a:spcBef>
                          <a:spcPts val="0"/>
                        </a:spcBef>
                        <a:spcAft>
                          <a:spcPts val="0"/>
                        </a:spcAft>
                      </a:pPr>
                      <a:r>
                        <a:rPr lang="en-US" sz="1600" dirty="0">
                          <a:effectLst/>
                        </a:rPr>
                        <a:t>District Content Coordinators</a:t>
                      </a:r>
                    </a:p>
                    <a:p>
                      <a:pPr marL="0" marR="0" algn="l">
                        <a:spcBef>
                          <a:spcPts val="0"/>
                        </a:spcBef>
                        <a:spcAft>
                          <a:spcPts val="0"/>
                        </a:spcAft>
                      </a:pPr>
                      <a:r>
                        <a:rPr lang="en-US" sz="1600" dirty="0">
                          <a:effectLst/>
                        </a:rPr>
                        <a:t>All teachers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All teachers</a:t>
                      </a:r>
                    </a:p>
                    <a:p>
                      <a:pPr marL="0" marR="0" algn="l">
                        <a:spcBef>
                          <a:spcPts val="0"/>
                        </a:spcBef>
                        <a:spcAft>
                          <a:spcPts val="0"/>
                        </a:spcAft>
                      </a:pPr>
                      <a:r>
                        <a:rPr lang="en-US" sz="1600" dirty="0">
                          <a:effectLst/>
                        </a:rPr>
                        <a:t>Administration</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All Teachers</a:t>
                      </a:r>
                    </a:p>
                    <a:p>
                      <a:pPr marL="0" marR="0" algn="l">
                        <a:spcBef>
                          <a:spcPts val="0"/>
                        </a:spcBef>
                        <a:spcAft>
                          <a:spcPts val="0"/>
                        </a:spcAft>
                      </a:pPr>
                      <a:r>
                        <a:rPr lang="en-US" sz="1600" dirty="0">
                          <a:effectLst/>
                        </a:rPr>
                        <a:t>Administration</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All Teachers, Administration, Counselors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All teachers</a:t>
                      </a:r>
                    </a:p>
                    <a:p>
                      <a:pPr marL="0" marR="0" algn="l">
                        <a:spcBef>
                          <a:spcPts val="0"/>
                        </a:spcBef>
                        <a:spcAft>
                          <a:spcPts val="0"/>
                        </a:spcAft>
                      </a:pPr>
                      <a:endParaRPr lang="en-US" sz="1600" dirty="0">
                        <a:effectLst/>
                      </a:endParaRPr>
                    </a:p>
                  </a:txBody>
                  <a:tcPr marL="20232" marR="20232" marT="0" marB="0"/>
                </a:tc>
                <a:tc>
                  <a:txBody>
                    <a:bodyPr/>
                    <a:lstStyle/>
                    <a:p>
                      <a:pPr marL="0" marR="0" algn="l">
                        <a:spcBef>
                          <a:spcPts val="0"/>
                        </a:spcBef>
                        <a:spcAft>
                          <a:spcPts val="0"/>
                        </a:spcAft>
                      </a:pPr>
                      <a:r>
                        <a:rPr lang="en-US" sz="1600" dirty="0">
                          <a:effectLst/>
                        </a:rPr>
                        <a:t>District Curriculum</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DMAC Reports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Internet web sites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SEL Curriculum/STAAR Materials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Individual Progress Logs, DMAC Reports</a:t>
                      </a:r>
                    </a:p>
                    <a:p>
                      <a:pPr marL="0" marR="0" algn="l">
                        <a:spcBef>
                          <a:spcPts val="0"/>
                        </a:spcBef>
                        <a:spcAft>
                          <a:spcPts val="0"/>
                        </a:spcAft>
                      </a:pPr>
                      <a:endParaRPr lang="en-US" sz="1600" dirty="0">
                        <a:effectLst/>
                      </a:endParaRPr>
                    </a:p>
                  </a:txBody>
                  <a:tcPr marL="20232" marR="20232" marT="0" marB="0"/>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endParaRPr lang="en-US" sz="1600" dirty="0">
                        <a:effectLst/>
                      </a:endParaRPr>
                    </a:p>
                  </a:txBody>
                  <a:tcPr marL="20232" marR="20232" marT="0" marB="0"/>
                </a:tc>
                <a:tc>
                  <a:txBody>
                    <a:bodyPr/>
                    <a:lstStyle/>
                    <a:p>
                      <a:pPr marL="0" marR="0" algn="l">
                        <a:spcBef>
                          <a:spcPts val="0"/>
                        </a:spcBef>
                        <a:spcAft>
                          <a:spcPts val="0"/>
                        </a:spcAft>
                      </a:pPr>
                      <a:r>
                        <a:rPr lang="en-US" sz="1600" dirty="0">
                          <a:effectLst/>
                        </a:rPr>
                        <a:t>Lesson plans</a:t>
                      </a:r>
                    </a:p>
                    <a:p>
                      <a:pPr marL="0" marR="0" algn="l">
                        <a:spcBef>
                          <a:spcPts val="0"/>
                        </a:spcBef>
                        <a:spcAft>
                          <a:spcPts val="0"/>
                        </a:spcAft>
                      </a:pPr>
                      <a:r>
                        <a:rPr lang="en-US" sz="1600" dirty="0">
                          <a:effectLst/>
                        </a:rPr>
                        <a:t>Strategies imbedded in district curriculum</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Individual Student Progress Logs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Lesson Plans, Classroom Observations, Week at a glance</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fontAlgn="base">
                        <a:spcBef>
                          <a:spcPts val="0"/>
                        </a:spcBef>
                        <a:spcAft>
                          <a:spcPts val="0"/>
                        </a:spcAft>
                      </a:pPr>
                      <a:r>
                        <a:rPr lang="en-US" sz="1600" dirty="0">
                          <a:effectLst/>
                        </a:rPr>
                        <a:t>Tutorial and </a:t>
                      </a:r>
                    </a:p>
                    <a:p>
                      <a:pPr marL="0" marR="0" algn="l" fontAlgn="base">
                        <a:spcBef>
                          <a:spcPts val="0"/>
                        </a:spcBef>
                        <a:spcAft>
                          <a:spcPts val="0"/>
                        </a:spcAft>
                      </a:pPr>
                      <a:r>
                        <a:rPr lang="en-US" sz="1600" dirty="0">
                          <a:effectLst/>
                        </a:rPr>
                        <a:t>Counseling logs​</a:t>
                      </a:r>
                    </a:p>
                    <a:p>
                      <a:pPr marL="0" marR="0" algn="l" fontAlgn="base">
                        <a:spcBef>
                          <a:spcPts val="0"/>
                        </a:spcBef>
                        <a:spcAft>
                          <a:spcPts val="0"/>
                        </a:spcAft>
                      </a:pPr>
                      <a:r>
                        <a:rPr lang="en-US" sz="1600" dirty="0">
                          <a:effectLst/>
                        </a:rPr>
                        <a:t>Participation rates and rosters.​</a:t>
                      </a:r>
                    </a:p>
                    <a:p>
                      <a:pPr marL="0" marR="0" algn="l" fontAlgn="base">
                        <a:spcBef>
                          <a:spcPts val="0"/>
                        </a:spcBef>
                        <a:spcAft>
                          <a:spcPts val="0"/>
                        </a:spcAft>
                      </a:pPr>
                      <a:r>
                        <a:rPr lang="en-US" sz="1600" dirty="0">
                          <a:effectLst/>
                        </a:rPr>
                        <a:t> </a:t>
                      </a:r>
                    </a:p>
                    <a:p>
                      <a:pPr marL="0" marR="0" algn="l" fontAlgn="base">
                        <a:spcBef>
                          <a:spcPts val="0"/>
                        </a:spcBef>
                        <a:spcAft>
                          <a:spcPts val="0"/>
                        </a:spcAft>
                      </a:pPr>
                      <a:r>
                        <a:rPr lang="en-US" sz="1600" dirty="0">
                          <a:effectLst/>
                        </a:rPr>
                        <a:t> </a:t>
                      </a:r>
                    </a:p>
                    <a:p>
                      <a:pPr marL="0" marR="0" algn="l" fontAlgn="base">
                        <a:spcBef>
                          <a:spcPts val="0"/>
                        </a:spcBef>
                        <a:spcAft>
                          <a:spcPts val="0"/>
                        </a:spcAft>
                      </a:pPr>
                      <a:r>
                        <a:rPr lang="en-US" sz="1600" dirty="0">
                          <a:effectLst/>
                        </a:rPr>
                        <a:t>Lesson Plans, Classroom Observations, Week at a glance</a:t>
                      </a:r>
                    </a:p>
                    <a:p>
                      <a:pPr marL="0" marR="0" algn="l">
                        <a:spcBef>
                          <a:spcPts val="0"/>
                        </a:spcBef>
                        <a:spcAft>
                          <a:spcPts val="0"/>
                        </a:spcAft>
                      </a:pPr>
                      <a:endParaRPr lang="en-US" sz="1600" dirty="0">
                        <a:effectLst/>
                      </a:endParaRPr>
                    </a:p>
                    <a:p>
                      <a:pPr marL="0" marR="0" algn="l">
                        <a:spcBef>
                          <a:spcPts val="0"/>
                        </a:spcBef>
                        <a:spcAft>
                          <a:spcPts val="0"/>
                        </a:spcAft>
                      </a:pPr>
                      <a:r>
                        <a:rPr lang="en-US" sz="1600" dirty="0">
                          <a:effectLst/>
                        </a:rPr>
                        <a:t> </a:t>
                      </a:r>
                    </a:p>
                  </a:txBody>
                  <a:tcPr marL="20232" marR="20232" marT="0" marB="0"/>
                </a:tc>
                <a:tc>
                  <a:txBody>
                    <a:bodyPr/>
                    <a:lstStyle/>
                    <a:p>
                      <a:pPr marL="0" marR="0" algn="l">
                        <a:spcBef>
                          <a:spcPts val="0"/>
                        </a:spcBef>
                        <a:spcAft>
                          <a:spcPts val="0"/>
                        </a:spcAft>
                      </a:pPr>
                      <a:r>
                        <a:rPr lang="en-US" sz="1600" dirty="0">
                          <a:effectLst/>
                        </a:rPr>
                        <a:t>Narrowing the achievement gap between the all-student group and special population</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Weekly Assessments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Daily Assignments </a:t>
                      </a:r>
                    </a:p>
                    <a:p>
                      <a:pPr marL="0" marR="0" algn="l">
                        <a:spcBef>
                          <a:spcPts val="0"/>
                        </a:spcBef>
                        <a:spcAft>
                          <a:spcPts val="0"/>
                        </a:spcAft>
                      </a:pPr>
                      <a:r>
                        <a:rPr lang="en-US" sz="1600" dirty="0">
                          <a:effectLst/>
                        </a:rPr>
                        <a:t>Weekly Assessments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Discipline Reports, Report Cards, Parent Conferences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Report Cards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txBody>
                  <a:tcPr marL="20232" marR="20232" marT="0" marB="0"/>
                </a:tc>
                <a:tc>
                  <a:txBody>
                    <a:bodyPr/>
                    <a:lstStyle/>
                    <a:p>
                      <a:pPr marL="0" marR="0" algn="l">
                        <a:spcBef>
                          <a:spcPts val="0"/>
                        </a:spcBef>
                        <a:spcAft>
                          <a:spcPts val="0"/>
                        </a:spcAft>
                      </a:pPr>
                      <a:r>
                        <a:rPr lang="en-US" sz="1600" dirty="0">
                          <a:effectLst/>
                        </a:rPr>
                        <a:t>CBA’s, Benchmarks, STAAR, TELPAS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endParaRPr lang="en-US" sz="1600" dirty="0">
                        <a:effectLst/>
                      </a:endParaRPr>
                    </a:p>
                    <a:p>
                      <a:pPr marL="0" marR="0" algn="l">
                        <a:spcBef>
                          <a:spcPts val="0"/>
                        </a:spcBef>
                        <a:spcAft>
                          <a:spcPts val="0"/>
                        </a:spcAft>
                      </a:pPr>
                      <a:r>
                        <a:rPr lang="en-US" sz="1600" dirty="0">
                          <a:effectLst/>
                        </a:rPr>
                        <a:t>Report Cards</a:t>
                      </a:r>
                    </a:p>
                    <a:p>
                      <a:pPr marL="0" marR="0" algn="l">
                        <a:spcBef>
                          <a:spcPts val="0"/>
                        </a:spcBef>
                        <a:spcAft>
                          <a:spcPts val="0"/>
                        </a:spcAft>
                      </a:pPr>
                      <a:r>
                        <a:rPr lang="en-US" sz="1600" dirty="0">
                          <a:effectLst/>
                        </a:rPr>
                        <a:t>CBA’s, Benchmarks, STAAR, TELPAS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Report Cards</a:t>
                      </a:r>
                    </a:p>
                    <a:p>
                      <a:pPr marL="0" marR="0" algn="l">
                        <a:spcBef>
                          <a:spcPts val="0"/>
                        </a:spcBef>
                        <a:spcAft>
                          <a:spcPts val="0"/>
                        </a:spcAft>
                      </a:pPr>
                      <a:r>
                        <a:rPr lang="en-US" sz="1600" dirty="0">
                          <a:effectLst/>
                        </a:rPr>
                        <a:t>CBA’s, Benchmarks, STAAR, TELPAS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CBA’s, Benchmarks, STAAR, TELPAS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CBA’s Benchmark, STAAR, TELPAS</a:t>
                      </a:r>
                    </a:p>
                  </a:txBody>
                  <a:tcPr marL="20232" marR="20232" marT="0" marB="0"/>
                </a:tc>
                <a:tc>
                  <a:txBody>
                    <a:bodyPr/>
                    <a:lstStyle/>
                    <a:p>
                      <a:pPr marL="0" marR="0" algn="l">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tc>
                <a:extLst>
                  <a:ext uri="{0D108BD9-81ED-4DB2-BD59-A6C34878D82A}">
                    <a16:rowId xmlns:a16="http://schemas.microsoft.com/office/drawing/2014/main" val="1315713865"/>
                  </a:ext>
                </a:extLst>
              </a:tr>
            </a:tbl>
          </a:graphicData>
        </a:graphic>
      </p:graphicFrame>
      <p:sp>
        <p:nvSpPr>
          <p:cNvPr id="3" name="Slide Number Placeholder 2">
            <a:extLst>
              <a:ext uri="{FF2B5EF4-FFF2-40B4-BE49-F238E27FC236}">
                <a16:creationId xmlns:a16="http://schemas.microsoft.com/office/drawing/2014/main" id="{BA7C005B-95EF-5867-B83E-625D62CD7478}"/>
              </a:ext>
            </a:extLst>
          </p:cNvPr>
          <p:cNvSpPr>
            <a:spLocks noGrp="1"/>
          </p:cNvSpPr>
          <p:nvPr>
            <p:ph type="sldNum" sz="quarter" idx="12"/>
          </p:nvPr>
        </p:nvSpPr>
        <p:spPr>
          <a:xfrm>
            <a:off x="16154400" y="9921875"/>
            <a:ext cx="2133600" cy="365125"/>
          </a:xfrm>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9402098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Goal Area 5: Special Populations</a:t>
            </a:r>
          </a:p>
        </p:txBody>
      </p:sp>
      <p:graphicFrame>
        <p:nvGraphicFramePr>
          <p:cNvPr id="4" name="Table 3">
            <a:extLst>
              <a:ext uri="{FF2B5EF4-FFF2-40B4-BE49-F238E27FC236}">
                <a16:creationId xmlns:a16="http://schemas.microsoft.com/office/drawing/2014/main" id="{96983C17-7D70-A632-0B6F-62FBD187F951}"/>
              </a:ext>
            </a:extLst>
          </p:cNvPr>
          <p:cNvGraphicFramePr>
            <a:graphicFrameLocks noGrp="1"/>
          </p:cNvGraphicFramePr>
          <p:nvPr>
            <p:extLst>
              <p:ext uri="{D42A27DB-BD31-4B8C-83A1-F6EECF244321}">
                <p14:modId xmlns:p14="http://schemas.microsoft.com/office/powerpoint/2010/main" val="2924276963"/>
              </p:ext>
            </p:extLst>
          </p:nvPr>
        </p:nvGraphicFramePr>
        <p:xfrm>
          <a:off x="279610" y="2076143"/>
          <a:ext cx="17779789" cy="5823033"/>
        </p:xfrm>
        <a:graphic>
          <a:graphicData uri="http://schemas.openxmlformats.org/drawingml/2006/table">
            <a:tbl>
              <a:tblPr firstRow="1" firstCol="1" bandRow="1">
                <a:tableStyleId>{5C22544A-7EE6-4342-B048-85BDC9FD1C3A}</a:tableStyleId>
              </a:tblPr>
              <a:tblGrid>
                <a:gridCol w="2844007">
                  <a:extLst>
                    <a:ext uri="{9D8B030D-6E8A-4147-A177-3AD203B41FA5}">
                      <a16:colId xmlns:a16="http://schemas.microsoft.com/office/drawing/2014/main" val="759248243"/>
                    </a:ext>
                  </a:extLst>
                </a:gridCol>
                <a:gridCol w="2394286">
                  <a:extLst>
                    <a:ext uri="{9D8B030D-6E8A-4147-A177-3AD203B41FA5}">
                      <a16:colId xmlns:a16="http://schemas.microsoft.com/office/drawing/2014/main" val="2961001583"/>
                    </a:ext>
                  </a:extLst>
                </a:gridCol>
                <a:gridCol w="1824221">
                  <a:extLst>
                    <a:ext uri="{9D8B030D-6E8A-4147-A177-3AD203B41FA5}">
                      <a16:colId xmlns:a16="http://schemas.microsoft.com/office/drawing/2014/main" val="4277006277"/>
                    </a:ext>
                  </a:extLst>
                </a:gridCol>
                <a:gridCol w="1710200">
                  <a:extLst>
                    <a:ext uri="{9D8B030D-6E8A-4147-A177-3AD203B41FA5}">
                      <a16:colId xmlns:a16="http://schemas.microsoft.com/office/drawing/2014/main" val="2575384382"/>
                    </a:ext>
                  </a:extLst>
                </a:gridCol>
                <a:gridCol w="3192381">
                  <a:extLst>
                    <a:ext uri="{9D8B030D-6E8A-4147-A177-3AD203B41FA5}">
                      <a16:colId xmlns:a16="http://schemas.microsoft.com/office/drawing/2014/main" val="918370522"/>
                    </a:ext>
                  </a:extLst>
                </a:gridCol>
                <a:gridCol w="2394286">
                  <a:extLst>
                    <a:ext uri="{9D8B030D-6E8A-4147-A177-3AD203B41FA5}">
                      <a16:colId xmlns:a16="http://schemas.microsoft.com/office/drawing/2014/main" val="2530224226"/>
                    </a:ext>
                  </a:extLst>
                </a:gridCol>
                <a:gridCol w="2166260">
                  <a:extLst>
                    <a:ext uri="{9D8B030D-6E8A-4147-A177-3AD203B41FA5}">
                      <a16:colId xmlns:a16="http://schemas.microsoft.com/office/drawing/2014/main" val="1113348146"/>
                    </a:ext>
                  </a:extLst>
                </a:gridCol>
                <a:gridCol w="1254148">
                  <a:extLst>
                    <a:ext uri="{9D8B030D-6E8A-4147-A177-3AD203B41FA5}">
                      <a16:colId xmlns:a16="http://schemas.microsoft.com/office/drawing/2014/main" val="988692143"/>
                    </a:ext>
                  </a:extLst>
                </a:gridCol>
              </a:tblGrid>
              <a:tr h="222979">
                <a:tc gridSpan="8">
                  <a:txBody>
                    <a:bodyPr/>
                    <a:lstStyle/>
                    <a:p>
                      <a:pPr marL="0" marR="0" algn="ctr">
                        <a:spcBef>
                          <a:spcPts val="0"/>
                        </a:spcBef>
                        <a:spcAft>
                          <a:spcPts val="0"/>
                        </a:spcAft>
                      </a:pPr>
                      <a:r>
                        <a:rPr lang="en-US" sz="1600">
                          <a:effectLst/>
                        </a:rPr>
                        <a:t>Goal Area 6: Special Populations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6182681"/>
                  </a:ext>
                </a:extLst>
              </a:tr>
              <a:tr h="445958">
                <a:tc gridSpan="8">
                  <a:txBody>
                    <a:bodyPr/>
                    <a:lstStyle/>
                    <a:p>
                      <a:pPr marL="0" marR="0" algn="l">
                        <a:spcBef>
                          <a:spcPts val="0"/>
                        </a:spcBef>
                        <a:spcAft>
                          <a:spcPts val="0"/>
                        </a:spcAft>
                      </a:pPr>
                      <a:r>
                        <a:rPr lang="en-US" sz="1600" dirty="0">
                          <a:effectLst/>
                        </a:rPr>
                        <a:t>Annual Goal: The gap between special populations will decrease by 10% points as measured by the STAAR Reading, Math, Science, and Social Studies exams.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rPr>
                        <a:t>Measurable Objective: The gap between the all-student group and special populations will decrease by 10% throughout the school year.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39409896"/>
                  </a:ext>
                </a:extLst>
              </a:tr>
              <a:tr h="90710">
                <a:tc>
                  <a:txBody>
                    <a:bodyPr/>
                    <a:lstStyle/>
                    <a:p>
                      <a:pPr marL="0" marR="0" algn="ctr">
                        <a:spcBef>
                          <a:spcPts val="0"/>
                        </a:spcBef>
                        <a:spcAft>
                          <a:spcPts val="0"/>
                        </a:spcAft>
                      </a:pPr>
                      <a:r>
                        <a:rPr lang="en-US" sz="1600" dirty="0">
                          <a:effectLst/>
                        </a:rPr>
                        <a:t>Strategy</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a:txBody>
                    <a:bodyPr/>
                    <a:lstStyle/>
                    <a:p>
                      <a:pPr marL="0" marR="0" algn="ctr">
                        <a:spcBef>
                          <a:spcPts val="0"/>
                        </a:spcBef>
                        <a:spcAft>
                          <a:spcPts val="0"/>
                        </a:spcAft>
                      </a:pPr>
                      <a:r>
                        <a:rPr lang="en-US" sz="1600" dirty="0">
                          <a:effectLst/>
                        </a:rPr>
                        <a:t>Persons Responsible/Title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a:txBody>
                    <a:bodyPr/>
                    <a:lstStyle/>
                    <a:p>
                      <a:pPr marL="0" marR="0" algn="ctr">
                        <a:spcBef>
                          <a:spcPts val="0"/>
                        </a:spcBef>
                        <a:spcAft>
                          <a:spcPts val="0"/>
                        </a:spcAft>
                      </a:pPr>
                      <a:r>
                        <a:rPr lang="en-US" sz="1600" dirty="0">
                          <a:effectLst/>
                        </a:rPr>
                        <a:t>Resources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a:txBody>
                    <a:bodyPr/>
                    <a:lstStyle/>
                    <a:p>
                      <a:pPr marL="0" marR="0" algn="ctr">
                        <a:spcBef>
                          <a:spcPts val="0"/>
                        </a:spcBef>
                        <a:spcAft>
                          <a:spcPts val="0"/>
                        </a:spcAft>
                      </a:pPr>
                      <a:r>
                        <a:rPr lang="en-US" sz="1600" dirty="0">
                          <a:effectLst/>
                        </a:rPr>
                        <a:t>Timeline</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a:txBody>
                    <a:bodyPr/>
                    <a:lstStyle/>
                    <a:p>
                      <a:pPr marL="0" marR="0" algn="ctr">
                        <a:spcBef>
                          <a:spcPts val="0"/>
                        </a:spcBef>
                        <a:spcAft>
                          <a:spcPts val="0"/>
                        </a:spcAft>
                      </a:pPr>
                      <a:r>
                        <a:rPr lang="en-US" sz="1600" dirty="0">
                          <a:effectLst/>
                        </a:rPr>
                        <a:t>Evidence of Implementation</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a:txBody>
                    <a:bodyPr/>
                    <a:lstStyle/>
                    <a:p>
                      <a:pPr marL="0" marR="0" algn="ctr">
                        <a:spcBef>
                          <a:spcPts val="0"/>
                        </a:spcBef>
                        <a:spcAft>
                          <a:spcPts val="0"/>
                        </a:spcAft>
                      </a:pPr>
                      <a:r>
                        <a:rPr lang="en-US" sz="1600" dirty="0">
                          <a:effectLst/>
                        </a:rPr>
                        <a:t>Evidence of Impact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a:txBody>
                    <a:bodyPr/>
                    <a:lstStyle/>
                    <a:p>
                      <a:pPr marL="0" marR="0" algn="ctr">
                        <a:spcBef>
                          <a:spcPts val="0"/>
                        </a:spcBef>
                        <a:spcAft>
                          <a:spcPts val="0"/>
                        </a:spcAft>
                      </a:pPr>
                      <a:r>
                        <a:rPr lang="en-US" sz="1600" dirty="0">
                          <a:effectLst/>
                        </a:rPr>
                        <a:t>Formative/</a:t>
                      </a:r>
                    </a:p>
                    <a:p>
                      <a:pPr marL="0" marR="0" algn="ctr">
                        <a:spcBef>
                          <a:spcPts val="0"/>
                        </a:spcBef>
                        <a:spcAft>
                          <a:spcPts val="0"/>
                        </a:spcAft>
                      </a:pPr>
                      <a:r>
                        <a:rPr lang="en-US" sz="1600" dirty="0">
                          <a:effectLst/>
                        </a:rPr>
                        <a:t>Summative Assessment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tc>
                <a:tc>
                  <a:txBody>
                    <a:bodyPr/>
                    <a:lstStyle/>
                    <a:p>
                      <a:pPr marL="0" marR="0" algn="ctr">
                        <a:spcBef>
                          <a:spcPts val="0"/>
                        </a:spcBef>
                        <a:spcAft>
                          <a:spcPts val="0"/>
                        </a:spcAft>
                      </a:pPr>
                      <a:r>
                        <a:rPr lang="en-US" sz="1600" dirty="0">
                          <a:effectLst/>
                        </a:rPr>
                        <a:t>Title-I School-</a:t>
                      </a:r>
                    </a:p>
                    <a:p>
                      <a:pPr marL="0" marR="0" algn="ctr">
                        <a:spcBef>
                          <a:spcPts val="0"/>
                        </a:spcBef>
                        <a:spcAft>
                          <a:spcPts val="0"/>
                        </a:spcAft>
                      </a:pPr>
                      <a:r>
                        <a:rPr lang="en-US" sz="1600" dirty="0">
                          <a:effectLst/>
                        </a:rPr>
                        <a:t>wide Component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tc>
                <a:extLst>
                  <a:ext uri="{0D108BD9-81ED-4DB2-BD59-A6C34878D82A}">
                    <a16:rowId xmlns:a16="http://schemas.microsoft.com/office/drawing/2014/main" val="2736463547"/>
                  </a:ext>
                </a:extLst>
              </a:tr>
              <a:tr h="1920323">
                <a:tc>
                  <a:txBody>
                    <a:bodyPr/>
                    <a:lstStyle/>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Distribution of accommodations for Special needs, Dyslexic, and 504 students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tc>
                <a:tc>
                  <a:txBody>
                    <a:bodyPr/>
                    <a:lstStyle/>
                    <a:p>
                      <a:pPr marL="0" marR="0" algn="l">
                        <a:spcBef>
                          <a:spcPts val="0"/>
                        </a:spcBef>
                        <a:spcAft>
                          <a:spcPts val="0"/>
                        </a:spcAft>
                      </a:pPr>
                      <a:endParaRPr lang="en-US" sz="1600" dirty="0">
                        <a:effectLst/>
                      </a:endParaRPr>
                    </a:p>
                    <a:p>
                      <a:pPr marL="0" marR="0" algn="l">
                        <a:spcBef>
                          <a:spcPts val="0"/>
                        </a:spcBef>
                        <a:spcAft>
                          <a:spcPts val="0"/>
                        </a:spcAft>
                      </a:pPr>
                      <a:endParaRPr lang="en-US" sz="1600" dirty="0">
                        <a:effectLst/>
                      </a:endParaRPr>
                    </a:p>
                    <a:p>
                      <a:pPr marL="0" marR="0" algn="l">
                        <a:spcBef>
                          <a:spcPts val="0"/>
                        </a:spcBef>
                        <a:spcAft>
                          <a:spcPts val="0"/>
                        </a:spcAft>
                      </a:pPr>
                      <a:r>
                        <a:rPr lang="en-US" sz="1600" dirty="0">
                          <a:effectLst/>
                        </a:rPr>
                        <a:t>Diagnostician, Inclusion Teacher</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tc>
                <a:tc>
                  <a:txBody>
                    <a:bodyPr/>
                    <a:lstStyle/>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Individual Education Plans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tc>
                <a:tc>
                  <a:txBody>
                    <a:bodyPr/>
                    <a:lstStyle/>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tc>
                <a:tc>
                  <a:txBody>
                    <a:bodyPr/>
                    <a:lstStyle/>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Lesson Plans, Classroom Observations, Week at a glance</a:t>
                      </a:r>
                    </a:p>
                    <a:p>
                      <a:pPr marL="0" marR="0" algn="l">
                        <a:spcBef>
                          <a:spcPts val="0"/>
                        </a:spcBef>
                        <a:spcAft>
                          <a:spcPts val="0"/>
                        </a:spcAft>
                      </a:pPr>
                      <a:r>
                        <a:rPr lang="en-US" sz="1600" dirty="0">
                          <a:effectLst/>
                        </a:rPr>
                        <a:t> </a:t>
                      </a:r>
                    </a:p>
                  </a:txBody>
                  <a:tcPr marL="20232" marR="20232" marT="0" marB="0"/>
                </a:tc>
                <a:tc>
                  <a:txBody>
                    <a:bodyPr/>
                    <a:lstStyle/>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Daily Assignments and Weekly Assessments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tc>
                <a:tc>
                  <a:txBody>
                    <a:bodyPr/>
                    <a:lstStyle/>
                    <a:p>
                      <a:pPr marL="0" marR="0" algn="l">
                        <a:spcBef>
                          <a:spcPts val="0"/>
                        </a:spcBef>
                        <a:spcAft>
                          <a:spcPts val="0"/>
                        </a:spcAft>
                      </a:pPr>
                      <a:r>
                        <a:rPr lang="en-US" sz="1600" dirty="0">
                          <a:effectLst/>
                        </a:rPr>
                        <a:t> </a:t>
                      </a:r>
                    </a:p>
                    <a:p>
                      <a:pPr marL="0" marR="0" algn="l">
                        <a:spcBef>
                          <a:spcPts val="0"/>
                        </a:spcBef>
                        <a:spcAft>
                          <a:spcPts val="0"/>
                        </a:spcAft>
                      </a:pPr>
                      <a:endParaRPr lang="en-US" sz="1600" dirty="0">
                        <a:effectLst/>
                      </a:endParaRPr>
                    </a:p>
                    <a:p>
                      <a:pPr marL="0" marR="0" algn="l">
                        <a:spcBef>
                          <a:spcPts val="0"/>
                        </a:spcBef>
                        <a:spcAft>
                          <a:spcPts val="0"/>
                        </a:spcAft>
                      </a:pPr>
                      <a:r>
                        <a:rPr lang="en-US" sz="1600" dirty="0">
                          <a:effectLst/>
                        </a:rPr>
                        <a:t>CBA’s Benchmark, STAAR, TELPAS</a:t>
                      </a:r>
                    </a:p>
                    <a:p>
                      <a:pPr marL="0" marR="0" algn="l">
                        <a:spcBef>
                          <a:spcPts val="0"/>
                        </a:spcBef>
                        <a:spcAft>
                          <a:spcPts val="0"/>
                        </a:spcAft>
                      </a:pPr>
                      <a:r>
                        <a:rPr lang="en-US" sz="1600" dirty="0">
                          <a:effectLst/>
                        </a:rPr>
                        <a:t> </a:t>
                      </a:r>
                    </a:p>
                  </a:txBody>
                  <a:tcPr marL="20232" marR="20232" marT="0" marB="0"/>
                </a:tc>
                <a:tc>
                  <a:txBody>
                    <a:bodyPr/>
                    <a:lstStyle/>
                    <a:p>
                      <a:pPr marL="0" marR="0" algn="l">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tc>
                <a:extLst>
                  <a:ext uri="{0D108BD9-81ED-4DB2-BD59-A6C34878D82A}">
                    <a16:rowId xmlns:a16="http://schemas.microsoft.com/office/drawing/2014/main" val="1315713865"/>
                  </a:ext>
                </a:extLst>
              </a:tr>
              <a:tr h="222979">
                <a:tc gridSpan="8">
                  <a:txBody>
                    <a:bodyPr/>
                    <a:lstStyle/>
                    <a:p>
                      <a:pPr marL="0" marR="0" algn="ctr">
                        <a:spcBef>
                          <a:spcPts val="0"/>
                        </a:spcBef>
                        <a:spcAft>
                          <a:spcPts val="0"/>
                        </a:spcAft>
                      </a:pPr>
                      <a:r>
                        <a:rPr lang="en-US" sz="1600" dirty="0">
                          <a:effectLst/>
                        </a:rPr>
                        <a:t>Goal Area 5 Action Steps: Special Populations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20232" marR="20232"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89865489"/>
                  </a:ext>
                </a:extLst>
              </a:tr>
              <a:tr h="2007973">
                <a:tc gridSpan="8">
                  <a:txBody>
                    <a:bodyPr/>
                    <a:lstStyle/>
                    <a:p>
                      <a:pPr marL="457200" marR="0" algn="l">
                        <a:lnSpc>
                          <a:spcPct val="107000"/>
                        </a:lnSpc>
                        <a:spcBef>
                          <a:spcPts val="0"/>
                        </a:spcBef>
                        <a:spcAft>
                          <a:spcPts val="0"/>
                        </a:spcAft>
                      </a:pPr>
                      <a:r>
                        <a:rPr lang="en-US" sz="1600" dirty="0">
                          <a:effectLst/>
                        </a:rPr>
                        <a:t> </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Distribute IEPs to all teachers</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Train all teachers in Social and Emotional Learning</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Analyze STAAR data for individual goal setting</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Plan to provide professional development for teachers in annotation, WICOR, CIF Strategies, A.C.E. writing strategy, and Close Reading</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Professional Learning Community scheduled every Tuesday</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Create tutoring schedule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20232" marR="20232"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36123655"/>
                  </a:ext>
                </a:extLst>
              </a:tr>
            </a:tbl>
          </a:graphicData>
        </a:graphic>
      </p:graphicFrame>
      <p:sp>
        <p:nvSpPr>
          <p:cNvPr id="2" name="Slide Number Placeholder 1">
            <a:extLst>
              <a:ext uri="{FF2B5EF4-FFF2-40B4-BE49-F238E27FC236}">
                <a16:creationId xmlns:a16="http://schemas.microsoft.com/office/drawing/2014/main" id="{9CD4299A-5C77-8719-C877-DECA5047569C}"/>
              </a:ext>
            </a:extLst>
          </p:cNvPr>
          <p:cNvSpPr>
            <a:spLocks noGrp="1"/>
          </p:cNvSpPr>
          <p:nvPr>
            <p:ph type="sldNum" sz="quarter" idx="12"/>
          </p:nvPr>
        </p:nvSpPr>
        <p:spPr>
          <a:xfrm>
            <a:off x="16154400" y="9921875"/>
            <a:ext cx="2133600" cy="365125"/>
          </a:xfrm>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2636699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121024" y="430367"/>
            <a:ext cx="15090378" cy="1107996"/>
          </a:xfrm>
          <a:prstGeom prst="rect">
            <a:avLst/>
          </a:prstGeom>
        </p:spPr>
        <p:txBody>
          <a:bodyPr wrap="square" lIns="0" tIns="0" rIns="0" bIns="0" rtlCol="0" anchor="t">
            <a:spAutoFit/>
          </a:bodyPr>
          <a:lstStyle/>
          <a:p>
            <a:pPr marL="0" marR="0">
              <a:spcBef>
                <a:spcPts val="0"/>
              </a:spcBef>
              <a:spcAft>
                <a:spcPts val="0"/>
              </a:spcAft>
            </a:pPr>
            <a:r>
              <a:rPr lang="en-US" sz="3600" b="1" dirty="0">
                <a:solidFill>
                  <a:srgbClr val="FFFFFF"/>
                </a:solidFill>
                <a:effectLst/>
                <a:latin typeface="Calibri" panose="020F0502020204030204" pitchFamily="34" charset="0"/>
                <a:ea typeface="Yu Mincho" panose="02020400000000000000" pitchFamily="18" charset="-128"/>
                <a:cs typeface="Arial" panose="020B0604020202020204" pitchFamily="34" charset="0"/>
              </a:rPr>
              <a:t>Goal Area 6: Improve Safety, Culture and Climate Including </a:t>
            </a:r>
          </a:p>
          <a:p>
            <a:pPr marL="0" marR="0">
              <a:spcBef>
                <a:spcPts val="0"/>
              </a:spcBef>
              <a:spcAft>
                <a:spcPts val="0"/>
              </a:spcAft>
            </a:pPr>
            <a:r>
              <a:rPr lang="en-US" sz="3600" b="1" dirty="0">
                <a:solidFill>
                  <a:srgbClr val="FFFFFF"/>
                </a:solidFill>
                <a:effectLst/>
                <a:latin typeface="Calibri" panose="020F0502020204030204" pitchFamily="34" charset="0"/>
                <a:ea typeface="Yu Mincho" panose="02020400000000000000" pitchFamily="18" charset="-128"/>
                <a:cs typeface="Arial" panose="020B0604020202020204" pitchFamily="34" charset="0"/>
              </a:rPr>
              <a:t>Safety &amp; Violence Prevention</a:t>
            </a:r>
            <a:endParaRPr lang="en-US" sz="3600" dirty="0">
              <a:effectLst/>
              <a:latin typeface="Calibri" panose="020F0502020204030204" pitchFamily="34" charset="0"/>
              <a:ea typeface="Yu Mincho" panose="02020400000000000000" pitchFamily="18" charset="-128"/>
              <a:cs typeface="Arial" panose="020B0604020202020204" pitchFamily="34" charset="0"/>
            </a:endParaRPr>
          </a:p>
        </p:txBody>
      </p:sp>
      <p:graphicFrame>
        <p:nvGraphicFramePr>
          <p:cNvPr id="2" name="Table 1">
            <a:extLst>
              <a:ext uri="{FF2B5EF4-FFF2-40B4-BE49-F238E27FC236}">
                <a16:creationId xmlns:a16="http://schemas.microsoft.com/office/drawing/2014/main" id="{0225D15B-FAD0-57E4-23EA-839DCFD29210}"/>
              </a:ext>
            </a:extLst>
          </p:cNvPr>
          <p:cNvGraphicFramePr>
            <a:graphicFrameLocks noGrp="1"/>
          </p:cNvGraphicFramePr>
          <p:nvPr>
            <p:extLst>
              <p:ext uri="{D42A27DB-BD31-4B8C-83A1-F6EECF244321}">
                <p14:modId xmlns:p14="http://schemas.microsoft.com/office/powerpoint/2010/main" val="784483094"/>
              </p:ext>
            </p:extLst>
          </p:nvPr>
        </p:nvGraphicFramePr>
        <p:xfrm>
          <a:off x="316561" y="1670250"/>
          <a:ext cx="17648710" cy="8369046"/>
        </p:xfrm>
        <a:graphic>
          <a:graphicData uri="http://schemas.openxmlformats.org/drawingml/2006/table">
            <a:tbl>
              <a:tblPr firstRow="1" firstCol="1" bandRow="1">
                <a:tableStyleId>{5C22544A-7EE6-4342-B048-85BDC9FD1C3A}</a:tableStyleId>
              </a:tblPr>
              <a:tblGrid>
                <a:gridCol w="3260357">
                  <a:extLst>
                    <a:ext uri="{9D8B030D-6E8A-4147-A177-3AD203B41FA5}">
                      <a16:colId xmlns:a16="http://schemas.microsoft.com/office/drawing/2014/main" val="1762767008"/>
                    </a:ext>
                  </a:extLst>
                </a:gridCol>
                <a:gridCol w="1939315">
                  <a:extLst>
                    <a:ext uri="{9D8B030D-6E8A-4147-A177-3AD203B41FA5}">
                      <a16:colId xmlns:a16="http://schemas.microsoft.com/office/drawing/2014/main" val="3691339868"/>
                    </a:ext>
                  </a:extLst>
                </a:gridCol>
                <a:gridCol w="1810770">
                  <a:extLst>
                    <a:ext uri="{9D8B030D-6E8A-4147-A177-3AD203B41FA5}">
                      <a16:colId xmlns:a16="http://schemas.microsoft.com/office/drawing/2014/main" val="2607276578"/>
                    </a:ext>
                  </a:extLst>
                </a:gridCol>
                <a:gridCol w="2037115">
                  <a:extLst>
                    <a:ext uri="{9D8B030D-6E8A-4147-A177-3AD203B41FA5}">
                      <a16:colId xmlns:a16="http://schemas.microsoft.com/office/drawing/2014/main" val="3170626210"/>
                    </a:ext>
                  </a:extLst>
                </a:gridCol>
                <a:gridCol w="2509635">
                  <a:extLst>
                    <a:ext uri="{9D8B030D-6E8A-4147-A177-3AD203B41FA5}">
                      <a16:colId xmlns:a16="http://schemas.microsoft.com/office/drawing/2014/main" val="1357674036"/>
                    </a:ext>
                  </a:extLst>
                </a:gridCol>
                <a:gridCol w="2696327">
                  <a:extLst>
                    <a:ext uri="{9D8B030D-6E8A-4147-A177-3AD203B41FA5}">
                      <a16:colId xmlns:a16="http://schemas.microsoft.com/office/drawing/2014/main" val="2620019745"/>
                    </a:ext>
                  </a:extLst>
                </a:gridCol>
                <a:gridCol w="2150287">
                  <a:extLst>
                    <a:ext uri="{9D8B030D-6E8A-4147-A177-3AD203B41FA5}">
                      <a16:colId xmlns:a16="http://schemas.microsoft.com/office/drawing/2014/main" val="2147386254"/>
                    </a:ext>
                  </a:extLst>
                </a:gridCol>
                <a:gridCol w="1244904">
                  <a:extLst>
                    <a:ext uri="{9D8B030D-6E8A-4147-A177-3AD203B41FA5}">
                      <a16:colId xmlns:a16="http://schemas.microsoft.com/office/drawing/2014/main" val="1015102269"/>
                    </a:ext>
                  </a:extLst>
                </a:gridCol>
              </a:tblGrid>
              <a:tr h="91814">
                <a:tc gridSpan="8">
                  <a:txBody>
                    <a:bodyPr/>
                    <a:lstStyle/>
                    <a:p>
                      <a:pPr marL="0" marR="0" algn="l">
                        <a:spcBef>
                          <a:spcPts val="0"/>
                        </a:spcBef>
                        <a:spcAft>
                          <a:spcPts val="0"/>
                        </a:spcAft>
                      </a:pPr>
                      <a:r>
                        <a:rPr lang="en-US" sz="1600" dirty="0">
                          <a:effectLst/>
                        </a:rPr>
                        <a:t>Annual Goal: 100% of all faculty and staff will be trained to assist students and provide a safe learning environment.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rPr>
                        <a:t>Measurable Objective: Number of referrals regarding bullying will decrease by 5% quarterly.</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56585623"/>
                  </a:ext>
                </a:extLst>
              </a:tr>
              <a:tr h="0">
                <a:tc>
                  <a:txBody>
                    <a:bodyPr/>
                    <a:lstStyle/>
                    <a:p>
                      <a:pPr marL="0" marR="0" algn="ctr">
                        <a:spcBef>
                          <a:spcPts val="0"/>
                        </a:spcBef>
                        <a:spcAft>
                          <a:spcPts val="0"/>
                        </a:spcAft>
                      </a:pPr>
                      <a:r>
                        <a:rPr lang="en-US" sz="1600" dirty="0">
                          <a:effectLst/>
                        </a:rPr>
                        <a:t>Strategy</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nchor="ctr"/>
                </a:tc>
                <a:tc>
                  <a:txBody>
                    <a:bodyPr/>
                    <a:lstStyle/>
                    <a:p>
                      <a:pPr marL="0" marR="0" algn="ctr">
                        <a:spcBef>
                          <a:spcPts val="0"/>
                        </a:spcBef>
                        <a:spcAft>
                          <a:spcPts val="0"/>
                        </a:spcAft>
                      </a:pPr>
                      <a:r>
                        <a:rPr lang="en-US" sz="1600">
                          <a:effectLst/>
                        </a:rPr>
                        <a:t>Persons Responsible/Title </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nchor="ctr"/>
                </a:tc>
                <a:tc>
                  <a:txBody>
                    <a:bodyPr/>
                    <a:lstStyle/>
                    <a:p>
                      <a:pPr marL="0" marR="0" algn="ctr">
                        <a:spcBef>
                          <a:spcPts val="0"/>
                        </a:spcBef>
                        <a:spcAft>
                          <a:spcPts val="0"/>
                        </a:spcAft>
                      </a:pPr>
                      <a:r>
                        <a:rPr lang="en-US" sz="1600">
                          <a:effectLst/>
                        </a:rPr>
                        <a:t>Resources</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nchor="ctr"/>
                </a:tc>
                <a:tc>
                  <a:txBody>
                    <a:bodyPr/>
                    <a:lstStyle/>
                    <a:p>
                      <a:pPr marL="0" marR="0" algn="ctr">
                        <a:spcBef>
                          <a:spcPts val="0"/>
                        </a:spcBef>
                        <a:spcAft>
                          <a:spcPts val="0"/>
                        </a:spcAft>
                      </a:pPr>
                      <a:r>
                        <a:rPr lang="en-US" sz="1600" dirty="0">
                          <a:effectLst/>
                        </a:rPr>
                        <a:t>Timeline</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nchor="ctr"/>
                </a:tc>
                <a:tc>
                  <a:txBody>
                    <a:bodyPr/>
                    <a:lstStyle/>
                    <a:p>
                      <a:pPr marL="0" marR="0" algn="ctr">
                        <a:spcBef>
                          <a:spcPts val="0"/>
                        </a:spcBef>
                        <a:spcAft>
                          <a:spcPts val="0"/>
                        </a:spcAft>
                      </a:pPr>
                      <a:r>
                        <a:rPr lang="en-US" sz="1600">
                          <a:effectLst/>
                        </a:rPr>
                        <a:t>Evidence of Implementation</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nchor="ctr"/>
                </a:tc>
                <a:tc>
                  <a:txBody>
                    <a:bodyPr/>
                    <a:lstStyle/>
                    <a:p>
                      <a:pPr marL="0" marR="0" algn="ctr">
                        <a:spcBef>
                          <a:spcPts val="0"/>
                        </a:spcBef>
                        <a:spcAft>
                          <a:spcPts val="0"/>
                        </a:spcAft>
                      </a:pPr>
                      <a:r>
                        <a:rPr lang="en-US" sz="1600">
                          <a:effectLst/>
                        </a:rPr>
                        <a:t>Evidence of Impact</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nchor="ctr"/>
                </a:tc>
                <a:tc>
                  <a:txBody>
                    <a:bodyPr/>
                    <a:lstStyle/>
                    <a:p>
                      <a:pPr marL="0" marR="0" algn="ctr">
                        <a:spcBef>
                          <a:spcPts val="0"/>
                        </a:spcBef>
                        <a:spcAft>
                          <a:spcPts val="0"/>
                        </a:spcAft>
                      </a:pPr>
                      <a:r>
                        <a:rPr lang="en-US" sz="1600">
                          <a:effectLst/>
                        </a:rPr>
                        <a:t>Formative/</a:t>
                      </a:r>
                    </a:p>
                    <a:p>
                      <a:pPr marL="0" marR="0" algn="ctr">
                        <a:spcBef>
                          <a:spcPts val="0"/>
                        </a:spcBef>
                        <a:spcAft>
                          <a:spcPts val="0"/>
                        </a:spcAft>
                      </a:pPr>
                      <a:r>
                        <a:rPr lang="en-US" sz="1600">
                          <a:effectLst/>
                        </a:rPr>
                        <a:t>Summative Assessment</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tc>
                <a:tc>
                  <a:txBody>
                    <a:bodyPr/>
                    <a:lstStyle/>
                    <a:p>
                      <a:pPr marL="0" marR="0" algn="ctr">
                        <a:spcBef>
                          <a:spcPts val="0"/>
                        </a:spcBef>
                        <a:spcAft>
                          <a:spcPts val="0"/>
                        </a:spcAft>
                      </a:pPr>
                      <a:r>
                        <a:rPr lang="en-US" sz="1600" dirty="0">
                          <a:effectLst/>
                        </a:rPr>
                        <a:t>Title-I School-</a:t>
                      </a:r>
                    </a:p>
                    <a:p>
                      <a:pPr marL="0" marR="0" algn="ctr">
                        <a:spcBef>
                          <a:spcPts val="0"/>
                        </a:spcBef>
                        <a:spcAft>
                          <a:spcPts val="0"/>
                        </a:spcAft>
                      </a:pPr>
                      <a:r>
                        <a:rPr lang="en-US" sz="1600" dirty="0">
                          <a:effectLst/>
                        </a:rPr>
                        <a:t>wide Component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tc>
                <a:extLst>
                  <a:ext uri="{0D108BD9-81ED-4DB2-BD59-A6C34878D82A}">
                    <a16:rowId xmlns:a16="http://schemas.microsoft.com/office/drawing/2014/main" val="870272"/>
                  </a:ext>
                </a:extLst>
              </a:tr>
              <a:tr h="2483294">
                <a:tc>
                  <a:txBody>
                    <a:bodyPr/>
                    <a:lstStyle/>
                    <a:p>
                      <a:pPr marL="0" marR="0" algn="l">
                        <a:spcBef>
                          <a:spcPts val="0"/>
                        </a:spcBef>
                        <a:spcAft>
                          <a:spcPts val="0"/>
                        </a:spcAft>
                      </a:pPr>
                      <a:r>
                        <a:rPr lang="en-US" sz="1600" dirty="0">
                          <a:effectLst/>
                        </a:rPr>
                        <a:t>Public Health Training</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Professional Development Bullying, Cyber Bullying, Sexual Harassment, David and </a:t>
                      </a:r>
                      <a:r>
                        <a:rPr lang="en-US" sz="1600" dirty="0" err="1">
                          <a:effectLst/>
                        </a:rPr>
                        <a:t>Lianna’s</a:t>
                      </a:r>
                      <a:r>
                        <a:rPr lang="en-US" sz="1600" dirty="0">
                          <a:effectLst/>
                        </a:rPr>
                        <a:t> Law</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Suicide Prevention</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Culture and Safety Committee</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Emergency Procedure Manual</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Teacher Handbook</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School Behavioral Threat Committee</a:t>
                      </a:r>
                    </a:p>
                    <a:p>
                      <a:pPr marL="0" marR="0" algn="l">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tc>
                <a:tc>
                  <a:txBody>
                    <a:bodyPr/>
                    <a:lstStyle/>
                    <a:p>
                      <a:pPr marL="0" marR="0" algn="l">
                        <a:spcBef>
                          <a:spcPts val="0"/>
                        </a:spcBef>
                        <a:spcAft>
                          <a:spcPts val="0"/>
                        </a:spcAft>
                      </a:pPr>
                      <a:r>
                        <a:rPr lang="en-US" sz="1600" dirty="0">
                          <a:effectLst/>
                        </a:rPr>
                        <a:t>Faculty and Staff</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Faculty and Staff</a:t>
                      </a:r>
                    </a:p>
                    <a:p>
                      <a:pPr marL="0" marR="0" algn="l">
                        <a:spcBef>
                          <a:spcPts val="0"/>
                        </a:spcBef>
                        <a:spcAft>
                          <a:spcPts val="0"/>
                        </a:spcAft>
                      </a:pPr>
                      <a:r>
                        <a:rPr lang="en-US" sz="1600" dirty="0">
                          <a:effectLst/>
                        </a:rPr>
                        <a:t>Administration</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Faculty and Staff</a:t>
                      </a:r>
                    </a:p>
                    <a:p>
                      <a:pPr marL="0" marR="0" algn="l">
                        <a:spcBef>
                          <a:spcPts val="0"/>
                        </a:spcBef>
                        <a:spcAft>
                          <a:spcPts val="0"/>
                        </a:spcAft>
                      </a:pPr>
                      <a:r>
                        <a:rPr lang="en-US" sz="1600" dirty="0">
                          <a:effectLst/>
                        </a:rPr>
                        <a:t>Dr. Orlando Noyola</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Faculty and Staff Volunteers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Administration</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Administration</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Administration</a:t>
                      </a:r>
                    </a:p>
                    <a:p>
                      <a:pPr marL="0" marR="0" algn="l">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tc>
                <a:tc>
                  <a:txBody>
                    <a:bodyPr/>
                    <a:lstStyle/>
                    <a:p>
                      <a:pPr marL="0" marR="0" algn="l">
                        <a:spcBef>
                          <a:spcPts val="0"/>
                        </a:spcBef>
                        <a:spcAft>
                          <a:spcPts val="0"/>
                        </a:spcAft>
                      </a:pPr>
                      <a:r>
                        <a:rPr lang="en-US" sz="1600" dirty="0">
                          <a:effectLst/>
                        </a:rPr>
                        <a:t> Online Module</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Power Point</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Online Modules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TEAMS and </a:t>
                      </a:r>
                    </a:p>
                    <a:p>
                      <a:pPr marL="0" marR="0" algn="l">
                        <a:spcBef>
                          <a:spcPts val="0"/>
                        </a:spcBef>
                        <a:spcAft>
                          <a:spcPts val="0"/>
                        </a:spcAft>
                      </a:pPr>
                      <a:r>
                        <a:rPr lang="en-US" sz="1600" dirty="0">
                          <a:effectLst/>
                        </a:rPr>
                        <a:t>School Facilities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Manual</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Handbook/ PowerPoint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Guidebook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tc>
                <a:tc>
                  <a:txBody>
                    <a:bodyPr/>
                    <a:lstStyle/>
                    <a:p>
                      <a:pPr marL="0" marR="0" algn="ctr">
                        <a:spcBef>
                          <a:spcPts val="0"/>
                        </a:spcBef>
                        <a:spcAft>
                          <a:spcPts val="0"/>
                        </a:spcAft>
                      </a:pPr>
                      <a:r>
                        <a:rPr lang="en-US" sz="1600" dirty="0">
                          <a:effectLst/>
                        </a:rPr>
                        <a:t> 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600" dirty="0">
                          <a:effectLst/>
                        </a:rPr>
                        <a:t> </a:t>
                      </a:r>
                    </a:p>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600" dirty="0">
                          <a:effectLst/>
                        </a:rPr>
                        <a:t> </a:t>
                      </a:r>
                    </a:p>
                    <a:p>
                      <a:pPr marL="0" marR="0" algn="ctr">
                        <a:spcBef>
                          <a:spcPts val="0"/>
                        </a:spcBef>
                        <a:spcAft>
                          <a:spcPts val="0"/>
                        </a:spcAft>
                      </a:pPr>
                      <a:r>
                        <a:rPr lang="en-US" sz="1600" dirty="0">
                          <a:effectLst/>
                        </a:rPr>
                        <a:t>Sept. 2024-August 2025 </a:t>
                      </a:r>
                    </a:p>
                    <a:p>
                      <a:pPr marL="0" marR="0" algn="l">
                        <a:spcBef>
                          <a:spcPts val="0"/>
                        </a:spcBef>
                        <a:spcAft>
                          <a:spcPts val="0"/>
                        </a:spcAft>
                      </a:pPr>
                      <a:r>
                        <a:rPr lang="en-US" sz="1600" dirty="0">
                          <a:effectLst/>
                        </a:rPr>
                        <a:t> </a:t>
                      </a:r>
                    </a:p>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600" dirty="0">
                          <a:effectLst/>
                        </a:rPr>
                        <a:t> </a:t>
                      </a:r>
                    </a:p>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tc>
                <a:tc>
                  <a:txBody>
                    <a:bodyPr/>
                    <a:lstStyle/>
                    <a:p>
                      <a:pPr marL="0" marR="0" algn="l">
                        <a:spcBef>
                          <a:spcPts val="0"/>
                        </a:spcBef>
                        <a:spcAft>
                          <a:spcPts val="0"/>
                        </a:spcAft>
                      </a:pPr>
                      <a:r>
                        <a:rPr lang="en-US" sz="1600" dirty="0">
                          <a:effectLst/>
                        </a:rPr>
                        <a:t>Teacher Certificates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Teacher Certificates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Teacher Certificates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Sign-in Sheets Minutes of Meeting</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Teacher Sign-in logs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Teacher Sign-in logs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Teacher Sign-in logs/Meeting Agendas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tc>
                <a:tc>
                  <a:txBody>
                    <a:bodyPr/>
                    <a:lstStyle/>
                    <a:p>
                      <a:pPr marL="0" marR="0" algn="l">
                        <a:spcBef>
                          <a:spcPts val="0"/>
                        </a:spcBef>
                        <a:spcAft>
                          <a:spcPts val="0"/>
                        </a:spcAft>
                      </a:pPr>
                      <a:r>
                        <a:rPr lang="en-US" sz="1600" dirty="0">
                          <a:effectLst/>
                        </a:rPr>
                        <a:t>Implementation of Safety Protocols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Discipline Referrals, Implementation of Protocols</a:t>
                      </a:r>
                    </a:p>
                    <a:p>
                      <a:pPr marL="0" marR="0" algn="l">
                        <a:spcBef>
                          <a:spcPts val="0"/>
                        </a:spcBef>
                        <a:spcAft>
                          <a:spcPts val="0"/>
                        </a:spcAft>
                      </a:pPr>
                      <a:r>
                        <a:rPr lang="en-US" sz="1600" dirty="0">
                          <a:effectLst/>
                        </a:rPr>
                        <a:t> </a:t>
                      </a:r>
                    </a:p>
                    <a:p>
                      <a:pPr marL="0" marR="0" algn="l">
                        <a:spcBef>
                          <a:spcPts val="0"/>
                        </a:spcBef>
                        <a:spcAft>
                          <a:spcPts val="0"/>
                        </a:spcAft>
                      </a:pPr>
                      <a:endParaRPr lang="en-US" sz="1600" dirty="0">
                        <a:effectLst/>
                      </a:endParaRPr>
                    </a:p>
                    <a:p>
                      <a:pPr marL="0" marR="0" algn="l">
                        <a:spcBef>
                          <a:spcPts val="0"/>
                        </a:spcBef>
                        <a:spcAft>
                          <a:spcPts val="0"/>
                        </a:spcAft>
                      </a:pPr>
                      <a:r>
                        <a:rPr lang="en-US" sz="1600" dirty="0">
                          <a:effectLst/>
                        </a:rPr>
                        <a:t>Implementation of Protocols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Implementation of School Activities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Implementation of Safety Protocols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Professional Code of Conduct</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Implementation of Safety Protocols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tc>
                <a:tc>
                  <a:txBody>
                    <a:bodyPr/>
                    <a:lstStyle/>
                    <a:p>
                      <a:pPr marL="0" marR="0" algn="l">
                        <a:spcBef>
                          <a:spcPts val="0"/>
                        </a:spcBef>
                        <a:spcAft>
                          <a:spcPts val="0"/>
                        </a:spcAft>
                      </a:pPr>
                      <a:r>
                        <a:rPr lang="en-US" sz="1600" dirty="0">
                          <a:effectLst/>
                        </a:rPr>
                        <a:t>Teacher Completion list</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Sign in Sheets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Sign in Sheets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Attendance &amp; Participation of School Functions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Drills and Documentation</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Teacher Documentation</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Minutes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tc>
                <a:tc>
                  <a:txBody>
                    <a:bodyPr/>
                    <a:lstStyle/>
                    <a:p>
                      <a:pPr marL="0" marR="0" algn="l">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tc>
                <a:extLst>
                  <a:ext uri="{0D108BD9-81ED-4DB2-BD59-A6C34878D82A}">
                    <a16:rowId xmlns:a16="http://schemas.microsoft.com/office/drawing/2014/main" val="2096455157"/>
                  </a:ext>
                </a:extLst>
              </a:tr>
              <a:tr h="140591">
                <a:tc gridSpan="8">
                  <a:txBody>
                    <a:bodyPr/>
                    <a:lstStyle/>
                    <a:p>
                      <a:pPr marL="0" marR="0" algn="ctr">
                        <a:spcBef>
                          <a:spcPts val="0"/>
                        </a:spcBef>
                        <a:spcAft>
                          <a:spcPts val="0"/>
                        </a:spcAft>
                      </a:pPr>
                      <a:r>
                        <a:rPr lang="en-US" sz="1600">
                          <a:effectLst/>
                        </a:rPr>
                        <a:t>Goal Area 7 Action Steps:  Improve Safety, Culture and Climate – Including Safety &amp; Violence Prevention</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93612812"/>
                  </a:ext>
                </a:extLst>
              </a:tr>
              <a:tr h="0">
                <a:tc gridSpan="8">
                  <a:txBody>
                    <a:bodyPr/>
                    <a:lstStyle/>
                    <a:p>
                      <a:pPr marL="457200" marR="0" algn="l">
                        <a:lnSpc>
                          <a:spcPct val="107000"/>
                        </a:lnSpc>
                        <a:spcBef>
                          <a:spcPts val="0"/>
                        </a:spcBef>
                        <a:spcAft>
                          <a:spcPts val="0"/>
                        </a:spcAft>
                      </a:pPr>
                      <a:endParaRPr lang="en-US" sz="1600" dirty="0">
                        <a:effectLst/>
                      </a:endParaRP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Plan for Professional Development – Back to School Training</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Create Meeting Calendar for Culture and Safety Committee</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Create School Behavioral Threat Committee</a:t>
                      </a:r>
                    </a:p>
                    <a:p>
                      <a:pPr marL="0" marR="0" algn="l">
                        <a:spcBef>
                          <a:spcPts val="50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34430" marR="3443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9172654"/>
                  </a:ext>
                </a:extLst>
              </a:tr>
            </a:tbl>
          </a:graphicData>
        </a:graphic>
      </p:graphicFrame>
      <p:sp>
        <p:nvSpPr>
          <p:cNvPr id="3" name="Slide Number Placeholder 2">
            <a:extLst>
              <a:ext uri="{FF2B5EF4-FFF2-40B4-BE49-F238E27FC236}">
                <a16:creationId xmlns:a16="http://schemas.microsoft.com/office/drawing/2014/main" id="{17B2F31A-F6DE-0CE8-5E99-5728EBB204B9}"/>
              </a:ext>
            </a:extLst>
          </p:cNvPr>
          <p:cNvSpPr>
            <a:spLocks noGrp="1"/>
          </p:cNvSpPr>
          <p:nvPr>
            <p:ph type="sldNum" sz="quarter" idx="12"/>
          </p:nvPr>
        </p:nvSpPr>
        <p:spPr>
          <a:xfrm>
            <a:off x="16154400" y="9918011"/>
            <a:ext cx="2133600" cy="365125"/>
          </a:xfrm>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1964162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104797" y="739649"/>
            <a:ext cx="13301919" cy="677108"/>
          </a:xfrm>
          <a:prstGeom prst="rect">
            <a:avLst/>
          </a:prstGeom>
        </p:spPr>
        <p:txBody>
          <a:bodyPr wrap="square" lIns="0" tIns="0" rIns="0" bIns="0" rtlCol="0" anchor="t">
            <a:spAutoFit/>
          </a:bodyPr>
          <a:lstStyle/>
          <a:p>
            <a:pPr marL="0" marR="0" algn="ctr">
              <a:spcBef>
                <a:spcPts val="0"/>
              </a:spcBef>
              <a:spcAft>
                <a:spcPts val="0"/>
              </a:spcAft>
            </a:pPr>
            <a:r>
              <a:rPr lang="en-US" sz="4400" b="1" dirty="0">
                <a:solidFill>
                  <a:srgbClr val="FFFFFF"/>
                </a:solidFill>
                <a:effectLst/>
                <a:latin typeface="Calibri" panose="020F0502020204030204" pitchFamily="34" charset="0"/>
                <a:ea typeface="Yu Mincho" panose="02020400000000000000" pitchFamily="18" charset="-128"/>
                <a:cs typeface="Arial" panose="020B0604020202020204" pitchFamily="34" charset="0"/>
              </a:rPr>
              <a:t>Goal 7:  Increase Staff quality, Recruitment and Retention</a:t>
            </a:r>
            <a:endParaRPr lang="en-US" sz="4400" dirty="0">
              <a:effectLst/>
              <a:latin typeface="Calibri" panose="020F0502020204030204" pitchFamily="34" charset="0"/>
              <a:ea typeface="Yu Mincho" panose="02020400000000000000" pitchFamily="18" charset="-128"/>
              <a:cs typeface="Arial" panose="020B0604020202020204" pitchFamily="34" charset="0"/>
            </a:endParaRPr>
          </a:p>
        </p:txBody>
      </p:sp>
      <p:graphicFrame>
        <p:nvGraphicFramePr>
          <p:cNvPr id="2" name="Table 1">
            <a:extLst>
              <a:ext uri="{FF2B5EF4-FFF2-40B4-BE49-F238E27FC236}">
                <a16:creationId xmlns:a16="http://schemas.microsoft.com/office/drawing/2014/main" id="{5E6E65C0-362C-9EDC-5729-ABD5412FDB75}"/>
              </a:ext>
            </a:extLst>
          </p:cNvPr>
          <p:cNvGraphicFramePr>
            <a:graphicFrameLocks noGrp="1"/>
          </p:cNvGraphicFramePr>
          <p:nvPr>
            <p:extLst>
              <p:ext uri="{D42A27DB-BD31-4B8C-83A1-F6EECF244321}">
                <p14:modId xmlns:p14="http://schemas.microsoft.com/office/powerpoint/2010/main" val="3396590484"/>
              </p:ext>
            </p:extLst>
          </p:nvPr>
        </p:nvGraphicFramePr>
        <p:xfrm>
          <a:off x="598394" y="1620424"/>
          <a:ext cx="17393771" cy="8534400"/>
        </p:xfrm>
        <a:graphic>
          <a:graphicData uri="http://schemas.openxmlformats.org/drawingml/2006/table">
            <a:tbl>
              <a:tblPr firstRow="1" firstCol="1" bandRow="1">
                <a:tableStyleId>{5C22544A-7EE6-4342-B048-85BDC9FD1C3A}</a:tableStyleId>
              </a:tblPr>
              <a:tblGrid>
                <a:gridCol w="2844053">
                  <a:extLst>
                    <a:ext uri="{9D8B030D-6E8A-4147-A177-3AD203B41FA5}">
                      <a16:colId xmlns:a16="http://schemas.microsoft.com/office/drawing/2014/main" val="3857539336"/>
                    </a:ext>
                  </a:extLst>
                </a:gridCol>
                <a:gridCol w="2191373">
                  <a:extLst>
                    <a:ext uri="{9D8B030D-6E8A-4147-A177-3AD203B41FA5}">
                      <a16:colId xmlns:a16="http://schemas.microsoft.com/office/drawing/2014/main" val="2215995083"/>
                    </a:ext>
                  </a:extLst>
                </a:gridCol>
                <a:gridCol w="1452780">
                  <a:extLst>
                    <a:ext uri="{9D8B030D-6E8A-4147-A177-3AD203B41FA5}">
                      <a16:colId xmlns:a16="http://schemas.microsoft.com/office/drawing/2014/main" val="1239270220"/>
                    </a:ext>
                  </a:extLst>
                </a:gridCol>
                <a:gridCol w="2770094">
                  <a:extLst>
                    <a:ext uri="{9D8B030D-6E8A-4147-A177-3AD203B41FA5}">
                      <a16:colId xmlns:a16="http://schemas.microsoft.com/office/drawing/2014/main" val="2255034150"/>
                    </a:ext>
                  </a:extLst>
                </a:gridCol>
                <a:gridCol w="2243409">
                  <a:extLst>
                    <a:ext uri="{9D8B030D-6E8A-4147-A177-3AD203B41FA5}">
                      <a16:colId xmlns:a16="http://schemas.microsoft.com/office/drawing/2014/main" val="2603023307"/>
                    </a:ext>
                  </a:extLst>
                </a:gridCol>
                <a:gridCol w="2301562">
                  <a:extLst>
                    <a:ext uri="{9D8B030D-6E8A-4147-A177-3AD203B41FA5}">
                      <a16:colId xmlns:a16="http://schemas.microsoft.com/office/drawing/2014/main" val="3804672530"/>
                    </a:ext>
                  </a:extLst>
                </a:gridCol>
                <a:gridCol w="2301562">
                  <a:extLst>
                    <a:ext uri="{9D8B030D-6E8A-4147-A177-3AD203B41FA5}">
                      <a16:colId xmlns:a16="http://schemas.microsoft.com/office/drawing/2014/main" val="1033740297"/>
                    </a:ext>
                  </a:extLst>
                </a:gridCol>
                <a:gridCol w="1288938">
                  <a:extLst>
                    <a:ext uri="{9D8B030D-6E8A-4147-A177-3AD203B41FA5}">
                      <a16:colId xmlns:a16="http://schemas.microsoft.com/office/drawing/2014/main" val="3659640912"/>
                    </a:ext>
                  </a:extLst>
                </a:gridCol>
              </a:tblGrid>
              <a:tr h="41765">
                <a:tc gridSpan="8">
                  <a:txBody>
                    <a:bodyPr/>
                    <a:lstStyle/>
                    <a:p>
                      <a:pPr marL="0" marR="0" algn="l">
                        <a:spcBef>
                          <a:spcPts val="0"/>
                        </a:spcBef>
                        <a:spcAft>
                          <a:spcPts val="0"/>
                        </a:spcAft>
                      </a:pPr>
                      <a:r>
                        <a:rPr lang="en-US" sz="1600" dirty="0">
                          <a:effectLst/>
                        </a:rPr>
                        <a:t>Annual Goal: 100% of all teachers will meet the highly qualified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rPr>
                        <a:t>Measurable Objective:  100% of all teachers will be retained for the following year.</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9090376"/>
                  </a:ext>
                </a:extLst>
              </a:tr>
              <a:tr h="0">
                <a:tc>
                  <a:txBody>
                    <a:bodyPr/>
                    <a:lstStyle/>
                    <a:p>
                      <a:pPr marL="0" marR="0" algn="ctr">
                        <a:spcBef>
                          <a:spcPts val="0"/>
                        </a:spcBef>
                        <a:spcAft>
                          <a:spcPts val="0"/>
                        </a:spcAft>
                      </a:pPr>
                      <a:r>
                        <a:rPr lang="en-US" sz="1600">
                          <a:effectLst/>
                        </a:rPr>
                        <a:t>Strategy</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dirty="0">
                          <a:effectLst/>
                        </a:rPr>
                        <a:t>Persons Responsible/Title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dirty="0">
                          <a:effectLst/>
                        </a:rPr>
                        <a:t>Resources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dirty="0">
                          <a:effectLst/>
                        </a:rPr>
                        <a:t>Timeline</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a:effectLst/>
                        </a:rPr>
                        <a:t>Evidence of Implementation</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a:effectLst/>
                        </a:rPr>
                        <a:t>Evidence of Impact</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a:effectLst/>
                        </a:rPr>
                        <a:t>Formative/</a:t>
                      </a:r>
                    </a:p>
                    <a:p>
                      <a:pPr marL="0" marR="0" algn="ctr">
                        <a:spcBef>
                          <a:spcPts val="0"/>
                        </a:spcBef>
                        <a:spcAft>
                          <a:spcPts val="0"/>
                        </a:spcAft>
                      </a:pPr>
                      <a:r>
                        <a:rPr lang="en-US" sz="1600">
                          <a:effectLst/>
                        </a:rPr>
                        <a:t>Summative Assessment</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a:txBody>
                    <a:bodyPr/>
                    <a:lstStyle/>
                    <a:p>
                      <a:pPr marL="0" marR="0" algn="ctr">
                        <a:spcBef>
                          <a:spcPts val="0"/>
                        </a:spcBef>
                        <a:spcAft>
                          <a:spcPts val="0"/>
                        </a:spcAft>
                      </a:pPr>
                      <a:r>
                        <a:rPr lang="en-US" sz="1600" dirty="0">
                          <a:effectLst/>
                        </a:rPr>
                        <a:t>Title-I School-</a:t>
                      </a:r>
                    </a:p>
                    <a:p>
                      <a:pPr marL="0" marR="0" algn="ctr">
                        <a:spcBef>
                          <a:spcPts val="0"/>
                        </a:spcBef>
                        <a:spcAft>
                          <a:spcPts val="0"/>
                        </a:spcAft>
                      </a:pPr>
                      <a:r>
                        <a:rPr lang="en-US" sz="1600" dirty="0">
                          <a:effectLst/>
                        </a:rPr>
                        <a:t>wide Component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extLst>
                  <a:ext uri="{0D108BD9-81ED-4DB2-BD59-A6C34878D82A}">
                    <a16:rowId xmlns:a16="http://schemas.microsoft.com/office/drawing/2014/main" val="475677454"/>
                  </a:ext>
                </a:extLst>
              </a:tr>
              <a:tr h="3650945">
                <a:tc>
                  <a:txBody>
                    <a:bodyPr/>
                    <a:lstStyle/>
                    <a:p>
                      <a:pPr marL="0" marR="0" algn="l" fontAlgn="base">
                        <a:spcBef>
                          <a:spcPts val="0"/>
                        </a:spcBef>
                        <a:spcAft>
                          <a:spcPts val="0"/>
                        </a:spcAft>
                      </a:pPr>
                      <a:r>
                        <a:rPr lang="en-US" sz="1600" dirty="0">
                          <a:effectLst/>
                        </a:rPr>
                        <a:t>Provide continuous opportunities to refine and perfect teacher skills in given area: Understanding/</a:t>
                      </a:r>
                    </a:p>
                    <a:p>
                      <a:pPr marL="0" marR="0" algn="l" fontAlgn="base">
                        <a:spcBef>
                          <a:spcPts val="0"/>
                        </a:spcBef>
                        <a:spcAft>
                          <a:spcPts val="0"/>
                        </a:spcAft>
                      </a:pPr>
                      <a:r>
                        <a:rPr lang="en-US" sz="1600" dirty="0">
                          <a:effectLst/>
                        </a:rPr>
                        <a:t>Unpacking the TEKS, STAAR Strategies, Holistic Scoring, Effective Writing Strategies, Learning Styles, Critical Thinking, ​</a:t>
                      </a:r>
                    </a:p>
                    <a:p>
                      <a:pPr marL="0" marR="0" algn="l" fontAlgn="base">
                        <a:spcBef>
                          <a:spcPts val="0"/>
                        </a:spcBef>
                        <a:spcAft>
                          <a:spcPts val="0"/>
                        </a:spcAft>
                      </a:pPr>
                      <a:r>
                        <a:rPr lang="en-US" sz="1600" dirty="0">
                          <a:effectLst/>
                        </a:rPr>
                        <a:t>CIF Strategies, Questioning Technique, Teaching Strategies, ​</a:t>
                      </a:r>
                    </a:p>
                    <a:p>
                      <a:pPr marL="0" marR="0" algn="l" fontAlgn="base">
                        <a:spcBef>
                          <a:spcPts val="0"/>
                        </a:spcBef>
                        <a:spcAft>
                          <a:spcPts val="0"/>
                        </a:spcAft>
                      </a:pPr>
                      <a:r>
                        <a:rPr lang="en-US" sz="1600" dirty="0">
                          <a:effectLst/>
                        </a:rPr>
                        <a:t>Math Mentor, Math, Reading, Science, Social Studies ​</a:t>
                      </a:r>
                    </a:p>
                    <a:p>
                      <a:pPr marL="0" marR="0" algn="l" fontAlgn="base">
                        <a:spcBef>
                          <a:spcPts val="0"/>
                        </a:spcBef>
                        <a:spcAft>
                          <a:spcPts val="0"/>
                        </a:spcAft>
                      </a:pPr>
                      <a:r>
                        <a:rPr lang="en-US" sz="1600" dirty="0">
                          <a:effectLst/>
                        </a:rPr>
                        <a:t>Literacy across the curriculum, Professional growth, ​</a:t>
                      </a:r>
                    </a:p>
                    <a:p>
                      <a:pPr marL="0" marR="0" algn="l" fontAlgn="base">
                        <a:spcBef>
                          <a:spcPts val="0"/>
                        </a:spcBef>
                        <a:spcAft>
                          <a:spcPts val="0"/>
                        </a:spcAft>
                      </a:pPr>
                      <a:r>
                        <a:rPr lang="en-US" sz="1600" dirty="0">
                          <a:effectLst/>
                        </a:rPr>
                        <a:t>Students with special needs, ​</a:t>
                      </a:r>
                    </a:p>
                    <a:p>
                      <a:pPr marL="0" marR="0" algn="l" fontAlgn="base">
                        <a:spcBef>
                          <a:spcPts val="0"/>
                        </a:spcBef>
                        <a:spcAft>
                          <a:spcPts val="0"/>
                        </a:spcAft>
                      </a:pPr>
                      <a:r>
                        <a:rPr lang="en-US" sz="1600" dirty="0">
                          <a:effectLst/>
                        </a:rPr>
                        <a:t>Accommodations/</a:t>
                      </a:r>
                    </a:p>
                    <a:p>
                      <a:pPr marL="0" marR="0" algn="l" fontAlgn="base">
                        <a:spcBef>
                          <a:spcPts val="0"/>
                        </a:spcBef>
                        <a:spcAft>
                          <a:spcPts val="0"/>
                        </a:spcAft>
                      </a:pPr>
                      <a:r>
                        <a:rPr lang="en-US" sz="1600" dirty="0">
                          <a:effectLst/>
                        </a:rPr>
                        <a:t>modifications,​</a:t>
                      </a:r>
                    </a:p>
                    <a:p>
                      <a:pPr marL="0" marR="0" algn="l" fontAlgn="base">
                        <a:spcBef>
                          <a:spcPts val="0"/>
                        </a:spcBef>
                        <a:spcAft>
                          <a:spcPts val="0"/>
                        </a:spcAft>
                      </a:pPr>
                      <a:r>
                        <a:rPr lang="en-US" sz="1600" dirty="0">
                          <a:effectLst/>
                        </a:rPr>
                        <a:t>Supplementary aids, IEPS, Requirements for related services, </a:t>
                      </a:r>
                    </a:p>
                    <a:p>
                      <a:pPr marL="0" marR="0" algn="l" fontAlgn="base">
                        <a:spcBef>
                          <a:spcPts val="0"/>
                        </a:spcBef>
                        <a:spcAft>
                          <a:spcPts val="0"/>
                        </a:spcAft>
                      </a:pPr>
                      <a:r>
                        <a:rPr lang="en-US" sz="1600" dirty="0">
                          <a:effectLst/>
                        </a:rPr>
                        <a:t> Inclusion, Sheltered Instruction Strategies, Classroom Management,</a:t>
                      </a:r>
                    </a:p>
                    <a:p>
                      <a:pPr marL="0" marR="0" algn="l" fontAlgn="base">
                        <a:spcBef>
                          <a:spcPts val="0"/>
                        </a:spcBef>
                        <a:spcAft>
                          <a:spcPts val="0"/>
                        </a:spcAft>
                      </a:pPr>
                      <a:r>
                        <a:rPr lang="en-US" sz="1600" dirty="0">
                          <a:effectLst/>
                        </a:rPr>
                        <a:t>Monitoring New Teachers, Curriculum Alignment, Gifted and Talented Training, ​AVID Strategies</a:t>
                      </a:r>
                    </a:p>
                    <a:p>
                      <a:pPr marL="0" marR="0" algn="l">
                        <a:spcBef>
                          <a:spcPts val="0"/>
                        </a:spcBef>
                        <a:spcAft>
                          <a:spcPts val="0"/>
                        </a:spcAft>
                      </a:pPr>
                      <a:r>
                        <a:rPr lang="en-US" sz="1600" dirty="0">
                          <a:effectLst/>
                        </a:rPr>
                        <a:t> </a:t>
                      </a:r>
                    </a:p>
                  </a:txBody>
                  <a:tcPr marL="15662" marR="15662" marT="0" marB="0"/>
                </a:tc>
                <a:tc>
                  <a:txBody>
                    <a:bodyPr/>
                    <a:lstStyle/>
                    <a:p>
                      <a:pPr marL="0" marR="0" algn="l" fontAlgn="base">
                        <a:spcBef>
                          <a:spcPts val="0"/>
                        </a:spcBef>
                        <a:spcAft>
                          <a:spcPts val="0"/>
                        </a:spcAft>
                      </a:pPr>
                      <a:r>
                        <a:rPr lang="en-US" sz="1600" dirty="0">
                          <a:effectLst/>
                        </a:rPr>
                        <a:t>Administration,​</a:t>
                      </a:r>
                    </a:p>
                    <a:p>
                      <a:pPr marL="0" marR="0" algn="l" fontAlgn="base">
                        <a:spcBef>
                          <a:spcPts val="0"/>
                        </a:spcBef>
                        <a:spcAft>
                          <a:spcPts val="0"/>
                        </a:spcAft>
                      </a:pPr>
                      <a:r>
                        <a:rPr lang="en-US" sz="1600" dirty="0">
                          <a:effectLst/>
                        </a:rPr>
                        <a:t>Dept. Chairs,​</a:t>
                      </a:r>
                    </a:p>
                    <a:p>
                      <a:pPr marL="0" marR="0" algn="l" fontAlgn="base">
                        <a:spcBef>
                          <a:spcPts val="0"/>
                        </a:spcBef>
                        <a:spcAft>
                          <a:spcPts val="0"/>
                        </a:spcAft>
                      </a:pPr>
                      <a:r>
                        <a:rPr lang="en-US" sz="1600" dirty="0">
                          <a:effectLst/>
                        </a:rPr>
                        <a:t>Supervisors,​</a:t>
                      </a:r>
                    </a:p>
                    <a:p>
                      <a:pPr marL="0" marR="0" algn="l" fontAlgn="base">
                        <a:spcBef>
                          <a:spcPts val="0"/>
                        </a:spcBef>
                        <a:spcAft>
                          <a:spcPts val="0"/>
                        </a:spcAft>
                      </a:pPr>
                      <a:r>
                        <a:rPr lang="en-US" sz="1600" dirty="0">
                          <a:effectLst/>
                        </a:rPr>
                        <a:t>Consultants,​</a:t>
                      </a:r>
                    </a:p>
                    <a:p>
                      <a:pPr marL="0" marR="0" algn="l" fontAlgn="base">
                        <a:spcBef>
                          <a:spcPts val="0"/>
                        </a:spcBef>
                        <a:spcAft>
                          <a:spcPts val="0"/>
                        </a:spcAft>
                      </a:pPr>
                      <a:r>
                        <a:rPr lang="en-US" sz="1600" dirty="0">
                          <a:effectLst/>
                        </a:rPr>
                        <a:t>District Coordinator,​</a:t>
                      </a:r>
                    </a:p>
                    <a:p>
                      <a:pPr marL="0" marR="0" algn="l" fontAlgn="base">
                        <a:spcBef>
                          <a:spcPts val="0"/>
                        </a:spcBef>
                        <a:spcAft>
                          <a:spcPts val="0"/>
                        </a:spcAft>
                      </a:pPr>
                      <a:r>
                        <a:rPr lang="en-US" sz="1600" dirty="0">
                          <a:effectLst/>
                        </a:rPr>
                        <a:t>Teachers​</a:t>
                      </a:r>
                    </a:p>
                    <a:p>
                      <a:pPr marL="0" marR="0" algn="l">
                        <a:spcBef>
                          <a:spcPts val="0"/>
                        </a:spcBef>
                        <a:spcAft>
                          <a:spcPts val="0"/>
                        </a:spcAft>
                      </a:pPr>
                      <a:endParaRPr lang="en-US" sz="1600" dirty="0">
                        <a:effectLst/>
                      </a:endParaRPr>
                    </a:p>
                  </a:txBody>
                  <a:tcPr marL="15662" marR="15662" marT="0" marB="0"/>
                </a:tc>
                <a:tc>
                  <a:txBody>
                    <a:bodyPr/>
                    <a:lstStyle/>
                    <a:p>
                      <a:pPr marL="0" marR="0" algn="l" fontAlgn="base">
                        <a:spcBef>
                          <a:spcPts val="0"/>
                        </a:spcBef>
                        <a:spcAft>
                          <a:spcPts val="0"/>
                        </a:spcAft>
                      </a:pPr>
                      <a:r>
                        <a:rPr lang="en-US" sz="1600" dirty="0">
                          <a:effectLst/>
                        </a:rPr>
                        <a:t>District </a:t>
                      </a:r>
                    </a:p>
                    <a:p>
                      <a:pPr marL="0" marR="0" algn="l" fontAlgn="base">
                        <a:spcBef>
                          <a:spcPts val="0"/>
                        </a:spcBef>
                        <a:spcAft>
                          <a:spcPts val="0"/>
                        </a:spcAft>
                      </a:pPr>
                      <a:r>
                        <a:rPr lang="en-US" sz="1600" dirty="0">
                          <a:effectLst/>
                        </a:rPr>
                        <a:t>Directives,​</a:t>
                      </a:r>
                    </a:p>
                    <a:p>
                      <a:pPr marL="0" marR="0" algn="l" fontAlgn="base">
                        <a:spcBef>
                          <a:spcPts val="0"/>
                        </a:spcBef>
                        <a:spcAft>
                          <a:spcPts val="0"/>
                        </a:spcAft>
                      </a:pPr>
                      <a:r>
                        <a:rPr lang="en-US" sz="1600" dirty="0">
                          <a:effectLst/>
                        </a:rPr>
                        <a:t>District </a:t>
                      </a:r>
                    </a:p>
                    <a:p>
                      <a:pPr marL="0" marR="0" algn="l" fontAlgn="base">
                        <a:spcBef>
                          <a:spcPts val="0"/>
                        </a:spcBef>
                        <a:spcAft>
                          <a:spcPts val="0"/>
                        </a:spcAft>
                      </a:pPr>
                      <a:r>
                        <a:rPr lang="en-US" sz="1600" dirty="0">
                          <a:effectLst/>
                        </a:rPr>
                        <a:t>Coordinators,​</a:t>
                      </a:r>
                    </a:p>
                    <a:p>
                      <a:pPr marL="0" marR="0" algn="l" fontAlgn="base">
                        <a:spcBef>
                          <a:spcPts val="0"/>
                        </a:spcBef>
                        <a:spcAft>
                          <a:spcPts val="0"/>
                        </a:spcAft>
                      </a:pPr>
                      <a:r>
                        <a:rPr lang="en-US" sz="1600" dirty="0">
                          <a:effectLst/>
                        </a:rPr>
                        <a:t>Campus </a:t>
                      </a:r>
                    </a:p>
                    <a:p>
                      <a:pPr marL="0" marR="0" algn="l" fontAlgn="base">
                        <a:spcBef>
                          <a:spcPts val="0"/>
                        </a:spcBef>
                        <a:spcAft>
                          <a:spcPts val="0"/>
                        </a:spcAft>
                      </a:pPr>
                      <a:r>
                        <a:rPr lang="en-US" sz="1600" dirty="0">
                          <a:effectLst/>
                        </a:rPr>
                        <a:t>Administrators​</a:t>
                      </a:r>
                    </a:p>
                    <a:p>
                      <a:pPr marL="0" marR="0" algn="l" fontAlgn="base">
                        <a:spcBef>
                          <a:spcPts val="0"/>
                        </a:spcBef>
                        <a:spcAft>
                          <a:spcPts val="0"/>
                        </a:spcAft>
                      </a:pPr>
                      <a:r>
                        <a:rPr lang="en-US" sz="1600" dirty="0">
                          <a:effectLst/>
                        </a:rPr>
                        <a:t>Region 1​</a:t>
                      </a:r>
                    </a:p>
                    <a:p>
                      <a:pPr marL="0" marR="0" algn="l" fontAlgn="base">
                        <a:spcBef>
                          <a:spcPts val="0"/>
                        </a:spcBef>
                        <a:spcAft>
                          <a:spcPts val="0"/>
                        </a:spcAft>
                      </a:pPr>
                      <a:r>
                        <a:rPr lang="en-US" sz="1600" dirty="0">
                          <a:effectLst/>
                        </a:rPr>
                        <a:t>In-services,​</a:t>
                      </a:r>
                    </a:p>
                    <a:p>
                      <a:pPr marL="0" marR="0" algn="l" fontAlgn="base">
                        <a:spcBef>
                          <a:spcPts val="0"/>
                        </a:spcBef>
                        <a:spcAft>
                          <a:spcPts val="0"/>
                        </a:spcAft>
                      </a:pPr>
                      <a:r>
                        <a:rPr lang="en-US" sz="1600" dirty="0">
                          <a:effectLst/>
                        </a:rPr>
                        <a:t>Manuals,​</a:t>
                      </a:r>
                    </a:p>
                    <a:p>
                      <a:pPr marL="0" marR="0" algn="l" fontAlgn="base">
                        <a:spcBef>
                          <a:spcPts val="0"/>
                        </a:spcBef>
                        <a:spcAft>
                          <a:spcPts val="0"/>
                        </a:spcAft>
                      </a:pPr>
                      <a:r>
                        <a:rPr lang="en-US" sz="1600" dirty="0">
                          <a:effectLst/>
                        </a:rPr>
                        <a:t>Supplemental ​</a:t>
                      </a:r>
                    </a:p>
                    <a:p>
                      <a:pPr marL="0" marR="0" algn="l" fontAlgn="base">
                        <a:spcBef>
                          <a:spcPts val="0"/>
                        </a:spcBef>
                        <a:spcAft>
                          <a:spcPts val="0"/>
                        </a:spcAft>
                      </a:pPr>
                      <a:r>
                        <a:rPr lang="en-US" sz="1600" dirty="0">
                          <a:effectLst/>
                        </a:rPr>
                        <a:t>Materials,​</a:t>
                      </a:r>
                    </a:p>
                    <a:p>
                      <a:pPr marL="0" marR="0" algn="l" fontAlgn="base">
                        <a:spcBef>
                          <a:spcPts val="0"/>
                        </a:spcBef>
                        <a:spcAft>
                          <a:spcPts val="0"/>
                        </a:spcAft>
                      </a:pPr>
                      <a:r>
                        <a:rPr lang="en-US" sz="1600" dirty="0">
                          <a:effectLst/>
                        </a:rPr>
                        <a:t>Resource ​</a:t>
                      </a:r>
                    </a:p>
                    <a:p>
                      <a:pPr marL="0" marR="0" algn="l" fontAlgn="base">
                        <a:spcBef>
                          <a:spcPts val="0"/>
                        </a:spcBef>
                        <a:spcAft>
                          <a:spcPts val="0"/>
                        </a:spcAft>
                      </a:pPr>
                      <a:r>
                        <a:rPr lang="en-US" sz="1600" dirty="0">
                          <a:effectLst/>
                        </a:rPr>
                        <a:t>Materials​</a:t>
                      </a:r>
                    </a:p>
                  </a:txBody>
                  <a:tcPr marL="15662" marR="15662" marT="0" marB="0"/>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a:txBody>
                    <a:bodyPr/>
                    <a:lstStyle/>
                    <a:p>
                      <a:pPr marL="0" marR="0" algn="l" fontAlgn="base">
                        <a:spcBef>
                          <a:spcPts val="0"/>
                        </a:spcBef>
                        <a:spcAft>
                          <a:spcPts val="0"/>
                        </a:spcAft>
                      </a:pPr>
                      <a:r>
                        <a:rPr lang="en-US" sz="1600" dirty="0">
                          <a:effectLst/>
                        </a:rPr>
                        <a:t>Quality Instruction​</a:t>
                      </a:r>
                    </a:p>
                    <a:p>
                      <a:pPr marL="0" marR="0" algn="l" fontAlgn="base">
                        <a:spcBef>
                          <a:spcPts val="0"/>
                        </a:spcBef>
                        <a:spcAft>
                          <a:spcPts val="0"/>
                        </a:spcAft>
                      </a:pPr>
                      <a:r>
                        <a:rPr lang="en-US" sz="1600" dirty="0">
                          <a:effectLst/>
                        </a:rPr>
                        <a:t>Teacher Enthusiasm,​</a:t>
                      </a:r>
                    </a:p>
                    <a:p>
                      <a:pPr marL="0" marR="0" algn="l" fontAlgn="base">
                        <a:spcBef>
                          <a:spcPts val="0"/>
                        </a:spcBef>
                        <a:spcAft>
                          <a:spcPts val="0"/>
                        </a:spcAft>
                      </a:pPr>
                      <a:r>
                        <a:rPr lang="en-US" sz="1600" dirty="0">
                          <a:effectLst/>
                        </a:rPr>
                        <a:t>Student Attained Levels of Excellence,​</a:t>
                      </a:r>
                    </a:p>
                    <a:p>
                      <a:pPr marL="0" marR="0" algn="l" fontAlgn="base">
                        <a:spcBef>
                          <a:spcPts val="0"/>
                        </a:spcBef>
                        <a:spcAft>
                          <a:spcPts val="0"/>
                        </a:spcAft>
                      </a:pPr>
                      <a:r>
                        <a:rPr lang="en-US" sz="1600" dirty="0">
                          <a:effectLst/>
                        </a:rPr>
                        <a:t>Formal/Informal  </a:t>
                      </a:r>
                    </a:p>
                    <a:p>
                      <a:pPr marL="0" marR="0" algn="l" fontAlgn="base">
                        <a:spcBef>
                          <a:spcPts val="0"/>
                        </a:spcBef>
                        <a:spcAft>
                          <a:spcPts val="0"/>
                        </a:spcAft>
                      </a:pPr>
                      <a:r>
                        <a:rPr lang="en-US" sz="1600" dirty="0">
                          <a:effectLst/>
                        </a:rPr>
                        <a:t>Evaluations,​</a:t>
                      </a:r>
                    </a:p>
                    <a:p>
                      <a:pPr marL="0" marR="0" algn="l" fontAlgn="base">
                        <a:spcBef>
                          <a:spcPts val="0"/>
                        </a:spcBef>
                        <a:spcAft>
                          <a:spcPts val="0"/>
                        </a:spcAft>
                      </a:pPr>
                      <a:r>
                        <a:rPr lang="en-US" sz="1600" dirty="0">
                          <a:effectLst/>
                        </a:rPr>
                        <a:t>Classroom </a:t>
                      </a:r>
                    </a:p>
                    <a:p>
                      <a:pPr marL="0" marR="0" algn="l" fontAlgn="base">
                        <a:spcBef>
                          <a:spcPts val="0"/>
                        </a:spcBef>
                        <a:spcAft>
                          <a:spcPts val="0"/>
                        </a:spcAft>
                      </a:pPr>
                      <a:r>
                        <a:rPr lang="en-US" sz="1600" dirty="0">
                          <a:effectLst/>
                        </a:rPr>
                        <a:t>Observations,​</a:t>
                      </a:r>
                    </a:p>
                    <a:p>
                      <a:pPr marL="0" marR="0" algn="l" fontAlgn="base">
                        <a:spcBef>
                          <a:spcPts val="0"/>
                        </a:spcBef>
                        <a:spcAft>
                          <a:spcPts val="0"/>
                        </a:spcAft>
                      </a:pPr>
                      <a:r>
                        <a:rPr lang="en-US" sz="1600" dirty="0">
                          <a:effectLst/>
                        </a:rPr>
                        <a:t>Student Achievement​</a:t>
                      </a:r>
                    </a:p>
                    <a:p>
                      <a:pPr marL="0" marR="0" algn="l" fontAlgn="base">
                        <a:spcBef>
                          <a:spcPts val="0"/>
                        </a:spcBef>
                        <a:spcAft>
                          <a:spcPts val="0"/>
                        </a:spcAft>
                      </a:pPr>
                      <a:r>
                        <a:rPr lang="en-US" sz="1600" dirty="0">
                          <a:effectLst/>
                        </a:rPr>
                        <a:t>Rating,​</a:t>
                      </a:r>
                    </a:p>
                    <a:p>
                      <a:pPr marL="0" marR="0" algn="l" fontAlgn="base">
                        <a:spcBef>
                          <a:spcPts val="0"/>
                        </a:spcBef>
                        <a:spcAft>
                          <a:spcPts val="0"/>
                        </a:spcAft>
                      </a:pPr>
                      <a:r>
                        <a:rPr lang="en-US" sz="1600" dirty="0">
                          <a:effectLst/>
                        </a:rPr>
                        <a:t>Improved Learning,​</a:t>
                      </a:r>
                    </a:p>
                    <a:p>
                      <a:pPr marL="0" marR="0" algn="l" fontAlgn="base">
                        <a:spcBef>
                          <a:spcPts val="0"/>
                        </a:spcBef>
                        <a:spcAft>
                          <a:spcPts val="0"/>
                        </a:spcAft>
                      </a:pPr>
                      <a:r>
                        <a:rPr lang="en-US" sz="1600" dirty="0">
                          <a:effectLst/>
                        </a:rPr>
                        <a:t>T-TESS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a:txBody>
                    <a:bodyPr/>
                    <a:lstStyle/>
                    <a:p>
                      <a:pPr marL="0" marR="0" algn="l" fontAlgn="base">
                        <a:spcBef>
                          <a:spcPts val="0"/>
                        </a:spcBef>
                        <a:spcAft>
                          <a:spcPts val="0"/>
                        </a:spcAft>
                      </a:pPr>
                      <a:r>
                        <a:rPr lang="en-US" sz="1600" dirty="0">
                          <a:effectLst/>
                        </a:rPr>
                        <a:t>Quality </a:t>
                      </a:r>
                    </a:p>
                    <a:p>
                      <a:pPr marL="0" marR="0" algn="l" fontAlgn="base">
                        <a:spcBef>
                          <a:spcPts val="0"/>
                        </a:spcBef>
                        <a:spcAft>
                          <a:spcPts val="0"/>
                        </a:spcAft>
                      </a:pPr>
                      <a:r>
                        <a:rPr lang="en-US" sz="1600" dirty="0">
                          <a:effectLst/>
                        </a:rPr>
                        <a:t>Instruction,​</a:t>
                      </a:r>
                    </a:p>
                    <a:p>
                      <a:pPr marL="0" marR="0" algn="l" fontAlgn="base">
                        <a:spcBef>
                          <a:spcPts val="0"/>
                        </a:spcBef>
                        <a:spcAft>
                          <a:spcPts val="0"/>
                        </a:spcAft>
                      </a:pPr>
                      <a:r>
                        <a:rPr lang="en-US" sz="1600" dirty="0">
                          <a:effectLst/>
                        </a:rPr>
                        <a:t>Teacher Enthusiasm,​</a:t>
                      </a:r>
                    </a:p>
                    <a:p>
                      <a:pPr marL="0" marR="0" algn="l" fontAlgn="base">
                        <a:spcBef>
                          <a:spcPts val="0"/>
                        </a:spcBef>
                        <a:spcAft>
                          <a:spcPts val="0"/>
                        </a:spcAft>
                      </a:pPr>
                      <a:r>
                        <a:rPr lang="en-US" sz="1600" dirty="0">
                          <a:effectLst/>
                        </a:rPr>
                        <a:t>Improved learning,​</a:t>
                      </a:r>
                    </a:p>
                    <a:p>
                      <a:pPr marL="0" marR="0" algn="l" fontAlgn="base">
                        <a:spcBef>
                          <a:spcPts val="0"/>
                        </a:spcBef>
                        <a:spcAft>
                          <a:spcPts val="0"/>
                        </a:spcAft>
                      </a:pPr>
                      <a:r>
                        <a:rPr lang="en-US" sz="1600" dirty="0">
                          <a:effectLst/>
                        </a:rPr>
                        <a:t>Student Achievement </a:t>
                      </a:r>
                    </a:p>
                    <a:p>
                      <a:pPr marL="0" marR="0" algn="l" fontAlgn="base">
                        <a:spcBef>
                          <a:spcPts val="0"/>
                        </a:spcBef>
                        <a:spcAft>
                          <a:spcPts val="0"/>
                        </a:spcAft>
                      </a:pPr>
                      <a:r>
                        <a:rPr lang="en-US" sz="1600" dirty="0">
                          <a:effectLst/>
                        </a:rPr>
                        <a:t>Rating, Building </a:t>
                      </a:r>
                    </a:p>
                    <a:p>
                      <a:pPr marL="0" marR="0" algn="l" fontAlgn="base">
                        <a:spcBef>
                          <a:spcPts val="0"/>
                        </a:spcBef>
                        <a:spcAft>
                          <a:spcPts val="0"/>
                        </a:spcAft>
                      </a:pPr>
                      <a:r>
                        <a:rPr lang="en-US" sz="1600" dirty="0">
                          <a:effectLst/>
                        </a:rPr>
                        <a:t>Leadership Capacity</a:t>
                      </a:r>
                    </a:p>
                    <a:p>
                      <a:pPr marL="0" marR="0" algn="l">
                        <a:spcBef>
                          <a:spcPts val="0"/>
                        </a:spcBef>
                        <a:spcAft>
                          <a:spcPts val="0"/>
                        </a:spcAft>
                      </a:pPr>
                      <a:endParaRPr lang="en-US" sz="1600" dirty="0">
                        <a:effectLst/>
                      </a:endParaRPr>
                    </a:p>
                  </a:txBody>
                  <a:tcPr marL="15662" marR="15662" marT="0" marB="0"/>
                </a:tc>
                <a:tc>
                  <a:txBody>
                    <a:bodyPr/>
                    <a:lstStyle/>
                    <a:p>
                      <a:pPr marL="0" marR="0" algn="l">
                        <a:spcBef>
                          <a:spcPts val="0"/>
                        </a:spcBef>
                        <a:spcAft>
                          <a:spcPts val="0"/>
                        </a:spcAft>
                      </a:pPr>
                      <a:r>
                        <a:rPr lang="en-US" sz="1600" dirty="0">
                          <a:effectLst/>
                        </a:rPr>
                        <a:t>Professional Development Certificates of Completion</a:t>
                      </a:r>
                    </a:p>
                  </a:txBody>
                  <a:tcPr marL="15662" marR="15662" marT="0" marB="0"/>
                </a:tc>
                <a:tc>
                  <a:txBody>
                    <a:bodyPr/>
                    <a:lstStyle/>
                    <a:p>
                      <a:pPr marL="0" marR="0" algn="l">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extLst>
                  <a:ext uri="{0D108BD9-81ED-4DB2-BD59-A6C34878D82A}">
                    <a16:rowId xmlns:a16="http://schemas.microsoft.com/office/drawing/2014/main" val="3746552185"/>
                  </a:ext>
                </a:extLst>
              </a:tr>
            </a:tbl>
          </a:graphicData>
        </a:graphic>
      </p:graphicFrame>
      <p:sp>
        <p:nvSpPr>
          <p:cNvPr id="3" name="Slide Number Placeholder 2">
            <a:extLst>
              <a:ext uri="{FF2B5EF4-FFF2-40B4-BE49-F238E27FC236}">
                <a16:creationId xmlns:a16="http://schemas.microsoft.com/office/drawing/2014/main" id="{7D8FE351-0A74-AE9B-04B4-C0F575274876}"/>
              </a:ext>
            </a:extLst>
          </p:cNvPr>
          <p:cNvSpPr>
            <a:spLocks noGrp="1"/>
          </p:cNvSpPr>
          <p:nvPr>
            <p:ph type="sldNum" sz="quarter" idx="12"/>
          </p:nvPr>
        </p:nvSpPr>
        <p:spPr>
          <a:xfrm>
            <a:off x="16154400" y="9789699"/>
            <a:ext cx="2133600" cy="365125"/>
          </a:xfrm>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3830328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104797" y="739649"/>
            <a:ext cx="13301919" cy="677108"/>
          </a:xfrm>
          <a:prstGeom prst="rect">
            <a:avLst/>
          </a:prstGeom>
        </p:spPr>
        <p:txBody>
          <a:bodyPr wrap="square" lIns="0" tIns="0" rIns="0" bIns="0" rtlCol="0" anchor="t">
            <a:spAutoFit/>
          </a:bodyPr>
          <a:lstStyle/>
          <a:p>
            <a:pPr marL="0" marR="0" algn="ctr">
              <a:spcBef>
                <a:spcPts val="0"/>
              </a:spcBef>
              <a:spcAft>
                <a:spcPts val="0"/>
              </a:spcAft>
            </a:pPr>
            <a:r>
              <a:rPr lang="en-US" sz="4400" b="1" dirty="0">
                <a:solidFill>
                  <a:srgbClr val="FFFFFF"/>
                </a:solidFill>
                <a:effectLst/>
                <a:latin typeface="Calibri" panose="020F0502020204030204" pitchFamily="34" charset="0"/>
                <a:ea typeface="Yu Mincho" panose="02020400000000000000" pitchFamily="18" charset="-128"/>
                <a:cs typeface="Arial" panose="020B0604020202020204" pitchFamily="34" charset="0"/>
              </a:rPr>
              <a:t>Goal 7:  Increase Staff quality, Recruitment and Retention</a:t>
            </a:r>
            <a:endParaRPr lang="en-US" sz="4400" dirty="0">
              <a:effectLst/>
              <a:latin typeface="Calibri" panose="020F0502020204030204" pitchFamily="34" charset="0"/>
              <a:ea typeface="Yu Mincho" panose="02020400000000000000" pitchFamily="18" charset="-128"/>
              <a:cs typeface="Arial" panose="020B0604020202020204" pitchFamily="34" charset="0"/>
            </a:endParaRPr>
          </a:p>
        </p:txBody>
      </p:sp>
      <p:graphicFrame>
        <p:nvGraphicFramePr>
          <p:cNvPr id="2" name="Table 1">
            <a:extLst>
              <a:ext uri="{FF2B5EF4-FFF2-40B4-BE49-F238E27FC236}">
                <a16:creationId xmlns:a16="http://schemas.microsoft.com/office/drawing/2014/main" id="{5E6E65C0-362C-9EDC-5729-ABD5412FDB75}"/>
              </a:ext>
            </a:extLst>
          </p:cNvPr>
          <p:cNvGraphicFramePr>
            <a:graphicFrameLocks noGrp="1"/>
          </p:cNvGraphicFramePr>
          <p:nvPr>
            <p:extLst>
              <p:ext uri="{D42A27DB-BD31-4B8C-83A1-F6EECF244321}">
                <p14:modId xmlns:p14="http://schemas.microsoft.com/office/powerpoint/2010/main" val="3600583514"/>
              </p:ext>
            </p:extLst>
          </p:nvPr>
        </p:nvGraphicFramePr>
        <p:xfrm>
          <a:off x="558052" y="2171753"/>
          <a:ext cx="17393771" cy="6583680"/>
        </p:xfrm>
        <a:graphic>
          <a:graphicData uri="http://schemas.openxmlformats.org/drawingml/2006/table">
            <a:tbl>
              <a:tblPr firstRow="1" firstCol="1" bandRow="1">
                <a:tableStyleId>{5C22544A-7EE6-4342-B048-85BDC9FD1C3A}</a:tableStyleId>
              </a:tblPr>
              <a:tblGrid>
                <a:gridCol w="2844053">
                  <a:extLst>
                    <a:ext uri="{9D8B030D-6E8A-4147-A177-3AD203B41FA5}">
                      <a16:colId xmlns:a16="http://schemas.microsoft.com/office/drawing/2014/main" val="3857539336"/>
                    </a:ext>
                  </a:extLst>
                </a:gridCol>
                <a:gridCol w="2191373">
                  <a:extLst>
                    <a:ext uri="{9D8B030D-6E8A-4147-A177-3AD203B41FA5}">
                      <a16:colId xmlns:a16="http://schemas.microsoft.com/office/drawing/2014/main" val="2215995083"/>
                    </a:ext>
                  </a:extLst>
                </a:gridCol>
                <a:gridCol w="1452780">
                  <a:extLst>
                    <a:ext uri="{9D8B030D-6E8A-4147-A177-3AD203B41FA5}">
                      <a16:colId xmlns:a16="http://schemas.microsoft.com/office/drawing/2014/main" val="1239270220"/>
                    </a:ext>
                  </a:extLst>
                </a:gridCol>
                <a:gridCol w="2770094">
                  <a:extLst>
                    <a:ext uri="{9D8B030D-6E8A-4147-A177-3AD203B41FA5}">
                      <a16:colId xmlns:a16="http://schemas.microsoft.com/office/drawing/2014/main" val="2255034150"/>
                    </a:ext>
                  </a:extLst>
                </a:gridCol>
                <a:gridCol w="2243409">
                  <a:extLst>
                    <a:ext uri="{9D8B030D-6E8A-4147-A177-3AD203B41FA5}">
                      <a16:colId xmlns:a16="http://schemas.microsoft.com/office/drawing/2014/main" val="2603023307"/>
                    </a:ext>
                  </a:extLst>
                </a:gridCol>
                <a:gridCol w="2301562">
                  <a:extLst>
                    <a:ext uri="{9D8B030D-6E8A-4147-A177-3AD203B41FA5}">
                      <a16:colId xmlns:a16="http://schemas.microsoft.com/office/drawing/2014/main" val="3804672530"/>
                    </a:ext>
                  </a:extLst>
                </a:gridCol>
                <a:gridCol w="2301562">
                  <a:extLst>
                    <a:ext uri="{9D8B030D-6E8A-4147-A177-3AD203B41FA5}">
                      <a16:colId xmlns:a16="http://schemas.microsoft.com/office/drawing/2014/main" val="1033740297"/>
                    </a:ext>
                  </a:extLst>
                </a:gridCol>
                <a:gridCol w="1288938">
                  <a:extLst>
                    <a:ext uri="{9D8B030D-6E8A-4147-A177-3AD203B41FA5}">
                      <a16:colId xmlns:a16="http://schemas.microsoft.com/office/drawing/2014/main" val="3659640912"/>
                    </a:ext>
                  </a:extLst>
                </a:gridCol>
              </a:tblGrid>
              <a:tr h="41765">
                <a:tc gridSpan="8">
                  <a:txBody>
                    <a:bodyPr/>
                    <a:lstStyle/>
                    <a:p>
                      <a:pPr marL="0" marR="0" algn="l">
                        <a:spcBef>
                          <a:spcPts val="0"/>
                        </a:spcBef>
                        <a:spcAft>
                          <a:spcPts val="0"/>
                        </a:spcAft>
                      </a:pPr>
                      <a:r>
                        <a:rPr lang="en-US" sz="1600" dirty="0">
                          <a:effectLst/>
                        </a:rPr>
                        <a:t>Annual Goal: 100% of all teachers will meet the highly qualified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rPr>
                        <a:t>Measurable Objective:  100% of all teachers will be retained for the following year.</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9090376"/>
                  </a:ext>
                </a:extLst>
              </a:tr>
              <a:tr h="0">
                <a:tc>
                  <a:txBody>
                    <a:bodyPr/>
                    <a:lstStyle/>
                    <a:p>
                      <a:pPr marL="0" marR="0" algn="ctr">
                        <a:spcBef>
                          <a:spcPts val="0"/>
                        </a:spcBef>
                        <a:spcAft>
                          <a:spcPts val="0"/>
                        </a:spcAft>
                      </a:pPr>
                      <a:r>
                        <a:rPr lang="en-US" sz="1600">
                          <a:effectLst/>
                        </a:rPr>
                        <a:t>Strategy</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dirty="0">
                          <a:effectLst/>
                        </a:rPr>
                        <a:t>Persons Responsible/Title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dirty="0">
                          <a:effectLst/>
                        </a:rPr>
                        <a:t>Resources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dirty="0">
                          <a:effectLst/>
                        </a:rPr>
                        <a:t>Timeline</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a:effectLst/>
                        </a:rPr>
                        <a:t>Evidence of Implementation</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a:effectLst/>
                        </a:rPr>
                        <a:t>Evidence of Impact</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a:effectLst/>
                        </a:rPr>
                        <a:t>Formative/</a:t>
                      </a:r>
                    </a:p>
                    <a:p>
                      <a:pPr marL="0" marR="0" algn="ctr">
                        <a:spcBef>
                          <a:spcPts val="0"/>
                        </a:spcBef>
                        <a:spcAft>
                          <a:spcPts val="0"/>
                        </a:spcAft>
                      </a:pPr>
                      <a:r>
                        <a:rPr lang="en-US" sz="1600">
                          <a:effectLst/>
                        </a:rPr>
                        <a:t>Summative Assessment</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a:txBody>
                    <a:bodyPr/>
                    <a:lstStyle/>
                    <a:p>
                      <a:pPr marL="0" marR="0" algn="ctr">
                        <a:spcBef>
                          <a:spcPts val="0"/>
                        </a:spcBef>
                        <a:spcAft>
                          <a:spcPts val="0"/>
                        </a:spcAft>
                      </a:pPr>
                      <a:r>
                        <a:rPr lang="en-US" sz="1600" dirty="0">
                          <a:effectLst/>
                        </a:rPr>
                        <a:t>Title-I School-</a:t>
                      </a:r>
                    </a:p>
                    <a:p>
                      <a:pPr marL="0" marR="0" algn="ctr">
                        <a:spcBef>
                          <a:spcPts val="0"/>
                        </a:spcBef>
                        <a:spcAft>
                          <a:spcPts val="0"/>
                        </a:spcAft>
                      </a:pPr>
                      <a:r>
                        <a:rPr lang="en-US" sz="1600" dirty="0">
                          <a:effectLst/>
                        </a:rPr>
                        <a:t>wide Component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extLst>
                  <a:ext uri="{0D108BD9-81ED-4DB2-BD59-A6C34878D82A}">
                    <a16:rowId xmlns:a16="http://schemas.microsoft.com/office/drawing/2014/main" val="475677454"/>
                  </a:ext>
                </a:extLst>
              </a:tr>
              <a:tr h="3650945">
                <a:tc>
                  <a:txBody>
                    <a:bodyPr/>
                    <a:lstStyle/>
                    <a:p>
                      <a:pPr marL="0" marR="0" algn="l">
                        <a:spcBef>
                          <a:spcPts val="0"/>
                        </a:spcBef>
                        <a:spcAft>
                          <a:spcPts val="0"/>
                        </a:spcAft>
                      </a:pPr>
                      <a:r>
                        <a:rPr lang="en-US" sz="1600" dirty="0">
                          <a:effectLst/>
                        </a:rPr>
                        <a:t> </a:t>
                      </a:r>
                    </a:p>
                    <a:p>
                      <a:pPr marL="0" marR="0" algn="l" fontAlgn="base">
                        <a:spcBef>
                          <a:spcPts val="0"/>
                        </a:spcBef>
                        <a:spcAft>
                          <a:spcPts val="0"/>
                        </a:spcAft>
                      </a:pPr>
                      <a:r>
                        <a:rPr lang="en-US" sz="1600" dirty="0">
                          <a:effectLst/>
                        </a:rPr>
                        <a:t>Provide continuous opportunities to refine and perfect teacher skills in given area: Cooperative Learning Strategies, ​</a:t>
                      </a:r>
                    </a:p>
                    <a:p>
                      <a:pPr marL="0" marR="0" algn="l" fontAlgn="base">
                        <a:spcBef>
                          <a:spcPts val="0"/>
                        </a:spcBef>
                        <a:spcAft>
                          <a:spcPts val="0"/>
                        </a:spcAft>
                      </a:pPr>
                      <a:r>
                        <a:rPr lang="en-US" sz="1600" dirty="0">
                          <a:effectLst/>
                        </a:rPr>
                        <a:t>Algebra Mentor, Thinking maps, ​ Vertical Teaming, Conflict Resolution, ​</a:t>
                      </a:r>
                    </a:p>
                    <a:p>
                      <a:pPr marL="0" marR="0" algn="l" fontAlgn="base">
                        <a:spcBef>
                          <a:spcPts val="0"/>
                        </a:spcBef>
                        <a:spcAft>
                          <a:spcPts val="0"/>
                        </a:spcAft>
                      </a:pPr>
                      <a:r>
                        <a:rPr lang="en-US" sz="1600" dirty="0">
                          <a:effectLst/>
                        </a:rPr>
                        <a:t>Bullying,​</a:t>
                      </a:r>
                    </a:p>
                    <a:p>
                      <a:pPr marL="0" marR="0" algn="l" fontAlgn="base">
                        <a:spcBef>
                          <a:spcPts val="0"/>
                        </a:spcBef>
                        <a:spcAft>
                          <a:spcPts val="0"/>
                        </a:spcAft>
                      </a:pPr>
                      <a:r>
                        <a:rPr lang="en-US" sz="1600" dirty="0">
                          <a:effectLst/>
                        </a:rPr>
                        <a:t>Sheltered Instruction Strategies,​ Science Conference, CAST, ​</a:t>
                      </a:r>
                    </a:p>
                    <a:p>
                      <a:pPr marL="0" marR="0" algn="l" fontAlgn="base">
                        <a:spcBef>
                          <a:spcPts val="0"/>
                        </a:spcBef>
                        <a:spcAft>
                          <a:spcPts val="0"/>
                        </a:spcAft>
                      </a:pPr>
                      <a:r>
                        <a:rPr lang="en-US" sz="1600" dirty="0">
                          <a:effectLst/>
                        </a:rPr>
                        <a:t>G/T TAGT, </a:t>
                      </a:r>
                    </a:p>
                    <a:p>
                      <a:pPr marL="0" marR="0" algn="l" fontAlgn="base">
                        <a:spcBef>
                          <a:spcPts val="0"/>
                        </a:spcBef>
                        <a:spcAft>
                          <a:spcPts val="0"/>
                        </a:spcAft>
                      </a:pPr>
                      <a:r>
                        <a:rPr lang="en-US" sz="1600" dirty="0">
                          <a:effectLst/>
                        </a:rPr>
                        <a:t>Region 1 Technology Conference, ​</a:t>
                      </a:r>
                    </a:p>
                    <a:p>
                      <a:pPr marL="0" marR="0" algn="l" fontAlgn="base">
                        <a:spcBef>
                          <a:spcPts val="0"/>
                        </a:spcBef>
                        <a:spcAft>
                          <a:spcPts val="0"/>
                        </a:spcAft>
                      </a:pPr>
                      <a:r>
                        <a:rPr lang="en-US" sz="1600" dirty="0">
                          <a:effectLst/>
                        </a:rPr>
                        <a:t>Region 1 ESC, Mentor Program New Teachers, Technologies HESTEC, Gifted &amp; Talented,</a:t>
                      </a:r>
                    </a:p>
                    <a:p>
                      <a:pPr marL="0" marR="0" algn="l">
                        <a:spcBef>
                          <a:spcPts val="0"/>
                        </a:spcBef>
                        <a:spcAft>
                          <a:spcPts val="0"/>
                        </a:spcAft>
                      </a:pPr>
                      <a:r>
                        <a:rPr lang="en-US" sz="1600" dirty="0">
                          <a:effectLst/>
                        </a:rPr>
                        <a:t> </a:t>
                      </a:r>
                    </a:p>
                  </a:txBody>
                  <a:tcPr marL="15662" marR="15662" marT="0" marB="0"/>
                </a:tc>
                <a:tc>
                  <a:txBody>
                    <a:bodyPr/>
                    <a:lstStyle/>
                    <a:p>
                      <a:pPr marL="0" marR="0" algn="l">
                        <a:spcBef>
                          <a:spcPts val="0"/>
                        </a:spcBef>
                        <a:spcAft>
                          <a:spcPts val="0"/>
                        </a:spcAft>
                      </a:pPr>
                      <a:r>
                        <a:rPr lang="en-US" sz="1600" dirty="0">
                          <a:effectLst/>
                        </a:rPr>
                        <a:t>Administration,​</a:t>
                      </a:r>
                    </a:p>
                    <a:p>
                      <a:pPr marL="0" marR="0" algn="l" fontAlgn="base">
                        <a:spcBef>
                          <a:spcPts val="0"/>
                        </a:spcBef>
                        <a:spcAft>
                          <a:spcPts val="0"/>
                        </a:spcAft>
                      </a:pPr>
                      <a:r>
                        <a:rPr lang="en-US" sz="1600" dirty="0">
                          <a:effectLst/>
                        </a:rPr>
                        <a:t>Dept. Chairs,​</a:t>
                      </a:r>
                    </a:p>
                    <a:p>
                      <a:pPr marL="0" marR="0" algn="l" fontAlgn="base">
                        <a:spcBef>
                          <a:spcPts val="0"/>
                        </a:spcBef>
                        <a:spcAft>
                          <a:spcPts val="0"/>
                        </a:spcAft>
                      </a:pPr>
                      <a:r>
                        <a:rPr lang="en-US" sz="1600" dirty="0">
                          <a:effectLst/>
                        </a:rPr>
                        <a:t>Supervisors,​</a:t>
                      </a:r>
                    </a:p>
                    <a:p>
                      <a:pPr marL="0" marR="0" algn="l" fontAlgn="base">
                        <a:spcBef>
                          <a:spcPts val="0"/>
                        </a:spcBef>
                        <a:spcAft>
                          <a:spcPts val="0"/>
                        </a:spcAft>
                      </a:pPr>
                      <a:r>
                        <a:rPr lang="en-US" sz="1600" dirty="0">
                          <a:effectLst/>
                        </a:rPr>
                        <a:t>Consultants,​</a:t>
                      </a:r>
                    </a:p>
                    <a:p>
                      <a:pPr marL="0" marR="0" algn="l" fontAlgn="base">
                        <a:spcBef>
                          <a:spcPts val="0"/>
                        </a:spcBef>
                        <a:spcAft>
                          <a:spcPts val="0"/>
                        </a:spcAft>
                      </a:pPr>
                      <a:r>
                        <a:rPr lang="en-US" sz="1600" dirty="0">
                          <a:effectLst/>
                        </a:rPr>
                        <a:t>District Coordinator,​</a:t>
                      </a:r>
                    </a:p>
                    <a:p>
                      <a:pPr marL="0" marR="0" algn="l" fontAlgn="base">
                        <a:spcBef>
                          <a:spcPts val="0"/>
                        </a:spcBef>
                        <a:spcAft>
                          <a:spcPts val="0"/>
                        </a:spcAft>
                      </a:pPr>
                      <a:r>
                        <a:rPr lang="en-US" sz="1600" dirty="0">
                          <a:effectLst/>
                        </a:rPr>
                        <a:t>Teachers​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a:txBody>
                    <a:bodyPr/>
                    <a:lstStyle/>
                    <a:p>
                      <a:pPr marL="0" marR="0" algn="l" fontAlgn="base">
                        <a:spcBef>
                          <a:spcPts val="0"/>
                        </a:spcBef>
                        <a:spcAft>
                          <a:spcPts val="0"/>
                        </a:spcAft>
                      </a:pPr>
                      <a:r>
                        <a:rPr lang="en-US" sz="1600" dirty="0">
                          <a:effectLst/>
                        </a:rPr>
                        <a:t>District </a:t>
                      </a:r>
                    </a:p>
                    <a:p>
                      <a:pPr marL="0" marR="0" algn="l" fontAlgn="base">
                        <a:spcBef>
                          <a:spcPts val="0"/>
                        </a:spcBef>
                        <a:spcAft>
                          <a:spcPts val="0"/>
                        </a:spcAft>
                      </a:pPr>
                      <a:r>
                        <a:rPr lang="en-US" sz="1600" dirty="0">
                          <a:effectLst/>
                        </a:rPr>
                        <a:t>Directives,​</a:t>
                      </a:r>
                    </a:p>
                    <a:p>
                      <a:pPr marL="0" marR="0" algn="l" fontAlgn="base">
                        <a:spcBef>
                          <a:spcPts val="0"/>
                        </a:spcBef>
                        <a:spcAft>
                          <a:spcPts val="0"/>
                        </a:spcAft>
                      </a:pPr>
                      <a:r>
                        <a:rPr lang="en-US" sz="1600" dirty="0">
                          <a:effectLst/>
                        </a:rPr>
                        <a:t>District </a:t>
                      </a:r>
                    </a:p>
                    <a:p>
                      <a:pPr marL="0" marR="0" algn="l" fontAlgn="base">
                        <a:spcBef>
                          <a:spcPts val="0"/>
                        </a:spcBef>
                        <a:spcAft>
                          <a:spcPts val="0"/>
                        </a:spcAft>
                      </a:pPr>
                      <a:r>
                        <a:rPr lang="en-US" sz="1600" dirty="0">
                          <a:effectLst/>
                        </a:rPr>
                        <a:t>Coordinators,​</a:t>
                      </a:r>
                    </a:p>
                    <a:p>
                      <a:pPr marL="0" marR="0" algn="l" fontAlgn="base">
                        <a:spcBef>
                          <a:spcPts val="0"/>
                        </a:spcBef>
                        <a:spcAft>
                          <a:spcPts val="0"/>
                        </a:spcAft>
                      </a:pPr>
                      <a:r>
                        <a:rPr lang="en-US" sz="1600" dirty="0">
                          <a:effectLst/>
                        </a:rPr>
                        <a:t>Campus</a:t>
                      </a:r>
                    </a:p>
                    <a:p>
                      <a:pPr marL="0" marR="0" algn="l" fontAlgn="base">
                        <a:spcBef>
                          <a:spcPts val="0"/>
                        </a:spcBef>
                        <a:spcAft>
                          <a:spcPts val="0"/>
                        </a:spcAft>
                      </a:pPr>
                      <a:r>
                        <a:rPr lang="en-US" sz="1600" dirty="0">
                          <a:effectLst/>
                        </a:rPr>
                        <a:t>Administrators​</a:t>
                      </a:r>
                    </a:p>
                    <a:p>
                      <a:pPr marL="0" marR="0" algn="l" fontAlgn="base">
                        <a:spcBef>
                          <a:spcPts val="0"/>
                        </a:spcBef>
                        <a:spcAft>
                          <a:spcPts val="0"/>
                        </a:spcAft>
                      </a:pPr>
                      <a:r>
                        <a:rPr lang="en-US" sz="1600" dirty="0">
                          <a:effectLst/>
                        </a:rPr>
                        <a:t>Region 1​</a:t>
                      </a:r>
                    </a:p>
                    <a:p>
                      <a:pPr marL="0" marR="0" algn="l" fontAlgn="base">
                        <a:spcBef>
                          <a:spcPts val="0"/>
                        </a:spcBef>
                        <a:spcAft>
                          <a:spcPts val="0"/>
                        </a:spcAft>
                      </a:pPr>
                      <a:r>
                        <a:rPr lang="en-US" sz="1600" dirty="0">
                          <a:effectLst/>
                        </a:rPr>
                        <a:t>In-services,​</a:t>
                      </a:r>
                    </a:p>
                    <a:p>
                      <a:pPr marL="0" marR="0" algn="l" fontAlgn="base">
                        <a:spcBef>
                          <a:spcPts val="0"/>
                        </a:spcBef>
                        <a:spcAft>
                          <a:spcPts val="0"/>
                        </a:spcAft>
                      </a:pPr>
                      <a:r>
                        <a:rPr lang="en-US" sz="1600" dirty="0">
                          <a:effectLst/>
                        </a:rPr>
                        <a:t>Manuals,​</a:t>
                      </a:r>
                    </a:p>
                    <a:p>
                      <a:pPr marL="0" marR="0" algn="l" fontAlgn="base">
                        <a:spcBef>
                          <a:spcPts val="0"/>
                        </a:spcBef>
                        <a:spcAft>
                          <a:spcPts val="0"/>
                        </a:spcAft>
                      </a:pPr>
                      <a:r>
                        <a:rPr lang="en-US" sz="1600" dirty="0">
                          <a:effectLst/>
                        </a:rPr>
                        <a:t>Supplemental ​</a:t>
                      </a:r>
                    </a:p>
                    <a:p>
                      <a:pPr marL="0" marR="0" algn="l" fontAlgn="base">
                        <a:spcBef>
                          <a:spcPts val="0"/>
                        </a:spcBef>
                        <a:spcAft>
                          <a:spcPts val="0"/>
                        </a:spcAft>
                      </a:pPr>
                      <a:r>
                        <a:rPr lang="en-US" sz="1600" dirty="0">
                          <a:effectLst/>
                        </a:rPr>
                        <a:t>Materials,​</a:t>
                      </a:r>
                    </a:p>
                    <a:p>
                      <a:pPr marL="0" marR="0" algn="l" fontAlgn="base">
                        <a:spcBef>
                          <a:spcPts val="0"/>
                        </a:spcBef>
                        <a:spcAft>
                          <a:spcPts val="0"/>
                        </a:spcAft>
                      </a:pPr>
                      <a:r>
                        <a:rPr lang="en-US" sz="1600" dirty="0">
                          <a:effectLst/>
                        </a:rPr>
                        <a:t>Resource ​</a:t>
                      </a:r>
                    </a:p>
                    <a:p>
                      <a:pPr marL="0" marR="0" algn="l" fontAlgn="base">
                        <a:spcBef>
                          <a:spcPts val="0"/>
                        </a:spcBef>
                        <a:spcAft>
                          <a:spcPts val="0"/>
                        </a:spcAft>
                      </a:pPr>
                      <a:r>
                        <a:rPr lang="en-US" sz="1600" dirty="0">
                          <a:effectLst/>
                        </a:rPr>
                        <a:t>Materials​</a:t>
                      </a:r>
                    </a:p>
                    <a:p>
                      <a:pPr marL="0" marR="0" algn="l" fontAlgn="base">
                        <a:spcBef>
                          <a:spcPts val="0"/>
                        </a:spcBef>
                        <a:spcAft>
                          <a:spcPts val="0"/>
                        </a:spcAft>
                      </a:pPr>
                      <a:r>
                        <a:rPr lang="en-US" sz="1600" dirty="0">
                          <a:effectLst/>
                        </a:rPr>
                        <a:t> </a:t>
                      </a:r>
                    </a:p>
                    <a:p>
                      <a:pPr marL="0" marR="0" algn="l" fontAlgn="base">
                        <a:spcBef>
                          <a:spcPts val="0"/>
                        </a:spcBef>
                        <a:spcAft>
                          <a:spcPts val="0"/>
                        </a:spcAft>
                      </a:pPr>
                      <a:r>
                        <a:rPr lang="en-US" sz="1600" dirty="0">
                          <a:effectLst/>
                        </a:rPr>
                        <a:t> </a:t>
                      </a:r>
                    </a:p>
                    <a:p>
                      <a:pPr marL="0" marR="0" algn="l" fontAlgn="base">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fontAlgn="base">
                        <a:spcBef>
                          <a:spcPts val="0"/>
                        </a:spcBef>
                        <a:spcAft>
                          <a:spcPts val="0"/>
                        </a:spcAft>
                      </a:pPr>
                      <a:endParaRPr lang="en-US" sz="1600" dirty="0">
                        <a:effectLst/>
                      </a:endParaRPr>
                    </a:p>
                  </a:txBody>
                  <a:tcPr marL="15662" marR="15662" marT="0" marB="0"/>
                </a:tc>
                <a:tc>
                  <a:txBody>
                    <a:bodyPr/>
                    <a:lstStyle/>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txBody>
                  <a:tcPr marL="15662" marR="15662" marT="0" marB="0"/>
                </a:tc>
                <a:tc>
                  <a:txBody>
                    <a:bodyPr/>
                    <a:lstStyle/>
                    <a:p>
                      <a:pPr marL="0" marR="0" algn="l">
                        <a:spcBef>
                          <a:spcPts val="0"/>
                        </a:spcBef>
                        <a:spcAft>
                          <a:spcPts val="0"/>
                        </a:spcAft>
                      </a:pPr>
                      <a:r>
                        <a:rPr lang="en-US" sz="1600" dirty="0">
                          <a:effectLst/>
                        </a:rPr>
                        <a:t>Quality Instruction​</a:t>
                      </a:r>
                    </a:p>
                    <a:p>
                      <a:pPr marL="0" marR="0" algn="l" fontAlgn="base">
                        <a:spcBef>
                          <a:spcPts val="0"/>
                        </a:spcBef>
                        <a:spcAft>
                          <a:spcPts val="0"/>
                        </a:spcAft>
                      </a:pPr>
                      <a:r>
                        <a:rPr lang="en-US" sz="1600" dirty="0">
                          <a:effectLst/>
                        </a:rPr>
                        <a:t>Teacher Enthusiasm,​</a:t>
                      </a:r>
                    </a:p>
                    <a:p>
                      <a:pPr marL="0" marR="0" algn="l" fontAlgn="base">
                        <a:spcBef>
                          <a:spcPts val="0"/>
                        </a:spcBef>
                        <a:spcAft>
                          <a:spcPts val="0"/>
                        </a:spcAft>
                      </a:pPr>
                      <a:r>
                        <a:rPr lang="en-US" sz="1600" dirty="0">
                          <a:effectLst/>
                        </a:rPr>
                        <a:t>Student Attained Levels of Excellence,​</a:t>
                      </a:r>
                    </a:p>
                    <a:p>
                      <a:pPr marL="0" marR="0" algn="l" fontAlgn="base">
                        <a:spcBef>
                          <a:spcPts val="0"/>
                        </a:spcBef>
                        <a:spcAft>
                          <a:spcPts val="0"/>
                        </a:spcAft>
                      </a:pPr>
                      <a:r>
                        <a:rPr lang="en-US" sz="1600" dirty="0">
                          <a:effectLst/>
                        </a:rPr>
                        <a:t>Formal/</a:t>
                      </a:r>
                    </a:p>
                    <a:p>
                      <a:pPr marL="0" marR="0" algn="l" fontAlgn="base">
                        <a:spcBef>
                          <a:spcPts val="0"/>
                        </a:spcBef>
                        <a:spcAft>
                          <a:spcPts val="0"/>
                        </a:spcAft>
                      </a:pPr>
                      <a:r>
                        <a:rPr lang="en-US" sz="1600" dirty="0">
                          <a:effectLst/>
                        </a:rPr>
                        <a:t>Informal Evaluations,​</a:t>
                      </a:r>
                    </a:p>
                    <a:p>
                      <a:pPr marL="0" marR="0" algn="l" fontAlgn="base">
                        <a:spcBef>
                          <a:spcPts val="0"/>
                        </a:spcBef>
                        <a:spcAft>
                          <a:spcPts val="0"/>
                        </a:spcAft>
                      </a:pPr>
                      <a:r>
                        <a:rPr lang="en-US" sz="1600" dirty="0">
                          <a:effectLst/>
                        </a:rPr>
                        <a:t>Classroom </a:t>
                      </a:r>
                    </a:p>
                    <a:p>
                      <a:pPr marL="0" marR="0" algn="l" fontAlgn="base">
                        <a:spcBef>
                          <a:spcPts val="0"/>
                        </a:spcBef>
                        <a:spcAft>
                          <a:spcPts val="0"/>
                        </a:spcAft>
                      </a:pPr>
                      <a:r>
                        <a:rPr lang="en-US" sz="1600" dirty="0">
                          <a:effectLst/>
                        </a:rPr>
                        <a:t>Observations,​</a:t>
                      </a:r>
                    </a:p>
                    <a:p>
                      <a:pPr marL="0" marR="0" algn="l" fontAlgn="base">
                        <a:spcBef>
                          <a:spcPts val="0"/>
                        </a:spcBef>
                        <a:spcAft>
                          <a:spcPts val="0"/>
                        </a:spcAft>
                      </a:pPr>
                      <a:r>
                        <a:rPr lang="en-US" sz="1600" dirty="0">
                          <a:effectLst/>
                        </a:rPr>
                        <a:t>Student Achievement​</a:t>
                      </a:r>
                    </a:p>
                    <a:p>
                      <a:pPr marL="0" marR="0" algn="l" fontAlgn="base">
                        <a:spcBef>
                          <a:spcPts val="0"/>
                        </a:spcBef>
                        <a:spcAft>
                          <a:spcPts val="0"/>
                        </a:spcAft>
                      </a:pPr>
                      <a:r>
                        <a:rPr lang="en-US" sz="1600" dirty="0">
                          <a:effectLst/>
                        </a:rPr>
                        <a:t>Rating,​</a:t>
                      </a:r>
                    </a:p>
                    <a:p>
                      <a:pPr marL="0" marR="0" algn="l" fontAlgn="base">
                        <a:spcBef>
                          <a:spcPts val="0"/>
                        </a:spcBef>
                        <a:spcAft>
                          <a:spcPts val="0"/>
                        </a:spcAft>
                      </a:pPr>
                      <a:r>
                        <a:rPr lang="en-US" sz="1600" dirty="0">
                          <a:effectLst/>
                        </a:rPr>
                        <a:t>Improved Learning,​</a:t>
                      </a:r>
                    </a:p>
                    <a:p>
                      <a:pPr marL="0" marR="0" algn="l" fontAlgn="base">
                        <a:spcBef>
                          <a:spcPts val="0"/>
                        </a:spcBef>
                        <a:spcAft>
                          <a:spcPts val="0"/>
                        </a:spcAft>
                      </a:pPr>
                      <a:r>
                        <a:rPr lang="en-US" sz="1600" dirty="0">
                          <a:effectLst/>
                        </a:rPr>
                        <a:t>T-TESS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txBody>
                  <a:tcPr marL="15662" marR="15662" marT="0" marB="0"/>
                </a:tc>
                <a:tc>
                  <a:txBody>
                    <a:bodyPr/>
                    <a:lstStyle/>
                    <a:p>
                      <a:pPr marL="0" marR="0" algn="l">
                        <a:spcBef>
                          <a:spcPts val="0"/>
                        </a:spcBef>
                        <a:spcAft>
                          <a:spcPts val="0"/>
                        </a:spcAft>
                      </a:pPr>
                      <a:r>
                        <a:rPr lang="en-US" sz="1600" dirty="0">
                          <a:effectLst/>
                        </a:rPr>
                        <a:t>Quality </a:t>
                      </a:r>
                    </a:p>
                    <a:p>
                      <a:pPr marL="0" marR="0" algn="l" fontAlgn="base">
                        <a:spcBef>
                          <a:spcPts val="0"/>
                        </a:spcBef>
                        <a:spcAft>
                          <a:spcPts val="0"/>
                        </a:spcAft>
                      </a:pPr>
                      <a:r>
                        <a:rPr lang="en-US" sz="1600" dirty="0">
                          <a:effectLst/>
                        </a:rPr>
                        <a:t>Instruction,​</a:t>
                      </a:r>
                    </a:p>
                    <a:p>
                      <a:pPr marL="0" marR="0" algn="l" fontAlgn="base">
                        <a:spcBef>
                          <a:spcPts val="0"/>
                        </a:spcBef>
                        <a:spcAft>
                          <a:spcPts val="0"/>
                        </a:spcAft>
                      </a:pPr>
                      <a:r>
                        <a:rPr lang="en-US" sz="1600" dirty="0">
                          <a:effectLst/>
                        </a:rPr>
                        <a:t>Teacher Enthusiasm,​</a:t>
                      </a:r>
                    </a:p>
                    <a:p>
                      <a:pPr marL="0" marR="0" algn="l" fontAlgn="base">
                        <a:spcBef>
                          <a:spcPts val="0"/>
                        </a:spcBef>
                        <a:spcAft>
                          <a:spcPts val="0"/>
                        </a:spcAft>
                      </a:pPr>
                      <a:r>
                        <a:rPr lang="en-US" sz="1600" dirty="0">
                          <a:effectLst/>
                        </a:rPr>
                        <a:t>Improved learning,​</a:t>
                      </a:r>
                    </a:p>
                    <a:p>
                      <a:pPr marL="0" marR="0" algn="l" fontAlgn="base">
                        <a:spcBef>
                          <a:spcPts val="0"/>
                        </a:spcBef>
                        <a:spcAft>
                          <a:spcPts val="0"/>
                        </a:spcAft>
                      </a:pPr>
                      <a:r>
                        <a:rPr lang="en-US" sz="1600" dirty="0">
                          <a:effectLst/>
                        </a:rPr>
                        <a:t>Student Achievement </a:t>
                      </a:r>
                    </a:p>
                    <a:p>
                      <a:pPr marL="0" marR="0" algn="l" fontAlgn="base">
                        <a:spcBef>
                          <a:spcPts val="0"/>
                        </a:spcBef>
                        <a:spcAft>
                          <a:spcPts val="0"/>
                        </a:spcAft>
                      </a:pPr>
                      <a:r>
                        <a:rPr lang="en-US" sz="1600" dirty="0">
                          <a:effectLst/>
                        </a:rPr>
                        <a:t>Rating, Building </a:t>
                      </a:r>
                    </a:p>
                    <a:p>
                      <a:pPr marL="0" marR="0" algn="l" fontAlgn="base">
                        <a:spcBef>
                          <a:spcPts val="0"/>
                        </a:spcBef>
                        <a:spcAft>
                          <a:spcPts val="0"/>
                        </a:spcAft>
                      </a:pPr>
                      <a:r>
                        <a:rPr lang="en-US" sz="1600" dirty="0">
                          <a:effectLst/>
                        </a:rPr>
                        <a:t>Leadership Capacity</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fontAlgn="base">
                        <a:spcBef>
                          <a:spcPts val="0"/>
                        </a:spcBef>
                        <a:spcAft>
                          <a:spcPts val="0"/>
                        </a:spcAft>
                      </a:pPr>
                      <a:r>
                        <a:rPr lang="en-US" sz="1600" dirty="0">
                          <a:effectLst/>
                        </a:rPr>
                        <a:t> </a:t>
                      </a:r>
                    </a:p>
                    <a:p>
                      <a:pPr marL="0" marR="0" algn="l" fontAlgn="base">
                        <a:spcBef>
                          <a:spcPts val="0"/>
                        </a:spcBef>
                        <a:spcAft>
                          <a:spcPts val="0"/>
                        </a:spcAft>
                      </a:pPr>
                      <a:endParaRPr lang="en-US" sz="1600" dirty="0">
                        <a:effectLst/>
                      </a:endParaRPr>
                    </a:p>
                  </a:txBody>
                  <a:tcPr marL="15662" marR="15662" marT="0" marB="0"/>
                </a:tc>
                <a:tc>
                  <a:txBody>
                    <a:bodyPr/>
                    <a:lstStyle/>
                    <a:p>
                      <a:pPr marL="0" marR="0" algn="l">
                        <a:spcBef>
                          <a:spcPts val="0"/>
                        </a:spcBef>
                        <a:spcAft>
                          <a:spcPts val="0"/>
                        </a:spcAft>
                      </a:pPr>
                      <a:r>
                        <a:rPr lang="en-US" sz="1600" dirty="0">
                          <a:effectLst/>
                        </a:rPr>
                        <a:t>Professional Development Certificates of Completion</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endParaRPr lang="en-US" sz="1600" dirty="0">
                        <a:effectLst/>
                      </a:endParaRPr>
                    </a:p>
                  </a:txBody>
                  <a:tcPr marL="15662" marR="15662" marT="0" marB="0"/>
                </a:tc>
                <a:tc>
                  <a:txBody>
                    <a:bodyPr/>
                    <a:lstStyle/>
                    <a:p>
                      <a:pPr marL="0" marR="0" algn="l">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extLst>
                  <a:ext uri="{0D108BD9-81ED-4DB2-BD59-A6C34878D82A}">
                    <a16:rowId xmlns:a16="http://schemas.microsoft.com/office/drawing/2014/main" val="3746552185"/>
                  </a:ext>
                </a:extLst>
              </a:tr>
            </a:tbl>
          </a:graphicData>
        </a:graphic>
      </p:graphicFrame>
      <p:sp>
        <p:nvSpPr>
          <p:cNvPr id="3" name="Slide Number Placeholder 2">
            <a:extLst>
              <a:ext uri="{FF2B5EF4-FFF2-40B4-BE49-F238E27FC236}">
                <a16:creationId xmlns:a16="http://schemas.microsoft.com/office/drawing/2014/main" id="{D9F61B2D-F0C2-D0CE-6620-AAFFB8290874}"/>
              </a:ext>
            </a:extLst>
          </p:cNvPr>
          <p:cNvSpPr>
            <a:spLocks noGrp="1"/>
          </p:cNvSpPr>
          <p:nvPr>
            <p:ph type="sldNum" sz="quarter" idx="12"/>
          </p:nvPr>
        </p:nvSpPr>
        <p:spPr>
          <a:xfrm>
            <a:off x="16002000" y="9921875"/>
            <a:ext cx="2133600" cy="365125"/>
          </a:xfrm>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3454275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104797" y="739649"/>
            <a:ext cx="13301919" cy="677108"/>
          </a:xfrm>
          <a:prstGeom prst="rect">
            <a:avLst/>
          </a:prstGeom>
        </p:spPr>
        <p:txBody>
          <a:bodyPr wrap="square" lIns="0" tIns="0" rIns="0" bIns="0" rtlCol="0" anchor="t">
            <a:spAutoFit/>
          </a:bodyPr>
          <a:lstStyle/>
          <a:p>
            <a:pPr marL="0" marR="0" algn="ctr">
              <a:spcBef>
                <a:spcPts val="0"/>
              </a:spcBef>
              <a:spcAft>
                <a:spcPts val="0"/>
              </a:spcAft>
            </a:pPr>
            <a:r>
              <a:rPr lang="en-US" sz="4400" b="1" dirty="0">
                <a:solidFill>
                  <a:srgbClr val="FFFFFF"/>
                </a:solidFill>
                <a:effectLst/>
                <a:latin typeface="Calibri" panose="020F0502020204030204" pitchFamily="34" charset="0"/>
                <a:ea typeface="Yu Mincho" panose="02020400000000000000" pitchFamily="18" charset="-128"/>
                <a:cs typeface="Arial" panose="020B0604020202020204" pitchFamily="34" charset="0"/>
              </a:rPr>
              <a:t>Goal 7:  Increase Staff quality, Recruitment and Retention</a:t>
            </a:r>
            <a:endParaRPr lang="en-US" sz="4400" dirty="0">
              <a:effectLst/>
              <a:latin typeface="Calibri" panose="020F0502020204030204" pitchFamily="34" charset="0"/>
              <a:ea typeface="Yu Mincho" panose="02020400000000000000" pitchFamily="18" charset="-128"/>
              <a:cs typeface="Arial" panose="020B0604020202020204" pitchFamily="34" charset="0"/>
            </a:endParaRPr>
          </a:p>
        </p:txBody>
      </p:sp>
      <p:graphicFrame>
        <p:nvGraphicFramePr>
          <p:cNvPr id="2" name="Table 1">
            <a:extLst>
              <a:ext uri="{FF2B5EF4-FFF2-40B4-BE49-F238E27FC236}">
                <a16:creationId xmlns:a16="http://schemas.microsoft.com/office/drawing/2014/main" id="{5E6E65C0-362C-9EDC-5729-ABD5412FDB75}"/>
              </a:ext>
            </a:extLst>
          </p:cNvPr>
          <p:cNvGraphicFramePr>
            <a:graphicFrameLocks noGrp="1"/>
          </p:cNvGraphicFramePr>
          <p:nvPr>
            <p:extLst>
              <p:ext uri="{D42A27DB-BD31-4B8C-83A1-F6EECF244321}">
                <p14:modId xmlns:p14="http://schemas.microsoft.com/office/powerpoint/2010/main" val="560592159"/>
              </p:ext>
            </p:extLst>
          </p:nvPr>
        </p:nvGraphicFramePr>
        <p:xfrm>
          <a:off x="598394" y="1620424"/>
          <a:ext cx="17393771" cy="8530209"/>
        </p:xfrm>
        <a:graphic>
          <a:graphicData uri="http://schemas.openxmlformats.org/drawingml/2006/table">
            <a:tbl>
              <a:tblPr firstRow="1" firstCol="1" bandRow="1">
                <a:tableStyleId>{5C22544A-7EE6-4342-B048-85BDC9FD1C3A}</a:tableStyleId>
              </a:tblPr>
              <a:tblGrid>
                <a:gridCol w="2844053">
                  <a:extLst>
                    <a:ext uri="{9D8B030D-6E8A-4147-A177-3AD203B41FA5}">
                      <a16:colId xmlns:a16="http://schemas.microsoft.com/office/drawing/2014/main" val="3857539336"/>
                    </a:ext>
                  </a:extLst>
                </a:gridCol>
                <a:gridCol w="2191373">
                  <a:extLst>
                    <a:ext uri="{9D8B030D-6E8A-4147-A177-3AD203B41FA5}">
                      <a16:colId xmlns:a16="http://schemas.microsoft.com/office/drawing/2014/main" val="2215995083"/>
                    </a:ext>
                  </a:extLst>
                </a:gridCol>
                <a:gridCol w="1452780">
                  <a:extLst>
                    <a:ext uri="{9D8B030D-6E8A-4147-A177-3AD203B41FA5}">
                      <a16:colId xmlns:a16="http://schemas.microsoft.com/office/drawing/2014/main" val="1239270220"/>
                    </a:ext>
                  </a:extLst>
                </a:gridCol>
                <a:gridCol w="2770094">
                  <a:extLst>
                    <a:ext uri="{9D8B030D-6E8A-4147-A177-3AD203B41FA5}">
                      <a16:colId xmlns:a16="http://schemas.microsoft.com/office/drawing/2014/main" val="2255034150"/>
                    </a:ext>
                  </a:extLst>
                </a:gridCol>
                <a:gridCol w="2243409">
                  <a:extLst>
                    <a:ext uri="{9D8B030D-6E8A-4147-A177-3AD203B41FA5}">
                      <a16:colId xmlns:a16="http://schemas.microsoft.com/office/drawing/2014/main" val="2603023307"/>
                    </a:ext>
                  </a:extLst>
                </a:gridCol>
                <a:gridCol w="2301562">
                  <a:extLst>
                    <a:ext uri="{9D8B030D-6E8A-4147-A177-3AD203B41FA5}">
                      <a16:colId xmlns:a16="http://schemas.microsoft.com/office/drawing/2014/main" val="3804672530"/>
                    </a:ext>
                  </a:extLst>
                </a:gridCol>
                <a:gridCol w="2301562">
                  <a:extLst>
                    <a:ext uri="{9D8B030D-6E8A-4147-A177-3AD203B41FA5}">
                      <a16:colId xmlns:a16="http://schemas.microsoft.com/office/drawing/2014/main" val="1033740297"/>
                    </a:ext>
                  </a:extLst>
                </a:gridCol>
                <a:gridCol w="1288938">
                  <a:extLst>
                    <a:ext uri="{9D8B030D-6E8A-4147-A177-3AD203B41FA5}">
                      <a16:colId xmlns:a16="http://schemas.microsoft.com/office/drawing/2014/main" val="3659640912"/>
                    </a:ext>
                  </a:extLst>
                </a:gridCol>
              </a:tblGrid>
              <a:tr h="41765">
                <a:tc gridSpan="8">
                  <a:txBody>
                    <a:bodyPr/>
                    <a:lstStyle/>
                    <a:p>
                      <a:pPr marL="0" marR="0" algn="l">
                        <a:spcBef>
                          <a:spcPts val="0"/>
                        </a:spcBef>
                        <a:spcAft>
                          <a:spcPts val="0"/>
                        </a:spcAft>
                      </a:pPr>
                      <a:r>
                        <a:rPr lang="en-US" sz="1600" dirty="0">
                          <a:effectLst/>
                        </a:rPr>
                        <a:t>Annual Goal: 100% of all teachers will meet the highly qualified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rPr>
                        <a:t>Measurable Objective:  100% of all teachers will be retained for the following year.</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9090376"/>
                  </a:ext>
                </a:extLst>
              </a:tr>
              <a:tr h="0">
                <a:tc>
                  <a:txBody>
                    <a:bodyPr/>
                    <a:lstStyle/>
                    <a:p>
                      <a:pPr marL="0" marR="0" algn="ctr">
                        <a:spcBef>
                          <a:spcPts val="0"/>
                        </a:spcBef>
                        <a:spcAft>
                          <a:spcPts val="0"/>
                        </a:spcAft>
                      </a:pPr>
                      <a:r>
                        <a:rPr lang="en-US" sz="1600">
                          <a:effectLst/>
                        </a:rPr>
                        <a:t>Strategy</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dirty="0">
                          <a:effectLst/>
                        </a:rPr>
                        <a:t>Persons Responsible/Title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dirty="0">
                          <a:effectLst/>
                        </a:rPr>
                        <a:t>Resources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dirty="0">
                          <a:effectLst/>
                        </a:rPr>
                        <a:t>Timeline</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a:effectLst/>
                        </a:rPr>
                        <a:t>Evidence of Implementation</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a:effectLst/>
                        </a:rPr>
                        <a:t>Evidence of Impact</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a:txBody>
                    <a:bodyPr/>
                    <a:lstStyle/>
                    <a:p>
                      <a:pPr marL="0" marR="0" algn="ctr">
                        <a:spcBef>
                          <a:spcPts val="0"/>
                        </a:spcBef>
                        <a:spcAft>
                          <a:spcPts val="0"/>
                        </a:spcAft>
                      </a:pPr>
                      <a:r>
                        <a:rPr lang="en-US" sz="1600">
                          <a:effectLst/>
                        </a:rPr>
                        <a:t>Formative/</a:t>
                      </a:r>
                    </a:p>
                    <a:p>
                      <a:pPr marL="0" marR="0" algn="ctr">
                        <a:spcBef>
                          <a:spcPts val="0"/>
                        </a:spcBef>
                        <a:spcAft>
                          <a:spcPts val="0"/>
                        </a:spcAft>
                      </a:pPr>
                      <a:r>
                        <a:rPr lang="en-US" sz="1600">
                          <a:effectLst/>
                        </a:rPr>
                        <a:t>Summative Assessment</a:t>
                      </a:r>
                      <a:endParaRPr lang="en-US" sz="160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a:txBody>
                    <a:bodyPr/>
                    <a:lstStyle/>
                    <a:p>
                      <a:pPr marL="0" marR="0" algn="ctr">
                        <a:spcBef>
                          <a:spcPts val="0"/>
                        </a:spcBef>
                        <a:spcAft>
                          <a:spcPts val="0"/>
                        </a:spcAft>
                      </a:pPr>
                      <a:r>
                        <a:rPr lang="en-US" sz="1600" dirty="0">
                          <a:effectLst/>
                        </a:rPr>
                        <a:t>Title-I School-</a:t>
                      </a:r>
                    </a:p>
                    <a:p>
                      <a:pPr marL="0" marR="0" algn="ctr">
                        <a:spcBef>
                          <a:spcPts val="0"/>
                        </a:spcBef>
                        <a:spcAft>
                          <a:spcPts val="0"/>
                        </a:spcAft>
                      </a:pPr>
                      <a:r>
                        <a:rPr lang="en-US" sz="1600" dirty="0">
                          <a:effectLst/>
                        </a:rPr>
                        <a:t>wide Component</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extLst>
                  <a:ext uri="{0D108BD9-81ED-4DB2-BD59-A6C34878D82A}">
                    <a16:rowId xmlns:a16="http://schemas.microsoft.com/office/drawing/2014/main" val="475677454"/>
                  </a:ext>
                </a:extLst>
              </a:tr>
              <a:tr h="3650945">
                <a:tc>
                  <a:txBody>
                    <a:bodyPr/>
                    <a:lstStyle/>
                    <a:p>
                      <a:pPr marL="0" marR="0" algn="l">
                        <a:spcBef>
                          <a:spcPts val="0"/>
                        </a:spcBef>
                        <a:spcAft>
                          <a:spcPts val="0"/>
                        </a:spcAft>
                      </a:pPr>
                      <a:r>
                        <a:rPr lang="en-US" sz="1600" dirty="0">
                          <a:effectLst/>
                        </a:rPr>
                        <a:t> Attract/Employ </a:t>
                      </a:r>
                    </a:p>
                    <a:p>
                      <a:pPr marL="0" marR="0" algn="l" fontAlgn="base">
                        <a:spcBef>
                          <a:spcPts val="0"/>
                        </a:spcBef>
                        <a:spcAft>
                          <a:spcPts val="0"/>
                        </a:spcAft>
                      </a:pPr>
                      <a:r>
                        <a:rPr lang="en-US" sz="1600" dirty="0">
                          <a:effectLst/>
                        </a:rPr>
                        <a:t>Qualified Staff by: Attending District/UTRGV Job Fairs, Provide Staff incentives, ​</a:t>
                      </a:r>
                    </a:p>
                    <a:p>
                      <a:pPr marL="0" marR="0" algn="l" fontAlgn="base">
                        <a:spcBef>
                          <a:spcPts val="0"/>
                        </a:spcBef>
                        <a:spcAft>
                          <a:spcPts val="0"/>
                        </a:spcAft>
                      </a:pPr>
                      <a:r>
                        <a:rPr lang="en-US" sz="1600" dirty="0">
                          <a:effectLst/>
                        </a:rPr>
                        <a:t>District Web Page​</a:t>
                      </a:r>
                    </a:p>
                    <a:p>
                      <a:pPr marL="0" marR="0" algn="l" fontAlgn="base">
                        <a:spcBef>
                          <a:spcPts val="0"/>
                        </a:spcBef>
                        <a:spcAft>
                          <a:spcPts val="0"/>
                        </a:spcAft>
                      </a:pPr>
                      <a:r>
                        <a:rPr lang="en-US" sz="1600" dirty="0">
                          <a:effectLst/>
                        </a:rPr>
                        <a:t> </a:t>
                      </a:r>
                    </a:p>
                    <a:p>
                      <a:pPr marL="0" marR="0" algn="l" fontAlgn="base">
                        <a:spcBef>
                          <a:spcPts val="0"/>
                        </a:spcBef>
                        <a:spcAft>
                          <a:spcPts val="0"/>
                        </a:spcAft>
                      </a:pPr>
                      <a:r>
                        <a:rPr lang="en-US" sz="1600" dirty="0">
                          <a:effectLst/>
                        </a:rPr>
                        <a:t>Retain highly qualified teachers by providing teacher mentors, classroom management training, Socialization Opportunities, and  a positive school climate.  </a:t>
                      </a:r>
                    </a:p>
                    <a:p>
                      <a:pPr marL="0" marR="0" algn="l" fontAlgn="base">
                        <a:spcBef>
                          <a:spcPts val="0"/>
                        </a:spcBef>
                        <a:spcAft>
                          <a:spcPts val="0"/>
                        </a:spcAft>
                      </a:pPr>
                      <a:r>
                        <a:rPr lang="en-US" sz="1600" dirty="0">
                          <a:effectLst/>
                        </a:rPr>
                        <a:t> </a:t>
                      </a:r>
                    </a:p>
                    <a:p>
                      <a:pPr marL="0" marR="0" algn="l" fontAlgn="base">
                        <a:spcBef>
                          <a:spcPts val="0"/>
                        </a:spcBef>
                        <a:spcAft>
                          <a:spcPts val="0"/>
                        </a:spcAft>
                      </a:pPr>
                      <a:r>
                        <a:rPr lang="en-US" sz="1600" dirty="0">
                          <a:effectLst/>
                        </a:rPr>
                        <a:t>Teacher of the Month</a:t>
                      </a:r>
                    </a:p>
                    <a:p>
                      <a:pPr marL="0" marR="0" algn="l" fontAlgn="base">
                        <a:spcBef>
                          <a:spcPts val="0"/>
                        </a:spcBef>
                        <a:spcAft>
                          <a:spcPts val="0"/>
                        </a:spcAft>
                      </a:pPr>
                      <a:r>
                        <a:rPr lang="en-US" sz="1600" dirty="0">
                          <a:effectLst/>
                        </a:rPr>
                        <a:t> </a:t>
                      </a:r>
                    </a:p>
                    <a:p>
                      <a:pPr marL="0" marR="0" algn="l" fontAlgn="base">
                        <a:spcBef>
                          <a:spcPts val="0"/>
                        </a:spcBef>
                        <a:spcAft>
                          <a:spcPts val="0"/>
                        </a:spcAft>
                      </a:pPr>
                      <a:r>
                        <a:rPr lang="en-US" sz="1600" dirty="0">
                          <a:effectLst/>
                        </a:rPr>
                        <a:t> </a:t>
                      </a:r>
                    </a:p>
                    <a:p>
                      <a:pPr marL="0" marR="0" algn="l" fontAlgn="base">
                        <a:spcBef>
                          <a:spcPts val="0"/>
                        </a:spcBef>
                        <a:spcAft>
                          <a:spcPts val="0"/>
                        </a:spcAft>
                      </a:pPr>
                      <a:r>
                        <a:rPr lang="en-US" sz="1600" dirty="0">
                          <a:effectLst/>
                        </a:rPr>
                        <a:t>Teacher classroom</a:t>
                      </a:r>
                    </a:p>
                    <a:p>
                      <a:pPr marL="0" marR="0" algn="l" fontAlgn="base">
                        <a:spcBef>
                          <a:spcPts val="0"/>
                        </a:spcBef>
                        <a:spcAft>
                          <a:spcPts val="0"/>
                        </a:spcAft>
                      </a:pPr>
                      <a:r>
                        <a:rPr lang="en-US" sz="1600" dirty="0">
                          <a:effectLst/>
                        </a:rPr>
                        <a:t>Observations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a:txBody>
                    <a:bodyPr/>
                    <a:lstStyle/>
                    <a:p>
                      <a:pPr marL="0" marR="0" algn="l">
                        <a:spcBef>
                          <a:spcPts val="0"/>
                        </a:spcBef>
                        <a:spcAft>
                          <a:spcPts val="0"/>
                        </a:spcAft>
                      </a:pPr>
                      <a:r>
                        <a:rPr lang="en-US" sz="1600" dirty="0">
                          <a:effectLst/>
                        </a:rPr>
                        <a:t>Administration,​</a:t>
                      </a:r>
                    </a:p>
                    <a:p>
                      <a:pPr marL="0" marR="0" algn="l" fontAlgn="base">
                        <a:spcBef>
                          <a:spcPts val="0"/>
                        </a:spcBef>
                        <a:spcAft>
                          <a:spcPts val="0"/>
                        </a:spcAft>
                      </a:pPr>
                      <a:r>
                        <a:rPr lang="en-US" sz="1600" dirty="0">
                          <a:effectLst/>
                        </a:rPr>
                        <a:t>Human Resources,​</a:t>
                      </a:r>
                    </a:p>
                    <a:p>
                      <a:pPr marL="0" marR="0" algn="l" fontAlgn="base">
                        <a:spcBef>
                          <a:spcPts val="0"/>
                        </a:spcBef>
                        <a:spcAft>
                          <a:spcPts val="0"/>
                        </a:spcAft>
                      </a:pPr>
                      <a:r>
                        <a:rPr lang="en-US" sz="1600" dirty="0">
                          <a:effectLst/>
                        </a:rPr>
                        <a:t>Mentor Teachers​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fontAlgn="base">
                        <a:spcBef>
                          <a:spcPts val="0"/>
                        </a:spcBef>
                        <a:spcAft>
                          <a:spcPts val="0"/>
                        </a:spcAft>
                      </a:pPr>
                      <a:r>
                        <a:rPr lang="en-US" sz="1600" dirty="0">
                          <a:effectLst/>
                        </a:rPr>
                        <a:t>Administration, </a:t>
                      </a:r>
                    </a:p>
                    <a:p>
                      <a:pPr marL="0" marR="0" algn="l" fontAlgn="base">
                        <a:spcBef>
                          <a:spcPts val="0"/>
                        </a:spcBef>
                        <a:spcAft>
                          <a:spcPts val="0"/>
                        </a:spcAft>
                      </a:pPr>
                      <a:r>
                        <a:rPr lang="en-US" sz="1600" dirty="0">
                          <a:effectLst/>
                        </a:rPr>
                        <a:t>Human Resources​</a:t>
                      </a:r>
                    </a:p>
                    <a:p>
                      <a:pPr marL="0" marR="0" algn="l" fontAlgn="base">
                        <a:spcBef>
                          <a:spcPts val="0"/>
                        </a:spcBef>
                        <a:spcAft>
                          <a:spcPts val="0"/>
                        </a:spcAft>
                      </a:pPr>
                      <a:r>
                        <a:rPr lang="en-US" sz="1600" dirty="0">
                          <a:effectLst/>
                        </a:rPr>
                        <a:t>Mentor Teachers​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Administration</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a:txBody>
                    <a:bodyPr/>
                    <a:lstStyle/>
                    <a:p>
                      <a:pPr marL="0" marR="0" algn="l" fontAlgn="base">
                        <a:spcBef>
                          <a:spcPts val="0"/>
                        </a:spcBef>
                        <a:spcAft>
                          <a:spcPts val="0"/>
                        </a:spcAft>
                      </a:pPr>
                      <a:r>
                        <a:rPr lang="en-US" sz="1600" dirty="0">
                          <a:effectLst/>
                        </a:rPr>
                        <a:t>District,​</a:t>
                      </a:r>
                    </a:p>
                    <a:p>
                      <a:pPr marL="0" marR="0" algn="l" fontAlgn="base">
                        <a:spcBef>
                          <a:spcPts val="0"/>
                        </a:spcBef>
                        <a:spcAft>
                          <a:spcPts val="0"/>
                        </a:spcAft>
                      </a:pPr>
                      <a:r>
                        <a:rPr lang="en-US" sz="1600" dirty="0">
                          <a:effectLst/>
                        </a:rPr>
                        <a:t>UTRGV,​</a:t>
                      </a:r>
                    </a:p>
                    <a:p>
                      <a:pPr marL="0" marR="0" algn="l" fontAlgn="base">
                        <a:spcBef>
                          <a:spcPts val="0"/>
                        </a:spcBef>
                        <a:spcAft>
                          <a:spcPts val="0"/>
                        </a:spcAft>
                      </a:pPr>
                      <a:r>
                        <a:rPr lang="en-US" sz="1600" dirty="0">
                          <a:effectLst/>
                        </a:rPr>
                        <a:t>Region 1 ESC​</a:t>
                      </a:r>
                    </a:p>
                    <a:p>
                      <a:pPr marL="0" marR="0" algn="l">
                        <a:spcBef>
                          <a:spcPts val="0"/>
                        </a:spcBef>
                        <a:spcAft>
                          <a:spcPts val="0"/>
                        </a:spcAft>
                      </a:pPr>
                      <a:r>
                        <a:rPr lang="en-US" sz="1600" dirty="0">
                          <a:effectLst/>
                        </a:rPr>
                        <a:t> </a:t>
                      </a:r>
                    </a:p>
                    <a:p>
                      <a:pPr marL="0" marR="0" algn="l" fontAlgn="base">
                        <a:spcBef>
                          <a:spcPts val="0"/>
                        </a:spcBef>
                        <a:spcAft>
                          <a:spcPts val="0"/>
                        </a:spcAft>
                      </a:pPr>
                      <a:r>
                        <a:rPr lang="en-US" sz="1600" dirty="0">
                          <a:effectLst/>
                        </a:rPr>
                        <a:t> </a:t>
                      </a:r>
                    </a:p>
                    <a:p>
                      <a:pPr marL="0" marR="0" algn="l" fontAlgn="base">
                        <a:spcBef>
                          <a:spcPts val="0"/>
                        </a:spcBef>
                        <a:spcAft>
                          <a:spcPts val="0"/>
                        </a:spcAft>
                      </a:pPr>
                      <a:endParaRPr lang="en-US" sz="1600" dirty="0">
                        <a:effectLst/>
                      </a:endParaRPr>
                    </a:p>
                    <a:p>
                      <a:pPr marL="0" marR="0" algn="l" fontAlgn="base">
                        <a:spcBef>
                          <a:spcPts val="0"/>
                        </a:spcBef>
                        <a:spcAft>
                          <a:spcPts val="0"/>
                        </a:spcAft>
                      </a:pPr>
                      <a:r>
                        <a:rPr lang="en-US" sz="1600" dirty="0">
                          <a:effectLst/>
                        </a:rPr>
                        <a:t>District​</a:t>
                      </a:r>
                    </a:p>
                    <a:p>
                      <a:pPr marL="0" marR="0" algn="l" fontAlgn="base">
                        <a:spcBef>
                          <a:spcPts val="0"/>
                        </a:spcBef>
                        <a:spcAft>
                          <a:spcPts val="0"/>
                        </a:spcAft>
                      </a:pPr>
                      <a:r>
                        <a:rPr lang="en-US" sz="1600" dirty="0">
                          <a:effectLst/>
                        </a:rPr>
                        <a:t>UTRGV​</a:t>
                      </a:r>
                    </a:p>
                    <a:p>
                      <a:pPr marL="0" marR="0" algn="l" fontAlgn="base">
                        <a:spcBef>
                          <a:spcPts val="0"/>
                        </a:spcBef>
                        <a:spcAft>
                          <a:spcPts val="0"/>
                        </a:spcAft>
                      </a:pPr>
                      <a:r>
                        <a:rPr lang="en-US" sz="1600" dirty="0">
                          <a:effectLst/>
                        </a:rPr>
                        <a:t>Region 1 ES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School </a:t>
                      </a:r>
                    </a:p>
                    <a:p>
                      <a:pPr marL="0" marR="0" algn="l">
                        <a:spcBef>
                          <a:spcPts val="0"/>
                        </a:spcBef>
                        <a:spcAft>
                          <a:spcPts val="0"/>
                        </a:spcAft>
                      </a:pPr>
                      <a:r>
                        <a:rPr lang="en-US" sz="1600" dirty="0">
                          <a:effectLst/>
                        </a:rPr>
                        <a:t>Web-site</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District Walkthrough </a:t>
                      </a:r>
                    </a:p>
                    <a:p>
                      <a:pPr marL="0" marR="0" algn="l">
                        <a:spcBef>
                          <a:spcPts val="0"/>
                        </a:spcBef>
                        <a:spcAft>
                          <a:spcPts val="0"/>
                        </a:spcAft>
                      </a:pPr>
                      <a:r>
                        <a:rPr lang="en-US" sz="1600" dirty="0">
                          <a:effectLst/>
                        </a:rPr>
                        <a:t>Portal</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T-TESS Evaluation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a:txBody>
                    <a:bodyPr/>
                    <a:lstStyle/>
                    <a:p>
                      <a:pPr marL="0" marR="0" algn="ctr">
                        <a:spcBef>
                          <a:spcPts val="0"/>
                        </a:spcBef>
                        <a:spcAft>
                          <a:spcPts val="0"/>
                        </a:spcAft>
                      </a:pPr>
                      <a:r>
                        <a:rPr lang="en-US" sz="1600" dirty="0">
                          <a:effectLst/>
                        </a:rPr>
                        <a:t> 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endParaRPr lang="en-US" sz="1600" dirty="0">
                        <a:effectLst/>
                      </a:endParaRPr>
                    </a:p>
                    <a:p>
                      <a:pPr marL="0" marR="0" algn="ctr">
                        <a:spcBef>
                          <a:spcPts val="0"/>
                        </a:spcBef>
                        <a:spcAft>
                          <a:spcPts val="0"/>
                        </a:spcAft>
                      </a:pPr>
                      <a:endParaRPr lang="en-US" sz="1600" dirty="0">
                        <a:effectLst/>
                      </a:endParaRPr>
                    </a:p>
                    <a:p>
                      <a:pPr marL="0" marR="0" algn="ctr">
                        <a:spcBef>
                          <a:spcPts val="0"/>
                        </a:spcBef>
                        <a:spcAft>
                          <a:spcPts val="0"/>
                        </a:spcAft>
                      </a:pPr>
                      <a:endParaRPr lang="en-US" sz="1600" dirty="0">
                        <a:effectLst/>
                      </a:endParaRPr>
                    </a:p>
                    <a:p>
                      <a:pPr marL="0" marR="0" algn="ctr">
                        <a:spcBef>
                          <a:spcPts val="0"/>
                        </a:spcBef>
                        <a:spcAft>
                          <a:spcPts val="0"/>
                        </a:spcAft>
                      </a:pPr>
                      <a:endParaRPr lang="en-US" sz="1600" dirty="0">
                        <a:effectLst/>
                      </a:endParaRPr>
                    </a:p>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r>
                        <a:rPr lang="en-US" sz="1600" dirty="0">
                          <a:effectLst/>
                        </a:rPr>
                        <a:t> </a:t>
                      </a:r>
                    </a:p>
                    <a:p>
                      <a:pPr marL="0" marR="0" algn="ctr">
                        <a:spcBef>
                          <a:spcPts val="0"/>
                        </a:spcBef>
                        <a:spcAft>
                          <a:spcPts val="0"/>
                        </a:spcAft>
                      </a:pPr>
                      <a:r>
                        <a:rPr lang="en-US" sz="1600" dirty="0">
                          <a:effectLst/>
                        </a:rPr>
                        <a:t> </a:t>
                      </a:r>
                    </a:p>
                    <a:p>
                      <a:pPr marL="0" marR="0" algn="ctr">
                        <a:spcBef>
                          <a:spcPts val="0"/>
                        </a:spcBef>
                        <a:spcAft>
                          <a:spcPts val="0"/>
                        </a:spcAft>
                      </a:pPr>
                      <a:r>
                        <a:rPr lang="en-US" sz="1600" dirty="0">
                          <a:effectLst/>
                        </a:rPr>
                        <a:t> </a:t>
                      </a:r>
                    </a:p>
                    <a:p>
                      <a:pPr marL="0" marR="0" algn="ctr">
                        <a:spcBef>
                          <a:spcPts val="0"/>
                        </a:spcBef>
                        <a:spcAft>
                          <a:spcPts val="0"/>
                        </a:spcAft>
                      </a:pPr>
                      <a:r>
                        <a:rPr lang="en-US" sz="1600" dirty="0">
                          <a:effectLst/>
                        </a:rPr>
                        <a:t> </a:t>
                      </a:r>
                    </a:p>
                    <a:p>
                      <a:pPr marL="0" marR="0" algn="ctr">
                        <a:spcBef>
                          <a:spcPts val="0"/>
                        </a:spcBef>
                        <a:spcAft>
                          <a:spcPts val="0"/>
                        </a:spcAft>
                      </a:pPr>
                      <a:r>
                        <a:rPr lang="en-US" sz="1600" dirty="0">
                          <a:effectLst/>
                        </a:rPr>
                        <a:t>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ctr">
                        <a:spcBef>
                          <a:spcPts val="0"/>
                        </a:spcBef>
                        <a:spcAft>
                          <a:spcPts val="0"/>
                        </a:spcAft>
                      </a:pPr>
                      <a:endParaRPr lang="en-US" sz="1600" dirty="0">
                        <a:effectLst/>
                      </a:endParaRPr>
                    </a:p>
                    <a:p>
                      <a:pPr marL="0" marR="0" algn="ctr">
                        <a:spcBef>
                          <a:spcPts val="0"/>
                        </a:spcBef>
                        <a:spcAft>
                          <a:spcPts val="0"/>
                        </a:spcAft>
                      </a:pPr>
                      <a:r>
                        <a:rPr lang="en-US" sz="1600" dirty="0">
                          <a:effectLst/>
                        </a:rPr>
                        <a:t> </a:t>
                      </a:r>
                    </a:p>
                    <a:p>
                      <a:pPr marL="0" marR="0" algn="ctr">
                        <a:spcBef>
                          <a:spcPts val="0"/>
                        </a:spcBef>
                        <a:spcAft>
                          <a:spcPts val="0"/>
                        </a:spcAft>
                      </a:pPr>
                      <a:r>
                        <a:rPr lang="en-US" sz="1600" dirty="0">
                          <a:effectLst/>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effectLst/>
                        </a:rPr>
                        <a:t> Sept. 2024-August 2025</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a:txBody>
                    <a:bodyPr/>
                    <a:lstStyle/>
                    <a:p>
                      <a:pPr marL="0" marR="0" algn="l">
                        <a:spcBef>
                          <a:spcPts val="0"/>
                        </a:spcBef>
                        <a:spcAft>
                          <a:spcPts val="0"/>
                        </a:spcAft>
                      </a:pPr>
                      <a:r>
                        <a:rPr lang="en-US" sz="1600" dirty="0">
                          <a:effectLst/>
                        </a:rPr>
                        <a:t>Highly Qualified </a:t>
                      </a:r>
                    </a:p>
                    <a:p>
                      <a:pPr marL="0" marR="0" algn="l" fontAlgn="base">
                        <a:spcBef>
                          <a:spcPts val="0"/>
                        </a:spcBef>
                        <a:spcAft>
                          <a:spcPts val="0"/>
                        </a:spcAft>
                      </a:pPr>
                      <a:r>
                        <a:rPr lang="en-US" sz="1600" dirty="0">
                          <a:effectLst/>
                        </a:rPr>
                        <a:t>Status Form,​</a:t>
                      </a:r>
                    </a:p>
                    <a:p>
                      <a:pPr marL="0" marR="0" algn="l" fontAlgn="base">
                        <a:spcBef>
                          <a:spcPts val="0"/>
                        </a:spcBef>
                        <a:spcAft>
                          <a:spcPts val="0"/>
                        </a:spcAft>
                      </a:pPr>
                      <a:r>
                        <a:rPr lang="en-US" sz="1600" dirty="0">
                          <a:effectLst/>
                        </a:rPr>
                        <a:t>Turn Over Rates​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fontAlgn="base">
                        <a:spcBef>
                          <a:spcPts val="0"/>
                        </a:spcBef>
                        <a:spcAft>
                          <a:spcPts val="0"/>
                        </a:spcAft>
                      </a:pPr>
                      <a:r>
                        <a:rPr lang="en-US" sz="1600" dirty="0">
                          <a:effectLst/>
                        </a:rPr>
                        <a:t> Highly Qualified Status Form,​</a:t>
                      </a:r>
                    </a:p>
                    <a:p>
                      <a:pPr marL="0" marR="0" algn="l">
                        <a:spcBef>
                          <a:spcPts val="0"/>
                        </a:spcBef>
                        <a:spcAft>
                          <a:spcPts val="0"/>
                        </a:spcAft>
                      </a:pPr>
                      <a:r>
                        <a:rPr lang="en-US" sz="1600" dirty="0">
                          <a:effectLst/>
                        </a:rPr>
                        <a:t>Turn Over Rates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Highly Qualified Status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a:txBody>
                    <a:bodyPr/>
                    <a:lstStyle/>
                    <a:p>
                      <a:pPr marL="0" marR="0" algn="l" fontAlgn="base">
                        <a:spcBef>
                          <a:spcPts val="0"/>
                        </a:spcBef>
                        <a:spcAft>
                          <a:spcPts val="0"/>
                        </a:spcAft>
                      </a:pPr>
                      <a:r>
                        <a:rPr lang="en-US" sz="1600" dirty="0">
                          <a:effectLst/>
                        </a:rPr>
                        <a:t>Quality</a:t>
                      </a:r>
                    </a:p>
                    <a:p>
                      <a:pPr marL="0" marR="0" algn="l" fontAlgn="base">
                        <a:spcBef>
                          <a:spcPts val="0"/>
                        </a:spcBef>
                        <a:spcAft>
                          <a:spcPts val="0"/>
                        </a:spcAft>
                      </a:pPr>
                      <a:r>
                        <a:rPr lang="en-US" sz="1600" dirty="0">
                          <a:effectLst/>
                        </a:rPr>
                        <a:t>Instruction,​</a:t>
                      </a:r>
                    </a:p>
                    <a:p>
                      <a:pPr marL="0" marR="0" algn="l" fontAlgn="base">
                        <a:spcBef>
                          <a:spcPts val="0"/>
                        </a:spcBef>
                        <a:spcAft>
                          <a:spcPts val="0"/>
                        </a:spcAft>
                      </a:pPr>
                      <a:r>
                        <a:rPr lang="en-US" sz="1600" dirty="0">
                          <a:effectLst/>
                        </a:rPr>
                        <a:t>Teacher Enthusiasm,​</a:t>
                      </a:r>
                    </a:p>
                    <a:p>
                      <a:pPr marL="0" marR="0" algn="l" fontAlgn="base">
                        <a:spcBef>
                          <a:spcPts val="0"/>
                        </a:spcBef>
                        <a:spcAft>
                          <a:spcPts val="0"/>
                        </a:spcAft>
                      </a:pPr>
                      <a:r>
                        <a:rPr lang="en-US" sz="1600" dirty="0">
                          <a:effectLst/>
                        </a:rPr>
                        <a:t>Improved learning,​</a:t>
                      </a:r>
                    </a:p>
                    <a:p>
                      <a:pPr marL="0" marR="0" algn="l" fontAlgn="base">
                        <a:spcBef>
                          <a:spcPts val="0"/>
                        </a:spcBef>
                        <a:spcAft>
                          <a:spcPts val="0"/>
                        </a:spcAft>
                      </a:pPr>
                      <a:r>
                        <a:rPr lang="en-US" sz="1600" dirty="0">
                          <a:effectLst/>
                        </a:rPr>
                        <a:t>Student Achievement </a:t>
                      </a:r>
                    </a:p>
                    <a:p>
                      <a:pPr marL="0" marR="0" algn="l" fontAlgn="base">
                        <a:spcBef>
                          <a:spcPts val="0"/>
                        </a:spcBef>
                        <a:spcAft>
                          <a:spcPts val="0"/>
                        </a:spcAft>
                      </a:pPr>
                      <a:r>
                        <a:rPr lang="en-US" sz="1600" dirty="0">
                          <a:effectLst/>
                        </a:rPr>
                        <a:t>Rating, Building</a:t>
                      </a:r>
                    </a:p>
                    <a:p>
                      <a:pPr marL="0" marR="0" algn="l" fontAlgn="base">
                        <a:spcBef>
                          <a:spcPts val="0"/>
                        </a:spcBef>
                        <a:spcAft>
                          <a:spcPts val="0"/>
                        </a:spcAft>
                      </a:pPr>
                      <a:r>
                        <a:rPr lang="en-US" sz="1600" dirty="0">
                          <a:effectLst/>
                        </a:rPr>
                        <a:t>Leadership Capacity</a:t>
                      </a:r>
                    </a:p>
                    <a:p>
                      <a:pPr marL="0" marR="0" algn="l" fontAlgn="base">
                        <a:spcBef>
                          <a:spcPts val="0"/>
                        </a:spcBef>
                        <a:spcAft>
                          <a:spcPts val="0"/>
                        </a:spcAft>
                      </a:pPr>
                      <a:r>
                        <a:rPr lang="en-US" sz="1600" dirty="0">
                          <a:effectLst/>
                        </a:rPr>
                        <a:t>Quality</a:t>
                      </a:r>
                    </a:p>
                    <a:p>
                      <a:pPr marL="0" marR="0" algn="l" fontAlgn="base">
                        <a:spcBef>
                          <a:spcPts val="0"/>
                        </a:spcBef>
                        <a:spcAft>
                          <a:spcPts val="0"/>
                        </a:spcAft>
                      </a:pPr>
                      <a:r>
                        <a:rPr lang="en-US" sz="1600" dirty="0">
                          <a:effectLst/>
                        </a:rPr>
                        <a:t> Instruction,​</a:t>
                      </a:r>
                    </a:p>
                    <a:p>
                      <a:pPr marL="0" marR="0" algn="l" fontAlgn="base">
                        <a:spcBef>
                          <a:spcPts val="0"/>
                        </a:spcBef>
                        <a:spcAft>
                          <a:spcPts val="0"/>
                        </a:spcAft>
                      </a:pPr>
                      <a:r>
                        <a:rPr lang="en-US" sz="1600" dirty="0">
                          <a:effectLst/>
                        </a:rPr>
                        <a:t>Teacher Enthusiasm,​</a:t>
                      </a:r>
                    </a:p>
                    <a:p>
                      <a:pPr marL="0" marR="0" algn="l" fontAlgn="base">
                        <a:spcBef>
                          <a:spcPts val="0"/>
                        </a:spcBef>
                        <a:spcAft>
                          <a:spcPts val="0"/>
                        </a:spcAft>
                      </a:pPr>
                      <a:r>
                        <a:rPr lang="en-US" sz="1600" dirty="0">
                          <a:effectLst/>
                        </a:rPr>
                        <a:t>Improved learning,​</a:t>
                      </a:r>
                    </a:p>
                    <a:p>
                      <a:pPr marL="0" marR="0" algn="l" fontAlgn="base">
                        <a:spcBef>
                          <a:spcPts val="0"/>
                        </a:spcBef>
                        <a:spcAft>
                          <a:spcPts val="0"/>
                        </a:spcAft>
                      </a:pPr>
                      <a:r>
                        <a:rPr lang="en-US" sz="1600" dirty="0">
                          <a:effectLst/>
                        </a:rPr>
                        <a:t>Student Achievement</a:t>
                      </a:r>
                    </a:p>
                    <a:p>
                      <a:pPr marL="0" marR="0" algn="l" fontAlgn="base">
                        <a:spcBef>
                          <a:spcPts val="0"/>
                        </a:spcBef>
                        <a:spcAft>
                          <a:spcPts val="0"/>
                        </a:spcAft>
                      </a:pPr>
                      <a:r>
                        <a:rPr lang="en-US" sz="1600" dirty="0">
                          <a:effectLst/>
                        </a:rPr>
                        <a:t>Rating, Building </a:t>
                      </a:r>
                    </a:p>
                    <a:p>
                      <a:pPr marL="0" marR="0" algn="l" fontAlgn="base">
                        <a:spcBef>
                          <a:spcPts val="0"/>
                        </a:spcBef>
                        <a:spcAft>
                          <a:spcPts val="0"/>
                        </a:spcAft>
                      </a:pPr>
                      <a:r>
                        <a:rPr lang="en-US" sz="1600" dirty="0">
                          <a:effectLst/>
                        </a:rPr>
                        <a:t>Leadership Capacity</a:t>
                      </a:r>
                    </a:p>
                    <a:p>
                      <a:pPr marL="0" marR="0" algn="l" fontAlgn="base">
                        <a:spcBef>
                          <a:spcPts val="0"/>
                        </a:spcBef>
                        <a:spcAft>
                          <a:spcPts val="0"/>
                        </a:spcAft>
                      </a:pPr>
                      <a:r>
                        <a:rPr lang="en-US" sz="1600" dirty="0">
                          <a:effectLst/>
                        </a:rPr>
                        <a:t> </a:t>
                      </a:r>
                    </a:p>
                    <a:p>
                      <a:pPr marL="0" marR="0" algn="l" fontAlgn="base">
                        <a:spcBef>
                          <a:spcPts val="0"/>
                        </a:spcBef>
                        <a:spcAft>
                          <a:spcPts val="0"/>
                        </a:spcAft>
                      </a:pPr>
                      <a:r>
                        <a:rPr lang="en-US" sz="1600" dirty="0">
                          <a:effectLst/>
                        </a:rPr>
                        <a:t>Weekly Observation Totals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Teacher Performance Levels</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a:txBody>
                    <a:bodyPr/>
                    <a:lstStyle/>
                    <a:p>
                      <a:pPr marL="0" marR="0" algn="l">
                        <a:spcBef>
                          <a:spcPts val="0"/>
                        </a:spcBef>
                        <a:spcAft>
                          <a:spcPts val="0"/>
                        </a:spcAft>
                      </a:pPr>
                      <a:r>
                        <a:rPr lang="en-US" sz="1600" dirty="0">
                          <a:effectLst/>
                        </a:rPr>
                        <a:t>Organizational Chart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Updated School Plaque</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endParaRPr lang="en-US" sz="1600" dirty="0">
                        <a:effectLst/>
                      </a:endParaRPr>
                    </a:p>
                    <a:p>
                      <a:pPr marL="0" marR="0" algn="l">
                        <a:spcBef>
                          <a:spcPts val="0"/>
                        </a:spcBef>
                        <a:spcAft>
                          <a:spcPts val="0"/>
                        </a:spcAft>
                      </a:pPr>
                      <a:r>
                        <a:rPr lang="en-US" sz="1600" dirty="0">
                          <a:effectLst/>
                        </a:rPr>
                        <a:t>Walkthrough Feedback Forms and Conferences</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p>
                    <a:p>
                      <a:pPr marL="0" marR="0" algn="l">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a:txBody>
                    <a:bodyPr/>
                    <a:lstStyle/>
                    <a:p>
                      <a:pPr marL="0" marR="0" algn="l">
                        <a:spcBef>
                          <a:spcPts val="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extLst>
                  <a:ext uri="{0D108BD9-81ED-4DB2-BD59-A6C34878D82A}">
                    <a16:rowId xmlns:a16="http://schemas.microsoft.com/office/drawing/2014/main" val="3746552185"/>
                  </a:ext>
                </a:extLst>
              </a:tr>
              <a:tr h="63952">
                <a:tc gridSpan="8">
                  <a:txBody>
                    <a:bodyPr/>
                    <a:lstStyle/>
                    <a:p>
                      <a:pPr marL="0" marR="0" algn="ctr">
                        <a:spcBef>
                          <a:spcPts val="0"/>
                        </a:spcBef>
                        <a:spcAft>
                          <a:spcPts val="0"/>
                        </a:spcAft>
                      </a:pPr>
                      <a:r>
                        <a:rPr lang="en-US" sz="1600" dirty="0">
                          <a:effectLst/>
                        </a:rPr>
                        <a:t>Goal Area 7 Action Steps:  Increase Staff Quality, Recruitment and Retention</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6800953"/>
                  </a:ext>
                </a:extLst>
              </a:tr>
              <a:tr h="363398">
                <a:tc gridSpan="8">
                  <a:txBody>
                    <a:bodyPr/>
                    <a:lstStyle/>
                    <a:p>
                      <a:pPr marL="457200" marR="0" algn="l">
                        <a:lnSpc>
                          <a:spcPct val="107000"/>
                        </a:lnSpc>
                        <a:spcBef>
                          <a:spcPts val="0"/>
                        </a:spcBef>
                        <a:spcAft>
                          <a:spcPts val="0"/>
                        </a:spcAft>
                      </a:pPr>
                      <a:r>
                        <a:rPr lang="en-US" sz="1600" dirty="0">
                          <a:effectLst/>
                        </a:rPr>
                        <a:t> </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Verify teacher certifications</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Assign mentors to new teachers</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Conference with teachers for support</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T-TESS training</a:t>
                      </a:r>
                    </a:p>
                    <a:p>
                      <a:pPr marL="342900" marR="0" lvl="0" indent="-342900" algn="l">
                        <a:lnSpc>
                          <a:spcPct val="107000"/>
                        </a:lnSpc>
                        <a:spcBef>
                          <a:spcPts val="500"/>
                        </a:spcBef>
                        <a:spcAft>
                          <a:spcPts val="0"/>
                        </a:spcAft>
                        <a:buFont typeface="Symbol" panose="05050102010706020507" pitchFamily="18" charset="2"/>
                        <a:buChar char=""/>
                      </a:pPr>
                      <a:r>
                        <a:rPr lang="en-US" sz="1600" dirty="0">
                          <a:effectLst/>
                        </a:rPr>
                        <a:t>Teacher Incentives for Recognition </a:t>
                      </a:r>
                    </a:p>
                    <a:p>
                      <a:pPr marL="0" marR="0" algn="l">
                        <a:spcBef>
                          <a:spcPts val="500"/>
                        </a:spcBef>
                        <a:spcAft>
                          <a:spcPts val="0"/>
                        </a:spcAft>
                      </a:pPr>
                      <a:r>
                        <a:rPr lang="en-US" sz="1600" dirty="0">
                          <a:effectLst/>
                        </a:rPr>
                        <a:t> </a:t>
                      </a:r>
                      <a:endParaRPr lang="en-US" sz="1600" dirty="0">
                        <a:effectLst/>
                        <a:latin typeface="Calibri" panose="020F0502020204030204" pitchFamily="34" charset="0"/>
                        <a:ea typeface="Yu Mincho" panose="02020400000000000000" pitchFamily="18" charset="-128"/>
                        <a:cs typeface="Arial" panose="020B0604020202020204" pitchFamily="34" charset="0"/>
                      </a:endParaRPr>
                    </a:p>
                  </a:txBody>
                  <a:tcPr marL="15662" marR="15662"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27368294"/>
                  </a:ext>
                </a:extLst>
              </a:tr>
            </a:tbl>
          </a:graphicData>
        </a:graphic>
      </p:graphicFrame>
      <p:sp>
        <p:nvSpPr>
          <p:cNvPr id="3" name="Slide Number Placeholder 2">
            <a:extLst>
              <a:ext uri="{FF2B5EF4-FFF2-40B4-BE49-F238E27FC236}">
                <a16:creationId xmlns:a16="http://schemas.microsoft.com/office/drawing/2014/main" id="{2BF8F62B-DD3C-22E6-9DED-9B2EAE82A2C5}"/>
              </a:ext>
            </a:extLst>
          </p:cNvPr>
          <p:cNvSpPr>
            <a:spLocks noGrp="1"/>
          </p:cNvSpPr>
          <p:nvPr>
            <p:ph type="sldNum" sz="quarter" idx="12"/>
          </p:nvPr>
        </p:nvSpPr>
        <p:spPr>
          <a:xfrm>
            <a:off x="16154400" y="9921875"/>
            <a:ext cx="2133600" cy="365125"/>
          </a:xfrm>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242987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TextBox 10"/>
          <p:cNvSpPr txBox="1"/>
          <p:nvPr/>
        </p:nvSpPr>
        <p:spPr>
          <a:xfrm>
            <a:off x="279610" y="726202"/>
            <a:ext cx="12762675" cy="584584"/>
          </a:xfrm>
          <a:prstGeom prst="rect">
            <a:avLst/>
          </a:prstGeom>
        </p:spPr>
        <p:txBody>
          <a:bodyPr wrap="square" lIns="0" tIns="0" rIns="0" bIns="0" rtlCol="0" anchor="t">
            <a:spAutoFit/>
          </a:bodyPr>
          <a:lstStyle/>
          <a:p>
            <a:pPr>
              <a:lnSpc>
                <a:spcPts val="5035"/>
              </a:lnSpc>
            </a:pPr>
            <a:r>
              <a:rPr lang="en-US" sz="3550" spc="93" dirty="0">
                <a:solidFill>
                  <a:srgbClr val="FFFFFF"/>
                </a:solidFill>
                <a:latin typeface="Arial Bold"/>
              </a:rPr>
              <a:t>Goal 8: Improve Parental Involvement</a:t>
            </a:r>
          </a:p>
        </p:txBody>
      </p:sp>
      <p:graphicFrame>
        <p:nvGraphicFramePr>
          <p:cNvPr id="2" name="Table 1">
            <a:extLst>
              <a:ext uri="{FF2B5EF4-FFF2-40B4-BE49-F238E27FC236}">
                <a16:creationId xmlns:a16="http://schemas.microsoft.com/office/drawing/2014/main" id="{C952480A-89DD-4ACB-E98D-124FEA9BFCB3}"/>
              </a:ext>
            </a:extLst>
          </p:cNvPr>
          <p:cNvGraphicFramePr>
            <a:graphicFrameLocks noGrp="1"/>
          </p:cNvGraphicFramePr>
          <p:nvPr>
            <p:extLst>
              <p:ext uri="{D42A27DB-BD31-4B8C-83A1-F6EECF244321}">
                <p14:modId xmlns:p14="http://schemas.microsoft.com/office/powerpoint/2010/main" val="48614227"/>
              </p:ext>
            </p:extLst>
          </p:nvPr>
        </p:nvGraphicFramePr>
        <p:xfrm>
          <a:off x="437641" y="1804086"/>
          <a:ext cx="17412718" cy="8339900"/>
        </p:xfrm>
        <a:graphic>
          <a:graphicData uri="http://schemas.openxmlformats.org/drawingml/2006/table">
            <a:tbl>
              <a:tblPr firstRow="1" firstCol="1" bandRow="1">
                <a:tableStyleId>{5C22544A-7EE6-4342-B048-85BDC9FD1C3A}</a:tableStyleId>
              </a:tblPr>
              <a:tblGrid>
                <a:gridCol w="2449195">
                  <a:extLst>
                    <a:ext uri="{9D8B030D-6E8A-4147-A177-3AD203B41FA5}">
                      <a16:colId xmlns:a16="http://schemas.microsoft.com/office/drawing/2014/main" val="1759817480"/>
                    </a:ext>
                  </a:extLst>
                </a:gridCol>
                <a:gridCol w="2055867">
                  <a:extLst>
                    <a:ext uri="{9D8B030D-6E8A-4147-A177-3AD203B41FA5}">
                      <a16:colId xmlns:a16="http://schemas.microsoft.com/office/drawing/2014/main" val="574074494"/>
                    </a:ext>
                  </a:extLst>
                </a:gridCol>
                <a:gridCol w="3756454">
                  <a:extLst>
                    <a:ext uri="{9D8B030D-6E8A-4147-A177-3AD203B41FA5}">
                      <a16:colId xmlns:a16="http://schemas.microsoft.com/office/drawing/2014/main" val="2472026566"/>
                    </a:ext>
                  </a:extLst>
                </a:gridCol>
                <a:gridCol w="2199502">
                  <a:extLst>
                    <a:ext uri="{9D8B030D-6E8A-4147-A177-3AD203B41FA5}">
                      <a16:colId xmlns:a16="http://schemas.microsoft.com/office/drawing/2014/main" val="542669237"/>
                    </a:ext>
                  </a:extLst>
                </a:gridCol>
                <a:gridCol w="2125363">
                  <a:extLst>
                    <a:ext uri="{9D8B030D-6E8A-4147-A177-3AD203B41FA5}">
                      <a16:colId xmlns:a16="http://schemas.microsoft.com/office/drawing/2014/main" val="214961582"/>
                    </a:ext>
                  </a:extLst>
                </a:gridCol>
                <a:gridCol w="1581664">
                  <a:extLst>
                    <a:ext uri="{9D8B030D-6E8A-4147-A177-3AD203B41FA5}">
                      <a16:colId xmlns:a16="http://schemas.microsoft.com/office/drawing/2014/main" val="2515500788"/>
                    </a:ext>
                  </a:extLst>
                </a:gridCol>
                <a:gridCol w="1902941">
                  <a:extLst>
                    <a:ext uri="{9D8B030D-6E8A-4147-A177-3AD203B41FA5}">
                      <a16:colId xmlns:a16="http://schemas.microsoft.com/office/drawing/2014/main" val="293809362"/>
                    </a:ext>
                  </a:extLst>
                </a:gridCol>
                <a:gridCol w="1341732">
                  <a:extLst>
                    <a:ext uri="{9D8B030D-6E8A-4147-A177-3AD203B41FA5}">
                      <a16:colId xmlns:a16="http://schemas.microsoft.com/office/drawing/2014/main" val="404574334"/>
                    </a:ext>
                  </a:extLst>
                </a:gridCol>
              </a:tblGrid>
              <a:tr h="575991">
                <a:tc gridSpan="8">
                  <a:txBody>
                    <a:bodyPr/>
                    <a:lstStyle/>
                    <a:p>
                      <a:pPr marL="0" marR="0" algn="l">
                        <a:spcBef>
                          <a:spcPts val="0"/>
                        </a:spcBef>
                        <a:spcAft>
                          <a:spcPts val="0"/>
                        </a:spcAft>
                      </a:pPr>
                      <a:r>
                        <a:rPr lang="en-US" sz="1400" dirty="0">
                          <a:effectLst/>
                        </a:rPr>
                        <a:t>Annual Goal:  Increase the number of parents participating in school activities through the school year.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rPr>
                        <a:t>Measurable Objective:  Parental Involvement will increase by 10% by the end of the school year.</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26439322"/>
                  </a:ext>
                </a:extLst>
              </a:tr>
              <a:tr h="715417">
                <a:tc>
                  <a:txBody>
                    <a:bodyPr/>
                    <a:lstStyle/>
                    <a:p>
                      <a:pPr marL="0" marR="0" algn="ctr">
                        <a:spcBef>
                          <a:spcPts val="0"/>
                        </a:spcBef>
                        <a:spcAft>
                          <a:spcPts val="0"/>
                        </a:spcAft>
                      </a:pPr>
                      <a:r>
                        <a:rPr lang="en-US" sz="1400">
                          <a:effectLst/>
                        </a:rPr>
                        <a:t>Strategy</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nchor="ctr"/>
                </a:tc>
                <a:tc>
                  <a:txBody>
                    <a:bodyPr/>
                    <a:lstStyle/>
                    <a:p>
                      <a:pPr marL="0" marR="0" algn="ctr">
                        <a:spcBef>
                          <a:spcPts val="0"/>
                        </a:spcBef>
                        <a:spcAft>
                          <a:spcPts val="0"/>
                        </a:spcAft>
                      </a:pPr>
                      <a:r>
                        <a:rPr lang="en-US" sz="1400">
                          <a:effectLst/>
                        </a:rPr>
                        <a:t>Persons Responsible/Title </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nchor="ctr"/>
                </a:tc>
                <a:tc>
                  <a:txBody>
                    <a:bodyPr/>
                    <a:lstStyle/>
                    <a:p>
                      <a:pPr marL="0" marR="0" algn="ctr">
                        <a:spcBef>
                          <a:spcPts val="0"/>
                        </a:spcBef>
                        <a:spcAft>
                          <a:spcPts val="0"/>
                        </a:spcAft>
                      </a:pPr>
                      <a:r>
                        <a:rPr lang="en-US" sz="1400">
                          <a:effectLst/>
                        </a:rPr>
                        <a:t>Resources</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nchor="ctr"/>
                </a:tc>
                <a:tc>
                  <a:txBody>
                    <a:bodyPr/>
                    <a:lstStyle/>
                    <a:p>
                      <a:pPr marL="0" marR="0" algn="ctr">
                        <a:spcBef>
                          <a:spcPts val="0"/>
                        </a:spcBef>
                        <a:spcAft>
                          <a:spcPts val="0"/>
                        </a:spcAft>
                      </a:pPr>
                      <a:r>
                        <a:rPr lang="en-US" sz="1400" dirty="0">
                          <a:effectLst/>
                        </a:rPr>
                        <a:t>Timeline</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nchor="ctr"/>
                </a:tc>
                <a:tc>
                  <a:txBody>
                    <a:bodyPr/>
                    <a:lstStyle/>
                    <a:p>
                      <a:pPr marL="0" marR="0" algn="ctr">
                        <a:spcBef>
                          <a:spcPts val="0"/>
                        </a:spcBef>
                        <a:spcAft>
                          <a:spcPts val="0"/>
                        </a:spcAft>
                      </a:pPr>
                      <a:r>
                        <a:rPr lang="en-US" sz="1400">
                          <a:effectLst/>
                        </a:rPr>
                        <a:t>Evidence of Implementation</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nchor="ctr"/>
                </a:tc>
                <a:tc>
                  <a:txBody>
                    <a:bodyPr/>
                    <a:lstStyle/>
                    <a:p>
                      <a:pPr marL="0" marR="0" algn="ctr">
                        <a:spcBef>
                          <a:spcPts val="0"/>
                        </a:spcBef>
                        <a:spcAft>
                          <a:spcPts val="0"/>
                        </a:spcAft>
                      </a:pPr>
                      <a:r>
                        <a:rPr lang="en-US" sz="1400">
                          <a:effectLst/>
                        </a:rPr>
                        <a:t>Evidence of Impact</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nchor="ctr"/>
                </a:tc>
                <a:tc>
                  <a:txBody>
                    <a:bodyPr/>
                    <a:lstStyle/>
                    <a:p>
                      <a:pPr marL="0" marR="0" algn="ctr">
                        <a:spcBef>
                          <a:spcPts val="0"/>
                        </a:spcBef>
                        <a:spcAft>
                          <a:spcPts val="0"/>
                        </a:spcAft>
                      </a:pPr>
                      <a:r>
                        <a:rPr lang="en-US" sz="1400">
                          <a:effectLst/>
                        </a:rPr>
                        <a:t>Formative/</a:t>
                      </a:r>
                    </a:p>
                    <a:p>
                      <a:pPr marL="0" marR="0" algn="ctr">
                        <a:spcBef>
                          <a:spcPts val="0"/>
                        </a:spcBef>
                        <a:spcAft>
                          <a:spcPts val="0"/>
                        </a:spcAft>
                      </a:pPr>
                      <a:r>
                        <a:rPr lang="en-US" sz="1400">
                          <a:effectLst/>
                        </a:rPr>
                        <a:t>Summative Assessment</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tc>
                <a:tc>
                  <a:txBody>
                    <a:bodyPr/>
                    <a:lstStyle/>
                    <a:p>
                      <a:pPr marL="0" marR="0" algn="ctr">
                        <a:spcBef>
                          <a:spcPts val="0"/>
                        </a:spcBef>
                        <a:spcAft>
                          <a:spcPts val="0"/>
                        </a:spcAft>
                      </a:pPr>
                      <a:r>
                        <a:rPr lang="en-US" sz="1400" dirty="0">
                          <a:effectLst/>
                        </a:rPr>
                        <a:t>Title-I School-</a:t>
                      </a:r>
                    </a:p>
                    <a:p>
                      <a:pPr marL="0" marR="0" algn="ctr">
                        <a:spcBef>
                          <a:spcPts val="0"/>
                        </a:spcBef>
                        <a:spcAft>
                          <a:spcPts val="0"/>
                        </a:spcAft>
                      </a:pPr>
                      <a:r>
                        <a:rPr lang="en-US" sz="1400" dirty="0">
                          <a:effectLst/>
                        </a:rPr>
                        <a:t>wide Component</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tc>
                <a:extLst>
                  <a:ext uri="{0D108BD9-81ED-4DB2-BD59-A6C34878D82A}">
                    <a16:rowId xmlns:a16="http://schemas.microsoft.com/office/drawing/2014/main" val="1064375216"/>
                  </a:ext>
                </a:extLst>
              </a:tr>
              <a:tr h="5716485">
                <a:tc>
                  <a:txBody>
                    <a:bodyPr/>
                    <a:lstStyle/>
                    <a:p>
                      <a:pPr marL="0" marR="0" algn="l" fontAlgn="base">
                        <a:spcBef>
                          <a:spcPts val="0"/>
                        </a:spcBef>
                        <a:spcAft>
                          <a:spcPts val="0"/>
                        </a:spcAft>
                      </a:pPr>
                      <a:r>
                        <a:rPr lang="en-US" sz="1400" dirty="0">
                          <a:effectLst/>
                        </a:rPr>
                        <a:t>Campus will form a Parental Advisory Committee (PAC)</a:t>
                      </a:r>
                    </a:p>
                    <a:p>
                      <a:pPr marL="0" marR="0" algn="l" fontAlgn="base">
                        <a:spcBef>
                          <a:spcPts val="0"/>
                        </a:spcBef>
                        <a:spcAft>
                          <a:spcPts val="0"/>
                        </a:spcAft>
                      </a:pPr>
                      <a:r>
                        <a:rPr lang="en-US" sz="1400" dirty="0">
                          <a:effectLst/>
                        </a:rPr>
                        <a:t>Committee. The Parent Educator will schedule monthly meetings to distribute pertinent</a:t>
                      </a:r>
                    </a:p>
                    <a:p>
                      <a:pPr marL="0" marR="0" algn="l" fontAlgn="base">
                        <a:spcBef>
                          <a:spcPts val="0"/>
                        </a:spcBef>
                        <a:spcAft>
                          <a:spcPts val="0"/>
                        </a:spcAft>
                      </a:pPr>
                      <a:r>
                        <a:rPr lang="en-US" sz="1400" dirty="0">
                          <a:effectLst/>
                        </a:rPr>
                        <a:t>information </a:t>
                      </a:r>
                    </a:p>
                    <a:p>
                      <a:pPr marL="0" marR="0" algn="l" fontAlgn="base">
                        <a:spcBef>
                          <a:spcPts val="0"/>
                        </a:spcBef>
                        <a:spcAft>
                          <a:spcPts val="0"/>
                        </a:spcAft>
                      </a:pPr>
                      <a:r>
                        <a:rPr lang="en-US" sz="1400" dirty="0">
                          <a:effectLst/>
                        </a:rPr>
                        <a:t> </a:t>
                      </a:r>
                    </a:p>
                    <a:p>
                      <a:pPr marL="0" marR="0" algn="l" fontAlgn="base">
                        <a:spcBef>
                          <a:spcPts val="0"/>
                        </a:spcBef>
                        <a:spcAft>
                          <a:spcPts val="0"/>
                        </a:spcAft>
                      </a:pPr>
                      <a:r>
                        <a:rPr lang="en-US" sz="1400" dirty="0">
                          <a:effectLst/>
                        </a:rPr>
                        <a:t>Campus will formulate strategies to Bridge the School Community to the Home Community and Community at Large to ​maintain Communication With the home and the Community through the following means: </a:t>
                      </a:r>
                    </a:p>
                    <a:p>
                      <a:pPr marL="0" marR="0" algn="l" fontAlgn="base">
                        <a:spcBef>
                          <a:spcPts val="0"/>
                        </a:spcBef>
                        <a:spcAft>
                          <a:spcPts val="0"/>
                        </a:spcAft>
                      </a:pPr>
                      <a:r>
                        <a:rPr lang="en-US" sz="1400" dirty="0">
                          <a:effectLst/>
                        </a:rPr>
                        <a:t> </a:t>
                      </a:r>
                    </a:p>
                    <a:p>
                      <a:pPr marL="0" marR="0" algn="l" fontAlgn="base">
                        <a:spcBef>
                          <a:spcPts val="0"/>
                        </a:spcBef>
                        <a:spcAft>
                          <a:spcPts val="0"/>
                        </a:spcAft>
                      </a:pPr>
                      <a:r>
                        <a:rPr lang="en-US" sz="1400" dirty="0">
                          <a:effectLst/>
                        </a:rPr>
                        <a:t>Meet the Teacher </a:t>
                      </a:r>
                    </a:p>
                    <a:p>
                      <a:pPr marL="0" marR="0" algn="l" fontAlgn="base">
                        <a:spcBef>
                          <a:spcPts val="0"/>
                        </a:spcBef>
                        <a:spcAft>
                          <a:spcPts val="0"/>
                        </a:spcAft>
                      </a:pPr>
                      <a:r>
                        <a:rPr lang="en-US" sz="1400" dirty="0">
                          <a:effectLst/>
                        </a:rPr>
                        <a:t> </a:t>
                      </a:r>
                    </a:p>
                    <a:p>
                      <a:pPr marL="0" marR="0" algn="l" fontAlgn="base">
                        <a:spcBef>
                          <a:spcPts val="0"/>
                        </a:spcBef>
                        <a:spcAft>
                          <a:spcPts val="0"/>
                        </a:spcAft>
                      </a:pPr>
                      <a:r>
                        <a:rPr lang="en-US" sz="1400" dirty="0">
                          <a:effectLst/>
                        </a:rPr>
                        <a:t> </a:t>
                      </a:r>
                    </a:p>
                    <a:p>
                      <a:pPr marL="0" marR="0" algn="l" fontAlgn="base">
                        <a:spcBef>
                          <a:spcPts val="0"/>
                        </a:spcBef>
                        <a:spcAft>
                          <a:spcPts val="0"/>
                        </a:spcAft>
                      </a:pPr>
                      <a:r>
                        <a:rPr lang="en-US" sz="1400" dirty="0">
                          <a:effectLst/>
                        </a:rPr>
                        <a:t> </a:t>
                      </a:r>
                    </a:p>
                    <a:p>
                      <a:pPr marL="0" marR="0" algn="l" fontAlgn="base">
                        <a:spcBef>
                          <a:spcPts val="0"/>
                        </a:spcBef>
                        <a:spcAft>
                          <a:spcPts val="0"/>
                        </a:spcAft>
                      </a:pPr>
                      <a:r>
                        <a:rPr lang="en-US" sz="1400" dirty="0">
                          <a:effectLst/>
                        </a:rPr>
                        <a:t>Open House</a:t>
                      </a:r>
                    </a:p>
                    <a:p>
                      <a:pPr marL="0" marR="0" algn="l" fontAlgn="base">
                        <a:spcBef>
                          <a:spcPts val="0"/>
                        </a:spcBef>
                        <a:spcAft>
                          <a:spcPts val="0"/>
                        </a:spcAft>
                      </a:pPr>
                      <a:r>
                        <a:rPr lang="en-US" sz="1400" dirty="0">
                          <a:effectLst/>
                        </a:rPr>
                        <a:t> </a:t>
                      </a:r>
                    </a:p>
                    <a:p>
                      <a:pPr marL="0" marR="0" algn="l" fontAlgn="base">
                        <a:spcBef>
                          <a:spcPts val="0"/>
                        </a:spcBef>
                        <a:spcAft>
                          <a:spcPts val="0"/>
                        </a:spcAft>
                      </a:pPr>
                      <a:r>
                        <a:rPr lang="en-US" sz="1400" dirty="0">
                          <a:effectLst/>
                        </a:rPr>
                        <a:t>TELPAS/STAAR</a:t>
                      </a:r>
                    </a:p>
                    <a:p>
                      <a:pPr marL="0" marR="0" algn="l" fontAlgn="base">
                        <a:spcBef>
                          <a:spcPts val="0"/>
                        </a:spcBef>
                        <a:spcAft>
                          <a:spcPts val="0"/>
                        </a:spcAft>
                      </a:pPr>
                      <a:r>
                        <a:rPr lang="en-US" sz="1400" dirty="0">
                          <a:effectLst/>
                        </a:rPr>
                        <a:t>Meeting</a:t>
                      </a:r>
                      <a:endParaRPr lang="en-US" sz="14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23969" marR="23969" marT="0" marB="0"/>
                </a:tc>
                <a:tc>
                  <a:txBody>
                    <a:bodyPr/>
                    <a:lstStyle/>
                    <a:p>
                      <a:pPr marL="0" marR="0" algn="l">
                        <a:spcBef>
                          <a:spcPts val="0"/>
                        </a:spcBef>
                        <a:spcAft>
                          <a:spcPts val="0"/>
                        </a:spcAft>
                      </a:pPr>
                      <a:r>
                        <a:rPr lang="en-US" sz="1400" dirty="0">
                          <a:effectLst/>
                        </a:rPr>
                        <a:t>Parent Educator</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Parent Educator</a:t>
                      </a:r>
                    </a:p>
                    <a:p>
                      <a:pPr marL="0" marR="0" algn="l">
                        <a:spcBef>
                          <a:spcPts val="0"/>
                        </a:spcBef>
                        <a:spcAft>
                          <a:spcPts val="0"/>
                        </a:spcAft>
                      </a:pPr>
                      <a:r>
                        <a:rPr lang="en-US" sz="1400" dirty="0">
                          <a:effectLst/>
                        </a:rPr>
                        <a:t>Administration</a:t>
                      </a:r>
                    </a:p>
                    <a:p>
                      <a:pPr marL="0" marR="0" algn="l">
                        <a:spcBef>
                          <a:spcPts val="0"/>
                        </a:spcBef>
                        <a:spcAft>
                          <a:spcPts val="0"/>
                        </a:spcAft>
                      </a:pPr>
                      <a:r>
                        <a:rPr lang="en-US" sz="1400" dirty="0">
                          <a:effectLst/>
                        </a:rPr>
                        <a:t>Teachers, Administration</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Teachers and Administration</a:t>
                      </a:r>
                    </a:p>
                  </a:txBody>
                  <a:tcPr marL="23969" marR="23969" marT="0" marB="0"/>
                </a:tc>
                <a:tc>
                  <a:txBody>
                    <a:bodyPr/>
                    <a:lstStyle/>
                    <a:p>
                      <a:pPr marL="0" marR="0" algn="l">
                        <a:spcBef>
                          <a:spcPts val="0"/>
                        </a:spcBef>
                        <a:spcAft>
                          <a:spcPts val="0"/>
                        </a:spcAft>
                      </a:pPr>
                      <a:r>
                        <a:rPr lang="en-US" sz="1400" dirty="0">
                          <a:effectLst/>
                        </a:rPr>
                        <a:t> School Information Teams</a:t>
                      </a:r>
                    </a:p>
                    <a:p>
                      <a:pPr marL="0" marR="0" algn="l">
                        <a:spcBef>
                          <a:spcPts val="0"/>
                        </a:spcBef>
                        <a:spcAft>
                          <a:spcPts val="0"/>
                        </a:spcAft>
                      </a:pPr>
                      <a:r>
                        <a:rPr lang="en-US" sz="1400" dirty="0">
                          <a:effectLst/>
                        </a:rPr>
                        <a:t>School Facilities</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Phone Calls, Home Visits, Progress Report, Correspondence, Report Cards, Parent Conferences, Team Conferences, School Announcements, Meet the Teacher Night, SBDM, PAC, Partnerships, Web Page Home, Monthly Meetings, Campus Messenger</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School Campus</a:t>
                      </a:r>
                    </a:p>
                    <a:p>
                      <a:pPr marL="0" marR="0" algn="l">
                        <a:spcBef>
                          <a:spcPts val="0"/>
                        </a:spcBef>
                        <a:spcAft>
                          <a:spcPts val="0"/>
                        </a:spcAft>
                      </a:pPr>
                      <a:r>
                        <a:rPr lang="en-US" sz="1400" dirty="0">
                          <a:effectLst/>
                        </a:rPr>
                        <a:t>School Facilities</a:t>
                      </a:r>
                    </a:p>
                    <a:p>
                      <a:pPr marL="0" marR="0" algn="l">
                        <a:spcBef>
                          <a:spcPts val="0"/>
                        </a:spcBef>
                        <a:spcAft>
                          <a:spcPts val="0"/>
                        </a:spcAft>
                      </a:pPr>
                      <a:r>
                        <a:rPr lang="en-US" sz="1400" dirty="0">
                          <a:effectLst/>
                        </a:rPr>
                        <a:t>School </a:t>
                      </a:r>
                    </a:p>
                    <a:p>
                      <a:pPr marL="0" marR="0" algn="l">
                        <a:spcBef>
                          <a:spcPts val="0"/>
                        </a:spcBef>
                        <a:spcAft>
                          <a:spcPts val="0"/>
                        </a:spcAft>
                      </a:pPr>
                      <a:r>
                        <a:rPr lang="en-US" sz="1400" dirty="0">
                          <a:effectLst/>
                        </a:rPr>
                        <a:t>Facilities</a:t>
                      </a:r>
                    </a:p>
                    <a:p>
                      <a:pPr marL="0" marR="0" algn="l">
                        <a:spcBef>
                          <a:spcPts val="0"/>
                        </a:spcBef>
                        <a:spcAft>
                          <a:spcPts val="0"/>
                        </a:spcAft>
                      </a:pPr>
                      <a:endParaRPr lang="en-US" sz="1400" dirty="0">
                        <a:effectLst/>
                      </a:endParaRPr>
                    </a:p>
                    <a:p>
                      <a:pPr marL="0" marR="0" algn="l">
                        <a:spcBef>
                          <a:spcPts val="0"/>
                        </a:spcBef>
                        <a:spcAft>
                          <a:spcPts val="0"/>
                        </a:spcAft>
                      </a:pPr>
                      <a:endParaRPr lang="en-US" sz="1400" dirty="0">
                        <a:effectLst/>
                      </a:endParaRPr>
                    </a:p>
                    <a:p>
                      <a:pPr marL="0" marR="0" algn="l">
                        <a:spcBef>
                          <a:spcPts val="0"/>
                        </a:spcBef>
                        <a:spcAft>
                          <a:spcPts val="0"/>
                        </a:spcAft>
                      </a:pPr>
                      <a:endParaRPr lang="en-US" sz="1400" dirty="0">
                        <a:effectLst/>
                      </a:endParaRPr>
                    </a:p>
                    <a:p>
                      <a:pPr marL="0" marR="0" algn="l">
                        <a:spcBef>
                          <a:spcPts val="0"/>
                        </a:spcBef>
                        <a:spcAft>
                          <a:spcPts val="0"/>
                        </a:spcAft>
                      </a:pPr>
                      <a:r>
                        <a:rPr lang="en-US" sz="1400" dirty="0">
                          <a:effectLst/>
                        </a:rPr>
                        <a:t>TELPAS/</a:t>
                      </a:r>
                    </a:p>
                    <a:p>
                      <a:pPr marL="0" marR="0" algn="l">
                        <a:spcBef>
                          <a:spcPts val="0"/>
                        </a:spcBef>
                        <a:spcAft>
                          <a:spcPts val="0"/>
                        </a:spcAft>
                      </a:pPr>
                      <a:r>
                        <a:rPr lang="en-US" sz="1400" dirty="0">
                          <a:effectLst/>
                        </a:rPr>
                        <a:t>STAAR Individual Reports</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rPr>
                        <a:t> 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endParaRPr lang="en-US" sz="1400" dirty="0">
                        <a:effectLst/>
                      </a:endParaRP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ctr">
                        <a:spcBef>
                          <a:spcPts val="0"/>
                        </a:spcBef>
                        <a:spcAft>
                          <a:spcPts val="0"/>
                        </a:spcAft>
                      </a:pPr>
                      <a:r>
                        <a:rPr lang="en-US" sz="1400" dirty="0">
                          <a:effectLst/>
                        </a:rPr>
                        <a:t>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ctr">
                        <a:spcBef>
                          <a:spcPts val="0"/>
                        </a:spcBef>
                        <a:spcAft>
                          <a:spcPts val="0"/>
                        </a:spcAft>
                      </a:pPr>
                      <a:r>
                        <a:rPr lang="en-US" sz="1400" dirty="0">
                          <a:effectLst/>
                        </a:rPr>
                        <a:t>Sept. 2024-August 2025</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tc>
                <a:tc>
                  <a:txBody>
                    <a:bodyPr/>
                    <a:lstStyle/>
                    <a:p>
                      <a:pPr marL="0" marR="0" algn="l">
                        <a:spcBef>
                          <a:spcPts val="0"/>
                        </a:spcBef>
                        <a:spcAft>
                          <a:spcPts val="0"/>
                        </a:spcAft>
                      </a:pPr>
                      <a:r>
                        <a:rPr lang="en-US" sz="1400" dirty="0">
                          <a:effectLst/>
                        </a:rPr>
                        <a:t>Sign-In sheets</a:t>
                      </a:r>
                    </a:p>
                    <a:p>
                      <a:pPr marL="0" marR="0" algn="l">
                        <a:spcBef>
                          <a:spcPts val="0"/>
                        </a:spcBef>
                        <a:spcAft>
                          <a:spcPts val="0"/>
                        </a:spcAft>
                      </a:pPr>
                      <a:r>
                        <a:rPr lang="en-US" sz="1400" dirty="0">
                          <a:effectLst/>
                        </a:rPr>
                        <a:t>Meeting Agendas</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Sign-In sheets</a:t>
                      </a:r>
                    </a:p>
                    <a:p>
                      <a:pPr marL="0" marR="0" algn="l">
                        <a:spcBef>
                          <a:spcPts val="0"/>
                        </a:spcBef>
                        <a:spcAft>
                          <a:spcPts val="0"/>
                        </a:spcAft>
                      </a:pPr>
                      <a:r>
                        <a:rPr lang="en-US" sz="1400" dirty="0">
                          <a:effectLst/>
                        </a:rPr>
                        <a:t>Meeting Agendas</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Parent Sign-In Sheets</a:t>
                      </a:r>
                    </a:p>
                  </a:txBody>
                  <a:tcPr marL="23969" marR="23969" marT="0" marB="0"/>
                </a:tc>
                <a:tc>
                  <a:txBody>
                    <a:bodyPr/>
                    <a:lstStyle/>
                    <a:p>
                      <a:pPr marL="0" marR="0" algn="l">
                        <a:spcBef>
                          <a:spcPts val="0"/>
                        </a:spcBef>
                        <a:spcAft>
                          <a:spcPts val="0"/>
                        </a:spcAft>
                      </a:pPr>
                      <a:r>
                        <a:rPr lang="en-US" sz="1400" dirty="0">
                          <a:effectLst/>
                        </a:rPr>
                        <a:t>Increase in Parental Involvement</a:t>
                      </a:r>
                    </a:p>
                    <a:p>
                      <a:pPr marL="0" marR="0" algn="l">
                        <a:spcBef>
                          <a:spcPts val="0"/>
                        </a:spcBef>
                        <a:spcAft>
                          <a:spcPts val="0"/>
                        </a:spcAft>
                      </a:pPr>
                      <a:r>
                        <a:rPr lang="en-US" sz="1400" dirty="0">
                          <a:effectLst/>
                        </a:rPr>
                        <a:t>School Activities</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Increase in Parental Involvement</a:t>
                      </a:r>
                    </a:p>
                    <a:p>
                      <a:pPr marL="0" marR="0" algn="l">
                        <a:spcBef>
                          <a:spcPts val="0"/>
                        </a:spcBef>
                        <a:spcAft>
                          <a:spcPts val="0"/>
                        </a:spcAft>
                      </a:pPr>
                      <a:r>
                        <a:rPr lang="en-US" sz="1400" dirty="0">
                          <a:effectLst/>
                        </a:rPr>
                        <a:t>School Activities</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Increase in Parental Involvement</a:t>
                      </a:r>
                    </a:p>
                    <a:p>
                      <a:pPr marL="0" marR="0" algn="l">
                        <a:spcBef>
                          <a:spcPts val="0"/>
                        </a:spcBef>
                        <a:spcAft>
                          <a:spcPts val="0"/>
                        </a:spcAft>
                      </a:pPr>
                      <a:r>
                        <a:rPr lang="en-US" sz="1400" dirty="0">
                          <a:effectLst/>
                        </a:rPr>
                        <a:t>  </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tc>
                <a:tc>
                  <a:txBody>
                    <a:bodyPr/>
                    <a:lstStyle/>
                    <a:p>
                      <a:pPr marL="0" marR="0" algn="l">
                        <a:spcBef>
                          <a:spcPts val="0"/>
                        </a:spcBef>
                        <a:spcAft>
                          <a:spcPts val="0"/>
                        </a:spcAft>
                      </a:pPr>
                      <a:r>
                        <a:rPr lang="en-US" sz="1400" dirty="0">
                          <a:effectLst/>
                        </a:rPr>
                        <a:t>Parent Surveys</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Parent Surveys</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 </a:t>
                      </a:r>
                    </a:p>
                    <a:p>
                      <a:pPr marL="0" marR="0" algn="l">
                        <a:spcBef>
                          <a:spcPts val="0"/>
                        </a:spcBef>
                        <a:spcAft>
                          <a:spcPts val="0"/>
                        </a:spcAft>
                      </a:pPr>
                      <a:r>
                        <a:rPr lang="en-US" sz="1400" dirty="0">
                          <a:effectLst/>
                        </a:rPr>
                        <a:t>Documentation of Parents Present</a:t>
                      </a:r>
                    </a:p>
                    <a:p>
                      <a:pPr marL="0" marR="0" algn="l">
                        <a:spcBef>
                          <a:spcPts val="0"/>
                        </a:spcBef>
                        <a:spcAft>
                          <a:spcPts val="0"/>
                        </a:spcAft>
                      </a:pPr>
                      <a:r>
                        <a:rPr lang="en-US" sz="1400" dirty="0">
                          <a:effectLst/>
                        </a:rPr>
                        <a:t> </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tc>
                <a:tc>
                  <a:txBody>
                    <a:bodyPr/>
                    <a:lstStyle/>
                    <a:p>
                      <a:pPr marL="0" marR="0" algn="l">
                        <a:spcBef>
                          <a:spcPts val="0"/>
                        </a:spcBef>
                        <a:spcAft>
                          <a:spcPts val="0"/>
                        </a:spcAft>
                      </a:pPr>
                      <a:r>
                        <a:rPr lang="en-US" sz="1400" dirty="0">
                          <a:effectLst/>
                        </a:rPr>
                        <a:t> </a:t>
                      </a:r>
                      <a:endParaRPr lang="en-US" sz="1400" dirty="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tc>
                <a:extLst>
                  <a:ext uri="{0D108BD9-81ED-4DB2-BD59-A6C34878D82A}">
                    <a16:rowId xmlns:a16="http://schemas.microsoft.com/office/drawing/2014/main" val="1802601832"/>
                  </a:ext>
                </a:extLst>
              </a:tr>
              <a:tr h="238473">
                <a:tc gridSpan="8">
                  <a:txBody>
                    <a:bodyPr/>
                    <a:lstStyle/>
                    <a:p>
                      <a:pPr marL="0" marR="0" algn="ctr">
                        <a:spcBef>
                          <a:spcPts val="0"/>
                        </a:spcBef>
                        <a:spcAft>
                          <a:spcPts val="0"/>
                        </a:spcAft>
                      </a:pPr>
                      <a:r>
                        <a:rPr lang="en-US" sz="1400">
                          <a:effectLst/>
                        </a:rPr>
                        <a:t>Goal Area 7 Action Steps: Science</a:t>
                      </a:r>
                      <a:endParaRPr lang="en-US" sz="1400">
                        <a:effectLst/>
                        <a:latin typeface="Calibri" panose="020F0502020204030204" pitchFamily="34" charset="0"/>
                        <a:ea typeface="Yu Mincho" panose="02020400000000000000" pitchFamily="18" charset="-128"/>
                        <a:cs typeface="Arial" panose="020B0604020202020204" pitchFamily="34" charset="0"/>
                      </a:endParaRPr>
                    </a:p>
                  </a:txBody>
                  <a:tcPr marL="23969" marR="23969"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42146376"/>
                  </a:ext>
                </a:extLst>
              </a:tr>
              <a:tr h="1061946">
                <a:tc gridSpan="8">
                  <a:txBody>
                    <a:bodyPr/>
                    <a:lstStyle/>
                    <a:p>
                      <a:pPr marL="457200" marR="0" algn="l">
                        <a:lnSpc>
                          <a:spcPct val="107000"/>
                        </a:lnSpc>
                        <a:spcBef>
                          <a:spcPts val="0"/>
                        </a:spcBef>
                        <a:spcAft>
                          <a:spcPts val="0"/>
                        </a:spcAft>
                      </a:pPr>
                      <a:r>
                        <a:rPr lang="en-US" sz="1400" dirty="0">
                          <a:effectLst/>
                        </a:rPr>
                        <a:t> </a:t>
                      </a:r>
                    </a:p>
                    <a:p>
                      <a:pPr marL="342900" marR="0" lvl="0" indent="-342900" algn="l">
                        <a:lnSpc>
                          <a:spcPct val="107000"/>
                        </a:lnSpc>
                        <a:spcBef>
                          <a:spcPts val="500"/>
                        </a:spcBef>
                        <a:spcAft>
                          <a:spcPts val="0"/>
                        </a:spcAft>
                        <a:buFont typeface="Symbol" panose="05050102010706020507" pitchFamily="18" charset="2"/>
                        <a:buChar char=""/>
                      </a:pPr>
                      <a:r>
                        <a:rPr lang="en-US" sz="1400" dirty="0">
                          <a:effectLst/>
                        </a:rPr>
                        <a:t>Schedule parent monthly meetings</a:t>
                      </a:r>
                    </a:p>
                    <a:p>
                      <a:pPr marL="342900" marR="0" lvl="0" indent="-342900" algn="l">
                        <a:lnSpc>
                          <a:spcPct val="107000"/>
                        </a:lnSpc>
                        <a:spcBef>
                          <a:spcPts val="500"/>
                        </a:spcBef>
                        <a:spcAft>
                          <a:spcPts val="0"/>
                        </a:spcAft>
                        <a:buFont typeface="Symbol" panose="05050102010706020507" pitchFamily="18" charset="2"/>
                        <a:buChar char=""/>
                      </a:pPr>
                      <a:r>
                        <a:rPr lang="en-US" sz="1400" dirty="0">
                          <a:effectLst/>
                        </a:rPr>
                        <a:t>Create agendas for parent meetings</a:t>
                      </a:r>
                    </a:p>
                    <a:p>
                      <a:pPr marL="457200" marR="0" algn="l">
                        <a:lnSpc>
                          <a:spcPct val="107000"/>
                        </a:lnSpc>
                        <a:spcBef>
                          <a:spcPts val="500"/>
                        </a:spcBef>
                        <a:spcAft>
                          <a:spcPts val="0"/>
                        </a:spcAft>
                      </a:pPr>
                      <a:r>
                        <a:rPr lang="en-US" sz="1400" dirty="0">
                          <a:effectLst/>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23969" marR="23969"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72146129"/>
                  </a:ext>
                </a:extLst>
              </a:tr>
            </a:tbl>
          </a:graphicData>
        </a:graphic>
      </p:graphicFrame>
      <p:sp>
        <p:nvSpPr>
          <p:cNvPr id="3" name="Slide Number Placeholder 2">
            <a:extLst>
              <a:ext uri="{FF2B5EF4-FFF2-40B4-BE49-F238E27FC236}">
                <a16:creationId xmlns:a16="http://schemas.microsoft.com/office/drawing/2014/main" id="{0418AAC3-3F00-DECE-6640-3C86D4F351E8}"/>
              </a:ext>
            </a:extLst>
          </p:cNvPr>
          <p:cNvSpPr>
            <a:spLocks noGrp="1"/>
          </p:cNvSpPr>
          <p:nvPr>
            <p:ph type="sldNum" sz="quarter" idx="12"/>
          </p:nvPr>
        </p:nvSpPr>
        <p:spPr>
          <a:xfrm>
            <a:off x="16154400" y="9921875"/>
            <a:ext cx="2133600" cy="365125"/>
          </a:xfrm>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22030266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8" name="TextBox 28"/>
          <p:cNvSpPr txBox="1"/>
          <p:nvPr/>
        </p:nvSpPr>
        <p:spPr>
          <a:xfrm>
            <a:off x="482168" y="343049"/>
            <a:ext cx="13311743" cy="583942"/>
          </a:xfrm>
          <a:prstGeom prst="rect">
            <a:avLst/>
          </a:prstGeom>
        </p:spPr>
        <p:txBody>
          <a:bodyPr wrap="square" lIns="0" tIns="0" rIns="0" bIns="0" rtlCol="0" anchor="t">
            <a:spAutoFit/>
          </a:bodyPr>
          <a:lstStyle/>
          <a:p>
            <a:pPr>
              <a:lnSpc>
                <a:spcPts val="5066"/>
              </a:lnSpc>
            </a:pPr>
            <a:r>
              <a:rPr lang="en-US" sz="3200" spc="94">
                <a:solidFill>
                  <a:srgbClr val="FFFFFF"/>
                </a:solidFill>
                <a:latin typeface="Arial"/>
                <a:cs typeface="Calibri"/>
              </a:rPr>
              <a:t>PHARR-SAN JUAN-ALAMO INDEPENDENT SCHOOL DISTRICT</a:t>
            </a:r>
          </a:p>
        </p:txBody>
      </p:sp>
      <p:pic>
        <p:nvPicPr>
          <p:cNvPr id="4" name="Picture 3" descr="A logo for a college&#10;&#10;Description automatically generated">
            <a:extLst>
              <a:ext uri="{FF2B5EF4-FFF2-40B4-BE49-F238E27FC236}">
                <a16:creationId xmlns:a16="http://schemas.microsoft.com/office/drawing/2014/main" id="{B899D0DE-B8FE-7D48-B442-B98D42FAB230}"/>
              </a:ext>
            </a:extLst>
          </p:cNvPr>
          <p:cNvPicPr>
            <a:picLocks noChangeAspect="1"/>
          </p:cNvPicPr>
          <p:nvPr/>
        </p:nvPicPr>
        <p:blipFill>
          <a:blip r:embed="rId4"/>
          <a:stretch>
            <a:fillRect/>
          </a:stretch>
        </p:blipFill>
        <p:spPr>
          <a:xfrm>
            <a:off x="484111" y="6968836"/>
            <a:ext cx="3338716" cy="3083267"/>
          </a:xfrm>
          <a:prstGeom prst="rect">
            <a:avLst/>
          </a:prstGeom>
        </p:spPr>
      </p:pic>
      <p:sp>
        <p:nvSpPr>
          <p:cNvPr id="3" name="TextBox 12">
            <a:extLst>
              <a:ext uri="{FF2B5EF4-FFF2-40B4-BE49-F238E27FC236}">
                <a16:creationId xmlns:a16="http://schemas.microsoft.com/office/drawing/2014/main" id="{D95C3AC0-C589-F802-7615-5D4C09F7945D}"/>
              </a:ext>
            </a:extLst>
          </p:cNvPr>
          <p:cNvSpPr txBox="1"/>
          <p:nvPr/>
        </p:nvSpPr>
        <p:spPr>
          <a:xfrm>
            <a:off x="631372" y="5403588"/>
            <a:ext cx="8784161" cy="892360"/>
          </a:xfrm>
          <a:prstGeom prst="rect">
            <a:avLst/>
          </a:prstGeom>
        </p:spPr>
        <p:txBody>
          <a:bodyPr wrap="square" lIns="0" tIns="0" rIns="0" bIns="0" rtlCol="0" anchor="t">
            <a:spAutoFit/>
          </a:bodyPr>
          <a:lstStyle/>
          <a:p>
            <a:pPr algn="ctr">
              <a:lnSpc>
                <a:spcPts val="2389"/>
              </a:lnSpc>
              <a:spcBef>
                <a:spcPct val="0"/>
              </a:spcBef>
            </a:pPr>
            <a:r>
              <a:rPr lang="en-US" sz="1400">
                <a:solidFill>
                  <a:schemeClr val="bg1"/>
                </a:solidFill>
                <a:latin typeface="Calibri 1"/>
              </a:rPr>
              <a:t>All materials, content and forms contained in this presentation are the intellectual property of PSJA ISD ​and may not be copied, reproduced, distributed or displayed without PSJA ISD’s express written permission. ​If written permission is granted, information may be used accompanied ​by an acknowledgement that PSJA ISD is the source.</a:t>
            </a:r>
            <a:endParaRPr lang="en-US">
              <a:solidFill>
                <a:schemeClr val="bg1"/>
              </a:solidFill>
            </a:endParaRPr>
          </a:p>
        </p:txBody>
      </p:sp>
      <p:sp>
        <p:nvSpPr>
          <p:cNvPr id="7" name="TextBox 13">
            <a:extLst>
              <a:ext uri="{FF2B5EF4-FFF2-40B4-BE49-F238E27FC236}">
                <a16:creationId xmlns:a16="http://schemas.microsoft.com/office/drawing/2014/main" id="{85B762E3-77B8-E2FC-33D4-DFA3205F948E}"/>
              </a:ext>
            </a:extLst>
          </p:cNvPr>
          <p:cNvSpPr txBox="1"/>
          <p:nvPr/>
        </p:nvSpPr>
        <p:spPr>
          <a:xfrm>
            <a:off x="-166957" y="4691407"/>
            <a:ext cx="10388778" cy="456856"/>
          </a:xfrm>
          <a:prstGeom prst="rect">
            <a:avLst/>
          </a:prstGeom>
        </p:spPr>
        <p:txBody>
          <a:bodyPr lIns="0" tIns="0" rIns="0" bIns="0" rtlCol="0" anchor="t">
            <a:spAutoFit/>
          </a:bodyPr>
          <a:lstStyle/>
          <a:p>
            <a:pPr algn="ctr">
              <a:lnSpc>
                <a:spcPts val="3931"/>
              </a:lnSpc>
              <a:spcBef>
                <a:spcPct val="0"/>
              </a:spcBef>
            </a:pPr>
            <a:r>
              <a:rPr lang="en-US" sz="2800">
                <a:solidFill>
                  <a:schemeClr val="bg1"/>
                </a:solidFill>
                <a:latin typeface="Arial"/>
              </a:rPr>
              <a:t>psjaisd.us | facebook.com/</a:t>
            </a:r>
            <a:r>
              <a:rPr lang="en-US" sz="2800" err="1">
                <a:solidFill>
                  <a:schemeClr val="bg1"/>
                </a:solidFill>
                <a:latin typeface="Arial"/>
              </a:rPr>
              <a:t>psjaisd</a:t>
            </a:r>
            <a:r>
              <a:rPr lang="en-US" sz="2800">
                <a:solidFill>
                  <a:schemeClr val="bg1"/>
                </a:solidFill>
                <a:latin typeface="Arial"/>
              </a:rPr>
              <a:t> | twitter.com/</a:t>
            </a:r>
            <a:r>
              <a:rPr lang="en-US" sz="2800" err="1">
                <a:solidFill>
                  <a:schemeClr val="bg1"/>
                </a:solidFill>
                <a:latin typeface="Arial"/>
              </a:rPr>
              <a:t>psjaisd</a:t>
            </a:r>
            <a:endParaRPr lang="en-US" sz="2800" err="1">
              <a:solidFill>
                <a:schemeClr val="bg1"/>
              </a:solidFill>
              <a:latin typeface="Arial"/>
              <a:cs typeface="Arial"/>
            </a:endParaRPr>
          </a:p>
        </p:txBody>
      </p:sp>
      <p:sp>
        <p:nvSpPr>
          <p:cNvPr id="9" name="TextBox 14">
            <a:extLst>
              <a:ext uri="{FF2B5EF4-FFF2-40B4-BE49-F238E27FC236}">
                <a16:creationId xmlns:a16="http://schemas.microsoft.com/office/drawing/2014/main" id="{4C001039-1210-33C7-1D0E-4D39FC2A6C73}"/>
              </a:ext>
            </a:extLst>
          </p:cNvPr>
          <p:cNvSpPr txBox="1"/>
          <p:nvPr/>
        </p:nvSpPr>
        <p:spPr>
          <a:xfrm>
            <a:off x="484668" y="1420276"/>
            <a:ext cx="10124619" cy="1088888"/>
          </a:xfrm>
          <a:prstGeom prst="rect">
            <a:avLst/>
          </a:prstGeom>
        </p:spPr>
        <p:txBody>
          <a:bodyPr wrap="square" lIns="0" tIns="0" rIns="0" bIns="0" rtlCol="0" anchor="t">
            <a:spAutoFit/>
          </a:bodyPr>
          <a:lstStyle/>
          <a:p>
            <a:pPr algn="ctr">
              <a:lnSpc>
                <a:spcPts val="9491"/>
              </a:lnSpc>
              <a:spcBef>
                <a:spcPct val="0"/>
              </a:spcBef>
            </a:pPr>
            <a:r>
              <a:rPr lang="en-US" sz="6000" i="1">
                <a:solidFill>
                  <a:schemeClr val="bg1"/>
                </a:solidFill>
                <a:latin typeface="Arial"/>
                <a:cs typeface="Arial"/>
              </a:rPr>
              <a:t>OPPORTUNITIES FOR </a:t>
            </a:r>
            <a:r>
              <a:rPr lang="en-US" sz="6000" b="1" i="1">
                <a:solidFill>
                  <a:schemeClr val="bg1"/>
                </a:solidFill>
                <a:latin typeface="Arial"/>
                <a:cs typeface="Arial"/>
              </a:rPr>
              <a:t>ALL</a:t>
            </a:r>
            <a:r>
              <a:rPr lang="en-US" sz="6000" i="1">
                <a:solidFill>
                  <a:schemeClr val="bg1"/>
                </a:solidFill>
                <a:latin typeface="Arial"/>
                <a:cs typeface="Arial"/>
              </a:rPr>
              <a:t>!</a:t>
            </a:r>
          </a:p>
        </p:txBody>
      </p:sp>
      <p:sp>
        <p:nvSpPr>
          <p:cNvPr id="11" name="TextBox 15">
            <a:extLst>
              <a:ext uri="{FF2B5EF4-FFF2-40B4-BE49-F238E27FC236}">
                <a16:creationId xmlns:a16="http://schemas.microsoft.com/office/drawing/2014/main" id="{580580DA-4384-142F-FE38-9A6927A0CE31}"/>
              </a:ext>
            </a:extLst>
          </p:cNvPr>
          <p:cNvSpPr txBox="1"/>
          <p:nvPr/>
        </p:nvSpPr>
        <p:spPr>
          <a:xfrm>
            <a:off x="278384" y="3980502"/>
            <a:ext cx="9480692" cy="456856"/>
          </a:xfrm>
          <a:prstGeom prst="rect">
            <a:avLst/>
          </a:prstGeom>
        </p:spPr>
        <p:txBody>
          <a:bodyPr lIns="0" tIns="0" rIns="0" bIns="0" rtlCol="0" anchor="t">
            <a:spAutoFit/>
          </a:bodyPr>
          <a:lstStyle/>
          <a:p>
            <a:pPr algn="ctr">
              <a:lnSpc>
                <a:spcPts val="3931"/>
              </a:lnSpc>
              <a:spcBef>
                <a:spcPct val="0"/>
              </a:spcBef>
            </a:pPr>
            <a:r>
              <a:rPr lang="en-US" sz="2800" dirty="0">
                <a:solidFill>
                  <a:schemeClr val="bg1">
                    <a:lumMod val="85000"/>
                  </a:schemeClr>
                </a:solidFill>
                <a:latin typeface="Arial Bold"/>
              </a:rPr>
              <a:t>robert.elizondo@psjaisd.us | 956.354.2650</a:t>
            </a:r>
            <a:endParaRPr lang="en-US" sz="2800" dirty="0">
              <a:solidFill>
                <a:schemeClr val="bg1">
                  <a:lumMod val="85000"/>
                </a:schemeClr>
              </a:solidFill>
              <a:latin typeface="Arial Bold"/>
              <a:cs typeface="Arial Bold"/>
            </a:endParaRPr>
          </a:p>
        </p:txBody>
      </p:sp>
      <p:sp>
        <p:nvSpPr>
          <p:cNvPr id="13" name="TextBox 14">
            <a:extLst>
              <a:ext uri="{FF2B5EF4-FFF2-40B4-BE49-F238E27FC236}">
                <a16:creationId xmlns:a16="http://schemas.microsoft.com/office/drawing/2014/main" id="{7710CDF4-E1A6-CDEE-CC1B-B441597BDDC6}"/>
              </a:ext>
            </a:extLst>
          </p:cNvPr>
          <p:cNvSpPr txBox="1"/>
          <p:nvPr/>
        </p:nvSpPr>
        <p:spPr>
          <a:xfrm>
            <a:off x="701932" y="2799433"/>
            <a:ext cx="8632107" cy="1071384"/>
          </a:xfrm>
          <a:prstGeom prst="rect">
            <a:avLst/>
          </a:prstGeom>
        </p:spPr>
        <p:txBody>
          <a:bodyPr lIns="0" tIns="0" rIns="0" bIns="0" rtlCol="0" anchor="t">
            <a:spAutoFit/>
          </a:bodyPr>
          <a:lstStyle/>
          <a:p>
            <a:pPr algn="ctr">
              <a:lnSpc>
                <a:spcPts val="9491"/>
              </a:lnSpc>
              <a:spcBef>
                <a:spcPct val="0"/>
              </a:spcBef>
            </a:pPr>
            <a:r>
              <a:rPr lang="en-US" sz="5400" i="1">
                <a:solidFill>
                  <a:schemeClr val="bg1"/>
                </a:solidFill>
                <a:latin typeface="Arial"/>
                <a:cs typeface="Arial"/>
              </a:rPr>
              <a:t>Stay Connected!</a:t>
            </a:r>
          </a:p>
        </p:txBody>
      </p:sp>
      <p:pic>
        <p:nvPicPr>
          <p:cNvPr id="15" name="Picture 4" descr="A qr code on a black background&#10;&#10;Description automatically generated">
            <a:extLst>
              <a:ext uri="{FF2B5EF4-FFF2-40B4-BE49-F238E27FC236}">
                <a16:creationId xmlns:a16="http://schemas.microsoft.com/office/drawing/2014/main" id="{3841F71C-DAF1-FF66-9ACF-B389CA64152B}"/>
              </a:ext>
            </a:extLst>
          </p:cNvPr>
          <p:cNvPicPr>
            <a:picLocks noChangeAspect="1"/>
          </p:cNvPicPr>
          <p:nvPr/>
        </p:nvPicPr>
        <p:blipFill>
          <a:blip r:embed="rId5"/>
          <a:stretch>
            <a:fillRect/>
          </a:stretch>
        </p:blipFill>
        <p:spPr>
          <a:xfrm>
            <a:off x="3844810" y="7336958"/>
            <a:ext cx="2358999" cy="2358999"/>
          </a:xfrm>
          <a:prstGeom prst="rect">
            <a:avLst/>
          </a:prstGeom>
        </p:spPr>
      </p:pic>
      <p:sp>
        <p:nvSpPr>
          <p:cNvPr id="2" name="Slide Number Placeholder 1">
            <a:extLst>
              <a:ext uri="{FF2B5EF4-FFF2-40B4-BE49-F238E27FC236}">
                <a16:creationId xmlns:a16="http://schemas.microsoft.com/office/drawing/2014/main" id="{4271E37C-3D90-8C0C-9762-98A5E796F3BA}"/>
              </a:ext>
            </a:extLst>
          </p:cNvPr>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7281</Words>
  <Application>Microsoft Office PowerPoint</Application>
  <PresentationFormat>Custom</PresentationFormat>
  <Paragraphs>1661</Paragraphs>
  <Slides>35</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Calibri 1</vt:lpstr>
      <vt:lpstr>Calibri</vt:lpstr>
      <vt:lpstr>Arial Bold Italics</vt:lpstr>
      <vt:lpstr>Arial Bold</vt:lpstr>
      <vt:lpstr>Times New Roman</vt:lpstr>
      <vt:lpstr>Calibri Light</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District Powerpoint Template</dc:title>
  <cp:lastModifiedBy>Christian Gonzalez</cp:lastModifiedBy>
  <cp:revision>3</cp:revision>
  <dcterms:created xsi:type="dcterms:W3CDTF">2006-08-16T00:00:00Z</dcterms:created>
  <dcterms:modified xsi:type="dcterms:W3CDTF">2024-10-03T19:02:44Z</dcterms:modified>
  <dc:identifier>DAFqN5gy2lg</dc:identifier>
</cp:coreProperties>
</file>