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7" r:id="rId3"/>
    <p:sldId id="261" r:id="rId4"/>
    <p:sldId id="268" r:id="rId5"/>
    <p:sldId id="270" r:id="rId6"/>
    <p:sldId id="282" r:id="rId7"/>
    <p:sldId id="288" r:id="rId8"/>
    <p:sldId id="289" r:id="rId9"/>
    <p:sldId id="285" r:id="rId10"/>
    <p:sldId id="276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1877" autoAdjust="0"/>
  </p:normalViewPr>
  <p:slideViewPr>
    <p:cSldViewPr>
      <p:cViewPr varScale="1">
        <p:scale>
          <a:sx n="120" d="100"/>
          <a:sy n="120" d="100"/>
        </p:scale>
        <p:origin x="73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792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0389901920154708E-2"/>
          <c:w val="0.97354272896618543"/>
          <c:h val="0.85215395772896807"/>
        </c:manualLayout>
      </c:layout>
      <c:ofPieChart>
        <c:ofPieType val="ba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0"/>
                    </a:schemeClr>
                  </a:gs>
                  <a:gs pos="44000">
                    <a:schemeClr val="accent1">
                      <a:tint val="60000"/>
                      <a:satMod val="120000"/>
                    </a:schemeClr>
                  </a:gs>
                  <a:gs pos="100000">
                    <a:schemeClr val="accent1"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A9B-3740-9354-32A0D28A8F2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0"/>
                    </a:schemeClr>
                  </a:gs>
                  <a:gs pos="44000">
                    <a:schemeClr val="accent2">
                      <a:tint val="60000"/>
                      <a:satMod val="120000"/>
                    </a:schemeClr>
                  </a:gs>
                  <a:gs pos="100000">
                    <a:schemeClr val="accent2"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A9B-3740-9354-32A0D28A8F2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0"/>
                    </a:schemeClr>
                  </a:gs>
                  <a:gs pos="44000">
                    <a:schemeClr val="accent3">
                      <a:tint val="60000"/>
                      <a:satMod val="120000"/>
                    </a:schemeClr>
                  </a:gs>
                  <a:gs pos="100000">
                    <a:schemeClr val="accent3"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A9B-3740-9354-32A0D28A8F2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0"/>
                    </a:schemeClr>
                  </a:gs>
                  <a:gs pos="44000">
                    <a:schemeClr val="accent4">
                      <a:tint val="60000"/>
                      <a:satMod val="120000"/>
                    </a:schemeClr>
                  </a:gs>
                  <a:gs pos="100000">
                    <a:schemeClr val="accent4"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4A9B-3740-9354-32A0D28A8F2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0"/>
                    </a:schemeClr>
                  </a:gs>
                  <a:gs pos="44000">
                    <a:schemeClr val="accent5">
                      <a:tint val="60000"/>
                      <a:satMod val="120000"/>
                    </a:schemeClr>
                  </a:gs>
                  <a:gs pos="100000">
                    <a:schemeClr val="accent5"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4A9B-3740-9354-32A0D28A8F2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0"/>
                    </a:schemeClr>
                  </a:gs>
                  <a:gs pos="44000">
                    <a:schemeClr val="accent6">
                      <a:tint val="60000"/>
                      <a:satMod val="120000"/>
                    </a:schemeClr>
                  </a:gs>
                  <a:gs pos="100000">
                    <a:schemeClr val="accent6"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4A9B-3740-9354-32A0D28A8F25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0"/>
                    </a:schemeClr>
                  </a:gs>
                  <a:gs pos="44000">
                    <a:schemeClr val="accent1">
                      <a:lumMod val="60000"/>
                      <a:tint val="60000"/>
                      <a:satMod val="120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4A9B-3740-9354-32A0D28A8F25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0"/>
                    </a:schemeClr>
                  </a:gs>
                  <a:gs pos="44000">
                    <a:schemeClr val="accent2">
                      <a:lumMod val="60000"/>
                      <a:tint val="60000"/>
                      <a:satMod val="120000"/>
                    </a:schemeClr>
                  </a:gs>
                  <a:gs pos="100000">
                    <a:schemeClr val="accent2">
                      <a:lumMod val="6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4A9B-3740-9354-32A0D28A8F25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0"/>
                    </a:schemeClr>
                  </a:gs>
                  <a:gs pos="44000">
                    <a:schemeClr val="accent3">
                      <a:lumMod val="60000"/>
                      <a:tint val="60000"/>
                      <a:satMod val="120000"/>
                    </a:schemeClr>
                  </a:gs>
                  <a:gs pos="100000">
                    <a:schemeClr val="accent3">
                      <a:lumMod val="6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lumMod val="6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4A9B-3740-9354-32A0D28A8F25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0"/>
                    </a:schemeClr>
                  </a:gs>
                  <a:gs pos="44000">
                    <a:schemeClr val="accent4">
                      <a:lumMod val="60000"/>
                      <a:tint val="60000"/>
                      <a:satMod val="120000"/>
                    </a:schemeClr>
                  </a:gs>
                  <a:gs pos="100000">
                    <a:schemeClr val="accent4">
                      <a:lumMod val="6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lumMod val="6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4A9B-3740-9354-32A0D28A8F25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0"/>
                    </a:schemeClr>
                  </a:gs>
                  <a:gs pos="44000">
                    <a:schemeClr val="accent5">
                      <a:lumMod val="60000"/>
                      <a:tint val="60000"/>
                      <a:satMod val="120000"/>
                    </a:schemeClr>
                  </a:gs>
                  <a:gs pos="100000">
                    <a:schemeClr val="accent5">
                      <a:lumMod val="6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lumMod val="6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4A9B-3740-9354-32A0D28A8F25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tint val="0"/>
                    </a:schemeClr>
                  </a:gs>
                  <a:gs pos="44000">
                    <a:schemeClr val="accent6">
                      <a:lumMod val="60000"/>
                      <a:tint val="60000"/>
                      <a:satMod val="120000"/>
                    </a:schemeClr>
                  </a:gs>
                  <a:gs pos="100000">
                    <a:schemeClr val="accent6">
                      <a:lumMod val="6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6">
                    <a:lumMod val="6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4A9B-3740-9354-32A0D28A8F25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0"/>
                    </a:schemeClr>
                  </a:gs>
                  <a:gs pos="44000">
                    <a:schemeClr val="accent1">
                      <a:lumMod val="80000"/>
                      <a:lumOff val="20000"/>
                      <a:tint val="60000"/>
                      <a:satMod val="12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lumMod val="80000"/>
                    <a:lumOff val="2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4A9B-3740-9354-32A0D28A8F25}"/>
              </c:ext>
            </c:extLst>
          </c:dPt>
          <c:dPt>
            <c:idx val="13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tint val="0"/>
                    </a:schemeClr>
                  </a:gs>
                  <a:gs pos="44000">
                    <a:schemeClr val="accent2">
                      <a:lumMod val="80000"/>
                      <a:lumOff val="20000"/>
                      <a:tint val="60000"/>
                      <a:satMod val="120000"/>
                    </a:schemeClr>
                  </a:gs>
                  <a:gs pos="100000">
                    <a:schemeClr val="accent2">
                      <a:lumMod val="80000"/>
                      <a:lumOff val="2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lumMod val="80000"/>
                    <a:lumOff val="2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4A9B-3740-9354-32A0D28A8F25}"/>
              </c:ext>
            </c:extLst>
          </c:dPt>
          <c:dPt>
            <c:idx val="14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tint val="0"/>
                    </a:schemeClr>
                  </a:gs>
                  <a:gs pos="44000">
                    <a:schemeClr val="accent3">
                      <a:lumMod val="80000"/>
                      <a:lumOff val="20000"/>
                      <a:tint val="60000"/>
                      <a:satMod val="120000"/>
                    </a:schemeClr>
                  </a:gs>
                  <a:gs pos="100000">
                    <a:schemeClr val="accent3">
                      <a:lumMod val="80000"/>
                      <a:lumOff val="2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lumMod val="80000"/>
                    <a:lumOff val="2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4A9B-3740-9354-32A0D28A8F25}"/>
              </c:ext>
            </c:extLst>
          </c:dPt>
          <c:dPt>
            <c:idx val="15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tint val="0"/>
                    </a:schemeClr>
                  </a:gs>
                  <a:gs pos="44000">
                    <a:schemeClr val="accent4">
                      <a:lumMod val="80000"/>
                      <a:lumOff val="20000"/>
                      <a:tint val="60000"/>
                      <a:satMod val="120000"/>
                    </a:schemeClr>
                  </a:gs>
                  <a:gs pos="100000">
                    <a:schemeClr val="accent4">
                      <a:lumMod val="80000"/>
                      <a:lumOff val="2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lumMod val="80000"/>
                    <a:lumOff val="2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4A9B-3740-9354-32A0D28A8F25}"/>
              </c:ext>
            </c:extLst>
          </c:dPt>
          <c:dPt>
            <c:idx val="16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tint val="0"/>
                    </a:schemeClr>
                  </a:gs>
                  <a:gs pos="44000">
                    <a:schemeClr val="accent5">
                      <a:lumMod val="80000"/>
                      <a:lumOff val="20000"/>
                      <a:tint val="60000"/>
                      <a:satMod val="120000"/>
                    </a:schemeClr>
                  </a:gs>
                  <a:gs pos="100000">
                    <a:schemeClr val="accent5">
                      <a:lumMod val="80000"/>
                      <a:lumOff val="2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lumMod val="80000"/>
                    <a:lumOff val="2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4A9B-3740-9354-32A0D28A8F25}"/>
              </c:ext>
            </c:extLst>
          </c:dPt>
          <c:dPt>
            <c:idx val="17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tint val="0"/>
                    </a:schemeClr>
                  </a:gs>
                  <a:gs pos="44000">
                    <a:schemeClr val="accent6">
                      <a:lumMod val="80000"/>
                      <a:lumOff val="20000"/>
                      <a:tint val="60000"/>
                      <a:satMod val="120000"/>
                    </a:schemeClr>
                  </a:gs>
                  <a:gs pos="100000">
                    <a:schemeClr val="accent6">
                      <a:lumMod val="80000"/>
                      <a:lumOff val="2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6">
                    <a:lumMod val="80000"/>
                    <a:lumOff val="2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3-4A9B-3740-9354-32A0D28A8F25}"/>
              </c:ext>
            </c:extLst>
          </c:dPt>
          <c:dPt>
            <c:idx val="18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tint val="0"/>
                    </a:schemeClr>
                  </a:gs>
                  <a:gs pos="44000">
                    <a:schemeClr val="accent1">
                      <a:lumMod val="80000"/>
                      <a:tint val="60000"/>
                      <a:satMod val="120000"/>
                    </a:schemeClr>
                  </a:gs>
                  <a:gs pos="100000">
                    <a:schemeClr val="accent1">
                      <a:lumMod val="8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lumMod val="8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5-4A9B-3740-9354-32A0D28A8F25}"/>
              </c:ext>
            </c:extLst>
          </c:dPt>
          <c:dPt>
            <c:idx val="19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tint val="0"/>
                    </a:schemeClr>
                  </a:gs>
                  <a:gs pos="44000">
                    <a:schemeClr val="accent2">
                      <a:lumMod val="80000"/>
                      <a:tint val="60000"/>
                      <a:satMod val="120000"/>
                    </a:schemeClr>
                  </a:gs>
                  <a:gs pos="100000">
                    <a:schemeClr val="accent2">
                      <a:lumMod val="8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lumMod val="8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7-4A9B-3740-9354-32A0D28A8F25}"/>
              </c:ext>
            </c:extLst>
          </c:dPt>
          <c:dPt>
            <c:idx val="20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tint val="0"/>
                    </a:schemeClr>
                  </a:gs>
                  <a:gs pos="44000">
                    <a:schemeClr val="accent3">
                      <a:lumMod val="80000"/>
                      <a:tint val="60000"/>
                      <a:satMod val="120000"/>
                    </a:schemeClr>
                  </a:gs>
                  <a:gs pos="100000">
                    <a:schemeClr val="accent3">
                      <a:lumMod val="8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lumMod val="8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9-4A9B-3740-9354-32A0D28A8F25}"/>
              </c:ext>
            </c:extLst>
          </c:dPt>
          <c:dPt>
            <c:idx val="21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tint val="0"/>
                    </a:schemeClr>
                  </a:gs>
                  <a:gs pos="44000">
                    <a:schemeClr val="accent4">
                      <a:lumMod val="80000"/>
                      <a:tint val="60000"/>
                      <a:satMod val="120000"/>
                    </a:schemeClr>
                  </a:gs>
                  <a:gs pos="100000">
                    <a:schemeClr val="accent4">
                      <a:lumMod val="8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lumMod val="8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B-4A9B-3740-9354-32A0D28A8F25}"/>
              </c:ext>
            </c:extLst>
          </c:dPt>
          <c:dPt>
            <c:idx val="22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tint val="0"/>
                    </a:schemeClr>
                  </a:gs>
                  <a:gs pos="44000">
                    <a:schemeClr val="accent5">
                      <a:lumMod val="80000"/>
                      <a:tint val="60000"/>
                      <a:satMod val="120000"/>
                    </a:schemeClr>
                  </a:gs>
                  <a:gs pos="100000">
                    <a:schemeClr val="accent5">
                      <a:lumMod val="8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lumMod val="8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D-4A9B-3740-9354-32A0D28A8F25}"/>
              </c:ext>
            </c:extLst>
          </c:dPt>
          <c:dPt>
            <c:idx val="23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tint val="0"/>
                    </a:schemeClr>
                  </a:gs>
                  <a:gs pos="44000">
                    <a:schemeClr val="accent6">
                      <a:lumMod val="80000"/>
                      <a:tint val="60000"/>
                      <a:satMod val="120000"/>
                    </a:schemeClr>
                  </a:gs>
                  <a:gs pos="100000">
                    <a:schemeClr val="accent6">
                      <a:lumMod val="80000"/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6">
                    <a:lumMod val="8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F-4A9B-3740-9354-32A0D28A8F25}"/>
              </c:ext>
            </c:extLst>
          </c:dPt>
          <c:dLbls>
            <c:dLbl>
              <c:idx val="0"/>
              <c:layout>
                <c:manualLayout>
                  <c:x val="-5.9433325982877525E-2"/>
                  <c:y val="-1.504929672252506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9B-3740-9354-32A0D28A8F25}"/>
                </c:ext>
              </c:extLst>
            </c:dLbl>
            <c:dLbl>
              <c:idx val="1"/>
              <c:layout>
                <c:manualLayout>
                  <c:x val="-5.5512242199674676E-2"/>
                  <c:y val="-1.389982502187226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A9B-3740-9354-32A0D28A8F25}"/>
                </c:ext>
              </c:extLst>
            </c:dLbl>
            <c:dLbl>
              <c:idx val="2"/>
              <c:layout>
                <c:manualLayout>
                  <c:x val="-3.7057646334813663E-2"/>
                  <c:y val="-1.23204791708728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A9B-3740-9354-32A0D28A8F25}"/>
                </c:ext>
              </c:extLst>
            </c:dLbl>
            <c:dLbl>
              <c:idx val="3"/>
              <c:layout>
                <c:manualLayout>
                  <c:x val="-4.4430645680653753E-2"/>
                  <c:y val="-3.07423110572716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A9B-3740-9354-32A0D28A8F25}"/>
                </c:ext>
              </c:extLst>
            </c:dLbl>
            <c:dLbl>
              <c:idx val="6"/>
              <c:layout>
                <c:manualLayout>
                  <c:x val="-4.1604564540847246E-2"/>
                  <c:y val="2.335621508849855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A9B-3740-9354-32A0D28A8F25}"/>
                </c:ext>
              </c:extLst>
            </c:dLbl>
            <c:dLbl>
              <c:idx val="7"/>
              <c:layout>
                <c:manualLayout>
                  <c:x val="-3.3635532411358575E-2"/>
                  <c:y val="1.20561612490746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A9B-3740-9354-32A0D28A8F25}"/>
                </c:ext>
              </c:extLst>
            </c:dLbl>
            <c:dLbl>
              <c:idx val="12"/>
              <c:layout>
                <c:manualLayout>
                  <c:x val="-2.2661701572105664E-2"/>
                  <c:y val="2.13675213675213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4A9B-3740-9354-32A0D28A8F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Sheet1!$A$2:$A$13</c:f>
              <c:strCache>
                <c:ptCount val="12"/>
                <c:pt idx="0">
                  <c:v>Special Education</c:v>
                </c:pt>
                <c:pt idx="1">
                  <c:v>General Education</c:v>
                </c:pt>
                <c:pt idx="2">
                  <c:v>Transportation</c:v>
                </c:pt>
                <c:pt idx="3">
                  <c:v>Maintenance</c:v>
                </c:pt>
                <c:pt idx="4">
                  <c:v>Salaries</c:v>
                </c:pt>
                <c:pt idx="5">
                  <c:v>Benefits</c:v>
                </c:pt>
                <c:pt idx="6">
                  <c:v>Non Instructional</c:v>
                </c:pt>
                <c:pt idx="7">
                  <c:v>Technology</c:v>
                </c:pt>
                <c:pt idx="8">
                  <c:v>Charter School</c:v>
                </c:pt>
                <c:pt idx="9">
                  <c:v>Food Service</c:v>
                </c:pt>
                <c:pt idx="10">
                  <c:v>Capital Project/ROD</c:v>
                </c:pt>
                <c:pt idx="11">
                  <c:v>Capital Reserve Int.</c:v>
                </c:pt>
              </c:strCache>
            </c:strRef>
          </c:cat>
          <c:val>
            <c:numRef>
              <c:f>Sheet1!$B$2:$B$13</c:f>
              <c:numCache>
                <c:formatCode>"$"#,##0_);[Red]\("$"#,##0\)</c:formatCode>
                <c:ptCount val="12"/>
                <c:pt idx="0">
                  <c:v>1545929</c:v>
                </c:pt>
                <c:pt idx="1">
                  <c:v>920145</c:v>
                </c:pt>
                <c:pt idx="2">
                  <c:v>756395</c:v>
                </c:pt>
                <c:pt idx="3">
                  <c:v>1639163</c:v>
                </c:pt>
                <c:pt idx="4">
                  <c:v>19394719</c:v>
                </c:pt>
                <c:pt idx="5">
                  <c:v>8394919</c:v>
                </c:pt>
                <c:pt idx="6">
                  <c:v>568197</c:v>
                </c:pt>
                <c:pt idx="7">
                  <c:v>704030</c:v>
                </c:pt>
                <c:pt idx="8">
                  <c:v>238061</c:v>
                </c:pt>
                <c:pt idx="9">
                  <c:v>209970</c:v>
                </c:pt>
                <c:pt idx="10">
                  <c:v>442260</c:v>
                </c:pt>
                <c:pt idx="11">
                  <c:v>75000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F0-954A-890D-94232882F12E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>
              <a:solidFill>
                <a:schemeClr val="tx1">
                  <a:lumMod val="35000"/>
                  <a:lumOff val="65000"/>
                </a:schemeClr>
              </a:solidFill>
              <a:prstDash val="dash"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627" cy="464980"/>
          </a:xfrm>
          <a:prstGeom prst="rect">
            <a:avLst/>
          </a:prstGeom>
        </p:spPr>
        <p:txBody>
          <a:bodyPr vert="horz" lIns="92115" tIns="46058" rIns="92115" bIns="4605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172" y="1"/>
            <a:ext cx="3037627" cy="464980"/>
          </a:xfrm>
          <a:prstGeom prst="rect">
            <a:avLst/>
          </a:prstGeom>
        </p:spPr>
        <p:txBody>
          <a:bodyPr vert="horz" lIns="92115" tIns="46058" rIns="92115" bIns="46058" rtlCol="0"/>
          <a:lstStyle>
            <a:lvl1pPr algn="r">
              <a:defRPr sz="1200"/>
            </a:lvl1pPr>
          </a:lstStyle>
          <a:p>
            <a:fld id="{D1EBCC9D-4788-4E56-931F-A158B0E59674}" type="datetimeFigureOut">
              <a:rPr lang="en-US" smtClean="0"/>
              <a:t>4/28/25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823"/>
            <a:ext cx="3037627" cy="464980"/>
          </a:xfrm>
          <a:prstGeom prst="rect">
            <a:avLst/>
          </a:prstGeom>
        </p:spPr>
        <p:txBody>
          <a:bodyPr vert="horz" lIns="92115" tIns="46058" rIns="92115" bIns="4605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172" y="8829823"/>
            <a:ext cx="3037627" cy="464980"/>
          </a:xfrm>
          <a:prstGeom prst="rect">
            <a:avLst/>
          </a:prstGeom>
        </p:spPr>
        <p:txBody>
          <a:bodyPr vert="horz" lIns="92115" tIns="46058" rIns="92115" bIns="46058" rtlCol="0" anchor="b"/>
          <a:lstStyle>
            <a:lvl1pPr algn="r">
              <a:defRPr sz="1200"/>
            </a:lvl1pPr>
          </a:lstStyle>
          <a:p>
            <a:fld id="{E7751BEA-1B58-4B05-94A5-062D73564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43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627" cy="464980"/>
          </a:xfrm>
          <a:prstGeom prst="rect">
            <a:avLst/>
          </a:prstGeom>
        </p:spPr>
        <p:txBody>
          <a:bodyPr vert="horz" lIns="92115" tIns="46058" rIns="92115" bIns="4605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172" y="1"/>
            <a:ext cx="3037627" cy="464980"/>
          </a:xfrm>
          <a:prstGeom prst="rect">
            <a:avLst/>
          </a:prstGeom>
        </p:spPr>
        <p:txBody>
          <a:bodyPr vert="horz" lIns="92115" tIns="46058" rIns="92115" bIns="46058" rtlCol="0"/>
          <a:lstStyle>
            <a:lvl1pPr algn="r">
              <a:defRPr sz="1200"/>
            </a:lvl1pPr>
          </a:lstStyle>
          <a:p>
            <a:fld id="{ED0595BE-4177-4F61-924F-50899518F660}" type="datetimeFigureOut">
              <a:rPr lang="en-US" smtClean="0"/>
              <a:t>4/28/25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5" tIns="46058" rIns="92115" bIns="4605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61" y="4416509"/>
            <a:ext cx="5607679" cy="4183221"/>
          </a:xfrm>
          <a:prstGeom prst="rect">
            <a:avLst/>
          </a:prstGeom>
        </p:spPr>
        <p:txBody>
          <a:bodyPr vert="horz" lIns="92115" tIns="46058" rIns="92115" bIns="4605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823"/>
            <a:ext cx="3037627" cy="464980"/>
          </a:xfrm>
          <a:prstGeom prst="rect">
            <a:avLst/>
          </a:prstGeom>
        </p:spPr>
        <p:txBody>
          <a:bodyPr vert="horz" lIns="92115" tIns="46058" rIns="92115" bIns="4605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172" y="8829823"/>
            <a:ext cx="3037627" cy="464980"/>
          </a:xfrm>
          <a:prstGeom prst="rect">
            <a:avLst/>
          </a:prstGeom>
        </p:spPr>
        <p:txBody>
          <a:bodyPr vert="horz" lIns="92115" tIns="46058" rIns="92115" bIns="46058" rtlCol="0" anchor="b"/>
          <a:lstStyle>
            <a:lvl1pPr algn="r">
              <a:defRPr sz="1200"/>
            </a:lvl1pPr>
          </a:lstStyle>
          <a:p>
            <a:fld id="{1C6EA0F7-8411-4D5F-9C4C-40CD89920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195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EA0F7-8411-4D5F-9C4C-40CD89920C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09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EA0F7-8411-4D5F-9C4C-40CD89920C92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030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361" y="4416510"/>
            <a:ext cx="5607679" cy="4680157"/>
          </a:xfrm>
        </p:spPr>
        <p:txBody>
          <a:bodyPr/>
          <a:lstStyle/>
          <a:p>
            <a:pPr marL="931477" lvl="2" algn="just">
              <a:lnSpc>
                <a:spcPct val="115000"/>
              </a:lnSpc>
            </a:pPr>
            <a:endParaRPr lang="en-US" dirty="0">
              <a:ea typeface="Calibri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EA0F7-8411-4D5F-9C4C-40CD89920C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34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361" y="4416510"/>
            <a:ext cx="5607679" cy="4680157"/>
          </a:xfrm>
        </p:spPr>
        <p:txBody>
          <a:bodyPr/>
          <a:lstStyle/>
          <a:p>
            <a:pPr marL="1164679" lvl="2" indent="-232936" algn="just">
              <a:lnSpc>
                <a:spcPct val="115000"/>
              </a:lnSpc>
              <a:buFont typeface="Wingdings"/>
              <a:buChar char=""/>
            </a:pPr>
            <a:r>
              <a:rPr lang="en-US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Enrollment Summary: </a:t>
            </a:r>
            <a:endParaRPr lang="en-US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1630549" lvl="3" indent="-232936" algn="just">
              <a:lnSpc>
                <a:spcPct val="115000"/>
              </a:lnSpc>
              <a:buFont typeface="Wingdings"/>
              <a:buChar char=""/>
            </a:pPr>
            <a:r>
              <a:rPr lang="en-US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Elementary Level:</a:t>
            </a:r>
          </a:p>
          <a:p>
            <a:pPr marL="2154654" lvl="4" indent="-291169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826 to 825</a:t>
            </a:r>
          </a:p>
          <a:p>
            <a:pPr marL="2154654" lvl="4" indent="-291169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Down .1%  (-1 student)</a:t>
            </a:r>
          </a:p>
          <a:p>
            <a:pPr marL="1688784" lvl="3" indent="-291169" algn="just">
              <a:lnSpc>
                <a:spcPct val="115000"/>
              </a:lnSpc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Middle School Level:</a:t>
            </a:r>
          </a:p>
          <a:p>
            <a:pPr marL="2096421" lvl="4" indent="-232936" algn="just">
              <a:lnSpc>
                <a:spcPct val="115000"/>
              </a:lnSpc>
              <a:buFont typeface="Courier New"/>
              <a:buChar char="o"/>
            </a:pPr>
            <a:r>
              <a:rPr lang="en-US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425 to 413</a:t>
            </a:r>
          </a:p>
          <a:p>
            <a:pPr marL="2096421" lvl="4" indent="-232936" algn="just">
              <a:lnSpc>
                <a:spcPct val="115000"/>
              </a:lnSpc>
              <a:buFont typeface="Courier New"/>
              <a:buChar char="o"/>
            </a:pPr>
            <a:r>
              <a:rPr lang="en-US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Down 3.3% (-12 students)</a:t>
            </a:r>
          </a:p>
          <a:p>
            <a:pPr marL="1630549" lvl="3" indent="-232936" algn="just">
              <a:lnSpc>
                <a:spcPct val="115000"/>
              </a:lnSpc>
              <a:buFont typeface="Wingdings"/>
              <a:buChar char=""/>
            </a:pPr>
            <a:r>
              <a:rPr lang="en-US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Overall District Enrollment: </a:t>
            </a:r>
          </a:p>
          <a:p>
            <a:pPr marL="2154654" lvl="4" indent="-291169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Down 1% (-13 students) </a:t>
            </a:r>
          </a:p>
          <a:p>
            <a:pPr marL="2154654" lvl="4" indent="-291169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1,251 to 1,238  students</a:t>
            </a:r>
          </a:p>
          <a:p>
            <a:pPr marL="1863485" lvl="4" algn="just">
              <a:lnSpc>
                <a:spcPct val="115000"/>
              </a:lnSpc>
            </a:pPr>
            <a:endParaRPr lang="en-US" sz="1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312051" indent="-29113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Total does not include Out-of-District Placements…….10-12 Students</a:t>
            </a:r>
          </a:p>
          <a:p>
            <a:pPr marL="1228210" lvl="2" indent="-291169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/>
                <a:ea typeface="Calibri"/>
                <a:cs typeface="Times New Roman"/>
              </a:rPr>
              <a:t>Graduation 8</a:t>
            </a:r>
            <a:r>
              <a:rPr lang="en-US" sz="1400" baseline="30000" dirty="0">
                <a:latin typeface="Times New Roman"/>
                <a:ea typeface="Calibri"/>
                <a:cs typeface="Times New Roman"/>
              </a:rPr>
              <a:t>th</a:t>
            </a:r>
            <a:r>
              <a:rPr lang="en-US" sz="1400" dirty="0">
                <a:latin typeface="Times New Roman"/>
                <a:ea typeface="Calibri"/>
                <a:cs typeface="Times New Roman"/>
              </a:rPr>
              <a:t> Grade 152</a:t>
            </a:r>
          </a:p>
          <a:p>
            <a:pPr marL="1228210" lvl="2" indent="-291169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/>
                <a:ea typeface="Calibri"/>
                <a:cs typeface="Times New Roman"/>
              </a:rPr>
              <a:t>Incoming 6</a:t>
            </a:r>
            <a:r>
              <a:rPr lang="en-US" sz="1400" baseline="30000" dirty="0">
                <a:latin typeface="Times New Roman"/>
                <a:ea typeface="Calibri"/>
                <a:cs typeface="Times New Roman"/>
              </a:rPr>
              <a:t>th</a:t>
            </a:r>
            <a:r>
              <a:rPr lang="en-US" sz="1400" dirty="0">
                <a:latin typeface="Times New Roman"/>
                <a:ea typeface="Calibri"/>
                <a:cs typeface="Times New Roman"/>
              </a:rPr>
              <a:t> grade 135</a:t>
            </a:r>
          </a:p>
          <a:p>
            <a:pPr marL="1228210" lvl="2" indent="-291169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/>
                <a:ea typeface="Calibri"/>
                <a:cs typeface="Times New Roman"/>
              </a:rPr>
              <a:t>Incoming Kindergarten 116</a:t>
            </a:r>
          </a:p>
          <a:p>
            <a:pPr marL="1228210" lvl="2" indent="-291169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/>
                <a:ea typeface="Calibri"/>
                <a:cs typeface="Times New Roman"/>
              </a:rPr>
              <a:t>Negative Kindergarten Replacement (-36)</a:t>
            </a:r>
          </a:p>
          <a:p>
            <a:endParaRPr lang="en-US" dirty="0"/>
          </a:p>
          <a:p>
            <a:pPr marL="460313" lvl="1" algn="just">
              <a:lnSpc>
                <a:spcPct val="115000"/>
              </a:lnSpc>
            </a:pP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EA0F7-8411-4D5F-9C4C-40CD89920C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07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361" y="4416510"/>
            <a:ext cx="5607679" cy="4680157"/>
          </a:xfrm>
        </p:spPr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EA0F7-8411-4D5F-9C4C-40CD89920C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704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EA0F7-8411-4D5F-9C4C-40CD89920C9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91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361" y="4416510"/>
            <a:ext cx="5607679" cy="4680157"/>
          </a:xfrm>
        </p:spPr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EA0F7-8411-4D5F-9C4C-40CD89920C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880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361" y="4416510"/>
            <a:ext cx="5607679" cy="4680157"/>
          </a:xfrm>
        </p:spPr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EA0F7-8411-4D5F-9C4C-40CD89920C9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221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EA0F7-8411-4D5F-9C4C-40CD89920C9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51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EA0F7-8411-4D5F-9C4C-40CD89920C9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2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6B9A-D339-42E1-B078-490AFBCA28ED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22311-6743-47CB-A835-52F1476E36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6B9A-D339-42E1-B078-490AFBCA28ED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22311-6743-47CB-A835-52F1476E36A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6B9A-D339-42E1-B078-490AFBCA28ED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22311-6743-47CB-A835-52F1476E36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6B9A-D339-42E1-B078-490AFBCA28ED}" type="datetimeFigureOut">
              <a:rPr lang="en-US" smtClean="0"/>
              <a:t>4/28/25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22311-6743-47CB-A835-52F1476E36A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6B9A-D339-42E1-B078-490AFBCA28ED}" type="datetimeFigureOut">
              <a:rPr lang="en-US" smtClean="0"/>
              <a:t>4/28/25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22311-6743-47CB-A835-52F1476E36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6B9A-D339-42E1-B078-490AFBCA28ED}" type="datetimeFigureOut">
              <a:rPr lang="en-US" smtClean="0"/>
              <a:t>4/28/25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22311-6743-47CB-A835-52F1476E36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6B9A-D339-42E1-B078-490AFBCA28ED}" type="datetimeFigureOut">
              <a:rPr lang="en-US" smtClean="0"/>
              <a:t>4/28/25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22311-6743-47CB-A835-52F1476E36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6B9A-D339-42E1-B078-490AFBCA28ED}" type="datetimeFigureOut">
              <a:rPr lang="en-US" smtClean="0"/>
              <a:t>4/28/25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22311-6743-47CB-A835-52F1476E36A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6B9A-D339-42E1-B078-490AFBCA28ED}" type="datetimeFigureOut">
              <a:rPr lang="en-US" smtClean="0"/>
              <a:t>4/28/25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22311-6743-47CB-A835-52F1476E36A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6B9A-D339-42E1-B078-490AFBCA28ED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22311-6743-47CB-A835-52F1476E36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6B9A-D339-42E1-B078-490AFBCA28ED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22311-6743-47CB-A835-52F1476E36AE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A2E6B9A-D339-42E1-B078-490AFBCA28ED}" type="datetimeFigureOut">
              <a:rPr lang="en-US" smtClean="0"/>
              <a:t>4/28/25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8422311-6743-47CB-A835-52F1476E36A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97116"/>
            <a:ext cx="7772400" cy="1780108"/>
          </a:xfrm>
        </p:spPr>
        <p:txBody>
          <a:bodyPr>
            <a:normAutofit/>
          </a:bodyPr>
          <a:lstStyle/>
          <a:p>
            <a:r>
              <a:rPr lang="en-US" sz="4800" b="1" dirty="0"/>
              <a:t>Hanover Township</a:t>
            </a:r>
            <a:br>
              <a:rPr lang="en-US" sz="4800" b="1" dirty="0"/>
            </a:br>
            <a:r>
              <a:rPr lang="en-US" sz="4800" b="1" dirty="0"/>
              <a:t>Public Schools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2025-2026</a:t>
            </a:r>
          </a:p>
          <a:p>
            <a:r>
              <a:rPr lang="en-US" sz="2400" b="1" dirty="0"/>
              <a:t>Budget Presentation</a:t>
            </a:r>
          </a:p>
          <a:p>
            <a:r>
              <a:rPr lang="en-US" sz="2400" b="1" dirty="0"/>
              <a:t>April 29, 2025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2" y="4800600"/>
            <a:ext cx="3009427" cy="1819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94" y="248054"/>
            <a:ext cx="2883305" cy="1656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28600"/>
            <a:ext cx="28956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800600"/>
            <a:ext cx="2955925" cy="1819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4699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057400"/>
            <a:ext cx="8686800" cy="4343400"/>
          </a:xfrm>
        </p:spPr>
        <p:txBody>
          <a:bodyPr>
            <a:normAutofit/>
          </a:bodyPr>
          <a:lstStyle/>
          <a:p>
            <a:pPr algn="just"/>
            <a:r>
              <a:rPr lang="en-US" sz="2600" dirty="0"/>
              <a:t>Lisa Bomengo, President</a:t>
            </a:r>
          </a:p>
          <a:p>
            <a:pPr algn="just"/>
            <a:r>
              <a:rPr lang="en-US" sz="2600" dirty="0"/>
              <a:t>Marc Amoresano, Vice President, Finance Committee Chair</a:t>
            </a:r>
          </a:p>
          <a:p>
            <a:pPr algn="just"/>
            <a:r>
              <a:rPr lang="en-US" sz="2600"/>
              <a:t>Karin Coffey</a:t>
            </a:r>
            <a:endParaRPr lang="en-US" sz="2600" dirty="0"/>
          </a:p>
          <a:p>
            <a:pPr algn="just"/>
            <a:r>
              <a:rPr lang="en-US" sz="2600" dirty="0"/>
              <a:t>Christine Egbert</a:t>
            </a:r>
          </a:p>
          <a:p>
            <a:pPr algn="just"/>
            <a:r>
              <a:rPr lang="en-US" sz="2600" dirty="0"/>
              <a:t>Gina Johnston</a:t>
            </a:r>
          </a:p>
          <a:p>
            <a:pPr algn="just"/>
            <a:r>
              <a:rPr lang="en-US" sz="2600" dirty="0"/>
              <a:t>Bill McCabe</a:t>
            </a:r>
          </a:p>
          <a:p>
            <a:pPr algn="just"/>
            <a:r>
              <a:rPr lang="en-US" sz="2600" dirty="0"/>
              <a:t>Christopher Mattessich, Finance Committee Member</a:t>
            </a:r>
          </a:p>
          <a:p>
            <a:pPr algn="just"/>
            <a:r>
              <a:rPr lang="en-US" sz="2600" dirty="0"/>
              <a:t>Gregory Skiff, Finance Committee Member</a:t>
            </a:r>
          </a:p>
          <a:p>
            <a:pPr algn="just"/>
            <a:r>
              <a:rPr lang="en-US" sz="2600" dirty="0"/>
              <a:t>Michelle Stricchiola</a:t>
            </a:r>
            <a:endParaRPr lang="en-US" sz="36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Hanover Township</a:t>
            </a:r>
            <a:br>
              <a:rPr lang="en-US" sz="5400" dirty="0"/>
            </a:br>
            <a:r>
              <a:rPr lang="en-US" sz="5400" dirty="0"/>
              <a:t>Board of Education</a:t>
            </a:r>
          </a:p>
        </p:txBody>
      </p:sp>
    </p:spTree>
    <p:extLst>
      <p:ext uri="{BB962C8B-B14F-4D97-AF65-F5344CB8AC3E}">
        <p14:creationId xmlns:p14="http://schemas.microsoft.com/office/powerpoint/2010/main" val="244501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7876420"/>
              </p:ext>
            </p:extLst>
          </p:nvPr>
        </p:nvGraphicFramePr>
        <p:xfrm>
          <a:off x="228600" y="1676400"/>
          <a:ext cx="8686800" cy="486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9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34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34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34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34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8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/>
                        <a:t>2022-23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/>
                        <a:t>2023-24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2024-25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2025-26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8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86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8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86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8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6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8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86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86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1,278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9294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i="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/>
                        <a:t>*Projected Enrollments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Five Year District Enrollment Trends</a:t>
            </a:r>
          </a:p>
        </p:txBody>
      </p:sp>
    </p:spTree>
    <p:extLst>
      <p:ext uri="{BB962C8B-B14F-4D97-AF65-F5344CB8AC3E}">
        <p14:creationId xmlns:p14="http://schemas.microsoft.com/office/powerpoint/2010/main" val="883995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1927776"/>
              </p:ext>
            </p:extLst>
          </p:nvPr>
        </p:nvGraphicFramePr>
        <p:xfrm>
          <a:off x="1143000" y="2514600"/>
          <a:ext cx="61722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4006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Projected Enrollment</a:t>
                      </a:r>
                    </a:p>
                    <a:p>
                      <a:pPr algn="ctr"/>
                      <a:r>
                        <a:rPr lang="en-US" sz="2800" dirty="0"/>
                        <a:t>2025 - 2026: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11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Grade </a:t>
                      </a:r>
                      <a:r>
                        <a:rPr lang="en-US" b="1" baseline="0" dirty="0"/>
                        <a:t>Level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Pupils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22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22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MJS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222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 K-8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1,278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Enrollment Summary</a:t>
            </a:r>
          </a:p>
        </p:txBody>
      </p:sp>
    </p:spTree>
    <p:extLst>
      <p:ext uri="{BB962C8B-B14F-4D97-AF65-F5344CB8AC3E}">
        <p14:creationId xmlns:p14="http://schemas.microsoft.com/office/powerpoint/2010/main" val="3908522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828800"/>
            <a:ext cx="8534400" cy="44958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4200" b="1" dirty="0"/>
          </a:p>
          <a:p>
            <a:pPr>
              <a:lnSpc>
                <a:spcPct val="110000"/>
              </a:lnSpc>
            </a:pPr>
            <a:r>
              <a:rPr lang="en-US" sz="5600" b="1" dirty="0"/>
              <a:t>RIF (Reduction in Force) 3 teaching positions</a:t>
            </a:r>
          </a:p>
          <a:p>
            <a:pPr lvl="1">
              <a:lnSpc>
                <a:spcPct val="110000"/>
              </a:lnSpc>
            </a:pPr>
            <a:r>
              <a:rPr lang="en-US" sz="5600" dirty="0"/>
              <a:t>Auditor recommended eliminating 10 positions</a:t>
            </a:r>
          </a:p>
          <a:p>
            <a:pPr>
              <a:lnSpc>
                <a:spcPct val="170000"/>
              </a:lnSpc>
            </a:pPr>
            <a:r>
              <a:rPr lang="en-US" sz="5600" b="1" dirty="0"/>
              <a:t>Postpone the addition of 2 new positions</a:t>
            </a:r>
          </a:p>
          <a:p>
            <a:pPr lvl="1">
              <a:lnSpc>
                <a:spcPct val="110000"/>
              </a:lnSpc>
            </a:pPr>
            <a:r>
              <a:rPr lang="en-US" sz="5600" dirty="0"/>
              <a:t>Instructional Coach &amp; District Registrar</a:t>
            </a:r>
          </a:p>
          <a:p>
            <a:pPr>
              <a:lnSpc>
                <a:spcPct val="170000"/>
              </a:lnSpc>
            </a:pPr>
            <a:r>
              <a:rPr lang="en-US" sz="5600" b="1" dirty="0"/>
              <a:t>Special Education Programming</a:t>
            </a:r>
          </a:p>
          <a:p>
            <a:pPr lvl="1">
              <a:lnSpc>
                <a:spcPct val="110000"/>
              </a:lnSpc>
            </a:pPr>
            <a:r>
              <a:rPr lang="en-US" sz="5600" dirty="0"/>
              <a:t>Starting a full day PSD class @ BMS and an LLD class @ MJS</a:t>
            </a:r>
          </a:p>
          <a:p>
            <a:pPr>
              <a:lnSpc>
                <a:spcPct val="200000"/>
              </a:lnSpc>
            </a:pPr>
            <a:r>
              <a:rPr lang="en-US" sz="5600" b="1" dirty="0"/>
              <a:t>National School Lunch Program</a:t>
            </a:r>
          </a:p>
          <a:p>
            <a:pPr lvl="1">
              <a:lnSpc>
                <a:spcPct val="110000"/>
              </a:lnSpc>
            </a:pPr>
            <a:r>
              <a:rPr lang="en-US" sz="5600" dirty="0"/>
              <a:t>Working with Dept. of Agriculture to finalize participation</a:t>
            </a:r>
          </a:p>
          <a:p>
            <a:pPr lvl="1">
              <a:lnSpc>
                <a:spcPct val="110000"/>
              </a:lnSpc>
            </a:pPr>
            <a:r>
              <a:rPr lang="en-US" sz="5600" dirty="0"/>
              <a:t>Reimbursed for free and reduced-lunch meals</a:t>
            </a:r>
          </a:p>
          <a:p>
            <a:pPr lvl="1">
              <a:lnSpc>
                <a:spcPct val="110000"/>
              </a:lnSpc>
            </a:pPr>
            <a:r>
              <a:rPr lang="en-US" sz="5600" dirty="0"/>
              <a:t>Must be profitable by code which will in turn bring money into the district in the years to come</a:t>
            </a:r>
          </a:p>
          <a:p>
            <a:pPr>
              <a:lnSpc>
                <a:spcPct val="200000"/>
              </a:lnSpc>
            </a:pPr>
            <a:r>
              <a:rPr lang="en-US" sz="5600" b="1" dirty="0"/>
              <a:t>Additional Revenue</a:t>
            </a:r>
          </a:p>
          <a:p>
            <a:pPr lvl="1">
              <a:lnSpc>
                <a:spcPct val="110000"/>
              </a:lnSpc>
            </a:pPr>
            <a:r>
              <a:rPr lang="en-US" sz="5600" dirty="0"/>
              <a:t>Partnering with local organizations for facilities usage rentals</a:t>
            </a:r>
          </a:p>
          <a:p>
            <a:pPr lvl="1">
              <a:lnSpc>
                <a:spcPct val="110000"/>
              </a:lnSpc>
            </a:pPr>
            <a:r>
              <a:rPr lang="en-US" sz="5600" dirty="0"/>
              <a:t>Charging for field usage by private groups (not sponsored by HT Recreation)</a:t>
            </a:r>
            <a:endParaRPr lang="en-US" sz="6400" dirty="0"/>
          </a:p>
          <a:p>
            <a:pPr>
              <a:lnSpc>
                <a:spcPct val="200000"/>
              </a:lnSpc>
            </a:pPr>
            <a:r>
              <a:rPr lang="en-US" sz="5600" b="1" dirty="0"/>
              <a:t>Shared Services</a:t>
            </a:r>
          </a:p>
          <a:p>
            <a:pPr lvl="1">
              <a:lnSpc>
                <a:spcPct val="110000"/>
              </a:lnSpc>
            </a:pPr>
            <a:r>
              <a:rPr lang="en-US" sz="5600" dirty="0"/>
              <a:t>Working with Hanover Township to identify areas within DPW that can be shared i.e. paving, potholes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52728"/>
          </a:xfrm>
        </p:spPr>
        <p:txBody>
          <a:bodyPr/>
          <a:lstStyle/>
          <a:p>
            <a:r>
              <a:rPr lang="en-US" dirty="0"/>
              <a:t>Cost Saving Measures</a:t>
            </a:r>
          </a:p>
        </p:txBody>
      </p:sp>
    </p:spTree>
    <p:extLst>
      <p:ext uri="{BB962C8B-B14F-4D97-AF65-F5344CB8AC3E}">
        <p14:creationId xmlns:p14="http://schemas.microsoft.com/office/powerpoint/2010/main" val="3542438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9346284"/>
              </p:ext>
            </p:extLst>
          </p:nvPr>
        </p:nvGraphicFramePr>
        <p:xfrm>
          <a:off x="228600" y="1600198"/>
          <a:ext cx="86868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3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3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9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3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REVENUES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2024-25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2025-26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Differ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% Differ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082">
                <a:tc>
                  <a:txBody>
                    <a:bodyPr/>
                    <a:lstStyle/>
                    <a:p>
                      <a:r>
                        <a:rPr lang="en-US" dirty="0"/>
                        <a:t>Fund Bal 24-25 Withdraw From Cap Res Excess Cost Cap Projects 25-26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773,121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652,230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652,230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22">
                <a:tc>
                  <a:txBody>
                    <a:bodyPr/>
                    <a:lstStyle/>
                    <a:p>
                      <a:r>
                        <a:rPr lang="en-US" dirty="0"/>
                        <a:t>Capital Reserve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74,790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35614.29%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dirty="0"/>
                        <a:t>State 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1,798,785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1,888,845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baseline="0" dirty="0"/>
                        <a:t>Extraordinary 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dirty="0"/>
                        <a:t>Miscellaneous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100,210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199,011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99,011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dirty="0"/>
                        <a:t>Tuition Preschool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/>
                        <a:t>&amp; McKinney </a:t>
                      </a:r>
                      <a:r>
                        <a:rPr lang="en-US" baseline="0" dirty="0"/>
                        <a:t>Vento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379,200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319,200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532.00%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dirty="0"/>
                        <a:t>Taxes Operating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29,781,939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31,295,502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1,513,563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402"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Total Revenues: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32,914,265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34,889,788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1,975,523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Summary: Revenues</a:t>
            </a:r>
          </a:p>
        </p:txBody>
      </p:sp>
    </p:spTree>
    <p:extLst>
      <p:ext uri="{BB962C8B-B14F-4D97-AF65-F5344CB8AC3E}">
        <p14:creationId xmlns:p14="http://schemas.microsoft.com/office/powerpoint/2010/main" val="2210185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CA5DA71-DB83-3F44-80CA-1440722ED3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5332258"/>
              </p:ext>
            </p:extLst>
          </p:nvPr>
        </p:nvGraphicFramePr>
        <p:xfrm>
          <a:off x="-708212" y="914400"/>
          <a:ext cx="1083833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252728"/>
          </a:xfrm>
        </p:spPr>
        <p:txBody>
          <a:bodyPr/>
          <a:lstStyle/>
          <a:p>
            <a:r>
              <a:rPr lang="en-US" dirty="0"/>
              <a:t>Expenditures</a:t>
            </a:r>
          </a:p>
        </p:txBody>
      </p:sp>
    </p:spTree>
    <p:extLst>
      <p:ext uri="{BB962C8B-B14F-4D97-AF65-F5344CB8AC3E}">
        <p14:creationId xmlns:p14="http://schemas.microsoft.com/office/powerpoint/2010/main" val="3894774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057400"/>
            <a:ext cx="8534400" cy="44958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4200" b="1" dirty="0"/>
          </a:p>
          <a:p>
            <a:pPr>
              <a:lnSpc>
                <a:spcPct val="110000"/>
              </a:lnSpc>
            </a:pPr>
            <a:r>
              <a:rPr lang="en-US" sz="3500" b="1" dirty="0"/>
              <a:t>MJS Roof Replacement (7th Grade Wing)</a:t>
            </a:r>
          </a:p>
          <a:p>
            <a:pPr lvl="1">
              <a:lnSpc>
                <a:spcPct val="110000"/>
              </a:lnSpc>
            </a:pPr>
            <a:r>
              <a:rPr lang="en-US" sz="3500" dirty="0"/>
              <a:t>ROD Grant eligible</a:t>
            </a:r>
          </a:p>
          <a:p>
            <a:pPr>
              <a:lnSpc>
                <a:spcPct val="200000"/>
              </a:lnSpc>
            </a:pPr>
            <a:r>
              <a:rPr lang="en-US" sz="3500" b="1" dirty="0"/>
              <a:t>MJS Viking Gym Air Condition</a:t>
            </a:r>
          </a:p>
          <a:p>
            <a:pPr lvl="1">
              <a:lnSpc>
                <a:spcPct val="110000"/>
              </a:lnSpc>
            </a:pPr>
            <a:r>
              <a:rPr lang="en-US" sz="3500" dirty="0"/>
              <a:t>ROD Grant eligible</a:t>
            </a:r>
          </a:p>
          <a:p>
            <a:pPr>
              <a:lnSpc>
                <a:spcPct val="200000"/>
              </a:lnSpc>
            </a:pPr>
            <a:r>
              <a:rPr lang="en-US" sz="3500" b="1" dirty="0"/>
              <a:t>2 New School Buses</a:t>
            </a:r>
          </a:p>
          <a:p>
            <a:pPr lvl="1">
              <a:lnSpc>
                <a:spcPct val="110000"/>
              </a:lnSpc>
            </a:pPr>
            <a:r>
              <a:rPr lang="en-US" sz="3500" dirty="0"/>
              <a:t>Entered 5-year lease agreements</a:t>
            </a:r>
          </a:p>
          <a:p>
            <a:pPr>
              <a:lnSpc>
                <a:spcPct val="200000"/>
              </a:lnSpc>
            </a:pPr>
            <a:r>
              <a:rPr lang="en-US" sz="3500" b="1" dirty="0"/>
              <a:t>Food Service Equipment</a:t>
            </a:r>
          </a:p>
          <a:p>
            <a:pPr lvl="1">
              <a:lnSpc>
                <a:spcPct val="110000"/>
              </a:lnSpc>
            </a:pPr>
            <a:r>
              <a:rPr lang="en-US" sz="3500" dirty="0"/>
              <a:t>Kitchens @ BMS &amp; MJS, Serving Stations @ MTV &amp; SDS</a:t>
            </a:r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52728"/>
          </a:xfrm>
        </p:spPr>
        <p:txBody>
          <a:bodyPr/>
          <a:lstStyle/>
          <a:p>
            <a:r>
              <a:rPr lang="en-US" dirty="0"/>
              <a:t>Capital Projects &amp; Investments</a:t>
            </a:r>
          </a:p>
        </p:txBody>
      </p:sp>
    </p:spTree>
    <p:extLst>
      <p:ext uri="{BB962C8B-B14F-4D97-AF65-F5344CB8AC3E}">
        <p14:creationId xmlns:p14="http://schemas.microsoft.com/office/powerpoint/2010/main" val="4117207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377478"/>
              </p:ext>
            </p:extLst>
          </p:nvPr>
        </p:nvGraphicFramePr>
        <p:xfrm>
          <a:off x="228600" y="1447800"/>
          <a:ext cx="8686800" cy="5257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7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862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25/</a:t>
                      </a:r>
                      <a:r>
                        <a:rPr lang="en-US" b="1" baseline="0" dirty="0"/>
                        <a:t> Budget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423">
                <a:tc>
                  <a:txBody>
                    <a:bodyPr/>
                    <a:lstStyle/>
                    <a:p>
                      <a:r>
                        <a:rPr lang="en-US" dirty="0" err="1"/>
                        <a:t>Prebudget</a:t>
                      </a:r>
                      <a:r>
                        <a:rPr lang="en-US" dirty="0"/>
                        <a:t> Year Tax Levy</a:t>
                      </a:r>
                      <a:endParaRPr lang="en-U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29,781,939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423">
                <a:tc>
                  <a:txBody>
                    <a:bodyPr/>
                    <a:lstStyle/>
                    <a:p>
                      <a:r>
                        <a:rPr lang="en-US" dirty="0"/>
                        <a:t>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423">
                <a:tc>
                  <a:txBody>
                    <a:bodyPr/>
                    <a:lstStyle/>
                    <a:p>
                      <a:r>
                        <a:rPr lang="en-US" dirty="0"/>
                        <a:t>2% of </a:t>
                      </a:r>
                      <a:r>
                        <a:rPr lang="en-US" dirty="0" err="1"/>
                        <a:t>Prebudget</a:t>
                      </a:r>
                      <a:r>
                        <a:rPr lang="en-US" dirty="0"/>
                        <a:t> Year Levy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595,639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423">
                <a:tc>
                  <a:txBody>
                    <a:bodyPr/>
                    <a:lstStyle/>
                    <a:p>
                      <a:r>
                        <a:rPr lang="en-US" dirty="0"/>
                        <a:t>Adjustment for Healthcare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713,924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713">
                <a:tc>
                  <a:txBody>
                    <a:bodyPr/>
                    <a:lstStyle/>
                    <a:p>
                      <a:r>
                        <a:rPr lang="en-US" baseline="0" dirty="0"/>
                        <a:t>Use of Banked Cap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7423">
                <a:tc>
                  <a:txBody>
                    <a:bodyPr/>
                    <a:lstStyle/>
                    <a:p>
                      <a:endParaRPr lang="en-U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7423">
                <a:tc>
                  <a:txBody>
                    <a:bodyPr/>
                    <a:lstStyle/>
                    <a:p>
                      <a:r>
                        <a:rPr lang="en-US" dirty="0"/>
                        <a:t>Tax Levy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31,295,502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74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7423">
                <a:tc>
                  <a:txBody>
                    <a:bodyPr/>
                    <a:lstStyle/>
                    <a:p>
                      <a:pPr algn="l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Levy Cap</a:t>
            </a:r>
          </a:p>
        </p:txBody>
      </p:sp>
    </p:spTree>
    <p:extLst>
      <p:ext uri="{BB962C8B-B14F-4D97-AF65-F5344CB8AC3E}">
        <p14:creationId xmlns:p14="http://schemas.microsoft.com/office/powerpoint/2010/main" val="2909698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531412"/>
              </p:ext>
            </p:extLst>
          </p:nvPr>
        </p:nvGraphicFramePr>
        <p:xfrm>
          <a:off x="228600" y="1523995"/>
          <a:ext cx="8686800" cy="5049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4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Difference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425">
                <a:tc>
                  <a:txBody>
                    <a:bodyPr/>
                    <a:lstStyle/>
                    <a:p>
                      <a:r>
                        <a:rPr lang="en-US" dirty="0" err="1"/>
                        <a:t>Ratables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3,897,397,292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3,853,540,492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-43,856,800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4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425">
                <a:tc>
                  <a:txBody>
                    <a:bodyPr/>
                    <a:lstStyle/>
                    <a:p>
                      <a:r>
                        <a:rPr lang="en-US" dirty="0"/>
                        <a:t>Tax Levy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29,332,990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31,295,502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1,962,512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4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425">
                <a:tc>
                  <a:txBody>
                    <a:bodyPr/>
                    <a:lstStyle/>
                    <a:p>
                      <a:r>
                        <a:rPr lang="en-US" dirty="0"/>
                        <a:t>Tax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425"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425"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SUMMARY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425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5.9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cent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increase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8425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0.07 increase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8425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2025 K-8 school tax on a home assessed as $428,300 is $3,478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425">
                <a:tc gridSpan="4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8425">
                <a:tc gridSpan="4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Implications</a:t>
            </a:r>
          </a:p>
        </p:txBody>
      </p:sp>
    </p:spTree>
    <p:extLst>
      <p:ext uri="{BB962C8B-B14F-4D97-AF65-F5344CB8AC3E}">
        <p14:creationId xmlns:p14="http://schemas.microsoft.com/office/powerpoint/2010/main" val="15612442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21079</TotalTime>
  <Words>547</Words>
  <Application>Microsoft Macintosh PowerPoint</Application>
  <PresentationFormat>On-screen Show (4:3)</PresentationFormat>
  <Paragraphs>206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Candara</vt:lpstr>
      <vt:lpstr>Courier New</vt:lpstr>
      <vt:lpstr>Symbol</vt:lpstr>
      <vt:lpstr>Times New Roman</vt:lpstr>
      <vt:lpstr>Wingdings</vt:lpstr>
      <vt:lpstr>Waveform</vt:lpstr>
      <vt:lpstr>Hanover Township Public Schools</vt:lpstr>
      <vt:lpstr>Hanover Township Board of Education</vt:lpstr>
      <vt:lpstr>Five Year District Enrollment Trends</vt:lpstr>
      <vt:lpstr>Enrollment Summary</vt:lpstr>
      <vt:lpstr>Cost Saving Measures</vt:lpstr>
      <vt:lpstr>Budget Summary: Revenues</vt:lpstr>
      <vt:lpstr>Expenditures</vt:lpstr>
      <vt:lpstr>Capital Projects &amp; Investments</vt:lpstr>
      <vt:lpstr>Tax Levy Cap</vt:lpstr>
      <vt:lpstr>Tax Implications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Hanover Township Public Schools</dc:title>
  <dc:creator>Michael Wasko</dc:creator>
  <cp:lastModifiedBy>Microsoft Office User</cp:lastModifiedBy>
  <cp:revision>224</cp:revision>
  <cp:lastPrinted>2025-04-28T13:38:14Z</cp:lastPrinted>
  <dcterms:created xsi:type="dcterms:W3CDTF">2021-02-05T02:48:13Z</dcterms:created>
  <dcterms:modified xsi:type="dcterms:W3CDTF">2025-04-29T20:11:30Z</dcterms:modified>
</cp:coreProperties>
</file>