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8"/>
  </p:notesMasterIdLst>
  <p:sldIdLst>
    <p:sldId id="266" r:id="rId2"/>
    <p:sldId id="268" r:id="rId3"/>
    <p:sldId id="269" r:id="rId4"/>
    <p:sldId id="270" r:id="rId5"/>
    <p:sldId id="271" r:id="rId6"/>
    <p:sldId id="272" r:id="rId7"/>
    <p:sldId id="273" r:id="rId8"/>
    <p:sldId id="274" r:id="rId9"/>
    <p:sldId id="275" r:id="rId10"/>
    <p:sldId id="276" r:id="rId11"/>
    <p:sldId id="277" r:id="rId12"/>
    <p:sldId id="279" r:id="rId13"/>
    <p:sldId id="287" r:id="rId14"/>
    <p:sldId id="286" r:id="rId15"/>
    <p:sldId id="288" r:id="rId16"/>
    <p:sldId id="284" r:id="rId17"/>
  </p:sldIdLst>
  <p:sldSz cx="9144000" cy="6858000" type="screen4x3"/>
  <p:notesSz cx="7010400" cy="9296400"/>
  <p:defaultTextStyle>
    <a:defPPr>
      <a:defRPr lang="en-US"/>
    </a:defPPr>
    <a:lvl1pPr algn="l" rtl="0" fontAlgn="base">
      <a:lnSpc>
        <a:spcPct val="80000"/>
      </a:lnSpc>
      <a:spcBef>
        <a:spcPct val="20000"/>
      </a:spcBef>
      <a:spcAft>
        <a:spcPct val="0"/>
      </a:spcAft>
      <a:defRPr kern="1200">
        <a:solidFill>
          <a:schemeClr val="tx1"/>
        </a:solidFill>
        <a:latin typeface="Arial" charset="0"/>
        <a:ea typeface="+mn-ea"/>
        <a:cs typeface="+mn-cs"/>
      </a:defRPr>
    </a:lvl1pPr>
    <a:lvl2pPr marL="457200" algn="l" rtl="0" fontAlgn="base">
      <a:lnSpc>
        <a:spcPct val="80000"/>
      </a:lnSpc>
      <a:spcBef>
        <a:spcPct val="20000"/>
      </a:spcBef>
      <a:spcAft>
        <a:spcPct val="0"/>
      </a:spcAft>
      <a:defRPr kern="1200">
        <a:solidFill>
          <a:schemeClr val="tx1"/>
        </a:solidFill>
        <a:latin typeface="Arial" charset="0"/>
        <a:ea typeface="+mn-ea"/>
        <a:cs typeface="+mn-cs"/>
      </a:defRPr>
    </a:lvl2pPr>
    <a:lvl3pPr marL="914400" algn="l" rtl="0" fontAlgn="base">
      <a:lnSpc>
        <a:spcPct val="80000"/>
      </a:lnSpc>
      <a:spcBef>
        <a:spcPct val="20000"/>
      </a:spcBef>
      <a:spcAft>
        <a:spcPct val="0"/>
      </a:spcAft>
      <a:defRPr kern="1200">
        <a:solidFill>
          <a:schemeClr val="tx1"/>
        </a:solidFill>
        <a:latin typeface="Arial" charset="0"/>
        <a:ea typeface="+mn-ea"/>
        <a:cs typeface="+mn-cs"/>
      </a:defRPr>
    </a:lvl3pPr>
    <a:lvl4pPr marL="1371600" algn="l" rtl="0" fontAlgn="base">
      <a:lnSpc>
        <a:spcPct val="80000"/>
      </a:lnSpc>
      <a:spcBef>
        <a:spcPct val="20000"/>
      </a:spcBef>
      <a:spcAft>
        <a:spcPct val="0"/>
      </a:spcAft>
      <a:defRPr kern="1200">
        <a:solidFill>
          <a:schemeClr val="tx1"/>
        </a:solidFill>
        <a:latin typeface="Arial" charset="0"/>
        <a:ea typeface="+mn-ea"/>
        <a:cs typeface="+mn-cs"/>
      </a:defRPr>
    </a:lvl4pPr>
    <a:lvl5pPr marL="1828800" algn="l" rtl="0" fontAlgn="base">
      <a:lnSpc>
        <a:spcPct val="80000"/>
      </a:lnSpc>
      <a:spcBef>
        <a:spcPct val="2000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66"/>
    <a:srgbClr val="0099FF"/>
    <a:srgbClr val="00FFCC"/>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58" autoAdjust="0"/>
    <p:restoredTop sz="87273" autoAdjust="0"/>
  </p:normalViewPr>
  <p:slideViewPr>
    <p:cSldViewPr snapToGrid="0">
      <p:cViewPr>
        <p:scale>
          <a:sx n="60" d="100"/>
          <a:sy n="60" d="100"/>
        </p:scale>
        <p:origin x="-2124" y="-51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869"/>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0"/>
    </mc:Choice>
    <mc:Fallback>
      <c:style val="20"/>
    </mc:Fallback>
  </mc:AlternateContent>
  <c:chart>
    <c:title>
      <c:tx>
        <c:rich>
          <a:bodyPr/>
          <a:lstStyle/>
          <a:p>
            <a:pPr>
              <a:defRPr/>
            </a:pPr>
            <a:r>
              <a:rPr lang="en-US" dirty="0" smtClean="0"/>
              <a:t>Targeted number </a:t>
            </a:r>
            <a:r>
              <a:rPr lang="en-US" dirty="0"/>
              <a:t>of students enrolled in high-performing schools in Cleveland</a:t>
            </a:r>
          </a:p>
        </c:rich>
      </c:tx>
      <c:overlay val="0"/>
    </c:title>
    <c:autoTitleDeleted val="0"/>
    <c:plotArea>
      <c:layout/>
      <c:areaChart>
        <c:grouping val="stacked"/>
        <c:varyColors val="0"/>
        <c:ser>
          <c:idx val="0"/>
          <c:order val="0"/>
          <c:tx>
            <c:strRef>
              <c:f>Sheet1!$B$1</c:f>
              <c:strCache>
                <c:ptCount val="1"/>
                <c:pt idx="0">
                  <c:v>Number of students in Excellent Schools in Cleveland</c:v>
                </c:pt>
              </c:strCache>
            </c:strRef>
          </c:tx>
          <c:spPr>
            <a:solidFill>
              <a:srgbClr val="006666"/>
            </a:solidFill>
          </c:spPr>
          <c:cat>
            <c:strRef>
              <c:f>Sheet1!$A$2:$A$6</c:f>
              <c:strCache>
                <c:ptCount val="5"/>
                <c:pt idx="0">
                  <c:v>2010-11</c:v>
                </c:pt>
                <c:pt idx="1">
                  <c:v>2012-13</c:v>
                </c:pt>
                <c:pt idx="2">
                  <c:v>2014-15</c:v>
                </c:pt>
                <c:pt idx="3">
                  <c:v>2016-17</c:v>
                </c:pt>
                <c:pt idx="4">
                  <c:v>2018-19</c:v>
                </c:pt>
              </c:strCache>
            </c:strRef>
          </c:cat>
          <c:val>
            <c:numRef>
              <c:f>Sheet1!$B$2:$B$6</c:f>
              <c:numCache>
                <c:formatCode>General</c:formatCode>
                <c:ptCount val="5"/>
                <c:pt idx="0">
                  <c:v>11400</c:v>
                </c:pt>
                <c:pt idx="1">
                  <c:v>15400</c:v>
                </c:pt>
                <c:pt idx="2">
                  <c:v>21400</c:v>
                </c:pt>
                <c:pt idx="3">
                  <c:v>29400</c:v>
                </c:pt>
                <c:pt idx="4">
                  <c:v>39400</c:v>
                </c:pt>
              </c:numCache>
            </c:numRef>
          </c:val>
        </c:ser>
        <c:dLbls>
          <c:showLegendKey val="0"/>
          <c:showVal val="0"/>
          <c:showCatName val="0"/>
          <c:showSerName val="0"/>
          <c:showPercent val="0"/>
          <c:showBubbleSize val="0"/>
        </c:dLbls>
        <c:axId val="90161152"/>
        <c:axId val="90162688"/>
      </c:areaChart>
      <c:catAx>
        <c:axId val="90161152"/>
        <c:scaling>
          <c:orientation val="minMax"/>
        </c:scaling>
        <c:delete val="0"/>
        <c:axPos val="b"/>
        <c:numFmt formatCode="m/d/yyyy" sourceLinked="1"/>
        <c:majorTickMark val="out"/>
        <c:minorTickMark val="none"/>
        <c:tickLblPos val="nextTo"/>
        <c:crossAx val="90162688"/>
        <c:crosses val="autoZero"/>
        <c:auto val="1"/>
        <c:lblAlgn val="ctr"/>
        <c:lblOffset val="100"/>
        <c:noMultiLvlLbl val="0"/>
      </c:catAx>
      <c:valAx>
        <c:axId val="90162688"/>
        <c:scaling>
          <c:orientation val="minMax"/>
        </c:scaling>
        <c:delete val="0"/>
        <c:axPos val="l"/>
        <c:majorGridlines/>
        <c:numFmt formatCode="General" sourceLinked="1"/>
        <c:majorTickMark val="out"/>
        <c:minorTickMark val="none"/>
        <c:tickLblPos val="nextTo"/>
        <c:crossAx val="90161152"/>
        <c:crosses val="autoZero"/>
        <c:crossBetween val="midCat"/>
      </c:valAx>
    </c:plotArea>
    <c:plotVisOnly val="1"/>
    <c:dispBlanksAs val="zero"/>
    <c:showDLblsOverMax val="0"/>
  </c:chart>
  <c:spPr>
    <a:solidFill>
      <a:schemeClr val="lt1"/>
    </a:solidFill>
    <a:ln w="25400" cap="flat" cmpd="sng" algn="ctr">
      <a:solidFill>
        <a:srgbClr val="006666"/>
      </a:solidFill>
      <a:prstDash val="solid"/>
    </a:ln>
    <a:effectLst>
      <a:innerShdw blurRad="63500" dist="50800" dir="18900000">
        <a:prstClr val="black">
          <a:alpha val="50000"/>
        </a:prstClr>
      </a:innerShdw>
    </a:effectLst>
  </c:spPr>
  <c:txPr>
    <a:bodyPr/>
    <a:lstStyle/>
    <a:p>
      <a:pPr>
        <a:defRPr>
          <a:solidFill>
            <a:schemeClr val="dk1"/>
          </a:solidFill>
          <a:latin typeface="+mn-lt"/>
          <a:ea typeface="+mn-ea"/>
          <a:cs typeface="+mn-cs"/>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F797D2-F4B3-47CF-ABCB-733803019F0F}" type="doc">
      <dgm:prSet loTypeId="urn:microsoft.com/office/officeart/2005/8/layout/matrix1" loCatId="matrix" qsTypeId="urn:microsoft.com/office/officeart/2005/8/quickstyle/simple4" qsCatId="simple" csTypeId="urn:microsoft.com/office/officeart/2005/8/colors/accent2_3" csCatId="accent2" phldr="1"/>
      <dgm:spPr/>
      <dgm:t>
        <a:bodyPr/>
        <a:lstStyle/>
        <a:p>
          <a:endParaRPr lang="en-US"/>
        </a:p>
      </dgm:t>
    </dgm:pt>
    <dgm:pt modelId="{D3AAC787-3EF8-4265-A251-515F0D4BF48E}">
      <dgm:prSet phldrT="[Text]" custT="1"/>
      <dgm:spPr>
        <a:gradFill flip="none" rotWithShape="0">
          <a:gsLst>
            <a:gs pos="0">
              <a:srgbClr val="006666">
                <a:tint val="66000"/>
                <a:satMod val="160000"/>
              </a:srgbClr>
            </a:gs>
            <a:gs pos="50000">
              <a:srgbClr val="006666">
                <a:tint val="44500"/>
                <a:satMod val="160000"/>
              </a:srgbClr>
            </a:gs>
            <a:gs pos="100000">
              <a:srgbClr val="006666">
                <a:tint val="23500"/>
                <a:satMod val="160000"/>
              </a:srgbClr>
            </a:gs>
          </a:gsLst>
          <a:path path="circle">
            <a:fillToRect l="50000" t="50000" r="50000" b="50000"/>
          </a:path>
          <a:tileRect/>
        </a:gradFill>
      </dgm:spPr>
      <dgm:t>
        <a:bodyPr/>
        <a:lstStyle/>
        <a:p>
          <a:r>
            <a:rPr lang="en-US" sz="2600" b="1" dirty="0" smtClean="0">
              <a:latin typeface="Calibri" pitchFamily="34" charset="0"/>
              <a:cs typeface="Calibri" pitchFamily="34" charset="0"/>
            </a:rPr>
            <a:t>Cleveland’s Portfolio</a:t>
          </a:r>
          <a:br>
            <a:rPr lang="en-US" sz="2600" b="1" dirty="0" smtClean="0">
              <a:latin typeface="Calibri" pitchFamily="34" charset="0"/>
              <a:cs typeface="Calibri" pitchFamily="34" charset="0"/>
            </a:rPr>
          </a:br>
          <a:r>
            <a:rPr lang="en-US" sz="2600" b="1" dirty="0" smtClean="0">
              <a:latin typeface="Calibri" pitchFamily="34" charset="0"/>
              <a:cs typeface="Calibri" pitchFamily="34" charset="0"/>
            </a:rPr>
            <a:t>Schools Strategy</a:t>
          </a:r>
          <a:endParaRPr lang="en-US" sz="2600" b="1" dirty="0">
            <a:latin typeface="Calibri" pitchFamily="34" charset="0"/>
            <a:cs typeface="Calibri" pitchFamily="34" charset="0"/>
          </a:endParaRPr>
        </a:p>
      </dgm:t>
    </dgm:pt>
    <dgm:pt modelId="{2B1AF8BB-DDC6-473D-980C-2229AD4B3E8D}" type="parTrans" cxnId="{6FC48D2D-4299-430C-8195-B7BB930450F9}">
      <dgm:prSet/>
      <dgm:spPr/>
      <dgm:t>
        <a:bodyPr/>
        <a:lstStyle/>
        <a:p>
          <a:endParaRPr lang="en-US"/>
        </a:p>
      </dgm:t>
    </dgm:pt>
    <dgm:pt modelId="{9E8BF320-8A4E-4B21-AA4A-6C9BC0DAF969}" type="sibTrans" cxnId="{6FC48D2D-4299-430C-8195-B7BB930450F9}">
      <dgm:prSet/>
      <dgm:spPr/>
      <dgm:t>
        <a:bodyPr/>
        <a:lstStyle/>
        <a:p>
          <a:endParaRPr lang="en-US"/>
        </a:p>
      </dgm:t>
    </dgm:pt>
    <dgm:pt modelId="{CB723AC8-B5A8-4040-A758-47B089C776D5}">
      <dgm:prSet phldrT="[Text]" custT="1"/>
      <dgm:spPr>
        <a:solidFill>
          <a:schemeClr val="accent1">
            <a:lumMod val="10000"/>
          </a:schemeClr>
        </a:solidFill>
      </dgm:spPr>
      <dgm:t>
        <a:bodyPr/>
        <a:lstStyle/>
        <a:p>
          <a:r>
            <a:rPr lang="en-US" sz="2300" dirty="0">
              <a:latin typeface="Calibri" pitchFamily="34" charset="0"/>
              <a:cs typeface="Calibri" pitchFamily="34" charset="0"/>
            </a:rPr>
            <a:t>Grow the number of high-performing district and charter schools in Cleveland and close and replace failing schools.</a:t>
          </a:r>
        </a:p>
      </dgm:t>
    </dgm:pt>
    <dgm:pt modelId="{0EBD18C4-1AAE-4304-8730-C98FFBDC341F}" type="parTrans" cxnId="{E439D59A-2540-468F-AE15-DF0DBD7ED7BD}">
      <dgm:prSet/>
      <dgm:spPr/>
      <dgm:t>
        <a:bodyPr/>
        <a:lstStyle/>
        <a:p>
          <a:endParaRPr lang="en-US"/>
        </a:p>
      </dgm:t>
    </dgm:pt>
    <dgm:pt modelId="{E395C7C3-08DC-4589-ABF7-BD4E92A05E56}" type="sibTrans" cxnId="{E439D59A-2540-468F-AE15-DF0DBD7ED7BD}">
      <dgm:prSet/>
      <dgm:spPr/>
      <dgm:t>
        <a:bodyPr/>
        <a:lstStyle/>
        <a:p>
          <a:endParaRPr lang="en-US"/>
        </a:p>
      </dgm:t>
    </dgm:pt>
    <dgm:pt modelId="{0A1135E6-A95F-4195-B3B7-F152B05FD440}">
      <dgm:prSet phldrT="[Text]" custT="1"/>
      <dgm:spPr>
        <a:solidFill>
          <a:schemeClr val="accent1">
            <a:lumMod val="25000"/>
          </a:schemeClr>
        </a:solidFill>
        <a:ln>
          <a:solidFill>
            <a:schemeClr val="accent1">
              <a:lumMod val="25000"/>
            </a:schemeClr>
          </a:solidFill>
        </a:ln>
      </dgm:spPr>
      <dgm:t>
        <a:bodyPr/>
        <a:lstStyle/>
        <a:p>
          <a:r>
            <a:rPr lang="en-US" sz="2300" spc="-10" dirty="0">
              <a:latin typeface="Calibri" pitchFamily="34" charset="0"/>
              <a:cs typeface="Calibri" pitchFamily="34" charset="0"/>
            </a:rPr>
            <a:t>Focus district's central office </a:t>
          </a:r>
          <a:r>
            <a:rPr lang="en-US" sz="2300" spc="-10" dirty="0" smtClean="0">
              <a:latin typeface="Calibri" pitchFamily="34" charset="0"/>
              <a:cs typeface="Calibri" pitchFamily="34" charset="0"/>
            </a:rPr>
            <a:t>on</a:t>
          </a:r>
          <a:br>
            <a:rPr lang="en-US" sz="2300" spc="-10" dirty="0" smtClean="0">
              <a:latin typeface="Calibri" pitchFamily="34" charset="0"/>
              <a:cs typeface="Calibri" pitchFamily="34" charset="0"/>
            </a:rPr>
          </a:br>
          <a:r>
            <a:rPr lang="en-US" sz="2300" spc="-10" dirty="0" smtClean="0">
              <a:latin typeface="Calibri" pitchFamily="34" charset="0"/>
              <a:cs typeface="Calibri" pitchFamily="34" charset="0"/>
            </a:rPr>
            <a:t> </a:t>
          </a:r>
          <a:r>
            <a:rPr lang="en-US" sz="2300" spc="-10" dirty="0">
              <a:latin typeface="Calibri" pitchFamily="34" charset="0"/>
              <a:cs typeface="Calibri" pitchFamily="34" charset="0"/>
            </a:rPr>
            <a:t>key </a:t>
          </a:r>
          <a:r>
            <a:rPr lang="en-US" sz="2300" spc="-10" baseline="0" dirty="0">
              <a:latin typeface="Calibri" pitchFamily="34" charset="0"/>
              <a:cs typeface="Calibri" pitchFamily="34" charset="0"/>
            </a:rPr>
            <a:t>support</a:t>
          </a:r>
          <a:r>
            <a:rPr lang="en-US" sz="2300" spc="-10" dirty="0">
              <a:latin typeface="Calibri" pitchFamily="34" charset="0"/>
              <a:cs typeface="Calibri" pitchFamily="34" charset="0"/>
            </a:rPr>
            <a:t> and governance roles and transfer authority </a:t>
          </a:r>
          <a:r>
            <a:rPr lang="en-US" sz="2300" spc="-10" dirty="0" smtClean="0">
              <a:latin typeface="Calibri" pitchFamily="34" charset="0"/>
              <a:cs typeface="Calibri" pitchFamily="34" charset="0"/>
            </a:rPr>
            <a:t>and</a:t>
          </a:r>
          <a:br>
            <a:rPr lang="en-US" sz="2300" spc="-10" dirty="0" smtClean="0">
              <a:latin typeface="Calibri" pitchFamily="34" charset="0"/>
              <a:cs typeface="Calibri" pitchFamily="34" charset="0"/>
            </a:rPr>
          </a:br>
          <a:r>
            <a:rPr lang="en-US" sz="2300" spc="-10" dirty="0" smtClean="0">
              <a:latin typeface="Calibri" pitchFamily="34" charset="0"/>
              <a:cs typeface="Calibri" pitchFamily="34" charset="0"/>
            </a:rPr>
            <a:t>resources </a:t>
          </a:r>
          <a:r>
            <a:rPr lang="en-US" sz="2300" spc="-10" dirty="0">
              <a:latin typeface="Calibri" pitchFamily="34" charset="0"/>
              <a:cs typeface="Calibri" pitchFamily="34" charset="0"/>
            </a:rPr>
            <a:t>to schools.</a:t>
          </a:r>
        </a:p>
      </dgm:t>
    </dgm:pt>
    <dgm:pt modelId="{98EA8E05-42F6-4D87-A2DD-55013F28E616}" type="parTrans" cxnId="{D59F2F99-F567-4E21-8A74-CE9A7226E1B4}">
      <dgm:prSet/>
      <dgm:spPr/>
      <dgm:t>
        <a:bodyPr/>
        <a:lstStyle/>
        <a:p>
          <a:endParaRPr lang="en-US"/>
        </a:p>
      </dgm:t>
    </dgm:pt>
    <dgm:pt modelId="{D00DFFD0-8A34-4E5F-949A-6D5E45038C56}" type="sibTrans" cxnId="{D59F2F99-F567-4E21-8A74-CE9A7226E1B4}">
      <dgm:prSet/>
      <dgm:spPr/>
      <dgm:t>
        <a:bodyPr/>
        <a:lstStyle/>
        <a:p>
          <a:endParaRPr lang="en-US"/>
        </a:p>
      </dgm:t>
    </dgm:pt>
    <dgm:pt modelId="{ADE1AC30-8200-45A8-B3D7-B4F0182296EE}">
      <dgm:prSet phldrT="[Text]" custT="1"/>
      <dgm:spPr>
        <a:solidFill>
          <a:schemeClr val="accent1">
            <a:lumMod val="50000"/>
          </a:schemeClr>
        </a:solidFill>
      </dgm:spPr>
      <dgm:t>
        <a:bodyPr/>
        <a:lstStyle/>
        <a:p>
          <a:r>
            <a:rPr lang="en-US" sz="2300" dirty="0">
              <a:latin typeface="Calibri" pitchFamily="34" charset="0"/>
              <a:cs typeface="Calibri" pitchFamily="34" charset="0"/>
            </a:rPr>
            <a:t>Create the Cleveland Transformation Alliance to ensure accountability for all </a:t>
          </a:r>
          <a:r>
            <a:rPr lang="en-US" sz="2300" dirty="0" smtClean="0">
              <a:latin typeface="Calibri" pitchFamily="34" charset="0"/>
              <a:cs typeface="Calibri" pitchFamily="34" charset="0"/>
            </a:rPr>
            <a:t>public schools </a:t>
          </a:r>
          <a:r>
            <a:rPr lang="en-US" sz="2300" dirty="0">
              <a:latin typeface="Calibri" pitchFamily="34" charset="0"/>
              <a:cs typeface="Calibri" pitchFamily="34" charset="0"/>
            </a:rPr>
            <a:t>in the city.</a:t>
          </a:r>
        </a:p>
      </dgm:t>
    </dgm:pt>
    <dgm:pt modelId="{553F4168-84D2-4E7B-AF16-F668F2549E35}" type="parTrans" cxnId="{996CA8E2-75EF-43E3-AEEA-1E28C4FAD21A}">
      <dgm:prSet/>
      <dgm:spPr/>
      <dgm:t>
        <a:bodyPr/>
        <a:lstStyle/>
        <a:p>
          <a:endParaRPr lang="en-US"/>
        </a:p>
      </dgm:t>
    </dgm:pt>
    <dgm:pt modelId="{15E328A7-0EE9-4633-A921-BC137F24381E}" type="sibTrans" cxnId="{996CA8E2-75EF-43E3-AEEA-1E28C4FAD21A}">
      <dgm:prSet/>
      <dgm:spPr/>
      <dgm:t>
        <a:bodyPr/>
        <a:lstStyle/>
        <a:p>
          <a:endParaRPr lang="en-US"/>
        </a:p>
      </dgm:t>
    </dgm:pt>
    <dgm:pt modelId="{D31078BD-16C8-4D5C-9229-A011EFFC36D0}">
      <dgm:prSet phldrT="[Text]" custT="1"/>
      <dgm:spPr>
        <a:gradFill flip="none" rotWithShape="0">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10800000" scaled="1"/>
          <a:tileRect/>
        </a:gradFill>
      </dgm:spPr>
      <dgm:t>
        <a:bodyPr/>
        <a:lstStyle/>
        <a:p>
          <a:r>
            <a:rPr lang="en-US" sz="2300" dirty="0">
              <a:latin typeface="Calibri" pitchFamily="34" charset="0"/>
              <a:cs typeface="Calibri" pitchFamily="34" charset="0"/>
            </a:rPr>
            <a:t>Invest and phase in high-leverage system reforms across all schools from preschool to </a:t>
          </a:r>
          <a:r>
            <a:rPr lang="en-US" sz="2300" dirty="0" smtClean="0">
              <a:latin typeface="Calibri" pitchFamily="34" charset="0"/>
              <a:cs typeface="Calibri" pitchFamily="34" charset="0"/>
            </a:rPr>
            <a:t>college and </a:t>
          </a:r>
          <a:r>
            <a:rPr lang="en-US" sz="2300" dirty="0">
              <a:latin typeface="Calibri" pitchFamily="34" charset="0"/>
              <a:cs typeface="Calibri" pitchFamily="34" charset="0"/>
            </a:rPr>
            <a:t>career.</a:t>
          </a:r>
        </a:p>
      </dgm:t>
    </dgm:pt>
    <dgm:pt modelId="{07C866F1-CC2D-4275-AE6C-D262B2394557}" type="parTrans" cxnId="{7E50C0DB-E379-4D9E-875C-0771EF18F21C}">
      <dgm:prSet/>
      <dgm:spPr/>
      <dgm:t>
        <a:bodyPr/>
        <a:lstStyle/>
        <a:p>
          <a:endParaRPr lang="en-US"/>
        </a:p>
      </dgm:t>
    </dgm:pt>
    <dgm:pt modelId="{52AFF116-BE57-49B8-BE9E-EAD672865A52}" type="sibTrans" cxnId="{7E50C0DB-E379-4D9E-875C-0771EF18F21C}">
      <dgm:prSet/>
      <dgm:spPr/>
      <dgm:t>
        <a:bodyPr/>
        <a:lstStyle/>
        <a:p>
          <a:endParaRPr lang="en-US"/>
        </a:p>
      </dgm:t>
    </dgm:pt>
    <dgm:pt modelId="{D32F4C64-575F-4ACD-84AD-0A6CCCE4DA83}" type="pres">
      <dgm:prSet presAssocID="{37F797D2-F4B3-47CF-ABCB-733803019F0F}" presName="diagram" presStyleCnt="0">
        <dgm:presLayoutVars>
          <dgm:chMax val="1"/>
          <dgm:dir/>
          <dgm:animLvl val="ctr"/>
          <dgm:resizeHandles val="exact"/>
        </dgm:presLayoutVars>
      </dgm:prSet>
      <dgm:spPr/>
      <dgm:t>
        <a:bodyPr/>
        <a:lstStyle/>
        <a:p>
          <a:endParaRPr lang="en-US"/>
        </a:p>
      </dgm:t>
    </dgm:pt>
    <dgm:pt modelId="{27808955-7A70-43AC-93EE-D67D4F06A038}" type="pres">
      <dgm:prSet presAssocID="{37F797D2-F4B3-47CF-ABCB-733803019F0F}" presName="matrix" presStyleCnt="0"/>
      <dgm:spPr/>
      <dgm:t>
        <a:bodyPr/>
        <a:lstStyle/>
        <a:p>
          <a:endParaRPr lang="en-US"/>
        </a:p>
      </dgm:t>
    </dgm:pt>
    <dgm:pt modelId="{51DE30A3-2914-48B1-B2B8-C0B5BCC99BD0}" type="pres">
      <dgm:prSet presAssocID="{37F797D2-F4B3-47CF-ABCB-733803019F0F}" presName="tile1" presStyleLbl="node1" presStyleIdx="0" presStyleCnt="4" custLinFactNeighborY="-727"/>
      <dgm:spPr/>
      <dgm:t>
        <a:bodyPr/>
        <a:lstStyle/>
        <a:p>
          <a:endParaRPr lang="en-US"/>
        </a:p>
      </dgm:t>
    </dgm:pt>
    <dgm:pt modelId="{F5EF3BDE-D54C-4307-8B6E-BB2A67AC6464}" type="pres">
      <dgm:prSet presAssocID="{37F797D2-F4B3-47CF-ABCB-733803019F0F}" presName="tile1text" presStyleLbl="node1" presStyleIdx="0" presStyleCnt="4">
        <dgm:presLayoutVars>
          <dgm:chMax val="0"/>
          <dgm:chPref val="0"/>
          <dgm:bulletEnabled val="1"/>
        </dgm:presLayoutVars>
      </dgm:prSet>
      <dgm:spPr/>
      <dgm:t>
        <a:bodyPr/>
        <a:lstStyle/>
        <a:p>
          <a:endParaRPr lang="en-US"/>
        </a:p>
      </dgm:t>
    </dgm:pt>
    <dgm:pt modelId="{24F9C908-531D-4E95-8DF8-F97C3D4DC38D}" type="pres">
      <dgm:prSet presAssocID="{37F797D2-F4B3-47CF-ABCB-733803019F0F}" presName="tile2" presStyleLbl="node1" presStyleIdx="1" presStyleCnt="4"/>
      <dgm:spPr/>
      <dgm:t>
        <a:bodyPr/>
        <a:lstStyle/>
        <a:p>
          <a:endParaRPr lang="en-US"/>
        </a:p>
      </dgm:t>
    </dgm:pt>
    <dgm:pt modelId="{7E62340F-F33A-4F9B-8DF1-5280251C453D}" type="pres">
      <dgm:prSet presAssocID="{37F797D2-F4B3-47CF-ABCB-733803019F0F}" presName="tile2text" presStyleLbl="node1" presStyleIdx="1" presStyleCnt="4">
        <dgm:presLayoutVars>
          <dgm:chMax val="0"/>
          <dgm:chPref val="0"/>
          <dgm:bulletEnabled val="1"/>
        </dgm:presLayoutVars>
      </dgm:prSet>
      <dgm:spPr/>
      <dgm:t>
        <a:bodyPr/>
        <a:lstStyle/>
        <a:p>
          <a:endParaRPr lang="en-US"/>
        </a:p>
      </dgm:t>
    </dgm:pt>
    <dgm:pt modelId="{DADE2D27-B6F6-4D30-B7DE-C89044BF83DF}" type="pres">
      <dgm:prSet presAssocID="{37F797D2-F4B3-47CF-ABCB-733803019F0F}" presName="tile3" presStyleLbl="node1" presStyleIdx="2" presStyleCnt="4"/>
      <dgm:spPr/>
      <dgm:t>
        <a:bodyPr/>
        <a:lstStyle/>
        <a:p>
          <a:endParaRPr lang="en-US"/>
        </a:p>
      </dgm:t>
    </dgm:pt>
    <dgm:pt modelId="{E43A79B8-15EB-4B7F-B323-253E8347CE68}" type="pres">
      <dgm:prSet presAssocID="{37F797D2-F4B3-47CF-ABCB-733803019F0F}" presName="tile3text" presStyleLbl="node1" presStyleIdx="2" presStyleCnt="4">
        <dgm:presLayoutVars>
          <dgm:chMax val="0"/>
          <dgm:chPref val="0"/>
          <dgm:bulletEnabled val="1"/>
        </dgm:presLayoutVars>
      </dgm:prSet>
      <dgm:spPr/>
      <dgm:t>
        <a:bodyPr/>
        <a:lstStyle/>
        <a:p>
          <a:endParaRPr lang="en-US"/>
        </a:p>
      </dgm:t>
    </dgm:pt>
    <dgm:pt modelId="{7B62AB89-0497-40C6-9DCA-6CEB42DB0FA9}" type="pres">
      <dgm:prSet presAssocID="{37F797D2-F4B3-47CF-ABCB-733803019F0F}" presName="tile4" presStyleLbl="node1" presStyleIdx="3" presStyleCnt="4"/>
      <dgm:spPr/>
      <dgm:t>
        <a:bodyPr/>
        <a:lstStyle/>
        <a:p>
          <a:endParaRPr lang="en-US"/>
        </a:p>
      </dgm:t>
    </dgm:pt>
    <dgm:pt modelId="{DD14290B-469F-49C1-A790-33FDAEEA845D}" type="pres">
      <dgm:prSet presAssocID="{37F797D2-F4B3-47CF-ABCB-733803019F0F}" presName="tile4text" presStyleLbl="node1" presStyleIdx="3" presStyleCnt="4">
        <dgm:presLayoutVars>
          <dgm:chMax val="0"/>
          <dgm:chPref val="0"/>
          <dgm:bulletEnabled val="1"/>
        </dgm:presLayoutVars>
      </dgm:prSet>
      <dgm:spPr/>
      <dgm:t>
        <a:bodyPr/>
        <a:lstStyle/>
        <a:p>
          <a:endParaRPr lang="en-US"/>
        </a:p>
      </dgm:t>
    </dgm:pt>
    <dgm:pt modelId="{D02198DB-055D-43F9-A7E2-F507823BFBC5}" type="pres">
      <dgm:prSet presAssocID="{37F797D2-F4B3-47CF-ABCB-733803019F0F}" presName="centerTile" presStyleLbl="fgShp" presStyleIdx="0" presStyleCnt="1" custScaleX="152443" custScaleY="109047" custLinFactNeighborY="-716">
        <dgm:presLayoutVars>
          <dgm:chMax val="0"/>
          <dgm:chPref val="0"/>
        </dgm:presLayoutVars>
      </dgm:prSet>
      <dgm:spPr/>
      <dgm:t>
        <a:bodyPr/>
        <a:lstStyle/>
        <a:p>
          <a:endParaRPr lang="en-US"/>
        </a:p>
      </dgm:t>
    </dgm:pt>
  </dgm:ptLst>
  <dgm:cxnLst>
    <dgm:cxn modelId="{996CA8E2-75EF-43E3-AEEA-1E28C4FAD21A}" srcId="{D3AAC787-3EF8-4265-A251-515F0D4BF48E}" destId="{ADE1AC30-8200-45A8-B3D7-B4F0182296EE}" srcOrd="2" destOrd="0" parTransId="{553F4168-84D2-4E7B-AF16-F668F2549E35}" sibTransId="{15E328A7-0EE9-4633-A921-BC137F24381E}"/>
    <dgm:cxn modelId="{6FC48D2D-4299-430C-8195-B7BB930450F9}" srcId="{37F797D2-F4B3-47CF-ABCB-733803019F0F}" destId="{D3AAC787-3EF8-4265-A251-515F0D4BF48E}" srcOrd="0" destOrd="0" parTransId="{2B1AF8BB-DDC6-473D-980C-2229AD4B3E8D}" sibTransId="{9E8BF320-8A4E-4B21-AA4A-6C9BC0DAF969}"/>
    <dgm:cxn modelId="{A6F0F380-11F9-4286-B785-1E766437393E}" type="presOf" srcId="{0A1135E6-A95F-4195-B3B7-F152B05FD440}" destId="{7E62340F-F33A-4F9B-8DF1-5280251C453D}" srcOrd="1" destOrd="0" presId="urn:microsoft.com/office/officeart/2005/8/layout/matrix1"/>
    <dgm:cxn modelId="{7E50C0DB-E379-4D9E-875C-0771EF18F21C}" srcId="{D3AAC787-3EF8-4265-A251-515F0D4BF48E}" destId="{D31078BD-16C8-4D5C-9229-A011EFFC36D0}" srcOrd="3" destOrd="0" parTransId="{07C866F1-CC2D-4275-AE6C-D262B2394557}" sibTransId="{52AFF116-BE57-49B8-BE9E-EAD672865A52}"/>
    <dgm:cxn modelId="{CC0509B0-63B9-4CE3-8F52-660D13C4F8DB}" type="presOf" srcId="{CB723AC8-B5A8-4040-A758-47B089C776D5}" destId="{51DE30A3-2914-48B1-B2B8-C0B5BCC99BD0}" srcOrd="0" destOrd="0" presId="urn:microsoft.com/office/officeart/2005/8/layout/matrix1"/>
    <dgm:cxn modelId="{0E4B6F00-E78B-410F-8FCF-CE0A323257AE}" type="presOf" srcId="{37F797D2-F4B3-47CF-ABCB-733803019F0F}" destId="{D32F4C64-575F-4ACD-84AD-0A6CCCE4DA83}" srcOrd="0" destOrd="0" presId="urn:microsoft.com/office/officeart/2005/8/layout/matrix1"/>
    <dgm:cxn modelId="{7D2D84EF-661F-4CA0-A667-7831C5A247B4}" type="presOf" srcId="{ADE1AC30-8200-45A8-B3D7-B4F0182296EE}" destId="{E43A79B8-15EB-4B7F-B323-253E8347CE68}" srcOrd="1" destOrd="0" presId="urn:microsoft.com/office/officeart/2005/8/layout/matrix1"/>
    <dgm:cxn modelId="{D59F2F99-F567-4E21-8A74-CE9A7226E1B4}" srcId="{D3AAC787-3EF8-4265-A251-515F0D4BF48E}" destId="{0A1135E6-A95F-4195-B3B7-F152B05FD440}" srcOrd="1" destOrd="0" parTransId="{98EA8E05-42F6-4D87-A2DD-55013F28E616}" sibTransId="{D00DFFD0-8A34-4E5F-949A-6D5E45038C56}"/>
    <dgm:cxn modelId="{8FA6F27F-90C7-4FCB-81BA-8B2245927410}" type="presOf" srcId="{D31078BD-16C8-4D5C-9229-A011EFFC36D0}" destId="{7B62AB89-0497-40C6-9DCA-6CEB42DB0FA9}" srcOrd="0" destOrd="0" presId="urn:microsoft.com/office/officeart/2005/8/layout/matrix1"/>
    <dgm:cxn modelId="{E439D59A-2540-468F-AE15-DF0DBD7ED7BD}" srcId="{D3AAC787-3EF8-4265-A251-515F0D4BF48E}" destId="{CB723AC8-B5A8-4040-A758-47B089C776D5}" srcOrd="0" destOrd="0" parTransId="{0EBD18C4-1AAE-4304-8730-C98FFBDC341F}" sibTransId="{E395C7C3-08DC-4589-ABF7-BD4E92A05E56}"/>
    <dgm:cxn modelId="{E9FFA7AE-F782-4C84-9514-10C82C5A21FE}" type="presOf" srcId="{0A1135E6-A95F-4195-B3B7-F152B05FD440}" destId="{24F9C908-531D-4E95-8DF8-F97C3D4DC38D}" srcOrd="0" destOrd="0" presId="urn:microsoft.com/office/officeart/2005/8/layout/matrix1"/>
    <dgm:cxn modelId="{4B92FED0-E6E7-473C-A375-11701EC5A765}" type="presOf" srcId="{D31078BD-16C8-4D5C-9229-A011EFFC36D0}" destId="{DD14290B-469F-49C1-A790-33FDAEEA845D}" srcOrd="1" destOrd="0" presId="urn:microsoft.com/office/officeart/2005/8/layout/matrix1"/>
    <dgm:cxn modelId="{D75268D8-FF6A-4991-8A2F-E9ED72DC31AA}" type="presOf" srcId="{CB723AC8-B5A8-4040-A758-47B089C776D5}" destId="{F5EF3BDE-D54C-4307-8B6E-BB2A67AC6464}" srcOrd="1" destOrd="0" presId="urn:microsoft.com/office/officeart/2005/8/layout/matrix1"/>
    <dgm:cxn modelId="{91BB9FD1-09B9-4F0E-B458-AF53EFE05CFA}" type="presOf" srcId="{ADE1AC30-8200-45A8-B3D7-B4F0182296EE}" destId="{DADE2D27-B6F6-4D30-B7DE-C89044BF83DF}" srcOrd="0" destOrd="0" presId="urn:microsoft.com/office/officeart/2005/8/layout/matrix1"/>
    <dgm:cxn modelId="{3E6A89D6-E571-4103-A8E0-1F1521131230}" type="presOf" srcId="{D3AAC787-3EF8-4265-A251-515F0D4BF48E}" destId="{D02198DB-055D-43F9-A7E2-F507823BFBC5}" srcOrd="0" destOrd="0" presId="urn:microsoft.com/office/officeart/2005/8/layout/matrix1"/>
    <dgm:cxn modelId="{90870B85-37EF-4D78-B132-FEECE6FBEF0B}" type="presParOf" srcId="{D32F4C64-575F-4ACD-84AD-0A6CCCE4DA83}" destId="{27808955-7A70-43AC-93EE-D67D4F06A038}" srcOrd="0" destOrd="0" presId="urn:microsoft.com/office/officeart/2005/8/layout/matrix1"/>
    <dgm:cxn modelId="{BF3DA2E6-45FF-4092-ADF5-01E6277638AC}" type="presParOf" srcId="{27808955-7A70-43AC-93EE-D67D4F06A038}" destId="{51DE30A3-2914-48B1-B2B8-C0B5BCC99BD0}" srcOrd="0" destOrd="0" presId="urn:microsoft.com/office/officeart/2005/8/layout/matrix1"/>
    <dgm:cxn modelId="{3D66D0E6-7375-4254-AC11-7ECEF92EB0B9}" type="presParOf" srcId="{27808955-7A70-43AC-93EE-D67D4F06A038}" destId="{F5EF3BDE-D54C-4307-8B6E-BB2A67AC6464}" srcOrd="1" destOrd="0" presId="urn:microsoft.com/office/officeart/2005/8/layout/matrix1"/>
    <dgm:cxn modelId="{03244FCE-2209-46AE-B2C7-6AA7F64380E5}" type="presParOf" srcId="{27808955-7A70-43AC-93EE-D67D4F06A038}" destId="{24F9C908-531D-4E95-8DF8-F97C3D4DC38D}" srcOrd="2" destOrd="0" presId="urn:microsoft.com/office/officeart/2005/8/layout/matrix1"/>
    <dgm:cxn modelId="{4803401E-51B5-4CB9-B5F5-CD0EB1D3367E}" type="presParOf" srcId="{27808955-7A70-43AC-93EE-D67D4F06A038}" destId="{7E62340F-F33A-4F9B-8DF1-5280251C453D}" srcOrd="3" destOrd="0" presId="urn:microsoft.com/office/officeart/2005/8/layout/matrix1"/>
    <dgm:cxn modelId="{1E36B1B6-0504-4F5B-BF20-98F7977CD121}" type="presParOf" srcId="{27808955-7A70-43AC-93EE-D67D4F06A038}" destId="{DADE2D27-B6F6-4D30-B7DE-C89044BF83DF}" srcOrd="4" destOrd="0" presId="urn:microsoft.com/office/officeart/2005/8/layout/matrix1"/>
    <dgm:cxn modelId="{8AA62BB5-BC82-4776-92AB-D6B1D50B9773}" type="presParOf" srcId="{27808955-7A70-43AC-93EE-D67D4F06A038}" destId="{E43A79B8-15EB-4B7F-B323-253E8347CE68}" srcOrd="5" destOrd="0" presId="urn:microsoft.com/office/officeart/2005/8/layout/matrix1"/>
    <dgm:cxn modelId="{9761AF2D-55E9-4952-82E0-7AE1ED47DCE2}" type="presParOf" srcId="{27808955-7A70-43AC-93EE-D67D4F06A038}" destId="{7B62AB89-0497-40C6-9DCA-6CEB42DB0FA9}" srcOrd="6" destOrd="0" presId="urn:microsoft.com/office/officeart/2005/8/layout/matrix1"/>
    <dgm:cxn modelId="{5E72BE75-F2C1-438A-B15F-8269F32E27DF}" type="presParOf" srcId="{27808955-7A70-43AC-93EE-D67D4F06A038}" destId="{DD14290B-469F-49C1-A790-33FDAEEA845D}" srcOrd="7" destOrd="0" presId="urn:microsoft.com/office/officeart/2005/8/layout/matrix1"/>
    <dgm:cxn modelId="{EFE44192-64D0-4114-A96D-D6E23F3BFAE7}" type="presParOf" srcId="{D32F4C64-575F-4ACD-84AD-0A6CCCE4DA83}" destId="{D02198DB-055D-43F9-A7E2-F507823BFBC5}" srcOrd="1" destOrd="0" presId="urn:microsoft.com/office/officeart/2005/8/layout/matrix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97FD1C-525A-41CA-9348-01A91E8B939E}" type="doc">
      <dgm:prSet loTypeId="urn:microsoft.com/office/officeart/2005/8/layout/hierarchy4" loCatId="relationship" qsTypeId="urn:microsoft.com/office/officeart/2005/8/quickstyle/simple3" qsCatId="simple" csTypeId="urn:microsoft.com/office/officeart/2005/8/colors/accent0_1" csCatId="mainScheme" phldr="1"/>
      <dgm:spPr/>
      <dgm:t>
        <a:bodyPr/>
        <a:lstStyle/>
        <a:p>
          <a:endParaRPr lang="en-US"/>
        </a:p>
      </dgm:t>
    </dgm:pt>
    <dgm:pt modelId="{B65F229C-6DCC-419F-84FD-9811B8ED4A21}">
      <dgm:prSet phldrT="[Text]" custT="1"/>
      <dgm: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solidFill>
            <a:srgbClr val="006666"/>
          </a:solidFill>
        </a:ln>
      </dgm:spPr>
      <dgm:t>
        <a:bodyPr/>
        <a:lstStyle/>
        <a:p>
          <a:r>
            <a:rPr lang="en-US" sz="2300" b="1" dirty="0" smtClean="0">
              <a:latin typeface="Calibri" pitchFamily="34" charset="0"/>
              <a:cs typeface="Calibri" pitchFamily="34" charset="0"/>
            </a:rPr>
            <a:t>High quality</a:t>
          </a:r>
          <a:br>
            <a:rPr lang="en-US" sz="2300" b="1" dirty="0" smtClean="0">
              <a:latin typeface="Calibri" pitchFamily="34" charset="0"/>
              <a:cs typeface="Calibri" pitchFamily="34" charset="0"/>
            </a:rPr>
          </a:br>
          <a:r>
            <a:rPr lang="en-US" sz="2300" b="1" dirty="0" smtClean="0">
              <a:latin typeface="Calibri" pitchFamily="34" charset="0"/>
              <a:cs typeface="Calibri" pitchFamily="34" charset="0"/>
            </a:rPr>
            <a:t>preschool education</a:t>
          </a:r>
          <a:endParaRPr lang="en-US" sz="2300" b="1" dirty="0">
            <a:latin typeface="Calibri" pitchFamily="34" charset="0"/>
            <a:cs typeface="Calibri" pitchFamily="34" charset="0"/>
          </a:endParaRPr>
        </a:p>
      </dgm:t>
    </dgm:pt>
    <dgm:pt modelId="{BFEF91A7-FE2E-4426-89DC-1AC3E2AD12FB}" type="parTrans" cxnId="{A9E87E1E-9178-4856-9173-2E092060CB94}">
      <dgm:prSet/>
      <dgm:spPr/>
      <dgm:t>
        <a:bodyPr/>
        <a:lstStyle/>
        <a:p>
          <a:endParaRPr lang="en-US" sz="1500">
            <a:latin typeface="+mn-lt"/>
          </a:endParaRPr>
        </a:p>
      </dgm:t>
    </dgm:pt>
    <dgm:pt modelId="{1FCBC2F3-C116-4639-A2B4-FF5A6E2E7AE9}" type="sibTrans" cxnId="{A9E87E1E-9178-4856-9173-2E092060CB94}">
      <dgm:prSet/>
      <dgm:spPr/>
      <dgm:t>
        <a:bodyPr/>
        <a:lstStyle/>
        <a:p>
          <a:endParaRPr lang="en-US" sz="1500">
            <a:latin typeface="+mn-lt"/>
          </a:endParaRPr>
        </a:p>
      </dgm:t>
    </dgm:pt>
    <dgm:pt modelId="{D6D949DD-09C8-4CA8-90E5-AFFABD769831}">
      <dgm:prSet phldrT="[Text]" custT="1"/>
      <dgm: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solidFill>
            <a:srgbClr val="006666"/>
          </a:solidFill>
        </a:ln>
      </dgm:spPr>
      <dgm:t>
        <a:bodyPr/>
        <a:lstStyle/>
        <a:p>
          <a:r>
            <a:rPr lang="en-US" sz="2300" b="1" dirty="0" smtClean="0">
              <a:latin typeface="Calibri" pitchFamily="34" charset="0"/>
              <a:cs typeface="Calibri" pitchFamily="34" charset="0"/>
            </a:rPr>
            <a:t>College and workforce readiness</a:t>
          </a:r>
          <a:endParaRPr lang="en-US" sz="2300" b="1" dirty="0">
            <a:latin typeface="Calibri" pitchFamily="34" charset="0"/>
            <a:cs typeface="Calibri" pitchFamily="34" charset="0"/>
          </a:endParaRPr>
        </a:p>
      </dgm:t>
    </dgm:pt>
    <dgm:pt modelId="{C20BC575-D1E9-4B02-BD81-CB844DA3783D}" type="parTrans" cxnId="{C04BA2DF-C3AB-4224-B6F2-6143138C61F2}">
      <dgm:prSet/>
      <dgm:spPr/>
      <dgm:t>
        <a:bodyPr/>
        <a:lstStyle/>
        <a:p>
          <a:endParaRPr lang="en-US" sz="1500">
            <a:latin typeface="+mn-lt"/>
          </a:endParaRPr>
        </a:p>
      </dgm:t>
    </dgm:pt>
    <dgm:pt modelId="{79A5238C-CB37-4125-B6FB-2D1B99D002FD}" type="sibTrans" cxnId="{C04BA2DF-C3AB-4224-B6F2-6143138C61F2}">
      <dgm:prSet/>
      <dgm:spPr/>
      <dgm:t>
        <a:bodyPr/>
        <a:lstStyle/>
        <a:p>
          <a:endParaRPr lang="en-US" sz="1500">
            <a:latin typeface="+mn-lt"/>
          </a:endParaRPr>
        </a:p>
      </dgm:t>
    </dgm:pt>
    <dgm:pt modelId="{E9A1DA68-93D4-4B8C-8FE1-494E36CC8606}">
      <dgm:prSet phldrT="[Text]" custT="1"/>
      <dgm: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solidFill>
            <a:srgbClr val="006666"/>
          </a:solidFill>
        </a:ln>
      </dgm:spPr>
      <dgm:t>
        <a:bodyPr/>
        <a:lstStyle/>
        <a:p>
          <a:r>
            <a:rPr lang="en-US" sz="2300" b="1" dirty="0" smtClean="0">
              <a:latin typeface="Calibri" pitchFamily="34" charset="0"/>
              <a:cs typeface="Calibri" pitchFamily="34" charset="0"/>
            </a:rPr>
            <a:t>Year-round calendar</a:t>
          </a:r>
          <a:endParaRPr lang="en-US" sz="2300" b="1" dirty="0">
            <a:latin typeface="Calibri" pitchFamily="34" charset="0"/>
            <a:cs typeface="Calibri" pitchFamily="34" charset="0"/>
          </a:endParaRPr>
        </a:p>
      </dgm:t>
    </dgm:pt>
    <dgm:pt modelId="{5EE60857-BBA8-4FDE-9F28-D717DF05B44B}" type="parTrans" cxnId="{9688A1C6-9FB4-4A1F-A12F-AE7140536871}">
      <dgm:prSet/>
      <dgm:spPr/>
      <dgm:t>
        <a:bodyPr/>
        <a:lstStyle/>
        <a:p>
          <a:endParaRPr lang="en-US" sz="1500">
            <a:latin typeface="+mn-lt"/>
          </a:endParaRPr>
        </a:p>
      </dgm:t>
    </dgm:pt>
    <dgm:pt modelId="{C4D6D405-857E-4C7E-9232-BEC9BCAD86A3}" type="sibTrans" cxnId="{9688A1C6-9FB4-4A1F-A12F-AE7140536871}">
      <dgm:prSet/>
      <dgm:spPr/>
      <dgm:t>
        <a:bodyPr/>
        <a:lstStyle/>
        <a:p>
          <a:endParaRPr lang="en-US" sz="1500">
            <a:latin typeface="+mn-lt"/>
          </a:endParaRPr>
        </a:p>
      </dgm:t>
    </dgm:pt>
    <dgm:pt modelId="{E9AC186A-0C11-446D-8EE0-A02F06C8EF28}" type="pres">
      <dgm:prSet presAssocID="{B997FD1C-525A-41CA-9348-01A91E8B939E}" presName="Name0" presStyleCnt="0">
        <dgm:presLayoutVars>
          <dgm:chPref val="1"/>
          <dgm:dir/>
          <dgm:animOne val="branch"/>
          <dgm:animLvl val="lvl"/>
          <dgm:resizeHandles/>
        </dgm:presLayoutVars>
      </dgm:prSet>
      <dgm:spPr/>
      <dgm:t>
        <a:bodyPr/>
        <a:lstStyle/>
        <a:p>
          <a:endParaRPr lang="en-US"/>
        </a:p>
      </dgm:t>
    </dgm:pt>
    <dgm:pt modelId="{2FCBF4EC-48E5-4DB2-8B3A-8E124672B98D}" type="pres">
      <dgm:prSet presAssocID="{B65F229C-6DCC-419F-84FD-9811B8ED4A21}" presName="vertOne" presStyleCnt="0"/>
      <dgm:spPr/>
    </dgm:pt>
    <dgm:pt modelId="{B5A607A2-E9A2-4254-A3DB-32ECE26C9D3F}" type="pres">
      <dgm:prSet presAssocID="{B65F229C-6DCC-419F-84FD-9811B8ED4A21}" presName="txOne" presStyleLbl="node0" presStyleIdx="0" presStyleCnt="3" custScaleX="68949" custScaleY="97333" custLinFactNeighborX="7229">
        <dgm:presLayoutVars>
          <dgm:chPref val="3"/>
        </dgm:presLayoutVars>
      </dgm:prSet>
      <dgm:spPr/>
      <dgm:t>
        <a:bodyPr/>
        <a:lstStyle/>
        <a:p>
          <a:endParaRPr lang="en-US"/>
        </a:p>
      </dgm:t>
    </dgm:pt>
    <dgm:pt modelId="{56952B29-0294-484C-A2B2-2B60DC3F14B2}" type="pres">
      <dgm:prSet presAssocID="{B65F229C-6DCC-419F-84FD-9811B8ED4A21}" presName="horzOne" presStyleCnt="0"/>
      <dgm:spPr/>
    </dgm:pt>
    <dgm:pt modelId="{0786A72B-F0F1-40D8-B922-E2818EFD46F8}" type="pres">
      <dgm:prSet presAssocID="{1FCBC2F3-C116-4639-A2B4-FF5A6E2E7AE9}" presName="sibSpaceOne" presStyleCnt="0"/>
      <dgm:spPr/>
    </dgm:pt>
    <dgm:pt modelId="{48EAA072-B768-4C0F-BC99-221F2CFE699A}" type="pres">
      <dgm:prSet presAssocID="{D6D949DD-09C8-4CA8-90E5-AFFABD769831}" presName="vertOne" presStyleCnt="0"/>
      <dgm:spPr/>
    </dgm:pt>
    <dgm:pt modelId="{EBE58436-A81B-42E9-B318-0240268DB087}" type="pres">
      <dgm:prSet presAssocID="{D6D949DD-09C8-4CA8-90E5-AFFABD769831}" presName="txOne" presStyleLbl="node0" presStyleIdx="1" presStyleCnt="3" custScaleX="68708" custScaleY="97333" custLinFactNeighborY="143">
        <dgm:presLayoutVars>
          <dgm:chPref val="3"/>
        </dgm:presLayoutVars>
      </dgm:prSet>
      <dgm:spPr/>
      <dgm:t>
        <a:bodyPr/>
        <a:lstStyle/>
        <a:p>
          <a:endParaRPr lang="en-US"/>
        </a:p>
      </dgm:t>
    </dgm:pt>
    <dgm:pt modelId="{9BD26F0A-8989-44BC-B771-C6C4A219E76F}" type="pres">
      <dgm:prSet presAssocID="{D6D949DD-09C8-4CA8-90E5-AFFABD769831}" presName="horzOne" presStyleCnt="0"/>
      <dgm:spPr/>
    </dgm:pt>
    <dgm:pt modelId="{8C620416-934E-4828-9400-7B4032F891DB}" type="pres">
      <dgm:prSet presAssocID="{79A5238C-CB37-4125-B6FB-2D1B99D002FD}" presName="sibSpaceOne" presStyleCnt="0"/>
      <dgm:spPr/>
    </dgm:pt>
    <dgm:pt modelId="{EE17932C-8893-49FC-B8B0-A8EF1EACC158}" type="pres">
      <dgm:prSet presAssocID="{E9A1DA68-93D4-4B8C-8FE1-494E36CC8606}" presName="vertOne" presStyleCnt="0"/>
      <dgm:spPr/>
    </dgm:pt>
    <dgm:pt modelId="{B4D39E76-AF08-4518-B9DF-CDA0CA62EFB5}" type="pres">
      <dgm:prSet presAssocID="{E9A1DA68-93D4-4B8C-8FE1-494E36CC8606}" presName="txOne" presStyleLbl="node0" presStyleIdx="2" presStyleCnt="3" custScaleX="68869" custScaleY="97333" custLinFactNeighborX="-6694">
        <dgm:presLayoutVars>
          <dgm:chPref val="3"/>
        </dgm:presLayoutVars>
      </dgm:prSet>
      <dgm:spPr/>
      <dgm:t>
        <a:bodyPr/>
        <a:lstStyle/>
        <a:p>
          <a:endParaRPr lang="en-US"/>
        </a:p>
      </dgm:t>
    </dgm:pt>
    <dgm:pt modelId="{58750934-AED1-410E-BB2F-36656CA7F074}" type="pres">
      <dgm:prSet presAssocID="{E9A1DA68-93D4-4B8C-8FE1-494E36CC8606}" presName="horzOne" presStyleCnt="0"/>
      <dgm:spPr/>
    </dgm:pt>
  </dgm:ptLst>
  <dgm:cxnLst>
    <dgm:cxn modelId="{F5AEDD78-1475-4656-A559-0FC0D13C2ECF}" type="presOf" srcId="{B65F229C-6DCC-419F-84FD-9811B8ED4A21}" destId="{B5A607A2-E9A2-4254-A3DB-32ECE26C9D3F}" srcOrd="0" destOrd="0" presId="urn:microsoft.com/office/officeart/2005/8/layout/hierarchy4"/>
    <dgm:cxn modelId="{46AD5209-32A2-41D7-81EB-7B77AF522EBF}" type="presOf" srcId="{B997FD1C-525A-41CA-9348-01A91E8B939E}" destId="{E9AC186A-0C11-446D-8EE0-A02F06C8EF28}" srcOrd="0" destOrd="0" presId="urn:microsoft.com/office/officeart/2005/8/layout/hierarchy4"/>
    <dgm:cxn modelId="{7A0B4987-24D5-47AF-9385-511F96142FAD}" type="presOf" srcId="{D6D949DD-09C8-4CA8-90E5-AFFABD769831}" destId="{EBE58436-A81B-42E9-B318-0240268DB087}" srcOrd="0" destOrd="0" presId="urn:microsoft.com/office/officeart/2005/8/layout/hierarchy4"/>
    <dgm:cxn modelId="{9688A1C6-9FB4-4A1F-A12F-AE7140536871}" srcId="{B997FD1C-525A-41CA-9348-01A91E8B939E}" destId="{E9A1DA68-93D4-4B8C-8FE1-494E36CC8606}" srcOrd="2" destOrd="0" parTransId="{5EE60857-BBA8-4FDE-9F28-D717DF05B44B}" sibTransId="{C4D6D405-857E-4C7E-9232-BEC9BCAD86A3}"/>
    <dgm:cxn modelId="{C04BA2DF-C3AB-4224-B6F2-6143138C61F2}" srcId="{B997FD1C-525A-41CA-9348-01A91E8B939E}" destId="{D6D949DD-09C8-4CA8-90E5-AFFABD769831}" srcOrd="1" destOrd="0" parTransId="{C20BC575-D1E9-4B02-BD81-CB844DA3783D}" sibTransId="{79A5238C-CB37-4125-B6FB-2D1B99D002FD}"/>
    <dgm:cxn modelId="{A9E87E1E-9178-4856-9173-2E092060CB94}" srcId="{B997FD1C-525A-41CA-9348-01A91E8B939E}" destId="{B65F229C-6DCC-419F-84FD-9811B8ED4A21}" srcOrd="0" destOrd="0" parTransId="{BFEF91A7-FE2E-4426-89DC-1AC3E2AD12FB}" sibTransId="{1FCBC2F3-C116-4639-A2B4-FF5A6E2E7AE9}"/>
    <dgm:cxn modelId="{847F32E8-2A7A-4D70-A6C5-EC0B56424669}" type="presOf" srcId="{E9A1DA68-93D4-4B8C-8FE1-494E36CC8606}" destId="{B4D39E76-AF08-4518-B9DF-CDA0CA62EFB5}" srcOrd="0" destOrd="0" presId="urn:microsoft.com/office/officeart/2005/8/layout/hierarchy4"/>
    <dgm:cxn modelId="{63D1C9A2-99BB-4CB4-A27C-6B79DBA12499}" type="presParOf" srcId="{E9AC186A-0C11-446D-8EE0-A02F06C8EF28}" destId="{2FCBF4EC-48E5-4DB2-8B3A-8E124672B98D}" srcOrd="0" destOrd="0" presId="urn:microsoft.com/office/officeart/2005/8/layout/hierarchy4"/>
    <dgm:cxn modelId="{9CD10BC4-D0E3-4861-A15A-5F4265771AD9}" type="presParOf" srcId="{2FCBF4EC-48E5-4DB2-8B3A-8E124672B98D}" destId="{B5A607A2-E9A2-4254-A3DB-32ECE26C9D3F}" srcOrd="0" destOrd="0" presId="urn:microsoft.com/office/officeart/2005/8/layout/hierarchy4"/>
    <dgm:cxn modelId="{F85779D8-0EA2-46F6-88F3-6356655038E0}" type="presParOf" srcId="{2FCBF4EC-48E5-4DB2-8B3A-8E124672B98D}" destId="{56952B29-0294-484C-A2B2-2B60DC3F14B2}" srcOrd="1" destOrd="0" presId="urn:microsoft.com/office/officeart/2005/8/layout/hierarchy4"/>
    <dgm:cxn modelId="{2B35E89E-B770-42A4-80A0-867FA7ABC1D8}" type="presParOf" srcId="{E9AC186A-0C11-446D-8EE0-A02F06C8EF28}" destId="{0786A72B-F0F1-40D8-B922-E2818EFD46F8}" srcOrd="1" destOrd="0" presId="urn:microsoft.com/office/officeart/2005/8/layout/hierarchy4"/>
    <dgm:cxn modelId="{1DDF9A4D-045D-434C-8A90-56B76C4937D4}" type="presParOf" srcId="{E9AC186A-0C11-446D-8EE0-A02F06C8EF28}" destId="{48EAA072-B768-4C0F-BC99-221F2CFE699A}" srcOrd="2" destOrd="0" presId="urn:microsoft.com/office/officeart/2005/8/layout/hierarchy4"/>
    <dgm:cxn modelId="{5CFA82DC-FC68-4956-92D1-DB391C9BC430}" type="presParOf" srcId="{48EAA072-B768-4C0F-BC99-221F2CFE699A}" destId="{EBE58436-A81B-42E9-B318-0240268DB087}" srcOrd="0" destOrd="0" presId="urn:microsoft.com/office/officeart/2005/8/layout/hierarchy4"/>
    <dgm:cxn modelId="{AA30E215-DDA5-4010-A189-A973D1951DD0}" type="presParOf" srcId="{48EAA072-B768-4C0F-BC99-221F2CFE699A}" destId="{9BD26F0A-8989-44BC-B771-C6C4A219E76F}" srcOrd="1" destOrd="0" presId="urn:microsoft.com/office/officeart/2005/8/layout/hierarchy4"/>
    <dgm:cxn modelId="{32FC1F3E-AA13-4855-999A-E58791228B43}" type="presParOf" srcId="{E9AC186A-0C11-446D-8EE0-A02F06C8EF28}" destId="{8C620416-934E-4828-9400-7B4032F891DB}" srcOrd="3" destOrd="0" presId="urn:microsoft.com/office/officeart/2005/8/layout/hierarchy4"/>
    <dgm:cxn modelId="{81A8DF75-700A-4269-89A7-95952B0DCB89}" type="presParOf" srcId="{E9AC186A-0C11-446D-8EE0-A02F06C8EF28}" destId="{EE17932C-8893-49FC-B8B0-A8EF1EACC158}" srcOrd="4" destOrd="0" presId="urn:microsoft.com/office/officeart/2005/8/layout/hierarchy4"/>
    <dgm:cxn modelId="{7C6923AF-30AF-487E-8A47-20E5F4627DD3}" type="presParOf" srcId="{EE17932C-8893-49FC-B8B0-A8EF1EACC158}" destId="{B4D39E76-AF08-4518-B9DF-CDA0CA62EFB5}" srcOrd="0" destOrd="0" presId="urn:microsoft.com/office/officeart/2005/8/layout/hierarchy4"/>
    <dgm:cxn modelId="{B6A056AF-5247-4491-BBFE-B2111C005891}" type="presParOf" srcId="{EE17932C-8893-49FC-B8B0-A8EF1EACC158}" destId="{58750934-AED1-410E-BB2F-36656CA7F074}"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97FD1C-525A-41CA-9348-01A91E8B939E}" type="doc">
      <dgm:prSet loTypeId="urn:microsoft.com/office/officeart/2005/8/layout/hierarchy4" loCatId="relationship" qsTypeId="urn:microsoft.com/office/officeart/2005/8/quickstyle/simple5" qsCatId="simple" csTypeId="urn:microsoft.com/office/officeart/2005/8/colors/accent2_4" csCatId="accent2" phldr="1"/>
      <dgm:spPr/>
      <dgm:t>
        <a:bodyPr/>
        <a:lstStyle/>
        <a:p>
          <a:endParaRPr lang="en-US"/>
        </a:p>
      </dgm:t>
    </dgm:pt>
    <dgm:pt modelId="{B65F229C-6DCC-419F-84FD-9811B8ED4A21}">
      <dgm:prSet phldrT="[Text]" custT="1"/>
      <dgm: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solidFill>
            <a:srgbClr val="006666"/>
          </a:solidFill>
        </a:ln>
        <a:effectLst/>
      </dgm:spPr>
      <dgm:t>
        <a:bodyPr/>
        <a:lstStyle/>
        <a:p>
          <a:r>
            <a:rPr lang="en-US" sz="2300" b="1" dirty="0" smtClean="0">
              <a:solidFill>
                <a:schemeClr val="tx1"/>
              </a:solidFill>
              <a:latin typeface="Calibri" pitchFamily="34" charset="0"/>
              <a:cs typeface="Calibri" pitchFamily="34" charset="0"/>
            </a:rPr>
            <a:t>Talent</a:t>
          </a:r>
          <a:br>
            <a:rPr lang="en-US" sz="2300" b="1" dirty="0" smtClean="0">
              <a:solidFill>
                <a:schemeClr val="tx1"/>
              </a:solidFill>
              <a:latin typeface="Calibri" pitchFamily="34" charset="0"/>
              <a:cs typeface="Calibri" pitchFamily="34" charset="0"/>
            </a:rPr>
          </a:br>
          <a:r>
            <a:rPr lang="en-US" sz="2300" b="1" dirty="0" smtClean="0">
              <a:solidFill>
                <a:schemeClr val="tx1"/>
              </a:solidFill>
              <a:latin typeface="Calibri" pitchFamily="34" charset="0"/>
              <a:cs typeface="Calibri" pitchFamily="34" charset="0"/>
            </a:rPr>
            <a:t>recruitment</a:t>
          </a:r>
          <a:br>
            <a:rPr lang="en-US" sz="2300" b="1" dirty="0" smtClean="0">
              <a:solidFill>
                <a:schemeClr val="tx1"/>
              </a:solidFill>
              <a:latin typeface="Calibri" pitchFamily="34" charset="0"/>
              <a:cs typeface="Calibri" pitchFamily="34" charset="0"/>
            </a:rPr>
          </a:br>
          <a:r>
            <a:rPr lang="en-US" sz="2300" b="1" dirty="0" smtClean="0">
              <a:solidFill>
                <a:schemeClr val="tx1"/>
              </a:solidFill>
              <a:latin typeface="Calibri" pitchFamily="34" charset="0"/>
              <a:cs typeface="Calibri" pitchFamily="34" charset="0"/>
            </a:rPr>
            <a:t>and capacity building</a:t>
          </a:r>
          <a:endParaRPr lang="en-US" sz="2300" b="1" dirty="0">
            <a:solidFill>
              <a:schemeClr val="tx1"/>
            </a:solidFill>
            <a:latin typeface="Calibri" pitchFamily="34" charset="0"/>
            <a:cs typeface="Calibri" pitchFamily="34" charset="0"/>
          </a:endParaRPr>
        </a:p>
      </dgm:t>
    </dgm:pt>
    <dgm:pt modelId="{BFEF91A7-FE2E-4426-89DC-1AC3E2AD12FB}" type="parTrans" cxnId="{A9E87E1E-9178-4856-9173-2E092060CB94}">
      <dgm:prSet/>
      <dgm:spPr/>
      <dgm:t>
        <a:bodyPr/>
        <a:lstStyle/>
        <a:p>
          <a:endParaRPr lang="en-US" sz="1500">
            <a:latin typeface="+mn-lt"/>
          </a:endParaRPr>
        </a:p>
      </dgm:t>
    </dgm:pt>
    <dgm:pt modelId="{1FCBC2F3-C116-4639-A2B4-FF5A6E2E7AE9}" type="sibTrans" cxnId="{A9E87E1E-9178-4856-9173-2E092060CB94}">
      <dgm:prSet/>
      <dgm:spPr/>
      <dgm:t>
        <a:bodyPr/>
        <a:lstStyle/>
        <a:p>
          <a:endParaRPr lang="en-US" sz="1500">
            <a:latin typeface="+mn-lt"/>
          </a:endParaRPr>
        </a:p>
      </dgm:t>
    </dgm:pt>
    <dgm:pt modelId="{D6D949DD-09C8-4CA8-90E5-AFFABD769831}">
      <dgm:prSet phldrT="[Text]" custT="1"/>
      <dgm: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solidFill>
            <a:srgbClr val="006666"/>
          </a:solidFill>
        </a:ln>
      </dgm:spPr>
      <dgm:t>
        <a:bodyPr/>
        <a:lstStyle/>
        <a:p>
          <a:r>
            <a:rPr lang="en-US" sz="2300" b="1" dirty="0" smtClean="0">
              <a:solidFill>
                <a:schemeClr val="tx1"/>
              </a:solidFill>
              <a:latin typeface="Calibri" pitchFamily="34" charset="0"/>
              <a:cs typeface="Calibri" pitchFamily="34" charset="0"/>
            </a:rPr>
            <a:t>Academic technology enhancement</a:t>
          </a:r>
          <a:endParaRPr lang="en-US" sz="2300" b="1" dirty="0">
            <a:solidFill>
              <a:schemeClr val="tx1"/>
            </a:solidFill>
            <a:latin typeface="Calibri" pitchFamily="34" charset="0"/>
            <a:cs typeface="Calibri" pitchFamily="34" charset="0"/>
          </a:endParaRPr>
        </a:p>
      </dgm:t>
    </dgm:pt>
    <dgm:pt modelId="{C20BC575-D1E9-4B02-BD81-CB844DA3783D}" type="parTrans" cxnId="{C04BA2DF-C3AB-4224-B6F2-6143138C61F2}">
      <dgm:prSet/>
      <dgm:spPr/>
      <dgm:t>
        <a:bodyPr/>
        <a:lstStyle/>
        <a:p>
          <a:endParaRPr lang="en-US" sz="1500">
            <a:latin typeface="+mn-lt"/>
          </a:endParaRPr>
        </a:p>
      </dgm:t>
    </dgm:pt>
    <dgm:pt modelId="{79A5238C-CB37-4125-B6FB-2D1B99D002FD}" type="sibTrans" cxnId="{C04BA2DF-C3AB-4224-B6F2-6143138C61F2}">
      <dgm:prSet/>
      <dgm:spPr/>
      <dgm:t>
        <a:bodyPr/>
        <a:lstStyle/>
        <a:p>
          <a:endParaRPr lang="en-US" sz="1500">
            <a:latin typeface="+mn-lt"/>
          </a:endParaRPr>
        </a:p>
      </dgm:t>
    </dgm:pt>
    <dgm:pt modelId="{E9A1DA68-93D4-4B8C-8FE1-494E36CC8606}">
      <dgm:prSet phldrT="[Text]" custT="1"/>
      <dgm: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solidFill>
            <a:srgbClr val="006666"/>
          </a:solidFill>
        </a:ln>
      </dgm:spPr>
      <dgm:t>
        <a:bodyPr/>
        <a:lstStyle/>
        <a:p>
          <a:r>
            <a:rPr lang="en-US" sz="2300" b="1" dirty="0" smtClean="0">
              <a:solidFill>
                <a:schemeClr val="tx1"/>
              </a:solidFill>
              <a:latin typeface="Calibri" pitchFamily="34" charset="0"/>
              <a:cs typeface="Calibri" pitchFamily="34" charset="0"/>
            </a:rPr>
            <a:t>Support for high-quality charter schools</a:t>
          </a:r>
          <a:endParaRPr lang="en-US" sz="2300" b="1" dirty="0">
            <a:solidFill>
              <a:schemeClr val="tx1"/>
            </a:solidFill>
            <a:latin typeface="Calibri" pitchFamily="34" charset="0"/>
            <a:cs typeface="Calibri" pitchFamily="34" charset="0"/>
          </a:endParaRPr>
        </a:p>
      </dgm:t>
    </dgm:pt>
    <dgm:pt modelId="{5EE60857-BBA8-4FDE-9F28-D717DF05B44B}" type="parTrans" cxnId="{9688A1C6-9FB4-4A1F-A12F-AE7140536871}">
      <dgm:prSet/>
      <dgm:spPr/>
      <dgm:t>
        <a:bodyPr/>
        <a:lstStyle/>
        <a:p>
          <a:endParaRPr lang="en-US" sz="1500">
            <a:latin typeface="+mn-lt"/>
          </a:endParaRPr>
        </a:p>
      </dgm:t>
    </dgm:pt>
    <dgm:pt modelId="{C4D6D405-857E-4C7E-9232-BEC9BCAD86A3}" type="sibTrans" cxnId="{9688A1C6-9FB4-4A1F-A12F-AE7140536871}">
      <dgm:prSet/>
      <dgm:spPr/>
      <dgm:t>
        <a:bodyPr/>
        <a:lstStyle/>
        <a:p>
          <a:endParaRPr lang="en-US" sz="1500">
            <a:latin typeface="+mn-lt"/>
          </a:endParaRPr>
        </a:p>
      </dgm:t>
    </dgm:pt>
    <dgm:pt modelId="{E9AC186A-0C11-446D-8EE0-A02F06C8EF28}" type="pres">
      <dgm:prSet presAssocID="{B997FD1C-525A-41CA-9348-01A91E8B939E}" presName="Name0" presStyleCnt="0">
        <dgm:presLayoutVars>
          <dgm:chPref val="1"/>
          <dgm:dir/>
          <dgm:animOne val="branch"/>
          <dgm:animLvl val="lvl"/>
          <dgm:resizeHandles/>
        </dgm:presLayoutVars>
      </dgm:prSet>
      <dgm:spPr/>
      <dgm:t>
        <a:bodyPr/>
        <a:lstStyle/>
        <a:p>
          <a:endParaRPr lang="en-US"/>
        </a:p>
      </dgm:t>
    </dgm:pt>
    <dgm:pt modelId="{2FCBF4EC-48E5-4DB2-8B3A-8E124672B98D}" type="pres">
      <dgm:prSet presAssocID="{B65F229C-6DCC-419F-84FD-9811B8ED4A21}" presName="vertOne" presStyleCnt="0"/>
      <dgm:spPr/>
    </dgm:pt>
    <dgm:pt modelId="{B5A607A2-E9A2-4254-A3DB-32ECE26C9D3F}" type="pres">
      <dgm:prSet presAssocID="{B65F229C-6DCC-419F-84FD-9811B8ED4A21}" presName="txOne" presStyleLbl="node0" presStyleIdx="0" presStyleCnt="3" custScaleX="93553" custScaleY="97333" custLinFactNeighborX="9259" custLinFactNeighborY="-515">
        <dgm:presLayoutVars>
          <dgm:chPref val="3"/>
        </dgm:presLayoutVars>
      </dgm:prSet>
      <dgm:spPr/>
      <dgm:t>
        <a:bodyPr/>
        <a:lstStyle/>
        <a:p>
          <a:endParaRPr lang="en-US"/>
        </a:p>
      </dgm:t>
    </dgm:pt>
    <dgm:pt modelId="{56952B29-0294-484C-A2B2-2B60DC3F14B2}" type="pres">
      <dgm:prSet presAssocID="{B65F229C-6DCC-419F-84FD-9811B8ED4A21}" presName="horzOne" presStyleCnt="0"/>
      <dgm:spPr/>
    </dgm:pt>
    <dgm:pt modelId="{0786A72B-F0F1-40D8-B922-E2818EFD46F8}" type="pres">
      <dgm:prSet presAssocID="{1FCBC2F3-C116-4639-A2B4-FF5A6E2E7AE9}" presName="sibSpaceOne" presStyleCnt="0"/>
      <dgm:spPr/>
    </dgm:pt>
    <dgm:pt modelId="{48EAA072-B768-4C0F-BC99-221F2CFE699A}" type="pres">
      <dgm:prSet presAssocID="{D6D949DD-09C8-4CA8-90E5-AFFABD769831}" presName="vertOne" presStyleCnt="0"/>
      <dgm:spPr/>
    </dgm:pt>
    <dgm:pt modelId="{EBE58436-A81B-42E9-B318-0240268DB087}" type="pres">
      <dgm:prSet presAssocID="{D6D949DD-09C8-4CA8-90E5-AFFABD769831}" presName="txOne" presStyleLbl="node0" presStyleIdx="1" presStyleCnt="3" custScaleX="93409" custScaleY="97333" custLinFactNeighborX="5093" custLinFactNeighborY="-101">
        <dgm:presLayoutVars>
          <dgm:chPref val="3"/>
        </dgm:presLayoutVars>
      </dgm:prSet>
      <dgm:spPr/>
      <dgm:t>
        <a:bodyPr/>
        <a:lstStyle/>
        <a:p>
          <a:endParaRPr lang="en-US"/>
        </a:p>
      </dgm:t>
    </dgm:pt>
    <dgm:pt modelId="{9BD26F0A-8989-44BC-B771-C6C4A219E76F}" type="pres">
      <dgm:prSet presAssocID="{D6D949DD-09C8-4CA8-90E5-AFFABD769831}" presName="horzOne" presStyleCnt="0"/>
      <dgm:spPr/>
    </dgm:pt>
    <dgm:pt modelId="{8C620416-934E-4828-9400-7B4032F891DB}" type="pres">
      <dgm:prSet presAssocID="{79A5238C-CB37-4125-B6FB-2D1B99D002FD}" presName="sibSpaceOne" presStyleCnt="0"/>
      <dgm:spPr/>
    </dgm:pt>
    <dgm:pt modelId="{EE17932C-8893-49FC-B8B0-A8EF1EACC158}" type="pres">
      <dgm:prSet presAssocID="{E9A1DA68-93D4-4B8C-8FE1-494E36CC8606}" presName="vertOne" presStyleCnt="0"/>
      <dgm:spPr/>
    </dgm:pt>
    <dgm:pt modelId="{B4D39E76-AF08-4518-B9DF-CDA0CA62EFB5}" type="pres">
      <dgm:prSet presAssocID="{E9A1DA68-93D4-4B8C-8FE1-494E36CC8606}" presName="txOne" presStyleLbl="node0" presStyleIdx="2" presStyleCnt="3" custScaleX="93122" custScaleY="97333" custLinFactNeighborX="817" custLinFactNeighborY="-616">
        <dgm:presLayoutVars>
          <dgm:chPref val="3"/>
        </dgm:presLayoutVars>
      </dgm:prSet>
      <dgm:spPr/>
      <dgm:t>
        <a:bodyPr/>
        <a:lstStyle/>
        <a:p>
          <a:endParaRPr lang="en-US"/>
        </a:p>
      </dgm:t>
    </dgm:pt>
    <dgm:pt modelId="{58750934-AED1-410E-BB2F-36656CA7F074}" type="pres">
      <dgm:prSet presAssocID="{E9A1DA68-93D4-4B8C-8FE1-494E36CC8606}" presName="horzOne" presStyleCnt="0"/>
      <dgm:spPr/>
    </dgm:pt>
  </dgm:ptLst>
  <dgm:cxnLst>
    <dgm:cxn modelId="{A740C2D2-7DC2-41E0-A6F9-9119C359B97A}" type="presOf" srcId="{E9A1DA68-93D4-4B8C-8FE1-494E36CC8606}" destId="{B4D39E76-AF08-4518-B9DF-CDA0CA62EFB5}" srcOrd="0" destOrd="0" presId="urn:microsoft.com/office/officeart/2005/8/layout/hierarchy4"/>
    <dgm:cxn modelId="{9688A1C6-9FB4-4A1F-A12F-AE7140536871}" srcId="{B997FD1C-525A-41CA-9348-01A91E8B939E}" destId="{E9A1DA68-93D4-4B8C-8FE1-494E36CC8606}" srcOrd="2" destOrd="0" parTransId="{5EE60857-BBA8-4FDE-9F28-D717DF05B44B}" sibTransId="{C4D6D405-857E-4C7E-9232-BEC9BCAD86A3}"/>
    <dgm:cxn modelId="{C04BA2DF-C3AB-4224-B6F2-6143138C61F2}" srcId="{B997FD1C-525A-41CA-9348-01A91E8B939E}" destId="{D6D949DD-09C8-4CA8-90E5-AFFABD769831}" srcOrd="1" destOrd="0" parTransId="{C20BC575-D1E9-4B02-BD81-CB844DA3783D}" sibTransId="{79A5238C-CB37-4125-B6FB-2D1B99D002FD}"/>
    <dgm:cxn modelId="{E7D45442-AD40-4F8F-A065-D222BB9F9EFE}" type="presOf" srcId="{D6D949DD-09C8-4CA8-90E5-AFFABD769831}" destId="{EBE58436-A81B-42E9-B318-0240268DB087}" srcOrd="0" destOrd="0" presId="urn:microsoft.com/office/officeart/2005/8/layout/hierarchy4"/>
    <dgm:cxn modelId="{A9E87E1E-9178-4856-9173-2E092060CB94}" srcId="{B997FD1C-525A-41CA-9348-01A91E8B939E}" destId="{B65F229C-6DCC-419F-84FD-9811B8ED4A21}" srcOrd="0" destOrd="0" parTransId="{BFEF91A7-FE2E-4426-89DC-1AC3E2AD12FB}" sibTransId="{1FCBC2F3-C116-4639-A2B4-FF5A6E2E7AE9}"/>
    <dgm:cxn modelId="{A4A9FB0B-AAAC-4493-976F-4E5874204E78}" type="presOf" srcId="{B997FD1C-525A-41CA-9348-01A91E8B939E}" destId="{E9AC186A-0C11-446D-8EE0-A02F06C8EF28}" srcOrd="0" destOrd="0" presId="urn:microsoft.com/office/officeart/2005/8/layout/hierarchy4"/>
    <dgm:cxn modelId="{A6CCACD3-5B7B-45E8-808D-D76EA272CFB1}" type="presOf" srcId="{B65F229C-6DCC-419F-84FD-9811B8ED4A21}" destId="{B5A607A2-E9A2-4254-A3DB-32ECE26C9D3F}" srcOrd="0" destOrd="0" presId="urn:microsoft.com/office/officeart/2005/8/layout/hierarchy4"/>
    <dgm:cxn modelId="{721E605D-1CAB-4A0F-A49C-7BC2B8ED7C7D}" type="presParOf" srcId="{E9AC186A-0C11-446D-8EE0-A02F06C8EF28}" destId="{2FCBF4EC-48E5-4DB2-8B3A-8E124672B98D}" srcOrd="0" destOrd="0" presId="urn:microsoft.com/office/officeart/2005/8/layout/hierarchy4"/>
    <dgm:cxn modelId="{EDC66910-E175-4F10-A712-CF192C4F5290}" type="presParOf" srcId="{2FCBF4EC-48E5-4DB2-8B3A-8E124672B98D}" destId="{B5A607A2-E9A2-4254-A3DB-32ECE26C9D3F}" srcOrd="0" destOrd="0" presId="urn:microsoft.com/office/officeart/2005/8/layout/hierarchy4"/>
    <dgm:cxn modelId="{52890B7E-5EA6-44F0-B54B-DD84FAF30D0B}" type="presParOf" srcId="{2FCBF4EC-48E5-4DB2-8B3A-8E124672B98D}" destId="{56952B29-0294-484C-A2B2-2B60DC3F14B2}" srcOrd="1" destOrd="0" presId="urn:microsoft.com/office/officeart/2005/8/layout/hierarchy4"/>
    <dgm:cxn modelId="{54E35573-3219-460E-B83C-AAD5AD6B299C}" type="presParOf" srcId="{E9AC186A-0C11-446D-8EE0-A02F06C8EF28}" destId="{0786A72B-F0F1-40D8-B922-E2818EFD46F8}" srcOrd="1" destOrd="0" presId="urn:microsoft.com/office/officeart/2005/8/layout/hierarchy4"/>
    <dgm:cxn modelId="{9429A5C8-48AF-44F5-A162-E21C3AE671F6}" type="presParOf" srcId="{E9AC186A-0C11-446D-8EE0-A02F06C8EF28}" destId="{48EAA072-B768-4C0F-BC99-221F2CFE699A}" srcOrd="2" destOrd="0" presId="urn:microsoft.com/office/officeart/2005/8/layout/hierarchy4"/>
    <dgm:cxn modelId="{41255CF0-39C8-4D48-9B43-395A870DC255}" type="presParOf" srcId="{48EAA072-B768-4C0F-BC99-221F2CFE699A}" destId="{EBE58436-A81B-42E9-B318-0240268DB087}" srcOrd="0" destOrd="0" presId="urn:microsoft.com/office/officeart/2005/8/layout/hierarchy4"/>
    <dgm:cxn modelId="{B86C44F5-CDBC-4114-83AD-61CD4A906E57}" type="presParOf" srcId="{48EAA072-B768-4C0F-BC99-221F2CFE699A}" destId="{9BD26F0A-8989-44BC-B771-C6C4A219E76F}" srcOrd="1" destOrd="0" presId="urn:microsoft.com/office/officeart/2005/8/layout/hierarchy4"/>
    <dgm:cxn modelId="{3CAED7F0-30D5-4032-A5FD-C532E355B64C}" type="presParOf" srcId="{E9AC186A-0C11-446D-8EE0-A02F06C8EF28}" destId="{8C620416-934E-4828-9400-7B4032F891DB}" srcOrd="3" destOrd="0" presId="urn:microsoft.com/office/officeart/2005/8/layout/hierarchy4"/>
    <dgm:cxn modelId="{DE8F0733-7BD4-43EB-BE21-F3F3171AC8C6}" type="presParOf" srcId="{E9AC186A-0C11-446D-8EE0-A02F06C8EF28}" destId="{EE17932C-8893-49FC-B8B0-A8EF1EACC158}" srcOrd="4" destOrd="0" presId="urn:microsoft.com/office/officeart/2005/8/layout/hierarchy4"/>
    <dgm:cxn modelId="{D6B60567-A9FE-4758-9EB7-0DA1EA2AED90}" type="presParOf" srcId="{EE17932C-8893-49FC-B8B0-A8EF1EACC158}" destId="{B4D39E76-AF08-4518-B9DF-CDA0CA62EFB5}" srcOrd="0" destOrd="0" presId="urn:microsoft.com/office/officeart/2005/8/layout/hierarchy4"/>
    <dgm:cxn modelId="{CF8D1227-ADB4-4B24-9F73-1FB46E3634A6}" type="presParOf" srcId="{EE17932C-8893-49FC-B8B0-A8EF1EACC158}" destId="{58750934-AED1-410E-BB2F-36656CA7F074}" srcOrd="1" destOrd="0" presId="urn:microsoft.com/office/officeart/2005/8/layout/hierarchy4"/>
  </dgm:cxnLst>
  <dgm:bg>
    <a:solidFill>
      <a:schemeClr val="bg1"/>
    </a:solidFill>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DE30A3-2914-48B1-B2B8-C0B5BCC99BD0}">
      <dsp:nvSpPr>
        <dsp:cNvPr id="0" name=""/>
        <dsp:cNvSpPr/>
      </dsp:nvSpPr>
      <dsp:spPr>
        <a:xfrm rot="16200000">
          <a:off x="796289" y="-796289"/>
          <a:ext cx="2575560" cy="4168139"/>
        </a:xfrm>
        <a:prstGeom prst="round1Rect">
          <a:avLst/>
        </a:prstGeom>
        <a:solidFill>
          <a:schemeClr val="accent1">
            <a:lumMod val="1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en-US" sz="2300" kern="1200" dirty="0">
              <a:latin typeface="Calibri" pitchFamily="34" charset="0"/>
              <a:cs typeface="Calibri" pitchFamily="34" charset="0"/>
            </a:rPr>
            <a:t>Grow the number of high-performing district and charter schools in Cleveland and close and replace failing schools.</a:t>
          </a:r>
        </a:p>
      </dsp:txBody>
      <dsp:txXfrm rot="5400000">
        <a:off x="0" y="0"/>
        <a:ext cx="4168139" cy="1931670"/>
      </dsp:txXfrm>
    </dsp:sp>
    <dsp:sp modelId="{24F9C908-531D-4E95-8DF8-F97C3D4DC38D}">
      <dsp:nvSpPr>
        <dsp:cNvPr id="0" name=""/>
        <dsp:cNvSpPr/>
      </dsp:nvSpPr>
      <dsp:spPr>
        <a:xfrm>
          <a:off x="4168139" y="0"/>
          <a:ext cx="4168139" cy="2575560"/>
        </a:xfrm>
        <a:prstGeom prst="round1Rect">
          <a:avLst/>
        </a:prstGeom>
        <a:solidFill>
          <a:schemeClr val="accent1">
            <a:lumMod val="25000"/>
          </a:schemeClr>
        </a:solidFill>
        <a:ln>
          <a:solidFill>
            <a:schemeClr val="accent1">
              <a:lumMod val="25000"/>
            </a:schemeClr>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en-US" sz="2300" kern="1200" spc="-10" dirty="0">
              <a:latin typeface="Calibri" pitchFamily="34" charset="0"/>
              <a:cs typeface="Calibri" pitchFamily="34" charset="0"/>
            </a:rPr>
            <a:t>Focus district's central office </a:t>
          </a:r>
          <a:r>
            <a:rPr lang="en-US" sz="2300" kern="1200" spc="-10" dirty="0" smtClean="0">
              <a:latin typeface="Calibri" pitchFamily="34" charset="0"/>
              <a:cs typeface="Calibri" pitchFamily="34" charset="0"/>
            </a:rPr>
            <a:t>on</a:t>
          </a:r>
          <a:br>
            <a:rPr lang="en-US" sz="2300" kern="1200" spc="-10" dirty="0" smtClean="0">
              <a:latin typeface="Calibri" pitchFamily="34" charset="0"/>
              <a:cs typeface="Calibri" pitchFamily="34" charset="0"/>
            </a:rPr>
          </a:br>
          <a:r>
            <a:rPr lang="en-US" sz="2300" kern="1200" spc="-10" dirty="0" smtClean="0">
              <a:latin typeface="Calibri" pitchFamily="34" charset="0"/>
              <a:cs typeface="Calibri" pitchFamily="34" charset="0"/>
            </a:rPr>
            <a:t> </a:t>
          </a:r>
          <a:r>
            <a:rPr lang="en-US" sz="2300" kern="1200" spc="-10" dirty="0">
              <a:latin typeface="Calibri" pitchFamily="34" charset="0"/>
              <a:cs typeface="Calibri" pitchFamily="34" charset="0"/>
            </a:rPr>
            <a:t>key </a:t>
          </a:r>
          <a:r>
            <a:rPr lang="en-US" sz="2300" kern="1200" spc="-10" baseline="0" dirty="0">
              <a:latin typeface="Calibri" pitchFamily="34" charset="0"/>
              <a:cs typeface="Calibri" pitchFamily="34" charset="0"/>
            </a:rPr>
            <a:t>support</a:t>
          </a:r>
          <a:r>
            <a:rPr lang="en-US" sz="2300" kern="1200" spc="-10" dirty="0">
              <a:latin typeface="Calibri" pitchFamily="34" charset="0"/>
              <a:cs typeface="Calibri" pitchFamily="34" charset="0"/>
            </a:rPr>
            <a:t> and governance roles and transfer authority </a:t>
          </a:r>
          <a:r>
            <a:rPr lang="en-US" sz="2300" kern="1200" spc="-10" dirty="0" smtClean="0">
              <a:latin typeface="Calibri" pitchFamily="34" charset="0"/>
              <a:cs typeface="Calibri" pitchFamily="34" charset="0"/>
            </a:rPr>
            <a:t>and</a:t>
          </a:r>
          <a:br>
            <a:rPr lang="en-US" sz="2300" kern="1200" spc="-10" dirty="0" smtClean="0">
              <a:latin typeface="Calibri" pitchFamily="34" charset="0"/>
              <a:cs typeface="Calibri" pitchFamily="34" charset="0"/>
            </a:rPr>
          </a:br>
          <a:r>
            <a:rPr lang="en-US" sz="2300" kern="1200" spc="-10" dirty="0" smtClean="0">
              <a:latin typeface="Calibri" pitchFamily="34" charset="0"/>
              <a:cs typeface="Calibri" pitchFamily="34" charset="0"/>
            </a:rPr>
            <a:t>resources </a:t>
          </a:r>
          <a:r>
            <a:rPr lang="en-US" sz="2300" kern="1200" spc="-10" dirty="0">
              <a:latin typeface="Calibri" pitchFamily="34" charset="0"/>
              <a:cs typeface="Calibri" pitchFamily="34" charset="0"/>
            </a:rPr>
            <a:t>to schools.</a:t>
          </a:r>
        </a:p>
      </dsp:txBody>
      <dsp:txXfrm>
        <a:off x="4168139" y="0"/>
        <a:ext cx="4168139" cy="1931670"/>
      </dsp:txXfrm>
    </dsp:sp>
    <dsp:sp modelId="{DADE2D27-B6F6-4D30-B7DE-C89044BF83DF}">
      <dsp:nvSpPr>
        <dsp:cNvPr id="0" name=""/>
        <dsp:cNvSpPr/>
      </dsp:nvSpPr>
      <dsp:spPr>
        <a:xfrm rot="10800000">
          <a:off x="0" y="2575560"/>
          <a:ext cx="4168139" cy="2575560"/>
        </a:xfrm>
        <a:prstGeom prst="round1Rect">
          <a:avLst/>
        </a:prstGeom>
        <a:solidFill>
          <a:schemeClr val="accent1">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en-US" sz="2300" kern="1200" dirty="0">
              <a:latin typeface="Calibri" pitchFamily="34" charset="0"/>
              <a:cs typeface="Calibri" pitchFamily="34" charset="0"/>
            </a:rPr>
            <a:t>Create the Cleveland Transformation Alliance to ensure accountability for all </a:t>
          </a:r>
          <a:r>
            <a:rPr lang="en-US" sz="2300" kern="1200" dirty="0" smtClean="0">
              <a:latin typeface="Calibri" pitchFamily="34" charset="0"/>
              <a:cs typeface="Calibri" pitchFamily="34" charset="0"/>
            </a:rPr>
            <a:t>public schools </a:t>
          </a:r>
          <a:r>
            <a:rPr lang="en-US" sz="2300" kern="1200" dirty="0">
              <a:latin typeface="Calibri" pitchFamily="34" charset="0"/>
              <a:cs typeface="Calibri" pitchFamily="34" charset="0"/>
            </a:rPr>
            <a:t>in the city.</a:t>
          </a:r>
        </a:p>
      </dsp:txBody>
      <dsp:txXfrm rot="10800000">
        <a:off x="0" y="3219449"/>
        <a:ext cx="4168139" cy="1931670"/>
      </dsp:txXfrm>
    </dsp:sp>
    <dsp:sp modelId="{7B62AB89-0497-40C6-9DCA-6CEB42DB0FA9}">
      <dsp:nvSpPr>
        <dsp:cNvPr id="0" name=""/>
        <dsp:cNvSpPr/>
      </dsp:nvSpPr>
      <dsp:spPr>
        <a:xfrm rot="5400000">
          <a:off x="4964429" y="1779270"/>
          <a:ext cx="2575560" cy="4168139"/>
        </a:xfrm>
        <a:prstGeom prst="round1Rect">
          <a:avLst/>
        </a:prstGeom>
        <a:gradFill flip="none" rotWithShape="0">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10800000" scaled="1"/>
          <a:tileRect/>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3576" tIns="163576" rIns="163576" bIns="163576" numCol="1" spcCol="1270" anchor="ctr" anchorCtr="0">
          <a:noAutofit/>
        </a:bodyPr>
        <a:lstStyle/>
        <a:p>
          <a:pPr lvl="0" algn="ctr" defTabSz="1022350">
            <a:lnSpc>
              <a:spcPct val="90000"/>
            </a:lnSpc>
            <a:spcBef>
              <a:spcPct val="0"/>
            </a:spcBef>
            <a:spcAft>
              <a:spcPct val="35000"/>
            </a:spcAft>
          </a:pPr>
          <a:r>
            <a:rPr lang="en-US" sz="2300" kern="1200" dirty="0">
              <a:latin typeface="Calibri" pitchFamily="34" charset="0"/>
              <a:cs typeface="Calibri" pitchFamily="34" charset="0"/>
            </a:rPr>
            <a:t>Invest and phase in high-leverage system reforms across all schools from preschool to </a:t>
          </a:r>
          <a:r>
            <a:rPr lang="en-US" sz="2300" kern="1200" dirty="0" smtClean="0">
              <a:latin typeface="Calibri" pitchFamily="34" charset="0"/>
              <a:cs typeface="Calibri" pitchFamily="34" charset="0"/>
            </a:rPr>
            <a:t>college and </a:t>
          </a:r>
          <a:r>
            <a:rPr lang="en-US" sz="2300" kern="1200" dirty="0">
              <a:latin typeface="Calibri" pitchFamily="34" charset="0"/>
              <a:cs typeface="Calibri" pitchFamily="34" charset="0"/>
            </a:rPr>
            <a:t>career.</a:t>
          </a:r>
        </a:p>
      </dsp:txBody>
      <dsp:txXfrm rot="-5400000">
        <a:off x="4168140" y="3219449"/>
        <a:ext cx="4168139" cy="1931670"/>
      </dsp:txXfrm>
    </dsp:sp>
    <dsp:sp modelId="{D02198DB-055D-43F9-A7E2-F507823BFBC5}">
      <dsp:nvSpPr>
        <dsp:cNvPr id="0" name=""/>
        <dsp:cNvSpPr/>
      </dsp:nvSpPr>
      <dsp:spPr>
        <a:xfrm>
          <a:off x="2261928" y="1864196"/>
          <a:ext cx="3812422" cy="1404285"/>
        </a:xfrm>
        <a:prstGeom prst="roundRect">
          <a:avLst/>
        </a:prstGeom>
        <a:gradFill flip="none" rotWithShape="0">
          <a:gsLst>
            <a:gs pos="0">
              <a:srgbClr val="006666">
                <a:tint val="66000"/>
                <a:satMod val="160000"/>
              </a:srgbClr>
            </a:gs>
            <a:gs pos="50000">
              <a:srgbClr val="006666">
                <a:tint val="44500"/>
                <a:satMod val="160000"/>
              </a:srgbClr>
            </a:gs>
            <a:gs pos="100000">
              <a:srgbClr val="006666">
                <a:tint val="23500"/>
                <a:satMod val="160000"/>
              </a:srgbClr>
            </a:gs>
          </a:gsLst>
          <a:path path="circle">
            <a:fillToRect l="50000" t="50000" r="50000" b="50000"/>
          </a:path>
          <a:tileRect/>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kern="1200" dirty="0" smtClean="0">
              <a:latin typeface="Calibri" pitchFamily="34" charset="0"/>
              <a:cs typeface="Calibri" pitchFamily="34" charset="0"/>
            </a:rPr>
            <a:t>Cleveland’s Portfolio</a:t>
          </a:r>
          <a:br>
            <a:rPr lang="en-US" sz="2600" b="1" kern="1200" dirty="0" smtClean="0">
              <a:latin typeface="Calibri" pitchFamily="34" charset="0"/>
              <a:cs typeface="Calibri" pitchFamily="34" charset="0"/>
            </a:rPr>
          </a:br>
          <a:r>
            <a:rPr lang="en-US" sz="2600" b="1" kern="1200" dirty="0" smtClean="0">
              <a:latin typeface="Calibri" pitchFamily="34" charset="0"/>
              <a:cs typeface="Calibri" pitchFamily="34" charset="0"/>
            </a:rPr>
            <a:t>Schools Strategy</a:t>
          </a:r>
          <a:endParaRPr lang="en-US" sz="2600" b="1" kern="1200" dirty="0">
            <a:latin typeface="Calibri" pitchFamily="34" charset="0"/>
            <a:cs typeface="Calibri" pitchFamily="34" charset="0"/>
          </a:endParaRPr>
        </a:p>
      </dsp:txBody>
      <dsp:txXfrm>
        <a:off x="2330480" y="1932748"/>
        <a:ext cx="3675318" cy="12671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nSpc>
                <a:spcPct val="100000"/>
              </a:lnSpc>
              <a:spcBef>
                <a:spcPct val="0"/>
              </a:spcBef>
              <a:defRPr sz="1200"/>
            </a:lvl1pPr>
          </a:lstStyle>
          <a:p>
            <a:endParaRPr lang="en-US" dirty="0"/>
          </a:p>
        </p:txBody>
      </p:sp>
      <p:sp>
        <p:nvSpPr>
          <p:cNvPr id="61443"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lnSpc>
                <a:spcPct val="100000"/>
              </a:lnSpc>
              <a:spcBef>
                <a:spcPct val="0"/>
              </a:spcBef>
              <a:defRPr sz="1200"/>
            </a:lvl1pPr>
          </a:lstStyle>
          <a:p>
            <a:endParaRPr lang="en-US" dirty="0"/>
          </a:p>
        </p:txBody>
      </p:sp>
      <p:sp>
        <p:nvSpPr>
          <p:cNvPr id="6144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61445"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446"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nSpc>
                <a:spcPct val="100000"/>
              </a:lnSpc>
              <a:spcBef>
                <a:spcPct val="0"/>
              </a:spcBef>
              <a:defRPr sz="1200"/>
            </a:lvl1pPr>
          </a:lstStyle>
          <a:p>
            <a:endParaRPr lang="en-US" dirty="0"/>
          </a:p>
        </p:txBody>
      </p:sp>
      <p:sp>
        <p:nvSpPr>
          <p:cNvPr id="61447"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lnSpc>
                <a:spcPct val="100000"/>
              </a:lnSpc>
              <a:spcBef>
                <a:spcPct val="0"/>
              </a:spcBef>
              <a:defRPr sz="1200"/>
            </a:lvl1pPr>
          </a:lstStyle>
          <a:p>
            <a:fld id="{2521014C-E961-4102-8210-D24BC4187CEB}" type="slidenum">
              <a:rPr lang="en-US"/>
              <a:pPr/>
              <a:t>‹#›</a:t>
            </a:fld>
            <a:endParaRPr lang="en-US" dirty="0"/>
          </a:p>
        </p:txBody>
      </p:sp>
    </p:spTree>
    <p:extLst>
      <p:ext uri="{BB962C8B-B14F-4D97-AF65-F5344CB8AC3E}">
        <p14:creationId xmlns:p14="http://schemas.microsoft.com/office/powerpoint/2010/main" val="212910332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D00D23-1B7B-4245-A2C7-7E943264F27F}" type="slidenum">
              <a:rPr lang="en-US" smtClean="0"/>
              <a:pPr/>
              <a:t>1</a:t>
            </a:fld>
            <a:endParaRPr lang="en-US" dirty="0"/>
          </a:p>
        </p:txBody>
      </p:sp>
    </p:spTree>
    <p:extLst>
      <p:ext uri="{BB962C8B-B14F-4D97-AF65-F5344CB8AC3E}">
        <p14:creationId xmlns:p14="http://schemas.microsoft.com/office/powerpoint/2010/main" val="3370838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1" dirty="0">
                <a:solidFill>
                  <a:schemeClr val="accent2">
                    <a:lumMod val="75000"/>
                  </a:schemeClr>
                </a:solidFill>
                <a:latin typeface="Times New Roman" pitchFamily="18" charset="0"/>
                <a:cs typeface="Times New Roman" pitchFamily="18" charset="0"/>
              </a:rPr>
              <a:t>Challenges in Cleveland</a:t>
            </a:r>
            <a:endParaRPr lang="en-US" dirty="0">
              <a:solidFill>
                <a:schemeClr val="accent2">
                  <a:lumMod val="75000"/>
                </a:schemeClr>
              </a:solidFill>
              <a:latin typeface="Times New Roman" pitchFamily="18" charset="0"/>
              <a:cs typeface="Times New Roman" pitchFamily="18" charset="0"/>
            </a:endParaRPr>
          </a:p>
          <a:p>
            <a:pPr marL="227001" indent="-227001">
              <a:spcBef>
                <a:spcPts val="600"/>
              </a:spcBef>
              <a:buClr>
                <a:schemeClr val="accent1"/>
              </a:buClr>
              <a:buSzPct val="70000"/>
              <a:buFont typeface="Wingdings" pitchFamily="2" charset="2"/>
              <a:buChar char="Ø"/>
              <a:defRPr/>
            </a:pPr>
            <a:r>
              <a:rPr lang="en-US" dirty="0">
                <a:latin typeface="Times New Roman" pitchFamily="18" charset="0"/>
                <a:cs typeface="Times New Roman" pitchFamily="18" charset="0"/>
              </a:rPr>
              <a:t>$65 million budget deficit for 2012-13 school year and additional $40 million in 2013–14  (following $100 M cuts over 2 years). Included 23 school closings, layoffs of hundreds of employees, compensation and benefit reductions and the sale of district buildings. This deteriorating financial position reflects structural issues that have developed over the past 40 years: automatic step/scale increases in salaries, rising health care costs, declining enrollment, diminishing tax collections and the lack of a new operating levy since 1996. </a:t>
            </a:r>
          </a:p>
          <a:p>
            <a:pPr marL="227001" indent="-227001">
              <a:spcBef>
                <a:spcPts val="600"/>
              </a:spcBef>
              <a:buClr>
                <a:schemeClr val="accent1"/>
              </a:buClr>
              <a:buSzPct val="70000"/>
              <a:buFont typeface="Wingdings" pitchFamily="2" charset="2"/>
              <a:buChar char="Ø"/>
              <a:defRPr/>
            </a:pPr>
            <a:r>
              <a:rPr lang="en-US" dirty="0" smtClean="0">
                <a:latin typeface="Times New Roman" pitchFamily="18" charset="0"/>
                <a:cs typeface="Times New Roman" pitchFamily="18" charset="0"/>
              </a:rPr>
              <a:t>31,000 </a:t>
            </a:r>
            <a:r>
              <a:rPr lang="en-US" dirty="0">
                <a:latin typeface="Times New Roman" pitchFamily="18" charset="0"/>
                <a:cs typeface="Times New Roman" pitchFamily="18" charset="0"/>
              </a:rPr>
              <a:t>children attending failing schools (2010–11 school year, 55 percent of Cleveland schools (district and charter) academic watch or academic emergency. In fact, one-third of Cleveland neighborhoods have only failing schools). Most telling of all, for every 100 students entering ninth grade in Cleveland, 63 will graduate high school, 34 of those graduates will enroll in college, and just </a:t>
            </a:r>
            <a:r>
              <a:rPr lang="en-US" b="1" dirty="0">
                <a:latin typeface="Times New Roman" pitchFamily="18" charset="0"/>
                <a:cs typeface="Times New Roman" pitchFamily="18" charset="0"/>
              </a:rPr>
              <a:t>seven</a:t>
            </a:r>
            <a:r>
              <a:rPr lang="en-US" dirty="0">
                <a:latin typeface="Times New Roman" pitchFamily="18" charset="0"/>
                <a:cs typeface="Times New Roman" pitchFamily="18" charset="0"/>
              </a:rPr>
              <a:t> will graduate with a bachelor’s degree.</a:t>
            </a:r>
          </a:p>
          <a:p>
            <a:pPr marL="227001" indent="-227001">
              <a:spcBef>
                <a:spcPts val="600"/>
              </a:spcBef>
              <a:buClr>
                <a:schemeClr val="accent1"/>
              </a:buClr>
              <a:buSzPct val="70000"/>
              <a:buFont typeface="Wingdings" pitchFamily="2" charset="2"/>
              <a:buChar char="Ø"/>
              <a:defRPr/>
            </a:pPr>
            <a:r>
              <a:rPr lang="en-US" dirty="0" smtClean="0">
                <a:latin typeface="Times New Roman" pitchFamily="18" charset="0"/>
                <a:cs typeface="Times New Roman" pitchFamily="18" charset="0"/>
              </a:rPr>
              <a:t>More </a:t>
            </a:r>
            <a:r>
              <a:rPr lang="en-US" dirty="0">
                <a:latin typeface="Times New Roman" pitchFamily="18" charset="0"/>
                <a:cs typeface="Times New Roman" pitchFamily="18" charset="0"/>
              </a:rPr>
              <a:t>than 30,000 students have left the CMSD over ten years. Despite this, the CMSD remains the 2</a:t>
            </a:r>
            <a:r>
              <a:rPr lang="en-US" baseline="30000" dirty="0">
                <a:latin typeface="Times New Roman" pitchFamily="18" charset="0"/>
                <a:cs typeface="Times New Roman" pitchFamily="18" charset="0"/>
              </a:rPr>
              <a:t>nd</a:t>
            </a:r>
            <a:r>
              <a:rPr lang="en-US" dirty="0">
                <a:latin typeface="Times New Roman" pitchFamily="18" charset="0"/>
                <a:cs typeface="Times New Roman" pitchFamily="18" charset="0"/>
              </a:rPr>
              <a:t> largest school district in Ohio, with some 66,000 children grades K–12 within its jurisdiction and approximately 43,000 students in its </a:t>
            </a:r>
            <a:r>
              <a:rPr lang="en-US" dirty="0" smtClean="0">
                <a:latin typeface="Times New Roman" pitchFamily="18" charset="0"/>
                <a:cs typeface="Times New Roman" pitchFamily="18" charset="0"/>
              </a:rPr>
              <a:t>schools.</a:t>
            </a:r>
            <a:endParaRPr lang="en-US" dirty="0"/>
          </a:p>
        </p:txBody>
      </p:sp>
      <p:sp>
        <p:nvSpPr>
          <p:cNvPr id="4" name="Slide Number Placeholder 3"/>
          <p:cNvSpPr>
            <a:spLocks noGrp="1"/>
          </p:cNvSpPr>
          <p:nvPr>
            <p:ph type="sldNum" sz="quarter" idx="10"/>
          </p:nvPr>
        </p:nvSpPr>
        <p:spPr/>
        <p:txBody>
          <a:bodyPr/>
          <a:lstStyle/>
          <a:p>
            <a:fld id="{DED00D23-1B7B-4245-A2C7-7E943264F27F}" type="slidenum">
              <a:rPr lang="en-US" smtClean="0"/>
              <a:pPr/>
              <a:t>3</a:t>
            </a:fld>
            <a:endParaRPr lang="en-US" dirty="0"/>
          </a:p>
        </p:txBody>
      </p:sp>
    </p:spTree>
    <p:extLst>
      <p:ext uri="{BB962C8B-B14F-4D97-AF65-F5344CB8AC3E}">
        <p14:creationId xmlns:p14="http://schemas.microsoft.com/office/powerpoint/2010/main" val="3207453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D00D23-1B7B-4245-A2C7-7E943264F27F}" type="slidenum">
              <a:rPr lang="en-US" smtClean="0"/>
              <a:pPr/>
              <a:t>4</a:t>
            </a:fld>
            <a:endParaRPr lang="en-US" dirty="0"/>
          </a:p>
        </p:txBody>
      </p:sp>
    </p:spTree>
    <p:extLst>
      <p:ext uri="{BB962C8B-B14F-4D97-AF65-F5344CB8AC3E}">
        <p14:creationId xmlns:p14="http://schemas.microsoft.com/office/powerpoint/2010/main" val="3259517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itchFamily="18" charset="0"/>
                <a:cs typeface="Times New Roman" pitchFamily="18" charset="0"/>
              </a:rPr>
              <a:t>Submitted </a:t>
            </a:r>
            <a:r>
              <a:rPr lang="en-US" b="1" dirty="0" smtClean="0">
                <a:latin typeface="Times New Roman" pitchFamily="18" charset="0"/>
                <a:cs typeface="Times New Roman" pitchFamily="18" charset="0"/>
              </a:rPr>
              <a:t>on February 2 to</a:t>
            </a:r>
            <a:r>
              <a:rPr lang="en-US" b="1" dirty="0">
                <a:latin typeface="Times New Roman" pitchFamily="18" charset="0"/>
                <a:cs typeface="Times New Roman" pitchFamily="18" charset="0"/>
              </a:rPr>
              <a:t>:</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Ohio Governor, John R. Kasich</a:t>
            </a:r>
          </a:p>
          <a:p>
            <a:r>
              <a:rPr lang="en-US" dirty="0">
                <a:latin typeface="Times New Roman" pitchFamily="18" charset="0"/>
                <a:cs typeface="Times New Roman" pitchFamily="18" charset="0"/>
              </a:rPr>
              <a:t>Ohio Speaker of the House, William G. Batchelder</a:t>
            </a:r>
          </a:p>
          <a:p>
            <a:r>
              <a:rPr lang="en-US" dirty="0">
                <a:latin typeface="Times New Roman" pitchFamily="18" charset="0"/>
                <a:cs typeface="Times New Roman" pitchFamily="18" charset="0"/>
              </a:rPr>
              <a:t>Ohio Senate President, Thomas E. Niehaus</a:t>
            </a:r>
          </a:p>
          <a:p>
            <a:r>
              <a:rPr lang="en-US" dirty="0">
                <a:latin typeface="Times New Roman" pitchFamily="18" charset="0"/>
                <a:cs typeface="Times New Roman" pitchFamily="18" charset="0"/>
              </a:rPr>
              <a:t>Ohio House of Representatives Minority Leader, Armond Budish</a:t>
            </a:r>
          </a:p>
          <a:p>
            <a:r>
              <a:rPr lang="en-US" dirty="0">
                <a:latin typeface="Times New Roman" pitchFamily="18" charset="0"/>
                <a:cs typeface="Times New Roman" pitchFamily="18" charset="0"/>
              </a:rPr>
              <a:t>Ohio Senate Minority Leader, Eric Kearney</a:t>
            </a:r>
          </a:p>
          <a:p>
            <a:r>
              <a:rPr lang="en-US" b="1" dirty="0">
                <a:latin typeface="Times New Roman" pitchFamily="18" charset="0"/>
                <a:cs typeface="Times New Roman" pitchFamily="18" charset="0"/>
              </a:rPr>
              <a:t>From:</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Mayor of the City of Cleveland, Frank G. </a:t>
            </a:r>
            <a:r>
              <a:rPr lang="en-US" dirty="0" smtClean="0">
                <a:latin typeface="Times New Roman" pitchFamily="18" charset="0"/>
                <a:cs typeface="Times New Roman" pitchFamily="18" charset="0"/>
              </a:rPr>
              <a:t>Jackson</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ED00D23-1B7B-4245-A2C7-7E943264F27F}" type="slidenum">
              <a:rPr lang="en-US" smtClean="0"/>
              <a:pPr/>
              <a:t>5</a:t>
            </a:fld>
            <a:endParaRPr lang="en-US" dirty="0"/>
          </a:p>
        </p:txBody>
      </p:sp>
    </p:spTree>
    <p:extLst>
      <p:ext uri="{BB962C8B-B14F-4D97-AF65-F5344CB8AC3E}">
        <p14:creationId xmlns:p14="http://schemas.microsoft.com/office/powerpoint/2010/main" val="1060847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buSzPct val="100000"/>
            </a:pPr>
            <a:r>
              <a:rPr lang="en-US" baseline="0" dirty="0" smtClean="0">
                <a:latin typeface="Times New Roman" pitchFamily="18" charset="0"/>
                <a:cs typeface="Times New Roman" pitchFamily="18" charset="0"/>
              </a:rPr>
              <a:t>Promote</a:t>
            </a:r>
            <a:r>
              <a:rPr lang="en-US" baseline="0" dirty="0">
                <a:latin typeface="Times New Roman" pitchFamily="18" charset="0"/>
                <a:cs typeface="Times New Roman" pitchFamily="18" charset="0"/>
              </a:rPr>
              <a:t>, expand and replicate existing high-performing district and charter schools and provide full autonomy in exchange for accountability.</a:t>
            </a:r>
          </a:p>
          <a:p>
            <a:pPr>
              <a:spcAft>
                <a:spcPts val="600"/>
              </a:spcAft>
              <a:buSzPct val="100000"/>
            </a:pPr>
            <a:r>
              <a:rPr lang="en-US" baseline="0" dirty="0">
                <a:latin typeface="Times New Roman" pitchFamily="18" charset="0"/>
                <a:cs typeface="Times New Roman" pitchFamily="18" charset="0"/>
              </a:rPr>
              <a:t>Start new schools, with a particular emphasis on innovative school models and co-design with national and local partners.</a:t>
            </a:r>
          </a:p>
          <a:p>
            <a:pPr>
              <a:spcAft>
                <a:spcPts val="600"/>
              </a:spcAft>
              <a:buSzPct val="100000"/>
            </a:pPr>
            <a:r>
              <a:rPr lang="en-US" baseline="0" dirty="0">
                <a:latin typeface="Times New Roman" pitchFamily="18" charset="0"/>
                <a:cs typeface="Times New Roman" pitchFamily="18" charset="0"/>
              </a:rPr>
              <a:t>Refocus and strengthen mid-performing schools that have critical academic and social conditions in place and demonstrate potential for success.</a:t>
            </a:r>
          </a:p>
          <a:p>
            <a:pPr>
              <a:spcAft>
                <a:spcPts val="600"/>
              </a:spcAft>
              <a:buSzPct val="100000"/>
            </a:pPr>
            <a:r>
              <a:rPr lang="en-US" baseline="0" dirty="0">
                <a:latin typeface="Times New Roman" pitchFamily="18" charset="0"/>
                <a:cs typeface="Times New Roman" pitchFamily="18" charset="0"/>
              </a:rPr>
              <a:t>Repurpose and immediately address low-performing schools, including closure and reassignment of students to better schools, closure and start-up of a new schools</a:t>
            </a:r>
            <a:r>
              <a:rPr lang="en-US" baseline="0" dirty="0" smtClean="0">
                <a:latin typeface="Times New Roman" pitchFamily="18" charset="0"/>
                <a:cs typeface="Times New Roman" pitchFamily="18" charset="0"/>
              </a:rPr>
              <a:t>.</a:t>
            </a:r>
            <a:endParaRPr lang="en-US" baseline="0" dirty="0">
              <a:latin typeface="Times New Roman" pitchFamily="18" charset="0"/>
              <a:cs typeface="Times New Roman" pitchFamily="18" charset="0"/>
            </a:endParaRPr>
          </a:p>
          <a:p>
            <a:endParaRPr lang="en-US" baseline="0" dirty="0"/>
          </a:p>
        </p:txBody>
      </p:sp>
      <p:sp>
        <p:nvSpPr>
          <p:cNvPr id="4" name="Slide Number Placeholder 3"/>
          <p:cNvSpPr>
            <a:spLocks noGrp="1"/>
          </p:cNvSpPr>
          <p:nvPr>
            <p:ph type="sldNum" sz="quarter" idx="10"/>
          </p:nvPr>
        </p:nvSpPr>
        <p:spPr/>
        <p:txBody>
          <a:bodyPr/>
          <a:lstStyle/>
          <a:p>
            <a:fld id="{DED00D23-1B7B-4245-A2C7-7E943264F27F}" type="slidenum">
              <a:rPr lang="en-US" smtClean="0"/>
              <a:pPr/>
              <a:t>6</a:t>
            </a:fld>
            <a:endParaRPr lang="en-US" dirty="0"/>
          </a:p>
        </p:txBody>
      </p:sp>
    </p:spTree>
    <p:extLst>
      <p:ext uri="{BB962C8B-B14F-4D97-AF65-F5344CB8AC3E}">
        <p14:creationId xmlns:p14="http://schemas.microsoft.com/office/powerpoint/2010/main" val="3057569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en-US" dirty="0">
                <a:latin typeface="Times New Roman" pitchFamily="18" charset="0"/>
                <a:cs typeface="Times New Roman" pitchFamily="18" charset="0"/>
              </a:rPr>
              <a:t>New Role for Central Office</a:t>
            </a:r>
          </a:p>
          <a:p>
            <a:pPr marL="171441" lvl="1" indent="-171441" defTabSz="800056">
              <a:lnSpc>
                <a:spcPct val="90000"/>
              </a:lnSpc>
              <a:spcBef>
                <a:spcPct val="0"/>
              </a:spcBef>
              <a:spcAft>
                <a:spcPct val="15000"/>
              </a:spcAft>
              <a:buChar char="••"/>
            </a:pPr>
            <a:r>
              <a:rPr lang="en-US" dirty="0">
                <a:latin typeface="Times New Roman" pitchFamily="18" charset="0"/>
                <a:cs typeface="Times New Roman" pitchFamily="18" charset="0"/>
              </a:rPr>
              <a:t>Continuous improvement process</a:t>
            </a:r>
          </a:p>
          <a:p>
            <a:pPr marL="171441" lvl="1" indent="-171441" defTabSz="800056">
              <a:lnSpc>
                <a:spcPct val="90000"/>
              </a:lnSpc>
              <a:spcBef>
                <a:spcPct val="0"/>
              </a:spcBef>
              <a:spcAft>
                <a:spcPct val="15000"/>
              </a:spcAft>
              <a:buChar char="••"/>
            </a:pPr>
            <a:r>
              <a:rPr lang="en-US" dirty="0">
                <a:latin typeface="Times New Roman" pitchFamily="18" charset="0"/>
                <a:cs typeface="Times New Roman" pitchFamily="18" charset="0"/>
              </a:rPr>
              <a:t>System coordination</a:t>
            </a:r>
          </a:p>
          <a:p>
            <a:pPr marL="171441" lvl="1" indent="-171441" defTabSz="800056">
              <a:lnSpc>
                <a:spcPct val="90000"/>
              </a:lnSpc>
              <a:spcBef>
                <a:spcPct val="0"/>
              </a:spcBef>
              <a:spcAft>
                <a:spcPct val="15000"/>
              </a:spcAft>
              <a:buChar char="••"/>
            </a:pPr>
            <a:r>
              <a:rPr lang="en-US" dirty="0">
                <a:latin typeface="Times New Roman" pitchFamily="18" charset="0"/>
                <a:cs typeface="Times New Roman" pitchFamily="18" charset="0"/>
              </a:rPr>
              <a:t>Service provider</a:t>
            </a:r>
          </a:p>
          <a:p>
            <a:pPr marL="0" lvl="1" defTabSz="800056">
              <a:lnSpc>
                <a:spcPct val="90000"/>
              </a:lnSpc>
              <a:spcBef>
                <a:spcPct val="0"/>
              </a:spcBef>
              <a:spcAft>
                <a:spcPct val="15000"/>
              </a:spcAft>
              <a:defRPr/>
            </a:pPr>
            <a:r>
              <a:rPr lang="en-US" dirty="0">
                <a:latin typeface="Times New Roman" pitchFamily="18" charset="0"/>
                <a:cs typeface="Times New Roman" pitchFamily="18" charset="0"/>
              </a:rPr>
              <a:t>School Autonomy Based on Performance</a:t>
            </a:r>
          </a:p>
          <a:p>
            <a:pPr marL="171441" lvl="1" indent="-171441" defTabSz="800056">
              <a:lnSpc>
                <a:spcPct val="90000"/>
              </a:lnSpc>
              <a:spcBef>
                <a:spcPct val="0"/>
              </a:spcBef>
              <a:spcAft>
                <a:spcPct val="15000"/>
              </a:spcAft>
              <a:buChar char="••"/>
            </a:pPr>
            <a:r>
              <a:rPr lang="en-US" dirty="0">
                <a:latin typeface="Times New Roman" pitchFamily="18" charset="0"/>
                <a:cs typeface="Times New Roman" pitchFamily="18" charset="0"/>
              </a:rPr>
              <a:t>High-performing schools will have greatest autonomy over staffing, budget, calendar, curriculum and program</a:t>
            </a:r>
          </a:p>
          <a:p>
            <a:pPr marL="171441" lvl="1" indent="-171441" defTabSz="800056">
              <a:lnSpc>
                <a:spcPct val="90000"/>
              </a:lnSpc>
              <a:spcBef>
                <a:spcPct val="0"/>
              </a:spcBef>
              <a:spcAft>
                <a:spcPct val="15000"/>
              </a:spcAft>
              <a:buChar char="••"/>
            </a:pPr>
            <a:r>
              <a:rPr lang="en-US" dirty="0">
                <a:latin typeface="Times New Roman" pitchFamily="18" charset="0"/>
                <a:cs typeface="Times New Roman" pitchFamily="18" charset="0"/>
              </a:rPr>
              <a:t>Low-performing schools will be guided by aggressive intervention plans</a:t>
            </a:r>
          </a:p>
          <a:p>
            <a:pPr marL="0" lvl="1" defTabSz="800056">
              <a:lnSpc>
                <a:spcPct val="90000"/>
              </a:lnSpc>
              <a:spcBef>
                <a:spcPct val="0"/>
              </a:spcBef>
              <a:spcAft>
                <a:spcPct val="15000"/>
              </a:spcAft>
              <a:defRPr/>
            </a:pPr>
            <a:r>
              <a:rPr lang="en-US" dirty="0">
                <a:latin typeface="Times New Roman" pitchFamily="18" charset="0"/>
                <a:cs typeface="Times New Roman" pitchFamily="18" charset="0"/>
              </a:rPr>
              <a:t>Redistribution of Money to Schools and Classrooms</a:t>
            </a:r>
          </a:p>
          <a:p>
            <a:pPr marL="171441" lvl="1" indent="-171441" defTabSz="800056">
              <a:lnSpc>
                <a:spcPct val="90000"/>
              </a:lnSpc>
              <a:spcBef>
                <a:spcPct val="0"/>
              </a:spcBef>
              <a:spcAft>
                <a:spcPct val="15000"/>
              </a:spcAft>
              <a:buChar char="••"/>
            </a:pPr>
            <a:r>
              <a:rPr lang="en-US" dirty="0">
                <a:latin typeface="Times New Roman" pitchFamily="18" charset="0"/>
                <a:cs typeface="Times New Roman" pitchFamily="18" charset="0"/>
              </a:rPr>
              <a:t>Weighted per-pupil funding system</a:t>
            </a:r>
          </a:p>
          <a:p>
            <a:pPr marL="171441" lvl="1" indent="-171441" defTabSz="800056">
              <a:lnSpc>
                <a:spcPct val="90000"/>
              </a:lnSpc>
              <a:spcBef>
                <a:spcPct val="0"/>
              </a:spcBef>
              <a:spcAft>
                <a:spcPct val="15000"/>
              </a:spcAft>
              <a:buChar char="••"/>
            </a:pPr>
            <a:r>
              <a:rPr lang="en-US" dirty="0">
                <a:latin typeface="Times New Roman" pitchFamily="18" charset="0"/>
                <a:cs typeface="Times New Roman" pitchFamily="18" charset="0"/>
              </a:rPr>
              <a:t>School-based budgeting autonomy</a:t>
            </a:r>
            <a:endParaRPr lang="en-US" dirty="0"/>
          </a:p>
          <a:p>
            <a:endParaRPr lang="en-US" dirty="0"/>
          </a:p>
        </p:txBody>
      </p:sp>
      <p:sp>
        <p:nvSpPr>
          <p:cNvPr id="4" name="Slide Number Placeholder 3"/>
          <p:cNvSpPr>
            <a:spLocks noGrp="1"/>
          </p:cNvSpPr>
          <p:nvPr>
            <p:ph type="sldNum" sz="quarter" idx="10"/>
          </p:nvPr>
        </p:nvSpPr>
        <p:spPr/>
        <p:txBody>
          <a:bodyPr/>
          <a:lstStyle/>
          <a:p>
            <a:fld id="{DED00D23-1B7B-4245-A2C7-7E943264F27F}" type="slidenum">
              <a:rPr lang="en-US" smtClean="0"/>
              <a:pPr/>
              <a:t>7</a:t>
            </a:fld>
            <a:endParaRPr lang="en-US" dirty="0"/>
          </a:p>
        </p:txBody>
      </p:sp>
    </p:spTree>
    <p:extLst>
      <p:ext uri="{BB962C8B-B14F-4D97-AF65-F5344CB8AC3E}">
        <p14:creationId xmlns:p14="http://schemas.microsoft.com/office/powerpoint/2010/main" val="1920065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D00D23-1B7B-4245-A2C7-7E943264F27F}" type="slidenum">
              <a:rPr lang="en-US" smtClean="0"/>
              <a:pPr/>
              <a:t>8</a:t>
            </a:fld>
            <a:endParaRPr lang="en-US" dirty="0"/>
          </a:p>
        </p:txBody>
      </p:sp>
    </p:spTree>
    <p:extLst>
      <p:ext uri="{BB962C8B-B14F-4D97-AF65-F5344CB8AC3E}">
        <p14:creationId xmlns:p14="http://schemas.microsoft.com/office/powerpoint/2010/main" val="3073902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21014C-E961-4102-8210-D24BC4187CEB}" type="slidenum">
              <a:rPr lang="en-US" smtClean="0"/>
              <a:pPr/>
              <a:t>9</a:t>
            </a:fld>
            <a:endParaRPr lang="en-US" dirty="0"/>
          </a:p>
        </p:txBody>
      </p:sp>
    </p:spTree>
    <p:extLst>
      <p:ext uri="{BB962C8B-B14F-4D97-AF65-F5344CB8AC3E}">
        <p14:creationId xmlns:p14="http://schemas.microsoft.com/office/powerpoint/2010/main" val="3685479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House Bill 525, signed into law on July 2: creates the conditions necessary to </a:t>
            </a:r>
            <a:r>
              <a:rPr lang="en-US" baseline="0" dirty="0" smtClean="0"/>
              <a:t>implement</a:t>
            </a:r>
            <a:r>
              <a:rPr lang="en-US" dirty="0" smtClean="0"/>
              <a:t> the Cleveland Plan</a:t>
            </a:r>
            <a:endParaRPr lang="en-US" dirty="0"/>
          </a:p>
        </p:txBody>
      </p:sp>
      <p:sp>
        <p:nvSpPr>
          <p:cNvPr id="4" name="Slide Number Placeholder 3"/>
          <p:cNvSpPr>
            <a:spLocks noGrp="1"/>
          </p:cNvSpPr>
          <p:nvPr>
            <p:ph type="sldNum" sz="quarter" idx="10"/>
          </p:nvPr>
        </p:nvSpPr>
        <p:spPr/>
        <p:txBody>
          <a:bodyPr/>
          <a:lstStyle/>
          <a:p>
            <a:fld id="{DED00D23-1B7B-4245-A2C7-7E943264F27F}" type="slidenum">
              <a:rPr lang="en-US" smtClean="0"/>
              <a:pPr/>
              <a:t>11</a:t>
            </a:fld>
            <a:endParaRPr lang="en-US" dirty="0"/>
          </a:p>
        </p:txBody>
      </p:sp>
    </p:spTree>
    <p:extLst>
      <p:ext uri="{BB962C8B-B14F-4D97-AF65-F5344CB8AC3E}">
        <p14:creationId xmlns:p14="http://schemas.microsoft.com/office/powerpoint/2010/main" val="3298862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Arial" charset="0"/>
                <a:ea typeface="+mn-ea"/>
                <a:cs typeface="+mn-cs"/>
              </a:rPr>
              <a:t>Corrective action includes, but is not limited to, reallocation of academic and financial resources, reassignment of staff, redesign of academic programs, adjusting the length of the school year or school day, and deploying additional assistance to students. </a:t>
            </a:r>
          </a:p>
        </p:txBody>
      </p:sp>
      <p:sp>
        <p:nvSpPr>
          <p:cNvPr id="4" name="Slide Number Placeholder 3"/>
          <p:cNvSpPr>
            <a:spLocks noGrp="1"/>
          </p:cNvSpPr>
          <p:nvPr>
            <p:ph type="sldNum" sz="quarter" idx="10"/>
          </p:nvPr>
        </p:nvSpPr>
        <p:spPr/>
        <p:txBody>
          <a:bodyPr/>
          <a:lstStyle/>
          <a:p>
            <a:fld id="{DED00D23-1B7B-4245-A2C7-7E943264F27F}" type="slidenum">
              <a:rPr lang="en-US" smtClean="0"/>
              <a:pPr/>
              <a:t>12</a:t>
            </a:fld>
            <a:endParaRPr lang="en-US" dirty="0"/>
          </a:p>
        </p:txBody>
      </p:sp>
    </p:spTree>
    <p:extLst>
      <p:ext uri="{BB962C8B-B14F-4D97-AF65-F5344CB8AC3E}">
        <p14:creationId xmlns:p14="http://schemas.microsoft.com/office/powerpoint/2010/main" val="1123730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Arial" charset="0"/>
                <a:ea typeface="+mn-ea"/>
                <a:cs typeface="+mn-cs"/>
              </a:rPr>
              <a:t>The hiring committee shall consider:</a:t>
            </a:r>
          </a:p>
          <a:p>
            <a:r>
              <a:rPr lang="en-US" sz="1200" b="0" i="0" u="none" strike="noStrike" kern="1200" baseline="0" dirty="0" smtClean="0">
                <a:solidFill>
                  <a:schemeClr val="tx1"/>
                </a:solidFill>
                <a:latin typeface="Arial" charset="0"/>
                <a:ea typeface="+mn-ea"/>
                <a:cs typeface="+mn-cs"/>
              </a:rPr>
              <a:t>(1) The level of license issued that the teacher holds; </a:t>
            </a:r>
          </a:p>
          <a:p>
            <a:r>
              <a:rPr lang="en-US" sz="1200" b="0" i="0" u="none" strike="noStrike" kern="1200" baseline="0" dirty="0" smtClean="0">
                <a:solidFill>
                  <a:schemeClr val="tx1"/>
                </a:solidFill>
                <a:latin typeface="Arial" charset="0"/>
                <a:ea typeface="+mn-ea"/>
                <a:cs typeface="+mn-cs"/>
              </a:rPr>
              <a:t>(2) The number of subject areas the teacher is licensed to teach; </a:t>
            </a:r>
          </a:p>
          <a:p>
            <a:r>
              <a:rPr lang="en-US" sz="1200" b="0" i="0" u="none" strike="noStrike" kern="1200" baseline="0" dirty="0" smtClean="0">
                <a:solidFill>
                  <a:schemeClr val="tx1"/>
                </a:solidFill>
                <a:latin typeface="Arial" charset="0"/>
                <a:ea typeface="+mn-ea"/>
                <a:cs typeface="+mn-cs"/>
              </a:rPr>
              <a:t>(3) Whether the teacher is a highly qualified teacher; </a:t>
            </a:r>
          </a:p>
          <a:p>
            <a:r>
              <a:rPr lang="en-US" sz="1200" b="0" i="0" u="none" strike="noStrike" kern="1200" baseline="0" dirty="0" smtClean="0">
                <a:solidFill>
                  <a:schemeClr val="tx1"/>
                </a:solidFill>
                <a:latin typeface="Arial" charset="0"/>
                <a:ea typeface="+mn-ea"/>
                <a:cs typeface="+mn-cs"/>
              </a:rPr>
              <a:t>(4) The results of the teacher's performance evaluations; </a:t>
            </a:r>
          </a:p>
          <a:p>
            <a:r>
              <a:rPr lang="en-US" sz="1200" b="0" i="0" u="none" strike="noStrike" kern="1200" baseline="0" dirty="0" smtClean="0">
                <a:solidFill>
                  <a:schemeClr val="tx1"/>
                </a:solidFill>
                <a:latin typeface="Arial" charset="0"/>
                <a:ea typeface="+mn-ea"/>
                <a:cs typeface="+mn-cs"/>
              </a:rPr>
              <a:t>(5) Whether the teacher has recently taught and been evaluated in the subject areas the teacher would teach at the school;</a:t>
            </a:r>
          </a:p>
          <a:p>
            <a:r>
              <a:rPr lang="en-US" sz="1200" b="0" i="0" u="none" strike="noStrike" kern="1200" baseline="0" dirty="0" smtClean="0">
                <a:solidFill>
                  <a:schemeClr val="tx1"/>
                </a:solidFill>
                <a:latin typeface="Arial" charset="0"/>
                <a:ea typeface="+mn-ea"/>
                <a:cs typeface="+mn-cs"/>
              </a:rPr>
              <a:t>(6) Any specialized training or experience the teacher possesses that are relevant to the open position.</a:t>
            </a:r>
          </a:p>
          <a:p>
            <a:endParaRPr lang="en-US" sz="1200" b="0" i="0" u="none" strike="noStrike" kern="1200" baseline="0" dirty="0" smtClean="0">
              <a:solidFill>
                <a:schemeClr val="tx1"/>
              </a:solidFill>
              <a:latin typeface="Arial" charset="0"/>
              <a:ea typeface="+mn-ea"/>
              <a:cs typeface="+mn-cs"/>
            </a:endParaRPr>
          </a:p>
          <a:p>
            <a:r>
              <a:rPr lang="en-US" sz="1200" b="0" i="0" u="none" strike="noStrike" kern="1200" baseline="0" dirty="0" smtClean="0">
                <a:solidFill>
                  <a:schemeClr val="tx1"/>
                </a:solidFill>
                <a:latin typeface="Arial" charset="0"/>
                <a:ea typeface="+mn-ea"/>
                <a:cs typeface="+mn-cs"/>
              </a:rPr>
              <a:t>The district chief executive officer or a building level team shall not use seniority or continuing contract status as the primary factor in determining any teacher's assignment to a school. </a:t>
            </a:r>
          </a:p>
          <a:p>
            <a:endParaRPr lang="en-US" sz="1200" b="0" i="0" u="none" strike="noStrike" kern="1200" baseline="0" dirty="0" smtClean="0">
              <a:solidFill>
                <a:schemeClr val="tx1"/>
              </a:solidFill>
              <a:latin typeface="Arial" charset="0"/>
              <a:ea typeface="+mn-ea"/>
              <a:cs typeface="+mn-cs"/>
            </a:endParaRPr>
          </a:p>
          <a:p>
            <a:r>
              <a:rPr lang="en-US" sz="1200" b="0" i="0" u="none" strike="noStrike" kern="1200" baseline="0" dirty="0" smtClean="0">
                <a:solidFill>
                  <a:schemeClr val="tx1"/>
                </a:solidFill>
                <a:latin typeface="Arial" charset="0"/>
                <a:ea typeface="+mn-ea"/>
                <a:cs typeface="+mn-cs"/>
              </a:rPr>
              <a:t>“Extended limited contracts”</a:t>
            </a:r>
          </a:p>
        </p:txBody>
      </p:sp>
      <p:sp>
        <p:nvSpPr>
          <p:cNvPr id="4" name="Slide Number Placeholder 3"/>
          <p:cNvSpPr>
            <a:spLocks noGrp="1"/>
          </p:cNvSpPr>
          <p:nvPr>
            <p:ph type="sldNum" sz="quarter" idx="10"/>
          </p:nvPr>
        </p:nvSpPr>
        <p:spPr/>
        <p:txBody>
          <a:bodyPr/>
          <a:lstStyle/>
          <a:p>
            <a:fld id="{DED00D23-1B7B-4245-A2C7-7E943264F27F}" type="slidenum">
              <a:rPr lang="en-US" smtClean="0"/>
              <a:pPr/>
              <a:t>13</a:t>
            </a:fld>
            <a:endParaRPr lang="en-US" dirty="0"/>
          </a:p>
        </p:txBody>
      </p:sp>
    </p:spTree>
    <p:extLst>
      <p:ext uri="{BB962C8B-B14F-4D97-AF65-F5344CB8AC3E}">
        <p14:creationId xmlns:p14="http://schemas.microsoft.com/office/powerpoint/2010/main" val="1123730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90000"/>
              </a:lnSpc>
              <a:spcBef>
                <a:spcPts val="0"/>
              </a:spcBef>
              <a:spcAft>
                <a:spcPts val="1200"/>
              </a:spcAft>
              <a:buClr>
                <a:srgbClr val="006666"/>
              </a:buClr>
              <a:buSzPct val="80000"/>
              <a:buFont typeface="Wingdings" pitchFamily="2" charset="2"/>
              <a:buNone/>
            </a:pPr>
            <a:endParaRPr lang="en-US" baseline="0" dirty="0" smtClean="0"/>
          </a:p>
        </p:txBody>
      </p:sp>
      <p:sp>
        <p:nvSpPr>
          <p:cNvPr id="4" name="Slide Number Placeholder 3"/>
          <p:cNvSpPr>
            <a:spLocks noGrp="1"/>
          </p:cNvSpPr>
          <p:nvPr>
            <p:ph type="sldNum" sz="quarter" idx="10"/>
          </p:nvPr>
        </p:nvSpPr>
        <p:spPr/>
        <p:txBody>
          <a:bodyPr/>
          <a:lstStyle/>
          <a:p>
            <a:fld id="{DED00D23-1B7B-4245-A2C7-7E943264F27F}" type="slidenum">
              <a:rPr lang="en-US" smtClean="0"/>
              <a:pPr/>
              <a:t>14</a:t>
            </a:fld>
            <a:endParaRPr lang="en-US" dirty="0"/>
          </a:p>
        </p:txBody>
      </p:sp>
    </p:spTree>
    <p:extLst>
      <p:ext uri="{BB962C8B-B14F-4D97-AF65-F5344CB8AC3E}">
        <p14:creationId xmlns:p14="http://schemas.microsoft.com/office/powerpoint/2010/main" val="1123730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90000"/>
              </a:lnSpc>
              <a:spcBef>
                <a:spcPts val="0"/>
              </a:spcBef>
              <a:spcAft>
                <a:spcPts val="1200"/>
              </a:spcAft>
              <a:buClr>
                <a:srgbClr val="006666"/>
              </a:buClr>
              <a:buSzPct val="80000"/>
              <a:buFont typeface="Wingdings" pitchFamily="2" charset="2"/>
              <a:buNone/>
            </a:pPr>
            <a:endParaRPr lang="en-US" baseline="0" dirty="0" smtClean="0"/>
          </a:p>
        </p:txBody>
      </p:sp>
      <p:sp>
        <p:nvSpPr>
          <p:cNvPr id="4" name="Slide Number Placeholder 3"/>
          <p:cNvSpPr>
            <a:spLocks noGrp="1"/>
          </p:cNvSpPr>
          <p:nvPr>
            <p:ph type="sldNum" sz="quarter" idx="10"/>
          </p:nvPr>
        </p:nvSpPr>
        <p:spPr/>
        <p:txBody>
          <a:bodyPr/>
          <a:lstStyle/>
          <a:p>
            <a:fld id="{DED00D23-1B7B-4245-A2C7-7E943264F27F}" type="slidenum">
              <a:rPr lang="en-US" smtClean="0"/>
              <a:pPr/>
              <a:t>15</a:t>
            </a:fld>
            <a:endParaRPr lang="en-US" dirty="0"/>
          </a:p>
        </p:txBody>
      </p:sp>
    </p:spTree>
    <p:extLst>
      <p:ext uri="{BB962C8B-B14F-4D97-AF65-F5344CB8AC3E}">
        <p14:creationId xmlns:p14="http://schemas.microsoft.com/office/powerpoint/2010/main" val="11237307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ctrTitle"/>
          </p:nvPr>
        </p:nvSpPr>
        <p:spPr>
          <a:xfrm>
            <a:off x="533400" y="1295400"/>
            <a:ext cx="8229600" cy="1143000"/>
          </a:xfrm>
        </p:spPr>
        <p:txBody>
          <a:bodyPr/>
          <a:lstStyle>
            <a:lvl1pPr algn="r">
              <a:defRPr sz="3600"/>
            </a:lvl1pPr>
          </a:lstStyle>
          <a:p>
            <a:r>
              <a:rPr lang="en-US" smtClean="0"/>
              <a:t>Click to edit Master title style</a:t>
            </a:r>
            <a:endParaRPr lang="en-US"/>
          </a:p>
        </p:txBody>
      </p:sp>
      <p:sp>
        <p:nvSpPr>
          <p:cNvPr id="53251" name="Rectangle 3"/>
          <p:cNvSpPr>
            <a:spLocks noGrp="1" noChangeArrowheads="1"/>
          </p:cNvSpPr>
          <p:nvPr>
            <p:ph type="subTitle" idx="1"/>
          </p:nvPr>
        </p:nvSpPr>
        <p:spPr>
          <a:xfrm>
            <a:off x="3711575" y="2819400"/>
            <a:ext cx="5051425" cy="1295400"/>
          </a:xfrm>
        </p:spPr>
        <p:txBody>
          <a:bodyPr/>
          <a:lstStyle>
            <a:lvl1pPr marL="0" indent="0" algn="r">
              <a:buFontTx/>
              <a:buNone/>
              <a:defRPr/>
            </a:lvl1pPr>
          </a:lstStyle>
          <a:p>
            <a:r>
              <a:rPr lang="en-US" smtClean="0"/>
              <a:t>Click to edit Master subtitle style</a:t>
            </a:r>
            <a:endParaRPr lang="en-US"/>
          </a:p>
        </p:txBody>
      </p:sp>
    </p:spTree>
  </p:cSld>
  <p:clrMapOvr>
    <a:masterClrMapping/>
  </p:clrMapOvr>
  <p:transition>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5" cstate="print"/>
          <a:srcRect/>
          <a:stretch>
            <a:fillRect/>
          </a:stretch>
        </a:blip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1752600" y="304800"/>
            <a:ext cx="701040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2227" name="Rectangle 3"/>
          <p:cNvSpPr>
            <a:spLocks noGrp="1" noChangeArrowheads="1"/>
          </p:cNvSpPr>
          <p:nvPr>
            <p:ph type="body" idx="1"/>
          </p:nvPr>
        </p:nvSpPr>
        <p:spPr bwMode="auto">
          <a:xfrm>
            <a:off x="1752600" y="1395413"/>
            <a:ext cx="7010400"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 Second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3" r:id="rId3"/>
  </p:sldLayoutIdLst>
  <p:transition>
    <p:fade thruBlk="1"/>
  </p:transition>
  <p:timing>
    <p:tnLst>
      <p:par>
        <p:cTn id="1" dur="indefinite" restart="never" nodeType="tmRoot"/>
      </p:par>
    </p:tnLst>
  </p:timing>
  <p:hf sldNum="0" hdr="0" ftr="0" dt="0"/>
  <p:txStyles>
    <p:titleStyle>
      <a:lvl1pPr algn="l" rtl="0" eaLnBrk="1" fontAlgn="base" hangingPunct="1">
        <a:spcBef>
          <a:spcPct val="0"/>
        </a:spcBef>
        <a:spcAft>
          <a:spcPct val="0"/>
        </a:spcAft>
        <a:defRPr sz="3200" b="1">
          <a:solidFill>
            <a:srgbClr val="006666"/>
          </a:solidFill>
          <a:latin typeface="+mj-lt"/>
          <a:ea typeface="+mj-ea"/>
          <a:cs typeface="+mj-cs"/>
        </a:defRPr>
      </a:lvl1pPr>
      <a:lvl2pPr algn="l" rtl="0" eaLnBrk="1" fontAlgn="base" hangingPunct="1">
        <a:spcBef>
          <a:spcPct val="0"/>
        </a:spcBef>
        <a:spcAft>
          <a:spcPct val="0"/>
        </a:spcAft>
        <a:defRPr sz="3200" b="1">
          <a:solidFill>
            <a:srgbClr val="006666"/>
          </a:solidFill>
          <a:latin typeface="Tahoma" pitchFamily="34" charset="0"/>
        </a:defRPr>
      </a:lvl2pPr>
      <a:lvl3pPr algn="l" rtl="0" eaLnBrk="1" fontAlgn="base" hangingPunct="1">
        <a:spcBef>
          <a:spcPct val="0"/>
        </a:spcBef>
        <a:spcAft>
          <a:spcPct val="0"/>
        </a:spcAft>
        <a:defRPr sz="3200" b="1">
          <a:solidFill>
            <a:srgbClr val="006666"/>
          </a:solidFill>
          <a:latin typeface="Tahoma" pitchFamily="34" charset="0"/>
        </a:defRPr>
      </a:lvl3pPr>
      <a:lvl4pPr algn="l" rtl="0" eaLnBrk="1" fontAlgn="base" hangingPunct="1">
        <a:spcBef>
          <a:spcPct val="0"/>
        </a:spcBef>
        <a:spcAft>
          <a:spcPct val="0"/>
        </a:spcAft>
        <a:defRPr sz="3200" b="1">
          <a:solidFill>
            <a:srgbClr val="006666"/>
          </a:solidFill>
          <a:latin typeface="Tahoma" pitchFamily="34" charset="0"/>
        </a:defRPr>
      </a:lvl4pPr>
      <a:lvl5pPr algn="l" rtl="0" eaLnBrk="1" fontAlgn="base" hangingPunct="1">
        <a:spcBef>
          <a:spcPct val="0"/>
        </a:spcBef>
        <a:spcAft>
          <a:spcPct val="0"/>
        </a:spcAft>
        <a:defRPr sz="3200" b="1">
          <a:solidFill>
            <a:srgbClr val="006666"/>
          </a:solidFill>
          <a:latin typeface="Tahoma" pitchFamily="34" charset="0"/>
        </a:defRPr>
      </a:lvl5pPr>
      <a:lvl6pPr marL="457200" algn="l" rtl="0" eaLnBrk="1" fontAlgn="base" hangingPunct="1">
        <a:spcBef>
          <a:spcPct val="0"/>
        </a:spcBef>
        <a:spcAft>
          <a:spcPct val="0"/>
        </a:spcAft>
        <a:defRPr sz="3200" b="1">
          <a:solidFill>
            <a:srgbClr val="006666"/>
          </a:solidFill>
          <a:latin typeface="Tahoma" pitchFamily="34" charset="0"/>
        </a:defRPr>
      </a:lvl6pPr>
      <a:lvl7pPr marL="914400" algn="l" rtl="0" eaLnBrk="1" fontAlgn="base" hangingPunct="1">
        <a:spcBef>
          <a:spcPct val="0"/>
        </a:spcBef>
        <a:spcAft>
          <a:spcPct val="0"/>
        </a:spcAft>
        <a:defRPr sz="3200" b="1">
          <a:solidFill>
            <a:srgbClr val="006666"/>
          </a:solidFill>
          <a:latin typeface="Tahoma" pitchFamily="34" charset="0"/>
        </a:defRPr>
      </a:lvl7pPr>
      <a:lvl8pPr marL="1371600" algn="l" rtl="0" eaLnBrk="1" fontAlgn="base" hangingPunct="1">
        <a:spcBef>
          <a:spcPct val="0"/>
        </a:spcBef>
        <a:spcAft>
          <a:spcPct val="0"/>
        </a:spcAft>
        <a:defRPr sz="3200" b="1">
          <a:solidFill>
            <a:srgbClr val="006666"/>
          </a:solidFill>
          <a:latin typeface="Tahoma" pitchFamily="34" charset="0"/>
        </a:defRPr>
      </a:lvl8pPr>
      <a:lvl9pPr marL="1828800" algn="l" rtl="0" eaLnBrk="1" fontAlgn="base" hangingPunct="1">
        <a:spcBef>
          <a:spcPct val="0"/>
        </a:spcBef>
        <a:spcAft>
          <a:spcPct val="0"/>
        </a:spcAft>
        <a:defRPr sz="3200" b="1">
          <a:solidFill>
            <a:srgbClr val="006666"/>
          </a:solidFill>
          <a:latin typeface="Tahoma" pitchFamily="34" charset="0"/>
        </a:defRPr>
      </a:lvl9pPr>
    </p:titleStyle>
    <p:bodyStyle>
      <a:lvl1pPr marL="342900" indent="-342900" algn="l" rtl="0" eaLnBrk="1" fontAlgn="base" hangingPunct="1">
        <a:spcBef>
          <a:spcPct val="5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pitchFamily="2" charset="2"/>
        <a:buChar char="Ø"/>
        <a:defRPr sz="2200" i="1">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200">
          <a:solidFill>
            <a:schemeClr val="tx1"/>
          </a:solidFill>
          <a:latin typeface="+mn-lt"/>
        </a:defRPr>
      </a:lvl5pPr>
      <a:lvl6pPr marL="2514600" indent="-228600" algn="l" rtl="0" eaLnBrk="1" fontAlgn="base" hangingPunct="1">
        <a:spcBef>
          <a:spcPct val="20000"/>
        </a:spcBef>
        <a:spcAft>
          <a:spcPct val="0"/>
        </a:spcAft>
        <a:buChar char="»"/>
        <a:defRPr sz="1200">
          <a:solidFill>
            <a:schemeClr val="tx1"/>
          </a:solidFill>
          <a:latin typeface="+mn-lt"/>
        </a:defRPr>
      </a:lvl6pPr>
      <a:lvl7pPr marL="2971800" indent="-228600" algn="l" rtl="0" eaLnBrk="1" fontAlgn="base" hangingPunct="1">
        <a:spcBef>
          <a:spcPct val="20000"/>
        </a:spcBef>
        <a:spcAft>
          <a:spcPct val="0"/>
        </a:spcAft>
        <a:buChar char="»"/>
        <a:defRPr sz="1200">
          <a:solidFill>
            <a:schemeClr val="tx1"/>
          </a:solidFill>
          <a:latin typeface="+mn-lt"/>
        </a:defRPr>
      </a:lvl7pPr>
      <a:lvl8pPr marL="3429000" indent="-228600" algn="l" rtl="0" eaLnBrk="1" fontAlgn="base" hangingPunct="1">
        <a:spcBef>
          <a:spcPct val="20000"/>
        </a:spcBef>
        <a:spcAft>
          <a:spcPct val="0"/>
        </a:spcAft>
        <a:buChar char="»"/>
        <a:defRPr sz="1200">
          <a:solidFill>
            <a:schemeClr val="tx1"/>
          </a:solidFill>
          <a:latin typeface="+mn-lt"/>
        </a:defRPr>
      </a:lvl8pPr>
      <a:lvl9pPr marL="3886200" indent="-228600" algn="l" rtl="0" eaLnBrk="1" fontAlgn="base" hangingPunct="1">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gif"/><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79047"/>
            <a:ext cx="8686800" cy="1097280"/>
          </a:xfrm>
        </p:spPr>
        <p:txBody>
          <a:bodyPr>
            <a:noAutofit/>
          </a:bodyPr>
          <a:lstStyle/>
          <a:p>
            <a:r>
              <a:rPr lang="en-US" dirty="0">
                <a:latin typeface="Times New Roman" pitchFamily="18" charset="0"/>
                <a:cs typeface="Times New Roman" pitchFamily="18" charset="0"/>
              </a:rPr>
              <a:t>C</a:t>
            </a:r>
            <a:r>
              <a:rPr lang="en-US" dirty="0" smtClean="0">
                <a:latin typeface="Times New Roman" pitchFamily="18" charset="0"/>
                <a:cs typeface="Times New Roman" pitchFamily="18" charset="0"/>
              </a:rPr>
              <a:t>LEVELAND’S </a:t>
            </a:r>
            <a:r>
              <a:rPr lang="en-US" dirty="0">
                <a:latin typeface="Times New Roman" pitchFamily="18" charset="0"/>
                <a:cs typeface="Times New Roman" pitchFamily="18" charset="0"/>
              </a:rPr>
              <a:t>PLAN </a:t>
            </a:r>
            <a:r>
              <a:rPr lang="en-US" dirty="0" smtClean="0">
                <a:latin typeface="Times New Roman" pitchFamily="18" charset="0"/>
                <a:cs typeface="Times New Roman" pitchFamily="18" charset="0"/>
              </a:rPr>
              <a:t>FOR</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TRANSFORMING SCHOOLS</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0" y="5383026"/>
            <a:ext cx="8686800" cy="1170173"/>
          </a:xfrm>
        </p:spPr>
        <p:txBody>
          <a:bodyPr>
            <a:noAutofit/>
          </a:bodyPr>
          <a:lstStyle/>
          <a:p>
            <a:pPr>
              <a:lnSpc>
                <a:spcPct val="90000"/>
              </a:lnSpc>
            </a:pPr>
            <a:endParaRPr lang="en-US" sz="2200" b="1" dirty="0" smtClean="0">
              <a:latin typeface="Calibri" pitchFamily="34" charset="0"/>
              <a:cs typeface="Times New Roman" pitchFamily="18" charset="0"/>
            </a:endParaRPr>
          </a:p>
          <a:p>
            <a:pPr>
              <a:lnSpc>
                <a:spcPct val="90000"/>
              </a:lnSpc>
            </a:pPr>
            <a:r>
              <a:rPr lang="en-US" sz="2200" b="1" dirty="0" smtClean="0">
                <a:latin typeface="Calibri" pitchFamily="34" charset="0"/>
                <a:cs typeface="Times New Roman" pitchFamily="18" charset="0"/>
              </a:rPr>
              <a:t>Briefing Document</a:t>
            </a:r>
            <a:br>
              <a:rPr lang="en-US" sz="2200" b="1" dirty="0" smtClean="0">
                <a:latin typeface="Calibri" pitchFamily="34" charset="0"/>
                <a:cs typeface="Times New Roman" pitchFamily="18" charset="0"/>
              </a:rPr>
            </a:br>
            <a:r>
              <a:rPr lang="en-US" sz="2200" b="1" dirty="0" smtClean="0">
                <a:latin typeface="Calibri" pitchFamily="34" charset="0"/>
                <a:cs typeface="Times New Roman" pitchFamily="18" charset="0"/>
              </a:rPr>
              <a:t>November 14, 2012</a:t>
            </a:r>
            <a:endParaRPr lang="en-US" sz="2200" b="1" dirty="0">
              <a:latin typeface="Calibri" pitchFamily="34" charset="0"/>
              <a:cs typeface="Times New Roman" pitchFamily="18" charset="0"/>
            </a:endParaRPr>
          </a:p>
        </p:txBody>
      </p:sp>
      <p:sp>
        <p:nvSpPr>
          <p:cNvPr id="9" name="Title 1"/>
          <p:cNvSpPr txBox="1">
            <a:spLocks/>
          </p:cNvSpPr>
          <p:nvPr/>
        </p:nvSpPr>
        <p:spPr>
          <a:xfrm>
            <a:off x="0" y="2283254"/>
            <a:ext cx="8686800" cy="73152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Cambria" pitchFamily="18" charset="0"/>
                <a:ea typeface="+mj-ea"/>
                <a:cs typeface="+mj-cs"/>
              </a:defRPr>
            </a:lvl1pPr>
          </a:lstStyle>
          <a:p>
            <a:pPr algn="r">
              <a:lnSpc>
                <a:spcPct val="90000"/>
              </a:lnSpc>
            </a:pPr>
            <a:r>
              <a:rPr lang="en-US" sz="2200" dirty="0" smtClean="0">
                <a:latin typeface="Calibri" pitchFamily="34" charset="0"/>
                <a:cs typeface="Calibri" pitchFamily="34" charset="0"/>
              </a:rPr>
              <a:t>reinventing public education in our city and serving</a:t>
            </a:r>
            <a:br>
              <a:rPr lang="en-US" sz="2200" dirty="0" smtClean="0">
                <a:latin typeface="Calibri" pitchFamily="34" charset="0"/>
                <a:cs typeface="Calibri" pitchFamily="34" charset="0"/>
              </a:rPr>
            </a:br>
            <a:r>
              <a:rPr lang="en-US" sz="2200" dirty="0" smtClean="0">
                <a:latin typeface="Calibri" pitchFamily="34" charset="0"/>
                <a:cs typeface="Calibri" pitchFamily="34" charset="0"/>
              </a:rPr>
              <a:t>as a model of innovation for the state of Ohio</a:t>
            </a:r>
            <a:endParaRPr lang="en-US" sz="2200" dirty="0">
              <a:latin typeface="Calibri" pitchFamily="34" charset="0"/>
              <a:cs typeface="Calibri" pitchFamily="34" charset="0"/>
            </a:endParaRPr>
          </a:p>
        </p:txBody>
      </p:sp>
    </p:spTree>
    <p:extLst>
      <p:ext uri="{BB962C8B-B14F-4D97-AF65-F5344CB8AC3E}">
        <p14:creationId xmlns:p14="http://schemas.microsoft.com/office/powerpoint/2010/main" val="135898261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1"/>
          <p:cNvSpPr>
            <a:spLocks noChangeArrowheads="1"/>
          </p:cNvSpPr>
          <p:nvPr/>
        </p:nvSpPr>
        <p:spPr bwMode="auto">
          <a:xfrm>
            <a:off x="0" y="365760"/>
            <a:ext cx="9144000" cy="731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2"/>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tIns="91440" bIns="91440">
            <a:spAutoFit/>
          </a:bodyPr>
          <a:lstStyle/>
          <a:p>
            <a:pPr algn="ctr"/>
            <a:r>
              <a:rPr lang="en-US" sz="4200" b="1" dirty="0" smtClean="0">
                <a:solidFill>
                  <a:srgbClr val="006666"/>
                </a:solidFill>
                <a:latin typeface="Calibri" pitchFamily="34" charset="0"/>
                <a:cs typeface="Calibri" pitchFamily="34" charset="0"/>
              </a:rPr>
              <a:t>The Partners</a:t>
            </a:r>
            <a:endParaRPr lang="en-US" sz="4200" b="1" dirty="0">
              <a:solidFill>
                <a:srgbClr val="006666"/>
              </a:solidFill>
              <a:latin typeface="Calibri" pitchFamily="34" charset="0"/>
              <a:cs typeface="Calibri" pitchFamily="34" charset="0"/>
            </a:endParaRPr>
          </a:p>
        </p:txBody>
      </p:sp>
      <p:pic>
        <p:nvPicPr>
          <p:cNvPr id="10" name="Picture 9" descr="city-of-cleveland-seal.jpg"/>
          <p:cNvPicPr>
            <a:picLocks noChangeAspect="1"/>
          </p:cNvPicPr>
          <p:nvPr/>
        </p:nvPicPr>
        <p:blipFill>
          <a:blip r:embed="rId2" cstate="print"/>
          <a:stretch>
            <a:fillRect/>
          </a:stretch>
        </p:blipFill>
        <p:spPr>
          <a:xfrm>
            <a:off x="1871472" y="1527048"/>
            <a:ext cx="1667799" cy="1667799"/>
          </a:xfrm>
          <a:prstGeom prst="rect">
            <a:avLst/>
          </a:prstGeom>
        </p:spPr>
      </p:pic>
      <p:pic>
        <p:nvPicPr>
          <p:cNvPr id="11" name="Content Placeholder 3" descr="CMSDLogoStackedColor.jpg"/>
          <p:cNvPicPr>
            <a:picLocks noGrp="1" noChangeAspect="1"/>
          </p:cNvPicPr>
          <p:nvPr>
            <p:ph idx="1"/>
          </p:nvPr>
        </p:nvPicPr>
        <p:blipFill>
          <a:blip r:embed="rId3" cstate="print"/>
          <a:stretch>
            <a:fillRect/>
          </a:stretch>
        </p:blipFill>
        <p:spPr>
          <a:xfrm>
            <a:off x="3975321" y="1572767"/>
            <a:ext cx="2105807" cy="1667799"/>
          </a:xfrm>
        </p:spPr>
      </p:pic>
      <p:pic>
        <p:nvPicPr>
          <p:cNvPr id="12" name="Picture 11" descr="Cleveland_Foundation_Logo.jpg"/>
          <p:cNvPicPr>
            <a:picLocks noChangeAspect="1"/>
          </p:cNvPicPr>
          <p:nvPr/>
        </p:nvPicPr>
        <p:blipFill>
          <a:blip r:embed="rId4" cstate="print"/>
          <a:stretch>
            <a:fillRect/>
          </a:stretch>
        </p:blipFill>
        <p:spPr>
          <a:xfrm>
            <a:off x="1965960" y="4965192"/>
            <a:ext cx="2215692" cy="1474320"/>
          </a:xfrm>
          <a:prstGeom prst="rect">
            <a:avLst/>
          </a:prstGeom>
        </p:spPr>
      </p:pic>
      <p:sp>
        <p:nvSpPr>
          <p:cNvPr id="15" name="Rectangle 14"/>
          <p:cNvSpPr/>
          <p:nvPr/>
        </p:nvSpPr>
        <p:spPr>
          <a:xfrm>
            <a:off x="7635241" y="2075003"/>
            <a:ext cx="1234440" cy="1338828"/>
          </a:xfrm>
          <a:prstGeom prst="rect">
            <a:avLst/>
          </a:prstGeom>
        </p:spPr>
        <p:txBody>
          <a:bodyPr wrap="square">
            <a:spAutoFit/>
          </a:bodyPr>
          <a:lstStyle/>
          <a:p>
            <a:pPr>
              <a:lnSpc>
                <a:spcPct val="90000"/>
              </a:lnSpc>
              <a:spcBef>
                <a:spcPts val="0"/>
              </a:spcBef>
            </a:pPr>
            <a:r>
              <a:rPr lang="en-US" b="1" dirty="0" smtClean="0">
                <a:latin typeface="Calibri" pitchFamily="34" charset="0"/>
                <a:cs typeface="Calibri" pitchFamily="34" charset="0"/>
              </a:rPr>
              <a:t>Cleveland Teachers Union –</a:t>
            </a:r>
            <a:br>
              <a:rPr lang="en-US" b="1" dirty="0" smtClean="0">
                <a:latin typeface="Calibri" pitchFamily="34" charset="0"/>
                <a:cs typeface="Calibri" pitchFamily="34" charset="0"/>
              </a:rPr>
            </a:br>
            <a:r>
              <a:rPr lang="en-US" b="1" dirty="0" smtClean="0">
                <a:latin typeface="Calibri" pitchFamily="34" charset="0"/>
                <a:cs typeface="Calibri" pitchFamily="34" charset="0"/>
              </a:rPr>
              <a:t>Local</a:t>
            </a:r>
            <a:br>
              <a:rPr lang="en-US" b="1" dirty="0" smtClean="0">
                <a:latin typeface="Calibri" pitchFamily="34" charset="0"/>
                <a:cs typeface="Calibri" pitchFamily="34" charset="0"/>
              </a:rPr>
            </a:br>
            <a:r>
              <a:rPr lang="en-US" b="1" dirty="0" smtClean="0">
                <a:latin typeface="Calibri" pitchFamily="34" charset="0"/>
                <a:cs typeface="Calibri" pitchFamily="34" charset="0"/>
              </a:rPr>
              <a:t>279</a:t>
            </a:r>
            <a:endParaRPr lang="en-US" b="1" dirty="0">
              <a:latin typeface="Calibri" pitchFamily="34" charset="0"/>
              <a:cs typeface="Calibri" pitchFamily="34" charset="0"/>
            </a:endParaRPr>
          </a:p>
        </p:txBody>
      </p:sp>
      <p:pic>
        <p:nvPicPr>
          <p:cNvPr id="16" name="Picture 6" descr="http://t1.gstatic.com/images?q=tbn:ANd9GcSZr-6yF3usabxqEPvAeCeFGFEpJr0u_u-bAZPiQyvpryylloCWTQ"/>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6041" y="3806601"/>
            <a:ext cx="3048000" cy="5334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http://t1.gstatic.com/images?q=tbn:ANd9GcSxe-YmhjEqZaXexlBn-_1kFVBpQe2wZSfsy5hGBnClU10NnIWv"/>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88630" y="2001530"/>
            <a:ext cx="1138051" cy="160997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6" descr="http://3.bp.blogspot.com/_DmtdGP6kzMQ/S8t2EYvoEqI/AAAAAAAAOAU/2h4Yxlazedo/s1600/logo-GeorgeGundFdn.jpg"/>
          <p:cNvPicPr>
            <a:picLocks noChangeAspect="1" noChangeArrowheads="1"/>
          </p:cNvPicPr>
          <p:nvPr/>
        </p:nvPicPr>
        <p:blipFill rotWithShape="1">
          <a:blip r:embed="rId7">
            <a:extLst>
              <a:ext uri="{28A0092B-C50C-407E-A947-70E740481C1C}">
                <a14:useLocalDpi xmlns:a14="http://schemas.microsoft.com/office/drawing/2010/main" val="0"/>
              </a:ext>
            </a:extLst>
          </a:blip>
          <a:srcRect t="31306" b="15621"/>
          <a:stretch/>
        </p:blipFill>
        <p:spPr bwMode="auto">
          <a:xfrm>
            <a:off x="5114983" y="5691275"/>
            <a:ext cx="2720341" cy="748237"/>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data:image/jpeg;base64,/9j/4AAQSkZJRgABAQAAAQABAAD/2wCEAAkGBhISERQUExQWFRUWGRoXFBQWGBoaGBsfHBYbIBwdGB4jHiYeHR8kHR0aHy8iIygpLC0tGB4xNTA2NSYrLCkBCQoKDgwOGg8PGiwgHyUsMDUtLSwsLCwsLCk1LiwpNSovLiwpKSwsNCwpLCwsLCwsLCwsLCwsKSwpLCwsLCwsLP/AABEIADMA8wMBIgACEQEDEQH/xAAbAAACAgMBAAAAAAAAAAAAAAAABQQGAQMHAv/EAEUQAAIBAwIEAgcBDQcDBQAAAAECAwAEERIhBQYxQRNRBxQiMmFxgaEVI0JSU2JzkZOxssHRJDM0csLS8ZKi8CU1Q4KD/8QAGQEAAwEBAQAAAAAAAAAAAAAAAAEDAgQF/8QALhEAAgECBAMHBAMBAAAAAAAAAAECAxESITFBIlFxEzIzYZHB8FKBofEjQ7EE/9oADAMBAAIRAxEAPwDuNFFFIAooryWoAyaXcc43DaxNLM2FHQd2PYKO5NSLy+0RGRUaXbKrGMs2emK43zLw3it7L4kltKAP7uMD2UHkN+vma6KNJTfE7I569V01wq7FnMnOlxdzF9bxoNo0RiAB8cdT8aVfdSf8tL+0f+tMH5KvxubWX/pz9maV3VlJEcSRtGfJ1Kn7RXsQ7O2GNjwpupfFK5s+6k/5aX9o/wDWsfdSf8tL+0f+tRiavfIPo7NyRPcAiAboh2Mnz76f30VJRpxxSClGdSWGJ65D5UubthNLLMtuD+UcGTHYb7L5n6CuwxIAAAMAbAV5iiCgKoAAGABsAB0Apfd8zWsTFJJkVh1BO4+eOn1rxK1Z1JXeR79GiqUbDSsGl8vMFusayGVBG3uvn2T9akWPEY5l1RsHXpkdKjdFitiQ3PEpYZCfCgjQrGGIDM2+psYzjyJx0rXK8XqN3HDLI3heIQxMgKH8UNnJ0/Ot3GWtkuvFFytvOF0MCAQ652DKeuNsEGonDrW1aG4t0vFkactI7YGoZHtEKO21QevqIX8EneSayELTK6p4lyZHfS6EY2DEhiT3AqVezaeJyqVuJU8FW8OJ32Yndsax8tv1VIseH28vqyw3YM1sCFdF3KdCrr0x/Otstunrzul4qzlAhjMYbZRknGfrWLOy+bCJ1/c+pWLsGZiAfD8Q5bLn2FJJ7Egb+VKOU3ZkuLGSUs8Z9mVWJJRsElTnIwcjrtkeVDS2jGIS3ySCOQyyKVHttvjUOwGwx8KlR2tu1wL2G4RUjHhuEQaCM5IYjvv17VvVpoZEg4SH4hcQa5hGsKFAJpfZLdx7fX5144qdHEVQieVPVgzJG75LayNeNY7Dt5imfBoopLyS4iukkLqFZFUbKOmDnr0zUu85eka69ZSbQ3h+EF8MMAM58xk5NLDeOXP8CE/N9sYOHko8oIkVlJdw6h3BK5BycZxvms8AkZ79jCZVhjTTNHKzH2zuNKsxI2xv02qTLwdbu3lgF14jCbVK4UZDDGF05wMYH6jWy9tooruKU3KxTMgjdSo0yjO2QTsQdgc0Wd8WwFooqHf8WigAMrhAdgW2FaZuY7ZFVmlVVcZQnYH5V0XRoZUUts+YraVtMc0bN2UMMn5DqaZUJpgFFFFMAooooAKKKKACqvzyLjwh6vjxPwMag4ONz+Lp05zq2+uKncz80RWcept3P93GOrH+QHc1F5E4tJc2xllOWaRumwAGMAfAUo1UppamZLEsJC9H3rHhff8AGrC9dWrTp+94/A06fLvnO+at+KFQAADYDYCs1ucsTuEY4VYMVHvOHxzIUkRXU9VYAit7OB1NZzWU+Q2c7sPRLEt4zudVuMGOInJJ7h/zR2HfvXQ0QAYHQdBQBWRW51JVM5GKdONPKKIPHrwxW00i+8qMR88bUg9G9kvqQkI1NKztIxwS3tEbnvVourcSIyNurAqfkRg1VeB8NvLFWhSNbiIMWibxAhGezAg/ZXPLKaexs2cy8LS34XcRp7oDMo8tUmcfTNMuTh/Ybb9GtQL7hV1Lw6SJwrTyls+1hV1PnAPkBt+qtNrDxCK0W3SGMOqaBIZtht72NOfj1rOkr22Ag8/yab3h7aS+GY6FGWPtLsPOrBw8JcSLK1vLA8JIUyKqlgy4PQnI/nSzmLgNzJcWckShxb7sWfSWOR8D5Zz8aY6r2SaLVEkUStqcrLqZsA4XGkbZ6/KklxNtfgBFDH6nxgjpHdrkeWv/AJz/ANQphyzH495d3R3XV4EX+VPeI+Z7/Ot3PHL73MKGH++iYNGc4+e/bz+lNOA8M9Xt44upVfaI7sd2P1JNEYPFbbURSODcR8LiN+fAkmy2MRqrEbnrkjrV24XYIoeRUMfjYdoyAMHTjcDv51XeF8JvLe7upxCjiZsgeKFIAJ6+yac8NW7LTSTIqkhRFEr6gAoPU4AySR26Cimua57AhN6Kv8JJ+mf+FasXMfFvVraWXuq+yPNjso/WRVd5V4bfWcLR+BG5Ls4Im0jcAY90+VZu+BXdwLaOdVKCUy3Pt5B3JVFHdRnFNNqFkh7CvlmFrC9jikbK3USlifyu5P25H1FNvSHYeP6pDnHiTFdXkfDYj6ZFauauStaxGziRJEcNr1aQMdu5O4B+lTeKWF1PJZsYlXwZBJL98Hlg6dt/Pt5VjC1FwaEVq+4878PuLW42uINAOfw1DjDDz/4PenXpO/8Ab1/SJ+416575MN0FkhAEy7HJwGX4nzHb9VSud+Cz3VssMSqTqVizNgDSOnTfOaHCVpLyyAg8+8PT7nrKAFki8Mo4GGGSB1G/erRwG7aW2hkb3mRS3zI3qvcU4LeXiRwSqkEKlTKQ+tn04wF9kAfWrXbQhEVRsFAUD4AYFUgnivbYZtorFGasMzRWM0UroDOaQ8182RWUeT7Ujf3cfc/E+SjzrTzdzjHZpge1Mw9hPL85vIfvrjfEL6SeRpJGLO3Un9w8gPKuetWw5LUy3Y9cT4nJcStLK2pm/UPIAdgPKuq+iz/A/wD6P/KuQaan2fHLiJdMczou5wpwN65KdTDLEzCdmdx5hP8AZZ/0b/wmuCLdyfjv2/Db+tT5OZrxwVM8rBtiuSc57Y+PSr5yNyB4eJ7lRr2KRnfR8W/O+HaqybrSWE1qeeSOSH9m4utRPWOJmJx5M4J6+Qq0c2Wwa0mOWUpG7qysVIIUkdCM9O9OQKWcy/4S4/RP/Aa7qUVBpIJLhZSOSODG7sTLJcXKyanAcTOAMYwcZwfrTP0Y8wzXEEonbUYmCiQ9WBGdz3x+4ik/o95d9YsPauJ0QuwMUbKqnp+bq3+eKd80rFw3hrRW66TIfCjA3Ys+xOepOM/ZXdVs5yhvf0OOleMFPZL1K3Y81zDii3DswtZ3eGMEnRhSFDY6DfBz8TXReP2oe2kyWGFZgVYqQQpwcgg1z3mPl+6HDEia2jRbYa/EWXU3Q6zp0jrknr2q2cB4361wvxD74idJP8yoQf19frSqpNRlHoapNpuEt8ytej/hRvLSSSae51iRlDLM4xhVIIGcHr3FbeSeKXV1a3kPiF3jysMxOGyQwHtfTI+dI+VuWmueFTtG8gkDsAiuwRwEUlSvQkg4z8qvPo44pBLZqIkWNk9mWNRjDfjf/br9naqVslK2efp+ydC7cb5ZP7/oq/PvCXsbeJ47i5LM4Vi0zEe6TsO24q0WXKrRyW8sc1ww/wDlSSZmUhozuAe+rFKfTIf7LD+l/wBBq9WZ+9p/lX+EVKc32cXzuVhBdpJdDlb8xzWHEpjmR7VZFjdWZn0hlyMZJORuR59KsXPgDraSwyyDxZooy0cjKrIx+eOnf41r4Rw+O5vOLQSrlXdM+funGPiDvmqnJJPazQcPm3VLqKWFz+Lr7fA9cdjkVVRUpK2qXqrakXJxTT0b9HctfpPhMFokkLyIyuqZWR/dw3UZ3+fWp0PJqyWyFbi5WRo1Ovx5D7RQbkE4x8Kj+l98WA/Sp+5qmcv8k2sYgnUSB1RHBMrlc6O4zgjfpUr2pJ33Za38sl5Ig84W0sfClkZ5FuIkjUssjDfUA2cHDZ8zUE8IP3KF0Lm4SYRCTWZnK58ipON+lNOeeKJNwiaVM6WwFJ74lwD8jjIqqcS5fK8MtLlS8ioEeaCR3aNlJ7LnAAO23TNUp5xV8uL4idXKTt9Pu8y08E5kuX4O9y3tTKj6Wx72k4DY6fP5Uu5Qsbe+twz3U7XJyZMTsrKcn3V6afkKtdrx63FiLhB95CZ0qB7IGzDH5u+R8KQ8b9GFrODNbMYXPtKyHMZJ3zjtnzUipxlG7T4c/TyKOMrJriy0G/B+EyCzaG4eR2V5MSayHIDsUbIPljaq96Jy0qTSSySOyvoXVIxAGnfbON6Y+jvjM09nJ4za2idow/dgFGMnueoz32quei7gENxDMZNeRJgaZHQY09wrAGnbDGalzQr3lBx5Mk+rn7uereJN4OnV4fivjJjB884zvjNbfSlqia2aKSWMyOVfTIwBACjpnANR7CxSHmEImdIj2yxY7xDuSTUr0v8AWy/SN/pqi8SHQm79lN+Y554shFw52RpEaIZRhI+d2GcnO+fjSXhfBmk4Wtz6zcJN4bSF/GbTldRwVJxjarH6Qz/6bcf5R/EKQ8qcpi54fAJbicxsu8Kuqp7x22XUR9alF2pXfMrNPtcK+n3FHCPSbeeCmqHxTjBk6asE9fj2PxFFdNsOExQxrHGiqijCjH/mfOitOvT+gyv+ao13znd7wSGWRnkUszHJYu+e3532VpHLNt+T7D8N/wDdRRXgW4mdRkcs235P/vf/AHU6PI1l+SP7SX/fRRTshjHgPKNpFMHSL2lzpJZ2x8QGYjPxq1iiiuyj3TSAUv49brJA6NnS2FbBKkgncZBBooq8dUKWgp5W4RFblkiDKhGrSXdhk4yQGY4Pyr1xjhEU1xG0gZjGytH7bhQcjfSGCn6iiirt8Vznj3bDDjUQeAqc4b2WwxUkEHIyCDVf4dy/BAkkcQdEkU61EsmDuq922ONsiiiiOlhS7y+bEzlTg0VsWWEMqkZK63Zc5G+GYgH4itFty9BDdPJErIztltMkgBy2TldWnHwxis0VqTeKROPch1PXNPBIbl8TBnVd1XW6gHHUAMBmm3DI9NuVBbAyASzMQANtySftrNFYl3EWj4svsLuWeERRSyyIG1yDMhZ3bUQdidTEZ3NY5w4bG7WzsuWSZNLZII9oeR3Gw2NFFaT/AJV82MLwn83NvN3CIrhESVSygkhQzKM476SM9T1pM/LcJUoTMV6aTcT4wMbY8SsUUUnwka7tN9F/jG3EuBQNZxW5U+EoGEDuPdG2SGBOPia3cB4VEtu8ABMWCuhmZhgjcDJJA+FFFJvhfUt/ZDoLeFct28SyRIrCN1bVGZJCpyuDsWIz8etVybh6xzero0qwkgGMTS4wTuB7eR9KKKvTzlmQqZU8i8TcMjhtFiiXw02GEZlO/XcHO/nmoHK/A4baQiEMgYEsviOQSAN8FiM/GiiudPhZ0PxI9PYhtwGH1kz4fxsn754sufLHvdMbY6Vu5j4HDcSDxgz6fdHiSADIHQBgBWKKqm8S6HO/Dn190Mb3hyTWYjk1MhO4Lvk4O2W1aj+uvfKtgkCGOPUEGMKXdgM7nGonH0ooqS7jOiXiLoOs0UUVxvU7lof/2Q=="/>
          <p:cNvSpPr>
            <a:spLocks noChangeAspect="1" noChangeArrowheads="1"/>
          </p:cNvSpPr>
          <p:nvPr/>
        </p:nvSpPr>
        <p:spPr bwMode="auto">
          <a:xfrm>
            <a:off x="63500" y="-238125"/>
            <a:ext cx="2314575" cy="4857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 name="AutoShape 4" descr="data:image/jpeg;base64,/9j/4AAQSkZJRgABAQAAAQABAAD/2wCEAAkGBhISERQUExQWFRUWGRoXFBQWGBoaGBsfHBYbIBwdGB4jHiYeHR8kHR0aHy8iIygpLC0tGB4xNTA2NSYrLCkBCQoKDgwOGg8PGiwgHyUsMDUtLSwsLCwsLCk1LiwpNSovLiwpKSwsNCwpLCwsLCwsLCwsLCwsKSwpLCwsLCwsLP/AABEIADMA8wMBIgACEQEDEQH/xAAbAAACAgMBAAAAAAAAAAAAAAAABQQGAQMHAv/EAEUQAAIBAwIEAgcBDQcDBQAAAAECAwAEERIhBQYxQRNRBxQiMmFxgaEVI0JSU2JzkZOxssHRJDM0csLS8ZKi8CU1Q4KD/8QAGQEAAwEBAQAAAAAAAAAAAAAAAAEDAgQF/8QALhEAAgECBAMHBAMBAAAAAAAAAAECAxESITFBIlFxEzIzYZHB8FKBofEjQ7EE/9oADAMBAAIRAxEAPwDuNFFFIAooryWoAyaXcc43DaxNLM2FHQd2PYKO5NSLy+0RGRUaXbKrGMs2emK43zLw3it7L4kltKAP7uMD2UHkN+vma6KNJTfE7I569V01wq7FnMnOlxdzF9bxoNo0RiAB8cdT8aVfdSf8tL+0f+tMH5KvxubWX/pz9maV3VlJEcSRtGfJ1Kn7RXsQ7O2GNjwpupfFK5s+6k/5aX9o/wDWsfdSf8tL+0f+tRiavfIPo7NyRPcAiAboh2Mnz76f30VJRpxxSClGdSWGJ65D5UubthNLLMtuD+UcGTHYb7L5n6CuwxIAAAMAbAV5iiCgKoAAGABsAB0Apfd8zWsTFJJkVh1BO4+eOn1rxK1Z1JXeR79GiqUbDSsGl8vMFusayGVBG3uvn2T9akWPEY5l1RsHXpkdKjdFitiQ3PEpYZCfCgjQrGGIDM2+psYzjyJx0rXK8XqN3HDLI3heIQxMgKH8UNnJ0/Ot3GWtkuvFFytvOF0MCAQ652DKeuNsEGonDrW1aG4t0vFkactI7YGoZHtEKO21QevqIX8EneSayELTK6p4lyZHfS6EY2DEhiT3AqVezaeJyqVuJU8FW8OJ32Yndsax8tv1VIseH28vqyw3YM1sCFdF3KdCrr0x/Otstunrzul4qzlAhjMYbZRknGfrWLOy+bCJ1/c+pWLsGZiAfD8Q5bLn2FJJ7Egb+VKOU3ZkuLGSUs8Z9mVWJJRsElTnIwcjrtkeVDS2jGIS3ySCOQyyKVHttvjUOwGwx8KlR2tu1wL2G4RUjHhuEQaCM5IYjvv17VvVpoZEg4SH4hcQa5hGsKFAJpfZLdx7fX5144qdHEVQieVPVgzJG75LayNeNY7Dt5imfBoopLyS4iukkLqFZFUbKOmDnr0zUu85eka69ZSbQ3h+EF8MMAM58xk5NLDeOXP8CE/N9sYOHko8oIkVlJdw6h3BK5BycZxvms8AkZ79jCZVhjTTNHKzH2zuNKsxI2xv02qTLwdbu3lgF14jCbVK4UZDDGF05wMYH6jWy9tooruKU3KxTMgjdSo0yjO2QTsQdgc0Wd8WwFooqHf8WigAMrhAdgW2FaZuY7ZFVmlVVcZQnYH5V0XRoZUUts+YraVtMc0bN2UMMn5DqaZUJpgFFFFMAooooAKKKKACqvzyLjwh6vjxPwMag4ONz+Lp05zq2+uKncz80RWcept3P93GOrH+QHc1F5E4tJc2xllOWaRumwAGMAfAUo1UppamZLEsJC9H3rHhff8AGrC9dWrTp+94/A06fLvnO+at+KFQAADYDYCs1ucsTuEY4VYMVHvOHxzIUkRXU9VYAit7OB1NZzWU+Q2c7sPRLEt4zudVuMGOInJJ7h/zR2HfvXQ0QAYHQdBQBWRW51JVM5GKdONPKKIPHrwxW00i+8qMR88bUg9G9kvqQkI1NKztIxwS3tEbnvVourcSIyNurAqfkRg1VeB8NvLFWhSNbiIMWibxAhGezAg/ZXPLKaexs2cy8LS34XcRp7oDMo8tUmcfTNMuTh/Ybb9GtQL7hV1Lw6SJwrTyls+1hV1PnAPkBt+qtNrDxCK0W3SGMOqaBIZtht72NOfj1rOkr22Ag8/yab3h7aS+GY6FGWPtLsPOrBw8JcSLK1vLA8JIUyKqlgy4PQnI/nSzmLgNzJcWckShxb7sWfSWOR8D5Zz8aY6r2SaLVEkUStqcrLqZsA4XGkbZ6/KklxNtfgBFDH6nxgjpHdrkeWv/AJz/ANQphyzH495d3R3XV4EX+VPeI+Z7/Ot3PHL73MKGH++iYNGc4+e/bz+lNOA8M9Xt44upVfaI7sd2P1JNEYPFbbURSODcR8LiN+fAkmy2MRqrEbnrkjrV24XYIoeRUMfjYdoyAMHTjcDv51XeF8JvLe7upxCjiZsgeKFIAJ6+yac8NW7LTSTIqkhRFEr6gAoPU4AySR26Cimua57AhN6Kv8JJ+mf+FasXMfFvVraWXuq+yPNjso/WRVd5V4bfWcLR+BG5Ls4Im0jcAY90+VZu+BXdwLaOdVKCUy3Pt5B3JVFHdRnFNNqFkh7CvlmFrC9jikbK3USlifyu5P25H1FNvSHYeP6pDnHiTFdXkfDYj6ZFauauStaxGziRJEcNr1aQMdu5O4B+lTeKWF1PJZsYlXwZBJL98Hlg6dt/Pt5VjC1FwaEVq+4878PuLW42uINAOfw1DjDDz/4PenXpO/8Ab1/SJ+416575MN0FkhAEy7HJwGX4nzHb9VSud+Cz3VssMSqTqVizNgDSOnTfOaHCVpLyyAg8+8PT7nrKAFki8Mo4GGGSB1G/erRwG7aW2hkb3mRS3zI3qvcU4LeXiRwSqkEKlTKQ+tn04wF9kAfWrXbQhEVRsFAUD4AYFUgnivbYZtorFGasMzRWM0UroDOaQ8182RWUeT7Ujf3cfc/E+SjzrTzdzjHZpge1Mw9hPL85vIfvrjfEL6SeRpJGLO3Un9w8gPKuetWw5LUy3Y9cT4nJcStLK2pm/UPIAdgPKuq+iz/A/wD6P/KuQaan2fHLiJdMczou5wpwN65KdTDLEzCdmdx5hP8AZZ/0b/wmuCLdyfjv2/Db+tT5OZrxwVM8rBtiuSc57Y+PSr5yNyB4eJ7lRr2KRnfR8W/O+HaqybrSWE1qeeSOSH9m4utRPWOJmJx5M4J6+Qq0c2Wwa0mOWUpG7qysVIIUkdCM9O9OQKWcy/4S4/RP/Aa7qUVBpIJLhZSOSODG7sTLJcXKyanAcTOAMYwcZwfrTP0Y8wzXEEonbUYmCiQ9WBGdz3x+4ik/o95d9YsPauJ0QuwMUbKqnp+bq3+eKd80rFw3hrRW66TIfCjA3Ys+xOepOM/ZXdVs5yhvf0OOleMFPZL1K3Y81zDii3DswtZ3eGMEnRhSFDY6DfBz8TXReP2oe2kyWGFZgVYqQQpwcgg1z3mPl+6HDEia2jRbYa/EWXU3Q6zp0jrknr2q2cB4361wvxD74idJP8yoQf19frSqpNRlHoapNpuEt8ytej/hRvLSSSae51iRlDLM4xhVIIGcHr3FbeSeKXV1a3kPiF3jysMxOGyQwHtfTI+dI+VuWmueFTtG8gkDsAiuwRwEUlSvQkg4z8qvPo44pBLZqIkWNk9mWNRjDfjf/br9naqVslK2efp+ydC7cb5ZP7/oq/PvCXsbeJ47i5LM4Vi0zEe6TsO24q0WXKrRyW8sc1ww/wDlSSZmUhozuAe+rFKfTIf7LD+l/wBBq9WZ+9p/lX+EVKc32cXzuVhBdpJdDlb8xzWHEpjmR7VZFjdWZn0hlyMZJORuR59KsXPgDraSwyyDxZooy0cjKrIx+eOnf41r4Rw+O5vOLQSrlXdM+funGPiDvmqnJJPazQcPm3VLqKWFz+Lr7fA9cdjkVVRUpK2qXqrakXJxTT0b9HctfpPhMFokkLyIyuqZWR/dw3UZ3+fWp0PJqyWyFbi5WRo1Ovx5D7RQbkE4x8Kj+l98WA/Sp+5qmcv8k2sYgnUSB1RHBMrlc6O4zgjfpUr2pJ33Za38sl5Ig84W0sfClkZ5FuIkjUssjDfUA2cHDZ8zUE8IP3KF0Lm4SYRCTWZnK58ipON+lNOeeKJNwiaVM6WwFJ74lwD8jjIqqcS5fK8MtLlS8ioEeaCR3aNlJ7LnAAO23TNUp5xV8uL4idXKTt9Pu8y08E5kuX4O9y3tTKj6Wx72k4DY6fP5Uu5Qsbe+twz3U7XJyZMTsrKcn3V6afkKtdrx63FiLhB95CZ0qB7IGzDH5u+R8KQ8b9GFrODNbMYXPtKyHMZJ3zjtnzUipxlG7T4c/TyKOMrJriy0G/B+EyCzaG4eR2V5MSayHIDsUbIPljaq96Jy0qTSSySOyvoXVIxAGnfbON6Y+jvjM09nJ4za2idow/dgFGMnueoz32quei7gENxDMZNeRJgaZHQY09wrAGnbDGalzQr3lBx5Mk+rn7uereJN4OnV4fivjJjB884zvjNbfSlqia2aKSWMyOVfTIwBACjpnANR7CxSHmEImdIj2yxY7xDuSTUr0v8AWy/SN/pqi8SHQm79lN+Y554shFw52RpEaIZRhI+d2GcnO+fjSXhfBmk4Wtz6zcJN4bSF/GbTldRwVJxjarH6Qz/6bcf5R/EKQ8qcpi54fAJbicxsu8Kuqp7x22XUR9alF2pXfMrNPtcK+n3FHCPSbeeCmqHxTjBk6asE9fj2PxFFdNsOExQxrHGiqijCjH/mfOitOvT+gyv+ao13znd7wSGWRnkUszHJYu+e3532VpHLNt+T7D8N/wDdRRXgW4mdRkcs235P/vf/AHU6PI1l+SP7SX/fRRTshjHgPKNpFMHSL2lzpJZ2x8QGYjPxq1iiiuyj3TSAUv49brJA6NnS2FbBKkgncZBBooq8dUKWgp5W4RFblkiDKhGrSXdhk4yQGY4Pyr1xjhEU1xG0gZjGytH7bhQcjfSGCn6iiirt8Vznj3bDDjUQeAqc4b2WwxUkEHIyCDVf4dy/BAkkcQdEkU61EsmDuq922ONsiiiiOlhS7y+bEzlTg0VsWWEMqkZK63Zc5G+GYgH4itFty9BDdPJErIztltMkgBy2TldWnHwxis0VqTeKROPch1PXNPBIbl8TBnVd1XW6gHHUAMBmm3DI9NuVBbAyASzMQANtySftrNFYl3EWj4svsLuWeERRSyyIG1yDMhZ3bUQdidTEZ3NY5w4bG7WzsuWSZNLZII9oeR3Gw2NFFaT/AJV82MLwn83NvN3CIrhESVSygkhQzKM476SM9T1pM/LcJUoTMV6aTcT4wMbY8SsUUUnwka7tN9F/jG3EuBQNZxW5U+EoGEDuPdG2SGBOPia3cB4VEtu8ABMWCuhmZhgjcDJJA+FFFJvhfUt/ZDoLeFct28SyRIrCN1bVGZJCpyuDsWIz8etVybh6xzero0qwkgGMTS4wTuB7eR9KKKvTzlmQqZU8i8TcMjhtFiiXw02GEZlO/XcHO/nmoHK/A4baQiEMgYEsviOQSAN8FiM/GiiudPhZ0PxI9PYhtwGH1kz4fxsn754sufLHvdMbY6Vu5j4HDcSDxgz6fdHiSADIHQBgBWKKqm8S6HO/Dn190Mb3hyTWYjk1MhO4Lvk4O2W1aj+uvfKtgkCGOPUEGMKXdgM7nGonH0ooqS7jOiXiLoOs0UUVxvU7lof/2Q=="/>
          <p:cNvSpPr>
            <a:spLocks noChangeAspect="1" noChangeArrowheads="1"/>
          </p:cNvSpPr>
          <p:nvPr/>
        </p:nvSpPr>
        <p:spPr bwMode="auto">
          <a:xfrm>
            <a:off x="215900" y="-85725"/>
            <a:ext cx="2314575" cy="4857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030" name="Picture 6" descr="http://www.clevelandorchestra.com/ClevelandOrchestra/media/news/logo-Greater-Cleveland-Partnership-304x64.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98581" y="4521937"/>
            <a:ext cx="3353144" cy="70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485473"/>
      </p:ext>
    </p:extLst>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quarter" idx="1"/>
          </p:nvPr>
        </p:nvSpPr>
        <p:spPr>
          <a:xfrm>
            <a:off x="1767840" y="3514344"/>
            <a:ext cx="7315200" cy="2743200"/>
          </a:xfrm>
        </p:spPr>
        <p:txBody>
          <a:bodyPr>
            <a:noAutofit/>
          </a:bodyPr>
          <a:lstStyle/>
          <a:p>
            <a:pPr>
              <a:buNone/>
            </a:pPr>
            <a:r>
              <a:rPr lang="en-US" sz="2600" b="1" dirty="0" smtClean="0">
                <a:solidFill>
                  <a:srgbClr val="006666"/>
                </a:solidFill>
                <a:latin typeface="Calibri" pitchFamily="34" charset="0"/>
                <a:cs typeface="Calibri" pitchFamily="34" charset="0"/>
              </a:rPr>
              <a:t>Progress in Cleveland</a:t>
            </a:r>
            <a:endParaRPr lang="en-US" sz="2600" dirty="0" smtClean="0">
              <a:solidFill>
                <a:srgbClr val="006666"/>
              </a:solidFill>
              <a:latin typeface="Calibri" pitchFamily="34" charset="0"/>
              <a:cs typeface="Calibri" pitchFamily="34" charset="0"/>
            </a:endParaRPr>
          </a:p>
          <a:p>
            <a:pPr marL="227013" indent="-227013">
              <a:spcBef>
                <a:spcPts val="600"/>
              </a:spcBef>
              <a:buClr>
                <a:srgbClr val="006666"/>
              </a:buClr>
              <a:buSzPct val="80000"/>
              <a:buFont typeface="Wingdings" pitchFamily="2" charset="2"/>
              <a:buChar char="Ø"/>
            </a:pPr>
            <a:r>
              <a:rPr lang="en-US" sz="2300" dirty="0" smtClean="0">
                <a:latin typeface="Calibri" pitchFamily="34" charset="0"/>
                <a:cs typeface="Calibri" pitchFamily="34" charset="0"/>
              </a:rPr>
              <a:t>37 excellent and effective public schools in 2011 that educate over 11,000 students</a:t>
            </a:r>
          </a:p>
          <a:p>
            <a:pPr marL="227013" indent="-227013">
              <a:spcBef>
                <a:spcPts val="600"/>
              </a:spcBef>
              <a:buClr>
                <a:srgbClr val="006666"/>
              </a:buClr>
              <a:buSzPct val="80000"/>
              <a:buFont typeface="Wingdings" pitchFamily="2" charset="2"/>
              <a:buChar char="Ø"/>
            </a:pPr>
            <a:r>
              <a:rPr lang="en-US" sz="2300" dirty="0" smtClean="0">
                <a:latin typeface="Calibri" pitchFamily="34" charset="0"/>
                <a:cs typeface="Calibri" pitchFamily="34" charset="0"/>
              </a:rPr>
              <a:t>15 new CMSD schools opened since 2006 that offer a diverse selection of high-quality choices</a:t>
            </a:r>
          </a:p>
          <a:p>
            <a:pPr marL="227013" indent="-227013">
              <a:spcBef>
                <a:spcPts val="600"/>
              </a:spcBef>
              <a:buClr>
                <a:srgbClr val="006666"/>
              </a:buClr>
              <a:buSzPct val="80000"/>
              <a:buFont typeface="Wingdings" pitchFamily="2" charset="2"/>
              <a:buChar char="Ø"/>
            </a:pPr>
            <a:r>
              <a:rPr lang="en-US" sz="2300" dirty="0" smtClean="0">
                <a:latin typeface="Calibri" pitchFamily="34" charset="0"/>
                <a:cs typeface="Calibri" pitchFamily="34" charset="0"/>
              </a:rPr>
              <a:t>Deepening partnership between CMSD and several high- performing </a:t>
            </a:r>
            <a:r>
              <a:rPr lang="en-US" sz="2300" dirty="0">
                <a:latin typeface="Calibri" pitchFamily="34" charset="0"/>
                <a:cs typeface="Calibri" pitchFamily="34" charset="0"/>
              </a:rPr>
              <a:t>charter </a:t>
            </a:r>
            <a:r>
              <a:rPr lang="en-US" sz="2300" dirty="0" smtClean="0">
                <a:latin typeface="Calibri" pitchFamily="34" charset="0"/>
                <a:cs typeface="Calibri" pitchFamily="34" charset="0"/>
              </a:rPr>
              <a:t>schools</a:t>
            </a:r>
            <a:r>
              <a:rPr lang="en-US" sz="2400" dirty="0" smtClean="0">
                <a:latin typeface="Calibri" pitchFamily="34" charset="0"/>
                <a:cs typeface="Calibri" pitchFamily="34" charset="0"/>
              </a:rPr>
              <a:t/>
            </a:r>
            <a:br>
              <a:rPr lang="en-US" sz="2400" dirty="0" smtClean="0">
                <a:latin typeface="Calibri" pitchFamily="34" charset="0"/>
                <a:cs typeface="Calibri" pitchFamily="34" charset="0"/>
              </a:rPr>
            </a:br>
            <a:endParaRPr lang="en-US" sz="2400" dirty="0">
              <a:latin typeface="Calibri" pitchFamily="34" charset="0"/>
              <a:cs typeface="Calibri" pitchFamily="34" charset="0"/>
            </a:endParaRPr>
          </a:p>
        </p:txBody>
      </p:sp>
      <p:sp>
        <p:nvSpPr>
          <p:cNvPr id="6" name="Content Placeholder 2"/>
          <p:cNvSpPr txBox="1">
            <a:spLocks/>
          </p:cNvSpPr>
          <p:nvPr/>
        </p:nvSpPr>
        <p:spPr>
          <a:xfrm>
            <a:off x="1767840" y="1533144"/>
            <a:ext cx="7315200" cy="1828800"/>
          </a:xfrm>
          <a:prstGeom prst="rect">
            <a:avLst/>
          </a:prstGeom>
        </p:spPr>
        <p:txBody>
          <a:bodyPr vert="horz">
            <a:noAutofit/>
          </a:bodyPr>
          <a:lstStyle/>
          <a:p>
            <a:pPr marL="274320" marR="0" lvl="0" indent="-274320" algn="l" defTabSz="914400" rtl="0" eaLnBrk="1" fontAlgn="auto" latinLnBrk="0" hangingPunct="1">
              <a:lnSpc>
                <a:spcPct val="100000"/>
              </a:lnSpc>
              <a:spcBef>
                <a:spcPts val="600"/>
              </a:spcBef>
              <a:spcAft>
                <a:spcPts val="0"/>
              </a:spcAft>
              <a:buClr>
                <a:schemeClr val="accent1"/>
              </a:buClr>
              <a:buSzPct val="70000"/>
              <a:tabLst/>
              <a:defRPr/>
            </a:pPr>
            <a:r>
              <a:rPr lang="en-US" sz="2600" b="1" dirty="0" smtClean="0">
                <a:solidFill>
                  <a:srgbClr val="006666"/>
                </a:solidFill>
                <a:latin typeface="Calibri" pitchFamily="34" charset="0"/>
                <a:cs typeface="Calibri" pitchFamily="34" charset="0"/>
              </a:rPr>
              <a:t>Challenges in Cleveland</a:t>
            </a:r>
            <a:endParaRPr lang="en-US" sz="2600" dirty="0">
              <a:solidFill>
                <a:srgbClr val="006666"/>
              </a:solidFill>
              <a:latin typeface="Calibri" pitchFamily="34" charset="0"/>
              <a:cs typeface="Calibri" pitchFamily="34" charset="0"/>
            </a:endParaRPr>
          </a:p>
          <a:p>
            <a:pPr marL="227013" marR="0" lvl="0" indent="-227013" algn="l" defTabSz="914400" rtl="0" eaLnBrk="1" fontAlgn="auto" latinLnBrk="0" hangingPunct="1">
              <a:lnSpc>
                <a:spcPct val="100000"/>
              </a:lnSpc>
              <a:spcBef>
                <a:spcPts val="600"/>
              </a:spcBef>
              <a:spcAft>
                <a:spcPts val="0"/>
              </a:spcAft>
              <a:buClr>
                <a:srgbClr val="006666"/>
              </a:buClr>
              <a:buSzPct val="80000"/>
              <a:buFont typeface="Wingdings" pitchFamily="2" charset="2"/>
              <a:buChar char="Ø"/>
              <a:tabLst/>
              <a:defRPr/>
            </a:pPr>
            <a:r>
              <a:rPr kumimoji="0" lang="en-US" sz="2300" b="0" i="0" u="none" strike="noStrike" kern="1200" cap="none" spc="0" normalizeH="0" baseline="0" noProof="0" dirty="0" smtClean="0">
                <a:ln>
                  <a:noFill/>
                </a:ln>
                <a:solidFill>
                  <a:schemeClr val="tx1"/>
                </a:solidFill>
                <a:effectLst/>
                <a:uLnTx/>
                <a:uFillTx/>
                <a:latin typeface="Calibri" pitchFamily="34" charset="0"/>
                <a:cs typeface="Calibri" pitchFamily="34" charset="0"/>
              </a:rPr>
              <a:t>$65 million budget deficit for 2012–13 school year</a:t>
            </a:r>
          </a:p>
          <a:p>
            <a:pPr marL="227013" marR="0" lvl="0" indent="-227013" algn="l" defTabSz="914400" rtl="0" eaLnBrk="1" fontAlgn="auto" latinLnBrk="0" hangingPunct="1">
              <a:lnSpc>
                <a:spcPct val="100000"/>
              </a:lnSpc>
              <a:spcBef>
                <a:spcPts val="600"/>
              </a:spcBef>
              <a:spcAft>
                <a:spcPts val="0"/>
              </a:spcAft>
              <a:buClr>
                <a:srgbClr val="006666"/>
              </a:buClr>
              <a:buSzPct val="80000"/>
              <a:buFont typeface="Wingdings" pitchFamily="2" charset="2"/>
              <a:buChar char="Ø"/>
              <a:tabLst/>
              <a:defRPr/>
            </a:pPr>
            <a:r>
              <a:rPr kumimoji="0" lang="en-US" sz="2300" b="0" i="0" u="none" strike="noStrike" kern="1200" cap="none" spc="0" normalizeH="0" baseline="0" noProof="0" dirty="0" smtClean="0">
                <a:ln>
                  <a:noFill/>
                </a:ln>
                <a:solidFill>
                  <a:schemeClr val="tx1"/>
                </a:solidFill>
                <a:effectLst/>
                <a:uLnTx/>
                <a:uFillTx/>
                <a:latin typeface="Calibri" pitchFamily="34" charset="0"/>
                <a:cs typeface="Calibri" pitchFamily="34" charset="0"/>
              </a:rPr>
              <a:t>31,000 children attend failing schools</a:t>
            </a:r>
          </a:p>
          <a:p>
            <a:pPr marL="227013" marR="0" lvl="0" indent="-227013" algn="l" defTabSz="914400" rtl="0" eaLnBrk="1" fontAlgn="auto" latinLnBrk="0" hangingPunct="1">
              <a:lnSpc>
                <a:spcPct val="100000"/>
              </a:lnSpc>
              <a:spcBef>
                <a:spcPts val="600"/>
              </a:spcBef>
              <a:spcAft>
                <a:spcPts val="0"/>
              </a:spcAft>
              <a:buClr>
                <a:srgbClr val="006666"/>
              </a:buClr>
              <a:buSzPct val="80000"/>
              <a:buFont typeface="Wingdings" pitchFamily="2" charset="2"/>
              <a:buChar char="Ø"/>
              <a:tabLst/>
              <a:defRPr/>
            </a:pPr>
            <a:r>
              <a:rPr kumimoji="0" lang="en-US" sz="2300" b="0" i="0" u="none" strike="noStrike" kern="1200" cap="none" spc="0" normalizeH="0" baseline="0" noProof="0" dirty="0" smtClean="0">
                <a:ln>
                  <a:noFill/>
                </a:ln>
                <a:solidFill>
                  <a:schemeClr val="tx1"/>
                </a:solidFill>
                <a:effectLst/>
                <a:uLnTx/>
                <a:uFillTx/>
                <a:latin typeface="Calibri" pitchFamily="34" charset="0"/>
                <a:cs typeface="Calibri" pitchFamily="34" charset="0"/>
              </a:rPr>
              <a:t>More than 30,000 students have left CMSD in</a:t>
            </a:r>
            <a:r>
              <a:rPr kumimoji="0" lang="en-US" sz="2300" b="0" i="0" u="none" strike="noStrike" kern="1200" cap="none" spc="0" normalizeH="0" noProof="0" dirty="0" smtClean="0">
                <a:ln>
                  <a:noFill/>
                </a:ln>
                <a:solidFill>
                  <a:schemeClr val="tx1"/>
                </a:solidFill>
                <a:effectLst/>
                <a:uLnTx/>
                <a:uFillTx/>
                <a:latin typeface="Calibri" pitchFamily="34" charset="0"/>
                <a:cs typeface="Calibri" pitchFamily="34" charset="0"/>
              </a:rPr>
              <a:t> </a:t>
            </a:r>
            <a:r>
              <a:rPr kumimoji="0" lang="en-US" sz="2300" b="0" i="0" u="none" strike="noStrike" kern="1200" cap="none" spc="0" normalizeH="0" baseline="0" noProof="0" dirty="0" smtClean="0">
                <a:ln>
                  <a:noFill/>
                </a:ln>
                <a:solidFill>
                  <a:schemeClr val="tx1"/>
                </a:solidFill>
                <a:effectLst/>
                <a:uLnTx/>
                <a:uFillTx/>
                <a:latin typeface="Calibri" pitchFamily="34" charset="0"/>
                <a:cs typeface="Calibri" pitchFamily="34" charset="0"/>
              </a:rPr>
              <a:t>ten years</a:t>
            </a:r>
            <a:endParaRPr kumimoji="0" lang="en-US" sz="2300" b="0" i="0" u="none" strike="noStrike" kern="1200" cap="none" spc="0" normalizeH="0" baseline="0" noProof="0" dirty="0">
              <a:ln>
                <a:noFill/>
              </a:ln>
              <a:solidFill>
                <a:schemeClr val="tx1"/>
              </a:solidFill>
              <a:effectLst/>
              <a:uLnTx/>
              <a:uFillTx/>
              <a:latin typeface="Calibri" pitchFamily="34" charset="0"/>
              <a:cs typeface="Calibri" pitchFamily="34" charset="0"/>
            </a:endParaRPr>
          </a:p>
        </p:txBody>
      </p:sp>
      <p:sp>
        <p:nvSpPr>
          <p:cNvPr id="9" name="Rectangle 31"/>
          <p:cNvSpPr>
            <a:spLocks noChangeArrowheads="1"/>
          </p:cNvSpPr>
          <p:nvPr/>
        </p:nvSpPr>
        <p:spPr bwMode="auto">
          <a:xfrm>
            <a:off x="0" y="365760"/>
            <a:ext cx="9144000" cy="731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2"/>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tIns="91440" bIns="91440">
            <a:spAutoFit/>
          </a:bodyPr>
          <a:lstStyle/>
          <a:p>
            <a:pPr algn="ctr"/>
            <a:r>
              <a:rPr lang="en-US" sz="4200" b="1" dirty="0" smtClean="0">
                <a:solidFill>
                  <a:srgbClr val="006666"/>
                </a:solidFill>
                <a:latin typeface="Calibri" pitchFamily="34" charset="0"/>
                <a:cs typeface="Calibri" pitchFamily="34" charset="0"/>
              </a:rPr>
              <a:t>Local Context</a:t>
            </a:r>
            <a:endParaRPr lang="en-US" sz="4200" b="1" dirty="0">
              <a:solidFill>
                <a:srgbClr val="006666"/>
              </a:solidFill>
              <a:latin typeface="Calibri" pitchFamily="34" charset="0"/>
              <a:cs typeface="Calibri" pitchFamily="34" charset="0"/>
            </a:endParaRPr>
          </a:p>
        </p:txBody>
      </p:sp>
    </p:spTree>
    <p:extLst>
      <p:ext uri="{BB962C8B-B14F-4D97-AF65-F5344CB8AC3E}">
        <p14:creationId xmlns:p14="http://schemas.microsoft.com/office/powerpoint/2010/main" val="2103174497"/>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quarter" idx="1"/>
          </p:nvPr>
        </p:nvSpPr>
        <p:spPr>
          <a:xfrm>
            <a:off x="4937760" y="1227898"/>
            <a:ext cx="3840480" cy="5340542"/>
          </a:xfrm>
        </p:spPr>
        <p:txBody>
          <a:bodyPr>
            <a:noAutofit/>
          </a:bodyPr>
          <a:lstStyle/>
          <a:p>
            <a:pPr marL="0" lvl="1" indent="0">
              <a:buNone/>
            </a:pPr>
            <a:r>
              <a:rPr lang="en-US" sz="2300" dirty="0" smtClean="0">
                <a:latin typeface="Calibri" pitchFamily="34" charset="0"/>
                <a:cs typeface="Calibri" pitchFamily="34" charset="0"/>
              </a:rPr>
              <a:t>Across the country, urban districts are moving from a traditional</a:t>
            </a:r>
            <a:r>
              <a:rPr lang="en-US" sz="2300" dirty="0">
                <a:latin typeface="Calibri" pitchFamily="34" charset="0"/>
                <a:cs typeface="Calibri" pitchFamily="34" charset="0"/>
              </a:rPr>
              <a:t>, single-source school district </a:t>
            </a:r>
            <a:r>
              <a:rPr lang="en-US" sz="2300" dirty="0" smtClean="0">
                <a:latin typeface="Calibri" pitchFamily="34" charset="0"/>
                <a:cs typeface="Calibri" pitchFamily="34" charset="0"/>
              </a:rPr>
              <a:t>…</a:t>
            </a:r>
          </a:p>
          <a:p>
            <a:pPr marL="0" lvl="1" indent="0">
              <a:buNone/>
            </a:pPr>
            <a:endParaRPr lang="en-US" sz="600" dirty="0">
              <a:latin typeface="Calibri" pitchFamily="34" charset="0"/>
              <a:cs typeface="Calibri" pitchFamily="34" charset="0"/>
            </a:endParaRPr>
          </a:p>
          <a:p>
            <a:pPr marL="0" lvl="1" indent="0">
              <a:buNone/>
            </a:pPr>
            <a:r>
              <a:rPr lang="en-US" sz="2300" dirty="0" smtClean="0">
                <a:latin typeface="Calibri" pitchFamily="34" charset="0"/>
                <a:cs typeface="Calibri" pitchFamily="34" charset="0"/>
              </a:rPr>
              <a:t>…to a </a:t>
            </a:r>
            <a:r>
              <a:rPr lang="en-US" sz="2300" i="1" dirty="0" smtClean="0">
                <a:latin typeface="Calibri" pitchFamily="34" charset="0"/>
                <a:cs typeface="Calibri" pitchFamily="34" charset="0"/>
              </a:rPr>
              <a:t>portfolio</a:t>
            </a:r>
            <a:r>
              <a:rPr lang="en-US" sz="2300" dirty="0" smtClean="0">
                <a:latin typeface="Calibri" pitchFamily="34" charset="0"/>
                <a:cs typeface="Calibri" pitchFamily="34" charset="0"/>
              </a:rPr>
              <a:t> of </a:t>
            </a:r>
            <a:r>
              <a:rPr lang="en-US" sz="2300" dirty="0">
                <a:latin typeface="Calibri" pitchFamily="34" charset="0"/>
                <a:cs typeface="Calibri" pitchFamily="34" charset="0"/>
              </a:rPr>
              <a:t>district </a:t>
            </a:r>
            <a:r>
              <a:rPr lang="en-US" sz="2300" dirty="0" smtClean="0">
                <a:latin typeface="Calibri" pitchFamily="34" charset="0"/>
                <a:cs typeface="Calibri" pitchFamily="34" charset="0"/>
              </a:rPr>
              <a:t>and charter </a:t>
            </a:r>
            <a:r>
              <a:rPr lang="en-US" sz="2300" dirty="0">
                <a:latin typeface="Calibri" pitchFamily="34" charset="0"/>
                <a:cs typeface="Calibri" pitchFamily="34" charset="0"/>
              </a:rPr>
              <a:t>schools </a:t>
            </a:r>
            <a:r>
              <a:rPr lang="en-US" sz="2300" dirty="0" smtClean="0">
                <a:latin typeface="Calibri" pitchFamily="34" charset="0"/>
                <a:cs typeface="Calibri" pitchFamily="34" charset="0"/>
              </a:rPr>
              <a:t>held </a:t>
            </a:r>
            <a:r>
              <a:rPr lang="en-US" sz="2300" dirty="0">
                <a:latin typeface="Calibri" pitchFamily="34" charset="0"/>
                <a:cs typeface="Calibri" pitchFamily="34" charset="0"/>
              </a:rPr>
              <a:t>to the highest standards and </a:t>
            </a:r>
            <a:r>
              <a:rPr lang="en-US" sz="2300" dirty="0" smtClean="0">
                <a:latin typeface="Calibri" pitchFamily="34" charset="0"/>
                <a:cs typeface="Calibri" pitchFamily="34" charset="0"/>
              </a:rPr>
              <a:t>working </a:t>
            </a:r>
            <a:r>
              <a:rPr lang="en-US" sz="2300" dirty="0">
                <a:latin typeface="Calibri" pitchFamily="34" charset="0"/>
                <a:cs typeface="Calibri" pitchFamily="34" charset="0"/>
              </a:rPr>
              <a:t>in partnership to create dramatic student </a:t>
            </a:r>
            <a:r>
              <a:rPr lang="en-US" sz="2300" dirty="0" smtClean="0">
                <a:latin typeface="Calibri" pitchFamily="34" charset="0"/>
                <a:cs typeface="Calibri" pitchFamily="34" charset="0"/>
              </a:rPr>
              <a:t>achievement…</a:t>
            </a:r>
          </a:p>
          <a:p>
            <a:pPr marL="0" lvl="1" indent="0">
              <a:buNone/>
            </a:pPr>
            <a:endParaRPr lang="en-US" sz="600" dirty="0" smtClean="0">
              <a:latin typeface="Calibri" pitchFamily="34" charset="0"/>
              <a:cs typeface="Calibri" pitchFamily="34" charset="0"/>
            </a:endParaRPr>
          </a:p>
          <a:p>
            <a:pPr marL="0" lvl="1" indent="0">
              <a:buNone/>
            </a:pPr>
            <a:r>
              <a:rPr lang="en-US" sz="2300" dirty="0" smtClean="0">
                <a:latin typeface="Calibri" pitchFamily="34" charset="0"/>
                <a:cs typeface="Calibri" pitchFamily="34" charset="0"/>
              </a:rPr>
              <a:t>…thereby shifting the role of central </a:t>
            </a:r>
            <a:r>
              <a:rPr lang="en-US" sz="2300" dirty="0">
                <a:latin typeface="Calibri" pitchFamily="34" charset="0"/>
                <a:cs typeface="Calibri" pitchFamily="34" charset="0"/>
              </a:rPr>
              <a:t>office</a:t>
            </a:r>
            <a:r>
              <a:rPr lang="en-US" sz="2300" dirty="0" smtClean="0">
                <a:latin typeface="Calibri" pitchFamily="34" charset="0"/>
                <a:cs typeface="Calibri" pitchFamily="34" charset="0"/>
              </a:rPr>
              <a:t> from </a:t>
            </a:r>
            <a:r>
              <a:rPr lang="en-US" sz="2300" dirty="0">
                <a:latin typeface="Calibri" pitchFamily="34" charset="0"/>
                <a:cs typeface="Calibri" pitchFamily="34" charset="0"/>
              </a:rPr>
              <a:t>compliance to performance </a:t>
            </a:r>
            <a:r>
              <a:rPr lang="en-US" sz="2300" dirty="0" smtClean="0">
                <a:latin typeface="Calibri" pitchFamily="34" charset="0"/>
                <a:cs typeface="Calibri" pitchFamily="34" charset="0"/>
              </a:rPr>
              <a:t>management and improvement.</a:t>
            </a:r>
            <a:endParaRPr lang="en-US" sz="2300" dirty="0">
              <a:latin typeface="Calibri" pitchFamily="34" charset="0"/>
              <a:cs typeface="Calibri" pitchFamily="34" charset="0"/>
            </a:endParaRPr>
          </a:p>
        </p:txBody>
      </p:sp>
      <p:sp>
        <p:nvSpPr>
          <p:cNvPr id="7" name="Text Box 2"/>
          <p:cNvSpPr txBox="1">
            <a:spLocks noChangeArrowheads="1"/>
          </p:cNvSpPr>
          <p:nvPr/>
        </p:nvSpPr>
        <p:spPr bwMode="auto">
          <a:xfrm>
            <a:off x="2020824" y="1325880"/>
            <a:ext cx="2414016" cy="5242560"/>
          </a:xfrm>
          <a:prstGeom prst="rect">
            <a:avLst/>
          </a:prstGeom>
          <a:noFill/>
          <a:ln w="76200" cmpd="thickThin">
            <a:solidFill>
              <a:srgbClr val="006666"/>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137160" tIns="91440" rIns="137160" bIns="91440" anchor="ctr" anchorCtr="0" upright="1">
            <a:noAutofit/>
          </a:bodyPr>
          <a:lstStyle/>
          <a:p>
            <a:pPr marL="0" marR="18415" algn="ctr">
              <a:lnSpc>
                <a:spcPct val="90000"/>
              </a:lnSpc>
              <a:spcBef>
                <a:spcPts val="0"/>
              </a:spcBef>
              <a:spcAft>
                <a:spcPts val="600"/>
              </a:spcAft>
            </a:pPr>
            <a:r>
              <a:rPr lang="en-US" sz="2100" b="1" cap="small" dirty="0" smtClean="0">
                <a:solidFill>
                  <a:srgbClr val="006666"/>
                </a:solidFill>
                <a:effectLst/>
                <a:latin typeface="Calibri" pitchFamily="34" charset="0"/>
                <a:ea typeface="Calibri"/>
                <a:cs typeface="Calibri" pitchFamily="34" charset="0"/>
              </a:rPr>
              <a:t>Characteristics of Portfolio Districts</a:t>
            </a:r>
            <a:endParaRPr lang="en-US" sz="2100" dirty="0">
              <a:solidFill>
                <a:srgbClr val="006666"/>
              </a:solidFill>
              <a:effectLst/>
              <a:latin typeface="Calibri" pitchFamily="34" charset="0"/>
              <a:ea typeface="Calibri"/>
              <a:cs typeface="Calibri" pitchFamily="34" charset="0"/>
            </a:endParaRPr>
          </a:p>
          <a:p>
            <a:pPr marL="0" marR="18415" algn="ctr">
              <a:lnSpc>
                <a:spcPct val="90000"/>
              </a:lnSpc>
              <a:spcBef>
                <a:spcPts val="600"/>
              </a:spcBef>
              <a:spcAft>
                <a:spcPts val="600"/>
              </a:spcAft>
            </a:pPr>
            <a:r>
              <a:rPr lang="en-US" dirty="0">
                <a:effectLst/>
                <a:latin typeface="Calibri" pitchFamily="34" charset="0"/>
                <a:ea typeface="Calibri"/>
                <a:cs typeface="Calibri" pitchFamily="34" charset="0"/>
              </a:rPr>
              <a:t>Citywide choices </a:t>
            </a:r>
            <a:r>
              <a:rPr lang="en-US" dirty="0" smtClean="0">
                <a:effectLst/>
                <a:latin typeface="Calibri" pitchFamily="34" charset="0"/>
                <a:ea typeface="Calibri"/>
                <a:cs typeface="Calibri" pitchFamily="34" charset="0"/>
              </a:rPr>
              <a:t>&amp; options </a:t>
            </a:r>
            <a:r>
              <a:rPr lang="en-US" dirty="0">
                <a:effectLst/>
                <a:latin typeface="Calibri" pitchFamily="34" charset="0"/>
                <a:ea typeface="Calibri"/>
                <a:cs typeface="Calibri" pitchFamily="34" charset="0"/>
              </a:rPr>
              <a:t>for all families</a:t>
            </a:r>
          </a:p>
          <a:p>
            <a:pPr marL="0" marR="18415" algn="ctr">
              <a:lnSpc>
                <a:spcPct val="90000"/>
              </a:lnSpc>
              <a:spcBef>
                <a:spcPts val="0"/>
              </a:spcBef>
              <a:spcAft>
                <a:spcPts val="600"/>
              </a:spcAft>
            </a:pPr>
            <a:r>
              <a:rPr lang="en-US" dirty="0">
                <a:effectLst/>
                <a:latin typeface="Calibri" pitchFamily="34" charset="0"/>
                <a:ea typeface="Calibri"/>
                <a:cs typeface="Calibri" pitchFamily="34" charset="0"/>
              </a:rPr>
              <a:t>School autonomy</a:t>
            </a:r>
          </a:p>
          <a:p>
            <a:pPr marL="0" marR="18415" algn="ctr">
              <a:lnSpc>
                <a:spcPct val="90000"/>
              </a:lnSpc>
              <a:spcBef>
                <a:spcPts val="0"/>
              </a:spcBef>
              <a:spcAft>
                <a:spcPts val="600"/>
              </a:spcAft>
            </a:pPr>
            <a:r>
              <a:rPr lang="en-US" dirty="0">
                <a:effectLst/>
                <a:latin typeface="Calibri" pitchFamily="34" charset="0"/>
                <a:ea typeface="Calibri"/>
                <a:cs typeface="Calibri" pitchFamily="34" charset="0"/>
              </a:rPr>
              <a:t>Pupil-based funding</a:t>
            </a:r>
          </a:p>
          <a:p>
            <a:pPr marL="0" marR="18415" algn="ctr">
              <a:lnSpc>
                <a:spcPct val="90000"/>
              </a:lnSpc>
              <a:spcBef>
                <a:spcPts val="0"/>
              </a:spcBef>
              <a:spcAft>
                <a:spcPts val="600"/>
              </a:spcAft>
            </a:pPr>
            <a:r>
              <a:rPr lang="en-US" dirty="0">
                <a:effectLst/>
                <a:latin typeface="Calibri" pitchFamily="34" charset="0"/>
                <a:ea typeface="Calibri"/>
                <a:cs typeface="Calibri" pitchFamily="34" charset="0"/>
              </a:rPr>
              <a:t>Diverse support providers</a:t>
            </a:r>
          </a:p>
          <a:p>
            <a:pPr marL="0" marR="18415" algn="ctr">
              <a:lnSpc>
                <a:spcPct val="90000"/>
              </a:lnSpc>
              <a:spcBef>
                <a:spcPts val="0"/>
              </a:spcBef>
              <a:spcAft>
                <a:spcPts val="600"/>
              </a:spcAft>
            </a:pPr>
            <a:r>
              <a:rPr lang="en-US" dirty="0">
                <a:effectLst/>
                <a:latin typeface="Calibri" pitchFamily="34" charset="0"/>
                <a:ea typeface="Calibri"/>
                <a:cs typeface="Calibri" pitchFamily="34" charset="0"/>
              </a:rPr>
              <a:t>Talent-seeking strategy</a:t>
            </a:r>
          </a:p>
          <a:p>
            <a:pPr marL="0" marR="18415" algn="ctr">
              <a:lnSpc>
                <a:spcPct val="90000"/>
              </a:lnSpc>
              <a:spcBef>
                <a:spcPts val="0"/>
              </a:spcBef>
              <a:spcAft>
                <a:spcPts val="600"/>
              </a:spcAft>
            </a:pPr>
            <a:r>
              <a:rPr lang="en-US" dirty="0">
                <a:effectLst/>
                <a:latin typeface="Calibri" pitchFamily="34" charset="0"/>
                <a:ea typeface="Calibri"/>
                <a:cs typeface="Calibri" pitchFamily="34" charset="0"/>
              </a:rPr>
              <a:t>Extensive public engagement</a:t>
            </a:r>
          </a:p>
          <a:p>
            <a:pPr marL="0" marR="21590" algn="ctr">
              <a:lnSpc>
                <a:spcPct val="90000"/>
              </a:lnSpc>
              <a:spcBef>
                <a:spcPts val="0"/>
              </a:spcBef>
              <a:spcAft>
                <a:spcPts val="600"/>
              </a:spcAft>
            </a:pPr>
            <a:r>
              <a:rPr lang="en-US" dirty="0">
                <a:effectLst/>
                <a:latin typeface="Calibri" pitchFamily="34" charset="0"/>
                <a:ea typeface="Calibri"/>
                <a:cs typeface="Calibri" pitchFamily="34" charset="0"/>
              </a:rPr>
              <a:t>Performance-based</a:t>
            </a:r>
            <a:br>
              <a:rPr lang="en-US" dirty="0">
                <a:effectLst/>
                <a:latin typeface="Calibri" pitchFamily="34" charset="0"/>
                <a:ea typeface="Calibri"/>
                <a:cs typeface="Calibri" pitchFamily="34" charset="0"/>
              </a:rPr>
            </a:br>
            <a:r>
              <a:rPr lang="en-US" dirty="0">
                <a:effectLst/>
                <a:latin typeface="Calibri" pitchFamily="34" charset="0"/>
                <a:ea typeface="Calibri"/>
                <a:cs typeface="Calibri" pitchFamily="34" charset="0"/>
              </a:rPr>
              <a:t>accountability for </a:t>
            </a:r>
            <a:r>
              <a:rPr lang="en-US" dirty="0" smtClean="0">
                <a:effectLst/>
                <a:latin typeface="Calibri" pitchFamily="34" charset="0"/>
                <a:ea typeface="Calibri"/>
                <a:cs typeface="Calibri" pitchFamily="34" charset="0"/>
              </a:rPr>
              <a:t>schools</a:t>
            </a:r>
          </a:p>
          <a:p>
            <a:pPr marR="21590" algn="ctr">
              <a:lnSpc>
                <a:spcPct val="90000"/>
              </a:lnSpc>
              <a:spcBef>
                <a:spcPts val="1200"/>
              </a:spcBef>
            </a:pPr>
            <a:r>
              <a:rPr lang="en-US" sz="1300" dirty="0" smtClean="0">
                <a:latin typeface="Calibri" pitchFamily="34" charset="0"/>
                <a:cs typeface="Calibri" pitchFamily="34" charset="0"/>
              </a:rPr>
              <a:t>Center for Reinventing</a:t>
            </a:r>
            <a:br>
              <a:rPr lang="en-US" sz="1300" dirty="0" smtClean="0">
                <a:latin typeface="Calibri" pitchFamily="34" charset="0"/>
                <a:cs typeface="Calibri" pitchFamily="34" charset="0"/>
              </a:rPr>
            </a:br>
            <a:r>
              <a:rPr lang="en-US" sz="1300" dirty="0" smtClean="0">
                <a:latin typeface="Calibri" pitchFamily="34" charset="0"/>
                <a:cs typeface="Calibri" pitchFamily="34" charset="0"/>
              </a:rPr>
              <a:t>Public Education</a:t>
            </a:r>
            <a:endParaRPr lang="en-US" sz="1300" dirty="0">
              <a:effectLst/>
              <a:latin typeface="Times New Roman"/>
              <a:ea typeface="Calibri"/>
              <a:cs typeface="Times New Roman"/>
            </a:endParaRPr>
          </a:p>
        </p:txBody>
      </p:sp>
      <p:sp>
        <p:nvSpPr>
          <p:cNvPr id="9" name="Rectangle 31"/>
          <p:cNvSpPr>
            <a:spLocks noChangeArrowheads="1"/>
          </p:cNvSpPr>
          <p:nvPr/>
        </p:nvSpPr>
        <p:spPr bwMode="auto">
          <a:xfrm>
            <a:off x="0" y="365760"/>
            <a:ext cx="9144000" cy="731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2"/>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tIns="91440" bIns="91440">
            <a:spAutoFit/>
          </a:bodyPr>
          <a:lstStyle/>
          <a:p>
            <a:pPr algn="ctr"/>
            <a:r>
              <a:rPr lang="en-US" sz="4200" b="1" dirty="0" smtClean="0">
                <a:solidFill>
                  <a:srgbClr val="006666"/>
                </a:solidFill>
                <a:latin typeface="Calibri" pitchFamily="34" charset="0"/>
                <a:cs typeface="Calibri" pitchFamily="34" charset="0"/>
              </a:rPr>
              <a:t>National Context</a:t>
            </a:r>
            <a:endParaRPr lang="en-US" sz="4200" b="1" dirty="0">
              <a:solidFill>
                <a:srgbClr val="006666"/>
              </a:solidFill>
              <a:latin typeface="Calibri" pitchFamily="34" charset="0"/>
              <a:cs typeface="Calibri" pitchFamily="34" charset="0"/>
            </a:endParaRPr>
          </a:p>
        </p:txBody>
      </p:sp>
    </p:spTree>
    <p:extLst>
      <p:ext uri="{BB962C8B-B14F-4D97-AF65-F5344CB8AC3E}">
        <p14:creationId xmlns:p14="http://schemas.microsoft.com/office/powerpoint/2010/main" val="2889493272"/>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0" y="0"/>
            <a:ext cx="9144000" cy="6858000"/>
          </a:xfrm>
          <a:prstGeom prst="rect">
            <a:avLst/>
          </a:prstGeom>
          <a:solidFill>
            <a:schemeClr val="bg1"/>
          </a:solidFill>
          <a:ln w="2857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p:txBody>
      </p:sp>
      <p:graphicFrame>
        <p:nvGraphicFramePr>
          <p:cNvPr id="9" name="Diagram 8"/>
          <p:cNvGraphicFramePr/>
          <p:nvPr>
            <p:extLst>
              <p:ext uri="{D42A27DB-BD31-4B8C-83A1-F6EECF244321}">
                <p14:modId xmlns:p14="http://schemas.microsoft.com/office/powerpoint/2010/main" val="2987102923"/>
              </p:ext>
            </p:extLst>
          </p:nvPr>
        </p:nvGraphicFramePr>
        <p:xfrm>
          <a:off x="381001" y="1325880"/>
          <a:ext cx="8336279" cy="5151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31"/>
          <p:cNvSpPr>
            <a:spLocks noChangeArrowheads="1"/>
          </p:cNvSpPr>
          <p:nvPr/>
        </p:nvSpPr>
        <p:spPr bwMode="auto">
          <a:xfrm>
            <a:off x="0" y="365760"/>
            <a:ext cx="9144000" cy="731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2"/>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tIns="91440" bIns="91440">
            <a:spAutoFit/>
          </a:bodyPr>
          <a:lstStyle/>
          <a:p>
            <a:pPr algn="ctr"/>
            <a:r>
              <a:rPr lang="en-US" sz="4200" b="1" dirty="0" smtClean="0">
                <a:solidFill>
                  <a:srgbClr val="006666"/>
                </a:solidFill>
                <a:latin typeface="Calibri" pitchFamily="34" charset="0"/>
                <a:cs typeface="Calibri" pitchFamily="34" charset="0"/>
              </a:rPr>
              <a:t>Cleveland’s Plan</a:t>
            </a:r>
            <a:endParaRPr lang="en-US" sz="4200" b="1" dirty="0">
              <a:solidFill>
                <a:srgbClr val="006666"/>
              </a:solidFill>
              <a:latin typeface="Calibri" pitchFamily="34" charset="0"/>
              <a:cs typeface="Calibri" pitchFamily="34" charset="0"/>
            </a:endParaRPr>
          </a:p>
        </p:txBody>
      </p:sp>
    </p:spTree>
    <p:extLst>
      <p:ext uri="{BB962C8B-B14F-4D97-AF65-F5344CB8AC3E}">
        <p14:creationId xmlns:p14="http://schemas.microsoft.com/office/powerpoint/2010/main" val="1298263502"/>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1661160" y="441960"/>
            <a:ext cx="7086600" cy="1143000"/>
          </a:xfrm>
          <a:prstGeom prst="roundRect">
            <a:avLst/>
          </a:prstGeom>
          <a:solidFill>
            <a:srgbClr val="006666"/>
          </a:solidFill>
        </p:spPr>
        <p:style>
          <a:lnRef idx="0">
            <a:schemeClr val="lt1">
              <a:hueOff val="0"/>
              <a:satOff val="0"/>
              <a:lumOff val="0"/>
              <a:alphaOff val="0"/>
            </a:schemeClr>
          </a:lnRef>
          <a:fillRef idx="3">
            <a:schemeClr val="accent2">
              <a:tint val="40000"/>
              <a:hueOff val="0"/>
              <a:satOff val="0"/>
              <a:lumOff val="0"/>
              <a:alphaOff val="0"/>
            </a:schemeClr>
          </a:fillRef>
          <a:effectRef idx="2">
            <a:schemeClr val="accent2">
              <a:tint val="40000"/>
              <a:hueOff val="0"/>
              <a:satOff val="0"/>
              <a:lumOff val="0"/>
              <a:alphaOff val="0"/>
            </a:schemeClr>
          </a:effectRef>
          <a:fontRef idx="minor">
            <a:schemeClr val="dk1">
              <a:hueOff val="0"/>
              <a:satOff val="0"/>
              <a:lumOff val="0"/>
              <a:alphaOff val="0"/>
            </a:schemeClr>
          </a:fontRef>
        </p:style>
      </p:sp>
      <p:sp>
        <p:nvSpPr>
          <p:cNvPr id="10" name="Rounded Rectangle 4"/>
          <p:cNvSpPr/>
          <p:nvPr/>
        </p:nvSpPr>
        <p:spPr>
          <a:xfrm>
            <a:off x="1645920" y="441960"/>
            <a:ext cx="7086600" cy="1143000"/>
          </a:xfrm>
          <a:prstGeom prst="rect">
            <a:avLst/>
          </a:prstGeom>
          <a:no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a:r>
              <a:rPr lang="en-US" sz="2400" dirty="0">
                <a:solidFill>
                  <a:schemeClr val="bg1"/>
                </a:solidFill>
                <a:latin typeface="Calibri" pitchFamily="34" charset="0"/>
                <a:cs typeface="Calibri" pitchFamily="34" charset="0"/>
              </a:rPr>
              <a:t>Grow the number of high-performing </a:t>
            </a:r>
            <a:r>
              <a:rPr lang="en-US" sz="2400" dirty="0" smtClean="0">
                <a:solidFill>
                  <a:schemeClr val="bg1"/>
                </a:solidFill>
                <a:latin typeface="Calibri" pitchFamily="34" charset="0"/>
                <a:cs typeface="Calibri" pitchFamily="34" charset="0"/>
              </a:rPr>
              <a:t>district</a:t>
            </a:r>
            <a:br>
              <a:rPr lang="en-US" sz="2400" dirty="0" smtClean="0">
                <a:solidFill>
                  <a:schemeClr val="bg1"/>
                </a:solidFill>
                <a:latin typeface="Calibri" pitchFamily="34" charset="0"/>
                <a:cs typeface="Calibri" pitchFamily="34" charset="0"/>
              </a:rPr>
            </a:br>
            <a:r>
              <a:rPr lang="en-US" sz="2400" dirty="0" smtClean="0">
                <a:solidFill>
                  <a:schemeClr val="bg1"/>
                </a:solidFill>
                <a:latin typeface="Calibri" pitchFamily="34" charset="0"/>
                <a:cs typeface="Calibri" pitchFamily="34" charset="0"/>
              </a:rPr>
              <a:t>and charter </a:t>
            </a:r>
            <a:r>
              <a:rPr lang="en-US" sz="2400" dirty="0">
                <a:solidFill>
                  <a:schemeClr val="bg1"/>
                </a:solidFill>
                <a:latin typeface="Calibri" pitchFamily="34" charset="0"/>
                <a:cs typeface="Calibri" pitchFamily="34" charset="0"/>
              </a:rPr>
              <a:t>schools in Cleveland and </a:t>
            </a:r>
            <a:r>
              <a:rPr lang="en-US" sz="2400" dirty="0" smtClean="0">
                <a:solidFill>
                  <a:schemeClr val="bg1"/>
                </a:solidFill>
                <a:latin typeface="Calibri" pitchFamily="34" charset="0"/>
                <a:cs typeface="Calibri" pitchFamily="34" charset="0"/>
              </a:rPr>
              <a:t>close</a:t>
            </a:r>
            <a:br>
              <a:rPr lang="en-US" sz="2400" dirty="0" smtClean="0">
                <a:solidFill>
                  <a:schemeClr val="bg1"/>
                </a:solidFill>
                <a:latin typeface="Calibri" pitchFamily="34" charset="0"/>
                <a:cs typeface="Calibri" pitchFamily="34" charset="0"/>
              </a:rPr>
            </a:br>
            <a:r>
              <a:rPr lang="en-US" sz="2400" dirty="0" smtClean="0">
                <a:solidFill>
                  <a:schemeClr val="bg1"/>
                </a:solidFill>
                <a:latin typeface="Calibri" pitchFamily="34" charset="0"/>
                <a:cs typeface="Calibri" pitchFamily="34" charset="0"/>
              </a:rPr>
              <a:t>and replace </a:t>
            </a:r>
            <a:r>
              <a:rPr lang="en-US" sz="2400" dirty="0">
                <a:solidFill>
                  <a:schemeClr val="bg1"/>
                </a:solidFill>
                <a:latin typeface="Calibri" pitchFamily="34" charset="0"/>
                <a:cs typeface="Calibri" pitchFamily="34" charset="0"/>
              </a:rPr>
              <a:t>failing schools.</a:t>
            </a:r>
          </a:p>
        </p:txBody>
      </p:sp>
      <p:grpSp>
        <p:nvGrpSpPr>
          <p:cNvPr id="2" name="Group 6"/>
          <p:cNvGrpSpPr/>
          <p:nvPr/>
        </p:nvGrpSpPr>
        <p:grpSpPr>
          <a:xfrm>
            <a:off x="2148840" y="2271351"/>
            <a:ext cx="2743200" cy="1554480"/>
            <a:chOff x="13953" y="0"/>
            <a:chExt cx="2166751" cy="2006918"/>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scene3d>
            <a:camera prst="orthographicFront"/>
            <a:lightRig rig="flat" dir="t"/>
          </a:scene3d>
        </p:grpSpPr>
        <p:sp>
          <p:nvSpPr>
            <p:cNvPr id="8" name="Rounded Rectangle 7"/>
            <p:cNvSpPr/>
            <p:nvPr/>
          </p:nvSpPr>
          <p:spPr>
            <a:xfrm>
              <a:off x="13953" y="0"/>
              <a:ext cx="2166751" cy="2006918"/>
            </a:xfrm>
            <a:prstGeom prst="roundRect">
              <a:avLst/>
            </a:prstGeom>
            <a:grpFill/>
            <a:ln>
              <a:solidFill>
                <a:srgbClr val="006666"/>
              </a:solidFill>
            </a:ln>
            <a:sp3d prstMaterial="dkEdge">
              <a:bevelT w="8200" h="38100"/>
            </a:sp3d>
          </p:spPr>
          <p:style>
            <a:lnRef idx="0">
              <a:scrgbClr r="0" g="0" b="0"/>
            </a:lnRef>
            <a:fillRef idx="2">
              <a:scrgbClr r="0" g="0" b="0"/>
            </a:fillRef>
            <a:effectRef idx="1">
              <a:schemeClr val="lt1">
                <a:hueOff val="0"/>
                <a:satOff val="0"/>
                <a:lumOff val="0"/>
                <a:alphaOff val="0"/>
              </a:schemeClr>
            </a:effectRef>
            <a:fontRef idx="minor">
              <a:schemeClr val="dk1">
                <a:hueOff val="0"/>
                <a:satOff val="0"/>
                <a:lumOff val="0"/>
                <a:alphaOff val="0"/>
              </a:schemeClr>
            </a:fontRef>
          </p:style>
        </p:sp>
        <p:sp>
          <p:nvSpPr>
            <p:cNvPr id="11" name="Rounded Rectangle 4"/>
            <p:cNvSpPr/>
            <p:nvPr/>
          </p:nvSpPr>
          <p:spPr>
            <a:xfrm>
              <a:off x="64139" y="58780"/>
              <a:ext cx="2062719" cy="1889356"/>
            </a:xfrm>
            <a:prstGeom prst="roundRect">
              <a:avLst/>
            </a:prstGeom>
            <a:grpFill/>
            <a:ln>
              <a:noFill/>
            </a:ln>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algn="ctr">
                <a:spcAft>
                  <a:spcPts val="1800"/>
                </a:spcAft>
                <a:buSzPct val="100000"/>
              </a:pPr>
              <a:r>
                <a:rPr lang="en-US" sz="2300" b="1" dirty="0">
                  <a:latin typeface="Calibri" pitchFamily="34" charset="0"/>
                  <a:cs typeface="Calibri" pitchFamily="34" charset="0"/>
                </a:rPr>
                <a:t>Promote, expand and replicate existing excellent </a:t>
              </a:r>
              <a:r>
                <a:rPr lang="en-US" sz="2300" b="1" dirty="0" smtClean="0">
                  <a:latin typeface="Calibri" pitchFamily="34" charset="0"/>
                  <a:cs typeface="Calibri" pitchFamily="34" charset="0"/>
                </a:rPr>
                <a:t>schools</a:t>
              </a:r>
              <a:endParaRPr lang="en-US" sz="2300" b="1" dirty="0">
                <a:latin typeface="Calibri" pitchFamily="34" charset="0"/>
                <a:cs typeface="Calibri" pitchFamily="34" charset="0"/>
              </a:endParaRPr>
            </a:p>
          </p:txBody>
        </p:sp>
      </p:grpSp>
      <p:grpSp>
        <p:nvGrpSpPr>
          <p:cNvPr id="3" name="Group 11"/>
          <p:cNvGrpSpPr/>
          <p:nvPr/>
        </p:nvGrpSpPr>
        <p:grpSpPr>
          <a:xfrm>
            <a:off x="5623560" y="2270760"/>
            <a:ext cx="2743200" cy="1554480"/>
            <a:chOff x="2536124" y="-24590"/>
            <a:chExt cx="2166751" cy="2006918"/>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scene3d>
            <a:camera prst="orthographicFront"/>
            <a:lightRig rig="flat" dir="t"/>
          </a:scene3d>
        </p:grpSpPr>
        <p:sp>
          <p:nvSpPr>
            <p:cNvPr id="13" name="Rounded Rectangle 12"/>
            <p:cNvSpPr/>
            <p:nvPr/>
          </p:nvSpPr>
          <p:spPr>
            <a:xfrm>
              <a:off x="2536124" y="-24590"/>
              <a:ext cx="2166751" cy="2006918"/>
            </a:xfrm>
            <a:prstGeom prst="roundRect">
              <a:avLst/>
            </a:prstGeom>
            <a:grpFill/>
            <a:ln>
              <a:solidFill>
                <a:srgbClr val="006666"/>
              </a:solidFill>
            </a:ln>
            <a:sp3d prstMaterial="dkEdge">
              <a:bevelT w="8200" h="38100"/>
            </a:sp3d>
          </p:spPr>
          <p:style>
            <a:lnRef idx="0">
              <a:scrgbClr r="0" g="0" b="0"/>
            </a:lnRef>
            <a:fillRef idx="2">
              <a:scrgbClr r="0" g="0" b="0"/>
            </a:fillRef>
            <a:effectRef idx="1">
              <a:schemeClr val="lt1">
                <a:hueOff val="0"/>
                <a:satOff val="0"/>
                <a:lumOff val="0"/>
                <a:alphaOff val="0"/>
              </a:schemeClr>
            </a:effectRef>
            <a:fontRef idx="minor">
              <a:schemeClr val="dk1">
                <a:hueOff val="0"/>
                <a:satOff val="0"/>
                <a:lumOff val="0"/>
                <a:alphaOff val="0"/>
              </a:schemeClr>
            </a:fontRef>
          </p:style>
        </p:sp>
        <p:sp>
          <p:nvSpPr>
            <p:cNvPr id="14" name="Rounded Rectangle 6"/>
            <p:cNvSpPr/>
            <p:nvPr/>
          </p:nvSpPr>
          <p:spPr>
            <a:xfrm>
              <a:off x="2594904" y="58781"/>
              <a:ext cx="2065636" cy="1889356"/>
            </a:xfrm>
            <a:prstGeom prst="roundRect">
              <a:avLst/>
            </a:prstGeom>
            <a:grpFill/>
            <a:ln>
              <a:noFill/>
            </a:ln>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algn="ctr">
                <a:spcAft>
                  <a:spcPts val="1800"/>
                </a:spcAft>
                <a:buSzPct val="100000"/>
              </a:pPr>
              <a:r>
                <a:rPr lang="en-US" sz="2300" b="1" dirty="0">
                  <a:latin typeface="Calibri" pitchFamily="34" charset="0"/>
                  <a:cs typeface="Calibri" pitchFamily="34" charset="0"/>
                </a:rPr>
                <a:t>Start new </a:t>
              </a:r>
              <a:r>
                <a:rPr lang="en-US" sz="2300" b="1" dirty="0" smtClean="0">
                  <a:latin typeface="Calibri" pitchFamily="34" charset="0"/>
                  <a:cs typeface="Calibri" pitchFamily="34" charset="0"/>
                </a:rPr>
                <a:t>schools, emphasizing innovative </a:t>
              </a:r>
              <a:r>
                <a:rPr lang="en-US" sz="2300" b="1" dirty="0">
                  <a:latin typeface="Calibri" pitchFamily="34" charset="0"/>
                  <a:cs typeface="Calibri" pitchFamily="34" charset="0"/>
                </a:rPr>
                <a:t>school </a:t>
              </a:r>
              <a:r>
                <a:rPr lang="en-US" sz="2300" b="1" dirty="0" smtClean="0">
                  <a:latin typeface="Calibri" pitchFamily="34" charset="0"/>
                  <a:cs typeface="Calibri" pitchFamily="34" charset="0"/>
                </a:rPr>
                <a:t>models</a:t>
              </a:r>
              <a:endParaRPr lang="en-US" sz="2300" b="1" dirty="0">
                <a:latin typeface="Calibri" pitchFamily="34" charset="0"/>
                <a:cs typeface="Calibri" pitchFamily="34" charset="0"/>
              </a:endParaRPr>
            </a:p>
          </p:txBody>
        </p:sp>
      </p:grpSp>
      <p:grpSp>
        <p:nvGrpSpPr>
          <p:cNvPr id="5" name="Group 14"/>
          <p:cNvGrpSpPr/>
          <p:nvPr/>
        </p:nvGrpSpPr>
        <p:grpSpPr>
          <a:xfrm>
            <a:off x="2148840" y="4419600"/>
            <a:ext cx="2743204" cy="1554480"/>
            <a:chOff x="4928475" y="0"/>
            <a:chExt cx="2166751" cy="2006918"/>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scene3d>
            <a:camera prst="orthographicFront"/>
            <a:lightRig rig="flat" dir="t"/>
          </a:scene3d>
        </p:grpSpPr>
        <p:sp>
          <p:nvSpPr>
            <p:cNvPr id="16" name="Rounded Rectangle 15"/>
            <p:cNvSpPr/>
            <p:nvPr/>
          </p:nvSpPr>
          <p:spPr>
            <a:xfrm>
              <a:off x="4928475" y="0"/>
              <a:ext cx="2166751" cy="2006918"/>
            </a:xfrm>
            <a:prstGeom prst="roundRect">
              <a:avLst/>
            </a:prstGeom>
            <a:grpFill/>
            <a:ln>
              <a:solidFill>
                <a:srgbClr val="006666"/>
              </a:solidFill>
            </a:ln>
            <a:sp3d prstMaterial="dkEdge">
              <a:bevelT w="8200" h="38100"/>
            </a:sp3d>
          </p:spPr>
          <p:style>
            <a:lnRef idx="0">
              <a:scrgbClr r="0" g="0" b="0"/>
            </a:lnRef>
            <a:fillRef idx="2">
              <a:scrgbClr r="0" g="0" b="0"/>
            </a:fillRef>
            <a:effectRef idx="1">
              <a:schemeClr val="lt1">
                <a:hueOff val="0"/>
                <a:satOff val="0"/>
                <a:lumOff val="0"/>
                <a:alphaOff val="0"/>
              </a:schemeClr>
            </a:effectRef>
            <a:fontRef idx="minor">
              <a:schemeClr val="dk1">
                <a:hueOff val="0"/>
                <a:satOff val="0"/>
                <a:lumOff val="0"/>
                <a:alphaOff val="0"/>
              </a:schemeClr>
            </a:fontRef>
          </p:style>
        </p:sp>
        <p:sp>
          <p:nvSpPr>
            <p:cNvPr id="17" name="Rounded Rectangle 8"/>
            <p:cNvSpPr/>
            <p:nvPr/>
          </p:nvSpPr>
          <p:spPr>
            <a:xfrm>
              <a:off x="4987254" y="56506"/>
              <a:ext cx="2065633" cy="1889356"/>
            </a:xfrm>
            <a:prstGeom prst="roundRect">
              <a:avLst/>
            </a:prstGeom>
            <a:grpFill/>
            <a:ln>
              <a:noFill/>
            </a:ln>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algn="ctr">
                <a:spcAft>
                  <a:spcPts val="1800"/>
                </a:spcAft>
                <a:buSzPct val="100000"/>
              </a:pPr>
              <a:r>
                <a:rPr lang="en-US" sz="2300" b="1" dirty="0" smtClean="0">
                  <a:latin typeface="Calibri" pitchFamily="34" charset="0"/>
                  <a:cs typeface="Calibri" pitchFamily="34" charset="0"/>
                </a:rPr>
                <a:t>Refocus and strengthen mid-performing schools</a:t>
              </a:r>
              <a:endParaRPr lang="en-US" sz="2300" b="1" dirty="0">
                <a:latin typeface="Calibri" pitchFamily="34" charset="0"/>
                <a:cs typeface="Calibri" pitchFamily="34" charset="0"/>
              </a:endParaRPr>
            </a:p>
          </p:txBody>
        </p:sp>
      </p:grpSp>
      <p:grpSp>
        <p:nvGrpSpPr>
          <p:cNvPr id="6" name="Group 17"/>
          <p:cNvGrpSpPr/>
          <p:nvPr/>
        </p:nvGrpSpPr>
        <p:grpSpPr>
          <a:xfrm>
            <a:off x="5621333" y="4415714"/>
            <a:ext cx="2743200" cy="1554480"/>
            <a:chOff x="2599314" y="-241031"/>
            <a:chExt cx="2166751" cy="2023711"/>
          </a:xfrm>
          <a:scene3d>
            <a:camera prst="orthographicFront"/>
            <a:lightRig rig="flat" dir="t"/>
          </a:scene3d>
        </p:grpSpPr>
        <p:sp>
          <p:nvSpPr>
            <p:cNvPr id="19" name="Rounded Rectangle 18"/>
            <p:cNvSpPr/>
            <p:nvPr/>
          </p:nvSpPr>
          <p:spPr>
            <a:xfrm>
              <a:off x="2599314" y="-241031"/>
              <a:ext cx="2166751" cy="2006921"/>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solidFill>
                <a:srgbClr val="006666"/>
              </a:solidFill>
            </a:ln>
            <a:sp3d prstMaterial="dkEdge">
              <a:bevelT w="8200" h="38100"/>
            </a:sp3d>
          </p:spPr>
          <p:style>
            <a:lnRef idx="0">
              <a:scrgbClr r="0" g="0" b="0"/>
            </a:lnRef>
            <a:fillRef idx="2">
              <a:scrgbClr r="0" g="0" b="0"/>
            </a:fillRef>
            <a:effectRef idx="1">
              <a:schemeClr val="lt1">
                <a:hueOff val="0"/>
                <a:satOff val="0"/>
                <a:lumOff val="0"/>
                <a:alphaOff val="0"/>
              </a:schemeClr>
            </a:effectRef>
            <a:fontRef idx="minor">
              <a:schemeClr val="dk1">
                <a:hueOff val="0"/>
                <a:satOff val="0"/>
                <a:lumOff val="0"/>
                <a:alphaOff val="0"/>
              </a:schemeClr>
            </a:fontRef>
          </p:style>
        </p:sp>
        <p:sp>
          <p:nvSpPr>
            <p:cNvPr id="20" name="Rounded Rectangle 6"/>
            <p:cNvSpPr/>
            <p:nvPr/>
          </p:nvSpPr>
          <p:spPr>
            <a:xfrm>
              <a:off x="2656560" y="-171566"/>
              <a:ext cx="2065636" cy="1954246"/>
            </a:xfrm>
            <a:prstGeom prst="round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algn="ctr">
                <a:spcAft>
                  <a:spcPts val="1800"/>
                </a:spcAft>
                <a:buSzPct val="100000"/>
              </a:pPr>
              <a:r>
                <a:rPr lang="en-US" sz="2300" b="1" dirty="0">
                  <a:latin typeface="Calibri" pitchFamily="34" charset="0"/>
                  <a:cs typeface="Calibri" pitchFamily="34" charset="0"/>
                </a:rPr>
                <a:t>Immediately address low-performing </a:t>
              </a:r>
              <a:r>
                <a:rPr lang="en-US" sz="2300" b="1" dirty="0" smtClean="0">
                  <a:latin typeface="Calibri" pitchFamily="34" charset="0"/>
                  <a:cs typeface="Calibri" pitchFamily="34" charset="0"/>
                </a:rPr>
                <a:t>schools</a:t>
              </a:r>
              <a:endParaRPr lang="en-US" sz="2300" b="1" dirty="0">
                <a:latin typeface="Calibri" pitchFamily="34" charset="0"/>
                <a:cs typeface="Calibri" pitchFamily="34" charset="0"/>
              </a:endParaRPr>
            </a:p>
          </p:txBody>
        </p:sp>
      </p:grpSp>
    </p:spTree>
    <p:extLst>
      <p:ext uri="{BB962C8B-B14F-4D97-AF65-F5344CB8AC3E}">
        <p14:creationId xmlns:p14="http://schemas.microsoft.com/office/powerpoint/2010/main" val="4047430765"/>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a:xfrm>
            <a:off x="1645920" y="441959"/>
            <a:ext cx="7086600" cy="1143000"/>
          </a:xfrm>
          <a:prstGeom prst="roundRect">
            <a:avLst/>
          </a:prstGeom>
          <a:solidFill>
            <a:srgbClr val="006666"/>
          </a:solidFill>
        </p:spPr>
        <p:style>
          <a:lnRef idx="0">
            <a:schemeClr val="lt1">
              <a:hueOff val="0"/>
              <a:satOff val="0"/>
              <a:lumOff val="0"/>
              <a:alphaOff val="0"/>
            </a:schemeClr>
          </a:lnRef>
          <a:fillRef idx="3">
            <a:schemeClr val="accent2">
              <a:tint val="40000"/>
              <a:hueOff val="0"/>
              <a:satOff val="0"/>
              <a:lumOff val="0"/>
              <a:alphaOff val="0"/>
            </a:schemeClr>
          </a:fillRef>
          <a:effectRef idx="2">
            <a:schemeClr val="accent2">
              <a:tint val="40000"/>
              <a:hueOff val="0"/>
              <a:satOff val="0"/>
              <a:lumOff val="0"/>
              <a:alphaOff val="0"/>
            </a:schemeClr>
          </a:effectRef>
          <a:fontRef idx="minor">
            <a:schemeClr val="dk1">
              <a:hueOff val="0"/>
              <a:satOff val="0"/>
              <a:lumOff val="0"/>
              <a:alphaOff val="0"/>
            </a:schemeClr>
          </a:fontRef>
        </p:style>
      </p:sp>
      <p:sp>
        <p:nvSpPr>
          <p:cNvPr id="15" name="Rounded Rectangle 4"/>
          <p:cNvSpPr/>
          <p:nvPr/>
        </p:nvSpPr>
        <p:spPr>
          <a:xfrm>
            <a:off x="1645920" y="441959"/>
            <a:ext cx="7060540" cy="1142999"/>
          </a:xfrm>
          <a:prstGeom prst="rect">
            <a:avLst/>
          </a:prstGeom>
          <a:no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a:r>
              <a:rPr lang="en-US" sz="2400" spc="-10" dirty="0">
                <a:solidFill>
                  <a:schemeClr val="bg1"/>
                </a:solidFill>
                <a:latin typeface="Calibri" pitchFamily="34" charset="0"/>
                <a:cs typeface="Calibri" pitchFamily="34" charset="0"/>
              </a:rPr>
              <a:t>Focus district's central office </a:t>
            </a:r>
            <a:r>
              <a:rPr lang="en-US" sz="2400" spc="-10" dirty="0" smtClean="0">
                <a:solidFill>
                  <a:schemeClr val="bg1"/>
                </a:solidFill>
                <a:latin typeface="Calibri" pitchFamily="34" charset="0"/>
                <a:cs typeface="Calibri" pitchFamily="34" charset="0"/>
              </a:rPr>
              <a:t>on </a:t>
            </a:r>
            <a:r>
              <a:rPr lang="en-US" sz="2400" spc="-10" dirty="0">
                <a:solidFill>
                  <a:schemeClr val="bg1"/>
                </a:solidFill>
                <a:latin typeface="Calibri" pitchFamily="34" charset="0"/>
                <a:cs typeface="Calibri" pitchFamily="34" charset="0"/>
              </a:rPr>
              <a:t>key </a:t>
            </a:r>
            <a:r>
              <a:rPr lang="en-US" sz="2400" spc="-10" dirty="0" smtClean="0">
                <a:solidFill>
                  <a:schemeClr val="bg1"/>
                </a:solidFill>
                <a:latin typeface="Calibri" pitchFamily="34" charset="0"/>
                <a:cs typeface="Calibri" pitchFamily="34" charset="0"/>
              </a:rPr>
              <a:t>support</a:t>
            </a:r>
            <a:br>
              <a:rPr lang="en-US" sz="2400" spc="-10" dirty="0" smtClean="0">
                <a:solidFill>
                  <a:schemeClr val="bg1"/>
                </a:solidFill>
                <a:latin typeface="Calibri" pitchFamily="34" charset="0"/>
                <a:cs typeface="Calibri" pitchFamily="34" charset="0"/>
              </a:rPr>
            </a:br>
            <a:r>
              <a:rPr lang="en-US" sz="2400" spc="-10" dirty="0" smtClean="0">
                <a:solidFill>
                  <a:schemeClr val="bg1"/>
                </a:solidFill>
                <a:latin typeface="Calibri" pitchFamily="34" charset="0"/>
                <a:cs typeface="Calibri" pitchFamily="34" charset="0"/>
              </a:rPr>
              <a:t>and </a:t>
            </a:r>
            <a:r>
              <a:rPr lang="en-US" sz="2400" spc="-10" dirty="0">
                <a:solidFill>
                  <a:schemeClr val="bg1"/>
                </a:solidFill>
                <a:latin typeface="Calibri" pitchFamily="34" charset="0"/>
                <a:cs typeface="Calibri" pitchFamily="34" charset="0"/>
              </a:rPr>
              <a:t>governance roles and transfer </a:t>
            </a:r>
            <a:r>
              <a:rPr lang="en-US" sz="2400" spc="-10" dirty="0" smtClean="0">
                <a:solidFill>
                  <a:schemeClr val="bg1"/>
                </a:solidFill>
                <a:latin typeface="Calibri" pitchFamily="34" charset="0"/>
                <a:cs typeface="Calibri" pitchFamily="34" charset="0"/>
              </a:rPr>
              <a:t>authority</a:t>
            </a:r>
            <a:br>
              <a:rPr lang="en-US" sz="2400" spc="-10" dirty="0" smtClean="0">
                <a:solidFill>
                  <a:schemeClr val="bg1"/>
                </a:solidFill>
                <a:latin typeface="Calibri" pitchFamily="34" charset="0"/>
                <a:cs typeface="Calibri" pitchFamily="34" charset="0"/>
              </a:rPr>
            </a:br>
            <a:r>
              <a:rPr lang="en-US" sz="2400" spc="-10" dirty="0" smtClean="0">
                <a:solidFill>
                  <a:schemeClr val="bg1"/>
                </a:solidFill>
                <a:latin typeface="Calibri" pitchFamily="34" charset="0"/>
                <a:cs typeface="Calibri" pitchFamily="34" charset="0"/>
              </a:rPr>
              <a:t>and resources </a:t>
            </a:r>
            <a:r>
              <a:rPr lang="en-US" sz="2400" spc="-10" dirty="0">
                <a:solidFill>
                  <a:schemeClr val="bg1"/>
                </a:solidFill>
                <a:latin typeface="Calibri" pitchFamily="34" charset="0"/>
                <a:cs typeface="Calibri" pitchFamily="34" charset="0"/>
              </a:rPr>
              <a:t>to schools.</a:t>
            </a:r>
          </a:p>
        </p:txBody>
      </p:sp>
      <p:grpSp>
        <p:nvGrpSpPr>
          <p:cNvPr id="11" name="Group 6"/>
          <p:cNvGrpSpPr/>
          <p:nvPr/>
        </p:nvGrpSpPr>
        <p:grpSpPr>
          <a:xfrm>
            <a:off x="1920240" y="2267712"/>
            <a:ext cx="2103120" cy="3200401"/>
            <a:chOff x="13953" y="0"/>
            <a:chExt cx="1745034" cy="1951521"/>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scene3d>
            <a:camera prst="orthographicFront"/>
            <a:lightRig rig="flat" dir="t"/>
          </a:scene3d>
        </p:grpSpPr>
        <p:sp>
          <p:nvSpPr>
            <p:cNvPr id="12" name="Rounded Rectangle 11"/>
            <p:cNvSpPr/>
            <p:nvPr/>
          </p:nvSpPr>
          <p:spPr>
            <a:xfrm>
              <a:off x="13953" y="0"/>
              <a:ext cx="1745034" cy="1951521"/>
            </a:xfrm>
            <a:prstGeom prst="roundRect">
              <a:avLst/>
            </a:prstGeom>
            <a:grpFill/>
            <a:ln>
              <a:solidFill>
                <a:srgbClr val="006666"/>
              </a:solidFill>
            </a:ln>
            <a:sp3d prstMaterial="dkEdge">
              <a:bevelT w="8200" h="38100"/>
            </a:sp3d>
          </p:spPr>
          <p:style>
            <a:lnRef idx="0">
              <a:scrgbClr r="0" g="0" b="0"/>
            </a:lnRef>
            <a:fillRef idx="2">
              <a:scrgbClr r="0" g="0" b="0"/>
            </a:fillRef>
            <a:effectRef idx="1">
              <a:schemeClr val="lt1">
                <a:hueOff val="0"/>
                <a:satOff val="0"/>
                <a:lumOff val="0"/>
                <a:alphaOff val="0"/>
              </a:schemeClr>
            </a:effectRef>
            <a:fontRef idx="minor">
              <a:schemeClr val="dk1">
                <a:hueOff val="0"/>
                <a:satOff val="0"/>
                <a:lumOff val="0"/>
                <a:alphaOff val="0"/>
              </a:schemeClr>
            </a:fontRef>
          </p:style>
        </p:sp>
        <p:sp>
          <p:nvSpPr>
            <p:cNvPr id="18" name="Rounded Rectangle 4"/>
            <p:cNvSpPr/>
            <p:nvPr/>
          </p:nvSpPr>
          <p:spPr>
            <a:xfrm>
              <a:off x="20512" y="3020"/>
              <a:ext cx="1657782" cy="1895763"/>
            </a:xfrm>
            <a:prstGeom prst="roundRect">
              <a:avLst/>
            </a:prstGeom>
            <a:grpFill/>
            <a:ln>
              <a:noFill/>
            </a:ln>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00100">
                <a:lnSpc>
                  <a:spcPct val="90000"/>
                </a:lnSpc>
                <a:spcBef>
                  <a:spcPct val="0"/>
                </a:spcBef>
                <a:spcAft>
                  <a:spcPct val="35000"/>
                </a:spcAft>
              </a:pPr>
              <a:r>
                <a:rPr lang="en-US" sz="2300" b="1" dirty="0">
                  <a:solidFill>
                    <a:schemeClr val="tx1"/>
                  </a:solidFill>
                  <a:latin typeface="Calibri" pitchFamily="34" charset="0"/>
                  <a:cs typeface="Calibri" pitchFamily="34" charset="0"/>
                </a:rPr>
                <a:t>New role</a:t>
              </a:r>
              <a:br>
                <a:rPr lang="en-US" sz="2300" b="1" dirty="0">
                  <a:solidFill>
                    <a:schemeClr val="tx1"/>
                  </a:solidFill>
                  <a:latin typeface="Calibri" pitchFamily="34" charset="0"/>
                  <a:cs typeface="Calibri" pitchFamily="34" charset="0"/>
                </a:rPr>
              </a:br>
              <a:r>
                <a:rPr lang="en-US" sz="2300" b="1" dirty="0">
                  <a:solidFill>
                    <a:schemeClr val="tx1"/>
                  </a:solidFill>
                  <a:latin typeface="Calibri" pitchFamily="34" charset="0"/>
                  <a:cs typeface="Calibri" pitchFamily="34" charset="0"/>
                </a:rPr>
                <a:t>for district</a:t>
              </a:r>
              <a:br>
                <a:rPr lang="en-US" sz="2300" b="1" dirty="0">
                  <a:solidFill>
                    <a:schemeClr val="tx1"/>
                  </a:solidFill>
                  <a:latin typeface="Calibri" pitchFamily="34" charset="0"/>
                  <a:cs typeface="Calibri" pitchFamily="34" charset="0"/>
                </a:rPr>
              </a:br>
              <a:r>
                <a:rPr lang="en-US" sz="2300" b="1" dirty="0">
                  <a:solidFill>
                    <a:schemeClr val="tx1"/>
                  </a:solidFill>
                  <a:latin typeface="Calibri" pitchFamily="34" charset="0"/>
                  <a:cs typeface="Calibri" pitchFamily="34" charset="0"/>
                </a:rPr>
                <a:t>central office</a:t>
              </a:r>
            </a:p>
          </p:txBody>
        </p:sp>
      </p:grpSp>
      <p:grpSp>
        <p:nvGrpSpPr>
          <p:cNvPr id="19" name="Group 6"/>
          <p:cNvGrpSpPr/>
          <p:nvPr/>
        </p:nvGrpSpPr>
        <p:grpSpPr>
          <a:xfrm>
            <a:off x="4198620" y="2267712"/>
            <a:ext cx="2103120" cy="3200593"/>
            <a:chOff x="13953" y="-248"/>
            <a:chExt cx="1444501" cy="4132138"/>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scene3d>
            <a:camera prst="orthographicFront"/>
            <a:lightRig rig="flat" dir="t"/>
          </a:scene3d>
        </p:grpSpPr>
        <p:sp>
          <p:nvSpPr>
            <p:cNvPr id="20" name="Rounded Rectangle 19"/>
            <p:cNvSpPr/>
            <p:nvPr/>
          </p:nvSpPr>
          <p:spPr>
            <a:xfrm>
              <a:off x="13953" y="0"/>
              <a:ext cx="1444501" cy="4131890"/>
            </a:xfrm>
            <a:prstGeom prst="roundRect">
              <a:avLst/>
            </a:prstGeom>
            <a:grpFill/>
            <a:ln>
              <a:solidFill>
                <a:srgbClr val="006666"/>
              </a:solidFill>
            </a:ln>
            <a:sp3d prstMaterial="dkEdge">
              <a:bevelT w="8200" h="38100"/>
            </a:sp3d>
          </p:spPr>
          <p:style>
            <a:lnRef idx="0">
              <a:scrgbClr r="0" g="0" b="0"/>
            </a:lnRef>
            <a:fillRef idx="2">
              <a:scrgbClr r="0" g="0" b="0"/>
            </a:fillRef>
            <a:effectRef idx="1">
              <a:schemeClr val="lt1">
                <a:hueOff val="0"/>
                <a:satOff val="0"/>
                <a:lumOff val="0"/>
                <a:alphaOff val="0"/>
              </a:schemeClr>
            </a:effectRef>
            <a:fontRef idx="minor">
              <a:schemeClr val="dk1">
                <a:hueOff val="0"/>
                <a:satOff val="0"/>
                <a:lumOff val="0"/>
                <a:alphaOff val="0"/>
              </a:schemeClr>
            </a:fontRef>
          </p:style>
        </p:sp>
        <p:sp>
          <p:nvSpPr>
            <p:cNvPr id="21" name="Rounded Rectangle 4"/>
            <p:cNvSpPr/>
            <p:nvPr/>
          </p:nvSpPr>
          <p:spPr>
            <a:xfrm>
              <a:off x="40064" y="-248"/>
              <a:ext cx="1372276" cy="4013835"/>
            </a:xfrm>
            <a:prstGeom prst="roundRect">
              <a:avLst/>
            </a:prstGeom>
            <a:grpFill/>
            <a:ln>
              <a:noFill/>
            </a:ln>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00100">
                <a:lnSpc>
                  <a:spcPct val="90000"/>
                </a:lnSpc>
                <a:spcBef>
                  <a:spcPct val="0"/>
                </a:spcBef>
                <a:spcAft>
                  <a:spcPct val="35000"/>
                </a:spcAft>
              </a:pPr>
              <a:r>
                <a:rPr lang="en-US" sz="2300" b="1" dirty="0">
                  <a:solidFill>
                    <a:schemeClr val="tx1"/>
                  </a:solidFill>
                  <a:latin typeface="Calibri" pitchFamily="34" charset="0"/>
                  <a:cs typeface="Calibri" pitchFamily="34" charset="0"/>
                </a:rPr>
                <a:t>School autonomy </a:t>
              </a:r>
              <a:br>
                <a:rPr lang="en-US" sz="2300" b="1" dirty="0">
                  <a:solidFill>
                    <a:schemeClr val="tx1"/>
                  </a:solidFill>
                  <a:latin typeface="Calibri" pitchFamily="34" charset="0"/>
                  <a:cs typeface="Calibri" pitchFamily="34" charset="0"/>
                </a:rPr>
              </a:br>
              <a:r>
                <a:rPr lang="en-US" sz="2300" b="1" dirty="0">
                  <a:solidFill>
                    <a:schemeClr val="tx1"/>
                  </a:solidFill>
                  <a:latin typeface="Calibri" pitchFamily="34" charset="0"/>
                  <a:cs typeface="Calibri" pitchFamily="34" charset="0"/>
                </a:rPr>
                <a:t>based on performance</a:t>
              </a:r>
            </a:p>
          </p:txBody>
        </p:sp>
      </p:grpSp>
      <p:grpSp>
        <p:nvGrpSpPr>
          <p:cNvPr id="22" name="Group 6"/>
          <p:cNvGrpSpPr/>
          <p:nvPr/>
        </p:nvGrpSpPr>
        <p:grpSpPr>
          <a:xfrm>
            <a:off x="6450940" y="2267712"/>
            <a:ext cx="2103120" cy="3200400"/>
            <a:chOff x="13953" y="0"/>
            <a:chExt cx="2166751" cy="2006918"/>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scene3d>
            <a:camera prst="orthographicFront"/>
            <a:lightRig rig="flat" dir="t"/>
          </a:scene3d>
        </p:grpSpPr>
        <p:sp>
          <p:nvSpPr>
            <p:cNvPr id="23" name="Rounded Rectangle 22"/>
            <p:cNvSpPr/>
            <p:nvPr/>
          </p:nvSpPr>
          <p:spPr>
            <a:xfrm>
              <a:off x="13953" y="0"/>
              <a:ext cx="2166751" cy="2006918"/>
            </a:xfrm>
            <a:prstGeom prst="roundRect">
              <a:avLst/>
            </a:prstGeom>
            <a:grpFill/>
            <a:ln>
              <a:solidFill>
                <a:srgbClr val="006666"/>
              </a:solidFill>
            </a:ln>
            <a:sp3d prstMaterial="dkEdge">
              <a:bevelT w="8200" h="38100"/>
            </a:sp3d>
          </p:spPr>
          <p:style>
            <a:lnRef idx="0">
              <a:scrgbClr r="0" g="0" b="0"/>
            </a:lnRef>
            <a:fillRef idx="2">
              <a:scrgbClr r="0" g="0" b="0"/>
            </a:fillRef>
            <a:effectRef idx="1">
              <a:schemeClr val="lt1">
                <a:hueOff val="0"/>
                <a:satOff val="0"/>
                <a:lumOff val="0"/>
                <a:alphaOff val="0"/>
              </a:schemeClr>
            </a:effectRef>
            <a:fontRef idx="minor">
              <a:schemeClr val="dk1">
                <a:hueOff val="0"/>
                <a:satOff val="0"/>
                <a:lumOff val="0"/>
                <a:alphaOff val="0"/>
              </a:schemeClr>
            </a:fontRef>
          </p:style>
        </p:sp>
        <p:sp>
          <p:nvSpPr>
            <p:cNvPr id="24" name="Rounded Rectangle 4"/>
            <p:cNvSpPr/>
            <p:nvPr/>
          </p:nvSpPr>
          <p:spPr>
            <a:xfrm>
              <a:off x="64138" y="20553"/>
              <a:ext cx="2062719" cy="1949577"/>
            </a:xfrm>
            <a:prstGeom prst="roundRect">
              <a:avLst/>
            </a:prstGeom>
            <a:grpFill/>
            <a:ln>
              <a:noFill/>
            </a:ln>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00100">
                <a:lnSpc>
                  <a:spcPct val="90000"/>
                </a:lnSpc>
                <a:spcBef>
                  <a:spcPct val="0"/>
                </a:spcBef>
                <a:spcAft>
                  <a:spcPct val="35000"/>
                </a:spcAft>
              </a:pPr>
              <a:r>
                <a:rPr lang="en-US" sz="2300" b="1" spc="-50" dirty="0" smtClean="0">
                  <a:solidFill>
                    <a:schemeClr val="tx1"/>
                  </a:solidFill>
                  <a:latin typeface="Calibri" pitchFamily="34" charset="0"/>
                  <a:cs typeface="Calibri" pitchFamily="34" charset="0"/>
                </a:rPr>
                <a:t>Redistribution</a:t>
              </a:r>
              <a:r>
                <a:rPr lang="en-US" sz="2300" b="1" dirty="0">
                  <a:solidFill>
                    <a:schemeClr val="tx1"/>
                  </a:solidFill>
                  <a:latin typeface="Calibri" pitchFamily="34" charset="0"/>
                  <a:cs typeface="Calibri" pitchFamily="34" charset="0"/>
                </a:rPr>
                <a:t/>
              </a:r>
              <a:br>
                <a:rPr lang="en-US" sz="2300" b="1" dirty="0">
                  <a:solidFill>
                    <a:schemeClr val="tx1"/>
                  </a:solidFill>
                  <a:latin typeface="Calibri" pitchFamily="34" charset="0"/>
                  <a:cs typeface="Calibri" pitchFamily="34" charset="0"/>
                </a:rPr>
              </a:br>
              <a:r>
                <a:rPr lang="en-US" sz="2300" b="1" dirty="0">
                  <a:solidFill>
                    <a:schemeClr val="tx1"/>
                  </a:solidFill>
                  <a:latin typeface="Calibri" pitchFamily="34" charset="0"/>
                  <a:cs typeface="Calibri" pitchFamily="34" charset="0"/>
                </a:rPr>
                <a:t>of money</a:t>
              </a:r>
              <a:br>
                <a:rPr lang="en-US" sz="2300" b="1" dirty="0">
                  <a:solidFill>
                    <a:schemeClr val="tx1"/>
                  </a:solidFill>
                  <a:latin typeface="Calibri" pitchFamily="34" charset="0"/>
                  <a:cs typeface="Calibri" pitchFamily="34" charset="0"/>
                </a:rPr>
              </a:br>
              <a:r>
                <a:rPr lang="en-US" sz="2300" b="1" dirty="0">
                  <a:solidFill>
                    <a:schemeClr val="tx1"/>
                  </a:solidFill>
                  <a:latin typeface="Calibri" pitchFamily="34" charset="0"/>
                  <a:cs typeface="Calibri" pitchFamily="34" charset="0"/>
                </a:rPr>
                <a:t>to schools and classrooms</a:t>
              </a:r>
            </a:p>
          </p:txBody>
        </p:sp>
      </p:grpSp>
    </p:spTree>
    <p:extLst>
      <p:ext uri="{BB962C8B-B14F-4D97-AF65-F5344CB8AC3E}">
        <p14:creationId xmlns:p14="http://schemas.microsoft.com/office/powerpoint/2010/main" val="589610991"/>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645920" y="441959"/>
            <a:ext cx="7086600" cy="1143000"/>
          </a:xfrm>
          <a:prstGeom prst="roundRect">
            <a:avLst/>
          </a:prstGeom>
          <a:solidFill>
            <a:srgbClr val="006666"/>
          </a:solidFill>
        </p:spPr>
        <p:style>
          <a:lnRef idx="0">
            <a:schemeClr val="lt1">
              <a:hueOff val="0"/>
              <a:satOff val="0"/>
              <a:lumOff val="0"/>
              <a:alphaOff val="0"/>
            </a:schemeClr>
          </a:lnRef>
          <a:fillRef idx="3">
            <a:schemeClr val="accent2">
              <a:tint val="40000"/>
              <a:hueOff val="0"/>
              <a:satOff val="0"/>
              <a:lumOff val="0"/>
              <a:alphaOff val="0"/>
            </a:schemeClr>
          </a:fillRef>
          <a:effectRef idx="2">
            <a:schemeClr val="accent2">
              <a:tint val="40000"/>
              <a:hueOff val="0"/>
              <a:satOff val="0"/>
              <a:lumOff val="0"/>
              <a:alphaOff val="0"/>
            </a:schemeClr>
          </a:effectRef>
          <a:fontRef idx="minor">
            <a:schemeClr val="dk1">
              <a:hueOff val="0"/>
              <a:satOff val="0"/>
              <a:lumOff val="0"/>
              <a:alphaOff val="0"/>
            </a:schemeClr>
          </a:fontRef>
        </p:style>
      </p:sp>
      <p:sp>
        <p:nvSpPr>
          <p:cNvPr id="9" name="Rounded Rectangle 4"/>
          <p:cNvSpPr/>
          <p:nvPr/>
        </p:nvSpPr>
        <p:spPr>
          <a:xfrm>
            <a:off x="1645920" y="441960"/>
            <a:ext cx="7086600" cy="1142999"/>
          </a:xfrm>
          <a:prstGeom prst="rect">
            <a:avLst/>
          </a:prstGeom>
          <a:no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a:r>
              <a:rPr lang="en-US" sz="2400" dirty="0">
                <a:solidFill>
                  <a:schemeClr val="bg1"/>
                </a:solidFill>
                <a:latin typeface="Calibri" pitchFamily="34" charset="0"/>
                <a:cs typeface="Calibri" pitchFamily="34" charset="0"/>
              </a:rPr>
              <a:t>Invest and phase in high-leverage </a:t>
            </a:r>
            <a:r>
              <a:rPr lang="en-US" sz="2400" dirty="0" smtClean="0">
                <a:solidFill>
                  <a:schemeClr val="bg1"/>
                </a:solidFill>
                <a:latin typeface="Calibri" pitchFamily="34" charset="0"/>
                <a:cs typeface="Calibri" pitchFamily="34" charset="0"/>
              </a:rPr>
              <a:t>system</a:t>
            </a:r>
            <a:br>
              <a:rPr lang="en-US" sz="2400" dirty="0" smtClean="0">
                <a:solidFill>
                  <a:schemeClr val="bg1"/>
                </a:solidFill>
                <a:latin typeface="Calibri" pitchFamily="34" charset="0"/>
                <a:cs typeface="Calibri" pitchFamily="34" charset="0"/>
              </a:rPr>
            </a:br>
            <a:r>
              <a:rPr lang="en-US" sz="2400" dirty="0" smtClean="0">
                <a:solidFill>
                  <a:schemeClr val="bg1"/>
                </a:solidFill>
                <a:latin typeface="Calibri" pitchFamily="34" charset="0"/>
                <a:cs typeface="Calibri" pitchFamily="34" charset="0"/>
              </a:rPr>
              <a:t>reforms across </a:t>
            </a:r>
            <a:r>
              <a:rPr lang="en-US" sz="2400" dirty="0">
                <a:solidFill>
                  <a:schemeClr val="bg1"/>
                </a:solidFill>
                <a:latin typeface="Calibri" pitchFamily="34" charset="0"/>
                <a:cs typeface="Calibri" pitchFamily="34" charset="0"/>
              </a:rPr>
              <a:t>all schools from preschool </a:t>
            </a:r>
            <a:r>
              <a:rPr lang="en-US" sz="2400" dirty="0" smtClean="0">
                <a:solidFill>
                  <a:schemeClr val="bg1"/>
                </a:solidFill>
                <a:latin typeface="Calibri" pitchFamily="34" charset="0"/>
                <a:cs typeface="Calibri" pitchFamily="34" charset="0"/>
              </a:rPr>
              <a:t>to</a:t>
            </a:r>
            <a:br>
              <a:rPr lang="en-US" sz="2400" dirty="0" smtClean="0">
                <a:solidFill>
                  <a:schemeClr val="bg1"/>
                </a:solidFill>
                <a:latin typeface="Calibri" pitchFamily="34" charset="0"/>
                <a:cs typeface="Calibri" pitchFamily="34" charset="0"/>
              </a:rPr>
            </a:br>
            <a:r>
              <a:rPr lang="en-US" sz="2400" dirty="0" smtClean="0">
                <a:solidFill>
                  <a:schemeClr val="bg1"/>
                </a:solidFill>
                <a:latin typeface="Calibri" pitchFamily="34" charset="0"/>
                <a:cs typeface="Calibri" pitchFamily="34" charset="0"/>
              </a:rPr>
              <a:t>college and </a:t>
            </a:r>
            <a:r>
              <a:rPr lang="en-US" sz="2400" dirty="0">
                <a:solidFill>
                  <a:schemeClr val="bg1"/>
                </a:solidFill>
                <a:latin typeface="Calibri" pitchFamily="34" charset="0"/>
                <a:cs typeface="Calibri" pitchFamily="34" charset="0"/>
              </a:rPr>
              <a:t>career.</a:t>
            </a:r>
          </a:p>
        </p:txBody>
      </p:sp>
      <p:graphicFrame>
        <p:nvGraphicFramePr>
          <p:cNvPr id="18" name="Diagram 17"/>
          <p:cNvGraphicFramePr/>
          <p:nvPr>
            <p:extLst>
              <p:ext uri="{D42A27DB-BD31-4B8C-83A1-F6EECF244321}">
                <p14:modId xmlns:p14="http://schemas.microsoft.com/office/powerpoint/2010/main" val="768230655"/>
              </p:ext>
            </p:extLst>
          </p:nvPr>
        </p:nvGraphicFramePr>
        <p:xfrm>
          <a:off x="1734312" y="2255520"/>
          <a:ext cx="6845808" cy="18789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9" name="Diagram 18"/>
          <p:cNvGraphicFramePr/>
          <p:nvPr>
            <p:extLst>
              <p:ext uri="{D42A27DB-BD31-4B8C-83A1-F6EECF244321}">
                <p14:modId xmlns:p14="http://schemas.microsoft.com/office/powerpoint/2010/main" val="2260431552"/>
              </p:ext>
            </p:extLst>
          </p:nvPr>
        </p:nvGraphicFramePr>
        <p:xfrm>
          <a:off x="1740408" y="4355465"/>
          <a:ext cx="6641592" cy="187890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628203574"/>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AsOne/>
      </p:bldGraphic>
      <p:bldGraphic spid="19"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645920" y="441959"/>
            <a:ext cx="7086600" cy="1143000"/>
          </a:xfrm>
          <a:prstGeom prst="roundRect">
            <a:avLst/>
          </a:prstGeom>
          <a:solidFill>
            <a:srgbClr val="006666"/>
          </a:solidFill>
        </p:spPr>
        <p:style>
          <a:lnRef idx="0">
            <a:schemeClr val="lt1">
              <a:hueOff val="0"/>
              <a:satOff val="0"/>
              <a:lumOff val="0"/>
              <a:alphaOff val="0"/>
            </a:schemeClr>
          </a:lnRef>
          <a:fillRef idx="3">
            <a:schemeClr val="accent2">
              <a:tint val="40000"/>
              <a:hueOff val="0"/>
              <a:satOff val="0"/>
              <a:lumOff val="0"/>
              <a:alphaOff val="0"/>
            </a:schemeClr>
          </a:fillRef>
          <a:effectRef idx="2">
            <a:schemeClr val="accent2">
              <a:tint val="40000"/>
              <a:hueOff val="0"/>
              <a:satOff val="0"/>
              <a:lumOff val="0"/>
              <a:alphaOff val="0"/>
            </a:schemeClr>
          </a:effectRef>
          <a:fontRef idx="minor">
            <a:schemeClr val="dk1">
              <a:hueOff val="0"/>
              <a:satOff val="0"/>
              <a:lumOff val="0"/>
              <a:alphaOff val="0"/>
            </a:schemeClr>
          </a:fontRef>
        </p:style>
      </p:sp>
      <p:sp>
        <p:nvSpPr>
          <p:cNvPr id="9" name="Rounded Rectangle 4"/>
          <p:cNvSpPr/>
          <p:nvPr/>
        </p:nvSpPr>
        <p:spPr>
          <a:xfrm>
            <a:off x="1645920" y="441959"/>
            <a:ext cx="7086600" cy="1142999"/>
          </a:xfrm>
          <a:prstGeom prst="rect">
            <a:avLst/>
          </a:prstGeom>
          <a:no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a:r>
              <a:rPr lang="en-US" sz="2400" dirty="0">
                <a:solidFill>
                  <a:schemeClr val="bg1"/>
                </a:solidFill>
                <a:latin typeface="Calibri" pitchFamily="34" charset="0"/>
                <a:cs typeface="Calibri" pitchFamily="34" charset="0"/>
              </a:rPr>
              <a:t>Create the Cleveland Transformation </a:t>
            </a:r>
            <a:r>
              <a:rPr lang="en-US" sz="2400" dirty="0" smtClean="0">
                <a:solidFill>
                  <a:schemeClr val="bg1"/>
                </a:solidFill>
                <a:latin typeface="Calibri" pitchFamily="34" charset="0"/>
                <a:cs typeface="Calibri" pitchFamily="34" charset="0"/>
              </a:rPr>
              <a:t>Alliance</a:t>
            </a:r>
            <a:br>
              <a:rPr lang="en-US" sz="2400" dirty="0" smtClean="0">
                <a:solidFill>
                  <a:schemeClr val="bg1"/>
                </a:solidFill>
                <a:latin typeface="Calibri" pitchFamily="34" charset="0"/>
                <a:cs typeface="Calibri" pitchFamily="34" charset="0"/>
              </a:rPr>
            </a:br>
            <a:r>
              <a:rPr lang="en-US" sz="2400" dirty="0" smtClean="0">
                <a:solidFill>
                  <a:schemeClr val="bg1"/>
                </a:solidFill>
                <a:latin typeface="Calibri" pitchFamily="34" charset="0"/>
                <a:cs typeface="Calibri" pitchFamily="34" charset="0"/>
              </a:rPr>
              <a:t>to ensure </a:t>
            </a:r>
            <a:r>
              <a:rPr lang="en-US" sz="2400" dirty="0">
                <a:solidFill>
                  <a:schemeClr val="bg1"/>
                </a:solidFill>
                <a:latin typeface="Calibri" pitchFamily="34" charset="0"/>
                <a:cs typeface="Calibri" pitchFamily="34" charset="0"/>
              </a:rPr>
              <a:t>accountability for </a:t>
            </a:r>
            <a:r>
              <a:rPr lang="en-US" sz="2400" dirty="0" smtClean="0">
                <a:solidFill>
                  <a:schemeClr val="bg1"/>
                </a:solidFill>
                <a:latin typeface="Calibri" pitchFamily="34" charset="0"/>
                <a:cs typeface="Calibri" pitchFamily="34" charset="0"/>
              </a:rPr>
              <a:t>all</a:t>
            </a:r>
            <a:br>
              <a:rPr lang="en-US" sz="2400" dirty="0" smtClean="0">
                <a:solidFill>
                  <a:schemeClr val="bg1"/>
                </a:solidFill>
                <a:latin typeface="Calibri" pitchFamily="34" charset="0"/>
                <a:cs typeface="Calibri" pitchFamily="34" charset="0"/>
              </a:rPr>
            </a:br>
            <a:r>
              <a:rPr lang="en-US" sz="2400" dirty="0" smtClean="0">
                <a:solidFill>
                  <a:schemeClr val="bg1"/>
                </a:solidFill>
                <a:latin typeface="Calibri" pitchFamily="34" charset="0"/>
                <a:cs typeface="Calibri" pitchFamily="34" charset="0"/>
              </a:rPr>
              <a:t>public schools in </a:t>
            </a:r>
            <a:r>
              <a:rPr lang="en-US" sz="2400" dirty="0">
                <a:solidFill>
                  <a:schemeClr val="bg1"/>
                </a:solidFill>
                <a:latin typeface="Calibri" pitchFamily="34" charset="0"/>
                <a:cs typeface="Calibri" pitchFamily="34" charset="0"/>
              </a:rPr>
              <a:t>the city.</a:t>
            </a:r>
          </a:p>
        </p:txBody>
      </p:sp>
      <p:grpSp>
        <p:nvGrpSpPr>
          <p:cNvPr id="17" name="Group 16"/>
          <p:cNvGrpSpPr/>
          <p:nvPr/>
        </p:nvGrpSpPr>
        <p:grpSpPr>
          <a:xfrm>
            <a:off x="2148840" y="2270760"/>
            <a:ext cx="6217920" cy="3703320"/>
            <a:chOff x="1499616" y="2176272"/>
            <a:chExt cx="6217920" cy="3703320"/>
          </a:xfrm>
        </p:grpSpPr>
        <p:grpSp>
          <p:nvGrpSpPr>
            <p:cNvPr id="2" name="Group 5"/>
            <p:cNvGrpSpPr/>
            <p:nvPr/>
          </p:nvGrpSpPr>
          <p:grpSpPr>
            <a:xfrm>
              <a:off x="1499616" y="2176272"/>
              <a:ext cx="2743204" cy="1554481"/>
              <a:chOff x="125449" y="119127"/>
              <a:chExt cx="2166754" cy="2006919"/>
            </a:xfrm>
            <a:scene3d>
              <a:camera prst="orthographicFront"/>
              <a:lightRig rig="flat" dir="t"/>
            </a:scene3d>
          </p:grpSpPr>
          <p:sp>
            <p:nvSpPr>
              <p:cNvPr id="7" name="Rounded Rectangle 6"/>
              <p:cNvSpPr/>
              <p:nvPr/>
            </p:nvSpPr>
            <p:spPr>
              <a:xfrm>
                <a:off x="125449" y="119127"/>
                <a:ext cx="2166751" cy="2006918"/>
              </a:xfrm>
              <a:prstGeom prst="roundRect">
                <a:avLst/>
              </a:prstGeom>
              <a:gradFill flip="none"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solidFill>
                  <a:srgbClr val="006666"/>
                </a:solidFill>
              </a:ln>
              <a:sp3d prstMaterial="dkEdge">
                <a:bevelT w="8200" h="38100"/>
              </a:sp3d>
            </p:spPr>
            <p:style>
              <a:lnRef idx="0">
                <a:scrgbClr r="0" g="0" b="0"/>
              </a:lnRef>
              <a:fillRef idx="2">
                <a:scrgbClr r="0" g="0" b="0"/>
              </a:fillRef>
              <a:effectRef idx="1">
                <a:schemeClr val="lt1">
                  <a:hueOff val="0"/>
                  <a:satOff val="0"/>
                  <a:lumOff val="0"/>
                  <a:alphaOff val="0"/>
                </a:schemeClr>
              </a:effectRef>
              <a:fontRef idx="minor">
                <a:schemeClr val="dk1">
                  <a:hueOff val="0"/>
                  <a:satOff val="0"/>
                  <a:lumOff val="0"/>
                  <a:alphaOff val="0"/>
                </a:schemeClr>
              </a:fontRef>
            </p:style>
          </p:sp>
          <p:sp>
            <p:nvSpPr>
              <p:cNvPr id="10" name="Rounded Rectangle 4"/>
              <p:cNvSpPr/>
              <p:nvPr/>
            </p:nvSpPr>
            <p:spPr>
              <a:xfrm>
                <a:off x="125449" y="119128"/>
                <a:ext cx="2166754" cy="2006918"/>
              </a:xfrm>
              <a:prstGeom prst="roundRect">
                <a:avLst/>
              </a:prstGeom>
              <a:ln>
                <a:noFill/>
              </a:ln>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a:r>
                  <a:rPr lang="en-US" sz="2300" b="1" dirty="0">
                    <a:latin typeface="Calibri" pitchFamily="34" charset="0"/>
                    <a:cs typeface="Calibri" pitchFamily="34" charset="0"/>
                  </a:rPr>
                  <a:t>Ensure fidelity to the citywide education plan</a:t>
                </a:r>
              </a:p>
            </p:txBody>
          </p:sp>
        </p:grpSp>
        <p:grpSp>
          <p:nvGrpSpPr>
            <p:cNvPr id="3" name="Group 10"/>
            <p:cNvGrpSpPr/>
            <p:nvPr/>
          </p:nvGrpSpPr>
          <p:grpSpPr>
            <a:xfrm>
              <a:off x="4974336" y="2176272"/>
              <a:ext cx="2743200" cy="1554480"/>
              <a:chOff x="2502940" y="94244"/>
              <a:chExt cx="2166751" cy="2006918"/>
            </a:xfrm>
            <a:scene3d>
              <a:camera prst="orthographicFront"/>
              <a:lightRig rig="flat" dir="t"/>
            </a:scene3d>
          </p:grpSpPr>
          <p:sp>
            <p:nvSpPr>
              <p:cNvPr id="12" name="Rounded Rectangle 11"/>
              <p:cNvSpPr/>
              <p:nvPr/>
            </p:nvSpPr>
            <p:spPr>
              <a:xfrm>
                <a:off x="2502940" y="94244"/>
                <a:ext cx="2166751" cy="2006918"/>
              </a:xfrm>
              <a:prstGeom prst="roundRect">
                <a:avLst/>
              </a:prstGeom>
              <a:gradFill flip="none"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solidFill>
                  <a:srgbClr val="006666"/>
                </a:solidFill>
              </a:ln>
              <a:sp3d prstMaterial="dkEdge">
                <a:bevelT w="8200" h="38100"/>
              </a:sp3d>
            </p:spPr>
            <p:style>
              <a:lnRef idx="0">
                <a:scrgbClr r="0" g="0" b="0"/>
              </a:lnRef>
              <a:fillRef idx="2">
                <a:scrgbClr r="0" g="0" b="0"/>
              </a:fillRef>
              <a:effectRef idx="1">
                <a:schemeClr val="lt1">
                  <a:hueOff val="0"/>
                  <a:satOff val="0"/>
                  <a:lumOff val="0"/>
                  <a:alphaOff val="0"/>
                </a:schemeClr>
              </a:effectRef>
              <a:fontRef idx="minor">
                <a:schemeClr val="dk1">
                  <a:hueOff val="0"/>
                  <a:satOff val="0"/>
                  <a:lumOff val="0"/>
                  <a:alphaOff val="0"/>
                </a:schemeClr>
              </a:fontRef>
            </p:style>
          </p:sp>
          <p:sp>
            <p:nvSpPr>
              <p:cNvPr id="13" name="Rounded Rectangle 6"/>
              <p:cNvSpPr/>
              <p:nvPr/>
            </p:nvSpPr>
            <p:spPr>
              <a:xfrm>
                <a:off x="2502940" y="94244"/>
                <a:ext cx="2166751" cy="2006917"/>
              </a:xfrm>
              <a:prstGeom prst="roundRect">
                <a:avLst/>
              </a:prstGeom>
              <a:ln>
                <a:noFill/>
              </a:ln>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a:r>
                  <a:rPr lang="en-US" sz="2300" b="1" dirty="0">
                    <a:latin typeface="Calibri" pitchFamily="34" charset="0"/>
                    <a:cs typeface="Calibri" pitchFamily="34" charset="0"/>
                  </a:rPr>
                  <a:t>Assess the quality of all public schools in Cleveland</a:t>
                </a:r>
              </a:p>
            </p:txBody>
          </p:sp>
        </p:grpSp>
        <p:grpSp>
          <p:nvGrpSpPr>
            <p:cNvPr id="5" name="Group 13"/>
            <p:cNvGrpSpPr/>
            <p:nvPr/>
          </p:nvGrpSpPr>
          <p:grpSpPr>
            <a:xfrm>
              <a:off x="1499616" y="4291256"/>
              <a:ext cx="2743204" cy="1588336"/>
              <a:chOff x="5037672" y="56505"/>
              <a:chExt cx="2166751" cy="2050627"/>
            </a:xfrm>
            <a:scene3d>
              <a:camera prst="orthographicFront"/>
              <a:lightRig rig="flat" dir="t"/>
            </a:scene3d>
          </p:grpSpPr>
          <p:sp>
            <p:nvSpPr>
              <p:cNvPr id="15" name="Rounded Rectangle 14"/>
              <p:cNvSpPr/>
              <p:nvPr/>
            </p:nvSpPr>
            <p:spPr>
              <a:xfrm>
                <a:off x="5037672" y="100215"/>
                <a:ext cx="2166751" cy="2006917"/>
              </a:xfrm>
              <a:prstGeom prst="roundRect">
                <a:avLst/>
              </a:prstGeom>
              <a:gradFill flip="none"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solidFill>
                  <a:srgbClr val="006666"/>
                </a:solidFill>
              </a:ln>
              <a:sp3d prstMaterial="dkEdge">
                <a:bevelT w="8200" h="38100"/>
              </a:sp3d>
            </p:spPr>
            <p:style>
              <a:lnRef idx="0">
                <a:scrgbClr r="0" g="0" b="0"/>
              </a:lnRef>
              <a:fillRef idx="2">
                <a:scrgbClr r="0" g="0" b="0"/>
              </a:fillRef>
              <a:effectRef idx="1">
                <a:schemeClr val="lt1">
                  <a:hueOff val="0"/>
                  <a:satOff val="0"/>
                  <a:lumOff val="0"/>
                  <a:alphaOff val="0"/>
                </a:schemeClr>
              </a:effectRef>
              <a:fontRef idx="minor">
                <a:schemeClr val="dk1">
                  <a:hueOff val="0"/>
                  <a:satOff val="0"/>
                  <a:lumOff val="0"/>
                  <a:alphaOff val="0"/>
                </a:schemeClr>
              </a:fontRef>
            </p:style>
          </p:sp>
          <p:sp>
            <p:nvSpPr>
              <p:cNvPr id="16" name="Rounded Rectangle 8"/>
              <p:cNvSpPr/>
              <p:nvPr/>
            </p:nvSpPr>
            <p:spPr>
              <a:xfrm>
                <a:off x="5037672" y="56505"/>
                <a:ext cx="2166748" cy="2050626"/>
              </a:xfrm>
              <a:prstGeom prst="roundRect">
                <a:avLst/>
              </a:prstGeom>
              <a:ln>
                <a:noFill/>
              </a:ln>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a:r>
                  <a:rPr lang="en-US" sz="2300" b="1" dirty="0">
                    <a:latin typeface="Calibri" pitchFamily="34" charset="0"/>
                    <a:cs typeface="Calibri" pitchFamily="34" charset="0"/>
                  </a:rPr>
                  <a:t>Communicate to parents about quality school choices</a:t>
                </a:r>
              </a:p>
            </p:txBody>
          </p:sp>
        </p:grpSp>
        <p:grpSp>
          <p:nvGrpSpPr>
            <p:cNvPr id="6" name="Group 16"/>
            <p:cNvGrpSpPr/>
            <p:nvPr/>
          </p:nvGrpSpPr>
          <p:grpSpPr>
            <a:xfrm>
              <a:off x="4974336" y="4325112"/>
              <a:ext cx="2743200" cy="1554480"/>
              <a:chOff x="2560897" y="-173634"/>
              <a:chExt cx="2166751" cy="2006921"/>
            </a:xfrm>
            <a:scene3d>
              <a:camera prst="orthographicFront"/>
              <a:lightRig rig="flat" dir="t"/>
            </a:scene3d>
          </p:grpSpPr>
          <p:sp>
            <p:nvSpPr>
              <p:cNvPr id="18" name="Rounded Rectangle 17"/>
              <p:cNvSpPr/>
              <p:nvPr/>
            </p:nvSpPr>
            <p:spPr>
              <a:xfrm>
                <a:off x="2560897" y="-173634"/>
                <a:ext cx="2166751" cy="2006921"/>
              </a:xfrm>
              <a:prstGeom prst="roundRect">
                <a:avLst/>
              </a:prstGeom>
              <a:gradFill flip="none"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solidFill>
                  <a:srgbClr val="006666"/>
                </a:solidFill>
              </a:ln>
              <a:sp3d prstMaterial="dkEdge">
                <a:bevelT w="8200" h="38100"/>
              </a:sp3d>
            </p:spPr>
            <p:style>
              <a:lnRef idx="0">
                <a:scrgbClr r="0" g="0" b="0"/>
              </a:lnRef>
              <a:fillRef idx="2">
                <a:scrgbClr r="0" g="0" b="0"/>
              </a:fillRef>
              <a:effectRef idx="1">
                <a:schemeClr val="lt1">
                  <a:hueOff val="0"/>
                  <a:satOff val="0"/>
                  <a:lumOff val="0"/>
                  <a:alphaOff val="0"/>
                </a:schemeClr>
              </a:effectRef>
              <a:fontRef idx="minor">
                <a:schemeClr val="dk1">
                  <a:hueOff val="0"/>
                  <a:satOff val="0"/>
                  <a:lumOff val="0"/>
                  <a:alphaOff val="0"/>
                </a:schemeClr>
              </a:fontRef>
            </p:style>
          </p:sp>
          <p:sp>
            <p:nvSpPr>
              <p:cNvPr id="19" name="Rounded Rectangle 6"/>
              <p:cNvSpPr/>
              <p:nvPr/>
            </p:nvSpPr>
            <p:spPr>
              <a:xfrm>
                <a:off x="2560897" y="-171564"/>
                <a:ext cx="2166750" cy="2004851"/>
              </a:xfrm>
              <a:prstGeom prst="roundRect">
                <a:avLst/>
              </a:prstGeom>
              <a:ln>
                <a:noFill/>
              </a:ln>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a:r>
                  <a:rPr lang="en-US" sz="2300" b="1" dirty="0">
                    <a:latin typeface="Calibri" pitchFamily="34" charset="0"/>
                    <a:cs typeface="Calibri" pitchFamily="34" charset="0"/>
                  </a:rPr>
                  <a:t>Watchdog charter sector </a:t>
                </a:r>
                <a:r>
                  <a:rPr lang="en-US" sz="2300" b="1" dirty="0" smtClean="0">
                    <a:latin typeface="Calibri" pitchFamily="34" charset="0"/>
                    <a:cs typeface="Calibri" pitchFamily="34" charset="0"/>
                  </a:rPr>
                  <a:t>growth to ensure quality</a:t>
                </a:r>
                <a:endParaRPr lang="en-US" sz="2300" b="1" dirty="0">
                  <a:latin typeface="Calibri" pitchFamily="34" charset="0"/>
                  <a:cs typeface="Calibri" pitchFamily="34" charset="0"/>
                </a:endParaRPr>
              </a:p>
            </p:txBody>
          </p:sp>
        </p:grpSp>
      </p:grpSp>
    </p:spTree>
    <p:extLst>
      <p:ext uri="{BB962C8B-B14F-4D97-AF65-F5344CB8AC3E}">
        <p14:creationId xmlns:p14="http://schemas.microsoft.com/office/powerpoint/2010/main" val="2194940262"/>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3694782847"/>
              </p:ext>
            </p:extLst>
          </p:nvPr>
        </p:nvGraphicFramePr>
        <p:xfrm>
          <a:off x="1875098" y="1675127"/>
          <a:ext cx="3870883" cy="4800600"/>
        </p:xfrm>
        <a:graphic>
          <a:graphicData uri="http://schemas.openxmlformats.org/drawingml/2006/chart">
            <c:chart xmlns:c="http://schemas.openxmlformats.org/drawingml/2006/chart" xmlns:r="http://schemas.openxmlformats.org/officeDocument/2006/relationships" r:id="rId2"/>
          </a:graphicData>
        </a:graphic>
      </p:graphicFrame>
      <p:sp>
        <p:nvSpPr>
          <p:cNvPr id="1026" name="Text Box 2"/>
          <p:cNvSpPr txBox="1">
            <a:spLocks noChangeArrowheads="1"/>
          </p:cNvSpPr>
          <p:nvPr/>
        </p:nvSpPr>
        <p:spPr bwMode="auto">
          <a:xfrm>
            <a:off x="6146158" y="3560717"/>
            <a:ext cx="2720474" cy="2863229"/>
          </a:xfrm>
          <a:prstGeom prst="rect">
            <a:avLst/>
          </a:prstGeom>
          <a:noFill/>
          <a:ln w="76200" cmpd="thickThin">
            <a:solidFill>
              <a:srgbClr val="006666"/>
            </a:solidFill>
            <a:miter lim="800000"/>
            <a:headEnd/>
            <a:tailEnd/>
          </a:ln>
        </p:spPr>
        <p:txBody>
          <a:bodyPr vert="horz" wrap="square" lIns="137160" tIns="91440" rIns="137160" bIns="91440" numCol="1" anchor="ctr" anchorCtr="0" compatLnSpc="1">
            <a:prstTxWarp prst="textNoShape">
              <a:avLst/>
            </a:prstTxWarp>
          </a:bodyPr>
          <a:lstStyle/>
          <a:p>
            <a:pPr marL="0" lvl="0" indent="0" eaLnBrk="1" fontAlgn="base" latinLnBrk="0" hangingPunct="1">
              <a:lnSpc>
                <a:spcPct val="100000"/>
              </a:lnSpc>
              <a:spcBef>
                <a:spcPct val="0"/>
              </a:spcBef>
              <a:tabLst/>
            </a:pPr>
            <a:r>
              <a:rPr kumimoji="0" lang="en-US" sz="2000" b="0" i="0" u="none" strike="noStrike" cap="none" normalizeH="0" baseline="0" dirty="0" smtClean="0">
                <a:ln>
                  <a:noFill/>
                </a:ln>
                <a:solidFill>
                  <a:schemeClr val="tx1"/>
                </a:solidFill>
                <a:effectLst/>
                <a:latin typeface="Calibri" pitchFamily="34" charset="0"/>
              </a:rPr>
              <a:t>Our goal is that at the end of </a:t>
            </a:r>
            <a:r>
              <a:rPr kumimoji="0" lang="en-US" sz="2000" b="1" i="0" u="none" strike="noStrike" cap="none" normalizeH="0" baseline="0" dirty="0" smtClean="0">
                <a:ln>
                  <a:noFill/>
                </a:ln>
                <a:solidFill>
                  <a:schemeClr val="tx1"/>
                </a:solidFill>
                <a:effectLst/>
                <a:latin typeface="Calibri" pitchFamily="34" charset="0"/>
              </a:rPr>
              <a:t>six years</a:t>
            </a:r>
            <a:r>
              <a:rPr kumimoji="0" lang="en-US" sz="2000" b="0" i="0" u="none" strike="noStrike" cap="none" normalizeH="0" baseline="0" dirty="0" smtClean="0">
                <a:ln>
                  <a:noFill/>
                </a:ln>
                <a:solidFill>
                  <a:schemeClr val="tx1"/>
                </a:solidFill>
                <a:effectLst/>
                <a:latin typeface="Calibri" pitchFamily="34" charset="0"/>
              </a:rPr>
              <a:t>, we will have </a:t>
            </a:r>
            <a:r>
              <a:rPr kumimoji="0" lang="en-US" sz="2000" b="1" i="0" u="none" strike="noStrike" cap="none" normalizeH="0" baseline="0" dirty="0" smtClean="0">
                <a:ln>
                  <a:noFill/>
                </a:ln>
                <a:solidFill>
                  <a:schemeClr val="tx1"/>
                </a:solidFill>
                <a:effectLst/>
                <a:latin typeface="Calibri" pitchFamily="34" charset="0"/>
              </a:rPr>
              <a:t>tripled</a:t>
            </a:r>
            <a:r>
              <a:rPr kumimoji="0" lang="en-US" sz="2000" b="0" i="0" u="none" strike="noStrike" cap="none" normalizeH="0" baseline="0" dirty="0" smtClean="0">
                <a:ln>
                  <a:noFill/>
                </a:ln>
                <a:solidFill>
                  <a:schemeClr val="tx1"/>
                </a:solidFill>
                <a:effectLst/>
                <a:latin typeface="Calibri" pitchFamily="34" charset="0"/>
              </a:rPr>
              <a:t> the number of Cleveland students enrolled in high-performing district and charter schools, and eliminated failing schools.</a:t>
            </a:r>
            <a:endParaRPr kumimoji="0" lang="en-US" sz="2000" b="0" i="0" u="none" strike="noStrike" cap="none" normalizeH="0" baseline="0" dirty="0" smtClean="0">
              <a:ln>
                <a:noFill/>
              </a:ln>
              <a:solidFill>
                <a:schemeClr val="tx1"/>
              </a:solidFill>
              <a:effectLst/>
              <a:latin typeface="Arial" pitchFamily="34" charset="0"/>
            </a:endParaRPr>
          </a:p>
        </p:txBody>
      </p:sp>
      <p:sp>
        <p:nvSpPr>
          <p:cNvPr id="5" name="Up Arrow 14"/>
          <p:cNvSpPr>
            <a:spLocks noChangeArrowheads="1"/>
          </p:cNvSpPr>
          <p:nvPr/>
        </p:nvSpPr>
        <p:spPr bwMode="auto">
          <a:xfrm>
            <a:off x="6775593" y="1325134"/>
            <a:ext cx="1371600" cy="1920875"/>
          </a:xfrm>
          <a:prstGeom prst="upArrow">
            <a:avLst>
              <a:gd name="adj1" fmla="val 50000"/>
              <a:gd name="adj2" fmla="val 50015"/>
            </a:avLst>
          </a:prstGeom>
          <a:solidFill>
            <a:srgbClr val="006666"/>
          </a:solidFill>
          <a:ln w="25400">
            <a:solidFill>
              <a:srgbClr val="000000"/>
            </a:solidFill>
            <a:miter lim="800000"/>
            <a:headEnd/>
            <a:tailEnd/>
          </a:ln>
          <a:effectLst>
            <a:outerShdw dist="38100" dir="8100000" algn="tr" rotWithShape="0">
              <a:srgbClr val="000000">
                <a:alpha val="39999"/>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3600" b="1" i="0" u="none" strike="noStrike" cap="none" normalizeH="0" baseline="0" dirty="0" smtClean="0">
                <a:ln>
                  <a:noFill/>
                </a:ln>
                <a:solidFill>
                  <a:schemeClr val="bg1"/>
                </a:solidFill>
                <a:effectLst/>
                <a:latin typeface="Calibri" pitchFamily="34" charset="0"/>
              </a:rPr>
              <a:t>3X</a:t>
            </a:r>
            <a:endParaRPr kumimoji="0" lang="en-US" sz="1800" b="1" i="0" u="none" strike="noStrike" cap="none" normalizeH="0" baseline="0" dirty="0" smtClean="0">
              <a:ln>
                <a:noFill/>
              </a:ln>
              <a:solidFill>
                <a:schemeClr val="bg1"/>
              </a:solidFill>
              <a:effectLst/>
              <a:latin typeface="Arial" pitchFamily="34" charset="0"/>
            </a:endParaRPr>
          </a:p>
        </p:txBody>
      </p:sp>
      <p:sp>
        <p:nvSpPr>
          <p:cNvPr id="8" name="Rectangle 30"/>
          <p:cNvSpPr>
            <a:spLocks noChangeArrowheads="1"/>
          </p:cNvSpPr>
          <p:nvPr/>
        </p:nvSpPr>
        <p:spPr bwMode="auto">
          <a:xfrm>
            <a:off x="106679" y="0"/>
            <a:ext cx="8734425" cy="976314"/>
          </a:xfrm>
          <a:prstGeom prst="rect">
            <a:avLst/>
          </a:prstGeom>
          <a:noFill/>
          <a:ln>
            <a:noFill/>
          </a:ln>
          <a:effectLst/>
        </p:spPr>
        <p:txBody>
          <a:bodyPr wrap="none" anchor="ctr"/>
          <a:lstStyle/>
          <a:p>
            <a:endParaRPr lang="en-US" sz="2400" b="0" dirty="0">
              <a:latin typeface="Times New Roman" pitchFamily="18" charset="0"/>
            </a:endParaRPr>
          </a:p>
        </p:txBody>
      </p:sp>
      <p:sp>
        <p:nvSpPr>
          <p:cNvPr id="9" name="Rectangle 31"/>
          <p:cNvSpPr>
            <a:spLocks noChangeArrowheads="1"/>
          </p:cNvSpPr>
          <p:nvPr/>
        </p:nvSpPr>
        <p:spPr bwMode="auto">
          <a:xfrm>
            <a:off x="1234440" y="365759"/>
            <a:ext cx="7909560" cy="731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2"/>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tIns="91440" bIns="91440">
            <a:spAutoFit/>
          </a:bodyPr>
          <a:lstStyle/>
          <a:p>
            <a:pPr algn="ctr"/>
            <a:r>
              <a:rPr lang="en-US" sz="4200" b="1" dirty="0" smtClean="0">
                <a:solidFill>
                  <a:srgbClr val="006666"/>
                </a:solidFill>
                <a:latin typeface="Calibri" pitchFamily="34" charset="0"/>
                <a:cs typeface="Calibri" pitchFamily="34" charset="0"/>
              </a:rPr>
              <a:t>What Success Could Look Like</a:t>
            </a:r>
            <a:endParaRPr lang="en-US" sz="4200" b="1" dirty="0">
              <a:solidFill>
                <a:srgbClr val="006666"/>
              </a:solidFill>
              <a:latin typeface="Calibri" pitchFamily="34" charset="0"/>
              <a:cs typeface="Calibri"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1026"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0"/>
          <p:cNvSpPr>
            <a:spLocks noChangeArrowheads="1"/>
          </p:cNvSpPr>
          <p:nvPr/>
        </p:nvSpPr>
        <p:spPr bwMode="auto">
          <a:xfrm>
            <a:off x="1115568" y="155448"/>
            <a:ext cx="8028432" cy="976314"/>
          </a:xfrm>
          <a:prstGeom prst="rect">
            <a:avLst/>
          </a:prstGeom>
          <a:noFill/>
          <a:ln>
            <a:noFill/>
          </a:ln>
          <a:effectLst/>
        </p:spPr>
        <p:txBody>
          <a:bodyPr wrap="none" anchor="ctr"/>
          <a:lstStyle/>
          <a:p>
            <a:endParaRPr lang="en-US" sz="2400" b="0" dirty="0">
              <a:latin typeface="Times New Roman" pitchFamily="18" charset="0"/>
            </a:endParaRPr>
          </a:p>
        </p:txBody>
      </p:sp>
      <p:sp>
        <p:nvSpPr>
          <p:cNvPr id="12" name="Rectangle 11"/>
          <p:cNvSpPr/>
          <p:nvPr/>
        </p:nvSpPr>
        <p:spPr bwMode="auto">
          <a:xfrm>
            <a:off x="0" y="0"/>
            <a:ext cx="9144000" cy="6858000"/>
          </a:xfrm>
          <a:prstGeom prst="rect">
            <a:avLst/>
          </a:prstGeom>
          <a:solidFill>
            <a:schemeClr val="bg1"/>
          </a:solidFill>
          <a:ln w="2857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p:txBody>
      </p:sp>
      <p:sp>
        <p:nvSpPr>
          <p:cNvPr id="10" name="Rectangle 31"/>
          <p:cNvSpPr>
            <a:spLocks noChangeArrowheads="1"/>
          </p:cNvSpPr>
          <p:nvPr/>
        </p:nvSpPr>
        <p:spPr bwMode="auto">
          <a:xfrm>
            <a:off x="0" y="365760"/>
            <a:ext cx="9144000" cy="121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2"/>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tIns="91440" bIns="91440">
            <a:spAutoFit/>
          </a:bodyPr>
          <a:lstStyle/>
          <a:p>
            <a:pPr algn="ctr"/>
            <a:r>
              <a:rPr lang="en-US" sz="4200" b="1" dirty="0" smtClean="0">
                <a:solidFill>
                  <a:srgbClr val="006666"/>
                </a:solidFill>
                <a:latin typeface="Calibri" pitchFamily="34" charset="0"/>
                <a:cs typeface="Calibri" pitchFamily="34" charset="0"/>
              </a:rPr>
              <a:t>Creating the Conditions</a:t>
            </a:r>
            <a:br>
              <a:rPr lang="en-US" sz="4200" b="1" dirty="0" smtClean="0">
                <a:solidFill>
                  <a:srgbClr val="006666"/>
                </a:solidFill>
                <a:latin typeface="Calibri" pitchFamily="34" charset="0"/>
                <a:cs typeface="Calibri" pitchFamily="34" charset="0"/>
              </a:rPr>
            </a:br>
            <a:r>
              <a:rPr lang="en-US" sz="4200" b="1" dirty="0" smtClean="0">
                <a:solidFill>
                  <a:srgbClr val="006666"/>
                </a:solidFill>
                <a:latin typeface="Calibri" pitchFamily="34" charset="0"/>
                <a:cs typeface="Calibri" pitchFamily="34" charset="0"/>
              </a:rPr>
              <a:t>for Success: HB 525</a:t>
            </a:r>
            <a:endParaRPr lang="en-US" sz="4200" b="1" dirty="0">
              <a:solidFill>
                <a:srgbClr val="006666"/>
              </a:solidFill>
              <a:latin typeface="Calibri" pitchFamily="34" charset="0"/>
              <a:cs typeface="Calibri" pitchFamily="34" charset="0"/>
            </a:endParaRPr>
          </a:p>
        </p:txBody>
      </p:sp>
      <p:grpSp>
        <p:nvGrpSpPr>
          <p:cNvPr id="15" name="Group 14"/>
          <p:cNvGrpSpPr/>
          <p:nvPr/>
        </p:nvGrpSpPr>
        <p:grpSpPr>
          <a:xfrm>
            <a:off x="899160" y="1706880"/>
            <a:ext cx="7345680" cy="4892040"/>
            <a:chOff x="4" y="0"/>
            <a:chExt cx="9143996" cy="6858000"/>
          </a:xfrm>
        </p:grpSpPr>
        <p:pic>
          <p:nvPicPr>
            <p:cNvPr id="16" name="Picture 2" descr="C:\Users\ANN\AppData\Local\Microsoft\Windows\Temporary Internet Files\Content.Outlook\AWJ1LCXY\198 Cleve Plan.JPG"/>
            <p:cNvPicPr>
              <a:picLocks noChangeAspect="1" noChangeArrowheads="1"/>
            </p:cNvPicPr>
            <p:nvPr/>
          </p:nvPicPr>
          <p:blipFill rotWithShape="1">
            <a:blip r:embed="rId3">
              <a:extLst>
                <a:ext uri="{28A0092B-C50C-407E-A947-70E740481C1C}">
                  <a14:useLocalDpi xmlns:a14="http://schemas.microsoft.com/office/drawing/2010/main" val="0"/>
                </a:ext>
              </a:extLst>
            </a:blip>
            <a:srcRect l="3399" r="87033"/>
            <a:stretch/>
          </p:blipFill>
          <p:spPr bwMode="auto">
            <a:xfrm>
              <a:off x="4" y="0"/>
              <a:ext cx="102042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Users\ANN\AppData\Local\Microsoft\Windows\Temporary Internet Files\Content.Outlook\AWJ1LCXY\198 Cleve Plan.JPG"/>
            <p:cNvPicPr>
              <a:picLocks noChangeAspect="1" noChangeArrowheads="1"/>
            </p:cNvPicPr>
            <p:nvPr/>
          </p:nvPicPr>
          <p:blipFill rotWithShape="1">
            <a:blip r:embed="rId3">
              <a:extLst>
                <a:ext uri="{28A0092B-C50C-407E-A947-70E740481C1C}">
                  <a14:useLocalDpi xmlns:a14="http://schemas.microsoft.com/office/drawing/2010/main" val="0"/>
                </a:ext>
              </a:extLst>
            </a:blip>
            <a:srcRect l="14227" r="20089"/>
            <a:stretch/>
          </p:blipFill>
          <p:spPr bwMode="auto">
            <a:xfrm>
              <a:off x="998124" y="0"/>
              <a:ext cx="8145876" cy="68580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84058378"/>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75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828800" y="1345242"/>
            <a:ext cx="7040880" cy="4572021"/>
          </a:xfrm>
          <a:prstGeom prst="rect">
            <a:avLst/>
          </a:prstGeom>
          <a:noFill/>
        </p:spPr>
        <p:txBody>
          <a:bodyPr wrap="square" rtlCol="0">
            <a:spAutoFit/>
          </a:bodyPr>
          <a:lstStyle/>
          <a:p>
            <a:pPr>
              <a:lnSpc>
                <a:spcPct val="90000"/>
              </a:lnSpc>
              <a:spcBef>
                <a:spcPts val="0"/>
              </a:spcBef>
              <a:spcAft>
                <a:spcPts val="1200"/>
              </a:spcAft>
              <a:buClr>
                <a:srgbClr val="006666"/>
              </a:buClr>
              <a:buSzPct val="80000"/>
            </a:pPr>
            <a:r>
              <a:rPr lang="en-US" sz="2600" dirty="0" smtClean="0">
                <a:latin typeface="Calibri" pitchFamily="34" charset="0"/>
                <a:cs typeface="Calibri" pitchFamily="34" charset="0"/>
              </a:rPr>
              <a:t>Flexibilities</a:t>
            </a:r>
          </a:p>
          <a:p>
            <a:pPr marL="342900" indent="-342900">
              <a:lnSpc>
                <a:spcPct val="90000"/>
              </a:lnSpc>
              <a:spcBef>
                <a:spcPts val="0"/>
              </a:spcBef>
              <a:spcAft>
                <a:spcPts val="1200"/>
              </a:spcAft>
              <a:buClr>
                <a:srgbClr val="006666"/>
              </a:buClr>
              <a:buSzPct val="80000"/>
              <a:buFont typeface="Wingdings" pitchFamily="2" charset="2"/>
              <a:buChar char="Ø"/>
            </a:pPr>
            <a:r>
              <a:rPr lang="en-US" sz="2300" dirty="0" smtClean="0">
                <a:latin typeface="Calibri" pitchFamily="34" charset="0"/>
                <a:cs typeface="Calibri" pitchFamily="34" charset="0"/>
              </a:rPr>
              <a:t>Enables </a:t>
            </a:r>
            <a:r>
              <a:rPr lang="en-US" sz="2300" dirty="0">
                <a:latin typeface="Calibri" pitchFamily="34" charset="0"/>
                <a:cs typeface="Calibri" pitchFamily="34" charset="0"/>
              </a:rPr>
              <a:t>the </a:t>
            </a:r>
            <a:r>
              <a:rPr lang="en-US" sz="2300" dirty="0" smtClean="0">
                <a:latin typeface="Calibri" pitchFamily="34" charset="0"/>
                <a:cs typeface="Calibri" pitchFamily="34" charset="0"/>
              </a:rPr>
              <a:t>CEO </a:t>
            </a:r>
            <a:r>
              <a:rPr lang="en-US" sz="2300" dirty="0">
                <a:latin typeface="Calibri" pitchFamily="34" charset="0"/>
                <a:cs typeface="Calibri" pitchFamily="34" charset="0"/>
              </a:rPr>
              <a:t>to take </a:t>
            </a:r>
            <a:r>
              <a:rPr lang="en-US" sz="2300" dirty="0" smtClean="0">
                <a:latin typeface="Calibri" pitchFamily="34" charset="0"/>
                <a:cs typeface="Calibri" pitchFamily="34" charset="0"/>
              </a:rPr>
              <a:t>corrective </a:t>
            </a:r>
            <a:r>
              <a:rPr lang="en-US" sz="2300" dirty="0">
                <a:latin typeface="Calibri" pitchFamily="34" charset="0"/>
                <a:cs typeface="Calibri" pitchFamily="34" charset="0"/>
              </a:rPr>
              <a:t>action to improve the district's </a:t>
            </a:r>
            <a:r>
              <a:rPr lang="en-US" sz="2300" dirty="0" smtClean="0">
                <a:latin typeface="Calibri" pitchFamily="34" charset="0"/>
                <a:cs typeface="Calibri" pitchFamily="34" charset="0"/>
              </a:rPr>
              <a:t>lowest-performing schools without being bound by existing collective bargaining agreements.</a:t>
            </a:r>
          </a:p>
          <a:p>
            <a:pPr marL="342900" indent="-342900">
              <a:lnSpc>
                <a:spcPct val="90000"/>
              </a:lnSpc>
              <a:spcBef>
                <a:spcPts val="0"/>
              </a:spcBef>
              <a:spcAft>
                <a:spcPts val="1200"/>
              </a:spcAft>
              <a:buClr>
                <a:srgbClr val="006666"/>
              </a:buClr>
              <a:buSzPct val="80000"/>
              <a:buFont typeface="Wingdings" pitchFamily="2" charset="2"/>
              <a:buChar char="Ø"/>
            </a:pPr>
            <a:r>
              <a:rPr lang="en-US" sz="2300" dirty="0" smtClean="0">
                <a:latin typeface="Calibri" pitchFamily="34" charset="0"/>
                <a:cs typeface="Calibri" pitchFamily="34" charset="0"/>
              </a:rPr>
              <a:t>Provides </a:t>
            </a:r>
            <a:r>
              <a:rPr lang="en-US" sz="2300" dirty="0">
                <a:latin typeface="Calibri" pitchFamily="34" charset="0"/>
                <a:cs typeface="Calibri" pitchFamily="34" charset="0"/>
              </a:rPr>
              <a:t>the CEO with </a:t>
            </a:r>
            <a:r>
              <a:rPr lang="en-US" sz="2300" dirty="0" smtClean="0">
                <a:latin typeface="Calibri" pitchFamily="34" charset="0"/>
                <a:cs typeface="Calibri" pitchFamily="34" charset="0"/>
              </a:rPr>
              <a:t>sole authority </a:t>
            </a:r>
            <a:r>
              <a:rPr lang="en-US" sz="2300" dirty="0">
                <a:latin typeface="Calibri" pitchFamily="34" charset="0"/>
                <a:cs typeface="Calibri" pitchFamily="34" charset="0"/>
              </a:rPr>
              <a:t>to determine the school calendar and school day</a:t>
            </a:r>
            <a:r>
              <a:rPr lang="en-US" sz="2300" dirty="0" smtClean="0">
                <a:latin typeface="Calibri" pitchFamily="34" charset="0"/>
                <a:cs typeface="Calibri" pitchFamily="34" charset="0"/>
              </a:rPr>
              <a:t>.</a:t>
            </a:r>
          </a:p>
          <a:p>
            <a:pPr marL="342900" indent="-342900">
              <a:lnSpc>
                <a:spcPct val="90000"/>
              </a:lnSpc>
              <a:spcBef>
                <a:spcPts val="0"/>
              </a:spcBef>
              <a:spcAft>
                <a:spcPts val="1200"/>
              </a:spcAft>
              <a:buClr>
                <a:srgbClr val="006666"/>
              </a:buClr>
              <a:buSzPct val="80000"/>
              <a:buFont typeface="Wingdings" pitchFamily="2" charset="2"/>
              <a:buChar char="Ø"/>
            </a:pPr>
            <a:r>
              <a:rPr lang="en-US" sz="2300" dirty="0" smtClean="0">
                <a:latin typeface="Calibri" pitchFamily="34" charset="0"/>
                <a:cs typeface="Calibri" pitchFamily="34" charset="0"/>
              </a:rPr>
              <a:t>Allows the district to apply </a:t>
            </a:r>
            <a:r>
              <a:rPr lang="en-US" sz="2300" dirty="0">
                <a:latin typeface="Calibri" pitchFamily="34" charset="0"/>
                <a:cs typeface="Calibri" pitchFamily="34" charset="0"/>
              </a:rPr>
              <a:t>for </a:t>
            </a:r>
            <a:r>
              <a:rPr lang="en-US" sz="2300" dirty="0" smtClean="0">
                <a:latin typeface="Calibri" pitchFamily="34" charset="0"/>
                <a:cs typeface="Calibri" pitchFamily="34" charset="0"/>
              </a:rPr>
              <a:t>exemptions </a:t>
            </a:r>
            <a:r>
              <a:rPr lang="en-US" sz="2300" dirty="0">
                <a:latin typeface="Calibri" pitchFamily="34" charset="0"/>
                <a:cs typeface="Calibri" pitchFamily="34" charset="0"/>
              </a:rPr>
              <a:t>from specific statutory provisions or rules under </a:t>
            </a:r>
            <a:r>
              <a:rPr lang="en-US" sz="2300" dirty="0" smtClean="0">
                <a:latin typeface="Calibri" pitchFamily="34" charset="0"/>
                <a:cs typeface="Calibri" pitchFamily="34" charset="0"/>
              </a:rPr>
              <a:t>the innovative </a:t>
            </a:r>
            <a:r>
              <a:rPr lang="en-US" sz="2300" dirty="0">
                <a:latin typeface="Calibri" pitchFamily="34" charset="0"/>
                <a:cs typeface="Calibri" pitchFamily="34" charset="0"/>
              </a:rPr>
              <a:t>education pilot </a:t>
            </a:r>
            <a:r>
              <a:rPr lang="en-US" sz="2300" dirty="0" smtClean="0">
                <a:latin typeface="Calibri" pitchFamily="34" charset="0"/>
                <a:cs typeface="Calibri" pitchFamily="34" charset="0"/>
              </a:rPr>
              <a:t>program. </a:t>
            </a:r>
          </a:p>
          <a:p>
            <a:pPr marL="342900" indent="-342900">
              <a:lnSpc>
                <a:spcPct val="90000"/>
              </a:lnSpc>
              <a:spcBef>
                <a:spcPts val="0"/>
              </a:spcBef>
              <a:spcAft>
                <a:spcPts val="1200"/>
              </a:spcAft>
              <a:buClr>
                <a:srgbClr val="006666"/>
              </a:buClr>
              <a:buSzPct val="80000"/>
              <a:buFont typeface="Wingdings" pitchFamily="2" charset="2"/>
              <a:buChar char="Ø"/>
            </a:pPr>
            <a:r>
              <a:rPr lang="en-US" sz="2300" dirty="0" smtClean="0">
                <a:latin typeface="Calibri" pitchFamily="34" charset="0"/>
                <a:cs typeface="Calibri" pitchFamily="34" charset="0"/>
              </a:rPr>
              <a:t>Permits the district to direct any monies received from the sale of property into </a:t>
            </a:r>
            <a:r>
              <a:rPr lang="en-US" sz="2300" dirty="0">
                <a:latin typeface="Calibri" pitchFamily="34" charset="0"/>
                <a:cs typeface="Calibri" pitchFamily="34" charset="0"/>
              </a:rPr>
              <a:t>the </a:t>
            </a:r>
            <a:r>
              <a:rPr lang="en-US" sz="2300" dirty="0" smtClean="0">
                <a:latin typeface="Calibri" pitchFamily="34" charset="0"/>
                <a:cs typeface="Calibri" pitchFamily="34" charset="0"/>
              </a:rPr>
              <a:t>district’s general fund (with a few exceptions).</a:t>
            </a:r>
          </a:p>
        </p:txBody>
      </p:sp>
      <p:sp>
        <p:nvSpPr>
          <p:cNvPr id="10" name="Rectangle 31"/>
          <p:cNvSpPr>
            <a:spLocks noChangeArrowheads="1"/>
          </p:cNvSpPr>
          <p:nvPr/>
        </p:nvSpPr>
        <p:spPr bwMode="auto">
          <a:xfrm>
            <a:off x="1229710" y="365759"/>
            <a:ext cx="7914290" cy="70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2"/>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tIns="91440" bIns="91440">
            <a:spAutoFit/>
          </a:bodyPr>
          <a:lstStyle/>
          <a:p>
            <a:pPr algn="ctr"/>
            <a:r>
              <a:rPr lang="en-US" sz="4200" b="1" dirty="0" smtClean="0">
                <a:solidFill>
                  <a:srgbClr val="006666"/>
                </a:solidFill>
                <a:latin typeface="Calibri" pitchFamily="34" charset="0"/>
                <a:cs typeface="Calibri" pitchFamily="34" charset="0"/>
              </a:rPr>
              <a:t>HB 525 Highlights</a:t>
            </a:r>
            <a:endParaRPr lang="en-US" sz="4200" b="1" dirty="0">
              <a:solidFill>
                <a:srgbClr val="006666"/>
              </a:solidFill>
              <a:latin typeface="Calibri" pitchFamily="34" charset="0"/>
              <a:cs typeface="Calibri" pitchFamily="34" charset="0"/>
            </a:endParaRPr>
          </a:p>
        </p:txBody>
      </p:sp>
    </p:spTree>
    <p:extLst>
      <p:ext uri="{BB962C8B-B14F-4D97-AF65-F5344CB8AC3E}">
        <p14:creationId xmlns:p14="http://schemas.microsoft.com/office/powerpoint/2010/main" val="536538190"/>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828800" y="1345242"/>
            <a:ext cx="7040880" cy="5044458"/>
          </a:xfrm>
          <a:prstGeom prst="rect">
            <a:avLst/>
          </a:prstGeom>
          <a:noFill/>
        </p:spPr>
        <p:txBody>
          <a:bodyPr wrap="square" rtlCol="0">
            <a:spAutoFit/>
          </a:bodyPr>
          <a:lstStyle/>
          <a:p>
            <a:pPr>
              <a:lnSpc>
                <a:spcPct val="90000"/>
              </a:lnSpc>
              <a:spcBef>
                <a:spcPts val="0"/>
              </a:spcBef>
              <a:spcAft>
                <a:spcPts val="1200"/>
              </a:spcAft>
              <a:buClr>
                <a:srgbClr val="006666"/>
              </a:buClr>
              <a:buSzPct val="80000"/>
            </a:pPr>
            <a:r>
              <a:rPr lang="en-US" sz="2600" dirty="0" smtClean="0">
                <a:latin typeface="Calibri" pitchFamily="34" charset="0"/>
                <a:cs typeface="Calibri" pitchFamily="34" charset="0"/>
              </a:rPr>
              <a:t>Work Rules</a:t>
            </a:r>
          </a:p>
          <a:p>
            <a:pPr marL="342900" indent="-342900">
              <a:lnSpc>
                <a:spcPct val="90000"/>
              </a:lnSpc>
              <a:spcBef>
                <a:spcPts val="0"/>
              </a:spcBef>
              <a:spcAft>
                <a:spcPts val="1200"/>
              </a:spcAft>
              <a:buClr>
                <a:srgbClr val="006666"/>
              </a:buClr>
              <a:buSzPct val="80000"/>
              <a:buFont typeface="Wingdings" pitchFamily="2" charset="2"/>
              <a:buChar char="Ø"/>
            </a:pPr>
            <a:r>
              <a:rPr lang="en-US" sz="2300" dirty="0">
                <a:latin typeface="Calibri" pitchFamily="34" charset="0"/>
                <a:cs typeface="Calibri" pitchFamily="34" charset="0"/>
              </a:rPr>
              <a:t>Codifies a new performance-based evaluation and compensation system for principals and teachers.</a:t>
            </a:r>
          </a:p>
          <a:p>
            <a:pPr marL="342900" indent="-342900">
              <a:lnSpc>
                <a:spcPct val="90000"/>
              </a:lnSpc>
              <a:spcBef>
                <a:spcPts val="0"/>
              </a:spcBef>
              <a:spcAft>
                <a:spcPts val="1200"/>
              </a:spcAft>
              <a:buClr>
                <a:srgbClr val="006666"/>
              </a:buClr>
              <a:buSzPct val="80000"/>
              <a:buFont typeface="Wingdings" pitchFamily="2" charset="2"/>
              <a:buChar char="Ø"/>
            </a:pPr>
            <a:r>
              <a:rPr lang="en-US" sz="2300" dirty="0">
                <a:latin typeface="Calibri" pitchFamily="34" charset="0"/>
                <a:cs typeface="Calibri" pitchFamily="34" charset="0"/>
              </a:rPr>
              <a:t>Eliminates seniority as the sole or primary factor in personnel decisions, including layoffs and recalls.</a:t>
            </a:r>
          </a:p>
          <a:p>
            <a:pPr marL="342900" indent="-342900">
              <a:lnSpc>
                <a:spcPct val="90000"/>
              </a:lnSpc>
              <a:spcBef>
                <a:spcPts val="0"/>
              </a:spcBef>
              <a:spcAft>
                <a:spcPts val="1200"/>
              </a:spcAft>
              <a:buClr>
                <a:srgbClr val="006666"/>
              </a:buClr>
              <a:buSzPct val="80000"/>
              <a:buFont typeface="Wingdings" pitchFamily="2" charset="2"/>
              <a:buChar char="Ø"/>
            </a:pPr>
            <a:r>
              <a:rPr lang="en-US" sz="2300" dirty="0">
                <a:latin typeface="Calibri" pitchFamily="34" charset="0"/>
                <a:cs typeface="Calibri" pitchFamily="34" charset="0"/>
              </a:rPr>
              <a:t>Allows the district to terminate teachers who are rated "ineffective" for two successive years.</a:t>
            </a:r>
          </a:p>
          <a:p>
            <a:pPr marL="342900" indent="-342900">
              <a:lnSpc>
                <a:spcPct val="90000"/>
              </a:lnSpc>
              <a:spcBef>
                <a:spcPts val="0"/>
              </a:spcBef>
              <a:spcAft>
                <a:spcPts val="1200"/>
              </a:spcAft>
              <a:buClr>
                <a:srgbClr val="006666"/>
              </a:buClr>
              <a:buSzPct val="80000"/>
              <a:buFont typeface="Wingdings" pitchFamily="2" charset="2"/>
              <a:buChar char="Ø"/>
            </a:pPr>
            <a:r>
              <a:rPr lang="en-US" sz="2300" dirty="0">
                <a:latin typeface="Calibri" pitchFamily="34" charset="0"/>
                <a:cs typeface="Calibri" pitchFamily="34" charset="0"/>
              </a:rPr>
              <a:t>Establishes building-level hiring committees comprised of the principal, union representation and others, thereby eliminating seniority-based transfers</a:t>
            </a:r>
            <a:r>
              <a:rPr lang="en-US" sz="2300" dirty="0" smtClean="0">
                <a:latin typeface="Calibri" pitchFamily="34" charset="0"/>
                <a:cs typeface="Calibri" pitchFamily="34" charset="0"/>
              </a:rPr>
              <a:t>.</a:t>
            </a:r>
          </a:p>
          <a:p>
            <a:pPr marL="342900" indent="-342900">
              <a:lnSpc>
                <a:spcPct val="90000"/>
              </a:lnSpc>
              <a:spcBef>
                <a:spcPts val="0"/>
              </a:spcBef>
              <a:spcAft>
                <a:spcPts val="1200"/>
              </a:spcAft>
              <a:buClr>
                <a:srgbClr val="006666"/>
              </a:buClr>
              <a:buSzPct val="80000"/>
              <a:buFont typeface="Wingdings" pitchFamily="2" charset="2"/>
              <a:buChar char="Ø"/>
            </a:pPr>
            <a:r>
              <a:rPr lang="en-US" sz="2300" dirty="0">
                <a:latin typeface="Calibri" pitchFamily="34" charset="0"/>
                <a:cs typeface="Calibri" pitchFamily="34" charset="0"/>
              </a:rPr>
              <a:t>Provides the district significant flexibility in determining teacher </a:t>
            </a:r>
            <a:r>
              <a:rPr lang="en-US" sz="2300" dirty="0" smtClean="0">
                <a:latin typeface="Calibri" pitchFamily="34" charset="0"/>
                <a:cs typeface="Calibri" pitchFamily="34" charset="0"/>
              </a:rPr>
              <a:t>and principal contract </a:t>
            </a:r>
            <a:r>
              <a:rPr lang="en-US" sz="2300" dirty="0">
                <a:latin typeface="Calibri" pitchFamily="34" charset="0"/>
                <a:cs typeface="Calibri" pitchFamily="34" charset="0"/>
              </a:rPr>
              <a:t>terms and duration</a:t>
            </a:r>
            <a:r>
              <a:rPr lang="en-US" sz="2300" dirty="0" smtClean="0">
                <a:latin typeface="Calibri" pitchFamily="34" charset="0"/>
                <a:cs typeface="Calibri" pitchFamily="34" charset="0"/>
              </a:rPr>
              <a:t>.</a:t>
            </a:r>
          </a:p>
        </p:txBody>
      </p:sp>
      <p:sp>
        <p:nvSpPr>
          <p:cNvPr id="10" name="Rectangle 31"/>
          <p:cNvSpPr>
            <a:spLocks noChangeArrowheads="1"/>
          </p:cNvSpPr>
          <p:nvPr/>
        </p:nvSpPr>
        <p:spPr bwMode="auto">
          <a:xfrm>
            <a:off x="1229710" y="365759"/>
            <a:ext cx="7914290" cy="70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2"/>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tIns="91440" bIns="91440">
            <a:spAutoFit/>
          </a:bodyPr>
          <a:lstStyle/>
          <a:p>
            <a:pPr algn="ctr"/>
            <a:r>
              <a:rPr lang="en-US" sz="4200" b="1" dirty="0" smtClean="0">
                <a:solidFill>
                  <a:srgbClr val="006666"/>
                </a:solidFill>
                <a:latin typeface="Calibri" pitchFamily="34" charset="0"/>
                <a:cs typeface="Calibri" pitchFamily="34" charset="0"/>
              </a:rPr>
              <a:t>HB 525 Highlights</a:t>
            </a:r>
            <a:endParaRPr lang="en-US" sz="4200" b="1" dirty="0">
              <a:solidFill>
                <a:srgbClr val="006666"/>
              </a:solidFill>
              <a:latin typeface="Calibri" pitchFamily="34" charset="0"/>
              <a:cs typeface="Calibri" pitchFamily="34" charset="0"/>
            </a:endParaRPr>
          </a:p>
        </p:txBody>
      </p:sp>
    </p:spTree>
    <p:extLst>
      <p:ext uri="{BB962C8B-B14F-4D97-AF65-F5344CB8AC3E}">
        <p14:creationId xmlns:p14="http://schemas.microsoft.com/office/powerpoint/2010/main" val="2389132383"/>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828800" y="1343120"/>
            <a:ext cx="7040880" cy="5055230"/>
          </a:xfrm>
          <a:prstGeom prst="rect">
            <a:avLst/>
          </a:prstGeom>
          <a:noFill/>
        </p:spPr>
        <p:txBody>
          <a:bodyPr wrap="square" rtlCol="0">
            <a:spAutoFit/>
          </a:bodyPr>
          <a:lstStyle/>
          <a:p>
            <a:pPr>
              <a:lnSpc>
                <a:spcPct val="90000"/>
              </a:lnSpc>
              <a:spcBef>
                <a:spcPts val="0"/>
              </a:spcBef>
              <a:spcAft>
                <a:spcPts val="1200"/>
              </a:spcAft>
              <a:buClr>
                <a:srgbClr val="006666"/>
              </a:buClr>
              <a:buSzPct val="80000"/>
            </a:pPr>
            <a:r>
              <a:rPr lang="en-US" sz="2600" dirty="0" smtClean="0">
                <a:latin typeface="Calibri" pitchFamily="34" charset="0"/>
                <a:cs typeface="Calibri" pitchFamily="34" charset="0"/>
              </a:rPr>
              <a:t>Charter Quality and Collaboration</a:t>
            </a:r>
          </a:p>
          <a:p>
            <a:pPr marL="342900" indent="-342900">
              <a:lnSpc>
                <a:spcPct val="90000"/>
              </a:lnSpc>
              <a:spcBef>
                <a:spcPts val="0"/>
              </a:spcBef>
              <a:spcAft>
                <a:spcPts val="1200"/>
              </a:spcAft>
              <a:buClr>
                <a:srgbClr val="006666"/>
              </a:buClr>
              <a:buSzPct val="80000"/>
              <a:buFont typeface="Wingdings" pitchFamily="2" charset="2"/>
              <a:buChar char="Ø"/>
            </a:pPr>
            <a:r>
              <a:rPr lang="en-US" sz="2300" dirty="0" smtClean="0">
                <a:latin typeface="Calibri" pitchFamily="34" charset="0"/>
                <a:cs typeface="Calibri" pitchFamily="34" charset="0"/>
              </a:rPr>
              <a:t>Establishes </a:t>
            </a:r>
            <a:r>
              <a:rPr lang="en-US" sz="2300" dirty="0">
                <a:latin typeface="Calibri" pitchFamily="34" charset="0"/>
                <a:cs typeface="Calibri" pitchFamily="34" charset="0"/>
              </a:rPr>
              <a:t>a Transformation Alliance to </a:t>
            </a:r>
            <a:r>
              <a:rPr lang="en-US" sz="2300" dirty="0" smtClean="0">
                <a:latin typeface="Calibri" pitchFamily="34" charset="0"/>
                <a:cs typeface="Calibri" pitchFamily="34" charset="0"/>
              </a:rPr>
              <a:t>recommend to ODE what </a:t>
            </a:r>
            <a:r>
              <a:rPr lang="en-US" sz="2300" dirty="0">
                <a:latin typeface="Calibri" pitchFamily="34" charset="0"/>
                <a:cs typeface="Calibri" pitchFamily="34" charset="0"/>
              </a:rPr>
              <a:t>charter school sponsors can open schools in Cleveland, </a:t>
            </a:r>
            <a:r>
              <a:rPr lang="en-US" sz="2300" dirty="0" smtClean="0">
                <a:latin typeface="Calibri" pitchFamily="34" charset="0"/>
                <a:cs typeface="Calibri" pitchFamily="34" charset="0"/>
              </a:rPr>
              <a:t>to ensure fidelity to the plan, to provide </a:t>
            </a:r>
            <a:r>
              <a:rPr lang="en-US" sz="2300" dirty="0">
                <a:latin typeface="Calibri" pitchFamily="34" charset="0"/>
                <a:cs typeface="Calibri" pitchFamily="34" charset="0"/>
              </a:rPr>
              <a:t>input in the development of new </a:t>
            </a:r>
            <a:r>
              <a:rPr lang="en-US" sz="2300" dirty="0" smtClean="0">
                <a:latin typeface="Calibri" pitchFamily="34" charset="0"/>
                <a:cs typeface="Calibri" pitchFamily="34" charset="0"/>
              </a:rPr>
              <a:t>district </a:t>
            </a:r>
            <a:r>
              <a:rPr lang="en-US" sz="2300" dirty="0">
                <a:latin typeface="Calibri" pitchFamily="34" charset="0"/>
                <a:cs typeface="Calibri" pitchFamily="34" charset="0"/>
              </a:rPr>
              <a:t>schools and partnering community </a:t>
            </a:r>
            <a:r>
              <a:rPr lang="en-US" sz="2300" dirty="0" smtClean="0">
                <a:latin typeface="Calibri" pitchFamily="34" charset="0"/>
                <a:cs typeface="Calibri" pitchFamily="34" charset="0"/>
              </a:rPr>
              <a:t>schools, and </a:t>
            </a:r>
            <a:r>
              <a:rPr lang="en-US" sz="2300" dirty="0">
                <a:latin typeface="Calibri" pitchFamily="34" charset="0"/>
                <a:cs typeface="Calibri" pitchFamily="34" charset="0"/>
              </a:rPr>
              <a:t>to report annually on the performance of all </a:t>
            </a:r>
            <a:r>
              <a:rPr lang="en-US" sz="2300" dirty="0" smtClean="0">
                <a:latin typeface="Calibri" pitchFamily="34" charset="0"/>
                <a:cs typeface="Calibri" pitchFamily="34" charset="0"/>
              </a:rPr>
              <a:t>public schools </a:t>
            </a:r>
            <a:r>
              <a:rPr lang="en-US" sz="2300" dirty="0">
                <a:latin typeface="Calibri" pitchFamily="34" charset="0"/>
                <a:cs typeface="Calibri" pitchFamily="34" charset="0"/>
              </a:rPr>
              <a:t>in Cleveland</a:t>
            </a:r>
            <a:r>
              <a:rPr lang="en-US" sz="2300" dirty="0" smtClean="0">
                <a:latin typeface="Calibri" pitchFamily="34" charset="0"/>
                <a:cs typeface="Calibri" pitchFamily="34" charset="0"/>
              </a:rPr>
              <a:t>.</a:t>
            </a:r>
          </a:p>
          <a:p>
            <a:pPr marL="342900" indent="-342900">
              <a:lnSpc>
                <a:spcPct val="90000"/>
              </a:lnSpc>
              <a:spcBef>
                <a:spcPts val="0"/>
              </a:spcBef>
              <a:spcAft>
                <a:spcPts val="1200"/>
              </a:spcAft>
              <a:buClr>
                <a:srgbClr val="006666"/>
              </a:buClr>
              <a:buSzPct val="80000"/>
              <a:buFont typeface="Wingdings" pitchFamily="2" charset="2"/>
              <a:buChar char="Ø"/>
            </a:pPr>
            <a:r>
              <a:rPr lang="en-US" sz="2300" dirty="0">
                <a:latin typeface="Calibri" pitchFamily="34" charset="0"/>
                <a:cs typeface="Calibri" pitchFamily="34" charset="0"/>
              </a:rPr>
              <a:t>Authorizes the school district to share </a:t>
            </a:r>
            <a:r>
              <a:rPr lang="en-US" sz="2300" dirty="0" smtClean="0">
                <a:latin typeface="Calibri" pitchFamily="34" charset="0"/>
                <a:cs typeface="Calibri" pitchFamily="34" charset="0"/>
              </a:rPr>
              <a:t>a portion of levy </a:t>
            </a:r>
            <a:r>
              <a:rPr lang="en-US" sz="2300" dirty="0">
                <a:latin typeface="Calibri" pitchFamily="34" charset="0"/>
                <a:cs typeface="Calibri" pitchFamily="34" charset="0"/>
              </a:rPr>
              <a:t>proceeds with high-performing charter schools who </a:t>
            </a:r>
            <a:r>
              <a:rPr lang="en-US" sz="2300" dirty="0" smtClean="0">
                <a:latin typeface="Calibri" pitchFamily="34" charset="0"/>
                <a:cs typeface="Calibri" pitchFamily="34" charset="0"/>
              </a:rPr>
              <a:t>partner with </a:t>
            </a:r>
            <a:r>
              <a:rPr lang="en-US" sz="2300" dirty="0">
                <a:latin typeface="Calibri" pitchFamily="34" charset="0"/>
                <a:cs typeface="Calibri" pitchFamily="34" charset="0"/>
              </a:rPr>
              <a:t>the </a:t>
            </a:r>
            <a:r>
              <a:rPr lang="en-US" sz="2300" dirty="0" smtClean="0">
                <a:latin typeface="Calibri" pitchFamily="34" charset="0"/>
                <a:cs typeface="Calibri" pitchFamily="34" charset="0"/>
              </a:rPr>
              <a:t>district.</a:t>
            </a:r>
          </a:p>
          <a:p>
            <a:pPr marL="342900" indent="-342900">
              <a:lnSpc>
                <a:spcPct val="90000"/>
              </a:lnSpc>
              <a:spcBef>
                <a:spcPts val="0"/>
              </a:spcBef>
              <a:spcAft>
                <a:spcPts val="1200"/>
              </a:spcAft>
              <a:buClr>
                <a:srgbClr val="006666"/>
              </a:buClr>
              <a:buSzPct val="80000"/>
              <a:buFont typeface="Wingdings" pitchFamily="2" charset="2"/>
              <a:buChar char="Ø"/>
            </a:pPr>
            <a:r>
              <a:rPr lang="en-US" sz="2300" dirty="0" smtClean="0">
                <a:latin typeface="Calibri" pitchFamily="34" charset="0"/>
                <a:cs typeface="Calibri" pitchFamily="34" charset="0"/>
              </a:rPr>
              <a:t>Authorizes </a:t>
            </a:r>
            <a:r>
              <a:rPr lang="en-US" sz="2300" dirty="0">
                <a:latin typeface="Calibri" pitchFamily="34" charset="0"/>
                <a:cs typeface="Calibri" pitchFamily="34" charset="0"/>
              </a:rPr>
              <a:t>the school district to </a:t>
            </a:r>
            <a:r>
              <a:rPr lang="en-US" sz="2300" dirty="0" smtClean="0">
                <a:latin typeface="Calibri" pitchFamily="34" charset="0"/>
                <a:cs typeface="Calibri" pitchFamily="34" charset="0"/>
              </a:rPr>
              <a:t>include the academic </a:t>
            </a:r>
            <a:r>
              <a:rPr lang="en-US" sz="2300" dirty="0">
                <a:latin typeface="Calibri" pitchFamily="34" charset="0"/>
                <a:cs typeface="Calibri" pitchFamily="34" charset="0"/>
              </a:rPr>
              <a:t>performance </a:t>
            </a:r>
            <a:r>
              <a:rPr lang="en-US" sz="2300" dirty="0" smtClean="0">
                <a:latin typeface="Calibri" pitchFamily="34" charset="0"/>
                <a:cs typeface="Calibri" pitchFamily="34" charset="0"/>
              </a:rPr>
              <a:t>and enrollment data of </a:t>
            </a:r>
            <a:r>
              <a:rPr lang="en-US" sz="2300" dirty="0">
                <a:latin typeface="Calibri" pitchFamily="34" charset="0"/>
                <a:cs typeface="Calibri" pitchFamily="34" charset="0"/>
              </a:rPr>
              <a:t>students enrolled in </a:t>
            </a:r>
            <a:r>
              <a:rPr lang="en-US" sz="2300" dirty="0" smtClean="0">
                <a:latin typeface="Calibri" pitchFamily="34" charset="0"/>
                <a:cs typeface="Calibri" pitchFamily="34" charset="0"/>
              </a:rPr>
              <a:t>partnering charter schools on </a:t>
            </a:r>
            <a:r>
              <a:rPr lang="en-US" sz="2300" dirty="0">
                <a:latin typeface="Calibri" pitchFamily="34" charset="0"/>
                <a:cs typeface="Calibri" pitchFamily="34" charset="0"/>
              </a:rPr>
              <a:t>the district's report </a:t>
            </a:r>
            <a:r>
              <a:rPr lang="en-US" sz="2300" dirty="0" smtClean="0">
                <a:latin typeface="Calibri" pitchFamily="34" charset="0"/>
                <a:cs typeface="Calibri" pitchFamily="34" charset="0"/>
              </a:rPr>
              <a:t>card.</a:t>
            </a:r>
            <a:endParaRPr lang="en-US" sz="2300" dirty="0">
              <a:latin typeface="Calibri" pitchFamily="34" charset="0"/>
              <a:cs typeface="Calibri" pitchFamily="34" charset="0"/>
            </a:endParaRPr>
          </a:p>
        </p:txBody>
      </p:sp>
      <p:sp>
        <p:nvSpPr>
          <p:cNvPr id="10" name="Rectangle 31"/>
          <p:cNvSpPr>
            <a:spLocks noChangeArrowheads="1"/>
          </p:cNvSpPr>
          <p:nvPr/>
        </p:nvSpPr>
        <p:spPr bwMode="auto">
          <a:xfrm>
            <a:off x="1229710" y="365759"/>
            <a:ext cx="7914290" cy="70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2"/>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tIns="91440" bIns="91440">
            <a:spAutoFit/>
          </a:bodyPr>
          <a:lstStyle/>
          <a:p>
            <a:pPr algn="ctr"/>
            <a:r>
              <a:rPr lang="en-US" sz="4200" b="1" dirty="0" smtClean="0">
                <a:solidFill>
                  <a:srgbClr val="006666"/>
                </a:solidFill>
                <a:latin typeface="Calibri" pitchFamily="34" charset="0"/>
                <a:cs typeface="Calibri" pitchFamily="34" charset="0"/>
              </a:rPr>
              <a:t>HB 525 Highlights</a:t>
            </a:r>
            <a:endParaRPr lang="en-US" sz="4200" b="1" dirty="0">
              <a:solidFill>
                <a:srgbClr val="006666"/>
              </a:solidFill>
              <a:latin typeface="Calibri" pitchFamily="34" charset="0"/>
              <a:cs typeface="Calibri" pitchFamily="34" charset="0"/>
            </a:endParaRPr>
          </a:p>
        </p:txBody>
      </p:sp>
    </p:spTree>
    <p:extLst>
      <p:ext uri="{BB962C8B-B14F-4D97-AF65-F5344CB8AC3E}">
        <p14:creationId xmlns:p14="http://schemas.microsoft.com/office/powerpoint/2010/main" val="1047352635"/>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828800" y="1343120"/>
            <a:ext cx="7040880" cy="3267048"/>
          </a:xfrm>
          <a:prstGeom prst="rect">
            <a:avLst/>
          </a:prstGeom>
          <a:noFill/>
        </p:spPr>
        <p:txBody>
          <a:bodyPr wrap="square" rtlCol="0">
            <a:spAutoFit/>
          </a:bodyPr>
          <a:lstStyle/>
          <a:p>
            <a:pPr marL="342900" indent="-342900">
              <a:lnSpc>
                <a:spcPct val="90000"/>
              </a:lnSpc>
              <a:spcBef>
                <a:spcPts val="0"/>
              </a:spcBef>
              <a:spcAft>
                <a:spcPts val="1200"/>
              </a:spcAft>
              <a:buClr>
                <a:srgbClr val="006666"/>
              </a:buClr>
              <a:buSzPct val="80000"/>
              <a:buFont typeface="Wingdings" pitchFamily="2" charset="2"/>
              <a:buChar char="Ø"/>
            </a:pPr>
            <a:r>
              <a:rPr lang="en-US" sz="2300" dirty="0" smtClean="0">
                <a:latin typeface="Calibri" pitchFamily="34" charset="0"/>
                <a:cs typeface="Calibri" pitchFamily="34" charset="0"/>
              </a:rPr>
              <a:t>The Cleveland Plan is widely supported by the community—educators, business, philanthropy, civic leaders, elected officials, community organizations, religious organizations, parents and students.</a:t>
            </a:r>
          </a:p>
          <a:p>
            <a:pPr marL="342900" indent="-342900">
              <a:lnSpc>
                <a:spcPct val="90000"/>
              </a:lnSpc>
              <a:spcBef>
                <a:spcPts val="0"/>
              </a:spcBef>
              <a:spcAft>
                <a:spcPts val="1200"/>
              </a:spcAft>
              <a:buClr>
                <a:srgbClr val="006666"/>
              </a:buClr>
              <a:buSzPct val="80000"/>
              <a:buFont typeface="Wingdings" pitchFamily="2" charset="2"/>
              <a:buChar char="Ø"/>
            </a:pPr>
            <a:r>
              <a:rPr lang="en-US" sz="2300" dirty="0" smtClean="0">
                <a:latin typeface="Calibri" pitchFamily="34" charset="0"/>
                <a:cs typeface="Calibri" pitchFamily="34" charset="0"/>
              </a:rPr>
              <a:t>Cleveland </a:t>
            </a:r>
            <a:r>
              <a:rPr lang="en-US" sz="2300" dirty="0">
                <a:latin typeface="Calibri" pitchFamily="34" charset="0"/>
                <a:cs typeface="Calibri" pitchFamily="34" charset="0"/>
              </a:rPr>
              <a:t>voters approved </a:t>
            </a:r>
            <a:r>
              <a:rPr lang="en-US" sz="2300" dirty="0" smtClean="0">
                <a:latin typeface="Calibri" pitchFamily="34" charset="0"/>
                <a:cs typeface="Calibri" pitchFamily="34" charset="0"/>
              </a:rPr>
              <a:t>an unprecedented </a:t>
            </a:r>
            <a:r>
              <a:rPr lang="en-US" sz="2300" dirty="0">
                <a:latin typeface="Calibri" pitchFamily="34" charset="0"/>
                <a:cs typeface="Calibri" pitchFamily="34" charset="0"/>
              </a:rPr>
              <a:t>15 mill, 4-year levy </a:t>
            </a:r>
            <a:r>
              <a:rPr lang="en-US" sz="2300" dirty="0" smtClean="0">
                <a:latin typeface="Calibri" pitchFamily="34" charset="0"/>
                <a:cs typeface="Calibri" pitchFamily="34" charset="0"/>
              </a:rPr>
              <a:t>in November with 57 percent of the vote.</a:t>
            </a:r>
          </a:p>
          <a:p>
            <a:pPr marL="342900" indent="-342900">
              <a:lnSpc>
                <a:spcPct val="90000"/>
              </a:lnSpc>
              <a:spcBef>
                <a:spcPts val="0"/>
              </a:spcBef>
              <a:spcAft>
                <a:spcPts val="1200"/>
              </a:spcAft>
              <a:buClr>
                <a:srgbClr val="006666"/>
              </a:buClr>
              <a:buSzPct val="80000"/>
              <a:buFont typeface="Wingdings" pitchFamily="2" charset="2"/>
              <a:buChar char="Ø"/>
            </a:pPr>
            <a:r>
              <a:rPr lang="en-US" sz="2300" dirty="0" smtClean="0">
                <a:latin typeface="Calibri" pitchFamily="34" charset="0"/>
                <a:cs typeface="Calibri" pitchFamily="34" charset="0"/>
              </a:rPr>
              <a:t>The levy will generate between $64 and $70 million per year. One mill is </a:t>
            </a:r>
            <a:r>
              <a:rPr lang="en-US" sz="2300" dirty="0">
                <a:latin typeface="Calibri" pitchFamily="34" charset="0"/>
                <a:cs typeface="Calibri" pitchFamily="34" charset="0"/>
              </a:rPr>
              <a:t>set aside for </a:t>
            </a:r>
            <a:r>
              <a:rPr lang="en-US" sz="2300" dirty="0" smtClean="0">
                <a:latin typeface="Calibri" pitchFamily="34" charset="0"/>
                <a:cs typeface="Calibri" pitchFamily="34" charset="0"/>
              </a:rPr>
              <a:t>partnering charter </a:t>
            </a:r>
            <a:r>
              <a:rPr lang="en-US" sz="2300" dirty="0">
                <a:latin typeface="Calibri" pitchFamily="34" charset="0"/>
                <a:cs typeface="Calibri" pitchFamily="34" charset="0"/>
              </a:rPr>
              <a:t>schools</a:t>
            </a:r>
            <a:r>
              <a:rPr lang="en-US" sz="2300" dirty="0" smtClean="0">
                <a:latin typeface="Calibri" pitchFamily="34" charset="0"/>
                <a:cs typeface="Calibri" pitchFamily="34" charset="0"/>
              </a:rPr>
              <a:t>.</a:t>
            </a:r>
            <a:endParaRPr lang="en-US" sz="2300" dirty="0">
              <a:latin typeface="Calibri" pitchFamily="34" charset="0"/>
              <a:cs typeface="Calibri" pitchFamily="34" charset="0"/>
            </a:endParaRPr>
          </a:p>
        </p:txBody>
      </p:sp>
      <p:sp>
        <p:nvSpPr>
          <p:cNvPr id="10" name="Rectangle 31"/>
          <p:cNvSpPr>
            <a:spLocks noChangeArrowheads="1"/>
          </p:cNvSpPr>
          <p:nvPr/>
        </p:nvSpPr>
        <p:spPr bwMode="auto">
          <a:xfrm>
            <a:off x="1229710" y="365759"/>
            <a:ext cx="7914290" cy="714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2"/>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tIns="91440" bIns="91440">
            <a:spAutoFit/>
          </a:bodyPr>
          <a:lstStyle/>
          <a:p>
            <a:pPr algn="ctr"/>
            <a:r>
              <a:rPr lang="en-US" sz="4200" b="1" dirty="0" smtClean="0">
                <a:solidFill>
                  <a:srgbClr val="006666"/>
                </a:solidFill>
                <a:latin typeface="Calibri" pitchFamily="34" charset="0"/>
                <a:cs typeface="Calibri" pitchFamily="34" charset="0"/>
              </a:rPr>
              <a:t>Community Support</a:t>
            </a:r>
            <a:endParaRPr lang="en-US" sz="4200" b="1" dirty="0">
              <a:solidFill>
                <a:srgbClr val="006666"/>
              </a:solidFill>
              <a:latin typeface="Calibri" pitchFamily="34" charset="0"/>
              <a:cs typeface="Calibri" pitchFamily="34" charset="0"/>
            </a:endParaRPr>
          </a:p>
        </p:txBody>
      </p:sp>
    </p:spTree>
    <p:extLst>
      <p:ext uri="{BB962C8B-B14F-4D97-AF65-F5344CB8AC3E}">
        <p14:creationId xmlns:p14="http://schemas.microsoft.com/office/powerpoint/2010/main" val="873654779"/>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0"/>
            <a:ext cx="9144000" cy="6858000"/>
          </a:xfrm>
          <a:prstGeom prst="rect">
            <a:avLst/>
          </a:prstGeom>
          <a:solidFill>
            <a:schemeClr val="bg1"/>
          </a:solidFill>
          <a:ln w="2857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8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p:txBody>
      </p:sp>
      <p:sp>
        <p:nvSpPr>
          <p:cNvPr id="8" name="Rectangle 31"/>
          <p:cNvSpPr>
            <a:spLocks noChangeArrowheads="1"/>
          </p:cNvSpPr>
          <p:nvPr/>
        </p:nvSpPr>
        <p:spPr bwMode="auto">
          <a:xfrm>
            <a:off x="0" y="365759"/>
            <a:ext cx="9144000" cy="714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bg2"/>
                </a:solidFill>
                <a:miter lim="800000"/>
                <a:headEnd type="none" w="lg" len="lg"/>
                <a:tailEnd type="none" w="lg" len="lg"/>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tIns="91440" bIns="91440">
            <a:spAutoFit/>
          </a:bodyPr>
          <a:lstStyle/>
          <a:p>
            <a:pPr algn="ctr"/>
            <a:r>
              <a:rPr lang="en-US" sz="4200" b="1" dirty="0" smtClean="0">
                <a:solidFill>
                  <a:srgbClr val="006666"/>
                </a:solidFill>
                <a:latin typeface="Calibri" pitchFamily="34" charset="0"/>
                <a:cs typeface="Calibri" pitchFamily="34" charset="0"/>
              </a:rPr>
              <a:t>Questions and Dialogue</a:t>
            </a:r>
            <a:endParaRPr lang="en-US" sz="4200" b="1" dirty="0">
              <a:solidFill>
                <a:srgbClr val="006666"/>
              </a:solidFill>
              <a:latin typeface="Calibri" pitchFamily="34" charset="0"/>
              <a:cs typeface="Calibri" pitchFamily="34" charset="0"/>
            </a:endParaRPr>
          </a:p>
        </p:txBody>
      </p:sp>
      <p:pic>
        <p:nvPicPr>
          <p:cNvPr id="10" name="Picture 6" descr="http://t2.gstatic.com/images?q=tbn:ANd9GcQ44V7EXRApPDFwGF4m28Oxh1TgPDHGZwcL-c4wK5B-rldRfrHFr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287" y="1417319"/>
            <a:ext cx="3395456" cy="2263637"/>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11" name="Picture 10" descr="http://t1.gstatic.com/images?q=tbn:ANd9GcTkAqRfyPFENRF3_SSxx3LqOpO0GdGZ0xk3Rh-NcB-gdJ4SZGX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7743" y="1417320"/>
            <a:ext cx="1708513" cy="3928428"/>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12" name="Picture 14" descr="http://t1.gstatic.com/images?q=tbn:ANd9GcSLADmRX3P_nQkFS0nl73_GDk16PlIktlQH0f_pcqGmrmRzCNmIv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287" y="3680956"/>
            <a:ext cx="3395456" cy="2129394"/>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1030" name="Picture 6" descr="http://media.cleveland.com/metro/photo/9796752-large.jpg"/>
          <p:cNvPicPr>
            <a:picLocks noChangeAspect="1" noChangeArrowheads="1"/>
          </p:cNvPicPr>
          <p:nvPr/>
        </p:nvPicPr>
        <p:blipFill rotWithShape="1">
          <a:blip r:embed="rId5">
            <a:extLst>
              <a:ext uri="{28A0092B-C50C-407E-A947-70E740481C1C}">
                <a14:useLocalDpi xmlns:a14="http://schemas.microsoft.com/office/drawing/2010/main" val="0"/>
              </a:ext>
            </a:extLst>
          </a:blip>
          <a:srcRect r="4108"/>
          <a:stretch/>
        </p:blipFill>
        <p:spPr bwMode="auto">
          <a:xfrm>
            <a:off x="5414681" y="3625058"/>
            <a:ext cx="3452893" cy="2571751"/>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13" name="AutoShape 10" descr="data:image/jpeg;base64,/9j/4AAQSkZJRgABAQAAAQABAAD/2wCEAAkGBhQSERUUEhQUFBQVFxQXFRcWFBUUFBUUFBQVGBQUFRUXHCYeFxwjGRQUHy8gIycpLCwsFR4xNTAqNSYrLCkBCQoKDgwOGg8PGikcHxwpKSkpLCkpKSksLCkpLCksLCwpKSwsLCwpLCksKSksKSkpKSwsKSkpKSwsKSksLCkpLP/AABEIALQBGAMBIgACEQEDEQH/xAAcAAAABwEBAAAAAAAAAAAAAAAAAQMEBQYHAgj/xABGEAABAwIDBAYHBgMHAwUBAAABAAIRAwQFEiEGMUFhBxMiUXGBMpGhscHR8BQjQlJzsnKS0jNDU2KCouEWJMJUY5Pi8RX/xAAZAQADAQEBAAAAAAAAAAAAAAAAAQMCBAX/xAAmEQACAgICAwABBAMAAAAAAAAAAQIRAyESMRNBUWEEIjLwFFKx/9oADAMBAAIRAxEAPwDQG1AeIO/ilR4LGLrBa/WPIpGM7tz6fFx/zLgWd03cyqPB4+D1y1H/AGK7+G2wiKxUVrxv/qR4OqH3FGMYvW/jux/8qOK+hv4bSQiP16ljQ2pvh/fXHm1x97UBttej+/f5sZ8Wo4fkLNjI+PuXJHx9yyJvSJeD++afGnT+QSrek27H4qJ/0D4EI8bFZqxHx9yJ3z9yy9vSjc8W0D/pcPc9Kt6UK/8AhUT/ADj/AMkvHILRpBCJ3zWeN6UqnGhT8nuHwKUHSoeNv6qv/wBEvHIdov317UQ+vWqQOlJnGg7ye0/Bds6TqXGjVHmw8fFLhIdouYP160Pr2JlguLNuaQqsDgCSIdE9kkHd4J9H15LJoJyH17UCEPr2pAAFD69iA+vWjhAHJRz9eaH17EI+vNABAo5QhBAAH160c/XkhH15oh9epAHSJdIkwCRPfG8wo/GMbZbtlx14DiSqbiOI16+pcabTwG+PFajFsGXO4x+iww6oAfFLWuK06novB81klxhreZPNcWk03S1zm+BhU4IWzaURCq+CY08NGc5m9/zVpo1A5oI1BU5RaBMIBBdwgtQEyoVPSP8AEfeuSuqnpHxPvXBPvK5H2dKC4ogEaIfXsWRhx9eSSd8R8Et9exJTr6kkBwB8ETrdp3tB8hzXbV2B8ENgNXWNM76bP5G8+STdhNH/AAqf8jfknsfXrRJ8mKkRxwWjr90z1R7kk7AKEf2Y3d7h8VKR9eSKNPJa5y+i4r4RbtnKP5TxiHv368+SjsYwSnSp5mZpzNGriRrPAqzhv1600xXDnVqZawt3g6ngCdw3qmOU5S9mJqKRPdH4/wCyb/HU/crIAq1sE9raBolw6xr3uyz+ExqO8Kz5VSfZJdHBRLqER+vYsjC+vajCH17UaAChEjQQASEI0aBhfXtRhqEIx9e1ABqr7eX9SjRpupPcw5yCW8RlcYPqVpCqXSO3/tmfqf8Ag9bj2J9FJtLmpXfmqOc8ji4p1fYm4GGNkBMcIkMMI33L26Zd/GFe/gJKjqhdlx1EIrotaJXdnYOLiTuSGJ2rgNJWN2U1Qvhe0UdgtIB4qctNrn2oy5BUad0uLSOW4qn2z9NRqrDa2baobnaHAAaEStSarZOvhOW/SXLmtNuRJA0qd5j8vNBRlLAqAqN+7Ahzd0jiO4o1iM4PpA4SRM1PSd4n3pOEpU9J3i73pNcXs6QQjI1+uJQQO/1LIB/XvScapX6964A9ySATYF0dyNgQIT9gcA/D4oyiDV2UMDk8PruRBuiMHXwj2ldsGiBEbjF71bWgfimfBupHmS32pXA78l7amXMJEgtkJjjpBq02P0blnMDr2zDiZBEAsb/MuMOs3uqinSe505jo4fhBMegJJgevkurGqjZN7dE/i7yKgfTZ1b29phA/ENSDyOoI5q5WdyKtJlRu57WuHKRqPIyPJZpb2tRsuJe5wJDXPfLIJ/DBgGeEcCrjsK5xp1g4nK2o0UwTIDCwOOXlmcVWa1ZNk4URC7cE+6sDgsRjYm6I0oJ+aDe5ELdvcn42LkMSw9xRFSHVBDqkeNhyI8BGAnf2Md5XTLUDn5JcGPkhogAlrimBEc0kEmqGHCqfSLUAt6cifvB+x6tqre3lHNbt/Ub7WvTj2MpuE5A2Y0UgQx3coRxyNgJWzrqtjFcYq1GiKQCiHV65IGh71J3F2XmMwaAmoZBkVBPinQyStLVg1e2CnpuGsAjiVFG7LhrvCXw8ZyJ3BEq4syuyYYO0PFv7kEbB2x4j9yC5sfRSYtW9I/xO96TJ1+u9FcP7R/id7yml3fBugBc4zlaNSdVBJt0jfSHhcugqtiVK8frHVjg0HXzUPRvLmm7e7Q7jqCrL9O67JvJ+DQUTfgfgo3BsaFYQey8b2n3hSTTr9clCUXF0yid9BMH15rpcj4rr69qyM5G5GVyEcfXmgAR8Peu6ak8O2bfU1e4MbOn4nHv0Bj1kJ/RwOjTeMznP7mloa0nmQdyssM36JvJFFL2kt+zTf3S08vxA+9V1ly5zuyXMje4GBEHQGRrrO9aRWZ1tu9tRoAqa5QIDQDLA0DcRAM96y+9a6g97HAOAMaiQQYLTHMELqjj4qmT52yXp3jg7KcxEDMXODg87i8EE67p1K0vZG0DLRjgDNQucdSdA9zWwOGg4LILQvqPnLkDYmBlA5QeK1zYu4LrfK+QG5TT/AE3tDmT5h601ekJv2ST1IkJu6zJGntj4J0iEXHsm2cQihdwgtiOIQXUIQgAoRwjARwgBnejUeBSATm9G7z+Cbrnl2UXQYUBttQc+2hgJd1jIA38Z9in5UHX2lYy/oUHRD82vCQNB704K2DdIy68aaZIdM8ZTc30DRal0m7DF7TXtxJiXNHEd45rFar9SDoQruIlIk2OB1edEnFOdCfWoh7z3rhtVHEfIsNC4LTEyrPg9oQM3JVjZq062oC7cFemNjTkubNOtIrBXs7pDtDxHvCCOn6Tf4h7wgp4xzK7tJtK2i9zG6vzOnjGu7mU62df2Otfq93E9ypVrSFW+eHgu+8qkwZnK52gVsuLaoKYIaC2IgroUVDXsxfIk7i4zGcyjawLTIhNLLCHB7iD2QJkTE92qj3uqmrll0TAhPtj9FgxJgczrmw2ozWRx5FSNnd9ZTD+8A+5V1lxnY5hOoB4RqOBUrs4yLdk93vKnnpxTCGmSx3o5+vNcM+XwXQ+C4iwQclKW8axz7t0e1JsKVo0ydBEwd592onyWoq5IT6JOzuqlOQ+ADrLQAQeDoGjvHiE6vcShofpI0jgHTE+GoPmEys6D2aTlB7x2ZPJ0geseCi8ZungOpuiS6l6IgHt5ZA4HQAjkvURxktTogF4aIE66kiTrGXc3QjdHpKCxPC3/AGm3qU2tPbFOrnEtaxxMVSO9nb/mClqdBxeKtM7wG1W8Dl9F/jGk9wCc1aWb2jzB+BHsTAidq8KrPfQfScw25cGEGC/rXwHBxAkDsuI4SOasGGVgLqpTBiaNMtHcKbnD3PChcKvnVKr6bhGR2dwA7JDdaTh4lwPKI4LipfGniFJ3DKWnweIHtA9SS+g/hfbJ0gT5pjY4gdWOPabx/M2dHfA+CdWNSRPP/n4qDvWuaSYOam95b/mZm1HMRHsVH0ZRP07gl4HfPsGidKnVcYLSHBheZkZZ7Pq3+Cs2EXjqtFr3tyv3OAmJB3iQDBEHUcVNjY7QhGgkIKEaIlMcUxenQYX1HAAd5RQxW/O7z+ChsRx2lREvcB5ql45txcXJi2pVC0TDgxxnw4Ki4vc1w6azagJ/OCPVKXit2x8qLdtN0kucC2h2R+Y/AKgXeMVX1BVLyXtIIPcQZCbVbgnekHFWUUujLdnpvo+2qbfWbSYzAQ8dzhvVR6R+jAVM1e2EP3ubwd/yqF0XbUG0u2tJ+7qkA9wdwPwXo0OD2g7wQhgeSq9JzHFrgQ4aEHQgoUaclbV0l7C0qjDWbDKjRv7+RWU4ThFSpUDGtJJPcY8ZWHooourLdszhLqdIPcIzbvMfJTcb1O49afZ8Pa4j+zaCY36b/YqjhuM0605Du4cVw5oNOy8JJokmHtN/ib7wgipek3+Ie8ILOPocihbPWodcV3cQ6r7ahVttLonSdOAU10lbI2ltRN5Rm3rZqYLWaU62d4zDJHZdGZ0tgaGRxVIbieUEtOvBdk1slCWiTvMeqUi9hodng6d6YUbxtWXFhZyK5fescBmrtzf5mnRMjeEOy5mubwIWeJRuiRq1QWnSCJ1HcpbB6k0m6QIgeAOhUHZW7qshsE8+5WKhTyAN7gFHM1VBDuxemdPrglGfD4pJ+8+KVb8/euRlDmkdE/sH0gCagkzAGWREe9R9MQPrklqT4gq2H+ZPJ/EsNKrTA7MtB0IM5QfM9k8hr3hQ20NmXOblGbIQXEEGGhzCCTx9FM7jFBSAc4SdzGjjyA4DvKhb27vqu53Vt/K0x6+JXe5JdnOk30WKnclhzA+Ka4hfVKVQVaXap1I6xh3dY0AZmkeiS0N5HLqFX7Kpe0e0x7jG8TmGu/Qq47N7SCsCHAU6gjM3dPNs6xy4Jpp9A012RTtpAKpDRDngQXDRjTJAOvbIdn3RpCY39xlLZcXPaQXuO9zpkn5cIAhT+MXbQ65NRgfNGi1hLQQKlR9QAyfRIDdDvVIxq9LW/wCmNd8cjxWeSuh8XVk67bqqDlbUFMDcGsD3ebyf+E8wzbc1KgFZ73N3kwAO7QAxxVTwOyNZ7Zc6nSyB9RzGDstDYzOlwBlwI3jemN5eNp1HCm8vAJDXERmE6HLJjTmUv3WabjRqNCrlcTDhTfBY7tFp0EwRofDgp3DMQa10Zg4mJAmWjhPdv4rEbfbK4pDKyq5omYG5TmD9J1Rr/vw2o07zADvHdqqEjb2uB3aoFVTZbGg8wxxcx5lpLpjlrqD4n1Ky1KsCSkIQv70U2knyHeU0w7ZQXDhWuhm4sYfRb5cTzSuHWRuKud39m30R3nvVqAW4oTY3pYdTYIawAeCj8Y2do12Fr2NIPeJUpUeU2fUK0CMA2+6NX2pNSgCae8t3lo7x3hUCV6xvKTajS1w3rB+krYY2rzWpD7tx7QG5pPEckWBRqbyCCNCDIPcRuXoHov27F1R6t5AqsABHf3OHIrz2XJ9guMPtqzK1MkFp1He3iCgDb+k3EXBoYNxPuVMwnaZ1t+BvirTizmX1qy4zwAJ38tU4o7EUqtvIEkjeudxk5WerD9TijhUGrZV77bCtXBa6Cw8AqRil+be4DqfZneOCtWG7KVXPqsa6DTJkHu4KkbSOJqOaR2mEtPiNClGMuWzWfNhlgqGmW3CdtMz2Bw1LmieZcEFRsHrRWpj/ANyn+8IKixRXR5fkkaHbV7rGLzqqtaadKoJZo3sCoW6Af5ZE81LdJmyJtbg1KbYoVIyx6LXgQWnumJUN0Y3jKWKVM7w3rDUa0nQZuskN816AvsNp3NEsqNDg4QQdy3JWZTo8u3F6Ro5g9S4ounUCFa+kDYM2bwWPbkcdGvcA4eBO8KZ6PdgKdVra9Z7aonRjTLQR+Y8TyU0ijYz2fu2YdTpVrxmahdEgjIC9uTVhE6w4E7uSWrYvbvqO6iq17NCwnR2U6gOB1kbj4Jx081WtoW1MaHO5w5NDY+IWPMqEGQlPFGaFHI0zYCdXeKVHz96zLDtpKtM+kSO52oVxwbaVlaGnsu104HwXHk/TyjvsvHKmTQd7z7wEHv0SZf8AXmiLtCoxfF2ijVqhm1vWXAJMhjZ8yT8lIVL5mbKZB5jQ+aWt7VhJ0gkQTu+t6aDZ8Zwc2gM6k68tTuXQ5chRi46FxodDqmuI1chp1IhwcASBvad/im+LYa41m5YLNJ3mO8wN6c1sPLmNa4AASTrw4R65hax6FkIfaq/q1H/dPcGFrMzYAzOY55GbvADt0qCuL3O3K5sHv7vDv8NFbK2GZYAPZDQII1nUzPmPUq/dW2+V0OKZzxk0RF5fubTp0mn0WZXR+KXF0HvG5FZYJUfqRlHNTOCYO3N1j+0Zlo4RwKnL94DdTv0A70nP0jUYXtlKvsLLTA1UY+QVoVG2aCM8eA1TfFtl21YdT0PEckRyemEsfw56LsVLLpjHz1bjAPAPjsieZW1OtDVOXhx+Sxa3serIY0ejDgQdZGu5bXsvditSbUB0c0evitRlyZiceNEza0QxoDdAEoSiBXD3KpM4qPIKQeeKUqvTcmEAc1BI5qIxmwbWpuY8SCCFKudB5FIXTJSGeYtpMHNrcPpHcDLT3tO5RzCrt0t04um6b2nXwIVFnVMRIsxes2kaTajhTOuX3wtO2B6SqbaPV3DsrmjQnc4clkwOi4IToC7Yrt65t7VrW8ZHDJ/FB9JU68uDUe57t7nFx8SZK5podWSgfZzYN+/pfqM/cEF3Yt+/p/qU/wB4QSELXz4rVP1Kn7yvQXQ5tQamGPdWeXOt3OBJMktgObJ8DC89Ygfvan6lT97k9wbaavateyi8tZULDUbvD8hkA93EaIAte1WMvu6r6l0w5HOIY4f3bR6LY4KU6MMRq0bqJmgew7TR0+i7kRu81WrraAVi7qwR1hH3ZAIboATK0uyNC1setMBjKc6bzppHMlQinyZ6Gaa8UUva/q/P/UUzp0xDPfMpcKdMHzeT8AFnUp1jWMVLqu+tVMuefUBo0eQhMwrnnnYcn2E3JbWpkcHs/cFHgqX2Rw8172hTHGo0n+FpzH2BAGt7S2PVXDgBDXdpvdBA+MpraYXVqRkpuM8Yhv8AMdFpTcMo1HNqVWhzmCGzqBzjifFL3YbO8Q4R4HhouT/Gtt3oustIza4t30n5aohwA4g6cDITC8q59CxzoIMgcRuiFYtubB7clwxpczK1tUDUty6B8d0b/BVSvWY4CCe+QVOcOEi8J2hxY1QJgukkkh0yJ8fBPpmJSOC2PXVqdOZzEA9+X8R8hKveJYPSe4syinuyvYBIAjeNzlTHjv8AcTyZK0Zlf3h6x4ggDQE7jAG7zUBfGQtSxDo4dUa7qa7Hu1OV7Sz2iVneP7OXNqxwr0XM4B3pUz4Pbor0c5y8mjSpPaMwfTY6Z0acokFCjTdcMztMQYU7h9k2pZUGvAMsaDp3SBKiWXhtmGkG9ok6xoOAUckfZ0Y36HGH4YWHMYiBOsyRxTyreAaKIp3+Udt0uPkir3Okqe7spqqJDqnVHtFP0yQBznvWn4A0W4ZRkTBJji7j7VT+jDB3VXuru0ptlre8niR7k927xn7Je2r9zHEsd5gQfWF0wWrObI90aPmSL3JO3ug9jXDiF0VQmc5Z0SZHApSV09kpgNXtkQm4fvBTtwTe5p8QkwMe6acM7LKo4Og+Dv8AmFlThots6YSPsh8W+9Yo46JoGd0zouikqRSqYgqZ1TllaPNMwdUqHIqxxk4u0PaVEdbScP8AEpz/ADtQSVifvaf6lP8Ae1BJKjU5KTuhHED99V/UqfvKQS9//bVP1Kn7ykSUzB1Qu3MMtMFSl3tXWqWzbY6U2meZ7gT3KHIRBKjXJ1Xo6ARkLqlUgylq4aWgjeIlKxqNqxsdy0vodwSXvuXDRvYZ4/iI9gWfYfYmrUbTHE7+7vK37ZvDm0KDKbBAAH/6fFDMouFjq1Nb1hIPeN3kuratlYSeHxQc+Z+t4QB1SfmBB8fJwn5qh7TbBOl1W0kby6kDAPElnAHkrjSeRkdyynmAVGbabTfZWMYxofUqzAzZfux6RBjedBHilJJrZqHK6icdHWz76TOurCKjx2WnUsZ3E/mPHu3KwYkIqT9aKjbEYzXNw+oXOFA9k0juB3lw5iRqN6v91DtfrciNcdDmmpUxK3r5XyO6VLPy1Glj2texw1a4AhwPAg6FV9hgHkCnlvVJJAkxotIwQe1WzdK3otdQGRgMZASQ2ZILZ1jkqhiOzFW4a99ASWiTz4wOe9a61uhzgEEAQYPrCjriqGN7IawTAAECOOizKKY1Jo8/saS7LliD2id880Lx8AAGSdAOZ3LTdp9j2XD+sa7qz+KAId481Ft2MpzbwJIqhzncSG6wfMKDg7LeTRoGyuGfZrSlT4honm46k+srNum+rIpjjmEeorU7i6LdG+axbphui6tTB7iuhEC59FG05uLYMcZezsny3H1Qr6HLzn0aY6be8DSezU0/1DcvQ1OqCAe9LoBdxRtckTUQY6QmIXcQUg9mkLlxSRuExmadM9E/ZgRuDmz4SsSqL0R0o2fW2NTKJIBMDXdqvPDhqgR01KSk0bHJgG9qJrkqBISNRkIAeYefvaf6lP8Ae1BJYa776l+pT/eEEAHiH9tV/UqfvKauelcSI66rP+I/95SYcEgOZRoEokAdSumpOU4tKBeYAJ4nkO9AF16PcLGbrXeQWuWhmFmWxGZ2gEQAtTw3DyGgkkjkAYWTRIUG5gR3rltWCe8mPUuqAcHAEbzvCetwxpJcXHWdIiEIQ0tKU0x5+8ql9JVsxzWB2gAzE8RB0DTwJ3eavGIVGW9LNqQC0eRPJUTbGl9oqtcxpqNptlrRADn6xM931uWZtJFsMbmrWgujO5bUoupEk1aYa4yZJDy74tI9S0K1szkE6DeFkGCWlSwq/angxkd13c9ziMrGjlw/5U3a9IF892b7mnT4MLC4xzMpRmq2PLB8tGk07elMazzJ1TpjWs0aADy3lV/Cto2XNMkgNe30gDI8RySN1iYL2iSDAIIVLRCieub1rd8jyUFe41Td92HCfamGLYmQwkPE+OqzjGXwS/e7fPH1rEp0bjCzWqTM7efFR/24MuGUiN4JBH5hwWc7PdIdRpFN7tCRDjv8CtHw7DhXr06p3UgXA95cIj1FHYJU9k29hjXedSsk6Y7EgUqnCSD5jT3LYqzd6qPSJgv2i0c0DtNEjxGq0YPPlGuWuDm72kEeIK9G7H46Lm2Y8dwn4rzfUpkGFonRHtCWPdQcdD2m+e8JsEbYHLtjtUypXCW65IArioZgJv1Tin7LppG5KU6wPBMBmbTO0hw0Kx3pM6NzQzXNEdje9o/cPitxru003qHx+xfWt30yJlpHrCAPLJRsYnWKYc6hVdSeIc0x4jgU1BWhCrEoWApDrVw6sUAObKjFan+pT/eEFzhtwTWpg/4lP94QQAliY++q/qVP3lNgnmJO++q/qVP3lNHFIA5RyuEYKAAtBwHCHMwetcMdDqr2hwA16ljoInh2iSs9K2infC2wi3oZGGpVpiZEkB/ac72rMnSNRVsreFXLhTDW9kHV0byeAnuVkwbHTbOFRpIj0hOjhxBG5QVOmGhI1K0cxxHwUFJ3Z0OKSNxp3balMOafSALTyOq6bewIJk8tVm+zW0FUMyzInSY0HcFaqGJvP4lXkc9Drai7zW7gASSWmOMAyTHFVBteqP7qr5U3/JW4XLj+IpzTuoGrvapTgpuykMjiqKdiI6y3cKlOowAgguaRqN2/moHNorhtdXL6Qa0zLhIngFSXOLd4U3FrRaEk9klgd8aTyACS8ZRB48N6k329wX5nMiN3aafiqjcU6xILBx71cbe5JpgugGNdePFVjdEZ1YhjFGo4AMYZJGgIMk8ArJhXR5S6ubkZ3katnstnhzUThOKMZWa4kET6p4rQqdyIkQZ3aqije2Y5NaRim2PRSKNQ1GVuqtzrqxzyx3dpwWn7EYW+jY0WVHZ3hvadqJ1038oUxWtm1BFSCDw4JV9QDSQFuqM3ZHYniLaQl3EgJhe3Qcw8wVG7cV/ugWnUGVmN/trdZiI5buC2opqxFRxuBcVREdt3vSGH3zqNVtRhgtM+I4hOLu0qVHF5aZcZKanDan5Ssgbzs3j7bii17TrGqnG3CwrZHE69pUEsd1bjr3DmtgtMSbUaCDvU+jRLU68J9QuAoQ3AjeuaV8Ad6aYFj6/uTik88VBUMQAOpCkft7YmVoRAbZdG9C+aXRlqcHDRw+Y5LDdpdg7uyJzsL6Y3PaJEcxvC9B1Nq6bTEj1pN+0VCsC10EJgeXmVuSX0WqbT9F4uKpfZ5GzvH4SfLclcH6CXlhdcVO1GgZoB5negRlmG0/v6f6lP94QUzjuzlWwvKdN+rTUYWOj0hnb7UEwHl9sjSNR5zVNXvO9v5j/lTf8A6Po/mqetv9KCCQB/9IUvzVPWz+lc/wDSNL81T1t/pRIIAMbIUp9Kp62/0q+4lg7XPEud2QxrRLYDWtEAaIIKcykOxkcFb+Z/rb/SurDZum+o0Oc+Dv1b/SggsUjTbLPbbK0matNQf6h8kzuqjqdYMa45Tl3wd/kggtJEybFI5SczvZ8lDXdFzxrUqDwLR8EEFqkIj2WEGOsqO/iLT/4oPwdrhq5/rb8kEFoBpVsIMB7wP9P9Kc2+EBzdalQ+bf6UEECO7fBGA+k/zI+Smete0ACo+Bu1GnsQQQMSF/V/xX/7fkg27qHfVf8A7fkjQTAbPpF+j3vcOeX5LmpglM7wfZ8kEECE/wD+LT5+z5JncYMzNvd/t+SCCQxWvhDI3n/b8khSsMp7L3jzb8kEEAG+i6f7Sp62/wBKSZZmZ62p62/0oIIAWp27sw+9qetv9KmKVM5Yzv8AWPkggmgGdHBmudLnPPm35JO8whrNWueCO4j5I0EgJLZaq5tXR7jPAxHsC0Vl2SBMIIJgUXpLwWnXFJ75DqdRhaWwPxAQZB0QQQTEf//Z"/>
          <p:cNvSpPr>
            <a:spLocks noChangeAspect="1" noChangeArrowheads="1"/>
          </p:cNvSpPr>
          <p:nvPr/>
        </p:nvSpPr>
        <p:spPr bwMode="auto">
          <a:xfrm>
            <a:off x="63500" y="-835025"/>
            <a:ext cx="2667000"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036" name="Picture 12" descr="http://graphics8.nytimes.com/images/2009/10/11/sports/11academy.4.65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6255" y="1417319"/>
            <a:ext cx="3441319" cy="2207738"/>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1044" name="Picture 20" descr="http://www.cmsdnet.net/News/Featured%20Stories/~/media/Images/News/0_Featured%20Stories/Summer2012/PlantDay-2Boys.ashx?w=432&amp;h=264&amp;as=1"/>
          <p:cNvPicPr>
            <a:picLocks noChangeAspect="1" noChangeArrowheads="1"/>
          </p:cNvPicPr>
          <p:nvPr/>
        </p:nvPicPr>
        <p:blipFill rotWithShape="1">
          <a:blip r:embed="rId7">
            <a:extLst>
              <a:ext uri="{28A0092B-C50C-407E-A947-70E740481C1C}">
                <a14:useLocalDpi xmlns:a14="http://schemas.microsoft.com/office/drawing/2010/main" val="0"/>
              </a:ext>
            </a:extLst>
          </a:blip>
          <a:srcRect l="50000" b="4736"/>
          <a:stretch/>
        </p:blipFill>
        <p:spPr bwMode="auto">
          <a:xfrm>
            <a:off x="3717743" y="4467828"/>
            <a:ext cx="1708513" cy="1728981"/>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1046" name="Picture 22" descr="http://www.coolcleveland.com/blog/wp-content/uploads/2012/10/schools.jpg"/>
          <p:cNvPicPr>
            <a:picLocks noChangeAspect="1" noChangeArrowheads="1"/>
          </p:cNvPicPr>
          <p:nvPr/>
        </p:nvPicPr>
        <p:blipFill rotWithShape="1">
          <a:blip r:embed="rId8">
            <a:extLst>
              <a:ext uri="{28A0092B-C50C-407E-A947-70E740481C1C}">
                <a14:useLocalDpi xmlns:a14="http://schemas.microsoft.com/office/drawing/2010/main" val="0"/>
              </a:ext>
            </a:extLst>
          </a:blip>
          <a:srcRect l="1392" t="3476" r="5659" b="20629"/>
          <a:stretch/>
        </p:blipFill>
        <p:spPr bwMode="auto">
          <a:xfrm>
            <a:off x="322288" y="4993093"/>
            <a:ext cx="3395456" cy="1203716"/>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1246487"/>
      </p:ext>
    </p:extLst>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Classroom expectations">
  <a:themeElements>
    <a:clrScheme name="1844_Classroom Expectations_Copyedit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844_Classroom Expectations_Copyedited">
      <a:majorFont>
        <a:latin typeface="Tahom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2857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80000"/>
          </a:lnSpc>
          <a:spcBef>
            <a:spcPct val="2000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C0C0C0"/>
        </a:solidFill>
        <a:ln w="2857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80000"/>
          </a:lnSpc>
          <a:spcBef>
            <a:spcPct val="2000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844_Classroom Expectations_Copyedit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844_Classroom Expectations_Copyedite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844_Classroom Expectations_Copyedite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844_Classroom Expectations_Copyedite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844_Classroom Expectations_Copyedite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844_Classroom Expectations_Copyedite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844_Classroom Expectations_Copyedite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844_Classroom Expectations_Copyedite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844_Classroom Expectations_Copyedite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844_Classroom Expectations_Copyedite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844_Classroom Expectations_Copyedite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844_Classroom Expectations_Copyedite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844_Classroom Expectations_Copyedited 1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571</TotalTime>
  <Words>1370</Words>
  <Application>Microsoft Office PowerPoint</Application>
  <PresentationFormat>On-screen Show (4:3)</PresentationFormat>
  <Paragraphs>137</Paragraphs>
  <Slides>16</Slides>
  <Notes>13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Classroom expectations</vt:lpstr>
      <vt:lpstr>CLEVELAND’S PLAN FOR TRANSFORMING SCHOOLS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GCP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Classroom Expectations</dc:title>
  <dc:subject>Cleveland Plan</dc:subject>
  <dc:creator>Giraldo-Garcia, Regina</dc:creator>
  <cp:keywords>Cleveland Plan, Transforming schools, Classroom expectations</cp:keywords>
  <cp:lastModifiedBy>Fieldtech</cp:lastModifiedBy>
  <cp:revision>205</cp:revision>
  <dcterms:created xsi:type="dcterms:W3CDTF">2012-05-07T13:44:11Z</dcterms:created>
  <dcterms:modified xsi:type="dcterms:W3CDTF">2018-05-08T15:10:19Z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TC011589511033</vt:lpwstr>
  </property>
</Properties>
</file>