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Default Extension="wmv" ContentType="video/x-ms-wmv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5"/>
  </p:notesMasterIdLst>
  <p:sldIdLst>
    <p:sldId id="256" r:id="rId2"/>
    <p:sldId id="358" r:id="rId3"/>
    <p:sldId id="444" r:id="rId4"/>
    <p:sldId id="455" r:id="rId5"/>
    <p:sldId id="431" r:id="rId6"/>
    <p:sldId id="465" r:id="rId7"/>
    <p:sldId id="408" r:id="rId8"/>
    <p:sldId id="409" r:id="rId9"/>
    <p:sldId id="466" r:id="rId10"/>
    <p:sldId id="447" r:id="rId11"/>
    <p:sldId id="411" r:id="rId12"/>
    <p:sldId id="460" r:id="rId13"/>
    <p:sldId id="461" r:id="rId14"/>
    <p:sldId id="426" r:id="rId15"/>
    <p:sldId id="421" r:id="rId16"/>
    <p:sldId id="432" r:id="rId17"/>
    <p:sldId id="453" r:id="rId18"/>
    <p:sldId id="452" r:id="rId19"/>
    <p:sldId id="434" r:id="rId20"/>
    <p:sldId id="397" r:id="rId21"/>
    <p:sldId id="459" r:id="rId22"/>
    <p:sldId id="458" r:id="rId23"/>
    <p:sldId id="350" r:id="rId2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bide01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4" autoAdjust="0"/>
    <p:restoredTop sz="96095" autoAdjust="0"/>
  </p:normalViewPr>
  <p:slideViewPr>
    <p:cSldViewPr>
      <p:cViewPr>
        <p:scale>
          <a:sx n="100" d="100"/>
          <a:sy n="100" d="100"/>
        </p:scale>
        <p:origin x="-24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26" y="-84"/>
      </p:cViewPr>
      <p:guideLst>
        <p:guide orient="horz" pos="3025"/>
        <p:guide pos="230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5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6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Office_Excel_Worksheet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Office_Excel_Worksheet9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rotY val="130"/>
      <c:perspective val="30"/>
    </c:view3D>
    <c:plotArea>
      <c:layout>
        <c:manualLayout>
          <c:layoutTarget val="inner"/>
          <c:xMode val="edge"/>
          <c:yMode val="edge"/>
          <c:x val="6.3993270178939077E-2"/>
          <c:y val="0.18122834645669314"/>
          <c:w val="0.84214599826580638"/>
          <c:h val="0.7367795275590558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6.1228295821448488E-2"/>
                  <c:y val="-1.3888888888888916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1"/>
              <c:layout>
                <c:manualLayout>
                  <c:x val="3.2263088824423289E-2"/>
                  <c:y val="-3.4615586513224335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-2.3893969101052921E-2"/>
                  <c:y val="-7.2666885389326391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b="1" dirty="0" smtClean="0"/>
                      <a:t>Capital </a:t>
                    </a:r>
                    <a:r>
                      <a:rPr lang="en-US" b="1" dirty="0"/>
                      <a:t>Improvement Funds, </a:t>
                    </a:r>
                    <a:r>
                      <a:rPr lang="en-US" b="1" dirty="0" smtClean="0"/>
                      <a:t>16.6%</a:t>
                    </a:r>
                    <a:endParaRPr lang="en-US" b="1" dirty="0"/>
                  </a:p>
                </c:rich>
              </c:tx>
              <c:numFmt formatCode="0.0%" sourceLinked="0"/>
              <c:spPr/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3.5163581525993484E-2"/>
                  <c:y val="-7.8205532000807598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4"/>
              <c:layout/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CatName val="1"/>
              <c:showPercent val="1"/>
            </c:dLbl>
            <c:dLbl>
              <c:idx val="5"/>
              <c:layout>
                <c:manualLayout>
                  <c:x val="-4.3859649122807024E-3"/>
                  <c:y val="-3.589743589743589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Special Revenue Funds, </a:t>
                    </a:r>
                    <a:r>
                      <a:rPr lang="en-US" dirty="0" smtClean="0"/>
                      <a:t>15.5%</a:t>
                    </a:r>
                    <a:endParaRPr lang="en-US" dirty="0"/>
                  </a:p>
                </c:rich>
              </c:tx>
              <c:numFmt formatCode="0.0%" sourceLinked="0"/>
              <c:spPr/>
              <c:dLblPos val="bestFit"/>
              <c:showCatName val="1"/>
              <c:showPercent val="1"/>
            </c:dLbl>
            <c:dLblPos val="outEnd"/>
            <c:showCatName val="1"/>
          </c:dLbls>
          <c:cat>
            <c:strRef>
              <c:f>Sheet1!$A$2:$A$7</c:f>
              <c:strCache>
                <c:ptCount val="6"/>
                <c:pt idx="0">
                  <c:v>General Fund</c:v>
                </c:pt>
                <c:pt idx="1">
                  <c:v>Bond Retirement</c:v>
                </c:pt>
                <c:pt idx="2">
                  <c:v>Capital Improvement Funds</c:v>
                </c:pt>
                <c:pt idx="3">
                  <c:v>Self Insurance Funds</c:v>
                </c:pt>
                <c:pt idx="4">
                  <c:v>Agency Funds</c:v>
                </c:pt>
                <c:pt idx="5">
                  <c:v>Special Revenue Funds</c:v>
                </c:pt>
              </c:strCache>
            </c:strRef>
          </c:cat>
          <c:val>
            <c:numRef>
              <c:f>Sheet1!$B$2:$B$7</c:f>
              <c:numCache>
                <c:formatCode>_(* #,##0.00_);_(* \(#,##0.00\);_(* "-"??_);_(@_)</c:formatCode>
                <c:ptCount val="6"/>
                <c:pt idx="0">
                  <c:v>695202132.65999997</c:v>
                </c:pt>
                <c:pt idx="1">
                  <c:v>24200000</c:v>
                </c:pt>
                <c:pt idx="2">
                  <c:v>193800000</c:v>
                </c:pt>
                <c:pt idx="3">
                  <c:v>63800000</c:v>
                </c:pt>
                <c:pt idx="4">
                  <c:v>5992875</c:v>
                </c:pt>
                <c:pt idx="5">
                  <c:v>180446924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Annual Budget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General Fund</c:v>
                </c:pt>
                <c:pt idx="1">
                  <c:v>Bond Retirement</c:v>
                </c:pt>
                <c:pt idx="2">
                  <c:v>Capital Improvement Funds</c:v>
                </c:pt>
                <c:pt idx="3">
                  <c:v>Self Insurance Funds</c:v>
                </c:pt>
                <c:pt idx="4">
                  <c:v>Agency Funds</c:v>
                </c:pt>
                <c:pt idx="5">
                  <c:v>Special Revenue Funds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0.5975391755633952</c:v>
                </c:pt>
                <c:pt idx="1">
                  <c:v>2.0800350530147588E-2</c:v>
                </c:pt>
                <c:pt idx="2">
                  <c:v>0.16557470796457027</c:v>
                </c:pt>
                <c:pt idx="3">
                  <c:v>5.4837287761298197E-2</c:v>
                </c:pt>
                <c:pt idx="4">
                  <c:v>5.150987631543728E-3</c:v>
                </c:pt>
                <c:pt idx="5">
                  <c:v>0.15509749054904556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 baseline="0"/>
            </a:pPr>
            <a:r>
              <a:rPr lang="en-US" sz="2000" baseline="0" dirty="0"/>
              <a:t>Where the Money </a:t>
            </a:r>
            <a:r>
              <a:rPr lang="en-US" sz="2000" baseline="0" dirty="0" smtClean="0"/>
              <a:t>Comes </a:t>
            </a:r>
            <a:r>
              <a:rPr lang="en-US" sz="2000" baseline="0" dirty="0"/>
              <a:t>From</a:t>
            </a:r>
          </a:p>
        </c:rich>
      </c:tx>
      <c:layout/>
    </c:title>
    <c:view3D>
      <c:rotX val="30"/>
      <c:rotY val="130"/>
      <c:perspective val="30"/>
    </c:view3D>
    <c:plotArea>
      <c:layout>
        <c:manualLayout>
          <c:layoutTarget val="inner"/>
          <c:xMode val="edge"/>
          <c:yMode val="edge"/>
          <c:x val="6.3993270178939021E-2"/>
          <c:y val="0.18122834645669314"/>
          <c:w val="0.84214599826580638"/>
          <c:h val="0.7367795275590558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6.1228295821448432E-2"/>
                  <c:y val="-1.3888888888888914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CatName val="1"/>
              <c:showPercent val="1"/>
            </c:dLbl>
            <c:dLbl>
              <c:idx val="1"/>
              <c:layout/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CatName val="1"/>
              <c:showPercent val="1"/>
            </c:dLbl>
            <c:dLbl>
              <c:idx val="2"/>
              <c:layout>
                <c:manualLayout>
                  <c:x val="-1.493373068815698E-3"/>
                  <c:y val="-0.1111111111111111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sz="1600" dirty="0" smtClean="0"/>
                      <a:t>Other, </a:t>
                    </a:r>
                    <a:r>
                      <a:rPr lang="en-US" sz="1600" dirty="0"/>
                      <a:t>4.3%</a:t>
                    </a:r>
                  </a:p>
                </c:rich>
              </c:tx>
              <c:numFmt formatCode="0.0%" sourceLinked="0"/>
              <c:spPr/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1.4933730688158077E-3"/>
                  <c:y val="-8.333333333333334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600" dirty="0" smtClean="0"/>
                      <a:t>State of Ohio Reimbursement,</a:t>
                    </a:r>
                    <a:r>
                      <a:rPr lang="en-US" sz="1600" baseline="0" dirty="0" smtClean="0"/>
                      <a:t> </a:t>
                    </a:r>
                    <a:r>
                      <a:rPr lang="en-US" sz="1600" dirty="0" smtClean="0"/>
                      <a:t>4.3%</a:t>
                    </a:r>
                    <a:endParaRPr lang="en-US" sz="1600" dirty="0"/>
                  </a:p>
                </c:rich>
              </c:tx>
              <c:numFmt formatCode="0.0%" sourceLinked="0"/>
              <c:spPr/>
              <c:dLblPos val="bestFit"/>
              <c:showCatName val="1"/>
              <c:showPercent val="1"/>
            </c:dLbl>
            <c:dLbl>
              <c:idx val="4"/>
              <c:numFmt formatCode="0.0%" sourceLinked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CatName val="1"/>
              <c:showPercent val="1"/>
            </c:dLbl>
            <c:dLblPos val="outEnd"/>
            <c:showCatName val="1"/>
          </c:dLbls>
          <c:cat>
            <c:strRef>
              <c:f>Sheet1!$A$2:$A$5</c:f>
              <c:strCache>
                <c:ptCount val="4"/>
                <c:pt idx="0">
                  <c:v>Local Taxes</c:v>
                </c:pt>
                <c:pt idx="1">
                  <c:v>State</c:v>
                </c:pt>
                <c:pt idx="2">
                  <c:v>State of Ohio Reimbursements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145014269</c:v>
                </c:pt>
                <c:pt idx="1">
                  <c:v>413889023</c:v>
                </c:pt>
                <c:pt idx="2">
                  <c:v>26213830</c:v>
                </c:pt>
                <c:pt idx="3">
                  <c:v>26222595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Where the Money Come From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Local Taxes</c:v>
                </c:pt>
                <c:pt idx="1">
                  <c:v>State</c:v>
                </c:pt>
                <c:pt idx="2">
                  <c:v>State of Ohio Reimbursements</c:v>
                </c:pt>
                <c:pt idx="3">
                  <c:v>Other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0.23720734146248862</c:v>
                </c:pt>
                <c:pt idx="1">
                  <c:v>0.6770196856030547</c:v>
                </c:pt>
                <c:pt idx="2">
                  <c:v>4.2879317785269898E-2</c:v>
                </c:pt>
                <c:pt idx="3">
                  <c:v>4.2893655149187741E-2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0"/>
      <c:rotY val="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Current Collection Rate</c:v>
                </c:pt>
              </c:strCache>
            </c:strRef>
          </c:tx>
          <c:spPr>
            <a:effectLst/>
            <a:scene3d>
              <a:camera prst="orthographicFront"/>
              <a:lightRig rig="threePt" dir="t"/>
            </a:scene3d>
            <a:sp3d/>
          </c:spPr>
          <c:dLbls>
            <c:dLbl>
              <c:idx val="0"/>
              <c:layout/>
              <c:showVal val="1"/>
            </c:dLbl>
            <c:dLbl>
              <c:idx val="11"/>
              <c:layout/>
              <c:showVal val="1"/>
            </c:dLbl>
            <c:dLbl>
              <c:idx val="23"/>
              <c:layout/>
              <c:showVal val="1"/>
            </c:dLbl>
            <c:dLbl>
              <c:idx val="24"/>
              <c:layout/>
              <c:showVal val="1"/>
            </c:dLbl>
            <c:delete val="1"/>
          </c:dLbls>
          <c:cat>
            <c:numRef>
              <c:f>Sheet1!$A$2:$A$26</c:f>
              <c:numCache>
                <c:formatCode>General</c:formatCode>
                <c:ptCount val="2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</c:numCache>
            </c:numRef>
          </c:cat>
          <c:val>
            <c:numRef>
              <c:f>Sheet1!$B$2:$B$26</c:f>
              <c:numCache>
                <c:formatCode>0.0</c:formatCode>
                <c:ptCount val="25"/>
                <c:pt idx="0">
                  <c:v>95.6</c:v>
                </c:pt>
                <c:pt idx="1">
                  <c:v>95.9</c:v>
                </c:pt>
                <c:pt idx="2">
                  <c:v>96</c:v>
                </c:pt>
                <c:pt idx="3">
                  <c:v>95.9</c:v>
                </c:pt>
                <c:pt idx="4">
                  <c:v>92.8</c:v>
                </c:pt>
                <c:pt idx="5">
                  <c:v>96.4</c:v>
                </c:pt>
                <c:pt idx="6">
                  <c:v>92.4</c:v>
                </c:pt>
                <c:pt idx="7">
                  <c:v>92.8</c:v>
                </c:pt>
                <c:pt idx="8">
                  <c:v>92.6</c:v>
                </c:pt>
                <c:pt idx="9">
                  <c:v>92.1</c:v>
                </c:pt>
                <c:pt idx="10">
                  <c:v>92.1</c:v>
                </c:pt>
                <c:pt idx="11">
                  <c:v>91.6</c:v>
                </c:pt>
                <c:pt idx="12">
                  <c:v>89.8</c:v>
                </c:pt>
                <c:pt idx="13">
                  <c:v>87.2</c:v>
                </c:pt>
                <c:pt idx="14">
                  <c:v>86.2</c:v>
                </c:pt>
                <c:pt idx="15">
                  <c:v>88.4</c:v>
                </c:pt>
                <c:pt idx="16">
                  <c:v>89.1</c:v>
                </c:pt>
                <c:pt idx="17">
                  <c:v>88</c:v>
                </c:pt>
                <c:pt idx="18">
                  <c:v>88.1</c:v>
                </c:pt>
                <c:pt idx="19">
                  <c:v>86.8</c:v>
                </c:pt>
                <c:pt idx="20">
                  <c:v>84.28</c:v>
                </c:pt>
                <c:pt idx="21">
                  <c:v>84.04</c:v>
                </c:pt>
                <c:pt idx="22">
                  <c:v>80.900000000000006</c:v>
                </c:pt>
                <c:pt idx="23">
                  <c:v>78.86999999999999</c:v>
                </c:pt>
                <c:pt idx="24">
                  <c:v>76.099999999999994</c:v>
                </c:pt>
              </c:numCache>
            </c:numRef>
          </c:val>
        </c:ser>
        <c:dLbls/>
        <c:gapWidth val="98"/>
        <c:gapDepth val="256"/>
        <c:shape val="box"/>
        <c:axId val="102447360"/>
        <c:axId val="102453248"/>
        <c:axId val="0"/>
      </c:bar3DChart>
      <c:catAx>
        <c:axId val="1024473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102453248"/>
        <c:crosses val="autoZero"/>
        <c:auto val="1"/>
        <c:lblAlgn val="ctr"/>
        <c:lblOffset val="100"/>
      </c:catAx>
      <c:valAx>
        <c:axId val="102453248"/>
        <c:scaling>
          <c:orientation val="minMax"/>
          <c:min val="75"/>
        </c:scaling>
        <c:axPos val="l"/>
        <c:majorGridlines/>
        <c:minorGridlines/>
        <c:numFmt formatCode="#,##0.0" sourceLinked="0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02447360"/>
        <c:crosses val="autoZero"/>
        <c:crossBetween val="between"/>
        <c:majorUnit val="1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>
        <c:manualLayout>
          <c:layoutTarget val="inner"/>
          <c:xMode val="edge"/>
          <c:yMode val="edge"/>
          <c:x val="7.6633673704804589E-2"/>
          <c:y val="1.8937445319335267E-2"/>
          <c:w val="0.90843259560703082"/>
          <c:h val="0.78135192475940507"/>
        </c:manualLayout>
      </c:layout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State Foundation</c:v>
                </c:pt>
              </c:strCache>
            </c:strRef>
          </c:tx>
          <c:spPr>
            <a:ln w="12700"/>
          </c:spPr>
          <c:dLbls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0.0</c:formatCode>
                <c:ptCount val="4"/>
                <c:pt idx="0">
                  <c:v>404.45241663999997</c:v>
                </c:pt>
                <c:pt idx="1">
                  <c:v>422.8</c:v>
                </c:pt>
                <c:pt idx="2">
                  <c:v>427</c:v>
                </c:pt>
                <c:pt idx="3">
                  <c:v>428.4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Fiscal Stabilization Fund</c:v>
                </c:pt>
              </c:strCache>
            </c:strRef>
          </c:tx>
          <c:dLbls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34.1</c:v>
                </c:pt>
              </c:numCache>
            </c:numRef>
          </c:val>
        </c:ser>
        <c:dLbls/>
        <c:gapWidth val="35"/>
        <c:shape val="box"/>
        <c:axId val="102532224"/>
        <c:axId val="102533760"/>
        <c:axId val="0"/>
      </c:bar3DChart>
      <c:catAx>
        <c:axId val="102532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02533760"/>
        <c:crosses val="autoZero"/>
        <c:auto val="1"/>
        <c:lblAlgn val="ctr"/>
        <c:lblOffset val="100"/>
      </c:catAx>
      <c:valAx>
        <c:axId val="102533760"/>
        <c:scaling>
          <c:orientation val="minMax"/>
          <c:min val="400"/>
        </c:scaling>
        <c:axPos val="l"/>
        <c:majorGridlines/>
        <c:numFmt formatCode="&quot;$&quot;#,##0" sourceLinked="0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02532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098439154689917"/>
          <c:y val="0.92987357830271211"/>
          <c:w val="0.51743213207344352"/>
          <c:h val="6.0419072615923032E-2"/>
        </c:manualLayout>
      </c:layout>
      <c:spPr>
        <a:ln>
          <a:solidFill>
            <a:schemeClr val="tx1"/>
          </a:solidFill>
        </a:ln>
      </c:spPr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view3D>
      <c:rAngAx val="1"/>
    </c:view3D>
    <c:plotArea>
      <c:layout>
        <c:manualLayout>
          <c:layoutTarget val="inner"/>
          <c:xMode val="edge"/>
          <c:yMode val="edge"/>
          <c:x val="7.6633673704804589E-2"/>
          <c:y val="1.8937445319335271E-2"/>
          <c:w val="0.9084325956070306"/>
          <c:h val="0.78135192475940507"/>
        </c:manualLayout>
      </c:layout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State Foundation</c:v>
                </c:pt>
              </c:strCache>
            </c:strRef>
          </c:tx>
          <c:spPr>
            <a:ln w="12700"/>
          </c:spPr>
          <c:dLbls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0.0</c:formatCode>
                <c:ptCount val="4"/>
                <c:pt idx="0">
                  <c:v>298.5</c:v>
                </c:pt>
                <c:pt idx="1">
                  <c:v>305.8</c:v>
                </c:pt>
                <c:pt idx="2">
                  <c:v>299.89999999999992</c:v>
                </c:pt>
                <c:pt idx="3">
                  <c:v>288.7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Fiscal Stabilization Fund</c:v>
                </c:pt>
              </c:strCache>
            </c:strRef>
          </c:tx>
          <c:dLbls>
            <c:txPr>
              <a:bodyPr/>
              <a:lstStyle/>
              <a:p>
                <a:pPr>
                  <a:defRPr sz="1600" baseline="0"/>
                </a:pPr>
                <a:endParaRPr lang="en-US"/>
              </a:p>
            </c:txPr>
            <c:showVal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34.1</c:v>
                </c:pt>
              </c:numCache>
            </c:numRef>
          </c:val>
        </c:ser>
        <c:dLbls/>
        <c:gapWidth val="35"/>
        <c:shape val="box"/>
        <c:axId val="105766272"/>
        <c:axId val="106013440"/>
        <c:axId val="0"/>
      </c:bar3DChart>
      <c:catAx>
        <c:axId val="1057662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06013440"/>
        <c:crosses val="autoZero"/>
        <c:auto val="1"/>
        <c:lblAlgn val="ctr"/>
        <c:lblOffset val="100"/>
      </c:catAx>
      <c:valAx>
        <c:axId val="106013440"/>
        <c:scaling>
          <c:orientation val="minMax"/>
          <c:max val="340"/>
          <c:min val="275"/>
        </c:scaling>
        <c:axPos val="l"/>
        <c:majorGridlines/>
        <c:numFmt formatCode="&quot;$&quot;#,##0" sourceLinked="0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105766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098439154689922"/>
          <c:y val="0.92987357830271211"/>
          <c:w val="0.51743213207344352"/>
          <c:h val="6.0419072615923032E-2"/>
        </c:manualLayout>
      </c:layout>
      <c:spPr>
        <a:ln>
          <a:solidFill>
            <a:schemeClr val="tx1"/>
          </a:solidFill>
        </a:ln>
      </c:spPr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0"/>
      <c:rotY val="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CMSD</c:v>
                </c:pt>
              </c:strCache>
            </c:strRef>
          </c:tx>
          <c:dLbls>
            <c:showVal val="1"/>
          </c:dLbls>
          <c:cat>
            <c:strRef>
              <c:f>Sheet1!$A$2:$A$5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2014*</c:v>
                </c:pt>
              </c:strCache>
            </c:strRef>
          </c:cat>
          <c:val>
            <c:numRef>
              <c:f>Sheet1!$B$2:$B$5</c:f>
              <c:numCache>
                <c:formatCode>_(* #,##0_);_(* \(#,##0\);_(* "-"??_);_(@_)</c:formatCode>
                <c:ptCount val="4"/>
                <c:pt idx="0">
                  <c:v>43695.450000000012</c:v>
                </c:pt>
                <c:pt idx="1">
                  <c:v>41113</c:v>
                </c:pt>
                <c:pt idx="2">
                  <c:v>39306</c:v>
                </c:pt>
                <c:pt idx="3">
                  <c:v>38756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Charter</c:v>
                </c:pt>
              </c:strCache>
            </c:strRef>
          </c:tx>
          <c:dLbls>
            <c:showVal val="1"/>
          </c:dLbls>
          <c:cat>
            <c:strRef>
              <c:f>Sheet1!$A$2:$A$5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2014*</c:v>
                </c:pt>
              </c:strCache>
            </c:strRef>
          </c:cat>
          <c:val>
            <c:numRef>
              <c:f>Sheet1!$C$2:$C$5</c:f>
              <c:numCache>
                <c:formatCode>_(* #,##0_);_(* \(#,##0\);_(* "-"??_);_(@_)</c:formatCode>
                <c:ptCount val="4"/>
                <c:pt idx="0">
                  <c:v>15248.79</c:v>
                </c:pt>
                <c:pt idx="1">
                  <c:v>16621</c:v>
                </c:pt>
                <c:pt idx="2">
                  <c:v>18307</c:v>
                </c:pt>
                <c:pt idx="3">
                  <c:v>18747</c:v>
                </c:pt>
              </c:numCache>
            </c:numRef>
          </c:val>
        </c:ser>
        <c:dLbls/>
        <c:shape val="cylinder"/>
        <c:axId val="106196992"/>
        <c:axId val="106198528"/>
        <c:axId val="0"/>
      </c:bar3DChart>
      <c:catAx>
        <c:axId val="106196992"/>
        <c:scaling>
          <c:orientation val="minMax"/>
        </c:scaling>
        <c:axPos val="b"/>
        <c:numFmt formatCode="General" sourceLinked="1"/>
        <c:tickLblPos val="nextTo"/>
        <c:crossAx val="106198528"/>
        <c:crosses val="autoZero"/>
        <c:auto val="1"/>
        <c:lblAlgn val="ctr"/>
        <c:lblOffset val="100"/>
      </c:catAx>
      <c:valAx>
        <c:axId val="106198528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crossAx val="106196992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Total Revenue</c:v>
                </c:pt>
              </c:strCache>
            </c:strRef>
          </c:tx>
          <c:dLbls>
            <c:showVal val="1"/>
          </c:dLbls>
          <c:cat>
            <c:strRef>
              <c:f>Sheet1!$A$2:$A$5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2014*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668.2</c:v>
                </c:pt>
                <c:pt idx="1">
                  <c:v>654.29999999999995</c:v>
                </c:pt>
                <c:pt idx="2">
                  <c:v>656.3</c:v>
                </c:pt>
                <c:pt idx="3">
                  <c:v>692.6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Revenue Excluding Charter</c:v>
                </c:pt>
              </c:strCache>
            </c:strRef>
          </c:tx>
          <c:dLbls>
            <c:showVal val="1"/>
          </c:dLbls>
          <c:cat>
            <c:strRef>
              <c:f>Sheet1!$A$2:$A$5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2014*</c:v>
                </c:pt>
              </c:strCache>
            </c:strRef>
          </c:cat>
          <c:val>
            <c:numRef>
              <c:f>Sheet1!$C$2:$C$5</c:f>
              <c:numCache>
                <c:formatCode>0.0</c:formatCode>
                <c:ptCount val="4"/>
                <c:pt idx="0">
                  <c:v>562.20000000000005</c:v>
                </c:pt>
                <c:pt idx="1">
                  <c:v>537.29999999999995</c:v>
                </c:pt>
                <c:pt idx="2">
                  <c:v>529.19999999999993</c:v>
                </c:pt>
                <c:pt idx="3">
                  <c:v>552.90000000000009</c:v>
                </c:pt>
              </c:numCache>
            </c:numRef>
          </c:val>
        </c:ser>
        <c:dLbls/>
        <c:marker val="1"/>
        <c:axId val="106264832"/>
        <c:axId val="106295296"/>
      </c:lineChart>
      <c:catAx>
        <c:axId val="106264832"/>
        <c:scaling>
          <c:orientation val="minMax"/>
        </c:scaling>
        <c:axPos val="b"/>
        <c:numFmt formatCode="General" sourceLinked="1"/>
        <c:tickLblPos val="nextTo"/>
        <c:crossAx val="106295296"/>
        <c:crosses val="autoZero"/>
        <c:auto val="1"/>
        <c:lblAlgn val="ctr"/>
        <c:lblOffset val="100"/>
      </c:catAx>
      <c:valAx>
        <c:axId val="106295296"/>
        <c:scaling>
          <c:orientation val="minMax"/>
          <c:max val="700"/>
          <c:min val="500"/>
        </c:scaling>
        <c:axPos val="l"/>
        <c:majorGridlines/>
        <c:numFmt formatCode="0.0" sourceLinked="1"/>
        <c:tickLblPos val="nextTo"/>
        <c:crossAx val="106264832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FY </a:t>
            </a:r>
            <a:r>
              <a:rPr lang="en-US" dirty="0" smtClean="0"/>
              <a:t>2013-2014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6"/>
          <c:dPt>
            <c:idx val="0"/>
            <c:explosion val="0"/>
          </c:dPt>
          <c:dPt>
            <c:idx val="1"/>
            <c:explosion val="22"/>
          </c:dPt>
          <c:dPt>
            <c:idx val="2"/>
            <c:explosion val="22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Salaries &amp; Benefits
</a:t>
                    </a:r>
                    <a:r>
                      <a:rPr lang="en-US" dirty="0" smtClean="0"/>
                      <a:t>62.3%</a:t>
                    </a:r>
                    <a:endParaRPr lang="en-US" dirty="0"/>
                  </a:p>
                </c:rich>
              </c:tx>
              <c:dLblPos val="outEnd"/>
              <c:showCatName val="1"/>
              <c:showPercent val="1"/>
            </c:dLbl>
            <c:numFmt formatCode="0.0%" sourceLinked="0"/>
            <c:dLblPos val="outEnd"/>
            <c:showCatName val="1"/>
            <c:showPercent val="1"/>
          </c:dLbls>
          <c:cat>
            <c:strRef>
              <c:f>Sheet1!$A$2:$A$4</c:f>
              <c:strCache>
                <c:ptCount val="3"/>
                <c:pt idx="0">
                  <c:v>Salaries &amp; Benefits</c:v>
                </c:pt>
                <c:pt idx="1">
                  <c:v>Charter School Pass-Through</c:v>
                </c:pt>
                <c:pt idx="2">
                  <c:v>All Other</c:v>
                </c:pt>
              </c:strCache>
            </c:strRef>
          </c:cat>
          <c:val>
            <c:numRef>
              <c:f>Sheet1!$B$2:$B$4</c:f>
              <c:numCache>
                <c:formatCode>"$"#,##0</c:formatCode>
                <c:ptCount val="3"/>
                <c:pt idx="0">
                  <c:v>432012054</c:v>
                </c:pt>
                <c:pt idx="1">
                  <c:v>139677001</c:v>
                </c:pt>
                <c:pt idx="2">
                  <c:v>120957472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2013-2014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Salaries &amp; Benefits</c:v>
                </c:pt>
                <c:pt idx="1">
                  <c:v>Charter School Pass-Through</c:v>
                </c:pt>
                <c:pt idx="2">
                  <c:v>All Other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0.62371214921286955</c:v>
                </c:pt>
                <c:pt idx="1">
                  <c:v>0.20165697156523821</c:v>
                </c:pt>
                <c:pt idx="2">
                  <c:v>0.17463087922189208</c:v>
                </c:pt>
              </c:numCache>
            </c:numRef>
          </c:val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Expenditures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showVal val="1"/>
            </c:dLbl>
            <c:delete val="1"/>
          </c:dLbls>
          <c:cat>
            <c:strRef>
              <c:f>Sheet1!$A$2:$A$5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*2014</c:v>
                </c:pt>
              </c:strCache>
            </c:strRef>
          </c:cat>
          <c:val>
            <c:numRef>
              <c:f>Sheet1!$B$2:$B$5</c:f>
              <c:numCache>
                <c:formatCode>_(* #,##0.0_);_(* \(#,##0.0\);_(* "-"??_);_(@_)</c:formatCode>
                <c:ptCount val="4"/>
                <c:pt idx="0">
                  <c:v>540.4</c:v>
                </c:pt>
                <c:pt idx="1">
                  <c:v>530.29999999999995</c:v>
                </c:pt>
                <c:pt idx="2">
                  <c:v>514.79999999999995</c:v>
                </c:pt>
                <c:pt idx="3">
                  <c:v>552.90000000000009</c:v>
                </c:pt>
              </c:numCache>
            </c:numRef>
          </c:val>
        </c:ser>
        <c:dLbls/>
        <c:shape val="box"/>
        <c:axId val="107082496"/>
        <c:axId val="107084032"/>
        <c:axId val="0"/>
      </c:bar3DChart>
      <c:catAx>
        <c:axId val="107082496"/>
        <c:scaling>
          <c:orientation val="minMax"/>
        </c:scaling>
        <c:axPos val="b"/>
        <c:numFmt formatCode="General" sourceLinked="1"/>
        <c:tickLblPos val="nextTo"/>
        <c:crossAx val="107084032"/>
        <c:crosses val="autoZero"/>
        <c:auto val="1"/>
        <c:lblAlgn val="ctr"/>
        <c:lblOffset val="100"/>
      </c:catAx>
      <c:valAx>
        <c:axId val="107084032"/>
        <c:scaling>
          <c:orientation val="minMax"/>
        </c:scaling>
        <c:axPos val="l"/>
        <c:majorGridlines/>
        <c:numFmt formatCode="#,##0.0" sourceLinked="0"/>
        <c:tickLblPos val="nextTo"/>
        <c:crossAx val="107082496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0.60071</cdr:x>
      <cdr:y>0.13264</cdr:y>
    </cdr:from>
    <cdr:to>
      <cdr:x>0.86952</cdr:x>
      <cdr:y>0.36597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108575" y="606425"/>
          <a:ext cx="2286000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0.59175</cdr:x>
      <cdr:y>0.14931</cdr:y>
    </cdr:from>
    <cdr:to>
      <cdr:x>0.96808</cdr:x>
      <cdr:y>0.39931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032383" y="682645"/>
          <a:ext cx="3200392" cy="114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600" dirty="0" smtClean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0.69927</cdr:x>
      <cdr:y>0.41597</cdr:y>
    </cdr:from>
    <cdr:to>
      <cdr:x>0.95016</cdr:x>
      <cdr:y>0.64931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946775" y="1901825"/>
          <a:ext cx="2133600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0.40358</cdr:x>
      <cdr:y>0.14931</cdr:y>
    </cdr:from>
    <cdr:to>
      <cdr:x>0.52007</cdr:x>
      <cdr:y>0.26597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432175" y="682625"/>
          <a:ext cx="9906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0.21053</cdr:x>
      <cdr:y>0.47692</cdr:y>
    </cdr:from>
    <cdr:to>
      <cdr:x>0.2193</cdr:x>
      <cdr:y>0.8</cdr:y>
    </cdr:to>
    <cdr:sp macro="" textlink="">
      <cdr:nvSpPr>
        <cdr:cNvPr id="3" name="Left Brace 2"/>
        <cdr:cNvSpPr/>
      </cdr:nvSpPr>
      <cdr:spPr>
        <a:xfrm xmlns:a="http://schemas.openxmlformats.org/drawingml/2006/main">
          <a:off x="1828800" y="2362200"/>
          <a:ext cx="76200" cy="16002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0.21053</cdr:x>
      <cdr:y>0.09231</cdr:y>
    </cdr:from>
    <cdr:to>
      <cdr:x>0.21579</cdr:x>
      <cdr:y>0.29231</cdr:y>
    </cdr:to>
    <cdr:sp macro="" textlink="">
      <cdr:nvSpPr>
        <cdr:cNvPr id="4" name="Left Brace 3"/>
        <cdr:cNvSpPr/>
      </cdr:nvSpPr>
      <cdr:spPr>
        <a:xfrm xmlns:a="http://schemas.openxmlformats.org/drawingml/2006/main">
          <a:off x="1828800" y="457200"/>
          <a:ext cx="45719" cy="9906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0.11404</cdr:x>
      <cdr:y>0.10769</cdr:y>
    </cdr:from>
    <cdr:to>
      <cdr:x>0.20175</cdr:x>
      <cdr:y>0.27692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990600" y="533400"/>
          <a:ext cx="7620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0.10526</cdr:x>
      <cdr:y>0.53846</cdr:y>
    </cdr:from>
    <cdr:to>
      <cdr:x>0.21053</cdr:x>
      <cdr:y>0.75385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14400" y="2667000"/>
          <a:ext cx="914400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0.11404</cdr:x>
      <cdr:y>0.10769</cdr:y>
    </cdr:from>
    <cdr:to>
      <cdr:x>0.2193</cdr:x>
      <cdr:y>0.29231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990600" y="533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0.09649</cdr:x>
      <cdr:y>0.15385</cdr:y>
    </cdr:from>
    <cdr:to>
      <cdr:x>0.2193</cdr:x>
      <cdr:y>0.33846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838200" y="762000"/>
          <a:ext cx="1066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$51.4 </a:t>
          </a:r>
        </a:p>
        <a:p xmlns:a="http://schemas.openxmlformats.org/drawingml/2006/main">
          <a:r>
            <a:rPr lang="en-US" sz="1800" dirty="0" smtClean="0"/>
            <a:t>million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0.10526</cdr:x>
      <cdr:y>0.55385</cdr:y>
    </cdr:from>
    <cdr:to>
      <cdr:x>0.22807</cdr:x>
      <cdr:y>0.72308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914400" y="2743200"/>
          <a:ext cx="10668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$82.8 million</a:t>
          </a:r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0.88596</cdr:x>
      <cdr:y>0.29231</cdr:y>
    </cdr:from>
    <cdr:to>
      <cdr:x>1</cdr:x>
      <cdr:y>0.46154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96200" y="1447800"/>
          <a:ext cx="9906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0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2" y="7"/>
            <a:ext cx="3169922" cy="480060"/>
          </a:xfrm>
          <a:prstGeom prst="rect">
            <a:avLst/>
          </a:prstGeom>
        </p:spPr>
        <p:txBody>
          <a:bodyPr vert="horz" lIns="94290" tIns="47147" rIns="94290" bIns="47147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8" y="7"/>
            <a:ext cx="3169922" cy="480060"/>
          </a:xfrm>
          <a:prstGeom prst="rect">
            <a:avLst/>
          </a:prstGeom>
        </p:spPr>
        <p:txBody>
          <a:bodyPr vert="horz" lIns="94290" tIns="47147" rIns="94290" bIns="47147" rtlCol="0"/>
          <a:lstStyle>
            <a:lvl1pPr algn="r">
              <a:defRPr sz="1100"/>
            </a:lvl1pPr>
          </a:lstStyle>
          <a:p>
            <a:fld id="{37056895-52A9-4E8A-A886-1C05A771CB7B}" type="datetimeFigureOut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5713" y="717550"/>
            <a:ext cx="4805362" cy="3603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90" tIns="47147" rIns="94290" bIns="4714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2" y="4560580"/>
            <a:ext cx="5852160" cy="4320540"/>
          </a:xfrm>
          <a:prstGeom prst="rect">
            <a:avLst/>
          </a:prstGeom>
        </p:spPr>
        <p:txBody>
          <a:bodyPr vert="horz" lIns="94290" tIns="47147" rIns="94290" bIns="471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2" y="9119481"/>
            <a:ext cx="3169922" cy="480060"/>
          </a:xfrm>
          <a:prstGeom prst="rect">
            <a:avLst/>
          </a:prstGeom>
        </p:spPr>
        <p:txBody>
          <a:bodyPr vert="horz" lIns="94290" tIns="47147" rIns="94290" bIns="47147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8" y="9119481"/>
            <a:ext cx="3169922" cy="480060"/>
          </a:xfrm>
          <a:prstGeom prst="rect">
            <a:avLst/>
          </a:prstGeom>
        </p:spPr>
        <p:txBody>
          <a:bodyPr vert="horz" lIns="94290" tIns="47147" rIns="94290" bIns="47147" rtlCol="0" anchor="b"/>
          <a:lstStyle>
            <a:lvl1pPr algn="r">
              <a:defRPr sz="1100"/>
            </a:lvl1pPr>
          </a:lstStyle>
          <a:p>
            <a:fld id="{2045463E-1921-41AF-8218-32AFF09DD8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3922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9660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5220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2680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0373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Due</a:t>
            </a:r>
            <a:r>
              <a:rPr lang="en-US" baseline="0" dirty="0" smtClean="0"/>
              <a:t> to the passage of the November levy, in January the District restored 50 minutes to the classroom.  193 teachers for an annual cost of $16.7 million.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$3.5 million for 13 Investment Schools.  Turning around CMSD’s lowest performing schools is one of the primary goals of the Cleveland Plan.  The 13 investment schools are: Jamison, Munoz-Marin, Mound, Kenneth Clement, Case, RG Jones, Walton, FDR, Anton </a:t>
            </a:r>
            <a:r>
              <a:rPr lang="en-US" baseline="0" dirty="0" err="1" smtClean="0"/>
              <a:t>Grdina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Benesch</a:t>
            </a:r>
            <a:r>
              <a:rPr lang="en-US" baseline="0" dirty="0" smtClean="0"/>
              <a:t>, John Adams, Collinwood, Lincoln-West.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Each School received funds in the range of $68,000 to $125,000.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Chief School Support Officer-Academics received an additional $1,124,500 to be used for the 13 schools.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Funded 5 Dean of Culture positions.</a:t>
            </a:r>
          </a:p>
          <a:p>
            <a:pPr lvl="0">
              <a:buFont typeface="Arial" pitchFamily="34" charset="0"/>
              <a:buChar char="•"/>
            </a:pPr>
            <a:r>
              <a:rPr lang="en-US" baseline="0" dirty="0" smtClean="0"/>
              <a:t>Partnership with Cambium - $1.1 million</a:t>
            </a:r>
          </a:p>
          <a:p>
            <a:pPr lvl="0">
              <a:buFont typeface="Arial" pitchFamily="34" charset="0"/>
              <a:buChar char="•"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r>
              <a:rPr lang="en-US" baseline="0" dirty="0" smtClean="0"/>
              <a:t>Budget includes 3.6 million for strategic investments.  Strategic investments commitments to date include: CSU Cole Center lease for Campus International ($105k), Improve District IT infrastructure ($750k), Community Wrap (500k) and Increase in IT support (1.6M)</a:t>
            </a:r>
          </a:p>
          <a:p>
            <a:pPr lvl="0">
              <a:buFont typeface="Arial" pitchFamily="34" charset="0"/>
              <a:buNone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r>
              <a:rPr lang="en-US" baseline="0" dirty="0" smtClean="0"/>
              <a:t>The $6M straight “A” Funds are to be used to shape the workforce.</a:t>
            </a:r>
          </a:p>
          <a:p>
            <a:pPr lvl="0">
              <a:buFont typeface="Arial" pitchFamily="34" charset="0"/>
              <a:buNone/>
            </a:pPr>
            <a:endParaRPr lang="en-US" baseline="0" dirty="0" smtClean="0"/>
          </a:p>
          <a:p>
            <a:pPr lvl="0" algn="l">
              <a:buFont typeface="Arial" pitchFamily="34" charset="0"/>
              <a:buNone/>
            </a:pPr>
            <a:r>
              <a:rPr lang="en-US" baseline="0" dirty="0" smtClean="0"/>
              <a:t>9 transformation schools were piloted for autonomy. Principals received their total allocation of resources and had the full autonomy on how to distribute their resources.  Theses 9 schools are: Early College, John Hay Architecture and Design, New Tech West, Whitney Young, Tremont Montessori, Cleveland School of the Arts upper campus, Garfield, MC2STEM, Campus International.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4242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8026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0373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8026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district will receive new collection rate from Cuyahoga County in November/December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5009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make up almost 64.4% of total revenue.</a:t>
            </a:r>
          </a:p>
          <a:p>
            <a:pPr defTabSz="946737"/>
            <a:r>
              <a:rPr lang="en-US" dirty="0" smtClean="0"/>
              <a:t>Future estimates </a:t>
            </a:r>
            <a:r>
              <a:rPr lang="en-US" baseline="0" dirty="0" smtClean="0"/>
              <a:t>are based on the governors proposal. $9.0 million less for transportation.</a:t>
            </a:r>
            <a:endParaRPr lang="en-US" dirty="0" smtClean="0"/>
          </a:p>
          <a:p>
            <a:pPr defTabSz="946737"/>
            <a:r>
              <a:rPr lang="en-US" dirty="0" err="1" smtClean="0"/>
              <a:t>Approx</a:t>
            </a:r>
            <a:r>
              <a:rPr lang="en-US" dirty="0" smtClean="0"/>
              <a:t> $35 million comes from lottery profits.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77833-E5A0-4454-9288-EA7333692EF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9621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chart</a:t>
            </a:r>
            <a:r>
              <a:rPr lang="en-US" baseline="0" dirty="0" smtClean="0"/>
              <a:t> looks at State Aid less the Charter School Tuition.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77833-E5A0-4454-9288-EA7333692EF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5985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K-12 ADM for FY10 through FY13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3694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026">
              <a:defRPr/>
            </a:pPr>
            <a:r>
              <a:rPr lang="en-US" dirty="0" smtClean="0"/>
              <a:t>$80.6 million loss in revenue from FY11 to FY13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7929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270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Salaries</a:t>
            </a:r>
            <a:r>
              <a:rPr lang="en-US" baseline="0" dirty="0" smtClean="0"/>
              <a:t> and Benefits make up the largest piece of the Budget.  They account for 62.3% of the budget with the Charter School Pass-through.  If you back out the Charter school pass through, salaries and benefits make up over 78.1% of the budget.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Budget assumes $7,335 per student for charter schools pass-through in FY14 which is 4.2% increases over FY 13, which represents an increase to $139.7 million in FY 14 from $127.1 million in FY 13.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Budget assumes a total of 2,773 classroom teachers, of which 2,522 are budgeted within the general fund.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Healthcare rates are forecasted to increase to 7.3% in FY 14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Budget assumes all union agreements as currently defined.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Budget assumes $3.2 textbook budget.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the next slide we will talk more about the expenditures.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defTabSz="948452"/>
            <a:r>
              <a:rPr lang="en-US" baseline="0" dirty="0" smtClean="0"/>
              <a:t>During FY 13, the District’s actual expenditures without the charter school pass-through were $514.8 million.</a:t>
            </a:r>
          </a:p>
          <a:p>
            <a:endParaRPr lang="en-US" dirty="0" smtClean="0"/>
          </a:p>
          <a:p>
            <a:r>
              <a:rPr lang="en-US" dirty="0" smtClean="0"/>
              <a:t>The total FY 14 General</a:t>
            </a:r>
            <a:r>
              <a:rPr lang="en-US" baseline="0" dirty="0" smtClean="0"/>
              <a:t> Fund budget without the $139.7 charter school pass-through is $552.9 million which is $38.1 million than the FY 13 actual expenditures of $514.8 million.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primary reason for the increase is due to an increase in staffing.  Staffing increased by 392 employees or 8.4% within in the General Fund from October 2012 (FY 13 beginning) to October 2013 (FY 14 beginning).  As a result of the passage of the November levy we were able to add more educators to our schools.</a:t>
            </a:r>
          </a:p>
          <a:p>
            <a:r>
              <a:rPr lang="en-US" baseline="0" dirty="0" smtClean="0"/>
              <a:t>  These increase include: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During FY13 193 teachers were added for the 50 minute restoration ($16.7M)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Increased allocation of 12 Nurses. ($.8M)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Increased allocation of 13 positions to support English Second Language Program ($1M)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Increased allocation of 4 full time security officers and 14 part-time security officers ($.3M)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Shifted 76 positions from grant funds to the general fund due to federal sequestration (34 teaching positions and 42 paraprofessionals). ($3.4M)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Shifted 36 teaching positions and 3 support position from grant funds to the general fund due to less funding. ($3.7M) (27 </a:t>
            </a:r>
            <a:r>
              <a:rPr lang="en-US" baseline="0" dirty="0" err="1" smtClean="0"/>
              <a:t>prek</a:t>
            </a:r>
            <a:r>
              <a:rPr lang="en-US" baseline="0" dirty="0" smtClean="0"/>
              <a:t> teachers off title carry over, 9 teachers &amp; 3 </a:t>
            </a:r>
            <a:r>
              <a:rPr lang="en-US" baseline="0" dirty="0" err="1" smtClean="0"/>
              <a:t>para’s</a:t>
            </a:r>
            <a:r>
              <a:rPr lang="en-US" baseline="0" dirty="0" smtClean="0"/>
              <a:t> off title due to 4% increase in salaries.)</a:t>
            </a:r>
          </a:p>
          <a:p>
            <a:pPr lvl="1">
              <a:buFont typeface="Arial" pitchFamily="34" charset="0"/>
              <a:buChar char="•"/>
            </a:pPr>
            <a:r>
              <a:rPr lang="en-US" baseline="0" dirty="0" smtClean="0"/>
              <a:t>Created 4 positions for Student and Family Recruiter ($.2 M)</a:t>
            </a:r>
          </a:p>
          <a:p>
            <a:pPr lvl="1">
              <a:buFont typeface="Arial" pitchFamily="34" charset="0"/>
              <a:buChar char="•"/>
            </a:pPr>
            <a:endParaRPr lang="en-US" baseline="0" dirty="0" smtClean="0"/>
          </a:p>
          <a:p>
            <a:pPr lvl="0">
              <a:buFont typeface="Arial" pitchFamily="34" charset="0"/>
              <a:buNone/>
            </a:pPr>
            <a:r>
              <a:rPr lang="en-US" baseline="0" dirty="0" smtClean="0"/>
              <a:t>Other increases include the $3.5 million for the 13 investment schools and $6 million for the Straight “A” fund.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7102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6387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Summary,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District ended FY 13 with a cash balance of $68.1 million and unencumbered fund balance of $55.1 million.  </a:t>
            </a:r>
          </a:p>
          <a:p>
            <a:r>
              <a:rPr lang="en-US" baseline="0" dirty="0" smtClean="0"/>
              <a:t>During FY 14, the District is estimating revenues to be $692.6 and appropriations to be $692.6 for a  $0 net change in cash, ending FY14 with a cash balance of $68.1 and an encumbered balance of $56.1.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During the October 8</a:t>
            </a:r>
            <a:r>
              <a:rPr lang="en-US" baseline="30000" dirty="0" smtClean="0"/>
              <a:t>th</a:t>
            </a:r>
            <a:r>
              <a:rPr lang="en-US" baseline="0" dirty="0" smtClean="0"/>
              <a:t> work session, we will be presenting the board with the 5 year forecast which will show our projection for the out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15712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5220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2753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5463E-1921-41AF-8218-32AFF09DD80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50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../media/media1.wm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14091"/>
          <a:stretch/>
        </p:blipFill>
        <p:spPr>
          <a:xfrm flipH="1">
            <a:off x="0" y="0"/>
            <a:ext cx="9144000" cy="401470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0574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77554"/>
            <a:ext cx="7391400" cy="3599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868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114800"/>
            <a:ext cx="4191000" cy="19812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AFA6-AB89-4BCB-BCE1-DE23789CD8E0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709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8264-F927-4059-87A7-B377E27325D4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786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22814"/>
          <a:stretch/>
        </p:blipFill>
        <p:spPr>
          <a:xfrm flipH="1">
            <a:off x="0" y="0"/>
            <a:ext cx="9144000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447800"/>
            <a:ext cx="9144000" cy="1981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00985"/>
            <a:ext cx="86868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505200"/>
            <a:ext cx="4343400" cy="129578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CACC-8A7B-4519-B700-13460AB20DC9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381"/>
          <a:stretch/>
        </p:blipFill>
        <p:spPr>
          <a:xfrm>
            <a:off x="4495800" y="1759754"/>
            <a:ext cx="4648200" cy="311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883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DF92-6146-403C-8A78-AE9A11B150B3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684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19432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59194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19432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59194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74A4-B6AF-41E4-BD16-D8F87CCDA316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979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DEBD8-ED96-4D70-9AFD-C58B3A3DC799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309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2301D-C339-430A-820C-F7BCBFA97E6C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459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0487"/>
            <a:ext cx="32369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0487"/>
            <a:ext cx="53403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252537"/>
            <a:ext cx="32369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4E62-0758-40CD-ABC8-A4AFA4629D3C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83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nimated cloud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437941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2501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00467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FFAE-0684-4D79-A895-DA656CCC8F9F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57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95400"/>
            <a:ext cx="70104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A7A98-BCCD-40D0-B57D-8B7E0F988942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032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 cstate="print">
            <a:lum bright="10000"/>
          </a:blip>
          <a:srcRect l="4494" t="26120" r="4720" b="62105"/>
          <a:stretch/>
        </p:blipFill>
        <p:spPr>
          <a:xfrm flipH="1">
            <a:off x="0" y="6067313"/>
            <a:ext cx="9144000" cy="790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794"/>
          <a:stretch/>
        </p:blipFill>
        <p:spPr>
          <a:xfrm>
            <a:off x="7010400" y="5215549"/>
            <a:ext cx="2133600" cy="16182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1864" y="120126"/>
            <a:ext cx="2057400" cy="5290073"/>
          </a:xfrm>
        </p:spPr>
        <p:txBody>
          <a:bodyPr vert="eaVer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20126"/>
            <a:ext cx="6553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EAE77-5520-4872-B88B-DC0F64FA6604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../media/media1.wm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media" Target="../media/media1.wm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nimated clouds.wmv">
            <a:hlinkClick r:id="" action="ppaction://media"/>
          </p:cNvPr>
          <p:cNvPicPr>
            <a:picLocks noChangeAspect="1"/>
          </p:cNvPicPr>
          <p:nvPr>
            <a:videoFile r:link="rId1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 rotWithShape="1">
          <a:blip r:embed="rId15" cstate="print">
            <a:lum bright="10000"/>
          </a:blip>
          <a:srcRect l="4494" t="26120" r="4720" b="55296"/>
          <a:stretch/>
        </p:blipFill>
        <p:spPr>
          <a:xfrm flipH="1">
            <a:off x="0" y="0"/>
            <a:ext cx="9144000" cy="124788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686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38491-C033-411C-B5E7-BEB2A7B55201}" type="datetime1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BFC88-5924-455D-A0C0-85AB3C00A5C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794"/>
          <a:stretch/>
        </p:blipFill>
        <p:spPr>
          <a:xfrm>
            <a:off x="7010400" y="464761"/>
            <a:ext cx="2133600" cy="16182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59801"/>
            <a:ext cx="7010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94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Worksheet10.xlsx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reflection blurRad="6350" endPos="45500" dir="5400000" sy="-100000" algn="bl" rotWithShape="0"/>
                </a:effectLst>
              </a:rPr>
              <a:t>Cleveland</a:t>
            </a:r>
            <a:r>
              <a:rPr lang="en-US" dirty="0" smtClean="0"/>
              <a:t> Municipal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Community Meeting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ANNUAL BUDGET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Fiscal YEAR 2014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Agenda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Fast Facts</a:t>
            </a:r>
          </a:p>
          <a:p>
            <a:r>
              <a:rPr lang="en-US" sz="2800" dirty="0" smtClean="0"/>
              <a:t>General Fund Highlights</a:t>
            </a:r>
          </a:p>
          <a:p>
            <a:r>
              <a:rPr lang="en-US" sz="2800" dirty="0" smtClean="0"/>
              <a:t>Annual Budget</a:t>
            </a:r>
          </a:p>
          <a:p>
            <a:r>
              <a:rPr lang="en-US" sz="2800" dirty="0" smtClean="0"/>
              <a:t>General Fund Revenues</a:t>
            </a:r>
          </a:p>
          <a:p>
            <a:r>
              <a:rPr lang="en-US" sz="2800" dirty="0"/>
              <a:t>General Fund </a:t>
            </a:r>
            <a:r>
              <a:rPr lang="en-US" sz="2800" dirty="0" smtClean="0"/>
              <a:t>Expenditures</a:t>
            </a:r>
            <a:endParaRPr lang="en-US" sz="2800" dirty="0"/>
          </a:p>
          <a:p>
            <a:r>
              <a:rPr lang="en-US" sz="2800" dirty="0" smtClean="0"/>
              <a:t>General Fund Budget Summary</a:t>
            </a:r>
          </a:p>
          <a:p>
            <a:r>
              <a:rPr lang="en-US" sz="2800" dirty="0" smtClean="0"/>
              <a:t>Path Ahead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47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Fast Facts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825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 – Fast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3300" b="1" dirty="0" smtClean="0"/>
              <a:t>Our Students</a:t>
            </a:r>
          </a:p>
          <a:p>
            <a:pPr marL="0" indent="0">
              <a:buNone/>
            </a:pPr>
            <a:r>
              <a:rPr lang="en-US" dirty="0" smtClean="0"/>
              <a:t>Students served: 40,251 Pre K-12</a:t>
            </a:r>
          </a:p>
          <a:p>
            <a:pPr marL="0" indent="0">
              <a:buNone/>
            </a:pPr>
            <a:r>
              <a:rPr lang="en-US" dirty="0"/>
              <a:t>Student Ethnicity</a:t>
            </a:r>
          </a:p>
          <a:p>
            <a:r>
              <a:rPr lang="en-US" dirty="0"/>
              <a:t>Asian or Pacific Islander: 0.8%</a:t>
            </a:r>
          </a:p>
          <a:p>
            <a:r>
              <a:rPr lang="en-US" dirty="0"/>
              <a:t>Black, Non-Hispanic: 67.6%</a:t>
            </a:r>
          </a:p>
          <a:p>
            <a:r>
              <a:rPr lang="en-US" dirty="0"/>
              <a:t>Hispanic: 13.8%</a:t>
            </a:r>
          </a:p>
          <a:p>
            <a:r>
              <a:rPr lang="en-US" dirty="0"/>
              <a:t>American Indian or Alaskan</a:t>
            </a:r>
          </a:p>
          <a:p>
            <a:r>
              <a:rPr lang="en-US" dirty="0"/>
              <a:t>Native: 0.2%</a:t>
            </a:r>
          </a:p>
          <a:p>
            <a:r>
              <a:rPr lang="en-US" dirty="0"/>
              <a:t>Multiracial: 2.9%</a:t>
            </a:r>
          </a:p>
          <a:p>
            <a:r>
              <a:rPr lang="en-US" dirty="0"/>
              <a:t>White, Non-Hispanic: 14.6</a:t>
            </a:r>
            <a:r>
              <a:rPr lang="en-US" dirty="0" smtClean="0"/>
              <a:t>%</a:t>
            </a:r>
          </a:p>
          <a:p>
            <a:pPr marL="0" indent="0" algn="ctr">
              <a:buNone/>
            </a:pPr>
            <a:endParaRPr lang="en-US" sz="3300" b="1" dirty="0" smtClean="0"/>
          </a:p>
          <a:p>
            <a:pPr marL="0" indent="0" algn="ctr">
              <a:buNone/>
            </a:pPr>
            <a:r>
              <a:rPr lang="en-US" sz="3300" b="1" dirty="0" smtClean="0"/>
              <a:t>Transportation</a:t>
            </a:r>
            <a:endParaRPr lang="en-US" dirty="0" smtClean="0"/>
          </a:p>
          <a:p>
            <a:r>
              <a:rPr lang="en-US" dirty="0" smtClean="0"/>
              <a:t>Transport 8,449 students on yellow buses daily.</a:t>
            </a:r>
          </a:p>
          <a:p>
            <a:r>
              <a:rPr lang="en-US" dirty="0" smtClean="0"/>
              <a:t>Transport 6,368 students on RTA daily.</a:t>
            </a:r>
          </a:p>
          <a:p>
            <a:r>
              <a:rPr lang="en-US" dirty="0" smtClean="0"/>
              <a:t>Transport 488 students on cabs/vans daily(special needs to mainly alternative schools, ie, PEP schools)</a:t>
            </a:r>
          </a:p>
          <a:p>
            <a:r>
              <a:rPr lang="en-US" dirty="0" smtClean="0"/>
              <a:t>The average mileage per day for fleet is 17,000.</a:t>
            </a:r>
          </a:p>
          <a:p>
            <a:r>
              <a:rPr lang="en-US" dirty="0" smtClean="0"/>
              <a:t>The estimated mileage per year for fleet is 3,060,000.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3300" b="1" dirty="0" smtClean="0"/>
              <a:t>Food Service</a:t>
            </a:r>
          </a:p>
          <a:p>
            <a:r>
              <a:rPr lang="en-US" dirty="0" smtClean="0"/>
              <a:t>Number of meals served per day – 45,900</a:t>
            </a:r>
          </a:p>
          <a:p>
            <a:pPr lvl="1"/>
            <a:r>
              <a:rPr lang="en-US" dirty="0" smtClean="0"/>
              <a:t>Breakfast – 16,900</a:t>
            </a:r>
          </a:p>
          <a:p>
            <a:pPr lvl="1"/>
            <a:r>
              <a:rPr lang="en-US" dirty="0" smtClean="0"/>
              <a:t>Lunch – 29,000</a:t>
            </a:r>
          </a:p>
          <a:p>
            <a:r>
              <a:rPr lang="en-US" dirty="0" smtClean="0"/>
              <a:t>Number of meals served per year – 7.9 million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3300" b="1" dirty="0" smtClean="0"/>
              <a:t>Our Staffing</a:t>
            </a:r>
          </a:p>
          <a:p>
            <a:pPr marL="0" indent="0">
              <a:buNone/>
            </a:pPr>
            <a:r>
              <a:rPr lang="en-US" dirty="0"/>
              <a:t>Our Staffing - FY </a:t>
            </a:r>
            <a:r>
              <a:rPr lang="en-US" dirty="0" smtClean="0"/>
              <a:t>2014 All </a:t>
            </a:r>
            <a:r>
              <a:rPr lang="en-US" dirty="0"/>
              <a:t>Funds</a:t>
            </a:r>
          </a:p>
          <a:p>
            <a:pPr marL="0" indent="0">
              <a:buNone/>
            </a:pPr>
            <a:r>
              <a:rPr lang="en-US" dirty="0"/>
              <a:t>Teachers (classroom</a:t>
            </a:r>
            <a:r>
              <a:rPr lang="en-US" dirty="0" smtClean="0"/>
              <a:t>)………………………………………………………………. 	2,774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Teachers </a:t>
            </a:r>
            <a:r>
              <a:rPr lang="en-US" i="1" dirty="0"/>
              <a:t>(non-classroom) (e.g. Guidance Counselors) </a:t>
            </a:r>
            <a:r>
              <a:rPr lang="en-US" i="1" dirty="0" smtClean="0"/>
              <a:t>................	</a:t>
            </a:r>
            <a:r>
              <a:rPr lang="en-US" dirty="0" smtClean="0"/>
              <a:t>457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Principals and Assistant Principals </a:t>
            </a:r>
            <a:r>
              <a:rPr lang="en-US" dirty="0" smtClean="0"/>
              <a:t>.................................…………….	173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Clerical/Support </a:t>
            </a:r>
            <a:r>
              <a:rPr lang="en-US" dirty="0" smtClean="0"/>
              <a:t>........................................................................... 	182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Custodial </a:t>
            </a:r>
            <a:r>
              <a:rPr lang="en-US" dirty="0" smtClean="0"/>
              <a:t>.............................................................................……….	375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District administrators </a:t>
            </a:r>
            <a:r>
              <a:rPr lang="en-US" dirty="0" smtClean="0"/>
              <a:t>.................................................................. 	36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Food Service </a:t>
            </a:r>
            <a:r>
              <a:rPr lang="en-US" dirty="0" smtClean="0"/>
              <a:t>................................................................................. 	461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Paraprofessionals </a:t>
            </a:r>
            <a:r>
              <a:rPr lang="en-US" dirty="0" smtClean="0"/>
              <a:t>......................................................................... 	667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Security </a:t>
            </a:r>
            <a:r>
              <a:rPr lang="en-US" dirty="0" smtClean="0"/>
              <a:t>.........................................................................................	271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Technical/Professional </a:t>
            </a:r>
            <a:r>
              <a:rPr lang="en-US" dirty="0" smtClean="0"/>
              <a:t>................................................................. 	332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Trades </a:t>
            </a:r>
            <a:r>
              <a:rPr lang="en-US" dirty="0" smtClean="0"/>
              <a:t>...........................................................................................	38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Transportation </a:t>
            </a:r>
            <a:r>
              <a:rPr lang="en-US" dirty="0" smtClean="0"/>
              <a:t>.............................................................................. 	311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Truck Drivers ................................................................................. 	10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Total </a:t>
            </a:r>
            <a:r>
              <a:rPr lang="en-US" dirty="0"/>
              <a:t>Permanent Positions </a:t>
            </a:r>
            <a:r>
              <a:rPr lang="en-US" dirty="0" smtClean="0"/>
              <a:t>........................................................... .	6,087</a:t>
            </a: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300" b="1" dirty="0" smtClean="0"/>
              <a:t>Our Schools</a:t>
            </a:r>
          </a:p>
          <a:p>
            <a:pPr marL="0" indent="0">
              <a:buNone/>
            </a:pPr>
            <a:r>
              <a:rPr lang="en-US" dirty="0" smtClean="0"/>
              <a:t>Number of Schools: 96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</a:p>
          <a:p>
            <a:r>
              <a:rPr lang="en-US" dirty="0" smtClean="0"/>
              <a:t>K-5: 3</a:t>
            </a:r>
          </a:p>
          <a:p>
            <a:r>
              <a:rPr lang="en-US" dirty="0" smtClean="0"/>
              <a:t>6-12 1</a:t>
            </a:r>
            <a:endParaRPr lang="en-US" dirty="0"/>
          </a:p>
          <a:p>
            <a:r>
              <a:rPr lang="en-US" dirty="0" smtClean="0"/>
              <a:t>8-12 1</a:t>
            </a:r>
          </a:p>
          <a:p>
            <a:r>
              <a:rPr lang="en-US" dirty="0" smtClean="0"/>
              <a:t>K-12: 1</a:t>
            </a:r>
          </a:p>
          <a:p>
            <a:r>
              <a:rPr lang="en-US" dirty="0" smtClean="0"/>
              <a:t>2-12: 1</a:t>
            </a:r>
          </a:p>
          <a:p>
            <a:r>
              <a:rPr lang="en-US" dirty="0" smtClean="0"/>
              <a:t>PreK-8/K-8: 66</a:t>
            </a:r>
          </a:p>
          <a:p>
            <a:r>
              <a:rPr lang="en-US" dirty="0" smtClean="0"/>
              <a:t>High Schools: 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9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General Fund Highlights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955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Fund Highlights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District restored 50 minutes to the classroom in January – $16.7 million in FY 14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Contract </a:t>
            </a:r>
            <a:r>
              <a:rPr lang="en-US" sz="2400" dirty="0"/>
              <a:t>created additional 200 minutes </a:t>
            </a:r>
            <a:r>
              <a:rPr lang="en-US" sz="2400" dirty="0" smtClean="0"/>
              <a:t>of academic </a:t>
            </a:r>
            <a:r>
              <a:rPr lang="en-US" sz="2400" dirty="0"/>
              <a:t>time per </a:t>
            </a:r>
            <a:r>
              <a:rPr lang="en-US" sz="2400" dirty="0" smtClean="0"/>
              <a:t>week.</a:t>
            </a:r>
          </a:p>
          <a:p>
            <a:r>
              <a:rPr lang="en-US" sz="2400" dirty="0" smtClean="0"/>
              <a:t>$3.5 million for 13 investment schools in FY 14.</a:t>
            </a:r>
          </a:p>
          <a:p>
            <a:r>
              <a:rPr lang="en-US" sz="2400" dirty="0" smtClean="0"/>
              <a:t>$3.6 million for strategic investments.</a:t>
            </a:r>
          </a:p>
          <a:p>
            <a:r>
              <a:rPr lang="en-US" sz="2400" dirty="0" smtClean="0"/>
              <a:t>$6.0 million for Straight “A” Fund.</a:t>
            </a:r>
          </a:p>
          <a:p>
            <a:r>
              <a:rPr lang="en-US" sz="2400" dirty="0" smtClean="0"/>
              <a:t>9 Transformation schools were piloted for autonomy.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C83A9-036C-4CA2-B37E-7BF2D4C467F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92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Annual Budget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62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b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2000" dirty="0" smtClean="0">
                <a:effectLst>
                  <a:reflection blurRad="6350" endPos="0" dir="5400000" sy="-100000" algn="bl" rotWithShape="0"/>
                </a:effectLst>
              </a:rPr>
              <a:t>FY 2013-2014 Budget - $1,160,886,326.66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86350390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062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General Fund Revenues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19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b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2000" dirty="0" smtClean="0">
                <a:effectLst>
                  <a:reflection blurRad="6350" endPos="0" dir="5400000" sy="-100000" algn="bl" rotWithShape="0"/>
                </a:effectLst>
              </a:rPr>
              <a:t>FY 2013-2014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5849678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57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r>
              <a:rPr lang="en-US" sz="2400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en-US" sz="24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2000" dirty="0" smtClean="0">
                <a:effectLst>
                  <a:reflection blurRad="6350" endPos="0" dir="5400000" sy="-100000" algn="bl" rotWithShape="0"/>
                </a:effectLst>
              </a:rPr>
              <a:t>Property Taxes – Current Collection Rate</a:t>
            </a:r>
            <a:endParaRPr lang="en-US" sz="2000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70253764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-5400000">
            <a:off x="-775900" y="3366701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Current Collection Rate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5943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142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Cleveland Municipal School District</a:t>
            </a:r>
            <a:br>
              <a:rPr lang="en-US" sz="3100" dirty="0" smtClean="0"/>
            </a:br>
            <a:r>
              <a:rPr lang="en-US" sz="2000" dirty="0" smtClean="0"/>
              <a:t>State Foundation Revenue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789523221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-5400000">
            <a:off x="-989111" y="3351312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Revenue (In Millions)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54864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Fiscal Year</a:t>
            </a:r>
            <a:endParaRPr lang="en-US" sz="1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656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Cleveland Municipal School District</a:t>
            </a:r>
            <a:br>
              <a:rPr lang="en-US" sz="3100" dirty="0" smtClean="0"/>
            </a:br>
            <a:r>
              <a:rPr lang="en-US" sz="2000" dirty="0" smtClean="0"/>
              <a:t>State Foundation Revenue – Excluding Charter School Portion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513975447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-5400000">
            <a:off x="-989111" y="3351312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Revenue (In Millions)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54864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Fiscal Year</a:t>
            </a:r>
            <a:endParaRPr lang="en-US" sz="1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671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534400" cy="75895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1800" dirty="0" smtClean="0">
                <a:effectLst>
                  <a:reflection blurRad="6350" endPos="0" dir="5400000" sy="-100000" algn="bl" rotWithShape="0"/>
                </a:effectLst>
              </a:rPr>
              <a:t>K-12 ADM Summary-CMSD - Charter</a:t>
            </a:r>
            <a:endParaRPr lang="en-US" sz="1800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73532556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6400800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*Projected</a:t>
            </a:r>
          </a:p>
        </p:txBody>
      </p:sp>
    </p:spTree>
    <p:extLst>
      <p:ext uri="{BB962C8B-B14F-4D97-AF65-F5344CB8AC3E}">
        <p14:creationId xmlns:p14="http://schemas.microsoft.com/office/powerpoint/2010/main" xmlns="" val="270214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CMSD General Fund Revenue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76946783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6400800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*Projected</a:t>
            </a:r>
          </a:p>
        </p:txBody>
      </p:sp>
    </p:spTree>
    <p:extLst>
      <p:ext uri="{BB962C8B-B14F-4D97-AF65-F5344CB8AC3E}">
        <p14:creationId xmlns:p14="http://schemas.microsoft.com/office/powerpoint/2010/main" xmlns="" val="40074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General Fund Expenditures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14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r>
              <a:rPr lang="en-US" sz="2400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en-US" sz="24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1800" dirty="0" smtClean="0">
                <a:effectLst>
                  <a:reflection blurRad="6350" endPos="0" dir="5400000" sy="-100000" algn="bl" rotWithShape="0"/>
                </a:effectLst>
              </a:rPr>
              <a:t>Where the Money Goes</a:t>
            </a:r>
            <a:endParaRPr lang="en-US" sz="1800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79033815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394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br>
              <a:rPr lang="en-US" sz="30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1600" dirty="0" smtClean="0">
                <a:effectLst>
                  <a:reflection blurRad="6350" endPos="0" dir="5400000" sy="-100000" algn="bl" rotWithShape="0"/>
                </a:effectLst>
              </a:rPr>
              <a:t>Total General Fund Expenditures without Charter School Tuition</a:t>
            </a:r>
            <a:br>
              <a:rPr lang="en-US" sz="16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1600" dirty="0" smtClean="0">
                <a:effectLst>
                  <a:reflection blurRad="6350" endPos="0" dir="5400000" sy="-100000" algn="bl" rotWithShape="0"/>
                </a:effectLst>
              </a:rPr>
              <a:t>(in millions)</a:t>
            </a:r>
            <a:endParaRPr lang="en-US" sz="3000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0399871"/>
              </p:ext>
            </p:extLst>
          </p:nvPr>
        </p:nvGraphicFramePr>
        <p:xfrm>
          <a:off x="228600" y="12954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6400800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*Projected</a:t>
            </a:r>
          </a:p>
        </p:txBody>
      </p:sp>
    </p:spTree>
    <p:extLst>
      <p:ext uri="{BB962C8B-B14F-4D97-AF65-F5344CB8AC3E}">
        <p14:creationId xmlns:p14="http://schemas.microsoft.com/office/powerpoint/2010/main" xmlns="" val="333236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General Fund Budget 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588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en-US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2000" dirty="0" smtClean="0">
                <a:effectLst>
                  <a:reflection blurRad="6350" endPos="0" dir="5400000" sy="-100000" algn="bl" rotWithShape="0"/>
                </a:effectLst>
              </a:rPr>
              <a:t>FY2014 Budget</a:t>
            </a:r>
            <a:r>
              <a:rPr lang="en-US" sz="2200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en-US" sz="2200" dirty="0" smtClean="0">
                <a:effectLst>
                  <a:reflection blurRad="6350" endPos="0" dir="5400000" sy="-100000" algn="bl" rotWithShape="0"/>
                </a:effectLst>
              </a:rPr>
            </a:br>
            <a:r>
              <a:rPr lang="en-US" sz="1200" dirty="0" smtClean="0">
                <a:effectLst>
                  <a:reflection blurRad="6350" endPos="0" dir="5400000" sy="-100000" algn="bl" rotWithShape="0"/>
                </a:effectLst>
              </a:rPr>
              <a:t>(in millions of dollars)</a:t>
            </a:r>
            <a:endParaRPr lang="en-US" sz="22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220B1-E385-4C5F-8FAC-E103C61D6CE6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3944901"/>
              </p:ext>
            </p:extLst>
          </p:nvPr>
        </p:nvGraphicFramePr>
        <p:xfrm>
          <a:off x="2286000" y="1828800"/>
          <a:ext cx="4773612" cy="4173538"/>
        </p:xfrm>
        <a:graphic>
          <a:graphicData uri="http://schemas.openxmlformats.org/presentationml/2006/ole">
            <p:oleObj spid="_x0000_s129224" name="Worksheet" r:id="rId4" imgW="4819759" imgH="4229177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412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752" y="2971800"/>
            <a:ext cx="8503920" cy="914400"/>
          </a:xfrm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Path Ahead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14C9F-2808-4433-AF62-6D1F8DE48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reflection blurRad="6350" endPos="0" dir="5400000" sy="-100000" algn="bl" rotWithShape="0"/>
                </a:effectLst>
              </a:rPr>
              <a:t>Cleveland Municipal School District – Path Ahead</a:t>
            </a:r>
            <a:endParaRPr lang="en-US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 smtClean="0"/>
          </a:p>
          <a:p>
            <a:r>
              <a:rPr lang="en-US" sz="2800" dirty="0" smtClean="0"/>
              <a:t>Portfolio Strategy</a:t>
            </a:r>
          </a:p>
          <a:p>
            <a:r>
              <a:rPr lang="en-US" sz="2800" dirty="0" smtClean="0"/>
              <a:t>Equity</a:t>
            </a:r>
          </a:p>
          <a:p>
            <a:r>
              <a:rPr lang="en-US" sz="2800" dirty="0" smtClean="0"/>
              <a:t>School Autonomy and Flexibility</a:t>
            </a:r>
          </a:p>
          <a:p>
            <a:r>
              <a:rPr lang="en-US" sz="2800" dirty="0" smtClean="0"/>
              <a:t>Pupil Based Funding</a:t>
            </a:r>
          </a:p>
          <a:p>
            <a:r>
              <a:rPr lang="en-US" sz="2800" dirty="0" smtClean="0"/>
              <a:t>Data System tied to Student Achievement</a:t>
            </a:r>
          </a:p>
          <a:p>
            <a:r>
              <a:rPr lang="en-US" sz="2800" dirty="0" smtClean="0"/>
              <a:t>Accountability Systems</a:t>
            </a:r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825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Cleveland Municipal School District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Fiscal Year 2014 Annual Budget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Questions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FC88-5924-455D-A0C0-85AB3C00A5CC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Overr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loud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Civic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ivic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Civic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ivic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Civic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ivic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Civic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ivic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Slipstream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49068</TotalTime>
  <Words>1381</Words>
  <Application>Microsoft Office PowerPoint</Application>
  <PresentationFormat>On-screen Show (4:3)</PresentationFormat>
  <Paragraphs>250</Paragraphs>
  <Slides>23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clouds</vt:lpstr>
      <vt:lpstr>Worksheet</vt:lpstr>
      <vt:lpstr>Cleveland Municipal School District</vt:lpstr>
      <vt:lpstr>Agenda</vt:lpstr>
      <vt:lpstr>Cleveland Municipal School District</vt:lpstr>
      <vt:lpstr>Cleveland Municipal School District – Fast Facts</vt:lpstr>
      <vt:lpstr>Cleveland Municipal School District</vt:lpstr>
      <vt:lpstr>General Fund Highlights</vt:lpstr>
      <vt:lpstr>Cleveland Municipal School District</vt:lpstr>
      <vt:lpstr>Cleveland Municipal School District FY 2013-2014 Budget - $1,160,886,326.66</vt:lpstr>
      <vt:lpstr>Cleveland Municipal School District</vt:lpstr>
      <vt:lpstr>Cleveland Municipal School District FY 2013-2014</vt:lpstr>
      <vt:lpstr>Cleveland Municipal School District Property Taxes – Current Collection Rate</vt:lpstr>
      <vt:lpstr>Cleveland Municipal School District State Foundation Revenue</vt:lpstr>
      <vt:lpstr>Cleveland Municipal School District State Foundation Revenue – Excluding Charter School Portion</vt:lpstr>
      <vt:lpstr>Cleveland Municipal School District K-12 ADM Summary-CMSD - Charter</vt:lpstr>
      <vt:lpstr>CMSD General Fund Revenue</vt:lpstr>
      <vt:lpstr>Cleveland Municipal School District</vt:lpstr>
      <vt:lpstr>Cleveland Municipal School District Where the Money Goes</vt:lpstr>
      <vt:lpstr>Cleveland Municipal School District Total General Fund Expenditures without Charter School Tuition (in millions)</vt:lpstr>
      <vt:lpstr>Cleveland Municipal School District</vt:lpstr>
      <vt:lpstr>Cleveland Municipal School District FY2014 Budget (in millions of dollars)</vt:lpstr>
      <vt:lpstr>Cleveland Municipal School District</vt:lpstr>
      <vt:lpstr>Cleveland Municipal School District – Path Ahead</vt:lpstr>
      <vt:lpstr>Cleveland Municipal School District</vt:lpstr>
    </vt:vector>
  </TitlesOfParts>
  <Company>cmsd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Cleveland Municipal School District</dc:title>
  <dc:creator>bowemi02</dc:creator>
  <cp:lastModifiedBy>George K. Anagnostou</cp:lastModifiedBy>
  <cp:revision>845</cp:revision>
  <cp:lastPrinted>2013-09-13T19:53:56Z</cp:lastPrinted>
  <dcterms:created xsi:type="dcterms:W3CDTF">2011-05-17T13:12:43Z</dcterms:created>
  <dcterms:modified xsi:type="dcterms:W3CDTF">2013-09-19T13:07:41Z</dcterms:modified>
</cp:coreProperties>
</file>