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30" r:id="rId1"/>
  </p:sldMasterIdLst>
  <p:notesMasterIdLst>
    <p:notesMasterId r:id="rId16"/>
  </p:notesMasterIdLst>
  <p:handoutMasterIdLst>
    <p:handoutMasterId r:id="rId17"/>
  </p:handoutMasterIdLst>
  <p:sldIdLst>
    <p:sldId id="359" r:id="rId2"/>
    <p:sldId id="366" r:id="rId3"/>
    <p:sldId id="416" r:id="rId4"/>
    <p:sldId id="417" r:id="rId5"/>
    <p:sldId id="368" r:id="rId6"/>
    <p:sldId id="372" r:id="rId7"/>
    <p:sldId id="373" r:id="rId8"/>
    <p:sldId id="374" r:id="rId9"/>
    <p:sldId id="375" r:id="rId10"/>
    <p:sldId id="412" r:id="rId11"/>
    <p:sldId id="413" r:id="rId12"/>
    <p:sldId id="418" r:id="rId13"/>
    <p:sldId id="414" r:id="rId14"/>
    <p:sldId id="415" r:id="rId15"/>
  </p:sldIdLst>
  <p:sldSz cx="9144000" cy="6858000" type="screen4x3"/>
  <p:notesSz cx="6980238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920">
          <p15:clr>
            <a:srgbClr val="A4A3A4"/>
          </p15:clr>
        </p15:guide>
        <p15:guide id="2" pos="2188">
          <p15:clr>
            <a:srgbClr val="A4A3A4"/>
          </p15:clr>
        </p15:guide>
        <p15:guide id="3" orient="horz" pos="2880">
          <p15:clr>
            <a:srgbClr val="A4A3A4"/>
          </p15:clr>
        </p15:guide>
        <p15:guide id="4" pos="2199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ayme Place" initials="JP" lastIdx="3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1B5E1"/>
    <a:srgbClr val="253746"/>
    <a:srgbClr val="B5B2AA"/>
    <a:srgbClr val="D81E05"/>
    <a:srgbClr val="FFFFFF"/>
    <a:srgbClr val="303030"/>
    <a:srgbClr val="777777"/>
    <a:srgbClr val="A4311E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93296810-A885-4BE3-A3E7-6D5BEEA58F35}" styleName="Medium Style 2 - Accent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  <a:tblStyle styleId="{22838BEF-8BB2-4498-84A7-C5851F593DF1}" styleName="Medium Style 4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 w="12700" cmpd="sng">
              <a:solidFill>
                <a:schemeClr val="accent5"/>
              </a:solidFill>
            </a:ln>
          </a:insideV>
        </a:tcBdr>
        <a:fill>
          <a:solidFill>
            <a:schemeClr val="accent5">
              <a:tint val="20000"/>
            </a:schemeClr>
          </a:solidFill>
        </a:fill>
      </a:tcStyle>
    </a:wholeTbl>
    <a:band1H>
      <a:tcStyle>
        <a:tcBdr/>
        <a:fill>
          <a:solidFill>
            <a:schemeClr val="accent5">
              <a:tint val="40000"/>
            </a:schemeClr>
          </a:solidFill>
        </a:fill>
      </a:tcStyle>
    </a:band1H>
    <a:band1V>
      <a:tcStyle>
        <a:tcBdr/>
        <a:fill>
          <a:solidFill>
            <a:schemeClr val="accent5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5"/>
              </a:solidFill>
            </a:ln>
          </a:top>
        </a:tcBdr>
        <a:fill>
          <a:solidFill>
            <a:schemeClr val="accent5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5">
              <a:tint val="20000"/>
            </a:schemeClr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6430" autoAdjust="0"/>
    <p:restoredTop sz="97982" autoAdjust="0"/>
  </p:normalViewPr>
  <p:slideViewPr>
    <p:cSldViewPr>
      <p:cViewPr varScale="1">
        <p:scale>
          <a:sx n="45" d="100"/>
          <a:sy n="45" d="100"/>
        </p:scale>
        <p:origin x="1212" y="42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 snapToObjects="1">
      <p:cViewPr varScale="1">
        <p:scale>
          <a:sx n="65" d="100"/>
          <a:sy n="65" d="100"/>
        </p:scale>
        <p:origin x="-3640" y="-96"/>
      </p:cViewPr>
      <p:guideLst>
        <p:guide orient="horz" pos="2920"/>
        <p:guide pos="2188"/>
        <p:guide orient="horz" pos="2880"/>
        <p:guide pos="2199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commentAuthors" Target="commentAuthors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notesMaster" Target="notesMasters/notesMaster1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0"/>
            <a:ext cx="3025402" cy="457513"/>
          </a:xfrm>
          <a:prstGeom prst="rect">
            <a:avLst/>
          </a:prstGeom>
        </p:spPr>
        <p:txBody>
          <a:bodyPr vert="horz" lIns="90937" tIns="45469" rIns="90937" bIns="45469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53257" y="0"/>
            <a:ext cx="3025402" cy="457513"/>
          </a:xfrm>
          <a:prstGeom prst="rect">
            <a:avLst/>
          </a:prstGeom>
        </p:spPr>
        <p:txBody>
          <a:bodyPr vert="horz" lIns="90937" tIns="45469" rIns="90937" bIns="45469" rtlCol="0"/>
          <a:lstStyle>
            <a:lvl1pPr algn="r">
              <a:defRPr sz="1200"/>
            </a:lvl1pPr>
          </a:lstStyle>
          <a:p>
            <a:fld id="{F18E1C1A-EB5B-4CBD-B675-EC74BD80D93E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8684927"/>
            <a:ext cx="3025402" cy="457513"/>
          </a:xfrm>
          <a:prstGeom prst="rect">
            <a:avLst/>
          </a:prstGeom>
        </p:spPr>
        <p:txBody>
          <a:bodyPr vert="horz" lIns="90937" tIns="45469" rIns="90937" bIns="45469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53257" y="8684927"/>
            <a:ext cx="3025402" cy="457513"/>
          </a:xfrm>
          <a:prstGeom prst="rect">
            <a:avLst/>
          </a:prstGeom>
        </p:spPr>
        <p:txBody>
          <a:bodyPr vert="horz" lIns="90937" tIns="45469" rIns="90937" bIns="45469" rtlCol="0" anchor="b"/>
          <a:lstStyle>
            <a:lvl1pPr algn="r">
              <a:defRPr sz="1200"/>
            </a:lvl1pPr>
          </a:lstStyle>
          <a:p>
            <a:fld id="{9CF06111-76BF-4857-8317-9BEE6D2CFA4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332844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24770" cy="457200"/>
          </a:xfrm>
          <a:prstGeom prst="rect">
            <a:avLst/>
          </a:prstGeom>
        </p:spPr>
        <p:txBody>
          <a:bodyPr vert="horz" lIns="92665" tIns="46333" rIns="92665" bIns="4633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53855" y="0"/>
            <a:ext cx="3024770" cy="457200"/>
          </a:xfrm>
          <a:prstGeom prst="rect">
            <a:avLst/>
          </a:prstGeom>
        </p:spPr>
        <p:txBody>
          <a:bodyPr vert="horz" lIns="92665" tIns="46333" rIns="92665" bIns="46333" rtlCol="0"/>
          <a:lstStyle>
            <a:lvl1pPr algn="r">
              <a:defRPr sz="1200"/>
            </a:lvl1pPr>
          </a:lstStyle>
          <a:p>
            <a:fld id="{87B3B8B4-B7F7-42ED-8129-0C71CE877028}" type="datetimeFigureOut">
              <a:rPr lang="en-US" smtClean="0"/>
              <a:pPr/>
              <a:t>10/2/2020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203325" y="685800"/>
            <a:ext cx="4573588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665" tIns="46333" rIns="92665" bIns="4633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98025" y="4343400"/>
            <a:ext cx="5584190" cy="4114800"/>
          </a:xfrm>
          <a:prstGeom prst="rect">
            <a:avLst/>
          </a:prstGeom>
        </p:spPr>
        <p:txBody>
          <a:bodyPr vert="horz" lIns="92665" tIns="46333" rIns="92665" bIns="4633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3024770" cy="457200"/>
          </a:xfrm>
          <a:prstGeom prst="rect">
            <a:avLst/>
          </a:prstGeom>
        </p:spPr>
        <p:txBody>
          <a:bodyPr vert="horz" lIns="92665" tIns="46333" rIns="92665" bIns="4633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53855" y="8685213"/>
            <a:ext cx="3024770" cy="457200"/>
          </a:xfrm>
          <a:prstGeom prst="rect">
            <a:avLst/>
          </a:prstGeom>
        </p:spPr>
        <p:txBody>
          <a:bodyPr vert="horz" lIns="92665" tIns="46333" rIns="92665" bIns="46333" rtlCol="0" anchor="b"/>
          <a:lstStyle>
            <a:lvl1pPr algn="r">
              <a:defRPr sz="1200"/>
            </a:lvl1pPr>
          </a:lstStyle>
          <a:p>
            <a:fld id="{E6C4BDDE-1ABA-4F09-99D8-BAE287A1AEC3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725764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70284074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B474F-68B8-43F8-86BF-E98094EA8537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128541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B474F-68B8-43F8-86BF-E98094EA8537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1052047"/>
      </p:ext>
    </p:extLst>
  </p:cSld>
  <p:clrMapOvr>
    <a:masterClrMapping/>
  </p:clrMapOvr>
  <p:hf hdr="0" dt="0"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B474F-68B8-43F8-86BF-E98094EA8537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  <p:sp>
        <p:nvSpPr>
          <p:cNvPr id="8" name="Rectangle 7"/>
          <p:cNvSpPr/>
          <p:nvPr userDrawn="1"/>
        </p:nvSpPr>
        <p:spPr>
          <a:xfrm>
            <a:off x="7391400" y="6324599"/>
            <a:ext cx="160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707174"/>
                </a:solidFill>
              </a:rPr>
              <a:t>www.DriveTo55.org</a:t>
            </a:r>
          </a:p>
        </p:txBody>
      </p:sp>
      <p:pic>
        <p:nvPicPr>
          <p:cNvPr id="9" name="Picture 8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" y="5854700"/>
            <a:ext cx="12954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9111040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B474F-68B8-43F8-86BF-E98094EA8537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  <p:sp>
        <p:nvSpPr>
          <p:cNvPr id="10" name="Rectangle 9"/>
          <p:cNvSpPr/>
          <p:nvPr userDrawn="1"/>
        </p:nvSpPr>
        <p:spPr>
          <a:xfrm>
            <a:off x="7391400" y="6324599"/>
            <a:ext cx="160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707174"/>
                </a:solidFill>
              </a:rPr>
              <a:t>www.DriveTo55.org</a:t>
            </a:r>
          </a:p>
        </p:txBody>
      </p:sp>
      <p:pic>
        <p:nvPicPr>
          <p:cNvPr id="11" name="Picture 10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" y="5854700"/>
            <a:ext cx="12954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9941356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B474F-68B8-43F8-86BF-E98094EA8537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  <p:sp>
        <p:nvSpPr>
          <p:cNvPr id="6" name="Rectangle 5"/>
          <p:cNvSpPr/>
          <p:nvPr userDrawn="1"/>
        </p:nvSpPr>
        <p:spPr>
          <a:xfrm>
            <a:off x="7391400" y="6324599"/>
            <a:ext cx="160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707174"/>
                </a:solidFill>
              </a:rPr>
              <a:t>www.DriveTo55.org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" y="5854700"/>
            <a:ext cx="12954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2546598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B474F-68B8-43F8-86BF-E98094EA8537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54418058"/>
      </p:ext>
    </p:extLst>
  </p:cSld>
  <p:clrMapOvr>
    <a:masterClrMapping/>
  </p:clrMapOvr>
  <p:hf hd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B474F-68B8-43F8-86BF-E98094EA8537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56214231"/>
      </p:ext>
    </p:extLst>
  </p:cSld>
  <p:clrMapOvr>
    <a:masterClrMapping/>
  </p:clrMapOvr>
  <p:hf hdr="0" dt="0"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B474F-68B8-43F8-86BF-E98094EA8537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05570540"/>
      </p:ext>
    </p:extLst>
  </p:cSld>
  <p:clrMapOvr>
    <a:masterClrMapping/>
  </p:clrMapOvr>
  <p:hf hdr="0" dt="0"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B474F-68B8-43F8-86BF-E98094EA8537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21883342"/>
      </p:ext>
    </p:extLst>
  </p:cSld>
  <p:clrMapOvr>
    <a:masterClrMapping/>
  </p:clrMapOvr>
  <p:hf hdr="0" dt="0"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F01B474F-68B8-43F8-86BF-E98094EA8537}" type="datetimeFigureOut">
              <a:rPr lang="en-US" smtClean="0"/>
              <a:t>10/2/2020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200400" y="6349998"/>
            <a:ext cx="2895600" cy="365125"/>
          </a:xfrm>
          <a:prstGeom prst="rect">
            <a:avLst/>
          </a:prstGeo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/>
          <a:lstStyle/>
          <a:p>
            <a:fld id="{8BA3C103-95D3-4713-87ED-FF7742CFDD0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737781"/>
      </p:ext>
    </p:extLst>
  </p:cSld>
  <p:clrMapOvr>
    <a:masterClrMapping/>
  </p:clrMapOvr>
  <p:hf hdr="0" dt="0"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15" name="Rectangle 14"/>
          <p:cNvSpPr/>
          <p:nvPr userDrawn="1"/>
        </p:nvSpPr>
        <p:spPr>
          <a:xfrm>
            <a:off x="7391400" y="6324599"/>
            <a:ext cx="1600200" cy="27699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1200" dirty="0">
                <a:solidFill>
                  <a:srgbClr val="707174"/>
                </a:solidFill>
              </a:rPr>
              <a:t>www.DriveTo55.org</a:t>
            </a:r>
          </a:p>
        </p:txBody>
      </p:sp>
      <p:sp>
        <p:nvSpPr>
          <p:cNvPr id="18" name="Content Placeholder 3"/>
          <p:cNvSpPr>
            <a:spLocks noGrp="1"/>
          </p:cNvSpPr>
          <p:nvPr>
            <p:ph sz="half" idx="10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lnSpc>
                <a:spcPct val="80000"/>
              </a:lnSpc>
              <a:defRPr sz="2800"/>
            </a:lvl1pPr>
            <a:lvl2pPr>
              <a:defRPr sz="1600"/>
            </a:lvl2pPr>
            <a:lvl3pPr>
              <a:defRPr sz="16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152400" y="5854700"/>
            <a:ext cx="1295400" cy="1003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3015746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75066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31" r:id="rId1"/>
    <p:sldLayoutId id="2147483832" r:id="rId2"/>
    <p:sldLayoutId id="2147483833" r:id="rId3"/>
    <p:sldLayoutId id="2147483834" r:id="rId4"/>
    <p:sldLayoutId id="2147483835" r:id="rId5"/>
    <p:sldLayoutId id="2147483836" r:id="rId6"/>
    <p:sldLayoutId id="2147483837" r:id="rId7"/>
    <p:sldLayoutId id="2147483838" r:id="rId8"/>
    <p:sldLayoutId id="2147483839" r:id="rId9"/>
    <p:sldLayoutId id="2147483840" r:id="rId10"/>
    <p:sldLayoutId id="2147483841" r:id="rId11"/>
    <p:sldLayoutId id="2147483669" r:id="rId12"/>
  </p:sldLayoutIdLst>
  <p:hf hd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535250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914"/>
          <a:stretch/>
        </p:blipFill>
        <p:spPr bwMode="auto">
          <a:xfrm>
            <a:off x="1093469" y="2133599"/>
            <a:ext cx="6560822" cy="3964327"/>
          </a:xfrm>
          <a:prstGeom prst="rect">
            <a:avLst/>
          </a:prstGeom>
          <a:noFill/>
          <a:ln w="9525">
            <a:solidFill>
              <a:srgbClr val="253746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0" name="Rectangle 9"/>
          <p:cNvSpPr/>
          <p:nvPr/>
        </p:nvSpPr>
        <p:spPr>
          <a:xfrm>
            <a:off x="944880" y="1066800"/>
            <a:ext cx="68580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Click on the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Apply Now</a:t>
            </a: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” button on 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www.tnpromise.gov</a:t>
            </a:r>
          </a:p>
        </p:txBody>
      </p:sp>
      <p:sp>
        <p:nvSpPr>
          <p:cNvPr id="7" name="Rectangle 6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</p:spTree>
    <p:extLst>
      <p:ext uri="{BB962C8B-B14F-4D97-AF65-F5344CB8AC3E}">
        <p14:creationId xmlns:p14="http://schemas.microsoft.com/office/powerpoint/2010/main" val="9174478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489725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472034" y="1219201"/>
            <a:ext cx="8229600" cy="4572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Click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Create a Log in</a:t>
            </a: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” to create an account.</a:t>
            </a:r>
          </a:p>
        </p:txBody>
      </p:sp>
      <p:sp>
        <p:nvSpPr>
          <p:cNvPr id="12" name="Rectangle 11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3" t="8115" r="18873" b="44958"/>
          <a:stretch/>
        </p:blipFill>
        <p:spPr bwMode="auto">
          <a:xfrm>
            <a:off x="228600" y="1981200"/>
            <a:ext cx="8672066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8148303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283255"/>
            <a:ext cx="1295400" cy="49854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752600"/>
          </a:xfrm>
          <a:prstGeom prst="rect">
            <a:avLst/>
          </a:prstGeom>
          <a:solidFill>
            <a:srgbClr val="94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2400"/>
          </a:p>
        </p:txBody>
      </p:sp>
      <p:sp>
        <p:nvSpPr>
          <p:cNvPr id="5" name="TextBox 4"/>
          <p:cNvSpPr txBox="1"/>
          <p:nvPr/>
        </p:nvSpPr>
        <p:spPr>
          <a:xfrm>
            <a:off x="266700" y="24384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149" y="2098745"/>
            <a:ext cx="9010650" cy="46830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Right Arrow 6"/>
          <p:cNvSpPr/>
          <p:nvPr/>
        </p:nvSpPr>
        <p:spPr>
          <a:xfrm>
            <a:off x="1447800" y="3581400"/>
            <a:ext cx="762000" cy="19186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Left Arrow 7"/>
          <p:cNvSpPr/>
          <p:nvPr/>
        </p:nvSpPr>
        <p:spPr>
          <a:xfrm>
            <a:off x="4953000" y="4724400"/>
            <a:ext cx="609600" cy="1524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Left Arrow 8"/>
          <p:cNvSpPr/>
          <p:nvPr/>
        </p:nvSpPr>
        <p:spPr>
          <a:xfrm>
            <a:off x="4953000" y="5105400"/>
            <a:ext cx="609600" cy="228600"/>
          </a:xfrm>
          <a:prstGeom prst="lef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13854" y="152400"/>
            <a:ext cx="90539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TN Promise Application Process</a:t>
            </a:r>
          </a:p>
          <a:p>
            <a:pPr algn="ctr"/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TSAC Student Portal</a:t>
            </a:r>
          </a:p>
        </p:txBody>
      </p:sp>
    </p:spTree>
    <p:extLst>
      <p:ext uri="{BB962C8B-B14F-4D97-AF65-F5344CB8AC3E}">
        <p14:creationId xmlns:p14="http://schemas.microsoft.com/office/powerpoint/2010/main" val="3703106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283255"/>
            <a:ext cx="1295400" cy="49854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752600"/>
          </a:xfrm>
          <a:prstGeom prst="rect">
            <a:avLst/>
          </a:prstGeom>
          <a:solidFill>
            <a:srgbClr val="94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700" y="24384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725" y="1905000"/>
            <a:ext cx="8972550" cy="487816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13854" y="152400"/>
            <a:ext cx="9053945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TN Promise Application Process</a:t>
            </a:r>
          </a:p>
          <a:p>
            <a:pPr algn="ctr"/>
            <a:r>
              <a:rPr lang="en-US" sz="4400" dirty="0">
                <a:solidFill>
                  <a:schemeClr val="bg1">
                    <a:lumMod val="50000"/>
                  </a:schemeClr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TSAC Student Portal</a:t>
            </a:r>
          </a:p>
        </p:txBody>
      </p:sp>
    </p:spTree>
    <p:extLst>
      <p:ext uri="{BB962C8B-B14F-4D97-AF65-F5344CB8AC3E}">
        <p14:creationId xmlns:p14="http://schemas.microsoft.com/office/powerpoint/2010/main" val="424212628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535250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399" y="1222039"/>
            <a:ext cx="8229600" cy="8391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Click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Click here to log in.”</a:t>
            </a:r>
          </a:p>
          <a:p>
            <a:pPr marL="0" indent="0" algn="ctr">
              <a:buNone/>
            </a:pPr>
            <a:endParaRPr lang="en-US" sz="2400" dirty="0">
              <a:solidFill>
                <a:srgbClr val="253746"/>
              </a:solidFill>
              <a:latin typeface="Franklin Gothic Heavy" panose="020B0903020102020204" pitchFamily="34" charset="0"/>
            </a:endParaRP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898" y="1828800"/>
            <a:ext cx="7848599" cy="43114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522549603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535250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399" y="1222039"/>
            <a:ext cx="8229600" cy="8391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Enter the username created and click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Log In</a:t>
            </a: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”.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573" t="8115" r="18873" b="44958"/>
          <a:stretch/>
        </p:blipFill>
        <p:spPr bwMode="auto">
          <a:xfrm>
            <a:off x="228600" y="1981200"/>
            <a:ext cx="8672066" cy="3657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9046688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535250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399" y="1222039"/>
            <a:ext cx="8229600" cy="8391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Answer your challenge questions and click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Continue</a:t>
            </a: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”.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081" y="1905000"/>
            <a:ext cx="7795833" cy="420130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32481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535250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399" y="1222039"/>
            <a:ext cx="8229600" cy="8391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You will see the image you selected. Enter your password and click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Log In</a:t>
            </a: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”.</a:t>
            </a:r>
          </a:p>
        </p:txBody>
      </p:sp>
      <p:pic>
        <p:nvPicPr>
          <p:cNvPr id="10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3842" y="2061210"/>
            <a:ext cx="6208713" cy="402103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8905468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535250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399" y="1222039"/>
            <a:ext cx="8229600" cy="8391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Click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Apply for Scholarships</a:t>
            </a: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” to access online portal applications for Tennessee Promise and other scholarships.</a:t>
            </a:r>
          </a:p>
        </p:txBody>
      </p:sp>
      <p:pic>
        <p:nvPicPr>
          <p:cNvPr id="11" name="Picture 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33498" y="2541269"/>
            <a:ext cx="6477000" cy="38114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Oval 1"/>
          <p:cNvSpPr/>
          <p:nvPr/>
        </p:nvSpPr>
        <p:spPr>
          <a:xfrm>
            <a:off x="1676400" y="3575403"/>
            <a:ext cx="1524000" cy="23459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7081990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535250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399" y="1222039"/>
            <a:ext cx="8229600" cy="8391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Scroll down page and click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Tennessee Promise Application</a:t>
            </a: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”.</a:t>
            </a: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811" t="9567" r="10317" b="4892"/>
          <a:stretch/>
        </p:blipFill>
        <p:spPr bwMode="auto">
          <a:xfrm>
            <a:off x="540072" y="2042160"/>
            <a:ext cx="7841928" cy="46634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>
            <a:off x="762000" y="6471003"/>
            <a:ext cx="2971799" cy="31079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30925528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535250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399" y="1222039"/>
            <a:ext cx="8229600" cy="8391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Click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I Agree</a:t>
            </a: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” to proceed to the application. </a:t>
            </a: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154" t="9568" r="16505" b="37138"/>
          <a:stretch/>
        </p:blipFill>
        <p:spPr bwMode="auto">
          <a:xfrm>
            <a:off x="152400" y="2133600"/>
            <a:ext cx="8761863" cy="389859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3" name="Oval 12"/>
          <p:cNvSpPr/>
          <p:nvPr/>
        </p:nvSpPr>
        <p:spPr>
          <a:xfrm>
            <a:off x="1752601" y="5334000"/>
            <a:ext cx="2971799" cy="31079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3908423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72400" y="6283255"/>
            <a:ext cx="1295400" cy="498545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0" y="0"/>
            <a:ext cx="9144000" cy="1752600"/>
          </a:xfrm>
          <a:prstGeom prst="rect">
            <a:avLst/>
          </a:prstGeom>
          <a:solidFill>
            <a:srgbClr val="94FA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266700" y="2438400"/>
            <a:ext cx="86106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dirty="0">
              <a:solidFill>
                <a:schemeClr val="bg1">
                  <a:lumMod val="50000"/>
                </a:schemeClr>
              </a:solidFill>
              <a:latin typeface="Open Sans Semibold" panose="020B0706030804020204" pitchFamily="34" charset="0"/>
              <a:ea typeface="Open Sans Semibold" panose="020B0706030804020204" pitchFamily="34" charset="0"/>
              <a:cs typeface="Open Sans Semibold" panose="020B0706030804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3854" y="152400"/>
            <a:ext cx="9053945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TN Promise Application Process</a:t>
            </a:r>
          </a:p>
          <a:p>
            <a:pPr algn="ctr"/>
            <a:r>
              <a:rPr lang="en-US" sz="4800" dirty="0">
                <a:solidFill>
                  <a:schemeClr val="bg1">
                    <a:lumMod val="50000"/>
                  </a:schemeClr>
                </a:solidFill>
                <a:latin typeface="+mj-lt"/>
                <a:ea typeface="Open Sans Semibold" panose="020B0706030804020204" pitchFamily="34" charset="0"/>
                <a:cs typeface="Open Sans Semibold" panose="020B0706030804020204" pitchFamily="34" charset="0"/>
              </a:rPr>
              <a:t>TSAC Student Portal</a:t>
            </a:r>
          </a:p>
        </p:txBody>
      </p:sp>
      <p:pic>
        <p:nvPicPr>
          <p:cNvPr id="8194" name="Picture 2" descr="C:\Users\cb05508\AppData\Local\Microsoft\Windows\Temporary Internet Files\Content.Outlook\VD1XUUTW\4TNP App Student Section for Kate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793945"/>
            <a:ext cx="9144000" cy="453065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06155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535250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399" y="1222039"/>
            <a:ext cx="8229600" cy="839171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Answer several questions and click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Continue</a:t>
            </a: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” to submit application. </a:t>
            </a: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9568" b="4851"/>
          <a:stretch/>
        </p:blipFill>
        <p:spPr bwMode="auto">
          <a:xfrm>
            <a:off x="76200" y="2026920"/>
            <a:ext cx="8931905" cy="42976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Oval 9"/>
          <p:cNvSpPr/>
          <p:nvPr/>
        </p:nvSpPr>
        <p:spPr>
          <a:xfrm>
            <a:off x="2743200" y="6059523"/>
            <a:ext cx="1790698" cy="341277"/>
          </a:xfrm>
          <a:prstGeom prst="ellipse">
            <a:avLst/>
          </a:prstGeom>
          <a:noFill/>
          <a:ln w="762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9819434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2" descr="Inline imag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4758" y="699911"/>
            <a:ext cx="7226883" cy="5562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Rectangle 7"/>
          <p:cNvSpPr/>
          <p:nvPr/>
        </p:nvSpPr>
        <p:spPr>
          <a:xfrm>
            <a:off x="723898" y="535250"/>
            <a:ext cx="7696200" cy="6019800"/>
          </a:xfrm>
          <a:prstGeom prst="rect">
            <a:avLst/>
          </a:prstGeom>
          <a:solidFill>
            <a:schemeClr val="bg1">
              <a:alpha val="93000"/>
            </a:schemeClr>
          </a:solidFill>
          <a:ln>
            <a:noFill/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419099" y="212084"/>
            <a:ext cx="84582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Tennessee Promise Application Portal</a:t>
            </a: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533399" y="914400"/>
            <a:ext cx="8229600" cy="1524000"/>
          </a:xfrm>
          <a:prstGeom prst="rect">
            <a:avLst/>
          </a:prstGeom>
        </p:spPr>
        <p:txBody>
          <a:bodyPr/>
          <a:lstStyle>
            <a:lvl1pPr marL="342900" indent="-3429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3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742950" indent="-28575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–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»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Congratulations, you’ve successfully submitted your application. When you click “</a:t>
            </a:r>
            <a:r>
              <a:rPr lang="en-US" sz="2400" dirty="0">
                <a:solidFill>
                  <a:srgbClr val="D81E05"/>
                </a:solidFill>
                <a:latin typeface="Franklin Gothic Heavy" panose="020B0903020102020204" pitchFamily="34" charset="0"/>
              </a:rPr>
              <a:t>OK</a:t>
            </a:r>
            <a:r>
              <a:rPr lang="en-US" sz="2400" dirty="0">
                <a:solidFill>
                  <a:srgbClr val="253746"/>
                </a:solidFill>
                <a:latin typeface="Franklin Gothic Heavy" panose="020B0903020102020204" pitchFamily="34" charset="0"/>
              </a:rPr>
              <a:t>”, a PDF of the application will appear for you print/save for your records only. Please do NOT mail PDF to TSAC. </a:t>
            </a:r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8042" t="11735" r="17764" b="32836"/>
          <a:stretch/>
        </p:blipFill>
        <p:spPr bwMode="auto">
          <a:xfrm>
            <a:off x="381000" y="2590800"/>
            <a:ext cx="8352431" cy="405478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49121149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Custom 8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51B5E1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8968</TotalTime>
  <Words>219</Words>
  <Application>Microsoft Office PowerPoint</Application>
  <PresentationFormat>On-screen Show (4:3)</PresentationFormat>
  <Paragraphs>28</Paragraphs>
  <Slides>14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14</vt:i4>
      </vt:variant>
    </vt:vector>
  </HeadingPairs>
  <TitlesOfParts>
    <vt:vector size="19" baseType="lpstr">
      <vt:lpstr>Arial</vt:lpstr>
      <vt:lpstr>Calibri</vt:lpstr>
      <vt:lpstr>Franklin Gothic Heavy</vt:lpstr>
      <vt:lpstr>Open Sans Semibold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RSC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Randy Boyd</dc:creator>
  <cp:lastModifiedBy>SHANNON L MARSZALEK</cp:lastModifiedBy>
  <cp:revision>288</cp:revision>
  <cp:lastPrinted>2014-08-11T20:13:53Z</cp:lastPrinted>
  <dcterms:created xsi:type="dcterms:W3CDTF">2013-09-02T07:20:26Z</dcterms:created>
  <dcterms:modified xsi:type="dcterms:W3CDTF">2020-10-02T14:42:51Z</dcterms:modified>
</cp:coreProperties>
</file>