
<file path=[Content_Types].xml><?xml version="1.0" encoding="utf-8"?>
<Types xmlns="http://schemas.openxmlformats.org/package/2006/content-types">
  <Default Extension="jpeg" ContentType="image/jpeg"/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96" r:id="rId1"/>
  </p:sldMasterIdLst>
  <p:notesMasterIdLst>
    <p:notesMasterId r:id="rId14"/>
  </p:notesMasterIdLst>
  <p:sldIdLst>
    <p:sldId id="258" r:id="rId2"/>
    <p:sldId id="260" r:id="rId3"/>
    <p:sldId id="261" r:id="rId4"/>
    <p:sldId id="262" r:id="rId5"/>
    <p:sldId id="263" r:id="rId6"/>
    <p:sldId id="277" r:id="rId7"/>
    <p:sldId id="265" r:id="rId8"/>
    <p:sldId id="275" r:id="rId9"/>
    <p:sldId id="268" r:id="rId10"/>
    <p:sldId id="271" r:id="rId11"/>
    <p:sldId id="272" r:id="rId12"/>
    <p:sldId id="273" r:id="rId13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0A7B99-0ECB-0A40-9038-CC2F9811C583}" v="6" dt="2023-03-06T22:34:44.60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94"/>
    <p:restoredTop sz="94475"/>
  </p:normalViewPr>
  <p:slideViewPr>
    <p:cSldViewPr snapToGrid="0" snapToObjects="1">
      <p:cViewPr varScale="1">
        <p:scale>
          <a:sx n="108" d="100"/>
          <a:sy n="108" d="100"/>
        </p:scale>
        <p:origin x="924" y="96"/>
      </p:cViewPr>
      <p:guideLst/>
    </p:cSldViewPr>
  </p:slideViewPr>
  <p:outlineViewPr>
    <p:cViewPr>
      <p:scale>
        <a:sx n="33" d="100"/>
        <a:sy n="33" d="100"/>
      </p:scale>
      <p:origin x="0" y="-442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72" d="100"/>
          <a:sy n="72" d="100"/>
        </p:scale>
        <p:origin x="3592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ERRI  LEE" userId="2ef9347b-ff8b-42b0-a02a-5a9aa65f7aa9" providerId="ADAL" clId="{390A7B99-0ECB-0A40-9038-CC2F9811C583}"/>
    <pc:docChg chg="modSld">
      <pc:chgData name="SHERRI  LEE" userId="2ef9347b-ff8b-42b0-a02a-5a9aa65f7aa9" providerId="ADAL" clId="{390A7B99-0ECB-0A40-9038-CC2F9811C583}" dt="2023-03-06T22:34:44.599" v="5"/>
      <pc:docMkLst>
        <pc:docMk/>
      </pc:docMkLst>
      <pc:sldChg chg="addSp delSp modSp modTransition modAnim">
        <pc:chgData name="SHERRI  LEE" userId="2ef9347b-ff8b-42b0-a02a-5a9aa65f7aa9" providerId="ADAL" clId="{390A7B99-0ECB-0A40-9038-CC2F9811C583}" dt="2023-03-06T22:30:14.170" v="1"/>
        <pc:sldMkLst>
          <pc:docMk/>
          <pc:sldMk cId="3575638379" sldId="262"/>
        </pc:sldMkLst>
        <pc:picChg chg="add mod">
          <ac:chgData name="SHERRI  LEE" userId="2ef9347b-ff8b-42b0-a02a-5a9aa65f7aa9" providerId="ADAL" clId="{390A7B99-0ECB-0A40-9038-CC2F9811C583}" dt="2023-03-06T22:30:14.170" v="1"/>
          <ac:picMkLst>
            <pc:docMk/>
            <pc:sldMk cId="3575638379" sldId="262"/>
            <ac:picMk id="3" creationId="{B9F2A88D-22BA-2E96-D5D3-AAF509374B57}"/>
          </ac:picMkLst>
        </pc:picChg>
        <pc:picChg chg="del">
          <ac:chgData name="SHERRI  LEE" userId="2ef9347b-ff8b-42b0-a02a-5a9aa65f7aa9" providerId="ADAL" clId="{390A7B99-0ECB-0A40-9038-CC2F9811C583}" dt="2023-03-06T22:29:22.481" v="0"/>
          <ac:picMkLst>
            <pc:docMk/>
            <pc:sldMk cId="3575638379" sldId="262"/>
            <ac:picMk id="7" creationId="{9AA0ADD5-5BB7-3D43-91B5-40C702D3C02A}"/>
          </ac:picMkLst>
        </pc:picChg>
      </pc:sldChg>
      <pc:sldChg chg="addSp delSp modSp modTransition modAnim">
        <pc:chgData name="SHERRI  LEE" userId="2ef9347b-ff8b-42b0-a02a-5a9aa65f7aa9" providerId="ADAL" clId="{390A7B99-0ECB-0A40-9038-CC2F9811C583}" dt="2023-03-06T22:34:44.599" v="5"/>
        <pc:sldMkLst>
          <pc:docMk/>
          <pc:sldMk cId="1858642508" sldId="263"/>
        </pc:sldMkLst>
        <pc:picChg chg="add del mod">
          <ac:chgData name="SHERRI  LEE" userId="2ef9347b-ff8b-42b0-a02a-5a9aa65f7aa9" providerId="ADAL" clId="{390A7B99-0ECB-0A40-9038-CC2F9811C583}" dt="2023-03-06T22:33:47.940" v="4"/>
          <ac:picMkLst>
            <pc:docMk/>
            <pc:sldMk cId="1858642508" sldId="263"/>
            <ac:picMk id="9" creationId="{F28B19F1-7964-79E4-6C26-90AB350517B2}"/>
          </ac:picMkLst>
        </pc:picChg>
        <pc:picChg chg="add mod">
          <ac:chgData name="SHERRI  LEE" userId="2ef9347b-ff8b-42b0-a02a-5a9aa65f7aa9" providerId="ADAL" clId="{390A7B99-0ECB-0A40-9038-CC2F9811C583}" dt="2023-03-06T22:34:44.599" v="5"/>
          <ac:picMkLst>
            <pc:docMk/>
            <pc:sldMk cId="1858642508" sldId="263"/>
            <ac:picMk id="10" creationId="{53C0F9AC-0370-0397-E601-3834DDE28520}"/>
          </ac:picMkLst>
        </pc:picChg>
        <pc:picChg chg="del">
          <ac:chgData name="SHERRI  LEE" userId="2ef9347b-ff8b-42b0-a02a-5a9aa65f7aa9" providerId="ADAL" clId="{390A7B99-0ECB-0A40-9038-CC2F9811C583}" dt="2023-03-06T22:32:16.998" v="2"/>
          <ac:picMkLst>
            <pc:docMk/>
            <pc:sldMk cId="1858642508" sldId="263"/>
            <ac:picMk id="13" creationId="{5F644028-D0CA-8C49-BDB0-4505EFC94AEB}"/>
          </ac:picMkLst>
        </pc:picChg>
      </pc:sldChg>
    </pc:docChg>
  </pc:docChgLst>
  <pc:docChgLst>
    <pc:chgData name="SHERRI  LEE" userId="2ef9347b-ff8b-42b0-a02a-5a9aa65f7aa9" providerId="ADAL" clId="{0F66542E-C250-4A8B-B124-DD28C5193541}"/>
    <pc:docChg chg="undo custSel modSld">
      <pc:chgData name="SHERRI  LEE" userId="2ef9347b-ff8b-42b0-a02a-5a9aa65f7aa9" providerId="ADAL" clId="{0F66542E-C250-4A8B-B124-DD28C5193541}" dt="2023-03-07T18:16:47.700" v="168" actId="20577"/>
      <pc:docMkLst>
        <pc:docMk/>
      </pc:docMkLst>
      <pc:sldChg chg="modSp mod">
        <pc:chgData name="SHERRI  LEE" userId="2ef9347b-ff8b-42b0-a02a-5a9aa65f7aa9" providerId="ADAL" clId="{0F66542E-C250-4A8B-B124-DD28C5193541}" dt="2023-03-07T18:16:47.700" v="168" actId="20577"/>
        <pc:sldMkLst>
          <pc:docMk/>
          <pc:sldMk cId="3098441336" sldId="265"/>
        </pc:sldMkLst>
        <pc:spChg chg="mod">
          <ac:chgData name="SHERRI  LEE" userId="2ef9347b-ff8b-42b0-a02a-5a9aa65f7aa9" providerId="ADAL" clId="{0F66542E-C250-4A8B-B124-DD28C5193541}" dt="2023-03-07T18:16:47.700" v="168" actId="20577"/>
          <ac:spMkLst>
            <pc:docMk/>
            <pc:sldMk cId="3098441336" sldId="265"/>
            <ac:spMk id="3" creationId="{AF4DA5D4-53C6-4044-A387-32C37928A350}"/>
          </ac:spMkLst>
        </pc:spChg>
      </pc:sldChg>
      <pc:sldChg chg="modSp mod">
        <pc:chgData name="SHERRI  LEE" userId="2ef9347b-ff8b-42b0-a02a-5a9aa65f7aa9" providerId="ADAL" clId="{0F66542E-C250-4A8B-B124-DD28C5193541}" dt="2023-03-06T17:27:08.186" v="1" actId="20577"/>
        <pc:sldMkLst>
          <pc:docMk/>
          <pc:sldMk cId="2369773727" sldId="275"/>
        </pc:sldMkLst>
        <pc:spChg chg="mod">
          <ac:chgData name="SHERRI  LEE" userId="2ef9347b-ff8b-42b0-a02a-5a9aa65f7aa9" providerId="ADAL" clId="{0F66542E-C250-4A8B-B124-DD28C5193541}" dt="2023-03-06T17:27:08.186" v="1" actId="20577"/>
          <ac:spMkLst>
            <pc:docMk/>
            <pc:sldMk cId="2369773727" sldId="275"/>
            <ac:spMk id="4" creationId="{3E989906-E09F-594E-8836-01B87025F99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115A4D6-D0AA-0A45-B355-3201CAD6B6FD}" type="datetimeFigureOut">
              <a:rPr lang="en-US" smtClean="0"/>
              <a:t>3/7/2023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A7A5404-F08B-8749-B9E5-EF2FD27F51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1360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7A5404-F08B-8749-B9E5-EF2FD27F512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4072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7A5404-F08B-8749-B9E5-EF2FD27F512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4762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FFB9B-9FB8-469E-96F9-4D32314110B6}" type="datetimeFigureOut">
              <a:rPr lang="en-US" smtClean="0"/>
              <a:t>3/7/2023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5196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3/7/2023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271251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smtClean="0"/>
              <a:t>3/7/2023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647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3/7/2023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0227692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3/7/2023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48735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smtClean="0"/>
              <a:t>3/7/2023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2887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smtClean="0"/>
              <a:t>3/7/2023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829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3/7/2023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0604181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smtClean="0"/>
              <a:t>3/7/2023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737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3/7/2023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465086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3/7/2023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4786707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3/7/2023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8819256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3/7/2023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8195834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smtClean="0"/>
              <a:t>3/7/2023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028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3/7/2023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1678734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3/7/2023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3796757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C35BB1C6-BF8F-4481-8AB2-603A1C8A906A}" type="datetimeFigureOut">
              <a:rPr lang="en-US" smtClean="0"/>
              <a:t>3/7/2023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048046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3/7/2023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2936250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3/7/2023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111495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smtClean="0"/>
              <a:t>3/7/2023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0899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2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smtClean="0"/>
              <a:t>3/7/2023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376439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97" r:id="rId1"/>
    <p:sldLayoutId id="2147483898" r:id="rId2"/>
    <p:sldLayoutId id="2147483899" r:id="rId3"/>
    <p:sldLayoutId id="2147483900" r:id="rId4"/>
    <p:sldLayoutId id="2147483901" r:id="rId5"/>
    <p:sldLayoutId id="2147483902" r:id="rId6"/>
    <p:sldLayoutId id="2147483903" r:id="rId7"/>
    <p:sldLayoutId id="2147483904" r:id="rId8"/>
    <p:sldLayoutId id="2147483905" r:id="rId9"/>
    <p:sldLayoutId id="2147483906" r:id="rId10"/>
    <p:sldLayoutId id="2147483907" r:id="rId11"/>
    <p:sldLayoutId id="2147483908" r:id="rId12"/>
    <p:sldLayoutId id="2147483909" r:id="rId13"/>
    <p:sldLayoutId id="2147483910" r:id="rId14"/>
    <p:sldLayoutId id="2147483911" r:id="rId15"/>
    <p:sldLayoutId id="2147483912" r:id="rId16"/>
    <p:sldLayoutId id="2147483913" r:id="rId17"/>
    <p:sldLayoutId id="2147483914" r:id="rId18"/>
    <p:sldLayoutId id="2147483915" r:id="rId19"/>
    <p:sldLayoutId id="2147483916" r:id="rId20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8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5.pn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video" Target="../media/media11.mp4"/><Relationship Id="rId1" Type="http://schemas.microsoft.com/office/2007/relationships/media" Target="../media/media11.mp4"/><Relationship Id="rId5" Type="http://schemas.openxmlformats.org/officeDocument/2006/relationships/image" Target="../media/image8.png"/><Relationship Id="rId4" Type="http://schemas.openxmlformats.org/officeDocument/2006/relationships/hyperlink" Target="mailto:ClemmensenRK@scsk12.org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5.png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11.png"/><Relationship Id="rId5" Type="http://schemas.openxmlformats.org/officeDocument/2006/relationships/hyperlink" Target="https://forms.office.com/r/sQVYZLW03H" TargetMode="External"/><Relationship Id="rId4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C96B4-2F93-3A46-BECA-8F197E784B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COURSE SELECTION </a:t>
            </a:r>
            <a:br>
              <a:rPr lang="en-US" dirty="0"/>
            </a:br>
            <a:r>
              <a:rPr lang="en-US" dirty="0"/>
              <a:t>PRE-REGISTRATION 2023</a:t>
            </a:r>
            <a:br>
              <a:rPr lang="en-US" dirty="0"/>
            </a:br>
            <a:r>
              <a:rPr lang="en-US" sz="3200" dirty="0"/>
              <a:t>RISING 10</a:t>
            </a:r>
            <a:r>
              <a:rPr lang="en-US" sz="3200" baseline="30000" dirty="0"/>
              <a:t>TH</a:t>
            </a:r>
            <a:r>
              <a:rPr lang="en-US" sz="3200" dirty="0"/>
              <a:t> GRADE (NON-IB STUDENTS)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A00682-7F03-7446-9E37-9336493674E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Germantown High School – </a:t>
            </a:r>
            <a:r>
              <a:rPr lang="en-US" sz="1000" dirty="0"/>
              <a:t>updated</a:t>
            </a:r>
            <a:r>
              <a:rPr lang="en-US" dirty="0"/>
              <a:t> February 22, 2023</a:t>
            </a:r>
          </a:p>
          <a:p>
            <a:r>
              <a:rPr lang="en-US" dirty="0"/>
              <a:t>Ms. Lee (10</a:t>
            </a:r>
            <a:r>
              <a:rPr lang="en-US" baseline="30000" dirty="0"/>
              <a:t>th</a:t>
            </a:r>
            <a:r>
              <a:rPr lang="en-US" dirty="0"/>
              <a:t> Grade Counselor)</a:t>
            </a:r>
          </a:p>
        </p:txBody>
      </p:sp>
      <p:pic>
        <p:nvPicPr>
          <p:cNvPr id="1027" name="Picture 3">
            <a:extLst>
              <a:ext uri="{FF2B5EF4-FFF2-40B4-BE49-F238E27FC236}">
                <a16:creationId xmlns:a16="http://schemas.microsoft.com/office/drawing/2014/main" id="{53BE8D26-9410-4DC3-A7E1-F528501263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2109" y="4592690"/>
            <a:ext cx="1741457" cy="2184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FED8E12F-4D1A-03D6-C1C5-C9E56F2010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562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40286">
        <p14:reveal/>
      </p:transition>
    </mc:Choice>
    <mc:Fallback xmlns="">
      <p:transition spd="slow" advTm="4028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04A76-11E8-9D4C-801D-7F26A95A5C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GRADE LEVEL ADMINISTRATORS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E334DF-5DD2-2D46-8740-78D6595B782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1837766"/>
            <a:ext cx="10394707" cy="353682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dirty="0"/>
              <a:t>  9</a:t>
            </a:r>
            <a:r>
              <a:rPr lang="en-US" sz="3200" baseline="30000" dirty="0"/>
              <a:t>th</a:t>
            </a:r>
            <a:r>
              <a:rPr lang="en-US" sz="3200" dirty="0"/>
              <a:t> Grade – Mr. Longino</a:t>
            </a:r>
          </a:p>
          <a:p>
            <a:r>
              <a:rPr lang="en-US" sz="3200" dirty="0"/>
              <a:t>10</a:t>
            </a:r>
            <a:r>
              <a:rPr lang="en-US" sz="3200" baseline="30000" dirty="0"/>
              <a:t>th</a:t>
            </a:r>
            <a:r>
              <a:rPr lang="en-US" sz="3200" dirty="0"/>
              <a:t> Grade - Ms. Thomas/Dr. Payne</a:t>
            </a:r>
          </a:p>
          <a:p>
            <a:r>
              <a:rPr lang="en-US" sz="3200" dirty="0"/>
              <a:t>11</a:t>
            </a:r>
            <a:r>
              <a:rPr lang="en-US" sz="3200" baseline="30000" dirty="0"/>
              <a:t>th</a:t>
            </a:r>
            <a:r>
              <a:rPr lang="en-US" sz="3200" dirty="0"/>
              <a:t> Grade – Dr. Gore</a:t>
            </a:r>
          </a:p>
          <a:p>
            <a:r>
              <a:rPr lang="en-US" sz="3200" dirty="0"/>
              <a:t>12</a:t>
            </a:r>
            <a:r>
              <a:rPr lang="en-US" sz="3200" baseline="30000" dirty="0"/>
              <a:t>th</a:t>
            </a:r>
            <a:r>
              <a:rPr lang="en-US" sz="3200" dirty="0"/>
              <a:t> Grade – Ms. Fayne</a:t>
            </a:r>
          </a:p>
          <a:p>
            <a:pPr algn="ctr"/>
            <a:endParaRPr lang="en-US" dirty="0"/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4B1BC98F-BBEE-D07B-51E9-B049C5325C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350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20398">
        <p14:reveal/>
      </p:transition>
    </mc:Choice>
    <mc:Fallback xmlns="">
      <p:transition spd="slow" advTm="2039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E9514D-1CD8-1743-BB62-2A353B708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119922"/>
            <a:ext cx="10396882" cy="1363492"/>
          </a:xfrm>
        </p:spPr>
        <p:txBody>
          <a:bodyPr/>
          <a:lstStyle/>
          <a:p>
            <a:r>
              <a:rPr lang="en-US" dirty="0"/>
              <a:t>GRADE LEVEL COUNSELORS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BB03A8-283C-C144-B053-A85B69D1305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7976" y="1483414"/>
            <a:ext cx="10394707" cy="3609286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3200" dirty="0"/>
              <a:t>  9</a:t>
            </a:r>
            <a:r>
              <a:rPr lang="en-US" sz="3200" baseline="30000" dirty="0"/>
              <a:t>th</a:t>
            </a:r>
            <a:r>
              <a:rPr lang="en-US" sz="3200" dirty="0"/>
              <a:t> Grade - Ms. Clemmensen</a:t>
            </a:r>
          </a:p>
          <a:p>
            <a:r>
              <a:rPr lang="en-US" sz="3200" dirty="0"/>
              <a:t>10</a:t>
            </a:r>
            <a:r>
              <a:rPr lang="en-US" sz="3200" baseline="30000" dirty="0"/>
              <a:t>th</a:t>
            </a:r>
            <a:r>
              <a:rPr lang="en-US" sz="3200" dirty="0"/>
              <a:t> Grade - Ms. Lee</a:t>
            </a:r>
          </a:p>
          <a:p>
            <a:r>
              <a:rPr lang="en-US" sz="3200" dirty="0"/>
              <a:t>11</a:t>
            </a:r>
            <a:r>
              <a:rPr lang="en-US" sz="3200" baseline="30000" dirty="0"/>
              <a:t>th</a:t>
            </a:r>
            <a:r>
              <a:rPr lang="en-US" sz="3200" dirty="0"/>
              <a:t> Grade – Dr. Willingham</a:t>
            </a:r>
          </a:p>
          <a:p>
            <a:r>
              <a:rPr lang="en-US" sz="3200" dirty="0"/>
              <a:t>12</a:t>
            </a:r>
            <a:r>
              <a:rPr lang="en-US" sz="3200" baseline="30000" dirty="0"/>
              <a:t>th</a:t>
            </a:r>
            <a:r>
              <a:rPr lang="en-US" sz="3200" dirty="0"/>
              <a:t> Grade - Ms. Odom</a:t>
            </a:r>
          </a:p>
          <a:p>
            <a:r>
              <a:rPr lang="en-US" sz="3200" dirty="0"/>
              <a:t>College &amp; Career - Ms. Norman</a:t>
            </a:r>
          </a:p>
          <a:p>
            <a:r>
              <a:rPr lang="en-US" sz="3200" dirty="0"/>
              <a:t>IB Counselor – Ms. Morris </a:t>
            </a:r>
          </a:p>
          <a:p>
            <a:endParaRPr lang="en-US" sz="3200" dirty="0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7D8FE377-CA50-F803-61F5-03D8FFE61C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345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17995">
        <p14:reveal/>
      </p:transition>
    </mc:Choice>
    <mc:Fallback xmlns="">
      <p:transition spd="slow" advTm="1799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A11CAF-099E-724D-99FE-0F93B26A5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129509"/>
            <a:ext cx="10396882" cy="1003547"/>
          </a:xfrm>
        </p:spPr>
        <p:txBody>
          <a:bodyPr/>
          <a:lstStyle/>
          <a:p>
            <a:pPr algn="ctr"/>
            <a:r>
              <a:rPr lang="en-US" dirty="0"/>
              <a:t>TN GRADUATION REQUIREMENTS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7826FC18-E6CF-2A4F-94BD-91091DD14E46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018469130"/>
              </p:ext>
            </p:extLst>
          </p:nvPr>
        </p:nvGraphicFramePr>
        <p:xfrm>
          <a:off x="685800" y="1133056"/>
          <a:ext cx="10394949" cy="48780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0565">
                  <a:extLst>
                    <a:ext uri="{9D8B030D-6E8A-4147-A177-3AD203B41FA5}">
                      <a16:colId xmlns:a16="http://schemas.microsoft.com/office/drawing/2014/main" val="2822946262"/>
                    </a:ext>
                  </a:extLst>
                </a:gridCol>
                <a:gridCol w="1417983">
                  <a:extLst>
                    <a:ext uri="{9D8B030D-6E8A-4147-A177-3AD203B41FA5}">
                      <a16:colId xmlns:a16="http://schemas.microsoft.com/office/drawing/2014/main" val="1756382154"/>
                    </a:ext>
                  </a:extLst>
                </a:gridCol>
                <a:gridCol w="7436401">
                  <a:extLst>
                    <a:ext uri="{9D8B030D-6E8A-4147-A177-3AD203B41FA5}">
                      <a16:colId xmlns:a16="http://schemas.microsoft.com/office/drawing/2014/main" val="381514577"/>
                    </a:ext>
                  </a:extLst>
                </a:gridCol>
              </a:tblGrid>
              <a:tr h="422550">
                <a:tc>
                  <a:txBody>
                    <a:bodyPr/>
                    <a:lstStyle/>
                    <a:p>
                      <a:r>
                        <a:rPr lang="en-US" dirty="0"/>
                        <a:t>Subject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Credits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Required Classes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5647196"/>
                  </a:ext>
                </a:extLst>
              </a:tr>
              <a:tr h="422550">
                <a:tc>
                  <a:txBody>
                    <a:bodyPr/>
                    <a:lstStyle/>
                    <a:p>
                      <a:r>
                        <a:rPr lang="en-US" dirty="0"/>
                        <a:t>English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English I,  II, III, IV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130526"/>
                  </a:ext>
                </a:extLst>
              </a:tr>
              <a:tr h="422550">
                <a:tc>
                  <a:txBody>
                    <a:bodyPr/>
                    <a:lstStyle/>
                    <a:p>
                      <a:r>
                        <a:rPr lang="en-US" dirty="0"/>
                        <a:t>Math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Algebra I, Geometry,  Algebra II, and a Senior Math class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2736061"/>
                  </a:ext>
                </a:extLst>
              </a:tr>
              <a:tr h="422550">
                <a:tc>
                  <a:txBody>
                    <a:bodyPr/>
                    <a:lstStyle/>
                    <a:p>
                      <a:r>
                        <a:rPr lang="en-US" dirty="0"/>
                        <a:t>Science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Lab Science, Biology I, Chemistry or Physics, or an equivalent class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224859"/>
                  </a:ext>
                </a:extLst>
              </a:tr>
              <a:tr h="422550">
                <a:tc>
                  <a:txBody>
                    <a:bodyPr/>
                    <a:lstStyle/>
                    <a:p>
                      <a:r>
                        <a:rPr lang="en-US" dirty="0"/>
                        <a:t>Social Studies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World History/Geo., Personal Finance, US History &amp; Economics/US Gov’t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076335"/>
                  </a:ext>
                </a:extLst>
              </a:tr>
              <a:tr h="422550">
                <a:tc>
                  <a:txBody>
                    <a:bodyPr/>
                    <a:lstStyle/>
                    <a:p>
                      <a:r>
                        <a:rPr lang="en-US" dirty="0"/>
                        <a:t>Wellness/PE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Lifetime Wellness and Lifetime Sports or AJROTC I and II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076446"/>
                  </a:ext>
                </a:extLst>
              </a:tr>
              <a:tr h="422550">
                <a:tc>
                  <a:txBody>
                    <a:bodyPr/>
                    <a:lstStyle/>
                    <a:p>
                      <a:r>
                        <a:rPr lang="en-US" dirty="0"/>
                        <a:t>World Lang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Same Language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629505"/>
                  </a:ext>
                </a:extLst>
              </a:tr>
              <a:tr h="422550">
                <a:tc>
                  <a:txBody>
                    <a:bodyPr/>
                    <a:lstStyle/>
                    <a:p>
                      <a:r>
                        <a:rPr lang="en-US" dirty="0"/>
                        <a:t>Fine 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Visual Art, Choir, Band, Orchestra, Theater, or similar class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2888170"/>
                  </a:ext>
                </a:extLst>
              </a:tr>
              <a:tr h="422550">
                <a:tc>
                  <a:txBody>
                    <a:bodyPr/>
                    <a:lstStyle/>
                    <a:p>
                      <a:r>
                        <a:rPr lang="en-US" dirty="0"/>
                        <a:t>Elective Focus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 the same career/vocational area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607761"/>
                  </a:ext>
                </a:extLst>
              </a:tr>
              <a:tr h="550395">
                <a:tc>
                  <a:txBody>
                    <a:bodyPr/>
                    <a:lstStyle/>
                    <a:p>
                      <a:r>
                        <a:rPr lang="en-US" dirty="0"/>
                        <a:t>TOTAL: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CORE CREDITS, a passing Civics Test score and an ACT score to graduate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7981271"/>
                  </a:ext>
                </a:extLst>
              </a:tr>
            </a:tbl>
          </a:graphicData>
        </a:graphic>
      </p:graphicFrame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B9F2A88D-22BA-2E96-D5D3-AAF509374B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638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37418">
        <p14:reveal/>
      </p:transition>
    </mc:Choice>
    <mc:Fallback xmlns="">
      <p:transition spd="slow" advTm="3741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A048E-D3E6-CC4A-B7AC-08B6BF63D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MSCS PROMOTION REQUIREMENTS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022FD6-BAFE-5A4F-B3C7-C936DA3295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</a:t>
            </a:r>
            <a:r>
              <a:rPr lang="en-US" baseline="30000" dirty="0"/>
              <a:t>th</a:t>
            </a:r>
            <a:r>
              <a:rPr lang="en-US" dirty="0"/>
              <a:t> grade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09F06E-8F4C-EB43-8584-EDCFF922E6BA}"/>
              </a:ext>
            </a:extLst>
          </p:cNvPr>
          <p:cNvSpPr>
            <a:spLocks noGrp="1"/>
          </p:cNvSpPr>
          <p:nvPr>
            <p:ph type="body" sz="half" idx="15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r>
              <a:rPr lang="en-US" sz="2000" dirty="0"/>
              <a:t>To be promoted to a sophomore:</a:t>
            </a:r>
          </a:p>
          <a:p>
            <a:r>
              <a:rPr lang="en-US" sz="2000" dirty="0"/>
              <a:t>You must earn a minimum of five (5) credits, including</a:t>
            </a:r>
          </a:p>
          <a:p>
            <a:r>
              <a:rPr lang="en-US" sz="2000" dirty="0"/>
              <a:t> English 9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DB23B63-1535-2248-8FF9-FE0A4E0477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11</a:t>
            </a:r>
            <a:r>
              <a:rPr lang="en-US" baseline="30000" dirty="0"/>
              <a:t>th</a:t>
            </a:r>
            <a:r>
              <a:rPr lang="en-US" dirty="0"/>
              <a:t> grade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FF93AE7-7C12-D847-9B28-8616B4BF2A65}"/>
              </a:ext>
            </a:extLst>
          </p:cNvPr>
          <p:cNvSpPr>
            <a:spLocks noGrp="1"/>
          </p:cNvSpPr>
          <p:nvPr>
            <p:ph type="body" sz="half" idx="16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r>
              <a:rPr lang="en-US" sz="2000" dirty="0"/>
              <a:t>To be promoted to a junior:</a:t>
            </a:r>
          </a:p>
          <a:p>
            <a:r>
              <a:rPr lang="en-US" sz="2000" dirty="0"/>
              <a:t>You must earn a minimum of eleven (11) credits, including </a:t>
            </a:r>
          </a:p>
          <a:p>
            <a:r>
              <a:rPr lang="en-US" sz="2000" dirty="0"/>
              <a:t>English 9 and English 10</a:t>
            </a:r>
          </a:p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D03C6B7-EE3F-434B-AF64-1AE0D95DE00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12</a:t>
            </a:r>
            <a:r>
              <a:rPr lang="en-US" baseline="30000" dirty="0"/>
              <a:t>th</a:t>
            </a:r>
            <a:r>
              <a:rPr lang="en-US" dirty="0"/>
              <a:t> grade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A2C4739-73C0-4244-9189-F70115E30F2C}"/>
              </a:ext>
            </a:extLst>
          </p:cNvPr>
          <p:cNvSpPr>
            <a:spLocks noGrp="1"/>
          </p:cNvSpPr>
          <p:nvPr>
            <p:ph type="body" sz="half" idx="17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r>
              <a:rPr lang="en-US" sz="2000" dirty="0"/>
              <a:t>To be promoted to a senior:</a:t>
            </a:r>
          </a:p>
          <a:p>
            <a:r>
              <a:rPr lang="en-US" sz="2000" dirty="0"/>
              <a:t>You must earn a minimum of sixteen (16) credits, including </a:t>
            </a:r>
          </a:p>
          <a:p>
            <a:r>
              <a:rPr lang="en-US" sz="2000" dirty="0"/>
              <a:t>English 9,  English 10, and English 11</a:t>
            </a:r>
          </a:p>
          <a:p>
            <a:endParaRPr lang="en-US" dirty="0"/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53C0F9AC-0370-0397-E601-3834DDE285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642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38653">
        <p14:reveal/>
      </p:transition>
    </mc:Choice>
    <mc:Fallback xmlns="">
      <p:transition spd="slow" advTm="3865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98911-A2E9-154B-A242-775E5A078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90053"/>
            <a:ext cx="10396882" cy="1158140"/>
          </a:xfrm>
        </p:spPr>
        <p:txBody>
          <a:bodyPr/>
          <a:lstStyle/>
          <a:p>
            <a:pPr algn="ctr"/>
            <a:r>
              <a:rPr lang="en-US" dirty="0"/>
              <a:t>POWERSCHOOL – GRADE HISTORY</a:t>
            </a:r>
          </a:p>
        </p:txBody>
      </p:sp>
      <p:pic>
        <p:nvPicPr>
          <p:cNvPr id="1031" name="Picture 7" descr="page1image47697568">
            <a:extLst>
              <a:ext uri="{FF2B5EF4-FFF2-40B4-BE49-F238E27FC236}">
                <a16:creationId xmlns:a16="http://schemas.microsoft.com/office/drawing/2014/main" id="{A7E19AAA-C2C3-F645-803C-84C13C6D25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7817" y="1248193"/>
            <a:ext cx="4481057" cy="5270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page1image47650080">
            <a:extLst>
              <a:ext uri="{FF2B5EF4-FFF2-40B4-BE49-F238E27FC236}">
                <a16:creationId xmlns:a16="http://schemas.microsoft.com/office/drawing/2014/main" id="{3693A2B4-333C-EF49-8AB9-5F0E4E72CB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1809" y="1248193"/>
            <a:ext cx="4592204" cy="5270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Video 3">
            <a:hlinkClick r:id="" action="ppaction://media"/>
            <a:extLst>
              <a:ext uri="{FF2B5EF4-FFF2-40B4-BE49-F238E27FC236}">
                <a16:creationId xmlns:a16="http://schemas.microsoft.com/office/drawing/2014/main" id="{B2AE9CB1-F015-4C1E-80C3-2AA094DF2AC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tretch>
            <a:fillRect/>
          </a:stretch>
        </p:blipFill>
        <p:spPr>
          <a:xfrm flipV="1">
            <a:off x="12335838" y="6631968"/>
            <a:ext cx="301375" cy="226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397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63554">
        <p14:reveal/>
      </p:transition>
    </mc:Choice>
    <mc:Fallback xmlns="">
      <p:transition spd="slow" advTm="6355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8C240-CB3B-4849-9A23-EFFB3D365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GHS - HONORS/AP POLICY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4DA5D4-53C6-4044-A387-32C37928A35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2014628"/>
            <a:ext cx="10394707" cy="4090144"/>
          </a:xfrm>
        </p:spPr>
        <p:txBody>
          <a:bodyPr>
            <a:noAutofit/>
          </a:bodyPr>
          <a:lstStyle/>
          <a:p>
            <a:r>
              <a:rPr lang="en-US" sz="2200" dirty="0"/>
              <a:t>Must earn a 90% or higher each semester in their standard-level class for the subject area to qualify for honors</a:t>
            </a:r>
          </a:p>
          <a:p>
            <a:endParaRPr lang="en-US" sz="2200" dirty="0"/>
          </a:p>
          <a:p>
            <a:r>
              <a:rPr lang="en-US" sz="2200" dirty="0"/>
              <a:t>Must have good conduct and attendance in school</a:t>
            </a:r>
          </a:p>
          <a:p>
            <a:endParaRPr lang="en-US" sz="2200" dirty="0"/>
          </a:p>
          <a:p>
            <a:r>
              <a:rPr lang="en-US" sz="2200" dirty="0"/>
              <a:t>Must earn an 80% or higher each semester in their honors-level class for the subject area to remain in honors</a:t>
            </a:r>
          </a:p>
          <a:p>
            <a:endParaRPr lang="en-US" sz="2200" dirty="0"/>
          </a:p>
          <a:p>
            <a:r>
              <a:rPr lang="en-US" sz="2200" dirty="0"/>
              <a:t>Or identified by the district as a candidate for honors-level classes </a:t>
            </a:r>
            <a:r>
              <a:rPr lang="en-US" sz="1800" i="1" dirty="0"/>
              <a:t>(</a:t>
            </a:r>
            <a:r>
              <a:rPr lang="en-US" sz="1800" i="1"/>
              <a:t>parents must </a:t>
            </a:r>
            <a:r>
              <a:rPr lang="en-US" sz="1800" i="1" dirty="0"/>
              <a:t>opt-out in PowerSchool and return an opt-out letter to your grade-level Counselor or you will be auto-enrolled in honors)</a:t>
            </a:r>
          </a:p>
          <a:p>
            <a:endParaRPr lang="en-US" sz="2200" dirty="0"/>
          </a:p>
          <a:p>
            <a:pPr marL="0" indent="0">
              <a:buNone/>
            </a:pPr>
            <a:endParaRPr lang="en-US" sz="2200" dirty="0"/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F399A73B-8357-E973-9241-A1A41E56B4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441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46556">
        <p14:reveal/>
      </p:transition>
    </mc:Choice>
    <mc:Fallback xmlns="">
      <p:transition spd="slow" advTm="4655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E9FC1-B135-4141-99D2-0D587B194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566058"/>
            <a:ext cx="10396882" cy="917358"/>
          </a:xfrm>
        </p:spPr>
        <p:txBody>
          <a:bodyPr/>
          <a:lstStyle/>
          <a:p>
            <a:pPr algn="ctr"/>
            <a:r>
              <a:rPr lang="en-US" dirty="0"/>
              <a:t>GHS CCTE/ELECTIVE FOCUS AREAS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8DE81-7E82-0844-9C0F-BB3254D2FC4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1886858"/>
            <a:ext cx="5088714" cy="3643084"/>
          </a:xfrm>
        </p:spPr>
        <p:txBody>
          <a:bodyPr>
            <a:noAutofit/>
          </a:bodyPr>
          <a:lstStyle/>
          <a:p>
            <a:r>
              <a:rPr lang="en-US" sz="2000" dirty="0"/>
              <a:t>Automotive Maintenance &amp; Light Repair</a:t>
            </a:r>
          </a:p>
          <a:p>
            <a:r>
              <a:rPr lang="en-US" sz="2000" dirty="0"/>
              <a:t>Construction Engineering  - Wood Work </a:t>
            </a:r>
          </a:p>
          <a:p>
            <a:r>
              <a:rPr lang="en-US" sz="2000" dirty="0"/>
              <a:t>Early Childhood Education - Teaching</a:t>
            </a:r>
          </a:p>
          <a:p>
            <a:r>
              <a:rPr lang="en-US" sz="2000" dirty="0"/>
              <a:t>Health Science - Sports Performance</a:t>
            </a:r>
          </a:p>
          <a:p>
            <a:r>
              <a:rPr lang="en-US" sz="2000" dirty="0"/>
              <a:t>Cosmetology - ($250 kit fee)</a:t>
            </a:r>
          </a:p>
          <a:p>
            <a:r>
              <a:rPr lang="en-US" sz="2000" dirty="0"/>
              <a:t>Army Junior Reserve Officer’s Training Corps</a:t>
            </a:r>
          </a:p>
          <a:p>
            <a:r>
              <a:rPr lang="en-US" sz="2000" dirty="0"/>
              <a:t>Fine Arts - Choir, Band, Orchestra, Theater, etc.</a:t>
            </a:r>
          </a:p>
          <a:p>
            <a:r>
              <a:rPr lang="en-US" sz="2000" dirty="0"/>
              <a:t> Advanced Placement - AP Classes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989906-E09F-594E-8836-01B87025F99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993971" y="1886857"/>
            <a:ext cx="5086538" cy="4123326"/>
          </a:xfrm>
        </p:spPr>
        <p:txBody>
          <a:bodyPr>
            <a:normAutofit fontScale="92500" lnSpcReduction="10000"/>
          </a:bodyPr>
          <a:lstStyle/>
          <a:p>
            <a:r>
              <a:rPr lang="en-US" sz="2200" dirty="0"/>
              <a:t>Criminal Justice - Policing</a:t>
            </a:r>
          </a:p>
          <a:p>
            <a:r>
              <a:rPr lang="en-US" sz="2200" dirty="0"/>
              <a:t>Entrepreneurship - Small Business</a:t>
            </a:r>
          </a:p>
          <a:p>
            <a:r>
              <a:rPr lang="en-US" sz="2200" dirty="0"/>
              <a:t>Marketing </a:t>
            </a:r>
            <a:r>
              <a:rPr lang="en-US" sz="2200" dirty="0" err="1"/>
              <a:t>Mgnt</a:t>
            </a:r>
            <a:r>
              <a:rPr lang="en-US" sz="2200" dirty="0"/>
              <a:t> - Sales/Advertising</a:t>
            </a:r>
          </a:p>
          <a:p>
            <a:r>
              <a:rPr lang="en-US" sz="2200" dirty="0"/>
              <a:t>Supply Chain </a:t>
            </a:r>
            <a:r>
              <a:rPr lang="en-US" sz="2200" dirty="0" err="1"/>
              <a:t>Mgnt</a:t>
            </a:r>
            <a:r>
              <a:rPr lang="en-US" sz="2200" dirty="0"/>
              <a:t> – Product Flow</a:t>
            </a:r>
          </a:p>
          <a:p>
            <a:r>
              <a:rPr lang="en-US" sz="2200" dirty="0"/>
              <a:t>Office Management</a:t>
            </a:r>
          </a:p>
          <a:p>
            <a:r>
              <a:rPr lang="en-US" sz="2200" dirty="0"/>
              <a:t>Business Management</a:t>
            </a:r>
          </a:p>
          <a:p>
            <a:r>
              <a:rPr lang="en-US" sz="2200" dirty="0"/>
              <a:t>Audio/Visual  - TV Production</a:t>
            </a:r>
          </a:p>
          <a:p>
            <a:r>
              <a:rPr lang="en-US" sz="2200" dirty="0"/>
              <a:t>Dietetics and Nutrition</a:t>
            </a:r>
          </a:p>
          <a:p>
            <a:r>
              <a:rPr lang="en-US" sz="2200" dirty="0"/>
              <a:t>Cybersecurity – Computers/Coding</a:t>
            </a:r>
          </a:p>
          <a:p>
            <a:r>
              <a:rPr lang="en-US" sz="2200" dirty="0"/>
              <a:t>Humanities/Liberal Arts - Psychology, Sociology, Literature, Mythology, etc.</a:t>
            </a:r>
          </a:p>
          <a:p>
            <a:endParaRPr lang="en-US" sz="2300" dirty="0"/>
          </a:p>
          <a:p>
            <a:endParaRPr lang="en-US" sz="23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A416B5B5-7195-E14F-BDD5-38467DBDC57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773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214235">
        <p14:reveal/>
      </p:transition>
    </mc:Choice>
    <mc:Fallback xmlns="">
      <p:transition spd="slow" advTm="21423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1D763-BAE5-D043-81F2-8532F0682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256303"/>
            <a:ext cx="10396882" cy="115814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GHS COURSE PRE-REGISTRATION FORM</a:t>
            </a:r>
          </a:p>
        </p:txBody>
      </p:sp>
      <p:pic>
        <p:nvPicPr>
          <p:cNvPr id="2049" name="Picture 1" descr="page1image47211456">
            <a:extLst>
              <a:ext uri="{FF2B5EF4-FFF2-40B4-BE49-F238E27FC236}">
                <a16:creationId xmlns:a16="http://schemas.microsoft.com/office/drawing/2014/main" id="{B7F7AE35-6D3A-C04D-968F-385A233F30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340" y="1236559"/>
            <a:ext cx="4453122" cy="5365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page1image47306224">
            <a:extLst>
              <a:ext uri="{FF2B5EF4-FFF2-40B4-BE49-F238E27FC236}">
                <a16:creationId xmlns:a16="http://schemas.microsoft.com/office/drawing/2014/main" id="{9046BBFA-12A4-9A49-958C-80F6A596F1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6481" y="1236560"/>
            <a:ext cx="4453122" cy="5365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B3B968B7-24B6-0542-AF18-A41C7B74819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457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24710">
        <p14:reveal/>
      </p:transition>
    </mc:Choice>
    <mc:Fallback xmlns="">
      <p:transition spd="slow" advTm="2471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27735-F36F-5347-8752-266E94E67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sz="7200" dirty="0"/>
            </a:br>
            <a:r>
              <a:rPr lang="en-US" sz="7200" dirty="0"/>
              <a:t>March 20, 2023</a:t>
            </a:r>
            <a:br>
              <a:rPr lang="en-US" sz="7200" dirty="0"/>
            </a:br>
            <a:r>
              <a:rPr lang="en-US" sz="7200" dirty="0"/>
              <a:t>at 2:15pm is the</a:t>
            </a:r>
            <a:br>
              <a:rPr lang="en-US" sz="7200" dirty="0"/>
            </a:br>
            <a:r>
              <a:rPr lang="en-US" sz="6000" dirty="0"/>
              <a:t>Deadline to Submit your Form</a:t>
            </a:r>
            <a:br>
              <a:rPr lang="en-US" sz="7200" dirty="0"/>
            </a:br>
            <a:endParaRPr lang="en-US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6EB3A3-8821-0345-BE75-F9B0E57C7AB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en-US" sz="3200" i="1" dirty="0"/>
              <a:t>Make sure you submit your course pre-registration form on your SCHOOL DEVICE (if possible) and with a parent signature!!!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582BF15C-E60A-E5AC-E6F0-C38864398C6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539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31358">
        <p14:reveal/>
      </p:transition>
    </mc:Choice>
    <mc:Fallback xmlns="">
      <p:transition spd="slow" advTm="3135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1A239-2579-C844-AC1F-B2A0C73FD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3" y="673608"/>
            <a:ext cx="10396882" cy="1151965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HOW TO CONTACT YOUR COUNSELOR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919C5E-A2CF-0B43-8CA6-93D50A24275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4087" y="1825573"/>
            <a:ext cx="10363826" cy="479112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3600" dirty="0"/>
          </a:p>
          <a:p>
            <a:pPr marL="0" indent="0" algn="ctr">
              <a:buNone/>
            </a:pPr>
            <a:r>
              <a:rPr lang="en-US" sz="3600" dirty="0"/>
              <a:t>Ms. </a:t>
            </a:r>
            <a:r>
              <a:rPr lang="en-US" sz="3600" dirty="0" err="1"/>
              <a:t>Clemmensen</a:t>
            </a:r>
            <a:r>
              <a:rPr lang="en-US" sz="3600" dirty="0"/>
              <a:t> (9</a:t>
            </a:r>
            <a:r>
              <a:rPr lang="en-US" sz="3600" baseline="30000" dirty="0"/>
              <a:t>th</a:t>
            </a:r>
            <a:r>
              <a:rPr lang="en-US" sz="3600" dirty="0"/>
              <a:t> Grade) </a:t>
            </a:r>
          </a:p>
          <a:p>
            <a:pPr marL="0" indent="0" algn="ctr">
              <a:buNone/>
            </a:pPr>
            <a:r>
              <a:rPr lang="en-US" sz="3600" dirty="0">
                <a:hlinkClick r:id="rId4"/>
              </a:rPr>
              <a:t>ClemmensenRK@scsk12.org</a:t>
            </a:r>
            <a:endParaRPr lang="en-US" sz="3600" dirty="0"/>
          </a:p>
          <a:p>
            <a:pPr marL="0" indent="0" algn="ctr">
              <a:buNone/>
            </a:pPr>
            <a:endParaRPr lang="en-US" sz="3600" dirty="0"/>
          </a:p>
          <a:p>
            <a:pPr marL="0" indent="0" algn="ctr">
              <a:buNone/>
            </a:pPr>
            <a:r>
              <a:rPr lang="en-US" sz="3600"/>
              <a:t>Guidance Office </a:t>
            </a:r>
            <a:r>
              <a:rPr lang="en-US" sz="3600" dirty="0"/>
              <a:t>Number</a:t>
            </a:r>
          </a:p>
          <a:p>
            <a:pPr marL="0" indent="0" algn="ctr">
              <a:buNone/>
            </a:pPr>
            <a:r>
              <a:rPr lang="en-US" sz="3600" dirty="0"/>
              <a:t>(901) 416-2302</a:t>
            </a:r>
          </a:p>
          <a:p>
            <a:pPr marL="0" indent="0" algn="ctr">
              <a:buNone/>
            </a:pPr>
            <a:endParaRPr lang="en-US" sz="3600" dirty="0"/>
          </a:p>
          <a:p>
            <a:pPr marL="0" indent="0" algn="ctr">
              <a:buNone/>
            </a:pPr>
            <a:endParaRPr lang="en-US" sz="5700" dirty="0"/>
          </a:p>
          <a:p>
            <a:pPr marL="0" indent="0" algn="ctr">
              <a:buNone/>
            </a:pPr>
            <a:endParaRPr lang="en-US" sz="57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Video 5">
            <a:hlinkClick r:id="" action="ppaction://media"/>
            <a:extLst>
              <a:ext uri="{FF2B5EF4-FFF2-40B4-BE49-F238E27FC236}">
                <a16:creationId xmlns:a16="http://schemas.microsoft.com/office/drawing/2014/main" id="{A96789B8-1820-46E0-9740-D37D3C22308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289604" y="6728288"/>
            <a:ext cx="172949" cy="12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232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16464">
        <p14:reveal/>
      </p:transition>
    </mc:Choice>
    <mc:Fallback xmlns="">
      <p:transition spd="slow" advTm="1646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DFB63-7230-F144-9F5F-F95D75B86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8000" dirty="0"/>
              <a:t>Go Red Devils!!!</a:t>
            </a:r>
            <a:br>
              <a:rPr lang="en-US" sz="8000" dirty="0"/>
            </a:br>
            <a:endParaRPr lang="en-US" sz="6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A37F83-0329-4942-B5CA-BE7A8B23142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pPr algn="ctr"/>
            <a:endParaRPr lang="en-US" sz="2800" i="1" dirty="0"/>
          </a:p>
          <a:p>
            <a:pPr algn="ctr"/>
            <a:endParaRPr lang="en-US" sz="2800" i="1" dirty="0"/>
          </a:p>
          <a:p>
            <a:pPr algn="ctr"/>
            <a:r>
              <a:rPr lang="en-US" sz="2800" i="1" dirty="0"/>
              <a:t>RISING SOPHOMORES</a:t>
            </a:r>
          </a:p>
          <a:p>
            <a:pPr algn="ctr"/>
            <a:r>
              <a:rPr lang="en-US" sz="2800" i="1" dirty="0"/>
              <a:t>COMPLETE THIS FORM WITH YOUR PARENT!!!</a:t>
            </a:r>
          </a:p>
          <a:p>
            <a:pPr algn="ctr"/>
            <a:r>
              <a:rPr lang="en-US" sz="2800" i="1" dirty="0"/>
              <a:t>LINK FOR COURSE PRE-REGISTRATION FORM:</a:t>
            </a:r>
          </a:p>
          <a:p>
            <a:pPr algn="ctr"/>
            <a:r>
              <a:rPr lang="en-US" sz="2200" dirty="0">
                <a:hlinkClick r:id="rId5"/>
              </a:rPr>
              <a:t>https://forms.office.com/r/sQVYZLW03H</a:t>
            </a:r>
            <a:endParaRPr lang="en-US" sz="2200" dirty="0"/>
          </a:p>
          <a:p>
            <a:pPr algn="ctr"/>
            <a:endParaRPr lang="en-US" sz="2200" dirty="0"/>
          </a:p>
          <a:p>
            <a:pPr algn="ctr"/>
            <a:endParaRPr lang="en-US" sz="2200" i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2C6AC6D-7675-1C4E-A4E5-E651192239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31509" y="2667000"/>
            <a:ext cx="1858876" cy="1261972"/>
          </a:xfrm>
          <a:prstGeom prst="rect">
            <a:avLst/>
          </a:prstGeom>
          <a:solidFill>
            <a:schemeClr val="bg1">
              <a:lumMod val="95000"/>
              <a:alpha val="0"/>
            </a:schemeClr>
          </a:solidFill>
          <a:effectLst>
            <a:outerShdw blurRad="50800" dir="5400000" algn="ctr" rotWithShape="0">
              <a:schemeClr val="tx1"/>
            </a:outerShdw>
            <a:softEdge rad="50800"/>
          </a:effectLst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F906FE01-A0E7-810F-B32C-33A0C15F4EA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79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29316">
        <p14:reveal/>
      </p:transition>
    </mc:Choice>
    <mc:Fallback xmlns="">
      <p:transition spd="slow" advTm="2931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{9ECA0AF0-F686-E840-9354-4CBA2D287FCC}tf10001057</Template>
  <TotalTime>35548</TotalTime>
  <Words>623</Words>
  <Application>Microsoft Office PowerPoint</Application>
  <PresentationFormat>Widescreen</PresentationFormat>
  <Paragraphs>115</Paragraphs>
  <Slides>12</Slides>
  <Notes>2</Notes>
  <HiddenSlides>0</HiddenSlides>
  <MMClips>12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Trebuchet MS</vt:lpstr>
      <vt:lpstr>Berlin</vt:lpstr>
      <vt:lpstr>COURSE SELECTION  PRE-REGISTRATION 2023 RISING 10TH GRADE (NON-IB STUDENTS)</vt:lpstr>
      <vt:lpstr>GRADE LEVEL ADMINISTRATORS</vt:lpstr>
      <vt:lpstr>GRADE LEVEL COUNSELORS</vt:lpstr>
      <vt:lpstr>TN GRADUATION REQUIREMENTS</vt:lpstr>
      <vt:lpstr>MSCS PROMOTION REQUIREMENTS</vt:lpstr>
      <vt:lpstr>POWERSCHOOL – GRADE HISTORY</vt:lpstr>
      <vt:lpstr>GHS - HONORS/AP POLICY</vt:lpstr>
      <vt:lpstr>GHS CCTE/ELECTIVE FOCUS AREAS</vt:lpstr>
      <vt:lpstr>GHS COURSE PRE-REGISTRATION FORM</vt:lpstr>
      <vt:lpstr> March 20, 2023 at 2:15pm is the Deadline to Submit your Form </vt:lpstr>
      <vt:lpstr>HOW TO CONTACT YOUR COUNSELOR</vt:lpstr>
      <vt:lpstr>Go Red Devils!!!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Course selection class meetings</dc:title>
  <dc:creator>SHERRI  LEE</dc:creator>
  <cp:lastModifiedBy>SHERRI  LEE</cp:lastModifiedBy>
  <cp:revision>156</cp:revision>
  <cp:lastPrinted>2022-02-02T17:05:03Z</cp:lastPrinted>
  <dcterms:created xsi:type="dcterms:W3CDTF">2020-02-14T23:27:18Z</dcterms:created>
  <dcterms:modified xsi:type="dcterms:W3CDTF">2023-03-07T18:16:58Z</dcterms:modified>
</cp:coreProperties>
</file>