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40" r:id="rId1"/>
  </p:sldMasterIdLst>
  <p:notesMasterIdLst>
    <p:notesMasterId r:id="rId22"/>
  </p:notesMasterIdLst>
  <p:sldIdLst>
    <p:sldId id="280" r:id="rId2"/>
    <p:sldId id="257" r:id="rId3"/>
    <p:sldId id="292" r:id="rId4"/>
    <p:sldId id="313" r:id="rId5"/>
    <p:sldId id="314" r:id="rId6"/>
    <p:sldId id="321" r:id="rId7"/>
    <p:sldId id="318" r:id="rId8"/>
    <p:sldId id="315" r:id="rId9"/>
    <p:sldId id="317" r:id="rId10"/>
    <p:sldId id="322" r:id="rId11"/>
    <p:sldId id="319" r:id="rId12"/>
    <p:sldId id="316" r:id="rId13"/>
    <p:sldId id="323" r:id="rId14"/>
    <p:sldId id="324" r:id="rId15"/>
    <p:sldId id="320" r:id="rId16"/>
    <p:sldId id="281" r:id="rId17"/>
    <p:sldId id="325" r:id="rId18"/>
    <p:sldId id="326" r:id="rId19"/>
    <p:sldId id="327" r:id="rId20"/>
    <p:sldId id="312" r:id="rId21"/>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CAE2"/>
    <a:srgbClr val="C5D6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6" d="100"/>
          <a:sy n="76" d="100"/>
        </p:scale>
        <p:origin x="-119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8FEC80-13DF-0D44-BF5A-A9974563A9E4}" type="datetimeFigureOut">
              <a:rPr lang="en-US" smtClean="0"/>
              <a:t>3/11/2018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8876CD-3C21-9248-A314-9CA8D7B8FB92}" type="slidenum">
              <a:rPr lang="en-US" smtClean="0"/>
              <a:t>‹#›</a:t>
            </a:fld>
            <a:endParaRPr lang="en-US"/>
          </a:p>
        </p:txBody>
      </p:sp>
    </p:spTree>
    <p:extLst>
      <p:ext uri="{BB962C8B-B14F-4D97-AF65-F5344CB8AC3E}">
        <p14:creationId xmlns:p14="http://schemas.microsoft.com/office/powerpoint/2010/main" val="41446977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8B073D03-1838-43F5-B3DC-8048C5504DA9}" type="slidenum">
              <a:rPr lang="en-US" smtClean="0"/>
              <a:t>16</a:t>
            </a:fld>
            <a:endParaRPr lang="en-US"/>
          </a:p>
        </p:txBody>
      </p:sp>
    </p:spTree>
    <p:extLst>
      <p:ext uri="{BB962C8B-B14F-4D97-AF65-F5344CB8AC3E}">
        <p14:creationId xmlns:p14="http://schemas.microsoft.com/office/powerpoint/2010/main" val="3110668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Rounded Rectangle 2"/>
          <p:cNvSpPr/>
          <p:nvPr/>
        </p:nvSpPr>
        <p:spPr>
          <a:xfrm>
            <a:off x="230909" y="369455"/>
            <a:ext cx="8738466" cy="5818909"/>
          </a:xfrm>
          <a:prstGeom prst="roundRect">
            <a:avLst>
              <a:gd name="adj" fmla="val 5159"/>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p:cNvSpPr/>
          <p:nvPr/>
        </p:nvSpPr>
        <p:spPr>
          <a:xfrm>
            <a:off x="230909" y="5080173"/>
            <a:ext cx="8738466" cy="1105385"/>
          </a:xfrm>
          <a:prstGeom prst="roundRect">
            <a:avLst>
              <a:gd name="adj" fmla="val 26480"/>
            </a:avLst>
          </a:prstGeom>
          <a:solidFill>
            <a:srgbClr val="C5D6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4"/>
          <p:cNvSpPr>
            <a:spLocks noChangeArrowheads="1"/>
          </p:cNvSpPr>
          <p:nvPr/>
        </p:nvSpPr>
        <p:spPr bwMode="auto">
          <a:xfrm>
            <a:off x="698500" y="5165725"/>
            <a:ext cx="7835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2400" dirty="0">
                <a:solidFill>
                  <a:srgbClr val="133176"/>
                </a:solidFill>
                <a:effectLst/>
                <a:latin typeface="Helvetica Neue Light" charset="0"/>
                <a:cs typeface="Helvetica Neue Light" charset="0"/>
              </a:rPr>
              <a:t>Statistics and Probability with Applications, 3</a:t>
            </a:r>
            <a:r>
              <a:rPr lang="en-US" sz="2400" baseline="30000" dirty="0">
                <a:solidFill>
                  <a:srgbClr val="133176"/>
                </a:solidFill>
                <a:effectLst/>
                <a:latin typeface="Helvetica Neue Light" charset="0"/>
                <a:cs typeface="Helvetica Neue Light" charset="0"/>
              </a:rPr>
              <a:t>rd</a:t>
            </a:r>
            <a:r>
              <a:rPr lang="en-US" sz="2400" dirty="0">
                <a:solidFill>
                  <a:srgbClr val="133176"/>
                </a:solidFill>
                <a:effectLst/>
                <a:latin typeface="Helvetica Neue Light" charset="0"/>
                <a:cs typeface="Helvetica Neue Light" charset="0"/>
              </a:rPr>
              <a:t> Edition</a:t>
            </a:r>
          </a:p>
          <a:p>
            <a:pPr>
              <a:defRPr/>
            </a:pPr>
            <a:r>
              <a:rPr lang="en-US" sz="2400" dirty="0" smtClean="0">
                <a:solidFill>
                  <a:srgbClr val="133176"/>
                </a:solidFill>
                <a:effectLst/>
                <a:latin typeface="Helvetica Neue Light" charset="0"/>
                <a:cs typeface="Helvetica Neue Light" charset="0"/>
              </a:rPr>
              <a:t>Starnes &amp; Tabor</a:t>
            </a:r>
            <a:endParaRPr lang="en-US" sz="2400" dirty="0">
              <a:solidFill>
                <a:srgbClr val="133176"/>
              </a:solidFill>
              <a:effectLst/>
              <a:latin typeface="Helvetica Neue Light" charset="0"/>
              <a:cs typeface="Helvetica Neue Light" charset="0"/>
            </a:endParaRPr>
          </a:p>
        </p:txBody>
      </p:sp>
      <p:sp>
        <p:nvSpPr>
          <p:cNvPr id="7" name="Rectangle 5"/>
          <p:cNvSpPr>
            <a:spLocks noChangeArrowheads="1"/>
          </p:cNvSpPr>
          <p:nvPr/>
        </p:nvSpPr>
        <p:spPr bwMode="auto">
          <a:xfrm>
            <a:off x="6373813" y="6357938"/>
            <a:ext cx="25955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7F7F7F"/>
                </a:solidFill>
                <a:latin typeface="Helvetica Neue" charset="0"/>
                <a:cs typeface="Helvetica Neue" charset="0"/>
              </a:rPr>
              <a:t>Bedford Freeman Worth Publishers</a:t>
            </a:r>
          </a:p>
        </p:txBody>
      </p:sp>
      <p:sp>
        <p:nvSpPr>
          <p:cNvPr id="2" name="Title 1"/>
          <p:cNvSpPr>
            <a:spLocks noGrp="1"/>
          </p:cNvSpPr>
          <p:nvPr>
            <p:ph type="ctrTitle"/>
          </p:nvPr>
        </p:nvSpPr>
        <p:spPr>
          <a:xfrm>
            <a:off x="698500" y="1755651"/>
            <a:ext cx="7957602" cy="1279382"/>
          </a:xfrm>
          <a:prstGeom prst="rect">
            <a:avLst/>
          </a:prstGeom>
        </p:spPr>
        <p:txBody>
          <a:bodyPr anchor="b"/>
          <a:lstStyle>
            <a:lvl1pPr algn="l">
              <a:lnSpc>
                <a:spcPct val="80000"/>
              </a:lnSpc>
              <a:defRPr b="0" i="0">
                <a:solidFill>
                  <a:schemeClr val="bg1"/>
                </a:solidFill>
                <a:latin typeface="Helvetica Neue Bold Condensed"/>
                <a:cs typeface="Helvetica Neue Bold Condensed"/>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698500" y="3558002"/>
            <a:ext cx="7957602" cy="1326078"/>
          </a:xfrm>
        </p:spPr>
        <p:txBody>
          <a:bodyPr anchor="b">
            <a:noAutofit/>
          </a:bodyPr>
          <a:lstStyle>
            <a:lvl1pPr marL="0" indent="0">
              <a:lnSpc>
                <a:spcPct val="80000"/>
              </a:lnSpc>
              <a:buNone/>
              <a:defRPr sz="3600" b="0" i="0">
                <a:solidFill>
                  <a:srgbClr val="FFFFFF"/>
                </a:solidFill>
                <a:effectLst>
                  <a:outerShdw blurRad="50800" dist="38100" dir="2700000" algn="tl" rotWithShape="0">
                    <a:prstClr val="black">
                      <a:alpha val="40000"/>
                    </a:prstClr>
                  </a:outerShdw>
                </a:effectLst>
                <a:latin typeface="Helvetica Neue Bold Condensed"/>
                <a:cs typeface="Helvetica Neue Bold Condensed"/>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smtClean="0"/>
              <a:t>Click to edit Master text styles</a:t>
            </a:r>
          </a:p>
        </p:txBody>
      </p:sp>
      <p:sp>
        <p:nvSpPr>
          <p:cNvPr id="9" name="Title 1"/>
          <p:cNvSpPr txBox="1">
            <a:spLocks/>
          </p:cNvSpPr>
          <p:nvPr/>
        </p:nvSpPr>
        <p:spPr>
          <a:xfrm>
            <a:off x="648467" y="73604"/>
            <a:ext cx="1539566" cy="1562912"/>
          </a:xfrm>
          <a:prstGeom prst="rect">
            <a:avLst/>
          </a:prstGeom>
          <a:solidFill>
            <a:srgbClr val="159DB2"/>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r>
              <a:rPr lang="en-US" dirty="0" smtClean="0">
                <a:solidFill>
                  <a:srgbClr val="133176"/>
                </a:solidFill>
              </a:rPr>
              <a:t> </a:t>
            </a:r>
            <a:endParaRPr lang="en-US" dirty="0">
              <a:solidFill>
                <a:srgbClr val="133176"/>
              </a:solidFill>
            </a:endParaRPr>
          </a:p>
        </p:txBody>
      </p:sp>
      <p:sp>
        <p:nvSpPr>
          <p:cNvPr id="8" name="Title 1"/>
          <p:cNvSpPr txBox="1">
            <a:spLocks/>
          </p:cNvSpPr>
          <p:nvPr/>
        </p:nvSpPr>
        <p:spPr>
          <a:xfrm rot="20937211">
            <a:off x="281297" y="322760"/>
            <a:ext cx="1539566" cy="1562912"/>
          </a:xfrm>
          <a:prstGeom prst="rect">
            <a:avLst/>
          </a:prstGeom>
          <a:solidFill>
            <a:srgbClr val="C5D683"/>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endParaRPr lang="en-US" dirty="0">
              <a:solidFill>
                <a:srgbClr val="133176"/>
              </a:solidFill>
            </a:endParaRPr>
          </a:p>
        </p:txBody>
      </p:sp>
      <p:sp>
        <p:nvSpPr>
          <p:cNvPr id="13" name="Text Placeholder 12"/>
          <p:cNvSpPr>
            <a:spLocks noGrp="1"/>
          </p:cNvSpPr>
          <p:nvPr>
            <p:ph type="body" sz="quarter" idx="11"/>
          </p:nvPr>
        </p:nvSpPr>
        <p:spPr>
          <a:xfrm rot="20884261">
            <a:off x="318702" y="362220"/>
            <a:ext cx="1437780" cy="1476977"/>
          </a:xfrm>
        </p:spPr>
        <p:txBody>
          <a:bodyPr anchor="ctr"/>
          <a:lstStyle>
            <a:lvl1pPr marL="0" indent="0" algn="ctr">
              <a:buNone/>
              <a:defRPr sz="6400">
                <a:solidFill>
                  <a:srgbClr val="133176"/>
                </a:solidFill>
              </a:defRPr>
            </a:lvl1pPr>
            <a:lvl2pPr marL="457200" indent="0" algn="ctr">
              <a:buNone/>
              <a:defRPr sz="6400">
                <a:solidFill>
                  <a:srgbClr val="133176"/>
                </a:solidFill>
              </a:defRPr>
            </a:lvl2pPr>
            <a:lvl3pPr marL="914400" indent="0" algn="ctr">
              <a:buNone/>
              <a:defRPr sz="6400">
                <a:solidFill>
                  <a:srgbClr val="133176"/>
                </a:solidFill>
              </a:defRPr>
            </a:lvl3pPr>
            <a:lvl4pPr marL="1371600" indent="0" algn="ctr">
              <a:buNone/>
              <a:defRPr sz="6400">
                <a:solidFill>
                  <a:srgbClr val="133176"/>
                </a:solidFill>
              </a:defRPr>
            </a:lvl4pPr>
            <a:lvl5pPr marL="1828800" indent="0" algn="ctr">
              <a:buNone/>
              <a:defRPr sz="6400">
                <a:solidFill>
                  <a:srgbClr val="13317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78060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ounded Rectangle 6"/>
          <p:cNvSpPr/>
          <p:nvPr/>
        </p:nvSpPr>
        <p:spPr>
          <a:xfrm>
            <a:off x="657875" y="750456"/>
            <a:ext cx="4221361" cy="5114636"/>
          </a:xfrm>
          <a:prstGeom prst="roundRect">
            <a:avLst>
              <a:gd name="adj" fmla="val 5159"/>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3"/>
          <p:cNvSpPr>
            <a:spLocks noChangeArrowheads="1"/>
          </p:cNvSpPr>
          <p:nvPr/>
        </p:nvSpPr>
        <p:spPr bwMode="auto">
          <a:xfrm>
            <a:off x="107950" y="6497638"/>
            <a:ext cx="3722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b="1" dirty="0">
                <a:solidFill>
                  <a:srgbClr val="7F7F7F"/>
                </a:solidFill>
                <a:latin typeface="Helvetica Neue Light" charset="0"/>
                <a:cs typeface="Helvetica Neue Light" charset="0"/>
              </a:rPr>
              <a:t>Statistics and Probability with Applications, 3</a:t>
            </a:r>
            <a:r>
              <a:rPr lang="en-US" sz="1200" b="1" baseline="30000" dirty="0">
                <a:solidFill>
                  <a:srgbClr val="7F7F7F"/>
                </a:solidFill>
                <a:latin typeface="Helvetica Neue Light" charset="0"/>
                <a:cs typeface="Helvetica Neue Light" charset="0"/>
              </a:rPr>
              <a:t>rd</a:t>
            </a:r>
            <a:r>
              <a:rPr lang="en-US" sz="1200" b="1" dirty="0">
                <a:solidFill>
                  <a:srgbClr val="7F7F7F"/>
                </a:solidFill>
                <a:latin typeface="Helvetica Neue Light" charset="0"/>
                <a:cs typeface="Helvetica Neue Light" charset="0"/>
              </a:rPr>
              <a:t> Edition</a:t>
            </a:r>
          </a:p>
        </p:txBody>
      </p:sp>
      <p:sp>
        <p:nvSpPr>
          <p:cNvPr id="6" name="Rectangle 4"/>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B3732BA9-F5AC-9E40-A2A0-02FC329B1CEE}" type="slidenum">
              <a:rPr lang="en-US" sz="1200">
                <a:solidFill>
                  <a:srgbClr val="7F7F7F"/>
                </a:solidFill>
                <a:latin typeface="Helvetica Neue" charset="0"/>
                <a:cs typeface="Helvetica Neue" charset="0"/>
              </a:rPr>
              <a:pPr/>
              <a:t>‹#›</a:t>
            </a:fld>
            <a:endParaRPr lang="en-US" sz="1200">
              <a:solidFill>
                <a:srgbClr val="7F7F7F"/>
              </a:solidFill>
              <a:latin typeface="Helvetica Neue" charset="0"/>
              <a:cs typeface="Helvetica Neue" charset="0"/>
            </a:endParaRPr>
          </a:p>
        </p:txBody>
      </p:sp>
      <p:sp>
        <p:nvSpPr>
          <p:cNvPr id="2" name="Title 1"/>
          <p:cNvSpPr>
            <a:spLocks noGrp="1"/>
          </p:cNvSpPr>
          <p:nvPr>
            <p:ph type="title"/>
          </p:nvPr>
        </p:nvSpPr>
        <p:spPr>
          <a:xfrm>
            <a:off x="722313" y="916801"/>
            <a:ext cx="4074689" cy="3206871"/>
          </a:xfrm>
          <a:prstGeom prst="rect">
            <a:avLst/>
          </a:prstGeom>
        </p:spPr>
        <p:txBody>
          <a:bodyPr anchor="b">
            <a:normAutofit/>
          </a:bodyPr>
          <a:lstStyle>
            <a:lvl1pPr algn="l">
              <a:defRPr sz="3600" b="1" cap="all">
                <a:solidFill>
                  <a:schemeClr val="bg1"/>
                </a:solidFill>
                <a:latin typeface="Helvetica Neue"/>
                <a:cs typeface="Helvetica Neue"/>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160217"/>
            <a:ext cx="4074689" cy="1500187"/>
          </a:xfrm>
        </p:spPr>
        <p:txBody>
          <a:bodyPr/>
          <a:lstStyle>
            <a:lvl1pPr marL="0" indent="0">
              <a:buNone/>
              <a:defRPr sz="2000">
                <a:solidFill>
                  <a:srgbClr val="C5D683"/>
                </a:solidFill>
                <a:effectLst/>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Title 1"/>
          <p:cNvSpPr txBox="1">
            <a:spLocks/>
          </p:cNvSpPr>
          <p:nvPr/>
        </p:nvSpPr>
        <p:spPr>
          <a:xfrm>
            <a:off x="648467" y="73604"/>
            <a:ext cx="1539566" cy="1562912"/>
          </a:xfrm>
          <a:prstGeom prst="rect">
            <a:avLst/>
          </a:prstGeom>
          <a:solidFill>
            <a:srgbClr val="159DB2"/>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r>
              <a:rPr lang="en-US" dirty="0" smtClean="0">
                <a:solidFill>
                  <a:srgbClr val="133176"/>
                </a:solidFill>
              </a:rPr>
              <a:t> </a:t>
            </a:r>
            <a:endParaRPr lang="en-US" dirty="0">
              <a:solidFill>
                <a:srgbClr val="133176"/>
              </a:solidFill>
            </a:endParaRPr>
          </a:p>
        </p:txBody>
      </p:sp>
      <p:sp>
        <p:nvSpPr>
          <p:cNvPr id="9" name="Title 1"/>
          <p:cNvSpPr txBox="1">
            <a:spLocks/>
          </p:cNvSpPr>
          <p:nvPr/>
        </p:nvSpPr>
        <p:spPr>
          <a:xfrm rot="20937211">
            <a:off x="281297" y="322760"/>
            <a:ext cx="1539566" cy="1562912"/>
          </a:xfrm>
          <a:prstGeom prst="rect">
            <a:avLst/>
          </a:prstGeom>
          <a:solidFill>
            <a:srgbClr val="C5D683"/>
          </a:solidFill>
          <a:effectLst>
            <a:outerShdw blurRad="50800" dist="38100" dir="2700000" algn="tl" rotWithShape="0">
              <a:prstClr val="black">
                <a:alpha val="40000"/>
              </a:prstClr>
            </a:outerShdw>
          </a:effectLst>
        </p:spPr>
        <p:txBody>
          <a:bodyPr anchor="ctr"/>
          <a:lstStyle>
            <a:lvl1pPr algn="l" defTabSz="457200" rtl="0" eaLnBrk="1" fontAlgn="base" hangingPunct="1">
              <a:lnSpc>
                <a:spcPct val="80000"/>
              </a:lnSpc>
              <a:spcBef>
                <a:spcPct val="0"/>
              </a:spcBef>
              <a:spcAft>
                <a:spcPct val="0"/>
              </a:spcAft>
              <a:defRPr sz="4400" b="0" i="0" kern="1200">
                <a:solidFill>
                  <a:schemeClr val="bg1"/>
                </a:solidFill>
                <a:latin typeface="Helvetica Neue Bold Condensed"/>
                <a:ea typeface="ＭＳ Ｐゴシック" charset="0"/>
                <a:cs typeface="Helvetica Neue Bold Condensed"/>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a:lstStyle>
          <a:p>
            <a:pPr algn="ctr"/>
            <a:endParaRPr lang="en-US" dirty="0">
              <a:solidFill>
                <a:srgbClr val="133176"/>
              </a:solidFill>
            </a:endParaRPr>
          </a:p>
        </p:txBody>
      </p:sp>
      <p:sp>
        <p:nvSpPr>
          <p:cNvPr id="10" name="Text Placeholder 12"/>
          <p:cNvSpPr>
            <a:spLocks noGrp="1"/>
          </p:cNvSpPr>
          <p:nvPr>
            <p:ph type="body" sz="quarter" idx="11"/>
          </p:nvPr>
        </p:nvSpPr>
        <p:spPr>
          <a:xfrm rot="20884261">
            <a:off x="318702" y="362220"/>
            <a:ext cx="1437780" cy="1476977"/>
          </a:xfrm>
        </p:spPr>
        <p:txBody>
          <a:bodyPr anchor="ctr"/>
          <a:lstStyle>
            <a:lvl1pPr marL="0" indent="0" algn="ctr">
              <a:buNone/>
              <a:defRPr sz="6400">
                <a:solidFill>
                  <a:srgbClr val="133176"/>
                </a:solidFill>
              </a:defRPr>
            </a:lvl1pPr>
            <a:lvl2pPr marL="457200" indent="0" algn="ctr">
              <a:buNone/>
              <a:defRPr sz="6400">
                <a:solidFill>
                  <a:srgbClr val="133176"/>
                </a:solidFill>
              </a:defRPr>
            </a:lvl2pPr>
            <a:lvl3pPr marL="914400" indent="0" algn="ctr">
              <a:buNone/>
              <a:defRPr sz="6400">
                <a:solidFill>
                  <a:srgbClr val="133176"/>
                </a:solidFill>
              </a:defRPr>
            </a:lvl3pPr>
            <a:lvl4pPr marL="1371600" indent="0" algn="ctr">
              <a:buNone/>
              <a:defRPr sz="6400">
                <a:solidFill>
                  <a:srgbClr val="133176"/>
                </a:solidFill>
              </a:defRPr>
            </a:lvl4pPr>
            <a:lvl5pPr marL="1828800" indent="0" algn="ctr">
              <a:buNone/>
              <a:defRPr sz="6400">
                <a:solidFill>
                  <a:srgbClr val="133176"/>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5344060"/>
      </p:ext>
    </p:extLst>
  </p:cSld>
  <p:clrMapOvr>
    <a:masterClrMapping/>
  </p:clrMapOvr>
  <p:transition spd="med">
    <p:pull dir="l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ooking Ahead">
    <p:spTree>
      <p:nvGrpSpPr>
        <p:cNvPr id="1" name=""/>
        <p:cNvGrpSpPr/>
        <p:nvPr/>
      </p:nvGrpSpPr>
      <p:grpSpPr>
        <a:xfrm>
          <a:off x="0" y="0"/>
          <a:ext cx="0" cy="0"/>
          <a:chOff x="0" y="0"/>
          <a:chExt cx="0" cy="0"/>
        </a:xfrm>
      </p:grpSpPr>
      <p:sp>
        <p:nvSpPr>
          <p:cNvPr id="13" name="Rounded Rectangle 12"/>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rrowheads="1"/>
          </p:cNvSpPr>
          <p:nvPr/>
        </p:nvSpPr>
        <p:spPr bwMode="auto">
          <a:xfrm>
            <a:off x="565150" y="1443038"/>
            <a:ext cx="2505942" cy="400050"/>
          </a:xfrm>
          <a:prstGeom prst="rect">
            <a:avLst/>
          </a:prstGeom>
          <a:solidFill>
            <a:srgbClr val="133176"/>
          </a:solidFill>
          <a:ln>
            <a:noFill/>
          </a:ln>
          <a:extLst/>
        </p:spPr>
        <p:txBody>
          <a:bodyPr wrap="square">
            <a:spAutoFit/>
          </a:bodyPr>
          <a:lstStyle/>
          <a:p>
            <a:pPr>
              <a:defRPr/>
            </a:pPr>
            <a:r>
              <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In the Next Section…</a:t>
            </a:r>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1" name="Rectangle 9"/>
          <p:cNvSpPr>
            <a:spLocks noChangeArrowheads="1"/>
          </p:cNvSpPr>
          <p:nvPr/>
        </p:nvSpPr>
        <p:spPr bwMode="auto">
          <a:xfrm>
            <a:off x="457200" y="242888"/>
            <a:ext cx="28717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latin typeface="Helvetica Neue Light" charset="0"/>
                <a:cs typeface="Helvetica Neue Light" charset="0"/>
              </a:rPr>
              <a:t>Looking Ahead…</a:t>
            </a:r>
          </a:p>
        </p:txBody>
      </p:sp>
      <p:sp>
        <p:nvSpPr>
          <p:cNvPr id="3" name="Text Placeholder 2"/>
          <p:cNvSpPr>
            <a:spLocks noGrp="1"/>
          </p:cNvSpPr>
          <p:nvPr>
            <p:ph type="body" idx="1"/>
          </p:nvPr>
        </p:nvSpPr>
        <p:spPr>
          <a:xfrm>
            <a:off x="575141" y="1831659"/>
            <a:ext cx="8111659" cy="3752795"/>
          </a:xfrm>
          <a:solidFill>
            <a:srgbClr val="C5D683"/>
          </a:solidFill>
          <a:ln>
            <a:noFill/>
          </a:ln>
        </p:spPr>
        <p:style>
          <a:lnRef idx="1">
            <a:schemeClr val="accent4"/>
          </a:lnRef>
          <a:fillRef idx="2">
            <a:schemeClr val="accent4"/>
          </a:fillRef>
          <a:effectRef idx="1">
            <a:schemeClr val="accent4"/>
          </a:effectRef>
          <a:fontRef idx="none"/>
        </p:style>
        <p:txBody>
          <a:bodyPr anchor="ctr"/>
          <a:lstStyle>
            <a:lvl1pPr marL="0" indent="0">
              <a:buNone/>
              <a:defRPr sz="2000">
                <a:solidFill>
                  <a:schemeClr val="tx1"/>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cxnSp>
        <p:nvCxnSpPr>
          <p:cNvPr id="12" name="Straight Connector 11"/>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16"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7" name="Rectangle 9"/>
          <p:cNvSpPr>
            <a:spLocks noChangeArrowheads="1"/>
          </p:cNvSpPr>
          <p:nvPr userDrawn="1"/>
        </p:nvSpPr>
        <p:spPr bwMode="auto">
          <a:xfrm>
            <a:off x="457200" y="242888"/>
            <a:ext cx="28717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latin typeface="Helvetica Neue Light" charset="0"/>
                <a:cs typeface="Helvetica Neue Light" charset="0"/>
              </a:rPr>
              <a:t>Looking Ahead…</a:t>
            </a:r>
          </a:p>
        </p:txBody>
      </p:sp>
      <p:cxnSp>
        <p:nvCxnSpPr>
          <p:cNvPr id="18" name="Straight Connector 17"/>
          <p:cNvCxnSpPr/>
          <p:nvPr userDrawn="1"/>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82097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Rounded Rectangle 10"/>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3" name="Content Placeholder 2"/>
          <p:cNvSpPr>
            <a:spLocks noGrp="1"/>
          </p:cNvSpPr>
          <p:nvPr>
            <p:ph idx="1"/>
          </p:nvPr>
        </p:nvSpPr>
        <p:spPr>
          <a:xfrm>
            <a:off x="457200" y="1078094"/>
            <a:ext cx="8229600" cy="5048069"/>
          </a:xfrm>
        </p:spPr>
        <p:txBody>
          <a:bodyPr/>
          <a:lstStyle>
            <a:lvl1pPr>
              <a:defRPr sz="2000" b="0" i="0">
                <a:latin typeface="Helvetica Neue"/>
                <a:cs typeface="Helvetica Neue"/>
              </a:defRPr>
            </a:lvl1pPr>
            <a:lvl2pPr>
              <a:defRPr sz="1800" b="0" i="0">
                <a:latin typeface="Helvetica Neue"/>
                <a:cs typeface="Helvetica Neue"/>
              </a:defRPr>
            </a:lvl2pPr>
            <a:lvl3pPr>
              <a:defRPr sz="1800" b="0" i="0">
                <a:latin typeface="Helvetica Neue"/>
                <a:cs typeface="Helvetica Neue"/>
              </a:defRPr>
            </a:lvl3pPr>
            <a:lvl4pPr>
              <a:defRPr sz="1800" b="0" i="0">
                <a:latin typeface="Helvetica Neue"/>
                <a:cs typeface="Helvetica Neue"/>
              </a:defRPr>
            </a:lvl4pPr>
            <a:lvl5pPr>
              <a:defRPr sz="1800" b="0" i="0">
                <a:latin typeface="Helvetica Neue"/>
                <a:cs typeface="Helvetica Neu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613761341"/>
      </p:ext>
    </p:extLst>
  </p:cSld>
  <p:clrMapOvr>
    <a:masterClrMapping/>
  </p:clrMapOvr>
  <p:transition spd="med">
    <p:pull dir="l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0" name="Rounded Rectangle 9"/>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 name="Straight Connector 2"/>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8"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9"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12"/>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1137452879"/>
      </p:ext>
    </p:extLst>
  </p:cSld>
  <p:clrMapOvr>
    <a:masterClrMapping/>
  </p:clrMapOvr>
  <p:transition spd="med">
    <p:pull dir="l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arning Objectives">
    <p:spTree>
      <p:nvGrpSpPr>
        <p:cNvPr id="1" name=""/>
        <p:cNvGrpSpPr/>
        <p:nvPr/>
      </p:nvGrpSpPr>
      <p:grpSpPr>
        <a:xfrm>
          <a:off x="0" y="0"/>
          <a:ext cx="0" cy="0"/>
          <a:chOff x="0" y="0"/>
          <a:chExt cx="0" cy="0"/>
        </a:xfrm>
      </p:grpSpPr>
      <p:sp>
        <p:nvSpPr>
          <p:cNvPr id="13" name="Rounded Rectangle 12"/>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 name="Straight Connector 3"/>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457200" y="947738"/>
            <a:ext cx="8229599" cy="400110"/>
          </a:xfrm>
          <a:prstGeom prst="rect">
            <a:avLst/>
          </a:prstGeom>
          <a:solidFill>
            <a:srgbClr val="133176"/>
          </a:solidFill>
          <a:ln>
            <a:noFill/>
          </a:ln>
          <a:extLst/>
        </p:spPr>
        <p:txBody>
          <a:bodyPr wrap="square">
            <a:spAutoFit/>
          </a:bodyPr>
          <a:lstStyle/>
          <a:p>
            <a:pPr>
              <a:defRPr/>
            </a:pPr>
            <a:r>
              <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Learning </a:t>
            </a:r>
            <a:r>
              <a:rPr lang="en-US" sz="2000" dirty="0" smtClean="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Targets</a:t>
            </a:r>
            <a:endPar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endParaRPr>
          </a:p>
        </p:txBody>
      </p:sp>
      <p:sp>
        <p:nvSpPr>
          <p:cNvPr id="8" name="Rectangle 8"/>
          <p:cNvSpPr>
            <a:spLocks noChangeArrowheads="1"/>
          </p:cNvSpPr>
          <p:nvPr/>
        </p:nvSpPr>
        <p:spPr bwMode="auto">
          <a:xfrm>
            <a:off x="457200" y="1368425"/>
            <a:ext cx="47248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latin typeface="Helvetica Neue" charset="0"/>
                <a:cs typeface="Helvetica Neue" charset="0"/>
              </a:rPr>
              <a:t>After this </a:t>
            </a:r>
            <a:r>
              <a:rPr lang="en-US" sz="2000" dirty="0" smtClean="0">
                <a:latin typeface="Helvetica Neue" charset="0"/>
                <a:cs typeface="Helvetica Neue" charset="0"/>
              </a:rPr>
              <a:t>lesson, </a:t>
            </a:r>
            <a:r>
              <a:rPr lang="en-US" sz="2000" dirty="0">
                <a:latin typeface="Helvetica Neue" charset="0"/>
                <a:cs typeface="Helvetica Neue" charset="0"/>
              </a:rPr>
              <a:t>you should be able to:</a:t>
            </a:r>
          </a:p>
        </p:txBody>
      </p:sp>
      <p:sp>
        <p:nvSpPr>
          <p:cNvPr id="9" name="TextBox 8"/>
          <p:cNvSpPr txBox="1">
            <a:spLocks noChangeArrowheads="1"/>
          </p:cNvSpPr>
          <p:nvPr/>
        </p:nvSpPr>
        <p:spPr bwMode="auto">
          <a:xfrm>
            <a:off x="1671638" y="239077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p>
        </p:txBody>
      </p:sp>
      <p:sp>
        <p:nvSpPr>
          <p:cNvPr id="3" name="Text Placeholder 2"/>
          <p:cNvSpPr>
            <a:spLocks noGrp="1"/>
          </p:cNvSpPr>
          <p:nvPr>
            <p:ph type="body" idx="1"/>
          </p:nvPr>
        </p:nvSpPr>
        <p:spPr>
          <a:xfrm>
            <a:off x="747020" y="1867711"/>
            <a:ext cx="7939779" cy="4398458"/>
          </a:xfrm>
        </p:spPr>
        <p:txBody>
          <a:bodyPr/>
          <a:lstStyle>
            <a:lvl1pPr marL="342900" indent="-342900">
              <a:lnSpc>
                <a:spcPct val="150000"/>
              </a:lnSpc>
              <a:buClr>
                <a:schemeClr val="accent1"/>
              </a:buClr>
              <a:buFont typeface="Wingdings" charset="2"/>
              <a:buChar char="ü"/>
              <a:defRPr sz="2000">
                <a:solidFill>
                  <a:schemeClr val="tx1"/>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a:p>
            <a:pPr lvl="1"/>
            <a:r>
              <a:rPr lang="en-US" smtClean="0"/>
              <a:t>Second level</a:t>
            </a:r>
          </a:p>
        </p:txBody>
      </p:sp>
      <p:sp>
        <p:nvSpPr>
          <p:cNvPr id="12"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5"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6"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2" name="TextBox 1"/>
          <p:cNvSpPr txBox="1"/>
          <p:nvPr/>
        </p:nvSpPr>
        <p:spPr>
          <a:xfrm>
            <a:off x="2413000" y="11545"/>
            <a:ext cx="184666" cy="369332"/>
          </a:xfrm>
          <a:prstGeom prst="rect">
            <a:avLst/>
          </a:prstGeom>
          <a:noFill/>
        </p:spPr>
        <p:txBody>
          <a:bodyPr wrap="none" rtlCol="0">
            <a:spAutoFit/>
          </a:bodyPr>
          <a:lstStyle/>
          <a:p>
            <a:endParaRPr lang="en-US" dirty="0"/>
          </a:p>
        </p:txBody>
      </p:sp>
      <p:sp>
        <p:nvSpPr>
          <p:cNvPr id="18"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pic>
        <p:nvPicPr>
          <p:cNvPr id="1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82449" y="4646919"/>
            <a:ext cx="13335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48958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Summary">
    <p:spTree>
      <p:nvGrpSpPr>
        <p:cNvPr id="1" name=""/>
        <p:cNvGrpSpPr/>
        <p:nvPr/>
      </p:nvGrpSpPr>
      <p:grpSpPr>
        <a:xfrm>
          <a:off x="0" y="0"/>
          <a:ext cx="0" cy="0"/>
          <a:chOff x="0" y="0"/>
          <a:chExt cx="0" cy="0"/>
        </a:xfrm>
      </p:grpSpPr>
      <p:sp>
        <p:nvSpPr>
          <p:cNvPr id="13" name="Rounded Rectangle 12"/>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 name="Straight Connector 3"/>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457199" y="947738"/>
            <a:ext cx="8229599" cy="400050"/>
          </a:xfrm>
          <a:prstGeom prst="rect">
            <a:avLst/>
          </a:prstGeom>
          <a:solidFill>
            <a:srgbClr val="133176"/>
          </a:solidFill>
          <a:ln>
            <a:noFill/>
          </a:ln>
          <a:extLst/>
        </p:spPr>
        <p:txBody>
          <a:bodyPr wrap="square">
            <a:spAutoFit/>
          </a:bodyPr>
          <a:lstStyle/>
          <a:p>
            <a:pPr>
              <a:defRPr/>
            </a:pPr>
            <a:r>
              <a:rPr lang="en-US" sz="2000" dirty="0" smtClean="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Lesson Summary</a:t>
            </a:r>
            <a:endPar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endParaRPr>
          </a:p>
        </p:txBody>
      </p:sp>
      <p:sp>
        <p:nvSpPr>
          <p:cNvPr id="8" name="Rectangle 8"/>
          <p:cNvSpPr>
            <a:spLocks noChangeArrowheads="1"/>
          </p:cNvSpPr>
          <p:nvPr/>
        </p:nvSpPr>
        <p:spPr bwMode="auto">
          <a:xfrm>
            <a:off x="457200" y="1368425"/>
            <a:ext cx="38563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latin typeface="Helvetica Neue" charset="0"/>
                <a:cs typeface="Helvetica Neue" charset="0"/>
              </a:rPr>
              <a:t>In this </a:t>
            </a:r>
            <a:r>
              <a:rPr lang="en-US" sz="2000" dirty="0" smtClean="0">
                <a:latin typeface="Helvetica Neue" charset="0"/>
                <a:cs typeface="Helvetica Neue" charset="0"/>
              </a:rPr>
              <a:t>lesson, </a:t>
            </a:r>
            <a:r>
              <a:rPr lang="en-US" sz="2000" dirty="0">
                <a:latin typeface="Helvetica Neue" charset="0"/>
                <a:cs typeface="Helvetica Neue" charset="0"/>
              </a:rPr>
              <a:t>we learned that…</a:t>
            </a:r>
          </a:p>
        </p:txBody>
      </p:sp>
      <p:sp>
        <p:nvSpPr>
          <p:cNvPr id="9" name="TextBox 8"/>
          <p:cNvSpPr txBox="1">
            <a:spLocks noChangeArrowheads="1"/>
          </p:cNvSpPr>
          <p:nvPr/>
        </p:nvSpPr>
        <p:spPr bwMode="auto">
          <a:xfrm>
            <a:off x="1671638" y="2390775"/>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endParaRPr lang="en-US" sz="1800" smtClean="0"/>
          </a:p>
        </p:txBody>
      </p:sp>
      <p:sp>
        <p:nvSpPr>
          <p:cNvPr id="3" name="Text Placeholder 2"/>
          <p:cNvSpPr>
            <a:spLocks noGrp="1"/>
          </p:cNvSpPr>
          <p:nvPr>
            <p:ph type="body" idx="1"/>
          </p:nvPr>
        </p:nvSpPr>
        <p:spPr>
          <a:xfrm>
            <a:off x="747020" y="1867711"/>
            <a:ext cx="7939779" cy="4398458"/>
          </a:xfrm>
        </p:spPr>
        <p:txBody>
          <a:bodyPr/>
          <a:lstStyle>
            <a:lvl1pPr marL="342900" indent="-342900">
              <a:lnSpc>
                <a:spcPct val="150000"/>
              </a:lnSpc>
              <a:buClr>
                <a:schemeClr val="accent1"/>
              </a:buClr>
              <a:buFont typeface="Wingdings" charset="2"/>
              <a:buChar char="ü"/>
              <a:defRPr sz="2000">
                <a:solidFill>
                  <a:schemeClr val="tx1"/>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a:p>
            <a:pPr lvl="1"/>
            <a:r>
              <a:rPr lang="en-US" smtClean="0"/>
              <a:t>Second level</a:t>
            </a:r>
          </a:p>
        </p:txBody>
      </p:sp>
      <p:sp>
        <p:nvSpPr>
          <p:cNvPr id="12"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5"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6"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7"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235631466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2" name="Rounded Rectangle 11"/>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sz="half" idx="1"/>
          </p:nvPr>
        </p:nvSpPr>
        <p:spPr>
          <a:xfrm>
            <a:off x="457200" y="1050684"/>
            <a:ext cx="4038600" cy="5075479"/>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050684"/>
            <a:ext cx="4038600" cy="5075479"/>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0"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1"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5"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685438993"/>
      </p:ext>
    </p:extLst>
  </p:cSld>
  <p:clrMapOvr>
    <a:masterClrMapping/>
  </p:clrMapOvr>
  <p:transition spd="med">
    <p:pull dir="l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4" name="Rounded Rectangle 13"/>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idx="1"/>
          </p:nvPr>
        </p:nvSpPr>
        <p:spPr>
          <a:xfrm>
            <a:off x="457200" y="895351"/>
            <a:ext cx="4040188" cy="429425"/>
          </a:xfrm>
        </p:spPr>
        <p:txBody>
          <a:bodyPr anchor="b">
            <a:normAutofit/>
          </a:bodyPr>
          <a:lstStyle>
            <a:lvl1pPr marL="0" indent="0">
              <a:buNone/>
              <a:defRPr sz="2000" b="0" i="0">
                <a:latin typeface="Helvetica Neue Bold Condensed"/>
                <a:cs typeface="Helvetica Neue Bold Condense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324776"/>
            <a:ext cx="4040188" cy="4801387"/>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895351"/>
            <a:ext cx="4041775" cy="429425"/>
          </a:xfrm>
        </p:spPr>
        <p:txBody>
          <a:bodyPr anchor="b">
            <a:normAutofit/>
          </a:bodyPr>
          <a:lstStyle>
            <a:lvl1pPr marL="0" indent="0">
              <a:buNone/>
              <a:defRPr sz="2000" b="0" i="0">
                <a:latin typeface="Helvetica Neue Bold Condensed"/>
                <a:cs typeface="Helvetica Neue Bold Condense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324776"/>
            <a:ext cx="4041775" cy="4801387"/>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itle 1"/>
          <p:cNvSpPr>
            <a:spLocks noGrp="1"/>
          </p:cNvSpPr>
          <p:nvPr>
            <p:ph type="title"/>
          </p:nvPr>
        </p:nvSpPr>
        <p:spPr>
          <a:xfrm>
            <a:off x="457200" y="274638"/>
            <a:ext cx="8229600" cy="469219"/>
          </a:xfrm>
          <a:prstGeom prst="rect">
            <a:avLst/>
          </a:prstGeom>
        </p:spPr>
        <p:txBody>
          <a:bodyPr>
            <a:noAutofit/>
          </a:bodyPr>
          <a:lstStyle>
            <a:lvl1pPr algn="l">
              <a:defRPr sz="2800" b="0" i="0">
                <a:latin typeface="Helvetica Neue Light"/>
                <a:cs typeface="Helvetica Neue Light"/>
              </a:defRPr>
            </a:lvl1pPr>
          </a:lstStyle>
          <a:p>
            <a:r>
              <a:rPr lang="en-US" smtClean="0"/>
              <a:t>Click to edit Master title style</a:t>
            </a:r>
            <a:endParaRPr lang="en-US" dirty="0"/>
          </a:p>
        </p:txBody>
      </p:sp>
      <p:sp>
        <p:nvSpPr>
          <p:cNvPr id="12"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3"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7"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545444370"/>
      </p:ext>
    </p:extLst>
  </p:cSld>
  <p:clrMapOvr>
    <a:masterClrMapping/>
  </p:clrMapOvr>
  <p:transition spd="med">
    <p:pull dir="l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ounded Rectangle 7"/>
          <p:cNvSpPr/>
          <p:nvPr/>
        </p:nvSpPr>
        <p:spPr>
          <a:xfrm>
            <a:off x="0" y="6407726"/>
            <a:ext cx="9143999" cy="450273"/>
          </a:xfrm>
          <a:prstGeom prst="roundRect">
            <a:avLst>
              <a:gd name="adj" fmla="val 0"/>
            </a:avLst>
          </a:prstGeom>
          <a:solidFill>
            <a:srgbClr val="133176"/>
          </a:soli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7"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0"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395855866"/>
      </p:ext>
    </p:extLst>
  </p:cSld>
  <p:clrMapOvr>
    <a:masterClrMapping/>
  </p:clrMapOvr>
  <p:transition spd="med">
    <p:pull dir="l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Rounded Rectangle 10"/>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3050"/>
            <a:ext cx="3008313" cy="1162050"/>
          </a:xfrm>
          <a:prstGeom prst="rect">
            <a:avLst/>
          </a:prstGeom>
        </p:spPr>
        <p:txBody>
          <a:bodyPr anchor="b"/>
          <a:lstStyle>
            <a:lvl1pPr algn="l">
              <a:defRPr sz="2000" b="1">
                <a:latin typeface="Helvetica Neue"/>
                <a:cs typeface="Helvetica Neue"/>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normAutofit/>
          </a:bodyPr>
          <a:lstStyle>
            <a:lvl1pPr>
              <a:defRPr sz="2000">
                <a:latin typeface="Helvetica Neue"/>
                <a:cs typeface="Helvetica Neue"/>
              </a:defRPr>
            </a:lvl1pPr>
            <a:lvl2pPr>
              <a:defRPr sz="2000">
                <a:latin typeface="Helvetica Neue"/>
                <a:cs typeface="Helvetica Neue"/>
              </a:defRPr>
            </a:lvl2pPr>
            <a:lvl3pPr>
              <a:defRPr sz="2000">
                <a:latin typeface="Helvetica Neue"/>
                <a:cs typeface="Helvetica Neue"/>
              </a:defRPr>
            </a:lvl3pPr>
            <a:lvl4pPr>
              <a:defRPr sz="2000">
                <a:latin typeface="Helvetica Neue"/>
                <a:cs typeface="Helvetica Neue"/>
              </a:defRPr>
            </a:lvl4pPr>
            <a:lvl5pPr>
              <a:defRPr sz="2000">
                <a:latin typeface="Helvetica Neue"/>
                <a:cs typeface="Helvetica Neue"/>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Helvetica Neue"/>
                <a:cs typeface="Helvetica Neue"/>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786806891"/>
      </p:ext>
    </p:extLst>
  </p:cSld>
  <p:clrMapOvr>
    <a:masterClrMapping/>
  </p:clrMapOvr>
  <p:transition spd="med">
    <p:pull dir="l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ounded Rectangle 10"/>
          <p:cNvSpPr/>
          <p:nvPr/>
        </p:nvSpPr>
        <p:spPr>
          <a:xfrm>
            <a:off x="0" y="6407726"/>
            <a:ext cx="9143999" cy="450273"/>
          </a:xfrm>
          <a:prstGeom prst="roundRect">
            <a:avLst>
              <a:gd name="adj" fmla="val 0"/>
            </a:avLst>
          </a:prstGeom>
          <a:solidFill>
            <a:srgbClr val="133176"/>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Helvetica Neue"/>
                <a:cs typeface="Helvetica Neue"/>
              </a:defRPr>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Helvetica Neue"/>
                <a:cs typeface="Helvetica Neue"/>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Rectangle 7"/>
          <p:cNvSpPr>
            <a:spLocks noChangeArrowheads="1"/>
          </p:cNvSpPr>
          <p:nvPr/>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3"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Tree>
    <p:extLst>
      <p:ext uri="{BB962C8B-B14F-4D97-AF65-F5344CB8AC3E}">
        <p14:creationId xmlns:p14="http://schemas.microsoft.com/office/powerpoint/2010/main" val="2563639238"/>
      </p:ext>
    </p:extLst>
  </p:cSld>
  <p:clrMapOvr>
    <a:masterClrMapping/>
  </p:clrMapOvr>
  <p:transition spd="med">
    <p:pull dir="l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Looking Ahead">
    <p:spTree>
      <p:nvGrpSpPr>
        <p:cNvPr id="1" name=""/>
        <p:cNvGrpSpPr/>
        <p:nvPr/>
      </p:nvGrpSpPr>
      <p:grpSpPr>
        <a:xfrm>
          <a:off x="0" y="0"/>
          <a:ext cx="0" cy="0"/>
          <a:chOff x="0" y="0"/>
          <a:chExt cx="0" cy="0"/>
        </a:xfrm>
      </p:grpSpPr>
      <p:grpSp>
        <p:nvGrpSpPr>
          <p:cNvPr id="4" name="Group 2"/>
          <p:cNvGrpSpPr>
            <a:grpSpLocks/>
          </p:cNvGrpSpPr>
          <p:nvPr/>
        </p:nvGrpSpPr>
        <p:grpSpPr bwMode="auto">
          <a:xfrm>
            <a:off x="565150" y="1443038"/>
            <a:ext cx="4330700" cy="400050"/>
            <a:chOff x="457551" y="1666473"/>
            <a:chExt cx="4330477" cy="400110"/>
          </a:xfrm>
        </p:grpSpPr>
        <p:pic>
          <p:nvPicPr>
            <p:cNvPr id="5" name="Picture 4" descr="blue-paper-cardstock-texture.jpeg"/>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57552" y="1715195"/>
              <a:ext cx="4330476" cy="33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userDrawn="1"/>
          </p:nvSpPr>
          <p:spPr bwMode="auto">
            <a:xfrm>
              <a:off x="457551" y="1666473"/>
              <a:ext cx="23636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en-US" sz="2000" dirty="0">
                  <a:solidFill>
                    <a:srgbClr val="FFFFFF"/>
                  </a:solidFill>
                  <a:effectLst>
                    <a:outerShdw blurRad="50800" dist="38100" dir="2700000" algn="tl" rotWithShape="0">
                      <a:prstClr val="black">
                        <a:alpha val="40000"/>
                      </a:prstClr>
                    </a:outerShdw>
                  </a:effectLst>
                  <a:latin typeface="Helvetica Neue Bold Condensed" charset="0"/>
                  <a:cs typeface="Helvetica Neue Bold Condensed" charset="0"/>
                </a:rPr>
                <a:t>In the Next Section…</a:t>
              </a:r>
            </a:p>
          </p:txBody>
        </p:sp>
      </p:grpSp>
      <p:pic>
        <p:nvPicPr>
          <p:cNvPr id="8" name="Picture 7" descr="blue-paper-cardstock-texture.jpeg"/>
          <p:cNvPicPr>
            <a:picLocks noChangeAspect="1"/>
          </p:cNvPicPr>
          <p:nvPr userDrawn="1"/>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938" y="6396038"/>
            <a:ext cx="9178926"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7"/>
          <p:cNvSpPr>
            <a:spLocks noChangeArrowheads="1"/>
          </p:cNvSpPr>
          <p:nvPr userDrawn="1"/>
        </p:nvSpPr>
        <p:spPr bwMode="auto">
          <a:xfrm>
            <a:off x="107950" y="6497638"/>
            <a:ext cx="376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solidFill>
                  <a:srgbClr val="FFFFFF"/>
                </a:solidFill>
                <a:latin typeface="Helvetica Neue Light" charset="0"/>
                <a:cs typeface="Helvetica Neue Light" charset="0"/>
              </a:rPr>
              <a:t>Statistics and Probability with Applications, 3</a:t>
            </a:r>
            <a:r>
              <a:rPr lang="en-US" sz="1200" baseline="30000">
                <a:solidFill>
                  <a:srgbClr val="FFFFFF"/>
                </a:solidFill>
                <a:latin typeface="Helvetica Neue Light" charset="0"/>
                <a:cs typeface="Helvetica Neue Light" charset="0"/>
              </a:rPr>
              <a:t>rd</a:t>
            </a:r>
            <a:r>
              <a:rPr lang="en-US" sz="1200">
                <a:solidFill>
                  <a:srgbClr val="FFFFFF"/>
                </a:solidFill>
                <a:latin typeface="Helvetica Neue Light" charset="0"/>
                <a:cs typeface="Helvetica Neue Light" charset="0"/>
              </a:rPr>
              <a:t> Edition</a:t>
            </a:r>
          </a:p>
        </p:txBody>
      </p:sp>
      <p:sp>
        <p:nvSpPr>
          <p:cNvPr id="10" name="Rectangle 8"/>
          <p:cNvSpPr>
            <a:spLocks noChangeArrowheads="1"/>
          </p:cNvSpPr>
          <p:nvPr userDrawn="1"/>
        </p:nvSpPr>
        <p:spPr bwMode="auto">
          <a:xfrm>
            <a:off x="8712200" y="6497638"/>
            <a:ext cx="3508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fld id="{D9758B72-396B-A34E-BE47-5DBA71C3C3C7}" type="slidenum">
              <a:rPr lang="en-US" sz="1200">
                <a:solidFill>
                  <a:srgbClr val="FFFFFF"/>
                </a:solidFill>
                <a:latin typeface="Helvetica Neue" charset="0"/>
                <a:cs typeface="Helvetica Neue" charset="0"/>
              </a:rPr>
              <a:pPr/>
              <a:t>‹#›</a:t>
            </a:fld>
            <a:endParaRPr lang="en-US" sz="1200">
              <a:solidFill>
                <a:srgbClr val="FFFFFF"/>
              </a:solidFill>
              <a:latin typeface="Helvetica Neue" charset="0"/>
              <a:cs typeface="Helvetica Neue" charset="0"/>
            </a:endParaRPr>
          </a:p>
        </p:txBody>
      </p:sp>
      <p:sp>
        <p:nvSpPr>
          <p:cNvPr id="11" name="Rectangle 9"/>
          <p:cNvSpPr>
            <a:spLocks noChangeArrowheads="1"/>
          </p:cNvSpPr>
          <p:nvPr userDrawn="1"/>
        </p:nvSpPr>
        <p:spPr bwMode="auto">
          <a:xfrm>
            <a:off x="457200" y="242888"/>
            <a:ext cx="28717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latin typeface="Helvetica Neue Light" charset="0"/>
                <a:cs typeface="Helvetica Neue Light" charset="0"/>
              </a:rPr>
              <a:t>Looking Ahead…</a:t>
            </a:r>
          </a:p>
        </p:txBody>
      </p:sp>
      <p:sp>
        <p:nvSpPr>
          <p:cNvPr id="3" name="Text Placeholder 2"/>
          <p:cNvSpPr>
            <a:spLocks noGrp="1"/>
          </p:cNvSpPr>
          <p:nvPr>
            <p:ph type="body" idx="1"/>
          </p:nvPr>
        </p:nvSpPr>
        <p:spPr>
          <a:xfrm>
            <a:off x="575141" y="1831659"/>
            <a:ext cx="8111659" cy="3752795"/>
          </a:xfrm>
          <a:solidFill>
            <a:schemeClr val="accent1">
              <a:lumMod val="20000"/>
              <a:lumOff val="80000"/>
            </a:schemeClr>
          </a:solidFill>
          <a:ln>
            <a:noFill/>
          </a:ln>
        </p:spPr>
        <p:style>
          <a:lnRef idx="1">
            <a:schemeClr val="accent4"/>
          </a:lnRef>
          <a:fillRef idx="2">
            <a:schemeClr val="accent4"/>
          </a:fillRef>
          <a:effectRef idx="1">
            <a:schemeClr val="accent4"/>
          </a:effectRef>
          <a:fontRef idx="none"/>
        </p:style>
        <p:txBody>
          <a:bodyPr anchor="ctr"/>
          <a:lstStyle>
            <a:lvl1pPr marL="0" indent="0">
              <a:buNone/>
              <a:defRPr sz="2000">
                <a:solidFill>
                  <a:schemeClr val="tx1"/>
                </a:solidFill>
                <a:latin typeface="Helvetica Neue"/>
                <a:cs typeface="Helvetica Neue"/>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cxnSp>
        <p:nvCxnSpPr>
          <p:cNvPr id="12" name="Straight Connector 11"/>
          <p:cNvCxnSpPr/>
          <p:nvPr userDrawn="1"/>
        </p:nvCxnSpPr>
        <p:spPr>
          <a:xfrm>
            <a:off x="457200" y="744538"/>
            <a:ext cx="8229600" cy="0"/>
          </a:xfrm>
          <a:prstGeom prst="line">
            <a:avLst/>
          </a:prstGeom>
          <a:ln w="12700" cmpd="sng"/>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8209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968375"/>
            <a:ext cx="8229600" cy="515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 id="2147484352" r:id="rId12"/>
    <p:sldLayoutId id="2147484330" r:id="rId13"/>
  </p:sldLayoutIdLst>
  <p:transition spd="med">
    <p:pull dir="lu"/>
  </p:transition>
  <p:timing>
    <p:tnLst>
      <p:par>
        <p:cTn id="1" dur="indefinite" restart="never" nodeType="tmRoot"/>
      </p:par>
    </p:tnLst>
  </p:timing>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240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11.wmf"/><Relationship Id="rId4" Type="http://schemas.openxmlformats.org/officeDocument/2006/relationships/image" Target="../media/image10.w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13.wmf"/><Relationship Id="rId4" Type="http://schemas.openxmlformats.org/officeDocument/2006/relationships/image" Target="../media/image12.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14.w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4.xml"/><Relationship Id="rId1" Type="http://schemas.openxmlformats.org/officeDocument/2006/relationships/vmlDrawing" Target="../drawings/vmlDrawing4.vml"/><Relationship Id="rId5" Type="http://schemas.openxmlformats.org/officeDocument/2006/relationships/image" Target="../media/image16.wmf"/><Relationship Id="rId4" Type="http://schemas.openxmlformats.org/officeDocument/2006/relationships/image" Target="../media/image15.wmf"/></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007" y="638965"/>
            <a:ext cx="652329" cy="896190"/>
          </a:xfrm>
          <a:prstGeom prst="rect">
            <a:avLst/>
          </a:prstGeom>
        </p:spPr>
      </p:pic>
      <p:sp>
        <p:nvSpPr>
          <p:cNvPr id="2" name="Title 1"/>
          <p:cNvSpPr>
            <a:spLocks noGrp="1"/>
          </p:cNvSpPr>
          <p:nvPr>
            <p:ph type="ctrTitle"/>
          </p:nvPr>
        </p:nvSpPr>
        <p:spPr>
          <a:xfrm>
            <a:off x="698500" y="2086345"/>
            <a:ext cx="7957602" cy="948688"/>
          </a:xfrm>
        </p:spPr>
        <p:txBody>
          <a:bodyPr/>
          <a:lstStyle/>
          <a:p>
            <a:r>
              <a:rPr lang="en-US" dirty="0" smtClean="0"/>
              <a:t>Probability</a:t>
            </a:r>
            <a:endParaRPr lang="en-US" dirty="0"/>
          </a:p>
        </p:txBody>
      </p:sp>
      <p:sp>
        <p:nvSpPr>
          <p:cNvPr id="3" name="Text Placeholder 2"/>
          <p:cNvSpPr>
            <a:spLocks noGrp="1"/>
          </p:cNvSpPr>
          <p:nvPr>
            <p:ph type="body" sz="quarter" idx="10"/>
          </p:nvPr>
        </p:nvSpPr>
        <p:spPr>
          <a:xfrm>
            <a:off x="698500" y="3166281"/>
            <a:ext cx="7957602" cy="1717799"/>
          </a:xfrm>
        </p:spPr>
        <p:txBody>
          <a:bodyPr/>
          <a:lstStyle/>
          <a:p>
            <a:r>
              <a:rPr lang="en-US" dirty="0"/>
              <a:t>Lesson </a:t>
            </a:r>
            <a:r>
              <a:rPr lang="en-US" dirty="0" smtClean="0"/>
              <a:t>4.7</a:t>
            </a:r>
            <a:endParaRPr lang="en-US" dirty="0"/>
          </a:p>
          <a:p>
            <a:r>
              <a:rPr lang="en-US" dirty="0"/>
              <a:t>The Multiplication Counting</a:t>
            </a:r>
          </a:p>
          <a:p>
            <a:r>
              <a:rPr lang="en-US" dirty="0"/>
              <a:t>Principle and Permutations</a:t>
            </a:r>
          </a:p>
        </p:txBody>
      </p:sp>
      <p:sp>
        <p:nvSpPr>
          <p:cNvPr id="8" name="TextBox 7"/>
          <p:cNvSpPr txBox="1"/>
          <p:nvPr/>
        </p:nvSpPr>
        <p:spPr>
          <a:xfrm>
            <a:off x="693816" y="5162680"/>
            <a:ext cx="7676639" cy="830997"/>
          </a:xfrm>
          <a:prstGeom prst="rect">
            <a:avLst/>
          </a:prstGeom>
          <a:solidFill>
            <a:srgbClr val="C5D683"/>
          </a:solidFill>
        </p:spPr>
        <p:txBody>
          <a:bodyPr wrap="square" rtlCol="0">
            <a:spAutoFit/>
          </a:bodyPr>
          <a:lstStyle/>
          <a:p>
            <a:r>
              <a:rPr lang="en-US" sz="2400" dirty="0">
                <a:solidFill>
                  <a:srgbClr val="133176"/>
                </a:solidFill>
                <a:latin typeface="Arial" panose="020B0604020202020204" pitchFamily="34" charset="0"/>
                <a:cs typeface="Arial" panose="020B0604020202020204" pitchFamily="34" charset="0"/>
              </a:rPr>
              <a:t>Statistics and Probability with Applications, 3</a:t>
            </a:r>
            <a:r>
              <a:rPr lang="en-US" sz="2400" baseline="30000" dirty="0">
                <a:solidFill>
                  <a:srgbClr val="133176"/>
                </a:solidFill>
                <a:latin typeface="Arial" panose="020B0604020202020204" pitchFamily="34" charset="0"/>
                <a:cs typeface="Arial" panose="020B0604020202020204" pitchFamily="34" charset="0"/>
              </a:rPr>
              <a:t>rd</a:t>
            </a:r>
            <a:r>
              <a:rPr lang="en-US" sz="2400" dirty="0">
                <a:solidFill>
                  <a:srgbClr val="133176"/>
                </a:solidFill>
                <a:latin typeface="Arial" panose="020B0604020202020204" pitchFamily="34" charset="0"/>
                <a:cs typeface="Arial" panose="020B0604020202020204" pitchFamily="34" charset="0"/>
              </a:rPr>
              <a:t> Edition</a:t>
            </a:r>
          </a:p>
          <a:p>
            <a:r>
              <a:rPr lang="en-US" sz="2400" dirty="0">
                <a:solidFill>
                  <a:srgbClr val="133176"/>
                </a:solidFill>
                <a:latin typeface="Arial" panose="020B0604020202020204" pitchFamily="34" charset="0"/>
                <a:cs typeface="Arial" panose="020B0604020202020204" pitchFamily="34" charset="0"/>
              </a:rPr>
              <a:t>Starnes &amp; Tabor</a:t>
            </a:r>
          </a:p>
        </p:txBody>
      </p:sp>
      <p:sp>
        <p:nvSpPr>
          <p:cNvPr id="7" name="TextBox 6"/>
          <p:cNvSpPr txBox="1"/>
          <p:nvPr/>
        </p:nvSpPr>
        <p:spPr>
          <a:xfrm>
            <a:off x="6373368" y="6355737"/>
            <a:ext cx="2588016" cy="276999"/>
          </a:xfrm>
          <a:prstGeom prst="rect">
            <a:avLst/>
          </a:prstGeom>
          <a:noFill/>
        </p:spPr>
        <p:txBody>
          <a:bodyPr wrap="none" rtlCol="0">
            <a:spAutoFit/>
          </a:bodyPr>
          <a:lstStyle/>
          <a:p>
            <a:r>
              <a:rPr lang="en-US" sz="1200" dirty="0">
                <a:solidFill>
                  <a:srgbClr val="7F7F7F"/>
                </a:solidFill>
              </a:rPr>
              <a:t>Bedford Freeman Worth Publishers</a:t>
            </a:r>
          </a:p>
        </p:txBody>
      </p:sp>
    </p:spTree>
    <p:extLst>
      <p:ext uri="{BB962C8B-B14F-4D97-AF65-F5344CB8AC3E}">
        <p14:creationId xmlns:p14="http://schemas.microsoft.com/office/powerpoint/2010/main" val="22854427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t>The Multiplication </a:t>
            </a:r>
            <a:r>
              <a:rPr lang="en-US" sz="2400" dirty="0" smtClean="0"/>
              <a:t>Counting Principle </a:t>
            </a:r>
            <a:r>
              <a:rPr lang="en-US" sz="2400" dirty="0"/>
              <a:t>and Permutations</a:t>
            </a:r>
          </a:p>
        </p:txBody>
      </p:sp>
      <p:sp>
        <p:nvSpPr>
          <p:cNvPr id="5" name="TextBox 4"/>
          <p:cNvSpPr txBox="1"/>
          <p:nvPr/>
        </p:nvSpPr>
        <p:spPr>
          <a:xfrm>
            <a:off x="457200" y="951394"/>
            <a:ext cx="8229600" cy="400110"/>
          </a:xfrm>
          <a:prstGeom prst="rect">
            <a:avLst/>
          </a:prstGeom>
          <a:solidFill>
            <a:srgbClr val="133176"/>
          </a:solidFill>
        </p:spPr>
        <p:txBody>
          <a:bodyPr wrap="square" rtlCol="0">
            <a:spAutoFit/>
          </a:bodyPr>
          <a:lstStyle/>
          <a:p>
            <a:r>
              <a:rPr lang="en-US" sz="2000" dirty="0">
                <a:solidFill>
                  <a:srgbClr val="F7F8F9"/>
                </a:solidFill>
              </a:rPr>
              <a:t>Learning Targets</a:t>
            </a:r>
          </a:p>
        </p:txBody>
      </p:sp>
      <p:sp>
        <p:nvSpPr>
          <p:cNvPr id="6" name="TextBox 5"/>
          <p:cNvSpPr txBox="1"/>
          <p:nvPr/>
        </p:nvSpPr>
        <p:spPr>
          <a:xfrm>
            <a:off x="457200" y="1368130"/>
            <a:ext cx="4655442" cy="400110"/>
          </a:xfrm>
          <a:prstGeom prst="rect">
            <a:avLst/>
          </a:prstGeom>
          <a:solidFill>
            <a:srgbClr val="FAFAFA"/>
          </a:solidFill>
        </p:spPr>
        <p:txBody>
          <a:bodyPr wrap="square" rtlCol="0">
            <a:spAutoFit/>
          </a:bodyPr>
          <a:lstStyle/>
          <a:p>
            <a:r>
              <a:rPr lang="en-US" sz="2000" dirty="0"/>
              <a:t>After this lesson, you should be able to:</a:t>
            </a:r>
          </a:p>
        </p:txBody>
      </p:sp>
      <p:sp>
        <p:nvSpPr>
          <p:cNvPr id="2" name="Text Placeholder 1"/>
          <p:cNvSpPr>
            <a:spLocks noGrp="1"/>
          </p:cNvSpPr>
          <p:nvPr>
            <p:ph type="body" idx="1"/>
          </p:nvPr>
        </p:nvSpPr>
        <p:spPr>
          <a:xfrm>
            <a:off x="747020" y="1867711"/>
            <a:ext cx="7939779" cy="3031835"/>
          </a:xfrm>
        </p:spPr>
        <p:txBody>
          <a:bodyPr/>
          <a:lstStyle/>
          <a:p>
            <a:r>
              <a:rPr lang="en-US" dirty="0"/>
              <a:t>Use the multiplication counting principle to determine the number of ways to complete a process involving several steps.</a:t>
            </a:r>
          </a:p>
          <a:p>
            <a:r>
              <a:rPr lang="en-US" dirty="0" smtClean="0"/>
              <a:t>Use </a:t>
            </a:r>
            <a:r>
              <a:rPr lang="en-US" dirty="0"/>
              <a:t>factorials to count the number of permutations of a group of individuals. </a:t>
            </a:r>
          </a:p>
          <a:p>
            <a:r>
              <a:rPr lang="en-US" dirty="0" smtClean="0"/>
              <a:t>Compute </a:t>
            </a:r>
            <a:r>
              <a:rPr lang="en-US" dirty="0"/>
              <a:t>the number of permutations of </a:t>
            </a:r>
            <a:r>
              <a:rPr lang="en-US" i="1" dirty="0"/>
              <a:t>n</a:t>
            </a:r>
            <a:r>
              <a:rPr lang="en-US" dirty="0"/>
              <a:t> individuals taken </a:t>
            </a:r>
            <a:r>
              <a:rPr lang="en-US" i="1" dirty="0"/>
              <a:t>k</a:t>
            </a:r>
            <a:r>
              <a:rPr lang="en-US" dirty="0"/>
              <a:t> at a time.</a:t>
            </a:r>
          </a:p>
        </p:txBody>
      </p:sp>
      <p:pic>
        <p:nvPicPr>
          <p:cNvPr id="4" name="Picture 2" desc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2449" y="4646919"/>
            <a:ext cx="13335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8259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The Multiplication Counting Principle and Permutations</a:t>
            </a:r>
          </a:p>
        </p:txBody>
      </p:sp>
      <p:sp>
        <p:nvSpPr>
          <p:cNvPr id="3" name="Content Placeholder 2"/>
          <p:cNvSpPr>
            <a:spLocks noGrp="1"/>
          </p:cNvSpPr>
          <p:nvPr>
            <p:ph idx="1"/>
          </p:nvPr>
        </p:nvSpPr>
        <p:spPr>
          <a:xfrm>
            <a:off x="457200" y="936008"/>
            <a:ext cx="8229600" cy="2230274"/>
          </a:xfrm>
        </p:spPr>
        <p:txBody>
          <a:bodyPr/>
          <a:lstStyle/>
          <a:p>
            <a:pPr marL="0" indent="0">
              <a:buNone/>
            </a:pPr>
            <a:r>
              <a:rPr lang="en-US" dirty="0"/>
              <a:t>Finding the probability of an event often involves counting the number of possible outcomes of some chance process. </a:t>
            </a:r>
            <a:endParaRPr lang="en-US" dirty="0" smtClean="0"/>
          </a:p>
          <a:p>
            <a:pPr marL="0" indent="0">
              <a:buNone/>
            </a:pPr>
            <a:endParaRPr lang="en-US" dirty="0"/>
          </a:p>
          <a:p>
            <a:pPr marL="0" indent="0">
              <a:buNone/>
            </a:pPr>
            <a:r>
              <a:rPr lang="en-US" dirty="0"/>
              <a:t>The Agricola Restaurant offers a three-course dinner menu. Customers who order from this menu must choose one appetizer, one main dish, and one dessert. Here are the options for each course.</a:t>
            </a:r>
          </a:p>
        </p:txBody>
      </p:sp>
      <p:graphicFrame>
        <p:nvGraphicFramePr>
          <p:cNvPr id="5" name="Table 4"/>
          <p:cNvGraphicFramePr>
            <a:graphicFrameLocks noGrp="1"/>
          </p:cNvGraphicFramePr>
          <p:nvPr>
            <p:extLst>
              <p:ext uri="{D42A27DB-BD31-4B8C-83A1-F6EECF244321}">
                <p14:modId xmlns:p14="http://schemas.microsoft.com/office/powerpoint/2010/main" val="2919707993"/>
              </p:ext>
            </p:extLst>
          </p:nvPr>
        </p:nvGraphicFramePr>
        <p:xfrm>
          <a:off x="736979" y="3358434"/>
          <a:ext cx="8065827" cy="2291142"/>
        </p:xfrm>
        <a:graphic>
          <a:graphicData uri="http://schemas.openxmlformats.org/drawingml/2006/table">
            <a:tbl>
              <a:tblPr firstRow="1"/>
              <a:tblGrid>
                <a:gridCol w="2688609"/>
                <a:gridCol w="2688609"/>
                <a:gridCol w="2688609"/>
              </a:tblGrid>
              <a:tr h="599404">
                <a:tc>
                  <a:txBody>
                    <a:bodyPr/>
                    <a:lstStyle/>
                    <a:p>
                      <a:pPr algn="ctr" rtl="0" fontAlgn="ctr"/>
                      <a:r>
                        <a:rPr lang="en-IN" sz="1800" b="1" i="0" u="none" strike="noStrike" dirty="0">
                          <a:solidFill>
                            <a:srgbClr val="0D0D0D"/>
                          </a:solidFill>
                          <a:effectLst/>
                          <a:latin typeface="Helvetica Neue"/>
                        </a:rPr>
                        <a:t>Appetizer</a:t>
                      </a:r>
                    </a:p>
                  </a:txBody>
                  <a:tcPr marL="8877" marR="8877" marT="8877" marB="0" anchor="ctr">
                    <a:lnL w="12700" cap="flat" cmpd="sng" algn="ctr">
                      <a:solidFill>
                        <a:srgbClr val="81C7D0"/>
                      </a:solidFill>
                      <a:prstDash val="solid"/>
                      <a:round/>
                      <a:headEnd type="none" w="med" len="med"/>
                      <a:tailEnd type="none" w="med" len="med"/>
                    </a:lnL>
                    <a:lnR w="6350" cap="flat" cmpd="sng" algn="ctr">
                      <a:solidFill>
                        <a:srgbClr val="81C7D0"/>
                      </a:solidFill>
                      <a:prstDash val="solid"/>
                      <a:round/>
                      <a:headEnd type="none" w="med" len="med"/>
                      <a:tailEnd type="none" w="med" len="med"/>
                    </a:lnR>
                    <a:lnT w="1905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DBF0F0"/>
                    </a:solidFill>
                  </a:tcPr>
                </a:tc>
                <a:tc>
                  <a:txBody>
                    <a:bodyPr/>
                    <a:lstStyle/>
                    <a:p>
                      <a:pPr algn="ctr" rtl="0" fontAlgn="ctr"/>
                      <a:r>
                        <a:rPr lang="en-IN" sz="1800" b="1" i="0" u="none" strike="noStrike" dirty="0">
                          <a:solidFill>
                            <a:srgbClr val="0D0D0D"/>
                          </a:solidFill>
                          <a:effectLst/>
                          <a:latin typeface="Helvetica Neue"/>
                        </a:rPr>
                        <a:t>Main dish</a:t>
                      </a:r>
                    </a:p>
                  </a:txBody>
                  <a:tcPr marL="8877" marR="8877" marT="8877" marB="0" anchor="ctr">
                    <a:lnL w="6350" cap="flat" cmpd="sng" algn="ctr">
                      <a:solidFill>
                        <a:srgbClr val="81C7D0"/>
                      </a:solidFill>
                      <a:prstDash val="solid"/>
                      <a:round/>
                      <a:headEnd type="none" w="med" len="med"/>
                      <a:tailEnd type="none" w="med" len="med"/>
                    </a:lnL>
                    <a:lnR w="6350" cap="flat" cmpd="sng" algn="ctr">
                      <a:solidFill>
                        <a:srgbClr val="81C7D0"/>
                      </a:solidFill>
                      <a:prstDash val="solid"/>
                      <a:round/>
                      <a:headEnd type="none" w="med" len="med"/>
                      <a:tailEnd type="none" w="med" len="med"/>
                    </a:lnR>
                    <a:lnT w="1905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DBF0F0"/>
                    </a:solidFill>
                  </a:tcPr>
                </a:tc>
                <a:tc>
                  <a:txBody>
                    <a:bodyPr/>
                    <a:lstStyle/>
                    <a:p>
                      <a:pPr algn="ctr" rtl="0" fontAlgn="ctr"/>
                      <a:r>
                        <a:rPr lang="en-IN" sz="1800" b="1" i="0" u="none" strike="noStrike" dirty="0">
                          <a:solidFill>
                            <a:srgbClr val="0D0D0D"/>
                          </a:solidFill>
                          <a:effectLst/>
                          <a:latin typeface="Helvetica Neue"/>
                        </a:rPr>
                        <a:t>Dessert</a:t>
                      </a:r>
                    </a:p>
                  </a:txBody>
                  <a:tcPr marL="8877" marR="8877" marT="8877" marB="0" anchor="ctr">
                    <a:lnL w="6350" cap="flat" cmpd="sng" algn="ctr">
                      <a:solidFill>
                        <a:srgbClr val="81C7D0"/>
                      </a:solidFill>
                      <a:prstDash val="solid"/>
                      <a:round/>
                      <a:headEnd type="none" w="med" len="med"/>
                      <a:tailEnd type="none" w="med" len="med"/>
                    </a:lnL>
                    <a:lnR w="12700" cap="flat" cmpd="sng" algn="ctr">
                      <a:solidFill>
                        <a:srgbClr val="81C7D0"/>
                      </a:solidFill>
                      <a:prstDash val="solid"/>
                      <a:round/>
                      <a:headEnd type="none" w="med" len="med"/>
                      <a:tailEnd type="none" w="med" len="med"/>
                    </a:lnR>
                    <a:lnT w="1905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DBF0F0"/>
                    </a:solidFill>
                  </a:tcPr>
                </a:tc>
              </a:tr>
              <a:tr h="398288">
                <a:tc>
                  <a:txBody>
                    <a:bodyPr/>
                    <a:lstStyle/>
                    <a:p>
                      <a:pPr algn="l" rtl="0" fontAlgn="ctr"/>
                      <a:r>
                        <a:rPr lang="en-IN" sz="1800" b="0" i="0" u="none" strike="noStrike">
                          <a:solidFill>
                            <a:srgbClr val="000000"/>
                          </a:solidFill>
                          <a:effectLst/>
                          <a:latin typeface="Helvetica Neue"/>
                        </a:rPr>
                        <a:t>Butternut squash soup</a:t>
                      </a:r>
                    </a:p>
                  </a:txBody>
                  <a:tcPr marL="8877" marR="8877" marT="8877" marB="0" anchor="ctr">
                    <a:lnL w="12700" cap="flat" cmpd="sng" algn="ctr">
                      <a:solidFill>
                        <a:srgbClr val="81C7D0"/>
                      </a:solidFill>
                      <a:prstDash val="solid"/>
                      <a:round/>
                      <a:headEnd type="none" w="med" len="med"/>
                      <a:tailEnd type="none" w="med" len="med"/>
                    </a:lnL>
                    <a:lnR w="635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FFFFFE"/>
                    </a:solidFill>
                  </a:tcPr>
                </a:tc>
                <a:tc>
                  <a:txBody>
                    <a:bodyPr/>
                    <a:lstStyle/>
                    <a:p>
                      <a:pPr algn="l" rtl="0" fontAlgn="ctr"/>
                      <a:r>
                        <a:rPr lang="en-IN" sz="1800" b="0" i="0" u="none" strike="noStrike">
                          <a:solidFill>
                            <a:srgbClr val="000000"/>
                          </a:solidFill>
                          <a:effectLst/>
                          <a:latin typeface="Helvetica Neue"/>
                        </a:rPr>
                        <a:t>Grilled pork chop</a:t>
                      </a:r>
                    </a:p>
                  </a:txBody>
                  <a:tcPr marL="8877" marR="8877" marT="8877" marB="0" anchor="ctr">
                    <a:lnL w="6350" cap="flat" cmpd="sng" algn="ctr">
                      <a:solidFill>
                        <a:srgbClr val="81C7D0"/>
                      </a:solidFill>
                      <a:prstDash val="solid"/>
                      <a:round/>
                      <a:headEnd type="none" w="med" len="med"/>
                      <a:tailEnd type="none" w="med" len="med"/>
                    </a:lnL>
                    <a:lnR w="635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FFFFFE"/>
                    </a:solidFill>
                  </a:tcPr>
                </a:tc>
                <a:tc>
                  <a:txBody>
                    <a:bodyPr/>
                    <a:lstStyle/>
                    <a:p>
                      <a:pPr algn="l" rtl="0" fontAlgn="ctr"/>
                      <a:r>
                        <a:rPr lang="en-IN" sz="1800" b="0" i="0" u="none" strike="noStrike">
                          <a:solidFill>
                            <a:srgbClr val="000000"/>
                          </a:solidFill>
                          <a:effectLst/>
                          <a:latin typeface="Helvetica Neue"/>
                        </a:rPr>
                        <a:t>Chocolate cake</a:t>
                      </a:r>
                    </a:p>
                  </a:txBody>
                  <a:tcPr marL="8877" marR="8877" marT="8877" marB="0" anchor="ctr">
                    <a:lnL w="6350" cap="flat" cmpd="sng" algn="ctr">
                      <a:solidFill>
                        <a:srgbClr val="81C7D0"/>
                      </a:solidFill>
                      <a:prstDash val="solid"/>
                      <a:round/>
                      <a:headEnd type="none" w="med" len="med"/>
                      <a:tailEnd type="none" w="med" len="med"/>
                    </a:lnL>
                    <a:lnR w="1270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FFFFFE"/>
                    </a:solidFill>
                  </a:tcPr>
                </a:tc>
              </a:tr>
              <a:tr h="398288">
                <a:tc>
                  <a:txBody>
                    <a:bodyPr/>
                    <a:lstStyle/>
                    <a:p>
                      <a:pPr algn="l" rtl="0" fontAlgn="ctr"/>
                      <a:r>
                        <a:rPr lang="en-IN" sz="1800" b="0" i="0" u="none" strike="noStrike">
                          <a:solidFill>
                            <a:srgbClr val="000000"/>
                          </a:solidFill>
                          <a:effectLst/>
                          <a:latin typeface="Helvetica Neue"/>
                        </a:rPr>
                        <a:t>Green salad</a:t>
                      </a:r>
                    </a:p>
                  </a:txBody>
                  <a:tcPr marL="8877" marR="8877" marT="8877" marB="0" anchor="ctr">
                    <a:lnL w="12700" cap="flat" cmpd="sng" algn="ctr">
                      <a:solidFill>
                        <a:srgbClr val="81C7D0"/>
                      </a:solidFill>
                      <a:prstDash val="solid"/>
                      <a:round/>
                      <a:headEnd type="none" w="med" len="med"/>
                      <a:tailEnd type="none" w="med" len="med"/>
                    </a:lnL>
                    <a:lnR w="635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FFFFFE"/>
                    </a:solidFill>
                  </a:tcPr>
                </a:tc>
                <a:tc>
                  <a:txBody>
                    <a:bodyPr/>
                    <a:lstStyle/>
                    <a:p>
                      <a:pPr algn="l" rtl="0" fontAlgn="ctr"/>
                      <a:r>
                        <a:rPr lang="en-IN" sz="1800" b="0" i="0" u="none" strike="noStrike">
                          <a:solidFill>
                            <a:srgbClr val="000000"/>
                          </a:solidFill>
                          <a:effectLst/>
                          <a:latin typeface="Helvetica Neue"/>
                        </a:rPr>
                        <a:t>Ribeye steak</a:t>
                      </a:r>
                    </a:p>
                  </a:txBody>
                  <a:tcPr marL="8877" marR="8877" marT="8877" marB="0" anchor="ctr">
                    <a:lnL w="6350" cap="flat" cmpd="sng" algn="ctr">
                      <a:solidFill>
                        <a:srgbClr val="81C7D0"/>
                      </a:solidFill>
                      <a:prstDash val="solid"/>
                      <a:round/>
                      <a:headEnd type="none" w="med" len="med"/>
                      <a:tailEnd type="none" w="med" len="med"/>
                    </a:lnL>
                    <a:lnR w="635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FFFFFE"/>
                    </a:solidFill>
                  </a:tcPr>
                </a:tc>
                <a:tc>
                  <a:txBody>
                    <a:bodyPr/>
                    <a:lstStyle/>
                    <a:p>
                      <a:pPr algn="l" rtl="0" fontAlgn="ctr"/>
                      <a:r>
                        <a:rPr lang="en-IN" sz="1800" b="0" i="0" u="none" strike="noStrike" dirty="0">
                          <a:solidFill>
                            <a:srgbClr val="000000"/>
                          </a:solidFill>
                          <a:effectLst/>
                          <a:latin typeface="Helvetica Neue"/>
                        </a:rPr>
                        <a:t>Apple and cranberry tart</a:t>
                      </a:r>
                    </a:p>
                  </a:txBody>
                  <a:tcPr marL="8877" marR="8877" marT="8877" marB="0" anchor="ctr">
                    <a:lnL w="6350" cap="flat" cmpd="sng" algn="ctr">
                      <a:solidFill>
                        <a:srgbClr val="81C7D0"/>
                      </a:solidFill>
                      <a:prstDash val="solid"/>
                      <a:round/>
                      <a:headEnd type="none" w="med" len="med"/>
                      <a:tailEnd type="none" w="med" len="med"/>
                    </a:lnL>
                    <a:lnR w="1270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FFFFFE"/>
                    </a:solidFill>
                  </a:tcPr>
                </a:tc>
              </a:tr>
              <a:tr h="496874">
                <a:tc>
                  <a:txBody>
                    <a:bodyPr/>
                    <a:lstStyle/>
                    <a:p>
                      <a:pPr algn="l" rtl="0" fontAlgn="ctr"/>
                      <a:r>
                        <a:rPr lang="en-IN" sz="1800" b="0" i="0" u="none" strike="noStrike">
                          <a:solidFill>
                            <a:srgbClr val="000000"/>
                          </a:solidFill>
                          <a:effectLst/>
                          <a:latin typeface="Helvetica Neue"/>
                        </a:rPr>
                        <a:t>Caesar salad</a:t>
                      </a:r>
                    </a:p>
                  </a:txBody>
                  <a:tcPr marL="8877" marR="8877" marT="8877" marB="0" anchor="ctr">
                    <a:lnL w="12700" cap="flat" cmpd="sng" algn="ctr">
                      <a:solidFill>
                        <a:srgbClr val="81C7D0"/>
                      </a:solidFill>
                      <a:prstDash val="solid"/>
                      <a:round/>
                      <a:headEnd type="none" w="med" len="med"/>
                      <a:tailEnd type="none" w="med" len="med"/>
                    </a:lnL>
                    <a:lnR w="635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FFFFFE"/>
                    </a:solidFill>
                  </a:tcPr>
                </a:tc>
                <a:tc>
                  <a:txBody>
                    <a:bodyPr/>
                    <a:lstStyle/>
                    <a:p>
                      <a:pPr algn="l" rtl="0" fontAlgn="ctr"/>
                      <a:r>
                        <a:rPr lang="en-IN" sz="1800" b="0" i="0" u="none" strike="noStrike">
                          <a:solidFill>
                            <a:srgbClr val="000000"/>
                          </a:solidFill>
                          <a:effectLst/>
                          <a:latin typeface="Helvetica Neue"/>
                        </a:rPr>
                        <a:t>Roasted chicken breast</a:t>
                      </a:r>
                    </a:p>
                  </a:txBody>
                  <a:tcPr marL="8877" marR="8877" marT="8877" marB="0" anchor="ctr">
                    <a:lnL w="6350" cap="flat" cmpd="sng" algn="ctr">
                      <a:solidFill>
                        <a:srgbClr val="81C7D0"/>
                      </a:solidFill>
                      <a:prstDash val="solid"/>
                      <a:round/>
                      <a:headEnd type="none" w="med" len="med"/>
                      <a:tailEnd type="none" w="med" len="med"/>
                    </a:lnL>
                    <a:lnR w="635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FFFFFE"/>
                    </a:solidFill>
                  </a:tcPr>
                </a:tc>
                <a:tc>
                  <a:txBody>
                    <a:bodyPr/>
                    <a:lstStyle/>
                    <a:p>
                      <a:pPr algn="l" rtl="0" fontAlgn="ctr"/>
                      <a:r>
                        <a:rPr lang="en-IN" sz="1800" b="0" i="0" u="none" strike="noStrike">
                          <a:solidFill>
                            <a:srgbClr val="000000"/>
                          </a:solidFill>
                          <a:effectLst/>
                          <a:latin typeface="Helvetica Neue"/>
                        </a:rPr>
                        <a:t> </a:t>
                      </a:r>
                    </a:p>
                  </a:txBody>
                  <a:tcPr marL="8877" marR="8877" marT="8877" marB="0" anchor="ctr">
                    <a:lnL w="6350" cap="flat" cmpd="sng" algn="ctr">
                      <a:solidFill>
                        <a:srgbClr val="81C7D0"/>
                      </a:solidFill>
                      <a:prstDash val="solid"/>
                      <a:round/>
                      <a:headEnd type="none" w="med" len="med"/>
                      <a:tailEnd type="none" w="med" len="med"/>
                    </a:lnL>
                    <a:lnR w="1270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2700" cap="flat" cmpd="sng" algn="ctr">
                      <a:solidFill>
                        <a:srgbClr val="81C7D0"/>
                      </a:solidFill>
                      <a:prstDash val="solid"/>
                      <a:round/>
                      <a:headEnd type="none" w="med" len="med"/>
                      <a:tailEnd type="none" w="med" len="med"/>
                    </a:lnB>
                    <a:solidFill>
                      <a:srgbClr val="FFFFFE"/>
                    </a:solidFill>
                  </a:tcPr>
                </a:tc>
              </a:tr>
              <a:tr h="398288">
                <a:tc>
                  <a:txBody>
                    <a:bodyPr/>
                    <a:lstStyle/>
                    <a:p>
                      <a:pPr algn="l" rtl="0" fontAlgn="ctr"/>
                      <a:r>
                        <a:rPr lang="en-IN" sz="1800" b="0" i="0" u="none" strike="noStrike">
                          <a:solidFill>
                            <a:srgbClr val="000000"/>
                          </a:solidFill>
                          <a:effectLst/>
                          <a:latin typeface="Helvetica Neue"/>
                        </a:rPr>
                        <a:t> </a:t>
                      </a:r>
                    </a:p>
                  </a:txBody>
                  <a:tcPr marL="8877" marR="8877" marT="8877" marB="0" anchor="ctr">
                    <a:lnL w="12700" cap="flat" cmpd="sng" algn="ctr">
                      <a:solidFill>
                        <a:srgbClr val="81C7D0"/>
                      </a:solidFill>
                      <a:prstDash val="solid"/>
                      <a:round/>
                      <a:headEnd type="none" w="med" len="med"/>
                      <a:tailEnd type="none" w="med" len="med"/>
                    </a:lnL>
                    <a:lnR w="635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9050" cap="flat" cmpd="sng" algn="ctr">
                      <a:solidFill>
                        <a:srgbClr val="81C7D0"/>
                      </a:solidFill>
                      <a:prstDash val="solid"/>
                      <a:round/>
                      <a:headEnd type="none" w="med" len="med"/>
                      <a:tailEnd type="none" w="med" len="med"/>
                    </a:lnB>
                    <a:solidFill>
                      <a:srgbClr val="FFFFFE"/>
                    </a:solidFill>
                  </a:tcPr>
                </a:tc>
                <a:tc>
                  <a:txBody>
                    <a:bodyPr/>
                    <a:lstStyle/>
                    <a:p>
                      <a:pPr algn="l" rtl="0" fontAlgn="ctr"/>
                      <a:r>
                        <a:rPr lang="en-IN" sz="1800" b="0" i="0" u="none" strike="noStrike">
                          <a:solidFill>
                            <a:srgbClr val="000000"/>
                          </a:solidFill>
                          <a:effectLst/>
                          <a:latin typeface="Helvetica Neue"/>
                        </a:rPr>
                        <a:t>Poached salmon</a:t>
                      </a:r>
                    </a:p>
                  </a:txBody>
                  <a:tcPr marL="8877" marR="8877" marT="8877" marB="0" anchor="ctr">
                    <a:lnL w="6350" cap="flat" cmpd="sng" algn="ctr">
                      <a:solidFill>
                        <a:srgbClr val="81C7D0"/>
                      </a:solidFill>
                      <a:prstDash val="solid"/>
                      <a:round/>
                      <a:headEnd type="none" w="med" len="med"/>
                      <a:tailEnd type="none" w="med" len="med"/>
                    </a:lnL>
                    <a:lnR w="635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9050" cap="flat" cmpd="sng" algn="ctr">
                      <a:solidFill>
                        <a:srgbClr val="81C7D0"/>
                      </a:solidFill>
                      <a:prstDash val="solid"/>
                      <a:round/>
                      <a:headEnd type="none" w="med" len="med"/>
                      <a:tailEnd type="none" w="med" len="med"/>
                    </a:lnB>
                    <a:solidFill>
                      <a:srgbClr val="FFFFFE"/>
                    </a:solidFill>
                  </a:tcPr>
                </a:tc>
                <a:tc>
                  <a:txBody>
                    <a:bodyPr/>
                    <a:lstStyle/>
                    <a:p>
                      <a:pPr algn="l" rtl="0" fontAlgn="ctr"/>
                      <a:r>
                        <a:rPr lang="en-IN" sz="1800" b="0" i="0" u="none" strike="noStrike" dirty="0">
                          <a:solidFill>
                            <a:srgbClr val="000000"/>
                          </a:solidFill>
                          <a:effectLst/>
                          <a:latin typeface="Helvetica Neue"/>
                        </a:rPr>
                        <a:t> </a:t>
                      </a:r>
                    </a:p>
                  </a:txBody>
                  <a:tcPr marL="8877" marR="8877" marT="8877" marB="0" anchor="ctr">
                    <a:lnL w="6350" cap="flat" cmpd="sng" algn="ctr">
                      <a:solidFill>
                        <a:srgbClr val="81C7D0"/>
                      </a:solidFill>
                      <a:prstDash val="solid"/>
                      <a:round/>
                      <a:headEnd type="none" w="med" len="med"/>
                      <a:tailEnd type="none" w="med" len="med"/>
                    </a:lnL>
                    <a:lnR w="12700" cap="flat" cmpd="sng" algn="ctr">
                      <a:solidFill>
                        <a:srgbClr val="81C7D0"/>
                      </a:solidFill>
                      <a:prstDash val="solid"/>
                      <a:round/>
                      <a:headEnd type="none" w="med" len="med"/>
                      <a:tailEnd type="none" w="med" len="med"/>
                    </a:lnR>
                    <a:lnT w="12700" cap="flat" cmpd="sng" algn="ctr">
                      <a:solidFill>
                        <a:srgbClr val="81C7D0"/>
                      </a:solidFill>
                      <a:prstDash val="solid"/>
                      <a:round/>
                      <a:headEnd type="none" w="med" len="med"/>
                      <a:tailEnd type="none" w="med" len="med"/>
                    </a:lnT>
                    <a:lnB w="19050" cap="flat" cmpd="sng" algn="ctr">
                      <a:solidFill>
                        <a:srgbClr val="81C7D0"/>
                      </a:solidFill>
                      <a:prstDash val="solid"/>
                      <a:round/>
                      <a:headEnd type="none" w="med" len="med"/>
                      <a:tailEnd type="none" w="med" len="med"/>
                    </a:lnB>
                    <a:solidFill>
                      <a:srgbClr val="FFFFFE"/>
                    </a:solidFill>
                  </a:tcPr>
                </a:tc>
              </a:tr>
            </a:tbl>
          </a:graphicData>
        </a:graphic>
      </p:graphicFrame>
      <p:sp>
        <p:nvSpPr>
          <p:cNvPr id="4" name="TextBox 3"/>
          <p:cNvSpPr txBox="1"/>
          <p:nvPr/>
        </p:nvSpPr>
        <p:spPr>
          <a:xfrm>
            <a:off x="849713" y="5799888"/>
            <a:ext cx="6842129" cy="677108"/>
          </a:xfrm>
          <a:prstGeom prst="rect">
            <a:avLst/>
          </a:prstGeom>
          <a:noFill/>
        </p:spPr>
        <p:txBody>
          <a:bodyPr wrap="none" rtlCol="0">
            <a:spAutoFit/>
          </a:bodyPr>
          <a:lstStyle/>
          <a:p>
            <a:pPr lvl="0">
              <a:spcBef>
                <a:spcPct val="20000"/>
              </a:spcBef>
            </a:pPr>
            <a:r>
              <a:rPr lang="en-US" sz="2000" dirty="0">
                <a:solidFill>
                  <a:prstClr val="black"/>
                </a:solidFill>
                <a:latin typeface="Helvetica Neue"/>
              </a:rPr>
              <a:t>How many different meals can be ordered from this </a:t>
            </a:r>
            <a:r>
              <a:rPr lang="en-US" sz="2000" dirty="0" smtClean="0">
                <a:solidFill>
                  <a:prstClr val="black"/>
                </a:solidFill>
                <a:latin typeface="Helvetica Neue"/>
              </a:rPr>
              <a:t>menu?</a:t>
            </a:r>
            <a:endParaRPr lang="en-US" sz="2000" dirty="0">
              <a:solidFill>
                <a:prstClr val="black"/>
              </a:solidFill>
              <a:latin typeface="Helvetica Neue"/>
            </a:endParaRPr>
          </a:p>
          <a:p>
            <a:endParaRPr lang="en-US" dirty="0"/>
          </a:p>
        </p:txBody>
      </p:sp>
    </p:spTree>
    <p:extLst>
      <p:ext uri="{BB962C8B-B14F-4D97-AF65-F5344CB8AC3E}">
        <p14:creationId xmlns:p14="http://schemas.microsoft.com/office/powerpoint/2010/main" val="4037452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The Multiplication Counting Principle and Permutations</a:t>
            </a:r>
          </a:p>
        </p:txBody>
      </p:sp>
      <p:sp>
        <p:nvSpPr>
          <p:cNvPr id="3" name="Content Placeholder 2"/>
          <p:cNvSpPr>
            <a:spLocks noGrp="1"/>
          </p:cNvSpPr>
          <p:nvPr>
            <p:ph idx="1"/>
          </p:nvPr>
        </p:nvSpPr>
        <p:spPr>
          <a:xfrm>
            <a:off x="457200" y="936007"/>
            <a:ext cx="8229600" cy="2257569"/>
          </a:xfrm>
        </p:spPr>
        <p:txBody>
          <a:bodyPr/>
          <a:lstStyle/>
          <a:p>
            <a:pPr marL="0" indent="0">
              <a:buNone/>
            </a:pPr>
            <a:r>
              <a:rPr lang="en-US" dirty="0"/>
              <a:t>How many different meals can be ordered from this menu? We could try to list </a:t>
            </a:r>
            <a:r>
              <a:rPr lang="en-US" dirty="0" smtClean="0"/>
              <a:t>all possible </a:t>
            </a:r>
            <a:r>
              <a:rPr lang="en-US" dirty="0"/>
              <a:t>orders</a:t>
            </a:r>
            <a:r>
              <a:rPr lang="en-US" dirty="0" smtClean="0"/>
              <a:t>:</a:t>
            </a:r>
          </a:p>
          <a:p>
            <a:pPr marL="0" indent="0">
              <a:buNone/>
            </a:pPr>
            <a:endParaRPr lang="en-US" dirty="0"/>
          </a:p>
          <a:p>
            <a:pPr marL="0" indent="0">
              <a:buNone/>
            </a:pPr>
            <a:r>
              <a:rPr lang="en-US" dirty="0"/>
              <a:t>Soup—Pork—Cake, Soup—Pork—Tart, Soup—Steak—</a:t>
            </a:r>
            <a:r>
              <a:rPr lang="en-US" dirty="0" smtClean="0"/>
              <a:t>Cake, </a:t>
            </a:r>
            <a:r>
              <a:rPr lang="en-US" dirty="0"/>
              <a:t>. . .</a:t>
            </a:r>
          </a:p>
          <a:p>
            <a:pPr marL="0" indent="0">
              <a:buNone/>
            </a:pPr>
            <a:endParaRPr lang="en-US" dirty="0" smtClean="0"/>
          </a:p>
          <a:p>
            <a:pPr marL="0" indent="0">
              <a:buNone/>
            </a:pPr>
            <a:r>
              <a:rPr lang="en-US" dirty="0" smtClean="0"/>
              <a:t>It </a:t>
            </a:r>
            <a:r>
              <a:rPr lang="en-US" dirty="0"/>
              <a:t>might be easier to display all of the options in a </a:t>
            </a:r>
            <a:r>
              <a:rPr lang="en-US" dirty="0" smtClean="0"/>
              <a:t>diagram:</a:t>
            </a:r>
            <a:endParaRPr lang="en-US" dirty="0"/>
          </a:p>
        </p:txBody>
      </p:sp>
      <p:pic>
        <p:nvPicPr>
          <p:cNvPr id="7" name="Picture 6" descr="Tree diagram for a Three-course dinner. The courses are Appetizer, Main dish, Desser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6356" y="3376652"/>
            <a:ext cx="7274101" cy="2284220"/>
          </a:xfrm>
          <a:prstGeom prst="rect">
            <a:avLst/>
          </a:prstGeom>
        </p:spPr>
      </p:pic>
    </p:spTree>
    <p:extLst>
      <p:ext uri="{BB962C8B-B14F-4D97-AF65-F5344CB8AC3E}">
        <p14:creationId xmlns:p14="http://schemas.microsoft.com/office/powerpoint/2010/main" val="56647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The Multiplication Counting Principle and Permutations</a:t>
            </a:r>
          </a:p>
        </p:txBody>
      </p:sp>
      <p:sp>
        <p:nvSpPr>
          <p:cNvPr id="3" name="Content Placeholder 2"/>
          <p:cNvSpPr>
            <a:spLocks noGrp="1"/>
          </p:cNvSpPr>
          <p:nvPr>
            <p:ph idx="1"/>
          </p:nvPr>
        </p:nvSpPr>
        <p:spPr>
          <a:xfrm>
            <a:off x="457200" y="936007"/>
            <a:ext cx="8229600" cy="2271217"/>
          </a:xfrm>
        </p:spPr>
        <p:txBody>
          <a:bodyPr/>
          <a:lstStyle/>
          <a:p>
            <a:pPr marL="0" indent="0">
              <a:buNone/>
            </a:pPr>
            <a:r>
              <a:rPr lang="en-US" dirty="0"/>
              <a:t>From the diagram, we can see that for each of the three choices of appetizer, there are four choices of main dish, and for each of those main dish choices, there are two dessert choices.  </a:t>
            </a:r>
            <a:r>
              <a:rPr lang="en-US" dirty="0" smtClean="0"/>
              <a:t>So </a:t>
            </a:r>
            <a:r>
              <a:rPr lang="en-US" dirty="0"/>
              <a:t>there </a:t>
            </a:r>
            <a:r>
              <a:rPr lang="en-US" dirty="0" smtClean="0"/>
              <a:t>are </a:t>
            </a:r>
          </a:p>
          <a:p>
            <a:pPr marL="0" indent="0" algn="ctr">
              <a:buNone/>
            </a:pPr>
            <a:r>
              <a:rPr lang="en-US" dirty="0" smtClean="0"/>
              <a:t>3 • </a:t>
            </a:r>
            <a:r>
              <a:rPr lang="en-US" dirty="0"/>
              <a:t>4 </a:t>
            </a:r>
            <a:r>
              <a:rPr lang="en-US" dirty="0" smtClean="0"/>
              <a:t>• </a:t>
            </a:r>
            <a:r>
              <a:rPr lang="en-US" dirty="0"/>
              <a:t>2 =</a:t>
            </a:r>
            <a:r>
              <a:rPr lang="en-US" dirty="0" smtClean="0"/>
              <a:t>24 </a:t>
            </a:r>
          </a:p>
          <a:p>
            <a:pPr marL="0" indent="0">
              <a:buNone/>
            </a:pPr>
            <a:r>
              <a:rPr lang="en-US" dirty="0" smtClean="0"/>
              <a:t>different </a:t>
            </a:r>
            <a:r>
              <a:rPr lang="en-US" dirty="0"/>
              <a:t>meals that can be ordered from the three-course dinner menu. This is an example of the </a:t>
            </a:r>
            <a:r>
              <a:rPr lang="en-US" b="1" dirty="0"/>
              <a:t>multiplication counting principle</a:t>
            </a:r>
            <a:r>
              <a:rPr lang="en-US" dirty="0"/>
              <a:t>.</a:t>
            </a:r>
          </a:p>
        </p:txBody>
      </p:sp>
      <p:sp>
        <p:nvSpPr>
          <p:cNvPr id="5" name="Rounded Rectangle 4"/>
          <p:cNvSpPr/>
          <p:nvPr/>
        </p:nvSpPr>
        <p:spPr>
          <a:xfrm>
            <a:off x="550695" y="3477371"/>
            <a:ext cx="7718678" cy="435157"/>
          </a:xfrm>
          <a:prstGeom prst="roundRect">
            <a:avLst>
              <a:gd name="adj" fmla="val 8095"/>
            </a:avLst>
          </a:prstGeom>
          <a:solidFill>
            <a:srgbClr val="C5D683"/>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000" b="1" dirty="0">
                <a:solidFill>
                  <a:srgbClr val="FF0000"/>
                </a:solidFill>
                <a:latin typeface="Helvetica Neue"/>
                <a:cs typeface="Helvetica Neue"/>
              </a:rPr>
              <a:t>M</a:t>
            </a:r>
            <a:r>
              <a:rPr lang="en-US" sz="2000" b="1" dirty="0" smtClean="0">
                <a:solidFill>
                  <a:srgbClr val="FF0000"/>
                </a:solidFill>
                <a:latin typeface="Helvetica Neue"/>
                <a:cs typeface="Helvetica Neue"/>
              </a:rPr>
              <a:t>ultiplication Counting Principle</a:t>
            </a:r>
            <a:endParaRPr lang="en-US" sz="2000" b="1" dirty="0">
              <a:solidFill>
                <a:srgbClr val="FF0000"/>
              </a:solidFill>
              <a:latin typeface="Helvetica Neue"/>
              <a:cs typeface="Helvetica Neue"/>
            </a:endParaRPr>
          </a:p>
        </p:txBody>
      </p:sp>
      <p:sp>
        <p:nvSpPr>
          <p:cNvPr id="6" name="Rounded Rectangle 5"/>
          <p:cNvSpPr/>
          <p:nvPr/>
        </p:nvSpPr>
        <p:spPr>
          <a:xfrm>
            <a:off x="550695" y="3912526"/>
            <a:ext cx="8017164" cy="1977446"/>
          </a:xfrm>
          <a:prstGeom prst="roundRect">
            <a:avLst>
              <a:gd name="adj" fmla="val 5883"/>
            </a:avLst>
          </a:prstGeom>
          <a:solidFill>
            <a:srgbClr val="B7CAE2"/>
          </a:soli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sz="2000" dirty="0">
                <a:latin typeface="Helvetica Neue"/>
                <a:cs typeface="Helvetica Neue"/>
              </a:rPr>
              <a:t>For a process involving multiple (</a:t>
            </a:r>
            <a:r>
              <a:rPr lang="en-US" sz="2000" i="1" dirty="0">
                <a:latin typeface="Helvetica Neue"/>
                <a:cs typeface="Helvetica Neue"/>
              </a:rPr>
              <a:t>k</a:t>
            </a:r>
            <a:r>
              <a:rPr lang="en-US" sz="2000" dirty="0">
                <a:latin typeface="Helvetica Neue"/>
                <a:cs typeface="Helvetica Neue"/>
              </a:rPr>
              <a:t>) steps, suppose that there are </a:t>
            </a:r>
            <a:r>
              <a:rPr lang="en-US" sz="2000" i="1" dirty="0">
                <a:latin typeface="Helvetica Neue"/>
                <a:cs typeface="Helvetica Neue"/>
              </a:rPr>
              <a:t>n</a:t>
            </a:r>
            <a:r>
              <a:rPr lang="en-US" sz="2000" baseline="-25000" dirty="0">
                <a:latin typeface="Helvetica Neue"/>
                <a:cs typeface="Helvetica Neue"/>
              </a:rPr>
              <a:t>1</a:t>
            </a:r>
            <a:r>
              <a:rPr lang="en-US" sz="2000" dirty="0">
                <a:latin typeface="Helvetica Neue"/>
                <a:cs typeface="Helvetica Neue"/>
              </a:rPr>
              <a:t> ways to do Step 1, </a:t>
            </a:r>
            <a:r>
              <a:rPr lang="en-US" sz="2000" i="1" dirty="0">
                <a:latin typeface="Helvetica Neue"/>
                <a:cs typeface="Helvetica Neue"/>
              </a:rPr>
              <a:t>n</a:t>
            </a:r>
            <a:r>
              <a:rPr lang="en-US" sz="2000" baseline="-25000" dirty="0">
                <a:latin typeface="Helvetica Neue"/>
                <a:cs typeface="Helvetica Neue"/>
              </a:rPr>
              <a:t>2</a:t>
            </a:r>
            <a:r>
              <a:rPr lang="en-US" sz="2000" dirty="0">
                <a:latin typeface="Helvetica Neue"/>
                <a:cs typeface="Helvetica Neue"/>
              </a:rPr>
              <a:t> ways to do Step 2, ..., and </a:t>
            </a:r>
            <a:r>
              <a:rPr lang="en-US" sz="2000" i="1" dirty="0" err="1">
                <a:latin typeface="Helvetica Neue"/>
                <a:cs typeface="Helvetica Neue"/>
              </a:rPr>
              <a:t>n</a:t>
            </a:r>
            <a:r>
              <a:rPr lang="en-US" sz="2000" i="1" baseline="-25000" dirty="0" err="1">
                <a:latin typeface="Helvetica Neue"/>
                <a:cs typeface="Helvetica Neue"/>
              </a:rPr>
              <a:t>k</a:t>
            </a:r>
            <a:r>
              <a:rPr lang="en-US" sz="2000" dirty="0">
                <a:latin typeface="Helvetica Neue"/>
                <a:cs typeface="Helvetica Neue"/>
              </a:rPr>
              <a:t> ways to do Step </a:t>
            </a:r>
            <a:r>
              <a:rPr lang="en-US" sz="2000" i="1" dirty="0">
                <a:latin typeface="Helvetica Neue"/>
                <a:cs typeface="Helvetica Neue"/>
              </a:rPr>
              <a:t>k</a:t>
            </a:r>
            <a:r>
              <a:rPr lang="en-US" sz="2000" dirty="0">
                <a:latin typeface="Helvetica Neue"/>
                <a:cs typeface="Helvetica Neue"/>
              </a:rPr>
              <a:t>. The total number of different ways to complete the process is</a:t>
            </a:r>
          </a:p>
          <a:p>
            <a:pPr algn="ctr"/>
            <a:r>
              <a:rPr lang="en-US" sz="2000" i="1" dirty="0">
                <a:latin typeface="Helvetica Neue"/>
                <a:cs typeface="Helvetica Neue"/>
              </a:rPr>
              <a:t>n</a:t>
            </a:r>
            <a:r>
              <a:rPr lang="en-US" sz="2000" baseline="-25000" dirty="0">
                <a:latin typeface="Helvetica Neue"/>
                <a:cs typeface="Helvetica Neue"/>
              </a:rPr>
              <a:t>1</a:t>
            </a:r>
            <a:r>
              <a:rPr lang="en-US" sz="2000" dirty="0">
                <a:latin typeface="Helvetica Neue"/>
                <a:cs typeface="Helvetica Neue"/>
              </a:rPr>
              <a:t> </a:t>
            </a:r>
            <a:r>
              <a:rPr lang="en-US" sz="2000" dirty="0" smtClean="0">
                <a:latin typeface="Helvetica Neue"/>
                <a:cs typeface="Helvetica Neue"/>
              </a:rPr>
              <a:t>• </a:t>
            </a:r>
            <a:r>
              <a:rPr lang="en-US" sz="2000" i="1" dirty="0" smtClean="0">
                <a:latin typeface="Helvetica Neue"/>
                <a:cs typeface="Helvetica Neue"/>
              </a:rPr>
              <a:t>n</a:t>
            </a:r>
            <a:r>
              <a:rPr lang="en-US" sz="2000" baseline="-25000" dirty="0" smtClean="0">
                <a:latin typeface="Helvetica Neue"/>
                <a:cs typeface="Helvetica Neue"/>
              </a:rPr>
              <a:t>2</a:t>
            </a:r>
            <a:r>
              <a:rPr lang="en-US" sz="2000" dirty="0" smtClean="0">
                <a:latin typeface="Helvetica Neue"/>
                <a:cs typeface="Helvetica Neue"/>
              </a:rPr>
              <a:t> • </a:t>
            </a:r>
            <a:r>
              <a:rPr lang="is-IS" sz="2000" dirty="0" smtClean="0">
                <a:latin typeface="Helvetica Neue"/>
                <a:cs typeface="Helvetica Neue"/>
              </a:rPr>
              <a:t>…</a:t>
            </a:r>
            <a:r>
              <a:rPr lang="en-US" sz="2000" dirty="0" smtClean="0">
                <a:latin typeface="Helvetica Neue"/>
                <a:cs typeface="Helvetica Neue"/>
              </a:rPr>
              <a:t> • </a:t>
            </a:r>
            <a:r>
              <a:rPr lang="en-US" sz="2000" i="1" dirty="0" err="1" smtClean="0">
                <a:latin typeface="Helvetica Neue"/>
                <a:cs typeface="Helvetica Neue"/>
              </a:rPr>
              <a:t>n</a:t>
            </a:r>
            <a:r>
              <a:rPr lang="en-US" sz="2000" i="1" baseline="-25000" dirty="0" err="1" smtClean="0">
                <a:latin typeface="Helvetica Neue"/>
                <a:cs typeface="Helvetica Neue"/>
              </a:rPr>
              <a:t>k</a:t>
            </a:r>
            <a:endParaRPr lang="en-US" sz="2000" i="1" baseline="-25000" dirty="0">
              <a:latin typeface="Helvetica Neue"/>
              <a:cs typeface="Helvetica Neue"/>
            </a:endParaRPr>
          </a:p>
          <a:p>
            <a:r>
              <a:rPr lang="en-US" sz="2000" dirty="0">
                <a:latin typeface="Helvetica Neue"/>
                <a:cs typeface="Helvetica Neue"/>
              </a:rPr>
              <a:t>This result is called the </a:t>
            </a:r>
            <a:r>
              <a:rPr lang="en-US" sz="2000" b="1" dirty="0">
                <a:latin typeface="Helvetica Neue"/>
                <a:cs typeface="Helvetica Neue"/>
              </a:rPr>
              <a:t>multiplication counting principle</a:t>
            </a:r>
            <a:r>
              <a:rPr lang="en-US" sz="2000" dirty="0">
                <a:latin typeface="Helvetica Neue"/>
                <a:cs typeface="Helvetica Neue"/>
              </a:rPr>
              <a:t>.</a:t>
            </a:r>
          </a:p>
        </p:txBody>
      </p:sp>
    </p:spTree>
    <p:extLst>
      <p:ext uri="{BB962C8B-B14F-4D97-AF65-F5344CB8AC3E}">
        <p14:creationId xmlns:p14="http://schemas.microsoft.com/office/powerpoint/2010/main" val="244531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a:xfrm>
            <a:off x="457200" y="274638"/>
            <a:ext cx="8229600" cy="1143000"/>
          </a:xfrm>
          <a:prstGeom prst="rect">
            <a:avLst/>
          </a:prstGeom>
        </p:spPr>
        <p:txBody>
          <a:bodyPr/>
          <a:lstStyle/>
          <a:p>
            <a:endParaRPr lang="en-US" altLang="en-US" smtClean="0"/>
          </a:p>
        </p:txBody>
      </p:sp>
      <p:sp>
        <p:nvSpPr>
          <p:cNvPr id="2" name="Title 1"/>
          <p:cNvSpPr>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defRPr/>
            </a:pPr>
            <a:r>
              <a:rPr lang="en-US" sz="3200" b="1" dirty="0">
                <a:solidFill>
                  <a:srgbClr val="83BB35"/>
                </a:solidFill>
                <a:ea typeface="+mn-ea"/>
                <a:cs typeface="Arial" charset="0"/>
              </a:rPr>
              <a:t>Example: Fundamental Counting Principle</a:t>
            </a:r>
          </a:p>
        </p:txBody>
      </p:sp>
      <p:sp>
        <p:nvSpPr>
          <p:cNvPr id="103428" name="Content Placeholder 2"/>
          <p:cNvSpPr>
            <a:spLocks/>
          </p:cNvSpPr>
          <p:nvPr/>
        </p:nvSpPr>
        <p:spPr bwMode="auto">
          <a:xfrm>
            <a:off x="457200" y="1600200"/>
            <a:ext cx="818991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D17230"/>
              </a:buClr>
              <a:buFont typeface="Arial" charset="0"/>
              <a:buNone/>
              <a:defRPr/>
            </a:pPr>
            <a:r>
              <a:rPr lang="en-US" sz="2800">
                <a:solidFill>
                  <a:prstClr val="black"/>
                </a:solidFill>
                <a:latin typeface="Times New Roman" charset="0"/>
                <a:ea typeface="+mn-ea"/>
              </a:rPr>
              <a:t>You are purchasing a new car. The possible manufacturers, car sizes, and colors are listed.</a:t>
            </a:r>
          </a:p>
          <a:p>
            <a:pPr marL="742950" lvl="1" indent="-285750">
              <a:spcBef>
                <a:spcPct val="20000"/>
              </a:spcBef>
              <a:buClr>
                <a:srgbClr val="D17230"/>
              </a:buClr>
              <a:buFont typeface="Wingdings" pitchFamily="2" charset="2"/>
              <a:buNone/>
              <a:defRPr/>
            </a:pPr>
            <a:r>
              <a:rPr lang="en-US" sz="2800">
                <a:solidFill>
                  <a:prstClr val="black"/>
                </a:solidFill>
                <a:latin typeface="Times New Roman" charset="0"/>
                <a:ea typeface="+mn-ea"/>
              </a:rPr>
              <a:t>Manufacturer: Ford, GM, Honda</a:t>
            </a:r>
          </a:p>
          <a:p>
            <a:pPr marL="742950" lvl="1" indent="-285750">
              <a:spcBef>
                <a:spcPct val="20000"/>
              </a:spcBef>
              <a:buClr>
                <a:srgbClr val="D17230"/>
              </a:buClr>
              <a:buFont typeface="Wingdings" pitchFamily="2" charset="2"/>
              <a:buNone/>
              <a:defRPr/>
            </a:pPr>
            <a:r>
              <a:rPr lang="en-US" sz="2800">
                <a:solidFill>
                  <a:prstClr val="black"/>
                </a:solidFill>
                <a:latin typeface="Times New Roman" charset="0"/>
                <a:ea typeface="+mn-ea"/>
              </a:rPr>
              <a:t>Car size: compact, midsize</a:t>
            </a:r>
          </a:p>
          <a:p>
            <a:pPr marL="742950" lvl="1" indent="-285750">
              <a:spcBef>
                <a:spcPct val="20000"/>
              </a:spcBef>
              <a:buClr>
                <a:srgbClr val="D17230"/>
              </a:buClr>
              <a:buFont typeface="Wingdings" pitchFamily="2" charset="2"/>
              <a:buNone/>
              <a:defRPr/>
            </a:pPr>
            <a:r>
              <a:rPr lang="en-US" sz="2800">
                <a:solidFill>
                  <a:prstClr val="black"/>
                </a:solidFill>
                <a:latin typeface="Times New Roman" charset="0"/>
                <a:ea typeface="+mn-ea"/>
              </a:rPr>
              <a:t>Color: white (W), red (R), black (B), green (G)</a:t>
            </a:r>
          </a:p>
          <a:p>
            <a:pPr>
              <a:spcBef>
                <a:spcPct val="20000"/>
              </a:spcBef>
              <a:buClr>
                <a:srgbClr val="D17230"/>
              </a:buClr>
              <a:buFont typeface="Arial" charset="0"/>
              <a:buNone/>
              <a:defRPr/>
            </a:pPr>
            <a:r>
              <a:rPr lang="en-US" sz="2800">
                <a:solidFill>
                  <a:prstClr val="black"/>
                </a:solidFill>
                <a:latin typeface="Times New Roman" charset="0"/>
                <a:ea typeface="+mn-ea"/>
              </a:rPr>
              <a:t>How many different ways can you select one manufacturer, one car size, and one color? </a:t>
            </a:r>
          </a:p>
        </p:txBody>
      </p:sp>
      <p:sp>
        <p:nvSpPr>
          <p:cNvPr id="4" name="Footer Placeholder 3"/>
          <p:cNvSpPr txBox="1">
            <a:spLocks noGrp="1"/>
          </p:cNvSpPr>
          <p:nvPr/>
        </p:nvSpPr>
        <p:spPr>
          <a:xfrm>
            <a:off x="228600" y="6416675"/>
            <a:ext cx="2895600" cy="365125"/>
          </a:xfrm>
          <a:prstGeom prst="rect">
            <a:avLst/>
          </a:prstGeom>
          <a:noFill/>
        </p:spPr>
        <p:txBody>
          <a:bodyPr anchor="ctr"/>
          <a:lstStyle/>
          <a:p>
            <a:pPr fontAlgn="auto">
              <a:spcBef>
                <a:spcPts val="0"/>
              </a:spcBef>
              <a:spcAft>
                <a:spcPts val="0"/>
              </a:spcAft>
              <a:defRPr/>
            </a:pPr>
            <a:r>
              <a:rPr lang="en-US" sz="1200" i="1">
                <a:solidFill>
                  <a:srgbClr val="004988"/>
                </a:solidFill>
                <a:latin typeface="Times New Roman"/>
                <a:ea typeface="+mn-ea"/>
              </a:rPr>
              <a:t>Larson/Farber 4th ed</a:t>
            </a:r>
          </a:p>
        </p:txBody>
      </p:sp>
      <p:sp>
        <p:nvSpPr>
          <p:cNvPr id="5" name="Slide Number Placeholder 4"/>
          <p:cNvSpPr txBox="1">
            <a:spLocks noGrp="1"/>
          </p:cNvSpPr>
          <p:nvPr/>
        </p:nvSpPr>
        <p:spPr>
          <a:xfrm>
            <a:off x="6858000" y="6416675"/>
            <a:ext cx="2133600" cy="365125"/>
          </a:xfrm>
          <a:prstGeom prst="rect">
            <a:avLst/>
          </a:prstGeom>
          <a:noFill/>
        </p:spPr>
        <p:txBody>
          <a:bodyPr/>
          <a:lstStyle/>
          <a:p>
            <a:pPr algn="r" fontAlgn="auto">
              <a:spcBef>
                <a:spcPts val="0"/>
              </a:spcBef>
              <a:spcAft>
                <a:spcPts val="0"/>
              </a:spcAft>
              <a:defRPr/>
            </a:pPr>
            <a:fld id="{D8E21424-EE20-40A9-907E-D75B3795421C}" type="slidenum">
              <a:rPr lang="en-US" sz="1800">
                <a:solidFill>
                  <a:srgbClr val="004988"/>
                </a:solidFill>
                <a:latin typeface="Times New Roman"/>
                <a:ea typeface="+mn-ea"/>
              </a:rPr>
              <a:pPr algn="r" fontAlgn="auto">
                <a:spcBef>
                  <a:spcPts val="0"/>
                </a:spcBef>
                <a:spcAft>
                  <a:spcPts val="0"/>
                </a:spcAft>
                <a:defRPr/>
              </a:pPr>
              <a:t>6</a:t>
            </a:fld>
            <a:endParaRPr lang="en-US" sz="1800">
              <a:solidFill>
                <a:srgbClr val="004988"/>
              </a:solidFill>
              <a:latin typeface="Times New Roman"/>
              <a:ea typeface="+mn-ea"/>
            </a:endParaRPr>
          </a:p>
        </p:txBody>
      </p:sp>
      <p:pic>
        <p:nvPicPr>
          <p:cNvPr id="74759" name="Picture 2" descr="C:\Documents and Settings\Lyn\Local Settings\Temporary Internet Files\Content.IE5\A10JMHA5\MCj02954630000[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600950" y="2284413"/>
            <a:ext cx="1144588" cy="139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081526"/>
      </p:ext>
    </p:extLst>
  </p:cSld>
  <p:clrMapOvr>
    <a:masterClrMapping/>
  </p:clrMapOvr>
  <p:transition spd="med">
    <p:pull dir="l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Multiplication Counting Principle</a:t>
            </a:r>
            <a:r>
              <a:rPr lang="en-US" dirty="0"/>
              <a:t/>
            </a:r>
            <a:br>
              <a:rPr lang="en-US" dirty="0"/>
            </a:br>
            <a:endParaRPr lang="en-US" dirty="0"/>
          </a:p>
        </p:txBody>
      </p:sp>
      <p:sp>
        <p:nvSpPr>
          <p:cNvPr id="3" name="Content Placeholder 2"/>
          <p:cNvSpPr>
            <a:spLocks noGrp="1"/>
          </p:cNvSpPr>
          <p:nvPr>
            <p:ph idx="1"/>
          </p:nvPr>
        </p:nvSpPr>
        <p:spPr/>
        <p:txBody>
          <a:bodyPr/>
          <a:lstStyle/>
          <a:p>
            <a:r>
              <a:rPr lang="en-US" sz="2800" b="1" dirty="0"/>
              <a:t>How many five-character passwords</a:t>
            </a:r>
            <a:r>
              <a:rPr lang="en-US" sz="2800" b="1" dirty="0" smtClean="0"/>
              <a:t>?</a:t>
            </a:r>
            <a:endParaRPr lang="en-US" sz="2800" dirty="0"/>
          </a:p>
          <a:p>
            <a:endParaRPr lang="en-US" sz="2800" dirty="0"/>
          </a:p>
          <a:p>
            <a:pPr marL="0" indent="0">
              <a:buNone/>
            </a:pPr>
            <a:r>
              <a:rPr lang="en-US" sz="2800" dirty="0" smtClean="0"/>
              <a:t>Online </a:t>
            </a:r>
            <a:r>
              <a:rPr lang="en-US" sz="2800" dirty="0"/>
              <a:t>passwords help protect confidential information. One Web site allows users to choose a password that can consist of capital letters, lowercase letters, digits, or any of 4 special symbols (#, !, %, or $). The only other requirement is that the first character of the password must be a letter. </a:t>
            </a:r>
            <a:endParaRPr lang="en-US" sz="2800" dirty="0" smtClean="0"/>
          </a:p>
          <a:p>
            <a:pPr marL="0" indent="0">
              <a:buNone/>
            </a:pPr>
            <a:r>
              <a:rPr lang="en-US" sz="2800" dirty="0" smtClean="0"/>
              <a:t>How </a:t>
            </a:r>
            <a:r>
              <a:rPr lang="en-US" sz="2800" dirty="0"/>
              <a:t>many different five-character passwords can be created?</a:t>
            </a:r>
          </a:p>
          <a:p>
            <a:pPr marL="0" indent="0">
              <a:buNone/>
            </a:pPr>
            <a:r>
              <a:rPr lang="en-US" sz="2800" b="1" dirty="0"/>
              <a:t> </a:t>
            </a:r>
            <a:endParaRPr lang="en-US" sz="2800" dirty="0"/>
          </a:p>
          <a:p>
            <a:endParaRPr lang="en-US" dirty="0"/>
          </a:p>
        </p:txBody>
      </p:sp>
    </p:spTree>
    <p:extLst>
      <p:ext uri="{BB962C8B-B14F-4D97-AF65-F5344CB8AC3E}">
        <p14:creationId xmlns:p14="http://schemas.microsoft.com/office/powerpoint/2010/main" val="1377349504"/>
      </p:ext>
    </p:extLst>
  </p:cSld>
  <p:clrMapOvr>
    <a:masterClrMapping/>
  </p:clrMapOvr>
  <p:transition spd="med">
    <p:pull dir="l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The Multiplication Counting Principle and Permutations</a:t>
            </a:r>
          </a:p>
        </p:txBody>
      </p:sp>
      <p:sp>
        <p:nvSpPr>
          <p:cNvPr id="3" name="Content Placeholder 2"/>
          <p:cNvSpPr>
            <a:spLocks noGrp="1"/>
          </p:cNvSpPr>
          <p:nvPr>
            <p:ph idx="1"/>
          </p:nvPr>
        </p:nvSpPr>
        <p:spPr>
          <a:xfrm>
            <a:off x="457200" y="936008"/>
            <a:ext cx="8229600" cy="1042917"/>
          </a:xfrm>
        </p:spPr>
        <p:txBody>
          <a:bodyPr/>
          <a:lstStyle/>
          <a:p>
            <a:pPr marL="0" indent="0">
              <a:buNone/>
            </a:pPr>
            <a:r>
              <a:rPr lang="en-US" dirty="0"/>
              <a:t>The multiplication counting principle can also help us determine how many ways there are to arrange a group of people, animals, or things</a:t>
            </a:r>
            <a:r>
              <a:rPr lang="en-US" dirty="0" smtClean="0"/>
              <a:t>.</a:t>
            </a:r>
            <a:endParaRPr lang="en-US" dirty="0"/>
          </a:p>
          <a:p>
            <a:pPr marL="0" indent="0">
              <a:buNone/>
            </a:pPr>
            <a:r>
              <a:rPr lang="en-US" dirty="0"/>
              <a:t>We call arrangements </a:t>
            </a:r>
            <a:r>
              <a:rPr lang="en-US" dirty="0" smtClean="0"/>
              <a:t>where </a:t>
            </a:r>
            <a:r>
              <a:rPr lang="en-US" dirty="0"/>
              <a:t>the order </a:t>
            </a:r>
            <a:r>
              <a:rPr lang="en-US" dirty="0" smtClean="0"/>
              <a:t>matters </a:t>
            </a:r>
            <a:r>
              <a:rPr lang="en-US" b="1" dirty="0" smtClean="0"/>
              <a:t>permutations</a:t>
            </a:r>
            <a:r>
              <a:rPr lang="en-US" dirty="0"/>
              <a:t>.</a:t>
            </a:r>
          </a:p>
          <a:p>
            <a:pPr marL="0" indent="0">
              <a:buNone/>
            </a:pPr>
            <a:endParaRPr lang="en-US" dirty="0"/>
          </a:p>
        </p:txBody>
      </p:sp>
      <p:sp>
        <p:nvSpPr>
          <p:cNvPr id="5" name="Rounded Rectangle 4"/>
          <p:cNvSpPr/>
          <p:nvPr/>
        </p:nvSpPr>
        <p:spPr>
          <a:xfrm>
            <a:off x="550695" y="2082787"/>
            <a:ext cx="7718678" cy="435157"/>
          </a:xfrm>
          <a:prstGeom prst="roundRect">
            <a:avLst>
              <a:gd name="adj" fmla="val 8095"/>
            </a:avLst>
          </a:prstGeom>
          <a:solidFill>
            <a:srgbClr val="C5D683"/>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000" b="1" dirty="0" smtClean="0">
                <a:solidFill>
                  <a:srgbClr val="FF0000"/>
                </a:solidFill>
                <a:latin typeface="Helvetica Neue"/>
                <a:cs typeface="Helvetica Neue"/>
              </a:rPr>
              <a:t>Permutation</a:t>
            </a:r>
            <a:endParaRPr lang="en-US" sz="2000" b="1" dirty="0">
              <a:solidFill>
                <a:srgbClr val="FF0000"/>
              </a:solidFill>
              <a:latin typeface="Helvetica Neue"/>
              <a:cs typeface="Helvetica Neue"/>
            </a:endParaRPr>
          </a:p>
        </p:txBody>
      </p:sp>
      <p:sp>
        <p:nvSpPr>
          <p:cNvPr id="6" name="Rounded Rectangle 5"/>
          <p:cNvSpPr/>
          <p:nvPr/>
        </p:nvSpPr>
        <p:spPr>
          <a:xfrm>
            <a:off x="550695" y="2517942"/>
            <a:ext cx="8017164" cy="847757"/>
          </a:xfrm>
          <a:prstGeom prst="roundRect">
            <a:avLst>
              <a:gd name="adj" fmla="val 5883"/>
            </a:avLst>
          </a:prstGeom>
          <a:solidFill>
            <a:srgbClr val="B7CAE2"/>
          </a:soli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sz="2000" dirty="0">
                <a:latin typeface="Helvetica Neue"/>
                <a:cs typeface="Helvetica Neue"/>
              </a:rPr>
              <a:t>A </a:t>
            </a:r>
            <a:r>
              <a:rPr lang="en-US" sz="2000" b="1" dirty="0">
                <a:latin typeface="Helvetica Neue"/>
                <a:cs typeface="Helvetica Neue"/>
              </a:rPr>
              <a:t>permutation</a:t>
            </a:r>
            <a:r>
              <a:rPr lang="en-US" sz="2000" dirty="0">
                <a:latin typeface="Helvetica Neue"/>
                <a:cs typeface="Helvetica Neue"/>
              </a:rPr>
              <a:t> is a distinct arrangement of some group of individuals.</a:t>
            </a:r>
          </a:p>
        </p:txBody>
      </p:sp>
      <p:sp>
        <p:nvSpPr>
          <p:cNvPr id="11" name="Content Placeholder 2"/>
          <p:cNvSpPr txBox="1">
            <a:spLocks/>
          </p:cNvSpPr>
          <p:nvPr/>
        </p:nvSpPr>
        <p:spPr bwMode="auto">
          <a:xfrm>
            <a:off x="550695" y="3550353"/>
            <a:ext cx="8229600" cy="2700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t>Suppose </a:t>
            </a:r>
            <a:r>
              <a:rPr lang="en-US" dirty="0"/>
              <a:t>you have 5 framed photographs of different family members that you want to arrange in a line on top of your dresser. In how many ways can you do this? </a:t>
            </a:r>
            <a:endParaRPr lang="en-US" dirty="0" smtClean="0"/>
          </a:p>
          <a:p>
            <a:pPr marL="0" indent="0">
              <a:buNone/>
            </a:pPr>
            <a:r>
              <a:rPr lang="en-US" dirty="0" smtClean="0"/>
              <a:t>Let’s </a:t>
            </a:r>
            <a:r>
              <a:rPr lang="en-US" dirty="0"/>
              <a:t>count the options moving from left to right across the dresser. There are 5 options for the </a:t>
            </a:r>
            <a:r>
              <a:rPr lang="en-US" dirty="0" smtClean="0"/>
              <a:t>first </a:t>
            </a:r>
            <a:r>
              <a:rPr lang="en-US" dirty="0"/>
              <a:t>photo, 4 options for the next photo, and so on. </a:t>
            </a:r>
            <a:endParaRPr lang="en-US" dirty="0" smtClean="0"/>
          </a:p>
          <a:p>
            <a:pPr marL="0" indent="0">
              <a:buNone/>
            </a:pPr>
            <a:r>
              <a:rPr lang="en-US" dirty="0" smtClean="0"/>
              <a:t>By </a:t>
            </a:r>
            <a:r>
              <a:rPr lang="en-US" dirty="0"/>
              <a:t>the multiplication counting principle, there </a:t>
            </a:r>
            <a:r>
              <a:rPr lang="en-US" dirty="0" smtClean="0"/>
              <a:t>are  5 •4 •3 •2 •1 </a:t>
            </a:r>
            <a:r>
              <a:rPr lang="en-US" dirty="0"/>
              <a:t>=</a:t>
            </a:r>
            <a:r>
              <a:rPr lang="en-US" dirty="0" smtClean="0"/>
              <a:t>120</a:t>
            </a:r>
          </a:p>
          <a:p>
            <a:pPr marL="0" indent="0">
              <a:buNone/>
            </a:pPr>
            <a:r>
              <a:rPr lang="en-US" dirty="0" smtClean="0"/>
              <a:t>different photo arrangements.</a:t>
            </a:r>
            <a:endParaRPr lang="en-US" dirty="0"/>
          </a:p>
        </p:txBody>
      </p:sp>
    </p:spTree>
    <p:extLst>
      <p:ext uri="{BB962C8B-B14F-4D97-AF65-F5344CB8AC3E}">
        <p14:creationId xmlns:p14="http://schemas.microsoft.com/office/powerpoint/2010/main" val="1280068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1000"/>
                                        <p:tgtEl>
                                          <p:spTgt spid="11">
                                            <p:txEl>
                                              <p:pRg st="0" end="0"/>
                                            </p:txEl>
                                          </p:spTgt>
                                        </p:tgtEl>
                                      </p:cBhvr>
                                    </p:animEffect>
                                    <p:anim calcmode="lin" valueType="num">
                                      <p:cBhvr>
                                        <p:cTn id="13"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animEffect transition="in" filter="fade">
                                      <p:cBhvr>
                                        <p:cTn id="19" dur="1000"/>
                                        <p:tgtEl>
                                          <p:spTgt spid="11">
                                            <p:txEl>
                                              <p:pRg st="1" end="1"/>
                                            </p:txEl>
                                          </p:spTgt>
                                        </p:tgtEl>
                                      </p:cBhvr>
                                    </p:animEffect>
                                    <p:anim calcmode="lin" valueType="num">
                                      <p:cBhvr>
                                        <p:cTn id="20"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1">
                                            <p:txEl>
                                              <p:pRg st="2" end="2"/>
                                            </p:txEl>
                                          </p:spTgt>
                                        </p:tgtEl>
                                        <p:attrNameLst>
                                          <p:attrName>style.visibility</p:attrName>
                                        </p:attrNameLst>
                                      </p:cBhvr>
                                      <p:to>
                                        <p:strVal val="visible"/>
                                      </p:to>
                                    </p:set>
                                    <p:animEffect transition="in" filter="fade">
                                      <p:cBhvr>
                                        <p:cTn id="26" dur="1000"/>
                                        <p:tgtEl>
                                          <p:spTgt spid="11">
                                            <p:txEl>
                                              <p:pRg st="2" end="2"/>
                                            </p:txEl>
                                          </p:spTgt>
                                        </p:tgtEl>
                                      </p:cBhvr>
                                    </p:animEffect>
                                    <p:anim calcmode="lin" valueType="num">
                                      <p:cBhvr>
                                        <p:cTn id="27"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11">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1">
                                            <p:txEl>
                                              <p:pRg st="3" end="3"/>
                                            </p:txEl>
                                          </p:spTgt>
                                        </p:tgtEl>
                                        <p:attrNameLst>
                                          <p:attrName>style.visibility</p:attrName>
                                        </p:attrNameLst>
                                      </p:cBhvr>
                                      <p:to>
                                        <p:strVal val="visible"/>
                                      </p:to>
                                    </p:set>
                                    <p:animEffect transition="in" filter="fade">
                                      <p:cBhvr>
                                        <p:cTn id="31" dur="1000"/>
                                        <p:tgtEl>
                                          <p:spTgt spid="11">
                                            <p:txEl>
                                              <p:pRg st="3" end="3"/>
                                            </p:txEl>
                                          </p:spTgt>
                                        </p:tgtEl>
                                      </p:cBhvr>
                                    </p:animEffect>
                                    <p:anim calcmode="lin" valueType="num">
                                      <p:cBhvr>
                                        <p:cTn id="32"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The Multiplication Counting Principle and Permutations</a:t>
            </a:r>
          </a:p>
        </p:txBody>
      </p:sp>
      <p:sp>
        <p:nvSpPr>
          <p:cNvPr id="10" name="Content Placeholder 2"/>
          <p:cNvSpPr txBox="1">
            <a:spLocks/>
          </p:cNvSpPr>
          <p:nvPr/>
        </p:nvSpPr>
        <p:spPr bwMode="auto">
          <a:xfrm>
            <a:off x="457200" y="917006"/>
            <a:ext cx="8229600" cy="124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Expressions like 5 </a:t>
            </a:r>
            <a:r>
              <a:rPr lang="en-US" dirty="0" smtClean="0"/>
              <a:t>• 4 • 3 • 2 • 1 </a:t>
            </a:r>
            <a:r>
              <a:rPr lang="en-US" dirty="0"/>
              <a:t>occur often enough in counting problems that mathematicians invented a special name and notation for them. We write 5 </a:t>
            </a:r>
            <a:r>
              <a:rPr lang="en-US" dirty="0" smtClean="0"/>
              <a:t>• 4 • 3 • 2 • 1 = 5</a:t>
            </a:r>
            <a:r>
              <a:rPr lang="en-US" dirty="0"/>
              <a:t>!, read as “5 </a:t>
            </a:r>
            <a:r>
              <a:rPr lang="en-US" b="1" dirty="0"/>
              <a:t>factorial</a:t>
            </a:r>
            <a:r>
              <a:rPr lang="en-US" dirty="0"/>
              <a:t>.”</a:t>
            </a:r>
          </a:p>
        </p:txBody>
      </p:sp>
      <p:sp>
        <p:nvSpPr>
          <p:cNvPr id="8" name="Rounded Rectangle 7"/>
          <p:cNvSpPr/>
          <p:nvPr/>
        </p:nvSpPr>
        <p:spPr>
          <a:xfrm>
            <a:off x="550695" y="2389869"/>
            <a:ext cx="7718678" cy="435157"/>
          </a:xfrm>
          <a:prstGeom prst="roundRect">
            <a:avLst>
              <a:gd name="adj" fmla="val 8095"/>
            </a:avLst>
          </a:prstGeom>
          <a:solidFill>
            <a:srgbClr val="C5D683"/>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000" b="1" dirty="0" smtClean="0">
                <a:solidFill>
                  <a:srgbClr val="FF0000"/>
                </a:solidFill>
                <a:latin typeface="Helvetica Neue"/>
                <a:cs typeface="Helvetica Neue"/>
              </a:rPr>
              <a:t>Factorial</a:t>
            </a:r>
            <a:endParaRPr lang="en-US" sz="2000" b="1" dirty="0">
              <a:solidFill>
                <a:srgbClr val="FF0000"/>
              </a:solidFill>
              <a:latin typeface="Helvetica Neue"/>
              <a:cs typeface="Helvetica Neue"/>
            </a:endParaRPr>
          </a:p>
        </p:txBody>
      </p:sp>
      <p:sp>
        <p:nvSpPr>
          <p:cNvPr id="9" name="Rounded Rectangle 8"/>
          <p:cNvSpPr/>
          <p:nvPr/>
        </p:nvSpPr>
        <p:spPr>
          <a:xfrm>
            <a:off x="550695" y="2825023"/>
            <a:ext cx="8017164" cy="1342007"/>
          </a:xfrm>
          <a:prstGeom prst="roundRect">
            <a:avLst>
              <a:gd name="adj" fmla="val 5883"/>
            </a:avLst>
          </a:prstGeom>
          <a:solidFill>
            <a:srgbClr val="B7CAE2"/>
          </a:soli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sz="2000" dirty="0">
                <a:latin typeface="Helvetica Neue"/>
                <a:cs typeface="Helvetica Neue"/>
              </a:rPr>
              <a:t>For any positive integer </a:t>
            </a:r>
            <a:r>
              <a:rPr lang="en-US" sz="2000" i="1" dirty="0">
                <a:latin typeface="Helvetica Neue"/>
                <a:cs typeface="Helvetica Neue"/>
              </a:rPr>
              <a:t>n</a:t>
            </a:r>
            <a:r>
              <a:rPr lang="en-US" sz="2000" dirty="0">
                <a:latin typeface="Helvetica Neue"/>
                <a:cs typeface="Helvetica Neue"/>
              </a:rPr>
              <a:t>, we define </a:t>
            </a:r>
            <a:r>
              <a:rPr lang="en-US" sz="2000" i="1" dirty="0">
                <a:latin typeface="Helvetica Neue"/>
                <a:cs typeface="Helvetica Neue"/>
              </a:rPr>
              <a:t>n</a:t>
            </a:r>
            <a:r>
              <a:rPr lang="en-US" sz="2000" dirty="0">
                <a:latin typeface="Helvetica Neue"/>
                <a:cs typeface="Helvetica Neue"/>
              </a:rPr>
              <a:t>! (read “</a:t>
            </a:r>
            <a:r>
              <a:rPr lang="en-US" sz="2000" i="1" dirty="0">
                <a:latin typeface="Helvetica Neue"/>
                <a:cs typeface="Helvetica Neue"/>
              </a:rPr>
              <a:t>n</a:t>
            </a:r>
            <a:r>
              <a:rPr lang="en-US" sz="2000" dirty="0">
                <a:latin typeface="Helvetica Neue"/>
                <a:cs typeface="Helvetica Neue"/>
              </a:rPr>
              <a:t> </a:t>
            </a:r>
            <a:r>
              <a:rPr lang="en-US" sz="2000" b="1" dirty="0">
                <a:latin typeface="Helvetica Neue"/>
                <a:cs typeface="Helvetica Neue"/>
              </a:rPr>
              <a:t>factorial</a:t>
            </a:r>
            <a:r>
              <a:rPr lang="en-US" sz="2000" dirty="0">
                <a:latin typeface="Helvetica Neue"/>
                <a:cs typeface="Helvetica Neue"/>
              </a:rPr>
              <a:t>”) as</a:t>
            </a:r>
          </a:p>
          <a:p>
            <a:pPr algn="ctr"/>
            <a:r>
              <a:rPr lang="en-US" sz="2000" i="1" dirty="0">
                <a:latin typeface="Helvetica Neue"/>
                <a:cs typeface="Helvetica Neue"/>
              </a:rPr>
              <a:t>n</a:t>
            </a:r>
            <a:r>
              <a:rPr lang="en-US" sz="2000" dirty="0" smtClean="0">
                <a:latin typeface="Helvetica Neue"/>
                <a:cs typeface="Helvetica Neue"/>
              </a:rPr>
              <a:t>! = </a:t>
            </a:r>
            <a:r>
              <a:rPr lang="en-US" sz="2000" i="1" dirty="0" smtClean="0">
                <a:latin typeface="Helvetica Neue"/>
                <a:cs typeface="Helvetica Neue"/>
              </a:rPr>
              <a:t>n</a:t>
            </a:r>
            <a:r>
              <a:rPr lang="en-US" sz="2000" dirty="0">
                <a:latin typeface="Helvetica Neue"/>
                <a:cs typeface="Helvetica Neue"/>
              </a:rPr>
              <a:t>(</a:t>
            </a:r>
            <a:r>
              <a:rPr lang="en-US" sz="2000" i="1" dirty="0">
                <a:latin typeface="Helvetica Neue"/>
                <a:cs typeface="Helvetica Neue"/>
              </a:rPr>
              <a:t>n</a:t>
            </a:r>
            <a:r>
              <a:rPr lang="en-US" sz="2000" dirty="0">
                <a:latin typeface="Helvetica Neue"/>
                <a:cs typeface="Helvetica Neue"/>
              </a:rPr>
              <a:t>−1)(</a:t>
            </a:r>
            <a:r>
              <a:rPr lang="en-US" sz="2000" i="1" dirty="0">
                <a:latin typeface="Helvetica Neue"/>
                <a:cs typeface="Helvetica Neue"/>
              </a:rPr>
              <a:t>n</a:t>
            </a:r>
            <a:r>
              <a:rPr lang="en-US" sz="2000" dirty="0">
                <a:latin typeface="Helvetica Neue"/>
                <a:cs typeface="Helvetica Neue"/>
              </a:rPr>
              <a:t>−2</a:t>
            </a:r>
            <a:r>
              <a:rPr lang="en-US" sz="2000" dirty="0" smtClean="0">
                <a:latin typeface="Helvetica Neue"/>
                <a:cs typeface="Helvetica Neue"/>
              </a:rPr>
              <a:t>) </a:t>
            </a:r>
            <a:r>
              <a:rPr lang="is-IS" sz="2000" dirty="0" smtClean="0">
                <a:latin typeface="Helvetica Neue"/>
                <a:cs typeface="Helvetica Neue"/>
              </a:rPr>
              <a:t>… </a:t>
            </a:r>
            <a:r>
              <a:rPr lang="en-US" sz="2000" dirty="0" smtClean="0">
                <a:latin typeface="Helvetica Neue"/>
                <a:cs typeface="Helvetica Neue"/>
              </a:rPr>
              <a:t>• 3 • 2 • 1</a:t>
            </a:r>
            <a:endParaRPr lang="en-US" sz="2000" dirty="0">
              <a:latin typeface="Helvetica Neue"/>
              <a:cs typeface="Helvetica Neue"/>
            </a:endParaRPr>
          </a:p>
          <a:p>
            <a:r>
              <a:rPr lang="en-US" sz="2000" dirty="0">
                <a:latin typeface="Helvetica Neue"/>
                <a:cs typeface="Helvetica Neue"/>
              </a:rPr>
              <a:t>That is, </a:t>
            </a:r>
            <a:r>
              <a:rPr lang="en-US" sz="2000" i="1" dirty="0">
                <a:latin typeface="Helvetica Neue"/>
                <a:cs typeface="Helvetica Neue"/>
              </a:rPr>
              <a:t>n</a:t>
            </a:r>
            <a:r>
              <a:rPr lang="en-US" sz="2000" dirty="0">
                <a:latin typeface="Helvetica Neue"/>
                <a:cs typeface="Helvetica Neue"/>
              </a:rPr>
              <a:t> factorial is the product of the numbers starting with </a:t>
            </a:r>
            <a:r>
              <a:rPr lang="en-US" sz="2000" i="1" dirty="0">
                <a:latin typeface="Helvetica Neue"/>
                <a:cs typeface="Helvetica Neue"/>
              </a:rPr>
              <a:t>n</a:t>
            </a:r>
            <a:r>
              <a:rPr lang="en-US" sz="2000" dirty="0">
                <a:latin typeface="Helvetica Neue"/>
                <a:cs typeface="Helvetica Neue"/>
              </a:rPr>
              <a:t> and going down to 1.</a:t>
            </a:r>
          </a:p>
        </p:txBody>
      </p:sp>
    </p:spTree>
    <p:extLst>
      <p:ext uri="{BB962C8B-B14F-4D97-AF65-F5344CB8AC3E}">
        <p14:creationId xmlns:p14="http://schemas.microsoft.com/office/powerpoint/2010/main" val="186194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p:cNvSpPr>
          <p:nvPr>
            <p:ph type="title" idx="4294967295"/>
          </p:nvPr>
        </p:nvSpPr>
        <p:spPr>
          <a:xfrm>
            <a:off x="457200" y="-613775"/>
            <a:ext cx="8229600" cy="2031413"/>
          </a:xfrm>
          <a:prstGeom prst="rect">
            <a:avLst/>
          </a:prstGeom>
        </p:spPr>
        <p:txBody>
          <a:bodyPr/>
          <a:lstStyle/>
          <a:p>
            <a:r>
              <a:rPr lang="en-US" altLang="en-US" dirty="0" smtClean="0"/>
              <a:t/>
            </a:r>
            <a:br>
              <a:rPr lang="en-US" altLang="en-US" dirty="0" smtClean="0"/>
            </a:br>
            <a:r>
              <a:rPr lang="en-US" altLang="en-US" dirty="0" smtClean="0"/>
              <a:t>PERMUTATION</a:t>
            </a:r>
            <a:endParaRPr lang="en-US" altLang="en-US" dirty="0" smtClean="0"/>
          </a:p>
        </p:txBody>
      </p:sp>
      <p:sp>
        <p:nvSpPr>
          <p:cNvPr id="78851" name="Content Placeholder 2"/>
          <p:cNvSpPr>
            <a:spLocks noGrp="1"/>
          </p:cNvSpPr>
          <p:nvPr>
            <p:ph idx="4294967295"/>
          </p:nvPr>
        </p:nvSpPr>
        <p:spPr/>
        <p:txBody>
          <a:bodyPr/>
          <a:lstStyle/>
          <a:p>
            <a:r>
              <a:rPr lang="en-US" altLang="en-US" smtClean="0"/>
              <a:t>An ordered arrangement of objects</a:t>
            </a:r>
          </a:p>
          <a:p>
            <a:r>
              <a:rPr lang="en-US" altLang="en-US" smtClean="0"/>
              <a:t>The number of different permutations of </a:t>
            </a:r>
            <a:r>
              <a:rPr lang="en-US" altLang="en-US" i="1" smtClean="0"/>
              <a:t>n</a:t>
            </a:r>
            <a:r>
              <a:rPr lang="en-US" altLang="en-US" smtClean="0"/>
              <a:t> distinct objects is </a:t>
            </a:r>
            <a:r>
              <a:rPr lang="en-US" altLang="en-US" i="1" smtClean="0"/>
              <a:t>n</a:t>
            </a:r>
            <a:r>
              <a:rPr lang="en-US" altLang="en-US" smtClean="0"/>
              <a:t>! (</a:t>
            </a:r>
            <a:r>
              <a:rPr lang="en-US" altLang="en-US" b="1" i="1" smtClean="0"/>
              <a:t>n</a:t>
            </a:r>
            <a:r>
              <a:rPr lang="en-US" altLang="en-US" b="1" smtClean="0"/>
              <a:t> factorial</a:t>
            </a:r>
            <a:r>
              <a:rPr lang="en-US" altLang="en-US" smtClean="0"/>
              <a:t>)</a:t>
            </a:r>
          </a:p>
          <a:p>
            <a:pPr lvl="1"/>
            <a:r>
              <a:rPr lang="en-US" altLang="en-US" i="1" smtClean="0"/>
              <a:t>n</a:t>
            </a:r>
            <a:r>
              <a:rPr lang="en-US" altLang="en-US" smtClean="0"/>
              <a:t>! = </a:t>
            </a:r>
            <a:r>
              <a:rPr lang="en-US" altLang="en-US" i="1" smtClean="0"/>
              <a:t>n</a:t>
            </a:r>
            <a:r>
              <a:rPr lang="en-US" altLang="en-US" smtClean="0"/>
              <a:t>∙(</a:t>
            </a:r>
            <a:r>
              <a:rPr lang="en-US" altLang="en-US" i="1" smtClean="0"/>
              <a:t>n</a:t>
            </a:r>
            <a:r>
              <a:rPr lang="en-US" altLang="en-US" smtClean="0"/>
              <a:t> – 1)∙(</a:t>
            </a:r>
            <a:r>
              <a:rPr lang="en-US" altLang="en-US" i="1" smtClean="0"/>
              <a:t>n</a:t>
            </a:r>
            <a:r>
              <a:rPr lang="en-US" altLang="en-US" smtClean="0"/>
              <a:t> – 2)∙(</a:t>
            </a:r>
            <a:r>
              <a:rPr lang="en-US" altLang="en-US" i="1" smtClean="0"/>
              <a:t>n</a:t>
            </a:r>
            <a:r>
              <a:rPr lang="en-US" altLang="en-US" smtClean="0"/>
              <a:t> – 3)∙ ∙ ∙3∙2 ∙1</a:t>
            </a:r>
          </a:p>
          <a:p>
            <a:pPr lvl="1"/>
            <a:r>
              <a:rPr lang="en-US" altLang="en-US" smtClean="0"/>
              <a:t>0! = 1</a:t>
            </a:r>
          </a:p>
          <a:p>
            <a:pPr lvl="1"/>
            <a:r>
              <a:rPr lang="en-US" altLang="en-US" smtClean="0"/>
              <a:t>Examples:</a:t>
            </a:r>
          </a:p>
          <a:p>
            <a:pPr lvl="2"/>
            <a:r>
              <a:rPr lang="en-US" altLang="en-US" smtClean="0"/>
              <a:t>6! = 6∙5∙4∙3∙2∙1 = 720</a:t>
            </a:r>
          </a:p>
          <a:p>
            <a:pPr lvl="2"/>
            <a:r>
              <a:rPr lang="en-US" altLang="en-US" smtClean="0"/>
              <a:t>4! = </a:t>
            </a:r>
            <a:r>
              <a:rPr lang="en-US" altLang="en-US" smtClean="0">
                <a:solidFill>
                  <a:srgbClr val="000000"/>
                </a:solidFill>
              </a:rPr>
              <a:t>4∙3∙2∙1 = 24</a:t>
            </a:r>
            <a:endParaRPr lang="en-US" altLang="en-US" smtClean="0"/>
          </a:p>
        </p:txBody>
      </p:sp>
    </p:spTree>
    <p:extLst>
      <p:ext uri="{BB962C8B-B14F-4D97-AF65-F5344CB8AC3E}">
        <p14:creationId xmlns:p14="http://schemas.microsoft.com/office/powerpoint/2010/main" val="2382067281"/>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8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85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7885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7885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7885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7885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788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Permutations and factorials</a:t>
            </a:r>
            <a:r>
              <a:rPr lang="en-US" dirty="0"/>
              <a:t/>
            </a:r>
            <a:br>
              <a:rPr lang="en-US" dirty="0"/>
            </a:br>
            <a:endParaRPr lang="en-US" dirty="0"/>
          </a:p>
        </p:txBody>
      </p:sp>
      <p:sp>
        <p:nvSpPr>
          <p:cNvPr id="3" name="Content Placeholder 2"/>
          <p:cNvSpPr>
            <a:spLocks noGrp="1"/>
          </p:cNvSpPr>
          <p:nvPr>
            <p:ph idx="1"/>
          </p:nvPr>
        </p:nvSpPr>
        <p:spPr/>
        <p:txBody>
          <a:bodyPr/>
          <a:lstStyle/>
          <a:p>
            <a:r>
              <a:rPr lang="en-US" sz="3200" b="1" dirty="0"/>
              <a:t>How many finishes</a:t>
            </a:r>
            <a:r>
              <a:rPr lang="en-US" sz="3200" b="1" dirty="0" smtClean="0"/>
              <a:t>?</a:t>
            </a:r>
          </a:p>
          <a:p>
            <a:pPr marL="0" indent="0">
              <a:buNone/>
            </a:pPr>
            <a:endParaRPr lang="en-US" sz="3200" dirty="0"/>
          </a:p>
          <a:p>
            <a:pPr marL="0" indent="0">
              <a:buNone/>
            </a:pPr>
            <a:r>
              <a:rPr lang="en-US" sz="3200" dirty="0" smtClean="0"/>
              <a:t>At </a:t>
            </a:r>
            <a:r>
              <a:rPr lang="en-US" sz="3200" dirty="0"/>
              <a:t>a track meet, 8 different hurdlers compete in the 400 meter hurdles. How many different ways are there for these runners to finish?</a:t>
            </a:r>
          </a:p>
          <a:p>
            <a:endParaRPr lang="en-US" sz="3200" dirty="0"/>
          </a:p>
        </p:txBody>
      </p:sp>
    </p:spTree>
    <p:extLst>
      <p:ext uri="{BB962C8B-B14F-4D97-AF65-F5344CB8AC3E}">
        <p14:creationId xmlns:p14="http://schemas.microsoft.com/office/powerpoint/2010/main" val="1073541269"/>
      </p:ext>
    </p:extLst>
  </p:cSld>
  <p:clrMapOvr>
    <a:masterClrMapping/>
  </p:clrMapOvr>
  <p:transition spd="med">
    <p:pull dir="l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The Multiplication Counting Principle and Permutations</a:t>
            </a:r>
          </a:p>
        </p:txBody>
      </p:sp>
      <p:sp>
        <p:nvSpPr>
          <p:cNvPr id="3" name="Content Placeholder 2"/>
          <p:cNvSpPr>
            <a:spLocks noGrp="1"/>
          </p:cNvSpPr>
          <p:nvPr>
            <p:ph idx="1"/>
          </p:nvPr>
        </p:nvSpPr>
        <p:spPr>
          <a:xfrm>
            <a:off x="457200" y="936008"/>
            <a:ext cx="8229600" cy="1248062"/>
          </a:xfrm>
        </p:spPr>
        <p:txBody>
          <a:bodyPr/>
          <a:lstStyle/>
          <a:p>
            <a:pPr marL="0" indent="0">
              <a:buNone/>
            </a:pPr>
            <a:r>
              <a:rPr lang="en-US" dirty="0" smtClean="0"/>
              <a:t>So far, we have shown how to count the number of distinct arrangements of </a:t>
            </a:r>
            <a:r>
              <a:rPr lang="en-US" i="1" dirty="0" smtClean="0"/>
              <a:t>all</a:t>
            </a:r>
            <a:r>
              <a:rPr lang="en-US" dirty="0" smtClean="0"/>
              <a:t> the individuals in a group of people, animals, or things. Sometimes, we want to determine how many ways there are to select and arrange only </a:t>
            </a:r>
            <a:r>
              <a:rPr lang="en-US" i="1" dirty="0" smtClean="0"/>
              <a:t>some</a:t>
            </a:r>
            <a:r>
              <a:rPr lang="en-US" dirty="0" smtClean="0"/>
              <a:t> of the individuals in a group.</a:t>
            </a:r>
            <a:endParaRPr lang="en-US" dirty="0"/>
          </a:p>
        </p:txBody>
      </p:sp>
      <p:sp>
        <p:nvSpPr>
          <p:cNvPr id="5" name="Rounded Rectangle 4"/>
          <p:cNvSpPr/>
          <p:nvPr/>
        </p:nvSpPr>
        <p:spPr>
          <a:xfrm>
            <a:off x="550695" y="2292007"/>
            <a:ext cx="7718678" cy="435157"/>
          </a:xfrm>
          <a:prstGeom prst="roundRect">
            <a:avLst>
              <a:gd name="adj" fmla="val 8095"/>
            </a:avLst>
          </a:prstGeom>
          <a:solidFill>
            <a:srgbClr val="C5D683"/>
          </a:solidFill>
          <a:ln>
            <a:noFill/>
          </a:ln>
        </p:spPr>
        <p:style>
          <a:lnRef idx="1">
            <a:schemeClr val="accent4"/>
          </a:lnRef>
          <a:fillRef idx="2">
            <a:schemeClr val="accent4"/>
          </a:fillRef>
          <a:effectRef idx="1">
            <a:schemeClr val="accent4"/>
          </a:effectRef>
          <a:fontRef idx="minor">
            <a:schemeClr val="dk1"/>
          </a:fontRef>
        </p:style>
        <p:txBody>
          <a:bodyPr rtlCol="0" anchor="ctr"/>
          <a:lstStyle/>
          <a:p>
            <a:r>
              <a:rPr lang="en-US" sz="2000" b="1" dirty="0" smtClean="0">
                <a:solidFill>
                  <a:srgbClr val="FF0000"/>
                </a:solidFill>
                <a:latin typeface="Helvetica Neue"/>
                <a:cs typeface="Helvetica Neue"/>
              </a:rPr>
              <a:t>Denoting Permutations: </a:t>
            </a:r>
            <a:r>
              <a:rPr lang="en-US" sz="2000" b="1" i="1" baseline="-25000" dirty="0" err="1" smtClean="0">
                <a:solidFill>
                  <a:srgbClr val="FF0000"/>
                </a:solidFill>
                <a:latin typeface="Helvetica Neue"/>
                <a:cs typeface="Helvetica Neue"/>
              </a:rPr>
              <a:t>n</a:t>
            </a:r>
            <a:r>
              <a:rPr lang="en-US" sz="2000" b="1" i="1" dirty="0" err="1" smtClean="0">
                <a:solidFill>
                  <a:srgbClr val="FF0000"/>
                </a:solidFill>
                <a:latin typeface="Helvetica Neue"/>
                <a:cs typeface="Helvetica Neue"/>
              </a:rPr>
              <a:t>P</a:t>
            </a:r>
            <a:r>
              <a:rPr lang="en-US" sz="2000" b="1" i="1" baseline="-25000" dirty="0" err="1" smtClean="0">
                <a:solidFill>
                  <a:srgbClr val="FF0000"/>
                </a:solidFill>
                <a:latin typeface="Helvetica Neue"/>
                <a:cs typeface="Helvetica Neue"/>
              </a:rPr>
              <a:t>k</a:t>
            </a:r>
            <a:endParaRPr lang="en-US" sz="2000" b="1" i="1" baseline="-25000" dirty="0">
              <a:solidFill>
                <a:srgbClr val="FF0000"/>
              </a:solidFill>
              <a:latin typeface="Helvetica Neue"/>
              <a:cs typeface="Helvetica Neue"/>
            </a:endParaRPr>
          </a:p>
        </p:txBody>
      </p:sp>
      <p:sp>
        <p:nvSpPr>
          <p:cNvPr id="6" name="Rounded Rectangle 5"/>
          <p:cNvSpPr/>
          <p:nvPr/>
        </p:nvSpPr>
        <p:spPr>
          <a:xfrm>
            <a:off x="550695" y="2727162"/>
            <a:ext cx="8017164" cy="996922"/>
          </a:xfrm>
          <a:prstGeom prst="roundRect">
            <a:avLst>
              <a:gd name="adj" fmla="val 5883"/>
            </a:avLst>
          </a:prstGeom>
          <a:solidFill>
            <a:srgbClr val="B7CAE2"/>
          </a:soli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US" sz="2000" dirty="0">
                <a:latin typeface="Helvetica Neue"/>
                <a:cs typeface="Helvetica Neue"/>
              </a:rPr>
              <a:t>If there are </a:t>
            </a:r>
            <a:r>
              <a:rPr lang="en-US" sz="2000" i="1" dirty="0">
                <a:latin typeface="Helvetica Neue"/>
                <a:cs typeface="Helvetica Neue"/>
              </a:rPr>
              <a:t>n</a:t>
            </a:r>
            <a:r>
              <a:rPr lang="en-US" sz="2000" dirty="0">
                <a:latin typeface="Helvetica Neue"/>
                <a:cs typeface="Helvetica Neue"/>
              </a:rPr>
              <a:t> individuals, the notation </a:t>
            </a:r>
            <a:r>
              <a:rPr lang="en-US" sz="2000" i="1" baseline="-25000" dirty="0" err="1">
                <a:latin typeface="Helvetica Neue"/>
                <a:cs typeface="Helvetica Neue"/>
              </a:rPr>
              <a:t>n</a:t>
            </a:r>
            <a:r>
              <a:rPr lang="en-US" sz="2000" i="1" dirty="0" err="1">
                <a:latin typeface="Helvetica Neue"/>
                <a:cs typeface="Helvetica Neue"/>
              </a:rPr>
              <a:t>P</a:t>
            </a:r>
            <a:r>
              <a:rPr lang="en-US" sz="2000" i="1" baseline="-25000" dirty="0" err="1">
                <a:latin typeface="Helvetica Neue"/>
                <a:cs typeface="Helvetica Neue"/>
              </a:rPr>
              <a:t>k</a:t>
            </a:r>
            <a:r>
              <a:rPr lang="en-US" sz="2000" dirty="0">
                <a:latin typeface="Helvetica Neue"/>
                <a:cs typeface="Helvetica Neue"/>
              </a:rPr>
              <a:t> represents the number of different permutations of </a:t>
            </a:r>
            <a:r>
              <a:rPr lang="en-US" sz="2000" i="1" dirty="0" smtClean="0">
                <a:latin typeface="Helvetica Neue"/>
                <a:cs typeface="Helvetica Neue"/>
              </a:rPr>
              <a:t>k </a:t>
            </a:r>
            <a:r>
              <a:rPr lang="en-US" sz="2000" dirty="0" smtClean="0">
                <a:latin typeface="Helvetica Neue"/>
                <a:cs typeface="Helvetica Neue"/>
              </a:rPr>
              <a:t>individuals </a:t>
            </a:r>
            <a:r>
              <a:rPr lang="en-US" sz="2000" dirty="0">
                <a:latin typeface="Helvetica Neue"/>
                <a:cs typeface="Helvetica Neue"/>
              </a:rPr>
              <a:t>selected from the entire group of </a:t>
            </a:r>
            <a:r>
              <a:rPr lang="en-US" sz="2000" i="1" dirty="0">
                <a:latin typeface="Helvetica Neue"/>
                <a:cs typeface="Helvetica Neue"/>
              </a:rPr>
              <a:t>n</a:t>
            </a:r>
            <a:r>
              <a:rPr lang="en-US" sz="2000" dirty="0">
                <a:latin typeface="Helvetica Neue"/>
                <a:cs typeface="Helvetica Neue"/>
              </a:rPr>
              <a:t>.</a:t>
            </a:r>
          </a:p>
        </p:txBody>
      </p:sp>
      <p:sp>
        <p:nvSpPr>
          <p:cNvPr id="13" name="Content Placeholder 2"/>
          <p:cNvSpPr txBox="1">
            <a:spLocks/>
          </p:cNvSpPr>
          <p:nvPr/>
        </p:nvSpPr>
        <p:spPr bwMode="auto">
          <a:xfrm>
            <a:off x="550695" y="4352297"/>
            <a:ext cx="7891341" cy="100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IN" dirty="0"/>
              <a:t>You can calculate the number of permutations of </a:t>
            </a:r>
            <a:r>
              <a:rPr lang="en-IN" i="1" dirty="0"/>
              <a:t>n</a:t>
            </a:r>
            <a:r>
              <a:rPr lang="en-IN" dirty="0"/>
              <a:t> individuals taken </a:t>
            </a:r>
            <a:r>
              <a:rPr lang="en-IN" i="1" dirty="0"/>
              <a:t>k</a:t>
            </a:r>
            <a:r>
              <a:rPr lang="en-IN" dirty="0"/>
              <a:t> at a time (where </a:t>
            </a:r>
            <a:r>
              <a:rPr lang="en-IN" i="1" dirty="0"/>
              <a:t>k</a:t>
            </a:r>
            <a:r>
              <a:rPr lang="en-IN" dirty="0"/>
              <a:t> ≤ </a:t>
            </a:r>
            <a:r>
              <a:rPr lang="en-IN" i="1" dirty="0"/>
              <a:t>n</a:t>
            </a:r>
            <a:r>
              <a:rPr lang="en-IN" dirty="0"/>
              <a:t>) using the multiplication counting principle or with the formula</a:t>
            </a:r>
          </a:p>
        </p:txBody>
      </p:sp>
      <p:pic>
        <p:nvPicPr>
          <p:cNvPr id="11" name="Picture 10" descr="An equation shows the calculation of permutation. The equation reads: subscript n end subscript P subscript k end subscript equals fraction numerator n factorial over denominator left parenthesis n minus k right parenthesis factorial end fra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6778" y="5220338"/>
            <a:ext cx="1522872" cy="669590"/>
          </a:xfrm>
          <a:prstGeom prst="rect">
            <a:avLst/>
          </a:prstGeom>
        </p:spPr>
      </p:pic>
      <p:sp>
        <p:nvSpPr>
          <p:cNvPr id="14" name="Content Placeholder 2"/>
          <p:cNvSpPr txBox="1">
            <a:spLocks/>
          </p:cNvSpPr>
          <p:nvPr/>
        </p:nvSpPr>
        <p:spPr bwMode="auto">
          <a:xfrm>
            <a:off x="550695" y="5887996"/>
            <a:ext cx="2782157" cy="42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IN" dirty="0"/>
              <a:t>By definition, 0! = 1. </a:t>
            </a:r>
          </a:p>
        </p:txBody>
      </p:sp>
    </p:spTree>
    <p:extLst>
      <p:ext uri="{BB962C8B-B14F-4D97-AF65-F5344CB8AC3E}">
        <p14:creationId xmlns:p14="http://schemas.microsoft.com/office/powerpoint/2010/main" val="292549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3">
                                            <p:txEl>
                                              <p:pRg st="0" end="0"/>
                                            </p:txEl>
                                          </p:spTgt>
                                        </p:tgtEl>
                                        <p:attrNameLst>
                                          <p:attrName>style.visibility</p:attrName>
                                        </p:attrNameLst>
                                      </p:cBhvr>
                                      <p:to>
                                        <p:strVal val="visible"/>
                                      </p:to>
                                    </p:set>
                                    <p:animEffect transition="in" filter="fade">
                                      <p:cBhvr>
                                        <p:cTn id="20" dur="1000"/>
                                        <p:tgtEl>
                                          <p:spTgt spid="13">
                                            <p:txEl>
                                              <p:pRg st="0" end="0"/>
                                            </p:txEl>
                                          </p:spTgt>
                                        </p:tgtEl>
                                      </p:cBhvr>
                                    </p:animEffect>
                                    <p:anim calcmode="lin" valueType="num">
                                      <p:cBhvr>
                                        <p:cTn id="21"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3"/>
                </a:solidFill>
                <a:latin typeface="+mj-lt"/>
              </a:rPr>
              <a:t>Example: Finding </a:t>
            </a:r>
            <a:r>
              <a:rPr lang="en-US" i="1" dirty="0" err="1" smtClean="0">
                <a:solidFill>
                  <a:schemeClr val="accent3"/>
                </a:solidFill>
                <a:latin typeface="+mj-lt"/>
              </a:rPr>
              <a:t>nPr</a:t>
            </a:r>
            <a:endParaRPr lang="en-US" i="1" dirty="0">
              <a:solidFill>
                <a:schemeClr val="accent3"/>
              </a:solidFill>
              <a:latin typeface="+mj-lt"/>
            </a:endParaRPr>
          </a:p>
        </p:txBody>
      </p:sp>
      <p:sp>
        <p:nvSpPr>
          <p:cNvPr id="79875" name="Content Placeholder 2"/>
          <p:cNvSpPr>
            <a:spLocks noGrp="1"/>
          </p:cNvSpPr>
          <p:nvPr>
            <p:ph idx="1"/>
          </p:nvPr>
        </p:nvSpPr>
        <p:spPr>
          <a:xfrm>
            <a:off x="457200" y="1336675"/>
            <a:ext cx="8229600" cy="1081088"/>
          </a:xfrm>
        </p:spPr>
        <p:txBody>
          <a:bodyPr/>
          <a:lstStyle/>
          <a:p>
            <a:pPr marL="0" indent="0">
              <a:buFont typeface="Arial" charset="0"/>
              <a:buNone/>
            </a:pPr>
            <a:r>
              <a:rPr lang="en-US" altLang="en-US" smtClean="0"/>
              <a:t>Find the number of ways of forming three-digit codes in which no digit is repeated.</a:t>
            </a:r>
          </a:p>
        </p:txBody>
      </p:sp>
      <p:sp>
        <p:nvSpPr>
          <p:cNvPr id="4" name="Footer Placeholder 3"/>
          <p:cNvSpPr>
            <a:spLocks noGrp="1"/>
          </p:cNvSpPr>
          <p:nvPr>
            <p:ph type="ftr" sz="quarter" idx="4294967295"/>
          </p:nvPr>
        </p:nvSpPr>
        <p:spPr>
          <a:xfrm>
            <a:off x="228600" y="6416675"/>
            <a:ext cx="2895600" cy="365125"/>
          </a:xfrm>
          <a:prstGeom prst="rect">
            <a:avLst/>
          </a:prstGeom>
        </p:spPr>
        <p:txBody>
          <a:bodyPr/>
          <a:lstStyle/>
          <a:p>
            <a:pPr>
              <a:defRPr/>
            </a:pPr>
            <a:r>
              <a:rPr lang="en-US" smtClean="0"/>
              <a:t>Larson/Farber 4th ed</a:t>
            </a:r>
            <a:endParaRPr lang="en-US"/>
          </a:p>
        </p:txBody>
      </p:sp>
      <p:sp>
        <p:nvSpPr>
          <p:cNvPr id="5" name="Slide Number Placeholder 4"/>
          <p:cNvSpPr>
            <a:spLocks noGrp="1"/>
          </p:cNvSpPr>
          <p:nvPr>
            <p:ph type="sldNum" sz="quarter" idx="4294967295"/>
          </p:nvPr>
        </p:nvSpPr>
        <p:spPr>
          <a:xfrm>
            <a:off x="6858000" y="6416675"/>
            <a:ext cx="2133600" cy="365125"/>
          </a:xfrm>
          <a:prstGeom prst="rect">
            <a:avLst/>
          </a:prstGeom>
        </p:spPr>
        <p:txBody>
          <a:bodyPr/>
          <a:lstStyle/>
          <a:p>
            <a:pPr>
              <a:defRPr/>
            </a:pPr>
            <a:fld id="{713598D4-9B32-479B-BE2A-E19D62D736B1}" type="slidenum">
              <a:rPr lang="en-US" smtClean="0"/>
              <a:pPr>
                <a:defRPr/>
              </a:pPr>
              <a:t>13</a:t>
            </a:fld>
            <a:endParaRPr lang="en-US"/>
          </a:p>
        </p:txBody>
      </p:sp>
      <p:sp>
        <p:nvSpPr>
          <p:cNvPr id="6" name="TextBox 5"/>
          <p:cNvSpPr txBox="1">
            <a:spLocks noChangeArrowheads="1"/>
          </p:cNvSpPr>
          <p:nvPr/>
        </p:nvSpPr>
        <p:spPr bwMode="auto">
          <a:xfrm>
            <a:off x="457200" y="2573338"/>
            <a:ext cx="7718425"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93688" indent="-293688"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2800" b="1" smtClean="0">
                <a:solidFill>
                  <a:srgbClr val="83BB35"/>
                </a:solidFill>
                <a:latin typeface="Times New Roman" charset="0"/>
                <a:ea typeface="+mn-ea"/>
              </a:rPr>
              <a:t>Solution:</a:t>
            </a:r>
          </a:p>
          <a:p>
            <a:pPr eaLnBrk="1" hangingPunct="1">
              <a:buClr>
                <a:srgbClr val="D17230"/>
              </a:buClr>
              <a:buFont typeface="Arial" charset="0"/>
              <a:buChar char="•"/>
              <a:defRPr/>
            </a:pPr>
            <a:r>
              <a:rPr lang="en-US" sz="2800" smtClean="0">
                <a:solidFill>
                  <a:prstClr val="black"/>
                </a:solidFill>
                <a:latin typeface="Times New Roman" charset="0"/>
                <a:ea typeface="+mn-ea"/>
              </a:rPr>
              <a:t>You need to select 3 digits from a group of 10</a:t>
            </a:r>
          </a:p>
          <a:p>
            <a:pPr eaLnBrk="1" hangingPunct="1">
              <a:buClr>
                <a:srgbClr val="D17230"/>
              </a:buClr>
              <a:buFont typeface="Arial" charset="0"/>
              <a:buChar char="•"/>
              <a:defRPr/>
            </a:pPr>
            <a:r>
              <a:rPr lang="en-US" sz="2800" i="1" smtClean="0">
                <a:solidFill>
                  <a:prstClr val="black"/>
                </a:solidFill>
                <a:latin typeface="Times New Roman" charset="0"/>
                <a:ea typeface="+mn-ea"/>
              </a:rPr>
              <a:t>n</a:t>
            </a:r>
            <a:r>
              <a:rPr lang="en-US" sz="2800" smtClean="0">
                <a:solidFill>
                  <a:prstClr val="black"/>
                </a:solidFill>
                <a:latin typeface="Times New Roman" charset="0"/>
                <a:ea typeface="+mn-ea"/>
              </a:rPr>
              <a:t> = 10,  </a:t>
            </a:r>
            <a:r>
              <a:rPr lang="en-US" sz="2800" i="1" smtClean="0">
                <a:solidFill>
                  <a:prstClr val="black"/>
                </a:solidFill>
                <a:latin typeface="Times New Roman" charset="0"/>
                <a:ea typeface="+mn-ea"/>
              </a:rPr>
              <a:t>r</a:t>
            </a:r>
            <a:r>
              <a:rPr lang="en-US" sz="2800" smtClean="0">
                <a:solidFill>
                  <a:prstClr val="black"/>
                </a:solidFill>
                <a:latin typeface="Times New Roman" charset="0"/>
                <a:ea typeface="+mn-ea"/>
              </a:rPr>
              <a:t> = 3</a:t>
            </a:r>
          </a:p>
        </p:txBody>
      </p:sp>
      <p:graphicFrame>
        <p:nvGraphicFramePr>
          <p:cNvPr id="20482" name="Object 2"/>
          <p:cNvGraphicFramePr>
            <a:graphicFrameLocks noChangeAspect="1"/>
          </p:cNvGraphicFramePr>
          <p:nvPr/>
        </p:nvGraphicFramePr>
        <p:xfrm>
          <a:off x="1016000" y="3883025"/>
          <a:ext cx="6261100" cy="2409825"/>
        </p:xfrm>
        <a:graphic>
          <a:graphicData uri="http://schemas.openxmlformats.org/presentationml/2006/ole">
            <mc:AlternateContent xmlns:mc="http://schemas.openxmlformats.org/markup-compatibility/2006">
              <mc:Choice xmlns:v="urn:schemas-microsoft-com:vml" Requires="v">
                <p:oleObj spid="_x0000_s1027" name="Equation" r:id="rId3" imgW="2146300" imgH="1104900" progId="Equation.DSMT4">
                  <p:embed/>
                </p:oleObj>
              </mc:Choice>
              <mc:Fallback>
                <p:oleObj name="Equation" r:id="rId3" imgW="2146300" imgH="11049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000" y="3883025"/>
                        <a:ext cx="6261100" cy="2409825"/>
                      </a:xfrm>
                      <a:prstGeom prst="rect">
                        <a:avLst/>
                      </a:prstGeom>
                      <a:noFill/>
                      <a:ln>
                        <a:noFill/>
                      </a:ln>
                      <a:effectLst/>
                      <a:extLst>
                        <a:ext uri="{909E8E84-426E-40DD-AFC4-6F175D3DCCD1}">
                          <a14:hiddenFill xmlns:a14="http://schemas.microsoft.com/office/drawing/2010/main">
                            <a:solidFill>
                              <a:srgbClr val="AECF9E"/>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9880" name="Picture 11" descr="C:\Documents and Settings\Lyn\Local Settings\Temporary Internet Files\Content.IE5\TNMFU2EO\MCj02328280000[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8725" y="1851025"/>
            <a:ext cx="127317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7875220"/>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500"/>
                                  </p:stCondLst>
                                  <p:childTnLst>
                                    <p:set>
                                      <p:cBhvr>
                                        <p:cTn id="9" dur="1" fill="hold">
                                          <p:stCondLst>
                                            <p:cond delay="0"/>
                                          </p:stCondLst>
                                        </p:cTn>
                                        <p:tgtEl>
                                          <p:spTgt spid="204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3"/>
                </a:solidFill>
                <a:latin typeface="+mj-lt"/>
              </a:rPr>
              <a:t>Example: Finding </a:t>
            </a:r>
            <a:r>
              <a:rPr lang="en-US" i="1" dirty="0" err="1" smtClean="0">
                <a:solidFill>
                  <a:schemeClr val="accent3"/>
                </a:solidFill>
                <a:latin typeface="+mj-lt"/>
              </a:rPr>
              <a:t>nPr</a:t>
            </a:r>
            <a:endParaRPr lang="en-US" i="1" dirty="0">
              <a:solidFill>
                <a:schemeClr val="accent3"/>
              </a:solidFill>
              <a:latin typeface="+mj-lt"/>
            </a:endParaRPr>
          </a:p>
        </p:txBody>
      </p:sp>
      <p:sp>
        <p:nvSpPr>
          <p:cNvPr id="80899" name="Content Placeholder 2"/>
          <p:cNvSpPr>
            <a:spLocks noGrp="1"/>
          </p:cNvSpPr>
          <p:nvPr>
            <p:ph idx="1"/>
          </p:nvPr>
        </p:nvSpPr>
        <p:spPr>
          <a:xfrm>
            <a:off x="457200" y="1186363"/>
            <a:ext cx="8229600" cy="1081088"/>
          </a:xfrm>
        </p:spPr>
        <p:txBody>
          <a:bodyPr/>
          <a:lstStyle/>
          <a:p>
            <a:pPr marL="0" indent="0">
              <a:buFont typeface="Arial" charset="0"/>
              <a:buNone/>
            </a:pPr>
            <a:r>
              <a:rPr lang="en-US" altLang="en-US" sz="2800" dirty="0" smtClean="0"/>
              <a:t>Forty-three race cars started the 2007 Daytona 500. How many ways can the cars finish first, second, and third?</a:t>
            </a:r>
          </a:p>
        </p:txBody>
      </p:sp>
      <p:sp>
        <p:nvSpPr>
          <p:cNvPr id="4" name="Footer Placeholder 3"/>
          <p:cNvSpPr>
            <a:spLocks noGrp="1"/>
          </p:cNvSpPr>
          <p:nvPr>
            <p:ph type="ftr" sz="quarter" idx="4294967295"/>
          </p:nvPr>
        </p:nvSpPr>
        <p:spPr>
          <a:xfrm>
            <a:off x="228600" y="6416675"/>
            <a:ext cx="2895600" cy="365125"/>
          </a:xfrm>
          <a:prstGeom prst="rect">
            <a:avLst/>
          </a:prstGeom>
        </p:spPr>
        <p:txBody>
          <a:bodyPr/>
          <a:lstStyle/>
          <a:p>
            <a:pPr>
              <a:defRPr/>
            </a:pPr>
            <a:r>
              <a:rPr lang="en-US" smtClean="0"/>
              <a:t>Larson/Farber 4th ed</a:t>
            </a:r>
            <a:endParaRPr lang="en-US"/>
          </a:p>
        </p:txBody>
      </p:sp>
      <p:sp>
        <p:nvSpPr>
          <p:cNvPr id="5" name="Slide Number Placeholder 4"/>
          <p:cNvSpPr>
            <a:spLocks noGrp="1"/>
          </p:cNvSpPr>
          <p:nvPr>
            <p:ph type="sldNum" sz="quarter" idx="4294967295"/>
          </p:nvPr>
        </p:nvSpPr>
        <p:spPr>
          <a:xfrm>
            <a:off x="6858000" y="6416675"/>
            <a:ext cx="2133600" cy="365125"/>
          </a:xfrm>
          <a:prstGeom prst="rect">
            <a:avLst/>
          </a:prstGeom>
        </p:spPr>
        <p:txBody>
          <a:bodyPr/>
          <a:lstStyle/>
          <a:p>
            <a:pPr>
              <a:defRPr/>
            </a:pPr>
            <a:fld id="{DDC5403E-E44F-4A83-92FB-A0F081A90AC8}" type="slidenum">
              <a:rPr lang="en-US" smtClean="0"/>
              <a:pPr>
                <a:defRPr/>
              </a:pPr>
              <a:t>14</a:t>
            </a:fld>
            <a:endParaRPr lang="en-US"/>
          </a:p>
        </p:txBody>
      </p:sp>
      <p:sp>
        <p:nvSpPr>
          <p:cNvPr id="6" name="TextBox 5"/>
          <p:cNvSpPr txBox="1">
            <a:spLocks noChangeArrowheads="1"/>
          </p:cNvSpPr>
          <p:nvPr/>
        </p:nvSpPr>
        <p:spPr bwMode="auto">
          <a:xfrm>
            <a:off x="457200" y="2759075"/>
            <a:ext cx="7718425"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2800" b="1" smtClean="0">
                <a:solidFill>
                  <a:srgbClr val="83BB35"/>
                </a:solidFill>
                <a:latin typeface="Times New Roman" charset="0"/>
                <a:ea typeface="+mn-ea"/>
              </a:rPr>
              <a:t>Solution:</a:t>
            </a:r>
          </a:p>
          <a:p>
            <a:pPr eaLnBrk="1" hangingPunct="1">
              <a:buClr>
                <a:srgbClr val="D17230"/>
              </a:buClr>
              <a:buFont typeface="Arial" charset="0"/>
              <a:buChar char="•"/>
              <a:defRPr/>
            </a:pPr>
            <a:r>
              <a:rPr lang="en-US" sz="2800" smtClean="0">
                <a:solidFill>
                  <a:prstClr val="black"/>
                </a:solidFill>
                <a:latin typeface="Times New Roman" charset="0"/>
                <a:ea typeface="+mn-ea"/>
              </a:rPr>
              <a:t>You need to select 3 cars from a group of 43</a:t>
            </a:r>
          </a:p>
          <a:p>
            <a:pPr eaLnBrk="1" hangingPunct="1">
              <a:buClr>
                <a:srgbClr val="D17230"/>
              </a:buClr>
              <a:buFont typeface="Arial" charset="0"/>
              <a:buChar char="•"/>
              <a:defRPr/>
            </a:pPr>
            <a:r>
              <a:rPr lang="en-US" sz="2800" i="1" smtClean="0">
                <a:solidFill>
                  <a:prstClr val="black"/>
                </a:solidFill>
                <a:latin typeface="Times New Roman" charset="0"/>
                <a:ea typeface="+mn-ea"/>
              </a:rPr>
              <a:t>n</a:t>
            </a:r>
            <a:r>
              <a:rPr lang="en-US" sz="2800" smtClean="0">
                <a:solidFill>
                  <a:prstClr val="black"/>
                </a:solidFill>
                <a:latin typeface="Times New Roman" charset="0"/>
                <a:ea typeface="+mn-ea"/>
              </a:rPr>
              <a:t> = 43,  </a:t>
            </a:r>
            <a:r>
              <a:rPr lang="en-US" sz="2800" i="1" smtClean="0">
                <a:solidFill>
                  <a:prstClr val="black"/>
                </a:solidFill>
                <a:latin typeface="Times New Roman" charset="0"/>
                <a:ea typeface="+mn-ea"/>
              </a:rPr>
              <a:t>r</a:t>
            </a:r>
            <a:r>
              <a:rPr lang="en-US" sz="2800" smtClean="0">
                <a:solidFill>
                  <a:prstClr val="black"/>
                </a:solidFill>
                <a:latin typeface="Times New Roman" charset="0"/>
                <a:ea typeface="+mn-ea"/>
              </a:rPr>
              <a:t> = 3</a:t>
            </a:r>
          </a:p>
        </p:txBody>
      </p:sp>
      <p:graphicFrame>
        <p:nvGraphicFramePr>
          <p:cNvPr id="21506" name="Object 2"/>
          <p:cNvGraphicFramePr>
            <a:graphicFrameLocks noChangeAspect="1"/>
          </p:cNvGraphicFramePr>
          <p:nvPr/>
        </p:nvGraphicFramePr>
        <p:xfrm>
          <a:off x="1382713" y="4148138"/>
          <a:ext cx="3852862" cy="1911350"/>
        </p:xfrm>
        <a:graphic>
          <a:graphicData uri="http://schemas.openxmlformats.org/presentationml/2006/ole">
            <mc:AlternateContent xmlns:mc="http://schemas.openxmlformats.org/markup-compatibility/2006">
              <mc:Choice xmlns:v="urn:schemas-microsoft-com:vml" Requires="v">
                <p:oleObj spid="_x0000_s2051" name="Equation" r:id="rId3" imgW="1320800" imgH="876300" progId="Equation.DSMT4">
                  <p:embed/>
                </p:oleObj>
              </mc:Choice>
              <mc:Fallback>
                <p:oleObj name="Equation" r:id="rId3" imgW="1320800" imgH="8763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2713" y="4148138"/>
                        <a:ext cx="3852862" cy="1911350"/>
                      </a:xfrm>
                      <a:prstGeom prst="rect">
                        <a:avLst/>
                      </a:prstGeom>
                      <a:noFill/>
                      <a:ln>
                        <a:noFill/>
                      </a:ln>
                      <a:effectLst/>
                      <a:extLst>
                        <a:ext uri="{909E8E84-426E-40DD-AFC4-6F175D3DCCD1}">
                          <a14:hiddenFill xmlns:a14="http://schemas.microsoft.com/office/drawing/2010/main">
                            <a:solidFill>
                              <a:srgbClr val="AECF9E"/>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80904" name="Picture 9" descr="C:\Documents and Settings\Lyn\Local Settings\Temporary Internet Files\Content.IE5\QBYNAX2V\MCj03985130000[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9138" y="2533650"/>
            <a:ext cx="15001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9912573"/>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500"/>
                                  </p:stCondLst>
                                  <p:childTnLst>
                                    <p:set>
                                      <p:cBhvr>
                                        <p:cTn id="9" dur="1" fill="hold">
                                          <p:stCondLst>
                                            <p:cond delay="0"/>
                                          </p:stCondLst>
                                        </p:cTn>
                                        <p:tgtEl>
                                          <p:spTgt spid="21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Finding the number of permutations</a:t>
            </a:r>
            <a:r>
              <a:rPr lang="en-US" dirty="0"/>
              <a:t/>
            </a:r>
            <a:br>
              <a:rPr lang="en-US" dirty="0"/>
            </a:br>
            <a:endParaRPr lang="en-US" dirty="0"/>
          </a:p>
        </p:txBody>
      </p:sp>
      <p:sp>
        <p:nvSpPr>
          <p:cNvPr id="3" name="Content Placeholder 2"/>
          <p:cNvSpPr>
            <a:spLocks noGrp="1"/>
          </p:cNvSpPr>
          <p:nvPr>
            <p:ph idx="1"/>
          </p:nvPr>
        </p:nvSpPr>
        <p:spPr/>
        <p:txBody>
          <a:bodyPr/>
          <a:lstStyle/>
          <a:p>
            <a:r>
              <a:rPr lang="en-US" sz="3200" b="1" dirty="0"/>
              <a:t>What’s for lunch</a:t>
            </a:r>
            <a:r>
              <a:rPr lang="en-US" sz="3200" b="1" dirty="0" smtClean="0"/>
              <a:t>?</a:t>
            </a:r>
            <a:endParaRPr lang="en-US" sz="3200" dirty="0"/>
          </a:p>
          <a:p>
            <a:pPr marL="0" indent="0">
              <a:buNone/>
            </a:pPr>
            <a:r>
              <a:rPr lang="en-US" sz="3200" dirty="0" smtClean="0"/>
              <a:t>Your </a:t>
            </a:r>
            <a:r>
              <a:rPr lang="en-US" sz="3200" dirty="0"/>
              <a:t>school cafeteria has purchased enough food for 12 different lunches over the next few weeks. Due to a holiday on Monday, there are only 4 school days this week. How many different ways are there for the cafeteria to select and arrange 4 of these lunches to serve?</a:t>
            </a:r>
          </a:p>
          <a:p>
            <a:endParaRPr lang="en-US" dirty="0"/>
          </a:p>
        </p:txBody>
      </p:sp>
    </p:spTree>
    <p:extLst>
      <p:ext uri="{BB962C8B-B14F-4D97-AF65-F5344CB8AC3E}">
        <p14:creationId xmlns:p14="http://schemas.microsoft.com/office/powerpoint/2010/main" val="1269708460"/>
      </p:ext>
    </p:extLst>
  </p:cSld>
  <p:clrMapOvr>
    <a:masterClrMapping/>
  </p:clrMapOvr>
  <p:transition spd="med">
    <p:pull dir="l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6972"/>
            <a:ext cx="2302184" cy="377908"/>
          </a:xfrm>
          <a:solidFill>
            <a:srgbClr val="4E9B58"/>
          </a:solidFill>
        </p:spPr>
        <p:txBody>
          <a:bodyPr/>
          <a:lstStyle/>
          <a:p>
            <a:r>
              <a:rPr lang="en-US" sz="2000" b="1" dirty="0" smtClean="0">
                <a:solidFill>
                  <a:schemeClr val="bg1"/>
                </a:solidFill>
                <a:latin typeface="Helvetica Neue"/>
                <a:cs typeface="Helvetica Neue"/>
              </a:rPr>
              <a:t>LESSON APP 4.7</a:t>
            </a:r>
            <a:endParaRPr lang="en-US" sz="2000" b="1" dirty="0">
              <a:solidFill>
                <a:schemeClr val="bg1"/>
              </a:solidFill>
              <a:latin typeface="Helvetica Neue"/>
              <a:cs typeface="Helvetica Neue"/>
            </a:endParaRPr>
          </a:p>
        </p:txBody>
      </p:sp>
      <p:sp>
        <p:nvSpPr>
          <p:cNvPr id="4" name="TextBox 3"/>
          <p:cNvSpPr txBox="1"/>
          <p:nvPr/>
        </p:nvSpPr>
        <p:spPr>
          <a:xfrm>
            <a:off x="2840304" y="345548"/>
            <a:ext cx="5956011" cy="400110"/>
          </a:xfrm>
          <a:prstGeom prst="rect">
            <a:avLst/>
          </a:prstGeom>
          <a:noFill/>
        </p:spPr>
        <p:txBody>
          <a:bodyPr wrap="square" rtlCol="0">
            <a:spAutoFit/>
          </a:bodyPr>
          <a:lstStyle/>
          <a:p>
            <a:r>
              <a:rPr lang="en-US" sz="2000" b="1" dirty="0" smtClean="0">
                <a:solidFill>
                  <a:srgbClr val="133176"/>
                </a:solidFill>
                <a:latin typeface="Helvetica Neue"/>
                <a:cs typeface="Helvetica Neue"/>
              </a:rPr>
              <a:t>Do you scream for ice cream?</a:t>
            </a:r>
            <a:endParaRPr lang="en-US" sz="2000" b="1" dirty="0">
              <a:solidFill>
                <a:srgbClr val="133176"/>
              </a:solidFill>
              <a:latin typeface="Helvetica Neue"/>
              <a:cs typeface="Helvetica Neue"/>
            </a:endParaRPr>
          </a:p>
        </p:txBody>
      </p:sp>
      <p:sp>
        <p:nvSpPr>
          <p:cNvPr id="15" name="Content Placeholder 2"/>
          <p:cNvSpPr txBox="1">
            <a:spLocks/>
          </p:cNvSpPr>
          <p:nvPr/>
        </p:nvSpPr>
        <p:spPr bwMode="auto">
          <a:xfrm>
            <a:off x="457200" y="932290"/>
            <a:ext cx="8269462" cy="129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The local ice cream shop in </a:t>
            </a:r>
            <a:r>
              <a:rPr lang="en-US" dirty="0" err="1"/>
              <a:t>Dontrelle’s</a:t>
            </a:r>
            <a:r>
              <a:rPr lang="en-US" dirty="0"/>
              <a:t> town is called 21 Choices. Why? Because they offer 21 different flavors of ice cream. </a:t>
            </a:r>
            <a:r>
              <a:rPr lang="en-US" dirty="0" err="1"/>
              <a:t>Dontrelle</a:t>
            </a:r>
            <a:r>
              <a:rPr lang="en-US" dirty="0"/>
              <a:t> likes all but three of the flavors that 21 Choices offers: bubble gum, butter pecan, and pistachio.</a:t>
            </a:r>
          </a:p>
        </p:txBody>
      </p:sp>
      <p:sp>
        <p:nvSpPr>
          <p:cNvPr id="9" name="Content Placeholder 2"/>
          <p:cNvSpPr txBox="1">
            <a:spLocks/>
          </p:cNvSpPr>
          <p:nvPr/>
        </p:nvSpPr>
        <p:spPr bwMode="auto">
          <a:xfrm>
            <a:off x="457200" y="2389236"/>
            <a:ext cx="8269462" cy="3916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2000" b="0" i="0" kern="1200">
                <a:solidFill>
                  <a:schemeClr val="tx1"/>
                </a:solidFill>
                <a:latin typeface="Helvetica Neue"/>
                <a:ea typeface="ＭＳ Ｐゴシック" charset="0"/>
                <a:cs typeface="Helvetica Neue"/>
              </a:defRPr>
            </a:lvl1pPr>
            <a:lvl2pPr marL="742950" indent="-28575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2pPr>
            <a:lvl3pPr marL="11430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3pPr>
            <a:lvl4pPr marL="16002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4pPr>
            <a:lvl5pPr marL="2057400" indent="-228600" algn="l" defTabSz="457200" rtl="0" eaLnBrk="1" fontAlgn="base" hangingPunct="1">
              <a:spcBef>
                <a:spcPct val="20000"/>
              </a:spcBef>
              <a:spcAft>
                <a:spcPct val="0"/>
              </a:spcAft>
              <a:buFont typeface="Arial" charset="0"/>
              <a:buChar char="»"/>
              <a:defRPr sz="1800" b="0" i="0" kern="1200">
                <a:solidFill>
                  <a:schemeClr val="tx1"/>
                </a:solidFill>
                <a:latin typeface="Helvetica Neue"/>
                <a:ea typeface="ＭＳ Ｐゴシック" charset="0"/>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Clr>
                <a:srgbClr val="008000"/>
              </a:buClr>
              <a:buFont typeface="+mj-lt"/>
              <a:buAutoNum type="arabicPeriod"/>
            </a:pPr>
            <a:r>
              <a:rPr lang="en-US" dirty="0"/>
              <a:t>A 21 Choices “basic sundae” comes in three sizes— small, medium, or large—and includes one flavor of ice cream and one of 12 toppings. Dontrelle has enough money for a small or medium basic </a:t>
            </a:r>
            <a:r>
              <a:rPr lang="en-US" dirty="0" smtClean="0"/>
              <a:t>sundae</a:t>
            </a:r>
            <a:r>
              <a:rPr lang="en-US" dirty="0"/>
              <a:t>. How many different sundaes could </a:t>
            </a:r>
            <a:r>
              <a:rPr lang="en-US" dirty="0" err="1"/>
              <a:t>Dontrelle</a:t>
            </a:r>
            <a:r>
              <a:rPr lang="en-US" dirty="0"/>
              <a:t> order that include only flavors that he likes</a:t>
            </a:r>
            <a:r>
              <a:rPr lang="en-US" dirty="0" smtClean="0"/>
              <a:t>?</a:t>
            </a:r>
          </a:p>
          <a:p>
            <a:pPr marL="457200" indent="-457200">
              <a:buClr>
                <a:srgbClr val="008000"/>
              </a:buClr>
              <a:buFont typeface="+mj-lt"/>
              <a:buAutoNum type="arabicPeriod"/>
            </a:pPr>
            <a:endParaRPr lang="en-US" dirty="0"/>
          </a:p>
          <a:p>
            <a:pPr marL="457200" indent="-457200">
              <a:buClr>
                <a:srgbClr val="008000"/>
              </a:buClr>
              <a:buFont typeface="+mj-lt"/>
              <a:buAutoNum type="arabicPeriod"/>
            </a:pPr>
            <a:r>
              <a:rPr lang="en-US" dirty="0" err="1" smtClean="0"/>
              <a:t>Dontrelle</a:t>
            </a:r>
            <a:r>
              <a:rPr lang="en-US" dirty="0" smtClean="0"/>
              <a:t> </a:t>
            </a:r>
            <a:r>
              <a:rPr lang="en-US" dirty="0"/>
              <a:t>could order a cone with three scoops of ice cream instead of a sundae. He prefers </a:t>
            </a:r>
            <a:r>
              <a:rPr lang="en-US" dirty="0" smtClean="0"/>
              <a:t>to have </a:t>
            </a:r>
            <a:r>
              <a:rPr lang="en-US" dirty="0"/>
              <a:t>three different flavors (for variety) and he considers the order of the flavors on his </a:t>
            </a:r>
            <a:r>
              <a:rPr lang="en-US" dirty="0" smtClean="0"/>
              <a:t>cone to </a:t>
            </a:r>
            <a:r>
              <a:rPr lang="en-US" dirty="0"/>
              <a:t>be important. How many three-scoop cones with three different flavors that </a:t>
            </a:r>
            <a:r>
              <a:rPr lang="en-US" dirty="0" err="1"/>
              <a:t>Dontrelle</a:t>
            </a:r>
            <a:r>
              <a:rPr lang="en-US" dirty="0"/>
              <a:t> likes are possible at 21 Choices? Give your answer as a number and using </a:t>
            </a:r>
            <a:r>
              <a:rPr lang="en-US" i="1" baseline="-25000" dirty="0" err="1"/>
              <a:t>n</a:t>
            </a:r>
            <a:r>
              <a:rPr lang="en-US" i="1" dirty="0" err="1"/>
              <a:t>P</a:t>
            </a:r>
            <a:r>
              <a:rPr lang="en-US" i="1" baseline="-25000" dirty="0" err="1"/>
              <a:t>k</a:t>
            </a:r>
            <a:r>
              <a:rPr lang="en-US" dirty="0"/>
              <a:t> notation.</a:t>
            </a:r>
          </a:p>
        </p:txBody>
      </p:sp>
    </p:spTree>
    <p:extLst>
      <p:ext uri="{BB962C8B-B14F-4D97-AF65-F5344CB8AC3E}">
        <p14:creationId xmlns:p14="http://schemas.microsoft.com/office/powerpoint/2010/main" val="2751779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1000"/>
                                        <p:tgtEl>
                                          <p:spTgt spid="9">
                                            <p:txEl>
                                              <p:pRg st="2" end="2"/>
                                            </p:txEl>
                                          </p:spTgt>
                                        </p:tgtEl>
                                      </p:cBhvr>
                                    </p:animEffect>
                                    <p:anim calcmode="lin" valueType="num">
                                      <p:cBhvr>
                                        <p:cTn id="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Distinguishable Permutations</a:t>
            </a:r>
            <a:endParaRPr lang="en-US" dirty="0"/>
          </a:p>
        </p:txBody>
      </p:sp>
      <p:sp>
        <p:nvSpPr>
          <p:cNvPr id="3" name="Content Placeholder 2"/>
          <p:cNvSpPr>
            <a:spLocks noGrp="1"/>
          </p:cNvSpPr>
          <p:nvPr>
            <p:ph idx="1"/>
          </p:nvPr>
        </p:nvSpPr>
        <p:spPr/>
        <p:txBody>
          <a:bodyPr/>
          <a:lstStyle/>
          <a:p>
            <a:pPr marL="0" indent="0">
              <a:buNone/>
            </a:pPr>
            <a:r>
              <a:rPr lang="en-US" dirty="0" smtClean="0"/>
              <a:t>Consider:</a:t>
            </a:r>
          </a:p>
          <a:p>
            <a:pPr marL="0" indent="0">
              <a:buNone/>
            </a:pPr>
            <a:endParaRPr lang="en-US" dirty="0"/>
          </a:p>
          <a:p>
            <a:pPr marL="0" indent="0">
              <a:buNone/>
            </a:pPr>
            <a:r>
              <a:rPr lang="en-US" dirty="0" smtClean="0"/>
              <a:t>  In how many ways can you arrange the letters in the word </a:t>
            </a:r>
          </a:p>
          <a:p>
            <a:pPr marL="0" indent="0">
              <a:buNone/>
            </a:pPr>
            <a:r>
              <a:rPr lang="en-US" dirty="0"/>
              <a:t>	</a:t>
            </a:r>
            <a:r>
              <a:rPr lang="en-US" dirty="0" smtClean="0"/>
              <a:t>	</a:t>
            </a:r>
            <a:r>
              <a:rPr lang="en-US" b="1" i="1" dirty="0" smtClean="0"/>
              <a:t>EAT</a:t>
            </a:r>
            <a:r>
              <a:rPr lang="en-US" dirty="0" smtClean="0"/>
              <a:t>  to create a new “word” ?</a:t>
            </a:r>
          </a:p>
          <a:p>
            <a:pPr marL="0" indent="0">
              <a:buNone/>
            </a:pPr>
            <a:endParaRPr lang="en-US" dirty="0"/>
          </a:p>
          <a:p>
            <a:pPr marL="0" indent="0">
              <a:buNone/>
            </a:pPr>
            <a:r>
              <a:rPr lang="en-US" dirty="0" smtClean="0"/>
              <a:t>   </a:t>
            </a:r>
          </a:p>
          <a:p>
            <a:pPr marL="0" indent="0">
              <a:buNone/>
            </a:pPr>
            <a:endParaRPr lang="en-US" dirty="0"/>
          </a:p>
          <a:p>
            <a:pPr marL="0" indent="0">
              <a:buNone/>
            </a:pPr>
            <a:r>
              <a:rPr lang="en-US" dirty="0" smtClean="0"/>
              <a:t>In how many ways can you arrange the letters in the word </a:t>
            </a:r>
          </a:p>
          <a:p>
            <a:pPr marL="0" indent="0">
              <a:buNone/>
            </a:pPr>
            <a:r>
              <a:rPr lang="en-US" dirty="0"/>
              <a:t> </a:t>
            </a:r>
            <a:r>
              <a:rPr lang="en-US" dirty="0" smtClean="0"/>
              <a:t>             </a:t>
            </a:r>
            <a:r>
              <a:rPr lang="en-US" b="1" i="1" dirty="0" smtClean="0"/>
              <a:t>MOM  </a:t>
            </a:r>
            <a:r>
              <a:rPr lang="en-US" dirty="0" smtClean="0"/>
              <a:t>to create a new “word”?</a:t>
            </a:r>
            <a:endParaRPr lang="en-US" dirty="0"/>
          </a:p>
        </p:txBody>
      </p:sp>
    </p:spTree>
    <p:extLst>
      <p:ext uri="{BB962C8B-B14F-4D97-AF65-F5344CB8AC3E}">
        <p14:creationId xmlns:p14="http://schemas.microsoft.com/office/powerpoint/2010/main" val="3392555570"/>
      </p:ext>
    </p:extLst>
  </p:cSld>
  <p:clrMapOvr>
    <a:masterClrMapping/>
  </p:clrMapOvr>
  <p:transition spd="med">
    <p:pull dir="l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n-US" altLang="en-US" smtClean="0"/>
              <a:t>Distinguishable Permutations</a:t>
            </a:r>
          </a:p>
        </p:txBody>
      </p:sp>
      <p:sp>
        <p:nvSpPr>
          <p:cNvPr id="81923" name="Content Placeholder 2"/>
          <p:cNvSpPr>
            <a:spLocks noGrp="1"/>
          </p:cNvSpPr>
          <p:nvPr>
            <p:ph idx="1"/>
          </p:nvPr>
        </p:nvSpPr>
        <p:spPr>
          <a:xfrm>
            <a:off x="285402" y="1000386"/>
            <a:ext cx="8229600" cy="1592263"/>
          </a:xfrm>
        </p:spPr>
        <p:txBody>
          <a:bodyPr/>
          <a:lstStyle/>
          <a:p>
            <a:pPr>
              <a:buFont typeface="Arial" charset="0"/>
              <a:buNone/>
            </a:pPr>
            <a:r>
              <a:rPr lang="en-US" altLang="en-US" b="1" dirty="0" smtClean="0">
                <a:solidFill>
                  <a:schemeClr val="accent2"/>
                </a:solidFill>
              </a:rPr>
              <a:t>Distinguishable Permutations</a:t>
            </a:r>
          </a:p>
          <a:p>
            <a:r>
              <a:rPr lang="en-US" altLang="en-US" dirty="0" smtClean="0"/>
              <a:t>The number of distinguishable permutations of </a:t>
            </a:r>
            <a:r>
              <a:rPr lang="en-US" altLang="en-US" i="1" dirty="0" smtClean="0"/>
              <a:t>n</a:t>
            </a:r>
            <a:r>
              <a:rPr lang="en-US" altLang="en-US" dirty="0" smtClean="0"/>
              <a:t> objects where </a:t>
            </a:r>
            <a:r>
              <a:rPr lang="en-US" altLang="en-US" i="1" dirty="0" smtClean="0"/>
              <a:t>n</a:t>
            </a:r>
            <a:r>
              <a:rPr lang="en-US" altLang="en-US" baseline="-25000" dirty="0" smtClean="0"/>
              <a:t>1</a:t>
            </a:r>
            <a:r>
              <a:rPr lang="en-US" altLang="en-US" dirty="0" smtClean="0"/>
              <a:t> are of one type, </a:t>
            </a:r>
            <a:r>
              <a:rPr lang="en-US" altLang="en-US" i="1" dirty="0" smtClean="0"/>
              <a:t>n</a:t>
            </a:r>
            <a:r>
              <a:rPr lang="en-US" altLang="en-US" baseline="-25000" dirty="0" smtClean="0"/>
              <a:t>2</a:t>
            </a:r>
            <a:r>
              <a:rPr lang="en-US" altLang="en-US" dirty="0" smtClean="0"/>
              <a:t> are of another type, and so on</a:t>
            </a:r>
          </a:p>
        </p:txBody>
      </p:sp>
      <p:sp>
        <p:nvSpPr>
          <p:cNvPr id="4" name="Footer Placeholder 3"/>
          <p:cNvSpPr>
            <a:spLocks noGrp="1"/>
          </p:cNvSpPr>
          <p:nvPr>
            <p:ph type="ftr" sz="quarter" idx="4294967295"/>
          </p:nvPr>
        </p:nvSpPr>
        <p:spPr>
          <a:xfrm>
            <a:off x="228600" y="6416675"/>
            <a:ext cx="2895600" cy="365125"/>
          </a:xfrm>
          <a:prstGeom prst="rect">
            <a:avLst/>
          </a:prstGeom>
        </p:spPr>
        <p:txBody>
          <a:bodyPr/>
          <a:lstStyle/>
          <a:p>
            <a:pPr>
              <a:defRPr/>
            </a:pPr>
            <a:r>
              <a:rPr lang="en-US" dirty="0" smtClean="0"/>
              <a:t>Larson/Farber 4th </a:t>
            </a:r>
            <a:r>
              <a:rPr lang="en-US" dirty="0" err="1" smtClean="0"/>
              <a:t>ed</a:t>
            </a:r>
            <a:endParaRPr lang="en-US" dirty="0"/>
          </a:p>
        </p:txBody>
      </p:sp>
      <p:sp>
        <p:nvSpPr>
          <p:cNvPr id="5" name="Slide Number Placeholder 4"/>
          <p:cNvSpPr>
            <a:spLocks noGrp="1"/>
          </p:cNvSpPr>
          <p:nvPr>
            <p:ph type="sldNum" sz="quarter" idx="4294967295"/>
          </p:nvPr>
        </p:nvSpPr>
        <p:spPr>
          <a:xfrm>
            <a:off x="6858000" y="6416675"/>
            <a:ext cx="2133600" cy="365125"/>
          </a:xfrm>
          <a:prstGeom prst="rect">
            <a:avLst/>
          </a:prstGeom>
        </p:spPr>
        <p:txBody>
          <a:bodyPr/>
          <a:lstStyle/>
          <a:p>
            <a:pPr>
              <a:defRPr/>
            </a:pPr>
            <a:fld id="{D0FF863A-4ECF-4A23-9909-CDC8B4320704}" type="slidenum">
              <a:rPr lang="en-US" smtClean="0"/>
              <a:pPr>
                <a:defRPr/>
              </a:pPr>
              <a:t>18</a:t>
            </a:fld>
            <a:endParaRPr lang="en-US"/>
          </a:p>
        </p:txBody>
      </p:sp>
      <p:graphicFrame>
        <p:nvGraphicFramePr>
          <p:cNvPr id="81926" name="Object 2"/>
          <p:cNvGraphicFramePr>
            <a:graphicFrameLocks noChangeAspect="1"/>
          </p:cNvGraphicFramePr>
          <p:nvPr>
            <p:extLst>
              <p:ext uri="{D42A27DB-BD31-4B8C-83A1-F6EECF244321}">
                <p14:modId xmlns:p14="http://schemas.microsoft.com/office/powerpoint/2010/main" val="1159157074"/>
              </p:ext>
            </p:extLst>
          </p:nvPr>
        </p:nvGraphicFramePr>
        <p:xfrm>
          <a:off x="1863834" y="2228807"/>
          <a:ext cx="3821112" cy="977900"/>
        </p:xfrm>
        <a:graphic>
          <a:graphicData uri="http://schemas.openxmlformats.org/presentationml/2006/ole">
            <mc:AlternateContent xmlns:mc="http://schemas.openxmlformats.org/markup-compatibility/2006">
              <mc:Choice xmlns:v="urn:schemas-microsoft-com:vml" Requires="v">
                <p:oleObj spid="_x0000_s3074" name="Equation" r:id="rId3" imgW="1002865" imgH="431613" progId="Equation.DSMT4">
                  <p:embed/>
                </p:oleObj>
              </mc:Choice>
              <mc:Fallback>
                <p:oleObj name="Equation" r:id="rId3" imgW="1002865" imgH="431613"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3834" y="2228807"/>
                        <a:ext cx="3821112" cy="977900"/>
                      </a:xfrm>
                      <a:prstGeom prst="rect">
                        <a:avLst/>
                      </a:prstGeom>
                      <a:noFill/>
                      <a:ln>
                        <a:noFill/>
                      </a:ln>
                      <a:effectLst/>
                      <a:extLst>
                        <a:ext uri="{909E8E84-426E-40DD-AFC4-6F175D3DCCD1}">
                          <a14:hiddenFill xmlns:a14="http://schemas.microsoft.com/office/drawing/2010/main">
                            <a:solidFill>
                              <a:srgbClr val="AECF9E"/>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TextBox 7"/>
          <p:cNvSpPr txBox="1"/>
          <p:nvPr/>
        </p:nvSpPr>
        <p:spPr>
          <a:xfrm>
            <a:off x="946150" y="3519488"/>
            <a:ext cx="479425" cy="400050"/>
          </a:xfrm>
          <a:prstGeom prst="rect">
            <a:avLst/>
          </a:prstGeom>
          <a:noFill/>
        </p:spPr>
        <p:txBody>
          <a:bodyPr>
            <a:spAutoFit/>
          </a:bodyPr>
          <a:lstStyle/>
          <a:p>
            <a:pPr>
              <a:defRPr/>
            </a:pPr>
            <a:r>
              <a:rPr lang="en-US" sz="2000" dirty="0">
                <a:solidFill>
                  <a:srgbClr val="D17230"/>
                </a:solidFill>
                <a:latin typeface="Times New Roman"/>
                <a:ea typeface="+mn-ea"/>
                <a:cs typeface="Arial" charset="0"/>
              </a:rPr>
              <a:t>■</a:t>
            </a:r>
          </a:p>
        </p:txBody>
      </p:sp>
      <p:sp>
        <p:nvSpPr>
          <p:cNvPr id="9" name="TextBox 8"/>
          <p:cNvSpPr txBox="1"/>
          <p:nvPr/>
        </p:nvSpPr>
        <p:spPr>
          <a:xfrm>
            <a:off x="1471613" y="3376613"/>
            <a:ext cx="6416675" cy="542925"/>
          </a:xfrm>
          <a:prstGeom prst="rect">
            <a:avLst/>
          </a:prstGeom>
          <a:noFill/>
        </p:spPr>
        <p:txBody>
          <a:bodyPr>
            <a:spAutoFit/>
          </a:bodyPr>
          <a:lstStyle/>
          <a:p>
            <a:pPr>
              <a:defRPr/>
            </a:pPr>
            <a:r>
              <a:rPr lang="en-US" sz="2800" dirty="0">
                <a:solidFill>
                  <a:srgbClr val="AE0337"/>
                </a:solidFill>
                <a:latin typeface="Times New Roman"/>
                <a:ea typeface="+mn-ea"/>
                <a:cs typeface="Arial" charset="0"/>
              </a:rPr>
              <a:t>where </a:t>
            </a:r>
            <a:r>
              <a:rPr lang="en-US" sz="2800" i="1" dirty="0">
                <a:solidFill>
                  <a:srgbClr val="AE0337"/>
                </a:solidFill>
                <a:latin typeface="Times New Roman"/>
                <a:ea typeface="+mn-ea"/>
              </a:rPr>
              <a:t>n</a:t>
            </a:r>
            <a:r>
              <a:rPr lang="en-US" sz="2800" i="1" baseline="-25000" dirty="0">
                <a:solidFill>
                  <a:srgbClr val="AE0337"/>
                </a:solidFill>
                <a:latin typeface="Times New Roman"/>
                <a:ea typeface="+mn-ea"/>
              </a:rPr>
              <a:t>1</a:t>
            </a:r>
            <a:r>
              <a:rPr lang="en-US" sz="2800" i="1" dirty="0">
                <a:solidFill>
                  <a:srgbClr val="AE0337"/>
                </a:solidFill>
                <a:latin typeface="Times New Roman"/>
                <a:ea typeface="+mn-ea"/>
              </a:rPr>
              <a:t> + n</a:t>
            </a:r>
            <a:r>
              <a:rPr lang="en-US" sz="2800" i="1" baseline="-25000" dirty="0">
                <a:solidFill>
                  <a:srgbClr val="AE0337"/>
                </a:solidFill>
                <a:latin typeface="Times New Roman"/>
                <a:ea typeface="+mn-ea"/>
              </a:rPr>
              <a:t>2</a:t>
            </a:r>
            <a:r>
              <a:rPr lang="en-US" sz="2800" i="1" dirty="0">
                <a:solidFill>
                  <a:srgbClr val="AE0337"/>
                </a:solidFill>
                <a:latin typeface="Times New Roman"/>
                <a:ea typeface="+mn-ea"/>
              </a:rPr>
              <a:t> + n</a:t>
            </a:r>
            <a:r>
              <a:rPr lang="en-US" sz="2800" i="1" baseline="-25000" dirty="0">
                <a:solidFill>
                  <a:srgbClr val="AE0337"/>
                </a:solidFill>
                <a:latin typeface="Times New Roman"/>
                <a:ea typeface="+mn-ea"/>
              </a:rPr>
              <a:t>3</a:t>
            </a:r>
            <a:r>
              <a:rPr lang="en-US" sz="2800" i="1" dirty="0">
                <a:solidFill>
                  <a:srgbClr val="AE0337"/>
                </a:solidFill>
                <a:latin typeface="Times New Roman"/>
                <a:ea typeface="+mn-ea"/>
              </a:rPr>
              <a:t> +∙∙∙+ </a:t>
            </a:r>
            <a:r>
              <a:rPr lang="en-US" sz="2800" i="1" dirty="0" err="1">
                <a:solidFill>
                  <a:srgbClr val="AE0337"/>
                </a:solidFill>
                <a:latin typeface="Times New Roman"/>
                <a:ea typeface="+mn-ea"/>
              </a:rPr>
              <a:t>n</a:t>
            </a:r>
            <a:r>
              <a:rPr lang="en-US" sz="2800" i="1" baseline="-25000" dirty="0" err="1">
                <a:solidFill>
                  <a:srgbClr val="AE0337"/>
                </a:solidFill>
                <a:latin typeface="Times New Roman"/>
                <a:ea typeface="+mn-ea"/>
              </a:rPr>
              <a:t>k</a:t>
            </a:r>
            <a:r>
              <a:rPr lang="en-US" sz="2800" i="1" dirty="0">
                <a:solidFill>
                  <a:srgbClr val="AE0337"/>
                </a:solidFill>
                <a:latin typeface="Times New Roman"/>
                <a:ea typeface="+mn-ea"/>
              </a:rPr>
              <a:t> = n  </a:t>
            </a:r>
            <a:endParaRPr lang="en-US" sz="2800" i="1" baseline="-25000" dirty="0">
              <a:solidFill>
                <a:srgbClr val="AE0337"/>
              </a:solidFill>
              <a:latin typeface="Times New Roman"/>
              <a:ea typeface="+mn-ea"/>
              <a:cs typeface="Arial" charset="0"/>
            </a:endParaRPr>
          </a:p>
        </p:txBody>
      </p:sp>
      <p:sp>
        <p:nvSpPr>
          <p:cNvPr id="2" name="TextBox 1"/>
          <p:cNvSpPr txBox="1"/>
          <p:nvPr/>
        </p:nvSpPr>
        <p:spPr>
          <a:xfrm>
            <a:off x="428037" y="4572000"/>
            <a:ext cx="7758855" cy="1384995"/>
          </a:xfrm>
          <a:prstGeom prst="rect">
            <a:avLst/>
          </a:prstGeom>
          <a:noFill/>
        </p:spPr>
        <p:txBody>
          <a:bodyPr wrap="none" rtlCol="0">
            <a:spAutoFit/>
          </a:bodyPr>
          <a:lstStyle/>
          <a:p>
            <a:r>
              <a:rPr lang="en-US" sz="2800" dirty="0" smtClean="0"/>
              <a:t>Use this new rule to find the number of ways to </a:t>
            </a:r>
          </a:p>
          <a:p>
            <a:r>
              <a:rPr lang="en-US" sz="2800" dirty="0" smtClean="0"/>
              <a:t>arrange the letters in the word </a:t>
            </a:r>
          </a:p>
          <a:p>
            <a:r>
              <a:rPr lang="en-US" sz="2800" dirty="0"/>
              <a:t>	</a:t>
            </a:r>
            <a:r>
              <a:rPr lang="en-US" sz="2800" dirty="0" smtClean="0"/>
              <a:t>			</a:t>
            </a:r>
            <a:r>
              <a:rPr lang="en-US" sz="2800" b="1" i="1" dirty="0" smtClean="0"/>
              <a:t>MISSISSIPPI</a:t>
            </a:r>
            <a:endParaRPr lang="en-US" sz="2800" dirty="0" smtClean="0"/>
          </a:p>
        </p:txBody>
      </p:sp>
    </p:spTree>
    <p:extLst>
      <p:ext uri="{BB962C8B-B14F-4D97-AF65-F5344CB8AC3E}">
        <p14:creationId xmlns:p14="http://schemas.microsoft.com/office/powerpoint/2010/main" val="236695864"/>
      </p:ext>
    </p:extLst>
  </p:cSld>
  <p:clrMapOvr>
    <a:masterClrMapping/>
  </p:clrMapOvr>
  <p:transition spd="med">
    <p:pull dir="l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accent3"/>
                </a:solidFill>
                <a:latin typeface="+mj-lt"/>
              </a:rPr>
              <a:t>Example: Distinguishable Permutations</a:t>
            </a:r>
            <a:endParaRPr lang="en-US" i="1" dirty="0">
              <a:solidFill>
                <a:schemeClr val="accent3"/>
              </a:solidFill>
              <a:latin typeface="+mj-lt"/>
            </a:endParaRPr>
          </a:p>
        </p:txBody>
      </p:sp>
      <p:sp>
        <p:nvSpPr>
          <p:cNvPr id="82947" name="Content Placeholder 2"/>
          <p:cNvSpPr>
            <a:spLocks noGrp="1"/>
          </p:cNvSpPr>
          <p:nvPr>
            <p:ph idx="1"/>
          </p:nvPr>
        </p:nvSpPr>
        <p:spPr>
          <a:xfrm>
            <a:off x="457200" y="1136258"/>
            <a:ext cx="8229600" cy="1081088"/>
          </a:xfrm>
        </p:spPr>
        <p:txBody>
          <a:bodyPr/>
          <a:lstStyle/>
          <a:p>
            <a:pPr marL="0" indent="0">
              <a:buFont typeface="Arial" charset="0"/>
              <a:buNone/>
            </a:pPr>
            <a:r>
              <a:rPr lang="en-US" altLang="en-US" sz="2400" dirty="0" smtClean="0"/>
              <a:t>A building contractor is planning to develop a subdivision that consists of 6 one-story houses, 4 two-story houses, and 2 split-level houses. In how many distinguishable ways can the houses be arranged?</a:t>
            </a:r>
          </a:p>
        </p:txBody>
      </p:sp>
      <p:sp>
        <p:nvSpPr>
          <p:cNvPr id="4" name="Footer Placeholder 3"/>
          <p:cNvSpPr>
            <a:spLocks noGrp="1"/>
          </p:cNvSpPr>
          <p:nvPr>
            <p:ph type="ftr" sz="quarter" idx="4294967295"/>
          </p:nvPr>
        </p:nvSpPr>
        <p:spPr>
          <a:xfrm>
            <a:off x="228600" y="6416675"/>
            <a:ext cx="2895600" cy="365125"/>
          </a:xfrm>
          <a:prstGeom prst="rect">
            <a:avLst/>
          </a:prstGeom>
        </p:spPr>
        <p:txBody>
          <a:bodyPr/>
          <a:lstStyle/>
          <a:p>
            <a:pPr>
              <a:defRPr/>
            </a:pPr>
            <a:r>
              <a:rPr lang="en-US" smtClean="0"/>
              <a:t>Larson/Farber 4th ed</a:t>
            </a:r>
            <a:endParaRPr lang="en-US"/>
          </a:p>
        </p:txBody>
      </p:sp>
      <p:sp>
        <p:nvSpPr>
          <p:cNvPr id="5" name="Slide Number Placeholder 4"/>
          <p:cNvSpPr>
            <a:spLocks noGrp="1"/>
          </p:cNvSpPr>
          <p:nvPr>
            <p:ph type="sldNum" sz="quarter" idx="4294967295"/>
          </p:nvPr>
        </p:nvSpPr>
        <p:spPr>
          <a:xfrm>
            <a:off x="6858000" y="6416675"/>
            <a:ext cx="2133600" cy="365125"/>
          </a:xfrm>
          <a:prstGeom prst="rect">
            <a:avLst/>
          </a:prstGeom>
        </p:spPr>
        <p:txBody>
          <a:bodyPr/>
          <a:lstStyle/>
          <a:p>
            <a:pPr>
              <a:defRPr/>
            </a:pPr>
            <a:fld id="{DE100D91-7560-47C5-AC7A-759C0D1B7DB7}" type="slidenum">
              <a:rPr lang="en-US" smtClean="0"/>
              <a:pPr>
                <a:defRPr/>
              </a:pPr>
              <a:t>19</a:t>
            </a:fld>
            <a:endParaRPr lang="en-US"/>
          </a:p>
        </p:txBody>
      </p:sp>
      <p:sp>
        <p:nvSpPr>
          <p:cNvPr id="6" name="TextBox 5"/>
          <p:cNvSpPr txBox="1">
            <a:spLocks noChangeArrowheads="1"/>
          </p:cNvSpPr>
          <p:nvPr/>
        </p:nvSpPr>
        <p:spPr bwMode="auto">
          <a:xfrm>
            <a:off x="457200" y="3224213"/>
            <a:ext cx="7718425"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93688" indent="-293688"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1pPr>
            <a:lvl2pPr marL="742950" indent="-285750" eaLnBrk="0" hangingPunct="0">
              <a:spcBef>
                <a:spcPct val="20000"/>
              </a:spcBef>
              <a:buClr>
                <a:schemeClr val="accent1"/>
              </a:buClr>
              <a:buFont typeface="Wingdings" charset="2"/>
              <a:buChar char="§"/>
              <a:defRPr sz="2800">
                <a:solidFill>
                  <a:schemeClr val="tx1"/>
                </a:solidFill>
                <a:latin typeface="Times New Roman" charset="0"/>
                <a:cs typeface="Times New Roman" charset="0"/>
              </a:defRPr>
            </a:lvl2pPr>
            <a:lvl3pPr marL="11430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3pPr>
            <a:lvl4pPr marL="16002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4pPr>
            <a:lvl5pPr marL="2057400" indent="-228600" eaLnBrk="0" hangingPunct="0">
              <a:spcBef>
                <a:spcPct val="20000"/>
              </a:spcBef>
              <a:buClr>
                <a:schemeClr val="accent1"/>
              </a:buClr>
              <a:buFont typeface="Arial" charset="0"/>
              <a:buChar char="»"/>
              <a:defRPr sz="2800">
                <a:solidFill>
                  <a:schemeClr val="tx1"/>
                </a:solidFill>
                <a:latin typeface="Times New Roman" charset="0"/>
                <a:cs typeface="Times New Roman" charset="0"/>
              </a:defRPr>
            </a:lvl5pPr>
            <a:lvl6pPr marL="25146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6pPr>
            <a:lvl7pPr marL="29718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7pPr>
            <a:lvl8pPr marL="34290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8pPr>
            <a:lvl9pPr marL="3886200" indent="-228600" eaLnBrk="0" fontAlgn="base" hangingPunct="0">
              <a:spcBef>
                <a:spcPct val="20000"/>
              </a:spcBef>
              <a:spcAft>
                <a:spcPct val="0"/>
              </a:spcAft>
              <a:buClr>
                <a:schemeClr val="accent1"/>
              </a:buClr>
              <a:buFont typeface="Arial" charset="0"/>
              <a:buChar char="»"/>
              <a:defRPr sz="2800">
                <a:solidFill>
                  <a:schemeClr val="tx1"/>
                </a:solidFill>
                <a:latin typeface="Times New Roman" charset="0"/>
                <a:cs typeface="Times New Roman" charset="0"/>
              </a:defRPr>
            </a:lvl9pPr>
          </a:lstStyle>
          <a:p>
            <a:pPr eaLnBrk="1" hangingPunct="1">
              <a:spcBef>
                <a:spcPct val="0"/>
              </a:spcBef>
              <a:buClrTx/>
              <a:buFontTx/>
              <a:buNone/>
            </a:pPr>
            <a:r>
              <a:rPr lang="en-US" altLang="en-US" b="1">
                <a:solidFill>
                  <a:srgbClr val="83BB35"/>
                </a:solidFill>
                <a:cs typeface="Arial" charset="0"/>
              </a:rPr>
              <a:t>Solution:</a:t>
            </a:r>
          </a:p>
          <a:p>
            <a:pPr eaLnBrk="1" hangingPunct="1">
              <a:spcBef>
                <a:spcPct val="0"/>
              </a:spcBef>
              <a:buClr>
                <a:srgbClr val="D17230"/>
              </a:buClr>
            </a:pPr>
            <a:r>
              <a:rPr lang="en-US" altLang="en-US">
                <a:solidFill>
                  <a:srgbClr val="000000"/>
                </a:solidFill>
                <a:cs typeface="Arial" charset="0"/>
              </a:rPr>
              <a:t>There are 12 houses in the subdivision</a:t>
            </a:r>
          </a:p>
          <a:p>
            <a:pPr eaLnBrk="1" hangingPunct="1">
              <a:spcBef>
                <a:spcPct val="0"/>
              </a:spcBef>
              <a:buClr>
                <a:srgbClr val="D17230"/>
              </a:buClr>
            </a:pPr>
            <a:r>
              <a:rPr lang="en-US" altLang="en-US" i="1">
                <a:solidFill>
                  <a:srgbClr val="000000"/>
                </a:solidFill>
                <a:cs typeface="Arial" charset="0"/>
              </a:rPr>
              <a:t>n</a:t>
            </a:r>
            <a:r>
              <a:rPr lang="en-US" altLang="en-US">
                <a:solidFill>
                  <a:srgbClr val="000000"/>
                </a:solidFill>
                <a:cs typeface="Arial" charset="0"/>
              </a:rPr>
              <a:t> = 12,</a:t>
            </a:r>
            <a:r>
              <a:rPr lang="en-US" altLang="en-US" i="1">
                <a:solidFill>
                  <a:srgbClr val="000000"/>
                </a:solidFill>
                <a:cs typeface="Arial" charset="0"/>
              </a:rPr>
              <a:t>  n</a:t>
            </a:r>
            <a:r>
              <a:rPr lang="en-US" altLang="en-US" baseline="-25000">
                <a:solidFill>
                  <a:srgbClr val="000000"/>
                </a:solidFill>
                <a:cs typeface="Arial" charset="0"/>
              </a:rPr>
              <a:t>1</a:t>
            </a:r>
            <a:r>
              <a:rPr lang="en-US" altLang="en-US">
                <a:solidFill>
                  <a:srgbClr val="000000"/>
                </a:solidFill>
                <a:cs typeface="Arial" charset="0"/>
              </a:rPr>
              <a:t> = 6,</a:t>
            </a:r>
            <a:r>
              <a:rPr lang="en-US" altLang="en-US" i="1">
                <a:solidFill>
                  <a:srgbClr val="000000"/>
                </a:solidFill>
                <a:cs typeface="Arial" charset="0"/>
              </a:rPr>
              <a:t>  n</a:t>
            </a:r>
            <a:r>
              <a:rPr lang="en-US" altLang="en-US" baseline="-25000">
                <a:solidFill>
                  <a:srgbClr val="000000"/>
                </a:solidFill>
                <a:cs typeface="Arial" charset="0"/>
              </a:rPr>
              <a:t>2</a:t>
            </a:r>
            <a:r>
              <a:rPr lang="en-US" altLang="en-US">
                <a:solidFill>
                  <a:srgbClr val="000000"/>
                </a:solidFill>
                <a:cs typeface="Arial" charset="0"/>
              </a:rPr>
              <a:t> = 4</a:t>
            </a:r>
            <a:r>
              <a:rPr lang="en-US" altLang="en-US">
                <a:solidFill>
                  <a:srgbClr val="000000"/>
                </a:solidFill>
                <a:latin typeface="Arial" charset="0"/>
                <a:cs typeface="Arial" charset="0"/>
              </a:rPr>
              <a:t>,</a:t>
            </a:r>
            <a:r>
              <a:rPr lang="en-US" altLang="en-US" i="1">
                <a:solidFill>
                  <a:srgbClr val="000000"/>
                </a:solidFill>
                <a:cs typeface="Arial" charset="0"/>
              </a:rPr>
              <a:t>  n</a:t>
            </a:r>
            <a:r>
              <a:rPr lang="en-US" altLang="en-US" baseline="-25000">
                <a:solidFill>
                  <a:srgbClr val="000000"/>
                </a:solidFill>
                <a:cs typeface="Arial" charset="0"/>
              </a:rPr>
              <a:t>3</a:t>
            </a:r>
            <a:r>
              <a:rPr lang="en-US" altLang="en-US">
                <a:solidFill>
                  <a:srgbClr val="000000"/>
                </a:solidFill>
                <a:cs typeface="Arial" charset="0"/>
              </a:rPr>
              <a:t> = 2   </a:t>
            </a:r>
          </a:p>
        </p:txBody>
      </p:sp>
      <p:graphicFrame>
        <p:nvGraphicFramePr>
          <p:cNvPr id="23554" name="Object 2"/>
          <p:cNvGraphicFramePr>
            <a:graphicFrameLocks noChangeAspect="1"/>
          </p:cNvGraphicFramePr>
          <p:nvPr/>
        </p:nvGraphicFramePr>
        <p:xfrm>
          <a:off x="1420813" y="4721225"/>
          <a:ext cx="5481637" cy="1384300"/>
        </p:xfrm>
        <a:graphic>
          <a:graphicData uri="http://schemas.openxmlformats.org/presentationml/2006/ole">
            <mc:AlternateContent xmlns:mc="http://schemas.openxmlformats.org/markup-compatibility/2006">
              <mc:Choice xmlns:v="urn:schemas-microsoft-com:vml" Requires="v">
                <p:oleObj spid="_x0000_s4098" name="Equation" r:id="rId3" imgW="1879600" imgH="635000" progId="Equation.DSMT4">
                  <p:embed/>
                </p:oleObj>
              </mc:Choice>
              <mc:Fallback>
                <p:oleObj name="Equation" r:id="rId3" imgW="1879600" imgH="6350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0813" y="4721225"/>
                        <a:ext cx="5481637" cy="1384300"/>
                      </a:xfrm>
                      <a:prstGeom prst="rect">
                        <a:avLst/>
                      </a:prstGeom>
                      <a:noFill/>
                      <a:ln>
                        <a:noFill/>
                      </a:ln>
                      <a:effectLst/>
                      <a:extLst>
                        <a:ext uri="{909E8E84-426E-40DD-AFC4-6F175D3DCCD1}">
                          <a14:hiddenFill xmlns:a14="http://schemas.microsoft.com/office/drawing/2010/main">
                            <a:solidFill>
                              <a:srgbClr val="AECF9E"/>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82952" name="Picture 9" descr="C:\Documents and Settings\Lyn\Local Settings\Temporary Internet Files\Content.IE5\0X078R0N\MCBL00124_0000[1].wm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4000" y="3119438"/>
            <a:ext cx="2238375"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4974446"/>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500"/>
                                  </p:stCondLst>
                                  <p:childTnLst>
                                    <p:set>
                                      <p:cBhvr>
                                        <p:cTn id="9" dur="1" fill="hold">
                                          <p:stCondLst>
                                            <p:cond delay="0"/>
                                          </p:stCondLst>
                                        </p:cTn>
                                        <p:tgtEl>
                                          <p:spTgt spid="23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t>The Multiplication </a:t>
            </a:r>
            <a:r>
              <a:rPr lang="en-US" sz="2400" dirty="0" smtClean="0"/>
              <a:t>Counting Principle </a:t>
            </a:r>
            <a:r>
              <a:rPr lang="en-US" sz="2400" dirty="0"/>
              <a:t>and Permutations</a:t>
            </a:r>
          </a:p>
        </p:txBody>
      </p:sp>
      <p:sp>
        <p:nvSpPr>
          <p:cNvPr id="5" name="TextBox 4"/>
          <p:cNvSpPr txBox="1"/>
          <p:nvPr/>
        </p:nvSpPr>
        <p:spPr>
          <a:xfrm>
            <a:off x="457200" y="951394"/>
            <a:ext cx="8229600" cy="400110"/>
          </a:xfrm>
          <a:prstGeom prst="rect">
            <a:avLst/>
          </a:prstGeom>
          <a:solidFill>
            <a:srgbClr val="133176"/>
          </a:solidFill>
        </p:spPr>
        <p:txBody>
          <a:bodyPr wrap="square" rtlCol="0">
            <a:spAutoFit/>
          </a:bodyPr>
          <a:lstStyle/>
          <a:p>
            <a:r>
              <a:rPr lang="en-US" sz="2000" dirty="0">
                <a:solidFill>
                  <a:srgbClr val="F7F8F9"/>
                </a:solidFill>
              </a:rPr>
              <a:t>Learning Targets</a:t>
            </a:r>
          </a:p>
        </p:txBody>
      </p:sp>
      <p:sp>
        <p:nvSpPr>
          <p:cNvPr id="6" name="TextBox 5"/>
          <p:cNvSpPr txBox="1"/>
          <p:nvPr/>
        </p:nvSpPr>
        <p:spPr>
          <a:xfrm>
            <a:off x="457200" y="1368130"/>
            <a:ext cx="4655442" cy="400110"/>
          </a:xfrm>
          <a:prstGeom prst="rect">
            <a:avLst/>
          </a:prstGeom>
          <a:solidFill>
            <a:srgbClr val="FAFAFA"/>
          </a:solidFill>
        </p:spPr>
        <p:txBody>
          <a:bodyPr wrap="square" rtlCol="0">
            <a:spAutoFit/>
          </a:bodyPr>
          <a:lstStyle/>
          <a:p>
            <a:r>
              <a:rPr lang="en-US" sz="2000" dirty="0"/>
              <a:t>After this lesson, you should be able to:</a:t>
            </a:r>
          </a:p>
        </p:txBody>
      </p:sp>
      <p:sp>
        <p:nvSpPr>
          <p:cNvPr id="2" name="Text Placeholder 1"/>
          <p:cNvSpPr>
            <a:spLocks noGrp="1"/>
          </p:cNvSpPr>
          <p:nvPr>
            <p:ph type="body" idx="1"/>
          </p:nvPr>
        </p:nvSpPr>
        <p:spPr>
          <a:xfrm>
            <a:off x="747020" y="1867711"/>
            <a:ext cx="7939779" cy="2990892"/>
          </a:xfrm>
        </p:spPr>
        <p:txBody>
          <a:bodyPr/>
          <a:lstStyle/>
          <a:p>
            <a:r>
              <a:rPr lang="en-US" dirty="0"/>
              <a:t>Use the multiplication counting principle to determine the number of ways to complete a process involving several steps.</a:t>
            </a:r>
          </a:p>
          <a:p>
            <a:r>
              <a:rPr lang="en-US" dirty="0" smtClean="0"/>
              <a:t>Use </a:t>
            </a:r>
            <a:r>
              <a:rPr lang="en-US" dirty="0"/>
              <a:t>factorials to count the number of permutations of a group of individuals. </a:t>
            </a:r>
          </a:p>
          <a:p>
            <a:r>
              <a:rPr lang="en-US" dirty="0" smtClean="0"/>
              <a:t>Compute </a:t>
            </a:r>
            <a:r>
              <a:rPr lang="en-US" dirty="0"/>
              <a:t>the number of permutations of </a:t>
            </a:r>
            <a:r>
              <a:rPr lang="en-US" i="1" dirty="0"/>
              <a:t>n</a:t>
            </a:r>
            <a:r>
              <a:rPr lang="en-US" dirty="0"/>
              <a:t> individuals taken </a:t>
            </a:r>
            <a:r>
              <a:rPr lang="en-US" i="1" dirty="0"/>
              <a:t>k</a:t>
            </a:r>
            <a:r>
              <a:rPr lang="en-US" dirty="0"/>
              <a:t> at a time.</a:t>
            </a:r>
          </a:p>
        </p:txBody>
      </p:sp>
      <p:pic>
        <p:nvPicPr>
          <p:cNvPr id="4" name="Picture 2" desc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2449" y="4646919"/>
            <a:ext cx="13335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518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theme/theme1.xml><?xml version="1.0" encoding="utf-8"?>
<a:theme xmlns:a="http://schemas.openxmlformats.org/drawingml/2006/main" name="SPA3e_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SPA3e_PPT Template.thmx</Template>
  <TotalTime>799</TotalTime>
  <Words>1586</Words>
  <Application>Microsoft Office PowerPoint</Application>
  <PresentationFormat>On-screen Show (4:3)</PresentationFormat>
  <Paragraphs>151</Paragraphs>
  <Slides>20</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SPA3e_PPT Template</vt:lpstr>
      <vt:lpstr>MathType 4.0 Equation</vt:lpstr>
      <vt:lpstr>Probability</vt:lpstr>
      <vt:lpstr>The Multiplication Counting Principle and Permutations</vt:lpstr>
      <vt:lpstr>The Multiplication Counting Principle and Permutations</vt:lpstr>
      <vt:lpstr>The Multiplication Counting Principle and Permutations</vt:lpstr>
      <vt:lpstr>The Multiplication Counting Principle and Permutations</vt:lpstr>
      <vt:lpstr>PowerPoint Presentation</vt:lpstr>
      <vt:lpstr>The Multiplication Counting Principle </vt:lpstr>
      <vt:lpstr>The Multiplication Counting Principle and Permutations</vt:lpstr>
      <vt:lpstr>The Multiplication Counting Principle and Permutations</vt:lpstr>
      <vt:lpstr> PERMUTATION</vt:lpstr>
      <vt:lpstr>Permutations and factorials </vt:lpstr>
      <vt:lpstr>The Multiplication Counting Principle and Permutations</vt:lpstr>
      <vt:lpstr>Example: Finding nPr</vt:lpstr>
      <vt:lpstr>Example: Finding nPr</vt:lpstr>
      <vt:lpstr>Finding the number of permutations </vt:lpstr>
      <vt:lpstr>LESSON APP 4.7</vt:lpstr>
      <vt:lpstr>Distinguishable Permutations</vt:lpstr>
      <vt:lpstr>Distinguishable Permutations</vt:lpstr>
      <vt:lpstr>Example: Distinguishable Permutations</vt:lpstr>
      <vt:lpstr>The Multiplication Counting Principle and Permutations</vt:lpstr>
    </vt:vector>
  </TitlesOfParts>
  <Company>Lakeville Area Public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Analyzing One-Variable Data</dc:title>
  <dc:creator>Jason Molesky</dc:creator>
  <cp:lastModifiedBy>catherine mccarthy</cp:lastModifiedBy>
  <cp:revision>121</cp:revision>
  <dcterms:created xsi:type="dcterms:W3CDTF">2015-07-08T18:49:34Z</dcterms:created>
  <dcterms:modified xsi:type="dcterms:W3CDTF">2018-03-11T18:40:19Z</dcterms:modified>
</cp:coreProperties>
</file>