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40" r:id="rId1"/>
  </p:sldMasterIdLst>
  <p:notesMasterIdLst>
    <p:notesMasterId r:id="rId9"/>
  </p:notesMasterIdLst>
  <p:sldIdLst>
    <p:sldId id="280" r:id="rId2"/>
    <p:sldId id="257" r:id="rId3"/>
    <p:sldId id="313" r:id="rId4"/>
    <p:sldId id="304" r:id="rId5"/>
    <p:sldId id="295" r:id="rId6"/>
    <p:sldId id="281" r:id="rId7"/>
    <p:sldId id="312" r:id="rId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AE2"/>
    <a:srgbClr val="C5D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FEC80-13DF-0D44-BF5A-A9974563A9E4}" type="datetimeFigureOut">
              <a:rPr lang="en-US" smtClean="0"/>
              <a:t>3/17/2021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876CD-3C21-9248-A314-9CA8D7B8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97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876CD-3C21-9248-A314-9CA8D7B8FB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69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876CD-3C21-9248-A314-9CA8D7B8FB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34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876CD-3C21-9248-A314-9CA8D7B8FB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54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876CD-3C21-9248-A314-9CA8D7B8FB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7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876CD-3C21-9248-A314-9CA8D7B8FB9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0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073D03-1838-43F5-B3DC-8048C5504D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68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876CD-3C21-9248-A314-9CA8D7B8FB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81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30909" y="369455"/>
            <a:ext cx="8738466" cy="5818909"/>
          </a:xfrm>
          <a:prstGeom prst="roundRect">
            <a:avLst>
              <a:gd name="adj" fmla="val 5159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30909" y="5080173"/>
            <a:ext cx="8738466" cy="1105385"/>
          </a:xfrm>
          <a:prstGeom prst="roundRect">
            <a:avLst>
              <a:gd name="adj" fmla="val 26480"/>
            </a:avLst>
          </a:prstGeom>
          <a:solidFill>
            <a:srgbClr val="C5D6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98500" y="5165725"/>
            <a:ext cx="7835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133176"/>
                </a:solidFill>
                <a:effectLst/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2400" baseline="30000" dirty="0">
                <a:solidFill>
                  <a:srgbClr val="133176"/>
                </a:solidFill>
                <a:effectLst/>
                <a:latin typeface="Helvetica Neue Light" charset="0"/>
                <a:cs typeface="Helvetica Neue Light" charset="0"/>
              </a:rPr>
              <a:t>rd</a:t>
            </a:r>
            <a:r>
              <a:rPr lang="en-US" sz="2400" dirty="0">
                <a:solidFill>
                  <a:srgbClr val="133176"/>
                </a:solidFill>
                <a:effectLst/>
                <a:latin typeface="Helvetica Neue Light" charset="0"/>
                <a:cs typeface="Helvetica Neue Light" charset="0"/>
              </a:rPr>
              <a:t> Edition</a:t>
            </a:r>
          </a:p>
          <a:p>
            <a:pPr>
              <a:defRPr/>
            </a:pPr>
            <a:r>
              <a:rPr lang="en-US" sz="2400" dirty="0" smtClean="0">
                <a:solidFill>
                  <a:srgbClr val="133176"/>
                </a:solidFill>
                <a:effectLst/>
                <a:latin typeface="Helvetica Neue Light" charset="0"/>
                <a:cs typeface="Helvetica Neue Light" charset="0"/>
              </a:rPr>
              <a:t>Starnes &amp; Tabor</a:t>
            </a:r>
            <a:endParaRPr lang="en-US" sz="2400" dirty="0">
              <a:solidFill>
                <a:srgbClr val="133176"/>
              </a:solidFill>
              <a:effectLst/>
              <a:latin typeface="Helvetica Neue Light" charset="0"/>
              <a:cs typeface="Helvetica Neue Light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373813" y="6357938"/>
            <a:ext cx="25955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7F7F7F"/>
                </a:solidFill>
                <a:latin typeface="Helvetica Neue" charset="0"/>
                <a:cs typeface="Helvetica Neue" charset="0"/>
              </a:rPr>
              <a:t>Bedford Freeman Worth Publishers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500" y="1755651"/>
            <a:ext cx="7957602" cy="127938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0000"/>
              </a:lnSpc>
              <a:defRPr b="0" i="0">
                <a:solidFill>
                  <a:schemeClr val="bg1"/>
                </a:solidFill>
                <a:latin typeface="Helvetica Neue Bold Condensed"/>
                <a:cs typeface="Helvetica Neue Bold Condense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98500" y="3558002"/>
            <a:ext cx="7957602" cy="1326078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buNone/>
              <a:defRPr sz="3600" b="0" i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 Bold Condensed"/>
                <a:cs typeface="Helvetica Neue Bold Condensed"/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48467" y="73604"/>
            <a:ext cx="1539566" cy="1562912"/>
          </a:xfrm>
          <a:prstGeom prst="rect">
            <a:avLst/>
          </a:prstGeom>
          <a:solidFill>
            <a:srgbClr val="159DB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572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bg1"/>
                </a:solidFill>
                <a:latin typeface="Helvetica Neue Bold Condensed"/>
                <a:ea typeface="ＭＳ Ｐゴシック" charset="0"/>
                <a:cs typeface="Helvetica Neue Bold Condensed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dirty="0" smtClean="0">
                <a:solidFill>
                  <a:srgbClr val="133176"/>
                </a:solidFill>
              </a:rPr>
              <a:t> </a:t>
            </a:r>
            <a:endParaRPr lang="en-US" dirty="0">
              <a:solidFill>
                <a:srgbClr val="13317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20937211">
            <a:off x="281297" y="322760"/>
            <a:ext cx="1539566" cy="1562912"/>
          </a:xfrm>
          <a:prstGeom prst="rect">
            <a:avLst/>
          </a:prstGeom>
          <a:solidFill>
            <a:srgbClr val="C5D68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572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bg1"/>
                </a:solidFill>
                <a:latin typeface="Helvetica Neue Bold Condensed"/>
                <a:ea typeface="ＭＳ Ｐゴシック" charset="0"/>
                <a:cs typeface="Helvetica Neue Bold Condensed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endParaRPr lang="en-US" dirty="0">
              <a:solidFill>
                <a:srgbClr val="133176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 rot="20884261">
            <a:off x="318702" y="362220"/>
            <a:ext cx="1437780" cy="1476977"/>
          </a:xfrm>
        </p:spPr>
        <p:txBody>
          <a:bodyPr anchor="ctr"/>
          <a:lstStyle>
            <a:lvl1pPr marL="0" indent="0" algn="ctr">
              <a:buNone/>
              <a:defRPr sz="6400">
                <a:solidFill>
                  <a:srgbClr val="133176"/>
                </a:solidFill>
              </a:defRPr>
            </a:lvl1pPr>
            <a:lvl2pPr marL="457200" indent="0" algn="ctr">
              <a:buNone/>
              <a:defRPr sz="6400">
                <a:solidFill>
                  <a:srgbClr val="133176"/>
                </a:solidFill>
              </a:defRPr>
            </a:lvl2pPr>
            <a:lvl3pPr marL="914400" indent="0" algn="ctr">
              <a:buNone/>
              <a:defRPr sz="6400">
                <a:solidFill>
                  <a:srgbClr val="133176"/>
                </a:solidFill>
              </a:defRPr>
            </a:lvl3pPr>
            <a:lvl4pPr marL="1371600" indent="0" algn="ctr">
              <a:buNone/>
              <a:defRPr sz="6400">
                <a:solidFill>
                  <a:srgbClr val="133176"/>
                </a:solidFill>
              </a:defRPr>
            </a:lvl4pPr>
            <a:lvl5pPr marL="1828800" indent="0" algn="ctr">
              <a:buNone/>
              <a:defRPr sz="6400">
                <a:solidFill>
                  <a:srgbClr val="13317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6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657875" y="750456"/>
            <a:ext cx="4221361" cy="5114636"/>
          </a:xfrm>
          <a:prstGeom prst="roundRect">
            <a:avLst>
              <a:gd name="adj" fmla="val 5159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7950" y="6497638"/>
            <a:ext cx="3722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7F7F7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="1" baseline="30000" dirty="0">
                <a:solidFill>
                  <a:srgbClr val="7F7F7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 b="1" dirty="0">
                <a:solidFill>
                  <a:srgbClr val="7F7F7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B3732BA9-F5AC-9E40-A2A0-02FC329B1CEE}" type="slidenum">
              <a:rPr lang="en-US" sz="1200">
                <a:solidFill>
                  <a:srgbClr val="7F7F7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7F7F7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16801"/>
            <a:ext cx="4074689" cy="320687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cap="all">
                <a:solidFill>
                  <a:schemeClr val="bg1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160217"/>
            <a:ext cx="4074689" cy="1500187"/>
          </a:xfrm>
        </p:spPr>
        <p:txBody>
          <a:bodyPr/>
          <a:lstStyle>
            <a:lvl1pPr marL="0" indent="0">
              <a:buNone/>
              <a:defRPr sz="2000">
                <a:solidFill>
                  <a:srgbClr val="C5D683"/>
                </a:solidFill>
                <a:effectLst/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48467" y="73604"/>
            <a:ext cx="1539566" cy="1562912"/>
          </a:xfrm>
          <a:prstGeom prst="rect">
            <a:avLst/>
          </a:prstGeom>
          <a:solidFill>
            <a:srgbClr val="159DB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572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bg1"/>
                </a:solidFill>
                <a:latin typeface="Helvetica Neue Bold Condensed"/>
                <a:ea typeface="ＭＳ Ｐゴシック" charset="0"/>
                <a:cs typeface="Helvetica Neue Bold Condensed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dirty="0" smtClean="0">
                <a:solidFill>
                  <a:srgbClr val="133176"/>
                </a:solidFill>
              </a:rPr>
              <a:t> </a:t>
            </a:r>
            <a:endParaRPr lang="en-US" dirty="0">
              <a:solidFill>
                <a:srgbClr val="133176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20937211">
            <a:off x="281297" y="322760"/>
            <a:ext cx="1539566" cy="1562912"/>
          </a:xfrm>
          <a:prstGeom prst="rect">
            <a:avLst/>
          </a:prstGeom>
          <a:solidFill>
            <a:srgbClr val="C5D68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l" defTabSz="4572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bg1"/>
                </a:solidFill>
                <a:latin typeface="Helvetica Neue Bold Condensed"/>
                <a:ea typeface="ＭＳ Ｐゴシック" charset="0"/>
                <a:cs typeface="Helvetica Neue Bold Condensed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endParaRPr lang="en-US" dirty="0">
              <a:solidFill>
                <a:srgbClr val="133176"/>
              </a:solidFill>
            </a:endParaRP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 rot="20884261">
            <a:off x="318702" y="362220"/>
            <a:ext cx="1437780" cy="1476977"/>
          </a:xfrm>
        </p:spPr>
        <p:txBody>
          <a:bodyPr anchor="ctr"/>
          <a:lstStyle>
            <a:lvl1pPr marL="0" indent="0" algn="ctr">
              <a:buNone/>
              <a:defRPr sz="6400">
                <a:solidFill>
                  <a:srgbClr val="133176"/>
                </a:solidFill>
              </a:defRPr>
            </a:lvl1pPr>
            <a:lvl2pPr marL="457200" indent="0" algn="ctr">
              <a:buNone/>
              <a:defRPr sz="6400">
                <a:solidFill>
                  <a:srgbClr val="133176"/>
                </a:solidFill>
              </a:defRPr>
            </a:lvl2pPr>
            <a:lvl3pPr marL="914400" indent="0" algn="ctr">
              <a:buNone/>
              <a:defRPr sz="6400">
                <a:solidFill>
                  <a:srgbClr val="133176"/>
                </a:solidFill>
              </a:defRPr>
            </a:lvl3pPr>
            <a:lvl4pPr marL="1371600" indent="0" algn="ctr">
              <a:buNone/>
              <a:defRPr sz="6400">
                <a:solidFill>
                  <a:srgbClr val="133176"/>
                </a:solidFill>
              </a:defRPr>
            </a:lvl4pPr>
            <a:lvl5pPr marL="1828800" indent="0" algn="ctr">
              <a:buNone/>
              <a:defRPr sz="6400">
                <a:solidFill>
                  <a:srgbClr val="13317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44060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oking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65150" y="1443038"/>
            <a:ext cx="2505942" cy="400050"/>
          </a:xfrm>
          <a:prstGeom prst="rect">
            <a:avLst/>
          </a:prstGeom>
          <a:solidFill>
            <a:srgbClr val="133176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 Bold Condensed" charset="0"/>
                <a:cs typeface="Helvetica Neue Bold Condensed" charset="0"/>
              </a:rPr>
              <a:t>In the Next Section…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57200" y="242888"/>
            <a:ext cx="28717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latin typeface="Helvetica Neue Light" charset="0"/>
                <a:cs typeface="Helvetica Neue Light" charset="0"/>
              </a:rPr>
              <a:t>Looking Ahead…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141" y="1831659"/>
            <a:ext cx="8111659" cy="3752795"/>
          </a:xfrm>
          <a:solidFill>
            <a:srgbClr val="C5D68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none"/>
        </p:style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 userDrawn="1"/>
        </p:nvSpPr>
        <p:spPr bwMode="auto">
          <a:xfrm>
            <a:off x="457200" y="242888"/>
            <a:ext cx="28717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latin typeface="Helvetica Neue Light" charset="0"/>
                <a:cs typeface="Helvetica Neue Light" charset="0"/>
              </a:rPr>
              <a:t>Looking Ahead…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209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0" i="0">
                <a:latin typeface="Helvetica Neue Ligh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8094"/>
            <a:ext cx="8229600" cy="5048069"/>
          </a:xfrm>
        </p:spPr>
        <p:txBody>
          <a:bodyPr/>
          <a:lstStyle>
            <a:lvl1pPr>
              <a:defRPr sz="2000" b="0" i="0">
                <a:latin typeface="Helvetica Neue"/>
                <a:cs typeface="Helvetica Neue"/>
              </a:defRPr>
            </a:lvl1pPr>
            <a:lvl2pPr>
              <a:defRPr sz="1800" b="0" i="0">
                <a:latin typeface="Helvetica Neue"/>
                <a:cs typeface="Helvetica Neue"/>
              </a:defRPr>
            </a:lvl2pPr>
            <a:lvl3pPr>
              <a:defRPr sz="1800" b="0" i="0">
                <a:latin typeface="Helvetica Neue"/>
                <a:cs typeface="Helvetica Neue"/>
              </a:defRPr>
            </a:lvl3pPr>
            <a:lvl4pPr>
              <a:defRPr sz="1800" b="0" i="0">
                <a:latin typeface="Helvetica Neue"/>
                <a:cs typeface="Helvetica Neue"/>
              </a:defRPr>
            </a:lvl4pPr>
            <a:lvl5pPr>
              <a:defRPr sz="1800" b="0" i="0">
                <a:latin typeface="Helvetica Neue"/>
                <a:cs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761341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0" i="0">
                <a:latin typeface="Helvetica Neue Ligh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452879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947738"/>
            <a:ext cx="8229599" cy="400110"/>
          </a:xfrm>
          <a:prstGeom prst="rect">
            <a:avLst/>
          </a:prstGeom>
          <a:solidFill>
            <a:srgbClr val="133176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 Bold Condensed" charset="0"/>
                <a:cs typeface="Helvetica Neue Bold Condensed" charset="0"/>
              </a:rPr>
              <a:t>Learning </a:t>
            </a:r>
            <a:r>
              <a:rPr lang="en-US" sz="20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 Bold Condensed" charset="0"/>
                <a:cs typeface="Helvetica Neue Bold Condensed" charset="0"/>
              </a:rPr>
              <a:t>Targets</a:t>
            </a:r>
            <a:endParaRPr lang="en-US" sz="20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 Neue Bold Condensed" charset="0"/>
              <a:cs typeface="Helvetica Neue Bold Condensed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7200" y="1368425"/>
            <a:ext cx="47248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Helvetica Neue" charset="0"/>
                <a:cs typeface="Helvetica Neue" charset="0"/>
              </a:rPr>
              <a:t>After this </a:t>
            </a:r>
            <a:r>
              <a:rPr lang="en-US" sz="2000" dirty="0" smtClean="0">
                <a:latin typeface="Helvetica Neue" charset="0"/>
                <a:cs typeface="Helvetica Neue" charset="0"/>
              </a:rPr>
              <a:t>lesson, </a:t>
            </a:r>
            <a:r>
              <a:rPr lang="en-US" sz="2000" dirty="0">
                <a:latin typeface="Helvetica Neue" charset="0"/>
                <a:cs typeface="Helvetica Neue" charset="0"/>
              </a:rPr>
              <a:t>you should be able to: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71638" y="23907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80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020" y="1867711"/>
            <a:ext cx="7939779" cy="4398458"/>
          </a:xfrm>
        </p:spPr>
        <p:txBody>
          <a:bodyPr/>
          <a:lstStyle>
            <a:lvl1pPr marL="342900" indent="-342900">
              <a:lnSpc>
                <a:spcPct val="150000"/>
              </a:lnSpc>
              <a:buClr>
                <a:schemeClr val="accent1"/>
              </a:buClr>
              <a:buFont typeface="Wingdings" charset="2"/>
              <a:buChar char="ü"/>
              <a:defRPr sz="2000">
                <a:solidFill>
                  <a:schemeClr val="tx1"/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0" i="0">
                <a:latin typeface="Helvetica Neue Ligh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13000" y="1154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449" y="4646919"/>
            <a:ext cx="13335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895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199" y="947738"/>
            <a:ext cx="8229599" cy="400050"/>
          </a:xfrm>
          <a:prstGeom prst="rect">
            <a:avLst/>
          </a:prstGeom>
          <a:solidFill>
            <a:srgbClr val="133176"/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 Neue Bold Condensed" charset="0"/>
                <a:cs typeface="Helvetica Neue Bold Condensed" charset="0"/>
              </a:rPr>
              <a:t>Lesson Summary</a:t>
            </a:r>
            <a:endParaRPr lang="en-US" sz="20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 Neue Bold Condensed" charset="0"/>
              <a:cs typeface="Helvetica Neue Bold Condensed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7200" y="1368425"/>
            <a:ext cx="38563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latin typeface="Helvetica Neue" charset="0"/>
                <a:cs typeface="Helvetica Neue" charset="0"/>
              </a:rPr>
              <a:t>In this </a:t>
            </a:r>
            <a:r>
              <a:rPr lang="en-US" sz="2000" dirty="0" smtClean="0">
                <a:latin typeface="Helvetica Neue" charset="0"/>
                <a:cs typeface="Helvetica Neue" charset="0"/>
              </a:rPr>
              <a:t>lesson, </a:t>
            </a:r>
            <a:r>
              <a:rPr lang="en-US" sz="2000" dirty="0">
                <a:latin typeface="Helvetica Neue" charset="0"/>
                <a:cs typeface="Helvetica Neue" charset="0"/>
              </a:rPr>
              <a:t>we learned that…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71638" y="239077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80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7020" y="1867711"/>
            <a:ext cx="7939779" cy="4398458"/>
          </a:xfrm>
        </p:spPr>
        <p:txBody>
          <a:bodyPr/>
          <a:lstStyle>
            <a:lvl1pPr marL="342900" indent="-342900">
              <a:lnSpc>
                <a:spcPct val="150000"/>
              </a:lnSpc>
              <a:buClr>
                <a:schemeClr val="accent1"/>
              </a:buClr>
              <a:buFont typeface="Wingdings" charset="2"/>
              <a:buChar char="ü"/>
              <a:defRPr sz="2000">
                <a:solidFill>
                  <a:schemeClr val="tx1"/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0" i="0">
                <a:latin typeface="Helvetica Neue Ligh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314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0684"/>
            <a:ext cx="4038600" cy="5075479"/>
          </a:xfrm>
        </p:spPr>
        <p:txBody>
          <a:bodyPr>
            <a:normAutofit/>
          </a:bodyPr>
          <a:lstStyle>
            <a:lvl1pPr>
              <a:defRPr sz="20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2000">
                <a:latin typeface="Helvetica Neue"/>
                <a:cs typeface="Helvetica Neue"/>
              </a:defRPr>
            </a:lvl4pPr>
            <a:lvl5pPr>
              <a:defRPr sz="20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50684"/>
            <a:ext cx="4038600" cy="5075479"/>
          </a:xfrm>
        </p:spPr>
        <p:txBody>
          <a:bodyPr>
            <a:normAutofit/>
          </a:bodyPr>
          <a:lstStyle>
            <a:lvl1pPr>
              <a:defRPr sz="20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2000">
                <a:latin typeface="Helvetica Neue"/>
                <a:cs typeface="Helvetica Neue"/>
              </a:defRPr>
            </a:lvl4pPr>
            <a:lvl5pPr>
              <a:defRPr sz="20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0" i="0">
                <a:latin typeface="Helvetica Neue Ligh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438993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95351"/>
            <a:ext cx="4040188" cy="429425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Helvetica Neue Bold Condensed"/>
                <a:cs typeface="Helvetica Neue Bold Condense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24776"/>
            <a:ext cx="4040188" cy="4801387"/>
          </a:xfrm>
        </p:spPr>
        <p:txBody>
          <a:bodyPr>
            <a:normAutofit/>
          </a:bodyPr>
          <a:lstStyle>
            <a:lvl1pPr>
              <a:defRPr sz="20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2000">
                <a:latin typeface="Helvetica Neue"/>
                <a:cs typeface="Helvetica Neue"/>
              </a:defRPr>
            </a:lvl4pPr>
            <a:lvl5pPr>
              <a:defRPr sz="20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895351"/>
            <a:ext cx="4041775" cy="429425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Helvetica Neue Bold Condensed"/>
                <a:cs typeface="Helvetica Neue Bold Condense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24776"/>
            <a:ext cx="4041775" cy="4801387"/>
          </a:xfrm>
        </p:spPr>
        <p:txBody>
          <a:bodyPr>
            <a:normAutofit/>
          </a:bodyPr>
          <a:lstStyle>
            <a:lvl1pPr>
              <a:defRPr sz="20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2000">
                <a:latin typeface="Helvetica Neue"/>
                <a:cs typeface="Helvetica Neue"/>
              </a:defRPr>
            </a:lvl4pPr>
            <a:lvl5pPr>
              <a:defRPr sz="20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0" i="0">
                <a:latin typeface="Helvetica Neue Ligh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444370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5866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Helvetica Neue"/>
                <a:cs typeface="Helvetica Neue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>
            <a:normAutofit/>
          </a:bodyPr>
          <a:lstStyle>
            <a:lvl1pPr>
              <a:defRPr sz="20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2000">
                <a:latin typeface="Helvetica Neue"/>
                <a:cs typeface="Helvetica Neue"/>
              </a:defRPr>
            </a:lvl4pPr>
            <a:lvl5pPr>
              <a:defRPr sz="2000">
                <a:latin typeface="Helvetica Neue"/>
                <a:cs typeface="Helvetica Neue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Helvetica Neue"/>
                <a:cs typeface="Helvetica Neu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06891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0" y="6407726"/>
            <a:ext cx="9143999" cy="450273"/>
          </a:xfrm>
          <a:prstGeom prst="roundRect">
            <a:avLst>
              <a:gd name="adj" fmla="val 0"/>
            </a:avLst>
          </a:prstGeom>
          <a:solidFill>
            <a:srgbClr val="13317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Helvetica Neue"/>
                <a:cs typeface="Helvetica Neue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Helvetica Neue"/>
                <a:cs typeface="Helvetica Neue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39238"/>
      </p:ext>
    </p:extLst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oking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65150" y="1443038"/>
            <a:ext cx="4330700" cy="400050"/>
            <a:chOff x="457551" y="1666473"/>
            <a:chExt cx="4330477" cy="400110"/>
          </a:xfrm>
        </p:grpSpPr>
        <p:pic>
          <p:nvPicPr>
            <p:cNvPr id="5" name="Picture 4" descr="blue-paper-cardstock-texture.jpeg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52" y="1715195"/>
              <a:ext cx="4330476" cy="339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 userDrawn="1"/>
          </p:nvSpPr>
          <p:spPr bwMode="auto">
            <a:xfrm>
              <a:off x="457551" y="1666473"/>
              <a:ext cx="236366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elvetica Neue Bold Condensed" charset="0"/>
                  <a:cs typeface="Helvetica Neue Bold Condensed" charset="0"/>
                </a:rPr>
                <a:t>In the Next Section…</a:t>
              </a:r>
            </a:p>
          </p:txBody>
        </p:sp>
      </p:grpSp>
      <p:pic>
        <p:nvPicPr>
          <p:cNvPr id="8" name="Picture 7" descr="blue-paper-cardstock-texture.jpeg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6396038"/>
            <a:ext cx="9178926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07950" y="6497638"/>
            <a:ext cx="37671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Statistics and Probability with Applications, 3</a:t>
            </a:r>
            <a:r>
              <a:rPr lang="en-US" sz="1200" baseline="300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rd</a:t>
            </a:r>
            <a:r>
              <a:rPr lang="en-US" sz="1200">
                <a:solidFill>
                  <a:srgbClr val="FFFFFF"/>
                </a:solidFill>
                <a:latin typeface="Helvetica Neue Light" charset="0"/>
                <a:cs typeface="Helvetica Neue Light" charset="0"/>
              </a:rPr>
              <a:t> Edition</a:t>
            </a:r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8712200" y="6497638"/>
            <a:ext cx="3508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fld id="{D9758B72-396B-A34E-BE47-5DBA71C3C3C7}" type="slidenum">
              <a:rPr lang="en-US" sz="1200">
                <a:solidFill>
                  <a:srgbClr val="FFFFFF"/>
                </a:solidFill>
                <a:latin typeface="Helvetica Neue" charset="0"/>
                <a:cs typeface="Helvetica Neue" charset="0"/>
              </a:rPr>
              <a:pPr/>
              <a:t>‹#›</a:t>
            </a:fld>
            <a:endParaRPr lang="en-US" sz="1200">
              <a:solidFill>
                <a:srgbClr val="FFFFFF"/>
              </a:solidFill>
              <a:latin typeface="Helvetica Neue" charset="0"/>
              <a:cs typeface="Helvetica Neue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 userDrawn="1"/>
        </p:nvSpPr>
        <p:spPr bwMode="auto">
          <a:xfrm>
            <a:off x="457200" y="242888"/>
            <a:ext cx="28717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latin typeface="Helvetica Neue Light" charset="0"/>
                <a:cs typeface="Helvetica Neue Light" charset="0"/>
              </a:rPr>
              <a:t>Looking Ahead…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141" y="1831659"/>
            <a:ext cx="8111659" cy="375279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none"/>
        </p:style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744538"/>
            <a:ext cx="8229600" cy="0"/>
          </a:xfrm>
          <a:prstGeom prst="line">
            <a:avLst/>
          </a:prstGeom>
          <a:ln w="127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209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68375"/>
            <a:ext cx="82296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  <p:sldLayoutId id="2147484352" r:id="rId12"/>
    <p:sldLayoutId id="2147484330" r:id="rId13"/>
  </p:sldLayoutIdLst>
  <p:transition spd="med">
    <p:pull dir="lu"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 Neue"/>
          <a:ea typeface="ＭＳ Ｐゴシック" charset="0"/>
          <a:cs typeface="Helvetica Neue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Helvetica Neue"/>
          <a:ea typeface="ＭＳ Ｐゴシック" charset="0"/>
          <a:cs typeface="Helvetica Neue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 Neue"/>
          <a:ea typeface="ＭＳ Ｐゴシック" charset="0"/>
          <a:cs typeface="Helvetica Neue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Helvetica Neue"/>
          <a:ea typeface="ＭＳ Ｐゴシック" charset="0"/>
          <a:cs typeface="Helvetica Neue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Helvetica Neue"/>
          <a:ea typeface="ＭＳ Ｐゴシック" charset="0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1.png"/><Relationship Id="rId5" Type="http://schemas.openxmlformats.org/officeDocument/2006/relationships/image" Target="../media/image6.emf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0" y="666261"/>
            <a:ext cx="634039" cy="8961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500" y="2086345"/>
            <a:ext cx="7957602" cy="948688"/>
          </a:xfrm>
        </p:spPr>
        <p:txBody>
          <a:bodyPr/>
          <a:lstStyle/>
          <a:p>
            <a:r>
              <a:rPr lang="en-US" dirty="0" smtClean="0"/>
              <a:t>Sampling Distributions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Lesson </a:t>
            </a:r>
            <a:r>
              <a:rPr lang="en-US" dirty="0" smtClean="0"/>
              <a:t>6.6</a:t>
            </a:r>
            <a:endParaRPr lang="en-US" dirty="0"/>
          </a:p>
          <a:p>
            <a:r>
              <a:rPr lang="en-US" dirty="0" smtClean="0"/>
              <a:t>The Central Limit Theorem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816" y="5162680"/>
            <a:ext cx="7676639" cy="830997"/>
          </a:xfrm>
          <a:prstGeom prst="rect">
            <a:avLst/>
          </a:prstGeom>
          <a:solidFill>
            <a:srgbClr val="C5D683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331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 and Probability with Applications, 3</a:t>
            </a:r>
            <a:r>
              <a:rPr lang="en-US" sz="2400" baseline="30000" dirty="0">
                <a:solidFill>
                  <a:srgbClr val="1331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400" dirty="0">
                <a:solidFill>
                  <a:srgbClr val="1331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Edition</a:t>
            </a:r>
          </a:p>
          <a:p>
            <a:r>
              <a:rPr lang="en-US" sz="2400" dirty="0">
                <a:solidFill>
                  <a:srgbClr val="1331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Starnes &amp; Tabor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3368" y="6355737"/>
            <a:ext cx="25880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7F7F7F"/>
                </a:solidFill>
              </a:rPr>
              <a:t>Bedford Freeman Worth Publishers</a:t>
            </a:r>
          </a:p>
        </p:txBody>
      </p:sp>
    </p:spTree>
    <p:extLst>
      <p:ext uri="{BB962C8B-B14F-4D97-AF65-F5344CB8AC3E}">
        <p14:creationId xmlns:p14="http://schemas.microsoft.com/office/powerpoint/2010/main" val="22854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</p:spPr>
        <p:txBody>
          <a:bodyPr/>
          <a:lstStyle/>
          <a:p>
            <a:r>
              <a:rPr lang="en-US" dirty="0" smtClean="0"/>
              <a:t>The Central Limit Theorem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951394"/>
            <a:ext cx="8229600" cy="400110"/>
          </a:xfrm>
          <a:prstGeom prst="rect">
            <a:avLst/>
          </a:prstGeom>
          <a:solidFill>
            <a:srgbClr val="133176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7F8F9"/>
                </a:solidFill>
              </a:rPr>
              <a:t>Learning Targets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368130"/>
            <a:ext cx="4655442" cy="400110"/>
          </a:xfrm>
          <a:prstGeom prst="rect">
            <a:avLst/>
          </a:prstGeom>
          <a:solidFill>
            <a:srgbClr val="FAFAFA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After this lesson, you should be able to: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47020" y="1867712"/>
            <a:ext cx="7939779" cy="486976"/>
          </a:xfrm>
        </p:spPr>
        <p:txBody>
          <a:bodyPr/>
          <a:lstStyle/>
          <a:p>
            <a:r>
              <a:rPr lang="en-US" dirty="0"/>
              <a:t>Determine if the sampling distribution </a:t>
            </a:r>
            <a:r>
              <a:rPr lang="en-US" dirty="0" smtClean="0"/>
              <a:t>of</a:t>
            </a:r>
            <a:endParaRPr lang="en-US" dirty="0"/>
          </a:p>
        </p:txBody>
      </p:sp>
      <p:graphicFrame>
        <p:nvGraphicFramePr>
          <p:cNvPr id="9" name="Object 2" descr="An equation shows the mean of quantitative set of data. The equation reads: x bar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47256"/>
              </p:ext>
            </p:extLst>
          </p:nvPr>
        </p:nvGraphicFramePr>
        <p:xfrm>
          <a:off x="5714577" y="2006533"/>
          <a:ext cx="26035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" name="Equation" r:id="rId4" imgW="139700" imgH="165100" progId="Equation.3">
                  <p:embed/>
                </p:oleObj>
              </mc:Choice>
              <mc:Fallback>
                <p:oleObj name="Equation" r:id="rId4" imgW="1397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577" y="2006533"/>
                        <a:ext cx="260350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1"/>
          <p:cNvSpPr txBox="1">
            <a:spLocks/>
          </p:cNvSpPr>
          <p:nvPr/>
        </p:nvSpPr>
        <p:spPr bwMode="auto">
          <a:xfrm>
            <a:off x="1078173" y="1861558"/>
            <a:ext cx="7654782" cy="103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ü"/>
              <a:defRPr sz="200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                                                                    is </a:t>
            </a:r>
            <a:r>
              <a:rPr lang="en-US" dirty="0"/>
              <a:t>approximately normal when sampling from a non-normal </a:t>
            </a:r>
            <a:r>
              <a:rPr lang="en-US" dirty="0" smtClean="0"/>
              <a:t>population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Text Placeholder 1"/>
          <p:cNvSpPr txBox="1">
            <a:spLocks/>
          </p:cNvSpPr>
          <p:nvPr/>
        </p:nvSpPr>
        <p:spPr bwMode="auto">
          <a:xfrm>
            <a:off x="729154" y="2843552"/>
            <a:ext cx="7939779" cy="99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ü"/>
              <a:defRPr sz="200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If appropriate, use a normal distribution to calculate probabilities involving    .</a:t>
            </a:r>
            <a:endParaRPr lang="en-US" dirty="0"/>
          </a:p>
        </p:txBody>
      </p:sp>
      <p:graphicFrame>
        <p:nvGraphicFramePr>
          <p:cNvPr id="8" name="Object 2" descr="An equation shows the mean of quantitative set of data. The equation reads: x bar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436632"/>
              </p:ext>
            </p:extLst>
          </p:nvPr>
        </p:nvGraphicFramePr>
        <p:xfrm>
          <a:off x="2198439" y="3478466"/>
          <a:ext cx="26035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" name="Equation" r:id="rId6" imgW="139700" imgH="165100" progId="Equation.3">
                  <p:embed/>
                </p:oleObj>
              </mc:Choice>
              <mc:Fallback>
                <p:oleObj name="Equation" r:id="rId6" imgW="1397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439" y="3478466"/>
                        <a:ext cx="260350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 descr="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449" y="4646919"/>
            <a:ext cx="13335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25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028"/>
            <a:ext cx="8229600" cy="469219"/>
          </a:xfrm>
        </p:spPr>
        <p:txBody>
          <a:bodyPr/>
          <a:lstStyle/>
          <a:p>
            <a:r>
              <a:rPr lang="en-US" dirty="0"/>
              <a:t>The Sampling Distribution of a Sample </a:t>
            </a:r>
            <a:r>
              <a:rPr lang="en-US" dirty="0" smtClean="0"/>
              <a:t>Mean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500" y="708494"/>
            <a:ext cx="8229600" cy="1290414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When sample data are categorical, we often use the count or proportion of successes in the sample to make an inference about a population. When sample data are </a:t>
            </a:r>
            <a:r>
              <a:rPr lang="en-US" sz="1800" dirty="0" smtClean="0"/>
              <a:t>quantitative</a:t>
            </a:r>
            <a:r>
              <a:rPr lang="en-US" sz="1800" dirty="0"/>
              <a:t>, we often use the sample </a:t>
            </a:r>
            <a:r>
              <a:rPr lang="en-US" sz="1800" dirty="0" smtClean="0"/>
              <a:t>mean</a:t>
            </a:r>
            <a:endParaRPr lang="en-US" sz="1800" b="1" dirty="0"/>
          </a:p>
        </p:txBody>
      </p:sp>
      <p:graphicFrame>
        <p:nvGraphicFramePr>
          <p:cNvPr id="8" name="Object 2" descr="An equation shows the mean of quantitative set of data. The equation reads: x bar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1101413"/>
              </p:ext>
            </p:extLst>
          </p:nvPr>
        </p:nvGraphicFramePr>
        <p:xfrm>
          <a:off x="6823334" y="1233863"/>
          <a:ext cx="26035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Equation" r:id="rId4" imgW="139700" imgH="165100" progId="Equation.3">
                  <p:embed/>
                </p:oleObj>
              </mc:Choice>
              <mc:Fallback>
                <p:oleObj name="Equation" r:id="rId4" imgW="1397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3334" y="1233863"/>
                        <a:ext cx="260350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84655" y="1449039"/>
            <a:ext cx="4740322" cy="46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800" dirty="0" smtClean="0"/>
              <a:t>to estimate the mean </a:t>
            </a:r>
            <a:r>
              <a:rPr lang="en-US" sz="1800" i="1" dirty="0" smtClean="0"/>
              <a:t>µ </a:t>
            </a:r>
            <a:r>
              <a:rPr lang="en-US" sz="1800" dirty="0" smtClean="0"/>
              <a:t>of a population. </a:t>
            </a:r>
            <a:endParaRPr lang="en-US" sz="18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81031" y="1898240"/>
            <a:ext cx="7718678" cy="435158"/>
          </a:xfrm>
          <a:prstGeom prst="roundRect">
            <a:avLst>
              <a:gd name="adj" fmla="val 8095"/>
            </a:avLst>
          </a:prstGeom>
          <a:solidFill>
            <a:srgbClr val="C5D68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FF0000"/>
                </a:solidFill>
                <a:latin typeface="Helvetica Neue"/>
                <a:cs typeface="Helvetica Neue"/>
              </a:rPr>
              <a:t>Sampling Distribution of the Sample Mean</a:t>
            </a:r>
            <a:endParaRPr lang="en-US" sz="2000" b="1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graphicFrame>
        <p:nvGraphicFramePr>
          <p:cNvPr id="7" name="Object 6" descr="An equation shows the mean of quantitative set of data. The equation reads: x bar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4370315"/>
              </p:ext>
            </p:extLst>
          </p:nvPr>
        </p:nvGraphicFramePr>
        <p:xfrm>
          <a:off x="5618814" y="1914266"/>
          <a:ext cx="342534" cy="403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Equation" r:id="rId6" imgW="127800" imgH="155160" progId="Equation.3">
                  <p:embed/>
                </p:oleObj>
              </mc:Choice>
              <mc:Fallback>
                <p:oleObj name="Equation" r:id="rId6" imgW="127800" imgH="155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8814" y="1914266"/>
                        <a:ext cx="342534" cy="4031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The sampling distribution of the sample mean x bar describes the distribution of values taken by the sample mean x bar in all possible samples of the same size from the same population.&#10;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5" y="2333398"/>
            <a:ext cx="8077900" cy="1286367"/>
          </a:xfrm>
          <a:prstGeom prst="rect">
            <a:avLst/>
          </a:prstGeom>
        </p:spPr>
      </p:pic>
      <p:pic>
        <p:nvPicPr>
          <p:cNvPr id="12" name="Picture 11" descr="Suppose that x bar is the mean of an SRS of size n drawn from a large population with mean µ and standard deviation σ. Then:&#10;• The mean of the sampling distribution of x bar i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8" y="3634285"/>
            <a:ext cx="7917083" cy="2317438"/>
          </a:xfrm>
          <a:prstGeom prst="rect">
            <a:avLst/>
          </a:prstGeom>
        </p:spPr>
      </p:pic>
      <p:pic>
        <p:nvPicPr>
          <p:cNvPr id="13" name="Picture 12" descr="An equation shows the mean of sampling distribution of selected random samples. The equation reads: Mu subscript x bar end subscript equals Mu.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570" y="4435999"/>
            <a:ext cx="1508077" cy="474451"/>
          </a:xfrm>
          <a:prstGeom prst="rect">
            <a:avLst/>
          </a:prstGeom>
        </p:spPr>
      </p:pic>
      <p:pic>
        <p:nvPicPr>
          <p:cNvPr id="14" name="Picture 13" descr="• The standard deviation of the sampling distribution of  x bar i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55" y="5022833"/>
            <a:ext cx="6992718" cy="231668"/>
          </a:xfrm>
          <a:prstGeom prst="rect">
            <a:avLst/>
          </a:prstGeom>
        </p:spPr>
      </p:pic>
      <p:pic>
        <p:nvPicPr>
          <p:cNvPr id="15" name="Picture 14" descr="An equation shows the standard deviation of sampling distribution of selected random samples. The equation reads: sigma subscript x bar end subscript equals fraction numerator sigma over denominator square root of n end root.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975" y="5334105"/>
            <a:ext cx="1508077" cy="87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3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Central Limit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3813"/>
            <a:ext cx="8229600" cy="341793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Most population distributions are not Normal. What is the shape of the sampling distribution of sample means when the population distribution isn’t Normal?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dirty="0"/>
              <a:t>It is a remarkable fact that as the sample size increases, the distribution of sample means changes its shape: it looks less like that of the population and more like a Normal distribution! 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dirty="0"/>
              <a:t>When the sample is large enough, the distribution of sample means is very close to Normal, no matter what shape the population distribution has, as long as the population has a finite standard deviation.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412533"/>
            <a:ext cx="7718678" cy="435157"/>
          </a:xfrm>
          <a:prstGeom prst="roundRect">
            <a:avLst>
              <a:gd name="adj" fmla="val 8095"/>
            </a:avLst>
          </a:prstGeom>
          <a:solidFill>
            <a:srgbClr val="C5D68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FF0000"/>
                </a:solidFill>
                <a:latin typeface="Helvetica Neue"/>
                <a:cs typeface="Helvetica Neue"/>
              </a:rPr>
              <a:t>Central Limit Theorem (CLT)</a:t>
            </a:r>
            <a:endParaRPr lang="en-US" sz="2000" b="1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pic>
        <p:nvPicPr>
          <p:cNvPr id="6" name="Picture 5" descr="Draw an SRS of size n from any population with mean µ and finite standard deviation σ. The central limit theorem (CLT) says that when n is large, the sampling distribution of the sample mean x bar is approximately normal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52" y="4863753"/>
            <a:ext cx="8077900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6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Central Limit Theorem</a:t>
            </a:r>
          </a:p>
        </p:txBody>
      </p:sp>
      <p:pic>
        <p:nvPicPr>
          <p:cNvPr id="7" name="Picture 6" descr="How large a sample size n is needed for the sampling distribution of  x bar to be close to normal depends on the population distribution. &#10;A larger sample size is required if the shape of the population distribution is far from normal. In that case, the sampling distribution of x bar will also be far from normal if the sample size is small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23" y="921872"/>
            <a:ext cx="7980356" cy="157290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55223" y="2637575"/>
            <a:ext cx="7718678" cy="435158"/>
          </a:xfrm>
          <a:prstGeom prst="roundRect">
            <a:avLst>
              <a:gd name="adj" fmla="val 8095"/>
            </a:avLst>
          </a:prstGeom>
          <a:solidFill>
            <a:srgbClr val="C5D683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FF0000"/>
                </a:solidFill>
                <a:latin typeface="Helvetica Neue"/>
                <a:cs typeface="Helvetica Neue"/>
              </a:rPr>
              <a:t>Normal/Large Sample Condition</a:t>
            </a:r>
            <a:endParaRPr lang="en-US" sz="2000" b="1" dirty="0">
              <a:solidFill>
                <a:srgbClr val="FF0000"/>
              </a:solidFill>
              <a:latin typeface="Helvetica Neue"/>
              <a:cs typeface="Helvetica Neue"/>
            </a:endParaRPr>
          </a:p>
        </p:txBody>
      </p:sp>
      <p:pic>
        <p:nvPicPr>
          <p:cNvPr id="8" name="Picture 7" descr="The Normal/Large Sample condition says that the distribution of x bar will be approximately normal when either of the following is true:&#10;• The population distribution is approximately normal. This is true no matter what the sample size n is.&#10;• The sample size is large. If the population distribution is not normal, the sampling distribution of x bar will be approximately normal in most cases if n ≥ 30.&#10;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4" y="3059085"/>
            <a:ext cx="8114479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972"/>
            <a:ext cx="2302184" cy="377908"/>
          </a:xfrm>
          <a:solidFill>
            <a:srgbClr val="4E9B58"/>
          </a:solidFill>
        </p:spPr>
        <p:txBody>
          <a:bodyPr/>
          <a:lstStyle/>
          <a:p>
            <a:r>
              <a:rPr lang="en-US" sz="2000" b="1" dirty="0" smtClean="0">
                <a:solidFill>
                  <a:schemeClr val="bg1"/>
                </a:solidFill>
                <a:latin typeface="Helvetica Neue"/>
                <a:cs typeface="Helvetica Neue"/>
              </a:rPr>
              <a:t>LESSON APP 6.6</a:t>
            </a:r>
            <a:endParaRPr lang="en-US" sz="2000" b="1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0305" y="345548"/>
            <a:ext cx="5000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33176"/>
                </a:solidFill>
                <a:latin typeface="Helvetica Neue"/>
                <a:cs typeface="Helvetica Neue"/>
              </a:rPr>
              <a:t>Keeping things cool with statistics?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57200" y="878010"/>
            <a:ext cx="8229600" cy="294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b="0" i="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Your </a:t>
            </a:r>
            <a:r>
              <a:rPr lang="en-US" dirty="0"/>
              <a:t>company has a contract to perform preventive maintenance on thousands of air-conditioning units in a large city. Based on service records from the past year, the time (in hours) that a </a:t>
            </a:r>
            <a:r>
              <a:rPr lang="en-US" dirty="0" smtClean="0"/>
              <a:t>technician </a:t>
            </a:r>
            <a:r>
              <a:rPr lang="en-US" dirty="0"/>
              <a:t>requires to complete the work follows a strongly right-skewed distribution with </a:t>
            </a:r>
            <a:r>
              <a:rPr lang="en-US" i="1" dirty="0" smtClean="0"/>
              <a:t>µ</a:t>
            </a:r>
            <a:r>
              <a:rPr lang="en-US" dirty="0" smtClean="0"/>
              <a:t> = </a:t>
            </a:r>
            <a:r>
              <a:rPr lang="en-US" dirty="0"/>
              <a:t>1 hour and </a:t>
            </a:r>
            <a:r>
              <a:rPr lang="en-US" i="1" dirty="0" err="1" smtClean="0"/>
              <a:t>σ</a:t>
            </a:r>
            <a:r>
              <a:rPr lang="en-US" i="1" dirty="0" smtClean="0"/>
              <a:t> </a:t>
            </a:r>
            <a:r>
              <a:rPr lang="en-US" dirty="0" smtClean="0"/>
              <a:t>= </a:t>
            </a:r>
            <a:r>
              <a:rPr lang="en-US" dirty="0"/>
              <a:t>1.5 hours.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 </a:t>
            </a:r>
            <a:r>
              <a:rPr lang="en-US" dirty="0"/>
              <a:t>a promotion, your company will provide service to a random sample of 70 air</a:t>
            </a:r>
            <a:r>
              <a:rPr lang="en-US" dirty="0" smtClean="0"/>
              <a:t>-conditioning </a:t>
            </a:r>
            <a:r>
              <a:rPr lang="en-US" dirty="0"/>
              <a:t>units free of charge. You plan to budget an average of 1.1 hours per unit for a technician to complete the work. Will this be enough time?</a:t>
            </a:r>
          </a:p>
        </p:txBody>
      </p:sp>
      <p:pic>
        <p:nvPicPr>
          <p:cNvPr id="6" name="Picture 5" descr="1. What is the shape of the sampling distribution of x bar for samples of size n = 70 from this population? Justify.&#10;2. Calculate the probability that the average maintenance time x bar for 70 units exceeds 1.1 hours.&#10;3. Based on your answer to the previous problem, did the company budget enough time? Explain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01" y="3825851"/>
            <a:ext cx="8254699" cy="21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9219"/>
          </a:xfrm>
        </p:spPr>
        <p:txBody>
          <a:bodyPr/>
          <a:lstStyle/>
          <a:p>
            <a:r>
              <a:rPr lang="en-US" dirty="0" smtClean="0"/>
              <a:t>The Central Limit Theorem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951394"/>
            <a:ext cx="8229600" cy="400110"/>
          </a:xfrm>
          <a:prstGeom prst="rect">
            <a:avLst/>
          </a:prstGeom>
          <a:solidFill>
            <a:srgbClr val="133176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7F8F9"/>
                </a:solidFill>
              </a:rPr>
              <a:t>Learning Targets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368130"/>
            <a:ext cx="4655442" cy="400110"/>
          </a:xfrm>
          <a:prstGeom prst="rect">
            <a:avLst/>
          </a:prstGeom>
          <a:solidFill>
            <a:srgbClr val="FAFAFA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After this lesson, you should be able to:</a:t>
            </a:r>
          </a:p>
        </p:txBody>
      </p:sp>
      <p:sp>
        <p:nvSpPr>
          <p:cNvPr id="14" name="Text Placeholder 1"/>
          <p:cNvSpPr>
            <a:spLocks noGrp="1"/>
          </p:cNvSpPr>
          <p:nvPr>
            <p:ph type="body" idx="1"/>
          </p:nvPr>
        </p:nvSpPr>
        <p:spPr>
          <a:xfrm>
            <a:off x="747020" y="1867712"/>
            <a:ext cx="7939779" cy="486976"/>
          </a:xfrm>
        </p:spPr>
        <p:txBody>
          <a:bodyPr/>
          <a:lstStyle/>
          <a:p>
            <a:r>
              <a:rPr lang="en-US" dirty="0"/>
              <a:t>Determine if the sampling distribution </a:t>
            </a:r>
            <a:r>
              <a:rPr lang="en-US" dirty="0" smtClean="0"/>
              <a:t>of</a:t>
            </a:r>
            <a:endParaRPr lang="en-US" dirty="0"/>
          </a:p>
        </p:txBody>
      </p:sp>
      <p:graphicFrame>
        <p:nvGraphicFramePr>
          <p:cNvPr id="15" name="Object 2" descr="An equation shows the mean of quantitative set of data. The equation reads: x bar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509585"/>
              </p:ext>
            </p:extLst>
          </p:nvPr>
        </p:nvGraphicFramePr>
        <p:xfrm>
          <a:off x="5714577" y="2006533"/>
          <a:ext cx="26035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7" name="Equation" r:id="rId4" imgW="139700" imgH="165100" progId="Equation.3">
                  <p:embed/>
                </p:oleObj>
              </mc:Choice>
              <mc:Fallback>
                <p:oleObj name="Equation" r:id="rId4" imgW="1397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577" y="2006533"/>
                        <a:ext cx="260350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Placeholder 1"/>
          <p:cNvSpPr txBox="1">
            <a:spLocks/>
          </p:cNvSpPr>
          <p:nvPr/>
        </p:nvSpPr>
        <p:spPr bwMode="auto">
          <a:xfrm>
            <a:off x="1078173" y="1861558"/>
            <a:ext cx="7654782" cy="103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ü"/>
              <a:defRPr sz="200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                                                                     is </a:t>
            </a:r>
            <a:r>
              <a:rPr lang="en-US" dirty="0"/>
              <a:t>approximately normal when sampling from a </a:t>
            </a:r>
            <a:r>
              <a:rPr lang="en-US" dirty="0" smtClean="0"/>
              <a:t>non-normal population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Text Placeholder 1"/>
          <p:cNvSpPr txBox="1">
            <a:spLocks/>
          </p:cNvSpPr>
          <p:nvPr/>
        </p:nvSpPr>
        <p:spPr bwMode="auto">
          <a:xfrm>
            <a:off x="729154" y="2843552"/>
            <a:ext cx="7939779" cy="99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charset="2"/>
              <a:buChar char="ü"/>
              <a:defRPr sz="2000" kern="1200">
                <a:solidFill>
                  <a:schemeClr val="tx1"/>
                </a:solidFill>
                <a:latin typeface="Helvetica Neue"/>
                <a:ea typeface="ＭＳ Ｐゴシック" charset="0"/>
                <a:cs typeface="Helvetica Neue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2pPr>
            <a:lvl3pPr marL="9144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3pPr>
            <a:lvl4pPr marL="13716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4pPr>
            <a:lvl5pPr marL="18288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Neue"/>
                <a:ea typeface="ＭＳ Ｐゴシック" charset="0"/>
                <a:cs typeface="Helvetica Neue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If appropriate, use a normal distribution to calculate probabilities involving    .</a:t>
            </a:r>
            <a:endParaRPr lang="en-US" dirty="0"/>
          </a:p>
        </p:txBody>
      </p:sp>
      <p:graphicFrame>
        <p:nvGraphicFramePr>
          <p:cNvPr id="18" name="Object 2" descr="An equation shows the mean of quantitative set of data. The equation reads: x bar.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089251"/>
              </p:ext>
            </p:extLst>
          </p:nvPr>
        </p:nvGraphicFramePr>
        <p:xfrm>
          <a:off x="2198439" y="3478466"/>
          <a:ext cx="260350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48" name="Equation" r:id="rId6" imgW="139700" imgH="165100" progId="Equation.3">
                  <p:embed/>
                </p:oleObj>
              </mc:Choice>
              <mc:Fallback>
                <p:oleObj name="Equation" r:id="rId6" imgW="1397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439" y="3478466"/>
                        <a:ext cx="260350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Picture 2" descr=" 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449" y="4646919"/>
            <a:ext cx="13335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54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A3e_PP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SPA3e_PPT Template.thmx</Template>
  <TotalTime>737</TotalTime>
  <Words>409</Words>
  <Application>Microsoft Office PowerPoint</Application>
  <PresentationFormat>On-screen Show (4:3)</PresentationFormat>
  <Paragraphs>42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ＭＳ Ｐゴシック</vt:lpstr>
      <vt:lpstr>Arial</vt:lpstr>
      <vt:lpstr>Calibri</vt:lpstr>
      <vt:lpstr>Helvetica Neue</vt:lpstr>
      <vt:lpstr>Helvetica Neue Bold Condensed</vt:lpstr>
      <vt:lpstr>Helvetica Neue Light</vt:lpstr>
      <vt:lpstr>Wingdings</vt:lpstr>
      <vt:lpstr>SPA3e_PPT Template</vt:lpstr>
      <vt:lpstr>Equation</vt:lpstr>
      <vt:lpstr>Sampling Distributions</vt:lpstr>
      <vt:lpstr>The Central Limit Theorem</vt:lpstr>
      <vt:lpstr>The Sampling Distribution of a Sample Mean</vt:lpstr>
      <vt:lpstr>The Central Limit Theorem</vt:lpstr>
      <vt:lpstr>The Central Limit Theorem</vt:lpstr>
      <vt:lpstr>LESSON APP 6.6</vt:lpstr>
      <vt:lpstr>The Central Limit Theorem</vt:lpstr>
    </vt:vector>
  </TitlesOfParts>
  <Company>Lakeville Area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Analyzing One-Variable Data</dc:title>
  <dc:creator>Jason Molesky</dc:creator>
  <cp:lastModifiedBy>ABOUBACAR  AMADOUIDE</cp:lastModifiedBy>
  <cp:revision>134</cp:revision>
  <dcterms:created xsi:type="dcterms:W3CDTF">2015-07-08T18:49:34Z</dcterms:created>
  <dcterms:modified xsi:type="dcterms:W3CDTF">2021-03-17T16:48:52Z</dcterms:modified>
</cp:coreProperties>
</file>