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0" r:id="rId1"/>
  </p:sldMasterIdLst>
  <p:notesMasterIdLst>
    <p:notesMasterId r:id="rId20"/>
  </p:notesMasterIdLst>
  <p:sldIdLst>
    <p:sldId id="280" r:id="rId2"/>
    <p:sldId id="257" r:id="rId3"/>
    <p:sldId id="325" r:id="rId4"/>
    <p:sldId id="314" r:id="rId5"/>
    <p:sldId id="319" r:id="rId6"/>
    <p:sldId id="326" r:id="rId7"/>
    <p:sldId id="327" r:id="rId8"/>
    <p:sldId id="322" r:id="rId9"/>
    <p:sldId id="320" r:id="rId10"/>
    <p:sldId id="328" r:id="rId11"/>
    <p:sldId id="329" r:id="rId12"/>
    <p:sldId id="323" r:id="rId13"/>
    <p:sldId id="281" r:id="rId14"/>
    <p:sldId id="333" r:id="rId15"/>
    <p:sldId id="334" r:id="rId16"/>
    <p:sldId id="335" r:id="rId17"/>
    <p:sldId id="324" r:id="rId18"/>
    <p:sldId id="318" r:id="rId1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CAE2"/>
    <a:srgbClr val="C5D6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666" y="-26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FEC80-13DF-0D44-BF5A-A9974563A9E4}" type="datetimeFigureOut">
              <a:rPr lang="en-US" smtClean="0"/>
              <a:t>3/11/2019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876CD-3C21-9248-A314-9CA8D7B8FB92}" type="slidenum">
              <a:rPr lang="en-US" smtClean="0"/>
              <a:t>‹#›</a:t>
            </a:fld>
            <a:endParaRPr lang="en-US"/>
          </a:p>
        </p:txBody>
      </p:sp>
    </p:spTree>
    <p:extLst>
      <p:ext uri="{BB962C8B-B14F-4D97-AF65-F5344CB8AC3E}">
        <p14:creationId xmlns:p14="http://schemas.microsoft.com/office/powerpoint/2010/main" val="41446977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8B073D03-1838-43F5-B3DC-8048C5504DA9}" type="slidenum">
              <a:rPr lang="en-US" smtClean="0"/>
              <a:t>13</a:t>
            </a:fld>
            <a:endParaRPr lang="en-US"/>
          </a:p>
        </p:txBody>
      </p:sp>
    </p:spTree>
    <p:extLst>
      <p:ext uri="{BB962C8B-B14F-4D97-AF65-F5344CB8AC3E}">
        <p14:creationId xmlns:p14="http://schemas.microsoft.com/office/powerpoint/2010/main" val="3110668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Rounded Rectangle 2"/>
          <p:cNvSpPr/>
          <p:nvPr/>
        </p:nvSpPr>
        <p:spPr>
          <a:xfrm>
            <a:off x="230909" y="369455"/>
            <a:ext cx="8738466" cy="5818909"/>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230909" y="5080173"/>
            <a:ext cx="8738466" cy="1105385"/>
          </a:xfrm>
          <a:prstGeom prst="roundRect">
            <a:avLst>
              <a:gd name="adj" fmla="val 26480"/>
            </a:avLst>
          </a:prstGeom>
          <a:solidFill>
            <a:srgbClr val="C5D6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4"/>
          <p:cNvSpPr>
            <a:spLocks noChangeArrowheads="1"/>
          </p:cNvSpPr>
          <p:nvPr/>
        </p:nvSpPr>
        <p:spPr bwMode="auto">
          <a:xfrm>
            <a:off x="698500" y="5165725"/>
            <a:ext cx="7835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2400" dirty="0">
                <a:solidFill>
                  <a:srgbClr val="133176"/>
                </a:solidFill>
                <a:effectLst/>
                <a:latin typeface="Helvetica Neue Light" charset="0"/>
                <a:cs typeface="Helvetica Neue Light" charset="0"/>
              </a:rPr>
              <a:t>Statistics and Probability with Applications, 3</a:t>
            </a:r>
            <a:r>
              <a:rPr lang="en-US" sz="2400" baseline="30000" dirty="0">
                <a:solidFill>
                  <a:srgbClr val="133176"/>
                </a:solidFill>
                <a:effectLst/>
                <a:latin typeface="Helvetica Neue Light" charset="0"/>
                <a:cs typeface="Helvetica Neue Light" charset="0"/>
              </a:rPr>
              <a:t>rd</a:t>
            </a:r>
            <a:r>
              <a:rPr lang="en-US" sz="2400" dirty="0">
                <a:solidFill>
                  <a:srgbClr val="133176"/>
                </a:solidFill>
                <a:effectLst/>
                <a:latin typeface="Helvetica Neue Light" charset="0"/>
                <a:cs typeface="Helvetica Neue Light" charset="0"/>
              </a:rPr>
              <a:t> Edition</a:t>
            </a:r>
          </a:p>
          <a:p>
            <a:pPr>
              <a:defRPr/>
            </a:pPr>
            <a:r>
              <a:rPr lang="en-US" sz="2400" dirty="0" smtClean="0">
                <a:solidFill>
                  <a:srgbClr val="133176"/>
                </a:solidFill>
                <a:effectLst/>
                <a:latin typeface="Helvetica Neue Light" charset="0"/>
                <a:cs typeface="Helvetica Neue Light" charset="0"/>
              </a:rPr>
              <a:t>Starnes &amp; Tabor</a:t>
            </a:r>
            <a:endParaRPr lang="en-US" sz="2400" dirty="0">
              <a:solidFill>
                <a:srgbClr val="133176"/>
              </a:solidFill>
              <a:effectLst/>
              <a:latin typeface="Helvetica Neue Light" charset="0"/>
              <a:cs typeface="Helvetica Neue Light" charset="0"/>
            </a:endParaRPr>
          </a:p>
        </p:txBody>
      </p:sp>
      <p:sp>
        <p:nvSpPr>
          <p:cNvPr id="7" name="Rectangle 5"/>
          <p:cNvSpPr>
            <a:spLocks noChangeArrowheads="1"/>
          </p:cNvSpPr>
          <p:nvPr/>
        </p:nvSpPr>
        <p:spPr bwMode="auto">
          <a:xfrm>
            <a:off x="6373813" y="6357938"/>
            <a:ext cx="25955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7F7F7F"/>
                </a:solidFill>
                <a:latin typeface="Helvetica Neue" charset="0"/>
                <a:cs typeface="Helvetica Neue" charset="0"/>
              </a:rPr>
              <a:t>Bedford Freeman Worth Publishers</a:t>
            </a:r>
          </a:p>
        </p:txBody>
      </p:sp>
      <p:sp>
        <p:nvSpPr>
          <p:cNvPr id="2" name="Title 1"/>
          <p:cNvSpPr>
            <a:spLocks noGrp="1"/>
          </p:cNvSpPr>
          <p:nvPr>
            <p:ph type="ctrTitle"/>
          </p:nvPr>
        </p:nvSpPr>
        <p:spPr>
          <a:xfrm>
            <a:off x="698500" y="1755651"/>
            <a:ext cx="7957602" cy="1279382"/>
          </a:xfrm>
          <a:prstGeom prst="rect">
            <a:avLst/>
          </a:prstGeom>
        </p:spPr>
        <p:txBody>
          <a:bodyPr anchor="b"/>
          <a:lstStyle>
            <a:lvl1pPr algn="l">
              <a:lnSpc>
                <a:spcPct val="80000"/>
              </a:lnSpc>
              <a:defRPr b="0" i="0">
                <a:solidFill>
                  <a:schemeClr val="bg1"/>
                </a:solidFill>
                <a:latin typeface="Helvetica Neue Bold Condensed"/>
                <a:cs typeface="Helvetica Neue Bold Condensed"/>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698500" y="3558002"/>
            <a:ext cx="7957602" cy="1326078"/>
          </a:xfrm>
        </p:spPr>
        <p:txBody>
          <a:bodyPr anchor="b">
            <a:noAutofit/>
          </a:bodyPr>
          <a:lstStyle>
            <a:lvl1pPr marL="0" indent="0">
              <a:lnSpc>
                <a:spcPct val="80000"/>
              </a:lnSpc>
              <a:buNone/>
              <a:defRPr sz="3600" b="0" i="0">
                <a:solidFill>
                  <a:srgbClr val="FFFFFF"/>
                </a:solidFill>
                <a:effectLst>
                  <a:outerShdw blurRad="50800" dist="38100" dir="2700000" algn="tl" rotWithShape="0">
                    <a:prstClr val="black">
                      <a:alpha val="40000"/>
                    </a:prstClr>
                  </a:outerShdw>
                </a:effectLst>
                <a:latin typeface="Helvetica Neue Bold Condensed"/>
                <a:cs typeface="Helvetica Neue Bold Condensed"/>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smtClean="0"/>
              <a:t>Click to edit Master text styles</a:t>
            </a:r>
          </a:p>
        </p:txBody>
      </p:sp>
      <p:sp>
        <p:nvSpPr>
          <p:cNvPr id="9"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8"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3"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7806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ounded Rectangle 6"/>
          <p:cNvSpPr/>
          <p:nvPr/>
        </p:nvSpPr>
        <p:spPr>
          <a:xfrm>
            <a:off x="657875" y="750456"/>
            <a:ext cx="4221361" cy="5114636"/>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3"/>
          <p:cNvSpPr>
            <a:spLocks noChangeArrowheads="1"/>
          </p:cNvSpPr>
          <p:nvPr/>
        </p:nvSpPr>
        <p:spPr bwMode="auto">
          <a:xfrm>
            <a:off x="107950" y="6497638"/>
            <a:ext cx="372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rgbClr val="7F7F7F"/>
                </a:solidFill>
                <a:latin typeface="Helvetica Neue Light" charset="0"/>
                <a:cs typeface="Helvetica Neue Light" charset="0"/>
              </a:rPr>
              <a:t>Statistics and Probability with Applications, 3</a:t>
            </a:r>
            <a:r>
              <a:rPr lang="en-US" sz="1200" b="1" baseline="30000" dirty="0">
                <a:solidFill>
                  <a:srgbClr val="7F7F7F"/>
                </a:solidFill>
                <a:latin typeface="Helvetica Neue Light" charset="0"/>
                <a:cs typeface="Helvetica Neue Light" charset="0"/>
              </a:rPr>
              <a:t>rd</a:t>
            </a:r>
            <a:r>
              <a:rPr lang="en-US" sz="1200" b="1" dirty="0">
                <a:solidFill>
                  <a:srgbClr val="7F7F7F"/>
                </a:solidFill>
                <a:latin typeface="Helvetica Neue Light" charset="0"/>
                <a:cs typeface="Helvetica Neue Light" charset="0"/>
              </a:rPr>
              <a:t> Edition</a:t>
            </a:r>
          </a:p>
        </p:txBody>
      </p:sp>
      <p:sp>
        <p:nvSpPr>
          <p:cNvPr id="6" name="Rectangle 4"/>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B3732BA9-F5AC-9E40-A2A0-02FC329B1CEE}" type="slidenum">
              <a:rPr lang="en-US" sz="1200">
                <a:solidFill>
                  <a:srgbClr val="7F7F7F"/>
                </a:solidFill>
                <a:latin typeface="Helvetica Neue" charset="0"/>
                <a:cs typeface="Helvetica Neue" charset="0"/>
              </a:rPr>
              <a:pPr/>
              <a:t>‹#›</a:t>
            </a:fld>
            <a:endParaRPr lang="en-US" sz="1200">
              <a:solidFill>
                <a:srgbClr val="7F7F7F"/>
              </a:solidFill>
              <a:latin typeface="Helvetica Neue" charset="0"/>
              <a:cs typeface="Helvetica Neue" charset="0"/>
            </a:endParaRPr>
          </a:p>
        </p:txBody>
      </p:sp>
      <p:sp>
        <p:nvSpPr>
          <p:cNvPr id="2" name="Title 1"/>
          <p:cNvSpPr>
            <a:spLocks noGrp="1"/>
          </p:cNvSpPr>
          <p:nvPr>
            <p:ph type="title"/>
          </p:nvPr>
        </p:nvSpPr>
        <p:spPr>
          <a:xfrm>
            <a:off x="722313" y="916801"/>
            <a:ext cx="4074689" cy="3206871"/>
          </a:xfrm>
          <a:prstGeom prst="rect">
            <a:avLst/>
          </a:prstGeom>
        </p:spPr>
        <p:txBody>
          <a:bodyPr anchor="b">
            <a:normAutofit/>
          </a:bodyPr>
          <a:lstStyle>
            <a:lvl1pPr algn="l">
              <a:defRPr sz="3600" b="1" cap="all">
                <a:solidFill>
                  <a:schemeClr val="bg1"/>
                </a:solidFill>
                <a:latin typeface="Helvetica Neue"/>
                <a:cs typeface="Helvetica Neue"/>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160217"/>
            <a:ext cx="4074689" cy="1500187"/>
          </a:xfrm>
        </p:spPr>
        <p:txBody>
          <a:bodyPr/>
          <a:lstStyle>
            <a:lvl1pPr marL="0" indent="0">
              <a:buNone/>
              <a:defRPr sz="2000">
                <a:solidFill>
                  <a:srgbClr val="C5D683"/>
                </a:solidFill>
                <a:effectLst/>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9"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0"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344060"/>
      </p:ext>
    </p:extLst>
  </p:cSld>
  <p:clrMapOvr>
    <a:masterClrMapping/>
  </p:clrMapOvr>
  <p:transition spd="med">
    <p:pull dir="l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oking Ahead">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rrowheads="1"/>
          </p:cNvSpPr>
          <p:nvPr/>
        </p:nvSpPr>
        <p:spPr bwMode="auto">
          <a:xfrm>
            <a:off x="565150" y="1443038"/>
            <a:ext cx="2505942" cy="40005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In the Next Section…</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1" name="Rectangle 9"/>
          <p:cNvSpPr>
            <a:spLocks noChangeArrowheads="1"/>
          </p:cNvSpPr>
          <p:nvPr/>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sp>
        <p:nvSpPr>
          <p:cNvPr id="3" name="Text Placeholder 2"/>
          <p:cNvSpPr>
            <a:spLocks noGrp="1"/>
          </p:cNvSpPr>
          <p:nvPr>
            <p:ph type="body" idx="1"/>
          </p:nvPr>
        </p:nvSpPr>
        <p:spPr>
          <a:xfrm>
            <a:off x="575141" y="1831659"/>
            <a:ext cx="8111659" cy="3752795"/>
          </a:xfrm>
          <a:solidFill>
            <a:srgbClr val="C5D683"/>
          </a:solidFill>
          <a:ln>
            <a:noFill/>
          </a:ln>
        </p:spPr>
        <p:style>
          <a:lnRef idx="1">
            <a:schemeClr val="accent4"/>
          </a:lnRef>
          <a:fillRef idx="2">
            <a:schemeClr val="accent4"/>
          </a:fillRef>
          <a:effectRef idx="1">
            <a:schemeClr val="accent4"/>
          </a:effectRef>
          <a:fontRef idx="none"/>
        </p:style>
        <p:txBody>
          <a:bodyPr anchor="ctr"/>
          <a:lstStyle>
            <a:lvl1pPr marL="0" indent="0">
              <a:buNone/>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2" name="Straight Connector 11"/>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6"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9"/>
          <p:cNvSpPr>
            <a:spLocks noChangeArrowheads="1"/>
          </p:cNvSpPr>
          <p:nvPr userDrawn="1"/>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cxnSp>
        <p:nvCxnSpPr>
          <p:cNvPr id="18" name="Straight Connector 17"/>
          <p:cNvCxnSpPr/>
          <p:nvPr userDrawn="1"/>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2097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078094"/>
            <a:ext cx="8229600" cy="5048069"/>
          </a:xfrm>
        </p:spPr>
        <p:txBody>
          <a:bodyPr/>
          <a:lstStyle>
            <a:lvl1pPr>
              <a:defRPr sz="2000" b="0" i="0">
                <a:latin typeface="Helvetica Neue"/>
                <a:cs typeface="Helvetica Neue"/>
              </a:defRPr>
            </a:lvl1pPr>
            <a:lvl2pPr>
              <a:defRPr sz="1800" b="0" i="0">
                <a:latin typeface="Helvetica Neue"/>
                <a:cs typeface="Helvetica Neue"/>
              </a:defRPr>
            </a:lvl2pPr>
            <a:lvl3pPr>
              <a:defRPr sz="1800" b="0" i="0">
                <a:latin typeface="Helvetica Neue"/>
                <a:cs typeface="Helvetica Neue"/>
              </a:defRPr>
            </a:lvl3pPr>
            <a:lvl4pPr>
              <a:defRPr sz="1800" b="0" i="0">
                <a:latin typeface="Helvetica Neue"/>
                <a:cs typeface="Helvetica Neue"/>
              </a:defRPr>
            </a:lvl4pPr>
            <a:lvl5pPr>
              <a:defRPr sz="1800" b="0" i="0">
                <a:latin typeface="Helvetica Neue"/>
                <a:cs typeface="Helvetica Neu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13761341"/>
      </p:ext>
    </p:extLst>
  </p:cSld>
  <p:clrMapOvr>
    <a:masterClrMapping/>
  </p:clrMapOvr>
  <p:transition spd="med">
    <p:pull dir="l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Rounded Rectangle 9"/>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8"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9"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12"/>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1137452879"/>
      </p:ext>
    </p:extLst>
  </p:cSld>
  <p:clrMapOvr>
    <a:masterClrMapping/>
  </p:clrMapOvr>
  <p:transition spd="med">
    <p:pull dir="l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200" y="947738"/>
            <a:ext cx="8229599" cy="40011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Learning </a:t>
            </a:r>
            <a:r>
              <a:rPr lang="en-US" sz="2000" dirty="0" smtClean="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Targets</a:t>
            </a:r>
            <a:endPar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endParaRPr>
          </a:p>
        </p:txBody>
      </p:sp>
      <p:sp>
        <p:nvSpPr>
          <p:cNvPr id="8" name="Rectangle 8"/>
          <p:cNvSpPr>
            <a:spLocks noChangeArrowheads="1"/>
          </p:cNvSpPr>
          <p:nvPr/>
        </p:nvSpPr>
        <p:spPr bwMode="auto">
          <a:xfrm>
            <a:off x="457200" y="1368425"/>
            <a:ext cx="4724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latin typeface="Helvetica Neue" charset="0"/>
                <a:cs typeface="Helvetica Neue" charset="0"/>
              </a:rPr>
              <a:t>After this </a:t>
            </a:r>
            <a:r>
              <a:rPr lang="en-US" sz="2000" dirty="0" smtClean="0">
                <a:latin typeface="Helvetica Neue" charset="0"/>
                <a:cs typeface="Helvetica Neue" charset="0"/>
              </a:rPr>
              <a:t>lesson, </a:t>
            </a:r>
            <a:r>
              <a:rPr lang="en-US" sz="2000" dirty="0">
                <a:latin typeface="Helvetica Neue" charset="0"/>
                <a:cs typeface="Helvetica Neue" charset="0"/>
              </a:rPr>
              <a:t>you should be able to:</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2" name="TextBox 1"/>
          <p:cNvSpPr txBox="1"/>
          <p:nvPr/>
        </p:nvSpPr>
        <p:spPr>
          <a:xfrm>
            <a:off x="2413000" y="11545"/>
            <a:ext cx="184666" cy="369332"/>
          </a:xfrm>
          <a:prstGeom prst="rect">
            <a:avLst/>
          </a:prstGeom>
          <a:noFill/>
        </p:spPr>
        <p:txBody>
          <a:bodyPr wrap="none" rtlCol="0">
            <a:spAutoFit/>
          </a:bodyPr>
          <a:lstStyle/>
          <a:p>
            <a:endParaRPr lang="en-US" dirty="0"/>
          </a:p>
        </p:txBody>
      </p:sp>
      <p:sp>
        <p:nvSpPr>
          <p:cNvPr id="18"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pic>
        <p:nvPicPr>
          <p:cNvPr id="1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8958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Summary">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199" y="947738"/>
            <a:ext cx="8229599" cy="400050"/>
          </a:xfrm>
          <a:prstGeom prst="rect">
            <a:avLst/>
          </a:prstGeom>
          <a:solidFill>
            <a:srgbClr val="133176"/>
          </a:solidFill>
          <a:ln>
            <a:noFill/>
          </a:ln>
          <a:extLst/>
        </p:spPr>
        <p:txBody>
          <a:bodyPr wrap="square">
            <a:spAutoFit/>
          </a:bodyPr>
          <a:lstStyle/>
          <a:p>
            <a:pPr>
              <a:defRPr/>
            </a:pPr>
            <a:r>
              <a:rPr lang="en-US" sz="2000" dirty="0" smtClean="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Lesson Summary</a:t>
            </a:r>
            <a:endPar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endParaRPr>
          </a:p>
        </p:txBody>
      </p:sp>
      <p:sp>
        <p:nvSpPr>
          <p:cNvPr id="8" name="Rectangle 8"/>
          <p:cNvSpPr>
            <a:spLocks noChangeArrowheads="1"/>
          </p:cNvSpPr>
          <p:nvPr/>
        </p:nvSpPr>
        <p:spPr bwMode="auto">
          <a:xfrm>
            <a:off x="457200" y="1368425"/>
            <a:ext cx="38563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latin typeface="Helvetica Neue" charset="0"/>
                <a:cs typeface="Helvetica Neue" charset="0"/>
              </a:rPr>
              <a:t>In this </a:t>
            </a:r>
            <a:r>
              <a:rPr lang="en-US" sz="2000" dirty="0" smtClean="0">
                <a:latin typeface="Helvetica Neue" charset="0"/>
                <a:cs typeface="Helvetica Neue" charset="0"/>
              </a:rPr>
              <a:t>lesson, </a:t>
            </a:r>
            <a:r>
              <a:rPr lang="en-US" sz="2000" dirty="0">
                <a:latin typeface="Helvetica Neue" charset="0"/>
                <a:cs typeface="Helvetica Neue" charset="0"/>
              </a:rPr>
              <a:t>we learned that…</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3563146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Rounded Rectangle 11"/>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half" idx="1"/>
          </p:nvPr>
        </p:nvSpPr>
        <p:spPr>
          <a:xfrm>
            <a:off x="457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0"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1"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5"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85438993"/>
      </p:ext>
    </p:extLst>
  </p:cSld>
  <p:clrMapOvr>
    <a:masterClrMapping/>
  </p:clrMapOvr>
  <p:transition spd="med">
    <p:pull dir="l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4" name="Rounded Rectangle 13"/>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457200" y="895351"/>
            <a:ext cx="4040188"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24776"/>
            <a:ext cx="4040188"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895351"/>
            <a:ext cx="4041775"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324776"/>
            <a:ext cx="4041775"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2"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3"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545444370"/>
      </p:ext>
    </p:extLst>
  </p:cSld>
  <p:clrMapOvr>
    <a:masterClrMapping/>
  </p:clrMapOvr>
  <p:transition spd="med">
    <p:pull dir="l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ounded Rectangle 7"/>
          <p:cNvSpPr/>
          <p:nvPr/>
        </p:nvSpPr>
        <p:spPr>
          <a:xfrm>
            <a:off x="0" y="6407726"/>
            <a:ext cx="9143999" cy="450273"/>
          </a:xfrm>
          <a:prstGeom prst="roundRect">
            <a:avLst>
              <a:gd name="adj" fmla="val 0"/>
            </a:avLst>
          </a:prstGeom>
          <a:solidFill>
            <a:srgbClr val="133176"/>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7"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0"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95855866"/>
      </p:ext>
    </p:extLst>
  </p:cSld>
  <p:clrMapOvr>
    <a:masterClrMapping/>
  </p:clrMapOvr>
  <p:transition spd="med">
    <p:pull dir="l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3050"/>
            <a:ext cx="3008313" cy="1162050"/>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786806891"/>
      </p:ext>
    </p:extLst>
  </p:cSld>
  <p:clrMapOvr>
    <a:masterClrMapping/>
  </p:clrMapOvr>
  <p:transition spd="med">
    <p:pull dir="l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563639238"/>
      </p:ext>
    </p:extLst>
  </p:cSld>
  <p:clrMapOvr>
    <a:masterClrMapping/>
  </p:clrMapOvr>
  <p:transition spd="med">
    <p:pull dir="l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ooking Ahead">
    <p:spTree>
      <p:nvGrpSpPr>
        <p:cNvPr id="1" name=""/>
        <p:cNvGrpSpPr/>
        <p:nvPr/>
      </p:nvGrpSpPr>
      <p:grpSpPr>
        <a:xfrm>
          <a:off x="0" y="0"/>
          <a:ext cx="0" cy="0"/>
          <a:chOff x="0" y="0"/>
          <a:chExt cx="0" cy="0"/>
        </a:xfrm>
      </p:grpSpPr>
      <p:grpSp>
        <p:nvGrpSpPr>
          <p:cNvPr id="4" name="Group 2"/>
          <p:cNvGrpSpPr>
            <a:grpSpLocks/>
          </p:cNvGrpSpPr>
          <p:nvPr/>
        </p:nvGrpSpPr>
        <p:grpSpPr bwMode="auto">
          <a:xfrm>
            <a:off x="565150" y="1443038"/>
            <a:ext cx="4330700" cy="400050"/>
            <a:chOff x="457551" y="1666473"/>
            <a:chExt cx="4330477" cy="400110"/>
          </a:xfrm>
        </p:grpSpPr>
        <p:pic>
          <p:nvPicPr>
            <p:cNvPr id="5" name="Picture 4" descr="blue-paper-cardstock-texture.jpeg"/>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57552" y="1715195"/>
              <a:ext cx="4330476" cy="33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457551" y="1666473"/>
              <a:ext cx="2363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In the Next Section…</a:t>
              </a:r>
            </a:p>
          </p:txBody>
        </p:sp>
      </p:grpSp>
      <p:pic>
        <p:nvPicPr>
          <p:cNvPr id="8" name="Picture 7" descr="blue-paper-cardstock-texture.jpeg"/>
          <p:cNvPicPr>
            <a:picLocks noChangeAspect="1"/>
          </p:cNvPicPr>
          <p:nvPr userDrawn="1"/>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938" y="6396038"/>
            <a:ext cx="9178926"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userDrawn="1"/>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1" name="Rectangle 9"/>
          <p:cNvSpPr>
            <a:spLocks noChangeArrowheads="1"/>
          </p:cNvSpPr>
          <p:nvPr userDrawn="1"/>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sp>
        <p:nvSpPr>
          <p:cNvPr id="3" name="Text Placeholder 2"/>
          <p:cNvSpPr>
            <a:spLocks noGrp="1"/>
          </p:cNvSpPr>
          <p:nvPr>
            <p:ph type="body" idx="1"/>
          </p:nvPr>
        </p:nvSpPr>
        <p:spPr>
          <a:xfrm>
            <a:off x="575141" y="1831659"/>
            <a:ext cx="8111659" cy="3752795"/>
          </a:xfrm>
          <a:solidFill>
            <a:schemeClr val="accent1">
              <a:lumMod val="20000"/>
              <a:lumOff val="80000"/>
            </a:schemeClr>
          </a:solidFill>
          <a:ln>
            <a:noFill/>
          </a:ln>
        </p:spPr>
        <p:style>
          <a:lnRef idx="1">
            <a:schemeClr val="accent4"/>
          </a:lnRef>
          <a:fillRef idx="2">
            <a:schemeClr val="accent4"/>
          </a:fillRef>
          <a:effectRef idx="1">
            <a:schemeClr val="accent4"/>
          </a:effectRef>
          <a:fontRef idx="none"/>
        </p:style>
        <p:txBody>
          <a:bodyPr anchor="ctr"/>
          <a:lstStyle>
            <a:lvl1pPr marL="0" indent="0">
              <a:buNone/>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2" name="Straight Connector 11"/>
          <p:cNvCxnSpPr/>
          <p:nvPr userDrawn="1"/>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209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968375"/>
            <a:ext cx="8229600" cy="5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30" r:id="rId13"/>
  </p:sldLayoutIdLst>
  <p:transition spd="med">
    <p:pull dir="lu"/>
  </p:transition>
  <p:timing>
    <p:tnLst>
      <p:par>
        <p:cT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007" y="638965"/>
            <a:ext cx="652329" cy="896190"/>
          </a:xfrm>
          <a:prstGeom prst="rect">
            <a:avLst/>
          </a:prstGeom>
        </p:spPr>
      </p:pic>
      <p:sp>
        <p:nvSpPr>
          <p:cNvPr id="2" name="Title 1"/>
          <p:cNvSpPr>
            <a:spLocks noGrp="1"/>
          </p:cNvSpPr>
          <p:nvPr>
            <p:ph type="ctrTitle"/>
          </p:nvPr>
        </p:nvSpPr>
        <p:spPr>
          <a:xfrm>
            <a:off x="698500" y="2086345"/>
            <a:ext cx="7957602" cy="948688"/>
          </a:xfrm>
        </p:spPr>
        <p:txBody>
          <a:bodyPr/>
          <a:lstStyle/>
          <a:p>
            <a:r>
              <a:rPr lang="en-US" dirty="0" smtClean="0"/>
              <a:t>Probability</a:t>
            </a:r>
            <a:endParaRPr lang="en-US" dirty="0"/>
          </a:p>
        </p:txBody>
      </p:sp>
      <p:sp>
        <p:nvSpPr>
          <p:cNvPr id="3" name="Text Placeholder 2"/>
          <p:cNvSpPr>
            <a:spLocks noGrp="1"/>
          </p:cNvSpPr>
          <p:nvPr>
            <p:ph type="body" sz="quarter" idx="10"/>
          </p:nvPr>
        </p:nvSpPr>
        <p:spPr/>
        <p:txBody>
          <a:bodyPr/>
          <a:lstStyle/>
          <a:p>
            <a:r>
              <a:rPr lang="en-US" dirty="0"/>
              <a:t>Lesson </a:t>
            </a:r>
            <a:r>
              <a:rPr lang="en-US" dirty="0" smtClean="0"/>
              <a:t>4.8</a:t>
            </a:r>
            <a:endParaRPr lang="en-US" dirty="0"/>
          </a:p>
          <a:p>
            <a:r>
              <a:rPr lang="en-US" dirty="0" smtClean="0"/>
              <a:t>Combinations and Probability</a:t>
            </a:r>
            <a:endParaRPr lang="en-US" dirty="0"/>
          </a:p>
        </p:txBody>
      </p:sp>
      <p:sp>
        <p:nvSpPr>
          <p:cNvPr id="8" name="TextBox 7"/>
          <p:cNvSpPr txBox="1"/>
          <p:nvPr/>
        </p:nvSpPr>
        <p:spPr>
          <a:xfrm>
            <a:off x="693816" y="5162680"/>
            <a:ext cx="7676639" cy="830997"/>
          </a:xfrm>
          <a:prstGeom prst="rect">
            <a:avLst/>
          </a:prstGeom>
          <a:solidFill>
            <a:srgbClr val="C5D683"/>
          </a:solidFill>
        </p:spPr>
        <p:txBody>
          <a:bodyPr wrap="square" rtlCol="0">
            <a:spAutoFit/>
          </a:bodyPr>
          <a:lstStyle/>
          <a:p>
            <a:r>
              <a:rPr lang="en-US" sz="2400" dirty="0">
                <a:solidFill>
                  <a:srgbClr val="133176"/>
                </a:solidFill>
                <a:latin typeface="Arial" panose="020B0604020202020204" pitchFamily="34" charset="0"/>
                <a:cs typeface="Arial" panose="020B0604020202020204" pitchFamily="34" charset="0"/>
              </a:rPr>
              <a:t>Statistics and Probability with Applications, 3</a:t>
            </a:r>
            <a:r>
              <a:rPr lang="en-US" sz="2400" baseline="30000" dirty="0">
                <a:solidFill>
                  <a:srgbClr val="133176"/>
                </a:solidFill>
                <a:latin typeface="Arial" panose="020B0604020202020204" pitchFamily="34" charset="0"/>
                <a:cs typeface="Arial" panose="020B0604020202020204" pitchFamily="34" charset="0"/>
              </a:rPr>
              <a:t>rd</a:t>
            </a:r>
            <a:r>
              <a:rPr lang="en-US" sz="2400" dirty="0">
                <a:solidFill>
                  <a:srgbClr val="133176"/>
                </a:solidFill>
                <a:latin typeface="Arial" panose="020B0604020202020204" pitchFamily="34" charset="0"/>
                <a:cs typeface="Arial" panose="020B0604020202020204" pitchFamily="34" charset="0"/>
              </a:rPr>
              <a:t> Edition</a:t>
            </a:r>
          </a:p>
          <a:p>
            <a:r>
              <a:rPr lang="en-US" sz="2400" dirty="0">
                <a:solidFill>
                  <a:srgbClr val="133176"/>
                </a:solidFill>
                <a:latin typeface="Arial" panose="020B0604020202020204" pitchFamily="34" charset="0"/>
                <a:cs typeface="Arial" panose="020B0604020202020204" pitchFamily="34" charset="0"/>
              </a:rPr>
              <a:t>Starnes &amp; Tabor</a:t>
            </a:r>
          </a:p>
        </p:txBody>
      </p:sp>
      <p:sp>
        <p:nvSpPr>
          <p:cNvPr id="7" name="TextBox 6"/>
          <p:cNvSpPr txBox="1"/>
          <p:nvPr/>
        </p:nvSpPr>
        <p:spPr>
          <a:xfrm>
            <a:off x="6373368" y="6355737"/>
            <a:ext cx="2588016" cy="276999"/>
          </a:xfrm>
          <a:prstGeom prst="rect">
            <a:avLst/>
          </a:prstGeom>
          <a:noFill/>
        </p:spPr>
        <p:txBody>
          <a:bodyPr wrap="none" rtlCol="0">
            <a:spAutoFit/>
          </a:bodyPr>
          <a:lstStyle/>
          <a:p>
            <a:r>
              <a:rPr lang="en-US" sz="1200" dirty="0">
                <a:solidFill>
                  <a:srgbClr val="7F7F7F"/>
                </a:solidFill>
              </a:rPr>
              <a:t>Bedford Freeman Worth Publishers</a:t>
            </a:r>
          </a:p>
        </p:txBody>
      </p:sp>
    </p:spTree>
    <p:extLst>
      <p:ext uri="{BB962C8B-B14F-4D97-AF65-F5344CB8AC3E}">
        <p14:creationId xmlns:p14="http://schemas.microsoft.com/office/powerpoint/2010/main" val="2285442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Combinations and Probability</a:t>
            </a:r>
            <a:endParaRPr lang="en-US" dirty="0"/>
          </a:p>
        </p:txBody>
      </p:sp>
      <p:sp>
        <p:nvSpPr>
          <p:cNvPr id="5" name="TextBox 4"/>
          <p:cNvSpPr txBox="1"/>
          <p:nvPr/>
        </p:nvSpPr>
        <p:spPr>
          <a:xfrm>
            <a:off x="457200" y="951394"/>
            <a:ext cx="8229600" cy="400110"/>
          </a:xfrm>
          <a:prstGeom prst="rect">
            <a:avLst/>
          </a:prstGeom>
          <a:solidFill>
            <a:srgbClr val="133176"/>
          </a:solidFill>
        </p:spPr>
        <p:txBody>
          <a:bodyPr wrap="square" rtlCol="0">
            <a:spAutoFit/>
          </a:bodyPr>
          <a:lstStyle/>
          <a:p>
            <a:r>
              <a:rPr lang="en-US" sz="2000" dirty="0">
                <a:solidFill>
                  <a:srgbClr val="F7F8F9"/>
                </a:solidFill>
              </a:rPr>
              <a:t>Learning Targets</a:t>
            </a:r>
          </a:p>
        </p:txBody>
      </p:sp>
      <p:sp>
        <p:nvSpPr>
          <p:cNvPr id="6" name="TextBox 5"/>
          <p:cNvSpPr txBox="1"/>
          <p:nvPr/>
        </p:nvSpPr>
        <p:spPr>
          <a:xfrm>
            <a:off x="457200" y="1368130"/>
            <a:ext cx="4655442" cy="400110"/>
          </a:xfrm>
          <a:prstGeom prst="rect">
            <a:avLst/>
          </a:prstGeom>
          <a:solidFill>
            <a:srgbClr val="FAFAFA"/>
          </a:solidFill>
        </p:spPr>
        <p:txBody>
          <a:bodyPr wrap="square" rtlCol="0">
            <a:spAutoFit/>
          </a:bodyPr>
          <a:lstStyle/>
          <a:p>
            <a:r>
              <a:rPr lang="en-US" sz="2000" dirty="0"/>
              <a:t>After this lesson, you should be able to:</a:t>
            </a:r>
          </a:p>
        </p:txBody>
      </p:sp>
      <p:sp>
        <p:nvSpPr>
          <p:cNvPr id="2" name="Text Placeholder 1"/>
          <p:cNvSpPr>
            <a:spLocks noGrp="1"/>
          </p:cNvSpPr>
          <p:nvPr>
            <p:ph type="body" idx="1"/>
          </p:nvPr>
        </p:nvSpPr>
        <p:spPr>
          <a:xfrm>
            <a:off x="747020" y="1867711"/>
            <a:ext cx="7939779" cy="2567811"/>
          </a:xfrm>
        </p:spPr>
        <p:txBody>
          <a:bodyPr/>
          <a:lstStyle/>
          <a:p>
            <a:r>
              <a:rPr lang="en-US" dirty="0"/>
              <a:t>Compute the number of combinations of </a:t>
            </a:r>
            <a:r>
              <a:rPr lang="en-US" i="1" dirty="0"/>
              <a:t>n</a:t>
            </a:r>
            <a:r>
              <a:rPr lang="en-US" dirty="0"/>
              <a:t> individuals taken </a:t>
            </a:r>
            <a:r>
              <a:rPr lang="en-US" i="1" dirty="0"/>
              <a:t>k</a:t>
            </a:r>
            <a:r>
              <a:rPr lang="en-US" dirty="0"/>
              <a:t> at a time.</a:t>
            </a:r>
          </a:p>
          <a:p>
            <a:r>
              <a:rPr lang="en-US" dirty="0" smtClean="0"/>
              <a:t>Use </a:t>
            </a:r>
            <a:r>
              <a:rPr lang="en-US" dirty="0"/>
              <a:t>combinations to calculate probabilities.</a:t>
            </a:r>
          </a:p>
          <a:p>
            <a:r>
              <a:rPr lang="en-US" dirty="0" smtClean="0"/>
              <a:t>Use </a:t>
            </a:r>
            <a:r>
              <a:rPr lang="en-US" dirty="0"/>
              <a:t>the multiplication counting principle and combinations to calculate probabilities.</a:t>
            </a:r>
          </a:p>
        </p:txBody>
      </p:sp>
      <p:pic>
        <p:nvPicPr>
          <p:cNvPr id="4"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25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idx="4294967295"/>
          </p:nvPr>
        </p:nvSpPr>
        <p:spPr>
          <a:xfrm>
            <a:off x="457200" y="0"/>
            <a:ext cx="8229600" cy="1417638"/>
          </a:xfrm>
          <a:prstGeom prst="rect">
            <a:avLst/>
          </a:prstGeom>
        </p:spPr>
        <p:txBody>
          <a:bodyPr/>
          <a:lstStyle/>
          <a:p>
            <a:r>
              <a:rPr lang="en-US" altLang="en-US" dirty="0" smtClean="0"/>
              <a:t>NEXT CONSIDER:</a:t>
            </a:r>
          </a:p>
        </p:txBody>
      </p:sp>
      <p:sp>
        <p:nvSpPr>
          <p:cNvPr id="83971" name="Rectangle 3"/>
          <p:cNvSpPr>
            <a:spLocks noGrp="1"/>
          </p:cNvSpPr>
          <p:nvPr>
            <p:ph idx="4294967295"/>
          </p:nvPr>
        </p:nvSpPr>
        <p:spPr>
          <a:xfrm>
            <a:off x="457200" y="1739899"/>
            <a:ext cx="8229600" cy="4386263"/>
          </a:xfrm>
        </p:spPr>
        <p:txBody>
          <a:bodyPr/>
          <a:lstStyle/>
          <a:p>
            <a:r>
              <a:rPr lang="en-US" altLang="en-US" dirty="0" smtClean="0"/>
              <a:t>IN HOW MANY WAYS CAN YOU CHOOSE THREE PEOPLE FROM THIS CLASS TO FORM A COMMITTEE?</a:t>
            </a:r>
          </a:p>
          <a:p>
            <a:endParaRPr lang="en-US" altLang="en-US" dirty="0" smtClean="0"/>
          </a:p>
          <a:p>
            <a:r>
              <a:rPr lang="en-US" altLang="en-US" dirty="0" smtClean="0"/>
              <a:t>ASK YOURSELF:  IS ORDER IMPORTANT?????</a:t>
            </a:r>
          </a:p>
        </p:txBody>
      </p:sp>
    </p:spTree>
    <p:extLst>
      <p:ext uri="{BB962C8B-B14F-4D97-AF65-F5344CB8AC3E}">
        <p14:creationId xmlns:p14="http://schemas.microsoft.com/office/powerpoint/2010/main" val="1005979939"/>
      </p:ext>
    </p:extLst>
  </p:cSld>
  <p:clrMapOvr>
    <a:masterClrMapping/>
  </p:clrMapOvr>
  <p:transition spd="med">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and Probability</a:t>
            </a:r>
          </a:p>
        </p:txBody>
      </p:sp>
      <p:sp>
        <p:nvSpPr>
          <p:cNvPr id="3" name="Content Placeholder 2"/>
          <p:cNvSpPr>
            <a:spLocks noGrp="1"/>
          </p:cNvSpPr>
          <p:nvPr>
            <p:ph idx="1"/>
          </p:nvPr>
        </p:nvSpPr>
        <p:spPr>
          <a:xfrm>
            <a:off x="457200" y="936007"/>
            <a:ext cx="8229600" cy="1698011"/>
          </a:xfrm>
        </p:spPr>
        <p:txBody>
          <a:bodyPr/>
          <a:lstStyle/>
          <a:p>
            <a:pPr marL="0" indent="0">
              <a:buNone/>
            </a:pPr>
            <a:r>
              <a:rPr lang="en-US" dirty="0"/>
              <a:t>Recall </a:t>
            </a:r>
            <a:r>
              <a:rPr lang="en-US" dirty="0" smtClean="0"/>
              <a:t>that </a:t>
            </a:r>
            <a:r>
              <a:rPr lang="en-US" dirty="0"/>
              <a:t>a permutation is a distinct arrangement of some group of individuals. With permutations, order matters. Sometimes, we’re just interested in </a:t>
            </a:r>
            <a:r>
              <a:rPr lang="en-US" dirty="0" smtClean="0"/>
              <a:t>finding </a:t>
            </a:r>
            <a:r>
              <a:rPr lang="en-US" dirty="0"/>
              <a:t>how many ways there are to choose some number of individuals from a group, but we don’t care about the order in which the individuals are selected.</a:t>
            </a:r>
          </a:p>
        </p:txBody>
      </p:sp>
      <p:sp>
        <p:nvSpPr>
          <p:cNvPr id="5" name="Rounded Rectangle 4"/>
          <p:cNvSpPr/>
          <p:nvPr/>
        </p:nvSpPr>
        <p:spPr>
          <a:xfrm>
            <a:off x="550695" y="2937782"/>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FF0000"/>
                </a:solidFill>
                <a:latin typeface="Helvetica Neue"/>
                <a:cs typeface="Helvetica Neue"/>
              </a:rPr>
              <a:t>Combinations, </a:t>
            </a:r>
            <a:endParaRPr lang="en-US" sz="2000" b="1" dirty="0">
              <a:solidFill>
                <a:srgbClr val="FF0000"/>
              </a:solidFill>
              <a:latin typeface="Helvetica Neue"/>
              <a:cs typeface="Helvetica Neue"/>
            </a:endParaRPr>
          </a:p>
        </p:txBody>
      </p:sp>
      <p:sp>
        <p:nvSpPr>
          <p:cNvPr id="7" name="Rectangle 6"/>
          <p:cNvSpPr/>
          <p:nvPr/>
        </p:nvSpPr>
        <p:spPr>
          <a:xfrm>
            <a:off x="2395018" y="2907846"/>
            <a:ext cx="530915" cy="369332"/>
          </a:xfrm>
          <a:prstGeom prst="rect">
            <a:avLst/>
          </a:prstGeom>
        </p:spPr>
        <p:txBody>
          <a:bodyPr wrap="none">
            <a:spAutoFit/>
          </a:bodyPr>
          <a:lstStyle/>
          <a:p>
            <a:r>
              <a:rPr lang="en-US" b="1" i="1" baseline="-25000" dirty="0" err="1">
                <a:solidFill>
                  <a:srgbClr val="FF0000"/>
                </a:solidFill>
                <a:latin typeface="Helvetica Neue"/>
                <a:cs typeface="Helvetica Neue"/>
              </a:rPr>
              <a:t>n</a:t>
            </a:r>
            <a:r>
              <a:rPr lang="en-US" b="1" i="1" dirty="0" err="1">
                <a:solidFill>
                  <a:srgbClr val="FF0000"/>
                </a:solidFill>
                <a:latin typeface="Helvetica Neue"/>
                <a:cs typeface="Helvetica Neue"/>
              </a:rPr>
              <a:t>C</a:t>
            </a:r>
            <a:r>
              <a:rPr lang="en-US" b="1" i="1" baseline="-25000" dirty="0" err="1">
                <a:solidFill>
                  <a:srgbClr val="FF0000"/>
                </a:solidFill>
                <a:latin typeface="Helvetica Neue"/>
                <a:cs typeface="Helvetica Neue"/>
              </a:rPr>
              <a:t>k</a:t>
            </a:r>
            <a:endParaRPr lang="en-US" b="1" dirty="0">
              <a:solidFill>
                <a:srgbClr val="FF0000"/>
              </a:solidFill>
            </a:endParaRPr>
          </a:p>
        </p:txBody>
      </p:sp>
      <p:sp>
        <p:nvSpPr>
          <p:cNvPr id="6" name="Rounded Rectangle 5"/>
          <p:cNvSpPr/>
          <p:nvPr/>
        </p:nvSpPr>
        <p:spPr>
          <a:xfrm>
            <a:off x="550695" y="3372937"/>
            <a:ext cx="8017164" cy="1977446"/>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A </a:t>
            </a:r>
            <a:r>
              <a:rPr lang="en-US" sz="2000" b="1" dirty="0">
                <a:latin typeface="Helvetica Neue"/>
                <a:cs typeface="Helvetica Neue"/>
              </a:rPr>
              <a:t>combination</a:t>
            </a:r>
            <a:r>
              <a:rPr lang="en-US" sz="2000" dirty="0">
                <a:latin typeface="Helvetica Neue"/>
                <a:cs typeface="Helvetica Neue"/>
              </a:rPr>
              <a:t> is a selection of individuals from some group in which the order of </a:t>
            </a:r>
            <a:r>
              <a:rPr lang="en-US" sz="2000" dirty="0" smtClean="0">
                <a:latin typeface="Helvetica Neue"/>
                <a:cs typeface="Helvetica Neue"/>
              </a:rPr>
              <a:t>selection </a:t>
            </a:r>
            <a:r>
              <a:rPr lang="en-US" sz="2000" dirty="0">
                <a:latin typeface="Helvetica Neue"/>
                <a:cs typeface="Helvetica Neue"/>
              </a:rPr>
              <a:t>doesn’t matter. If there are </a:t>
            </a:r>
            <a:r>
              <a:rPr lang="en-US" sz="2000" i="1" dirty="0">
                <a:latin typeface="Helvetica Neue"/>
                <a:cs typeface="Helvetica Neue"/>
              </a:rPr>
              <a:t>n</a:t>
            </a:r>
            <a:r>
              <a:rPr lang="en-US" sz="2000" dirty="0">
                <a:latin typeface="Helvetica Neue"/>
                <a:cs typeface="Helvetica Neue"/>
              </a:rPr>
              <a:t> individuals, then the notation </a:t>
            </a:r>
            <a:r>
              <a:rPr lang="en-US" sz="2000" i="1" baseline="-25000" dirty="0" err="1">
                <a:latin typeface="Helvetica Neue"/>
                <a:cs typeface="Helvetica Neue"/>
              </a:rPr>
              <a:t>n</a:t>
            </a:r>
            <a:r>
              <a:rPr lang="en-US" sz="2000" i="1" dirty="0" err="1">
                <a:latin typeface="Helvetica Neue"/>
                <a:cs typeface="Helvetica Neue"/>
              </a:rPr>
              <a:t>C</a:t>
            </a:r>
            <a:r>
              <a:rPr lang="en-US" sz="2000" i="1" baseline="-25000" dirty="0" err="1">
                <a:latin typeface="Helvetica Neue"/>
                <a:cs typeface="Helvetica Neue"/>
              </a:rPr>
              <a:t>k</a:t>
            </a:r>
            <a:r>
              <a:rPr lang="en-US" sz="2000" dirty="0">
                <a:latin typeface="Helvetica Neue"/>
                <a:cs typeface="Helvetica Neue"/>
              </a:rPr>
              <a:t> represents the number of different combinations of </a:t>
            </a:r>
            <a:r>
              <a:rPr lang="en-US" sz="2000" i="1" dirty="0">
                <a:latin typeface="Helvetica Neue"/>
                <a:cs typeface="Helvetica Neue"/>
              </a:rPr>
              <a:t>k</a:t>
            </a:r>
            <a:r>
              <a:rPr lang="en-US" sz="2000" dirty="0">
                <a:latin typeface="Helvetica Neue"/>
                <a:cs typeface="Helvetica Neue"/>
              </a:rPr>
              <a:t> individuals chosen from the entire group of </a:t>
            </a:r>
            <a:r>
              <a:rPr lang="en-US" sz="2000" i="1" dirty="0">
                <a:latin typeface="Helvetica Neue"/>
                <a:cs typeface="Helvetica Neue"/>
              </a:rPr>
              <a:t>n</a:t>
            </a:r>
            <a:r>
              <a:rPr lang="en-US" sz="2000" dirty="0">
                <a:latin typeface="Helvetica Neue"/>
                <a:cs typeface="Helvetica Neue"/>
              </a:rPr>
              <a:t>.</a:t>
            </a:r>
          </a:p>
        </p:txBody>
      </p:sp>
    </p:spTree>
    <p:extLst>
      <p:ext uri="{BB962C8B-B14F-4D97-AF65-F5344CB8AC3E}">
        <p14:creationId xmlns:p14="http://schemas.microsoft.com/office/powerpoint/2010/main" val="244531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and Probability</a:t>
            </a:r>
          </a:p>
        </p:txBody>
      </p:sp>
      <p:sp>
        <p:nvSpPr>
          <p:cNvPr id="5" name="Rounded Rectangle 4"/>
          <p:cNvSpPr/>
          <p:nvPr/>
        </p:nvSpPr>
        <p:spPr>
          <a:xfrm>
            <a:off x="457200" y="1128349"/>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FF0000"/>
                </a:solidFill>
                <a:latin typeface="Helvetica Neue"/>
                <a:cs typeface="Helvetica Neue"/>
              </a:rPr>
              <a:t>How to Compute Combinations</a:t>
            </a:r>
            <a:endParaRPr lang="en-US" sz="2000" b="1" dirty="0">
              <a:solidFill>
                <a:srgbClr val="FF0000"/>
              </a:solidFill>
              <a:latin typeface="Helvetica Neue"/>
              <a:cs typeface="Helvetica Neue"/>
            </a:endParaRPr>
          </a:p>
        </p:txBody>
      </p:sp>
      <p:sp>
        <p:nvSpPr>
          <p:cNvPr id="6" name="Rounded Rectangle 5" descr=" "/>
          <p:cNvSpPr/>
          <p:nvPr/>
        </p:nvSpPr>
        <p:spPr>
          <a:xfrm>
            <a:off x="457200" y="1563504"/>
            <a:ext cx="8017164" cy="2846184"/>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endParaRPr lang="en-US" sz="2000" dirty="0">
              <a:latin typeface="Helvetica Neue"/>
              <a:cs typeface="Helvetica Neue"/>
            </a:endParaRPr>
          </a:p>
          <a:p>
            <a:endParaRPr lang="en-US" sz="2000" dirty="0" smtClean="0">
              <a:latin typeface="Helvetica Neue"/>
              <a:cs typeface="Helvetica Neue"/>
            </a:endParaRPr>
          </a:p>
          <a:p>
            <a:endParaRPr lang="en-US" sz="2000" dirty="0">
              <a:latin typeface="Helvetica Neue"/>
              <a:cs typeface="Helvetica Neue"/>
            </a:endParaRPr>
          </a:p>
          <a:p>
            <a:r>
              <a:rPr lang="en-US" sz="2000" dirty="0" smtClean="0">
                <a:latin typeface="Helvetica Neue"/>
                <a:cs typeface="Helvetica Neue"/>
              </a:rPr>
              <a:t> </a:t>
            </a:r>
            <a:endParaRPr lang="en-US" sz="2000" dirty="0">
              <a:latin typeface="Helvetica Neue"/>
              <a:cs typeface="Helvetica Neue"/>
            </a:endParaRPr>
          </a:p>
        </p:txBody>
      </p:sp>
      <p:sp>
        <p:nvSpPr>
          <p:cNvPr id="12" name="TextBox 11"/>
          <p:cNvSpPr txBox="1"/>
          <p:nvPr/>
        </p:nvSpPr>
        <p:spPr>
          <a:xfrm>
            <a:off x="403505" y="1649881"/>
            <a:ext cx="7907982" cy="1015663"/>
          </a:xfrm>
          <a:prstGeom prst="rect">
            <a:avLst/>
          </a:prstGeom>
          <a:noFill/>
        </p:spPr>
        <p:txBody>
          <a:bodyPr wrap="square" rtlCol="0">
            <a:spAutoFit/>
          </a:bodyPr>
          <a:lstStyle/>
          <a:p>
            <a:r>
              <a:rPr lang="en-US" sz="2000" dirty="0">
                <a:latin typeface="Helvetica Neue"/>
                <a:cs typeface="Helvetica Neue"/>
              </a:rPr>
              <a:t>You can calculate the number of combinations of n individuals taken </a:t>
            </a:r>
            <a:r>
              <a:rPr lang="en-US" sz="2000" i="1" dirty="0">
                <a:latin typeface="Helvetica Neue"/>
                <a:cs typeface="Helvetica Neue"/>
              </a:rPr>
              <a:t>k</a:t>
            </a:r>
            <a:r>
              <a:rPr lang="en-US" sz="2000" dirty="0">
                <a:latin typeface="Helvetica Neue"/>
                <a:cs typeface="Helvetica Neue"/>
              </a:rPr>
              <a:t> at a time (where </a:t>
            </a:r>
            <a:r>
              <a:rPr lang="en-US" sz="2000" i="1" dirty="0">
                <a:latin typeface="Helvetica Neue"/>
                <a:cs typeface="Helvetica Neue"/>
              </a:rPr>
              <a:t>k</a:t>
            </a:r>
            <a:r>
              <a:rPr lang="en-US" sz="2000" dirty="0">
                <a:latin typeface="Helvetica Neue"/>
                <a:cs typeface="Helvetica Neue"/>
              </a:rPr>
              <a:t> ≤ </a:t>
            </a:r>
            <a:r>
              <a:rPr lang="en-US" sz="2000" i="1" dirty="0">
                <a:latin typeface="Helvetica Neue"/>
                <a:cs typeface="Helvetica Neue"/>
              </a:rPr>
              <a:t>n</a:t>
            </a:r>
            <a:r>
              <a:rPr lang="en-US" sz="2000" dirty="0">
                <a:latin typeface="Helvetica Neue"/>
                <a:cs typeface="Helvetica Neue"/>
              </a:rPr>
              <a:t>) using the multiplication counting principle, with the formula</a:t>
            </a:r>
          </a:p>
        </p:txBody>
      </p:sp>
      <p:pic>
        <p:nvPicPr>
          <p:cNvPr id="7" name="Picture 6" descr="An equation shows the calculation of combination. The equation reads: subscript n end subscript C subscript k end subscript equals fraction numerator subscript n end subscript P subscript k end subscript over denominator k factorial end frac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274" y="2506530"/>
            <a:ext cx="1675813" cy="867567"/>
          </a:xfrm>
          <a:prstGeom prst="rect">
            <a:avLst/>
          </a:prstGeom>
        </p:spPr>
      </p:pic>
      <p:sp>
        <p:nvSpPr>
          <p:cNvPr id="13" name="TextBox 12"/>
          <p:cNvSpPr txBox="1"/>
          <p:nvPr/>
        </p:nvSpPr>
        <p:spPr>
          <a:xfrm>
            <a:off x="535934" y="3288909"/>
            <a:ext cx="2687713" cy="400110"/>
          </a:xfrm>
          <a:prstGeom prst="rect">
            <a:avLst/>
          </a:prstGeom>
          <a:noFill/>
        </p:spPr>
        <p:txBody>
          <a:bodyPr wrap="square" rtlCol="0">
            <a:spAutoFit/>
          </a:bodyPr>
          <a:lstStyle/>
          <a:p>
            <a:r>
              <a:rPr lang="en-US" sz="2000" dirty="0">
                <a:latin typeface="Helvetica Neue"/>
                <a:cs typeface="Helvetica Neue"/>
              </a:rPr>
              <a:t>or with the formula</a:t>
            </a:r>
          </a:p>
        </p:txBody>
      </p:sp>
      <p:pic>
        <p:nvPicPr>
          <p:cNvPr id="8" name="Picture 7" descr="An equation shows the calculation of combination. The equation reads: subscript n end subscript C subscript k end subscript equals fraction numerator n factorial over denominator k factorial left parenthesis n minus k right parenthesis factorial end fra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647" y="3488964"/>
            <a:ext cx="2072050" cy="854322"/>
          </a:xfrm>
          <a:prstGeom prst="rect">
            <a:avLst/>
          </a:prstGeom>
        </p:spPr>
      </p:pic>
    </p:spTree>
    <p:extLst>
      <p:ext uri="{BB962C8B-B14F-4D97-AF65-F5344CB8AC3E}">
        <p14:creationId xmlns:p14="http://schemas.microsoft.com/office/powerpoint/2010/main" val="312031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3"/>
                </a:solidFill>
                <a:latin typeface="+mj-lt"/>
              </a:rPr>
              <a:t>Example: Combinations</a:t>
            </a:r>
            <a:endParaRPr lang="en-US" dirty="0">
              <a:solidFill>
                <a:schemeClr val="accent3"/>
              </a:solidFill>
              <a:latin typeface="+mj-lt"/>
            </a:endParaRPr>
          </a:p>
        </p:txBody>
      </p:sp>
      <p:sp>
        <p:nvSpPr>
          <p:cNvPr id="3" name="Content Placeholder 2"/>
          <p:cNvSpPr>
            <a:spLocks noGrp="1"/>
          </p:cNvSpPr>
          <p:nvPr>
            <p:ph idx="1"/>
          </p:nvPr>
        </p:nvSpPr>
        <p:spPr>
          <a:xfrm>
            <a:off x="457200" y="1352550"/>
            <a:ext cx="8229600" cy="2662238"/>
          </a:xfrm>
        </p:spPr>
        <p:txBody>
          <a:bodyPr/>
          <a:lstStyle/>
          <a:p>
            <a:pPr marL="0" indent="0">
              <a:buFont typeface="Arial" charset="0"/>
              <a:buNone/>
              <a:defRPr/>
            </a:pPr>
            <a:r>
              <a:rPr lang="en-US" sz="2400" dirty="0" smtClean="0"/>
              <a:t>A state’s department of transportation plans to develop a new section of interstate highway and receives 16 bids for the project. The state plans to hire four of the bidding companies. How many different combinations of four companies can be selected from the 16 bidding companies?</a:t>
            </a:r>
          </a:p>
          <a:p>
            <a:pPr>
              <a:buFont typeface="Arial" charset="0"/>
              <a:buNone/>
              <a:defRPr/>
            </a:pPr>
            <a:endParaRPr lang="en-US" sz="2400" dirty="0"/>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12F562F3-9C18-421F-BA24-508E3F659887}" type="slidenum">
              <a:rPr lang="en-US" smtClean="0"/>
              <a:pPr>
                <a:defRPr/>
              </a:pPr>
              <a:t>6</a:t>
            </a:fld>
            <a:endParaRPr lang="en-US"/>
          </a:p>
        </p:txBody>
      </p:sp>
      <p:sp>
        <p:nvSpPr>
          <p:cNvPr id="7" name="TextBox 6"/>
          <p:cNvSpPr txBox="1">
            <a:spLocks noChangeArrowheads="1"/>
          </p:cNvSpPr>
          <p:nvPr/>
        </p:nvSpPr>
        <p:spPr bwMode="auto">
          <a:xfrm>
            <a:off x="534988" y="4106863"/>
            <a:ext cx="80613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3688" indent="-29368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800" b="1" smtClean="0">
                <a:solidFill>
                  <a:srgbClr val="83BB35"/>
                </a:solidFill>
                <a:latin typeface="Times New Roman" charset="0"/>
                <a:ea typeface="+mn-ea"/>
              </a:rPr>
              <a:t>Solution:</a:t>
            </a:r>
          </a:p>
          <a:p>
            <a:pPr eaLnBrk="1" hangingPunct="1">
              <a:buClr>
                <a:srgbClr val="D17230"/>
              </a:buClr>
              <a:buFont typeface="Arial" charset="0"/>
              <a:buChar char="•"/>
              <a:defRPr/>
            </a:pPr>
            <a:r>
              <a:rPr lang="en-US" sz="2800" smtClean="0">
                <a:solidFill>
                  <a:prstClr val="black"/>
                </a:solidFill>
                <a:latin typeface="Times New Roman" charset="0"/>
                <a:ea typeface="+mn-ea"/>
              </a:rPr>
              <a:t>You need to select 4 companies from a group of 16</a:t>
            </a:r>
          </a:p>
          <a:p>
            <a:pPr eaLnBrk="1" hangingPunct="1">
              <a:buClr>
                <a:srgbClr val="D17230"/>
              </a:buClr>
              <a:buFont typeface="Arial" charset="0"/>
              <a:buChar char="•"/>
              <a:defRPr/>
            </a:pPr>
            <a:r>
              <a:rPr lang="en-US" sz="2800" i="1" smtClean="0">
                <a:solidFill>
                  <a:prstClr val="black"/>
                </a:solidFill>
                <a:latin typeface="Times New Roman" charset="0"/>
                <a:ea typeface="+mn-ea"/>
              </a:rPr>
              <a:t>n</a:t>
            </a:r>
            <a:r>
              <a:rPr lang="en-US" sz="2800" smtClean="0">
                <a:solidFill>
                  <a:prstClr val="black"/>
                </a:solidFill>
                <a:latin typeface="Times New Roman" charset="0"/>
                <a:ea typeface="+mn-ea"/>
              </a:rPr>
              <a:t> = 16,  </a:t>
            </a:r>
            <a:r>
              <a:rPr lang="en-US" sz="2800" i="1" smtClean="0">
                <a:solidFill>
                  <a:prstClr val="black"/>
                </a:solidFill>
                <a:latin typeface="Times New Roman" charset="0"/>
                <a:ea typeface="+mn-ea"/>
              </a:rPr>
              <a:t>r</a:t>
            </a:r>
            <a:r>
              <a:rPr lang="en-US" sz="2800" smtClean="0">
                <a:solidFill>
                  <a:prstClr val="black"/>
                </a:solidFill>
                <a:latin typeface="Times New Roman" charset="0"/>
                <a:ea typeface="+mn-ea"/>
              </a:rPr>
              <a:t> = 4</a:t>
            </a:r>
          </a:p>
          <a:p>
            <a:pPr eaLnBrk="1" hangingPunct="1">
              <a:buClr>
                <a:srgbClr val="D17230"/>
              </a:buClr>
              <a:buFont typeface="Arial" charset="0"/>
              <a:buChar char="•"/>
              <a:defRPr/>
            </a:pPr>
            <a:r>
              <a:rPr lang="en-US" sz="2800" smtClean="0">
                <a:solidFill>
                  <a:prstClr val="black"/>
                </a:solidFill>
                <a:latin typeface="Times New Roman" charset="0"/>
                <a:ea typeface="+mn-ea"/>
              </a:rPr>
              <a:t>Order is not important</a:t>
            </a:r>
          </a:p>
        </p:txBody>
      </p:sp>
      <p:pic>
        <p:nvPicPr>
          <p:cNvPr id="86023" name="Picture 8" descr="C:\Documents and Settings\Lyn\Local Settings\Temporary Internet Files\Content.IE5\QBYNAX2V\MCj0310262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763" y="5181600"/>
            <a:ext cx="11652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764725"/>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3"/>
                </a:solidFill>
                <a:latin typeface="+mj-lt"/>
              </a:rPr>
              <a:t>Solution: Combinations</a:t>
            </a:r>
            <a:endParaRPr lang="en-US" dirty="0">
              <a:solidFill>
                <a:schemeClr val="accent3"/>
              </a:solidFill>
              <a:latin typeface="+mj-lt"/>
            </a:endParaRPr>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8798B2FF-4A6A-4BEE-ABA1-12468DBDFE0F}" type="slidenum">
              <a:rPr lang="en-US" smtClean="0"/>
              <a:pPr>
                <a:defRPr/>
              </a:pPr>
              <a:t>7</a:t>
            </a:fld>
            <a:endParaRPr lang="en-US"/>
          </a:p>
        </p:txBody>
      </p:sp>
      <p:grpSp>
        <p:nvGrpSpPr>
          <p:cNvPr id="87045" name="Group 9"/>
          <p:cNvGrpSpPr>
            <a:grpSpLocks/>
          </p:cNvGrpSpPr>
          <p:nvPr/>
        </p:nvGrpSpPr>
        <p:grpSpPr bwMode="auto">
          <a:xfrm>
            <a:off x="1290638" y="1714500"/>
            <a:ext cx="6300787" cy="3211513"/>
            <a:chOff x="1290638" y="1714500"/>
            <a:chExt cx="6300787" cy="3211513"/>
          </a:xfrm>
        </p:grpSpPr>
        <p:graphicFrame>
          <p:nvGraphicFramePr>
            <p:cNvPr id="87047" name="Object 2"/>
            <p:cNvGraphicFramePr>
              <a:graphicFrameLocks noChangeAspect="1"/>
            </p:cNvGraphicFramePr>
            <p:nvPr/>
          </p:nvGraphicFramePr>
          <p:xfrm>
            <a:off x="1290638" y="1714500"/>
            <a:ext cx="6300787" cy="3211513"/>
          </p:xfrm>
          <a:graphic>
            <a:graphicData uri="http://schemas.openxmlformats.org/presentationml/2006/ole">
              <mc:AlternateContent xmlns:mc="http://schemas.openxmlformats.org/markup-compatibility/2006">
                <mc:Choice xmlns:v="urn:schemas-microsoft-com:vml" Requires="v">
                  <p:oleObj spid="_x0000_s1031" name="Equation" r:id="rId3" imgW="2159000" imgH="1473200" progId="Equation.DSMT4">
                    <p:embed/>
                  </p:oleObj>
                </mc:Choice>
                <mc:Fallback>
                  <p:oleObj name="Equation" r:id="rId3" imgW="2159000" imgH="147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1714500"/>
                          <a:ext cx="6300787" cy="3211513"/>
                        </a:xfrm>
                        <a:prstGeom prst="rect">
                          <a:avLst/>
                        </a:prstGeom>
                        <a:noFill/>
                        <a:ln>
                          <a:noFill/>
                        </a:ln>
                        <a:effectLst/>
                        <a:extLst>
                          <a:ext uri="{909E8E84-426E-40DD-AFC4-6F175D3DCCD1}">
                            <a14:hiddenFill xmlns:a14="http://schemas.microsoft.com/office/drawing/2010/main">
                              <a:solidFill>
                                <a:srgbClr val="AECF9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9" name="Straight Connector 8"/>
            <p:cNvCxnSpPr/>
            <p:nvPr/>
          </p:nvCxnSpPr>
          <p:spPr>
            <a:xfrm rot="10800000" flipV="1">
              <a:off x="5021263" y="3617913"/>
              <a:ext cx="449262" cy="32543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3003550" y="4095750"/>
              <a:ext cx="449263" cy="32543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87046" name="Picture 8" descr="C:\Documents and Settings\Lyn\Local Settings\Temporary Internet Files\Content.IE5\QBYNAX2V\MCj03102620000[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7763" y="5181600"/>
            <a:ext cx="11652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287434"/>
      </p:ext>
    </p:extLst>
  </p:cSld>
  <p:clrMapOvr>
    <a:masterClrMapping/>
  </p:clrMapOvr>
  <p:transition spd="med">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Combinations</a:t>
            </a:r>
            <a:endParaRPr lang="en-US" dirty="0"/>
          </a:p>
        </p:txBody>
      </p:sp>
      <p:sp>
        <p:nvSpPr>
          <p:cNvPr id="3" name="Content Placeholder 2"/>
          <p:cNvSpPr>
            <a:spLocks noGrp="1"/>
          </p:cNvSpPr>
          <p:nvPr>
            <p:ph idx="1"/>
          </p:nvPr>
        </p:nvSpPr>
        <p:spPr/>
        <p:txBody>
          <a:bodyPr/>
          <a:lstStyle/>
          <a:p>
            <a:pPr marL="0" indent="0">
              <a:buNone/>
            </a:pPr>
            <a:r>
              <a:rPr lang="en-US" sz="2800" b="1" dirty="0"/>
              <a:t>Who screams for ice </a:t>
            </a:r>
            <a:r>
              <a:rPr lang="en-US" sz="2800" b="1" dirty="0" smtClean="0"/>
              <a:t>cream?</a:t>
            </a:r>
          </a:p>
          <a:p>
            <a:pPr marL="0" indent="0">
              <a:buNone/>
            </a:pPr>
            <a:endParaRPr lang="en-US" sz="2800" dirty="0"/>
          </a:p>
          <a:p>
            <a:pPr marL="0" indent="0">
              <a:buNone/>
            </a:pPr>
            <a:r>
              <a:rPr lang="en-US" sz="2800" dirty="0" smtClean="0"/>
              <a:t> </a:t>
            </a:r>
            <a:r>
              <a:rPr lang="en-US" sz="2800" dirty="0"/>
              <a:t>Mr. Starnes loves ice cream. The local ice-cream stand offers a triple-scoop dish of ice cream. The stand has 15 different ice-cream flavors, and Mr. Starnes always chooses three different flavors for his dish. How many different sets of three flavors can Mr. Starnes choose for his dish?</a:t>
            </a:r>
          </a:p>
          <a:p>
            <a:endParaRPr lang="en-US" sz="2800" dirty="0"/>
          </a:p>
        </p:txBody>
      </p:sp>
    </p:spTree>
    <p:extLst>
      <p:ext uri="{BB962C8B-B14F-4D97-AF65-F5344CB8AC3E}">
        <p14:creationId xmlns:p14="http://schemas.microsoft.com/office/powerpoint/2010/main" val="1767844251"/>
      </p:ext>
    </p:extLst>
  </p:cSld>
  <p:clrMapOvr>
    <a:masterClrMapping/>
  </p:clrMapOvr>
  <p:transition spd="med">
    <p:pull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and Probability</a:t>
            </a:r>
          </a:p>
        </p:txBody>
      </p:sp>
      <p:sp>
        <p:nvSpPr>
          <p:cNvPr id="3" name="Content Placeholder 2"/>
          <p:cNvSpPr>
            <a:spLocks noGrp="1"/>
          </p:cNvSpPr>
          <p:nvPr>
            <p:ph idx="1"/>
          </p:nvPr>
        </p:nvSpPr>
        <p:spPr>
          <a:xfrm>
            <a:off x="457200" y="1608320"/>
            <a:ext cx="8229600" cy="1048213"/>
          </a:xfrm>
        </p:spPr>
        <p:txBody>
          <a:bodyPr/>
          <a:lstStyle/>
          <a:p>
            <a:pPr marL="0" indent="0">
              <a:buNone/>
            </a:pPr>
            <a:r>
              <a:rPr lang="en-US" dirty="0"/>
              <a:t>The focus of this chapter is probability. Recall that when a chance process results </a:t>
            </a:r>
            <a:r>
              <a:rPr lang="en-US" dirty="0" smtClean="0"/>
              <a:t>in equally </a:t>
            </a:r>
            <a:r>
              <a:rPr lang="en-US" dirty="0"/>
              <a:t>likely outcomes, the probability that event A occurs </a:t>
            </a:r>
            <a:r>
              <a:rPr lang="en-US" dirty="0" smtClean="0"/>
              <a:t>is</a:t>
            </a:r>
            <a:endParaRPr lang="en-US" dirty="0"/>
          </a:p>
        </p:txBody>
      </p:sp>
      <p:pic>
        <p:nvPicPr>
          <p:cNvPr id="7" name="Picture 6" descr="An equation shows the probability of an event. The equation reads: P left parenthesis A right parenthesis equals ratio of number of outcomes in event A to the total number of outcomes in sample spa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3097" y="2656533"/>
            <a:ext cx="6238837" cy="836989"/>
          </a:xfrm>
          <a:prstGeom prst="rect">
            <a:avLst/>
          </a:prstGeom>
        </p:spPr>
      </p:pic>
      <p:sp>
        <p:nvSpPr>
          <p:cNvPr id="5" name="Content Placeholder 2"/>
          <p:cNvSpPr txBox="1">
            <a:spLocks/>
          </p:cNvSpPr>
          <p:nvPr/>
        </p:nvSpPr>
        <p:spPr bwMode="auto">
          <a:xfrm>
            <a:off x="457200" y="3675779"/>
            <a:ext cx="8229600" cy="111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dirty="0" smtClean="0"/>
              <a:t>You can use the multiplication counting principle and what you have learned about permutations and combinations to help count the number of outcomes.</a:t>
            </a:r>
            <a:endParaRPr lang="en-US" dirty="0"/>
          </a:p>
        </p:txBody>
      </p:sp>
    </p:spTree>
    <p:extLst>
      <p:ext uri="{BB962C8B-B14F-4D97-AF65-F5344CB8AC3E}">
        <p14:creationId xmlns:p14="http://schemas.microsoft.com/office/powerpoint/2010/main" val="257167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101600" y="274638"/>
            <a:ext cx="8853488" cy="469219"/>
          </a:xfrm>
        </p:spPr>
        <p:txBody>
          <a:bodyPr/>
          <a:lstStyle/>
          <a:p>
            <a:r>
              <a:rPr lang="en-US" altLang="en-US" dirty="0" smtClean="0">
                <a:solidFill>
                  <a:srgbClr val="83BB35"/>
                </a:solidFill>
              </a:rPr>
              <a:t> </a:t>
            </a:r>
            <a:r>
              <a:rPr lang="en-US" altLang="en-US" dirty="0">
                <a:solidFill>
                  <a:srgbClr val="83BB35"/>
                </a:solidFill>
              </a:rPr>
              <a:t>Probability Using the Fundamental Counting  Principle</a:t>
            </a:r>
            <a:br>
              <a:rPr lang="en-US" altLang="en-US" dirty="0">
                <a:solidFill>
                  <a:srgbClr val="83BB35"/>
                </a:solidFill>
              </a:rPr>
            </a:br>
            <a:r>
              <a:rPr lang="en-US" altLang="en-US" dirty="0" smtClean="0">
                <a:solidFill>
                  <a:srgbClr val="83BB35"/>
                </a:solidFill>
              </a:rPr>
              <a:t/>
            </a:r>
            <a:br>
              <a:rPr lang="en-US" altLang="en-US" dirty="0" smtClean="0">
                <a:solidFill>
                  <a:srgbClr val="83BB35"/>
                </a:solidFill>
              </a:rPr>
            </a:br>
            <a:r>
              <a:rPr lang="en-US" altLang="en-US" dirty="0" smtClean="0">
                <a:solidFill>
                  <a:srgbClr val="83BB35"/>
                </a:solidFill>
              </a:rPr>
              <a:t/>
            </a:r>
            <a:br>
              <a:rPr lang="en-US" altLang="en-US" dirty="0" smtClean="0">
                <a:solidFill>
                  <a:srgbClr val="83BB35"/>
                </a:solidFill>
              </a:rPr>
            </a:br>
            <a:r>
              <a:rPr lang="en-US" altLang="en-US" dirty="0" smtClean="0">
                <a:solidFill>
                  <a:srgbClr val="83BB35"/>
                </a:solidFill>
              </a:rPr>
              <a:t/>
            </a:r>
            <a:br>
              <a:rPr lang="en-US" altLang="en-US" dirty="0" smtClean="0">
                <a:solidFill>
                  <a:srgbClr val="83BB35"/>
                </a:solidFill>
              </a:rPr>
            </a:br>
            <a:endParaRPr lang="en-US" altLang="en-US" dirty="0" smtClean="0">
              <a:solidFill>
                <a:srgbClr val="83BB35"/>
              </a:solidFill>
            </a:endParaRPr>
          </a:p>
        </p:txBody>
      </p:sp>
      <p:sp>
        <p:nvSpPr>
          <p:cNvPr id="88067" name="Content Placeholder 2"/>
          <p:cNvSpPr>
            <a:spLocks noGrp="1"/>
          </p:cNvSpPr>
          <p:nvPr>
            <p:ph idx="1"/>
          </p:nvPr>
        </p:nvSpPr>
        <p:spPr>
          <a:xfrm>
            <a:off x="457200" y="1168400"/>
            <a:ext cx="8229600" cy="4470400"/>
          </a:xfrm>
        </p:spPr>
        <p:txBody>
          <a:bodyPr/>
          <a:lstStyle/>
          <a:p>
            <a:pPr marL="0" indent="0" eaLnBrk="1" hangingPunct="1">
              <a:buFont typeface="Arial" charset="0"/>
              <a:buNone/>
            </a:pPr>
            <a:endParaRPr lang="en-US" altLang="en-US" dirty="0" smtClean="0"/>
          </a:p>
          <a:p>
            <a:pPr marL="0" indent="0" eaLnBrk="1" hangingPunct="1">
              <a:buFont typeface="Arial" charset="0"/>
              <a:buNone/>
            </a:pPr>
            <a:r>
              <a:rPr lang="en-US" altLang="en-US" sz="2800" dirty="0" smtClean="0"/>
              <a:t>Your college identification number consists of 8 digits. Each digit can be 0 through 9 and each digit can be repeated. What is the probability of getting your college identification number when randomly generating eight digits?</a:t>
            </a:r>
          </a:p>
        </p:txBody>
      </p:sp>
      <p:sp>
        <p:nvSpPr>
          <p:cNvPr id="88068" name="Footer Placeholder 3"/>
          <p:cNvSpPr>
            <a:spLocks noGrp="1"/>
          </p:cNvSpPr>
          <p:nvPr>
            <p:ph type="ftr" sz="quarter" idx="4294967295"/>
          </p:nvPr>
        </p:nvSpPr>
        <p:spPr bwMode="auto">
          <a:xfrm>
            <a:off x="7050088"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algn="r" eaLnBrk="1" fontAlgn="base" hangingPunct="1">
              <a:spcBef>
                <a:spcPct val="0"/>
              </a:spcBef>
              <a:spcAft>
                <a:spcPct val="0"/>
              </a:spcAft>
              <a:buClrTx/>
              <a:buFontTx/>
              <a:buNone/>
            </a:pPr>
            <a:r>
              <a:rPr lang="en-US" altLang="en-US" sz="1400" b="1" smtClean="0">
                <a:solidFill>
                  <a:srgbClr val="CC3300"/>
                </a:solidFill>
                <a:latin typeface="Arial" charset="0"/>
                <a:ea typeface="ＭＳ Ｐゴシック" charset="-128"/>
              </a:rPr>
              <a:t>Larson/Farber 4th ed</a:t>
            </a:r>
          </a:p>
        </p:txBody>
      </p:sp>
      <p:sp>
        <p:nvSpPr>
          <p:cNvPr id="88069" name="Slide Number Placeholder 4"/>
          <p:cNvSpPr>
            <a:spLocks noGrp="1"/>
          </p:cNvSpPr>
          <p:nvPr>
            <p:ph type="sldNum" sz="quarter" idx="4294967295"/>
          </p:nvPr>
        </p:nvSpPr>
        <p:spPr bwMode="auto">
          <a:xfrm>
            <a:off x="6858000" y="6416675"/>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eaLnBrk="1" fontAlgn="base" hangingPunct="1">
              <a:spcBef>
                <a:spcPct val="0"/>
              </a:spcBef>
              <a:spcAft>
                <a:spcPct val="0"/>
              </a:spcAft>
              <a:buClrTx/>
              <a:buFontTx/>
              <a:buNone/>
            </a:pPr>
            <a:fld id="{AE6DF126-C9AA-4765-8F1B-34CAF845B209}" type="slidenum">
              <a:rPr lang="en-US" altLang="en-US" sz="1400" smtClean="0">
                <a:solidFill>
                  <a:srgbClr val="CC3300"/>
                </a:solidFill>
                <a:latin typeface="Arial" charset="0"/>
              </a:rPr>
              <a:pPr eaLnBrk="1" fontAlgn="base" hangingPunct="1">
                <a:spcBef>
                  <a:spcPct val="0"/>
                </a:spcBef>
                <a:spcAft>
                  <a:spcPct val="0"/>
                </a:spcAft>
                <a:buClrTx/>
                <a:buFontTx/>
                <a:buNone/>
              </a:pPr>
              <a:t>10</a:t>
            </a:fld>
            <a:endParaRPr lang="en-US" altLang="en-US" sz="1400" smtClean="0">
              <a:solidFill>
                <a:srgbClr val="CC3300"/>
              </a:solidFill>
              <a:latin typeface="Arial" charset="0"/>
            </a:endParaRPr>
          </a:p>
        </p:txBody>
      </p:sp>
      <p:pic>
        <p:nvPicPr>
          <p:cNvPr id="88070" name="Picture 10" descr="C:\Documents and Settings\Lyn\Local Settings\Temporary Internet Files\Content.IE5\TNMFU2EO\MCj0293142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25" y="5005388"/>
            <a:ext cx="13573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7728828"/>
      </p:ext>
    </p:extLst>
  </p:cSld>
  <p:clrMapOvr>
    <a:masterClrMapping/>
  </p:clrMapOvr>
  <p:transition spd="med">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127000" y="274638"/>
            <a:ext cx="8864600" cy="469219"/>
          </a:xfrm>
        </p:spPr>
        <p:txBody>
          <a:bodyPr/>
          <a:lstStyle/>
          <a:p>
            <a:r>
              <a:rPr lang="en-US" altLang="en-US" dirty="0" smtClean="0">
                <a:solidFill>
                  <a:srgbClr val="83BB35"/>
                </a:solidFill>
              </a:rPr>
              <a:t>Probability Using the Fundamental Counting Principle</a:t>
            </a:r>
          </a:p>
        </p:txBody>
      </p:sp>
      <p:sp>
        <p:nvSpPr>
          <p:cNvPr id="60419" name="Content Placeholder 2"/>
          <p:cNvSpPr>
            <a:spLocks noGrp="1"/>
          </p:cNvSpPr>
          <p:nvPr>
            <p:ph idx="1"/>
          </p:nvPr>
        </p:nvSpPr>
        <p:spPr>
          <a:xfrm>
            <a:off x="457200" y="990600"/>
            <a:ext cx="8229600" cy="3416300"/>
          </a:xfrm>
        </p:spPr>
        <p:txBody>
          <a:bodyPr/>
          <a:lstStyle/>
          <a:p>
            <a:pPr marL="0" indent="0">
              <a:buNone/>
            </a:pPr>
            <a:r>
              <a:rPr lang="en-US" altLang="en-US" sz="2800" dirty="0" smtClean="0">
                <a:solidFill>
                  <a:srgbClr val="92D050"/>
                </a:solidFill>
              </a:rPr>
              <a:t>SOLUTION:</a:t>
            </a:r>
            <a:endParaRPr lang="en-US" altLang="en-US" sz="2800" dirty="0">
              <a:solidFill>
                <a:srgbClr val="92D050"/>
              </a:solidFill>
            </a:endParaRPr>
          </a:p>
          <a:p>
            <a:r>
              <a:rPr lang="en-US" altLang="en-US" sz="2400" dirty="0" smtClean="0"/>
              <a:t>Each digit can be repeated</a:t>
            </a:r>
          </a:p>
          <a:p>
            <a:r>
              <a:rPr lang="en-US" altLang="en-US" sz="2400" dirty="0" smtClean="0"/>
              <a:t>There are 10 choices for each of the 8 digits</a:t>
            </a:r>
          </a:p>
          <a:p>
            <a:r>
              <a:rPr lang="en-US" altLang="en-US" sz="2400" dirty="0" smtClean="0"/>
              <a:t>Using the Fundamental Counting Principle, there are</a:t>
            </a:r>
          </a:p>
          <a:p>
            <a:pPr lvl="1">
              <a:buFont typeface="Wingdings" charset="2"/>
              <a:buNone/>
            </a:pPr>
            <a:r>
              <a:rPr lang="en-US" altLang="en-US" sz="2400" dirty="0" smtClean="0"/>
              <a:t>   10 ∙ 10 ∙ 10 ∙ 10 ∙ 10 ∙ 10 ∙ 10 ∙ 10 </a:t>
            </a:r>
          </a:p>
          <a:p>
            <a:pPr lvl="1">
              <a:buFont typeface="Wingdings" charset="2"/>
              <a:buNone/>
            </a:pPr>
            <a:r>
              <a:rPr lang="en-US" altLang="en-US" sz="2400" dirty="0" smtClean="0"/>
              <a:t>= 10</a:t>
            </a:r>
            <a:r>
              <a:rPr lang="en-US" altLang="en-US" sz="2400" baseline="30000" dirty="0" smtClean="0"/>
              <a:t>8</a:t>
            </a:r>
            <a:r>
              <a:rPr lang="en-US" altLang="en-US" sz="2400" dirty="0" smtClean="0"/>
              <a:t> = 100,000,000 possible identification numbers</a:t>
            </a:r>
          </a:p>
          <a:p>
            <a:r>
              <a:rPr lang="en-US" altLang="en-US" sz="2400" dirty="0" smtClean="0"/>
              <a:t>Only one of those numbers corresponds to your ID number</a:t>
            </a:r>
          </a:p>
          <a:p>
            <a:pPr>
              <a:buFont typeface="Arial" charset="0"/>
              <a:buNone/>
            </a:pPr>
            <a:endParaRPr lang="en-US" altLang="en-US" dirty="0" smtClean="0"/>
          </a:p>
        </p:txBody>
      </p:sp>
      <p:sp>
        <p:nvSpPr>
          <p:cNvPr id="89092" name="Footer Placeholder 3"/>
          <p:cNvSpPr>
            <a:spLocks noGrp="1"/>
          </p:cNvSpPr>
          <p:nvPr>
            <p:ph type="ftr" sz="quarter" idx="4294967295"/>
          </p:nvPr>
        </p:nvSpPr>
        <p:spPr bwMode="auto">
          <a:xfrm>
            <a:off x="6858000" y="5740399"/>
            <a:ext cx="2133600" cy="104140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algn="r" eaLnBrk="1" fontAlgn="base" hangingPunct="1">
              <a:spcBef>
                <a:spcPct val="0"/>
              </a:spcBef>
              <a:spcAft>
                <a:spcPct val="0"/>
              </a:spcAft>
              <a:buClrTx/>
              <a:buFontTx/>
              <a:buNone/>
            </a:pPr>
            <a:endParaRPr lang="en-US" altLang="en-US" sz="1200" i="0" dirty="0" smtClean="0">
              <a:solidFill>
                <a:schemeClr val="tx2"/>
              </a:solidFill>
              <a:ea typeface="ＭＳ Ｐゴシック" charset="-128"/>
            </a:endParaRPr>
          </a:p>
        </p:txBody>
      </p:sp>
      <p:sp>
        <p:nvSpPr>
          <p:cNvPr id="89093" name="Slide Number Placeholder 4"/>
          <p:cNvSpPr>
            <a:spLocks noGrp="1"/>
          </p:cNvSpPr>
          <p:nvPr>
            <p:ph type="sldNum" sz="quarter" idx="4294967295"/>
          </p:nvPr>
        </p:nvSpPr>
        <p:spPr bwMode="auto">
          <a:xfrm>
            <a:off x="6858000" y="6416675"/>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eaLnBrk="1" fontAlgn="base" hangingPunct="1">
              <a:spcBef>
                <a:spcPct val="0"/>
              </a:spcBef>
              <a:spcAft>
                <a:spcPct val="0"/>
              </a:spcAft>
              <a:buClrTx/>
              <a:buFontTx/>
              <a:buNone/>
            </a:pPr>
            <a:fld id="{F52AA446-E30A-4409-922E-FC5B9F445B93}" type="slidenum">
              <a:rPr lang="en-US" altLang="en-US" sz="2400" smtClean="0">
                <a:solidFill>
                  <a:schemeClr val="tx2"/>
                </a:solidFill>
              </a:rPr>
              <a:pPr eaLnBrk="1" fontAlgn="base" hangingPunct="1">
                <a:spcBef>
                  <a:spcPct val="0"/>
                </a:spcBef>
                <a:spcAft>
                  <a:spcPct val="0"/>
                </a:spcAft>
                <a:buClrTx/>
                <a:buFontTx/>
                <a:buNone/>
              </a:pPr>
              <a:t>11</a:t>
            </a:fld>
            <a:endParaRPr lang="en-US" altLang="en-US" sz="2400" smtClean="0">
              <a:solidFill>
                <a:schemeClr val="tx2"/>
              </a:solidFill>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2185560082"/>
              </p:ext>
            </p:extLst>
          </p:nvPr>
        </p:nvGraphicFramePr>
        <p:xfrm>
          <a:off x="4902200" y="4576762"/>
          <a:ext cx="1703388" cy="839787"/>
        </p:xfrm>
        <a:graphic>
          <a:graphicData uri="http://schemas.openxmlformats.org/presentationml/2006/ole">
            <mc:AlternateContent xmlns:mc="http://schemas.openxmlformats.org/markup-compatibility/2006">
              <mc:Choice xmlns:v="urn:schemas-microsoft-com:vml" Requires="v">
                <p:oleObj spid="_x0000_s2055" name="Equation" r:id="rId3" imgW="850531" imgH="418918" progId="Equation.DSMT4">
                  <p:embed/>
                </p:oleObj>
              </mc:Choice>
              <mc:Fallback>
                <p:oleObj name="Equation" r:id="rId3" imgW="850531" imgH="418918"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2200" y="4576762"/>
                        <a:ext cx="1703388" cy="83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p:cNvSpPr txBox="1">
            <a:spLocks noChangeArrowheads="1"/>
          </p:cNvSpPr>
          <p:nvPr/>
        </p:nvSpPr>
        <p:spPr bwMode="auto">
          <a:xfrm>
            <a:off x="1739900" y="4735513"/>
            <a:ext cx="39243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eaLnBrk="1" hangingPunct="1">
              <a:spcBef>
                <a:spcPct val="0"/>
              </a:spcBef>
              <a:buClrTx/>
              <a:buFontTx/>
              <a:buNone/>
            </a:pPr>
            <a:r>
              <a:rPr lang="en-US" altLang="en-US" i="1" dirty="0"/>
              <a:t>P</a:t>
            </a:r>
            <a:r>
              <a:rPr lang="en-US" altLang="en-US" dirty="0"/>
              <a:t>(your ID number) =</a:t>
            </a:r>
          </a:p>
        </p:txBody>
      </p:sp>
    </p:spTree>
    <p:extLst>
      <p:ext uri="{BB962C8B-B14F-4D97-AF65-F5344CB8AC3E}">
        <p14:creationId xmlns:p14="http://schemas.microsoft.com/office/powerpoint/2010/main" val="3847168859"/>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1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41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19">
                                            <p:txEl>
                                              <p:pRg st="6" end="6"/>
                                            </p:txEl>
                                          </p:spTgt>
                                        </p:tgtEl>
                                        <p:attrNameLst>
                                          <p:attrName>style.visibility</p:attrName>
                                        </p:attrNameLst>
                                      </p:cBhvr>
                                      <p:to>
                                        <p:strVal val="visible"/>
                                      </p:to>
                                    </p:set>
                                  </p:childTnLst>
                                </p:cTn>
                              </p:par>
                            </p:childTnLst>
                          </p:cTn>
                        </p:par>
                        <p:par>
                          <p:cTn id="19" fill="hold" nodeType="afterGroup">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From counting to probability</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sz="2800" b="1" dirty="0"/>
              <a:t>What else is there for lunch</a:t>
            </a:r>
            <a:r>
              <a:rPr lang="en-US" sz="2800" b="1" dirty="0" smtClean="0"/>
              <a:t>?</a:t>
            </a:r>
          </a:p>
          <a:p>
            <a:pPr marL="0" indent="0">
              <a:buNone/>
            </a:pPr>
            <a:endParaRPr lang="en-US" sz="2800" dirty="0"/>
          </a:p>
          <a:p>
            <a:pPr marL="0" indent="0">
              <a:buNone/>
            </a:pPr>
            <a:r>
              <a:rPr lang="en-US" sz="2800" dirty="0" smtClean="0"/>
              <a:t> </a:t>
            </a:r>
            <a:r>
              <a:rPr lang="en-US" sz="2800" dirty="0"/>
              <a:t>Your school cafeteria has purchased enough food for 12 different lunches over the next few weeks, 5 of which include some sort of pasta. Due to a holiday on Monday, there are only 4 school days this week. The cafeteria workers plan to randomly select 4 different lunches from the 12 lunches to serve this week. What is the probability that all 4 meals this week will include pasta?</a:t>
            </a:r>
          </a:p>
          <a:p>
            <a:endParaRPr lang="en-US" dirty="0"/>
          </a:p>
        </p:txBody>
      </p:sp>
    </p:spTree>
    <p:extLst>
      <p:ext uri="{BB962C8B-B14F-4D97-AF65-F5344CB8AC3E}">
        <p14:creationId xmlns:p14="http://schemas.microsoft.com/office/powerpoint/2010/main" val="3047837487"/>
      </p:ext>
    </p:extLst>
  </p:cSld>
  <p:clrMapOvr>
    <a:masterClrMapping/>
  </p:clrMapOvr>
  <p:transition spd="med">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6972"/>
            <a:ext cx="2302184" cy="377908"/>
          </a:xfrm>
          <a:solidFill>
            <a:srgbClr val="4E9B58"/>
          </a:solidFill>
        </p:spPr>
        <p:txBody>
          <a:bodyPr/>
          <a:lstStyle/>
          <a:p>
            <a:r>
              <a:rPr lang="en-US" sz="2000" b="1" dirty="0" smtClean="0">
                <a:solidFill>
                  <a:schemeClr val="bg1"/>
                </a:solidFill>
                <a:latin typeface="Helvetica Neue"/>
                <a:cs typeface="Helvetica Neue"/>
              </a:rPr>
              <a:t>LESSON APP 4.8</a:t>
            </a:r>
            <a:endParaRPr lang="en-US" sz="2000" b="1" dirty="0">
              <a:solidFill>
                <a:schemeClr val="bg1"/>
              </a:solidFill>
              <a:latin typeface="Helvetica Neue"/>
              <a:cs typeface="Helvetica Neue"/>
            </a:endParaRPr>
          </a:p>
        </p:txBody>
      </p:sp>
      <p:sp>
        <p:nvSpPr>
          <p:cNvPr id="4" name="TextBox 3"/>
          <p:cNvSpPr txBox="1"/>
          <p:nvPr/>
        </p:nvSpPr>
        <p:spPr>
          <a:xfrm>
            <a:off x="2840304" y="345548"/>
            <a:ext cx="6190602" cy="400110"/>
          </a:xfrm>
          <a:prstGeom prst="rect">
            <a:avLst/>
          </a:prstGeom>
          <a:noFill/>
        </p:spPr>
        <p:txBody>
          <a:bodyPr wrap="square" rtlCol="0">
            <a:spAutoFit/>
          </a:bodyPr>
          <a:lstStyle/>
          <a:p>
            <a:r>
              <a:rPr lang="en-US" sz="2000" b="1" dirty="0">
                <a:solidFill>
                  <a:srgbClr val="133176"/>
                </a:solidFill>
                <a:latin typeface="Helvetica Neue"/>
                <a:cs typeface="Helvetica Neue"/>
              </a:rPr>
              <a:t>How many ways </a:t>
            </a:r>
            <a:r>
              <a:rPr lang="en-US" sz="2000" b="1" dirty="0" smtClean="0">
                <a:solidFill>
                  <a:srgbClr val="133176"/>
                </a:solidFill>
                <a:latin typeface="Helvetica Neue"/>
                <a:cs typeface="Helvetica Neue"/>
              </a:rPr>
              <a:t>can </a:t>
            </a:r>
            <a:r>
              <a:rPr lang="en-US" sz="2000" b="1" dirty="0">
                <a:solidFill>
                  <a:srgbClr val="133176"/>
                </a:solidFill>
                <a:latin typeface="Helvetica Neue"/>
                <a:cs typeface="Helvetica Neue"/>
              </a:rPr>
              <a:t>you set up an iPod </a:t>
            </a:r>
            <a:r>
              <a:rPr lang="en-US" sz="2000" b="1" dirty="0" smtClean="0">
                <a:solidFill>
                  <a:srgbClr val="133176"/>
                </a:solidFill>
                <a:latin typeface="Helvetica Neue"/>
                <a:cs typeface="Helvetica Neue"/>
              </a:rPr>
              <a:t>playlist</a:t>
            </a:r>
            <a:r>
              <a:rPr lang="en-US" sz="2000" b="1" dirty="0">
                <a:solidFill>
                  <a:srgbClr val="133176"/>
                </a:solidFill>
                <a:latin typeface="Helvetica Neue"/>
                <a:cs typeface="Helvetica Neue"/>
              </a:rPr>
              <a:t>?</a:t>
            </a:r>
          </a:p>
        </p:txBody>
      </p:sp>
      <p:sp>
        <p:nvSpPr>
          <p:cNvPr id="15" name="Content Placeholder 2"/>
          <p:cNvSpPr txBox="1">
            <a:spLocks/>
          </p:cNvSpPr>
          <p:nvPr/>
        </p:nvSpPr>
        <p:spPr bwMode="auto">
          <a:xfrm>
            <a:off x="457200" y="932290"/>
            <a:ext cx="8269462" cy="111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Janine wants to set up a play list with 8 songs on her iPod. She has 50 songs to choose from, including 15 songs by One Direction. Janine’s iPod won’t allow any song to appear more than once in a </a:t>
            </a:r>
            <a:r>
              <a:rPr lang="en-US" dirty="0" smtClean="0"/>
              <a:t>play list. </a:t>
            </a:r>
            <a:endParaRPr lang="en-US" dirty="0"/>
          </a:p>
        </p:txBody>
      </p:sp>
      <p:sp>
        <p:nvSpPr>
          <p:cNvPr id="9" name="Content Placeholder 2"/>
          <p:cNvSpPr txBox="1">
            <a:spLocks/>
          </p:cNvSpPr>
          <p:nvPr/>
        </p:nvSpPr>
        <p:spPr bwMode="auto">
          <a:xfrm>
            <a:off x="457200" y="2048929"/>
            <a:ext cx="8269462" cy="136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Clr>
                <a:srgbClr val="008000"/>
              </a:buClr>
              <a:buFont typeface="+mj-lt"/>
              <a:buAutoNum type="arabicPeriod"/>
            </a:pPr>
            <a:r>
              <a:rPr lang="en-US" dirty="0"/>
              <a:t>How many different sets of 8 songs are possible for Janine’s play list? Assume that the order of the songs doesn’t matter</a:t>
            </a:r>
            <a:r>
              <a:rPr lang="en-US" dirty="0" smtClean="0"/>
              <a:t>.</a:t>
            </a:r>
          </a:p>
          <a:p>
            <a:pPr marL="0" indent="0">
              <a:buClr>
                <a:srgbClr val="008000"/>
              </a:buClr>
              <a:buNone/>
            </a:pPr>
            <a:endParaRPr lang="en-US" dirty="0"/>
          </a:p>
          <a:p>
            <a:pPr marL="0" indent="0">
              <a:buClr>
                <a:srgbClr val="008000"/>
              </a:buClr>
              <a:buNone/>
            </a:pPr>
            <a:r>
              <a:rPr lang="en-US" dirty="0" smtClean="0"/>
              <a:t>2.    How </a:t>
            </a:r>
            <a:r>
              <a:rPr lang="en-US" dirty="0"/>
              <a:t>many 8-song play lists contain no songs by One Direction</a:t>
            </a:r>
            <a:r>
              <a:rPr lang="en-US" dirty="0" smtClean="0"/>
              <a:t>?</a:t>
            </a:r>
          </a:p>
        </p:txBody>
      </p:sp>
      <p:sp>
        <p:nvSpPr>
          <p:cNvPr id="6" name="Content Placeholder 2"/>
          <p:cNvSpPr txBox="1">
            <a:spLocks/>
          </p:cNvSpPr>
          <p:nvPr/>
        </p:nvSpPr>
        <p:spPr bwMode="auto">
          <a:xfrm>
            <a:off x="457200" y="3761982"/>
            <a:ext cx="8269462" cy="77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Suppose Janine decides to let her iPod select an 8-song play list at random.</a:t>
            </a:r>
          </a:p>
        </p:txBody>
      </p:sp>
      <p:sp>
        <p:nvSpPr>
          <p:cNvPr id="7" name="Content Placeholder 2"/>
          <p:cNvSpPr txBox="1">
            <a:spLocks/>
          </p:cNvSpPr>
          <p:nvPr/>
        </p:nvSpPr>
        <p:spPr bwMode="auto">
          <a:xfrm>
            <a:off x="357872" y="4763073"/>
            <a:ext cx="8269462" cy="113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Clr>
                <a:srgbClr val="008000"/>
              </a:buClr>
              <a:buFont typeface="+mj-lt"/>
              <a:buAutoNum type="arabicPeriod" startAt="3"/>
            </a:pPr>
            <a:r>
              <a:rPr lang="en-US" dirty="0" smtClean="0"/>
              <a:t>What’s </a:t>
            </a:r>
            <a:r>
              <a:rPr lang="en-US" dirty="0"/>
              <a:t>the probability that none of the 8 songs is by One Direction</a:t>
            </a:r>
            <a:r>
              <a:rPr lang="en-US" dirty="0" smtClean="0"/>
              <a:t>?</a:t>
            </a:r>
          </a:p>
          <a:p>
            <a:pPr marL="0" indent="0">
              <a:buClr>
                <a:srgbClr val="008000"/>
              </a:buClr>
              <a:buNone/>
            </a:pPr>
            <a:endParaRPr lang="en-US" dirty="0"/>
          </a:p>
          <a:p>
            <a:pPr marL="0" indent="0">
              <a:buClr>
                <a:srgbClr val="008000"/>
              </a:buClr>
              <a:buNone/>
            </a:pPr>
            <a:r>
              <a:rPr lang="en-US" dirty="0" smtClean="0"/>
              <a:t>4.   Find </a:t>
            </a:r>
            <a:r>
              <a:rPr lang="en-US" dirty="0"/>
              <a:t>the probability that exactly 2 of the </a:t>
            </a:r>
            <a:r>
              <a:rPr lang="en-US" dirty="0" smtClean="0"/>
              <a:t>8 songs </a:t>
            </a:r>
            <a:r>
              <a:rPr lang="en-US" dirty="0"/>
              <a:t>on the play list are by One Direction.</a:t>
            </a:r>
          </a:p>
        </p:txBody>
      </p:sp>
    </p:spTree>
    <p:extLst>
      <p:ext uri="{BB962C8B-B14F-4D97-AF65-F5344CB8AC3E}">
        <p14:creationId xmlns:p14="http://schemas.microsoft.com/office/powerpoint/2010/main" val="275177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solidFill>
                  <a:schemeClr val="accent3"/>
                </a:solidFill>
                <a:latin typeface="+mj-lt"/>
              </a:rPr>
              <a:t>Example: Finding Probabilities</a:t>
            </a:r>
            <a:endParaRPr lang="en-US" dirty="0">
              <a:solidFill>
                <a:schemeClr val="accent3"/>
              </a:solidFill>
              <a:latin typeface="+mj-lt"/>
            </a:endParaRPr>
          </a:p>
        </p:txBody>
      </p:sp>
      <p:sp>
        <p:nvSpPr>
          <p:cNvPr id="6" name="Content Placeholder 5"/>
          <p:cNvSpPr>
            <a:spLocks noGrp="1"/>
          </p:cNvSpPr>
          <p:nvPr>
            <p:ph idx="1"/>
          </p:nvPr>
        </p:nvSpPr>
        <p:spPr>
          <a:xfrm>
            <a:off x="457200" y="1206500"/>
            <a:ext cx="8229600" cy="2333625"/>
          </a:xfrm>
        </p:spPr>
        <p:txBody>
          <a:bodyPr/>
          <a:lstStyle/>
          <a:p>
            <a:pPr marL="0" indent="0">
              <a:buFont typeface="Arial" charset="0"/>
              <a:buNone/>
              <a:defRPr/>
            </a:pPr>
            <a:r>
              <a:rPr lang="en-US" sz="2800" dirty="0" smtClean="0"/>
              <a:t>A food manufacturer is analyzing a sample of 400 corn kernels for the presence of a toxin. In this sample, three kernels have dangerously high levels of the toxin. If four kernels are randomly selected from the sample,  what is the probability that exactly one kernel contains a dangerously high level of the toxin?</a:t>
            </a:r>
          </a:p>
          <a:p>
            <a:pPr>
              <a:buFont typeface="Arial" charset="0"/>
              <a:buNone/>
              <a:defRPr/>
            </a:pPr>
            <a:endParaRPr lang="en-US" sz="2800" dirty="0"/>
          </a:p>
        </p:txBody>
      </p:sp>
      <p:sp>
        <p:nvSpPr>
          <p:cNvPr id="3" name="Footer Placeholder 2"/>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4" name="Slide Number Placeholder 3"/>
          <p:cNvSpPr>
            <a:spLocks noGrp="1"/>
          </p:cNvSpPr>
          <p:nvPr>
            <p:ph type="sldNum" sz="quarter" idx="4294967295"/>
          </p:nvPr>
        </p:nvSpPr>
        <p:spPr>
          <a:xfrm>
            <a:off x="6858000" y="6416675"/>
            <a:ext cx="2133600" cy="365125"/>
          </a:xfrm>
          <a:prstGeom prst="rect">
            <a:avLst/>
          </a:prstGeom>
        </p:spPr>
        <p:txBody>
          <a:bodyPr/>
          <a:lstStyle/>
          <a:p>
            <a:pPr>
              <a:defRPr/>
            </a:pPr>
            <a:fld id="{35B013A5-96FB-4FB8-ACB0-76FF950A510D}" type="slidenum">
              <a:rPr lang="en-US" smtClean="0"/>
              <a:pPr>
                <a:defRPr/>
              </a:pPr>
              <a:t>14</a:t>
            </a:fld>
            <a:endParaRPr lang="en-US"/>
          </a:p>
        </p:txBody>
      </p:sp>
      <p:pic>
        <p:nvPicPr>
          <p:cNvPr id="94214" name="Picture 3" descr="C:\Documents and Settings\Lyn\Local Settings\Temporary Internet Files\Content.IE5\4PW9QZ0D\MCFD01091_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8288" y="3863975"/>
            <a:ext cx="5969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48723"/>
      </p:ext>
    </p:extLst>
  </p:cSld>
  <p:clrMapOvr>
    <a:masterClrMapping/>
  </p:clrMapOvr>
  <p:transition spd="med">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solidFill>
                  <a:schemeClr val="accent3"/>
                </a:solidFill>
                <a:latin typeface="+mj-lt"/>
              </a:rPr>
              <a:t>Solution: Finding Probabilities</a:t>
            </a:r>
            <a:endParaRPr lang="en-US" dirty="0">
              <a:solidFill>
                <a:schemeClr val="accent3"/>
              </a:solidFill>
              <a:latin typeface="+mj-lt"/>
            </a:endParaRPr>
          </a:p>
        </p:txBody>
      </p:sp>
      <p:sp>
        <p:nvSpPr>
          <p:cNvPr id="6" name="Content Placeholder 5"/>
          <p:cNvSpPr>
            <a:spLocks noGrp="1"/>
          </p:cNvSpPr>
          <p:nvPr>
            <p:ph idx="1"/>
          </p:nvPr>
        </p:nvSpPr>
        <p:spPr>
          <a:xfrm>
            <a:off x="436563" y="1408113"/>
            <a:ext cx="8229600" cy="4865687"/>
          </a:xfrm>
        </p:spPr>
        <p:txBody>
          <a:bodyPr/>
          <a:lstStyle/>
          <a:p>
            <a:pPr marL="233363" indent="-233363"/>
            <a:r>
              <a:rPr lang="en-US" altLang="en-US" sz="2400" dirty="0" smtClean="0"/>
              <a:t>The possible number of ways of choosing one toxic kernel out of three toxic kernels is </a:t>
            </a:r>
          </a:p>
          <a:p>
            <a:pPr marL="233363" indent="-233363">
              <a:buFont typeface="Arial" charset="0"/>
              <a:buNone/>
            </a:pPr>
            <a:r>
              <a:rPr lang="en-US" altLang="en-US" sz="2400" baseline="-25000" dirty="0" smtClean="0"/>
              <a:t>		</a:t>
            </a:r>
            <a:r>
              <a:rPr lang="en-US" altLang="en-US" sz="2400" baseline="-25000" dirty="0" smtClean="0">
                <a:solidFill>
                  <a:schemeClr val="accent2"/>
                </a:solidFill>
              </a:rPr>
              <a:t>3</a:t>
            </a:r>
            <a:r>
              <a:rPr lang="en-US" altLang="en-US" sz="2400" dirty="0" smtClean="0">
                <a:solidFill>
                  <a:schemeClr val="accent2"/>
                </a:solidFill>
              </a:rPr>
              <a:t>C</a:t>
            </a:r>
            <a:r>
              <a:rPr lang="en-US" altLang="en-US" sz="2400" baseline="-25000" dirty="0" smtClean="0">
                <a:solidFill>
                  <a:schemeClr val="accent2"/>
                </a:solidFill>
              </a:rPr>
              <a:t>1</a:t>
            </a:r>
            <a:r>
              <a:rPr lang="en-US" altLang="en-US" sz="2400" dirty="0" smtClean="0">
                <a:solidFill>
                  <a:schemeClr val="accent2"/>
                </a:solidFill>
              </a:rPr>
              <a:t> = 3</a:t>
            </a:r>
            <a:endParaRPr lang="en-US" altLang="en-US" sz="2400" dirty="0" smtClean="0"/>
          </a:p>
          <a:p>
            <a:pPr marL="233363" indent="-233363"/>
            <a:r>
              <a:rPr lang="en-US" altLang="en-US" sz="2400" dirty="0" smtClean="0"/>
              <a:t>The possible number of ways of choosing three nontoxic kernels from 397 nontoxic kernels is </a:t>
            </a:r>
          </a:p>
          <a:p>
            <a:pPr marL="233363" lvl="2" indent="-233363">
              <a:buFont typeface="Arial" charset="0"/>
              <a:buNone/>
            </a:pPr>
            <a:r>
              <a:rPr lang="en-US" altLang="en-US" sz="2400" baseline="-25000" dirty="0" smtClean="0">
                <a:solidFill>
                  <a:schemeClr val="accent2"/>
                </a:solidFill>
              </a:rPr>
              <a:t>		397</a:t>
            </a:r>
            <a:r>
              <a:rPr lang="en-US" altLang="en-US" sz="2400" dirty="0" smtClean="0">
                <a:solidFill>
                  <a:schemeClr val="accent2"/>
                </a:solidFill>
              </a:rPr>
              <a:t>C</a:t>
            </a:r>
            <a:r>
              <a:rPr lang="en-US" altLang="en-US" sz="2400" baseline="-25000" dirty="0" smtClean="0">
                <a:solidFill>
                  <a:schemeClr val="accent2"/>
                </a:solidFill>
              </a:rPr>
              <a:t>3</a:t>
            </a:r>
            <a:r>
              <a:rPr lang="en-US" altLang="en-US" sz="2400" dirty="0" smtClean="0">
                <a:solidFill>
                  <a:schemeClr val="accent2"/>
                </a:solidFill>
              </a:rPr>
              <a:t> = 10,349,790</a:t>
            </a:r>
          </a:p>
          <a:p>
            <a:pPr marL="233363" indent="-233363"/>
            <a:r>
              <a:rPr lang="en-US" altLang="en-US" sz="2400" dirty="0" smtClean="0"/>
              <a:t>Using the Multiplication Rule, the number of ways of choosing one toxic kernel and three nontoxic kernels is</a:t>
            </a:r>
          </a:p>
          <a:p>
            <a:pPr marL="633413" lvl="1" indent="-233363">
              <a:buFont typeface="Wingdings" charset="2"/>
              <a:buNone/>
            </a:pPr>
            <a:r>
              <a:rPr lang="en-US" altLang="en-US" sz="2400" baseline="-25000" dirty="0" smtClean="0">
                <a:solidFill>
                  <a:schemeClr val="accent2"/>
                </a:solidFill>
              </a:rPr>
              <a:t>		3</a:t>
            </a:r>
            <a:r>
              <a:rPr lang="en-US" altLang="en-US" sz="2400" dirty="0" smtClean="0">
                <a:solidFill>
                  <a:schemeClr val="accent2"/>
                </a:solidFill>
              </a:rPr>
              <a:t>C</a:t>
            </a:r>
            <a:r>
              <a:rPr lang="en-US" altLang="en-US" sz="2400" baseline="-25000" dirty="0" smtClean="0">
                <a:solidFill>
                  <a:schemeClr val="accent2"/>
                </a:solidFill>
              </a:rPr>
              <a:t>1 </a:t>
            </a:r>
            <a:r>
              <a:rPr lang="en-US" altLang="en-US" sz="2400" dirty="0" smtClean="0">
                <a:solidFill>
                  <a:schemeClr val="accent2"/>
                </a:solidFill>
              </a:rPr>
              <a:t>∙ </a:t>
            </a:r>
            <a:r>
              <a:rPr lang="en-US" altLang="en-US" sz="2400" baseline="-25000" dirty="0" smtClean="0">
                <a:solidFill>
                  <a:schemeClr val="accent2"/>
                </a:solidFill>
              </a:rPr>
              <a:t>397</a:t>
            </a:r>
            <a:r>
              <a:rPr lang="en-US" altLang="en-US" sz="2400" dirty="0" smtClean="0">
                <a:solidFill>
                  <a:schemeClr val="accent2"/>
                </a:solidFill>
              </a:rPr>
              <a:t>C</a:t>
            </a:r>
            <a:r>
              <a:rPr lang="en-US" altLang="en-US" sz="2400" baseline="-25000" dirty="0" smtClean="0">
                <a:solidFill>
                  <a:schemeClr val="accent2"/>
                </a:solidFill>
              </a:rPr>
              <a:t>3</a:t>
            </a:r>
            <a:r>
              <a:rPr lang="en-US" altLang="en-US" sz="2400" dirty="0" smtClean="0">
                <a:solidFill>
                  <a:schemeClr val="accent2"/>
                </a:solidFill>
              </a:rPr>
              <a:t> = 3 ∙ 10,349,790 3 = 31,049,370</a:t>
            </a:r>
            <a:endParaRPr lang="en-US" altLang="en-US" sz="2400" dirty="0" smtClean="0"/>
          </a:p>
          <a:p>
            <a:pPr marL="633413" lvl="1" indent="-233363"/>
            <a:endParaRPr lang="en-US" altLang="en-US" dirty="0" smtClean="0"/>
          </a:p>
        </p:txBody>
      </p:sp>
      <p:sp>
        <p:nvSpPr>
          <p:cNvPr id="3" name="Footer Placeholder 2"/>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4" name="Slide Number Placeholder 3"/>
          <p:cNvSpPr>
            <a:spLocks noGrp="1"/>
          </p:cNvSpPr>
          <p:nvPr>
            <p:ph type="sldNum" sz="quarter" idx="4294967295"/>
          </p:nvPr>
        </p:nvSpPr>
        <p:spPr>
          <a:xfrm>
            <a:off x="6858000" y="6416675"/>
            <a:ext cx="2133600" cy="365125"/>
          </a:xfrm>
          <a:prstGeom prst="rect">
            <a:avLst/>
          </a:prstGeom>
        </p:spPr>
        <p:txBody>
          <a:bodyPr/>
          <a:lstStyle/>
          <a:p>
            <a:pPr>
              <a:defRPr/>
            </a:pPr>
            <a:fld id="{61328FEF-C9A9-4D97-8B2E-C6D8321A3D9E}" type="slidenum">
              <a:rPr lang="en-US" smtClean="0"/>
              <a:pPr>
                <a:defRPr/>
              </a:pPr>
              <a:t>15</a:t>
            </a:fld>
            <a:endParaRPr lang="en-US"/>
          </a:p>
        </p:txBody>
      </p:sp>
      <p:pic>
        <p:nvPicPr>
          <p:cNvPr id="95238" name="Picture 3" descr="C:\Documents and Settings\Lyn\Local Settings\Temporary Internet Files\Content.IE5\4PW9QZ0D\MCFD01091_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1350" y="4433093"/>
            <a:ext cx="5969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250208"/>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solidFill>
                  <a:schemeClr val="accent3"/>
                </a:solidFill>
                <a:latin typeface="+mj-lt"/>
              </a:rPr>
              <a:t>Solution: Finding Probabilities</a:t>
            </a:r>
            <a:endParaRPr lang="en-US" dirty="0">
              <a:solidFill>
                <a:schemeClr val="accent3"/>
              </a:solidFill>
              <a:latin typeface="+mj-lt"/>
            </a:endParaRPr>
          </a:p>
        </p:txBody>
      </p:sp>
      <p:sp>
        <p:nvSpPr>
          <p:cNvPr id="6" name="Content Placeholder 5"/>
          <p:cNvSpPr>
            <a:spLocks noGrp="1"/>
          </p:cNvSpPr>
          <p:nvPr>
            <p:ph idx="1"/>
          </p:nvPr>
        </p:nvSpPr>
        <p:spPr>
          <a:xfrm>
            <a:off x="457200" y="1016000"/>
            <a:ext cx="8229600" cy="2917825"/>
          </a:xfrm>
        </p:spPr>
        <p:txBody>
          <a:bodyPr/>
          <a:lstStyle/>
          <a:p>
            <a:r>
              <a:rPr lang="en-US" altLang="en-US" sz="2400" dirty="0" smtClean="0"/>
              <a:t>The number of possible ways of choosing 4 kernels from 400 kernels is</a:t>
            </a:r>
          </a:p>
          <a:p>
            <a:pPr>
              <a:buFont typeface="Arial" charset="0"/>
              <a:buNone/>
            </a:pPr>
            <a:r>
              <a:rPr lang="en-US" altLang="en-US" sz="2400" dirty="0" smtClean="0"/>
              <a:t>		</a:t>
            </a:r>
            <a:r>
              <a:rPr lang="en-US" altLang="en-US" sz="2400" baseline="-25000" dirty="0" smtClean="0">
                <a:solidFill>
                  <a:schemeClr val="accent2"/>
                </a:solidFill>
              </a:rPr>
              <a:t>400</a:t>
            </a:r>
            <a:r>
              <a:rPr lang="en-US" altLang="en-US" sz="2400" dirty="0" smtClean="0">
                <a:solidFill>
                  <a:schemeClr val="accent2"/>
                </a:solidFill>
              </a:rPr>
              <a:t>C</a:t>
            </a:r>
            <a:r>
              <a:rPr lang="en-US" altLang="en-US" sz="2400" baseline="-25000" dirty="0" smtClean="0">
                <a:solidFill>
                  <a:schemeClr val="accent2"/>
                </a:solidFill>
              </a:rPr>
              <a:t>4</a:t>
            </a:r>
            <a:r>
              <a:rPr lang="en-US" altLang="en-US" sz="2400" dirty="0" smtClean="0">
                <a:solidFill>
                  <a:schemeClr val="accent2"/>
                </a:solidFill>
              </a:rPr>
              <a:t> = 1,050,739,900</a:t>
            </a:r>
          </a:p>
          <a:p>
            <a:pPr>
              <a:buFont typeface="Arial" charset="0"/>
              <a:buNone/>
            </a:pPr>
            <a:endParaRPr lang="en-US" altLang="en-US" sz="2400" dirty="0" smtClean="0"/>
          </a:p>
          <a:p>
            <a:r>
              <a:rPr lang="en-US" altLang="en-US" sz="2400" dirty="0" smtClean="0"/>
              <a:t>The probability of selecting exactly 1 toxic kernel is</a:t>
            </a:r>
          </a:p>
        </p:txBody>
      </p:sp>
      <p:sp>
        <p:nvSpPr>
          <p:cNvPr id="3" name="Footer Placeholder 2"/>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4" name="Slide Number Placeholder 3"/>
          <p:cNvSpPr>
            <a:spLocks noGrp="1"/>
          </p:cNvSpPr>
          <p:nvPr>
            <p:ph type="sldNum" sz="quarter" idx="4294967295"/>
          </p:nvPr>
        </p:nvSpPr>
        <p:spPr>
          <a:xfrm>
            <a:off x="6858000" y="6416675"/>
            <a:ext cx="2133600" cy="365125"/>
          </a:xfrm>
          <a:prstGeom prst="rect">
            <a:avLst/>
          </a:prstGeom>
        </p:spPr>
        <p:txBody>
          <a:bodyPr/>
          <a:lstStyle/>
          <a:p>
            <a:pPr>
              <a:defRPr/>
            </a:pPr>
            <a:fld id="{A941AC23-35E8-40A7-8841-B2D6EE50C909}" type="slidenum">
              <a:rPr lang="en-US" smtClean="0"/>
              <a:pPr>
                <a:defRPr/>
              </a:pPr>
              <a:t>16</a:t>
            </a:fld>
            <a:endParaRPr lang="en-US"/>
          </a:p>
        </p:txBody>
      </p:sp>
      <p:graphicFrame>
        <p:nvGraphicFramePr>
          <p:cNvPr id="12" name="Object 3"/>
          <p:cNvGraphicFramePr>
            <a:graphicFrameLocks noChangeAspect="1"/>
          </p:cNvGraphicFramePr>
          <p:nvPr>
            <p:extLst>
              <p:ext uri="{D42A27DB-BD31-4B8C-83A1-F6EECF244321}">
                <p14:modId xmlns:p14="http://schemas.microsoft.com/office/powerpoint/2010/main" val="3739759628"/>
              </p:ext>
            </p:extLst>
          </p:nvPr>
        </p:nvGraphicFramePr>
        <p:xfrm>
          <a:off x="1155700" y="3528218"/>
          <a:ext cx="6254750" cy="2005013"/>
        </p:xfrm>
        <a:graphic>
          <a:graphicData uri="http://schemas.openxmlformats.org/presentationml/2006/ole">
            <mc:AlternateContent xmlns:mc="http://schemas.openxmlformats.org/markup-compatibility/2006">
              <mc:Choice xmlns:v="urn:schemas-microsoft-com:vml" Requires="v">
                <p:oleObj spid="_x0000_s4101" name="Equation" r:id="rId3" imgW="2692400" imgH="863600" progId="Equation.DSMT4">
                  <p:embed/>
                </p:oleObj>
              </mc:Choice>
              <mc:Fallback>
                <p:oleObj name="Equation" r:id="rId3" imgW="2692400" imgH="863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5700" y="3528218"/>
                        <a:ext cx="6254750" cy="2005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96263" name="Picture 3" descr="C:\Documents and Settings\Lyn\Local Settings\Temporary Internet Files\Content.IE5\4PW9QZ0D\MCFD01091_0000[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6088" y="4321175"/>
            <a:ext cx="5969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2862973"/>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Finding probabilities with </a:t>
            </a:r>
            <a:r>
              <a:rPr lang="en-US" b="1" dirty="0" smtClean="0"/>
              <a:t>combination</a:t>
            </a:r>
            <a:endParaRPr lang="en-US" dirty="0"/>
          </a:p>
        </p:txBody>
      </p:sp>
      <p:sp>
        <p:nvSpPr>
          <p:cNvPr id="3" name="Content Placeholder 2"/>
          <p:cNvSpPr>
            <a:spLocks noGrp="1"/>
          </p:cNvSpPr>
          <p:nvPr>
            <p:ph idx="1"/>
          </p:nvPr>
        </p:nvSpPr>
        <p:spPr>
          <a:xfrm>
            <a:off x="457200" y="914400"/>
            <a:ext cx="8229600" cy="5211763"/>
          </a:xfrm>
        </p:spPr>
        <p:txBody>
          <a:bodyPr/>
          <a:lstStyle/>
          <a:p>
            <a:r>
              <a:rPr lang="en-US" b="1" dirty="0"/>
              <a:t>Were there selection shenanigans? </a:t>
            </a:r>
            <a:endParaRPr lang="en-US" dirty="0"/>
          </a:p>
          <a:p>
            <a:pPr marL="0" indent="0">
              <a:buNone/>
            </a:pPr>
            <a:r>
              <a:rPr lang="en-US" sz="1800" dirty="0" smtClean="0"/>
              <a:t>The </a:t>
            </a:r>
            <a:r>
              <a:rPr lang="en-US" sz="1800" dirty="0"/>
              <a:t>student council at a local high school consists of 10 juniors and 30 seniors who are advised by a teacher. The state Association of Student Councils is holding a conference and the school has enough funds to send only 6 students. </a:t>
            </a:r>
          </a:p>
          <a:p>
            <a:pPr marL="0" indent="0">
              <a:buNone/>
            </a:pPr>
            <a:r>
              <a:rPr lang="en-US" sz="1800" dirty="0"/>
              <a:t>The student council advisor decided that 6 students will be selected at random to go to the conference. The advisor conducted a drawing one night after school and announced the results the next day: 4 juniors and 2 seniors would go. The seniors were concerned that the advisor may not have used random chance to decide because so few seniors were chosen.</a:t>
            </a:r>
          </a:p>
          <a:p>
            <a:r>
              <a:rPr lang="en-US" sz="1800" dirty="0"/>
              <a:t> (a) Find the number of ways in which a randomly chosen group of six student council members could result in 4 juniors and 2 seniors being selected.</a:t>
            </a:r>
          </a:p>
          <a:p>
            <a:r>
              <a:rPr lang="en-US" sz="1800" dirty="0"/>
              <a:t>(b) Find the probability that random selection would result in 4 juniors and 2 seniors being chosen for the conference.  </a:t>
            </a:r>
          </a:p>
          <a:p>
            <a:r>
              <a:rPr lang="en-US" sz="1800" dirty="0"/>
              <a:t>(c) Based on your answer to (b), is there convincing evidence that the selection process wasn’t carried out by random chance?  Explain.</a:t>
            </a:r>
          </a:p>
          <a:p>
            <a:endParaRPr lang="en-US" dirty="0"/>
          </a:p>
        </p:txBody>
      </p:sp>
    </p:spTree>
    <p:extLst>
      <p:ext uri="{BB962C8B-B14F-4D97-AF65-F5344CB8AC3E}">
        <p14:creationId xmlns:p14="http://schemas.microsoft.com/office/powerpoint/2010/main" val="3080763317"/>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Combinations and Probability</a:t>
            </a:r>
            <a:endParaRPr lang="en-US" dirty="0"/>
          </a:p>
        </p:txBody>
      </p:sp>
      <p:sp>
        <p:nvSpPr>
          <p:cNvPr id="5" name="TextBox 4"/>
          <p:cNvSpPr txBox="1"/>
          <p:nvPr/>
        </p:nvSpPr>
        <p:spPr>
          <a:xfrm>
            <a:off x="457200" y="951394"/>
            <a:ext cx="8229600" cy="400110"/>
          </a:xfrm>
          <a:prstGeom prst="rect">
            <a:avLst/>
          </a:prstGeom>
          <a:solidFill>
            <a:srgbClr val="133176"/>
          </a:solidFill>
        </p:spPr>
        <p:txBody>
          <a:bodyPr wrap="square" rtlCol="0">
            <a:spAutoFit/>
          </a:bodyPr>
          <a:lstStyle/>
          <a:p>
            <a:r>
              <a:rPr lang="en-US" sz="2000" dirty="0">
                <a:solidFill>
                  <a:srgbClr val="F7F8F9"/>
                </a:solidFill>
              </a:rPr>
              <a:t>Learning Targets</a:t>
            </a:r>
          </a:p>
        </p:txBody>
      </p:sp>
      <p:sp>
        <p:nvSpPr>
          <p:cNvPr id="6" name="TextBox 5"/>
          <p:cNvSpPr txBox="1"/>
          <p:nvPr/>
        </p:nvSpPr>
        <p:spPr>
          <a:xfrm>
            <a:off x="457200" y="1368130"/>
            <a:ext cx="4655442" cy="400110"/>
          </a:xfrm>
          <a:prstGeom prst="rect">
            <a:avLst/>
          </a:prstGeom>
          <a:solidFill>
            <a:srgbClr val="FAFAFA"/>
          </a:solidFill>
        </p:spPr>
        <p:txBody>
          <a:bodyPr wrap="square" rtlCol="0">
            <a:spAutoFit/>
          </a:bodyPr>
          <a:lstStyle/>
          <a:p>
            <a:r>
              <a:rPr lang="en-US" sz="2000" dirty="0"/>
              <a:t>After this lesson, you should be able to:</a:t>
            </a:r>
          </a:p>
        </p:txBody>
      </p:sp>
      <p:sp>
        <p:nvSpPr>
          <p:cNvPr id="2" name="Text Placeholder 1"/>
          <p:cNvSpPr>
            <a:spLocks noGrp="1"/>
          </p:cNvSpPr>
          <p:nvPr>
            <p:ph type="body" idx="1"/>
          </p:nvPr>
        </p:nvSpPr>
        <p:spPr>
          <a:xfrm>
            <a:off x="747020" y="1867711"/>
            <a:ext cx="7939779" cy="2595107"/>
          </a:xfrm>
        </p:spPr>
        <p:txBody>
          <a:bodyPr/>
          <a:lstStyle/>
          <a:p>
            <a:r>
              <a:rPr lang="en-US" dirty="0"/>
              <a:t>Compute the number of combinations of </a:t>
            </a:r>
            <a:r>
              <a:rPr lang="en-US" i="1" dirty="0"/>
              <a:t>n</a:t>
            </a:r>
            <a:r>
              <a:rPr lang="en-US" dirty="0"/>
              <a:t> individuals taken </a:t>
            </a:r>
            <a:r>
              <a:rPr lang="en-US" i="1" dirty="0"/>
              <a:t>k</a:t>
            </a:r>
            <a:r>
              <a:rPr lang="en-US" dirty="0"/>
              <a:t> at a time.</a:t>
            </a:r>
          </a:p>
          <a:p>
            <a:r>
              <a:rPr lang="en-US" dirty="0" smtClean="0"/>
              <a:t>Use </a:t>
            </a:r>
            <a:r>
              <a:rPr lang="en-US" dirty="0"/>
              <a:t>combinations to calculate probabilities.</a:t>
            </a:r>
          </a:p>
          <a:p>
            <a:r>
              <a:rPr lang="en-US" dirty="0" smtClean="0"/>
              <a:t>Use </a:t>
            </a:r>
            <a:r>
              <a:rPr lang="en-US" dirty="0"/>
              <a:t>the multiplication counting principle and combinations to calculate probabilities.</a:t>
            </a:r>
          </a:p>
        </p:txBody>
      </p:sp>
      <p:pic>
        <p:nvPicPr>
          <p:cNvPr id="4"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837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SPA3e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SPA3e_PPT Template.thmx</Template>
  <TotalTime>797</TotalTime>
  <Words>1164</Words>
  <Application>Microsoft Office PowerPoint</Application>
  <PresentationFormat>On-screen Show (4:3)</PresentationFormat>
  <Paragraphs>110</Paragraphs>
  <Slides>18</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SPA3e_PPT Template</vt:lpstr>
      <vt:lpstr>Equation</vt:lpstr>
      <vt:lpstr>Probability</vt:lpstr>
      <vt:lpstr>Combinations and Probability</vt:lpstr>
      <vt:lpstr>NEXT CONSIDER:</vt:lpstr>
      <vt:lpstr>Combinations and Probability</vt:lpstr>
      <vt:lpstr>Combinations and Probability</vt:lpstr>
      <vt:lpstr>Example: Combinations</vt:lpstr>
      <vt:lpstr>Solution: Combinations</vt:lpstr>
      <vt:lpstr>Combinations</vt:lpstr>
      <vt:lpstr>Combinations and Probability</vt:lpstr>
      <vt:lpstr> Probability Using the Fundamental Counting  Principle    </vt:lpstr>
      <vt:lpstr>Probability Using the Fundamental Counting Principle</vt:lpstr>
      <vt:lpstr>From counting to probability </vt:lpstr>
      <vt:lpstr>LESSON APP 4.8</vt:lpstr>
      <vt:lpstr>Example: Finding Probabilities</vt:lpstr>
      <vt:lpstr>Solution: Finding Probabilities</vt:lpstr>
      <vt:lpstr>Solution: Finding Probabilities</vt:lpstr>
      <vt:lpstr>Finding probabilities with combination</vt:lpstr>
      <vt:lpstr>Combinations and Probability</vt:lpstr>
    </vt:vector>
  </TitlesOfParts>
  <Company>Lakeville Area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Analyzing One-Variable Data</dc:title>
  <dc:creator>Jason Molesky</dc:creator>
  <cp:lastModifiedBy>Catherine McCarthy</cp:lastModifiedBy>
  <cp:revision>130</cp:revision>
  <dcterms:created xsi:type="dcterms:W3CDTF">2015-07-08T18:49:34Z</dcterms:created>
  <dcterms:modified xsi:type="dcterms:W3CDTF">2019-03-11T12:28:47Z</dcterms:modified>
</cp:coreProperties>
</file>