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75" r:id="rId3"/>
    <p:sldId id="278" r:id="rId4"/>
    <p:sldId id="284" r:id="rId5"/>
    <p:sldId id="279" r:id="rId6"/>
    <p:sldId id="269" r:id="rId7"/>
    <p:sldId id="28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94" autoAdjust="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3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12EDDC6-207F-4EE3-9DEB-146599520561}">
      <dgm:prSet phldrT="[Text]"/>
      <dgm:spPr/>
      <dgm:t>
        <a:bodyPr/>
        <a:lstStyle/>
        <a:p>
          <a:r>
            <a:rPr lang="en-US" dirty="0"/>
            <a:t>Big Ideas Covered in APES</a:t>
          </a:r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1850CBD5-1A99-4F4F-897C-451AA66F1516}" type="parTrans" cxnId="{A9676025-22BC-4F10-8860-B270A6112553}">
      <dgm:prSet/>
      <dgm:spPr/>
      <dgm:t>
        <a:bodyPr/>
        <a:lstStyle/>
        <a:p>
          <a:endParaRPr lang="en-US"/>
        </a:p>
      </dgm:t>
    </dgm:pt>
    <dgm:pt modelId="{7985EE53-BD3D-4DB3-B5BD-6B9FFA75B9E6}" type="sibTrans" cxnId="{A9676025-22BC-4F10-8860-B270A6112553}">
      <dgm:prSet/>
      <dgm:spPr/>
      <dgm:t>
        <a:bodyPr/>
        <a:lstStyle/>
        <a:p>
          <a:endParaRPr lang="en-US" dirty="0"/>
        </a:p>
      </dgm:t>
      <dgm:extLst>
        <a:ext uri="{E40237B7-FDA0-4F09-8148-C483321AD2D9}">
          <dgm14:cNvPr xmlns:dgm14="http://schemas.microsoft.com/office/drawing/2010/diagram" id="0" name="" title="Arrow between Step 1 and Step 2"/>
        </a:ext>
      </dgm:extLst>
    </dgm:pt>
    <dgm:pt modelId="{38FB0022-09EC-4D6F-86C0-C813C6F2F39A}">
      <dgm:prSet phldrT="[Text]"/>
      <dgm:spPr/>
      <dgm:t>
        <a:bodyPr/>
        <a:lstStyle/>
        <a:p>
          <a:r>
            <a:rPr lang="en-US" dirty="0"/>
            <a:t>Interactions between Earth Systems</a:t>
          </a: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A0BBE5C2-C8CF-4F12-974F-53039E6D00EC}" type="parTrans" cxnId="{9A1C775D-7DDB-48F9-97D9-490A63DE2A86}">
      <dgm:prSet/>
      <dgm:spPr/>
      <dgm:t>
        <a:bodyPr/>
        <a:lstStyle/>
        <a:p>
          <a:endParaRPr lang="en-US"/>
        </a:p>
      </dgm:t>
    </dgm:pt>
    <dgm:pt modelId="{EA86A114-EBD1-49CF-AB76-042FF3D636A5}" type="sibTrans" cxnId="{9A1C775D-7DDB-48F9-97D9-490A63DE2A86}">
      <dgm:prSet/>
      <dgm:spPr/>
      <dgm:t>
        <a:bodyPr/>
        <a:lstStyle/>
        <a:p>
          <a:endParaRPr lang="en-US"/>
        </a:p>
      </dgm:t>
    </dgm:pt>
    <dgm:pt modelId="{9131EDB8-27A6-42FD-A541-052EFC01D4C6}">
      <dgm:prSet phldrT="[Text]"/>
      <dgm:spPr/>
      <dgm:t>
        <a:bodyPr/>
        <a:lstStyle/>
        <a:p>
          <a:r>
            <a:rPr lang="en-US" dirty="0"/>
            <a:t>Interactions between Different Species and the Environment</a:t>
          </a:r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/>
        <a:lstStyle/>
        <a:p>
          <a:endParaRPr lang="en-US"/>
        </a:p>
      </dgm:t>
    </dgm:pt>
    <dgm:pt modelId="{13A2EB04-B868-427A-B17F-16729BFA55DA}" type="sibTrans" cxnId="{198EE807-14A4-40FA-B030-5F9F79A9713E}">
      <dgm:prSet/>
      <dgm:spPr/>
      <dgm:t>
        <a:bodyPr/>
        <a:lstStyle/>
        <a:p>
          <a:endParaRPr lang="en-US"/>
        </a:p>
      </dgm:t>
    </dgm:pt>
    <dgm:pt modelId="{23116FF9-AEB9-43F5-882D-9ECB1FD5DE18}">
      <dgm:prSet phldrT="[Text]"/>
      <dgm:spPr/>
      <dgm:t>
        <a:bodyPr/>
        <a:lstStyle/>
        <a:p>
          <a:r>
            <a:rPr lang="en-US" dirty="0"/>
            <a:t>Sustainability</a:t>
          </a:r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/>
        <a:lstStyle/>
        <a:p>
          <a:endParaRPr lang="en-US"/>
        </a:p>
      </dgm:t>
    </dgm:pt>
    <dgm:pt modelId="{BEE765C7-6165-4808-9B3B-A6627557B77F}" type="sibTrans" cxnId="{97323DE5-E2BF-422D-8188-D2445F20223B}">
      <dgm:prSet/>
      <dgm:spPr/>
      <dgm:t>
        <a:bodyPr/>
        <a:lstStyle/>
        <a:p>
          <a:endParaRPr lang="en-US"/>
        </a:p>
      </dgm:t>
    </dgm:pt>
    <dgm:pt modelId="{DA2EE66E-1894-4E15-A659-CCDCFE4DAD65}">
      <dgm:prSet phldrT="[Text]"/>
      <dgm:spPr/>
      <dgm:t>
        <a:bodyPr/>
        <a:lstStyle/>
        <a:p>
          <a:r>
            <a:rPr lang="en-US" dirty="0"/>
            <a:t>Energy Transfer</a:t>
          </a: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21005F9D-878A-4CC9-A13A-8A9C577A9239}" type="parTrans" cxnId="{64DAF508-E1BA-4EDC-A97D-EE1A011CB9E0}">
      <dgm:prSet/>
      <dgm:spPr/>
      <dgm:t>
        <a:bodyPr/>
        <a:lstStyle/>
        <a:p>
          <a:endParaRPr lang="en-US"/>
        </a:p>
      </dgm:t>
    </dgm:pt>
    <dgm:pt modelId="{612BA10D-4F4F-4BF6-9059-06A94BDAF34E}" type="sibTrans" cxnId="{64DAF508-E1BA-4EDC-A97D-EE1A011CB9E0}">
      <dgm:prSet/>
      <dgm:spPr/>
      <dgm:t>
        <a:bodyPr/>
        <a:lstStyle/>
        <a:p>
          <a:endParaRPr lang="en-US"/>
        </a:p>
      </dgm:t>
    </dgm:pt>
    <dgm:pt modelId="{18AB5E6B-F1EA-494C-9219-866908016B58}" type="pres">
      <dgm:prSet presAssocID="{13633CBA-2502-434A-928C-6EC6967F259D}" presName="Name0" presStyleCnt="0">
        <dgm:presLayoutVars>
          <dgm:dir/>
          <dgm:resizeHandles val="exact"/>
        </dgm:presLayoutVars>
      </dgm:prSet>
      <dgm:spPr/>
    </dgm:pt>
    <dgm:pt modelId="{89DDB2AF-A9C5-4838-871B-855C3C09B2FD}" type="pres">
      <dgm:prSet presAssocID="{13633CBA-2502-434A-928C-6EC6967F259D}" presName="cycle" presStyleCnt="0"/>
      <dgm:spPr/>
    </dgm:pt>
    <dgm:pt modelId="{1F3C286C-D142-47C1-910C-62EC473A67D1}" type="pres">
      <dgm:prSet presAssocID="{012EDDC6-207F-4EE3-9DEB-146599520561}" presName="nodeFirstNode" presStyleLbl="node1" presStyleIdx="0" presStyleCnt="5">
        <dgm:presLayoutVars>
          <dgm:bulletEnabled val="1"/>
        </dgm:presLayoutVars>
      </dgm:prSet>
      <dgm:spPr/>
    </dgm:pt>
    <dgm:pt modelId="{A7B97338-E9A2-4C95-B717-B5BC0D974A30}" type="pres">
      <dgm:prSet presAssocID="{7985EE53-BD3D-4DB3-B5BD-6B9FFA75B9E6}" presName="sibTransFirstNode" presStyleLbl="bgShp" presStyleIdx="0" presStyleCnt="1"/>
      <dgm:spPr/>
    </dgm:pt>
    <dgm:pt modelId="{3EF0DEBF-0691-4073-893A-DD16A622C153}" type="pres">
      <dgm:prSet presAssocID="{DA2EE66E-1894-4E15-A659-CCDCFE4DAD65}" presName="nodeFollowingNodes" presStyleLbl="node1" presStyleIdx="1" presStyleCnt="5">
        <dgm:presLayoutVars>
          <dgm:bulletEnabled val="1"/>
        </dgm:presLayoutVars>
      </dgm:prSet>
      <dgm:spPr/>
    </dgm:pt>
    <dgm:pt modelId="{5CE2CB22-7333-4BA3-B018-E4AE6F283E79}" type="pres">
      <dgm:prSet presAssocID="{38FB0022-09EC-4D6F-86C0-C813C6F2F39A}" presName="nodeFollowingNodes" presStyleLbl="node1" presStyleIdx="2" presStyleCnt="5">
        <dgm:presLayoutVars>
          <dgm:bulletEnabled val="1"/>
        </dgm:presLayoutVars>
      </dgm:prSet>
      <dgm:spPr/>
    </dgm:pt>
    <dgm:pt modelId="{0D817F61-EBAF-4D3A-83EC-BCE88AE7CB11}" type="pres">
      <dgm:prSet presAssocID="{9131EDB8-27A6-42FD-A541-052EFC01D4C6}" presName="nodeFollowingNodes" presStyleLbl="node1" presStyleIdx="3" presStyleCnt="5">
        <dgm:presLayoutVars>
          <dgm:bulletEnabled val="1"/>
        </dgm:presLayoutVars>
      </dgm:prSet>
      <dgm:spPr/>
    </dgm:pt>
    <dgm:pt modelId="{B2142552-784F-4935-A3AB-EC96F14178DA}" type="pres">
      <dgm:prSet presAssocID="{23116FF9-AEB9-43F5-882D-9ECB1FD5DE18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03A99001-5894-40FB-B270-17E50427A77A}" type="presOf" srcId="{38FB0022-09EC-4D6F-86C0-C813C6F2F39A}" destId="{5CE2CB22-7333-4BA3-B018-E4AE6F283E79}" srcOrd="0" destOrd="0" presId="urn:microsoft.com/office/officeart/2005/8/layout/cycle3"/>
    <dgm:cxn modelId="{198EE807-14A4-40FA-B030-5F9F79A9713E}" srcId="{13633CBA-2502-434A-928C-6EC6967F259D}" destId="{9131EDB8-27A6-42FD-A541-052EFC01D4C6}" srcOrd="3" destOrd="0" parTransId="{6EC3601D-D6CE-49D7-9229-0442323129DA}" sibTransId="{13A2EB04-B868-427A-B17F-16729BFA55DA}"/>
    <dgm:cxn modelId="{64DAF508-E1BA-4EDC-A97D-EE1A011CB9E0}" srcId="{13633CBA-2502-434A-928C-6EC6967F259D}" destId="{DA2EE66E-1894-4E15-A659-CCDCFE4DAD65}" srcOrd="1" destOrd="0" parTransId="{21005F9D-878A-4CC9-A13A-8A9C577A9239}" sibTransId="{612BA10D-4F4F-4BF6-9059-06A94BDAF34E}"/>
    <dgm:cxn modelId="{A9676025-22BC-4F10-8860-B270A6112553}" srcId="{13633CBA-2502-434A-928C-6EC6967F259D}" destId="{012EDDC6-207F-4EE3-9DEB-146599520561}" srcOrd="0" destOrd="0" parTransId="{1850CBD5-1A99-4F4F-897C-451AA66F1516}" sibTransId="{7985EE53-BD3D-4DB3-B5BD-6B9FFA75B9E6}"/>
    <dgm:cxn modelId="{76AA8730-5DA6-4C4C-AE18-B229F47BFE90}" type="presOf" srcId="{23116FF9-AEB9-43F5-882D-9ECB1FD5DE18}" destId="{B2142552-784F-4935-A3AB-EC96F14178DA}" srcOrd="0" destOrd="0" presId="urn:microsoft.com/office/officeart/2005/8/layout/cycle3"/>
    <dgm:cxn modelId="{BA48C43A-C4CF-4026-8CB8-D6EFA761CBEC}" type="presOf" srcId="{DA2EE66E-1894-4E15-A659-CCDCFE4DAD65}" destId="{3EF0DEBF-0691-4073-893A-DD16A622C153}" srcOrd="0" destOrd="0" presId="urn:microsoft.com/office/officeart/2005/8/layout/cycle3"/>
    <dgm:cxn modelId="{9A1C775D-7DDB-48F9-97D9-490A63DE2A86}" srcId="{13633CBA-2502-434A-928C-6EC6967F259D}" destId="{38FB0022-09EC-4D6F-86C0-C813C6F2F39A}" srcOrd="2" destOrd="0" parTransId="{A0BBE5C2-C8CF-4F12-974F-53039E6D00EC}" sibTransId="{EA86A114-EBD1-49CF-AB76-042FF3D636A5}"/>
    <dgm:cxn modelId="{CABD7C50-08CA-4052-ADD3-93D1C7A36CB9}" type="presOf" srcId="{012EDDC6-207F-4EE3-9DEB-146599520561}" destId="{1F3C286C-D142-47C1-910C-62EC473A67D1}" srcOrd="0" destOrd="0" presId="urn:microsoft.com/office/officeart/2005/8/layout/cycle3"/>
    <dgm:cxn modelId="{F3109E55-30B0-4A0B-8D88-083701A54D4B}" type="presOf" srcId="{13633CBA-2502-434A-928C-6EC6967F259D}" destId="{18AB5E6B-F1EA-494C-9219-866908016B58}" srcOrd="0" destOrd="0" presId="urn:microsoft.com/office/officeart/2005/8/layout/cycle3"/>
    <dgm:cxn modelId="{6C415890-918B-4DB3-B88F-45B6E7A54EBB}" type="presOf" srcId="{7985EE53-BD3D-4DB3-B5BD-6B9FFA75B9E6}" destId="{A7B97338-E9A2-4C95-B717-B5BC0D974A30}" srcOrd="0" destOrd="0" presId="urn:microsoft.com/office/officeart/2005/8/layout/cycle3"/>
    <dgm:cxn modelId="{97323DE5-E2BF-422D-8188-D2445F20223B}" srcId="{13633CBA-2502-434A-928C-6EC6967F259D}" destId="{23116FF9-AEB9-43F5-882D-9ECB1FD5DE18}" srcOrd="4" destOrd="0" parTransId="{86229775-B50F-4220-B88B-07C4BA05CEAC}" sibTransId="{BEE765C7-6165-4808-9B3B-A6627557B77F}"/>
    <dgm:cxn modelId="{0CBF28E8-C4A6-46BF-953D-2E2E753D0C0F}" type="presOf" srcId="{9131EDB8-27A6-42FD-A541-052EFC01D4C6}" destId="{0D817F61-EBAF-4D3A-83EC-BCE88AE7CB11}" srcOrd="0" destOrd="0" presId="urn:microsoft.com/office/officeart/2005/8/layout/cycle3"/>
    <dgm:cxn modelId="{36BC4BA6-0B33-4211-B907-08C5D1502E76}" type="presParOf" srcId="{18AB5E6B-F1EA-494C-9219-866908016B58}" destId="{89DDB2AF-A9C5-4838-871B-855C3C09B2FD}" srcOrd="0" destOrd="0" presId="urn:microsoft.com/office/officeart/2005/8/layout/cycle3"/>
    <dgm:cxn modelId="{8EA69428-C12D-4829-8024-0E0BBF7AACF3}" type="presParOf" srcId="{89DDB2AF-A9C5-4838-871B-855C3C09B2FD}" destId="{1F3C286C-D142-47C1-910C-62EC473A67D1}" srcOrd="0" destOrd="0" presId="urn:microsoft.com/office/officeart/2005/8/layout/cycle3"/>
    <dgm:cxn modelId="{AA5BA326-DE6F-4C45-81C8-417820756C8D}" type="presParOf" srcId="{89DDB2AF-A9C5-4838-871B-855C3C09B2FD}" destId="{A7B97338-E9A2-4C95-B717-B5BC0D974A30}" srcOrd="1" destOrd="0" presId="urn:microsoft.com/office/officeart/2005/8/layout/cycle3"/>
    <dgm:cxn modelId="{A27307D5-E344-488E-8DD3-8A10AEFFB5F1}" type="presParOf" srcId="{89DDB2AF-A9C5-4838-871B-855C3C09B2FD}" destId="{3EF0DEBF-0691-4073-893A-DD16A622C153}" srcOrd="2" destOrd="0" presId="urn:microsoft.com/office/officeart/2005/8/layout/cycle3"/>
    <dgm:cxn modelId="{220EE3A3-957F-4034-8A03-B85B0C50B9BC}" type="presParOf" srcId="{89DDB2AF-A9C5-4838-871B-855C3C09B2FD}" destId="{5CE2CB22-7333-4BA3-B018-E4AE6F283E79}" srcOrd="3" destOrd="0" presId="urn:microsoft.com/office/officeart/2005/8/layout/cycle3"/>
    <dgm:cxn modelId="{62462930-69F9-4BC1-8C0F-B8EB7AA1998A}" type="presParOf" srcId="{89DDB2AF-A9C5-4838-871B-855C3C09B2FD}" destId="{0D817F61-EBAF-4D3A-83EC-BCE88AE7CB11}" srcOrd="4" destOrd="0" presId="urn:microsoft.com/office/officeart/2005/8/layout/cycle3"/>
    <dgm:cxn modelId="{B616C19B-1F20-4B6C-A668-FDC1F5E981A6}" type="presParOf" srcId="{89DDB2AF-A9C5-4838-871B-855C3C09B2FD}" destId="{B2142552-784F-4935-A3AB-EC96F14178D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97338-E9A2-4C95-B717-B5BC0D974A30}">
      <dsp:nvSpPr>
        <dsp:cNvPr id="0" name=""/>
        <dsp:cNvSpPr/>
      </dsp:nvSpPr>
      <dsp:spPr>
        <a:xfrm>
          <a:off x="541543" y="295680"/>
          <a:ext cx="4088988" cy="4088988"/>
        </a:xfrm>
        <a:prstGeom prst="circularArrow">
          <a:avLst>
            <a:gd name="adj1" fmla="val 5544"/>
            <a:gd name="adj2" fmla="val 330680"/>
            <a:gd name="adj3" fmla="val 13849447"/>
            <a:gd name="adj4" fmla="val 17341380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C286C-D142-47C1-910C-62EC473A67D1}">
      <dsp:nvSpPr>
        <dsp:cNvPr id="0" name=""/>
        <dsp:cNvSpPr/>
      </dsp:nvSpPr>
      <dsp:spPr>
        <a:xfrm>
          <a:off x="1659205" y="318042"/>
          <a:ext cx="1853663" cy="9268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Big Ideas Covered in APES</a:t>
          </a:r>
        </a:p>
      </dsp:txBody>
      <dsp:txXfrm>
        <a:off x="1704449" y="363286"/>
        <a:ext cx="1763175" cy="836343"/>
      </dsp:txXfrm>
    </dsp:sp>
    <dsp:sp modelId="{3EF0DEBF-0691-4073-893A-DD16A622C153}">
      <dsp:nvSpPr>
        <dsp:cNvPr id="0" name=""/>
        <dsp:cNvSpPr/>
      </dsp:nvSpPr>
      <dsp:spPr>
        <a:xfrm>
          <a:off x="3317567" y="1522913"/>
          <a:ext cx="1853663" cy="9268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Energy Transfer</a:t>
          </a:r>
        </a:p>
      </dsp:txBody>
      <dsp:txXfrm>
        <a:off x="3362811" y="1568157"/>
        <a:ext cx="1763175" cy="836343"/>
      </dsp:txXfrm>
    </dsp:sp>
    <dsp:sp modelId="{5CE2CB22-7333-4BA3-B018-E4AE6F283E79}">
      <dsp:nvSpPr>
        <dsp:cNvPr id="0" name=""/>
        <dsp:cNvSpPr/>
      </dsp:nvSpPr>
      <dsp:spPr>
        <a:xfrm>
          <a:off x="2684129" y="3472435"/>
          <a:ext cx="1853663" cy="9268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Interactions between Earth Systems</a:t>
          </a:r>
        </a:p>
      </dsp:txBody>
      <dsp:txXfrm>
        <a:off x="2729373" y="3517679"/>
        <a:ext cx="1763175" cy="836343"/>
      </dsp:txXfrm>
    </dsp:sp>
    <dsp:sp modelId="{0D817F61-EBAF-4D3A-83EC-BCE88AE7CB11}">
      <dsp:nvSpPr>
        <dsp:cNvPr id="0" name=""/>
        <dsp:cNvSpPr/>
      </dsp:nvSpPr>
      <dsp:spPr>
        <a:xfrm>
          <a:off x="634281" y="3472435"/>
          <a:ext cx="1853663" cy="9268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Interactions between Different Species and the Environment</a:t>
          </a:r>
        </a:p>
      </dsp:txBody>
      <dsp:txXfrm>
        <a:off x="679525" y="3517679"/>
        <a:ext cx="1763175" cy="836343"/>
      </dsp:txXfrm>
    </dsp:sp>
    <dsp:sp modelId="{B2142552-784F-4935-A3AB-EC96F14178DA}">
      <dsp:nvSpPr>
        <dsp:cNvPr id="0" name=""/>
        <dsp:cNvSpPr/>
      </dsp:nvSpPr>
      <dsp:spPr>
        <a:xfrm>
          <a:off x="843" y="1522913"/>
          <a:ext cx="1853663" cy="9268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Sustainability</a:t>
          </a:r>
        </a:p>
      </dsp:txBody>
      <dsp:txXfrm>
        <a:off x="46087" y="1568157"/>
        <a:ext cx="1763175" cy="836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3/16/2021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3/16/2021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 Environmental Science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Alicia McGee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AP Environmental Science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AP Environmental Science Course is designed to be the equivalent of a one-semester, introductory college course in environmental science.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should have completed two years of high school laboratory science – one year of life science and one year of physical science (e.g., a year of biology and a year of chemistry). Due to the quantitative analysis required in the course, it is also required that the students have taken at least one year of algebra.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 is required that students have the opportunity to spend a minimum of 25% of instructional time engaged in hands-on, inquiry-based laboratory and/or fieldwork investigations.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Environmental Science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Students will learn and use the following Science Practices as we study the Big Ideas covered in AP Environmental Science</a:t>
            </a:r>
          </a:p>
          <a:p>
            <a:r>
              <a:rPr lang="en-US" dirty="0"/>
              <a:t>Concept Explanation</a:t>
            </a:r>
          </a:p>
          <a:p>
            <a:r>
              <a:rPr lang="en-US" dirty="0"/>
              <a:t>Visual Representations</a:t>
            </a:r>
          </a:p>
          <a:p>
            <a:r>
              <a:rPr lang="en-US" dirty="0"/>
              <a:t>Text and Data Analysis</a:t>
            </a:r>
          </a:p>
          <a:p>
            <a:r>
              <a:rPr lang="en-US" dirty="0"/>
              <a:t>Scientific Experiments</a:t>
            </a:r>
          </a:p>
          <a:p>
            <a:r>
              <a:rPr lang="en-US" dirty="0"/>
              <a:t>Mathematical Routines</a:t>
            </a:r>
          </a:p>
          <a:p>
            <a:r>
              <a:rPr lang="en-US" dirty="0"/>
              <a:t>Environmental Solutions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graphicFrame>
        <p:nvGraphicFramePr>
          <p:cNvPr id="8" name="Content Placeholder 9" descr="Basic cycle diagram with a continuing sequence of stages, tasks, or events in a circular flow. Emphasizes the stages or steps rather than the connecting arrows or flow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1745900"/>
              </p:ext>
            </p:extLst>
          </p:nvPr>
        </p:nvGraphicFramePr>
        <p:xfrm>
          <a:off x="6019799" y="1459653"/>
          <a:ext cx="5172075" cy="471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4565-1C34-4857-9A80-462637AE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2784337"/>
          </a:xfrm>
        </p:spPr>
        <p:txBody>
          <a:bodyPr>
            <a:normAutofit/>
          </a:bodyPr>
          <a:lstStyle/>
          <a:p>
            <a:r>
              <a:rPr lang="en-US" sz="4800" dirty="0"/>
              <a:t>You are literally learning how to save the world!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A24D2-F54B-4F9E-8F66-113674988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most interesting class you will ever take!</a:t>
            </a:r>
          </a:p>
        </p:txBody>
      </p:sp>
    </p:spTree>
    <p:extLst>
      <p:ext uri="{BB962C8B-B14F-4D97-AF65-F5344CB8AC3E}">
        <p14:creationId xmlns:p14="http://schemas.microsoft.com/office/powerpoint/2010/main" val="155935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though this year has been different: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APES, you will get the opportunity to: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Become part of the solution to environmental issues</a:t>
            </a:r>
          </a:p>
          <a:p>
            <a:r>
              <a:rPr lang="en-US" dirty="0"/>
              <a:t>Go on field trips to learn about the local environment</a:t>
            </a:r>
          </a:p>
          <a:p>
            <a:r>
              <a:rPr lang="en-US" dirty="0"/>
              <a:t>Participate in webinars and meetings that will affect our local environment.</a:t>
            </a:r>
          </a:p>
          <a:p>
            <a:r>
              <a:rPr lang="en-US" dirty="0"/>
              <a:t>Participate in outdoor field activities and interesting labs</a:t>
            </a:r>
          </a:p>
          <a:p>
            <a:r>
              <a:rPr lang="en-US" dirty="0"/>
              <a:t>Participate in volunteer activities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5238750" cy="495685"/>
          </a:xfrm>
        </p:spPr>
        <p:txBody>
          <a:bodyPr/>
          <a:lstStyle/>
          <a:p>
            <a:r>
              <a:rPr lang="en-US" dirty="0"/>
              <a:t>Students volunteering on Earth Day 2019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5D4A617-F99F-4406-AEF6-C1D20A9A652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1039" y="2954004"/>
            <a:ext cx="3811587" cy="2769271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13" name="Picture 12" descr="A picture containing tree, outdoor, green, person&#10;&#10;Description automatically generated">
            <a:extLst>
              <a:ext uri="{FF2B5EF4-FFF2-40B4-BE49-F238E27FC236}">
                <a16:creationId xmlns:a16="http://schemas.microsoft.com/office/drawing/2014/main" id="{ADF201DE-D32D-4E49-BA5B-40709B97C5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32905" y="2954005"/>
            <a:ext cx="3811588" cy="276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00F19F5-0E5E-48CB-977B-3F9772A3AB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your opportunity to save the World!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4AABEB-A9CD-4FDF-A649-9B1F6E1DB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look forward to seeing you next year. – Alicia McGee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629400"/>
            <a:ext cx="411163" cy="228600"/>
          </a:xfrm>
        </p:spPr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629400"/>
            <a:ext cx="1000125" cy="228600"/>
          </a:xfrm>
        </p:spPr>
        <p:txBody>
          <a:bodyPr/>
          <a:lstStyle/>
          <a:p>
            <a:fld id="{9386AC23-C97B-41FB-9B89-C7FE0FB631CA}" type="datetime1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048000" y="6629400"/>
            <a:ext cx="9144000" cy="228600"/>
          </a:xfr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48</TotalTime>
  <Words>314</Words>
  <Application>Microsoft Office PowerPoint</Application>
  <PresentationFormat>Widescreen</PresentationFormat>
  <Paragraphs>47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Ecology 16x9</vt:lpstr>
      <vt:lpstr>AP Environmental Science</vt:lpstr>
      <vt:lpstr>About the AP Environmental Science Course</vt:lpstr>
      <vt:lpstr>AP Environmental Science Practices</vt:lpstr>
      <vt:lpstr>You are literally learning how to save the world!</vt:lpstr>
      <vt:lpstr>Even though this year has been different:</vt:lpstr>
      <vt:lpstr>QUESTIONS?</vt:lpstr>
      <vt:lpstr>It’s your opportunity to save the World!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Environmental Science</dc:title>
  <dc:creator>ALICIA D MCGEE</dc:creator>
  <cp:lastModifiedBy>ALICIA D MCGEE</cp:lastModifiedBy>
  <cp:revision>6</cp:revision>
  <dcterms:created xsi:type="dcterms:W3CDTF">2021-03-16T21:04:42Z</dcterms:created>
  <dcterms:modified xsi:type="dcterms:W3CDTF">2021-03-16T21:53:37Z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