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Default Extension="emf" ContentType="image/x-emf"/>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handoutMasters/handoutMaster1.xml" ContentType="application/vnd.openxmlformats-officedocument.presentationml.handoutMaster+xml"/>
  <Override PartName="/ppt/slides/slide34.xml" ContentType="application/vnd.openxmlformats-officedocument.presentationml.slide+xml"/>
  <Override PartName="/ppt/slideLayouts/slideLayout5.xml" ContentType="application/vnd.openxmlformats-officedocument.presentationml.slideLayout+xml"/>
  <Override PartName="/ppt/slideLayouts/slideLayout1.xml" ContentType="application/vnd.openxmlformats-officedocument.presentationml.slideLayout+xml"/>
  <Override PartName="/ppt/theme/theme2.xml" ContentType="application/vnd.openxmlformats-officedocument.theme+xml"/>
  <Override PartName="/ppt/slides/slide22.xml" ContentType="application/vnd.openxmlformats-officedocument.presentationml.slide+xml"/>
  <Override PartName="/ppt/slides/slide30.xml" ContentType="application/vnd.openxmlformats-officedocument.presentationml.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42.xml" ContentType="application/vnd.openxmlformats-officedocument.presentationml.slide+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Layouts/slideLayout13.xml" ContentType="application/vnd.openxmlformats-officedocument.presentationml.slideLayout+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14.xml" ContentType="application/vnd.openxmlformats-officedocument.presentationml.slideLayout+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Default Extension="wmf" ContentType="image/x-wmf"/>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924" r:id="rId1"/>
  </p:sldMasterIdLst>
  <p:notesMasterIdLst>
    <p:notesMasterId r:id="rId44"/>
  </p:notesMasterIdLst>
  <p:handoutMasterIdLst>
    <p:handoutMasterId r:id="rId45"/>
  </p:handoutMasterIdLst>
  <p:sldIdLst>
    <p:sldId id="431" r:id="rId2"/>
    <p:sldId id="432" r:id="rId3"/>
    <p:sldId id="380" r:id="rId4"/>
    <p:sldId id="261" r:id="rId5"/>
    <p:sldId id="375" r:id="rId6"/>
    <p:sldId id="409" r:id="rId7"/>
    <p:sldId id="382" r:id="rId8"/>
    <p:sldId id="383" r:id="rId9"/>
    <p:sldId id="361" r:id="rId10"/>
    <p:sldId id="386" r:id="rId11"/>
    <p:sldId id="388" r:id="rId12"/>
    <p:sldId id="387" r:id="rId13"/>
    <p:sldId id="389" r:id="rId14"/>
    <p:sldId id="390" r:id="rId15"/>
    <p:sldId id="264" r:id="rId16"/>
    <p:sldId id="265" r:id="rId17"/>
    <p:sldId id="266" r:id="rId18"/>
    <p:sldId id="271" r:id="rId19"/>
    <p:sldId id="267" r:id="rId20"/>
    <p:sldId id="391" r:id="rId21"/>
    <p:sldId id="392" r:id="rId22"/>
    <p:sldId id="407" r:id="rId23"/>
    <p:sldId id="422" r:id="rId24"/>
    <p:sldId id="393" r:id="rId25"/>
    <p:sldId id="273" r:id="rId26"/>
    <p:sldId id="394" r:id="rId27"/>
    <p:sldId id="366" r:id="rId28"/>
    <p:sldId id="433" r:id="rId29"/>
    <p:sldId id="434" r:id="rId30"/>
    <p:sldId id="435" r:id="rId31"/>
    <p:sldId id="436" r:id="rId32"/>
    <p:sldId id="438" r:id="rId33"/>
    <p:sldId id="429" r:id="rId34"/>
    <p:sldId id="316" r:id="rId35"/>
    <p:sldId id="323" r:id="rId36"/>
    <p:sldId id="428" r:id="rId37"/>
    <p:sldId id="402" r:id="rId38"/>
    <p:sldId id="403" r:id="rId39"/>
    <p:sldId id="404" r:id="rId40"/>
    <p:sldId id="405" r:id="rId41"/>
    <p:sldId id="406" r:id="rId42"/>
    <p:sldId id="328" r:id="rId43"/>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914400" rtl="0" eaLnBrk="1" latinLnBrk="0" hangingPunct="1">
      <a:defRPr kern="1200">
        <a:solidFill>
          <a:schemeClr val="tx1"/>
        </a:solidFill>
        <a:latin typeface="Tahoma" charset="0"/>
        <a:ea typeface="+mn-ea"/>
        <a:cs typeface="+mn-cs"/>
      </a:defRPr>
    </a:lvl6pPr>
    <a:lvl7pPr marL="2743200" algn="l" defTabSz="914400" rtl="0" eaLnBrk="1" latinLnBrk="0" hangingPunct="1">
      <a:defRPr kern="1200">
        <a:solidFill>
          <a:schemeClr val="tx1"/>
        </a:solidFill>
        <a:latin typeface="Tahoma" charset="0"/>
        <a:ea typeface="+mn-ea"/>
        <a:cs typeface="+mn-cs"/>
      </a:defRPr>
    </a:lvl7pPr>
    <a:lvl8pPr marL="3200400" algn="l" defTabSz="914400" rtl="0" eaLnBrk="1" latinLnBrk="0" hangingPunct="1">
      <a:defRPr kern="1200">
        <a:solidFill>
          <a:schemeClr val="tx1"/>
        </a:solidFill>
        <a:latin typeface="Tahoma" charset="0"/>
        <a:ea typeface="+mn-ea"/>
        <a:cs typeface="+mn-cs"/>
      </a:defRPr>
    </a:lvl8pPr>
    <a:lvl9pPr marL="3657600" algn="l" defTabSz="914400" rtl="0" eaLnBrk="1" latinLnBrk="0" hangingPunct="1">
      <a:defRPr kern="1200">
        <a:solidFill>
          <a:schemeClr val="tx1"/>
        </a:solidFill>
        <a:latin typeface="Tahom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33CC"/>
  </p:clrMru>
  <p:extLst>
    <p:ext uri="{E76CE94A-603C-4142-B9EB-6D1370010A27}">
      <p14:discardImageEditData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0"/>
    </p:ext>
    <p:ext uri="{D31A062A-798A-4329-ABDD-BBA856620510}">
      <p14:defaultImageDpi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5521" autoAdjust="0"/>
    <p:restoredTop sz="94590" autoAdjust="0"/>
  </p:normalViewPr>
  <p:slideViewPr>
    <p:cSldViewPr>
      <p:cViewPr varScale="1">
        <p:scale>
          <a:sx n="152" d="100"/>
          <a:sy n="152" d="100"/>
        </p:scale>
        <p:origin x="-120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56"/>
    </p:cViewPr>
  </p:sorter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printerSettings" Target="printerSettings/printerSettings1.bin"/><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2971800" cy="46355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93168" tIns="46583" rIns="93168" bIns="46583" numCol="1" anchor="t" anchorCtr="0" compatLnSpc="1">
            <a:prstTxWarp prst="textNoShape">
              <a:avLst/>
            </a:prstTxWarp>
          </a:bodyPr>
          <a:lstStyle>
            <a:lvl1pPr defTabSz="931863" eaLnBrk="1" hangingPunct="1">
              <a:defRPr sz="1300">
                <a:latin typeface="Tahoma" charset="0"/>
              </a:defRPr>
            </a:lvl1pPr>
          </a:lstStyle>
          <a:p>
            <a:pPr>
              <a:defRPr/>
            </a:pPr>
            <a:endParaRPr lang="en-US"/>
          </a:p>
        </p:txBody>
      </p:sp>
      <p:sp>
        <p:nvSpPr>
          <p:cNvPr id="125955" name="Rectangle 3"/>
          <p:cNvSpPr>
            <a:spLocks noGrp="1" noChangeArrowheads="1"/>
          </p:cNvSpPr>
          <p:nvPr>
            <p:ph type="dt" sz="quarter" idx="1"/>
          </p:nvPr>
        </p:nvSpPr>
        <p:spPr bwMode="auto">
          <a:xfrm>
            <a:off x="3886200" y="0"/>
            <a:ext cx="2971800" cy="46355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93168" tIns="46583" rIns="93168" bIns="46583" numCol="1" anchor="t" anchorCtr="0" compatLnSpc="1">
            <a:prstTxWarp prst="textNoShape">
              <a:avLst/>
            </a:prstTxWarp>
          </a:bodyPr>
          <a:lstStyle>
            <a:lvl1pPr algn="r" defTabSz="931863" eaLnBrk="1" hangingPunct="1">
              <a:defRPr sz="1300">
                <a:latin typeface="Tahoma" charset="0"/>
              </a:defRPr>
            </a:lvl1pPr>
          </a:lstStyle>
          <a:p>
            <a:pPr>
              <a:defRPr/>
            </a:pPr>
            <a:endParaRPr lang="en-US"/>
          </a:p>
        </p:txBody>
      </p:sp>
      <p:sp>
        <p:nvSpPr>
          <p:cNvPr id="125956" name="Rectangle 4"/>
          <p:cNvSpPr>
            <a:spLocks noGrp="1" noChangeArrowheads="1"/>
          </p:cNvSpPr>
          <p:nvPr>
            <p:ph type="ftr" sz="quarter" idx="2"/>
          </p:nvPr>
        </p:nvSpPr>
        <p:spPr bwMode="auto">
          <a:xfrm>
            <a:off x="0" y="8832850"/>
            <a:ext cx="2971800" cy="46355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93168" tIns="46583" rIns="93168" bIns="46583" numCol="1" anchor="b" anchorCtr="0" compatLnSpc="1">
            <a:prstTxWarp prst="textNoShape">
              <a:avLst/>
            </a:prstTxWarp>
          </a:bodyPr>
          <a:lstStyle>
            <a:lvl1pPr defTabSz="931863" eaLnBrk="1" hangingPunct="1">
              <a:defRPr sz="1300">
                <a:latin typeface="Tahoma" charset="0"/>
              </a:defRPr>
            </a:lvl1pPr>
          </a:lstStyle>
          <a:p>
            <a:pPr>
              <a:defRPr/>
            </a:pPr>
            <a:endParaRPr lang="en-US"/>
          </a:p>
        </p:txBody>
      </p:sp>
      <p:sp>
        <p:nvSpPr>
          <p:cNvPr id="125957" name="Rectangle 5"/>
          <p:cNvSpPr>
            <a:spLocks noGrp="1" noChangeArrowheads="1"/>
          </p:cNvSpPr>
          <p:nvPr>
            <p:ph type="sldNum" sz="quarter" idx="3"/>
          </p:nvPr>
        </p:nvSpPr>
        <p:spPr bwMode="auto">
          <a:xfrm>
            <a:off x="3886200" y="8832850"/>
            <a:ext cx="2971800" cy="46355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93168" tIns="46583" rIns="93168" bIns="46583" numCol="1" anchor="b" anchorCtr="0" compatLnSpc="1">
            <a:prstTxWarp prst="textNoShape">
              <a:avLst/>
            </a:prstTxWarp>
          </a:bodyPr>
          <a:lstStyle>
            <a:lvl1pPr algn="r" defTabSz="931863" eaLnBrk="1" hangingPunct="1">
              <a:defRPr sz="1300">
                <a:latin typeface="Tahoma" charset="0"/>
              </a:defRPr>
            </a:lvl1pPr>
          </a:lstStyle>
          <a:p>
            <a:pPr>
              <a:defRPr/>
            </a:pPr>
            <a:fld id="{C077343D-8E54-48D3-B92F-487A79F67E41}"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259500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167938" name="Rectangle 2"/>
          <p:cNvSpPr>
            <a:spLocks noGrp="1" noChangeArrowheads="1"/>
          </p:cNvSpPr>
          <p:nvPr>
            <p:ph type="hdr" sz="quarter"/>
          </p:nvPr>
        </p:nvSpPr>
        <p:spPr bwMode="auto">
          <a:xfrm>
            <a:off x="0" y="0"/>
            <a:ext cx="2971800" cy="46355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88139" tIns="44070" rIns="88139" bIns="44070" numCol="1" anchor="t" anchorCtr="0" compatLnSpc="1">
            <a:prstTxWarp prst="textNoShape">
              <a:avLst/>
            </a:prstTxWarp>
          </a:bodyPr>
          <a:lstStyle>
            <a:lvl1pPr defTabSz="881063" eaLnBrk="1" hangingPunct="1">
              <a:defRPr sz="1200">
                <a:latin typeface="Arial" charset="0"/>
              </a:defRPr>
            </a:lvl1pPr>
          </a:lstStyle>
          <a:p>
            <a:pPr>
              <a:defRPr/>
            </a:pPr>
            <a:endParaRPr lang="en-US"/>
          </a:p>
        </p:txBody>
      </p:sp>
      <p:sp>
        <p:nvSpPr>
          <p:cNvPr id="167939" name="Rectangle 3"/>
          <p:cNvSpPr>
            <a:spLocks noGrp="1" noChangeArrowheads="1"/>
          </p:cNvSpPr>
          <p:nvPr>
            <p:ph type="dt" idx="1"/>
          </p:nvPr>
        </p:nvSpPr>
        <p:spPr bwMode="auto">
          <a:xfrm>
            <a:off x="3884613" y="0"/>
            <a:ext cx="2971800" cy="46355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88139" tIns="44070" rIns="88139" bIns="44070" numCol="1" anchor="t" anchorCtr="0" compatLnSpc="1">
            <a:prstTxWarp prst="textNoShape">
              <a:avLst/>
            </a:prstTxWarp>
          </a:bodyPr>
          <a:lstStyle>
            <a:lvl1pPr algn="r" defTabSz="881063" eaLnBrk="1" hangingPunct="1">
              <a:defRPr sz="1200">
                <a:latin typeface="Arial" charset="0"/>
              </a:defRPr>
            </a:lvl1pPr>
          </a:lstStyle>
          <a:p>
            <a:pPr>
              <a:defRPr/>
            </a:pPr>
            <a:endParaRPr lang="en-US"/>
          </a:p>
        </p:txBody>
      </p:sp>
      <p:sp>
        <p:nvSpPr>
          <p:cNvPr id="62468" name="Rectangle 4"/>
          <p:cNvSpPr>
            <a:spLocks noGrp="1" noRot="1" noChangeAspect="1" noChangeArrowheads="1" noTextEdit="1"/>
          </p:cNvSpPr>
          <p:nvPr>
            <p:ph type="sldImg" idx="2"/>
          </p:nvPr>
        </p:nvSpPr>
        <p:spPr bwMode="auto">
          <a:xfrm>
            <a:off x="1104900" y="698500"/>
            <a:ext cx="4648200" cy="3486150"/>
          </a:xfrm>
          <a:prstGeom prst="rect">
            <a:avLst/>
          </a:prstGeom>
          <a:noFill/>
          <a:ln w="9525">
            <a:solidFill>
              <a:srgbClr val="000000"/>
            </a:solidFill>
            <a:miter lim="800000"/>
            <a:headEnd/>
            <a:tailEnd/>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rgbClr val="FFFFFF"/>
                </a:solidFill>
              </a14:hiddenFill>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rgbClr val="808080"/>
                  </a:outerShdw>
                </a:effectLst>
              </a14:hiddenEffects>
            </a:ext>
            <a:ext uri="{53640926-AAD7-44D8-BBD7-CCE9431645EC}">
              <a14:shadowObscured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1"/>
            </a:ext>
          </a:extLst>
        </p:spPr>
      </p:sp>
      <p:sp>
        <p:nvSpPr>
          <p:cNvPr id="167941" name="Rectangle 5"/>
          <p:cNvSpPr>
            <a:spLocks noGrp="1" noChangeArrowheads="1"/>
          </p:cNvSpPr>
          <p:nvPr>
            <p:ph type="body" sz="quarter" idx="3"/>
          </p:nvPr>
        </p:nvSpPr>
        <p:spPr bwMode="auto">
          <a:xfrm>
            <a:off x="685800" y="4416425"/>
            <a:ext cx="5486400" cy="4181475"/>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88139" tIns="44070" rIns="88139" bIns="440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67942" name="Rectangle 6"/>
          <p:cNvSpPr>
            <a:spLocks noGrp="1" noChangeArrowheads="1"/>
          </p:cNvSpPr>
          <p:nvPr>
            <p:ph type="ftr" sz="quarter" idx="4"/>
          </p:nvPr>
        </p:nvSpPr>
        <p:spPr bwMode="auto">
          <a:xfrm>
            <a:off x="0" y="8831263"/>
            <a:ext cx="2971800" cy="46355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88139" tIns="44070" rIns="88139" bIns="44070" numCol="1" anchor="b" anchorCtr="0" compatLnSpc="1">
            <a:prstTxWarp prst="textNoShape">
              <a:avLst/>
            </a:prstTxWarp>
          </a:bodyPr>
          <a:lstStyle>
            <a:lvl1pPr defTabSz="881063" eaLnBrk="1" hangingPunct="1">
              <a:defRPr sz="1200">
                <a:latin typeface="Arial" charset="0"/>
              </a:defRPr>
            </a:lvl1pPr>
          </a:lstStyle>
          <a:p>
            <a:pPr>
              <a:defRPr/>
            </a:pPr>
            <a:endParaRPr lang="en-US"/>
          </a:p>
        </p:txBody>
      </p:sp>
      <p:sp>
        <p:nvSpPr>
          <p:cNvPr id="167943" name="Rectangle 7"/>
          <p:cNvSpPr>
            <a:spLocks noGrp="1" noChangeArrowheads="1"/>
          </p:cNvSpPr>
          <p:nvPr>
            <p:ph type="sldNum" sz="quarter" idx="5"/>
          </p:nvPr>
        </p:nvSpPr>
        <p:spPr bwMode="auto">
          <a:xfrm>
            <a:off x="3884613" y="8831263"/>
            <a:ext cx="2971800" cy="46355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txBody>
          <a:bodyPr vert="horz" wrap="square" lIns="88139" tIns="44070" rIns="88139" bIns="44070" numCol="1" anchor="b" anchorCtr="0" compatLnSpc="1">
            <a:prstTxWarp prst="textNoShape">
              <a:avLst/>
            </a:prstTxWarp>
          </a:bodyPr>
          <a:lstStyle>
            <a:lvl1pPr algn="r" defTabSz="881063" eaLnBrk="1" hangingPunct="1">
              <a:defRPr sz="1200">
                <a:latin typeface="Arial" charset="0"/>
              </a:defRPr>
            </a:lvl1pPr>
          </a:lstStyle>
          <a:p>
            <a:pPr>
              <a:defRPr/>
            </a:pPr>
            <a:fld id="{83A1512E-C350-4788-98CE-9EAE85F84987}"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4168060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p:spPr>
        <p:txBody>
          <a:bodyPr/>
          <a:lstStyle/>
          <a:p>
            <a:endParaRPr lang="en-US" smtClean="0"/>
          </a:p>
        </p:txBody>
      </p:sp>
      <p:sp>
        <p:nvSpPr>
          <p:cNvPr id="63492" name="Slide Number Placeholder 3"/>
          <p:cNvSpPr>
            <a:spLocks noGrp="1"/>
          </p:cNvSpPr>
          <p:nvPr>
            <p:ph type="sldNum" sz="quarter" idx="5"/>
          </p:nvPr>
        </p:nvSpPr>
        <p:spPr>
          <a:noFill/>
        </p:spPr>
        <p:txBody>
          <a:bodyPr/>
          <a:lstStyle>
            <a:lvl1pPr defTabSz="881063">
              <a:defRPr>
                <a:solidFill>
                  <a:schemeClr val="tx1"/>
                </a:solidFill>
                <a:latin typeface="Tahoma" charset="0"/>
              </a:defRPr>
            </a:lvl1pPr>
            <a:lvl2pPr marL="742950" indent="-285750" defTabSz="881063">
              <a:defRPr>
                <a:solidFill>
                  <a:schemeClr val="tx1"/>
                </a:solidFill>
                <a:latin typeface="Tahoma" charset="0"/>
              </a:defRPr>
            </a:lvl2pPr>
            <a:lvl3pPr marL="1143000" indent="-228600" defTabSz="881063">
              <a:defRPr>
                <a:solidFill>
                  <a:schemeClr val="tx1"/>
                </a:solidFill>
                <a:latin typeface="Tahoma" charset="0"/>
              </a:defRPr>
            </a:lvl3pPr>
            <a:lvl4pPr marL="1600200" indent="-228600" defTabSz="881063">
              <a:defRPr>
                <a:solidFill>
                  <a:schemeClr val="tx1"/>
                </a:solidFill>
                <a:latin typeface="Tahoma" charset="0"/>
              </a:defRPr>
            </a:lvl4pPr>
            <a:lvl5pPr marL="2057400" indent="-228600" defTabSz="881063">
              <a:defRPr>
                <a:solidFill>
                  <a:schemeClr val="tx1"/>
                </a:solidFill>
                <a:latin typeface="Tahoma" charset="0"/>
              </a:defRPr>
            </a:lvl5pPr>
            <a:lvl6pPr marL="2514600" indent="-228600" defTabSz="881063" eaLnBrk="0" fontAlgn="base" hangingPunct="0">
              <a:spcBef>
                <a:spcPct val="0"/>
              </a:spcBef>
              <a:spcAft>
                <a:spcPct val="0"/>
              </a:spcAft>
              <a:defRPr>
                <a:solidFill>
                  <a:schemeClr val="tx1"/>
                </a:solidFill>
                <a:latin typeface="Tahoma" charset="0"/>
              </a:defRPr>
            </a:lvl6pPr>
            <a:lvl7pPr marL="2971800" indent="-228600" defTabSz="881063" eaLnBrk="0" fontAlgn="base" hangingPunct="0">
              <a:spcBef>
                <a:spcPct val="0"/>
              </a:spcBef>
              <a:spcAft>
                <a:spcPct val="0"/>
              </a:spcAft>
              <a:defRPr>
                <a:solidFill>
                  <a:schemeClr val="tx1"/>
                </a:solidFill>
                <a:latin typeface="Tahoma" charset="0"/>
              </a:defRPr>
            </a:lvl7pPr>
            <a:lvl8pPr marL="3429000" indent="-228600" defTabSz="881063" eaLnBrk="0" fontAlgn="base" hangingPunct="0">
              <a:spcBef>
                <a:spcPct val="0"/>
              </a:spcBef>
              <a:spcAft>
                <a:spcPct val="0"/>
              </a:spcAft>
              <a:defRPr>
                <a:solidFill>
                  <a:schemeClr val="tx1"/>
                </a:solidFill>
                <a:latin typeface="Tahoma" charset="0"/>
              </a:defRPr>
            </a:lvl8pPr>
            <a:lvl9pPr marL="3886200" indent="-228600" defTabSz="881063" eaLnBrk="0" fontAlgn="base" hangingPunct="0">
              <a:spcBef>
                <a:spcPct val="0"/>
              </a:spcBef>
              <a:spcAft>
                <a:spcPct val="0"/>
              </a:spcAft>
              <a:defRPr>
                <a:solidFill>
                  <a:schemeClr val="tx1"/>
                </a:solidFill>
                <a:latin typeface="Tahoma" charset="0"/>
              </a:defRPr>
            </a:lvl9pPr>
          </a:lstStyle>
          <a:p>
            <a:fld id="{802D492F-B3CA-46E7-802C-109FEA22042D}" type="slidenum">
              <a:rPr lang="en-US" smtClean="0">
                <a:latin typeface="Arial" charset="0"/>
              </a:rPr>
              <a:pPr/>
              <a:t>36</a:t>
            </a:fld>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cxnSp>
        <p:nvCxnSpPr>
          <p:cNvPr id="4" name="Straight Connector 3"/>
          <p:cNvCxnSpPr/>
          <p:nvPr/>
        </p:nvCxnSpPr>
        <p:spPr>
          <a:xfrm>
            <a:off x="685800" y="339883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D3ACDF5-A66A-4928-B5F8-7077C6BA7DF8}"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891751546"/>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ctr">
              <a:defRPr sz="3200" b="1"/>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876800"/>
          </a:xfrm>
        </p:spPr>
        <p:txBody>
          <a:bodyPr/>
          <a:lstStyle>
            <a:lvl1pPr marL="292100" indent="-292100">
              <a:buSzPct val="120000"/>
              <a:defRPr sz="2800"/>
            </a:lvl1pPr>
            <a:lvl2pPr marL="517525" indent="-225425">
              <a:buSzPct val="100000"/>
              <a:defRPr sz="2400"/>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C85040B-41B8-445F-A466-F5BCCE43CCA8}"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3718030258"/>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bg>
      <p:bgRef idx="1001">
        <a:schemeClr val="bg2"/>
      </p:bgRef>
    </p:bg>
    <p:spTree>
      <p:nvGrpSpPr>
        <p:cNvPr id="1" name=""/>
        <p:cNvGrpSpPr/>
        <p:nvPr/>
      </p:nvGrpSpPr>
      <p:grpSpPr>
        <a:xfrm>
          <a:off x="0" y="0"/>
          <a:ext cx="0" cy="0"/>
          <a:chOff x="0" y="0"/>
          <a:chExt cx="0" cy="0"/>
        </a:xfrm>
      </p:grpSpPr>
      <p:cxnSp>
        <p:nvCxnSpPr>
          <p:cNvPr id="4" name="Straight Connector 3"/>
          <p:cNvCxnSpPr/>
          <p:nvPr/>
        </p:nvCxnSpPr>
        <p:spPr>
          <a:xfrm>
            <a:off x="731838" y="4598988"/>
            <a:ext cx="7848600" cy="1587"/>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2362200"/>
            <a:ext cx="7772400" cy="2200275"/>
          </a:xfrm>
        </p:spPr>
        <p:txBody>
          <a:bodyPr anchor="b"/>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121AAE5-020A-4D87-8790-2BC44E9A280C}"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36406906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9E7A7FB-0F4C-46AA-9262-270CD0832BDB}"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283415454"/>
      </p:ext>
    </p:extLst>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cxnSp>
        <p:nvCxnSpPr>
          <p:cNvPr id="7" name="Straight Connector 6"/>
          <p:cNvCxnSpPr/>
          <p:nvPr/>
        </p:nvCxnSpPr>
        <p:spPr>
          <a:xfrm rot="5400000">
            <a:off x="2218531" y="4045744"/>
            <a:ext cx="470852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6"/>
          <p:cNvSpPr>
            <a:spLocks noGrp="1"/>
          </p:cNvSpPr>
          <p:nvPr>
            <p:ph type="dt" sz="half" idx="10"/>
          </p:nvPr>
        </p:nvSpPr>
        <p:spPr/>
        <p:txBody>
          <a:bodyPr/>
          <a:lstStyle>
            <a:lvl1pPr>
              <a:defRPr/>
            </a:lvl1pPr>
          </a:lstStyle>
          <a:p>
            <a:pPr>
              <a:defRPr/>
            </a:pPr>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ED25E724-2FDE-4C11-A1C6-62DEABC99A4A}"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1382402986"/>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0F38E73-C4BE-45C2-8A93-4C6FB47E5279}"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3571159920"/>
      </p:ext>
    </p:extLst>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77844F5-A802-438C-8723-9ACB4B0927C4}"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200728974"/>
      </p:ext>
    </p:extLst>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cxnSp>
        <p:nvCxnSpPr>
          <p:cNvPr id="5" name="Straight Connector 4"/>
          <p:cNvCxnSpPr/>
          <p:nvPr/>
        </p:nvCxnSpPr>
        <p:spPr>
          <a:xfrm rot="5400000">
            <a:off x="-13494" y="3580607"/>
            <a:ext cx="5578475"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p:txBody>
          <a:bodyPr/>
          <a:lstStyle>
            <a:lvl1pPr>
              <a:defRPr/>
            </a:lvl1pPr>
          </a:lstStyle>
          <a:p>
            <a:pPr>
              <a:defRPr/>
            </a:pPr>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45932F74-B9F8-485A-B154-727ADD480044}"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3481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716FEF1-5B05-4E94-A35E-ABD444BF4977}"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361225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3339768-B7A0-4DC3-B944-08DBFA7CF2B6}"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503048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7284917-D101-4710-9A0E-22007A7846F3}"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3056912031"/>
      </p:ext>
    </p:extLst>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042150" y="6243638"/>
            <a:ext cx="1905000" cy="457200"/>
          </a:xfrm>
        </p:spPr>
        <p:txBody>
          <a:bodyPr/>
          <a:lstStyle>
            <a:lvl1pPr>
              <a:defRPr/>
            </a:lvl1pPr>
          </a:lstStyle>
          <a:p>
            <a:pPr>
              <a:defRPr/>
            </a:pPr>
            <a:fld id="{EEA6C89B-CF9B-4E47-AF43-A1AA85ADD163}"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379132013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182688" y="2017713"/>
            <a:ext cx="7772400" cy="4114800"/>
          </a:xfrm>
        </p:spPr>
        <p:txBody>
          <a:bodyPr rtlCol="0">
            <a:normAutofit/>
          </a:bodyPr>
          <a:lstStyle/>
          <a:p>
            <a:pPr lvl="0"/>
            <a:endParaRPr lang="en-US" noProof="0"/>
          </a:p>
        </p:txBody>
      </p:sp>
      <p:sp>
        <p:nvSpPr>
          <p:cNvPr id="4" name="Date Placeholder 3"/>
          <p:cNvSpPr>
            <a:spLocks noGrp="1"/>
          </p:cNvSpPr>
          <p:nvPr>
            <p:ph type="dt" sz="half" idx="10"/>
          </p:nvPr>
        </p:nvSpPr>
        <p:spPr>
          <a:xfrm>
            <a:off x="1162050" y="6243638"/>
            <a:ext cx="1905000" cy="45720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657600" y="6243638"/>
            <a:ext cx="2895600" cy="45720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7042150" y="6243638"/>
            <a:ext cx="1905000" cy="457200"/>
          </a:xfrm>
        </p:spPr>
        <p:txBody>
          <a:bodyPr/>
          <a:lstStyle>
            <a:lvl1pPr>
              <a:defRPr/>
            </a:lvl1pPr>
          </a:lstStyle>
          <a:p>
            <a:pPr>
              <a:defRPr/>
            </a:pPr>
            <a:fld id="{563C2893-29F6-4DD0-86B7-673E486457C5}"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1843459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50938" y="214313"/>
            <a:ext cx="7804150" cy="591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1162050" y="6243638"/>
            <a:ext cx="1905000" cy="457200"/>
          </a:xfrm>
        </p:spPr>
        <p:txBody>
          <a:bodyPr/>
          <a:lstStyle>
            <a:lvl1pPr>
              <a:defRPr/>
            </a:lvl1pPr>
          </a:lstStyle>
          <a:p>
            <a:pPr>
              <a:defRPr/>
            </a:pPr>
            <a:endParaRPr lang="en-US"/>
          </a:p>
        </p:txBody>
      </p:sp>
      <p:sp>
        <p:nvSpPr>
          <p:cNvPr id="4" name="Footer Placeholder 3"/>
          <p:cNvSpPr>
            <a:spLocks noGrp="1"/>
          </p:cNvSpPr>
          <p:nvPr>
            <p:ph type="ftr" sz="quarter" idx="11"/>
          </p:nvPr>
        </p:nvSpPr>
        <p:spPr>
          <a:xfrm>
            <a:off x="3657600" y="6243638"/>
            <a:ext cx="2895600" cy="457200"/>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7042150" y="6243638"/>
            <a:ext cx="1905000" cy="457200"/>
          </a:xfrm>
        </p:spPr>
        <p:txBody>
          <a:bodyPr/>
          <a:lstStyle>
            <a:lvl1pPr>
              <a:defRPr/>
            </a:lvl1pPr>
          </a:lstStyle>
          <a:p>
            <a:pPr>
              <a:defRPr/>
            </a:pPr>
            <a:fld id="{BAF3B3B7-53C9-40CE-99CE-7A48D04FFDDA}" type="slidenum">
              <a:rPr lang="en-US"/>
              <a:pPr>
                <a:defRPr/>
              </a:pPr>
              <a:t>‹#›</a:t>
            </a:fld>
            <a:endParaRPr lang="en-US"/>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3165780355"/>
      </p:ext>
    </p:extLst>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663"/>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1028" name="Text Placeholder 2"/>
          <p:cNvSpPr>
            <a:spLocks noGrp="1"/>
          </p:cNvSpPr>
          <p:nvPr>
            <p:ph type="body" idx="1"/>
          </p:nvPr>
        </p:nvSpPr>
        <p:spPr bwMode="auto">
          <a:xfrm>
            <a:off x="457200" y="1600200"/>
            <a:ext cx="8229600" cy="4876800"/>
          </a:xfrm>
          <a:prstGeom prst="rect">
            <a:avLst/>
          </a:prstGeom>
          <a:noFill/>
          <a:ln>
            <a:noFill/>
          </a:ln>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 name="Rectangle 6"/>
          <p:cNvSpPr/>
          <p:nvPr/>
        </p:nvSpPr>
        <p:spPr>
          <a:xfrm>
            <a:off x="0" y="0"/>
            <a:ext cx="9144000" cy="3651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Date Placeholder 3"/>
          <p:cNvSpPr>
            <a:spLocks noGrp="1"/>
          </p:cNvSpPr>
          <p:nvPr>
            <p:ph type="dt" sz="half" idx="2"/>
          </p:nvPr>
        </p:nvSpPr>
        <p:spPr>
          <a:xfrm>
            <a:off x="457200" y="19050"/>
            <a:ext cx="2895600" cy="328613"/>
          </a:xfrm>
          <a:prstGeom prst="rect">
            <a:avLst/>
          </a:prstGeom>
        </p:spPr>
        <p:txBody>
          <a:bodyPr vert="horz" lIns="91440" tIns="45720" rIns="91440" bIns="45720" rtlCol="0" anchor="ctr"/>
          <a:lstStyle>
            <a:lvl1pPr algn="l">
              <a:defRPr sz="1200">
                <a:solidFill>
                  <a:srgbClr val="FFFFFF"/>
                </a:solidFill>
                <a:latin typeface="Tahoma" charset="0"/>
              </a:defRPr>
            </a:lvl1pPr>
          </a:lstStyle>
          <a:p>
            <a:pPr>
              <a:defRPr/>
            </a:pPr>
            <a:endParaRPr lang="en-US"/>
          </a:p>
        </p:txBody>
      </p:sp>
      <p:sp>
        <p:nvSpPr>
          <p:cNvPr id="5" name="Footer Placeholder 4"/>
          <p:cNvSpPr>
            <a:spLocks noGrp="1"/>
          </p:cNvSpPr>
          <p:nvPr>
            <p:ph type="ftr" sz="quarter" idx="3"/>
          </p:nvPr>
        </p:nvSpPr>
        <p:spPr>
          <a:xfrm>
            <a:off x="3429000" y="19050"/>
            <a:ext cx="4114800" cy="328613"/>
          </a:xfrm>
          <a:prstGeom prst="rect">
            <a:avLst/>
          </a:prstGeom>
        </p:spPr>
        <p:txBody>
          <a:bodyPr vert="horz" lIns="91440" tIns="45720" rIns="91440" bIns="45720" rtlCol="0" anchor="ctr"/>
          <a:lstStyle>
            <a:lvl1pPr algn="ctr">
              <a:defRPr sz="1200">
                <a:solidFill>
                  <a:srgbClr val="FFFFFF"/>
                </a:solidFill>
                <a:latin typeface="Tahoma" charset="0"/>
              </a:defRPr>
            </a:lvl1pPr>
          </a:lstStyle>
          <a:p>
            <a:pPr>
              <a:defRPr/>
            </a:pPr>
            <a:endParaRPr lang="en-US"/>
          </a:p>
        </p:txBody>
      </p:sp>
      <p:sp>
        <p:nvSpPr>
          <p:cNvPr id="6" name="Slide Number Placeholder 5"/>
          <p:cNvSpPr>
            <a:spLocks noGrp="1"/>
          </p:cNvSpPr>
          <p:nvPr>
            <p:ph type="sldNum" sz="quarter" idx="4"/>
          </p:nvPr>
        </p:nvSpPr>
        <p:spPr>
          <a:xfrm>
            <a:off x="7620000" y="19050"/>
            <a:ext cx="1066800" cy="328613"/>
          </a:xfrm>
          <a:prstGeom prst="rect">
            <a:avLst/>
          </a:prstGeom>
        </p:spPr>
        <p:txBody>
          <a:bodyPr vert="horz" lIns="91440" tIns="45720" rIns="91440" bIns="45720" rtlCol="0" anchor="ctr"/>
          <a:lstStyle>
            <a:lvl1pPr algn="l">
              <a:defRPr sz="1400" b="1">
                <a:solidFill>
                  <a:srgbClr val="FFFFFF"/>
                </a:solidFill>
                <a:latin typeface="Tahoma" charset="0"/>
              </a:defRPr>
            </a:lvl1pPr>
          </a:lstStyle>
          <a:p>
            <a:pPr>
              <a:defRPr/>
            </a:pPr>
            <a:fld id="{D854509B-4E28-42A7-BA9F-9BED26DD467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688" r:id="rId1"/>
    <p:sldLayoutId id="2147484681" r:id="rId2"/>
    <p:sldLayoutId id="2147484689" r:id="rId3"/>
    <p:sldLayoutId id="2147484682" r:id="rId4"/>
    <p:sldLayoutId id="2147484690" r:id="rId5"/>
    <p:sldLayoutId id="2147484683" r:id="rId6"/>
    <p:sldLayoutId id="2147484684" r:id="rId7"/>
    <p:sldLayoutId id="2147484691" r:id="rId8"/>
    <p:sldLayoutId id="2147484685" r:id="rId9"/>
    <p:sldLayoutId id="2147484686" r:id="rId10"/>
    <p:sldLayoutId id="2147484687" r:id="rId11"/>
    <p:sldLayoutId id="2147484692" r:id="rId12"/>
    <p:sldLayoutId id="2147484693" r:id="rId13"/>
    <p:sldLayoutId id="2147484694" r:id="rId14"/>
  </p:sldLayoutIdLst>
  <p:txStyles>
    <p:titleStyle>
      <a:lvl1pPr algn="l" rtl="0" eaLnBrk="0" fontAlgn="base" hangingPunct="0">
        <a:spcBef>
          <a:spcPct val="0"/>
        </a:spcBef>
        <a:spcAft>
          <a:spcPct val="0"/>
        </a:spcAft>
        <a:defRPr sz="4000" kern="1200" spc="-1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182563" indent="-182563" algn="l" rtl="0" eaLnBrk="0" fontAlgn="base" hangingPunct="0">
        <a:spcBef>
          <a:spcPct val="20000"/>
        </a:spcBef>
        <a:spcAft>
          <a:spcPct val="0"/>
        </a:spcAft>
        <a:buClr>
          <a:schemeClr val="accent1"/>
        </a:buClr>
        <a:buSzPct val="85000"/>
        <a:buFont typeface="Arial" charset="0"/>
        <a:buChar char="•"/>
        <a:defRPr sz="2400" kern="1200">
          <a:solidFill>
            <a:schemeClr val="tx1"/>
          </a:solidFill>
          <a:latin typeface="+mn-lt"/>
          <a:ea typeface="+mn-ea"/>
          <a:cs typeface="+mn-cs"/>
        </a:defRPr>
      </a:lvl1pPr>
      <a:lvl2pPr marL="457200" indent="-182563" algn="l" rtl="0" eaLnBrk="0" fontAlgn="base" hangingPunct="0">
        <a:spcBef>
          <a:spcPct val="20000"/>
        </a:spcBef>
        <a:spcAft>
          <a:spcPct val="0"/>
        </a:spcAft>
        <a:buClr>
          <a:schemeClr val="accent1"/>
        </a:buClr>
        <a:buSzPct val="85000"/>
        <a:buFont typeface="Arial" charset="0"/>
        <a:buChar char="•"/>
        <a:defRPr sz="2000" kern="1200">
          <a:solidFill>
            <a:schemeClr val="tx1"/>
          </a:solidFill>
          <a:latin typeface="+mn-lt"/>
          <a:ea typeface="+mn-ea"/>
          <a:cs typeface="+mn-cs"/>
        </a:defRPr>
      </a:lvl2pPr>
      <a:lvl3pPr marL="730250" indent="-182563" algn="l" rtl="0" eaLnBrk="0" fontAlgn="base" hangingPunct="0">
        <a:spcBef>
          <a:spcPct val="20000"/>
        </a:spcBef>
        <a:spcAft>
          <a:spcPct val="0"/>
        </a:spcAft>
        <a:buClr>
          <a:schemeClr val="accent1"/>
        </a:buClr>
        <a:buSzPct val="90000"/>
        <a:buFont typeface="Arial" charset="0"/>
        <a:buChar char="•"/>
        <a:defRPr kern="1200">
          <a:solidFill>
            <a:schemeClr val="tx1"/>
          </a:solidFill>
          <a:latin typeface="+mn-lt"/>
          <a:ea typeface="+mn-ea"/>
          <a:cs typeface="+mn-cs"/>
        </a:defRPr>
      </a:lvl3pPr>
      <a:lvl4pPr marL="1004888" indent="-182563" algn="l" rtl="0" eaLnBrk="0" fontAlgn="base" hangingPunct="0">
        <a:spcBef>
          <a:spcPct val="20000"/>
        </a:spcBef>
        <a:spcAft>
          <a:spcPct val="0"/>
        </a:spcAft>
        <a:buClr>
          <a:schemeClr val="accent1"/>
        </a:buClr>
        <a:buFont typeface="Arial" charset="0"/>
        <a:buChar char="•"/>
        <a:defRPr sz="1600" kern="1200">
          <a:solidFill>
            <a:schemeClr val="tx1"/>
          </a:solidFill>
          <a:latin typeface="+mn-lt"/>
          <a:ea typeface="+mn-ea"/>
          <a:cs typeface="+mn-cs"/>
        </a:defRPr>
      </a:lvl4pPr>
      <a:lvl5pPr marL="1187450" indent="-136525" algn="l" rtl="0" eaLnBrk="0" fontAlgn="base" hangingPunct="0">
        <a:spcBef>
          <a:spcPct val="20000"/>
        </a:spcBef>
        <a:spcAft>
          <a:spcPct val="0"/>
        </a:spcAft>
        <a:buClr>
          <a:schemeClr val="accent1"/>
        </a:buClr>
        <a:buSzPct val="100000"/>
        <a:buFont typeface="Arial" charset="0"/>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w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1.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2.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5746" name="Rectangle 2"/>
          <p:cNvSpPr>
            <a:spLocks noGrp="1" noChangeArrowheads="1"/>
          </p:cNvSpPr>
          <p:nvPr>
            <p:ph type="ctrTitle" idx="4294967295"/>
          </p:nvPr>
        </p:nvSpPr>
        <p:spPr>
          <a:xfrm>
            <a:off x="381000" y="3962400"/>
            <a:ext cx="8229600" cy="1143000"/>
          </a:xfrm>
        </p:spPr>
        <p:txBody>
          <a:bodyPr>
            <a:normAutofit fontScale="90000"/>
          </a:bodyPr>
          <a:lstStyle/>
          <a:p>
            <a:pPr algn="ctr" eaLnBrk="1" fontAlgn="auto" hangingPunct="1">
              <a:spcAft>
                <a:spcPts val="0"/>
              </a:spcAft>
              <a:defRPr/>
            </a:pPr>
            <a:r>
              <a:rPr lang="en-US" dirty="0" smtClean="0"/>
              <a:t>Inver Grove Heights Community Schools</a:t>
            </a:r>
            <a:r>
              <a:rPr lang="en-US" dirty="0"/>
              <a:t/>
            </a:r>
            <a:br>
              <a:rPr lang="en-US" dirty="0"/>
            </a:br>
            <a:r>
              <a:rPr lang="en-US" sz="3600" dirty="0" smtClean="0"/>
              <a:t>Public </a:t>
            </a:r>
            <a:r>
              <a:rPr lang="en-US" sz="3600" dirty="0"/>
              <a:t>Hearing for</a:t>
            </a:r>
            <a:br>
              <a:rPr lang="en-US" sz="3600" dirty="0"/>
            </a:br>
            <a:r>
              <a:rPr lang="en-US" sz="3600" dirty="0"/>
              <a:t>Taxes Payable in </a:t>
            </a:r>
            <a:r>
              <a:rPr lang="en-US" sz="3600" dirty="0" smtClean="0"/>
              <a:t>2013</a:t>
            </a:r>
            <a:endParaRPr lang="en-US" sz="3600" dirty="0"/>
          </a:p>
        </p:txBody>
      </p:sp>
      <p:pic>
        <p:nvPicPr>
          <p:cNvPr id="1026" name="Picture 2" descr="http://www.invergrove.k12.mn.us/shared/templates/inverGrove2011_02/images/topBanner.jpg"/>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2057400" y="1524000"/>
            <a:ext cx="4572000" cy="1079500"/>
          </a:xfrm>
          <a:prstGeom prst="rect">
            <a:avLst/>
          </a:prstGeom>
          <a:noFill/>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rgbClr val="FFFFFF"/>
                </a:solidFill>
              </a14:hiddenFill>
            </a:ext>
          </a:extLst>
        </p:spPr>
      </p:pic>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1589564504"/>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6770" name="Rectangle 2"/>
          <p:cNvSpPr>
            <a:spLocks noGrp="1" noChangeArrowheads="1"/>
          </p:cNvSpPr>
          <p:nvPr>
            <p:ph type="ctrTitle"/>
          </p:nvPr>
        </p:nvSpPr>
        <p:spPr/>
        <p:txBody>
          <a:bodyPr>
            <a:normAutofit/>
          </a:bodyPr>
          <a:lstStyle/>
          <a:p>
            <a:pPr algn="ctr" eaLnBrk="1" fontAlgn="auto" hangingPunct="1">
              <a:spcAft>
                <a:spcPts val="0"/>
              </a:spcAft>
              <a:defRPr/>
            </a:pPr>
            <a:r>
              <a:rPr lang="en-US" sz="7200" dirty="0"/>
              <a:t>Welcome</a:t>
            </a:r>
          </a:p>
        </p:txBody>
      </p:sp>
      <p:sp>
        <p:nvSpPr>
          <p:cNvPr id="4" name="Rectangle 5"/>
          <p:cNvSpPr>
            <a:spLocks noGrp="1" noChangeArrowheads="1"/>
          </p:cNvSpPr>
          <p:nvPr>
            <p:ph type="subTitle" idx="1"/>
          </p:nvPr>
        </p:nvSpPr>
        <p:spPr>
          <a:xfrm>
            <a:off x="1295400" y="3505200"/>
            <a:ext cx="6400800" cy="1752600"/>
          </a:xfrm>
        </p:spPr>
        <p:txBody>
          <a:bodyPr/>
          <a:lstStyle/>
          <a:p>
            <a:pPr algn="ctr">
              <a:lnSpc>
                <a:spcPct val="80000"/>
              </a:lnSpc>
              <a:defRPr/>
            </a:pPr>
            <a:r>
              <a:rPr lang="en-US" sz="2800" dirty="0" smtClean="0"/>
              <a:t>December 17, 2012</a:t>
            </a:r>
            <a:endParaRPr lang="en-US" sz="2800" dirty="0"/>
          </a:p>
          <a:p>
            <a:pPr algn="ctr">
              <a:lnSpc>
                <a:spcPct val="80000"/>
              </a:lnSpc>
              <a:defRPr/>
            </a:pPr>
            <a:r>
              <a:rPr lang="en-US" sz="2800" dirty="0"/>
              <a:t>Presented by:</a:t>
            </a:r>
          </a:p>
          <a:p>
            <a:pPr algn="ctr">
              <a:lnSpc>
                <a:spcPct val="80000"/>
              </a:lnSpc>
              <a:defRPr/>
            </a:pPr>
            <a:r>
              <a:rPr lang="en-US" sz="2800" dirty="0"/>
              <a:t>Bruce Rimstad</a:t>
            </a:r>
          </a:p>
          <a:p>
            <a:pPr algn="ctr">
              <a:lnSpc>
                <a:spcPct val="80000"/>
              </a:lnSpc>
              <a:defRPr/>
            </a:pPr>
            <a:r>
              <a:rPr lang="en-US" sz="2800" dirty="0"/>
              <a:t>Business Manager</a:t>
            </a: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876055919"/>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Tax Hearing Presentation</a:t>
            </a:r>
          </a:p>
        </p:txBody>
      </p:sp>
      <p:sp>
        <p:nvSpPr>
          <p:cNvPr id="11267" name="Content Placeholder 2"/>
          <p:cNvSpPr>
            <a:spLocks noGrp="1"/>
          </p:cNvSpPr>
          <p:nvPr>
            <p:ph idx="1"/>
          </p:nvPr>
        </p:nvSpPr>
        <p:spPr/>
        <p:txBody>
          <a:bodyPr/>
          <a:lstStyle/>
          <a:p>
            <a:pPr eaLnBrk="1" hangingPunct="1"/>
            <a:r>
              <a:rPr lang="en-US" sz="2400" dirty="0" smtClean="0"/>
              <a:t>State law requires</a:t>
            </a:r>
            <a:r>
              <a:rPr lang="en-US" sz="2400" b="1" dirty="0" smtClean="0"/>
              <a:t> </a:t>
            </a:r>
            <a:r>
              <a:rPr lang="en-US" sz="2400" dirty="0" smtClean="0"/>
              <a:t>that we present information on the current year budget and actual revenue and expenses for the prior year </a:t>
            </a:r>
          </a:p>
          <a:p>
            <a:pPr eaLnBrk="1" hangingPunct="1"/>
            <a:r>
              <a:rPr lang="en-US" sz="2400" dirty="0" smtClean="0"/>
              <a:t>State law also requires that we present information on the proposed property tax levy, including:</a:t>
            </a:r>
          </a:p>
          <a:p>
            <a:pPr lvl="1" eaLnBrk="1" hangingPunct="1">
              <a:lnSpc>
                <a:spcPct val="90000"/>
              </a:lnSpc>
            </a:pPr>
            <a:r>
              <a:rPr lang="en-US" sz="2000" dirty="0" smtClean="0"/>
              <a:t>The percentage increase over the prior year</a:t>
            </a:r>
          </a:p>
          <a:p>
            <a:pPr lvl="1" eaLnBrk="1" hangingPunct="1">
              <a:lnSpc>
                <a:spcPct val="90000"/>
              </a:lnSpc>
            </a:pPr>
            <a:r>
              <a:rPr lang="en-US" sz="2000" dirty="0" smtClean="0"/>
              <a:t>Specific purposes and reasons for which taxes are being increased</a:t>
            </a:r>
          </a:p>
          <a:p>
            <a:pPr eaLnBrk="1" hangingPunct="1"/>
            <a:r>
              <a:rPr lang="en-US" sz="2400" dirty="0" smtClean="0"/>
              <a:t>District cannot increase proposed levy unless an increase was approved by voters or the levy limitation calculations updated by the Commissioner of Education</a:t>
            </a:r>
          </a:p>
          <a:p>
            <a:pPr eaLnBrk="1" hangingPunct="1"/>
            <a:r>
              <a:rPr lang="en-US" sz="2400" dirty="0" smtClean="0"/>
              <a:t>District must also allow for public comments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fontAlgn="auto" hangingPunct="1">
              <a:spcAft>
                <a:spcPts val="0"/>
              </a:spcAft>
              <a:defRPr/>
            </a:pPr>
            <a:r>
              <a:rPr lang="en-US" dirty="0">
                <a:solidFill>
                  <a:srgbClr val="323232"/>
                </a:solidFill>
              </a:rPr>
              <a:t>Agenda for Hearing</a:t>
            </a:r>
            <a:endParaRPr lang="en-US" sz="4800" dirty="0"/>
          </a:p>
        </p:txBody>
      </p:sp>
      <p:sp>
        <p:nvSpPr>
          <p:cNvPr id="12291" name="Rectangle 3"/>
          <p:cNvSpPr>
            <a:spLocks noGrp="1" noChangeArrowheads="1"/>
          </p:cNvSpPr>
          <p:nvPr>
            <p:ph idx="1"/>
          </p:nvPr>
        </p:nvSpPr>
        <p:spPr>
          <a:xfrm>
            <a:off x="381000" y="1447800"/>
            <a:ext cx="8229600" cy="4873625"/>
          </a:xfrm>
        </p:spPr>
        <p:txBody>
          <a:bodyPr/>
          <a:lstStyle/>
          <a:p>
            <a:pPr marL="609600" indent="-609600" eaLnBrk="1" hangingPunct="1">
              <a:buSzTx/>
              <a:buFont typeface="Arial" charset="0"/>
              <a:buAutoNum type="alphaUcPeriod"/>
            </a:pPr>
            <a:r>
              <a:rPr lang="en-US" dirty="0" smtClean="0"/>
              <a:t>Background on School Funding, Property Tax Levies, and Budgets</a:t>
            </a:r>
          </a:p>
          <a:p>
            <a:pPr marL="609600" indent="-609600" eaLnBrk="1" hangingPunct="1">
              <a:buSzTx/>
              <a:buFont typeface="Wingdings" pitchFamily="2" charset="2"/>
              <a:buAutoNum type="alphaUcPeriod"/>
            </a:pPr>
            <a:r>
              <a:rPr lang="en-US" dirty="0" smtClean="0"/>
              <a:t>Information on District Budget</a:t>
            </a:r>
          </a:p>
          <a:p>
            <a:pPr marL="609600" indent="-609600" eaLnBrk="1" hangingPunct="1">
              <a:buSzTx/>
              <a:buFont typeface="Wingdings" pitchFamily="2" charset="2"/>
              <a:buAutoNum type="alphaUcPeriod"/>
            </a:pPr>
            <a:r>
              <a:rPr lang="en-US" dirty="0" smtClean="0"/>
              <a:t>Information on the District’s Proposed Tax Levy for Taxes Payable in 2013</a:t>
            </a:r>
          </a:p>
          <a:p>
            <a:pPr marL="609600" indent="-609600" eaLnBrk="1" hangingPunct="1">
              <a:buSzTx/>
              <a:buFont typeface="Wingdings" pitchFamily="2" charset="2"/>
              <a:buAutoNum type="alphaUcPeriod"/>
            </a:pPr>
            <a:r>
              <a:rPr lang="en-US" dirty="0" smtClean="0"/>
              <a:t>Public Comments and Questions</a:t>
            </a:r>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304800" y="533400"/>
            <a:ext cx="8610600" cy="990600"/>
          </a:xfrm>
        </p:spPr>
        <p:txBody>
          <a:bodyPr/>
          <a:lstStyle/>
          <a:p>
            <a:pPr>
              <a:defRPr/>
            </a:pPr>
            <a:r>
              <a:rPr lang="en-US" dirty="0"/>
              <a:t>Public Education is Strong in Minnesota…</a:t>
            </a:r>
          </a:p>
        </p:txBody>
      </p:sp>
      <p:sp>
        <p:nvSpPr>
          <p:cNvPr id="13315" name="Rectangle 3"/>
          <p:cNvSpPr>
            <a:spLocks noGrp="1" noChangeArrowheads="1"/>
          </p:cNvSpPr>
          <p:nvPr>
            <p:ph type="body" idx="1"/>
          </p:nvPr>
        </p:nvSpPr>
        <p:spPr>
          <a:xfrm>
            <a:off x="457200" y="1447800"/>
            <a:ext cx="8229600" cy="4876800"/>
          </a:xfrm>
        </p:spPr>
        <p:txBody>
          <a:bodyPr/>
          <a:lstStyle/>
          <a:p>
            <a:pPr>
              <a:lnSpc>
                <a:spcPct val="90000"/>
              </a:lnSpc>
              <a:buFontTx/>
              <a:buChar char="•"/>
            </a:pPr>
            <a:r>
              <a:rPr lang="en-US" dirty="0" smtClean="0"/>
              <a:t>In Minnesota, the most commonly taken standardized college entrance exam is the ACT. Seventy-four percent of Minnesota high school graduates in 2012 took the assessment.</a:t>
            </a:r>
          </a:p>
          <a:p>
            <a:pPr>
              <a:lnSpc>
                <a:spcPct val="90000"/>
              </a:lnSpc>
              <a:buFontTx/>
              <a:buChar char="•"/>
            </a:pPr>
            <a:r>
              <a:rPr lang="en-US" dirty="0" smtClean="0"/>
              <a:t>Minnesota’s average composite score of 22.8 was the highest in the nation among </a:t>
            </a:r>
            <a:r>
              <a:rPr lang="en-US" dirty="0"/>
              <a:t>the 28 states in which more than half the college-bound students took the test in 2012. Minnesota has led the nation in average composite ACT scores for seven consecutive </a:t>
            </a:r>
            <a:r>
              <a:rPr lang="en-US" dirty="0" smtClean="0"/>
              <a:t>years. The national composite score was 21.1.</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pPr algn="l" eaLnBrk="1" fontAlgn="auto" hangingPunct="1">
              <a:spcAft>
                <a:spcPts val="0"/>
              </a:spcAft>
              <a:defRPr/>
            </a:pPr>
            <a:r>
              <a:rPr lang="en-US" sz="3600" dirty="0" smtClean="0"/>
              <a:t>Public Schools Established by           Minnesota </a:t>
            </a:r>
            <a:r>
              <a:rPr lang="en-US" sz="3600" dirty="0"/>
              <a:t>Constitution</a:t>
            </a:r>
          </a:p>
        </p:txBody>
      </p:sp>
      <p:sp>
        <p:nvSpPr>
          <p:cNvPr id="14339" name="Rectangle 3"/>
          <p:cNvSpPr>
            <a:spLocks noGrp="1" noChangeArrowheads="1"/>
          </p:cNvSpPr>
          <p:nvPr>
            <p:ph idx="1"/>
          </p:nvPr>
        </p:nvSpPr>
        <p:spPr>
          <a:xfrm>
            <a:off x="457200" y="1905000"/>
            <a:ext cx="7772400" cy="4114800"/>
          </a:xfrm>
        </p:spPr>
        <p:txBody>
          <a:bodyPr/>
          <a:lstStyle/>
          <a:p>
            <a:pPr eaLnBrk="1" hangingPunct="1">
              <a:lnSpc>
                <a:spcPct val="80000"/>
              </a:lnSpc>
              <a:spcAft>
                <a:spcPct val="40000"/>
              </a:spcAft>
            </a:pPr>
            <a:r>
              <a:rPr lang="en-US" sz="2400" b="1" smtClean="0"/>
              <a:t>“ARTICLE XIII </a:t>
            </a:r>
            <a:r>
              <a:rPr lang="en-US" sz="2400" smtClean="0"/>
              <a:t/>
            </a:r>
            <a:br>
              <a:rPr lang="en-US" sz="2400" smtClean="0"/>
            </a:br>
            <a:r>
              <a:rPr lang="en-US" sz="2400" b="1" smtClean="0"/>
              <a:t>MISCELLANEOUS SUBJECTS </a:t>
            </a:r>
            <a:endParaRPr lang="en-US" sz="2400" smtClean="0"/>
          </a:p>
          <a:p>
            <a:pPr eaLnBrk="1" hangingPunct="1"/>
            <a:r>
              <a:rPr lang="en-US" sz="2400" smtClean="0"/>
              <a:t>Section 1. </a:t>
            </a:r>
            <a:r>
              <a:rPr lang="en-US" sz="2400" b="1" smtClean="0"/>
              <a:t>UNIFORM SYSTEM OF PUBLIC SCHOOLS.</a:t>
            </a:r>
            <a:r>
              <a:rPr lang="en-US" sz="2400" smtClean="0"/>
              <a:t> The stability of a republican form of government depending mainly upon the intelligence of the people, </a:t>
            </a:r>
            <a:r>
              <a:rPr lang="en-US" sz="2400" b="1" i="1" u="sng" smtClean="0"/>
              <a:t>it is the duty of the legislature to establish a general and uniform system of public schools.</a:t>
            </a:r>
            <a:r>
              <a:rPr lang="en-US" sz="2400" smtClean="0"/>
              <a:t> The legislature shall make such provisions by taxation or otherwise as will secure a thorough and efficient system of public schools throughout the state.”</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smtClean="0"/>
              <a:t>As a result… </a:t>
            </a:r>
            <a:br>
              <a:rPr lang="en-US" dirty="0" smtClean="0"/>
            </a:br>
            <a:r>
              <a:rPr lang="en-US" sz="2800" dirty="0" smtClean="0"/>
              <a:t>School funding </a:t>
            </a:r>
            <a:r>
              <a:rPr lang="en-US" sz="2800" u="sng" dirty="0" smtClean="0"/>
              <a:t>is highly regulated </a:t>
            </a:r>
            <a:r>
              <a:rPr lang="en-US" sz="2800" u="sng" dirty="0"/>
              <a:t>by the </a:t>
            </a:r>
            <a:r>
              <a:rPr lang="en-US" sz="2800" u="sng" dirty="0" smtClean="0"/>
              <a:t>state</a:t>
            </a:r>
            <a:endParaRPr lang="en-US" sz="2800" u="sng" dirty="0"/>
          </a:p>
        </p:txBody>
      </p:sp>
      <p:sp>
        <p:nvSpPr>
          <p:cNvPr id="15363" name="Content Placeholder 2"/>
          <p:cNvSpPr>
            <a:spLocks noGrp="1"/>
          </p:cNvSpPr>
          <p:nvPr>
            <p:ph idx="1"/>
          </p:nvPr>
        </p:nvSpPr>
        <p:spPr/>
        <p:txBody>
          <a:bodyPr/>
          <a:lstStyle/>
          <a:p>
            <a:pPr eaLnBrk="1" hangingPunct="1">
              <a:lnSpc>
                <a:spcPct val="90000"/>
              </a:lnSpc>
            </a:pPr>
            <a:r>
              <a:rPr lang="en-US" b="1" smtClean="0"/>
              <a:t>State sets</a:t>
            </a:r>
            <a:r>
              <a:rPr lang="en-US" smtClean="0"/>
              <a:t> formulas which determine revenue; most revenue is based on specified amounts per pupil</a:t>
            </a:r>
          </a:p>
          <a:p>
            <a:pPr eaLnBrk="1" hangingPunct="1">
              <a:lnSpc>
                <a:spcPct val="90000"/>
              </a:lnSpc>
            </a:pPr>
            <a:r>
              <a:rPr lang="en-US" b="1" smtClean="0"/>
              <a:t>State sets</a:t>
            </a:r>
            <a:r>
              <a:rPr lang="en-US" smtClean="0"/>
              <a:t> tax policy for local schools</a:t>
            </a:r>
          </a:p>
          <a:p>
            <a:pPr eaLnBrk="1" hangingPunct="1">
              <a:lnSpc>
                <a:spcPct val="90000"/>
              </a:lnSpc>
            </a:pPr>
            <a:r>
              <a:rPr lang="en-US" b="1" smtClean="0"/>
              <a:t>State sets</a:t>
            </a:r>
            <a:r>
              <a:rPr lang="en-US" smtClean="0"/>
              <a:t> maximum authorized property tax levy (districts can levy less but not more than amount authorized by state, unless approved by the voters)</a:t>
            </a:r>
          </a:p>
          <a:p>
            <a:pPr eaLnBrk="1" hangingPunct="1">
              <a:lnSpc>
                <a:spcPct val="90000"/>
              </a:lnSpc>
            </a:pPr>
            <a:r>
              <a:rPr lang="en-US" b="1" smtClean="0"/>
              <a:t>State authorizes</a:t>
            </a:r>
            <a:r>
              <a:rPr lang="en-US" smtClean="0"/>
              <a:t> school board to submit referendums for operating and capital needs to voters for approval</a:t>
            </a:r>
          </a:p>
          <a:p>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State Funding for Schools Has Not Kept Pace with Inflation</a:t>
            </a:r>
          </a:p>
        </p:txBody>
      </p:sp>
      <p:sp>
        <p:nvSpPr>
          <p:cNvPr id="16387" name="Content Placeholder 2"/>
          <p:cNvSpPr>
            <a:spLocks noGrp="1"/>
          </p:cNvSpPr>
          <p:nvPr>
            <p:ph idx="1"/>
          </p:nvPr>
        </p:nvSpPr>
        <p:spPr/>
        <p:txBody>
          <a:bodyPr/>
          <a:lstStyle/>
          <a:p>
            <a:pPr eaLnBrk="1" hangingPunct="1">
              <a:lnSpc>
                <a:spcPct val="90000"/>
              </a:lnSpc>
              <a:spcAft>
                <a:spcPct val="25000"/>
              </a:spcAft>
            </a:pPr>
            <a:r>
              <a:rPr lang="en-US" dirty="0" smtClean="0"/>
              <a:t>Increases in basic general education revenue per pupil have been less than inflation</a:t>
            </a:r>
            <a:r>
              <a:rPr lang="en-US" sz="3000" dirty="0" smtClean="0"/>
              <a:t>  </a:t>
            </a:r>
          </a:p>
          <a:p>
            <a:pPr lvl="1" eaLnBrk="1" hangingPunct="1">
              <a:lnSpc>
                <a:spcPct val="90000"/>
              </a:lnSpc>
              <a:spcAft>
                <a:spcPct val="25000"/>
              </a:spcAft>
              <a:buFont typeface="Wingdings" pitchFamily="2" charset="2"/>
              <a:buChar char="Ø"/>
            </a:pPr>
            <a:r>
              <a:rPr lang="en-US" dirty="0" smtClean="0"/>
              <a:t>Per-pupil revenue for fiscal year 2013-14 without increase is </a:t>
            </a:r>
            <a:r>
              <a:rPr lang="en-US" b="1" dirty="0" smtClean="0"/>
              <a:t>$401 below </a:t>
            </a:r>
            <a:r>
              <a:rPr lang="en-US" dirty="0" smtClean="0"/>
              <a:t>the 2004-05 inflation adjusted amount </a:t>
            </a:r>
          </a:p>
          <a:p>
            <a:pPr eaLnBrk="1" hangingPunct="1">
              <a:lnSpc>
                <a:spcPct val="90000"/>
              </a:lnSpc>
              <a:spcAft>
                <a:spcPct val="25000"/>
              </a:spcAft>
            </a:pPr>
            <a:r>
              <a:rPr lang="en-US" dirty="0" smtClean="0"/>
              <a:t>Basic per-pupil funding for FY 2014 and 2015 will be set by the 2011 legislature. </a:t>
            </a:r>
          </a:p>
          <a:p>
            <a:pPr eaLnBrk="1" hangingPunct="1">
              <a:lnSpc>
                <a:spcPct val="90000"/>
              </a:lnSpc>
              <a:spcAft>
                <a:spcPct val="25000"/>
              </a:spcAft>
            </a:pPr>
            <a:r>
              <a:rPr lang="en-US" dirty="0" smtClean="0"/>
              <a:t>Most districts’ expenses will likely increase, without budget cuts, by at least 2-3% annually.  </a:t>
            </a:r>
          </a:p>
          <a:p>
            <a:endParaRPr lang="en-US"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7411" name="Picture 3"/>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609600" y="418760"/>
            <a:ext cx="8077200" cy="613626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cap="flat" cmpd="sng">
                <a:solidFill>
                  <a:schemeClr val="tx1"/>
                </a:solidFill>
                <a:prstDash val="solid"/>
                <a:miter lim="800000"/>
                <a:headEnd type="none" w="med" len="med"/>
                <a:tailEnd type="none" w="med" len="me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Impact is budget cuts and </a:t>
            </a:r>
            <a:r>
              <a:rPr lang="en-US" dirty="0" smtClean="0"/>
              <a:t>operating </a:t>
            </a:r>
            <a:r>
              <a:rPr lang="en-US" dirty="0"/>
              <a:t>referendums…</a:t>
            </a:r>
          </a:p>
        </p:txBody>
      </p:sp>
      <p:sp>
        <p:nvSpPr>
          <p:cNvPr id="18435" name="Content Placeholder 2"/>
          <p:cNvSpPr>
            <a:spLocks noGrp="1"/>
          </p:cNvSpPr>
          <p:nvPr>
            <p:ph idx="1"/>
          </p:nvPr>
        </p:nvSpPr>
        <p:spPr/>
        <p:txBody>
          <a:bodyPr/>
          <a:lstStyle/>
          <a:p>
            <a:pPr eaLnBrk="1" hangingPunct="1">
              <a:spcAft>
                <a:spcPct val="25000"/>
              </a:spcAft>
            </a:pPr>
            <a:r>
              <a:rPr lang="en-US" dirty="0" smtClean="0"/>
              <a:t>With minimal or no increase in state funding or a voter approved referendum, many districts are facing projected budget shortfalls for FY 2014 and FY 2015, and anticipate the need for budget cuts. </a:t>
            </a:r>
          </a:p>
          <a:p>
            <a:pPr eaLnBrk="1" hangingPunct="1">
              <a:spcAft>
                <a:spcPct val="25000"/>
              </a:spcAft>
            </a:pPr>
            <a:r>
              <a:rPr lang="en-US" dirty="0" smtClean="0"/>
              <a:t>To meet local school budget shortfalls</a:t>
            </a:r>
            <a:r>
              <a:rPr lang="en-US" dirty="0"/>
              <a:t> </a:t>
            </a:r>
            <a:r>
              <a:rPr lang="en-US" dirty="0" smtClean="0"/>
              <a:t>voters in 297 districts, or 88% of all Minnesota districts, have approved an operating referendum levy. </a:t>
            </a:r>
          </a:p>
          <a:p>
            <a:r>
              <a:rPr lang="en-US" dirty="0" smtClean="0"/>
              <a:t>The state average amount is $899 per pupil.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Change in Tax Levy Does not Determine Change in Budget</a:t>
            </a:r>
          </a:p>
        </p:txBody>
      </p:sp>
      <p:sp>
        <p:nvSpPr>
          <p:cNvPr id="20483" name="Content Placeholder 2"/>
          <p:cNvSpPr>
            <a:spLocks noGrp="1"/>
          </p:cNvSpPr>
          <p:nvPr>
            <p:ph idx="1"/>
          </p:nvPr>
        </p:nvSpPr>
        <p:spPr/>
        <p:txBody>
          <a:bodyPr/>
          <a:lstStyle/>
          <a:p>
            <a:pPr eaLnBrk="1" hangingPunct="1">
              <a:lnSpc>
                <a:spcPct val="90000"/>
              </a:lnSpc>
            </a:pPr>
            <a:r>
              <a:rPr lang="en-US" smtClean="0">
                <a:cs typeface="Arial" charset="0"/>
              </a:rPr>
              <a:t>Tax levy is based on many state-determined formulas</a:t>
            </a:r>
          </a:p>
          <a:p>
            <a:pPr eaLnBrk="1" hangingPunct="1">
              <a:lnSpc>
                <a:spcPct val="90000"/>
              </a:lnSpc>
            </a:pPr>
            <a:r>
              <a:rPr lang="en-US" smtClean="0">
                <a:cs typeface="Arial" charset="0"/>
              </a:rPr>
              <a:t>Some increases in tax levies are revenue neutral, offset by reductions in state aid</a:t>
            </a:r>
          </a:p>
          <a:p>
            <a:pPr eaLnBrk="1" hangingPunct="1">
              <a:lnSpc>
                <a:spcPct val="90000"/>
              </a:lnSpc>
            </a:pPr>
            <a:r>
              <a:rPr lang="en-US" i="1" u="sng" smtClean="0">
                <a:cs typeface="Arial" charset="0"/>
              </a:rPr>
              <a:t>Expenditure budget is limited </a:t>
            </a:r>
            <a:r>
              <a:rPr lang="en-US" i="1" smtClean="0">
                <a:cs typeface="Arial" charset="0"/>
              </a:rPr>
              <a:t> </a:t>
            </a:r>
            <a:r>
              <a:rPr lang="en-US" smtClean="0">
                <a:cs typeface="Arial" charset="0"/>
              </a:rPr>
              <a:t>by state-set revenue formulas, voter-approved levies, and fund balance, not just by tax levies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Contrast of City/County to School District Levy Cycle</a:t>
            </a:r>
          </a:p>
        </p:txBody>
      </p:sp>
      <p:sp>
        <p:nvSpPr>
          <p:cNvPr id="19459" name="Content Placeholder 2"/>
          <p:cNvSpPr>
            <a:spLocks noGrp="1"/>
          </p:cNvSpPr>
          <p:nvPr>
            <p:ph idx="1"/>
          </p:nvPr>
        </p:nvSpPr>
        <p:spPr/>
        <p:txBody>
          <a:bodyPr/>
          <a:lstStyle/>
          <a:p>
            <a:pPr eaLnBrk="1" hangingPunct="1"/>
            <a:r>
              <a:rPr lang="en-US" u="sng" dirty="0" smtClean="0"/>
              <a:t>City/County</a:t>
            </a:r>
            <a:r>
              <a:rPr lang="en-US" dirty="0" smtClean="0"/>
              <a:t>  -  Budget Year is same as calendar year.   The  2013 tax levy provides revenue for the calendar year 2013 budget</a:t>
            </a:r>
          </a:p>
          <a:p>
            <a:pPr eaLnBrk="1" hangingPunct="1"/>
            <a:r>
              <a:rPr lang="en-US" u="sng" dirty="0" smtClean="0"/>
              <a:t>Schools</a:t>
            </a:r>
            <a:r>
              <a:rPr lang="en-US" dirty="0" smtClean="0"/>
              <a:t>  -  Budget year begins July 1</a:t>
            </a:r>
            <a:r>
              <a:rPr lang="en-US" baseline="30000" dirty="0" smtClean="0"/>
              <a:t>st</a:t>
            </a:r>
            <a:r>
              <a:rPr lang="en-US" dirty="0" smtClean="0"/>
              <a:t> and coincides with school year.  The 2013 tax levy provides revenue for the 2013-2014 school fiscal year.  Budget will be adopted in June 2013.</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Budget Information</a:t>
            </a:r>
          </a:p>
        </p:txBody>
      </p:sp>
      <p:sp>
        <p:nvSpPr>
          <p:cNvPr id="21507" name="Content Placeholder 2"/>
          <p:cNvSpPr>
            <a:spLocks noGrp="1"/>
          </p:cNvSpPr>
          <p:nvPr>
            <p:ph idx="1"/>
          </p:nvPr>
        </p:nvSpPr>
        <p:spPr/>
        <p:txBody>
          <a:bodyPr/>
          <a:lstStyle/>
          <a:p>
            <a:r>
              <a:rPr lang="en-US" smtClean="0"/>
              <a:t>Because approval of the budget lags certification of the tax levy by six months, the state requires </a:t>
            </a:r>
            <a:r>
              <a:rPr lang="en-US" i="1" u="sng" smtClean="0"/>
              <a:t>only current year budget information and prior year actual financial results to be presented at this hearing</a:t>
            </a:r>
            <a:endParaRPr lang="en-US" smtClean="0">
              <a:latin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pPr>
              <a:defRPr/>
            </a:pPr>
            <a:r>
              <a:rPr lang="en-US" dirty="0"/>
              <a:t>Budget Information</a:t>
            </a:r>
          </a:p>
        </p:txBody>
      </p:sp>
      <p:sp>
        <p:nvSpPr>
          <p:cNvPr id="22531" name="Content Placeholder 2"/>
          <p:cNvSpPr>
            <a:spLocks noGrp="1"/>
          </p:cNvSpPr>
          <p:nvPr>
            <p:ph idx="1"/>
          </p:nvPr>
        </p:nvSpPr>
        <p:spPr>
          <a:xfrm>
            <a:off x="457200" y="1295400"/>
            <a:ext cx="8229600" cy="4876800"/>
          </a:xfrm>
        </p:spPr>
        <p:txBody>
          <a:bodyPr/>
          <a:lstStyle/>
          <a:p>
            <a:pPr eaLnBrk="1" hangingPunct="1">
              <a:lnSpc>
                <a:spcPct val="80000"/>
              </a:lnSpc>
              <a:spcAft>
                <a:spcPct val="20000"/>
              </a:spcAft>
            </a:pPr>
            <a:r>
              <a:rPr lang="en-US" dirty="0" smtClean="0"/>
              <a:t>All school districts’ budgets are divided into separate funds, based on purposes of revenue, as required by law</a:t>
            </a:r>
          </a:p>
          <a:p>
            <a:pPr eaLnBrk="1" hangingPunct="1">
              <a:lnSpc>
                <a:spcPct val="80000"/>
              </a:lnSpc>
            </a:pPr>
            <a:r>
              <a:rPr lang="en-US" dirty="0" smtClean="0"/>
              <a:t>For our district, 9 funds:</a:t>
            </a:r>
          </a:p>
          <a:p>
            <a:pPr lvl="1" eaLnBrk="1" hangingPunct="1">
              <a:lnSpc>
                <a:spcPct val="80000"/>
              </a:lnSpc>
            </a:pPr>
            <a:r>
              <a:rPr lang="en-US" dirty="0" smtClean="0"/>
              <a:t>General </a:t>
            </a:r>
          </a:p>
          <a:p>
            <a:pPr lvl="1" eaLnBrk="1" hangingPunct="1">
              <a:lnSpc>
                <a:spcPct val="80000"/>
              </a:lnSpc>
            </a:pPr>
            <a:r>
              <a:rPr lang="en-US" dirty="0" smtClean="0"/>
              <a:t>Food Service</a:t>
            </a:r>
          </a:p>
          <a:p>
            <a:pPr lvl="1" eaLnBrk="1" hangingPunct="1">
              <a:lnSpc>
                <a:spcPct val="80000"/>
              </a:lnSpc>
            </a:pPr>
            <a:r>
              <a:rPr lang="en-US" dirty="0" smtClean="0"/>
              <a:t>Community Service</a:t>
            </a:r>
          </a:p>
          <a:p>
            <a:pPr lvl="1" eaLnBrk="1" hangingPunct="1">
              <a:lnSpc>
                <a:spcPct val="80000"/>
              </a:lnSpc>
            </a:pPr>
            <a:r>
              <a:rPr lang="en-US" dirty="0" smtClean="0"/>
              <a:t>Building Construction</a:t>
            </a:r>
          </a:p>
          <a:p>
            <a:pPr lvl="1" eaLnBrk="1" hangingPunct="1">
              <a:lnSpc>
                <a:spcPct val="80000"/>
              </a:lnSpc>
            </a:pPr>
            <a:r>
              <a:rPr lang="en-US" dirty="0" smtClean="0"/>
              <a:t>Debt Service</a:t>
            </a:r>
          </a:p>
          <a:p>
            <a:pPr lvl="1" eaLnBrk="1" hangingPunct="1">
              <a:lnSpc>
                <a:spcPct val="80000"/>
              </a:lnSpc>
            </a:pPr>
            <a:r>
              <a:rPr lang="en-US" dirty="0" smtClean="0"/>
              <a:t>Trust </a:t>
            </a:r>
          </a:p>
          <a:p>
            <a:pPr lvl="1" eaLnBrk="1" hangingPunct="1">
              <a:lnSpc>
                <a:spcPct val="80000"/>
              </a:lnSpc>
            </a:pPr>
            <a:r>
              <a:rPr lang="en-US" dirty="0" smtClean="0"/>
              <a:t>Internal Service</a:t>
            </a:r>
          </a:p>
          <a:p>
            <a:pPr lvl="1" eaLnBrk="1" hangingPunct="1">
              <a:lnSpc>
                <a:spcPct val="80000"/>
              </a:lnSpc>
            </a:pPr>
            <a:r>
              <a:rPr lang="en-US" dirty="0" smtClean="0"/>
              <a:t>OPEB Revocable Trust</a:t>
            </a:r>
          </a:p>
          <a:p>
            <a:pPr lvl="1" eaLnBrk="1" hangingPunct="1">
              <a:lnSpc>
                <a:spcPct val="80000"/>
              </a:lnSpc>
            </a:pPr>
            <a:r>
              <a:rPr lang="en-US" dirty="0" smtClean="0"/>
              <a:t>OPEB Debt Service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3554" name="Rectangle 6"/>
          <p:cNvSpPr>
            <a:spLocks noGrp="1" noChangeArrowheads="1"/>
          </p:cNvSpPr>
          <p:nvPr>
            <p:ph type="body" sz="half" idx="1"/>
          </p:nvPr>
        </p:nvSpPr>
        <p:spPr>
          <a:xfrm>
            <a:off x="1182688" y="2017713"/>
            <a:ext cx="3813175" cy="4114800"/>
          </a:xfrm>
        </p:spPr>
        <p:txBody>
          <a:bodyPr/>
          <a:lstStyle/>
          <a:p>
            <a:pPr eaLnBrk="1" hangingPunct="1">
              <a:buFont typeface="Wingdings" pitchFamily="2" charset="2"/>
              <a:buNone/>
            </a:pPr>
            <a:r>
              <a:rPr lang="en-US" sz="2800" smtClean="0"/>
              <a:t> </a:t>
            </a:r>
          </a:p>
        </p:txBody>
      </p:sp>
      <p:pic>
        <p:nvPicPr>
          <p:cNvPr id="2050" name="Picture 2"/>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76200" y="457200"/>
            <a:ext cx="8924925" cy="542066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4578" name="Rectangle 5"/>
          <p:cNvSpPr>
            <a:spLocks noGrp="1" noChangeArrowheads="1"/>
          </p:cNvSpPr>
          <p:nvPr>
            <p:ph idx="1"/>
          </p:nvPr>
        </p:nvSpPr>
        <p:spPr/>
        <p:txBody>
          <a:bodyPr/>
          <a:lstStyle/>
          <a:p>
            <a:pPr eaLnBrk="1" hangingPunct="1">
              <a:buFont typeface="Wingdings" pitchFamily="2" charset="2"/>
              <a:buNone/>
            </a:pPr>
            <a:r>
              <a:rPr lang="en-US" smtClean="0"/>
              <a:t> </a:t>
            </a:r>
          </a:p>
        </p:txBody>
      </p:sp>
      <p:graphicFrame>
        <p:nvGraphicFramePr>
          <p:cNvPr id="4" name="Table 3"/>
          <p:cNvGraphicFramePr>
            <a:graphicFrameLocks noGrp="1"/>
          </p:cNvGraphicFramePr>
          <p:nvPr/>
        </p:nvGraphicFramePr>
        <p:xfrm>
          <a:off x="1244600" y="1600200"/>
          <a:ext cx="6654798" cy="4876795"/>
        </p:xfrm>
        <a:graphic>
          <a:graphicData uri="http://schemas.openxmlformats.org/drawingml/2006/table">
            <a:tbl>
              <a:tblPr/>
              <a:tblGrid>
                <a:gridCol w="885122"/>
                <a:gridCol w="524516"/>
                <a:gridCol w="524516"/>
                <a:gridCol w="524516"/>
                <a:gridCol w="524516"/>
                <a:gridCol w="524516"/>
                <a:gridCol w="524516"/>
                <a:gridCol w="524516"/>
                <a:gridCol w="524516"/>
                <a:gridCol w="524516"/>
                <a:gridCol w="524516"/>
                <a:gridCol w="524516"/>
              </a:tblGrid>
              <a:tr h="139337">
                <a:tc>
                  <a:txBody>
                    <a:bodyPr/>
                    <a:lstStyle/>
                    <a:p>
                      <a:pPr algn="l" fontAlgn="b"/>
                      <a:endParaRPr lang="en-US" sz="900" b="0" i="0" u="none" strike="noStrike">
                        <a:effectLst/>
                        <a:latin typeface="Arial"/>
                      </a:endParaRPr>
                    </a:p>
                  </a:txBody>
                  <a:tcPr marL="0" marR="0" marT="0" marB="0">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dirty="0">
                        <a:effectLst/>
                        <a:latin typeface="Arial"/>
                      </a:endParaRPr>
                    </a:p>
                  </a:txBody>
                  <a:tcPr marL="0" marR="0" marT="0" marB="0" anchor="b">
                    <a:lnL>
                      <a:noFill/>
                    </a:lnL>
                    <a:lnR>
                      <a:noFill/>
                    </a:lnR>
                    <a:lnT>
                      <a:noFill/>
                    </a:lnT>
                    <a:lnB>
                      <a:noFill/>
                    </a:lnB>
                  </a:tcPr>
                </a:tc>
              </a:tr>
            </a:tbl>
          </a:graphicData>
        </a:graphic>
      </p:graphicFrame>
      <p:graphicFrame>
        <p:nvGraphicFramePr>
          <p:cNvPr id="5" name="Table 4"/>
          <p:cNvGraphicFramePr>
            <a:graphicFrameLocks noGrp="1"/>
          </p:cNvGraphicFramePr>
          <p:nvPr/>
        </p:nvGraphicFramePr>
        <p:xfrm>
          <a:off x="1244600" y="1600200"/>
          <a:ext cx="6654798" cy="4876795"/>
        </p:xfrm>
        <a:graphic>
          <a:graphicData uri="http://schemas.openxmlformats.org/drawingml/2006/table">
            <a:tbl>
              <a:tblPr/>
              <a:tblGrid>
                <a:gridCol w="885122"/>
                <a:gridCol w="524516"/>
                <a:gridCol w="524516"/>
                <a:gridCol w="524516"/>
                <a:gridCol w="524516"/>
                <a:gridCol w="524516"/>
                <a:gridCol w="524516"/>
                <a:gridCol w="524516"/>
                <a:gridCol w="524516"/>
                <a:gridCol w="524516"/>
                <a:gridCol w="524516"/>
                <a:gridCol w="524516"/>
              </a:tblGrid>
              <a:tr h="139337">
                <a:tc>
                  <a:txBody>
                    <a:bodyPr/>
                    <a:lstStyle/>
                    <a:p>
                      <a:pPr algn="l" fontAlgn="b"/>
                      <a:endParaRPr lang="en-US" sz="900" b="0" i="0" u="none" strike="noStrike">
                        <a:effectLst/>
                        <a:latin typeface="Arial"/>
                      </a:endParaRPr>
                    </a:p>
                  </a:txBody>
                  <a:tcPr marL="0" marR="0" marT="0" marB="0">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r>
              <a:tr h="139337">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dirty="0">
                        <a:effectLst/>
                        <a:latin typeface="Arial"/>
                      </a:endParaRPr>
                    </a:p>
                  </a:txBody>
                  <a:tcPr marL="0" marR="0" marT="0" marB="0" anchor="b">
                    <a:lnL>
                      <a:noFill/>
                    </a:lnL>
                    <a:lnR>
                      <a:noFill/>
                    </a:lnR>
                    <a:lnT>
                      <a:noFill/>
                    </a:lnT>
                    <a:lnB>
                      <a:noFill/>
                    </a:lnB>
                  </a:tcPr>
                </a:tc>
              </a:tr>
            </a:tbl>
          </a:graphicData>
        </a:graphic>
      </p:graphicFrame>
      <p:pic>
        <p:nvPicPr>
          <p:cNvPr id="2" name="Picture 2"/>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120650" y="228600"/>
            <a:ext cx="8902700" cy="6399213"/>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120650" y="230188"/>
            <a:ext cx="8902700" cy="6397625"/>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6626" name="Rectangle 6"/>
          <p:cNvSpPr>
            <a:spLocks noGrp="1" noChangeArrowheads="1"/>
          </p:cNvSpPr>
          <p:nvPr>
            <p:ph type="body" sz="half" idx="1"/>
          </p:nvPr>
        </p:nvSpPr>
        <p:spPr>
          <a:xfrm>
            <a:off x="1182688" y="2017713"/>
            <a:ext cx="3817937" cy="4114800"/>
          </a:xfrm>
        </p:spPr>
        <p:txBody>
          <a:bodyPr/>
          <a:lstStyle/>
          <a:p>
            <a:pPr eaLnBrk="1" hangingPunct="1">
              <a:buFont typeface="Wingdings" pitchFamily="2" charset="2"/>
              <a:buNone/>
            </a:pPr>
            <a:r>
              <a:rPr lang="en-US" sz="2800" smtClean="0"/>
              <a:t> </a:t>
            </a:r>
          </a:p>
        </p:txBody>
      </p:sp>
      <p:pic>
        <p:nvPicPr>
          <p:cNvPr id="2" name="Picture 2"/>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528638" y="228600"/>
            <a:ext cx="8085137" cy="6399213"/>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120650" y="228600"/>
            <a:ext cx="8902700" cy="6399213"/>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Proposed </a:t>
            </a:r>
            <a:r>
              <a:rPr lang="en-US" dirty="0" smtClean="0"/>
              <a:t>2013 </a:t>
            </a:r>
            <a:r>
              <a:rPr lang="en-US" dirty="0"/>
              <a:t>Property </a:t>
            </a:r>
            <a:br>
              <a:rPr lang="en-US" dirty="0"/>
            </a:br>
            <a:r>
              <a:rPr lang="en-US" dirty="0"/>
              <a:t>Tax Levy</a:t>
            </a:r>
          </a:p>
        </p:txBody>
      </p:sp>
      <p:sp>
        <p:nvSpPr>
          <p:cNvPr id="28675" name="Content Placeholder 2"/>
          <p:cNvSpPr>
            <a:spLocks noGrp="1"/>
          </p:cNvSpPr>
          <p:nvPr>
            <p:ph idx="1"/>
          </p:nvPr>
        </p:nvSpPr>
        <p:spPr/>
        <p:txBody>
          <a:bodyPr/>
          <a:lstStyle/>
          <a:p>
            <a:pPr eaLnBrk="1" hangingPunct="1"/>
            <a:r>
              <a:rPr lang="en-US" dirty="0" smtClean="0"/>
              <a:t>Determination of levy</a:t>
            </a:r>
          </a:p>
          <a:p>
            <a:pPr eaLnBrk="1" hangingPunct="1"/>
            <a:r>
              <a:rPr lang="en-US" dirty="0" smtClean="0"/>
              <a:t>“Homestead Credit Shift” (elimination of homestead credit and replacement with homestead market value exclusion)</a:t>
            </a:r>
          </a:p>
          <a:p>
            <a:pPr eaLnBrk="1" hangingPunct="1"/>
            <a:r>
              <a:rPr lang="en-US" dirty="0" smtClean="0"/>
              <a:t>Comparison 2012 to 2013 levies</a:t>
            </a:r>
          </a:p>
          <a:p>
            <a:pPr eaLnBrk="1" hangingPunct="1"/>
            <a:r>
              <a:rPr lang="en-US" dirty="0" smtClean="0"/>
              <a:t>Specific reasons for changes in tax levy</a:t>
            </a:r>
          </a:p>
          <a:p>
            <a:pPr eaLnBrk="1" hangingPunct="1"/>
            <a:r>
              <a:rPr lang="en-US" dirty="0" smtClean="0"/>
              <a:t>Impact on taxpayers</a:t>
            </a:r>
          </a:p>
          <a:p>
            <a:endParaRPr lang="en-US" dirty="0"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Property Tax Background</a:t>
            </a:r>
          </a:p>
        </p:txBody>
      </p:sp>
      <p:sp>
        <p:nvSpPr>
          <p:cNvPr id="29699" name="Content Placeholder 2"/>
          <p:cNvSpPr>
            <a:spLocks noGrp="1"/>
          </p:cNvSpPr>
          <p:nvPr>
            <p:ph idx="1"/>
          </p:nvPr>
        </p:nvSpPr>
        <p:spPr/>
        <p:txBody>
          <a:bodyPr/>
          <a:lstStyle/>
          <a:p>
            <a:pPr eaLnBrk="1" hangingPunct="1">
              <a:lnSpc>
                <a:spcPct val="90000"/>
              </a:lnSpc>
              <a:spcAft>
                <a:spcPct val="25000"/>
              </a:spcAft>
            </a:pPr>
            <a:r>
              <a:rPr lang="en-US" smtClean="0"/>
              <a:t>Every owner of taxable property pays property taxes for the various “taxing jurisdictions” (county, city or township, school district, special districts) in which the property is located</a:t>
            </a:r>
          </a:p>
          <a:p>
            <a:pPr eaLnBrk="1" hangingPunct="1">
              <a:lnSpc>
                <a:spcPct val="90000"/>
              </a:lnSpc>
              <a:spcAft>
                <a:spcPct val="25000"/>
              </a:spcAft>
            </a:pPr>
            <a:r>
              <a:rPr lang="en-US" smtClean="0"/>
              <a:t>Each taxing jurisdiction sets its own tax levy, often based on limits in state law</a:t>
            </a:r>
          </a:p>
          <a:p>
            <a:pPr eaLnBrk="1" hangingPunct="1">
              <a:lnSpc>
                <a:spcPct val="90000"/>
              </a:lnSpc>
            </a:pPr>
            <a:r>
              <a:rPr lang="en-US" smtClean="0"/>
              <a:t>County sends out bills, collects taxes from property owners, and distributes funds back to other taxing jurisdictions</a:t>
            </a:r>
          </a:p>
          <a:p>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School District Property Taxes</a:t>
            </a:r>
          </a:p>
        </p:txBody>
      </p:sp>
      <p:sp>
        <p:nvSpPr>
          <p:cNvPr id="30723" name="Content Placeholder 2"/>
          <p:cNvSpPr>
            <a:spLocks noGrp="1"/>
          </p:cNvSpPr>
          <p:nvPr>
            <p:ph idx="1"/>
          </p:nvPr>
        </p:nvSpPr>
        <p:spPr/>
        <p:txBody>
          <a:bodyPr/>
          <a:lstStyle/>
          <a:p>
            <a:pPr eaLnBrk="1" hangingPunct="1"/>
            <a:r>
              <a:rPr lang="en-US" smtClean="0"/>
              <a:t>Each school district may levy taxes in up to 30 different categories</a:t>
            </a:r>
          </a:p>
          <a:p>
            <a:pPr eaLnBrk="1" hangingPunct="1"/>
            <a:r>
              <a:rPr lang="en-US" smtClean="0"/>
              <a:t>“Levy limits” (maximum levy amounts) for each category are set either by:</a:t>
            </a:r>
          </a:p>
          <a:p>
            <a:pPr lvl="1" eaLnBrk="1" hangingPunct="1"/>
            <a:r>
              <a:rPr lang="en-US" smtClean="0"/>
              <a:t>State law, or</a:t>
            </a:r>
          </a:p>
          <a:p>
            <a:pPr lvl="1" eaLnBrk="1" hangingPunct="1"/>
            <a:r>
              <a:rPr lang="en-US" smtClean="0"/>
              <a:t>Voter approval</a:t>
            </a:r>
          </a:p>
          <a:p>
            <a:pPr eaLnBrk="1" hangingPunct="1"/>
            <a:r>
              <a:rPr lang="en-US" smtClean="0"/>
              <a:t>Minnesota Department of Education (MDE) calculates detailed levy limits for each district</a:t>
            </a:r>
          </a:p>
          <a:p>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The Homestead Credit Shift</a:t>
            </a:r>
            <a:endParaRPr lang="en-US" dirty="0"/>
          </a:p>
        </p:txBody>
      </p:sp>
      <p:sp>
        <p:nvSpPr>
          <p:cNvPr id="31747" name="Content Placeholder 2"/>
          <p:cNvSpPr>
            <a:spLocks noGrp="1"/>
          </p:cNvSpPr>
          <p:nvPr>
            <p:ph idx="1"/>
          </p:nvPr>
        </p:nvSpPr>
        <p:spPr>
          <a:xfrm>
            <a:off x="457200" y="1447800"/>
            <a:ext cx="8229600" cy="5029200"/>
          </a:xfrm>
        </p:spPr>
        <p:txBody>
          <a:bodyPr/>
          <a:lstStyle/>
          <a:p>
            <a:r>
              <a:rPr lang="en-US" dirty="0" smtClean="0"/>
              <a:t>The 2011 legislature repealed the Homestead Market Value Credit</a:t>
            </a:r>
          </a:p>
          <a:p>
            <a:r>
              <a:rPr lang="en-US" dirty="0" smtClean="0"/>
              <a:t>In its place, the Legislature implemented a Homestead Market Value Exclusion</a:t>
            </a:r>
          </a:p>
          <a:p>
            <a:r>
              <a:rPr lang="en-US" dirty="0" smtClean="0"/>
              <a:t>This caused some significant shifts in tax burdens in some communities between 2011 and 2012</a:t>
            </a:r>
          </a:p>
          <a:p>
            <a:r>
              <a:rPr lang="en-US" dirty="0" smtClean="0"/>
              <a:t>2013 is the second year of this change; it will not cause significant shifts in the tax burdens from 2012 to 2013</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Property Tax </a:t>
            </a:r>
            <a:r>
              <a:rPr lang="en-US" dirty="0" smtClean="0"/>
              <a:t>Background</a:t>
            </a:r>
            <a:endParaRPr lang="en-US" dirty="0"/>
          </a:p>
        </p:txBody>
      </p:sp>
      <p:sp>
        <p:nvSpPr>
          <p:cNvPr id="38915" name="Content Placeholder 2"/>
          <p:cNvSpPr>
            <a:spLocks noGrp="1"/>
          </p:cNvSpPr>
          <p:nvPr>
            <p:ph idx="1"/>
          </p:nvPr>
        </p:nvSpPr>
        <p:spPr/>
        <p:txBody>
          <a:bodyPr/>
          <a:lstStyle/>
          <a:p>
            <a:pPr eaLnBrk="1" hangingPunct="1">
              <a:buFont typeface="Wingdings" pitchFamily="2" charset="2"/>
              <a:buNone/>
            </a:pPr>
            <a:r>
              <a:rPr lang="en-US" sz="3000" smtClean="0"/>
              <a:t>School District Property Taxes</a:t>
            </a:r>
          </a:p>
          <a:p>
            <a:pPr lvl="1" eaLnBrk="1" hangingPunct="1"/>
            <a:r>
              <a:rPr lang="en-US" sz="2800" smtClean="0"/>
              <a:t>Key steps in the process are summarized on the next slide</a:t>
            </a:r>
          </a:p>
          <a:p>
            <a:pPr lvl="1" eaLnBrk="1" hangingPunct="1"/>
            <a:r>
              <a:rPr lang="en-US" sz="2800" smtClean="0"/>
              <a:t>Any of these steps may affect the taxes on a parcel of property, but the district has control over only 1 of the 7 steps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39938" name="Picture 9"/>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457200" y="457200"/>
            <a:ext cx="8382000" cy="6008688"/>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Proposed Levy </a:t>
            </a:r>
            <a:br>
              <a:rPr lang="en-US" dirty="0"/>
            </a:br>
            <a:r>
              <a:rPr lang="en-US" dirty="0"/>
              <a:t>Payable in </a:t>
            </a:r>
            <a:r>
              <a:rPr lang="en-US" dirty="0" smtClean="0"/>
              <a:t>2013</a:t>
            </a:r>
            <a:endParaRPr lang="en-US" dirty="0"/>
          </a:p>
        </p:txBody>
      </p:sp>
      <p:sp>
        <p:nvSpPr>
          <p:cNvPr id="3" name="Content Placeholder 2"/>
          <p:cNvSpPr>
            <a:spLocks noGrp="1"/>
          </p:cNvSpPr>
          <p:nvPr>
            <p:ph idx="1"/>
          </p:nvPr>
        </p:nvSpPr>
        <p:spPr/>
        <p:txBody>
          <a:bodyPr/>
          <a:lstStyle/>
          <a:p>
            <a:pPr marL="0" indent="0" eaLnBrk="1" hangingPunct="1">
              <a:buFont typeface="Wingdings" pitchFamily="2" charset="2"/>
              <a:buNone/>
              <a:defRPr/>
            </a:pPr>
            <a:r>
              <a:rPr lang="en-US" sz="3000" dirty="0"/>
              <a:t>Schedule of events in approval of district’s </a:t>
            </a:r>
            <a:r>
              <a:rPr lang="en-US" sz="3000" dirty="0" smtClean="0"/>
              <a:t>2012 </a:t>
            </a:r>
            <a:r>
              <a:rPr lang="en-US" sz="3000" dirty="0"/>
              <a:t>(Payable </a:t>
            </a:r>
            <a:r>
              <a:rPr lang="en-US" sz="3000" dirty="0" smtClean="0"/>
              <a:t>2013) </a:t>
            </a:r>
            <a:r>
              <a:rPr lang="en-US" sz="3000" dirty="0"/>
              <a:t>tax levy</a:t>
            </a:r>
          </a:p>
          <a:p>
            <a:pPr lvl="1" eaLnBrk="1" hangingPunct="1">
              <a:defRPr/>
            </a:pPr>
            <a:r>
              <a:rPr lang="en-US" sz="2200" dirty="0" smtClean="0"/>
              <a:t>Mid-September: </a:t>
            </a:r>
            <a:r>
              <a:rPr lang="en-US" sz="2200" dirty="0"/>
              <a:t>Dept. of Education prepared and distributed first draft of levy limit worksheets setting maximum authorized levy</a:t>
            </a:r>
          </a:p>
          <a:p>
            <a:pPr lvl="1" eaLnBrk="1" hangingPunct="1">
              <a:defRPr/>
            </a:pPr>
            <a:r>
              <a:rPr lang="en-US" sz="2200" dirty="0" smtClean="0"/>
              <a:t>September 24: </a:t>
            </a:r>
            <a:r>
              <a:rPr lang="en-US" sz="2200" dirty="0"/>
              <a:t>School board approved proposed levy amounts</a:t>
            </a:r>
          </a:p>
          <a:p>
            <a:pPr lvl="1" eaLnBrk="1" hangingPunct="1">
              <a:defRPr/>
            </a:pPr>
            <a:r>
              <a:rPr lang="en-US" sz="2200" dirty="0"/>
              <a:t>Mid-November: County mailed “Proposed Property Tax Statements” to all property owners </a:t>
            </a:r>
          </a:p>
          <a:p>
            <a:pPr lvl="1" eaLnBrk="1" hangingPunct="1">
              <a:defRPr/>
            </a:pPr>
            <a:r>
              <a:rPr lang="en-US" sz="2200" dirty="0"/>
              <a:t>December </a:t>
            </a:r>
            <a:r>
              <a:rPr lang="en-US" sz="2200" dirty="0" smtClean="0"/>
              <a:t>17: </a:t>
            </a:r>
            <a:r>
              <a:rPr lang="en-US" sz="2200" dirty="0"/>
              <a:t>Public hearing on proposed levy at regular meeting </a:t>
            </a:r>
          </a:p>
          <a:p>
            <a:pPr lvl="1" eaLnBrk="1" hangingPunct="1">
              <a:defRPr/>
            </a:pPr>
            <a:r>
              <a:rPr lang="en-US" sz="2200" dirty="0"/>
              <a:t>Following hearing school board will certify final levy amounts</a:t>
            </a:r>
            <a:endParaRPr lang="en-US" dirty="0">
              <a:latin typeface="Times New Roman" pitchFamily="18" charset="0"/>
            </a:endParaRPr>
          </a:p>
          <a:p>
            <a:pPr>
              <a:defRPr/>
            </a:pP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1223963" y="381000"/>
            <a:ext cx="6696075" cy="636270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p:txBody>
          <a:bodyPr>
            <a:normAutofit fontScale="90000"/>
          </a:bodyPr>
          <a:lstStyle/>
          <a:p>
            <a:pPr eaLnBrk="1" hangingPunct="1">
              <a:defRPr/>
            </a:pPr>
            <a:r>
              <a:rPr lang="en-US" sz="4100" dirty="0"/>
              <a:t>Overview of Proposed Levy </a:t>
            </a:r>
            <a:br>
              <a:rPr lang="en-US" sz="4100" dirty="0"/>
            </a:br>
            <a:r>
              <a:rPr lang="en-US" sz="4100" dirty="0"/>
              <a:t>Payable in </a:t>
            </a:r>
            <a:r>
              <a:rPr lang="en-US" sz="4100" dirty="0" smtClean="0"/>
              <a:t>2013 </a:t>
            </a:r>
            <a:endParaRPr lang="en-US" sz="4100" dirty="0"/>
          </a:p>
        </p:txBody>
      </p:sp>
      <p:sp>
        <p:nvSpPr>
          <p:cNvPr id="43011" name="Rectangle 3"/>
          <p:cNvSpPr>
            <a:spLocks noGrp="1" noChangeArrowheads="1"/>
          </p:cNvSpPr>
          <p:nvPr>
            <p:ph type="body" idx="1"/>
          </p:nvPr>
        </p:nvSpPr>
        <p:spPr>
          <a:xfrm>
            <a:off x="838200" y="1905000"/>
            <a:ext cx="8116888" cy="4572000"/>
          </a:xfrm>
        </p:spPr>
        <p:txBody>
          <a:bodyPr/>
          <a:lstStyle/>
          <a:p>
            <a:pPr eaLnBrk="1" hangingPunct="1"/>
            <a:r>
              <a:rPr lang="en-US" dirty="0" smtClean="0"/>
              <a:t>The total 2013 proposed property tax levy will decrease from 2012, by 2.0% or $245,358. State law requires that we explain the reasons for the major increases in the levy</a:t>
            </a:r>
          </a:p>
          <a:p>
            <a:pPr eaLnBrk="1" hangingPunct="1"/>
            <a:r>
              <a:rPr lang="en-US" dirty="0" smtClean="0"/>
              <a:t>We will explain some of the changes in specific levies</a:t>
            </a: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4256597679"/>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1143000" y="0"/>
            <a:ext cx="7793038" cy="1462088"/>
          </a:xfrm>
        </p:spPr>
        <p:txBody>
          <a:bodyPr/>
          <a:lstStyle/>
          <a:p>
            <a:pPr eaLnBrk="1" hangingPunct="1">
              <a:defRPr/>
            </a:pPr>
            <a:r>
              <a:rPr lang="en-US" dirty="0"/>
              <a:t>Explanation of Levy Changes</a:t>
            </a:r>
          </a:p>
        </p:txBody>
      </p:sp>
      <p:sp>
        <p:nvSpPr>
          <p:cNvPr id="40963" name="Rectangle 3"/>
          <p:cNvSpPr>
            <a:spLocks noGrp="1" noChangeArrowheads="1"/>
          </p:cNvSpPr>
          <p:nvPr>
            <p:ph type="body" idx="1"/>
          </p:nvPr>
        </p:nvSpPr>
        <p:spPr>
          <a:xfrm>
            <a:off x="609600" y="1143000"/>
            <a:ext cx="7772400" cy="5449888"/>
          </a:xfrm>
        </p:spPr>
        <p:txBody>
          <a:bodyPr/>
          <a:lstStyle/>
          <a:p>
            <a:pPr eaLnBrk="1" hangingPunct="1">
              <a:lnSpc>
                <a:spcPct val="90000"/>
              </a:lnSpc>
              <a:defRPr/>
            </a:pPr>
            <a:r>
              <a:rPr lang="en-US" dirty="0" smtClean="0"/>
              <a:t>Category:  General Fund</a:t>
            </a:r>
          </a:p>
          <a:p>
            <a:pPr eaLnBrk="1" hangingPunct="1">
              <a:lnSpc>
                <a:spcPct val="90000"/>
              </a:lnSpc>
              <a:defRPr/>
            </a:pPr>
            <a:r>
              <a:rPr lang="en-US" dirty="0" smtClean="0"/>
              <a:t>Change: -</a:t>
            </a:r>
            <a:r>
              <a:rPr lang="en-US" smtClean="0"/>
              <a:t>$</a:t>
            </a:r>
            <a:r>
              <a:rPr lang="en-US" smtClean="0"/>
              <a:t>191,082</a:t>
            </a:r>
            <a:endParaRPr lang="en-US" dirty="0" smtClean="0"/>
          </a:p>
          <a:p>
            <a:pPr eaLnBrk="1" hangingPunct="1">
              <a:lnSpc>
                <a:spcPct val="90000"/>
              </a:lnSpc>
              <a:defRPr/>
            </a:pPr>
            <a:r>
              <a:rPr lang="en-US" dirty="0" smtClean="0"/>
              <a:t>Use of funds: general operating expenses</a:t>
            </a:r>
          </a:p>
          <a:p>
            <a:pPr eaLnBrk="1" hangingPunct="1">
              <a:lnSpc>
                <a:spcPct val="90000"/>
              </a:lnSpc>
              <a:defRPr/>
            </a:pPr>
            <a:r>
              <a:rPr lang="en-US" dirty="0" smtClean="0"/>
              <a:t>Reason for decrease:</a:t>
            </a:r>
          </a:p>
          <a:p>
            <a:pPr marL="914400" lvl="1" indent="-457200" eaLnBrk="1" hangingPunct="1">
              <a:lnSpc>
                <a:spcPct val="90000"/>
              </a:lnSpc>
              <a:buFont typeface="Arial" pitchFamily="34" charset="0"/>
              <a:buChar char="•"/>
              <a:defRPr/>
            </a:pPr>
            <a:r>
              <a:rPr lang="en-US" dirty="0" smtClean="0"/>
              <a:t>Levy for health and safety costs decreased by $348,523 – current levy decreased by $210,256 coupled with a 2013 negative prior year adjustment of $138,267</a:t>
            </a:r>
          </a:p>
          <a:p>
            <a:pPr marL="830262" lvl="2" indent="-342900" eaLnBrk="1" hangingPunct="1">
              <a:lnSpc>
                <a:spcPct val="90000"/>
              </a:lnSpc>
              <a:defRPr/>
            </a:pPr>
            <a:r>
              <a:rPr lang="en-US" sz="2400" dirty="0" smtClean="0"/>
              <a:t>Increase in enrollment resulted in an increase in referendum, equity, and operating capital levies off-setting in part the decrease noted above.</a:t>
            </a:r>
          </a:p>
          <a:p>
            <a:pPr lvl="1" eaLnBrk="1" hangingPunct="1">
              <a:lnSpc>
                <a:spcPct val="90000"/>
              </a:lnSpc>
              <a:buFont typeface="Wingdings" pitchFamily="2" charset="2"/>
              <a:buNone/>
              <a:defRPr/>
            </a:pPr>
            <a:endParaRPr lang="en-US" dirty="0" smtClean="0"/>
          </a:p>
          <a:p>
            <a:pPr lvl="1" eaLnBrk="1" hangingPunct="1">
              <a:lnSpc>
                <a:spcPct val="90000"/>
              </a:lnSpc>
              <a:defRPr/>
            </a:pPr>
            <a:endParaRPr lang="en-US" sz="2500" dirty="0" smtClean="0"/>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496958443"/>
      </p:ext>
    </p:extLst>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pPr eaLnBrk="1" hangingPunct="1">
              <a:defRPr/>
            </a:pPr>
            <a:r>
              <a:rPr lang="en-US"/>
              <a:t>Explanation of Levy Changes</a:t>
            </a:r>
          </a:p>
        </p:txBody>
      </p:sp>
      <p:sp>
        <p:nvSpPr>
          <p:cNvPr id="47107" name="Rectangle 3"/>
          <p:cNvSpPr>
            <a:spLocks noGrp="1" noChangeArrowheads="1"/>
          </p:cNvSpPr>
          <p:nvPr>
            <p:ph type="body" idx="1"/>
          </p:nvPr>
        </p:nvSpPr>
        <p:spPr>
          <a:xfrm>
            <a:off x="609600" y="1524000"/>
            <a:ext cx="8229600" cy="4459288"/>
          </a:xfrm>
        </p:spPr>
        <p:txBody>
          <a:bodyPr/>
          <a:lstStyle/>
          <a:p>
            <a:pPr marL="533400" indent="-533400" eaLnBrk="1" hangingPunct="1">
              <a:lnSpc>
                <a:spcPct val="90000"/>
              </a:lnSpc>
            </a:pPr>
            <a:r>
              <a:rPr lang="en-US" dirty="0" smtClean="0"/>
              <a:t>Category: Community Services</a:t>
            </a:r>
          </a:p>
          <a:p>
            <a:pPr marL="533400" indent="-533400" eaLnBrk="1" hangingPunct="1">
              <a:lnSpc>
                <a:spcPct val="90000"/>
              </a:lnSpc>
            </a:pPr>
            <a:r>
              <a:rPr lang="en-US" dirty="0" smtClean="0"/>
              <a:t>Change: $12,281</a:t>
            </a:r>
          </a:p>
          <a:p>
            <a:pPr marL="533400" indent="-533400" eaLnBrk="1" hangingPunct="1">
              <a:lnSpc>
                <a:spcPct val="90000"/>
              </a:lnSpc>
            </a:pPr>
            <a:r>
              <a:rPr lang="en-US" dirty="0" smtClean="0"/>
              <a:t>Use of funds: Provide after school programs for youth and adults of the community and early childhood family education services</a:t>
            </a:r>
          </a:p>
          <a:p>
            <a:pPr marL="533400" indent="-533400" eaLnBrk="1" hangingPunct="1">
              <a:lnSpc>
                <a:spcPct val="90000"/>
              </a:lnSpc>
            </a:pPr>
            <a:r>
              <a:rPr lang="en-US" dirty="0" smtClean="0"/>
              <a:t>Reason for increase:</a:t>
            </a:r>
          </a:p>
          <a:p>
            <a:pPr marL="758825" lvl="1" indent="-533400" eaLnBrk="1" hangingPunct="1">
              <a:lnSpc>
                <a:spcPct val="90000"/>
              </a:lnSpc>
            </a:pPr>
            <a:r>
              <a:rPr lang="en-US" dirty="0" smtClean="0"/>
              <a:t>A $18,397 increase in the levy for school age care  offset by an small decrease in ECFE levies. </a:t>
            </a:r>
          </a:p>
          <a:p>
            <a:pPr marL="758825" lvl="1" indent="-533400" eaLnBrk="1" hangingPunct="1">
              <a:lnSpc>
                <a:spcPct val="90000"/>
              </a:lnSpc>
            </a:pPr>
            <a:r>
              <a:rPr lang="en-US" dirty="0" smtClean="0"/>
              <a:t>Increase in school age levy triggered by change in prior year adjustments</a:t>
            </a:r>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831062191"/>
      </p:ext>
    </p:extLst>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pPr eaLnBrk="1" hangingPunct="1">
              <a:defRPr/>
            </a:pPr>
            <a:r>
              <a:rPr lang="en-US" dirty="0"/>
              <a:t>Explanation of Levy Changes</a:t>
            </a:r>
          </a:p>
        </p:txBody>
      </p:sp>
      <p:sp>
        <p:nvSpPr>
          <p:cNvPr id="49155" name="Rectangle 3"/>
          <p:cNvSpPr>
            <a:spLocks noGrp="1" noChangeArrowheads="1"/>
          </p:cNvSpPr>
          <p:nvPr>
            <p:ph type="body" idx="1"/>
          </p:nvPr>
        </p:nvSpPr>
        <p:spPr>
          <a:xfrm>
            <a:off x="838200" y="1676400"/>
            <a:ext cx="7772400" cy="4687888"/>
          </a:xfrm>
        </p:spPr>
        <p:txBody>
          <a:bodyPr/>
          <a:lstStyle/>
          <a:p>
            <a:pPr marL="533400" indent="-533400" eaLnBrk="1" hangingPunct="1"/>
            <a:r>
              <a:rPr lang="en-US" dirty="0" smtClean="0"/>
              <a:t>Category: Debt Service</a:t>
            </a:r>
          </a:p>
          <a:p>
            <a:pPr marL="533400" indent="-533400" eaLnBrk="1" hangingPunct="1"/>
            <a:r>
              <a:rPr lang="en-US" dirty="0" smtClean="0"/>
              <a:t>Change: -$66,557</a:t>
            </a:r>
          </a:p>
          <a:p>
            <a:pPr marL="533400" indent="-533400" eaLnBrk="1" hangingPunct="1"/>
            <a:r>
              <a:rPr lang="en-US" dirty="0" smtClean="0"/>
              <a:t>Use of funds: Annual required payment of principal and interest on bonds</a:t>
            </a:r>
          </a:p>
          <a:p>
            <a:pPr marL="533400" indent="-533400" eaLnBrk="1" hangingPunct="1"/>
            <a:r>
              <a:rPr lang="en-US" dirty="0" smtClean="0"/>
              <a:t>Reason for decrease:</a:t>
            </a:r>
          </a:p>
          <a:p>
            <a:pPr marL="800100" lvl="1" indent="-342900" eaLnBrk="1" hangingPunct="1"/>
            <a:r>
              <a:rPr lang="en-US" dirty="0" smtClean="0"/>
              <a:t>Dollars </a:t>
            </a:r>
            <a:r>
              <a:rPr lang="en-US" dirty="0"/>
              <a:t>available in fund balance (levy reduction for excess fund balance) were used to reduce the required debt service levy</a:t>
            </a:r>
          </a:p>
          <a:p>
            <a:pPr marL="800100" lvl="1" indent="-342900" eaLnBrk="1" hangingPunct="1"/>
            <a:endParaRPr lang="en-US" dirty="0" smtClean="0"/>
          </a:p>
          <a:p>
            <a:pPr marL="457200" lvl="1" indent="0" eaLnBrk="1" hangingPunct="1">
              <a:buNone/>
            </a:pPr>
            <a:endParaRPr lang="en-US" dirty="0" smtClean="0"/>
          </a:p>
          <a:p>
            <a:pPr marL="914400" lvl="1" indent="-457200" eaLnBrk="1" hangingPunct="1"/>
            <a:endParaRPr lang="en-US" dirty="0" smtClean="0"/>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1290614491"/>
      </p:ext>
    </p:extLst>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Impact on Taxpayers</a:t>
            </a:r>
          </a:p>
        </p:txBody>
      </p:sp>
      <p:sp>
        <p:nvSpPr>
          <p:cNvPr id="51203" name="Content Placeholder 2"/>
          <p:cNvSpPr>
            <a:spLocks noGrp="1"/>
          </p:cNvSpPr>
          <p:nvPr>
            <p:ph idx="1"/>
          </p:nvPr>
        </p:nvSpPr>
        <p:spPr/>
        <p:txBody>
          <a:bodyPr/>
          <a:lstStyle/>
          <a:p>
            <a:pPr eaLnBrk="1" hangingPunct="1"/>
            <a:r>
              <a:rPr lang="en-US" dirty="0" smtClean="0"/>
              <a:t>Examples for property in the City of Inver Grove Heights</a:t>
            </a:r>
            <a:endParaRPr lang="en-US" dirty="0" smtClean="0">
              <a:solidFill>
                <a:srgbClr val="FF0000"/>
              </a:solidFill>
            </a:endParaRPr>
          </a:p>
          <a:p>
            <a:pPr lvl="1" eaLnBrk="1" hangingPunct="1"/>
            <a:r>
              <a:rPr lang="en-US" dirty="0" smtClean="0"/>
              <a:t>school taxes in other parts of the district may be slightly higher or lower, due to variations in the impact of the state homestead and agricultural credits and the Fiscal Disparities Program</a:t>
            </a:r>
          </a:p>
          <a:p>
            <a:pPr eaLnBrk="1" hangingPunct="1"/>
            <a:r>
              <a:rPr lang="en-US" dirty="0" smtClean="0"/>
              <a:t>Figures for 2013 are preliminary estimates, based on the best data available now – final figures could change slightly</a:t>
            </a:r>
          </a:p>
          <a:p>
            <a:pPr eaLnBrk="1" hangingPunct="1"/>
            <a:r>
              <a:rPr lang="en-US" dirty="0" smtClean="0"/>
              <a:t>Estimates were prepared by Ehlers, the district’s financial advisors</a:t>
            </a:r>
          </a:p>
          <a:p>
            <a:endParaRPr lang="en-US" dirty="0" smtClean="0"/>
          </a:p>
        </p:txBody>
      </p:sp>
    </p:spTree>
    <p:extLst>
      <p:ext uri="{BB962C8B-B14F-4D97-AF65-F5344CB8AC3E}">
        <p14:creationId xmlns:mc="http://schemas.openxmlformats.org/markup-compatibility/2006" xmlns:mv="urn:schemas-microsoft-com:mac:vml" xmlns="" xmlns:p14="http://schemas.microsoft.com/office/powerpoint/2010/main" xmlns:p="http://schemas.openxmlformats.org/presentationml/2006/main" xmlns:r="http://schemas.openxmlformats.org/officeDocument/2006/relationships" xmlns:a="http://schemas.openxmlformats.org/drawingml/2006/main" val="272998600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Impact on Taxpayers</a:t>
            </a:r>
          </a:p>
        </p:txBody>
      </p:sp>
      <p:sp>
        <p:nvSpPr>
          <p:cNvPr id="50179" name="Content Placeholder 2"/>
          <p:cNvSpPr>
            <a:spLocks noGrp="1"/>
          </p:cNvSpPr>
          <p:nvPr>
            <p:ph idx="1"/>
          </p:nvPr>
        </p:nvSpPr>
        <p:spPr/>
        <p:txBody>
          <a:bodyPr/>
          <a:lstStyle/>
          <a:p>
            <a:pPr eaLnBrk="1" hangingPunct="1">
              <a:lnSpc>
                <a:spcPct val="90000"/>
              </a:lnSpc>
            </a:pPr>
            <a:r>
              <a:rPr lang="en-US" dirty="0" smtClean="0"/>
              <a:t>Following are a table and graphs showing examples of changes in the school district portion of property taxes from 2010 to 2013</a:t>
            </a:r>
          </a:p>
          <a:p>
            <a:pPr lvl="1" eaLnBrk="1" hangingPunct="1">
              <a:lnSpc>
                <a:spcPct val="90000"/>
              </a:lnSpc>
            </a:pPr>
            <a:r>
              <a:rPr lang="en-US" dirty="0" smtClean="0"/>
              <a:t>Examples include school district taxes only</a:t>
            </a:r>
          </a:p>
          <a:p>
            <a:pPr lvl="1" eaLnBrk="1" hangingPunct="1">
              <a:lnSpc>
                <a:spcPct val="90000"/>
              </a:lnSpc>
            </a:pPr>
            <a:r>
              <a:rPr lang="en-US" dirty="0" smtClean="0"/>
              <a:t>All examples are based on a 13.2%</a:t>
            </a:r>
            <a:r>
              <a:rPr lang="en-US" dirty="0" smtClean="0">
                <a:solidFill>
                  <a:srgbClr val="FF0000"/>
                </a:solidFill>
              </a:rPr>
              <a:t> </a:t>
            </a:r>
            <a:r>
              <a:rPr lang="en-US" dirty="0" smtClean="0"/>
              <a:t>decrease in property value over this period</a:t>
            </a:r>
          </a:p>
          <a:p>
            <a:pPr lvl="2" eaLnBrk="1" hangingPunct="1">
              <a:lnSpc>
                <a:spcPct val="90000"/>
              </a:lnSpc>
            </a:pPr>
            <a:r>
              <a:rPr lang="en-US" sz="2000" dirty="0" smtClean="0"/>
              <a:t>Actual increases in value may be more or less than this for any parcel of property</a:t>
            </a:r>
          </a:p>
          <a:p>
            <a:pPr lvl="2" eaLnBrk="1" hangingPunct="1">
              <a:lnSpc>
                <a:spcPct val="90000"/>
              </a:lnSpc>
            </a:pPr>
            <a:r>
              <a:rPr lang="en-US" sz="2000" dirty="0" smtClean="0"/>
              <a:t>These figures are intended to provide a fair representation of what has happened to school district property taxes over this period for typical properties</a:t>
            </a:r>
            <a:endParaRPr lang="en-US"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76200" y="299572"/>
            <a:ext cx="8991599" cy="6177428"/>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cstate="print">
            <a:extLst>
              <a:ext uri="{28A0092B-C50C-407E-A947-70E740481C1C}">
                <a14:useLocalDpi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val="0"/>
              </a:ext>
            </a:extLst>
          </a:blip>
          <a:srcRect/>
          <a:stretch>
            <a:fillRect/>
          </a:stretch>
        </p:blipFill>
        <p:spPr bwMode="auto">
          <a:xfrm>
            <a:off x="304800" y="76200"/>
            <a:ext cx="8153400" cy="6705600"/>
          </a:xfrm>
          <a:prstGeom prst="rect">
            <a:avLst/>
          </a:prstGeom>
          <a:noFill/>
          <a:ln>
            <a:noFill/>
          </a:ln>
          <a:effectLst/>
          <a:extLst>
            <a:ext uri="{909E8E84-426E-40DD-AFC4-6F175D3DCCD1}">
              <a14:hiddenFill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solidFill>
                  <a:schemeClr val="accent1"/>
                </a:solidFill>
              </a14:hiddenFill>
            </a:ext>
            <a:ext uri="{91240B29-F687-4F45-9708-019B960494DF}">
              <a14:hiddenLine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w="9525">
                <a:solidFill>
                  <a:schemeClr val="tx1"/>
                </a:solidFill>
                <a:miter lim="800000"/>
                <a:headEnd/>
                <a:tailEnd/>
              </a14:hiddenLine>
            </a:ext>
            <a:ext uri="{AF507438-7753-43E0-B8FC-AC1667EBCBE1}">
              <a14:hiddenEffects xmlns:mc="http://schemas.openxmlformats.org/markup-compatibility/2006" xmlns:mv="urn:schemas-microsoft-com:mac:vml" xmlns="" xmlns:a14="http://schemas.microsoft.com/office/drawing/2010/main" xmlns:p="http://schemas.openxmlformats.org/presentationml/2006/main" xmlns:r="http://schemas.openxmlformats.org/officeDocument/2006/relationships" xmlns:a="http://schemas.openxmlformats.org/drawingml/2006/main">
                <a:effectLst>
                  <a:outerShdw dist="35921" dir="2700000" algn="ctr" rotWithShape="0">
                    <a:schemeClr val="bg2"/>
                  </a:outerShdw>
                </a:effectLst>
              </a14:hiddenEffects>
            </a:ext>
          </a:extLst>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lstStyle/>
          <a:p>
            <a:pPr>
              <a:defRPr/>
            </a:pPr>
            <a:r>
              <a:rPr lang="en-US" dirty="0" smtClean="0"/>
              <a:t>Factors Causing Changes from 2012 to 2013</a:t>
            </a:r>
            <a:endParaRPr lang="en-US" dirty="0"/>
          </a:p>
        </p:txBody>
      </p:sp>
      <p:sp>
        <p:nvSpPr>
          <p:cNvPr id="52227" name="Content Placeholder 2"/>
          <p:cNvSpPr>
            <a:spLocks noGrp="1"/>
          </p:cNvSpPr>
          <p:nvPr>
            <p:ph idx="1"/>
          </p:nvPr>
        </p:nvSpPr>
        <p:spPr>
          <a:xfrm>
            <a:off x="457200" y="1676400"/>
            <a:ext cx="8229600" cy="3962400"/>
          </a:xfrm>
        </p:spPr>
        <p:txBody>
          <a:bodyPr/>
          <a:lstStyle/>
          <a:p>
            <a:pPr>
              <a:defRPr/>
            </a:pPr>
            <a:r>
              <a:rPr lang="en-US" dirty="0" smtClean="0"/>
              <a:t>Many factors can cause the tax bill for an individual property to increase or decrease from year to year:</a:t>
            </a:r>
          </a:p>
          <a:p>
            <a:pPr lvl="1">
              <a:buFont typeface="Arial" pitchFamily="34" charset="0"/>
              <a:buChar char="•"/>
              <a:defRPr/>
            </a:pPr>
            <a:r>
              <a:rPr lang="en-US" dirty="0" smtClean="0"/>
              <a:t>Changes in the total value of all property in the district</a:t>
            </a:r>
          </a:p>
          <a:p>
            <a:pPr lvl="1">
              <a:buFont typeface="Arial" pitchFamily="34" charset="0"/>
              <a:buChar char="•"/>
              <a:defRPr/>
            </a:pPr>
            <a:r>
              <a:rPr lang="en-US" dirty="0" smtClean="0"/>
              <a:t>Changes in value of the individual property</a:t>
            </a:r>
          </a:p>
          <a:p>
            <a:pPr lvl="1">
              <a:buFont typeface="Arial" pitchFamily="34" charset="0"/>
              <a:buChar char="•"/>
              <a:defRPr/>
            </a:pPr>
            <a:r>
              <a:rPr lang="en-US" dirty="0" smtClean="0"/>
              <a:t>Increases or decreases in levy amounts caused by changes in state funding formulas, local needs and costs, voter-approved referendums, and other factors</a:t>
            </a:r>
          </a:p>
          <a:p>
            <a:pPr marL="292100" lvl="1" indent="0">
              <a:buFont typeface="Arial" charset="0"/>
              <a:buNone/>
              <a:defRPr/>
            </a:pPr>
            <a:endParaRPr lang="en-US" dirty="0"/>
          </a:p>
          <a:p>
            <a:pPr lvl="1">
              <a:defRPr/>
            </a:pP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State Property Tax Refunds</a:t>
            </a:r>
          </a:p>
        </p:txBody>
      </p:sp>
      <p:sp>
        <p:nvSpPr>
          <p:cNvPr id="56323" name="Content Placeholder 2"/>
          <p:cNvSpPr>
            <a:spLocks noGrp="1"/>
          </p:cNvSpPr>
          <p:nvPr>
            <p:ph idx="1"/>
          </p:nvPr>
        </p:nvSpPr>
        <p:spPr/>
        <p:txBody>
          <a:bodyPr/>
          <a:lstStyle/>
          <a:p>
            <a:pPr eaLnBrk="1" hangingPunct="1">
              <a:lnSpc>
                <a:spcPct val="90000"/>
              </a:lnSpc>
            </a:pPr>
            <a:r>
              <a:rPr lang="en-US" smtClean="0"/>
              <a:t>State of Minnesota has two tax refund programs and one tax deferral program available for owners of homestead property</a:t>
            </a:r>
          </a:p>
          <a:p>
            <a:pPr eaLnBrk="1" hangingPunct="1">
              <a:lnSpc>
                <a:spcPct val="90000"/>
              </a:lnSpc>
            </a:pPr>
            <a:r>
              <a:rPr lang="en-US" smtClean="0"/>
              <a:t>These programs may reduce the net tax burden for local taxpayers, but only if you take time to complete and send in the forms</a:t>
            </a:r>
          </a:p>
          <a:p>
            <a:pPr eaLnBrk="1" hangingPunct="1">
              <a:lnSpc>
                <a:spcPct val="90000"/>
              </a:lnSpc>
            </a:pPr>
            <a:r>
              <a:rPr lang="en-US" smtClean="0"/>
              <a:t>For help with the forms and instructions:</a:t>
            </a:r>
          </a:p>
          <a:p>
            <a:pPr lvl="1" eaLnBrk="1" hangingPunct="1">
              <a:lnSpc>
                <a:spcPct val="90000"/>
              </a:lnSpc>
            </a:pPr>
            <a:r>
              <a:rPr lang="en-US" smtClean="0"/>
              <a:t>Consult your tax professional, or</a:t>
            </a:r>
          </a:p>
          <a:p>
            <a:pPr lvl="1" eaLnBrk="1" hangingPunct="1">
              <a:lnSpc>
                <a:spcPct val="90000"/>
              </a:lnSpc>
            </a:pPr>
            <a:r>
              <a:rPr lang="en-US" smtClean="0"/>
              <a:t>Visit the Department of Revenue web site at www.taxes.state.mn.us</a:t>
            </a:r>
          </a:p>
          <a:p>
            <a:endParaRPr lang="en-US" smtClean="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State Property Tax Refunds</a:t>
            </a:r>
          </a:p>
        </p:txBody>
      </p:sp>
      <p:sp>
        <p:nvSpPr>
          <p:cNvPr id="57347" name="Content Placeholder 2"/>
          <p:cNvSpPr>
            <a:spLocks noGrp="1"/>
          </p:cNvSpPr>
          <p:nvPr>
            <p:ph idx="1"/>
          </p:nvPr>
        </p:nvSpPr>
        <p:spPr/>
        <p:txBody>
          <a:bodyPr/>
          <a:lstStyle/>
          <a:p>
            <a:pPr eaLnBrk="1" hangingPunct="1">
              <a:lnSpc>
                <a:spcPct val="90000"/>
              </a:lnSpc>
            </a:pPr>
            <a:r>
              <a:rPr lang="en-US" dirty="0" smtClean="0"/>
              <a:t>Minnesota Property Tax Refund (aka “Circuit Breaker” Refund)</a:t>
            </a:r>
          </a:p>
          <a:p>
            <a:pPr lvl="1" eaLnBrk="1" hangingPunct="1">
              <a:lnSpc>
                <a:spcPct val="90000"/>
              </a:lnSpc>
            </a:pPr>
            <a:r>
              <a:rPr lang="en-US" dirty="0" smtClean="0"/>
              <a:t>Has existed since 1970s</a:t>
            </a:r>
          </a:p>
          <a:p>
            <a:pPr lvl="1" eaLnBrk="1" hangingPunct="1">
              <a:lnSpc>
                <a:spcPct val="90000"/>
              </a:lnSpc>
            </a:pPr>
            <a:r>
              <a:rPr lang="en-US" dirty="0" smtClean="0"/>
              <a:t>Available to all owners of homestead property</a:t>
            </a:r>
          </a:p>
          <a:p>
            <a:pPr lvl="1" eaLnBrk="1" hangingPunct="1">
              <a:lnSpc>
                <a:spcPct val="90000"/>
              </a:lnSpc>
            </a:pPr>
            <a:r>
              <a:rPr lang="en-US" dirty="0" smtClean="0"/>
              <a:t>Annual income must be approx. </a:t>
            </a:r>
            <a:r>
              <a:rPr lang="en-US" dirty="0"/>
              <a:t>$100,780 </a:t>
            </a:r>
            <a:r>
              <a:rPr lang="en-US" dirty="0" smtClean="0"/>
              <a:t>or less (income limit is higher if you have dependents)</a:t>
            </a:r>
          </a:p>
          <a:p>
            <a:pPr lvl="1" eaLnBrk="1" hangingPunct="1">
              <a:lnSpc>
                <a:spcPct val="90000"/>
              </a:lnSpc>
            </a:pPr>
            <a:r>
              <a:rPr lang="en-US" dirty="0" smtClean="0"/>
              <a:t>Refund is a sliding scale, based on total property taxes and income</a:t>
            </a:r>
          </a:p>
          <a:p>
            <a:pPr lvl="1" eaLnBrk="1" hangingPunct="1">
              <a:lnSpc>
                <a:spcPct val="90000"/>
              </a:lnSpc>
            </a:pPr>
            <a:r>
              <a:rPr lang="en-US" dirty="0" smtClean="0"/>
              <a:t>Maximum refund is $2,460</a:t>
            </a:r>
          </a:p>
          <a:p>
            <a:pPr lvl="1" eaLnBrk="1" hangingPunct="1">
              <a:lnSpc>
                <a:spcPct val="90000"/>
              </a:lnSpc>
            </a:pPr>
            <a:r>
              <a:rPr lang="en-US" dirty="0" smtClean="0"/>
              <a:t>Especially helpful to those with lower incomes</a:t>
            </a:r>
          </a:p>
          <a:p>
            <a:pPr lvl="1" eaLnBrk="1" hangingPunct="1">
              <a:lnSpc>
                <a:spcPct val="90000"/>
              </a:lnSpc>
            </a:pPr>
            <a:r>
              <a:rPr lang="en-US" dirty="0" smtClean="0"/>
              <a:t>Fill out state tax form M-1PR</a:t>
            </a:r>
          </a:p>
          <a:p>
            <a:endParaRPr lang="en-US"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State Property Tax Refunds</a:t>
            </a:r>
          </a:p>
        </p:txBody>
      </p:sp>
      <p:sp>
        <p:nvSpPr>
          <p:cNvPr id="58371" name="Content Placeholder 2"/>
          <p:cNvSpPr>
            <a:spLocks noGrp="1"/>
          </p:cNvSpPr>
          <p:nvPr>
            <p:ph idx="1"/>
          </p:nvPr>
        </p:nvSpPr>
        <p:spPr/>
        <p:txBody>
          <a:bodyPr/>
          <a:lstStyle/>
          <a:p>
            <a:pPr eaLnBrk="1" hangingPunct="1"/>
            <a:r>
              <a:rPr lang="en-US" smtClean="0"/>
              <a:t>Special Property Tax Refund</a:t>
            </a:r>
          </a:p>
          <a:p>
            <a:pPr lvl="1" eaLnBrk="1" hangingPunct="1"/>
            <a:r>
              <a:rPr lang="en-US" smtClean="0"/>
              <a:t>Available for all homestead properties with a gross tax increase of at least 12% and $100 over the prior year</a:t>
            </a:r>
          </a:p>
          <a:p>
            <a:pPr lvl="1" eaLnBrk="1" hangingPunct="1"/>
            <a:r>
              <a:rPr lang="en-US" smtClean="0"/>
              <a:t>Refund is 60% of the amount by which the tax increase exceeds the greater of 12% or $100, up to a maximum of $1,000</a:t>
            </a:r>
          </a:p>
          <a:p>
            <a:pPr lvl="1" eaLnBrk="1" hangingPunct="1"/>
            <a:r>
              <a:rPr lang="en-US" smtClean="0"/>
              <a:t>No income limits</a:t>
            </a:r>
          </a:p>
          <a:p>
            <a:pPr lvl="1" eaLnBrk="1" hangingPunct="1"/>
            <a:r>
              <a:rPr lang="en-US" smtClean="0"/>
              <a:t>Fill out state tax form M-1PR</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Senior Citizen </a:t>
            </a:r>
            <a:br>
              <a:rPr lang="en-US" dirty="0"/>
            </a:br>
            <a:r>
              <a:rPr lang="en-US" dirty="0"/>
              <a:t>Property Tax Deferral</a:t>
            </a:r>
          </a:p>
        </p:txBody>
      </p:sp>
      <p:sp>
        <p:nvSpPr>
          <p:cNvPr id="59395" name="Content Placeholder 2"/>
          <p:cNvSpPr>
            <a:spLocks noGrp="1"/>
          </p:cNvSpPr>
          <p:nvPr>
            <p:ph idx="1"/>
          </p:nvPr>
        </p:nvSpPr>
        <p:spPr>
          <a:xfrm>
            <a:off x="457200" y="1600200"/>
            <a:ext cx="8321675" cy="4876800"/>
          </a:xfrm>
        </p:spPr>
        <p:txBody>
          <a:bodyPr/>
          <a:lstStyle/>
          <a:p>
            <a:pPr eaLnBrk="1" hangingPunct="1">
              <a:lnSpc>
                <a:spcPct val="80000"/>
              </a:lnSpc>
            </a:pPr>
            <a:r>
              <a:rPr lang="en-US" sz="2600" dirty="0" smtClean="0"/>
              <a:t>Allows people 65 years of age or older with a household income of $60,000 or less to defer a portion of the property taxes on their home </a:t>
            </a:r>
          </a:p>
          <a:p>
            <a:pPr eaLnBrk="1" hangingPunct="1">
              <a:lnSpc>
                <a:spcPct val="80000"/>
              </a:lnSpc>
            </a:pPr>
            <a:r>
              <a:rPr lang="en-US" sz="2600" dirty="0" smtClean="0"/>
              <a:t>Taxes paid in any year limited to 3% of household income for year before entering deferral program; this amount does not change in future years</a:t>
            </a:r>
          </a:p>
          <a:p>
            <a:pPr eaLnBrk="1" hangingPunct="1">
              <a:lnSpc>
                <a:spcPct val="80000"/>
              </a:lnSpc>
            </a:pPr>
            <a:r>
              <a:rPr lang="en-US" sz="2600" dirty="0" smtClean="0"/>
              <a:t>Additional taxes are deferred, but not forgiven</a:t>
            </a:r>
          </a:p>
          <a:p>
            <a:pPr eaLnBrk="1" hangingPunct="1">
              <a:lnSpc>
                <a:spcPct val="80000"/>
              </a:lnSpc>
            </a:pPr>
            <a:r>
              <a:rPr lang="en-US" sz="2600" dirty="0" smtClean="0"/>
              <a:t>State charges interest up to 5% per year on deferred taxes and attaches a lien to the property</a:t>
            </a:r>
          </a:p>
          <a:p>
            <a:pPr eaLnBrk="1" hangingPunct="1">
              <a:lnSpc>
                <a:spcPct val="80000"/>
              </a:lnSpc>
            </a:pPr>
            <a:r>
              <a:rPr lang="en-US" sz="2600" dirty="0" smtClean="0"/>
              <a:t>The deferred property taxes plus accrued interest must be paid when the home is sold or the homeowner(s) dies</a:t>
            </a:r>
          </a:p>
          <a:p>
            <a:pPr marL="0" indent="0">
              <a:buNone/>
            </a:pPr>
            <a:endParaRPr lang="en-US" sz="26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Next Steps</a:t>
            </a:r>
          </a:p>
        </p:txBody>
      </p:sp>
      <p:sp>
        <p:nvSpPr>
          <p:cNvPr id="60419" name="Content Placeholder 2"/>
          <p:cNvSpPr>
            <a:spLocks noGrp="1"/>
          </p:cNvSpPr>
          <p:nvPr>
            <p:ph idx="1"/>
          </p:nvPr>
        </p:nvSpPr>
        <p:spPr/>
        <p:txBody>
          <a:bodyPr/>
          <a:lstStyle/>
          <a:p>
            <a:pPr eaLnBrk="1" hangingPunct="1"/>
            <a:r>
              <a:rPr lang="en-US" dirty="0" smtClean="0"/>
              <a:t>Board will accept public comments and questions on proposed levy</a:t>
            </a:r>
          </a:p>
          <a:p>
            <a:pPr eaLnBrk="1" hangingPunct="1"/>
            <a:r>
              <a:rPr lang="en-US" dirty="0" smtClean="0"/>
              <a:t>Board action to certify the 2013 school tax levy</a:t>
            </a:r>
          </a:p>
          <a:p>
            <a:endParaRPr lang="en-US" dirty="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xfrm>
            <a:off x="457200" y="2362200"/>
            <a:ext cx="8229600" cy="1630363"/>
          </a:xfrm>
        </p:spPr>
        <p:txBody>
          <a:bodyPr/>
          <a:lstStyle/>
          <a:p>
            <a:pPr eaLnBrk="1" fontAlgn="auto" hangingPunct="1">
              <a:spcAft>
                <a:spcPts val="0"/>
              </a:spcAft>
              <a:defRPr/>
            </a:pPr>
            <a:r>
              <a:rPr lang="en-US" dirty="0">
                <a:solidFill>
                  <a:schemeClr val="tx1"/>
                </a:solidFill>
              </a:rPr>
              <a:t>Public Comments and Questions</a:t>
            </a:r>
          </a:p>
        </p:txBody>
      </p:sp>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9702</TotalTime>
  <Words>1985</Words>
  <Application>Microsoft Macintosh PowerPoint</Application>
  <PresentationFormat>On-screen Show (4:3)</PresentationFormat>
  <Paragraphs>166</Paragraphs>
  <Slides>42</Slides>
  <Notes>1</Notes>
  <HiddenSlides>0</HiddenSlides>
  <MMClips>0</MMClips>
  <ScaleCrop>false</ScaleCrop>
  <HeadingPairs>
    <vt:vector size="4" baseType="variant">
      <vt:variant>
        <vt:lpstr>Design Template</vt:lpstr>
      </vt:variant>
      <vt:variant>
        <vt:i4>1</vt:i4>
      </vt:variant>
      <vt:variant>
        <vt:lpstr>Slide Titles</vt:lpstr>
      </vt:variant>
      <vt:variant>
        <vt:i4>42</vt:i4>
      </vt:variant>
    </vt:vector>
  </HeadingPairs>
  <TitlesOfParts>
    <vt:vector size="43" baseType="lpstr">
      <vt:lpstr>Clarity</vt:lpstr>
      <vt:lpstr>Inver Grove Heights Community Schools Public Hearing for Taxes Payable in 2013</vt:lpstr>
      <vt:lpstr>Welcome</vt:lpstr>
      <vt:lpstr>Tax Hearing Presentation</vt:lpstr>
      <vt:lpstr>Agenda for Hearing</vt:lpstr>
      <vt:lpstr>Public Education is Strong in Minnesota…</vt:lpstr>
      <vt:lpstr>Public Schools Established by           Minnesota Constitution</vt:lpstr>
      <vt:lpstr>As a result…  School funding is highly regulated by the state</vt:lpstr>
      <vt:lpstr>State Funding for Schools Has Not Kept Pace with Inflation</vt:lpstr>
      <vt:lpstr>Slide 9</vt:lpstr>
      <vt:lpstr>Impact is budget cuts and operating referendums…</vt:lpstr>
      <vt:lpstr>Change in Tax Levy Does not Determine Change in Budget</vt:lpstr>
      <vt:lpstr>Contrast of City/County to School District Levy Cycle</vt:lpstr>
      <vt:lpstr>Budget Information</vt:lpstr>
      <vt:lpstr>Budget Information</vt:lpstr>
      <vt:lpstr>Slide 15</vt:lpstr>
      <vt:lpstr>Slide 16</vt:lpstr>
      <vt:lpstr>Slide 17</vt:lpstr>
      <vt:lpstr>Slide 18</vt:lpstr>
      <vt:lpstr>Slide 19</vt:lpstr>
      <vt:lpstr>Proposed 2013 Property  Tax Levy</vt:lpstr>
      <vt:lpstr>Property Tax Background</vt:lpstr>
      <vt:lpstr>School District Property Taxes</vt:lpstr>
      <vt:lpstr>The Homestead Credit Shift</vt:lpstr>
      <vt:lpstr>Property Tax Background</vt:lpstr>
      <vt:lpstr>Slide 25</vt:lpstr>
      <vt:lpstr>Proposed Levy  Payable in 2013</vt:lpstr>
      <vt:lpstr>Slide 27</vt:lpstr>
      <vt:lpstr>Overview of Proposed Levy  Payable in 2013 </vt:lpstr>
      <vt:lpstr>Explanation of Levy Changes</vt:lpstr>
      <vt:lpstr>Explanation of Levy Changes</vt:lpstr>
      <vt:lpstr>Explanation of Levy Changes</vt:lpstr>
      <vt:lpstr>Impact on Taxpayers</vt:lpstr>
      <vt:lpstr>Impact on Taxpayers</vt:lpstr>
      <vt:lpstr>Slide 34</vt:lpstr>
      <vt:lpstr>Slide 35</vt:lpstr>
      <vt:lpstr>Factors Causing Changes from 2012 to 2013</vt:lpstr>
      <vt:lpstr>State Property Tax Refunds</vt:lpstr>
      <vt:lpstr>State Property Tax Refunds</vt:lpstr>
      <vt:lpstr>State Property Tax Refunds</vt:lpstr>
      <vt:lpstr>Senior Citizen  Property Tax Deferral</vt:lpstr>
      <vt:lpstr>Next Steps</vt:lpstr>
      <vt:lpstr>Public Comments and Questions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Mora School District No. 332 Truth in Taxation Hearing for Taxes Payable in 2003</dc:title>
  <dc:creator>js</dc:creator>
  <cp:lastModifiedBy>administrator</cp:lastModifiedBy>
  <cp:revision>286</cp:revision>
  <cp:lastPrinted>2010-11-09T15:08:58Z</cp:lastPrinted>
  <dcterms:created xsi:type="dcterms:W3CDTF">2012-12-17T17:28:56Z</dcterms:created>
  <dcterms:modified xsi:type="dcterms:W3CDTF">2012-12-17T17:29:38Z</dcterms:modified>
</cp:coreProperties>
</file>