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slides/slide9.xml" ContentType="application/vnd.openxmlformats-officedocument.presentationml.slide+xml"/>
  <Default Extension="emf" ContentType="image/x-emf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Default Extension="rels" ContentType="application/vnd.openxmlformats-package.relationships+xml"/>
  <Default Extension="jpeg" ContentType="image/jpeg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s/slide34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slides/slide22.xml" ContentType="application/vnd.openxmlformats-officedocument.presentationml.slide+xml"/>
  <Override PartName="/ppt/slides/slide30.xml" ContentType="application/vnd.openxmlformats-officedocument.presentationml.slide+xml"/>
  <Override PartName="/docProps/app.xml" ContentType="application/vnd.openxmlformats-officedocument.extended-properties+xml"/>
  <Default Extension="xml" ContentType="application/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7.xml" ContentType="application/vnd.openxmlformats-officedocument.presentationml.slide+xml"/>
  <Override PartName="/ppt/slides/slide2.xml" ContentType="application/vnd.openxmlformats-officedocument.presentationml.slide+xml"/>
  <Override PartName="/ppt/theme/theme3.xml" ContentType="application/vnd.openxmlformats-officedocument.theme+xml"/>
  <Override PartName="/ppt/slideLayouts/slideLayout2.xml" ContentType="application/vnd.openxmlformats-officedocument.presentationml.slideLayout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16.xml" ContentType="application/vnd.openxmlformats-officedocument.presentationml.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32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s/slide29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924" r:id="rId1"/>
  </p:sldMasterIdLst>
  <p:notesMasterIdLst>
    <p:notesMasterId r:id="rId36"/>
  </p:notesMasterIdLst>
  <p:handoutMasterIdLst>
    <p:handoutMasterId r:id="rId37"/>
  </p:handoutMasterIdLst>
  <p:sldIdLst>
    <p:sldId id="448" r:id="rId2"/>
    <p:sldId id="437" r:id="rId3"/>
    <p:sldId id="409" r:id="rId4"/>
    <p:sldId id="382" r:id="rId5"/>
    <p:sldId id="443" r:id="rId6"/>
    <p:sldId id="386" r:id="rId7"/>
    <p:sldId id="390" r:id="rId8"/>
    <p:sldId id="265" r:id="rId9"/>
    <p:sldId id="271" r:id="rId10"/>
    <p:sldId id="266" r:id="rId11"/>
    <p:sldId id="391" r:id="rId12"/>
    <p:sldId id="392" r:id="rId13"/>
    <p:sldId id="407" r:id="rId14"/>
    <p:sldId id="394" r:id="rId15"/>
    <p:sldId id="454" r:id="rId16"/>
    <p:sldId id="455" r:id="rId17"/>
    <p:sldId id="450" r:id="rId18"/>
    <p:sldId id="451" r:id="rId19"/>
    <p:sldId id="436" r:id="rId20"/>
    <p:sldId id="416" r:id="rId21"/>
    <p:sldId id="417" r:id="rId22"/>
    <p:sldId id="453" r:id="rId23"/>
    <p:sldId id="456" r:id="rId24"/>
    <p:sldId id="419" r:id="rId25"/>
    <p:sldId id="457" r:id="rId26"/>
    <p:sldId id="420" r:id="rId27"/>
    <p:sldId id="429" r:id="rId28"/>
    <p:sldId id="458" r:id="rId29"/>
    <p:sldId id="459" r:id="rId30"/>
    <p:sldId id="402" r:id="rId31"/>
    <p:sldId id="403" r:id="rId32"/>
    <p:sldId id="404" r:id="rId33"/>
    <p:sldId id="405" r:id="rId34"/>
    <p:sldId id="328" r:id="rId35"/>
  </p:sldIdLst>
  <p:sldSz cx="9144000" cy="6858000" type="screen4x3"/>
  <p:notesSz cx="7023100" cy="93091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0033CC"/>
  </p:clrMru>
  <p:extLst>
    <p:ext uri="{E76CE94A-603C-4142-B9EB-6D1370010A27}">
      <p14:discardImageEditData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0"/>
    </p:ext>
    <p:ext uri="{D31A062A-798A-4329-ABDD-BBA856620510}">
      <p14:defaultImageDpi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521" autoAdjust="0"/>
    <p:restoredTop sz="94590" autoAdjust="0"/>
  </p:normalViewPr>
  <p:slideViewPr>
    <p:cSldViewPr>
      <p:cViewPr>
        <p:scale>
          <a:sx n="70" d="100"/>
          <a:sy n="70" d="100"/>
        </p:scale>
        <p:origin x="-3464" y="-18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5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handoutMaster" Target="handoutMasters/handoutMaster1.xml"/><Relationship Id="rId38" Type="http://schemas.openxmlformats.org/officeDocument/2006/relationships/printerSettings" Target="printerSettings/printerSettings1.bin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Relationship Id="rId4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3343" cy="464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652" tIns="46825" rIns="93652" bIns="46825" numCol="1" anchor="t" anchorCtr="0" compatLnSpc="1">
            <a:prstTxWarp prst="textNoShape">
              <a:avLst/>
            </a:prstTxWarp>
          </a:bodyPr>
          <a:lstStyle>
            <a:lvl1pPr defTabSz="936709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59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9757" y="0"/>
            <a:ext cx="3043343" cy="464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652" tIns="46825" rIns="93652" bIns="46825" numCol="1" anchor="t" anchorCtr="0" compatLnSpc="1">
            <a:prstTxWarp prst="textNoShape">
              <a:avLst/>
            </a:prstTxWarp>
          </a:bodyPr>
          <a:lstStyle>
            <a:lvl1pPr algn="r" defTabSz="936709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59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44917"/>
            <a:ext cx="3043343" cy="464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652" tIns="46825" rIns="93652" bIns="46825" numCol="1" anchor="b" anchorCtr="0" compatLnSpc="1">
            <a:prstTxWarp prst="textNoShape">
              <a:avLst/>
            </a:prstTxWarp>
          </a:bodyPr>
          <a:lstStyle>
            <a:lvl1pPr defTabSz="936709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59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9757" y="8844917"/>
            <a:ext cx="3043343" cy="464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652" tIns="46825" rIns="93652" bIns="46825" numCol="1" anchor="b" anchorCtr="0" compatLnSpc="1">
            <a:prstTxWarp prst="textNoShape">
              <a:avLst/>
            </a:prstTxWarp>
          </a:bodyPr>
          <a:lstStyle>
            <a:lvl1pPr algn="r" defTabSz="936709" eaLnBrk="1" hangingPunct="1">
              <a:defRPr sz="1300">
                <a:latin typeface="Tahoma" charset="0"/>
              </a:defRPr>
            </a:lvl1pPr>
          </a:lstStyle>
          <a:p>
            <a:pPr>
              <a:defRPr/>
            </a:pPr>
            <a:fld id="{C077343D-8E54-48D3-B92F-487A79F67E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22595009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3343" cy="464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597" tIns="44299" rIns="88597" bIns="44299" numCol="1" anchor="t" anchorCtr="0" compatLnSpc="1">
            <a:prstTxWarp prst="textNoShape">
              <a:avLst/>
            </a:prstTxWarp>
          </a:bodyPr>
          <a:lstStyle>
            <a:lvl1pPr defTabSz="885645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79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8132" y="0"/>
            <a:ext cx="3043343" cy="464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597" tIns="44299" rIns="88597" bIns="44299" numCol="1" anchor="t" anchorCtr="0" compatLnSpc="1">
            <a:prstTxWarp prst="textNoShape">
              <a:avLst/>
            </a:prstTxWarp>
          </a:bodyPr>
          <a:lstStyle>
            <a:lvl1pPr algn="r" defTabSz="885645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24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4275" y="698500"/>
            <a:ext cx="4654550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 val="1"/>
            </a:ext>
          </a:extLst>
        </p:spPr>
      </p:sp>
      <p:sp>
        <p:nvSpPr>
          <p:cNvPr id="1679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2310" y="4422460"/>
            <a:ext cx="5618480" cy="418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597" tIns="44299" rIns="88597" bIns="4429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679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3327"/>
            <a:ext cx="3043343" cy="464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597" tIns="44299" rIns="88597" bIns="44299" numCol="1" anchor="b" anchorCtr="0" compatLnSpc="1">
            <a:prstTxWarp prst="textNoShape">
              <a:avLst/>
            </a:prstTxWarp>
          </a:bodyPr>
          <a:lstStyle>
            <a:lvl1pPr defTabSz="885645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79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8132" y="8843327"/>
            <a:ext cx="3043343" cy="464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597" tIns="44299" rIns="88597" bIns="44299" numCol="1" anchor="b" anchorCtr="0" compatLnSpc="1">
            <a:prstTxWarp prst="textNoShape">
              <a:avLst/>
            </a:prstTxWarp>
          </a:bodyPr>
          <a:lstStyle>
            <a:lvl1pPr algn="r" defTabSz="885645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83A1512E-C350-4788-98CE-9EAE85F849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241680608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685800" y="3398838"/>
            <a:ext cx="78486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3ACDF5-A66A-4928-B5F8-7077C6BA7D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28917515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 algn="ctr">
              <a:defRPr sz="32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/>
          <a:lstStyle>
            <a:lvl1pPr marL="292100" indent="-292100">
              <a:buSzPct val="120000"/>
              <a:defRPr sz="2800"/>
            </a:lvl1pPr>
            <a:lvl2pPr marL="517525" indent="-225425">
              <a:buSzPct val="100000"/>
              <a:defRPr sz="2400"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85040B-41B8-445F-A466-F5BCCE43CC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3718030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731838" y="4598988"/>
            <a:ext cx="78486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/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21AAE5-020A-4D87-8790-2BC44E9A28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3640690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E7A7FB-0F4C-46AA-9262-270CD0832B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2283415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rot="5400000">
            <a:off x="2218531" y="4045744"/>
            <a:ext cx="470852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25E724-2FDE-4C11-A1C6-62DEABC99A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13824029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F38E73-C4BE-45C2-8A93-4C6FB47E52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35711599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7844F5-A802-438C-8723-9ACB4B0927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2200728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5400000">
            <a:off x="-13494" y="3580607"/>
            <a:ext cx="557847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932F74-B9F8-485A-B154-727ADD4800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234810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16FEF1-5B05-4E94-A35E-ABD444BF49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3612259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339768-B7A0-4DC3-B944-08DBFA7CF2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25030482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284917-D101-4710-9A0E-22007A7846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30569120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162050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576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042150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A6C89B-CF9B-4E47-AF43-A1AA85ADD1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3791320138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663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9050"/>
            <a:ext cx="28956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Tahom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9050"/>
            <a:ext cx="41148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  <a:latin typeface="Tahom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9050"/>
            <a:ext cx="10668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  <a:latin typeface="Tahoma" charset="0"/>
              </a:defRPr>
            </a:lvl1pPr>
          </a:lstStyle>
          <a:p>
            <a:pPr>
              <a:defRPr/>
            </a:pPr>
            <a:fld id="{D854509B-4E28-42A7-BA9F-9BED26DD46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88" r:id="rId1"/>
    <p:sldLayoutId id="2147484681" r:id="rId2"/>
    <p:sldLayoutId id="2147484689" r:id="rId3"/>
    <p:sldLayoutId id="2147484682" r:id="rId4"/>
    <p:sldLayoutId id="2147484690" r:id="rId5"/>
    <p:sldLayoutId id="2147484683" r:id="rId6"/>
    <p:sldLayoutId id="2147484684" r:id="rId7"/>
    <p:sldLayoutId id="2147484691" r:id="rId8"/>
    <p:sldLayoutId id="2147484685" r:id="rId9"/>
    <p:sldLayoutId id="2147484686" r:id="rId10"/>
    <p:sldLayoutId id="2147484687" r:id="rId11"/>
    <p:sldLayoutId id="2147484692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 spc="-1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9pPr>
    </p:titleStyle>
    <p:bodyStyle>
      <a:lvl1pPr marL="182563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0250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7450" indent="-1365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74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457200" y="1524000"/>
            <a:ext cx="8229600" cy="49530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200" b="1" dirty="0" smtClean="0">
                <a:solidFill>
                  <a:srgbClr val="0033CC"/>
                </a:solidFill>
              </a:rPr>
              <a:t>Inver Grove Heights Community Schools</a:t>
            </a:r>
            <a:r>
              <a:rPr lang="en-US" sz="3200" b="1" dirty="0">
                <a:solidFill>
                  <a:srgbClr val="0033CC"/>
                </a:solidFill>
              </a:rPr>
              <a:t/>
            </a:r>
            <a:br>
              <a:rPr lang="en-US" sz="3200" b="1" dirty="0">
                <a:solidFill>
                  <a:srgbClr val="0033CC"/>
                </a:solidFill>
              </a:rPr>
            </a:br>
            <a:r>
              <a:rPr lang="en-US" sz="3200" b="1" dirty="0" smtClean="0">
                <a:solidFill>
                  <a:srgbClr val="0033CC"/>
                </a:solidFill>
              </a:rPr>
              <a:t/>
            </a:r>
            <a:br>
              <a:rPr lang="en-US" sz="3200" b="1" dirty="0" smtClean="0">
                <a:solidFill>
                  <a:srgbClr val="0033CC"/>
                </a:solidFill>
              </a:rPr>
            </a:br>
            <a:r>
              <a:rPr lang="en-US" sz="2800" b="1" dirty="0" smtClean="0">
                <a:solidFill>
                  <a:srgbClr val="0033CC"/>
                </a:solidFill>
              </a:rPr>
              <a:t>Public </a:t>
            </a:r>
            <a:r>
              <a:rPr lang="en-US" sz="2800" b="1" dirty="0">
                <a:solidFill>
                  <a:srgbClr val="0033CC"/>
                </a:solidFill>
              </a:rPr>
              <a:t>Hearing for</a:t>
            </a:r>
            <a:br>
              <a:rPr lang="en-US" sz="2800" b="1" dirty="0">
                <a:solidFill>
                  <a:srgbClr val="0033CC"/>
                </a:solidFill>
              </a:rPr>
            </a:br>
            <a:r>
              <a:rPr lang="en-US" sz="2800" b="1" dirty="0">
                <a:solidFill>
                  <a:srgbClr val="0033CC"/>
                </a:solidFill>
              </a:rPr>
              <a:t>Taxes Payable in </a:t>
            </a:r>
            <a:r>
              <a:rPr lang="en-US" sz="2800" b="1" dirty="0" smtClean="0">
                <a:solidFill>
                  <a:srgbClr val="0033CC"/>
                </a:solidFill>
              </a:rPr>
              <a:t>2014</a:t>
            </a:r>
            <a:br>
              <a:rPr lang="en-US" sz="2800" b="1" dirty="0" smtClean="0">
                <a:solidFill>
                  <a:srgbClr val="0033CC"/>
                </a:solidFill>
              </a:rPr>
            </a:br>
            <a:r>
              <a:rPr lang="en-US" sz="2800" b="1" dirty="0" smtClean="0">
                <a:solidFill>
                  <a:srgbClr val="0033CC"/>
                </a:solidFill>
              </a:rPr>
              <a:t/>
            </a:r>
            <a:br>
              <a:rPr lang="en-US" sz="2800" b="1" dirty="0" smtClean="0">
                <a:solidFill>
                  <a:srgbClr val="0033CC"/>
                </a:solidFill>
              </a:rPr>
            </a:br>
            <a:r>
              <a:rPr lang="en-US" sz="2800" b="1" dirty="0" smtClean="0">
                <a:solidFill>
                  <a:srgbClr val="0033CC"/>
                </a:solidFill>
              </a:rPr>
              <a:t/>
            </a:r>
            <a:br>
              <a:rPr lang="en-US" sz="2800" b="1" dirty="0" smtClean="0">
                <a:solidFill>
                  <a:srgbClr val="0033CC"/>
                </a:solidFill>
              </a:rPr>
            </a:br>
            <a:r>
              <a:rPr lang="en-US" sz="2800" b="1" dirty="0" smtClean="0">
                <a:solidFill>
                  <a:srgbClr val="0033CC"/>
                </a:solidFill>
              </a:rPr>
              <a:t/>
            </a:r>
            <a:br>
              <a:rPr lang="en-US" sz="2800" b="1" dirty="0" smtClean="0">
                <a:solidFill>
                  <a:srgbClr val="0033CC"/>
                </a:solidFill>
              </a:rPr>
            </a:br>
            <a:r>
              <a:rPr lang="en-US" sz="2400" b="1" dirty="0" smtClean="0">
                <a:solidFill>
                  <a:srgbClr val="0033CC"/>
                </a:solidFill>
              </a:rPr>
              <a:t>December 16, 2013</a:t>
            </a:r>
            <a:br>
              <a:rPr lang="en-US" sz="2400" b="1" dirty="0" smtClean="0">
                <a:solidFill>
                  <a:srgbClr val="0033CC"/>
                </a:solidFill>
              </a:rPr>
            </a:br>
            <a:r>
              <a:rPr lang="en-US" sz="2400" b="1" dirty="0" smtClean="0">
                <a:solidFill>
                  <a:srgbClr val="0033CC"/>
                </a:solidFill>
              </a:rPr>
              <a:t>Jason Mutzenberger</a:t>
            </a:r>
            <a:br>
              <a:rPr lang="en-US" sz="2400" b="1" dirty="0" smtClean="0">
                <a:solidFill>
                  <a:srgbClr val="0033CC"/>
                </a:solidFill>
              </a:rPr>
            </a:br>
            <a:r>
              <a:rPr lang="en-US" sz="2400" b="1" dirty="0" smtClean="0">
                <a:solidFill>
                  <a:srgbClr val="0033CC"/>
                </a:solidFill>
              </a:rPr>
              <a:t>Director of Business Services</a:t>
            </a:r>
            <a:endParaRPr lang="en-US" sz="2400" b="1" dirty="0">
              <a:solidFill>
                <a:srgbClr val="0033CC"/>
              </a:solidFill>
            </a:endParaRPr>
          </a:p>
        </p:txBody>
      </p:sp>
      <p:pic>
        <p:nvPicPr>
          <p:cNvPr id="2" name="Picture 2" descr="http://www.invergrove.k12.mn.us/shared/templates/inverGrove2011_02/images/topBanne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33401"/>
            <a:ext cx="4057641" cy="6857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77366135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Tax Hearing Presentation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State law requires</a:t>
            </a:r>
            <a:r>
              <a:rPr lang="en-US" b="1" dirty="0" smtClean="0"/>
              <a:t> </a:t>
            </a:r>
            <a:r>
              <a:rPr lang="en-US" dirty="0" smtClean="0"/>
              <a:t>that we present:</a:t>
            </a:r>
          </a:p>
          <a:p>
            <a:pPr lvl="1" eaLnBrk="1" hangingPunct="1"/>
            <a:r>
              <a:rPr lang="en-US" dirty="0" smtClean="0"/>
              <a:t>Current year budget</a:t>
            </a:r>
          </a:p>
          <a:p>
            <a:pPr lvl="1" eaLnBrk="1" hangingPunct="1"/>
            <a:r>
              <a:rPr lang="en-US" dirty="0" smtClean="0"/>
              <a:t>Proposed property tax levy including: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 smtClean="0"/>
              <a:t>The percentage change over the prior year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 smtClean="0"/>
              <a:t>Specific purposes and reasons for which taxes are being increased</a:t>
            </a:r>
          </a:p>
          <a:p>
            <a:pPr eaLnBrk="1" hangingPunct="1"/>
            <a:r>
              <a:rPr lang="en-US" dirty="0" smtClean="0"/>
              <a:t>District must also allow for public comments </a:t>
            </a:r>
          </a:p>
        </p:txBody>
      </p: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14333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sz="3600" dirty="0" smtClean="0"/>
              <a:t>Public Schools Established by           Minnesota </a:t>
            </a:r>
            <a:r>
              <a:rPr lang="en-US" sz="3600" dirty="0"/>
              <a:t>Constitution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05000"/>
            <a:ext cx="7772400" cy="4114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spcAft>
                <a:spcPct val="40000"/>
              </a:spcAft>
            </a:pPr>
            <a:r>
              <a:rPr lang="en-US" sz="2400" b="1" dirty="0" smtClean="0"/>
              <a:t>“ARTICLE XIII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b="1" dirty="0" smtClean="0"/>
              <a:t>MISCELLANEOUS SUBJECTS </a:t>
            </a:r>
            <a:endParaRPr lang="en-US" sz="2400" dirty="0" smtClean="0"/>
          </a:p>
          <a:p>
            <a:pPr eaLnBrk="1" hangingPunct="1"/>
            <a:r>
              <a:rPr lang="en-US" sz="2400" dirty="0" smtClean="0"/>
              <a:t>Section 1. </a:t>
            </a:r>
            <a:r>
              <a:rPr lang="en-US" sz="2400" b="1" dirty="0" smtClean="0"/>
              <a:t>UNIFORM SYSTEM OF PUBLIC SCHOOLS.</a:t>
            </a:r>
            <a:r>
              <a:rPr lang="en-US" sz="2400" dirty="0" smtClean="0"/>
              <a:t> The stability of a republican form of government depending mainly upon the intelligence of the people</a:t>
            </a:r>
            <a:r>
              <a:rPr lang="en-US" sz="2400" dirty="0" smtClean="0">
                <a:solidFill>
                  <a:srgbClr val="FF0000"/>
                </a:solidFill>
              </a:rPr>
              <a:t>, </a:t>
            </a:r>
            <a:r>
              <a:rPr lang="en-US" sz="2400" b="1" i="1" u="sng" dirty="0" smtClean="0">
                <a:solidFill>
                  <a:srgbClr val="FF0000"/>
                </a:solidFill>
              </a:rPr>
              <a:t>it is the duty of the legislature to establish a general and uniform system of public schools.</a:t>
            </a:r>
            <a:r>
              <a:rPr lang="en-US" sz="2400" dirty="0" smtClean="0"/>
              <a:t> The legislature shall make such provisions by taxation or otherwise as will secure a thorough and efficient system of public schools throughout the state.”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en-US" dirty="0" smtClean="0"/>
              <a:t>As a result… </a:t>
            </a:r>
            <a:br>
              <a:rPr lang="en-US" dirty="0" smtClean="0"/>
            </a:br>
            <a:r>
              <a:rPr lang="en-US" sz="2800" dirty="0" smtClean="0"/>
              <a:t>School funding </a:t>
            </a:r>
            <a:r>
              <a:rPr lang="en-US" sz="2800" u="sng" dirty="0" smtClean="0">
                <a:solidFill>
                  <a:srgbClr val="FF0000"/>
                </a:solidFill>
              </a:rPr>
              <a:t>is highly regulated </a:t>
            </a:r>
            <a:r>
              <a:rPr lang="en-US" sz="2800" u="sng" dirty="0">
                <a:solidFill>
                  <a:srgbClr val="FF0000"/>
                </a:solidFill>
              </a:rPr>
              <a:t>by the </a:t>
            </a:r>
            <a:r>
              <a:rPr lang="en-US" sz="2800" u="sng" dirty="0" smtClean="0">
                <a:solidFill>
                  <a:srgbClr val="FF0000"/>
                </a:solidFill>
              </a:rPr>
              <a:t>state</a:t>
            </a:r>
            <a:endParaRPr lang="en-US" sz="2800" u="sng" dirty="0">
              <a:solidFill>
                <a:srgbClr val="FF0000"/>
              </a:solidFill>
            </a:endParaRP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b="1" dirty="0" smtClean="0"/>
          </a:p>
          <a:p>
            <a:pPr eaLnBrk="1" hangingPunct="1">
              <a:lnSpc>
                <a:spcPct val="90000"/>
              </a:lnSpc>
            </a:pPr>
            <a:r>
              <a:rPr lang="en-US" b="1" dirty="0" smtClean="0"/>
              <a:t>State sets</a:t>
            </a:r>
            <a:r>
              <a:rPr lang="en-US" dirty="0" smtClean="0"/>
              <a:t> formulas which determine revenue</a:t>
            </a:r>
          </a:p>
          <a:p>
            <a:pPr eaLnBrk="1" hangingPunct="1">
              <a:lnSpc>
                <a:spcPct val="90000"/>
              </a:lnSpc>
            </a:pPr>
            <a:r>
              <a:rPr lang="en-US" b="1" dirty="0" smtClean="0"/>
              <a:t>State sets</a:t>
            </a:r>
            <a:r>
              <a:rPr lang="en-US" dirty="0" smtClean="0"/>
              <a:t> tax policy for local schools</a:t>
            </a:r>
          </a:p>
          <a:p>
            <a:pPr eaLnBrk="1" hangingPunct="1">
              <a:lnSpc>
                <a:spcPct val="90000"/>
              </a:lnSpc>
            </a:pPr>
            <a:r>
              <a:rPr lang="en-US" b="1" dirty="0" smtClean="0"/>
              <a:t>State sets</a:t>
            </a:r>
            <a:r>
              <a:rPr lang="en-US" dirty="0" smtClean="0"/>
              <a:t> maximum authorized property tax levy</a:t>
            </a:r>
          </a:p>
          <a:p>
            <a:pPr eaLnBrk="1" hangingPunct="1">
              <a:lnSpc>
                <a:spcPct val="90000"/>
              </a:lnSpc>
              <a:buNone/>
            </a:pPr>
            <a:endParaRPr lang="en-US" dirty="0" smtClean="0"/>
          </a:p>
          <a:p>
            <a:pPr eaLnBrk="1" hangingPunct="1">
              <a:lnSpc>
                <a:spcPct val="90000"/>
              </a:lnSpc>
            </a:pPr>
            <a:r>
              <a:rPr lang="en-US" b="1" dirty="0" smtClean="0"/>
              <a:t>State authorizes</a:t>
            </a:r>
            <a:r>
              <a:rPr lang="en-US" dirty="0" smtClean="0"/>
              <a:t> school board to submit referendums for operating and capital needs to voters for approval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 val="0"/>
              </a:ext>
            </a:extLst>
          </a:blip>
          <a:srcRect/>
          <a:stretch>
            <a:fillRect/>
          </a:stretch>
        </p:blipFill>
        <p:spPr bwMode="auto">
          <a:xfrm>
            <a:off x="1181100" y="149225"/>
            <a:ext cx="6780213" cy="655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2372847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>
              <a:defRPr/>
            </a:pPr>
            <a:r>
              <a:rPr lang="en-US" dirty="0"/>
              <a:t>Impact is budget cuts and </a:t>
            </a:r>
            <a:r>
              <a:rPr lang="en-US" dirty="0" smtClean="0"/>
              <a:t>operating </a:t>
            </a:r>
            <a:r>
              <a:rPr lang="en-US" dirty="0"/>
              <a:t>referendums…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181600"/>
          </a:xfrm>
        </p:spPr>
        <p:txBody>
          <a:bodyPr/>
          <a:lstStyle/>
          <a:p>
            <a:pPr eaLnBrk="1" hangingPunct="1">
              <a:spcAft>
                <a:spcPct val="25000"/>
              </a:spcAft>
            </a:pPr>
            <a:r>
              <a:rPr lang="en-US" sz="2600" dirty="0" smtClean="0"/>
              <a:t>With minimal increases in state funding, 44.2%* of districts are facing projected budget shortfalls for FY 2014 and FY 2015, and anticipate the need for budget cuts </a:t>
            </a:r>
          </a:p>
          <a:p>
            <a:pPr eaLnBrk="1" hangingPunct="1">
              <a:spcAft>
                <a:spcPct val="25000"/>
              </a:spcAft>
            </a:pPr>
            <a:r>
              <a:rPr lang="en-US" sz="2600" dirty="0" smtClean="0"/>
              <a:t>To meet local school budget shortfalls</a:t>
            </a:r>
            <a:r>
              <a:rPr lang="en-US" sz="2600" dirty="0"/>
              <a:t> </a:t>
            </a:r>
            <a:r>
              <a:rPr lang="en-US" sz="2600" dirty="0" smtClean="0"/>
              <a:t>voters in 300 districts, or 89.3% of all Minnesota districts, have approved an operating referendum levy </a:t>
            </a:r>
          </a:p>
          <a:p>
            <a:r>
              <a:rPr lang="en-US" sz="2600" dirty="0" smtClean="0"/>
              <a:t>The state average amount for the current year is $920 per pupil unit , IGH receives $844</a:t>
            </a:r>
          </a:p>
          <a:p>
            <a:pPr marL="0" indent="0">
              <a:buNone/>
            </a:pPr>
            <a:endParaRPr lang="en-US" sz="2600" dirty="0" smtClean="0"/>
          </a:p>
          <a:p>
            <a:pPr marL="0" indent="0">
              <a:buNone/>
            </a:pPr>
            <a:r>
              <a:rPr lang="en-US" sz="2600" dirty="0" smtClean="0"/>
              <a:t>* </a:t>
            </a:r>
            <a:r>
              <a:rPr lang="en-US" sz="1600" dirty="0" smtClean="0"/>
              <a:t>Survey by Minnesota Association of School Business Officials (MASBO)</a:t>
            </a:r>
            <a:endParaRPr lang="en-US" sz="2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Budget Information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spcAft>
                <a:spcPct val="20000"/>
              </a:spcAft>
            </a:pPr>
            <a:r>
              <a:rPr lang="en-US" dirty="0" smtClean="0"/>
              <a:t>All school districts’ budgets are divided into separate funds, based on purposes of revenue, as required by law</a:t>
            </a:r>
          </a:p>
          <a:p>
            <a:pPr eaLnBrk="1" hangingPunct="1">
              <a:lnSpc>
                <a:spcPct val="80000"/>
              </a:lnSpc>
            </a:pPr>
            <a:r>
              <a:rPr lang="en-US" dirty="0" smtClean="0"/>
              <a:t>For our district, 8 funds: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 smtClean="0">
                <a:solidFill>
                  <a:srgbClr val="FF0000"/>
                </a:solidFill>
              </a:rPr>
              <a:t>General 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 smtClean="0"/>
              <a:t>Food Service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 smtClean="0">
                <a:solidFill>
                  <a:srgbClr val="FF0000"/>
                </a:solidFill>
              </a:rPr>
              <a:t>Community Service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 smtClean="0">
                <a:solidFill>
                  <a:srgbClr val="FF0000"/>
                </a:solidFill>
              </a:rPr>
              <a:t>Debt Service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 smtClean="0"/>
              <a:t>Trust 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 smtClean="0"/>
              <a:t>Internal Service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 smtClean="0"/>
              <a:t>OPEB  Revocable Trust Fund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 smtClean="0">
                <a:solidFill>
                  <a:srgbClr val="FF0000"/>
                </a:solidFill>
              </a:rPr>
              <a:t>OPEB Debt Service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 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244600" y="1600200"/>
          <a:ext cx="6654798" cy="4876795"/>
        </p:xfrm>
        <a:graphic>
          <a:graphicData uri="http://schemas.openxmlformats.org/drawingml/2006/table">
            <a:tbl>
              <a:tblPr/>
              <a:tblGrid>
                <a:gridCol w="885122"/>
                <a:gridCol w="524516"/>
                <a:gridCol w="524516"/>
                <a:gridCol w="524516"/>
                <a:gridCol w="524516"/>
                <a:gridCol w="524516"/>
                <a:gridCol w="524516"/>
                <a:gridCol w="524516"/>
                <a:gridCol w="524516"/>
                <a:gridCol w="524516"/>
                <a:gridCol w="524516"/>
                <a:gridCol w="524516"/>
              </a:tblGrid>
              <a:tr h="13933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33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33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33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33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33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33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33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33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33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33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33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33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33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33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33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33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33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33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33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33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33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33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33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33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33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33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33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33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33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33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33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33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33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33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244600" y="1600200"/>
          <a:ext cx="6654798" cy="4876795"/>
        </p:xfrm>
        <a:graphic>
          <a:graphicData uri="http://schemas.openxmlformats.org/drawingml/2006/table">
            <a:tbl>
              <a:tblPr/>
              <a:tblGrid>
                <a:gridCol w="885122"/>
                <a:gridCol w="524516"/>
                <a:gridCol w="524516"/>
                <a:gridCol w="524516"/>
                <a:gridCol w="524516"/>
                <a:gridCol w="524516"/>
                <a:gridCol w="524516"/>
                <a:gridCol w="524516"/>
                <a:gridCol w="524516"/>
                <a:gridCol w="524516"/>
                <a:gridCol w="524516"/>
                <a:gridCol w="524516"/>
              </a:tblGrid>
              <a:tr h="13933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33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33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33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33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33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33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33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33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33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33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33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33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33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33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33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33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33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33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33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33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33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33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33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33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33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33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33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33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33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33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33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33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33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33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 val="0"/>
              </a:ext>
            </a:extLst>
          </a:blip>
          <a:srcRect/>
          <a:stretch>
            <a:fillRect/>
          </a:stretch>
        </p:blipFill>
        <p:spPr bwMode="auto">
          <a:xfrm>
            <a:off x="119063" y="228600"/>
            <a:ext cx="8904287" cy="6399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1182688" y="2017713"/>
            <a:ext cx="3817937" cy="4114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800" smtClean="0"/>
              <a:t> 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 val="0"/>
              </a:ext>
            </a:extLst>
          </a:blip>
          <a:srcRect/>
          <a:stretch>
            <a:fillRect/>
          </a:stretch>
        </p:blipFill>
        <p:spPr bwMode="auto">
          <a:xfrm>
            <a:off x="120650" y="228600"/>
            <a:ext cx="8902700" cy="6399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 val="0"/>
              </a:ext>
            </a:extLst>
          </a:blip>
          <a:srcRect/>
          <a:stretch>
            <a:fillRect/>
          </a:stretch>
        </p:blipFill>
        <p:spPr bwMode="auto">
          <a:xfrm>
            <a:off x="528638" y="228600"/>
            <a:ext cx="8085137" cy="6399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Proposed </a:t>
            </a:r>
            <a:r>
              <a:rPr lang="en-US" dirty="0" smtClean="0"/>
              <a:t>2014 </a:t>
            </a:r>
            <a:r>
              <a:rPr lang="en-US" dirty="0"/>
              <a:t>Property </a:t>
            </a:r>
            <a:br>
              <a:rPr lang="en-US" dirty="0"/>
            </a:br>
            <a:r>
              <a:rPr lang="en-US" dirty="0"/>
              <a:t>Tax Levy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Determination of levy</a:t>
            </a:r>
          </a:p>
          <a:p>
            <a:pPr eaLnBrk="1" hangingPunct="1"/>
            <a:r>
              <a:rPr lang="en-US" dirty="0" smtClean="0"/>
              <a:t>Comparison of 2013 to 2014 levies</a:t>
            </a:r>
          </a:p>
          <a:p>
            <a:pPr eaLnBrk="1" hangingPunct="1"/>
            <a:r>
              <a:rPr lang="en-US" dirty="0" smtClean="0"/>
              <a:t>Specific reasons for changes in tax levy</a:t>
            </a:r>
          </a:p>
          <a:p>
            <a:pPr eaLnBrk="1" hangingPunct="1"/>
            <a:r>
              <a:rPr lang="en-US" dirty="0" smtClean="0"/>
              <a:t>Impact on taxpayers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Property Tax Background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spcAft>
                <a:spcPct val="25000"/>
              </a:spcAft>
            </a:pPr>
            <a:r>
              <a:rPr lang="en-US" smtClean="0"/>
              <a:t>Every owner of taxable property pays property taxes for the various “taxing jurisdictions” (county, city or township, school district, special districts) in which the property is located</a:t>
            </a:r>
          </a:p>
          <a:p>
            <a:pPr eaLnBrk="1" hangingPunct="1">
              <a:lnSpc>
                <a:spcPct val="90000"/>
              </a:lnSpc>
              <a:spcAft>
                <a:spcPct val="25000"/>
              </a:spcAft>
            </a:pPr>
            <a:r>
              <a:rPr lang="en-US" smtClean="0"/>
              <a:t>Each taxing jurisdiction sets its own tax levy, often based on limits in state law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County sends out bills, collects taxes from property owners, and distributes funds back to other taxing jurisdictions</a:t>
            </a:r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School District Property Taxes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Each school district may levy taxes in up to 30 different categories</a:t>
            </a:r>
          </a:p>
          <a:p>
            <a:pPr eaLnBrk="1" hangingPunct="1"/>
            <a:r>
              <a:rPr lang="en-US" smtClean="0"/>
              <a:t>“Levy limits” (maximum levy amounts) for each category are set either by:</a:t>
            </a:r>
          </a:p>
          <a:p>
            <a:pPr lvl="1" eaLnBrk="1" hangingPunct="1"/>
            <a:r>
              <a:rPr lang="en-US" smtClean="0"/>
              <a:t>State law, or</a:t>
            </a:r>
          </a:p>
          <a:p>
            <a:pPr lvl="1" eaLnBrk="1" hangingPunct="1"/>
            <a:r>
              <a:rPr lang="en-US" smtClean="0"/>
              <a:t>Voter approval</a:t>
            </a:r>
          </a:p>
          <a:p>
            <a:pPr eaLnBrk="1" hangingPunct="1"/>
            <a:r>
              <a:rPr lang="en-US" smtClean="0"/>
              <a:t>Minnesota Department of Education (MDE) calculates detailed levy limits for each district</a:t>
            </a:r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Proposed Levy </a:t>
            </a:r>
            <a:br>
              <a:rPr lang="en-US" dirty="0"/>
            </a:br>
            <a:r>
              <a:rPr lang="en-US" dirty="0"/>
              <a:t>Payable in </a:t>
            </a:r>
            <a:r>
              <a:rPr lang="en-US" dirty="0" smtClean="0"/>
              <a:t>2014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en-US" sz="3000" dirty="0"/>
              <a:t>Schedule </a:t>
            </a:r>
            <a:r>
              <a:rPr lang="en-US" sz="3000" dirty="0" smtClean="0"/>
              <a:t>of events:</a:t>
            </a:r>
            <a:endParaRPr lang="en-US" sz="3000" dirty="0"/>
          </a:p>
          <a:p>
            <a:pPr lvl="1" eaLnBrk="1" hangingPunct="1">
              <a:defRPr/>
            </a:pPr>
            <a:r>
              <a:rPr lang="en-US" sz="2200" dirty="0" smtClean="0"/>
              <a:t>Summer: Submission of data to Dept. of Education</a:t>
            </a:r>
          </a:p>
          <a:p>
            <a:pPr lvl="1" eaLnBrk="1" hangingPunct="1">
              <a:buNone/>
              <a:defRPr/>
            </a:pPr>
            <a:endParaRPr lang="en-US" sz="2200" dirty="0" smtClean="0"/>
          </a:p>
          <a:p>
            <a:pPr lvl="1" eaLnBrk="1" hangingPunct="1">
              <a:defRPr/>
            </a:pPr>
            <a:r>
              <a:rPr lang="en-US" sz="2200" dirty="0" smtClean="0"/>
              <a:t>September 23: </a:t>
            </a:r>
            <a:r>
              <a:rPr lang="en-US" sz="2200" dirty="0"/>
              <a:t>School board approved proposed levy </a:t>
            </a:r>
            <a:r>
              <a:rPr lang="en-US" sz="2200" dirty="0" smtClean="0"/>
              <a:t>amts</a:t>
            </a:r>
            <a:endParaRPr lang="en-US" sz="2200" dirty="0"/>
          </a:p>
          <a:p>
            <a:pPr lvl="1" eaLnBrk="1" hangingPunct="1">
              <a:buNone/>
              <a:defRPr/>
            </a:pPr>
            <a:endParaRPr lang="en-US" sz="2200" dirty="0" smtClean="0"/>
          </a:p>
          <a:p>
            <a:pPr lvl="1" eaLnBrk="1" hangingPunct="1">
              <a:defRPr/>
            </a:pPr>
            <a:r>
              <a:rPr lang="en-US" sz="2200" dirty="0" smtClean="0"/>
              <a:t>Mid-November</a:t>
            </a:r>
            <a:r>
              <a:rPr lang="en-US" sz="2200" dirty="0"/>
              <a:t>: County mailed “Proposed Property Tax Statements” to all property owners </a:t>
            </a:r>
          </a:p>
          <a:p>
            <a:pPr lvl="1" eaLnBrk="1" hangingPunct="1">
              <a:defRPr/>
            </a:pPr>
            <a:endParaRPr lang="en-US" sz="2200" dirty="0" smtClean="0"/>
          </a:p>
          <a:p>
            <a:pPr lvl="1" eaLnBrk="1" hangingPunct="1">
              <a:defRPr/>
            </a:pPr>
            <a:r>
              <a:rPr lang="en-US" sz="2200" dirty="0" smtClean="0"/>
              <a:t>December 16: </a:t>
            </a:r>
            <a:r>
              <a:rPr lang="en-US" sz="2200" dirty="0"/>
              <a:t>Public hearing on proposed levy at regular </a:t>
            </a:r>
            <a:r>
              <a:rPr lang="en-US" sz="2200" dirty="0" smtClean="0"/>
              <a:t>meeting, school board will certify final levy amounts</a:t>
            </a:r>
            <a:endParaRPr lang="en-US" dirty="0" smtClean="0"/>
          </a:p>
          <a:p>
            <a:pPr lvl="1" eaLnBrk="1" hangingPunct="1">
              <a:defRPr/>
            </a:pPr>
            <a:endParaRPr lang="en-US" sz="2200" dirty="0" smtClean="0"/>
          </a:p>
          <a:p>
            <a:pPr lvl="1" eaLnBrk="1" hangingPunct="1">
              <a:defRPr/>
            </a:pPr>
            <a:r>
              <a:rPr lang="en-US" sz="2200" dirty="0" smtClean="0"/>
              <a:t>March – Final tax statements mailed to property owners</a:t>
            </a:r>
            <a:endParaRPr 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400" b="1" dirty="0" smtClean="0"/>
              <a:t>Total Levy By Fund</a:t>
            </a:r>
            <a:endParaRPr lang="en-US" sz="3400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828800"/>
          <a:ext cx="8229600" cy="243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/>
                <a:gridCol w="1676400"/>
                <a:gridCol w="1600200"/>
                <a:gridCol w="1524000"/>
                <a:gridCol w="1219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Fund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Proposed 2014 Levy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Payable</a:t>
                      </a:r>
                      <a:r>
                        <a:rPr lang="en-US" baseline="0" dirty="0" smtClean="0"/>
                        <a:t> 2013 Levy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Dollar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Change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Percent Change</a:t>
                      </a:r>
                      <a:endParaRPr lang="en-US" dirty="0"/>
                    </a:p>
                  </a:txBody>
                  <a:tcPr/>
                </a:tc>
              </a:tr>
              <a:tr h="426720">
                <a:tc>
                  <a:txBody>
                    <a:bodyPr/>
                    <a:lstStyle/>
                    <a:p>
                      <a:r>
                        <a:rPr lang="en-US" dirty="0" smtClean="0"/>
                        <a:t>General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    6,678,536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   7,026,005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   (347,469)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(4.95%)</a:t>
                      </a:r>
                      <a:endParaRPr lang="en-US" dirty="0"/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lang="en-US" dirty="0" smtClean="0"/>
                        <a:t>Community Service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       441,422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      514,614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     (73,192)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(14.22%)</a:t>
                      </a:r>
                      <a:endParaRPr lang="en-US" dirty="0"/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lang="en-US" dirty="0" smtClean="0"/>
                        <a:t>Debt Service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u="sng" dirty="0" smtClean="0"/>
                        <a:t>$    5,565,890</a:t>
                      </a:r>
                      <a:endParaRPr lang="en-US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u="sng" dirty="0" smtClean="0"/>
                        <a:t>$   4,257,843</a:t>
                      </a:r>
                      <a:endParaRPr lang="en-US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u="sng" dirty="0" smtClean="0"/>
                        <a:t>$  1,308,047</a:t>
                      </a:r>
                      <a:endParaRPr lang="en-US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u="sng" dirty="0" smtClean="0"/>
                        <a:t>  30.72%</a:t>
                      </a:r>
                      <a:endParaRPr lang="en-US" u="sng" dirty="0"/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Total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$  12,685,848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$ 11,798,462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$     887,385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    7.52%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3203118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457200"/>
          </a:xfrm>
        </p:spPr>
        <p:txBody>
          <a:bodyPr>
            <a:noAutofit/>
          </a:bodyPr>
          <a:lstStyle/>
          <a:p>
            <a:pPr algn="l"/>
            <a:r>
              <a:rPr lang="en-US" sz="3400" b="1" dirty="0" smtClean="0"/>
              <a:t>General Fund Levy Components</a:t>
            </a:r>
            <a:endParaRPr lang="en-US" sz="3400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066800"/>
          <a:ext cx="8229600" cy="5532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/>
                <a:gridCol w="1600200"/>
                <a:gridCol w="1524000"/>
                <a:gridCol w="1447800"/>
                <a:gridCol w="1219200"/>
              </a:tblGrid>
              <a:tr h="705228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Proposed 2014 Levy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Payable</a:t>
                      </a:r>
                      <a:r>
                        <a:rPr lang="en-US" baseline="0" dirty="0" smtClean="0"/>
                        <a:t> 2013 Levy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Dollar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Change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Percent Change</a:t>
                      </a:r>
                      <a:endParaRPr lang="en-US" dirty="0"/>
                    </a:p>
                  </a:txBody>
                  <a:tcPr/>
                </a:tc>
              </a:tr>
              <a:tr h="344778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Equity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        534,622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       539,625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        (5,002)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(0.93) %</a:t>
                      </a:r>
                      <a:endParaRPr lang="en-US" sz="1600" dirty="0"/>
                    </a:p>
                  </a:txBody>
                  <a:tcPr/>
                </a:tc>
              </a:tr>
              <a:tr h="344778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Operating</a:t>
                      </a:r>
                      <a:r>
                        <a:rPr lang="en-US" sz="1600" baseline="0" dirty="0" smtClean="0"/>
                        <a:t> Capital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     385,389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    523,984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 (138,594)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(26.45) %</a:t>
                      </a:r>
                      <a:endParaRPr lang="en-US" sz="1600" dirty="0"/>
                    </a:p>
                  </a:txBody>
                  <a:tcPr/>
                </a:tc>
              </a:tr>
              <a:tr h="344778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Deferred Maintenance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     261,713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    270,104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     (8,391)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(3.11) %</a:t>
                      </a:r>
                      <a:endParaRPr lang="en-US" sz="1600" dirty="0"/>
                    </a:p>
                  </a:txBody>
                  <a:tcPr/>
                </a:tc>
              </a:tr>
              <a:tr h="344778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Student Achievement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       86,203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               -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    86,203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100.00 %</a:t>
                      </a:r>
                      <a:endParaRPr lang="en-US" sz="1600" dirty="0"/>
                    </a:p>
                  </a:txBody>
                  <a:tcPr/>
                </a:tc>
              </a:tr>
              <a:tr h="344778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Location Equity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  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dirty="0" smtClean="0"/>
                        <a:t>1,758,811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               -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1,758,811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100.00 %</a:t>
                      </a:r>
                      <a:endParaRPr lang="en-US" sz="1600" dirty="0"/>
                    </a:p>
                  </a:txBody>
                  <a:tcPr/>
                </a:tc>
              </a:tr>
              <a:tr h="34477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Achievement &amp; Integration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     168,276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    115,298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    52,975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45.95 %</a:t>
                      </a:r>
                      <a:endParaRPr lang="en-US" sz="1600" dirty="0"/>
                    </a:p>
                  </a:txBody>
                  <a:tcPr/>
                </a:tc>
              </a:tr>
              <a:tr h="344778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Referendum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  2,055,355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 4,351,453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(2,296,098)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(52.77) %</a:t>
                      </a:r>
                      <a:endParaRPr lang="en-US" sz="1600" dirty="0"/>
                    </a:p>
                  </a:txBody>
                  <a:tcPr/>
                </a:tc>
              </a:tr>
              <a:tr h="344778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Safe Schools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     167,149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    153,244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    13,905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 9.07 %</a:t>
                      </a:r>
                      <a:endParaRPr lang="en-US" sz="1600" dirty="0"/>
                    </a:p>
                  </a:txBody>
                  <a:tcPr/>
                </a:tc>
              </a:tr>
              <a:tr h="344778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Health &amp; Safety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     418,036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    245,632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  172,404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70.19 %</a:t>
                      </a:r>
                      <a:endParaRPr lang="en-US" sz="1600" dirty="0"/>
                    </a:p>
                  </a:txBody>
                  <a:tcPr/>
                </a:tc>
              </a:tr>
              <a:tr h="344778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Building/Lease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     701,657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    633,503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    68,154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10.76 %</a:t>
                      </a:r>
                      <a:endParaRPr lang="en-US" sz="1600" dirty="0"/>
                    </a:p>
                  </a:txBody>
                  <a:tcPr/>
                </a:tc>
              </a:tr>
              <a:tr h="344778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Re-Employment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       50,138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    121,039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   (70,901)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(58.58) %</a:t>
                      </a:r>
                      <a:endParaRPr lang="en-US" sz="1600" dirty="0"/>
                    </a:p>
                  </a:txBody>
                  <a:tcPr/>
                </a:tc>
              </a:tr>
              <a:tr h="344778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Career Technical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       47,475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      72,433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   (24,958)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(34.46) %</a:t>
                      </a:r>
                      <a:endParaRPr lang="en-US" sz="1600" dirty="0"/>
                    </a:p>
                  </a:txBody>
                  <a:tcPr/>
                </a:tc>
              </a:tr>
              <a:tr h="344778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Abatement</a:t>
                      </a:r>
                      <a:r>
                        <a:rPr lang="en-US" sz="1600" baseline="0" dirty="0" smtClean="0"/>
                        <a:t> Adjustment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u="sng" dirty="0" smtClean="0"/>
                        <a:t>            43,714</a:t>
                      </a:r>
                      <a:endParaRPr lang="en-US" sz="16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u="sng" dirty="0" smtClean="0"/>
                        <a:t>              (311)</a:t>
                      </a:r>
                      <a:endParaRPr lang="en-US" sz="16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u="sng" dirty="0" smtClean="0"/>
                        <a:t>         44,025</a:t>
                      </a:r>
                      <a:endParaRPr lang="en-US" sz="16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u="sng" dirty="0" smtClean="0"/>
                        <a:t>   100.00 %</a:t>
                      </a:r>
                      <a:endParaRPr lang="en-US" sz="1600" u="sng" dirty="0"/>
                    </a:p>
                  </a:txBody>
                  <a:tcPr/>
                </a:tc>
              </a:tr>
              <a:tr h="344778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Total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$     6,678,536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$    7,026,005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$    (347,469)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    (4.95) %</a:t>
                      </a:r>
                      <a:endParaRPr lang="en-US" sz="16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3203118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7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462088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General Fund Levy </a:t>
            </a:r>
            <a:r>
              <a:rPr lang="en-US" dirty="0"/>
              <a:t>Changes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371600"/>
            <a:ext cx="8458200" cy="4343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None/>
              <a:defRPr/>
            </a:pPr>
            <a:r>
              <a:rPr lang="en-US" sz="2400" dirty="0" smtClean="0"/>
              <a:t>Explanation of Changes: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/>
              <a:t>Category:  Voter Approved Operating Referendum Levy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/>
              <a:t>Change: -$2,296,098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/>
              <a:t>Reason for decrease</a:t>
            </a:r>
            <a:r>
              <a:rPr lang="en-US" dirty="0" smtClean="0"/>
              <a:t>: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r>
              <a:rPr lang="en-US" sz="2000" dirty="0" smtClean="0"/>
              <a:t>The voter approved levy was further reduced due to the new Location Equity Revenue ($424 per adj. pupil unit) 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r>
              <a:rPr lang="en-US" sz="2000" dirty="0" smtClean="0"/>
              <a:t>Building Bond on November 5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is not included here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r>
              <a:rPr lang="en-US" sz="2000" dirty="0" smtClean="0"/>
              <a:t>The state increased equalization aid for referendum levies, </a:t>
            </a:r>
          </a:p>
          <a:p>
            <a:pPr lvl="1" eaLnBrk="1" hangingPunct="1">
              <a:lnSpc>
                <a:spcPct val="90000"/>
              </a:lnSpc>
              <a:buNone/>
              <a:defRPr/>
            </a:pPr>
            <a:r>
              <a:rPr lang="en-US" sz="2000" dirty="0" smtClean="0"/>
              <a:t>	 causing a reduction in the tax levy</a:t>
            </a:r>
          </a:p>
          <a:p>
            <a:pPr marL="292100" lvl="1" indent="0" eaLnBrk="1" hangingPunct="1">
              <a:lnSpc>
                <a:spcPct val="90000"/>
              </a:lnSpc>
              <a:buNone/>
              <a:defRPr/>
            </a:pPr>
            <a:endParaRPr lang="en-US" sz="2000" dirty="0" smtClean="0"/>
          </a:p>
          <a:p>
            <a:pPr marL="292100" lvl="1" indent="0" eaLnBrk="1" hangingPunct="1">
              <a:lnSpc>
                <a:spcPct val="90000"/>
              </a:lnSpc>
              <a:buNone/>
              <a:defRPr/>
            </a:pPr>
            <a:endParaRPr lang="en-US" sz="2500" dirty="0" smtClean="0"/>
          </a:p>
        </p:txBody>
      </p: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191696408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7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462088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General Fund Levy </a:t>
            </a:r>
            <a:r>
              <a:rPr lang="en-US" dirty="0"/>
              <a:t>Changes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371600"/>
            <a:ext cx="8305800" cy="5257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None/>
              <a:defRPr/>
            </a:pPr>
            <a:r>
              <a:rPr lang="en-US" sz="2400" dirty="0" smtClean="0"/>
              <a:t>Explanation of Changes:</a:t>
            </a:r>
          </a:p>
          <a:p>
            <a:pPr eaLnBrk="1" hangingPunct="1">
              <a:lnSpc>
                <a:spcPct val="90000"/>
              </a:lnSpc>
              <a:buNone/>
              <a:defRPr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/>
              <a:t>Category:  Location Equity Levy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/>
              <a:t>Change: +$1,758,811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0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000" dirty="0" smtClean="0"/>
              <a:t>Reason for increase:</a:t>
            </a:r>
          </a:p>
          <a:p>
            <a:pPr marL="914400" lvl="1" indent="-457200" eaLnBrk="1" hangingPunct="1">
              <a:lnSpc>
                <a:spcPct val="90000"/>
              </a:lnSpc>
              <a:buFont typeface="Wingdings" pitchFamily="2" charset="2"/>
              <a:buChar char="ü"/>
              <a:defRPr/>
            </a:pPr>
            <a:r>
              <a:rPr lang="en-US" sz="2000" dirty="0" smtClean="0"/>
              <a:t>This is a new category of revenue created through state legislation; districts with property in the 7 county metro area are authorized $424 per adjusted pupil </a:t>
            </a:r>
          </a:p>
          <a:p>
            <a:pPr marL="914400" lvl="1" indent="-457200" eaLnBrk="1" hangingPunct="1">
              <a:lnSpc>
                <a:spcPct val="90000"/>
              </a:lnSpc>
              <a:buFont typeface="Wingdings" pitchFamily="2" charset="2"/>
              <a:buChar char="ü"/>
              <a:defRPr/>
            </a:pPr>
            <a:r>
              <a:rPr lang="en-US" sz="2000" dirty="0" smtClean="0"/>
              <a:t>The district’s existing referendum revenue was reduced by the amount of this revenue, resulting in no net change in revenue</a:t>
            </a:r>
          </a:p>
          <a:p>
            <a:pPr marL="914400" lvl="1" indent="-457200" eaLnBrk="1" hangingPunct="1">
              <a:lnSpc>
                <a:spcPct val="90000"/>
              </a:lnSpc>
              <a:buFont typeface="Wingdings" pitchFamily="2" charset="2"/>
              <a:buChar char="ü"/>
              <a:defRPr/>
            </a:pPr>
            <a:r>
              <a:rPr lang="en-US" sz="2000" dirty="0" smtClean="0"/>
              <a:t>Location equity revenue recognizes higher cost of operations in metro area and non-metro centers of population</a:t>
            </a:r>
          </a:p>
          <a:p>
            <a:pPr marL="914400" lvl="1" indent="-457200" eaLnBrk="1" hangingPunct="1">
              <a:lnSpc>
                <a:spcPct val="90000"/>
              </a:lnSpc>
              <a:buFont typeface="Wingdings" pitchFamily="2" charset="2"/>
              <a:buChar char="ü"/>
              <a:defRPr/>
            </a:pPr>
            <a:endParaRPr lang="en-US" dirty="0" smtClean="0"/>
          </a:p>
          <a:p>
            <a:pPr marL="274637" lvl="1" indent="0" eaLnBrk="1" hangingPunct="1">
              <a:lnSpc>
                <a:spcPct val="90000"/>
              </a:lnSpc>
              <a:buFont typeface="Arial" charset="0"/>
              <a:buNone/>
              <a:defRPr/>
            </a:pPr>
            <a:endParaRPr lang="en-US" dirty="0" smtClean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dirty="0" smtClean="0"/>
          </a:p>
          <a:p>
            <a:pPr lvl="1" eaLnBrk="1" hangingPunct="1">
              <a:lnSpc>
                <a:spcPct val="90000"/>
              </a:lnSpc>
              <a:defRPr/>
            </a:pPr>
            <a:endParaRPr lang="en-US" sz="2500" dirty="0" smtClean="0"/>
          </a:p>
        </p:txBody>
      </p: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292370204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7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462088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General Fund Levy </a:t>
            </a:r>
            <a:r>
              <a:rPr lang="en-US" dirty="0"/>
              <a:t>Changes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447800"/>
            <a:ext cx="7848600" cy="514508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None/>
              <a:defRPr/>
            </a:pPr>
            <a:r>
              <a:rPr lang="en-US" sz="2400" dirty="0" smtClean="0"/>
              <a:t>Explanation of Changes:</a:t>
            </a:r>
          </a:p>
          <a:p>
            <a:pPr eaLnBrk="1" hangingPunct="1">
              <a:lnSpc>
                <a:spcPct val="90000"/>
              </a:lnSpc>
              <a:buNone/>
              <a:defRPr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/>
              <a:t>Category: Student Achievement Levy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/>
              <a:t>Change: +$86,203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000" dirty="0" smtClean="0"/>
              <a:t>Reason for increase:</a:t>
            </a:r>
          </a:p>
          <a:p>
            <a:pPr marL="914400" lvl="1" indent="-457200" eaLnBrk="1" hangingPunct="1">
              <a:lnSpc>
                <a:spcPct val="90000"/>
              </a:lnSpc>
              <a:buFont typeface="Wingdings" pitchFamily="2" charset="2"/>
              <a:buChar char="ü"/>
              <a:defRPr/>
            </a:pPr>
            <a:r>
              <a:rPr lang="en-US" sz="2000" dirty="0" smtClean="0"/>
              <a:t>New levy for 2014 </a:t>
            </a:r>
          </a:p>
          <a:p>
            <a:pPr marL="914400" lvl="1" indent="-457200" eaLnBrk="1" hangingPunct="1">
              <a:lnSpc>
                <a:spcPct val="90000"/>
              </a:lnSpc>
              <a:buFont typeface="Wingdings" pitchFamily="2" charset="2"/>
              <a:buChar char="ü"/>
              <a:defRPr/>
            </a:pPr>
            <a:r>
              <a:rPr lang="en-US" sz="2000" dirty="0" smtClean="0"/>
              <a:t>Levy used to fund basic revenue allowance</a:t>
            </a:r>
          </a:p>
          <a:p>
            <a:pPr marL="914400" lvl="1" indent="-457200" eaLnBrk="1" hangingPunct="1">
              <a:lnSpc>
                <a:spcPct val="90000"/>
              </a:lnSpc>
              <a:buFont typeface="Wingdings" pitchFamily="2" charset="2"/>
              <a:buChar char="ü"/>
              <a:defRPr/>
            </a:pPr>
            <a:r>
              <a:rPr lang="en-US" sz="2000" dirty="0" smtClean="0"/>
              <a:t>Balance of basic allowance funded by state aid</a:t>
            </a:r>
          </a:p>
          <a:p>
            <a:pPr marL="914400" lvl="1" indent="-457200" eaLnBrk="1" hangingPunct="1">
              <a:lnSpc>
                <a:spcPct val="90000"/>
              </a:lnSpc>
              <a:buFont typeface="Wingdings" pitchFamily="2" charset="2"/>
              <a:buChar char="ü"/>
              <a:defRPr/>
            </a:pPr>
            <a:r>
              <a:rPr lang="en-US" sz="2000" dirty="0" smtClean="0"/>
              <a:t>Does not increase revenue, only replaces basic allowance state aid</a:t>
            </a:r>
          </a:p>
          <a:p>
            <a:pPr marL="274637" lvl="1" indent="0" eaLnBrk="1" hangingPunct="1">
              <a:lnSpc>
                <a:spcPct val="90000"/>
              </a:lnSpc>
              <a:buFont typeface="Arial" charset="0"/>
              <a:buNone/>
              <a:defRPr/>
            </a:pPr>
            <a:endParaRPr lang="en-US" dirty="0" smtClean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dirty="0" smtClean="0"/>
          </a:p>
          <a:p>
            <a:pPr lvl="1" eaLnBrk="1" hangingPunct="1">
              <a:lnSpc>
                <a:spcPct val="90000"/>
              </a:lnSpc>
              <a:defRPr/>
            </a:pPr>
            <a:endParaRPr lang="en-US" sz="2500" dirty="0" smtClean="0"/>
          </a:p>
        </p:txBody>
      </p: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131226274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8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General Fund Levy </a:t>
            </a:r>
            <a:r>
              <a:rPr lang="en-US" dirty="0"/>
              <a:t>Changes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524000"/>
            <a:ext cx="8534400" cy="5181600"/>
          </a:xfrm>
        </p:spPr>
        <p:txBody>
          <a:bodyPr/>
          <a:lstStyle/>
          <a:p>
            <a:pPr marL="533400" indent="-533400" eaLnBrk="1" hangingPunct="1">
              <a:lnSpc>
                <a:spcPct val="90000"/>
              </a:lnSpc>
              <a:buNone/>
            </a:pPr>
            <a:r>
              <a:rPr lang="en-US" sz="2400" dirty="0" smtClean="0"/>
              <a:t>Explanation of Changes:</a:t>
            </a:r>
          </a:p>
          <a:p>
            <a:pPr marL="533400" indent="-533400" eaLnBrk="1" hangingPunct="1">
              <a:lnSpc>
                <a:spcPct val="90000"/>
              </a:lnSpc>
            </a:pPr>
            <a:endParaRPr lang="en-US" sz="2400" dirty="0" smtClean="0"/>
          </a:p>
          <a:p>
            <a:pPr marL="533400" indent="-533400" eaLnBrk="1" hangingPunct="1">
              <a:lnSpc>
                <a:spcPct val="90000"/>
              </a:lnSpc>
            </a:pPr>
            <a:r>
              <a:rPr lang="en-US" sz="2400" dirty="0" smtClean="0"/>
              <a:t>Category: Operating Capital</a:t>
            </a:r>
          </a:p>
          <a:p>
            <a:pPr marL="533400" indent="-533400" eaLnBrk="1" hangingPunct="1">
              <a:lnSpc>
                <a:spcPct val="90000"/>
              </a:lnSpc>
            </a:pPr>
            <a:r>
              <a:rPr lang="en-US" sz="2400" dirty="0" smtClean="0"/>
              <a:t>Change: -$138,594</a:t>
            </a:r>
          </a:p>
          <a:p>
            <a:pPr marL="533400" indent="-533400" eaLnBrk="1" hangingPunct="1">
              <a:lnSpc>
                <a:spcPct val="90000"/>
              </a:lnSpc>
              <a:buNone/>
            </a:pPr>
            <a:endParaRPr lang="en-US" dirty="0" smtClean="0"/>
          </a:p>
          <a:p>
            <a:pPr marL="533400" indent="-533400" eaLnBrk="1" hangingPunct="1">
              <a:lnSpc>
                <a:spcPct val="90000"/>
              </a:lnSpc>
            </a:pPr>
            <a:r>
              <a:rPr lang="en-US" sz="2000" dirty="0" smtClean="0"/>
              <a:t>Reason for decrease:</a:t>
            </a:r>
          </a:p>
          <a:p>
            <a:pPr marL="914400" lvl="1" indent="-457200">
              <a:lnSpc>
                <a:spcPct val="90000"/>
              </a:lnSpc>
              <a:buFont typeface="Wingdings" pitchFamily="2" charset="2"/>
              <a:buChar char="ü"/>
            </a:pPr>
            <a:r>
              <a:rPr lang="en-US" sz="2000" dirty="0" smtClean="0"/>
              <a:t>Funding for this program is provided through a combination of state aid and local tax levies</a:t>
            </a:r>
          </a:p>
          <a:p>
            <a:pPr marL="914400" lvl="1" indent="-457200">
              <a:lnSpc>
                <a:spcPct val="90000"/>
              </a:lnSpc>
              <a:buFont typeface="Wingdings" pitchFamily="2" charset="2"/>
              <a:buChar char="ü"/>
            </a:pPr>
            <a:r>
              <a:rPr lang="en-US" sz="2000" dirty="0" smtClean="0"/>
              <a:t>Legislature opted to reduce the operating capital levy by providing additional state aid</a:t>
            </a:r>
          </a:p>
          <a:p>
            <a:pPr marL="914400" lvl="1" indent="-457200">
              <a:lnSpc>
                <a:spcPct val="90000"/>
              </a:lnSpc>
              <a:buFont typeface="Wingdings" pitchFamily="2" charset="2"/>
              <a:buChar char="ü"/>
            </a:pPr>
            <a:r>
              <a:rPr lang="en-US" sz="2000" dirty="0" smtClean="0"/>
              <a:t>Change does not reduce revenue. State aid will increase by a similar amount, so there will be little net change in revenue</a:t>
            </a:r>
          </a:p>
          <a:p>
            <a:pPr marL="914400" lvl="1" indent="-457200" eaLnBrk="1" hangingPunct="1">
              <a:lnSpc>
                <a:spcPct val="90000"/>
              </a:lnSpc>
              <a:buFont typeface="Wingdings" pitchFamily="2" charset="2"/>
              <a:buChar char="Ø"/>
            </a:pPr>
            <a:endParaRPr lang="en-US" sz="2200" dirty="0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8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9906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General Fund </a:t>
            </a:r>
            <a:r>
              <a:rPr lang="en-US" dirty="0"/>
              <a:t>Levy Changes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00200"/>
            <a:ext cx="8305800" cy="5105400"/>
          </a:xfrm>
        </p:spPr>
        <p:txBody>
          <a:bodyPr/>
          <a:lstStyle/>
          <a:p>
            <a:pPr marL="533400" indent="-533400" eaLnBrk="1" hangingPunct="1">
              <a:lnSpc>
                <a:spcPct val="90000"/>
              </a:lnSpc>
              <a:buNone/>
            </a:pPr>
            <a:r>
              <a:rPr lang="en-US" sz="2400" dirty="0" smtClean="0"/>
              <a:t>Explanation of Changes</a:t>
            </a:r>
          </a:p>
          <a:p>
            <a:pPr marL="533400" indent="-533400" eaLnBrk="1" hangingPunct="1">
              <a:lnSpc>
                <a:spcPct val="90000"/>
              </a:lnSpc>
              <a:buNone/>
            </a:pPr>
            <a:endParaRPr lang="en-US" sz="2400" dirty="0" smtClean="0"/>
          </a:p>
          <a:p>
            <a:pPr marL="533400" indent="-533400" eaLnBrk="1" hangingPunct="1">
              <a:lnSpc>
                <a:spcPct val="90000"/>
              </a:lnSpc>
            </a:pPr>
            <a:r>
              <a:rPr lang="en-US" sz="2400" dirty="0" smtClean="0"/>
              <a:t>Category: Health and Safety Levy</a:t>
            </a:r>
          </a:p>
          <a:p>
            <a:pPr marL="533400" indent="-533400" eaLnBrk="1" hangingPunct="1">
              <a:lnSpc>
                <a:spcPct val="90000"/>
              </a:lnSpc>
            </a:pPr>
            <a:r>
              <a:rPr lang="en-US" sz="2400" dirty="0" smtClean="0"/>
              <a:t>Change: +$172,404</a:t>
            </a:r>
          </a:p>
          <a:p>
            <a:pPr marL="533400" indent="-533400" eaLnBrk="1" hangingPunct="1">
              <a:lnSpc>
                <a:spcPct val="90000"/>
              </a:lnSpc>
            </a:pPr>
            <a:endParaRPr lang="en-US" dirty="0" smtClean="0"/>
          </a:p>
          <a:p>
            <a:pPr marL="533400" indent="-533400" eaLnBrk="1" hangingPunct="1">
              <a:lnSpc>
                <a:spcPct val="90000"/>
              </a:lnSpc>
            </a:pPr>
            <a:r>
              <a:rPr lang="en-US" sz="2200" dirty="0" smtClean="0"/>
              <a:t>Reason for increase:</a:t>
            </a:r>
          </a:p>
          <a:p>
            <a:pPr marL="914400" lvl="1" indent="-457200" eaLnBrk="1" hangingPunct="1">
              <a:lnSpc>
                <a:spcPct val="90000"/>
              </a:lnSpc>
              <a:buFont typeface="Wingdings" pitchFamily="2" charset="2"/>
              <a:buChar char="ü"/>
            </a:pPr>
            <a:r>
              <a:rPr lang="en-US" sz="2200" dirty="0" smtClean="0"/>
              <a:t>The amount of this levy is based on the estimated cost of qualifying state-approved projects</a:t>
            </a:r>
          </a:p>
          <a:p>
            <a:pPr marL="914400" lvl="1" indent="-457200" eaLnBrk="1" hangingPunct="1">
              <a:lnSpc>
                <a:spcPct val="90000"/>
              </a:lnSpc>
              <a:buFont typeface="Wingdings" pitchFamily="2" charset="2"/>
              <a:buChar char="ü"/>
            </a:pPr>
            <a:r>
              <a:rPr lang="en-US" sz="2200" dirty="0" smtClean="0"/>
              <a:t>The levy will be used to address health and safety deficiencies in district facilities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7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General Fund Levy </a:t>
            </a:r>
            <a:r>
              <a:rPr lang="en-US" dirty="0"/>
              <a:t>Changes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447800"/>
            <a:ext cx="8153400" cy="522128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None/>
              <a:defRPr/>
            </a:pPr>
            <a:r>
              <a:rPr lang="en-US" sz="2400" dirty="0" smtClean="0"/>
              <a:t>Explanation of Changes:</a:t>
            </a:r>
          </a:p>
          <a:p>
            <a:pPr eaLnBrk="1" hangingPunct="1">
              <a:lnSpc>
                <a:spcPct val="90000"/>
              </a:lnSpc>
              <a:buNone/>
              <a:defRPr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/>
              <a:t>Category:  Lease Levy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/>
              <a:t>Change: +$68,154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/>
              <a:t>Reason for increase:</a:t>
            </a:r>
          </a:p>
          <a:p>
            <a:pPr marL="914400" lvl="1" indent="-457200" eaLnBrk="1" hangingPunct="1">
              <a:lnSpc>
                <a:spcPct val="90000"/>
              </a:lnSpc>
              <a:buFont typeface="Wingdings" pitchFamily="2" charset="2"/>
              <a:buChar char="ü"/>
              <a:defRPr/>
            </a:pPr>
            <a:r>
              <a:rPr lang="en-US" dirty="0"/>
              <a:t>R</a:t>
            </a:r>
            <a:r>
              <a:rPr lang="en-US" dirty="0" smtClean="0"/>
              <a:t>equired to meet lease payment obligations incurred to fund classroom additions</a:t>
            </a:r>
          </a:p>
          <a:p>
            <a:pPr marL="914400" lvl="1" indent="-457200" eaLnBrk="1" hangingPunct="1">
              <a:lnSpc>
                <a:spcPct val="90000"/>
              </a:lnSpc>
              <a:buFont typeface="Wingdings" pitchFamily="2" charset="2"/>
              <a:buChar char="ü"/>
              <a:defRPr/>
            </a:pPr>
            <a:r>
              <a:rPr lang="en-US" dirty="0" smtClean="0"/>
              <a:t>The replacement of the Family Connections lease with Buckley Way and the addition to Hilltop Elementary caused an increase in this levy</a:t>
            </a:r>
          </a:p>
          <a:p>
            <a:pPr marL="274637" lvl="1" indent="0" eaLnBrk="1" hangingPunct="1">
              <a:lnSpc>
                <a:spcPct val="90000"/>
              </a:lnSpc>
              <a:buFont typeface="Arial" charset="0"/>
              <a:buNone/>
              <a:defRPr/>
            </a:pPr>
            <a:endParaRPr lang="en-US" dirty="0" smtClean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dirty="0" smtClean="0"/>
          </a:p>
          <a:p>
            <a:pPr lvl="1" eaLnBrk="1" hangingPunct="1">
              <a:lnSpc>
                <a:spcPct val="90000"/>
              </a:lnSpc>
              <a:defRPr/>
            </a:pPr>
            <a:endParaRPr lang="en-US" sz="2500" dirty="0" smtClean="0"/>
          </a:p>
        </p:txBody>
      </p: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338620392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534400" cy="609600"/>
          </a:xfrm>
        </p:spPr>
        <p:txBody>
          <a:bodyPr>
            <a:noAutofit/>
          </a:bodyPr>
          <a:lstStyle/>
          <a:p>
            <a:pPr algn="l"/>
            <a:r>
              <a:rPr lang="en-US" sz="3400" dirty="0" smtClean="0"/>
              <a:t>Community Service </a:t>
            </a:r>
            <a:r>
              <a:rPr lang="en-US" sz="3400" b="1" dirty="0" smtClean="0"/>
              <a:t> Levy Components</a:t>
            </a:r>
            <a:endParaRPr lang="en-US" sz="3400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143000"/>
          <a:ext cx="8229600" cy="27831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/>
                <a:gridCol w="1600200"/>
                <a:gridCol w="1524000"/>
                <a:gridCol w="1447800"/>
                <a:gridCol w="1219200"/>
              </a:tblGrid>
              <a:tr h="705228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Proposed 2014 Levy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Payable</a:t>
                      </a:r>
                      <a:r>
                        <a:rPr lang="en-US" baseline="0" dirty="0" smtClean="0"/>
                        <a:t> 2013 Levy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Dollar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Change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Percent Change</a:t>
                      </a:r>
                      <a:endParaRPr lang="en-US" dirty="0"/>
                    </a:p>
                  </a:txBody>
                  <a:tcPr/>
                </a:tc>
              </a:tr>
              <a:tr h="344778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Basic</a:t>
                      </a:r>
                      <a:r>
                        <a:rPr lang="en-US" sz="1600" baseline="0" dirty="0" smtClean="0"/>
                        <a:t> Levy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        211,823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       211,823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                -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     -  %</a:t>
                      </a:r>
                      <a:endParaRPr lang="en-US" sz="1600" dirty="0"/>
                    </a:p>
                  </a:txBody>
                  <a:tcPr/>
                </a:tc>
              </a:tr>
              <a:tr h="344778">
                <a:tc>
                  <a:txBody>
                    <a:bodyPr/>
                    <a:lstStyle/>
                    <a:p>
                      <a:r>
                        <a:rPr lang="en-US" sz="1600" baseline="0" dirty="0" smtClean="0"/>
                        <a:t>Early Childhood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     100,183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    103,484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     (3,301)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(3.18) %</a:t>
                      </a:r>
                      <a:endParaRPr lang="en-US" sz="1600" dirty="0"/>
                    </a:p>
                  </a:txBody>
                  <a:tcPr/>
                </a:tc>
              </a:tr>
              <a:tr h="344778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Home</a:t>
                      </a:r>
                      <a:r>
                        <a:rPr lang="en-US" sz="1600" baseline="0" dirty="0" smtClean="0"/>
                        <a:t> Visitation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         3,032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        3,048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          (16)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(0.52) %</a:t>
                      </a:r>
                      <a:endParaRPr lang="en-US" sz="1600" dirty="0"/>
                    </a:p>
                  </a:txBody>
                  <a:tcPr/>
                </a:tc>
              </a:tr>
              <a:tr h="317838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School</a:t>
                      </a:r>
                      <a:r>
                        <a:rPr lang="en-US" sz="1600" baseline="0" dirty="0" smtClean="0"/>
                        <a:t> Age Care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     124,115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    196,296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   (72,161)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(36.76) %</a:t>
                      </a:r>
                      <a:endParaRPr lang="en-US" sz="1600" dirty="0"/>
                    </a:p>
                  </a:txBody>
                  <a:tcPr/>
                </a:tc>
              </a:tr>
              <a:tr h="363558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Abatements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u="sng" dirty="0" smtClean="0"/>
                        <a:t>              2,269</a:t>
                      </a:r>
                      <a:endParaRPr lang="en-US" sz="16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u="sng" dirty="0" smtClean="0"/>
                        <a:t>                (16)  </a:t>
                      </a:r>
                      <a:endParaRPr lang="en-US" sz="16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u="sng" dirty="0" smtClean="0"/>
                        <a:t>            2,285</a:t>
                      </a:r>
                      <a:endParaRPr lang="en-US" sz="16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u="sng" dirty="0" smtClean="0"/>
                        <a:t>  100.00 %</a:t>
                      </a:r>
                      <a:endParaRPr lang="en-US" sz="1600" u="sng" dirty="0"/>
                    </a:p>
                  </a:txBody>
                  <a:tcPr/>
                </a:tc>
              </a:tr>
              <a:tr h="344778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Total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$        441,422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$    </a:t>
                      </a:r>
                      <a:r>
                        <a:rPr lang="en-US" sz="1600" b="1" baseline="0" dirty="0" smtClean="0"/>
                        <a:t>   514,635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$      (73,213)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  (14.22) %</a:t>
                      </a:r>
                      <a:endParaRPr lang="en-US" sz="16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3203118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229600" cy="9906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Community Service </a:t>
            </a:r>
            <a:r>
              <a:rPr lang="en-US" dirty="0"/>
              <a:t>Levy Changes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371600"/>
            <a:ext cx="7772400" cy="4459288"/>
          </a:xfrm>
        </p:spPr>
        <p:txBody>
          <a:bodyPr/>
          <a:lstStyle/>
          <a:p>
            <a:pPr marL="533400" indent="-533400" eaLnBrk="1" hangingPunct="1">
              <a:lnSpc>
                <a:spcPct val="90000"/>
              </a:lnSpc>
              <a:buNone/>
            </a:pPr>
            <a:r>
              <a:rPr lang="en-US" sz="2400" dirty="0" smtClean="0"/>
              <a:t>Explanation of Changes:</a:t>
            </a:r>
          </a:p>
          <a:p>
            <a:pPr marL="533400" indent="-533400" eaLnBrk="1" hangingPunct="1">
              <a:lnSpc>
                <a:spcPct val="90000"/>
              </a:lnSpc>
              <a:buNone/>
            </a:pPr>
            <a:endParaRPr lang="en-US" sz="2400" dirty="0" smtClean="0"/>
          </a:p>
          <a:p>
            <a:pPr marL="533400" indent="-533400" eaLnBrk="1" hangingPunct="1">
              <a:lnSpc>
                <a:spcPct val="90000"/>
              </a:lnSpc>
            </a:pPr>
            <a:r>
              <a:rPr lang="en-US" sz="2400" dirty="0" smtClean="0"/>
              <a:t>Category: School Age Child Care</a:t>
            </a:r>
          </a:p>
          <a:p>
            <a:pPr marL="533400" indent="-533400" eaLnBrk="1" hangingPunct="1">
              <a:lnSpc>
                <a:spcPct val="90000"/>
              </a:lnSpc>
            </a:pPr>
            <a:r>
              <a:rPr lang="en-US" sz="2400" dirty="0" smtClean="0"/>
              <a:t>Change: </a:t>
            </a:r>
            <a:r>
              <a:rPr lang="en-US" sz="2400" dirty="0"/>
              <a:t>-</a:t>
            </a:r>
            <a:r>
              <a:rPr lang="en-US" sz="2400" dirty="0" smtClean="0"/>
              <a:t>$72,161</a:t>
            </a:r>
          </a:p>
          <a:p>
            <a:pPr marL="533400" indent="-533400" eaLnBrk="1" hangingPunct="1">
              <a:lnSpc>
                <a:spcPct val="90000"/>
              </a:lnSpc>
            </a:pPr>
            <a:endParaRPr lang="en-US" dirty="0" smtClean="0"/>
          </a:p>
          <a:p>
            <a:pPr marL="533400" indent="-533400" eaLnBrk="1" hangingPunct="1">
              <a:lnSpc>
                <a:spcPct val="90000"/>
              </a:lnSpc>
            </a:pPr>
            <a:r>
              <a:rPr lang="en-US" sz="2000" dirty="0" smtClean="0"/>
              <a:t>Reason for decrease:</a:t>
            </a:r>
          </a:p>
          <a:p>
            <a:pPr marL="914400" lvl="1" indent="-457200" eaLnBrk="1" hangingPunct="1">
              <a:lnSpc>
                <a:spcPct val="90000"/>
              </a:lnSpc>
              <a:buFont typeface="Wingdings" pitchFamily="2" charset="2"/>
              <a:buChar char="ü"/>
            </a:pPr>
            <a:r>
              <a:rPr lang="en-US" sz="2000" dirty="0" smtClean="0"/>
              <a:t>Prior year adjustment for School Age Child Care declined by approximately $75,000</a:t>
            </a:r>
          </a:p>
          <a:p>
            <a:pPr marL="457200" lvl="1" indent="0" eaLnBrk="1" hangingPunct="1">
              <a:lnSpc>
                <a:spcPct val="90000"/>
              </a:lnSpc>
              <a:buNone/>
            </a:pPr>
            <a:endParaRPr lang="en-US" sz="2000" dirty="0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457200"/>
          </a:xfrm>
        </p:spPr>
        <p:txBody>
          <a:bodyPr>
            <a:noAutofit/>
          </a:bodyPr>
          <a:lstStyle/>
          <a:p>
            <a:pPr algn="l"/>
            <a:r>
              <a:rPr lang="en-US" sz="3400" dirty="0" smtClean="0"/>
              <a:t>Debt Service</a:t>
            </a:r>
            <a:r>
              <a:rPr lang="en-US" sz="3400" b="1" dirty="0" smtClean="0"/>
              <a:t>  Levy Components</a:t>
            </a:r>
            <a:endParaRPr lang="en-US" sz="3400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143000"/>
          <a:ext cx="8229600" cy="27831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/>
                <a:gridCol w="1600200"/>
                <a:gridCol w="1524000"/>
                <a:gridCol w="1447800"/>
                <a:gridCol w="1219200"/>
              </a:tblGrid>
              <a:tr h="705228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Proposed 2014 Levy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Payable</a:t>
                      </a:r>
                      <a:r>
                        <a:rPr lang="en-US" baseline="0" dirty="0" smtClean="0"/>
                        <a:t> 2013 Levy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Dollar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Change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Percent Change</a:t>
                      </a:r>
                      <a:endParaRPr lang="en-US" dirty="0"/>
                    </a:p>
                  </a:txBody>
                  <a:tcPr/>
                </a:tc>
              </a:tr>
              <a:tr h="344778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Debt </a:t>
                      </a:r>
                      <a:r>
                        <a:rPr lang="en-US" sz="1600" baseline="0" dirty="0" smtClean="0"/>
                        <a:t>Levy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      4,370,163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    3,348,582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    1,021,581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30.50 %</a:t>
                      </a:r>
                      <a:endParaRPr lang="en-US" sz="1600" dirty="0"/>
                    </a:p>
                  </a:txBody>
                  <a:tcPr/>
                </a:tc>
              </a:tr>
              <a:tr h="344778">
                <a:tc>
                  <a:txBody>
                    <a:bodyPr/>
                    <a:lstStyle/>
                    <a:p>
                      <a:r>
                        <a:rPr lang="en-US" sz="1600" baseline="0" dirty="0" smtClean="0"/>
                        <a:t>Debt Excess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    (201,791)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  (321,554)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    119,763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53.33 %</a:t>
                      </a:r>
                      <a:endParaRPr lang="en-US" sz="1600" dirty="0"/>
                    </a:p>
                  </a:txBody>
                  <a:tcPr/>
                </a:tc>
              </a:tr>
              <a:tr h="344778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Alternative Bond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      587,895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    586,688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       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dirty="0" smtClean="0"/>
                        <a:t>1,207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0.20 %</a:t>
                      </a:r>
                      <a:endParaRPr lang="en-US" sz="1600" dirty="0"/>
                    </a:p>
                  </a:txBody>
                  <a:tcPr/>
                </a:tc>
              </a:tr>
              <a:tr h="317838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OPEB Bond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      780,489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    643,989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      136,500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   21.19 %</a:t>
                      </a:r>
                      <a:endParaRPr lang="en-US" sz="1600" dirty="0"/>
                    </a:p>
                  </a:txBody>
                  <a:tcPr/>
                </a:tc>
              </a:tr>
              <a:tr h="363558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Abatements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u="sng" dirty="0" smtClean="0"/>
                        <a:t>             29,134</a:t>
                      </a:r>
                      <a:endParaRPr lang="en-US" sz="16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u="sng" dirty="0" smtClean="0"/>
                        <a:t>                138  </a:t>
                      </a:r>
                      <a:endParaRPr lang="en-US" sz="16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u="sng" dirty="0" smtClean="0"/>
                        <a:t>           28,996</a:t>
                      </a:r>
                      <a:endParaRPr lang="en-US" sz="16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u="sng" dirty="0" smtClean="0"/>
                        <a:t>  100.00 %</a:t>
                      </a:r>
                      <a:endParaRPr lang="en-US" sz="1600" u="sng" dirty="0"/>
                    </a:p>
                  </a:txBody>
                  <a:tcPr/>
                </a:tc>
              </a:tr>
              <a:tr h="344778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Total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$      5,565,890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$    </a:t>
                      </a:r>
                      <a:r>
                        <a:rPr lang="en-US" sz="1600" b="1" baseline="0" dirty="0" smtClean="0"/>
                        <a:t> 4,257,843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$    1,308,047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    30.72 %</a:t>
                      </a:r>
                      <a:endParaRPr lang="en-US" sz="16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3203118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89916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Debt Service Levy </a:t>
            </a:r>
            <a:r>
              <a:rPr lang="en-US" dirty="0"/>
              <a:t>Changes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76400"/>
            <a:ext cx="8610600" cy="4687888"/>
          </a:xfrm>
        </p:spPr>
        <p:txBody>
          <a:bodyPr/>
          <a:lstStyle/>
          <a:p>
            <a:pPr marL="533400" indent="-533400" eaLnBrk="1" hangingPunct="1">
              <a:buNone/>
            </a:pPr>
            <a:r>
              <a:rPr lang="en-US" sz="2400" dirty="0" smtClean="0"/>
              <a:t>Explanation of Changes:</a:t>
            </a:r>
          </a:p>
          <a:p>
            <a:pPr marL="533400" indent="-533400" eaLnBrk="1" hangingPunct="1"/>
            <a:endParaRPr lang="en-US" sz="2400" dirty="0" smtClean="0"/>
          </a:p>
          <a:p>
            <a:pPr marL="533400" indent="-533400" eaLnBrk="1" hangingPunct="1"/>
            <a:r>
              <a:rPr lang="en-US" sz="2400" dirty="0" smtClean="0"/>
              <a:t>Category: Debt Service</a:t>
            </a:r>
          </a:p>
          <a:p>
            <a:pPr marL="533400" indent="-533400" eaLnBrk="1" hangingPunct="1"/>
            <a:r>
              <a:rPr lang="en-US" sz="2400" dirty="0" smtClean="0"/>
              <a:t>Change: +$1,308,047</a:t>
            </a:r>
          </a:p>
          <a:p>
            <a:pPr marL="533400" indent="-533400" eaLnBrk="1" hangingPunct="1"/>
            <a:endParaRPr lang="en-US" dirty="0" smtClean="0"/>
          </a:p>
          <a:p>
            <a:pPr marL="533400" indent="-533400" eaLnBrk="1" hangingPunct="1"/>
            <a:r>
              <a:rPr lang="en-US" sz="2000" dirty="0" smtClean="0"/>
              <a:t>Reasons for increase:</a:t>
            </a:r>
          </a:p>
          <a:p>
            <a:pPr marL="914400" lvl="1" indent="-457200" eaLnBrk="1" hangingPunct="1">
              <a:buFont typeface="Wingdings" pitchFamily="2" charset="2"/>
              <a:buChar char="ü"/>
            </a:pPr>
            <a:r>
              <a:rPr lang="en-US" sz="2000" dirty="0" smtClean="0"/>
              <a:t>The voter approved bond referendum on November 5 increased the levy by $1,021,581</a:t>
            </a:r>
          </a:p>
          <a:p>
            <a:pPr marL="914400" lvl="1" indent="-457200" eaLnBrk="1" hangingPunct="1">
              <a:buFont typeface="Wingdings" pitchFamily="2" charset="2"/>
              <a:buChar char="ü"/>
            </a:pPr>
            <a:r>
              <a:rPr lang="en-US" sz="2000" dirty="0" smtClean="0"/>
              <a:t>The levy for principal and interest on OPEB bonds increased by $136,500</a:t>
            </a:r>
          </a:p>
          <a:p>
            <a:pPr marL="914400" lvl="1" indent="-457200" eaLnBrk="1" hangingPunct="1">
              <a:buFont typeface="Wingdings" pitchFamily="2" charset="2"/>
              <a:buChar char="ü"/>
            </a:pPr>
            <a:r>
              <a:rPr lang="en-US" sz="2000" dirty="0" smtClean="0"/>
              <a:t>Adjustment for excess fund balance was down $119,763</a:t>
            </a:r>
          </a:p>
          <a:p>
            <a:pPr marL="914400" lvl="1" indent="-457200" eaLnBrk="1" hangingPunct="1"/>
            <a:endParaRPr lang="en-US" dirty="0" smtClean="0"/>
          </a:p>
          <a:p>
            <a:pPr marL="914400" lvl="1" indent="-457200" eaLnBrk="1" hangingPunct="1"/>
            <a:endParaRPr lang="en-US" dirty="0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990600"/>
          </a:xfrm>
        </p:spPr>
        <p:txBody>
          <a:bodyPr/>
          <a:lstStyle/>
          <a:p>
            <a:pPr>
              <a:defRPr/>
            </a:pPr>
            <a:r>
              <a:rPr lang="en-US" dirty="0"/>
              <a:t>Impact on Taxpayers</a:t>
            </a:r>
          </a:p>
        </p:txBody>
      </p:sp>
      <p:sp>
        <p:nvSpPr>
          <p:cNvPr id="50179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382000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Many factors can cause the tax bill for an individual property to change:</a:t>
            </a:r>
          </a:p>
          <a:p>
            <a:pPr eaLnBrk="1" hangingPunct="1">
              <a:lnSpc>
                <a:spcPct val="90000"/>
              </a:lnSpc>
            </a:pPr>
            <a:endParaRPr lang="en-US" dirty="0" smtClean="0"/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Changes in value of individual property</a:t>
            </a:r>
          </a:p>
          <a:p>
            <a:pPr lvl="3" eaLnBrk="1" hangingPunct="1">
              <a:lnSpc>
                <a:spcPct val="90000"/>
              </a:lnSpc>
            </a:pPr>
            <a:r>
              <a:rPr lang="en-US" dirty="0" smtClean="0"/>
              <a:t>6.40% decrease between 2011-2014</a:t>
            </a:r>
          </a:p>
          <a:p>
            <a:pPr lvl="1" eaLnBrk="1" hangingPunct="1">
              <a:lnSpc>
                <a:spcPct val="90000"/>
              </a:lnSpc>
            </a:pPr>
            <a:endParaRPr lang="en-US" dirty="0" smtClean="0"/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Changes in total value of all property in the district</a:t>
            </a:r>
          </a:p>
          <a:p>
            <a:pPr lvl="1" eaLnBrk="1" hangingPunct="1">
              <a:lnSpc>
                <a:spcPct val="90000"/>
              </a:lnSpc>
            </a:pPr>
            <a:endParaRPr lang="en-US" dirty="0" smtClean="0"/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Changes in levy amounts caused by legislative changes</a:t>
            </a:r>
          </a:p>
          <a:p>
            <a:pPr lvl="1" eaLnBrk="1" hangingPunct="1">
              <a:lnSpc>
                <a:spcPct val="90000"/>
              </a:lnSpc>
            </a:pPr>
            <a:endParaRPr lang="en-US" dirty="0" smtClean="0"/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Changes in voter-approved referendums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38200"/>
          </a:xfrm>
        </p:spPr>
        <p:txBody>
          <a:bodyPr>
            <a:noAutofit/>
          </a:bodyPr>
          <a:lstStyle/>
          <a:p>
            <a:r>
              <a:rPr lang="en-US" sz="3400" dirty="0" smtClean="0"/>
              <a:t>Impact on Taxpayers</a:t>
            </a:r>
            <a:br>
              <a:rPr lang="en-US" sz="3400" dirty="0" smtClean="0"/>
            </a:br>
            <a:r>
              <a:rPr lang="en-US" sz="2400" dirty="0" smtClean="0"/>
              <a:t>Residential</a:t>
            </a:r>
            <a:endParaRPr lang="en-US" sz="2400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914400" y="1981200"/>
          <a:ext cx="7162801" cy="31344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4655"/>
                <a:gridCol w="2348345"/>
                <a:gridCol w="2209801"/>
              </a:tblGrid>
              <a:tr h="838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Taxable</a:t>
                      </a:r>
                    </a:p>
                    <a:p>
                      <a:pPr algn="ctr"/>
                      <a:r>
                        <a:rPr lang="en-US" dirty="0" smtClean="0"/>
                        <a:t>Market Value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Estimated</a:t>
                      </a:r>
                    </a:p>
                    <a:p>
                      <a:pPr algn="ctr"/>
                      <a:r>
                        <a:rPr lang="en-US" dirty="0" smtClean="0"/>
                        <a:t>Annual Taxes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Estimated</a:t>
                      </a:r>
                    </a:p>
                    <a:p>
                      <a:pPr algn="ctr"/>
                      <a:r>
                        <a:rPr lang="en-US" dirty="0" smtClean="0"/>
                        <a:t>Change</a:t>
                      </a:r>
                      <a:r>
                        <a:rPr lang="en-US" baseline="0" dirty="0" smtClean="0"/>
                        <a:t> from 2013</a:t>
                      </a:r>
                      <a:endParaRPr lang="en-US" dirty="0"/>
                    </a:p>
                  </a:txBody>
                  <a:tcPr/>
                </a:tc>
              </a:tr>
              <a:tr h="57805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$100,000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$396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+</a:t>
                      </a:r>
                      <a:r>
                        <a:rPr lang="en-US" sz="2000" baseline="0" dirty="0" smtClean="0"/>
                        <a:t> $20</a:t>
                      </a:r>
                      <a:endParaRPr lang="en-US" sz="2000" dirty="0"/>
                    </a:p>
                  </a:txBody>
                  <a:tcPr/>
                </a:tc>
              </a:tr>
              <a:tr h="57805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$200,000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$917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+</a:t>
                      </a:r>
                      <a:r>
                        <a:rPr lang="en-US" sz="2000" baseline="0" dirty="0" smtClean="0"/>
                        <a:t> $61</a:t>
                      </a:r>
                      <a:endParaRPr lang="en-US" sz="2000" dirty="0"/>
                    </a:p>
                  </a:txBody>
                  <a:tcPr/>
                </a:tc>
              </a:tr>
              <a:tr h="57805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$325,000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$1,568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+</a:t>
                      </a:r>
                      <a:r>
                        <a:rPr lang="en-US" sz="2000" baseline="0" dirty="0" smtClean="0"/>
                        <a:t> $114</a:t>
                      </a:r>
                      <a:endParaRPr lang="en-US" sz="2000" dirty="0"/>
                    </a:p>
                  </a:txBody>
                  <a:tcPr/>
                </a:tc>
              </a:tr>
              <a:tr h="56212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$475,000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$2,330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+ $171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3203118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38200"/>
          </a:xfrm>
        </p:spPr>
        <p:txBody>
          <a:bodyPr>
            <a:noAutofit/>
          </a:bodyPr>
          <a:lstStyle/>
          <a:p>
            <a:r>
              <a:rPr lang="en-US" sz="3400" dirty="0" smtClean="0"/>
              <a:t>Impact on Taxpayers</a:t>
            </a:r>
            <a:br>
              <a:rPr lang="en-US" sz="3400" dirty="0" smtClean="0"/>
            </a:br>
            <a:r>
              <a:rPr lang="en-US" sz="2400" dirty="0" smtClean="0"/>
              <a:t>Commercial</a:t>
            </a:r>
            <a:endParaRPr lang="en-US" sz="2400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914400" y="1981200"/>
          <a:ext cx="7162801" cy="31344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4655"/>
                <a:gridCol w="2348345"/>
                <a:gridCol w="2209801"/>
              </a:tblGrid>
              <a:tr h="838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Taxable</a:t>
                      </a:r>
                    </a:p>
                    <a:p>
                      <a:pPr algn="ctr"/>
                      <a:r>
                        <a:rPr lang="en-US" dirty="0" smtClean="0"/>
                        <a:t>Market Value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Estimated</a:t>
                      </a:r>
                    </a:p>
                    <a:p>
                      <a:pPr algn="ctr"/>
                      <a:r>
                        <a:rPr lang="en-US" dirty="0" smtClean="0"/>
                        <a:t>Annual Taxes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Estimated</a:t>
                      </a:r>
                    </a:p>
                    <a:p>
                      <a:pPr algn="ctr"/>
                      <a:r>
                        <a:rPr lang="en-US" dirty="0" smtClean="0"/>
                        <a:t>Change</a:t>
                      </a:r>
                      <a:r>
                        <a:rPr lang="en-US" baseline="0" dirty="0" smtClean="0"/>
                        <a:t> from 2013</a:t>
                      </a:r>
                      <a:endParaRPr lang="en-US" dirty="0"/>
                    </a:p>
                  </a:txBody>
                  <a:tcPr/>
                </a:tc>
              </a:tr>
              <a:tr h="57805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$250,000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$1,278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+</a:t>
                      </a:r>
                      <a:r>
                        <a:rPr lang="en-US" sz="2000" baseline="0" dirty="0" smtClean="0"/>
                        <a:t> $111</a:t>
                      </a:r>
                      <a:endParaRPr lang="en-US" sz="2000" dirty="0"/>
                    </a:p>
                  </a:txBody>
                  <a:tcPr/>
                </a:tc>
              </a:tr>
              <a:tr h="57805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$500,000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$2,711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+</a:t>
                      </a:r>
                      <a:r>
                        <a:rPr lang="en-US" sz="2000" baseline="0" dirty="0" smtClean="0"/>
                        <a:t> $249</a:t>
                      </a:r>
                      <a:endParaRPr lang="en-US" sz="2000" dirty="0"/>
                    </a:p>
                  </a:txBody>
                  <a:tcPr/>
                </a:tc>
              </a:tr>
              <a:tr h="57805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$750,000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$4,146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+</a:t>
                      </a:r>
                      <a:r>
                        <a:rPr lang="en-US" sz="2000" baseline="0" dirty="0" smtClean="0"/>
                        <a:t> $390</a:t>
                      </a:r>
                      <a:endParaRPr lang="en-US" sz="2000" dirty="0"/>
                    </a:p>
                  </a:txBody>
                  <a:tcPr/>
                </a:tc>
              </a:tr>
              <a:tr h="56212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$1,000,000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$5,579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+ $528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3203118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State Property Tax Refunds</a:t>
            </a:r>
          </a:p>
        </p:txBody>
      </p:sp>
      <p:sp>
        <p:nvSpPr>
          <p:cNvPr id="563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200" dirty="0" smtClean="0"/>
              <a:t>State of Minnesota has two tax refund programs and one tax deferral program available for owners of homestead property</a:t>
            </a:r>
          </a:p>
          <a:p>
            <a:pPr eaLnBrk="1" hangingPunct="1">
              <a:lnSpc>
                <a:spcPct val="90000"/>
              </a:lnSpc>
            </a:pPr>
            <a:endParaRPr lang="en-US" sz="2200" dirty="0" smtClean="0"/>
          </a:p>
          <a:p>
            <a:pPr eaLnBrk="1" hangingPunct="1">
              <a:lnSpc>
                <a:spcPct val="90000"/>
              </a:lnSpc>
            </a:pPr>
            <a:r>
              <a:rPr lang="en-US" sz="2200" dirty="0" smtClean="0"/>
              <a:t>These programs may reduce the net tax burden for local taxpayers, but only if you take time to complete and send in the forms</a:t>
            </a:r>
          </a:p>
          <a:p>
            <a:pPr eaLnBrk="1" hangingPunct="1">
              <a:lnSpc>
                <a:spcPct val="90000"/>
              </a:lnSpc>
            </a:pPr>
            <a:endParaRPr lang="en-US" sz="2200" dirty="0" smtClean="0"/>
          </a:p>
          <a:p>
            <a:pPr eaLnBrk="1" hangingPunct="1">
              <a:lnSpc>
                <a:spcPct val="90000"/>
              </a:lnSpc>
            </a:pPr>
            <a:r>
              <a:rPr lang="en-US" sz="2200" dirty="0" smtClean="0"/>
              <a:t>For help with the forms and instructions: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200" dirty="0" smtClean="0"/>
              <a:t>Consult your tax professional, or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200" dirty="0" smtClean="0"/>
              <a:t>Visit the Department of Revenue web site at www.taxes.state.mn.us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State Property Tax Refunds</a:t>
            </a:r>
          </a:p>
        </p:txBody>
      </p:sp>
      <p:sp>
        <p:nvSpPr>
          <p:cNvPr id="573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200" dirty="0" smtClean="0"/>
              <a:t>Minnesota Property Tax Refund (aka “Circuit Breaker” Refund)</a:t>
            </a:r>
          </a:p>
          <a:p>
            <a:pPr eaLnBrk="1" hangingPunct="1">
              <a:lnSpc>
                <a:spcPct val="90000"/>
              </a:lnSpc>
            </a:pPr>
            <a:endParaRPr lang="en-US" sz="2200" dirty="0" smtClean="0"/>
          </a:p>
          <a:p>
            <a:pPr lvl="1" eaLnBrk="1" hangingPunct="1">
              <a:lnSpc>
                <a:spcPct val="90000"/>
              </a:lnSpc>
            </a:pPr>
            <a:r>
              <a:rPr lang="en-US" sz="2200" dirty="0" smtClean="0"/>
              <a:t>Has existed since 1970s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200" dirty="0" smtClean="0"/>
              <a:t>Available to all owners of homestead property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200" dirty="0" smtClean="0"/>
              <a:t>Annual income must be approx. </a:t>
            </a:r>
            <a:r>
              <a:rPr lang="en-US" sz="2200" dirty="0"/>
              <a:t>$</a:t>
            </a:r>
            <a:r>
              <a:rPr lang="en-US" sz="2200" dirty="0" smtClean="0"/>
              <a:t>105,500 or less (income limit is higher if you have dependents)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200" dirty="0" smtClean="0"/>
              <a:t>Refund is a sliding scale, based on total property taxes and income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200" dirty="0" smtClean="0"/>
              <a:t>Maximum refund is $2,580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200" dirty="0" smtClean="0"/>
              <a:t>Especially helpful to those with lower incomes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200" dirty="0" smtClean="0"/>
              <a:t>Fill out state tax form M-1PR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State Property Tax Refunds</a:t>
            </a:r>
          </a:p>
        </p:txBody>
      </p:sp>
      <p:sp>
        <p:nvSpPr>
          <p:cNvPr id="583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200" dirty="0" smtClean="0"/>
              <a:t>Special Property Tax Refund</a:t>
            </a:r>
          </a:p>
          <a:p>
            <a:pPr eaLnBrk="1" hangingPunct="1"/>
            <a:endParaRPr lang="en-US" sz="2200" dirty="0" smtClean="0"/>
          </a:p>
          <a:p>
            <a:pPr lvl="1" eaLnBrk="1" hangingPunct="1"/>
            <a:r>
              <a:rPr lang="en-US" sz="2200" dirty="0" smtClean="0"/>
              <a:t>Available for all homestead properties with a gross tax increase of at least 12% and $100 over the prior year</a:t>
            </a:r>
          </a:p>
          <a:p>
            <a:pPr lvl="1" eaLnBrk="1" hangingPunct="1"/>
            <a:r>
              <a:rPr lang="en-US" sz="2200" dirty="0" smtClean="0"/>
              <a:t>Refund is 60% of the amount by which the tax increase exceeds the greater of 12% or $100, up to a maximum of $1,000</a:t>
            </a:r>
          </a:p>
          <a:p>
            <a:pPr lvl="1" eaLnBrk="1" hangingPunct="1"/>
            <a:r>
              <a:rPr lang="en-US" sz="2200" dirty="0" smtClean="0"/>
              <a:t>No income limits</a:t>
            </a:r>
          </a:p>
          <a:p>
            <a:pPr lvl="1" eaLnBrk="1" hangingPunct="1"/>
            <a:r>
              <a:rPr lang="en-US" sz="2200" dirty="0" smtClean="0"/>
              <a:t>Fill out state tax form M-1PR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Senior Citizen </a:t>
            </a:r>
            <a:r>
              <a:rPr lang="en-US" dirty="0" smtClean="0"/>
              <a:t>Property </a:t>
            </a:r>
            <a:r>
              <a:rPr lang="en-US" dirty="0"/>
              <a:t>Tax Deferral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21675" cy="4876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600" dirty="0" smtClean="0"/>
              <a:t>Allows people 65 years of age or older with a household income of $60,000 or less to defer a portion of the property taxes on their home </a:t>
            </a:r>
          </a:p>
          <a:p>
            <a:pPr eaLnBrk="1" hangingPunct="1">
              <a:lnSpc>
                <a:spcPct val="80000"/>
              </a:lnSpc>
            </a:pPr>
            <a:endParaRPr lang="en-US" sz="800" dirty="0" smtClean="0"/>
          </a:p>
          <a:p>
            <a:pPr eaLnBrk="1" hangingPunct="1">
              <a:lnSpc>
                <a:spcPct val="80000"/>
              </a:lnSpc>
            </a:pPr>
            <a:r>
              <a:rPr lang="en-US" sz="2600" dirty="0" smtClean="0"/>
              <a:t>Taxes paid in any year limited to 3% of household income for year before entering deferral program; this amount does not change in future years</a:t>
            </a:r>
          </a:p>
          <a:p>
            <a:pPr eaLnBrk="1" hangingPunct="1">
              <a:lnSpc>
                <a:spcPct val="80000"/>
              </a:lnSpc>
            </a:pPr>
            <a:endParaRPr lang="en-US" sz="800" dirty="0" smtClean="0"/>
          </a:p>
          <a:p>
            <a:pPr eaLnBrk="1" hangingPunct="1">
              <a:lnSpc>
                <a:spcPct val="80000"/>
              </a:lnSpc>
            </a:pPr>
            <a:r>
              <a:rPr lang="en-US" sz="2600" dirty="0" smtClean="0"/>
              <a:t>Additional taxes are deferred, but not forgiven</a:t>
            </a:r>
          </a:p>
          <a:p>
            <a:pPr eaLnBrk="1" hangingPunct="1">
              <a:lnSpc>
                <a:spcPct val="80000"/>
              </a:lnSpc>
            </a:pPr>
            <a:endParaRPr lang="en-US" sz="800" dirty="0" smtClean="0"/>
          </a:p>
          <a:p>
            <a:pPr eaLnBrk="1" hangingPunct="1">
              <a:lnSpc>
                <a:spcPct val="80000"/>
              </a:lnSpc>
            </a:pPr>
            <a:r>
              <a:rPr lang="en-US" sz="2600" dirty="0" smtClean="0"/>
              <a:t>State charges interest up to 5% per year on deferred taxes and attaches a lien to the property</a:t>
            </a:r>
          </a:p>
          <a:p>
            <a:pPr eaLnBrk="1" hangingPunct="1">
              <a:lnSpc>
                <a:spcPct val="80000"/>
              </a:lnSpc>
            </a:pPr>
            <a:endParaRPr lang="en-US" sz="800" dirty="0" smtClean="0"/>
          </a:p>
          <a:p>
            <a:pPr eaLnBrk="1" hangingPunct="1">
              <a:lnSpc>
                <a:spcPct val="80000"/>
              </a:lnSpc>
            </a:pPr>
            <a:r>
              <a:rPr lang="en-US" sz="2600" dirty="0" smtClean="0"/>
              <a:t>The deferred property taxes plus accrued interest must be paid when the home is sold or the homeowner(s) dies</a:t>
            </a:r>
          </a:p>
          <a:p>
            <a:pPr marL="0" indent="0">
              <a:buNone/>
            </a:pPr>
            <a:endParaRPr lang="en-US" sz="2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362200"/>
            <a:ext cx="8229600" cy="163036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Public Comments and Questions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10313</TotalTime>
  <Words>1978</Words>
  <Application>Microsoft Macintosh PowerPoint</Application>
  <PresentationFormat>On-screen Show (4:3)</PresentationFormat>
  <Paragraphs>401</Paragraphs>
  <Slides>34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Clarity</vt:lpstr>
      <vt:lpstr>Inver Grove Heights Community Schools  Public Hearing for Taxes Payable in 2014    December 16, 2013 Jason Mutzenberger Director of Business Services</vt:lpstr>
      <vt:lpstr>Tax Hearing Presentation</vt:lpstr>
      <vt:lpstr>Public Schools Established by           Minnesota Constitution</vt:lpstr>
      <vt:lpstr>As a result…  School funding is highly regulated by the state</vt:lpstr>
      <vt:lpstr>Slide 5</vt:lpstr>
      <vt:lpstr>Impact is budget cuts and operating referendums…</vt:lpstr>
      <vt:lpstr>Budget Information</vt:lpstr>
      <vt:lpstr>Slide 8</vt:lpstr>
      <vt:lpstr>Slide 9</vt:lpstr>
      <vt:lpstr>Slide 10</vt:lpstr>
      <vt:lpstr>Proposed 2014 Property  Tax Levy</vt:lpstr>
      <vt:lpstr>Property Tax Background</vt:lpstr>
      <vt:lpstr>School District Property Taxes</vt:lpstr>
      <vt:lpstr>Proposed Levy  Payable in 2014</vt:lpstr>
      <vt:lpstr>Total Levy By Fund</vt:lpstr>
      <vt:lpstr>General Fund Levy Components</vt:lpstr>
      <vt:lpstr>General Fund Levy Changes</vt:lpstr>
      <vt:lpstr>General Fund Levy Changes</vt:lpstr>
      <vt:lpstr>General Fund Levy Changes</vt:lpstr>
      <vt:lpstr>General Fund Levy Changes</vt:lpstr>
      <vt:lpstr>General Fund Levy Changes</vt:lpstr>
      <vt:lpstr>General Fund Levy Changes</vt:lpstr>
      <vt:lpstr>Community Service  Levy Components</vt:lpstr>
      <vt:lpstr>Community Service Levy Changes</vt:lpstr>
      <vt:lpstr>Debt Service  Levy Components</vt:lpstr>
      <vt:lpstr>Debt Service Levy Changes</vt:lpstr>
      <vt:lpstr>Impact on Taxpayers</vt:lpstr>
      <vt:lpstr>Impact on Taxpayers Residential</vt:lpstr>
      <vt:lpstr>Impact on Taxpayers Commercial</vt:lpstr>
      <vt:lpstr>State Property Tax Refunds</vt:lpstr>
      <vt:lpstr>State Property Tax Refunds</vt:lpstr>
      <vt:lpstr>State Property Tax Refunds</vt:lpstr>
      <vt:lpstr>Senior Citizen Property Tax Deferral</vt:lpstr>
      <vt:lpstr>Public Comments and Questions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Mora School District No. 332 Truth in Taxation Hearing for Taxes Payable in 2003</dc:title>
  <dc:creator>js</dc:creator>
  <cp:lastModifiedBy>Administrator</cp:lastModifiedBy>
  <cp:revision>374</cp:revision>
  <cp:lastPrinted>2013-09-09T20:17:31Z</cp:lastPrinted>
  <dcterms:created xsi:type="dcterms:W3CDTF">2013-12-17T20:43:24Z</dcterms:created>
  <dcterms:modified xsi:type="dcterms:W3CDTF">2013-12-17T20:43:49Z</dcterms:modified>
</cp:coreProperties>
</file>