
<file path=[Content_Types].xml><?xml version="1.0" encoding="utf-8"?>
<Types xmlns="http://schemas.openxmlformats.org/package/2006/content-types">
  <Default Extension="png" ContentType="image/png"/>
  <Default Extension="xlsm" ContentType="application/vnd.ms-excel.sheet.macroEnabled.12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256" r:id="rId2"/>
    <p:sldId id="257" r:id="rId3"/>
    <p:sldId id="311" r:id="rId4"/>
    <p:sldId id="314" r:id="rId5"/>
    <p:sldId id="262" r:id="rId6"/>
    <p:sldId id="263" r:id="rId7"/>
    <p:sldId id="344" r:id="rId8"/>
    <p:sldId id="265" r:id="rId9"/>
    <p:sldId id="266" r:id="rId10"/>
    <p:sldId id="349" r:id="rId11"/>
    <p:sldId id="267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2" r:id="rId22"/>
    <p:sldId id="283" r:id="rId23"/>
    <p:sldId id="327" r:id="rId24"/>
    <p:sldId id="347" r:id="rId25"/>
    <p:sldId id="343" r:id="rId26"/>
    <p:sldId id="332" r:id="rId27"/>
    <p:sldId id="291" r:id="rId28"/>
    <p:sldId id="293" r:id="rId29"/>
    <p:sldId id="292" r:id="rId30"/>
    <p:sldId id="346" r:id="rId31"/>
    <p:sldId id="352" r:id="rId32"/>
    <p:sldId id="298" r:id="rId33"/>
    <p:sldId id="299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4607" autoAdjust="0"/>
  </p:normalViewPr>
  <p:slideViewPr>
    <p:cSldViewPr snapToGrid="0">
      <p:cViewPr>
        <p:scale>
          <a:sx n="60" d="100"/>
          <a:sy n="60" d="100"/>
        </p:scale>
        <p:origin x="712" y="1148"/>
      </p:cViewPr>
      <p:guideLst/>
    </p:cSldViewPr>
  </p:slideViewPr>
  <p:outlineViewPr>
    <p:cViewPr>
      <p:scale>
        <a:sx n="33" d="100"/>
        <a:sy n="33" d="100"/>
      </p:scale>
      <p:origin x="0" y="-2580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2BD57C-90E1-4931-948E-B30674E5DE54}" type="doc">
      <dgm:prSet loTypeId="urn:microsoft.com/office/officeart/2005/8/layout/matrix3" loCatId="matrix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DF25EA-0C6F-48AD-B129-2F73C36E2963}">
      <dgm:prSet/>
      <dgm:spPr/>
      <dgm:t>
        <a:bodyPr/>
        <a:lstStyle/>
        <a:p>
          <a:r>
            <a:rPr lang="en-US" dirty="0"/>
            <a:t>MDE reports FY 2018 cost of providing special education programs was underfunded by $822 million, or an average of 40% underfunded </a:t>
          </a:r>
        </a:p>
      </dgm:t>
    </dgm:pt>
    <dgm:pt modelId="{4447FE29-E8BF-4453-A140-6F14F100537A}" type="parTrans" cxnId="{4249FCF1-1B77-4484-BC61-A1A9AA6032E0}">
      <dgm:prSet/>
      <dgm:spPr/>
      <dgm:t>
        <a:bodyPr/>
        <a:lstStyle/>
        <a:p>
          <a:endParaRPr lang="en-US"/>
        </a:p>
      </dgm:t>
    </dgm:pt>
    <dgm:pt modelId="{84BBC86D-F0CA-41A2-83AD-CAB168D823E2}" type="sibTrans" cxnId="{4249FCF1-1B77-4484-BC61-A1A9AA6032E0}">
      <dgm:prSet/>
      <dgm:spPr/>
      <dgm:t>
        <a:bodyPr/>
        <a:lstStyle/>
        <a:p>
          <a:endParaRPr lang="en-US"/>
        </a:p>
      </dgm:t>
    </dgm:pt>
    <dgm:pt modelId="{DFF88C88-3F67-4C3E-8B11-49887C80493A}">
      <dgm:prSet/>
      <dgm:spPr/>
      <dgm:t>
        <a:bodyPr/>
        <a:lstStyle/>
        <a:p>
          <a:r>
            <a:rPr lang="en-US" dirty="0"/>
            <a:t>Translating into a statewide average funding shortfall of $5,705 per special education student</a:t>
          </a:r>
        </a:p>
      </dgm:t>
    </dgm:pt>
    <dgm:pt modelId="{D1BF062F-E97E-41E9-979A-51667E4B2BC4}" type="parTrans" cxnId="{60B1AA06-7E76-42FE-B723-50C14DD20969}">
      <dgm:prSet/>
      <dgm:spPr/>
      <dgm:t>
        <a:bodyPr/>
        <a:lstStyle/>
        <a:p>
          <a:endParaRPr lang="en-US"/>
        </a:p>
      </dgm:t>
    </dgm:pt>
    <dgm:pt modelId="{0E311F12-2BE4-44FC-BA0F-B68D6CB007CB}" type="sibTrans" cxnId="{60B1AA06-7E76-42FE-B723-50C14DD20969}">
      <dgm:prSet/>
      <dgm:spPr/>
      <dgm:t>
        <a:bodyPr/>
        <a:lstStyle/>
        <a:p>
          <a:endParaRPr lang="en-US"/>
        </a:p>
      </dgm:t>
    </dgm:pt>
    <dgm:pt modelId="{2FC59541-C01E-4233-84C5-CE3A9569F850}">
      <dgm:prSet/>
      <dgm:spPr/>
      <dgm:t>
        <a:bodyPr/>
        <a:lstStyle/>
        <a:p>
          <a:r>
            <a:rPr lang="en-US" dirty="0"/>
            <a:t>Underfunding of special education costs requires a transfer from regular program resources to support an underfunded program mandated by state and federal law</a:t>
          </a:r>
        </a:p>
      </dgm:t>
    </dgm:pt>
    <dgm:pt modelId="{5970F8B1-16E7-4B97-82B2-6687B4F0243B}" type="parTrans" cxnId="{F477554A-DC81-4D3E-81F2-2598A52C7C1A}">
      <dgm:prSet/>
      <dgm:spPr/>
      <dgm:t>
        <a:bodyPr/>
        <a:lstStyle/>
        <a:p>
          <a:endParaRPr lang="en-US"/>
        </a:p>
      </dgm:t>
    </dgm:pt>
    <dgm:pt modelId="{0D3D617D-C51A-4F4A-A7F6-672436EBEB78}" type="sibTrans" cxnId="{F477554A-DC81-4D3E-81F2-2598A52C7C1A}">
      <dgm:prSet/>
      <dgm:spPr/>
      <dgm:t>
        <a:bodyPr/>
        <a:lstStyle/>
        <a:p>
          <a:endParaRPr lang="en-US"/>
        </a:p>
      </dgm:t>
    </dgm:pt>
    <dgm:pt modelId="{8470EF1D-D6CC-4FCA-B253-90EBE52F2F52}">
      <dgm:prSet/>
      <dgm:spPr/>
      <dgm:t>
        <a:bodyPr/>
        <a:lstStyle/>
        <a:p>
          <a:r>
            <a:rPr lang="en-US" dirty="0"/>
            <a:t>Primary options to bridge special education funding gap are to cut regular program budgets or increase referendum revenue, most districts have done both</a:t>
          </a:r>
        </a:p>
      </dgm:t>
    </dgm:pt>
    <dgm:pt modelId="{B379CE75-2B8B-401A-9B84-81664DB5A25B}" type="parTrans" cxnId="{D841D99E-161D-4318-B0ED-BEFF691D9304}">
      <dgm:prSet/>
      <dgm:spPr/>
      <dgm:t>
        <a:bodyPr/>
        <a:lstStyle/>
        <a:p>
          <a:endParaRPr lang="en-US"/>
        </a:p>
      </dgm:t>
    </dgm:pt>
    <dgm:pt modelId="{121A8D1B-CC7E-42C2-AD8A-AE5E67C73077}" type="sibTrans" cxnId="{D841D99E-161D-4318-B0ED-BEFF691D9304}">
      <dgm:prSet/>
      <dgm:spPr/>
      <dgm:t>
        <a:bodyPr/>
        <a:lstStyle/>
        <a:p>
          <a:endParaRPr lang="en-US"/>
        </a:p>
      </dgm:t>
    </dgm:pt>
    <dgm:pt modelId="{3B0F97C8-0058-4538-8376-F2A35E93CF6B}" type="pres">
      <dgm:prSet presAssocID="{902BD57C-90E1-4931-948E-B30674E5DE54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3461ED3-DC13-475C-A1BE-D2FC40861A53}" type="pres">
      <dgm:prSet presAssocID="{902BD57C-90E1-4931-948E-B30674E5DE54}" presName="diamond" presStyleLbl="bgShp" presStyleIdx="0" presStyleCnt="1" custLinFactNeighborX="799" custLinFactNeighborY="-1434"/>
      <dgm:spPr>
        <a:solidFill>
          <a:schemeClr val="bg1">
            <a:lumMod val="85000"/>
          </a:schemeClr>
        </a:solidFill>
      </dgm:spPr>
    </dgm:pt>
    <dgm:pt modelId="{7EB29397-5540-4998-BF03-FE36E731EAC7}" type="pres">
      <dgm:prSet presAssocID="{902BD57C-90E1-4931-948E-B30674E5DE54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12ECB2-6F0E-416F-AF95-C00393BD94E0}" type="pres">
      <dgm:prSet presAssocID="{902BD57C-90E1-4931-948E-B30674E5DE54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C9E49A-1F87-4911-8894-5DC287BF4C33}" type="pres">
      <dgm:prSet presAssocID="{902BD57C-90E1-4931-948E-B30674E5DE54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357FA7-ED73-41FE-919C-9A76FB96762A}" type="pres">
      <dgm:prSet presAssocID="{902BD57C-90E1-4931-948E-B30674E5DE54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41D99E-161D-4318-B0ED-BEFF691D9304}" srcId="{902BD57C-90E1-4931-948E-B30674E5DE54}" destId="{8470EF1D-D6CC-4FCA-B253-90EBE52F2F52}" srcOrd="3" destOrd="0" parTransId="{B379CE75-2B8B-401A-9B84-81664DB5A25B}" sibTransId="{121A8D1B-CC7E-42C2-AD8A-AE5E67C73077}"/>
    <dgm:cxn modelId="{881F68BE-DD8A-4423-8025-425E8BBCCCCD}" type="presOf" srcId="{8470EF1D-D6CC-4FCA-B253-90EBE52F2F52}" destId="{73357FA7-ED73-41FE-919C-9A76FB96762A}" srcOrd="0" destOrd="0" presId="urn:microsoft.com/office/officeart/2005/8/layout/matrix3"/>
    <dgm:cxn modelId="{4249FCF1-1B77-4484-BC61-A1A9AA6032E0}" srcId="{902BD57C-90E1-4931-948E-B30674E5DE54}" destId="{BADF25EA-0C6F-48AD-B129-2F73C36E2963}" srcOrd="0" destOrd="0" parTransId="{4447FE29-E8BF-4453-A140-6F14F100537A}" sibTransId="{84BBC86D-F0CA-41A2-83AD-CAB168D823E2}"/>
    <dgm:cxn modelId="{C8C9E804-BEC4-46BD-AE60-2D0CAB8830B1}" type="presOf" srcId="{2FC59541-C01E-4233-84C5-CE3A9569F850}" destId="{E5C9E49A-1F87-4911-8894-5DC287BF4C33}" srcOrd="0" destOrd="0" presId="urn:microsoft.com/office/officeart/2005/8/layout/matrix3"/>
    <dgm:cxn modelId="{335F0EE3-AFA3-45A1-8359-DE07A6AFF3B7}" type="presOf" srcId="{DFF88C88-3F67-4C3E-8B11-49887C80493A}" destId="{4E12ECB2-6F0E-416F-AF95-C00393BD94E0}" srcOrd="0" destOrd="0" presId="urn:microsoft.com/office/officeart/2005/8/layout/matrix3"/>
    <dgm:cxn modelId="{CAEC1F95-EFDF-4F02-80E9-A4AEEC0AD20B}" type="presOf" srcId="{BADF25EA-0C6F-48AD-B129-2F73C36E2963}" destId="{7EB29397-5540-4998-BF03-FE36E731EAC7}" srcOrd="0" destOrd="0" presId="urn:microsoft.com/office/officeart/2005/8/layout/matrix3"/>
    <dgm:cxn modelId="{50004AEE-76CD-4EC8-842B-4094D822AE34}" type="presOf" srcId="{902BD57C-90E1-4931-948E-B30674E5DE54}" destId="{3B0F97C8-0058-4538-8376-F2A35E93CF6B}" srcOrd="0" destOrd="0" presId="urn:microsoft.com/office/officeart/2005/8/layout/matrix3"/>
    <dgm:cxn modelId="{60B1AA06-7E76-42FE-B723-50C14DD20969}" srcId="{902BD57C-90E1-4931-948E-B30674E5DE54}" destId="{DFF88C88-3F67-4C3E-8B11-49887C80493A}" srcOrd="1" destOrd="0" parTransId="{D1BF062F-E97E-41E9-979A-51667E4B2BC4}" sibTransId="{0E311F12-2BE4-44FC-BA0F-B68D6CB007CB}"/>
    <dgm:cxn modelId="{F477554A-DC81-4D3E-81F2-2598A52C7C1A}" srcId="{902BD57C-90E1-4931-948E-B30674E5DE54}" destId="{2FC59541-C01E-4233-84C5-CE3A9569F850}" srcOrd="2" destOrd="0" parTransId="{5970F8B1-16E7-4B97-82B2-6687B4F0243B}" sibTransId="{0D3D617D-C51A-4F4A-A7F6-672436EBEB78}"/>
    <dgm:cxn modelId="{51F613C0-9C5C-4278-ACA5-48F519E26752}" type="presParOf" srcId="{3B0F97C8-0058-4538-8376-F2A35E93CF6B}" destId="{13461ED3-DC13-475C-A1BE-D2FC40861A53}" srcOrd="0" destOrd="0" presId="urn:microsoft.com/office/officeart/2005/8/layout/matrix3"/>
    <dgm:cxn modelId="{A05F8DFB-D233-4E8D-9B75-EDA86AC1755E}" type="presParOf" srcId="{3B0F97C8-0058-4538-8376-F2A35E93CF6B}" destId="{7EB29397-5540-4998-BF03-FE36E731EAC7}" srcOrd="1" destOrd="0" presId="urn:microsoft.com/office/officeart/2005/8/layout/matrix3"/>
    <dgm:cxn modelId="{D99BF304-6CA7-4153-B29F-0415437761CE}" type="presParOf" srcId="{3B0F97C8-0058-4538-8376-F2A35E93CF6B}" destId="{4E12ECB2-6F0E-416F-AF95-C00393BD94E0}" srcOrd="2" destOrd="0" presId="urn:microsoft.com/office/officeart/2005/8/layout/matrix3"/>
    <dgm:cxn modelId="{A93B88D5-3B34-4B47-8CEE-E01109E22D8C}" type="presParOf" srcId="{3B0F97C8-0058-4538-8376-F2A35E93CF6B}" destId="{E5C9E49A-1F87-4911-8894-5DC287BF4C33}" srcOrd="3" destOrd="0" presId="urn:microsoft.com/office/officeart/2005/8/layout/matrix3"/>
    <dgm:cxn modelId="{550B171A-699F-407D-A011-7FD2E93DFAEF}" type="presParOf" srcId="{3B0F97C8-0058-4538-8376-F2A35E93CF6B}" destId="{73357FA7-ED73-41FE-919C-9A76FB96762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038B14-6003-4720-A9AE-29B4B91BCCE0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15EDEE-5AB6-45AC-9396-2A4518FAFA73}">
      <dgm:prSet/>
      <dgm:spPr/>
      <dgm:t>
        <a:bodyPr/>
        <a:lstStyle/>
        <a:p>
          <a:r>
            <a:rPr lang="en-US" dirty="0"/>
            <a:t>Tax levy is based on many state-determined formulas plus voter approved referendums</a:t>
          </a:r>
        </a:p>
      </dgm:t>
    </dgm:pt>
    <dgm:pt modelId="{51B38DCA-32B4-4C47-B594-93B1D1AD572B}" type="parTrans" cxnId="{62966CC1-5F22-4BEC-8D68-E10D6A3CA075}">
      <dgm:prSet/>
      <dgm:spPr/>
      <dgm:t>
        <a:bodyPr/>
        <a:lstStyle/>
        <a:p>
          <a:endParaRPr lang="en-US"/>
        </a:p>
      </dgm:t>
    </dgm:pt>
    <dgm:pt modelId="{55FAAA1E-9651-4A18-BF9E-84F492416213}" type="sibTrans" cxnId="{62966CC1-5F22-4BEC-8D68-E10D6A3CA075}">
      <dgm:prSet phldrT="1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1</a:t>
          </a:r>
        </a:p>
      </dgm:t>
    </dgm:pt>
    <dgm:pt modelId="{62C8DFA3-BA7E-41B2-B8D3-1634ADD0F89A}">
      <dgm:prSet/>
      <dgm:spPr/>
      <dgm:t>
        <a:bodyPr/>
        <a:lstStyle/>
        <a:p>
          <a:r>
            <a:rPr lang="en-US" dirty="0"/>
            <a:t>Some increases in tax levies are revenue neutral, offset by reductions in state aid</a:t>
          </a:r>
        </a:p>
      </dgm:t>
    </dgm:pt>
    <dgm:pt modelId="{BED36DA0-2A5C-46EA-94D0-3568CEFA644C}" type="parTrans" cxnId="{6F260117-98BA-4855-BF3E-E01B36F18D2A}">
      <dgm:prSet/>
      <dgm:spPr/>
      <dgm:t>
        <a:bodyPr/>
        <a:lstStyle/>
        <a:p>
          <a:endParaRPr lang="en-US"/>
        </a:p>
      </dgm:t>
    </dgm:pt>
    <dgm:pt modelId="{4914D8DC-5E86-4561-B441-ED4B72F47674}" type="sibTrans" cxnId="{6F260117-98BA-4855-BF3E-E01B36F18D2A}">
      <dgm:prSet phldrT="2" phldr="0"/>
      <dgm:spPr>
        <a:solidFill>
          <a:srgbClr val="0070C0"/>
        </a:solidFill>
        <a:ln w="15875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/>
            <a:t>2</a:t>
          </a:r>
        </a:p>
      </dgm:t>
    </dgm:pt>
    <dgm:pt modelId="{07CD4CFC-677E-45EF-B37C-83B99A79F811}">
      <dgm:prSet/>
      <dgm:spPr/>
      <dgm:t>
        <a:bodyPr/>
        <a:lstStyle/>
        <a:p>
          <a:r>
            <a:rPr lang="en-US" b="1" i="1" u="sng" dirty="0"/>
            <a:t>Expenditure budget is limited</a:t>
          </a:r>
          <a:r>
            <a:rPr lang="en-US" u="none" dirty="0"/>
            <a:t> </a:t>
          </a:r>
          <a:r>
            <a:rPr lang="en-US" dirty="0"/>
            <a:t>by state-set revenue formulas, voter-approved levies, and fund balance</a:t>
          </a:r>
        </a:p>
      </dgm:t>
    </dgm:pt>
    <dgm:pt modelId="{5824C8D7-D44C-42E6-8DEF-EBE49D010264}" type="parTrans" cxnId="{DF5310A6-8977-49B0-A53E-4C5E67ECA32F}">
      <dgm:prSet/>
      <dgm:spPr/>
      <dgm:t>
        <a:bodyPr/>
        <a:lstStyle/>
        <a:p>
          <a:endParaRPr lang="en-US"/>
        </a:p>
      </dgm:t>
    </dgm:pt>
    <dgm:pt modelId="{6B15D869-E23A-4C42-A6B0-B7AB44E59CD7}" type="sibTrans" cxnId="{DF5310A6-8977-49B0-A53E-4C5E67ECA32F}">
      <dgm:prSet phldrT="3" phldr="0"/>
      <dgm:spPr>
        <a:solidFill>
          <a:srgbClr val="0070C0"/>
        </a:solidFill>
        <a:ln w="15875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/>
            <a:t>3</a:t>
          </a:r>
        </a:p>
      </dgm:t>
    </dgm:pt>
    <dgm:pt modelId="{13933A64-62EA-480F-B172-6A69EEBFDA02}">
      <dgm:prSet/>
      <dgm:spPr/>
      <dgm:t>
        <a:bodyPr/>
        <a:lstStyle/>
        <a:p>
          <a:r>
            <a:rPr lang="en-US" dirty="0"/>
            <a:t>An increase in school taxes does not always correlate to an equal increase in budget</a:t>
          </a:r>
        </a:p>
      </dgm:t>
    </dgm:pt>
    <dgm:pt modelId="{D7AF1E27-663A-4820-83EC-DF0424AF4E3F}" type="parTrans" cxnId="{97DA6DD2-5289-4E7F-9A04-9B2939A5D7EB}">
      <dgm:prSet/>
      <dgm:spPr/>
      <dgm:t>
        <a:bodyPr/>
        <a:lstStyle/>
        <a:p>
          <a:endParaRPr lang="en-US"/>
        </a:p>
      </dgm:t>
    </dgm:pt>
    <dgm:pt modelId="{7E41CF7A-0613-44E1-B257-AF3D27195246}" type="sibTrans" cxnId="{97DA6DD2-5289-4E7F-9A04-9B2939A5D7EB}">
      <dgm:prSet phldrT="4" phldr="0"/>
      <dgm:spPr>
        <a:solidFill>
          <a:srgbClr val="0070C0"/>
        </a:solidFill>
        <a:ln w="15875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/>
            <a:t>4</a:t>
          </a:r>
        </a:p>
      </dgm:t>
    </dgm:pt>
    <dgm:pt modelId="{5D056E7D-CA6D-4094-99AE-244143293718}" type="pres">
      <dgm:prSet presAssocID="{FA038B14-6003-4720-A9AE-29B4B91BCCE0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416EAF-417F-44C2-A486-9CFC4536799E}" type="pres">
      <dgm:prSet presAssocID="{6115EDEE-5AB6-45AC-9396-2A4518FAFA73}" presName="compositeNode" presStyleCnt="0">
        <dgm:presLayoutVars>
          <dgm:bulletEnabled val="1"/>
        </dgm:presLayoutVars>
      </dgm:prSet>
      <dgm:spPr/>
    </dgm:pt>
    <dgm:pt modelId="{D9D654D7-E087-4C80-9859-E31519E80A65}" type="pres">
      <dgm:prSet presAssocID="{6115EDEE-5AB6-45AC-9396-2A4518FAFA73}" presName="bgRect" presStyleLbl="bgAccFollowNode1" presStyleIdx="0" presStyleCnt="4"/>
      <dgm:spPr/>
      <dgm:t>
        <a:bodyPr/>
        <a:lstStyle/>
        <a:p>
          <a:endParaRPr lang="en-US"/>
        </a:p>
      </dgm:t>
    </dgm:pt>
    <dgm:pt modelId="{D54C2786-7E5A-408A-A1C8-2E52D60E0738}" type="pres">
      <dgm:prSet presAssocID="{55FAAA1E-9651-4A18-BF9E-84F492416213}" presName="sibTransNodeCircle" presStyleLbl="alignNode1" presStyleIdx="0" presStyleCnt="8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73AFBAF6-07EA-4889-BA55-A2EBAF67D438}" type="pres">
      <dgm:prSet presAssocID="{6115EDEE-5AB6-45AC-9396-2A4518FAFA73}" presName="bottomLine" presStyleLbl="alignNode1" presStyleIdx="1" presStyleCnt="8">
        <dgm:presLayoutVars/>
      </dgm:prSet>
      <dgm:spPr/>
    </dgm:pt>
    <dgm:pt modelId="{BB5E6D68-33F0-4C30-BAE4-5FA38DF980CC}" type="pres">
      <dgm:prSet presAssocID="{6115EDEE-5AB6-45AC-9396-2A4518FAFA73}" presName="nodeText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453A7D-42D0-40D8-8C08-3222C6FCA6AB}" type="pres">
      <dgm:prSet presAssocID="{55FAAA1E-9651-4A18-BF9E-84F492416213}" presName="sibTrans" presStyleCnt="0"/>
      <dgm:spPr/>
    </dgm:pt>
    <dgm:pt modelId="{DFC7A031-F471-4058-A817-D50B4D81A8D3}" type="pres">
      <dgm:prSet presAssocID="{62C8DFA3-BA7E-41B2-B8D3-1634ADD0F89A}" presName="compositeNode" presStyleCnt="0">
        <dgm:presLayoutVars>
          <dgm:bulletEnabled val="1"/>
        </dgm:presLayoutVars>
      </dgm:prSet>
      <dgm:spPr/>
    </dgm:pt>
    <dgm:pt modelId="{D815FD62-445E-4E5D-84FD-E883C92347F1}" type="pres">
      <dgm:prSet presAssocID="{62C8DFA3-BA7E-41B2-B8D3-1634ADD0F89A}" presName="bgRect" presStyleLbl="bgAccFollowNode1" presStyleIdx="1" presStyleCnt="4"/>
      <dgm:spPr/>
      <dgm:t>
        <a:bodyPr/>
        <a:lstStyle/>
        <a:p>
          <a:endParaRPr lang="en-US"/>
        </a:p>
      </dgm:t>
    </dgm:pt>
    <dgm:pt modelId="{D3A71F91-48A5-42FC-A7BF-9762C6AC299E}" type="pres">
      <dgm:prSet presAssocID="{4914D8DC-5E86-4561-B441-ED4B72F47674}" presName="sibTransNodeCircle" presStyleLbl="alignNode1" presStyleIdx="2" presStyleCnt="8">
        <dgm:presLayoutVars>
          <dgm:chMax val="0"/>
          <dgm:bulletEnabled/>
        </dgm:presLayoutVars>
      </dgm:prSet>
      <dgm:spPr>
        <a:xfrm>
          <a:off x="3252477" y="702198"/>
          <a:ext cx="981872" cy="981872"/>
        </a:xfrm>
        <a:prstGeom prst="ellipse">
          <a:avLst/>
        </a:prstGeom>
      </dgm:spPr>
      <dgm:t>
        <a:bodyPr/>
        <a:lstStyle/>
        <a:p>
          <a:endParaRPr lang="en-US"/>
        </a:p>
      </dgm:t>
    </dgm:pt>
    <dgm:pt modelId="{F8B157E3-4138-4257-81FC-73D05530AB49}" type="pres">
      <dgm:prSet presAssocID="{62C8DFA3-BA7E-41B2-B8D3-1634ADD0F89A}" presName="bottomLine" presStyleLbl="alignNode1" presStyleIdx="3" presStyleCnt="8">
        <dgm:presLayoutVars/>
      </dgm:prSet>
      <dgm:spPr/>
    </dgm:pt>
    <dgm:pt modelId="{8839B1B5-E4BF-46BB-BF6D-AE39B4E3BB34}" type="pres">
      <dgm:prSet presAssocID="{62C8DFA3-BA7E-41B2-B8D3-1634ADD0F89A}" presName="nodeText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710C17-22E7-447D-BAD6-AB901B47D4BC}" type="pres">
      <dgm:prSet presAssocID="{4914D8DC-5E86-4561-B441-ED4B72F47674}" presName="sibTrans" presStyleCnt="0"/>
      <dgm:spPr/>
    </dgm:pt>
    <dgm:pt modelId="{121ED912-0245-44A4-AA6D-FDF3A0F40ADD}" type="pres">
      <dgm:prSet presAssocID="{07CD4CFC-677E-45EF-B37C-83B99A79F811}" presName="compositeNode" presStyleCnt="0">
        <dgm:presLayoutVars>
          <dgm:bulletEnabled val="1"/>
        </dgm:presLayoutVars>
      </dgm:prSet>
      <dgm:spPr/>
    </dgm:pt>
    <dgm:pt modelId="{1524E9ED-86BC-47F7-B506-712F4FA4E7BD}" type="pres">
      <dgm:prSet presAssocID="{07CD4CFC-677E-45EF-B37C-83B99A79F811}" presName="bgRect" presStyleLbl="bgAccFollowNode1" presStyleIdx="2" presStyleCnt="4"/>
      <dgm:spPr/>
      <dgm:t>
        <a:bodyPr/>
        <a:lstStyle/>
        <a:p>
          <a:endParaRPr lang="en-US"/>
        </a:p>
      </dgm:t>
    </dgm:pt>
    <dgm:pt modelId="{4B05CA95-AC44-44B9-AC59-4731DF86D6C2}" type="pres">
      <dgm:prSet presAssocID="{6B15D869-E23A-4C42-A6B0-B7AB44E59CD7}" presName="sibTransNodeCircle" presStyleLbl="alignNode1" presStyleIdx="4" presStyleCnt="8">
        <dgm:presLayoutVars>
          <dgm:chMax val="0"/>
          <dgm:bulletEnabled/>
        </dgm:presLayoutVars>
      </dgm:prSet>
      <dgm:spPr>
        <a:xfrm>
          <a:off x="5824049" y="702198"/>
          <a:ext cx="981872" cy="981872"/>
        </a:xfrm>
        <a:prstGeom prst="ellipse">
          <a:avLst/>
        </a:prstGeom>
      </dgm:spPr>
      <dgm:t>
        <a:bodyPr/>
        <a:lstStyle/>
        <a:p>
          <a:endParaRPr lang="en-US"/>
        </a:p>
      </dgm:t>
    </dgm:pt>
    <dgm:pt modelId="{0E59EE25-7F5B-4E52-88B9-C20D62977723}" type="pres">
      <dgm:prSet presAssocID="{07CD4CFC-677E-45EF-B37C-83B99A79F811}" presName="bottomLine" presStyleLbl="alignNode1" presStyleIdx="5" presStyleCnt="8">
        <dgm:presLayoutVars/>
      </dgm:prSet>
      <dgm:spPr/>
    </dgm:pt>
    <dgm:pt modelId="{6D63CCF4-7A9A-45D5-823C-F2023DBF602D}" type="pres">
      <dgm:prSet presAssocID="{07CD4CFC-677E-45EF-B37C-83B99A79F811}" presName="nodeText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AAC324-F4FF-42D9-A0A1-C3C7E602992A}" type="pres">
      <dgm:prSet presAssocID="{6B15D869-E23A-4C42-A6B0-B7AB44E59CD7}" presName="sibTrans" presStyleCnt="0"/>
      <dgm:spPr/>
    </dgm:pt>
    <dgm:pt modelId="{6B30A15F-E03C-4FA1-91E9-7D4AED287A29}" type="pres">
      <dgm:prSet presAssocID="{13933A64-62EA-480F-B172-6A69EEBFDA02}" presName="compositeNode" presStyleCnt="0">
        <dgm:presLayoutVars>
          <dgm:bulletEnabled val="1"/>
        </dgm:presLayoutVars>
      </dgm:prSet>
      <dgm:spPr/>
    </dgm:pt>
    <dgm:pt modelId="{20B1EF65-7AE4-4ED4-88DE-AE8326415DE0}" type="pres">
      <dgm:prSet presAssocID="{13933A64-62EA-480F-B172-6A69EEBFDA02}" presName="bgRect" presStyleLbl="bgAccFollowNode1" presStyleIdx="3" presStyleCnt="4"/>
      <dgm:spPr/>
      <dgm:t>
        <a:bodyPr/>
        <a:lstStyle/>
        <a:p>
          <a:endParaRPr lang="en-US"/>
        </a:p>
      </dgm:t>
    </dgm:pt>
    <dgm:pt modelId="{7F9F1483-E039-4457-8379-1D46AFFA055D}" type="pres">
      <dgm:prSet presAssocID="{7E41CF7A-0613-44E1-B257-AF3D27195246}" presName="sibTransNodeCircle" presStyleLbl="alignNode1" presStyleIdx="6" presStyleCnt="8">
        <dgm:presLayoutVars>
          <dgm:chMax val="0"/>
          <dgm:bulletEnabled/>
        </dgm:presLayoutVars>
      </dgm:prSet>
      <dgm:spPr>
        <a:xfrm>
          <a:off x="8395620" y="702198"/>
          <a:ext cx="981872" cy="981872"/>
        </a:xfrm>
        <a:prstGeom prst="ellipse">
          <a:avLst/>
        </a:prstGeom>
      </dgm:spPr>
      <dgm:t>
        <a:bodyPr/>
        <a:lstStyle/>
        <a:p>
          <a:endParaRPr lang="en-US"/>
        </a:p>
      </dgm:t>
    </dgm:pt>
    <dgm:pt modelId="{F10484B0-4481-45BE-B118-0F65F116C76B}" type="pres">
      <dgm:prSet presAssocID="{13933A64-62EA-480F-B172-6A69EEBFDA02}" presName="bottomLine" presStyleLbl="alignNode1" presStyleIdx="7" presStyleCnt="8">
        <dgm:presLayoutVars/>
      </dgm:prSet>
      <dgm:spPr/>
    </dgm:pt>
    <dgm:pt modelId="{A606DB07-D68C-4E96-9F85-6BC3188BCA91}" type="pres">
      <dgm:prSet presAssocID="{13933A64-62EA-480F-B172-6A69EEBFDA02}" presName="nodeText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C4949A-EBBA-4ED3-9019-5E0D01C0A553}" type="presOf" srcId="{07CD4CFC-677E-45EF-B37C-83B99A79F811}" destId="{1524E9ED-86BC-47F7-B506-712F4FA4E7BD}" srcOrd="0" destOrd="0" presId="urn:microsoft.com/office/officeart/2016/7/layout/BasicLinearProcessNumbered"/>
    <dgm:cxn modelId="{97DA6DD2-5289-4E7F-9A04-9B2939A5D7EB}" srcId="{FA038B14-6003-4720-A9AE-29B4B91BCCE0}" destId="{13933A64-62EA-480F-B172-6A69EEBFDA02}" srcOrd="3" destOrd="0" parTransId="{D7AF1E27-663A-4820-83EC-DF0424AF4E3F}" sibTransId="{7E41CF7A-0613-44E1-B257-AF3D27195246}"/>
    <dgm:cxn modelId="{F624CAA4-E354-4409-B313-2937A3D6BCB7}" type="presOf" srcId="{62C8DFA3-BA7E-41B2-B8D3-1634ADD0F89A}" destId="{D815FD62-445E-4E5D-84FD-E883C92347F1}" srcOrd="0" destOrd="0" presId="urn:microsoft.com/office/officeart/2016/7/layout/BasicLinearProcessNumbered"/>
    <dgm:cxn modelId="{494455E1-0215-473D-BB76-6DC591AE79EB}" type="presOf" srcId="{13933A64-62EA-480F-B172-6A69EEBFDA02}" destId="{A606DB07-D68C-4E96-9F85-6BC3188BCA91}" srcOrd="1" destOrd="0" presId="urn:microsoft.com/office/officeart/2016/7/layout/BasicLinearProcessNumbered"/>
    <dgm:cxn modelId="{64F68682-07D4-4F8B-B7EB-0145AAB8B249}" type="presOf" srcId="{6115EDEE-5AB6-45AC-9396-2A4518FAFA73}" destId="{BB5E6D68-33F0-4C30-BAE4-5FA38DF980CC}" srcOrd="1" destOrd="0" presId="urn:microsoft.com/office/officeart/2016/7/layout/BasicLinearProcessNumbered"/>
    <dgm:cxn modelId="{A0A23790-7F7F-42AD-8CBF-C68692D02F94}" type="presOf" srcId="{FA038B14-6003-4720-A9AE-29B4B91BCCE0}" destId="{5D056E7D-CA6D-4094-99AE-244143293718}" srcOrd="0" destOrd="0" presId="urn:microsoft.com/office/officeart/2016/7/layout/BasicLinearProcessNumbered"/>
    <dgm:cxn modelId="{A3079CB0-41D2-4548-B65F-79467D28F93F}" type="presOf" srcId="{6115EDEE-5AB6-45AC-9396-2A4518FAFA73}" destId="{D9D654D7-E087-4C80-9859-E31519E80A65}" srcOrd="0" destOrd="0" presId="urn:microsoft.com/office/officeart/2016/7/layout/BasicLinearProcessNumbered"/>
    <dgm:cxn modelId="{B33A7AF7-D5D2-44EA-9E7E-CAAB79400F92}" type="presOf" srcId="{62C8DFA3-BA7E-41B2-B8D3-1634ADD0F89A}" destId="{8839B1B5-E4BF-46BB-BF6D-AE39B4E3BB34}" srcOrd="1" destOrd="0" presId="urn:microsoft.com/office/officeart/2016/7/layout/BasicLinearProcessNumbered"/>
    <dgm:cxn modelId="{62966CC1-5F22-4BEC-8D68-E10D6A3CA075}" srcId="{FA038B14-6003-4720-A9AE-29B4B91BCCE0}" destId="{6115EDEE-5AB6-45AC-9396-2A4518FAFA73}" srcOrd="0" destOrd="0" parTransId="{51B38DCA-32B4-4C47-B594-93B1D1AD572B}" sibTransId="{55FAAA1E-9651-4A18-BF9E-84F492416213}"/>
    <dgm:cxn modelId="{C73D9F29-ABF1-46C3-BE3A-76ADF9E9A46A}" type="presOf" srcId="{6B15D869-E23A-4C42-A6B0-B7AB44E59CD7}" destId="{4B05CA95-AC44-44B9-AC59-4731DF86D6C2}" srcOrd="0" destOrd="0" presId="urn:microsoft.com/office/officeart/2016/7/layout/BasicLinearProcessNumbered"/>
    <dgm:cxn modelId="{DF5310A6-8977-49B0-A53E-4C5E67ECA32F}" srcId="{FA038B14-6003-4720-A9AE-29B4B91BCCE0}" destId="{07CD4CFC-677E-45EF-B37C-83B99A79F811}" srcOrd="2" destOrd="0" parTransId="{5824C8D7-D44C-42E6-8DEF-EBE49D010264}" sibTransId="{6B15D869-E23A-4C42-A6B0-B7AB44E59CD7}"/>
    <dgm:cxn modelId="{6F260117-98BA-4855-BF3E-E01B36F18D2A}" srcId="{FA038B14-6003-4720-A9AE-29B4B91BCCE0}" destId="{62C8DFA3-BA7E-41B2-B8D3-1634ADD0F89A}" srcOrd="1" destOrd="0" parTransId="{BED36DA0-2A5C-46EA-94D0-3568CEFA644C}" sibTransId="{4914D8DC-5E86-4561-B441-ED4B72F47674}"/>
    <dgm:cxn modelId="{50CE410D-BE09-40BE-8446-A96A8A66D125}" type="presOf" srcId="{4914D8DC-5E86-4561-B441-ED4B72F47674}" destId="{D3A71F91-48A5-42FC-A7BF-9762C6AC299E}" srcOrd="0" destOrd="0" presId="urn:microsoft.com/office/officeart/2016/7/layout/BasicLinearProcessNumbered"/>
    <dgm:cxn modelId="{2A4C680C-6B8F-4CEB-AF3F-B494FC8C5CA5}" type="presOf" srcId="{7E41CF7A-0613-44E1-B257-AF3D27195246}" destId="{7F9F1483-E039-4457-8379-1D46AFFA055D}" srcOrd="0" destOrd="0" presId="urn:microsoft.com/office/officeart/2016/7/layout/BasicLinearProcessNumbered"/>
    <dgm:cxn modelId="{617D2122-1C51-4CA6-8DC4-51BFF20710D5}" type="presOf" srcId="{55FAAA1E-9651-4A18-BF9E-84F492416213}" destId="{D54C2786-7E5A-408A-A1C8-2E52D60E0738}" srcOrd="0" destOrd="0" presId="urn:microsoft.com/office/officeart/2016/7/layout/BasicLinearProcessNumbered"/>
    <dgm:cxn modelId="{CC73EE5E-8992-4792-A14B-0EA0E8413CDD}" type="presOf" srcId="{07CD4CFC-677E-45EF-B37C-83B99A79F811}" destId="{6D63CCF4-7A9A-45D5-823C-F2023DBF602D}" srcOrd="1" destOrd="0" presId="urn:microsoft.com/office/officeart/2016/7/layout/BasicLinearProcessNumbered"/>
    <dgm:cxn modelId="{EE3E6DC0-DDFE-4161-B2DD-39E9804CC984}" type="presOf" srcId="{13933A64-62EA-480F-B172-6A69EEBFDA02}" destId="{20B1EF65-7AE4-4ED4-88DE-AE8326415DE0}" srcOrd="0" destOrd="0" presId="urn:microsoft.com/office/officeart/2016/7/layout/BasicLinearProcessNumbered"/>
    <dgm:cxn modelId="{81818B83-6835-4E61-9C72-04DCED032D94}" type="presParOf" srcId="{5D056E7D-CA6D-4094-99AE-244143293718}" destId="{D8416EAF-417F-44C2-A486-9CFC4536799E}" srcOrd="0" destOrd="0" presId="urn:microsoft.com/office/officeart/2016/7/layout/BasicLinearProcessNumbered"/>
    <dgm:cxn modelId="{6A709DD0-0981-49FF-89CB-9AEE859B9066}" type="presParOf" srcId="{D8416EAF-417F-44C2-A486-9CFC4536799E}" destId="{D9D654D7-E087-4C80-9859-E31519E80A65}" srcOrd="0" destOrd="0" presId="urn:microsoft.com/office/officeart/2016/7/layout/BasicLinearProcessNumbered"/>
    <dgm:cxn modelId="{383FE882-16FA-4E13-B751-5B11C3841CBE}" type="presParOf" srcId="{D8416EAF-417F-44C2-A486-9CFC4536799E}" destId="{D54C2786-7E5A-408A-A1C8-2E52D60E0738}" srcOrd="1" destOrd="0" presId="urn:microsoft.com/office/officeart/2016/7/layout/BasicLinearProcessNumbered"/>
    <dgm:cxn modelId="{86D64A3B-8C0C-44F0-827A-5ADCE37AE14C}" type="presParOf" srcId="{D8416EAF-417F-44C2-A486-9CFC4536799E}" destId="{73AFBAF6-07EA-4889-BA55-A2EBAF67D438}" srcOrd="2" destOrd="0" presId="urn:microsoft.com/office/officeart/2016/7/layout/BasicLinearProcessNumbered"/>
    <dgm:cxn modelId="{4BE6B1AB-4A28-4288-8AA8-751C32ACE1A4}" type="presParOf" srcId="{D8416EAF-417F-44C2-A486-9CFC4536799E}" destId="{BB5E6D68-33F0-4C30-BAE4-5FA38DF980CC}" srcOrd="3" destOrd="0" presId="urn:microsoft.com/office/officeart/2016/7/layout/BasicLinearProcessNumbered"/>
    <dgm:cxn modelId="{DBCECD56-0B6B-4978-AF39-79E695726E36}" type="presParOf" srcId="{5D056E7D-CA6D-4094-99AE-244143293718}" destId="{26453A7D-42D0-40D8-8C08-3222C6FCA6AB}" srcOrd="1" destOrd="0" presId="urn:microsoft.com/office/officeart/2016/7/layout/BasicLinearProcessNumbered"/>
    <dgm:cxn modelId="{C9E4C437-2907-444D-A814-944FA8B2C259}" type="presParOf" srcId="{5D056E7D-CA6D-4094-99AE-244143293718}" destId="{DFC7A031-F471-4058-A817-D50B4D81A8D3}" srcOrd="2" destOrd="0" presId="urn:microsoft.com/office/officeart/2016/7/layout/BasicLinearProcessNumbered"/>
    <dgm:cxn modelId="{E1AA4C39-20FE-4994-90EF-8D1D1258CADE}" type="presParOf" srcId="{DFC7A031-F471-4058-A817-D50B4D81A8D3}" destId="{D815FD62-445E-4E5D-84FD-E883C92347F1}" srcOrd="0" destOrd="0" presId="urn:microsoft.com/office/officeart/2016/7/layout/BasicLinearProcessNumbered"/>
    <dgm:cxn modelId="{D9933173-D707-411B-BC71-B0ABA3E8077C}" type="presParOf" srcId="{DFC7A031-F471-4058-A817-D50B4D81A8D3}" destId="{D3A71F91-48A5-42FC-A7BF-9762C6AC299E}" srcOrd="1" destOrd="0" presId="urn:microsoft.com/office/officeart/2016/7/layout/BasicLinearProcessNumbered"/>
    <dgm:cxn modelId="{4D86975F-20C1-49C6-9401-E44DB65636D9}" type="presParOf" srcId="{DFC7A031-F471-4058-A817-D50B4D81A8D3}" destId="{F8B157E3-4138-4257-81FC-73D05530AB49}" srcOrd="2" destOrd="0" presId="urn:microsoft.com/office/officeart/2016/7/layout/BasicLinearProcessNumbered"/>
    <dgm:cxn modelId="{5EF1175D-8167-4FD6-8F19-8498D7BACC2B}" type="presParOf" srcId="{DFC7A031-F471-4058-A817-D50B4D81A8D3}" destId="{8839B1B5-E4BF-46BB-BF6D-AE39B4E3BB34}" srcOrd="3" destOrd="0" presId="urn:microsoft.com/office/officeart/2016/7/layout/BasicLinearProcessNumbered"/>
    <dgm:cxn modelId="{B20A6E4C-3B5B-4947-AA1B-B18ADFC6570A}" type="presParOf" srcId="{5D056E7D-CA6D-4094-99AE-244143293718}" destId="{3E710C17-22E7-447D-BAD6-AB901B47D4BC}" srcOrd="3" destOrd="0" presId="urn:microsoft.com/office/officeart/2016/7/layout/BasicLinearProcessNumbered"/>
    <dgm:cxn modelId="{D196AA07-5EA7-4B96-AD2E-2779FFC99261}" type="presParOf" srcId="{5D056E7D-CA6D-4094-99AE-244143293718}" destId="{121ED912-0245-44A4-AA6D-FDF3A0F40ADD}" srcOrd="4" destOrd="0" presId="urn:microsoft.com/office/officeart/2016/7/layout/BasicLinearProcessNumbered"/>
    <dgm:cxn modelId="{AE6E2F2D-5629-4793-8904-561A8BDA4338}" type="presParOf" srcId="{121ED912-0245-44A4-AA6D-FDF3A0F40ADD}" destId="{1524E9ED-86BC-47F7-B506-712F4FA4E7BD}" srcOrd="0" destOrd="0" presId="urn:microsoft.com/office/officeart/2016/7/layout/BasicLinearProcessNumbered"/>
    <dgm:cxn modelId="{E53DA38A-505A-4161-88CC-066EAD2251B9}" type="presParOf" srcId="{121ED912-0245-44A4-AA6D-FDF3A0F40ADD}" destId="{4B05CA95-AC44-44B9-AC59-4731DF86D6C2}" srcOrd="1" destOrd="0" presId="urn:microsoft.com/office/officeart/2016/7/layout/BasicLinearProcessNumbered"/>
    <dgm:cxn modelId="{2E0741B7-CC40-4B34-81B8-137D178274DC}" type="presParOf" srcId="{121ED912-0245-44A4-AA6D-FDF3A0F40ADD}" destId="{0E59EE25-7F5B-4E52-88B9-C20D62977723}" srcOrd="2" destOrd="0" presId="urn:microsoft.com/office/officeart/2016/7/layout/BasicLinearProcessNumbered"/>
    <dgm:cxn modelId="{3D74F263-399B-4C6C-BCB2-E48E1C3B941B}" type="presParOf" srcId="{121ED912-0245-44A4-AA6D-FDF3A0F40ADD}" destId="{6D63CCF4-7A9A-45D5-823C-F2023DBF602D}" srcOrd="3" destOrd="0" presId="urn:microsoft.com/office/officeart/2016/7/layout/BasicLinearProcessNumbered"/>
    <dgm:cxn modelId="{CC116268-006D-4C13-A33D-884CA188D2F8}" type="presParOf" srcId="{5D056E7D-CA6D-4094-99AE-244143293718}" destId="{2FAAC324-F4FF-42D9-A0A1-C3C7E602992A}" srcOrd="5" destOrd="0" presId="urn:microsoft.com/office/officeart/2016/7/layout/BasicLinearProcessNumbered"/>
    <dgm:cxn modelId="{B2A23812-603A-4C7A-90F0-A0E5615F8AF4}" type="presParOf" srcId="{5D056E7D-CA6D-4094-99AE-244143293718}" destId="{6B30A15F-E03C-4FA1-91E9-7D4AED287A29}" srcOrd="6" destOrd="0" presId="urn:microsoft.com/office/officeart/2016/7/layout/BasicLinearProcessNumbered"/>
    <dgm:cxn modelId="{C723968C-58FD-40BB-BD86-E1D411FB647F}" type="presParOf" srcId="{6B30A15F-E03C-4FA1-91E9-7D4AED287A29}" destId="{20B1EF65-7AE4-4ED4-88DE-AE8326415DE0}" srcOrd="0" destOrd="0" presId="urn:microsoft.com/office/officeart/2016/7/layout/BasicLinearProcessNumbered"/>
    <dgm:cxn modelId="{7EAF773A-618F-483D-807A-79F7C5A72C2B}" type="presParOf" srcId="{6B30A15F-E03C-4FA1-91E9-7D4AED287A29}" destId="{7F9F1483-E039-4457-8379-1D46AFFA055D}" srcOrd="1" destOrd="0" presId="urn:microsoft.com/office/officeart/2016/7/layout/BasicLinearProcessNumbered"/>
    <dgm:cxn modelId="{C5655FF5-E27E-41FF-A12F-9A30EDE19888}" type="presParOf" srcId="{6B30A15F-E03C-4FA1-91E9-7D4AED287A29}" destId="{F10484B0-4481-45BE-B118-0F65F116C76B}" srcOrd="2" destOrd="0" presId="urn:microsoft.com/office/officeart/2016/7/layout/BasicLinearProcessNumbered"/>
    <dgm:cxn modelId="{6BE5CEC6-E804-4618-9069-E91340428E23}" type="presParOf" srcId="{6B30A15F-E03C-4FA1-91E9-7D4AED287A29}" destId="{A606DB07-D68C-4E96-9F85-6BC3188BCA91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C5D9AD-9CB8-45CF-9AF7-1B5461574BE8}" type="doc">
      <dgm:prSet loTypeId="urn:microsoft.com/office/officeart/2005/8/layout/vList5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6FE1563-31A7-44AB-B3BF-893F09E9D325}">
      <dgm:prSet custT="1"/>
      <dgm:spPr>
        <a:solidFill>
          <a:schemeClr val="accent3"/>
        </a:solidFill>
      </dgm:spPr>
      <dgm:t>
        <a:bodyPr/>
        <a:lstStyle/>
        <a:p>
          <a:r>
            <a:rPr lang="en-US" sz="3000" dirty="0"/>
            <a:t>Many factors can cause tax bill for an individual property to increase or decrease from year to year</a:t>
          </a:r>
        </a:p>
      </dgm:t>
    </dgm:pt>
    <dgm:pt modelId="{E62C3705-C21C-4E37-8FE9-131189BA0ED6}" type="parTrans" cxnId="{D9EA2F6B-22E6-401A-AE3D-1EB5CABD09C3}">
      <dgm:prSet/>
      <dgm:spPr/>
      <dgm:t>
        <a:bodyPr/>
        <a:lstStyle/>
        <a:p>
          <a:endParaRPr lang="en-US"/>
        </a:p>
      </dgm:t>
    </dgm:pt>
    <dgm:pt modelId="{4D26D3C2-0067-4788-A2F9-BCF3B879F81F}" type="sibTrans" cxnId="{D9EA2F6B-22E6-401A-AE3D-1EB5CABD09C3}">
      <dgm:prSet/>
      <dgm:spPr/>
      <dgm:t>
        <a:bodyPr/>
        <a:lstStyle/>
        <a:p>
          <a:endParaRPr lang="en-US"/>
        </a:p>
      </dgm:t>
    </dgm:pt>
    <dgm:pt modelId="{439FA6C2-A674-4786-A077-F3F611968B31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sz="2400" dirty="0"/>
            <a:t>Changes in value of individual property</a:t>
          </a:r>
        </a:p>
      </dgm:t>
    </dgm:pt>
    <dgm:pt modelId="{A7D89B78-3A20-4DE8-88E7-4AC7D1F1FC83}" type="parTrans" cxnId="{907B7EC5-D484-4F4A-A615-3C979DB55184}">
      <dgm:prSet/>
      <dgm:spPr/>
      <dgm:t>
        <a:bodyPr/>
        <a:lstStyle/>
        <a:p>
          <a:endParaRPr lang="en-US"/>
        </a:p>
      </dgm:t>
    </dgm:pt>
    <dgm:pt modelId="{22E2D103-C5CA-4B4D-91C4-DF132B5F0DA9}" type="sibTrans" cxnId="{907B7EC5-D484-4F4A-A615-3C979DB55184}">
      <dgm:prSet/>
      <dgm:spPr/>
      <dgm:t>
        <a:bodyPr/>
        <a:lstStyle/>
        <a:p>
          <a:endParaRPr lang="en-US"/>
        </a:p>
      </dgm:t>
    </dgm:pt>
    <dgm:pt modelId="{9BE475D8-F45D-4A34-A9D5-31D1DFF0485D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sz="2400" dirty="0"/>
            <a:t>Changes in total value of all property in District</a:t>
          </a:r>
        </a:p>
      </dgm:t>
    </dgm:pt>
    <dgm:pt modelId="{F2B31410-3591-4E8F-8546-0E5270448BEE}" type="parTrans" cxnId="{2FC96B88-A165-4BF7-8736-2FF94D4347CE}">
      <dgm:prSet/>
      <dgm:spPr/>
      <dgm:t>
        <a:bodyPr/>
        <a:lstStyle/>
        <a:p>
          <a:endParaRPr lang="en-US"/>
        </a:p>
      </dgm:t>
    </dgm:pt>
    <dgm:pt modelId="{03F86C04-682D-495C-8EE8-BD0FBC4B0BE5}" type="sibTrans" cxnId="{2FC96B88-A165-4BF7-8736-2FF94D4347CE}">
      <dgm:prSet/>
      <dgm:spPr/>
      <dgm:t>
        <a:bodyPr/>
        <a:lstStyle/>
        <a:p>
          <a:endParaRPr lang="en-US"/>
        </a:p>
      </dgm:t>
    </dgm:pt>
    <dgm:pt modelId="{A4A0D0C2-036D-40D2-90BB-582085DBDCD1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sz="2400" dirty="0"/>
            <a:t>Increases or decreases in levy amounts caused by changes in state funding formulas, local needs and costs, voter-approved referendums, and other factors</a:t>
          </a:r>
        </a:p>
      </dgm:t>
    </dgm:pt>
    <dgm:pt modelId="{E4F337B8-BE57-4118-B9DF-E69EA59406CE}" type="parTrans" cxnId="{FC2DF1C3-43E2-417A-87E9-70FCDBC8E165}">
      <dgm:prSet/>
      <dgm:spPr/>
      <dgm:t>
        <a:bodyPr/>
        <a:lstStyle/>
        <a:p>
          <a:endParaRPr lang="en-US"/>
        </a:p>
      </dgm:t>
    </dgm:pt>
    <dgm:pt modelId="{D69E55B8-ADEE-4D38-B8C4-5F5BC6230CB9}" type="sibTrans" cxnId="{FC2DF1C3-43E2-417A-87E9-70FCDBC8E165}">
      <dgm:prSet/>
      <dgm:spPr/>
      <dgm:t>
        <a:bodyPr/>
        <a:lstStyle/>
        <a:p>
          <a:endParaRPr lang="en-US"/>
        </a:p>
      </dgm:t>
    </dgm:pt>
    <dgm:pt modelId="{8281DE82-F739-4ABC-9BA9-D89E26F6A5E2}" type="pres">
      <dgm:prSet presAssocID="{30C5D9AD-9CB8-45CF-9AF7-1B5461574BE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84B0D9-C99E-4244-B3CC-81CD37D7185A}" type="pres">
      <dgm:prSet presAssocID="{B6FE1563-31A7-44AB-B3BF-893F09E9D325}" presName="linNode" presStyleCnt="0"/>
      <dgm:spPr/>
    </dgm:pt>
    <dgm:pt modelId="{20106A7C-56F6-486A-89BE-8AD37C4C4378}" type="pres">
      <dgm:prSet presAssocID="{B6FE1563-31A7-44AB-B3BF-893F09E9D325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EFA718-A459-4B13-B57E-F147A53210E8}" type="pres">
      <dgm:prSet presAssocID="{B6FE1563-31A7-44AB-B3BF-893F09E9D325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F041A8-64FB-411F-9AB8-757A602D162D}" type="presOf" srcId="{439FA6C2-A674-4786-A077-F3F611968B31}" destId="{B8EFA718-A459-4B13-B57E-F147A53210E8}" srcOrd="0" destOrd="0" presId="urn:microsoft.com/office/officeart/2005/8/layout/vList5"/>
    <dgm:cxn modelId="{E399C3F1-64CE-4360-AAAF-28A17CF6DA3F}" type="presOf" srcId="{30C5D9AD-9CB8-45CF-9AF7-1B5461574BE8}" destId="{8281DE82-F739-4ABC-9BA9-D89E26F6A5E2}" srcOrd="0" destOrd="0" presId="urn:microsoft.com/office/officeart/2005/8/layout/vList5"/>
    <dgm:cxn modelId="{9BCD4E04-DE02-4F8F-BC68-EB28F4043CD9}" type="presOf" srcId="{A4A0D0C2-036D-40D2-90BB-582085DBDCD1}" destId="{B8EFA718-A459-4B13-B57E-F147A53210E8}" srcOrd="0" destOrd="2" presId="urn:microsoft.com/office/officeart/2005/8/layout/vList5"/>
    <dgm:cxn modelId="{EEC880C9-7C3A-434C-BEB3-B19CE12FA165}" type="presOf" srcId="{B6FE1563-31A7-44AB-B3BF-893F09E9D325}" destId="{20106A7C-56F6-486A-89BE-8AD37C4C4378}" srcOrd="0" destOrd="0" presId="urn:microsoft.com/office/officeart/2005/8/layout/vList5"/>
    <dgm:cxn modelId="{907B7EC5-D484-4F4A-A615-3C979DB55184}" srcId="{B6FE1563-31A7-44AB-B3BF-893F09E9D325}" destId="{439FA6C2-A674-4786-A077-F3F611968B31}" srcOrd="0" destOrd="0" parTransId="{A7D89B78-3A20-4DE8-88E7-4AC7D1F1FC83}" sibTransId="{22E2D103-C5CA-4B4D-91C4-DF132B5F0DA9}"/>
    <dgm:cxn modelId="{402589EA-BB31-4A3F-A524-A65C22C3C3B1}" type="presOf" srcId="{9BE475D8-F45D-4A34-A9D5-31D1DFF0485D}" destId="{B8EFA718-A459-4B13-B57E-F147A53210E8}" srcOrd="0" destOrd="1" presId="urn:microsoft.com/office/officeart/2005/8/layout/vList5"/>
    <dgm:cxn modelId="{FC2DF1C3-43E2-417A-87E9-70FCDBC8E165}" srcId="{B6FE1563-31A7-44AB-B3BF-893F09E9D325}" destId="{A4A0D0C2-036D-40D2-90BB-582085DBDCD1}" srcOrd="2" destOrd="0" parTransId="{E4F337B8-BE57-4118-B9DF-E69EA59406CE}" sibTransId="{D69E55B8-ADEE-4D38-B8C4-5F5BC6230CB9}"/>
    <dgm:cxn modelId="{2FC96B88-A165-4BF7-8736-2FF94D4347CE}" srcId="{B6FE1563-31A7-44AB-B3BF-893F09E9D325}" destId="{9BE475D8-F45D-4A34-A9D5-31D1DFF0485D}" srcOrd="1" destOrd="0" parTransId="{F2B31410-3591-4E8F-8546-0E5270448BEE}" sibTransId="{03F86C04-682D-495C-8EE8-BD0FBC4B0BE5}"/>
    <dgm:cxn modelId="{D9EA2F6B-22E6-401A-AE3D-1EB5CABD09C3}" srcId="{30C5D9AD-9CB8-45CF-9AF7-1B5461574BE8}" destId="{B6FE1563-31A7-44AB-B3BF-893F09E9D325}" srcOrd="0" destOrd="0" parTransId="{E62C3705-C21C-4E37-8FE9-131189BA0ED6}" sibTransId="{4D26D3C2-0067-4788-A2F9-BCF3B879F81F}"/>
    <dgm:cxn modelId="{1F5F8004-E906-452E-BC0E-9D4F79FE6F9D}" type="presParOf" srcId="{8281DE82-F739-4ABC-9BA9-D89E26F6A5E2}" destId="{4084B0D9-C99E-4244-B3CC-81CD37D7185A}" srcOrd="0" destOrd="0" presId="urn:microsoft.com/office/officeart/2005/8/layout/vList5"/>
    <dgm:cxn modelId="{CBB47EA0-00CA-4B6A-98E0-04649429EF95}" type="presParOf" srcId="{4084B0D9-C99E-4244-B3CC-81CD37D7185A}" destId="{20106A7C-56F6-486A-89BE-8AD37C4C4378}" srcOrd="0" destOrd="0" presId="urn:microsoft.com/office/officeart/2005/8/layout/vList5"/>
    <dgm:cxn modelId="{34FB34CF-CCC3-41CD-AA31-C3DFCC4FBBEC}" type="presParOf" srcId="{4084B0D9-C99E-4244-B3CC-81CD37D7185A}" destId="{B8EFA718-A459-4B13-B57E-F147A53210E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F896566-7ECF-43BF-8A58-B13CBCB7C342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65BD913-8845-4E44-AA2C-53849F7EC161}">
      <dgm:prSet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dirty="0"/>
            <a:t>Board will accept public comments on proposed levy</a:t>
          </a:r>
        </a:p>
      </dgm:t>
    </dgm:pt>
    <dgm:pt modelId="{1B772E58-1A6A-4718-A76A-952ED547D8DC}" type="parTrans" cxnId="{3C896C14-03CE-43CB-9116-D0862275FD65}">
      <dgm:prSet/>
      <dgm:spPr/>
      <dgm:t>
        <a:bodyPr/>
        <a:lstStyle/>
        <a:p>
          <a:endParaRPr lang="en-US"/>
        </a:p>
      </dgm:t>
    </dgm:pt>
    <dgm:pt modelId="{B8B05023-DF4E-4161-9417-908CB730F2E2}" type="sibTrans" cxnId="{3C896C14-03CE-43CB-9116-D0862275FD65}">
      <dgm:prSet phldrT="1" phldr="0"/>
      <dgm:spPr/>
      <dgm:t>
        <a:bodyPr/>
        <a:lstStyle/>
        <a:p>
          <a:r>
            <a:rPr lang="en-US" dirty="0"/>
            <a:t>1</a:t>
          </a:r>
        </a:p>
      </dgm:t>
    </dgm:pt>
    <dgm:pt modelId="{6AB8827B-FB3F-483E-AD1F-94DB272E0FCD}">
      <dgm:prSet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dirty="0"/>
            <a:t>Board will certify 2021 property tax levy</a:t>
          </a:r>
        </a:p>
      </dgm:t>
    </dgm:pt>
    <dgm:pt modelId="{25E6E8E9-9084-4B93-BA3D-1633AB4FA596}" type="parTrans" cxnId="{E0140164-C020-4191-BD19-64421EA58400}">
      <dgm:prSet/>
      <dgm:spPr/>
      <dgm:t>
        <a:bodyPr/>
        <a:lstStyle/>
        <a:p>
          <a:endParaRPr lang="en-US"/>
        </a:p>
      </dgm:t>
    </dgm:pt>
    <dgm:pt modelId="{E04BA66B-C807-4830-88C4-1F7A12878D33}" type="sibTrans" cxnId="{E0140164-C020-4191-BD19-64421EA58400}">
      <dgm:prSet phldrT="2" phldr="0"/>
      <dgm:spPr/>
      <dgm:t>
        <a:bodyPr/>
        <a:lstStyle/>
        <a:p>
          <a:r>
            <a:rPr lang="en-US" dirty="0"/>
            <a:t>2</a:t>
          </a:r>
        </a:p>
      </dgm:t>
    </dgm:pt>
    <dgm:pt modelId="{94F4239D-5BB2-4AF7-B7F7-2C0D133648B4}" type="pres">
      <dgm:prSet presAssocID="{3F896566-7ECF-43BF-8A58-B13CBCB7C342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2481EEC-F3FF-47C4-983F-A635891B7F9F}" type="pres">
      <dgm:prSet presAssocID="{D65BD913-8845-4E44-AA2C-53849F7EC161}" presName="compositeNode" presStyleCnt="0">
        <dgm:presLayoutVars>
          <dgm:bulletEnabled val="1"/>
        </dgm:presLayoutVars>
      </dgm:prSet>
      <dgm:spPr/>
    </dgm:pt>
    <dgm:pt modelId="{F68BED25-4669-4B82-AA1A-1196C57F7E75}" type="pres">
      <dgm:prSet presAssocID="{D65BD913-8845-4E44-AA2C-53849F7EC161}" presName="bgRect" presStyleLbl="bgAccFollowNode1" presStyleIdx="0" presStyleCnt="2"/>
      <dgm:spPr/>
      <dgm:t>
        <a:bodyPr/>
        <a:lstStyle/>
        <a:p>
          <a:endParaRPr lang="en-US"/>
        </a:p>
      </dgm:t>
    </dgm:pt>
    <dgm:pt modelId="{740FCEA7-81D5-4E74-980E-59DCE7132A03}" type="pres">
      <dgm:prSet presAssocID="{B8B05023-DF4E-4161-9417-908CB730F2E2}" presName="sibTransNodeCircle" presStyleLbl="alignNode1" presStyleIdx="0" presStyleCnt="4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6D333872-505C-4BB5-B532-F360C0A0210C}" type="pres">
      <dgm:prSet presAssocID="{D65BD913-8845-4E44-AA2C-53849F7EC161}" presName="bottomLine" presStyleLbl="alignNode1" presStyleIdx="1" presStyleCnt="4">
        <dgm:presLayoutVars/>
      </dgm:prSet>
      <dgm:spPr/>
    </dgm:pt>
    <dgm:pt modelId="{B135DA58-12CA-45EB-B108-39EF5D9BC066}" type="pres">
      <dgm:prSet presAssocID="{D65BD913-8845-4E44-AA2C-53849F7EC161}" presName="nodeText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18CA8-0E63-4D2C-92B2-1B77AAADFDAD}" type="pres">
      <dgm:prSet presAssocID="{B8B05023-DF4E-4161-9417-908CB730F2E2}" presName="sibTrans" presStyleCnt="0"/>
      <dgm:spPr/>
    </dgm:pt>
    <dgm:pt modelId="{AE0B1F16-5955-4B80-B9EB-5ABD28DC6F50}" type="pres">
      <dgm:prSet presAssocID="{6AB8827B-FB3F-483E-AD1F-94DB272E0FCD}" presName="compositeNode" presStyleCnt="0">
        <dgm:presLayoutVars>
          <dgm:bulletEnabled val="1"/>
        </dgm:presLayoutVars>
      </dgm:prSet>
      <dgm:spPr/>
    </dgm:pt>
    <dgm:pt modelId="{34556857-1FBA-4EA3-BE0F-D9824D553889}" type="pres">
      <dgm:prSet presAssocID="{6AB8827B-FB3F-483E-AD1F-94DB272E0FCD}" presName="bgRect" presStyleLbl="bgAccFollowNode1" presStyleIdx="1" presStyleCnt="2"/>
      <dgm:spPr/>
      <dgm:t>
        <a:bodyPr/>
        <a:lstStyle/>
        <a:p>
          <a:endParaRPr lang="en-US"/>
        </a:p>
      </dgm:t>
    </dgm:pt>
    <dgm:pt modelId="{ADAED95E-F7F2-4BFC-9A37-18BDF325CCB5}" type="pres">
      <dgm:prSet presAssocID="{E04BA66B-C807-4830-88C4-1F7A12878D33}" presName="sibTransNodeCircle" presStyleLbl="alignNode1" presStyleIdx="2" presStyleCnt="4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BA508836-DBCF-4759-A8E2-9100F07F1CAF}" type="pres">
      <dgm:prSet presAssocID="{6AB8827B-FB3F-483E-AD1F-94DB272E0FCD}" presName="bottomLine" presStyleLbl="alignNode1" presStyleIdx="3" presStyleCnt="4">
        <dgm:presLayoutVars/>
      </dgm:prSet>
      <dgm:spPr/>
    </dgm:pt>
    <dgm:pt modelId="{03E2D17D-0D1F-4188-86D5-4168CC6792E6}" type="pres">
      <dgm:prSet presAssocID="{6AB8827B-FB3F-483E-AD1F-94DB272E0FCD}" presName="nodeText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896C14-03CE-43CB-9116-D0862275FD65}" srcId="{3F896566-7ECF-43BF-8A58-B13CBCB7C342}" destId="{D65BD913-8845-4E44-AA2C-53849F7EC161}" srcOrd="0" destOrd="0" parTransId="{1B772E58-1A6A-4718-A76A-952ED547D8DC}" sibTransId="{B8B05023-DF4E-4161-9417-908CB730F2E2}"/>
    <dgm:cxn modelId="{F298E3ED-6536-44AA-8A5E-495CC1C5702F}" type="presOf" srcId="{D65BD913-8845-4E44-AA2C-53849F7EC161}" destId="{B135DA58-12CA-45EB-B108-39EF5D9BC066}" srcOrd="1" destOrd="0" presId="urn:microsoft.com/office/officeart/2016/7/layout/BasicLinearProcessNumbered"/>
    <dgm:cxn modelId="{EA36ED9C-2A5F-4D41-B25D-9C54B3A1F3D0}" type="presOf" srcId="{B8B05023-DF4E-4161-9417-908CB730F2E2}" destId="{740FCEA7-81D5-4E74-980E-59DCE7132A03}" srcOrd="0" destOrd="0" presId="urn:microsoft.com/office/officeart/2016/7/layout/BasicLinearProcessNumbered"/>
    <dgm:cxn modelId="{BF9F634B-0186-45F2-82F2-B6F36D71C0C1}" type="presOf" srcId="{3F896566-7ECF-43BF-8A58-B13CBCB7C342}" destId="{94F4239D-5BB2-4AF7-B7F7-2C0D133648B4}" srcOrd="0" destOrd="0" presId="urn:microsoft.com/office/officeart/2016/7/layout/BasicLinearProcessNumbered"/>
    <dgm:cxn modelId="{5AE1988E-659A-498A-ACBE-5585816973E1}" type="presOf" srcId="{D65BD913-8845-4E44-AA2C-53849F7EC161}" destId="{F68BED25-4669-4B82-AA1A-1196C57F7E75}" srcOrd="0" destOrd="0" presId="urn:microsoft.com/office/officeart/2016/7/layout/BasicLinearProcessNumbered"/>
    <dgm:cxn modelId="{E0140164-C020-4191-BD19-64421EA58400}" srcId="{3F896566-7ECF-43BF-8A58-B13CBCB7C342}" destId="{6AB8827B-FB3F-483E-AD1F-94DB272E0FCD}" srcOrd="1" destOrd="0" parTransId="{25E6E8E9-9084-4B93-BA3D-1633AB4FA596}" sibTransId="{E04BA66B-C807-4830-88C4-1F7A12878D33}"/>
    <dgm:cxn modelId="{5A059A32-F997-4D74-A0E1-1F904FCA0E28}" type="presOf" srcId="{6AB8827B-FB3F-483E-AD1F-94DB272E0FCD}" destId="{34556857-1FBA-4EA3-BE0F-D9824D553889}" srcOrd="0" destOrd="0" presId="urn:microsoft.com/office/officeart/2016/7/layout/BasicLinearProcessNumbered"/>
    <dgm:cxn modelId="{6CEB0995-7446-4D1F-BDC0-48D8C2653EFF}" type="presOf" srcId="{6AB8827B-FB3F-483E-AD1F-94DB272E0FCD}" destId="{03E2D17D-0D1F-4188-86D5-4168CC6792E6}" srcOrd="1" destOrd="0" presId="urn:microsoft.com/office/officeart/2016/7/layout/BasicLinearProcessNumbered"/>
    <dgm:cxn modelId="{532C2048-CB59-4254-8790-74B2EDB645F8}" type="presOf" srcId="{E04BA66B-C807-4830-88C4-1F7A12878D33}" destId="{ADAED95E-F7F2-4BFC-9A37-18BDF325CCB5}" srcOrd="0" destOrd="0" presId="urn:microsoft.com/office/officeart/2016/7/layout/BasicLinearProcessNumbered"/>
    <dgm:cxn modelId="{A68D82D4-9FE0-42E7-9349-B9655761410E}" type="presParOf" srcId="{94F4239D-5BB2-4AF7-B7F7-2C0D133648B4}" destId="{72481EEC-F3FF-47C4-983F-A635891B7F9F}" srcOrd="0" destOrd="0" presId="urn:microsoft.com/office/officeart/2016/7/layout/BasicLinearProcessNumbered"/>
    <dgm:cxn modelId="{DED13D78-CD97-4DCB-92B0-54767C59A382}" type="presParOf" srcId="{72481EEC-F3FF-47C4-983F-A635891B7F9F}" destId="{F68BED25-4669-4B82-AA1A-1196C57F7E75}" srcOrd="0" destOrd="0" presId="urn:microsoft.com/office/officeart/2016/7/layout/BasicLinearProcessNumbered"/>
    <dgm:cxn modelId="{AB9129D8-4225-4B01-A96F-E84BB153240D}" type="presParOf" srcId="{72481EEC-F3FF-47C4-983F-A635891B7F9F}" destId="{740FCEA7-81D5-4E74-980E-59DCE7132A03}" srcOrd="1" destOrd="0" presId="urn:microsoft.com/office/officeart/2016/7/layout/BasicLinearProcessNumbered"/>
    <dgm:cxn modelId="{19DF78BE-A840-4C47-8BCA-CBA05C5F3DCB}" type="presParOf" srcId="{72481EEC-F3FF-47C4-983F-A635891B7F9F}" destId="{6D333872-505C-4BB5-B532-F360C0A0210C}" srcOrd="2" destOrd="0" presId="urn:microsoft.com/office/officeart/2016/7/layout/BasicLinearProcessNumbered"/>
    <dgm:cxn modelId="{B567C912-DC93-4E80-A178-FBFCE490A987}" type="presParOf" srcId="{72481EEC-F3FF-47C4-983F-A635891B7F9F}" destId="{B135DA58-12CA-45EB-B108-39EF5D9BC066}" srcOrd="3" destOrd="0" presId="urn:microsoft.com/office/officeart/2016/7/layout/BasicLinearProcessNumbered"/>
    <dgm:cxn modelId="{9F6CC55E-FC56-4596-9590-602FEA7D73BB}" type="presParOf" srcId="{94F4239D-5BB2-4AF7-B7F7-2C0D133648B4}" destId="{FD118CA8-0E63-4D2C-92B2-1B77AAADFDAD}" srcOrd="1" destOrd="0" presId="urn:microsoft.com/office/officeart/2016/7/layout/BasicLinearProcessNumbered"/>
    <dgm:cxn modelId="{7A50F06D-2A6F-4E02-9BC5-195791CB371E}" type="presParOf" srcId="{94F4239D-5BB2-4AF7-B7F7-2C0D133648B4}" destId="{AE0B1F16-5955-4B80-B9EB-5ABD28DC6F50}" srcOrd="2" destOrd="0" presId="urn:microsoft.com/office/officeart/2016/7/layout/BasicLinearProcessNumbered"/>
    <dgm:cxn modelId="{09166C9B-0B95-40DA-A8D9-C2025578B6CD}" type="presParOf" srcId="{AE0B1F16-5955-4B80-B9EB-5ABD28DC6F50}" destId="{34556857-1FBA-4EA3-BE0F-D9824D553889}" srcOrd="0" destOrd="0" presId="urn:microsoft.com/office/officeart/2016/7/layout/BasicLinearProcessNumbered"/>
    <dgm:cxn modelId="{B84F11FE-3C64-4F04-B7A0-2FAC64A804F7}" type="presParOf" srcId="{AE0B1F16-5955-4B80-B9EB-5ABD28DC6F50}" destId="{ADAED95E-F7F2-4BFC-9A37-18BDF325CCB5}" srcOrd="1" destOrd="0" presId="urn:microsoft.com/office/officeart/2016/7/layout/BasicLinearProcessNumbered"/>
    <dgm:cxn modelId="{35645D52-9911-4003-90F8-EDCA8C328C42}" type="presParOf" srcId="{AE0B1F16-5955-4B80-B9EB-5ABD28DC6F50}" destId="{BA508836-DBCF-4759-A8E2-9100F07F1CAF}" srcOrd="2" destOrd="0" presId="urn:microsoft.com/office/officeart/2016/7/layout/BasicLinearProcessNumbered"/>
    <dgm:cxn modelId="{9B5958A0-4585-4BF7-BE84-93B3B275FFB5}" type="presParOf" srcId="{AE0B1F16-5955-4B80-B9EB-5ABD28DC6F50}" destId="{03E2D17D-0D1F-4188-86D5-4168CC6792E6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61ED3-DC13-475C-A1BE-D2FC40861A53}">
      <dsp:nvSpPr>
        <dsp:cNvPr id="0" name=""/>
        <dsp:cNvSpPr/>
      </dsp:nvSpPr>
      <dsp:spPr>
        <a:xfrm>
          <a:off x="696646" y="0"/>
          <a:ext cx="5553552" cy="5553552"/>
        </a:xfrm>
        <a:prstGeom prst="diamond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B29397-5540-4998-BF03-FE36E731EAC7}">
      <dsp:nvSpPr>
        <dsp:cNvPr id="0" name=""/>
        <dsp:cNvSpPr/>
      </dsp:nvSpPr>
      <dsp:spPr>
        <a:xfrm>
          <a:off x="1179861" y="527587"/>
          <a:ext cx="2165885" cy="216588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MDE reports FY 2018 cost of providing special education programs was underfunded by $822 million, or an average of 40% underfunded </a:t>
          </a:r>
        </a:p>
      </dsp:txBody>
      <dsp:txXfrm>
        <a:off x="1285591" y="633317"/>
        <a:ext cx="1954425" cy="1954425"/>
      </dsp:txXfrm>
    </dsp:sp>
    <dsp:sp modelId="{4E12ECB2-6F0E-416F-AF95-C00393BD94E0}">
      <dsp:nvSpPr>
        <dsp:cNvPr id="0" name=""/>
        <dsp:cNvSpPr/>
      </dsp:nvSpPr>
      <dsp:spPr>
        <a:xfrm>
          <a:off x="3512353" y="527587"/>
          <a:ext cx="2165885" cy="216588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Translating into a statewide average funding shortfall of $5,705 per special education student</a:t>
          </a:r>
        </a:p>
      </dsp:txBody>
      <dsp:txXfrm>
        <a:off x="3618083" y="633317"/>
        <a:ext cx="1954425" cy="1954425"/>
      </dsp:txXfrm>
    </dsp:sp>
    <dsp:sp modelId="{E5C9E49A-1F87-4911-8894-5DC287BF4C33}">
      <dsp:nvSpPr>
        <dsp:cNvPr id="0" name=""/>
        <dsp:cNvSpPr/>
      </dsp:nvSpPr>
      <dsp:spPr>
        <a:xfrm>
          <a:off x="1179861" y="2860079"/>
          <a:ext cx="2165885" cy="216588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Underfunding of special education costs requires a transfer from regular program resources to support an underfunded program mandated by state and federal law</a:t>
          </a:r>
        </a:p>
      </dsp:txBody>
      <dsp:txXfrm>
        <a:off x="1285591" y="2965809"/>
        <a:ext cx="1954425" cy="1954425"/>
      </dsp:txXfrm>
    </dsp:sp>
    <dsp:sp modelId="{73357FA7-ED73-41FE-919C-9A76FB96762A}">
      <dsp:nvSpPr>
        <dsp:cNvPr id="0" name=""/>
        <dsp:cNvSpPr/>
      </dsp:nvSpPr>
      <dsp:spPr>
        <a:xfrm>
          <a:off x="3512353" y="2860079"/>
          <a:ext cx="2165885" cy="216588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Primary options to bridge special education funding gap are to cut regular program budgets or increase referendum revenue, most districts have done both</a:t>
          </a:r>
        </a:p>
      </dsp:txBody>
      <dsp:txXfrm>
        <a:off x="3618083" y="2965809"/>
        <a:ext cx="1954425" cy="19544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D654D7-E087-4C80-9859-E31519E80A65}">
      <dsp:nvSpPr>
        <dsp:cNvPr id="0" name=""/>
        <dsp:cNvSpPr/>
      </dsp:nvSpPr>
      <dsp:spPr>
        <a:xfrm>
          <a:off x="2946" y="374907"/>
          <a:ext cx="2337792" cy="32729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263" tIns="330200" rIns="182263" bIns="33020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Tax levy is based on many state-determined formulas plus voter approved referendums</a:t>
          </a:r>
        </a:p>
      </dsp:txBody>
      <dsp:txXfrm>
        <a:off x="2946" y="1618613"/>
        <a:ext cx="2337792" cy="1963745"/>
      </dsp:txXfrm>
    </dsp:sp>
    <dsp:sp modelId="{D54C2786-7E5A-408A-A1C8-2E52D60E0738}">
      <dsp:nvSpPr>
        <dsp:cNvPr id="0" name=""/>
        <dsp:cNvSpPr/>
      </dsp:nvSpPr>
      <dsp:spPr>
        <a:xfrm>
          <a:off x="680906" y="702198"/>
          <a:ext cx="981872" cy="981872"/>
        </a:xfrm>
        <a:prstGeom prst="ellipse">
          <a:avLst/>
        </a:prstGeom>
        <a:solidFill>
          <a:schemeClr val="accent2"/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551" tIns="12700" rIns="76551" bIns="1270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/>
            <a:t>1</a:t>
          </a:r>
        </a:p>
      </dsp:txBody>
      <dsp:txXfrm>
        <a:off x="824698" y="845990"/>
        <a:ext cx="694288" cy="694288"/>
      </dsp:txXfrm>
    </dsp:sp>
    <dsp:sp modelId="{73AFBAF6-07EA-4889-BA55-A2EBAF67D438}">
      <dsp:nvSpPr>
        <dsp:cNvPr id="0" name=""/>
        <dsp:cNvSpPr/>
      </dsp:nvSpPr>
      <dsp:spPr>
        <a:xfrm>
          <a:off x="2946" y="3647745"/>
          <a:ext cx="2337792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5FD62-445E-4E5D-84FD-E883C92347F1}">
      <dsp:nvSpPr>
        <dsp:cNvPr id="0" name=""/>
        <dsp:cNvSpPr/>
      </dsp:nvSpPr>
      <dsp:spPr>
        <a:xfrm>
          <a:off x="2574518" y="374907"/>
          <a:ext cx="2337792" cy="32729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263" tIns="330200" rIns="182263" bIns="33020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Some increases in tax levies are revenue neutral, offset by reductions in state aid</a:t>
          </a:r>
        </a:p>
      </dsp:txBody>
      <dsp:txXfrm>
        <a:off x="2574518" y="1618613"/>
        <a:ext cx="2337792" cy="1963745"/>
      </dsp:txXfrm>
    </dsp:sp>
    <dsp:sp modelId="{D3A71F91-48A5-42FC-A7BF-9762C6AC299E}">
      <dsp:nvSpPr>
        <dsp:cNvPr id="0" name=""/>
        <dsp:cNvSpPr/>
      </dsp:nvSpPr>
      <dsp:spPr>
        <a:xfrm>
          <a:off x="3252477" y="702198"/>
          <a:ext cx="981872" cy="981872"/>
        </a:xfrm>
        <a:prstGeom prst="ellipse">
          <a:avLst/>
        </a:prstGeom>
        <a:solidFill>
          <a:srgbClr val="0070C0"/>
        </a:solidFill>
        <a:ln w="15875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551" tIns="12700" rIns="76551" bIns="1270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/>
            <a:t>2</a:t>
          </a:r>
        </a:p>
      </dsp:txBody>
      <dsp:txXfrm>
        <a:off x="3396269" y="845990"/>
        <a:ext cx="694288" cy="694288"/>
      </dsp:txXfrm>
    </dsp:sp>
    <dsp:sp modelId="{F8B157E3-4138-4257-81FC-73D05530AB49}">
      <dsp:nvSpPr>
        <dsp:cNvPr id="0" name=""/>
        <dsp:cNvSpPr/>
      </dsp:nvSpPr>
      <dsp:spPr>
        <a:xfrm>
          <a:off x="2574518" y="3647745"/>
          <a:ext cx="2337792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24E9ED-86BC-47F7-B506-712F4FA4E7BD}">
      <dsp:nvSpPr>
        <dsp:cNvPr id="0" name=""/>
        <dsp:cNvSpPr/>
      </dsp:nvSpPr>
      <dsp:spPr>
        <a:xfrm>
          <a:off x="5146089" y="374907"/>
          <a:ext cx="2337792" cy="32729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263" tIns="330200" rIns="182263" bIns="33020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i="1" u="sng" kern="1200" dirty="0"/>
            <a:t>Expenditure budget is limited</a:t>
          </a:r>
          <a:r>
            <a:rPr lang="en-US" sz="1700" u="none" kern="1200" dirty="0"/>
            <a:t> </a:t>
          </a:r>
          <a:r>
            <a:rPr lang="en-US" sz="1700" kern="1200" dirty="0"/>
            <a:t>by state-set revenue formulas, voter-approved levies, and fund balance</a:t>
          </a:r>
        </a:p>
      </dsp:txBody>
      <dsp:txXfrm>
        <a:off x="5146089" y="1618613"/>
        <a:ext cx="2337792" cy="1963745"/>
      </dsp:txXfrm>
    </dsp:sp>
    <dsp:sp modelId="{4B05CA95-AC44-44B9-AC59-4731DF86D6C2}">
      <dsp:nvSpPr>
        <dsp:cNvPr id="0" name=""/>
        <dsp:cNvSpPr/>
      </dsp:nvSpPr>
      <dsp:spPr>
        <a:xfrm>
          <a:off x="5824049" y="702198"/>
          <a:ext cx="981872" cy="981872"/>
        </a:xfrm>
        <a:prstGeom prst="ellipse">
          <a:avLst/>
        </a:prstGeom>
        <a:solidFill>
          <a:srgbClr val="0070C0"/>
        </a:solidFill>
        <a:ln w="15875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551" tIns="12700" rIns="76551" bIns="1270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/>
            <a:t>3</a:t>
          </a:r>
        </a:p>
      </dsp:txBody>
      <dsp:txXfrm>
        <a:off x="5967841" y="845990"/>
        <a:ext cx="694288" cy="694288"/>
      </dsp:txXfrm>
    </dsp:sp>
    <dsp:sp modelId="{0E59EE25-7F5B-4E52-88B9-C20D62977723}">
      <dsp:nvSpPr>
        <dsp:cNvPr id="0" name=""/>
        <dsp:cNvSpPr/>
      </dsp:nvSpPr>
      <dsp:spPr>
        <a:xfrm>
          <a:off x="5146089" y="3647745"/>
          <a:ext cx="2337792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B1EF65-7AE4-4ED4-88DE-AE8326415DE0}">
      <dsp:nvSpPr>
        <dsp:cNvPr id="0" name=""/>
        <dsp:cNvSpPr/>
      </dsp:nvSpPr>
      <dsp:spPr>
        <a:xfrm>
          <a:off x="7717661" y="374907"/>
          <a:ext cx="2337792" cy="32729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263" tIns="330200" rIns="182263" bIns="33020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An increase in school taxes does not always correlate to an equal increase in budget</a:t>
          </a:r>
        </a:p>
      </dsp:txBody>
      <dsp:txXfrm>
        <a:off x="7717661" y="1618613"/>
        <a:ext cx="2337792" cy="1963745"/>
      </dsp:txXfrm>
    </dsp:sp>
    <dsp:sp modelId="{7F9F1483-E039-4457-8379-1D46AFFA055D}">
      <dsp:nvSpPr>
        <dsp:cNvPr id="0" name=""/>
        <dsp:cNvSpPr/>
      </dsp:nvSpPr>
      <dsp:spPr>
        <a:xfrm>
          <a:off x="8395620" y="702198"/>
          <a:ext cx="981872" cy="981872"/>
        </a:xfrm>
        <a:prstGeom prst="ellipse">
          <a:avLst/>
        </a:prstGeom>
        <a:solidFill>
          <a:srgbClr val="0070C0"/>
        </a:solidFill>
        <a:ln w="15875" cap="flat" cmpd="sng" algn="ctr">
          <a:solidFill>
            <a:srgbClr val="000000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551" tIns="12700" rIns="76551" bIns="1270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/>
            <a:t>4</a:t>
          </a:r>
        </a:p>
      </dsp:txBody>
      <dsp:txXfrm>
        <a:off x="8539412" y="845990"/>
        <a:ext cx="694288" cy="694288"/>
      </dsp:txXfrm>
    </dsp:sp>
    <dsp:sp modelId="{F10484B0-4481-45BE-B118-0F65F116C76B}">
      <dsp:nvSpPr>
        <dsp:cNvPr id="0" name=""/>
        <dsp:cNvSpPr/>
      </dsp:nvSpPr>
      <dsp:spPr>
        <a:xfrm>
          <a:off x="7717661" y="3647745"/>
          <a:ext cx="2337792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EFA718-A459-4B13-B57E-F147A53210E8}">
      <dsp:nvSpPr>
        <dsp:cNvPr id="0" name=""/>
        <dsp:cNvSpPr/>
      </dsp:nvSpPr>
      <dsp:spPr>
        <a:xfrm rot="5400000">
          <a:off x="5230621" y="-1207325"/>
          <a:ext cx="3218180" cy="6437376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Changes in value of individual property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Changes in total value of all property in District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Increases or decreases in levy amounts caused by changes in state funding formulas, local needs and costs, voter-approved referendums, and other factors</a:t>
          </a:r>
        </a:p>
      </dsp:txBody>
      <dsp:txXfrm rot="-5400000">
        <a:off x="3621024" y="559371"/>
        <a:ext cx="6280277" cy="2903982"/>
      </dsp:txXfrm>
    </dsp:sp>
    <dsp:sp modelId="{20106A7C-56F6-486A-89BE-8AD37C4C4378}">
      <dsp:nvSpPr>
        <dsp:cNvPr id="0" name=""/>
        <dsp:cNvSpPr/>
      </dsp:nvSpPr>
      <dsp:spPr>
        <a:xfrm>
          <a:off x="0" y="0"/>
          <a:ext cx="3621024" cy="4022725"/>
        </a:xfrm>
        <a:prstGeom prst="roundRect">
          <a:avLst/>
        </a:prstGeom>
        <a:solidFill>
          <a:schemeClr val="accent3"/>
        </a:soli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/>
            <a:t>Many factors can cause tax bill for an individual property to increase or decrease from year to year</a:t>
          </a:r>
        </a:p>
      </dsp:txBody>
      <dsp:txXfrm>
        <a:off x="176764" y="176764"/>
        <a:ext cx="3267496" cy="36691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8BED25-4669-4B82-AA1A-1196C57F7E75}">
      <dsp:nvSpPr>
        <dsp:cNvPr id="0" name=""/>
        <dsp:cNvSpPr/>
      </dsp:nvSpPr>
      <dsp:spPr>
        <a:xfrm>
          <a:off x="1227" y="0"/>
          <a:ext cx="4788544" cy="4022725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3334" tIns="330200" rIns="373334" bIns="33020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Board will accept public comments on proposed levy</a:t>
          </a:r>
        </a:p>
      </dsp:txBody>
      <dsp:txXfrm>
        <a:off x="1227" y="1528635"/>
        <a:ext cx="4788544" cy="2413635"/>
      </dsp:txXfrm>
    </dsp:sp>
    <dsp:sp modelId="{740FCEA7-81D5-4E74-980E-59DCE7132A03}">
      <dsp:nvSpPr>
        <dsp:cNvPr id="0" name=""/>
        <dsp:cNvSpPr/>
      </dsp:nvSpPr>
      <dsp:spPr>
        <a:xfrm>
          <a:off x="1792091" y="402272"/>
          <a:ext cx="1206817" cy="120681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088" tIns="12700" rIns="94088" bIns="1270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/>
            <a:t>1</a:t>
          </a:r>
        </a:p>
      </dsp:txBody>
      <dsp:txXfrm>
        <a:off x="1968825" y="579006"/>
        <a:ext cx="853349" cy="853349"/>
      </dsp:txXfrm>
    </dsp:sp>
    <dsp:sp modelId="{6D333872-505C-4BB5-B532-F360C0A0210C}">
      <dsp:nvSpPr>
        <dsp:cNvPr id="0" name=""/>
        <dsp:cNvSpPr/>
      </dsp:nvSpPr>
      <dsp:spPr>
        <a:xfrm>
          <a:off x="1227" y="4022653"/>
          <a:ext cx="4788544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556857-1FBA-4EA3-BE0F-D9824D553889}">
      <dsp:nvSpPr>
        <dsp:cNvPr id="0" name=""/>
        <dsp:cNvSpPr/>
      </dsp:nvSpPr>
      <dsp:spPr>
        <a:xfrm>
          <a:off x="5268627" y="0"/>
          <a:ext cx="4788544" cy="4022725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3334" tIns="330200" rIns="373334" bIns="33020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Board will certify 2021 property tax levy</a:t>
          </a:r>
        </a:p>
      </dsp:txBody>
      <dsp:txXfrm>
        <a:off x="5268627" y="1528635"/>
        <a:ext cx="4788544" cy="2413635"/>
      </dsp:txXfrm>
    </dsp:sp>
    <dsp:sp modelId="{ADAED95E-F7F2-4BFC-9A37-18BDF325CCB5}">
      <dsp:nvSpPr>
        <dsp:cNvPr id="0" name=""/>
        <dsp:cNvSpPr/>
      </dsp:nvSpPr>
      <dsp:spPr>
        <a:xfrm>
          <a:off x="7059490" y="402272"/>
          <a:ext cx="1206817" cy="120681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088" tIns="12700" rIns="94088" bIns="1270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/>
            <a:t>2</a:t>
          </a:r>
        </a:p>
      </dsp:txBody>
      <dsp:txXfrm>
        <a:off x="7236224" y="579006"/>
        <a:ext cx="853349" cy="853349"/>
      </dsp:txXfrm>
    </dsp:sp>
    <dsp:sp modelId="{BA508836-DBCF-4759-A8E2-9100F07F1CAF}">
      <dsp:nvSpPr>
        <dsp:cNvPr id="0" name=""/>
        <dsp:cNvSpPr/>
      </dsp:nvSpPr>
      <dsp:spPr>
        <a:xfrm>
          <a:off x="5268627" y="4022653"/>
          <a:ext cx="4788544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 xmlns="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 xmlns="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AA3FB-2FBD-4338-8270-2B2F88CC5298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D044F-60BF-4BAC-917C-CAF8522C09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303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Basic General Education Formula Lags Inflation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889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255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857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589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950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639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for out-state districts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262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8000" spc="-5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221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420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4800" b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666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47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866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9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92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56D59A5-B004-4956-AA7B-14C92361874F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DCEFD8-A8B3-4FF4-81DD-3D83BE748E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397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412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03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405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B004FA-07D6-4454-A783-A6DDA9A8D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44E3FE-FAFE-4DB5-8667-6DAC0B2E1E78}" type="datetime1">
              <a:rPr lang="en-US" altLang="en-US" smtClean="0"/>
              <a:pPr>
                <a:defRPr/>
              </a:pPr>
              <a:t>12/11/2020</a:t>
            </a:fld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6E6AC6-7093-4A6C-B1E6-0CCAA09187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A5E9C7-D018-410F-A1E2-6130783B4C2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9308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56D59A5-B004-4956-AA7B-14C92361874F}" type="datetimeFigureOut">
              <a:rPr lang="en-US" smtClean="0"/>
              <a:t>12/11/2020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1DCEFD8-A8B3-4FF4-81DD-3D83BE748E0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4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accent6"/>
          </a:solidFill>
          <a:latin typeface="+mn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400" b="0" u="none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8691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Macro-Enabled_Worksheet.xlsm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Macro-Enabled_Worksheet3.xlsm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D8A9447-DEFF-40A5-8673-B7A365C3F8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0C21F9-FD6D-4457-B130-1A531F242B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61348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1949CB-9F4F-4EC2-A460-C132FA4937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46188" y="593899"/>
            <a:ext cx="3960640" cy="2926080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solidFill>
                  <a:srgbClr val="FFFFFF"/>
                </a:solidFill>
              </a:rPr>
              <a:t>Inver Grove Heights Schools, ISD 199</a:t>
            </a:r>
            <a:r>
              <a:rPr lang="en-US" sz="3400" dirty="0">
                <a:solidFill>
                  <a:srgbClr val="FFFFFF"/>
                </a:solidFill>
              </a:rPr>
              <a:t/>
            </a:r>
            <a:br>
              <a:rPr lang="en-US" sz="3400" dirty="0">
                <a:solidFill>
                  <a:srgbClr val="FFFFFF"/>
                </a:solidFill>
              </a:rPr>
            </a:br>
            <a:r>
              <a:rPr lang="en-US" sz="3400" dirty="0">
                <a:solidFill>
                  <a:srgbClr val="FFFFFF"/>
                </a:solidFill>
              </a:rPr>
              <a:t/>
            </a:r>
            <a:br>
              <a:rPr lang="en-US" sz="3400" dirty="0">
                <a:solidFill>
                  <a:srgbClr val="FFFFFF"/>
                </a:solidFill>
              </a:rPr>
            </a:br>
            <a:r>
              <a:rPr lang="en-US" sz="3400" dirty="0">
                <a:solidFill>
                  <a:srgbClr val="FFFFFF"/>
                </a:solidFill>
                <a:latin typeface="+mn-lt"/>
              </a:rPr>
              <a:t>Public Hearing for Taxes Payable in 2021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72B7C4-ED3A-4CC7-A527-F73DDE8399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6885" y="3788396"/>
            <a:ext cx="3659246" cy="2639835"/>
          </a:xfrm>
        </p:spPr>
        <p:txBody>
          <a:bodyPr>
            <a:normAutofit/>
          </a:bodyPr>
          <a:lstStyle/>
          <a:p>
            <a:pPr algn="ctr"/>
            <a:r>
              <a:rPr lang="en-US" sz="1500" dirty="0">
                <a:solidFill>
                  <a:srgbClr val="FFFFFF"/>
                </a:solidFill>
                <a:latin typeface="+mn-lt"/>
              </a:rPr>
              <a:t>December 14, 2020</a:t>
            </a:r>
          </a:p>
          <a:p>
            <a:pPr algn="ctr"/>
            <a:endParaRPr lang="en-US" sz="1500" dirty="0">
              <a:solidFill>
                <a:srgbClr val="FFFFFF"/>
              </a:solidFill>
              <a:latin typeface="+mn-lt"/>
            </a:endParaRPr>
          </a:p>
          <a:p>
            <a:pPr algn="ctr"/>
            <a:r>
              <a:rPr lang="en-US" sz="1500" dirty="0">
                <a:solidFill>
                  <a:srgbClr val="FFFFFF"/>
                </a:solidFill>
                <a:latin typeface="+mn-lt"/>
              </a:rPr>
              <a:t>Presented By: </a:t>
            </a:r>
          </a:p>
          <a:p>
            <a:pPr algn="ctr"/>
            <a:r>
              <a:rPr lang="en-US" sz="1500" dirty="0">
                <a:solidFill>
                  <a:srgbClr val="FFFFFF"/>
                </a:solidFill>
                <a:latin typeface="+mn-lt"/>
              </a:rPr>
              <a:t>Heather aune, director of business services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F6EF4B-2F40-485B-9F36-084731486A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06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783E9F4-FDDC-4B7C-8573-BEF06F6BF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97" y="1789172"/>
            <a:ext cx="3947168" cy="327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729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C79FA-6C0E-4C9E-B3A0-7EF743983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Minnesota State Law Requires: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F17AC-DD4E-47AE-A87C-2EE4CDD1DA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600" b="1" u="sng" dirty="0"/>
              <a:t>A Public Meeting…</a:t>
            </a:r>
          </a:p>
          <a:p>
            <a:pPr lvl="1"/>
            <a:r>
              <a:rPr lang="en-US" dirty="0"/>
              <a:t>Between November 25th &amp; December 28th </a:t>
            </a:r>
          </a:p>
          <a:p>
            <a:pPr lvl="1"/>
            <a:r>
              <a:rPr lang="en-US" dirty="0"/>
              <a:t>At 6:00 PM or later</a:t>
            </a:r>
          </a:p>
          <a:p>
            <a:pPr lvl="1"/>
            <a:r>
              <a:rPr lang="en-US" dirty="0"/>
              <a:t>May be part of regularly scheduled meeting</a:t>
            </a:r>
          </a:p>
          <a:p>
            <a:pPr lvl="1"/>
            <a:r>
              <a:rPr lang="en-US" dirty="0"/>
              <a:t>Must allow for public comments</a:t>
            </a:r>
          </a:p>
          <a:p>
            <a:pPr lvl="1"/>
            <a:r>
              <a:rPr lang="en-US" dirty="0"/>
              <a:t>May adopt final levy at same meeting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4992E4-5F5C-4353-BB6C-71504E454E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600" b="1" u="sng" dirty="0"/>
              <a:t>…and Presentation of:</a:t>
            </a:r>
          </a:p>
          <a:p>
            <a:pPr lvl="1"/>
            <a:r>
              <a:rPr lang="en-US" dirty="0"/>
              <a:t>Current year budget</a:t>
            </a:r>
          </a:p>
          <a:p>
            <a:pPr lvl="1"/>
            <a:r>
              <a:rPr lang="en-US" dirty="0"/>
              <a:t>Proposed property tax levy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46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949EF-CC5B-40AF-8BBB-5568DAC49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Hearing</a:t>
            </a:r>
            <a:br>
              <a:rPr lang="en-US" dirty="0"/>
            </a:br>
            <a:r>
              <a:rPr lang="en-US" dirty="0"/>
              <a:t>Agenda</a:t>
            </a:r>
            <a:br>
              <a:rPr lang="en-US" dirty="0"/>
            </a:br>
            <a:r>
              <a:rPr lang="en-US" dirty="0"/>
              <a:t>__________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681A6-249B-45BF-B137-0313C2A69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Background Information on School Funding</a:t>
            </a:r>
          </a:p>
          <a:p>
            <a:pPr lvl="1"/>
            <a:r>
              <a:rPr lang="en-US" dirty="0"/>
              <a:t>District’s Budget</a:t>
            </a:r>
          </a:p>
          <a:p>
            <a:pPr lvl="1"/>
            <a:r>
              <a:rPr lang="en-US" dirty="0"/>
              <a:t>District’s Proposed Tax Levy for Taxes Payable in 2021</a:t>
            </a:r>
          </a:p>
          <a:p>
            <a:pPr lvl="1"/>
            <a:r>
              <a:rPr lang="en-US" dirty="0"/>
              <a:t>Public Comments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3D3FF-0977-419A-9E4B-C96B0EA0D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375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73DC0-2BC0-41DA-897F-B0DB894F8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MN Legislature Must Set Funding for Minnesota Public Schools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514A5-A005-4FE7-A93E-C0302829F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Minnesota Constitution ARTICLE XIII </a:t>
            </a:r>
          </a:p>
          <a:p>
            <a:r>
              <a:rPr lang="en-US" dirty="0"/>
              <a:t>MISCELLANEOUS SUBJECTS</a:t>
            </a:r>
          </a:p>
          <a:p>
            <a:r>
              <a:rPr lang="en-US" dirty="0"/>
              <a:t>Section 1</a:t>
            </a:r>
          </a:p>
          <a:p>
            <a:r>
              <a:rPr lang="en-US" b="1" dirty="0"/>
              <a:t>“UNIFORM SYSTEM OF PUBLIC SCHOOLS</a:t>
            </a:r>
            <a:r>
              <a:rPr lang="en-US" dirty="0"/>
              <a:t>. The stability of a republican form of government depending mainly upon the intelligence of the people, it is the duty of the legislature to establish a general and uniform system of public schools. The </a:t>
            </a:r>
            <a:r>
              <a:rPr lang="en-US" b="1" i="1" u="sng" dirty="0"/>
              <a:t>legislature shall make such provisions by taxation or otherwise </a:t>
            </a:r>
            <a:r>
              <a:rPr lang="en-US" dirty="0"/>
              <a:t>as will secure a thorough and efficient system of public schools throughout the state.”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978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B8C46-FBC7-46D9-8E3E-F9B4C5E6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Funding is Highly Regulated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391B3-EFD5-4A74-9E27-44316B1B0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01168" lvl="1" indent="0">
              <a:buNone/>
            </a:pPr>
            <a:r>
              <a:rPr lang="en-US" dirty="0"/>
              <a:t>State Sets:</a:t>
            </a:r>
          </a:p>
          <a:p>
            <a:pPr lvl="1"/>
            <a:r>
              <a:rPr lang="en-US" dirty="0"/>
              <a:t>Formulas which determine revenue; most revenue based on specified amounts per pupil</a:t>
            </a:r>
          </a:p>
          <a:p>
            <a:pPr lvl="1"/>
            <a:r>
              <a:rPr lang="en-US" dirty="0"/>
              <a:t>Tax policy for local schools</a:t>
            </a:r>
          </a:p>
          <a:p>
            <a:pPr lvl="1"/>
            <a:r>
              <a:rPr lang="en-US" dirty="0"/>
              <a:t>Maximum authorized property tax levy (districts can levy less but not more than amount authorized by state, unless approved by voters in November)</a:t>
            </a:r>
          </a:p>
          <a:p>
            <a:pPr marL="201168" lvl="1" indent="0">
              <a:buNone/>
            </a:pPr>
            <a:endParaRPr lang="en-US" dirty="0"/>
          </a:p>
          <a:p>
            <a:pPr marL="201168" lvl="1" indent="0">
              <a:buNone/>
            </a:pPr>
            <a:r>
              <a:rPr lang="en-US" dirty="0"/>
              <a:t>State also authorizes school board to submit referendums for operating and capital needs to voters for approval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0B5B87-78A0-466C-9AB5-8C535BD26F99}"/>
              </a:ext>
            </a:extLst>
          </p:cNvPr>
          <p:cNvSpPr txBox="1">
            <a:spLocks/>
          </p:cNvSpPr>
          <p:nvPr/>
        </p:nvSpPr>
        <p:spPr>
          <a:xfrm>
            <a:off x="1066800" y="416793"/>
            <a:ext cx="10058400" cy="6478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rgbClr val="FF993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accent6"/>
                </a:solidFill>
              </a:rPr>
              <a:t/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sz="9600" dirty="0">
                <a:solidFill>
                  <a:schemeClr val="accent6"/>
                </a:solidFill>
              </a:rPr>
              <a:t/>
            </a:r>
            <a:br>
              <a:rPr lang="en-US" sz="9600" dirty="0">
                <a:solidFill>
                  <a:schemeClr val="accent6"/>
                </a:solidFill>
              </a:rPr>
            </a:br>
            <a:r>
              <a:rPr lang="en-US" sz="9600" dirty="0">
                <a:solidFill>
                  <a:schemeClr val="accent6"/>
                </a:solidFill>
                <a:latin typeface="+mn-lt"/>
              </a:rPr>
              <a:t>As a result…</a:t>
            </a:r>
          </a:p>
        </p:txBody>
      </p:sp>
    </p:spTree>
    <p:extLst>
      <p:ext uri="{BB962C8B-B14F-4D97-AF65-F5344CB8AC3E}">
        <p14:creationId xmlns:p14="http://schemas.microsoft.com/office/powerpoint/2010/main" val="63730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AE3DD-7DED-4D13-A103-6B12F08FE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Challenge: State Set Basic General Education Formula Lags Inflation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9E0FB-77C4-40AC-8E03-5334D70A7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Since 2002-03, state General Education Revenue formula has not kept pace with inflation</a:t>
            </a:r>
          </a:p>
          <a:p>
            <a:pPr lvl="1"/>
            <a:r>
              <a:rPr lang="en-US" dirty="0"/>
              <a:t>For Fiscal Year 2020-21, an increase of 2% or $129 over previous year was approved</a:t>
            </a:r>
          </a:p>
          <a:p>
            <a:pPr lvl="1"/>
            <a:r>
              <a:rPr lang="en-US" dirty="0"/>
              <a:t>No additional changes to formula have been approved by legislature</a:t>
            </a:r>
          </a:p>
          <a:p>
            <a:pPr marL="201168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i="1" dirty="0"/>
              <a:t>Per-pupil allowance for Fiscal Year 2020-21 of $6,567 would need to increase by another $503 (7.7%) to have kept pace with inflation since 2002-03</a:t>
            </a:r>
          </a:p>
          <a:p>
            <a:pPr marL="201168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845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2579DAE-C141-48DB-810E-C070C30081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FD90C3-6350-4D5B-9738-6E94EDF30F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D34638-0EBE-48AB-B266-284DF930C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404" y="580264"/>
            <a:ext cx="6923192" cy="575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642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80E7-E8AD-4BA4-8DCF-5957C4677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63" y="594359"/>
            <a:ext cx="3577701" cy="3853354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  <a:latin typeface="+mn-lt"/>
              </a:rPr>
              <a:t>Underfunding of Special Education</a:t>
            </a:r>
            <a:br>
              <a:rPr lang="en-US" sz="4800" dirty="0">
                <a:solidFill>
                  <a:srgbClr val="FFFFFF"/>
                </a:solidFill>
                <a:latin typeface="+mn-lt"/>
              </a:rPr>
            </a:br>
            <a:r>
              <a:rPr lang="en-US" sz="4800" dirty="0">
                <a:solidFill>
                  <a:srgbClr val="FFFFFF"/>
                </a:solidFill>
                <a:latin typeface="+mn-lt"/>
              </a:rPr>
              <a:t>__________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CA48517A-A846-450A-A78B-A84503C040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9625437"/>
              </p:ext>
            </p:extLst>
          </p:nvPr>
        </p:nvGraphicFramePr>
        <p:xfrm>
          <a:off x="4800600" y="731838"/>
          <a:ext cx="6858100" cy="5553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4187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80E7-E8AD-4BA4-8DCF-5957C4677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Result: Growing Dependence on Referendum Revenue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1A31F-C10D-422B-B12D-98EEDBBF3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In 1992-93, 65% of districts had operating referendum revenue averaging $332 per pupil</a:t>
            </a:r>
          </a:p>
          <a:p>
            <a:pPr lvl="1"/>
            <a:r>
              <a:rPr lang="en-US" dirty="0"/>
              <a:t>For 2020-21, all Minnesota districts have referendum revenue and/or local optional revenue levy authority averaging $1,570 per pupil </a:t>
            </a:r>
          </a:p>
          <a:p>
            <a:pPr marL="747522" lvl="3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Of this amount, $846 is a voter approved operating referendum, and $724 is Local Optional Revenue (LOR)</a:t>
            </a:r>
          </a:p>
          <a:p>
            <a:pPr marL="747522" lvl="3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Statewide, referendum revenue including Local Optional Revenue (LOR) provides 14.3% of General Fund operating revenue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710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3935FBB-18FA-4B99-B5BA-D4D2FCE353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7091" y="634998"/>
          <a:ext cx="9097818" cy="5676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Macro-Enabled Worksheet" r:id="rId3" imgW="9448672" imgH="5895833" progId="Excel.SheetMacroEnabled.12">
                  <p:embed/>
                </p:oleObj>
              </mc:Choice>
              <mc:Fallback>
                <p:oleObj name="Macro-Enabled Worksheet" r:id="rId3" imgW="9448672" imgH="5895833" progId="Excel.SheetMacroEnabled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3935FBB-18FA-4B99-B5BA-D4D2FCE35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091" y="634998"/>
                        <a:ext cx="9097818" cy="56769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8766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80E7-E8AD-4BA4-8DCF-5957C4677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in Tax Levy </a:t>
            </a:r>
            <a:r>
              <a:rPr lang="en-US" u="sng" dirty="0"/>
              <a:t>does not</a:t>
            </a:r>
            <a:r>
              <a:rPr lang="en-US" dirty="0"/>
              <a:t> Determine Change in Budget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6CB4150-7B2E-40E9-8C4D-D6197C0AF5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5038143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5597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EE11E0-4D82-4D78-B5B0-834C072CE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387" y="934916"/>
            <a:ext cx="10359226" cy="498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22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F798EB-BA4E-4887-82A1-F9B030F59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7892" y="551312"/>
            <a:ext cx="6456217" cy="576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18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651493-7862-4744-9AAC-B41A12DBA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106" y="674255"/>
            <a:ext cx="7319789" cy="55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230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393F25-D530-4955-9932-42064EDCC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773" y="551999"/>
            <a:ext cx="8602455" cy="563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26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0C278F-7D29-4B52-9A88-C7CD4A103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645" y="551005"/>
            <a:ext cx="8268711" cy="577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992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673" y="768465"/>
            <a:ext cx="3200400" cy="3062796"/>
          </a:xfrm>
        </p:spPr>
        <p:txBody>
          <a:bodyPr>
            <a:noAutofit/>
          </a:bodyPr>
          <a:lstStyle/>
          <a:p>
            <a:r>
              <a:rPr lang="en-US" sz="4800" dirty="0">
                <a:latin typeface="+mn-lt"/>
              </a:rPr>
              <a:t>Payable 2021 Property Tax Levy</a:t>
            </a:r>
            <a:br>
              <a:rPr lang="en-US" sz="4800" dirty="0">
                <a:latin typeface="+mn-lt"/>
              </a:rPr>
            </a:br>
            <a:r>
              <a:rPr lang="en-US" sz="4800" dirty="0">
                <a:latin typeface="+mn-lt"/>
              </a:rPr>
              <a:t>__________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D65C9-E358-4C87-B65A-F83D31F59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84632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Determination of levy</a:t>
            </a:r>
          </a:p>
          <a:p>
            <a:pPr marL="484632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Comparison of 2020 to 2021 levies</a:t>
            </a:r>
          </a:p>
          <a:p>
            <a:pPr marL="484632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R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easons for changes in tax levy</a:t>
            </a:r>
          </a:p>
          <a:p>
            <a:pPr marL="484632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Impact on taxpayers</a:t>
            </a:r>
          </a:p>
        </p:txBody>
      </p:sp>
    </p:spTree>
    <p:extLst>
      <p:ext uri="{BB962C8B-B14F-4D97-AF65-F5344CB8AC3E}">
        <p14:creationId xmlns:p14="http://schemas.microsoft.com/office/powerpoint/2010/main" val="2909561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Property Tax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D65C9-E358-4C87-B65A-F83D31F59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Every owner of taxable property pays property taxes to various “taxing jurisdictions” (county, city/township, school district, special districts) in which property is located</a:t>
            </a:r>
          </a:p>
          <a:p>
            <a:pPr lvl="1"/>
            <a:r>
              <a:rPr lang="en-US" dirty="0"/>
              <a:t>Each taxing jurisdiction sets own tax levy, often based on limits in state law</a:t>
            </a:r>
          </a:p>
          <a:p>
            <a:pPr lvl="1"/>
            <a:r>
              <a:rPr lang="en-US" dirty="0"/>
              <a:t>County sends bills, collects taxes from property owners, and distributes funds back to other taxing jurisdictions</a:t>
            </a:r>
          </a:p>
        </p:txBody>
      </p:sp>
    </p:spTree>
    <p:extLst>
      <p:ext uri="{BB962C8B-B14F-4D97-AF65-F5344CB8AC3E}">
        <p14:creationId xmlns:p14="http://schemas.microsoft.com/office/powerpoint/2010/main" val="2561137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45E9A2-EFBB-40F8-84F9-DA8A875989ED}"/>
              </a:ext>
            </a:extLst>
          </p:cNvPr>
          <p:cNvSpPr txBox="1"/>
          <p:nvPr/>
        </p:nvSpPr>
        <p:spPr>
          <a:xfrm>
            <a:off x="1716524" y="899300"/>
            <a:ext cx="321569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Sample of parcel specific notice mailed to every property owner between November 11 &amp; November 24 with information on impact of Proposed 2021 levy</a:t>
            </a:r>
          </a:p>
          <a:p>
            <a:endParaRPr lang="en-US" sz="2000" dirty="0"/>
          </a:p>
          <a:p>
            <a:r>
              <a:rPr lang="en-US" sz="2000" dirty="0"/>
              <a:t>Contents: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Proposed property taxes compared to last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By taxing jurisdiction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Contains time and place of public meetings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By voter approved and other for school district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1205" y="42530"/>
            <a:ext cx="5161433" cy="668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36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District Property Taxes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D65C9-E358-4C87-B65A-F83D31F59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Each school district may levy taxes in over 40 different categories</a:t>
            </a:r>
          </a:p>
          <a:p>
            <a:pPr lvl="1"/>
            <a:r>
              <a:rPr lang="en-US" dirty="0"/>
              <a:t>Maximum levy amounts for each category are set by:</a:t>
            </a:r>
          </a:p>
          <a:p>
            <a:pPr marL="747522" lvl="3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State law</a:t>
            </a:r>
          </a:p>
          <a:p>
            <a:pPr marL="747522" lvl="3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5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Voter approval</a:t>
            </a:r>
          </a:p>
          <a:p>
            <a:pPr marL="201168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i="1" dirty="0"/>
              <a:t>Minnesota Department of Education (MDE) calculates levy maximums for each district</a:t>
            </a:r>
          </a:p>
        </p:txBody>
      </p:sp>
    </p:spTree>
    <p:extLst>
      <p:ext uri="{BB962C8B-B14F-4D97-AF65-F5344CB8AC3E}">
        <p14:creationId xmlns:p14="http://schemas.microsoft.com/office/powerpoint/2010/main" val="1730908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E52E7-33BF-4E66-A325-AD7BCB4B7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Proposed Levy</a:t>
            </a:r>
            <a:br>
              <a:rPr lang="en-US" dirty="0"/>
            </a:br>
            <a:r>
              <a:rPr lang="en-US" dirty="0"/>
              <a:t>Payable in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FD91C-F00C-4FBB-8753-F23142F69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10449951" cy="4023360"/>
          </a:xfrm>
        </p:spPr>
        <p:txBody>
          <a:bodyPr/>
          <a:lstStyle/>
          <a:p>
            <a:pPr lvl="1"/>
            <a:r>
              <a:rPr lang="en-US" dirty="0"/>
              <a:t>Proposed property tax levy for 2021 is an increase from 2020 of $1,123,766 or 8.3%</a:t>
            </a:r>
          </a:p>
          <a:p>
            <a:pPr lvl="1"/>
            <a:r>
              <a:rPr lang="en-US" dirty="0"/>
              <a:t>Reasons for major changes in levy are included on following slides</a:t>
            </a:r>
          </a:p>
          <a:p>
            <a:pPr lvl="1"/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3867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BE8C5D-BC82-4076-B0FB-84BB4AE4E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47" y="591671"/>
            <a:ext cx="6747850" cy="566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005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20F91-2A75-4265-909C-2C745FC31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 of Levy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6020B-660A-4158-A1C1-0479F696C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b="1" u="sng" dirty="0"/>
              <a:t>Category</a:t>
            </a:r>
            <a:r>
              <a:rPr lang="en-US" b="1" dirty="0"/>
              <a:t>:</a:t>
            </a:r>
            <a:r>
              <a:rPr lang="en-US" dirty="0"/>
              <a:t>  General Fund – Prior Year Adjustments</a:t>
            </a:r>
          </a:p>
          <a:p>
            <a:r>
              <a:rPr lang="en-US" b="1" u="sng" dirty="0"/>
              <a:t>Change</a:t>
            </a:r>
            <a:r>
              <a:rPr lang="en-US" b="1" dirty="0"/>
              <a:t>:</a:t>
            </a:r>
            <a:r>
              <a:rPr lang="en-US" dirty="0"/>
              <a:t>  +$802,495</a:t>
            </a:r>
          </a:p>
          <a:p>
            <a:r>
              <a:rPr lang="en-US" b="1" u="sng" dirty="0"/>
              <a:t>Use of Funds</a:t>
            </a:r>
            <a:r>
              <a:rPr lang="en-US" b="1" dirty="0"/>
              <a:t>:</a:t>
            </a:r>
            <a:r>
              <a:rPr lang="en-US" dirty="0"/>
              <a:t>  General Operating Expenses</a:t>
            </a:r>
          </a:p>
          <a:p>
            <a:r>
              <a:rPr lang="en-US" b="1" u="sng" dirty="0"/>
              <a:t>Reason for Change</a:t>
            </a:r>
            <a:r>
              <a:rPr lang="en-US" b="1" dirty="0"/>
              <a:t>:</a:t>
            </a:r>
          </a:p>
          <a:p>
            <a:pPr lvl="1"/>
            <a:r>
              <a:rPr lang="en-US" dirty="0"/>
              <a:t>Each year, initial levies are based on estimates of enrollment, values, and expenditures for future years</a:t>
            </a:r>
          </a:p>
          <a:p>
            <a:pPr lvl="1"/>
            <a:r>
              <a:rPr lang="en-US" dirty="0"/>
              <a:t>In later years, estimates are updated, and levies are retroactively adjusted</a:t>
            </a:r>
          </a:p>
          <a:p>
            <a:pPr lvl="1"/>
            <a:r>
              <a:rPr lang="en-US" dirty="0"/>
              <a:t>Adjustments in several categories for taxes payable in 2020 are larger negative amounts as compared to the adjustments for taxes payable in 2021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207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20F91-2A75-4265-909C-2C745FC31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 of Levy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6020B-660A-4158-A1C1-0479F696C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b="1" u="sng" dirty="0"/>
              <a:t>Category</a:t>
            </a:r>
            <a:r>
              <a:rPr lang="en-US" b="1" dirty="0"/>
              <a:t>:</a:t>
            </a:r>
            <a:r>
              <a:rPr lang="en-US" dirty="0"/>
              <a:t>  Debt Service – Reduction for Debt Excess</a:t>
            </a:r>
          </a:p>
          <a:p>
            <a:r>
              <a:rPr lang="en-US" b="1" u="sng" dirty="0"/>
              <a:t>Change</a:t>
            </a:r>
            <a:r>
              <a:rPr lang="en-US" b="1" dirty="0"/>
              <a:t>:</a:t>
            </a:r>
            <a:r>
              <a:rPr lang="en-US" dirty="0"/>
              <a:t>  +$114,376</a:t>
            </a:r>
          </a:p>
          <a:p>
            <a:r>
              <a:rPr lang="en-US" b="1" u="sng" dirty="0"/>
              <a:t>Use of Funds</a:t>
            </a:r>
            <a:r>
              <a:rPr lang="en-US" b="1" dirty="0"/>
              <a:t>:</a:t>
            </a:r>
            <a:r>
              <a:rPr lang="en-US" dirty="0"/>
              <a:t>  Payments on Bonds</a:t>
            </a:r>
          </a:p>
          <a:p>
            <a:r>
              <a:rPr lang="en-US" b="1" u="sng" dirty="0"/>
              <a:t>Reason for Change</a:t>
            </a:r>
            <a:r>
              <a:rPr lang="en-US" b="1" dirty="0"/>
              <a:t>:</a:t>
            </a:r>
          </a:p>
          <a:p>
            <a:pPr lvl="1"/>
            <a:r>
              <a:rPr lang="en-US" dirty="0"/>
              <a:t>Districts are required to levy at 105% of debt service payment amounts to cover delinquencies in tax collections</a:t>
            </a:r>
          </a:p>
          <a:p>
            <a:pPr lvl="1"/>
            <a:r>
              <a:rPr lang="en-US" dirty="0"/>
              <a:t>Because delinquencies are generally less than 5%, most districts gradually build up fund balances in debt service funds</a:t>
            </a:r>
          </a:p>
          <a:p>
            <a:pPr lvl="1"/>
            <a:r>
              <a:rPr lang="en-US" dirty="0"/>
              <a:t>Formulas in state law determine adjustments to tax levy for debt excess balances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8353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7274F-3165-4B68-AD4E-6C12CCC6C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Impacting Individual</a:t>
            </a:r>
            <a:br>
              <a:rPr lang="en-US" dirty="0"/>
            </a:br>
            <a:r>
              <a:rPr lang="en-US" dirty="0"/>
              <a:t>Taxpayers’ School Taxes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7479B0F-4D01-46EA-AC7B-56014C7315C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11991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7274F-3165-4B68-AD4E-6C12CCC6C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Year School Levy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17943-E14F-42DC-9EB0-B31637EF9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Following slides show examples of changes in school district portion of property taxes from 2018 to 2021</a:t>
            </a:r>
          </a:p>
          <a:p>
            <a:pPr lvl="1"/>
            <a:r>
              <a:rPr lang="en-US" dirty="0"/>
              <a:t>All examples are based on a 13.0% increase in property value over this four-year period</a:t>
            </a:r>
          </a:p>
          <a:p>
            <a:pPr marL="747522" lvl="3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50000"/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Actual changes in value may be more or less than this for any parcel of property</a:t>
            </a:r>
          </a:p>
          <a:p>
            <a:pPr marL="747522" lvl="3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50000"/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Intended to provide a fair representation of what happened to school district property taxes over this period for typical properties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5887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7274F-3165-4B68-AD4E-6C12CCC6C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on Taxpayers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17943-E14F-42DC-9EB0-B31637EF9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For commercial-industrial property, examples are for property in City of Inver Grove Heights; school taxes in other parts of District may be slightly higher or lower due to variations in impact of Fiscal Disparities Program</a:t>
            </a:r>
          </a:p>
          <a:p>
            <a:pPr lvl="1"/>
            <a:r>
              <a:rPr lang="en-US" dirty="0"/>
              <a:t>Amounts for 2021 are preliminary estimates, based on best available data – final amounts could change slightly</a:t>
            </a:r>
          </a:p>
          <a:p>
            <a:pPr lvl="1"/>
            <a:r>
              <a:rPr lang="en-US" dirty="0"/>
              <a:t>Estimates prepared by Ehlers, District’s municipal financial advisors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9373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937C369-3CB2-4695-9CFA-203A3BBA7B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254024"/>
              </p:ext>
            </p:extLst>
          </p:nvPr>
        </p:nvGraphicFramePr>
        <p:xfrm>
          <a:off x="985214" y="646545"/>
          <a:ext cx="10221572" cy="5559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Worksheet" r:id="rId3" imgW="12487323" imgH="6791339" progId="Excel.Sheet.12">
                  <p:embed/>
                </p:oleObj>
              </mc:Choice>
              <mc:Fallback>
                <p:oleObj name="Worksheet" r:id="rId3" imgW="12487323" imgH="679133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5214" y="646545"/>
                        <a:ext cx="10221572" cy="5559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8617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70A2538-1DF2-4438-938D-406A346AA2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063724"/>
              </p:ext>
            </p:extLst>
          </p:nvPr>
        </p:nvGraphicFramePr>
        <p:xfrm>
          <a:off x="665458" y="775855"/>
          <a:ext cx="10861084" cy="5190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Worksheet" r:id="rId3" imgW="12277549" imgH="5867428" progId="Excel.Sheet.12">
                  <p:embed/>
                </p:oleObj>
              </mc:Choice>
              <mc:Fallback>
                <p:oleObj name="Worksheet" r:id="rId3" imgW="12277549" imgH="586742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5458" y="775855"/>
                        <a:ext cx="10861084" cy="5190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73058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E2ACCAB-EEDC-40CF-AD54-EF7CD90FAE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8867198"/>
              </p:ext>
            </p:extLst>
          </p:nvPr>
        </p:nvGraphicFramePr>
        <p:xfrm>
          <a:off x="744223" y="858982"/>
          <a:ext cx="10703554" cy="5082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Worksheet" r:id="rId3" imgW="12277549" imgH="5829428" progId="Excel.Sheet.12">
                  <p:embed/>
                </p:oleObj>
              </mc:Choice>
              <mc:Fallback>
                <p:oleObj name="Worksheet" r:id="rId3" imgW="12277549" imgH="582942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4223" y="858982"/>
                        <a:ext cx="10703554" cy="50820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17127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3017DBE9-62B4-4F17-9930-C4A197CCB5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95554" y="651809"/>
          <a:ext cx="7400892" cy="5563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Macro-Enabled Worksheet" r:id="rId3" imgW="8400954" imgH="6314990" progId="Excel.SheetMacroEnabled.12">
                  <p:embed/>
                </p:oleObj>
              </mc:Choice>
              <mc:Fallback>
                <p:oleObj name="Macro-Enabled Worksheet" r:id="rId3" imgW="8400954" imgH="6314990" progId="Excel.SheetMacroEnabled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3017DBE9-62B4-4F17-9930-C4A197CCB5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95554" y="651809"/>
                        <a:ext cx="7400892" cy="55632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21299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25141-ADB7-41DC-93F7-7256CE706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Next Steps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39A7FE1A-3697-454C-A741-F448CD6E9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7133425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10598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3E57FE1-2B76-49FB-AB80-F960D11EF9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70995" y="643467"/>
            <a:ext cx="3341488" cy="5054008"/>
          </a:xfrm>
        </p:spPr>
        <p:txBody>
          <a:bodyPr anchor="ctr">
            <a:normAutofit/>
          </a:bodyPr>
          <a:lstStyle/>
          <a:p>
            <a:r>
              <a:rPr lang="en-US" dirty="0"/>
              <a:t>Public comments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C22D9B36-9BE7-472B-8808-7E0D681073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0942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A549DE7-671D-4575-AF43-858FD99981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A92BB2E0-0168-4F28-A68C-8BE52DB54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97" y="1789172"/>
            <a:ext cx="3947168" cy="327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20838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182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00000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2998E3"/>
      </a:hlink>
      <a:folHlink>
        <a:srgbClr val="7F723D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1179</Words>
  <Application>Microsoft Office PowerPoint</Application>
  <PresentationFormat>Widescreen</PresentationFormat>
  <Paragraphs>128</Paragraphs>
  <Slides>33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Courier New</vt:lpstr>
      <vt:lpstr>Retrospect</vt:lpstr>
      <vt:lpstr>Macro-Enabled Worksheet</vt:lpstr>
      <vt:lpstr>Worksheet</vt:lpstr>
      <vt:lpstr>Inver Grove Heights Schools, ISD 199  Public Hearing for Taxes Payable in 2021</vt:lpstr>
      <vt:lpstr>Minnesota State Law Requires:</vt:lpstr>
      <vt:lpstr>Hearing Agenda __________</vt:lpstr>
      <vt:lpstr>MN Legislature Must Set Funding for Minnesota Public Schools</vt:lpstr>
      <vt:lpstr>  Funding is Highly Regulated </vt:lpstr>
      <vt:lpstr>Challenge: State Set Basic General Education Formula Lags Inflation</vt:lpstr>
      <vt:lpstr>PowerPoint Presentation</vt:lpstr>
      <vt:lpstr>Underfunding of Special Education __________</vt:lpstr>
      <vt:lpstr>Result: Growing Dependence on Referendum Revenue</vt:lpstr>
      <vt:lpstr>PowerPoint Presentation</vt:lpstr>
      <vt:lpstr>Change in Tax Levy does not Determine Change in Budget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Payable 2021 Property Tax Levy __________</vt:lpstr>
      <vt:lpstr>Property Tax Background</vt:lpstr>
      <vt:lpstr>PowerPoint Presentation</vt:lpstr>
      <vt:lpstr>School District Property Taxes</vt:lpstr>
      <vt:lpstr>Overview of Proposed Levy Payable in 2021</vt:lpstr>
      <vt:lpstr>PowerPoint Presentation</vt:lpstr>
      <vt:lpstr>Explanation of Levy Changes</vt:lpstr>
      <vt:lpstr>Explanation of Levy Changes</vt:lpstr>
      <vt:lpstr>Factors Impacting Individual Taxpayers’ School Taxes</vt:lpstr>
      <vt:lpstr>Four Year School Levy Comparison</vt:lpstr>
      <vt:lpstr>Impact on Taxpayers</vt:lpstr>
      <vt:lpstr>PowerPoint Presentation</vt:lpstr>
      <vt:lpstr>PowerPoint Presentation</vt:lpstr>
      <vt:lpstr>PowerPoint Presentation</vt:lpstr>
      <vt:lpstr>PowerPoint Presentation</vt:lpstr>
      <vt:lpstr>Next Steps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Gopherville  Independent School District  Public Hearing for Taxes Payable in 2021</dc:title>
  <dc:creator>Roxy Martin</dc:creator>
  <cp:lastModifiedBy>Heather Aune</cp:lastModifiedBy>
  <cp:revision>41</cp:revision>
  <dcterms:created xsi:type="dcterms:W3CDTF">2020-09-14T21:32:26Z</dcterms:created>
  <dcterms:modified xsi:type="dcterms:W3CDTF">2020-12-11T20:13:54Z</dcterms:modified>
</cp:coreProperties>
</file>