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Nunito"/>
      <p:regular r:id="rId14"/>
      <p:bold r:id="rId15"/>
      <p:italic r:id="rId16"/>
      <p:boldItalic r:id="rId17"/>
    </p:embeddedFont>
    <p:embeddedFont>
      <p:font typeface="Maven Pro"/>
      <p:regular r:id="rId18"/>
      <p:bold r:id="rId19"/>
    </p:embeddedFont>
    <p:embeddedFont>
      <p:font typeface="McLaren"/>
      <p:regular r:id="rId20"/>
    </p:embeddedFont>
    <p:embeddedFont>
      <p:font typeface="Oswald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3" roundtripDataSignature="AMtx7mgHOmJyt9JYBmEbvbeiZVO7DO1/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cLaren-regular.fntdata"/><Relationship Id="rId11" Type="http://schemas.openxmlformats.org/officeDocument/2006/relationships/slide" Target="slides/slide6.xml"/><Relationship Id="rId22" Type="http://schemas.openxmlformats.org/officeDocument/2006/relationships/font" Target="fonts/Oswald-bold.fntdata"/><Relationship Id="rId10" Type="http://schemas.openxmlformats.org/officeDocument/2006/relationships/slide" Target="slides/slide5.xml"/><Relationship Id="rId21" Type="http://schemas.openxmlformats.org/officeDocument/2006/relationships/font" Target="fonts/Oswald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customschemas.google.com/relationships/presentationmetadata" Target="meta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Nunito-bold.fntdata"/><Relationship Id="rId14" Type="http://schemas.openxmlformats.org/officeDocument/2006/relationships/font" Target="fonts/Nunito-regular.fntdata"/><Relationship Id="rId17" Type="http://schemas.openxmlformats.org/officeDocument/2006/relationships/font" Target="fonts/Nunito-boldItalic.fntdata"/><Relationship Id="rId16" Type="http://schemas.openxmlformats.org/officeDocument/2006/relationships/font" Target="fonts/Nunito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avenPro-bold.fntdata"/><Relationship Id="rId6" Type="http://schemas.openxmlformats.org/officeDocument/2006/relationships/slide" Target="slides/slide1.xml"/><Relationship Id="rId18" Type="http://schemas.openxmlformats.org/officeDocument/2006/relationships/font" Target="fonts/MavenPr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Districtwide definition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Show district wide presentation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4" name="Google Shape;29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Discuss what respect for authority looks like, sounds like, &amp; feels like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1" name="Google Shape;30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Discuss different authority figures; school staff - secretary, bus driver, custodian, administration, etc.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Discuss the role of authority figures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3" name="Google Shape;31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Teachers will discuss the answers to the quiz with the students.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300">
                <a:solidFill>
                  <a:schemeClr val="dk1"/>
                </a:solidFill>
              </a:rPr>
              <a:t>Answer Key</a:t>
            </a:r>
            <a:endParaRPr b="1" sz="1300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True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False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True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True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True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False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True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True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False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False</a:t>
            </a:r>
            <a:endParaRPr b="1"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">
                <a:solidFill>
                  <a:schemeClr val="dk1"/>
                </a:solidFill>
              </a:rPr>
              <a:t>True</a:t>
            </a:r>
            <a:endParaRPr b="1" sz="13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0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11" name="Google Shape;11;p10"/>
            <p:cNvGrpSpPr/>
            <p:nvPr/>
          </p:nvGrpSpPr>
          <p:grpSpPr>
            <a:xfrm>
              <a:off x="7343003" y="4453711"/>
              <a:ext cx="316800" cy="688512"/>
              <a:chOff x="7343003" y="4453711"/>
              <a:chExt cx="316800" cy="688512"/>
            </a:xfrm>
          </p:grpSpPr>
          <p:sp>
            <p:nvSpPr>
              <p:cNvPr id="12" name="Google Shape;12;p10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" name="Google Shape;13;p10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" name="Google Shape;14;p10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15" name="Google Shape;15;p10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" name="Google Shape;16;p10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" name="Google Shape;17;p10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" name="Google Shape;18;p10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19" name="Google Shape;19;p10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" name="Google Shape;20;p10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" name="Google Shape;21;p10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" name="Google Shape;22;p10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" name="Google Shape;23;p10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24" name="Google Shape;24;p10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" name="Google Shape;25;p10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" name="Google Shape;26;p10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7" name="Google Shape;27;p10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8" name="Google Shape;28;p10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9" name="Google Shape;29;p10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30" name="Google Shape;30;p10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862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10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862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2" name="Google Shape;32;p10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33" name="Google Shape;33;p10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" name="Google Shape;34;p10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5" name="Google Shape;35;p10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6" name="Google Shape;36;p10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862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7" name="Google Shape;37;p10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38" name="Google Shape;38;p10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" name="Google Shape;39;p10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0" name="Google Shape;40;p10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862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0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862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10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862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" name="Google Shape;43;p10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" name="Google Shape;44;p10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862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" name="Google Shape;45;p10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8627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6" name="Google Shape;46;p10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10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oogle Shape;50;p11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1" name="Google Shape;51;p1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" name="Google Shape;52;p11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" name="Google Shape;53;p1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12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58" name="Google Shape;58;p12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2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" name="Google Shape;60;p12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12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13"/>
          <p:cNvGrpSpPr/>
          <p:nvPr/>
        </p:nvGrpSpPr>
        <p:grpSpPr>
          <a:xfrm>
            <a:off x="146769" y="3406"/>
            <a:ext cx="1233214" cy="1384535"/>
            <a:chOff x="146769" y="3406"/>
            <a:chExt cx="1233214" cy="1384535"/>
          </a:xfrm>
        </p:grpSpPr>
        <p:grpSp>
          <p:nvGrpSpPr>
            <p:cNvPr id="65" name="Google Shape;65;p13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66" name="Google Shape;66;p13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13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8" name="Google Shape;68;p13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69" name="Google Shape;69;p13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70;p13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71;p13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2" name="Google Shape;72;p13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73" name="Google Shape;73;p13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13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75;p13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13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77" name="Google Shape;77;p13"/>
          <p:cNvGrpSpPr/>
          <p:nvPr/>
        </p:nvGrpSpPr>
        <p:grpSpPr>
          <a:xfrm>
            <a:off x="6775084" y="2904008"/>
            <a:ext cx="2186147" cy="2239500"/>
            <a:chOff x="6775084" y="2904008"/>
            <a:chExt cx="2186147" cy="2239500"/>
          </a:xfrm>
        </p:grpSpPr>
        <p:grpSp>
          <p:nvGrpSpPr>
            <p:cNvPr id="78" name="Google Shape;78;p13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79" name="Google Shape;79;p13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13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1" name="Google Shape;81;p13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82" name="Google Shape;82;p13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83;p13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84;p13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85" name="Google Shape;85;p13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86" name="Google Shape;86;p13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87;p13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88;p13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89;p13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0" name="Google Shape;90;p13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91" name="Google Shape;91;p13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13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13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13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13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96" name="Google Shape;96;p1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Google Shape;99;p14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0" name="Google Shape;100;p14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14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" name="Google Shape;102;p1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14"/>
          <p:cNvSpPr txBox="1"/>
          <p:nvPr>
            <p:ph idx="1" type="body"/>
          </p:nvPr>
        </p:nvSpPr>
        <p:spPr>
          <a:xfrm>
            <a:off x="130380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4" name="Google Shape;104;p14"/>
          <p:cNvSpPr txBox="1"/>
          <p:nvPr>
            <p:ph idx="2" type="body"/>
          </p:nvPr>
        </p:nvSpPr>
        <p:spPr>
          <a:xfrm>
            <a:off x="4903650" y="1990050"/>
            <a:ext cx="34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5" name="Google Shape;105;p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oogle Shape;107;p15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08" name="Google Shape;108;p15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5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0" name="Google Shape;110;p1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1" name="Google Shape;111;p1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16"/>
          <p:cNvGrpSpPr/>
          <p:nvPr/>
        </p:nvGrpSpPr>
        <p:grpSpPr>
          <a:xfrm>
            <a:off x="6866714" y="1255"/>
            <a:ext cx="2267380" cy="2601741"/>
            <a:chOff x="6790514" y="1255"/>
            <a:chExt cx="2267380" cy="2601741"/>
          </a:xfrm>
        </p:grpSpPr>
        <p:grpSp>
          <p:nvGrpSpPr>
            <p:cNvPr id="114" name="Google Shape;114;p16"/>
            <p:cNvGrpSpPr/>
            <p:nvPr/>
          </p:nvGrpSpPr>
          <p:grpSpPr>
            <a:xfrm>
              <a:off x="7067536" y="1255"/>
              <a:ext cx="1990358" cy="1990303"/>
              <a:chOff x="7067536" y="1255"/>
              <a:chExt cx="1990358" cy="1990303"/>
            </a:xfrm>
          </p:grpSpPr>
          <p:sp>
            <p:nvSpPr>
              <p:cNvPr id="115" name="Google Shape;115;p16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16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16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18" name="Google Shape;118;p16"/>
            <p:cNvGrpSpPr/>
            <p:nvPr/>
          </p:nvGrpSpPr>
          <p:grpSpPr>
            <a:xfrm>
              <a:off x="8207126" y="1807997"/>
              <a:ext cx="795000" cy="795000"/>
              <a:chOff x="8207126" y="1807997"/>
              <a:chExt cx="795000" cy="795000"/>
            </a:xfrm>
          </p:grpSpPr>
          <p:sp>
            <p:nvSpPr>
              <p:cNvPr id="119" name="Google Shape;119;p16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16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16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2" name="Google Shape;122;p16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23" name="Google Shape;123;p16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16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25" name="Google Shape;125;p16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1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Google Shape;128;p1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29" name="Google Shape;129;p1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1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1" name="Google Shape;131;p17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2" name="Google Shape;132;p17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33" name="Google Shape;133;p17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4" name="Google Shape;134;p1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18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37" name="Google Shape;137;p1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1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1764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9" name="Google Shape;139;p18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40" name="Google Shape;140;p1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19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43" name="Google Shape;143;p19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44" name="Google Shape;144;p19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19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19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19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48" name="Google Shape;148;p19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49" name="Google Shape;149;p19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19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19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19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19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4" name="Google Shape;154;p19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155" name="Google Shape;155;p19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156;p19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157;p19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158;p19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59" name="Google Shape;159;p19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160" name="Google Shape;160;p19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161;p19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19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3" name="Google Shape;163;p19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164" name="Google Shape;164;p19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19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166;p19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167;p19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168;p19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9" name="Google Shape;169;p19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170" name="Google Shape;170;p19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171;p19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19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19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4" name="Google Shape;174;p19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175" name="Google Shape;175;p19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19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19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78" name="Google Shape;178;p19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179" name="Google Shape;179;p19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19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19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19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19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4" name="Google Shape;184;p19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185" name="Google Shape;185;p19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19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19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19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89" name="Google Shape;189;p19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190" name="Google Shape;190;p19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1" name="Google Shape;191;p19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" name="Google Shape;192;p19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" name="Google Shape;193;p19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4" name="Google Shape;194;p19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195" name="Google Shape;195;p19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19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19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8" name="Google Shape;198;p19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199" name="Google Shape;199;p19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19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19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p19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3" name="Google Shape;203;p19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04" name="Google Shape;204;p19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" name="Google Shape;205;p19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" name="Google Shape;206;p19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7" name="Google Shape;207;p19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08" name="Google Shape;208;p19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09" name="Google Shape;209;p19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0" name="Google Shape;210;p19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1" name="Google Shape;211;p19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212;p19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" name="Google Shape;213;p19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4" name="Google Shape;214;p19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15" name="Google Shape;215;p19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" name="Google Shape;216;p19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" name="Google Shape;217;p19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8" name="Google Shape;218;p19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9" name="Google Shape;219;p19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20" name="Google Shape;220;p19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1" name="Google Shape;221;p19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2" name="Google Shape;222;p19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3" name="Google Shape;223;p19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24" name="Google Shape;224;p19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5" name="Google Shape;225;p19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6" name="Google Shape;226;p19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27" name="Google Shape;227;p19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28" name="Google Shape;228;p19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29" name="Google Shape;229;p19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0" name="Google Shape;230;p19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1" name="Google Shape;231;p19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2" name="Google Shape;232;p19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3" name="Google Shape;233;p19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4" name="Google Shape;234;p19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35" name="Google Shape;235;p19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" name="Google Shape;236;p19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19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p19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39" name="Google Shape;239;p19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40" name="Google Shape;240;p19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1" name="Google Shape;241;p19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2" name="Google Shape;242;p19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3" name="Google Shape;243;p19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44" name="Google Shape;244;p19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p19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p19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7" name="Google Shape;247;p19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19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49" name="Google Shape;249;p19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50" name="Google Shape;250;p19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19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2" name="Google Shape;252;p19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3" name="Google Shape;253;p19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4" name="Google Shape;254;p19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255" name="Google Shape;255;p19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19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19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8" name="Google Shape;258;p19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9" name="Google Shape;259;p19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260" name="Google Shape;260;p19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1" name="Google Shape;261;p19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2" name="Google Shape;262;p19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63" name="Google Shape;263;p19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264" name="Google Shape;264;p19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5" name="Google Shape;265;p19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6" name="Google Shape;266;p19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67" name="Google Shape;267;p19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8627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68" name="Google Shape;268;p19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69" name="Google Shape;269;p19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0" name="Google Shape;270;p1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Maven Pro"/>
              <a:buNone/>
              <a:defRPr b="1" i="0" sz="2800" u="none" cap="none" strike="noStrike">
                <a:solidFill>
                  <a:schemeClr val="dk2"/>
                </a:solidFill>
                <a:latin typeface="Maven Pro"/>
                <a:ea typeface="Maven Pro"/>
                <a:cs typeface="Maven Pro"/>
                <a:sym typeface="Maven Pro"/>
              </a:defRPr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Nunito"/>
              <a:buChar char="●"/>
              <a:defRPr b="0" i="0" sz="13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-2984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-2984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-2984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-2984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-2984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-2984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●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-2984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○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-2984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Nunito"/>
              <a:buChar char="■"/>
              <a:defRPr b="0" i="0" sz="11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www.youtube.com/watch?v=DGERgokxWOs" TargetMode="External"/><Relationship Id="rId4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"/>
          <p:cNvSpPr txBox="1"/>
          <p:nvPr>
            <p:ph type="ctrTitle"/>
          </p:nvPr>
        </p:nvSpPr>
        <p:spPr>
          <a:xfrm>
            <a:off x="212750" y="181075"/>
            <a:ext cx="5517000" cy="208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4800">
                <a:solidFill>
                  <a:srgbClr val="8E7CC3"/>
                </a:solidFill>
              </a:rPr>
              <a:t>RESPECT FOR AUTHORITY</a:t>
            </a:r>
            <a:endParaRPr sz="4800">
              <a:solidFill>
                <a:srgbClr val="8E7CC3"/>
              </a:solidFill>
            </a:endParaRPr>
          </a:p>
        </p:txBody>
      </p:sp>
      <p:pic>
        <p:nvPicPr>
          <p:cNvPr id="278" name="Google Shape;27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72900" y="4048125"/>
            <a:ext cx="4948352" cy="109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"/>
          <p:cNvSpPr txBox="1"/>
          <p:nvPr>
            <p:ph type="title"/>
          </p:nvPr>
        </p:nvSpPr>
        <p:spPr>
          <a:xfrm>
            <a:off x="1159975" y="674775"/>
            <a:ext cx="71742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rgbClr val="8E7CC3"/>
                </a:solidFill>
              </a:rPr>
              <a:t>Definition:</a:t>
            </a:r>
            <a:r>
              <a:rPr lang="en">
                <a:solidFill>
                  <a:schemeClr val="lt1"/>
                </a:solidFill>
              </a:rPr>
              <a:t> 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84" name="Google Shape;284;p2"/>
          <p:cNvSpPr txBox="1"/>
          <p:nvPr>
            <p:ph idx="1" type="body"/>
          </p:nvPr>
        </p:nvSpPr>
        <p:spPr>
          <a:xfrm>
            <a:off x="1303800" y="1380450"/>
            <a:ext cx="70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00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Seguir las normas y expectativas de las personas a cargo</a:t>
            </a:r>
            <a:r>
              <a:rPr lang="en" sz="300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.</a:t>
            </a:r>
            <a:endParaRPr sz="300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</p:txBody>
      </p:sp>
      <p:pic>
        <p:nvPicPr>
          <p:cNvPr id="285" name="Google Shape;28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44250" y="2786575"/>
            <a:ext cx="4255500" cy="22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chemeClr val="lt2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"/>
          <p:cNvSpPr txBox="1"/>
          <p:nvPr>
            <p:ph idx="1" type="body"/>
          </p:nvPr>
        </p:nvSpPr>
        <p:spPr>
          <a:xfrm>
            <a:off x="1303800" y="1990050"/>
            <a:ext cx="7030500" cy="254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300"/>
              <a:buNone/>
            </a:pPr>
            <a:r>
              <a:rPr lang="en" sz="2000">
                <a:solidFill>
                  <a:schemeClr val="lt1"/>
                </a:solidFill>
              </a:rPr>
              <a:t>I</a:t>
            </a:r>
            <a:r>
              <a:rPr lang="en" sz="2000">
                <a:solidFill>
                  <a:schemeClr val="lt1"/>
                </a:solidFill>
                <a:latin typeface="Maven Pro"/>
                <a:ea typeface="Maven Pro"/>
                <a:cs typeface="Maven Pro"/>
                <a:sym typeface="Maven Pro"/>
              </a:rPr>
              <a:t>nsert the District Video Here</a:t>
            </a:r>
            <a:endParaRPr sz="2000">
              <a:solidFill>
                <a:schemeClr val="lt1"/>
              </a:solidFill>
              <a:latin typeface="Maven Pro"/>
              <a:ea typeface="Maven Pro"/>
              <a:cs typeface="Maven Pro"/>
              <a:sym typeface="Maven Pro"/>
            </a:endParaRPr>
          </a:p>
        </p:txBody>
      </p:sp>
      <p:pic>
        <p:nvPicPr>
          <p:cNvPr id="291" name="Google Shape;291;p3" title="May - Respect Authority (Secondary) Spanish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850" y="60100"/>
            <a:ext cx="8930300" cy="502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"/>
          <p:cNvSpPr txBox="1"/>
          <p:nvPr>
            <p:ph type="title"/>
          </p:nvPr>
        </p:nvSpPr>
        <p:spPr>
          <a:xfrm>
            <a:off x="1159975" y="674775"/>
            <a:ext cx="71394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rgbClr val="8E7CC3"/>
                </a:solidFill>
              </a:rPr>
              <a:t>Respect for Authority</a:t>
            </a:r>
            <a:endParaRPr>
              <a:solidFill>
                <a:srgbClr val="8E7CC3"/>
              </a:solidFill>
            </a:endParaRPr>
          </a:p>
        </p:txBody>
      </p:sp>
      <p:sp>
        <p:nvSpPr>
          <p:cNvPr id="297" name="Google Shape;297;p4"/>
          <p:cNvSpPr txBox="1"/>
          <p:nvPr>
            <p:ph idx="1" type="body"/>
          </p:nvPr>
        </p:nvSpPr>
        <p:spPr>
          <a:xfrm>
            <a:off x="854425" y="1522125"/>
            <a:ext cx="8165100" cy="322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" sz="210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Looks Like: Maintaining an open and attentive posture.</a:t>
            </a:r>
            <a:endParaRPr sz="210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rPr lang="en" sz="210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Sounds Like: Appropriate volume, tone and pace of words.</a:t>
            </a:r>
            <a:endParaRPr sz="210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rPr lang="en" sz="210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Feels Like: A sense of security, stability and trust.</a:t>
            </a:r>
            <a:endParaRPr sz="210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</p:txBody>
      </p:sp>
      <p:pic>
        <p:nvPicPr>
          <p:cNvPr id="298" name="Google Shape;29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93975" y="3526250"/>
            <a:ext cx="37719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"/>
          <p:cNvSpPr txBox="1"/>
          <p:nvPr>
            <p:ph type="title"/>
          </p:nvPr>
        </p:nvSpPr>
        <p:spPr>
          <a:xfrm>
            <a:off x="1159975" y="674775"/>
            <a:ext cx="7174200" cy="7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>
                <a:solidFill>
                  <a:srgbClr val="8E7CC3"/>
                </a:solidFill>
              </a:rPr>
              <a:t>Who Are Authority Figures?</a:t>
            </a:r>
            <a:endParaRPr>
              <a:solidFill>
                <a:srgbClr val="8E7CC3"/>
              </a:solidFill>
            </a:endParaRPr>
          </a:p>
        </p:txBody>
      </p:sp>
      <p:sp>
        <p:nvSpPr>
          <p:cNvPr id="304" name="Google Shape;304;p5"/>
          <p:cNvSpPr txBox="1"/>
          <p:nvPr>
            <p:ph idx="1" type="body"/>
          </p:nvPr>
        </p:nvSpPr>
        <p:spPr>
          <a:xfrm>
            <a:off x="1382075" y="1541475"/>
            <a:ext cx="7348800" cy="23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32500" lnSpcReduction="10000"/>
          </a:bodyPr>
          <a:lstStyle/>
          <a:p>
            <a:pPr indent="-377985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8E7CC3"/>
              </a:buClr>
              <a:buSzPct val="99986"/>
              <a:buFont typeface="McLaren"/>
              <a:buChar char="○"/>
            </a:pPr>
            <a:r>
              <a:rPr lang="en" sz="7237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School staff</a:t>
            </a:r>
            <a:endParaRPr sz="7237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9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ct val="99986"/>
              <a:buFont typeface="McLaren"/>
              <a:buChar char="○"/>
            </a:pPr>
            <a:r>
              <a:rPr lang="en" sz="7237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Parents and guardians</a:t>
            </a:r>
            <a:endParaRPr sz="7237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9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ct val="99986"/>
              <a:buFont typeface="McLaren"/>
              <a:buChar char="○"/>
            </a:pPr>
            <a:r>
              <a:rPr lang="en" sz="7237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Law enforcement officers</a:t>
            </a:r>
            <a:endParaRPr sz="7237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9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ct val="99986"/>
              <a:buFont typeface="McLaren"/>
              <a:buChar char="○"/>
            </a:pPr>
            <a:r>
              <a:rPr lang="en" sz="7237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Coaches and mentors</a:t>
            </a:r>
            <a:endParaRPr sz="7237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985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ct val="99986"/>
              <a:buFont typeface="McLaren"/>
              <a:buChar char="○"/>
            </a:pPr>
            <a:r>
              <a:rPr lang="en" sz="7237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Employers and supervisors</a:t>
            </a:r>
            <a:endParaRPr sz="7237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307692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6"/>
          <p:cNvSpPr txBox="1"/>
          <p:nvPr>
            <p:ph type="title"/>
          </p:nvPr>
        </p:nvSpPr>
        <p:spPr>
          <a:xfrm>
            <a:off x="1152175" y="649875"/>
            <a:ext cx="70305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SzPts val="2800"/>
              <a:buNone/>
            </a:pPr>
            <a:r>
              <a:rPr lang="en">
                <a:solidFill>
                  <a:srgbClr val="8E7CC3"/>
                </a:solidFill>
              </a:rPr>
              <a:t>The Role of Authority Figures</a:t>
            </a:r>
            <a:endParaRPr>
              <a:solidFill>
                <a:srgbClr val="8E7CC3"/>
              </a:solidFill>
            </a:endParaRPr>
          </a:p>
        </p:txBody>
      </p:sp>
      <p:sp>
        <p:nvSpPr>
          <p:cNvPr id="310" name="Google Shape;310;p6"/>
          <p:cNvSpPr txBox="1"/>
          <p:nvPr>
            <p:ph idx="1" type="body"/>
          </p:nvPr>
        </p:nvSpPr>
        <p:spPr>
          <a:xfrm>
            <a:off x="1304575" y="1149425"/>
            <a:ext cx="7030500" cy="32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b="1" sz="23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77825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8E7CC3"/>
              </a:buClr>
              <a:buSzPts val="2350"/>
              <a:buFont typeface="McLaren"/>
              <a:buChar char="●"/>
            </a:pPr>
            <a:r>
              <a:rPr lang="en" sz="235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Provide guidance and support</a:t>
            </a:r>
            <a:endParaRPr sz="235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825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350"/>
              <a:buFont typeface="McLaren"/>
              <a:buChar char="●"/>
            </a:pPr>
            <a:r>
              <a:rPr lang="en" sz="235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Ensure safety and order</a:t>
            </a:r>
            <a:endParaRPr sz="235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825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350"/>
              <a:buFont typeface="McLaren"/>
              <a:buChar char="●"/>
            </a:pPr>
            <a:r>
              <a:rPr lang="en" sz="235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Offer knowledge and resources</a:t>
            </a:r>
            <a:endParaRPr sz="235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825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350"/>
              <a:buFont typeface="McLaren"/>
              <a:buChar char="●"/>
            </a:pPr>
            <a:r>
              <a:rPr lang="en" sz="235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Enforce rules and laws</a:t>
            </a:r>
            <a:endParaRPr sz="235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-377825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8E7CC3"/>
              </a:buClr>
              <a:buSzPts val="2350"/>
              <a:buFont typeface="McLaren"/>
              <a:buChar char="●"/>
            </a:pPr>
            <a:r>
              <a:rPr lang="en" sz="2350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Build relationships</a:t>
            </a:r>
            <a:endParaRPr sz="2350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b="1" sz="225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300"/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7"/>
          <p:cNvSpPr txBox="1"/>
          <p:nvPr>
            <p:ph type="title"/>
          </p:nvPr>
        </p:nvSpPr>
        <p:spPr>
          <a:xfrm>
            <a:off x="1193925" y="726075"/>
            <a:ext cx="71412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100358"/>
              <a:buNone/>
            </a:pPr>
            <a:r>
              <a:rPr lang="en" sz="3100">
                <a:solidFill>
                  <a:srgbClr val="8E7CC3"/>
                </a:solidFill>
              </a:rPr>
              <a:t>Quiz - </a:t>
            </a:r>
            <a:endParaRPr sz="3100">
              <a:solidFill>
                <a:srgbClr val="8E7CC3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200"/>
              </a:spcAft>
              <a:buSzPct val="172839"/>
              <a:buNone/>
            </a:pPr>
            <a:r>
              <a:rPr lang="en" sz="1800">
                <a:solidFill>
                  <a:srgbClr val="8E7CC3"/>
                </a:solidFill>
                <a:latin typeface="Arial"/>
                <a:ea typeface="Arial"/>
                <a:cs typeface="Arial"/>
                <a:sym typeface="Arial"/>
              </a:rPr>
              <a:t>Students will use their phones to click on the QR code to complete the quiz. </a:t>
            </a:r>
            <a:endParaRPr sz="1800">
              <a:solidFill>
                <a:srgbClr val="8E7CC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7"/>
          <p:cNvSpPr txBox="1"/>
          <p:nvPr>
            <p:ph idx="1" type="body"/>
          </p:nvPr>
        </p:nvSpPr>
        <p:spPr>
          <a:xfrm>
            <a:off x="1056750" y="1250500"/>
            <a:ext cx="7030500" cy="34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20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 b="1"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300"/>
              <a:buNone/>
            </a:pPr>
            <a:r>
              <a:t/>
            </a:r>
            <a:endParaRPr/>
          </a:p>
        </p:txBody>
      </p:sp>
      <p:pic>
        <p:nvPicPr>
          <p:cNvPr id="317" name="Google Shape;31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87300" y="1792600"/>
            <a:ext cx="3989175" cy="314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8"/>
          <p:cNvSpPr txBox="1"/>
          <p:nvPr/>
        </p:nvSpPr>
        <p:spPr>
          <a:xfrm>
            <a:off x="1227900" y="707300"/>
            <a:ext cx="7808700" cy="15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" sz="2800" u="none" cap="none" strike="noStrike">
                <a:solidFill>
                  <a:srgbClr val="8E7CC3"/>
                </a:solidFill>
                <a:latin typeface="Maven Pro"/>
                <a:ea typeface="Maven Pro"/>
                <a:cs typeface="Maven Pro"/>
                <a:sym typeface="Maven Pro"/>
              </a:rPr>
              <a:t>Reflection:</a:t>
            </a:r>
            <a:endParaRPr b="0" i="0" sz="2800" u="none" cap="none" strike="noStrike">
              <a:solidFill>
                <a:srgbClr val="8E7CC3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" sz="2000" u="none" cap="none" strike="noStrike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Based on the quiz, reflect on how you can practice respectful responses and create/maintain positive relationships with people in authority. </a:t>
            </a:r>
            <a:endParaRPr b="0" i="1" sz="2000" u="none" cap="none" strike="noStrike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chemeClr val="lt1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1" sz="2000" u="none" cap="none" strike="noStrike">
              <a:solidFill>
                <a:schemeClr val="lt1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800" u="none" cap="none" strike="noStrike">
                <a:solidFill>
                  <a:srgbClr val="8E7CC3"/>
                </a:solidFill>
                <a:latin typeface="McLaren"/>
                <a:ea typeface="McLaren"/>
                <a:cs typeface="McLaren"/>
                <a:sym typeface="McLaren"/>
              </a:rPr>
              <a:t>To Go Activity:</a:t>
            </a:r>
            <a:endParaRPr b="0" i="0" sz="2800" u="none" cap="none" strike="noStrike">
              <a:solidFill>
                <a:srgbClr val="8E7CC3"/>
              </a:solidFill>
              <a:latin typeface="McLaren"/>
              <a:ea typeface="McLaren"/>
              <a:cs typeface="McLaren"/>
              <a:sym typeface="McLare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rgbClr val="8E7CC3"/>
                </a:solidFill>
                <a:latin typeface="Nunito"/>
                <a:ea typeface="Nunito"/>
                <a:cs typeface="Nunito"/>
                <a:sym typeface="Nunito"/>
              </a:rPr>
              <a:t>Which area(s) are you going to work on?</a:t>
            </a:r>
            <a:endParaRPr b="1" i="1" sz="2000" u="none" cap="none" strike="noStrike">
              <a:solidFill>
                <a:srgbClr val="8E7CC3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323" name="Google Shape;323;p8"/>
          <p:cNvSpPr txBox="1"/>
          <p:nvPr/>
        </p:nvSpPr>
        <p:spPr>
          <a:xfrm>
            <a:off x="0" y="3810000"/>
            <a:ext cx="90366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" sz="2000" u="none" cap="none" strike="noStrike">
                <a:solidFill>
                  <a:srgbClr val="8E7CC3"/>
                </a:solidFill>
                <a:latin typeface="Oswald"/>
                <a:ea typeface="Oswald"/>
                <a:cs typeface="Oswald"/>
                <a:sym typeface="Oswald"/>
              </a:rPr>
              <a:t>“One of the most sincere forms of respect is </a:t>
            </a:r>
            <a:endParaRPr b="0" i="1" sz="2000" u="none" cap="none" strike="noStrike">
              <a:solidFill>
                <a:srgbClr val="8E7CC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1" lang="en" sz="2000" u="none" cap="none" strike="noStrike">
                <a:solidFill>
                  <a:srgbClr val="8E7CC3"/>
                </a:solidFill>
                <a:latin typeface="Oswald"/>
                <a:ea typeface="Oswald"/>
                <a:cs typeface="Oswald"/>
                <a:sym typeface="Oswald"/>
              </a:rPr>
              <a:t>actually listening to what another has to say.”  </a:t>
            </a:r>
            <a:endParaRPr b="0" i="1" sz="2000" u="none" cap="none" strike="noStrike">
              <a:solidFill>
                <a:srgbClr val="8E7CC3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8E7CC3"/>
                </a:solidFill>
                <a:latin typeface="Oswald"/>
                <a:ea typeface="Oswald"/>
                <a:cs typeface="Oswald"/>
                <a:sym typeface="Oswald"/>
              </a:rPr>
              <a:t>Bryant H. McGill</a:t>
            </a:r>
            <a:endParaRPr b="0" i="0" sz="1400" u="none" cap="none" strike="noStrike">
              <a:solidFill>
                <a:srgbClr val="8E7CC3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100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