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79" d="100"/>
          <a:sy n="79" d="100"/>
        </p:scale>
        <p:origin x="86" y="3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0DB1E-0EBD-2B3E-542E-896BED2028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A6B574-D547-7937-4C96-4004FE7621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0F6DC5-CC6C-B3D2-D851-3B0128A44FFF}"/>
              </a:ext>
            </a:extLst>
          </p:cNvPr>
          <p:cNvSpPr>
            <a:spLocks noGrp="1"/>
          </p:cNvSpPr>
          <p:nvPr>
            <p:ph type="dt" sz="half" idx="10"/>
          </p:nvPr>
        </p:nvSpPr>
        <p:spPr/>
        <p:txBody>
          <a:bodyPr/>
          <a:lstStyle/>
          <a:p>
            <a:fld id="{567E1DD9-AC6F-4345-9FC5-A557CA8C6C5C}" type="datetimeFigureOut">
              <a:rPr lang="en-US" smtClean="0"/>
              <a:t>4/23/2025</a:t>
            </a:fld>
            <a:endParaRPr lang="en-US"/>
          </a:p>
        </p:txBody>
      </p:sp>
      <p:sp>
        <p:nvSpPr>
          <p:cNvPr id="5" name="Footer Placeholder 4">
            <a:extLst>
              <a:ext uri="{FF2B5EF4-FFF2-40B4-BE49-F238E27FC236}">
                <a16:creationId xmlns:a16="http://schemas.microsoft.com/office/drawing/2014/main" id="{F218C8E3-2DB2-DBD1-E346-CEE7EB6B25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82942D-22F4-843D-E89D-C64A7CB857FC}"/>
              </a:ext>
            </a:extLst>
          </p:cNvPr>
          <p:cNvSpPr>
            <a:spLocks noGrp="1"/>
          </p:cNvSpPr>
          <p:nvPr>
            <p:ph type="sldNum" sz="quarter" idx="12"/>
          </p:nvPr>
        </p:nvSpPr>
        <p:spPr/>
        <p:txBody>
          <a:bodyPr/>
          <a:lstStyle/>
          <a:p>
            <a:fld id="{FB1AA47A-A2F9-4C16-AD8A-EE5E4A95AE97}" type="slidenum">
              <a:rPr lang="en-US" smtClean="0"/>
              <a:t>‹#›</a:t>
            </a:fld>
            <a:endParaRPr lang="en-US"/>
          </a:p>
        </p:txBody>
      </p:sp>
    </p:spTree>
    <p:extLst>
      <p:ext uri="{BB962C8B-B14F-4D97-AF65-F5344CB8AC3E}">
        <p14:creationId xmlns:p14="http://schemas.microsoft.com/office/powerpoint/2010/main" val="271151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85C2E-9B5A-711F-2EBE-4A3A6A5C6D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0DF58F-873E-B331-476B-207F074976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ABAE62-217A-D34A-3460-AAE59BFEF4C6}"/>
              </a:ext>
            </a:extLst>
          </p:cNvPr>
          <p:cNvSpPr>
            <a:spLocks noGrp="1"/>
          </p:cNvSpPr>
          <p:nvPr>
            <p:ph type="dt" sz="half" idx="10"/>
          </p:nvPr>
        </p:nvSpPr>
        <p:spPr/>
        <p:txBody>
          <a:bodyPr/>
          <a:lstStyle/>
          <a:p>
            <a:fld id="{567E1DD9-AC6F-4345-9FC5-A557CA8C6C5C}" type="datetimeFigureOut">
              <a:rPr lang="en-US" smtClean="0"/>
              <a:t>4/23/2025</a:t>
            </a:fld>
            <a:endParaRPr lang="en-US"/>
          </a:p>
        </p:txBody>
      </p:sp>
      <p:sp>
        <p:nvSpPr>
          <p:cNvPr id="5" name="Footer Placeholder 4">
            <a:extLst>
              <a:ext uri="{FF2B5EF4-FFF2-40B4-BE49-F238E27FC236}">
                <a16:creationId xmlns:a16="http://schemas.microsoft.com/office/drawing/2014/main" id="{427DBC1B-3C9E-F739-6165-DE361FDC96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A1E5F6-99E1-BEB1-3E9C-D27FAD5FA83F}"/>
              </a:ext>
            </a:extLst>
          </p:cNvPr>
          <p:cNvSpPr>
            <a:spLocks noGrp="1"/>
          </p:cNvSpPr>
          <p:nvPr>
            <p:ph type="sldNum" sz="quarter" idx="12"/>
          </p:nvPr>
        </p:nvSpPr>
        <p:spPr/>
        <p:txBody>
          <a:bodyPr/>
          <a:lstStyle/>
          <a:p>
            <a:fld id="{FB1AA47A-A2F9-4C16-AD8A-EE5E4A95AE97}" type="slidenum">
              <a:rPr lang="en-US" smtClean="0"/>
              <a:t>‹#›</a:t>
            </a:fld>
            <a:endParaRPr lang="en-US"/>
          </a:p>
        </p:txBody>
      </p:sp>
    </p:spTree>
    <p:extLst>
      <p:ext uri="{BB962C8B-B14F-4D97-AF65-F5344CB8AC3E}">
        <p14:creationId xmlns:p14="http://schemas.microsoft.com/office/powerpoint/2010/main" val="519979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3E27E-96AE-6197-4F91-8B7AB77510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D06DEF-0ADB-7E10-D64C-8D8BEB3375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C0312D-A7E2-B6D0-50AC-EA033390AB20}"/>
              </a:ext>
            </a:extLst>
          </p:cNvPr>
          <p:cNvSpPr>
            <a:spLocks noGrp="1"/>
          </p:cNvSpPr>
          <p:nvPr>
            <p:ph type="dt" sz="half" idx="10"/>
          </p:nvPr>
        </p:nvSpPr>
        <p:spPr/>
        <p:txBody>
          <a:bodyPr/>
          <a:lstStyle/>
          <a:p>
            <a:fld id="{567E1DD9-AC6F-4345-9FC5-A557CA8C6C5C}" type="datetimeFigureOut">
              <a:rPr lang="en-US" smtClean="0"/>
              <a:t>4/23/2025</a:t>
            </a:fld>
            <a:endParaRPr lang="en-US"/>
          </a:p>
        </p:txBody>
      </p:sp>
      <p:sp>
        <p:nvSpPr>
          <p:cNvPr id="5" name="Footer Placeholder 4">
            <a:extLst>
              <a:ext uri="{FF2B5EF4-FFF2-40B4-BE49-F238E27FC236}">
                <a16:creationId xmlns:a16="http://schemas.microsoft.com/office/drawing/2014/main" id="{CC1925F5-A189-F260-5F3B-63AD0DA918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152C12-291C-AFF1-2E16-CFA614917E44}"/>
              </a:ext>
            </a:extLst>
          </p:cNvPr>
          <p:cNvSpPr>
            <a:spLocks noGrp="1"/>
          </p:cNvSpPr>
          <p:nvPr>
            <p:ph type="sldNum" sz="quarter" idx="12"/>
          </p:nvPr>
        </p:nvSpPr>
        <p:spPr/>
        <p:txBody>
          <a:bodyPr/>
          <a:lstStyle/>
          <a:p>
            <a:fld id="{FB1AA47A-A2F9-4C16-AD8A-EE5E4A95AE97}" type="slidenum">
              <a:rPr lang="en-US" smtClean="0"/>
              <a:t>‹#›</a:t>
            </a:fld>
            <a:endParaRPr lang="en-US"/>
          </a:p>
        </p:txBody>
      </p:sp>
    </p:spTree>
    <p:extLst>
      <p:ext uri="{BB962C8B-B14F-4D97-AF65-F5344CB8AC3E}">
        <p14:creationId xmlns:p14="http://schemas.microsoft.com/office/powerpoint/2010/main" val="1631069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8D728-FE83-59FD-4444-456ADB8F7A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6FD450-4B59-C020-8AB4-3C1C3B81A0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8782EF-261E-F9C9-0180-6C4A248584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23D3F9-FD5D-6B19-E36B-4F3217C13B62}"/>
              </a:ext>
            </a:extLst>
          </p:cNvPr>
          <p:cNvSpPr>
            <a:spLocks noGrp="1"/>
          </p:cNvSpPr>
          <p:nvPr>
            <p:ph type="dt" sz="half" idx="10"/>
          </p:nvPr>
        </p:nvSpPr>
        <p:spPr/>
        <p:txBody>
          <a:bodyPr/>
          <a:lstStyle/>
          <a:p>
            <a:fld id="{567E1DD9-AC6F-4345-9FC5-A557CA8C6C5C}" type="datetimeFigureOut">
              <a:rPr lang="en-US" smtClean="0"/>
              <a:t>4/23/2025</a:t>
            </a:fld>
            <a:endParaRPr lang="en-US"/>
          </a:p>
        </p:txBody>
      </p:sp>
      <p:sp>
        <p:nvSpPr>
          <p:cNvPr id="6" name="Footer Placeholder 5">
            <a:extLst>
              <a:ext uri="{FF2B5EF4-FFF2-40B4-BE49-F238E27FC236}">
                <a16:creationId xmlns:a16="http://schemas.microsoft.com/office/drawing/2014/main" id="{4E240308-D471-4D8D-89D7-99F7032CC5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2236CF-7EA4-0A57-FFA1-1EFC7702A9D8}"/>
              </a:ext>
            </a:extLst>
          </p:cNvPr>
          <p:cNvSpPr>
            <a:spLocks noGrp="1"/>
          </p:cNvSpPr>
          <p:nvPr>
            <p:ph type="sldNum" sz="quarter" idx="12"/>
          </p:nvPr>
        </p:nvSpPr>
        <p:spPr/>
        <p:txBody>
          <a:bodyPr/>
          <a:lstStyle/>
          <a:p>
            <a:fld id="{FB1AA47A-A2F9-4C16-AD8A-EE5E4A95AE97}" type="slidenum">
              <a:rPr lang="en-US" smtClean="0"/>
              <a:t>‹#›</a:t>
            </a:fld>
            <a:endParaRPr lang="en-US"/>
          </a:p>
        </p:txBody>
      </p:sp>
    </p:spTree>
    <p:extLst>
      <p:ext uri="{BB962C8B-B14F-4D97-AF65-F5344CB8AC3E}">
        <p14:creationId xmlns:p14="http://schemas.microsoft.com/office/powerpoint/2010/main" val="2943773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3D96E-06D3-B0B5-4556-71394E64AB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2D6ADF-4E27-1D44-C4C6-66D935EC54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0BF69E-CE8D-277A-9F90-34E2839F41C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2FA558-44FA-2D1A-2720-41B20F1217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7959DB-CBFB-38EF-4D24-7A1D08CD8F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FB328D-47F8-1641-C58B-A3BB3F3C15C0}"/>
              </a:ext>
            </a:extLst>
          </p:cNvPr>
          <p:cNvSpPr>
            <a:spLocks noGrp="1"/>
          </p:cNvSpPr>
          <p:nvPr>
            <p:ph type="dt" sz="half" idx="10"/>
          </p:nvPr>
        </p:nvSpPr>
        <p:spPr/>
        <p:txBody>
          <a:bodyPr/>
          <a:lstStyle/>
          <a:p>
            <a:fld id="{567E1DD9-AC6F-4345-9FC5-A557CA8C6C5C}" type="datetimeFigureOut">
              <a:rPr lang="en-US" smtClean="0"/>
              <a:t>4/23/2025</a:t>
            </a:fld>
            <a:endParaRPr lang="en-US"/>
          </a:p>
        </p:txBody>
      </p:sp>
      <p:sp>
        <p:nvSpPr>
          <p:cNvPr id="8" name="Footer Placeholder 7">
            <a:extLst>
              <a:ext uri="{FF2B5EF4-FFF2-40B4-BE49-F238E27FC236}">
                <a16:creationId xmlns:a16="http://schemas.microsoft.com/office/drawing/2014/main" id="{A280DCB4-0441-7515-D781-60F1C77A79B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40DEDB-F49A-D3E2-8B66-9FB324216CC5}"/>
              </a:ext>
            </a:extLst>
          </p:cNvPr>
          <p:cNvSpPr>
            <a:spLocks noGrp="1"/>
          </p:cNvSpPr>
          <p:nvPr>
            <p:ph type="sldNum" sz="quarter" idx="12"/>
          </p:nvPr>
        </p:nvSpPr>
        <p:spPr/>
        <p:txBody>
          <a:bodyPr/>
          <a:lstStyle/>
          <a:p>
            <a:fld id="{FB1AA47A-A2F9-4C16-AD8A-EE5E4A95AE97}" type="slidenum">
              <a:rPr lang="en-US" smtClean="0"/>
              <a:t>‹#›</a:t>
            </a:fld>
            <a:endParaRPr lang="en-US"/>
          </a:p>
        </p:txBody>
      </p:sp>
    </p:spTree>
    <p:extLst>
      <p:ext uri="{BB962C8B-B14F-4D97-AF65-F5344CB8AC3E}">
        <p14:creationId xmlns:p14="http://schemas.microsoft.com/office/powerpoint/2010/main" val="190853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E2DBC-65D1-2AC0-A6CC-32FA8290E7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285D6AA-0F68-BD44-EA6A-FB4B052471F2}"/>
              </a:ext>
            </a:extLst>
          </p:cNvPr>
          <p:cNvSpPr>
            <a:spLocks noGrp="1"/>
          </p:cNvSpPr>
          <p:nvPr>
            <p:ph type="dt" sz="half" idx="10"/>
          </p:nvPr>
        </p:nvSpPr>
        <p:spPr/>
        <p:txBody>
          <a:bodyPr/>
          <a:lstStyle/>
          <a:p>
            <a:fld id="{567E1DD9-AC6F-4345-9FC5-A557CA8C6C5C}" type="datetimeFigureOut">
              <a:rPr lang="en-US" smtClean="0"/>
              <a:t>4/23/2025</a:t>
            </a:fld>
            <a:endParaRPr lang="en-US"/>
          </a:p>
        </p:txBody>
      </p:sp>
      <p:sp>
        <p:nvSpPr>
          <p:cNvPr id="4" name="Footer Placeholder 3">
            <a:extLst>
              <a:ext uri="{FF2B5EF4-FFF2-40B4-BE49-F238E27FC236}">
                <a16:creationId xmlns:a16="http://schemas.microsoft.com/office/drawing/2014/main" id="{35DDEF86-0358-8E89-57CC-6F715FAA17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E92D80-5843-646D-1627-8546CAF6EE96}"/>
              </a:ext>
            </a:extLst>
          </p:cNvPr>
          <p:cNvSpPr>
            <a:spLocks noGrp="1"/>
          </p:cNvSpPr>
          <p:nvPr>
            <p:ph type="sldNum" sz="quarter" idx="12"/>
          </p:nvPr>
        </p:nvSpPr>
        <p:spPr/>
        <p:txBody>
          <a:bodyPr/>
          <a:lstStyle/>
          <a:p>
            <a:fld id="{FB1AA47A-A2F9-4C16-AD8A-EE5E4A95AE97}" type="slidenum">
              <a:rPr lang="en-US" smtClean="0"/>
              <a:t>‹#›</a:t>
            </a:fld>
            <a:endParaRPr lang="en-US"/>
          </a:p>
        </p:txBody>
      </p:sp>
    </p:spTree>
    <p:extLst>
      <p:ext uri="{BB962C8B-B14F-4D97-AF65-F5344CB8AC3E}">
        <p14:creationId xmlns:p14="http://schemas.microsoft.com/office/powerpoint/2010/main" val="2612271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44F88A-C6A4-DB62-A766-98A27F237A51}"/>
              </a:ext>
            </a:extLst>
          </p:cNvPr>
          <p:cNvSpPr>
            <a:spLocks noGrp="1"/>
          </p:cNvSpPr>
          <p:nvPr>
            <p:ph type="dt" sz="half" idx="10"/>
          </p:nvPr>
        </p:nvSpPr>
        <p:spPr/>
        <p:txBody>
          <a:bodyPr/>
          <a:lstStyle/>
          <a:p>
            <a:fld id="{567E1DD9-AC6F-4345-9FC5-A557CA8C6C5C}" type="datetimeFigureOut">
              <a:rPr lang="en-US" smtClean="0"/>
              <a:t>4/23/2025</a:t>
            </a:fld>
            <a:endParaRPr lang="en-US"/>
          </a:p>
        </p:txBody>
      </p:sp>
      <p:sp>
        <p:nvSpPr>
          <p:cNvPr id="3" name="Footer Placeholder 2">
            <a:extLst>
              <a:ext uri="{FF2B5EF4-FFF2-40B4-BE49-F238E27FC236}">
                <a16:creationId xmlns:a16="http://schemas.microsoft.com/office/drawing/2014/main" id="{4F4AAF9F-F870-62BF-B977-CFE12E1F7A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D75CC7F-BFD7-7F64-0031-AD1DBAA28E88}"/>
              </a:ext>
            </a:extLst>
          </p:cNvPr>
          <p:cNvSpPr>
            <a:spLocks noGrp="1"/>
          </p:cNvSpPr>
          <p:nvPr>
            <p:ph type="sldNum" sz="quarter" idx="12"/>
          </p:nvPr>
        </p:nvSpPr>
        <p:spPr/>
        <p:txBody>
          <a:bodyPr/>
          <a:lstStyle/>
          <a:p>
            <a:fld id="{FB1AA47A-A2F9-4C16-AD8A-EE5E4A95AE97}" type="slidenum">
              <a:rPr lang="en-US" smtClean="0"/>
              <a:t>‹#›</a:t>
            </a:fld>
            <a:endParaRPr lang="en-US"/>
          </a:p>
        </p:txBody>
      </p:sp>
    </p:spTree>
    <p:extLst>
      <p:ext uri="{BB962C8B-B14F-4D97-AF65-F5344CB8AC3E}">
        <p14:creationId xmlns:p14="http://schemas.microsoft.com/office/powerpoint/2010/main" val="1471893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54CD0-701D-CBDF-46EF-1503467BB5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5802769-A9C3-8E12-2643-35E3A183B7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F8777C-3872-8584-A035-02C67A270B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BD0357-CB2D-6DA1-0837-F6835F664185}"/>
              </a:ext>
            </a:extLst>
          </p:cNvPr>
          <p:cNvSpPr>
            <a:spLocks noGrp="1"/>
          </p:cNvSpPr>
          <p:nvPr>
            <p:ph type="dt" sz="half" idx="10"/>
          </p:nvPr>
        </p:nvSpPr>
        <p:spPr/>
        <p:txBody>
          <a:bodyPr/>
          <a:lstStyle/>
          <a:p>
            <a:fld id="{567E1DD9-AC6F-4345-9FC5-A557CA8C6C5C}" type="datetimeFigureOut">
              <a:rPr lang="en-US" smtClean="0"/>
              <a:t>4/23/2025</a:t>
            </a:fld>
            <a:endParaRPr lang="en-US"/>
          </a:p>
        </p:txBody>
      </p:sp>
      <p:sp>
        <p:nvSpPr>
          <p:cNvPr id="6" name="Footer Placeholder 5">
            <a:extLst>
              <a:ext uri="{FF2B5EF4-FFF2-40B4-BE49-F238E27FC236}">
                <a16:creationId xmlns:a16="http://schemas.microsoft.com/office/drawing/2014/main" id="{3F26622A-A7A7-20E4-FD60-599DBD2B22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84DF86-840C-3748-A660-5DC707460A42}"/>
              </a:ext>
            </a:extLst>
          </p:cNvPr>
          <p:cNvSpPr>
            <a:spLocks noGrp="1"/>
          </p:cNvSpPr>
          <p:nvPr>
            <p:ph type="sldNum" sz="quarter" idx="12"/>
          </p:nvPr>
        </p:nvSpPr>
        <p:spPr/>
        <p:txBody>
          <a:bodyPr/>
          <a:lstStyle/>
          <a:p>
            <a:fld id="{FB1AA47A-A2F9-4C16-AD8A-EE5E4A95AE97}" type="slidenum">
              <a:rPr lang="en-US" smtClean="0"/>
              <a:t>‹#›</a:t>
            </a:fld>
            <a:endParaRPr lang="en-US"/>
          </a:p>
        </p:txBody>
      </p:sp>
    </p:spTree>
    <p:extLst>
      <p:ext uri="{BB962C8B-B14F-4D97-AF65-F5344CB8AC3E}">
        <p14:creationId xmlns:p14="http://schemas.microsoft.com/office/powerpoint/2010/main" val="1163374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B1A11-B25D-622B-C726-DA77ADAB26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72115BB-D4DC-4DD9-21FB-088AB0B9A9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CE780E-DED0-AB22-0F49-99BF8A0234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1B8D65-2327-DA53-E424-DFF77AF07BDD}"/>
              </a:ext>
            </a:extLst>
          </p:cNvPr>
          <p:cNvSpPr>
            <a:spLocks noGrp="1"/>
          </p:cNvSpPr>
          <p:nvPr>
            <p:ph type="dt" sz="half" idx="10"/>
          </p:nvPr>
        </p:nvSpPr>
        <p:spPr/>
        <p:txBody>
          <a:bodyPr/>
          <a:lstStyle/>
          <a:p>
            <a:fld id="{567E1DD9-AC6F-4345-9FC5-A557CA8C6C5C}" type="datetimeFigureOut">
              <a:rPr lang="en-US" smtClean="0"/>
              <a:t>4/23/2025</a:t>
            </a:fld>
            <a:endParaRPr lang="en-US"/>
          </a:p>
        </p:txBody>
      </p:sp>
      <p:sp>
        <p:nvSpPr>
          <p:cNvPr id="6" name="Footer Placeholder 5">
            <a:extLst>
              <a:ext uri="{FF2B5EF4-FFF2-40B4-BE49-F238E27FC236}">
                <a16:creationId xmlns:a16="http://schemas.microsoft.com/office/drawing/2014/main" id="{DEF7BAC3-2F37-63B7-A08D-5A1CE2E20E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C702A1-68A4-3FA4-B64F-E3703F34FF93}"/>
              </a:ext>
            </a:extLst>
          </p:cNvPr>
          <p:cNvSpPr>
            <a:spLocks noGrp="1"/>
          </p:cNvSpPr>
          <p:nvPr>
            <p:ph type="sldNum" sz="quarter" idx="12"/>
          </p:nvPr>
        </p:nvSpPr>
        <p:spPr/>
        <p:txBody>
          <a:bodyPr/>
          <a:lstStyle/>
          <a:p>
            <a:fld id="{FB1AA47A-A2F9-4C16-AD8A-EE5E4A95AE97}" type="slidenum">
              <a:rPr lang="en-US" smtClean="0"/>
              <a:t>‹#›</a:t>
            </a:fld>
            <a:endParaRPr lang="en-US"/>
          </a:p>
        </p:txBody>
      </p:sp>
    </p:spTree>
    <p:extLst>
      <p:ext uri="{BB962C8B-B14F-4D97-AF65-F5344CB8AC3E}">
        <p14:creationId xmlns:p14="http://schemas.microsoft.com/office/powerpoint/2010/main" val="1404114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F94AD-32E9-80EC-CAB3-32D21FDD8C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9975A3B-CF53-5AA5-2369-95B09E5594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C76366-6437-6862-9753-D0DA7AB04B97}"/>
              </a:ext>
            </a:extLst>
          </p:cNvPr>
          <p:cNvSpPr>
            <a:spLocks noGrp="1"/>
          </p:cNvSpPr>
          <p:nvPr>
            <p:ph type="dt" sz="half" idx="10"/>
          </p:nvPr>
        </p:nvSpPr>
        <p:spPr/>
        <p:txBody>
          <a:bodyPr/>
          <a:lstStyle/>
          <a:p>
            <a:fld id="{567E1DD9-AC6F-4345-9FC5-A557CA8C6C5C}" type="datetimeFigureOut">
              <a:rPr lang="en-US" smtClean="0"/>
              <a:t>4/23/2025</a:t>
            </a:fld>
            <a:endParaRPr lang="en-US"/>
          </a:p>
        </p:txBody>
      </p:sp>
      <p:sp>
        <p:nvSpPr>
          <p:cNvPr id="5" name="Footer Placeholder 4">
            <a:extLst>
              <a:ext uri="{FF2B5EF4-FFF2-40B4-BE49-F238E27FC236}">
                <a16:creationId xmlns:a16="http://schemas.microsoft.com/office/drawing/2014/main" id="{F0D4984C-9404-7EA5-F5D6-1F25A652CF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05778D-1380-69D5-E80B-F99AA2F87209}"/>
              </a:ext>
            </a:extLst>
          </p:cNvPr>
          <p:cNvSpPr>
            <a:spLocks noGrp="1"/>
          </p:cNvSpPr>
          <p:nvPr>
            <p:ph type="sldNum" sz="quarter" idx="12"/>
          </p:nvPr>
        </p:nvSpPr>
        <p:spPr/>
        <p:txBody>
          <a:bodyPr/>
          <a:lstStyle/>
          <a:p>
            <a:fld id="{FB1AA47A-A2F9-4C16-AD8A-EE5E4A95AE97}" type="slidenum">
              <a:rPr lang="en-US" smtClean="0"/>
              <a:t>‹#›</a:t>
            </a:fld>
            <a:endParaRPr lang="en-US"/>
          </a:p>
        </p:txBody>
      </p:sp>
    </p:spTree>
    <p:extLst>
      <p:ext uri="{BB962C8B-B14F-4D97-AF65-F5344CB8AC3E}">
        <p14:creationId xmlns:p14="http://schemas.microsoft.com/office/powerpoint/2010/main" val="1902713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E9A95B-99A4-0B71-2BBC-C55E6F4E33D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86D7A4-D7E7-0810-15DB-1C8CD441C5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B06AED-E3B4-7EAE-783D-2283BD32A764}"/>
              </a:ext>
            </a:extLst>
          </p:cNvPr>
          <p:cNvSpPr>
            <a:spLocks noGrp="1"/>
          </p:cNvSpPr>
          <p:nvPr>
            <p:ph type="dt" sz="half" idx="10"/>
          </p:nvPr>
        </p:nvSpPr>
        <p:spPr/>
        <p:txBody>
          <a:bodyPr/>
          <a:lstStyle/>
          <a:p>
            <a:fld id="{567E1DD9-AC6F-4345-9FC5-A557CA8C6C5C}" type="datetimeFigureOut">
              <a:rPr lang="en-US" smtClean="0"/>
              <a:t>4/23/2025</a:t>
            </a:fld>
            <a:endParaRPr lang="en-US"/>
          </a:p>
        </p:txBody>
      </p:sp>
      <p:sp>
        <p:nvSpPr>
          <p:cNvPr id="5" name="Footer Placeholder 4">
            <a:extLst>
              <a:ext uri="{FF2B5EF4-FFF2-40B4-BE49-F238E27FC236}">
                <a16:creationId xmlns:a16="http://schemas.microsoft.com/office/drawing/2014/main" id="{F52BB4DE-FC5C-1B8A-757F-818E6FB7DC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458860-A7ED-6952-3BD2-2998B930EACA}"/>
              </a:ext>
            </a:extLst>
          </p:cNvPr>
          <p:cNvSpPr>
            <a:spLocks noGrp="1"/>
          </p:cNvSpPr>
          <p:nvPr>
            <p:ph type="sldNum" sz="quarter" idx="12"/>
          </p:nvPr>
        </p:nvSpPr>
        <p:spPr/>
        <p:txBody>
          <a:bodyPr/>
          <a:lstStyle/>
          <a:p>
            <a:fld id="{FB1AA47A-A2F9-4C16-AD8A-EE5E4A95AE97}" type="slidenum">
              <a:rPr lang="en-US" smtClean="0"/>
              <a:t>‹#›</a:t>
            </a:fld>
            <a:endParaRPr lang="en-US"/>
          </a:p>
        </p:txBody>
      </p:sp>
    </p:spTree>
    <p:extLst>
      <p:ext uri="{BB962C8B-B14F-4D97-AF65-F5344CB8AC3E}">
        <p14:creationId xmlns:p14="http://schemas.microsoft.com/office/powerpoint/2010/main" val="26326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4A2844-E33A-E9FD-9055-04A9C85C31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5C0036-E92B-71B5-1DF4-CF5698D7AB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795859-F4DF-2353-513C-8790E01D32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67E1DD9-AC6F-4345-9FC5-A557CA8C6C5C}" type="datetimeFigureOut">
              <a:rPr lang="en-US" smtClean="0"/>
              <a:t>4/23/2025</a:t>
            </a:fld>
            <a:endParaRPr lang="en-US"/>
          </a:p>
        </p:txBody>
      </p:sp>
      <p:sp>
        <p:nvSpPr>
          <p:cNvPr id="5" name="Footer Placeholder 4">
            <a:extLst>
              <a:ext uri="{FF2B5EF4-FFF2-40B4-BE49-F238E27FC236}">
                <a16:creationId xmlns:a16="http://schemas.microsoft.com/office/drawing/2014/main" id="{09124005-A6E3-015B-DED8-138B06699A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A08F4D0-1FA2-304D-0AC9-E7E5B3524C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B1AA47A-A2F9-4C16-AD8A-EE5E4A95AE97}" type="slidenum">
              <a:rPr lang="en-US" smtClean="0"/>
              <a:t>‹#›</a:t>
            </a:fld>
            <a:endParaRPr lang="en-US"/>
          </a:p>
        </p:txBody>
      </p:sp>
    </p:spTree>
    <p:extLst>
      <p:ext uri="{BB962C8B-B14F-4D97-AF65-F5344CB8AC3E}">
        <p14:creationId xmlns:p14="http://schemas.microsoft.com/office/powerpoint/2010/main" val="31121196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8AF90-F269-C1F6-E526-62100D1EF43E}"/>
              </a:ext>
            </a:extLst>
          </p:cNvPr>
          <p:cNvSpPr>
            <a:spLocks noGrp="1"/>
          </p:cNvSpPr>
          <p:nvPr>
            <p:ph type="ctrTitle"/>
          </p:nvPr>
        </p:nvSpPr>
        <p:spPr/>
        <p:txBody>
          <a:bodyPr/>
          <a:lstStyle/>
          <a:p>
            <a:r>
              <a:rPr lang="en-US" dirty="0"/>
              <a:t>Local School Financial Management</a:t>
            </a:r>
          </a:p>
        </p:txBody>
      </p:sp>
      <p:sp>
        <p:nvSpPr>
          <p:cNvPr id="3" name="Subtitle 2">
            <a:extLst>
              <a:ext uri="{FF2B5EF4-FFF2-40B4-BE49-F238E27FC236}">
                <a16:creationId xmlns:a16="http://schemas.microsoft.com/office/drawing/2014/main" id="{AD1766E0-B299-E7B5-02FE-8E6258CFA83D}"/>
              </a:ext>
            </a:extLst>
          </p:cNvPr>
          <p:cNvSpPr>
            <a:spLocks noGrp="1"/>
          </p:cNvSpPr>
          <p:nvPr>
            <p:ph type="subTitle" idx="1"/>
          </p:nvPr>
        </p:nvSpPr>
        <p:spPr/>
        <p:txBody>
          <a:bodyPr>
            <a:normAutofit lnSpcReduction="10000"/>
          </a:bodyPr>
          <a:lstStyle/>
          <a:p>
            <a:r>
              <a:rPr lang="en-US" dirty="0"/>
              <a:t>Presented by: Mrs. Quinette Bruno</a:t>
            </a:r>
          </a:p>
          <a:p>
            <a:r>
              <a:rPr lang="en-US" dirty="0"/>
              <a:t>Chief School Financial Officer</a:t>
            </a:r>
          </a:p>
          <a:p>
            <a:r>
              <a:rPr lang="en-US" dirty="0"/>
              <a:t>Dallas County School System</a:t>
            </a:r>
          </a:p>
          <a:p>
            <a:r>
              <a:rPr lang="en-US" dirty="0"/>
              <a:t>April 24, 2025</a:t>
            </a:r>
          </a:p>
        </p:txBody>
      </p:sp>
    </p:spTree>
    <p:extLst>
      <p:ext uri="{BB962C8B-B14F-4D97-AF65-F5344CB8AC3E}">
        <p14:creationId xmlns:p14="http://schemas.microsoft.com/office/powerpoint/2010/main" val="2843773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4853E-62E6-EC3D-7654-86F44ECF06D3}"/>
              </a:ext>
            </a:extLst>
          </p:cNvPr>
          <p:cNvSpPr>
            <a:spLocks noGrp="1"/>
          </p:cNvSpPr>
          <p:nvPr>
            <p:ph type="ctrTitle"/>
          </p:nvPr>
        </p:nvSpPr>
        <p:spPr>
          <a:xfrm>
            <a:off x="1524000" y="1122363"/>
            <a:ext cx="3880757" cy="2387600"/>
          </a:xfrm>
        </p:spPr>
        <p:txBody>
          <a:bodyPr/>
          <a:lstStyle/>
          <a:p>
            <a:r>
              <a:rPr lang="en-US" dirty="0"/>
              <a:t>Objectives</a:t>
            </a:r>
          </a:p>
        </p:txBody>
      </p:sp>
      <p:sp>
        <p:nvSpPr>
          <p:cNvPr id="3" name="Subtitle 2">
            <a:extLst>
              <a:ext uri="{FF2B5EF4-FFF2-40B4-BE49-F238E27FC236}">
                <a16:creationId xmlns:a16="http://schemas.microsoft.com/office/drawing/2014/main" id="{8C1D64A0-72A9-4963-5B7C-50012E22A5A4}"/>
              </a:ext>
            </a:extLst>
          </p:cNvPr>
          <p:cNvSpPr>
            <a:spLocks noGrp="1"/>
          </p:cNvSpPr>
          <p:nvPr>
            <p:ph type="subTitle" idx="1"/>
          </p:nvPr>
        </p:nvSpPr>
        <p:spPr>
          <a:xfrm>
            <a:off x="1524000" y="3602038"/>
            <a:ext cx="3880757" cy="1655762"/>
          </a:xfrm>
        </p:spPr>
        <p:txBody>
          <a:bodyPr/>
          <a:lstStyle/>
          <a:p>
            <a:r>
              <a:rPr lang="en-US" dirty="0"/>
              <a:t>Guidance</a:t>
            </a:r>
          </a:p>
          <a:p>
            <a:r>
              <a:rPr lang="en-US" dirty="0"/>
              <a:t>&amp;</a:t>
            </a:r>
          </a:p>
          <a:p>
            <a:r>
              <a:rPr lang="en-US" dirty="0"/>
              <a:t>Proper Procedures</a:t>
            </a:r>
          </a:p>
        </p:txBody>
      </p:sp>
      <p:pic>
        <p:nvPicPr>
          <p:cNvPr id="5" name="Picture 4">
            <a:extLst>
              <a:ext uri="{FF2B5EF4-FFF2-40B4-BE49-F238E27FC236}">
                <a16:creationId xmlns:a16="http://schemas.microsoft.com/office/drawing/2014/main" id="{116E09B4-4B6D-222E-0313-2B2893211D67}"/>
              </a:ext>
            </a:extLst>
          </p:cNvPr>
          <p:cNvPicPr>
            <a:picLocks noChangeAspect="1"/>
          </p:cNvPicPr>
          <p:nvPr/>
        </p:nvPicPr>
        <p:blipFill>
          <a:blip r:embed="rId2"/>
          <a:stretch>
            <a:fillRect/>
          </a:stretch>
        </p:blipFill>
        <p:spPr>
          <a:xfrm>
            <a:off x="5620475" y="1017701"/>
            <a:ext cx="6106866" cy="4984523"/>
          </a:xfrm>
          <a:prstGeom prst="rect">
            <a:avLst/>
          </a:prstGeom>
        </p:spPr>
      </p:pic>
    </p:spTree>
    <p:extLst>
      <p:ext uri="{BB962C8B-B14F-4D97-AF65-F5344CB8AC3E}">
        <p14:creationId xmlns:p14="http://schemas.microsoft.com/office/powerpoint/2010/main" val="1943405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BB309-18C6-AEFA-B727-0A6E7B713B27}"/>
              </a:ext>
            </a:extLst>
          </p:cNvPr>
          <p:cNvSpPr>
            <a:spLocks noGrp="1"/>
          </p:cNvSpPr>
          <p:nvPr>
            <p:ph type="ctrTitle"/>
          </p:nvPr>
        </p:nvSpPr>
        <p:spPr/>
        <p:txBody>
          <a:bodyPr>
            <a:normAutofit/>
          </a:bodyPr>
          <a:lstStyle/>
          <a:p>
            <a:r>
              <a:rPr lang="en-US" sz="3500" dirty="0"/>
              <a:t>Refer to the Financial Procedures for Local Schools, as approved by the Alabama Department of Education in June 2010. </a:t>
            </a:r>
          </a:p>
        </p:txBody>
      </p:sp>
      <p:sp>
        <p:nvSpPr>
          <p:cNvPr id="3" name="Subtitle 2">
            <a:extLst>
              <a:ext uri="{FF2B5EF4-FFF2-40B4-BE49-F238E27FC236}">
                <a16:creationId xmlns:a16="http://schemas.microsoft.com/office/drawing/2014/main" id="{67F9A1FC-9F15-F8F3-4171-2577C1366F0B}"/>
              </a:ext>
            </a:extLst>
          </p:cNvPr>
          <p:cNvSpPr>
            <a:spLocks noGrp="1"/>
          </p:cNvSpPr>
          <p:nvPr>
            <p:ph type="subTitle" idx="1"/>
          </p:nvPr>
        </p:nvSpPr>
        <p:spPr/>
        <p:txBody>
          <a:bodyPr>
            <a:normAutofit fontScale="92500" lnSpcReduction="10000"/>
          </a:bodyPr>
          <a:lstStyle/>
          <a:p>
            <a:r>
              <a:rPr lang="en-US" dirty="0"/>
              <a:t>These procedures address the financial management of local school funds and include guidance on field trips, school fees, academic incentives, school income, school related organizations, live work projects, fund raising and receipting school funds. </a:t>
            </a:r>
          </a:p>
          <a:p>
            <a:r>
              <a:rPr lang="en-US" dirty="0"/>
              <a:t>Available for download on the State Department od Education’s website.</a:t>
            </a:r>
          </a:p>
        </p:txBody>
      </p:sp>
    </p:spTree>
    <p:extLst>
      <p:ext uri="{BB962C8B-B14F-4D97-AF65-F5344CB8AC3E}">
        <p14:creationId xmlns:p14="http://schemas.microsoft.com/office/powerpoint/2010/main" val="2082654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BC97D-FCED-EAF1-A7CE-D874D99B8EF7}"/>
              </a:ext>
            </a:extLst>
          </p:cNvPr>
          <p:cNvSpPr>
            <a:spLocks noGrp="1"/>
          </p:cNvSpPr>
          <p:nvPr>
            <p:ph type="title"/>
          </p:nvPr>
        </p:nvSpPr>
        <p:spPr/>
        <p:txBody>
          <a:bodyPr>
            <a:noAutofit/>
          </a:bodyPr>
          <a:lstStyle/>
          <a:p>
            <a:r>
              <a:rPr lang="en-US" sz="3500" dirty="0"/>
              <a:t>https://www.alabamaachieves.org/wp-content/uploads/2021/07/Local-School-Financial-Procedures.pdf</a:t>
            </a:r>
          </a:p>
        </p:txBody>
      </p:sp>
      <p:pic>
        <p:nvPicPr>
          <p:cNvPr id="5" name="Content Placeholder 4">
            <a:extLst>
              <a:ext uri="{FF2B5EF4-FFF2-40B4-BE49-F238E27FC236}">
                <a16:creationId xmlns:a16="http://schemas.microsoft.com/office/drawing/2014/main" id="{91106DBA-8073-17E8-4819-50F485D1B673}"/>
              </a:ext>
            </a:extLst>
          </p:cNvPr>
          <p:cNvPicPr>
            <a:picLocks noGrp="1" noChangeAspect="1"/>
          </p:cNvPicPr>
          <p:nvPr>
            <p:ph idx="1"/>
          </p:nvPr>
        </p:nvPicPr>
        <p:blipFill>
          <a:blip r:embed="rId2"/>
          <a:stretch>
            <a:fillRect/>
          </a:stretch>
        </p:blipFill>
        <p:spPr>
          <a:xfrm>
            <a:off x="4694394" y="1825625"/>
            <a:ext cx="2803212" cy="4351338"/>
          </a:xfrm>
        </p:spPr>
      </p:pic>
    </p:spTree>
    <p:extLst>
      <p:ext uri="{BB962C8B-B14F-4D97-AF65-F5344CB8AC3E}">
        <p14:creationId xmlns:p14="http://schemas.microsoft.com/office/powerpoint/2010/main" val="1042099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85324-E8F0-F4A0-AEEE-1D00E3E603CF}"/>
              </a:ext>
            </a:extLst>
          </p:cNvPr>
          <p:cNvSpPr>
            <a:spLocks noGrp="1"/>
          </p:cNvSpPr>
          <p:nvPr>
            <p:ph type="title"/>
          </p:nvPr>
        </p:nvSpPr>
        <p:spPr>
          <a:xfrm>
            <a:off x="1148443" y="489857"/>
            <a:ext cx="10515600" cy="1714500"/>
          </a:xfrm>
        </p:spPr>
        <p:txBody>
          <a:bodyPr>
            <a:normAutofit fontScale="90000"/>
          </a:bodyPr>
          <a:lstStyle/>
          <a:p>
            <a:r>
              <a:rPr lang="en-US" dirty="0"/>
              <a:t>FINANCIAL PROCEDURES FOR LOCAL SCHOOLS</a:t>
            </a:r>
          </a:p>
        </p:txBody>
      </p:sp>
      <p:sp>
        <p:nvSpPr>
          <p:cNvPr id="3" name="Text Placeholder 2">
            <a:extLst>
              <a:ext uri="{FF2B5EF4-FFF2-40B4-BE49-F238E27FC236}">
                <a16:creationId xmlns:a16="http://schemas.microsoft.com/office/drawing/2014/main" id="{E2147B44-82BE-F38C-FCF2-E0C41F4CDFE8}"/>
              </a:ext>
            </a:extLst>
          </p:cNvPr>
          <p:cNvSpPr>
            <a:spLocks noGrp="1"/>
          </p:cNvSpPr>
          <p:nvPr>
            <p:ph type="body" idx="1"/>
          </p:nvPr>
        </p:nvSpPr>
        <p:spPr>
          <a:xfrm>
            <a:off x="831850" y="2367643"/>
            <a:ext cx="10515600" cy="3722008"/>
          </a:xfrm>
        </p:spPr>
        <p:txBody>
          <a:bodyPr>
            <a:normAutofit/>
          </a:bodyPr>
          <a:lstStyle/>
          <a:p>
            <a:r>
              <a:rPr lang="en-US" dirty="0">
                <a:solidFill>
                  <a:schemeClr val="tx1"/>
                </a:solidFill>
              </a:rPr>
              <a:t>The position of Principal carries with it the full responsibility for all financial matters relating to the school. It is imperative that the Principal gives his or her personal attention to the collection, expending, documenting, recording, and overall supervision of everything relating to the financial affairs of the school. The Principal has the responsibility for collecting and disbursing all monies in a manner approved by the local board of education and in accordance with generally accepted accounting principles and procedures. Your purpose as a bookkeeper/secretary is very important when it comes enforcing internal controls at the local schools.</a:t>
            </a:r>
          </a:p>
        </p:txBody>
      </p:sp>
    </p:spTree>
    <p:extLst>
      <p:ext uri="{BB962C8B-B14F-4D97-AF65-F5344CB8AC3E}">
        <p14:creationId xmlns:p14="http://schemas.microsoft.com/office/powerpoint/2010/main" val="2764690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44DA2-337A-FD62-EF2F-6DC8D18AAF70}"/>
              </a:ext>
            </a:extLst>
          </p:cNvPr>
          <p:cNvSpPr>
            <a:spLocks noGrp="1"/>
          </p:cNvSpPr>
          <p:nvPr>
            <p:ph type="title"/>
          </p:nvPr>
        </p:nvSpPr>
        <p:spPr>
          <a:xfrm>
            <a:off x="831850" y="272823"/>
            <a:ext cx="10515600" cy="1964191"/>
          </a:xfrm>
        </p:spPr>
        <p:txBody>
          <a:bodyPr/>
          <a:lstStyle/>
          <a:p>
            <a:r>
              <a:rPr lang="en-US" dirty="0"/>
              <a:t>FINANCIAL PROCEDURES FOR LOCAL SCHOOLS</a:t>
            </a:r>
          </a:p>
        </p:txBody>
      </p:sp>
      <p:sp>
        <p:nvSpPr>
          <p:cNvPr id="3" name="Text Placeholder 2">
            <a:extLst>
              <a:ext uri="{FF2B5EF4-FFF2-40B4-BE49-F238E27FC236}">
                <a16:creationId xmlns:a16="http://schemas.microsoft.com/office/drawing/2014/main" id="{07C68AF7-92C9-FB3F-7FDF-E1F78E34D699}"/>
              </a:ext>
            </a:extLst>
          </p:cNvPr>
          <p:cNvSpPr>
            <a:spLocks noGrp="1"/>
          </p:cNvSpPr>
          <p:nvPr>
            <p:ph type="body" idx="1"/>
          </p:nvPr>
        </p:nvSpPr>
        <p:spPr>
          <a:xfrm>
            <a:off x="831850" y="2073729"/>
            <a:ext cx="10515600" cy="4511448"/>
          </a:xfrm>
        </p:spPr>
        <p:txBody>
          <a:bodyPr>
            <a:normAutofit fontScale="85000" lnSpcReduction="20000"/>
          </a:bodyPr>
          <a:lstStyle/>
          <a:p>
            <a:r>
              <a:rPr lang="en-US" dirty="0">
                <a:solidFill>
                  <a:schemeClr val="tx1"/>
                </a:solidFill>
              </a:rPr>
              <a:t>The following are some general rules regarding the financial affairs of the schools. These rules, as well as the accompanying procedures and policies will be subject to audit.</a:t>
            </a:r>
          </a:p>
          <a:p>
            <a:r>
              <a:rPr lang="en-US" dirty="0">
                <a:solidFill>
                  <a:schemeClr val="tx1"/>
                </a:solidFill>
              </a:rPr>
              <a:t>(1)School funds will be receipted and deposited in the school account on a timely basis.</a:t>
            </a:r>
          </a:p>
          <a:p>
            <a:r>
              <a:rPr lang="en-US" dirty="0">
                <a:solidFill>
                  <a:schemeClr val="tx1"/>
                </a:solidFill>
              </a:rPr>
              <a:t> (2)Expenditures will be paid by check and supported by proper documentation. </a:t>
            </a:r>
          </a:p>
          <a:p>
            <a:r>
              <a:rPr lang="en-US" dirty="0">
                <a:solidFill>
                  <a:schemeClr val="tx1"/>
                </a:solidFill>
              </a:rPr>
              <a:t>(3)Purchases will be approved by the Principal (with a signed purchase order when required) before the purchase is made. </a:t>
            </a:r>
          </a:p>
          <a:p>
            <a:r>
              <a:rPr lang="en-US" dirty="0">
                <a:solidFill>
                  <a:schemeClr val="tx1"/>
                </a:solidFill>
              </a:rPr>
              <a:t>(4)Accounting records will be posted daily. </a:t>
            </a:r>
          </a:p>
          <a:p>
            <a:r>
              <a:rPr lang="en-US" dirty="0">
                <a:solidFill>
                  <a:schemeClr val="tx1"/>
                </a:solidFill>
              </a:rPr>
              <a:t>(5)Bank statements will be reconciled monthly. </a:t>
            </a:r>
          </a:p>
          <a:p>
            <a:r>
              <a:rPr lang="en-US" dirty="0">
                <a:solidFill>
                  <a:schemeClr val="tx1"/>
                </a:solidFill>
              </a:rPr>
              <a:t>(6)Monthly financial reports reflecting accurate balances and activities of the accounts of the school will be reviewed and approved by the principal. The Principal must be familiar with all local school financial policies so that he or she will not permit practices contrary to the policies. </a:t>
            </a:r>
          </a:p>
          <a:p>
            <a:r>
              <a:rPr lang="en-US" dirty="0">
                <a:solidFill>
                  <a:schemeClr val="tx1"/>
                </a:solidFill>
              </a:rPr>
              <a:t>The Principal is directly responsible in the handling of monies received at the school. It is the ultimate responsibility of the Principal for any shortages resulting from the failure to follow, or to require others to follow, the financial procedures for the handling of school monies.</a:t>
            </a:r>
          </a:p>
        </p:txBody>
      </p:sp>
    </p:spTree>
    <p:extLst>
      <p:ext uri="{BB962C8B-B14F-4D97-AF65-F5344CB8AC3E}">
        <p14:creationId xmlns:p14="http://schemas.microsoft.com/office/powerpoint/2010/main" val="3644117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ED1B8-2691-2DCD-B9EE-68027CE50B93}"/>
              </a:ext>
            </a:extLst>
          </p:cNvPr>
          <p:cNvSpPr>
            <a:spLocks noGrp="1"/>
          </p:cNvSpPr>
          <p:nvPr>
            <p:ph type="ctrTitle"/>
          </p:nvPr>
        </p:nvSpPr>
        <p:spPr>
          <a:xfrm>
            <a:off x="1524000" y="408214"/>
            <a:ext cx="9144000" cy="1713820"/>
          </a:xfrm>
        </p:spPr>
        <p:txBody>
          <a:bodyPr>
            <a:normAutofit fontScale="90000"/>
          </a:bodyPr>
          <a:lstStyle/>
          <a:p>
            <a:r>
              <a:rPr lang="en-US" dirty="0"/>
              <a:t>PROPER PROCEDURES RECEIPTING</a:t>
            </a:r>
          </a:p>
        </p:txBody>
      </p:sp>
      <p:sp>
        <p:nvSpPr>
          <p:cNvPr id="3" name="Subtitle 2">
            <a:extLst>
              <a:ext uri="{FF2B5EF4-FFF2-40B4-BE49-F238E27FC236}">
                <a16:creationId xmlns:a16="http://schemas.microsoft.com/office/drawing/2014/main" id="{7FC7B05C-BB98-9786-E4A2-B8F2683BC808}"/>
              </a:ext>
            </a:extLst>
          </p:cNvPr>
          <p:cNvSpPr>
            <a:spLocks noGrp="1"/>
          </p:cNvSpPr>
          <p:nvPr>
            <p:ph type="subTitle" idx="1"/>
          </p:nvPr>
        </p:nvSpPr>
        <p:spPr>
          <a:xfrm>
            <a:off x="1524000" y="2302329"/>
            <a:ext cx="9144000" cy="4016827"/>
          </a:xfrm>
          <a:solidFill>
            <a:schemeClr val="tx2">
              <a:lumMod val="25000"/>
              <a:lumOff val="75000"/>
            </a:schemeClr>
          </a:solidFill>
        </p:spPr>
        <p:txBody>
          <a:bodyPr>
            <a:normAutofit/>
          </a:bodyPr>
          <a:lstStyle/>
          <a:p>
            <a:r>
              <a:rPr lang="en-US" dirty="0"/>
              <a:t>▪Receipts should be issued for ALL money received. </a:t>
            </a:r>
          </a:p>
          <a:p>
            <a:r>
              <a:rPr lang="en-US" dirty="0"/>
              <a:t>▪Receipts should indicate if amounts are “cash” or “check” </a:t>
            </a:r>
          </a:p>
          <a:p>
            <a:r>
              <a:rPr lang="en-US" dirty="0"/>
              <a:t>▪Teacher receipts/forms should not be pre-signed. </a:t>
            </a:r>
          </a:p>
          <a:p>
            <a:r>
              <a:rPr lang="en-US" dirty="0"/>
              <a:t>▪Teacher receipts must contain an original signature of the person receiving the funds – no signature stamps.</a:t>
            </a:r>
          </a:p>
        </p:txBody>
      </p:sp>
    </p:spTree>
    <p:extLst>
      <p:ext uri="{BB962C8B-B14F-4D97-AF65-F5344CB8AC3E}">
        <p14:creationId xmlns:p14="http://schemas.microsoft.com/office/powerpoint/2010/main" val="154307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5D46F-55EF-ED9A-80B9-ACA90844C2F7}"/>
              </a:ext>
            </a:extLst>
          </p:cNvPr>
          <p:cNvSpPr>
            <a:spLocks noGrp="1"/>
          </p:cNvSpPr>
          <p:nvPr>
            <p:ph type="ctrTitle"/>
          </p:nvPr>
        </p:nvSpPr>
        <p:spPr>
          <a:xfrm>
            <a:off x="1524000" y="506186"/>
            <a:ext cx="9144000" cy="1664834"/>
          </a:xfrm>
        </p:spPr>
        <p:txBody>
          <a:bodyPr>
            <a:normAutofit fontScale="90000"/>
          </a:bodyPr>
          <a:lstStyle/>
          <a:p>
            <a:r>
              <a:rPr lang="en-US" dirty="0"/>
              <a:t>PROPER PROCEDURES RECEIPTING</a:t>
            </a:r>
          </a:p>
        </p:txBody>
      </p:sp>
      <p:sp>
        <p:nvSpPr>
          <p:cNvPr id="3" name="Subtitle 2">
            <a:extLst>
              <a:ext uri="{FF2B5EF4-FFF2-40B4-BE49-F238E27FC236}">
                <a16:creationId xmlns:a16="http://schemas.microsoft.com/office/drawing/2014/main" id="{47D278A8-40B6-7C5F-7DB1-6AE1E39CCBD8}"/>
              </a:ext>
            </a:extLst>
          </p:cNvPr>
          <p:cNvSpPr>
            <a:spLocks noGrp="1"/>
          </p:cNvSpPr>
          <p:nvPr>
            <p:ph type="subTitle" idx="1"/>
          </p:nvPr>
        </p:nvSpPr>
        <p:spPr>
          <a:xfrm>
            <a:off x="1524000" y="2171020"/>
            <a:ext cx="9144000" cy="4180794"/>
          </a:xfrm>
        </p:spPr>
        <p:txBody>
          <a:bodyPr>
            <a:normAutofit/>
          </a:bodyPr>
          <a:lstStyle/>
          <a:p>
            <a:pPr marL="342900" indent="-342900">
              <a:buFont typeface="Arial" panose="020B0604020202020204" pitchFamily="34" charset="0"/>
              <a:buChar char="•"/>
            </a:pPr>
            <a:r>
              <a:rPr lang="en-US" dirty="0"/>
              <a:t> Voided receipts must be retained in the receipt book. </a:t>
            </a:r>
          </a:p>
          <a:p>
            <a:pPr marL="342900" indent="-342900">
              <a:buFont typeface="Arial" panose="020B0604020202020204" pitchFamily="34" charset="0"/>
              <a:buChar char="•"/>
            </a:pPr>
            <a:r>
              <a:rPr lang="en-US" dirty="0"/>
              <a:t>Do not use correction fluid or erase mistakes. </a:t>
            </a:r>
          </a:p>
          <a:p>
            <a:pPr marL="342900" indent="-342900">
              <a:buFont typeface="Arial" panose="020B0604020202020204" pitchFamily="34" charset="0"/>
              <a:buChar char="•"/>
            </a:pPr>
            <a:r>
              <a:rPr lang="en-US" dirty="0"/>
              <a:t>Secure funds received at all times.</a:t>
            </a:r>
          </a:p>
          <a:p>
            <a:pPr marL="342900" indent="-342900">
              <a:buFont typeface="Arial" panose="020B0604020202020204" pitchFamily="34" charset="0"/>
              <a:buChar char="•"/>
            </a:pPr>
            <a:r>
              <a:rPr lang="en-US" dirty="0"/>
              <a:t>  Teachers should never leave money in a classroom.</a:t>
            </a:r>
          </a:p>
          <a:p>
            <a:pPr marL="342900" indent="-342900">
              <a:buFont typeface="Arial" panose="020B0604020202020204" pitchFamily="34" charset="0"/>
              <a:buChar char="•"/>
            </a:pPr>
            <a:r>
              <a:rPr lang="en-US" dirty="0"/>
              <a:t>  A teacher should never take money home or off school grounds. </a:t>
            </a:r>
          </a:p>
          <a:p>
            <a:pPr marL="342900" indent="-342900">
              <a:buFont typeface="Arial" panose="020B0604020202020204" pitchFamily="34" charset="0"/>
              <a:buChar char="•"/>
            </a:pPr>
            <a:r>
              <a:rPr lang="en-US" dirty="0"/>
              <a:t> Do not cash checks with funds received.  </a:t>
            </a:r>
          </a:p>
          <a:p>
            <a:r>
              <a:rPr lang="en-US" dirty="0"/>
              <a:t>This applies to athletic events as well!</a:t>
            </a:r>
          </a:p>
        </p:txBody>
      </p:sp>
    </p:spTree>
    <p:extLst>
      <p:ext uri="{BB962C8B-B14F-4D97-AF65-F5344CB8AC3E}">
        <p14:creationId xmlns:p14="http://schemas.microsoft.com/office/powerpoint/2010/main" val="1620162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7D0AA-F8B8-312B-945A-74B28D35CA0C}"/>
              </a:ext>
            </a:extLst>
          </p:cNvPr>
          <p:cNvSpPr>
            <a:spLocks noGrp="1"/>
          </p:cNvSpPr>
          <p:nvPr>
            <p:ph type="ctrTitle"/>
          </p:nvPr>
        </p:nvSpPr>
        <p:spPr>
          <a:xfrm>
            <a:off x="1524000" y="503777"/>
            <a:ext cx="9144000" cy="1350423"/>
          </a:xfrm>
          <a:solidFill>
            <a:schemeClr val="accent4">
              <a:lumMod val="20000"/>
              <a:lumOff val="80000"/>
            </a:schemeClr>
          </a:solidFill>
        </p:spPr>
        <p:txBody>
          <a:bodyPr/>
          <a:lstStyle/>
          <a:p>
            <a:r>
              <a:rPr lang="en-US" dirty="0"/>
              <a:t>DONATIONS</a:t>
            </a:r>
          </a:p>
        </p:txBody>
      </p:sp>
      <p:sp>
        <p:nvSpPr>
          <p:cNvPr id="3" name="Subtitle 2">
            <a:extLst>
              <a:ext uri="{FF2B5EF4-FFF2-40B4-BE49-F238E27FC236}">
                <a16:creationId xmlns:a16="http://schemas.microsoft.com/office/drawing/2014/main" id="{1EC3D1B4-94AA-16EA-5E91-780429C4053C}"/>
              </a:ext>
            </a:extLst>
          </p:cNvPr>
          <p:cNvSpPr>
            <a:spLocks noGrp="1"/>
          </p:cNvSpPr>
          <p:nvPr>
            <p:ph type="subTitle" idx="1"/>
          </p:nvPr>
        </p:nvSpPr>
        <p:spPr>
          <a:xfrm>
            <a:off x="1524000" y="2568102"/>
            <a:ext cx="9144000" cy="2689698"/>
          </a:xfrm>
        </p:spPr>
        <p:txBody>
          <a:bodyPr/>
          <a:lstStyle/>
          <a:p>
            <a:r>
              <a:rPr lang="en-US" dirty="0"/>
              <a:t> All donations are considered to be public funds unless a donor specifies funds are to be used for a specific purpose. </a:t>
            </a:r>
          </a:p>
          <a:p>
            <a:r>
              <a:rPr lang="en-US" dirty="0"/>
              <a:t>Donations should be receipted in same manner as any other school funds.</a:t>
            </a:r>
          </a:p>
        </p:txBody>
      </p:sp>
    </p:spTree>
    <p:extLst>
      <p:ext uri="{BB962C8B-B14F-4D97-AF65-F5344CB8AC3E}">
        <p14:creationId xmlns:p14="http://schemas.microsoft.com/office/powerpoint/2010/main" val="2831226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D5429-6871-FA00-B42C-6318039C0C8D}"/>
              </a:ext>
            </a:extLst>
          </p:cNvPr>
          <p:cNvSpPr>
            <a:spLocks noGrp="1"/>
          </p:cNvSpPr>
          <p:nvPr>
            <p:ph type="ctrTitle"/>
          </p:nvPr>
        </p:nvSpPr>
        <p:spPr/>
        <p:txBody>
          <a:bodyPr/>
          <a:lstStyle/>
          <a:p>
            <a:r>
              <a:rPr lang="en-US" dirty="0"/>
              <a:t>VENDING</a:t>
            </a:r>
          </a:p>
        </p:txBody>
      </p:sp>
      <p:sp>
        <p:nvSpPr>
          <p:cNvPr id="3" name="Subtitle 2">
            <a:extLst>
              <a:ext uri="{FF2B5EF4-FFF2-40B4-BE49-F238E27FC236}">
                <a16:creationId xmlns:a16="http://schemas.microsoft.com/office/drawing/2014/main" id="{656CDC3D-4272-135E-A965-97E618EA8A5B}"/>
              </a:ext>
            </a:extLst>
          </p:cNvPr>
          <p:cNvSpPr>
            <a:spLocks noGrp="1"/>
          </p:cNvSpPr>
          <p:nvPr>
            <p:ph type="subTitle" idx="1"/>
          </p:nvPr>
        </p:nvSpPr>
        <p:spPr/>
        <p:txBody>
          <a:bodyPr>
            <a:normAutofit fontScale="92500"/>
          </a:bodyPr>
          <a:lstStyle/>
          <a:p>
            <a:r>
              <a:rPr lang="en-US" dirty="0"/>
              <a:t> All monies derived from soda and snack vending machines located on school property are considered to be “public” money. </a:t>
            </a:r>
          </a:p>
          <a:p>
            <a:r>
              <a:rPr lang="en-US" dirty="0"/>
              <a:t> The Principal should periodically review the concession profits or losses to determine if profit margin is reasonable or if any problems may exist.</a:t>
            </a:r>
          </a:p>
        </p:txBody>
      </p:sp>
    </p:spTree>
    <p:extLst>
      <p:ext uri="{BB962C8B-B14F-4D97-AF65-F5344CB8AC3E}">
        <p14:creationId xmlns:p14="http://schemas.microsoft.com/office/powerpoint/2010/main" val="1727032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4C098-5C38-BA8A-3D29-1065584B720C}"/>
              </a:ext>
            </a:extLst>
          </p:cNvPr>
          <p:cNvSpPr>
            <a:spLocks noGrp="1"/>
          </p:cNvSpPr>
          <p:nvPr>
            <p:ph type="ctrTitle"/>
          </p:nvPr>
        </p:nvSpPr>
        <p:spPr>
          <a:xfrm>
            <a:off x="1524000" y="662214"/>
            <a:ext cx="9144000" cy="1060677"/>
          </a:xfrm>
        </p:spPr>
        <p:txBody>
          <a:bodyPr/>
          <a:lstStyle/>
          <a:p>
            <a:r>
              <a:rPr lang="en-US" dirty="0"/>
              <a:t>CONCESSIONS</a:t>
            </a:r>
          </a:p>
        </p:txBody>
      </p:sp>
      <p:sp>
        <p:nvSpPr>
          <p:cNvPr id="3" name="Subtitle 2">
            <a:extLst>
              <a:ext uri="{FF2B5EF4-FFF2-40B4-BE49-F238E27FC236}">
                <a16:creationId xmlns:a16="http://schemas.microsoft.com/office/drawing/2014/main" id="{38BD1860-2DED-FFD3-C3C5-C104E7759338}"/>
              </a:ext>
            </a:extLst>
          </p:cNvPr>
          <p:cNvSpPr>
            <a:spLocks noGrp="1"/>
          </p:cNvSpPr>
          <p:nvPr>
            <p:ph type="subTitle" idx="1"/>
          </p:nvPr>
        </p:nvSpPr>
        <p:spPr>
          <a:xfrm>
            <a:off x="1524000" y="2188029"/>
            <a:ext cx="9144000" cy="4261757"/>
          </a:xfrm>
        </p:spPr>
        <p:txBody>
          <a:bodyPr>
            <a:normAutofit/>
          </a:bodyPr>
          <a:lstStyle/>
          <a:p>
            <a:pPr marL="342900" indent="-342900">
              <a:buFont typeface="Arial" panose="020B0604020202020204" pitchFamily="34" charset="0"/>
              <a:buChar char="•"/>
            </a:pPr>
            <a:r>
              <a:rPr lang="en-US" dirty="0"/>
              <a:t>Concessions include </a:t>
            </a:r>
          </a:p>
          <a:p>
            <a:pPr marL="342900" indent="-342900">
              <a:buFont typeface="Arial" panose="020B0604020202020204" pitchFamily="34" charset="0"/>
              <a:buChar char="•"/>
            </a:pPr>
            <a:r>
              <a:rPr lang="en-US" dirty="0"/>
              <a:t> event concessions (sold at athletic events, plays, pageants, etc.)</a:t>
            </a:r>
          </a:p>
          <a:p>
            <a:pPr marL="342900" indent="-342900">
              <a:buFont typeface="Arial" panose="020B0604020202020204" pitchFamily="34" charset="0"/>
              <a:buChar char="•"/>
            </a:pPr>
            <a:r>
              <a:rPr lang="en-US" dirty="0"/>
              <a:t>  school concessions sold to students </a:t>
            </a:r>
          </a:p>
          <a:p>
            <a:pPr marL="342900" indent="-342900">
              <a:buFont typeface="Arial" panose="020B0604020202020204" pitchFamily="34" charset="0"/>
              <a:buChar char="•"/>
            </a:pPr>
            <a:r>
              <a:rPr lang="en-US" dirty="0"/>
              <a:t> school supply stores sold to students </a:t>
            </a:r>
          </a:p>
          <a:p>
            <a:r>
              <a:rPr lang="en-US" dirty="0"/>
              <a:t>Because all concessions involve cash, and neither cash receipts nor tickets are typically used to control the exchange of money, proper accounting for the sale products and income is essential.</a:t>
            </a:r>
          </a:p>
        </p:txBody>
      </p:sp>
    </p:spTree>
    <p:extLst>
      <p:ext uri="{BB962C8B-B14F-4D97-AF65-F5344CB8AC3E}">
        <p14:creationId xmlns:p14="http://schemas.microsoft.com/office/powerpoint/2010/main" val="527614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A6771-0277-8F12-56FD-DEDF99782E47}"/>
              </a:ext>
            </a:extLst>
          </p:cNvPr>
          <p:cNvSpPr>
            <a:spLocks noGrp="1"/>
          </p:cNvSpPr>
          <p:nvPr>
            <p:ph type="ctrTitle"/>
          </p:nvPr>
        </p:nvSpPr>
        <p:spPr>
          <a:xfrm>
            <a:off x="1524000" y="718456"/>
            <a:ext cx="9144000" cy="1174977"/>
          </a:xfrm>
        </p:spPr>
        <p:txBody>
          <a:bodyPr/>
          <a:lstStyle/>
          <a:p>
            <a:r>
              <a:rPr lang="en-US" dirty="0"/>
              <a:t>Concessions</a:t>
            </a:r>
          </a:p>
        </p:txBody>
      </p:sp>
      <p:sp>
        <p:nvSpPr>
          <p:cNvPr id="3" name="Subtitle 2">
            <a:extLst>
              <a:ext uri="{FF2B5EF4-FFF2-40B4-BE49-F238E27FC236}">
                <a16:creationId xmlns:a16="http://schemas.microsoft.com/office/drawing/2014/main" id="{DADA69D5-78E4-3C38-9C70-D32D2D49E971}"/>
              </a:ext>
            </a:extLst>
          </p:cNvPr>
          <p:cNvSpPr>
            <a:spLocks noGrp="1"/>
          </p:cNvSpPr>
          <p:nvPr>
            <p:ph type="subTitle" idx="1"/>
          </p:nvPr>
        </p:nvSpPr>
        <p:spPr>
          <a:xfrm>
            <a:off x="1524000" y="2449286"/>
            <a:ext cx="9144000" cy="3540352"/>
          </a:xfrm>
        </p:spPr>
        <p:txBody>
          <a:bodyPr>
            <a:normAutofit/>
          </a:bodyPr>
          <a:lstStyle/>
          <a:p>
            <a:r>
              <a:rPr lang="en-US" dirty="0"/>
              <a:t>Ideally, A Point-of-sale (POS) system would be used to account for the cash collected. The purchaser would receive a receipt, and the POS system would generate a record of sales. An inventory of items purchased, items sold by sales price, and items unsold should reconcile to the cash collected.</a:t>
            </a:r>
          </a:p>
        </p:txBody>
      </p:sp>
    </p:spTree>
    <p:extLst>
      <p:ext uri="{BB962C8B-B14F-4D97-AF65-F5344CB8AC3E}">
        <p14:creationId xmlns:p14="http://schemas.microsoft.com/office/powerpoint/2010/main" val="467433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98305-C145-5D13-E3A4-9AB7E425B919}"/>
              </a:ext>
            </a:extLst>
          </p:cNvPr>
          <p:cNvSpPr>
            <a:spLocks noGrp="1"/>
          </p:cNvSpPr>
          <p:nvPr>
            <p:ph type="ctrTitle"/>
          </p:nvPr>
        </p:nvSpPr>
        <p:spPr>
          <a:xfrm>
            <a:off x="1524000" y="1289956"/>
            <a:ext cx="9144000" cy="881063"/>
          </a:xfrm>
        </p:spPr>
        <p:txBody>
          <a:bodyPr>
            <a:normAutofit fontScale="90000"/>
          </a:bodyPr>
          <a:lstStyle/>
          <a:p>
            <a:r>
              <a:rPr lang="en-US" dirty="0"/>
              <a:t>Concessions</a:t>
            </a:r>
          </a:p>
        </p:txBody>
      </p:sp>
      <p:sp>
        <p:nvSpPr>
          <p:cNvPr id="3" name="Subtitle 2">
            <a:extLst>
              <a:ext uri="{FF2B5EF4-FFF2-40B4-BE49-F238E27FC236}">
                <a16:creationId xmlns:a16="http://schemas.microsoft.com/office/drawing/2014/main" id="{1E2E7547-7BC5-396D-BD9B-AD6EA865E851}"/>
              </a:ext>
            </a:extLst>
          </p:cNvPr>
          <p:cNvSpPr>
            <a:spLocks noGrp="1"/>
          </p:cNvSpPr>
          <p:nvPr>
            <p:ph type="subTitle" idx="1"/>
          </p:nvPr>
        </p:nvSpPr>
        <p:spPr>
          <a:xfrm>
            <a:off x="1524000" y="2563586"/>
            <a:ext cx="9144000" cy="3886200"/>
          </a:xfrm>
        </p:spPr>
        <p:txBody>
          <a:bodyPr>
            <a:normAutofit/>
          </a:bodyPr>
          <a:lstStyle/>
          <a:p>
            <a:pPr marL="342900" indent="-342900">
              <a:buFont typeface="Arial" panose="020B0604020202020204" pitchFamily="34" charset="0"/>
              <a:buChar char="•"/>
            </a:pPr>
            <a:r>
              <a:rPr lang="en-US" dirty="0"/>
              <a:t>POS not available/cost effective in all instances.  </a:t>
            </a:r>
          </a:p>
          <a:p>
            <a:r>
              <a:rPr lang="en-US" dirty="0"/>
              <a:t>In those cases:  Income from sales should be compared to costs associated with products sold to determine profits.</a:t>
            </a:r>
          </a:p>
          <a:p>
            <a:pPr marL="342900" indent="-342900">
              <a:buFont typeface="Arial" panose="020B0604020202020204" pitchFamily="34" charset="0"/>
              <a:buChar char="•"/>
            </a:pPr>
            <a:r>
              <a:rPr lang="en-US" dirty="0"/>
              <a:t> Losses should not occur and should be thoroughly investigated if they do occur to determine reason for the loss and ensure not due to theft. </a:t>
            </a:r>
          </a:p>
          <a:p>
            <a:pPr marL="342900" indent="-342900">
              <a:buFont typeface="Arial" panose="020B0604020202020204" pitchFamily="34" charset="0"/>
              <a:buChar char="•"/>
            </a:pPr>
            <a:r>
              <a:rPr lang="en-US" dirty="0"/>
              <a:t> Should be able to correlate mark-up percentage of products sold to profits.  If mark-up percentages are significantly different than profit percentages, this should be investigated, as it may indicate theft.</a:t>
            </a:r>
          </a:p>
        </p:txBody>
      </p:sp>
    </p:spTree>
    <p:extLst>
      <p:ext uri="{BB962C8B-B14F-4D97-AF65-F5344CB8AC3E}">
        <p14:creationId xmlns:p14="http://schemas.microsoft.com/office/powerpoint/2010/main" val="1728301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DDE76-6A59-009C-032D-FA783E29A2FA}"/>
              </a:ext>
            </a:extLst>
          </p:cNvPr>
          <p:cNvSpPr>
            <a:spLocks noGrp="1"/>
          </p:cNvSpPr>
          <p:nvPr>
            <p:ph type="ctrTitle"/>
          </p:nvPr>
        </p:nvSpPr>
        <p:spPr/>
        <p:txBody>
          <a:bodyPr/>
          <a:lstStyle/>
          <a:p>
            <a:r>
              <a:rPr lang="en-US" dirty="0"/>
              <a:t>PROPER PROCEDURES DEPOSITING</a:t>
            </a:r>
          </a:p>
        </p:txBody>
      </p:sp>
      <p:sp>
        <p:nvSpPr>
          <p:cNvPr id="3" name="Subtitle 2">
            <a:extLst>
              <a:ext uri="{FF2B5EF4-FFF2-40B4-BE49-F238E27FC236}">
                <a16:creationId xmlns:a16="http://schemas.microsoft.com/office/drawing/2014/main" id="{2D8CDBE9-319B-FCA7-1BB9-46FB27878A1F}"/>
              </a:ext>
            </a:extLst>
          </p:cNvPr>
          <p:cNvSpPr>
            <a:spLocks noGrp="1"/>
          </p:cNvSpPr>
          <p:nvPr>
            <p:ph type="subTitle" idx="1"/>
          </p:nvPr>
        </p:nvSpPr>
        <p:spPr/>
        <p:txBody>
          <a:bodyPr>
            <a:normAutofit fontScale="92500" lnSpcReduction="20000"/>
          </a:bodyPr>
          <a:lstStyle/>
          <a:p>
            <a:r>
              <a:rPr lang="en-US" dirty="0"/>
              <a:t>Funds should be secured until deposited. </a:t>
            </a:r>
          </a:p>
          <a:p>
            <a:r>
              <a:rPr lang="en-US" dirty="0"/>
              <a:t> Funds should be deposited daily or according to Board policy intact and in a timely manner. </a:t>
            </a:r>
          </a:p>
          <a:p>
            <a:r>
              <a:rPr lang="en-US" dirty="0"/>
              <a:t>If deposit cannot be made before the bank closes, a locked night deposit bag should be used to secure funds in the bank’s night depository.</a:t>
            </a:r>
          </a:p>
        </p:txBody>
      </p:sp>
    </p:spTree>
    <p:extLst>
      <p:ext uri="{BB962C8B-B14F-4D97-AF65-F5344CB8AC3E}">
        <p14:creationId xmlns:p14="http://schemas.microsoft.com/office/powerpoint/2010/main" val="1194152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0D523-AD39-1993-88EA-5E2A4372EAFF}"/>
              </a:ext>
            </a:extLst>
          </p:cNvPr>
          <p:cNvSpPr>
            <a:spLocks noGrp="1"/>
          </p:cNvSpPr>
          <p:nvPr>
            <p:ph type="ctrTitle"/>
          </p:nvPr>
        </p:nvSpPr>
        <p:spPr/>
        <p:txBody>
          <a:bodyPr/>
          <a:lstStyle/>
          <a:p>
            <a:r>
              <a:rPr lang="en-US" dirty="0"/>
              <a:t>PROPER PROCEDURES ATHLETIC EVENTS</a:t>
            </a:r>
          </a:p>
        </p:txBody>
      </p:sp>
      <p:sp>
        <p:nvSpPr>
          <p:cNvPr id="3" name="Subtitle 2">
            <a:extLst>
              <a:ext uri="{FF2B5EF4-FFF2-40B4-BE49-F238E27FC236}">
                <a16:creationId xmlns:a16="http://schemas.microsoft.com/office/drawing/2014/main" id="{5D87D439-E8B4-B5F5-E249-BFA0739152DC}"/>
              </a:ext>
            </a:extLst>
          </p:cNvPr>
          <p:cNvSpPr>
            <a:spLocks noGrp="1"/>
          </p:cNvSpPr>
          <p:nvPr>
            <p:ph type="subTitle" idx="1"/>
          </p:nvPr>
        </p:nvSpPr>
        <p:spPr/>
        <p:txBody>
          <a:bodyPr>
            <a:normAutofit fontScale="92500"/>
          </a:bodyPr>
          <a:lstStyle/>
          <a:p>
            <a:r>
              <a:rPr lang="en-US" dirty="0"/>
              <a:t> Pre-numbered tickets should be sold at all events where admission is charged. </a:t>
            </a:r>
          </a:p>
          <a:p>
            <a:r>
              <a:rPr lang="en-US" dirty="0"/>
              <a:t> A report of ticket sales form (check-up form) must be issued for each individual selling tickets at the time the tickets are provided to them.</a:t>
            </a:r>
          </a:p>
        </p:txBody>
      </p:sp>
    </p:spTree>
    <p:extLst>
      <p:ext uri="{BB962C8B-B14F-4D97-AF65-F5344CB8AC3E}">
        <p14:creationId xmlns:p14="http://schemas.microsoft.com/office/powerpoint/2010/main" val="1026955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1404C-7592-7C4E-244B-24C562CCBF02}"/>
              </a:ext>
            </a:extLst>
          </p:cNvPr>
          <p:cNvSpPr>
            <a:spLocks noGrp="1"/>
          </p:cNvSpPr>
          <p:nvPr>
            <p:ph type="ctrTitle"/>
          </p:nvPr>
        </p:nvSpPr>
        <p:spPr>
          <a:xfrm>
            <a:off x="1524000" y="400956"/>
            <a:ext cx="9144000" cy="1655763"/>
          </a:xfrm>
        </p:spPr>
        <p:txBody>
          <a:bodyPr>
            <a:normAutofit fontScale="90000"/>
          </a:bodyPr>
          <a:lstStyle/>
          <a:p>
            <a:r>
              <a:rPr lang="en-US" dirty="0"/>
              <a:t>PROPER PROCEDURES ATHLETIC EVENTS</a:t>
            </a:r>
          </a:p>
        </p:txBody>
      </p:sp>
      <p:sp>
        <p:nvSpPr>
          <p:cNvPr id="3" name="Subtitle 2">
            <a:extLst>
              <a:ext uri="{FF2B5EF4-FFF2-40B4-BE49-F238E27FC236}">
                <a16:creationId xmlns:a16="http://schemas.microsoft.com/office/drawing/2014/main" id="{D3797957-DFE7-1BDE-A9A1-8064A8289BCA}"/>
              </a:ext>
            </a:extLst>
          </p:cNvPr>
          <p:cNvSpPr>
            <a:spLocks noGrp="1"/>
          </p:cNvSpPr>
          <p:nvPr>
            <p:ph type="subTitle" idx="1"/>
          </p:nvPr>
        </p:nvSpPr>
        <p:spPr>
          <a:xfrm>
            <a:off x="1524000" y="2056719"/>
            <a:ext cx="9144000" cy="3201081"/>
          </a:xfrm>
        </p:spPr>
        <p:txBody>
          <a:bodyPr>
            <a:normAutofit fontScale="85000" lnSpcReduction="20000"/>
          </a:bodyPr>
          <a:lstStyle/>
          <a:p>
            <a:r>
              <a:rPr lang="en-US" dirty="0"/>
              <a:t>▪The form (check-up sheet) should record the following information:</a:t>
            </a:r>
          </a:p>
          <a:p>
            <a:r>
              <a:rPr lang="en-US" dirty="0"/>
              <a:t> ▪Name of event </a:t>
            </a:r>
          </a:p>
          <a:p>
            <a:r>
              <a:rPr lang="en-US" dirty="0"/>
              <a:t>▪Date of event </a:t>
            </a:r>
          </a:p>
          <a:p>
            <a:r>
              <a:rPr lang="en-US" dirty="0"/>
              <a:t>▪Name or signature of person receiving tickets for sale </a:t>
            </a:r>
          </a:p>
          <a:p>
            <a:r>
              <a:rPr lang="en-US" dirty="0"/>
              <a:t>▪Beginning and ending ticket numbers issued</a:t>
            </a:r>
          </a:p>
          <a:p>
            <a:r>
              <a:rPr lang="en-US" dirty="0"/>
              <a:t> ▪Beginning and ending ticket numbers not sold </a:t>
            </a:r>
          </a:p>
          <a:p>
            <a:r>
              <a:rPr lang="en-US" dirty="0"/>
              <a:t>▪Signature of person receiving unsold tickets and cash collected.</a:t>
            </a:r>
          </a:p>
          <a:p>
            <a:r>
              <a:rPr lang="en-US" dirty="0"/>
              <a:t> ▪Reconciliation of collections based on ticket sales to actual cash returned.</a:t>
            </a:r>
          </a:p>
          <a:p>
            <a:r>
              <a:rPr lang="en-US" dirty="0"/>
              <a:t> TIP! – the form should be complete and accurate</a:t>
            </a:r>
          </a:p>
        </p:txBody>
      </p:sp>
    </p:spTree>
    <p:extLst>
      <p:ext uri="{BB962C8B-B14F-4D97-AF65-F5344CB8AC3E}">
        <p14:creationId xmlns:p14="http://schemas.microsoft.com/office/powerpoint/2010/main" val="1169061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83F-884D-D185-E20A-5170F255C3B8}"/>
              </a:ext>
            </a:extLst>
          </p:cNvPr>
          <p:cNvSpPr>
            <a:spLocks noGrp="1"/>
          </p:cNvSpPr>
          <p:nvPr>
            <p:ph type="ctrTitle"/>
          </p:nvPr>
        </p:nvSpPr>
        <p:spPr/>
        <p:txBody>
          <a:bodyPr/>
          <a:lstStyle/>
          <a:p>
            <a:r>
              <a:rPr lang="en-US" dirty="0"/>
              <a:t>PROPER PROCEDURES ATHLETIC EVENTS</a:t>
            </a:r>
          </a:p>
        </p:txBody>
      </p:sp>
      <p:sp>
        <p:nvSpPr>
          <p:cNvPr id="3" name="Subtitle 2">
            <a:extLst>
              <a:ext uri="{FF2B5EF4-FFF2-40B4-BE49-F238E27FC236}">
                <a16:creationId xmlns:a16="http://schemas.microsoft.com/office/drawing/2014/main" id="{ED198AF7-021C-3759-4C99-4651F6FDC530}"/>
              </a:ext>
            </a:extLst>
          </p:cNvPr>
          <p:cNvSpPr>
            <a:spLocks noGrp="1"/>
          </p:cNvSpPr>
          <p:nvPr>
            <p:ph type="subTitle" idx="1"/>
          </p:nvPr>
        </p:nvSpPr>
        <p:spPr>
          <a:xfrm>
            <a:off x="1524000" y="3429001"/>
            <a:ext cx="9144000" cy="2560636"/>
          </a:xfrm>
        </p:spPr>
        <p:txBody>
          <a:bodyPr>
            <a:normAutofit fontScale="92500" lnSpcReduction="10000"/>
          </a:bodyPr>
          <a:lstStyle/>
          <a:p>
            <a:r>
              <a:rPr lang="en-US" dirty="0"/>
              <a:t>A Master Receipt should be issued to an individual for the cash collected from ticket sales.</a:t>
            </a:r>
          </a:p>
          <a:p>
            <a:r>
              <a:rPr lang="en-US" dirty="0"/>
              <a:t>  A separate Master Receipt should be issued for the change cash – ensure coded correctly in accounting software – not as a revenue/expense, should use the change cash code. </a:t>
            </a:r>
          </a:p>
          <a:p>
            <a:r>
              <a:rPr lang="en-US" dirty="0"/>
              <a:t>All cash collected should be deposited intact. </a:t>
            </a:r>
          </a:p>
          <a:p>
            <a:r>
              <a:rPr lang="en-US" dirty="0"/>
              <a:t> Do not use cash collected/change cash to cash any checks.</a:t>
            </a:r>
          </a:p>
        </p:txBody>
      </p:sp>
    </p:spTree>
    <p:extLst>
      <p:ext uri="{BB962C8B-B14F-4D97-AF65-F5344CB8AC3E}">
        <p14:creationId xmlns:p14="http://schemas.microsoft.com/office/powerpoint/2010/main" val="2324990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772F6-A6FF-1E47-45FC-2B37C602402E}"/>
              </a:ext>
            </a:extLst>
          </p:cNvPr>
          <p:cNvSpPr>
            <a:spLocks noGrp="1"/>
          </p:cNvSpPr>
          <p:nvPr>
            <p:ph type="ctrTitle"/>
          </p:nvPr>
        </p:nvSpPr>
        <p:spPr/>
        <p:txBody>
          <a:bodyPr/>
          <a:lstStyle/>
          <a:p>
            <a:r>
              <a:rPr lang="en-US" dirty="0"/>
              <a:t>E-TICKETS </a:t>
            </a:r>
          </a:p>
        </p:txBody>
      </p:sp>
      <p:sp>
        <p:nvSpPr>
          <p:cNvPr id="3" name="Subtitle 2">
            <a:extLst>
              <a:ext uri="{FF2B5EF4-FFF2-40B4-BE49-F238E27FC236}">
                <a16:creationId xmlns:a16="http://schemas.microsoft.com/office/drawing/2014/main" id="{488F33A0-5029-822B-5CBB-381223B3A089}"/>
              </a:ext>
            </a:extLst>
          </p:cNvPr>
          <p:cNvSpPr>
            <a:spLocks noGrp="1"/>
          </p:cNvSpPr>
          <p:nvPr>
            <p:ph type="subTitle" idx="1"/>
          </p:nvPr>
        </p:nvSpPr>
        <p:spPr/>
        <p:txBody>
          <a:bodyPr>
            <a:normAutofit fontScale="92500" lnSpcReduction="10000"/>
          </a:bodyPr>
          <a:lstStyle/>
          <a:p>
            <a:r>
              <a:rPr lang="en-US" dirty="0"/>
              <a:t>More and more school systems are selling electronic tickets (i.e. </a:t>
            </a:r>
            <a:r>
              <a:rPr lang="en-US" dirty="0" err="1"/>
              <a:t>GoFan</a:t>
            </a:r>
            <a:r>
              <a:rPr lang="en-US" dirty="0"/>
              <a:t>) </a:t>
            </a:r>
          </a:p>
          <a:p>
            <a:r>
              <a:rPr lang="en-US" dirty="0"/>
              <a:t> Think of where/how this might be occurring in your school </a:t>
            </a:r>
          </a:p>
          <a:p>
            <a:r>
              <a:rPr lang="en-US" dirty="0"/>
              <a:t> Make sure the school’s bank account is the recipient of such money </a:t>
            </a:r>
          </a:p>
          <a:p>
            <a:r>
              <a:rPr lang="en-US" dirty="0"/>
              <a:t> Make sure the money is receipted into the accounting records.</a:t>
            </a:r>
          </a:p>
        </p:txBody>
      </p:sp>
    </p:spTree>
    <p:extLst>
      <p:ext uri="{BB962C8B-B14F-4D97-AF65-F5344CB8AC3E}">
        <p14:creationId xmlns:p14="http://schemas.microsoft.com/office/powerpoint/2010/main" val="1367375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45E0C-B834-FAED-7A85-56FCD9E10793}"/>
              </a:ext>
            </a:extLst>
          </p:cNvPr>
          <p:cNvSpPr>
            <a:spLocks noGrp="1"/>
          </p:cNvSpPr>
          <p:nvPr>
            <p:ph type="ctrTitle"/>
          </p:nvPr>
        </p:nvSpPr>
        <p:spPr>
          <a:xfrm>
            <a:off x="1524000" y="587827"/>
            <a:ext cx="9144000" cy="1272949"/>
          </a:xfrm>
        </p:spPr>
        <p:txBody>
          <a:bodyPr/>
          <a:lstStyle/>
          <a:p>
            <a:r>
              <a:rPr lang="en-US" dirty="0"/>
              <a:t>GATE RECEIPTS/PARKING</a:t>
            </a:r>
          </a:p>
        </p:txBody>
      </p:sp>
      <p:sp>
        <p:nvSpPr>
          <p:cNvPr id="3" name="Subtitle 2">
            <a:extLst>
              <a:ext uri="{FF2B5EF4-FFF2-40B4-BE49-F238E27FC236}">
                <a16:creationId xmlns:a16="http://schemas.microsoft.com/office/drawing/2014/main" id="{141E6A94-C130-0DF8-7562-F723D9274E11}"/>
              </a:ext>
            </a:extLst>
          </p:cNvPr>
          <p:cNvSpPr>
            <a:spLocks noGrp="1"/>
          </p:cNvSpPr>
          <p:nvPr>
            <p:ph type="subTitle" idx="1"/>
          </p:nvPr>
        </p:nvSpPr>
        <p:spPr>
          <a:xfrm>
            <a:off x="1524000" y="2449286"/>
            <a:ext cx="9144000" cy="2939143"/>
          </a:xfrm>
        </p:spPr>
        <p:txBody>
          <a:bodyPr>
            <a:normAutofit/>
          </a:bodyPr>
          <a:lstStyle/>
          <a:p>
            <a:r>
              <a:rPr lang="en-US" dirty="0"/>
              <a:t> Gate Receipts and Parking Fees for parking on school property during athletic events are considered to be “public” funds. </a:t>
            </a:r>
          </a:p>
          <a:p>
            <a:r>
              <a:rPr lang="en-US" dirty="0"/>
              <a:t> Funds collected are to deposited intact and recorded in the school’s public accounts. </a:t>
            </a:r>
          </a:p>
          <a:p>
            <a:r>
              <a:rPr lang="en-US" dirty="0"/>
              <a:t> If collected by Boosters, a reasonable percentage should be retained by the school if parking fees are collected on school grounds. </a:t>
            </a:r>
          </a:p>
        </p:txBody>
      </p:sp>
    </p:spTree>
    <p:extLst>
      <p:ext uri="{BB962C8B-B14F-4D97-AF65-F5344CB8AC3E}">
        <p14:creationId xmlns:p14="http://schemas.microsoft.com/office/powerpoint/2010/main" val="657238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DEF18-6FFB-FE14-7756-6291058CA1C5}"/>
              </a:ext>
            </a:extLst>
          </p:cNvPr>
          <p:cNvSpPr>
            <a:spLocks noGrp="1"/>
          </p:cNvSpPr>
          <p:nvPr>
            <p:ph type="ctrTitle"/>
          </p:nvPr>
        </p:nvSpPr>
        <p:spPr>
          <a:xfrm>
            <a:off x="1591734" y="465668"/>
            <a:ext cx="9144000" cy="1621896"/>
          </a:xfrm>
        </p:spPr>
        <p:txBody>
          <a:bodyPr>
            <a:normAutofit fontScale="90000"/>
          </a:bodyPr>
          <a:lstStyle/>
          <a:p>
            <a:r>
              <a:rPr lang="en-US" dirty="0"/>
              <a:t>PROPER PROCEDURES FUNDRAISERS</a:t>
            </a:r>
          </a:p>
        </p:txBody>
      </p:sp>
      <p:sp>
        <p:nvSpPr>
          <p:cNvPr id="3" name="Subtitle 2">
            <a:extLst>
              <a:ext uri="{FF2B5EF4-FFF2-40B4-BE49-F238E27FC236}">
                <a16:creationId xmlns:a16="http://schemas.microsoft.com/office/drawing/2014/main" id="{C6FBB121-1D23-2CCB-1EF5-3041534DB31D}"/>
              </a:ext>
            </a:extLst>
          </p:cNvPr>
          <p:cNvSpPr>
            <a:spLocks noGrp="1"/>
          </p:cNvSpPr>
          <p:nvPr>
            <p:ph type="subTitle" idx="1"/>
          </p:nvPr>
        </p:nvSpPr>
        <p:spPr>
          <a:xfrm>
            <a:off x="1524000" y="2319867"/>
            <a:ext cx="9144000" cy="4072465"/>
          </a:xfrm>
        </p:spPr>
        <p:txBody>
          <a:bodyPr>
            <a:normAutofit/>
          </a:bodyPr>
          <a:lstStyle/>
          <a:p>
            <a:r>
              <a:rPr lang="en-US" dirty="0"/>
              <a:t>A form requesting authorization for a fundraising activity must be approved by the Principal prior to the start of the activity.  Information should include: </a:t>
            </a:r>
          </a:p>
          <a:p>
            <a:pPr marL="457200" indent="-457200">
              <a:buFont typeface="+mj-lt"/>
              <a:buAutoNum type="arabicPeriod"/>
            </a:pPr>
            <a:r>
              <a:rPr lang="en-US" dirty="0"/>
              <a:t> Date of the request </a:t>
            </a:r>
          </a:p>
          <a:p>
            <a:pPr marL="457200" indent="-457200">
              <a:buFont typeface="+mj-lt"/>
              <a:buAutoNum type="arabicPeriod"/>
            </a:pPr>
            <a:r>
              <a:rPr lang="en-US" dirty="0"/>
              <a:t> Name of individual making the request. </a:t>
            </a:r>
          </a:p>
          <a:p>
            <a:pPr marL="457200" indent="-457200">
              <a:buFont typeface="+mj-lt"/>
              <a:buAutoNum type="arabicPeriod"/>
            </a:pPr>
            <a:r>
              <a:rPr lang="en-US" dirty="0"/>
              <a:t> Activity account that will receive proceeds. </a:t>
            </a:r>
          </a:p>
          <a:p>
            <a:pPr marL="457200" indent="-457200">
              <a:buFont typeface="+mj-lt"/>
              <a:buAutoNum type="arabicPeriod"/>
            </a:pPr>
            <a:r>
              <a:rPr lang="en-US" dirty="0"/>
              <a:t> Class, club or organization that will conduct the activity, if applicable. </a:t>
            </a:r>
          </a:p>
          <a:p>
            <a:pPr marL="457200" indent="-457200">
              <a:buFont typeface="+mj-lt"/>
              <a:buAutoNum type="arabicPeriod"/>
            </a:pPr>
            <a:r>
              <a:rPr lang="en-US" dirty="0"/>
              <a:t>Beginning and ending dates of fundraiser.</a:t>
            </a:r>
          </a:p>
        </p:txBody>
      </p:sp>
    </p:spTree>
    <p:extLst>
      <p:ext uri="{BB962C8B-B14F-4D97-AF65-F5344CB8AC3E}">
        <p14:creationId xmlns:p14="http://schemas.microsoft.com/office/powerpoint/2010/main" val="1101448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7DF9D-A050-1931-790A-07D8FF37AB19}"/>
              </a:ext>
            </a:extLst>
          </p:cNvPr>
          <p:cNvSpPr>
            <a:spLocks noGrp="1"/>
          </p:cNvSpPr>
          <p:nvPr>
            <p:ph type="ctrTitle"/>
          </p:nvPr>
        </p:nvSpPr>
        <p:spPr>
          <a:xfrm>
            <a:off x="1524000" y="499534"/>
            <a:ext cx="9144000" cy="1427163"/>
          </a:xfrm>
        </p:spPr>
        <p:txBody>
          <a:bodyPr>
            <a:normAutofit fontScale="90000"/>
          </a:bodyPr>
          <a:lstStyle/>
          <a:p>
            <a:r>
              <a:rPr lang="en-US" dirty="0"/>
              <a:t>PROPER PROCEDURES FUNDRAISERS</a:t>
            </a:r>
          </a:p>
        </p:txBody>
      </p:sp>
      <p:sp>
        <p:nvSpPr>
          <p:cNvPr id="3" name="Subtitle 2">
            <a:extLst>
              <a:ext uri="{FF2B5EF4-FFF2-40B4-BE49-F238E27FC236}">
                <a16:creationId xmlns:a16="http://schemas.microsoft.com/office/drawing/2014/main" id="{48FE5D55-A74C-E124-11E3-2B58DBBB3A09}"/>
              </a:ext>
            </a:extLst>
          </p:cNvPr>
          <p:cNvSpPr>
            <a:spLocks noGrp="1"/>
          </p:cNvSpPr>
          <p:nvPr>
            <p:ph type="subTitle" idx="1"/>
          </p:nvPr>
        </p:nvSpPr>
        <p:spPr>
          <a:xfrm>
            <a:off x="1524000" y="2218267"/>
            <a:ext cx="9144000" cy="4334933"/>
          </a:xfrm>
        </p:spPr>
        <p:txBody>
          <a:bodyPr>
            <a:normAutofit lnSpcReduction="10000"/>
          </a:bodyPr>
          <a:lstStyle/>
          <a:p>
            <a:pPr marL="342900" indent="-342900">
              <a:buFont typeface="Arial" panose="020B0604020202020204" pitchFamily="34" charset="0"/>
              <a:buChar char="•"/>
            </a:pPr>
            <a:r>
              <a:rPr lang="en-US" dirty="0"/>
              <a:t> Description of fundraising activity to include: </a:t>
            </a:r>
          </a:p>
          <a:p>
            <a:pPr marL="342900" indent="-342900">
              <a:buFont typeface="Arial" panose="020B0604020202020204" pitchFamily="34" charset="0"/>
              <a:buChar char="•"/>
            </a:pPr>
            <a:r>
              <a:rPr lang="en-US" dirty="0"/>
              <a:t>Name of company supplying items for sale. </a:t>
            </a:r>
          </a:p>
          <a:p>
            <a:pPr marL="342900" indent="-342900">
              <a:buFont typeface="Arial" panose="020B0604020202020204" pitchFamily="34" charset="0"/>
              <a:buChar char="•"/>
            </a:pPr>
            <a:r>
              <a:rPr lang="en-US" dirty="0"/>
              <a:t> Description of items for sale. </a:t>
            </a:r>
          </a:p>
          <a:p>
            <a:pPr marL="342900" indent="-342900">
              <a:buFont typeface="Arial" panose="020B0604020202020204" pitchFamily="34" charset="0"/>
              <a:buChar char="•"/>
            </a:pPr>
            <a:r>
              <a:rPr lang="en-US" dirty="0"/>
              <a:t> Estimated cost of items for sale. </a:t>
            </a:r>
          </a:p>
          <a:p>
            <a:pPr marL="342900" indent="-342900">
              <a:buFont typeface="Arial" panose="020B0604020202020204" pitchFamily="34" charset="0"/>
              <a:buChar char="•"/>
            </a:pPr>
            <a:r>
              <a:rPr lang="en-US" dirty="0"/>
              <a:t>Sales price of items. </a:t>
            </a:r>
          </a:p>
          <a:p>
            <a:pPr marL="342900" indent="-342900">
              <a:buFont typeface="Arial" panose="020B0604020202020204" pitchFamily="34" charset="0"/>
              <a:buChar char="•"/>
            </a:pPr>
            <a:r>
              <a:rPr lang="en-US" dirty="0"/>
              <a:t> Description and estimated cost of related expenses. </a:t>
            </a:r>
          </a:p>
          <a:p>
            <a:pPr marL="342900" indent="-342900">
              <a:buFont typeface="Arial" panose="020B0604020202020204" pitchFamily="34" charset="0"/>
              <a:buChar char="•"/>
            </a:pPr>
            <a:r>
              <a:rPr lang="en-US" dirty="0"/>
              <a:t> Description of method of sales and collections. </a:t>
            </a:r>
          </a:p>
          <a:p>
            <a:pPr marL="342900" indent="-342900">
              <a:buFont typeface="Arial" panose="020B0604020202020204" pitchFamily="34" charset="0"/>
              <a:buChar char="•"/>
            </a:pPr>
            <a:r>
              <a:rPr lang="en-US" dirty="0"/>
              <a:t>Estimated profit from fundraiser. </a:t>
            </a:r>
          </a:p>
          <a:p>
            <a:pPr marL="342900" indent="-342900">
              <a:buFont typeface="Arial" panose="020B0604020202020204" pitchFamily="34" charset="0"/>
              <a:buChar char="•"/>
            </a:pPr>
            <a:r>
              <a:rPr lang="en-US" dirty="0"/>
              <a:t> Purpose of the fundraiser. </a:t>
            </a:r>
          </a:p>
          <a:p>
            <a:r>
              <a:rPr lang="en-US" b="1" dirty="0"/>
              <a:t> STRONGLY CONSIDER PRE-SALES</a:t>
            </a:r>
          </a:p>
        </p:txBody>
      </p:sp>
    </p:spTree>
    <p:extLst>
      <p:ext uri="{BB962C8B-B14F-4D97-AF65-F5344CB8AC3E}">
        <p14:creationId xmlns:p14="http://schemas.microsoft.com/office/powerpoint/2010/main" val="1127560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DBE7E-546D-993D-A045-42EABC560EF3}"/>
              </a:ext>
            </a:extLst>
          </p:cNvPr>
          <p:cNvSpPr>
            <a:spLocks noGrp="1"/>
          </p:cNvSpPr>
          <p:nvPr>
            <p:ph type="ctrTitle"/>
          </p:nvPr>
        </p:nvSpPr>
        <p:spPr/>
        <p:txBody>
          <a:bodyPr/>
          <a:lstStyle/>
          <a:p>
            <a:r>
              <a:rPr lang="en-US" dirty="0"/>
              <a:t>PROPER PROCEDURES FUNDRAISERS</a:t>
            </a:r>
          </a:p>
        </p:txBody>
      </p:sp>
      <p:sp>
        <p:nvSpPr>
          <p:cNvPr id="3" name="Subtitle 2">
            <a:extLst>
              <a:ext uri="{FF2B5EF4-FFF2-40B4-BE49-F238E27FC236}">
                <a16:creationId xmlns:a16="http://schemas.microsoft.com/office/drawing/2014/main" id="{152258EF-4517-D8CF-A299-C5DEC29C4F65}"/>
              </a:ext>
            </a:extLst>
          </p:cNvPr>
          <p:cNvSpPr>
            <a:spLocks noGrp="1"/>
          </p:cNvSpPr>
          <p:nvPr>
            <p:ph type="subTitle" idx="1"/>
          </p:nvPr>
        </p:nvSpPr>
        <p:spPr>
          <a:xfrm>
            <a:off x="1524000" y="3602037"/>
            <a:ext cx="9144000" cy="2731029"/>
          </a:xfrm>
        </p:spPr>
        <p:txBody>
          <a:bodyPr>
            <a:normAutofit fontScale="77500" lnSpcReduction="20000"/>
          </a:bodyPr>
          <a:lstStyle/>
          <a:p>
            <a:r>
              <a:rPr lang="en-US" dirty="0"/>
              <a:t> Approved fundraisers must comply with financial procedures for other school funds to include: </a:t>
            </a:r>
          </a:p>
          <a:p>
            <a:r>
              <a:rPr lang="en-US" dirty="0"/>
              <a:t> All funds collected must be delivered to the school office for a master receipt.  Do not cash checks from collections. </a:t>
            </a:r>
          </a:p>
          <a:p>
            <a:r>
              <a:rPr lang="en-US" dirty="0"/>
              <a:t> Money collected from fundraisers must be deposited timely.  Money should not be held by the teacher/sponsor until the fundraising project is complete. </a:t>
            </a:r>
          </a:p>
          <a:p>
            <a:r>
              <a:rPr lang="en-US" dirty="0"/>
              <a:t> All fundraising expenses must be presented to the Principal for payment by check. </a:t>
            </a:r>
          </a:p>
          <a:p>
            <a:r>
              <a:rPr lang="en-US" dirty="0"/>
              <a:t>School employees should not receive gifts or gratuity from the fundraising vendor (possible Ethics Law violation).</a:t>
            </a:r>
          </a:p>
        </p:txBody>
      </p:sp>
    </p:spTree>
    <p:extLst>
      <p:ext uri="{BB962C8B-B14F-4D97-AF65-F5344CB8AC3E}">
        <p14:creationId xmlns:p14="http://schemas.microsoft.com/office/powerpoint/2010/main" val="40339551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0C3A6-DA4B-0DF4-1D64-7655AE0AB46E}"/>
              </a:ext>
            </a:extLst>
          </p:cNvPr>
          <p:cNvSpPr>
            <a:spLocks noGrp="1"/>
          </p:cNvSpPr>
          <p:nvPr>
            <p:ph type="ctrTitle"/>
          </p:nvPr>
        </p:nvSpPr>
        <p:spPr/>
        <p:txBody>
          <a:bodyPr/>
          <a:lstStyle/>
          <a:p>
            <a:r>
              <a:rPr lang="en-US" dirty="0"/>
              <a:t>PROPER PROCEDURES FUNDRAISERS</a:t>
            </a:r>
          </a:p>
        </p:txBody>
      </p:sp>
      <p:sp>
        <p:nvSpPr>
          <p:cNvPr id="3" name="Subtitle 2">
            <a:extLst>
              <a:ext uri="{FF2B5EF4-FFF2-40B4-BE49-F238E27FC236}">
                <a16:creationId xmlns:a16="http://schemas.microsoft.com/office/drawing/2014/main" id="{A796F591-C786-E3A8-DA3B-C7CE74782C7A}"/>
              </a:ext>
            </a:extLst>
          </p:cNvPr>
          <p:cNvSpPr>
            <a:spLocks noGrp="1"/>
          </p:cNvSpPr>
          <p:nvPr>
            <p:ph type="subTitle" idx="1"/>
          </p:nvPr>
        </p:nvSpPr>
        <p:spPr/>
        <p:txBody>
          <a:bodyPr>
            <a:normAutofit fontScale="92500" lnSpcReduction="10000"/>
          </a:bodyPr>
          <a:lstStyle/>
          <a:p>
            <a:r>
              <a:rPr lang="en-US" dirty="0"/>
              <a:t>Within a reasonable time after completion of the fundraising activity, a form should be submitted to the Principal that documents the results of the fundraiser. </a:t>
            </a:r>
          </a:p>
          <a:p>
            <a:r>
              <a:rPr lang="en-US" dirty="0"/>
              <a:t> All forms and records of the fundraising activities should be maintained for audit purposes.</a:t>
            </a:r>
          </a:p>
        </p:txBody>
      </p:sp>
    </p:spTree>
    <p:extLst>
      <p:ext uri="{BB962C8B-B14F-4D97-AF65-F5344CB8AC3E}">
        <p14:creationId xmlns:p14="http://schemas.microsoft.com/office/powerpoint/2010/main" val="1101310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64AAF-EBFF-6FF2-F620-BE8CEF2C5285}"/>
              </a:ext>
            </a:extLst>
          </p:cNvPr>
          <p:cNvSpPr>
            <a:spLocks noGrp="1"/>
          </p:cNvSpPr>
          <p:nvPr>
            <p:ph type="ctrTitle"/>
          </p:nvPr>
        </p:nvSpPr>
        <p:spPr/>
        <p:txBody>
          <a:bodyPr/>
          <a:lstStyle/>
          <a:p>
            <a:r>
              <a:rPr lang="en-US" dirty="0"/>
              <a:t>THREE P’S OF FUND RAISING</a:t>
            </a:r>
          </a:p>
        </p:txBody>
      </p:sp>
      <p:sp>
        <p:nvSpPr>
          <p:cNvPr id="3" name="Subtitle 2">
            <a:extLst>
              <a:ext uri="{FF2B5EF4-FFF2-40B4-BE49-F238E27FC236}">
                <a16:creationId xmlns:a16="http://schemas.microsoft.com/office/drawing/2014/main" id="{EB30E3A9-BC89-61E0-2EF9-FFB83C610F4B}"/>
              </a:ext>
            </a:extLst>
          </p:cNvPr>
          <p:cNvSpPr>
            <a:spLocks noGrp="1"/>
          </p:cNvSpPr>
          <p:nvPr>
            <p:ph type="subTitle" idx="1"/>
          </p:nvPr>
        </p:nvSpPr>
        <p:spPr/>
        <p:txBody>
          <a:bodyPr>
            <a:normAutofit fontScale="85000" lnSpcReduction="10000"/>
          </a:bodyPr>
          <a:lstStyle/>
          <a:p>
            <a:r>
              <a:rPr lang="en-US" dirty="0"/>
              <a:t>Planning (for profit and accountability) </a:t>
            </a:r>
          </a:p>
          <a:p>
            <a:r>
              <a:rPr lang="en-US" dirty="0"/>
              <a:t> Policy – Appropriate Activity, Profit making venture and accountability</a:t>
            </a:r>
          </a:p>
          <a:p>
            <a:r>
              <a:rPr lang="en-US" dirty="0"/>
              <a:t> Process – Follows policy – no deviations &amp; obtain and maintain documentation</a:t>
            </a:r>
          </a:p>
          <a:p>
            <a:r>
              <a:rPr lang="en-US" dirty="0"/>
              <a:t>IF YOU DON’T DOCUMENT IT WAS NOT DONE!</a:t>
            </a:r>
          </a:p>
        </p:txBody>
      </p:sp>
    </p:spTree>
    <p:extLst>
      <p:ext uri="{BB962C8B-B14F-4D97-AF65-F5344CB8AC3E}">
        <p14:creationId xmlns:p14="http://schemas.microsoft.com/office/powerpoint/2010/main" val="202900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2BC7B-FFCE-AC92-9FFF-F2A104506D3A}"/>
              </a:ext>
            </a:extLst>
          </p:cNvPr>
          <p:cNvSpPr>
            <a:spLocks noGrp="1"/>
          </p:cNvSpPr>
          <p:nvPr>
            <p:ph type="ctrTitle"/>
          </p:nvPr>
        </p:nvSpPr>
        <p:spPr/>
        <p:txBody>
          <a:bodyPr/>
          <a:lstStyle/>
          <a:p>
            <a:r>
              <a:rPr lang="en-US" dirty="0"/>
              <a:t>DEFICIT BALANCES -NON-PUBLIC ACCOUNTS</a:t>
            </a:r>
          </a:p>
        </p:txBody>
      </p:sp>
      <p:sp>
        <p:nvSpPr>
          <p:cNvPr id="3" name="Subtitle 2">
            <a:extLst>
              <a:ext uri="{FF2B5EF4-FFF2-40B4-BE49-F238E27FC236}">
                <a16:creationId xmlns:a16="http://schemas.microsoft.com/office/drawing/2014/main" id="{C9DE26E6-59AE-5382-A75A-DD09EC099922}"/>
              </a:ext>
            </a:extLst>
          </p:cNvPr>
          <p:cNvSpPr>
            <a:spLocks noGrp="1"/>
          </p:cNvSpPr>
          <p:nvPr>
            <p:ph type="subTitle" idx="1"/>
          </p:nvPr>
        </p:nvSpPr>
        <p:spPr/>
        <p:txBody>
          <a:bodyPr>
            <a:normAutofit fontScale="92500" lnSpcReduction="10000"/>
          </a:bodyPr>
          <a:lstStyle/>
          <a:p>
            <a:r>
              <a:rPr lang="en-US" dirty="0"/>
              <a:t> Deficit Balances in non-public activities/accounts are not allowed.  The School can not loan money or extend credit to individuals per the State Constitution -Section 94, Constitution of Alabama 1901! </a:t>
            </a:r>
          </a:p>
          <a:p>
            <a:r>
              <a:rPr lang="en-US" dirty="0"/>
              <a:t> The Principal/Bookkeeper should ensure money is available for a non-public expenditure prior to authorizing a Purchase Order.</a:t>
            </a:r>
          </a:p>
        </p:txBody>
      </p:sp>
    </p:spTree>
    <p:extLst>
      <p:ext uri="{BB962C8B-B14F-4D97-AF65-F5344CB8AC3E}">
        <p14:creationId xmlns:p14="http://schemas.microsoft.com/office/powerpoint/2010/main" val="11115911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6118C-1605-F2D1-89F8-DD3B953CFD4D}"/>
              </a:ext>
            </a:extLst>
          </p:cNvPr>
          <p:cNvSpPr>
            <a:spLocks noGrp="1"/>
          </p:cNvSpPr>
          <p:nvPr>
            <p:ph type="ctrTitle"/>
          </p:nvPr>
        </p:nvSpPr>
        <p:spPr>
          <a:xfrm>
            <a:off x="1524000" y="311285"/>
            <a:ext cx="9144000" cy="1214235"/>
          </a:xfrm>
        </p:spPr>
        <p:txBody>
          <a:bodyPr/>
          <a:lstStyle/>
          <a:p>
            <a:r>
              <a:rPr lang="en-US" dirty="0"/>
              <a:t>CAPITAL ASSETS</a:t>
            </a:r>
          </a:p>
        </p:txBody>
      </p:sp>
      <p:sp>
        <p:nvSpPr>
          <p:cNvPr id="3" name="Subtitle 2">
            <a:extLst>
              <a:ext uri="{FF2B5EF4-FFF2-40B4-BE49-F238E27FC236}">
                <a16:creationId xmlns:a16="http://schemas.microsoft.com/office/drawing/2014/main" id="{522B265F-27CD-01DE-4AAF-7FC65AAF4E98}"/>
              </a:ext>
            </a:extLst>
          </p:cNvPr>
          <p:cNvSpPr>
            <a:spLocks noGrp="1"/>
          </p:cNvSpPr>
          <p:nvPr>
            <p:ph type="subTitle" idx="1"/>
          </p:nvPr>
        </p:nvSpPr>
        <p:spPr>
          <a:xfrm>
            <a:off x="1524000" y="1663429"/>
            <a:ext cx="9144000" cy="4990289"/>
          </a:xfrm>
        </p:spPr>
        <p:txBody>
          <a:bodyPr>
            <a:normAutofit/>
          </a:bodyPr>
          <a:lstStyle/>
          <a:p>
            <a:r>
              <a:rPr lang="en-US" dirty="0"/>
              <a:t>▪Notify the Board Central Office for any asset purchase which exceeds the Board’s capitalization threshold typically $5,000.</a:t>
            </a:r>
          </a:p>
          <a:p>
            <a:r>
              <a:rPr lang="en-US" dirty="0"/>
              <a:t> ▪Also, would include a donated asset!</a:t>
            </a:r>
          </a:p>
          <a:p>
            <a:pPr marL="342900" indent="-342900">
              <a:buFont typeface="Arial" panose="020B0604020202020204" pitchFamily="34" charset="0"/>
              <a:buChar char="•"/>
            </a:pPr>
            <a:r>
              <a:rPr lang="en-US" dirty="0"/>
              <a:t> When selling public assets, you MUST get fair market value for your assets. </a:t>
            </a:r>
          </a:p>
          <a:p>
            <a:pPr marL="342900" indent="-342900">
              <a:buFont typeface="Arial" panose="020B0604020202020204" pitchFamily="34" charset="0"/>
              <a:buChar char="•"/>
            </a:pPr>
            <a:r>
              <a:rPr lang="en-US" dirty="0"/>
              <a:t> Is your discretion as to how to determine Fair Market Value FMV – offering to public at some type of sale guarantees FMV.</a:t>
            </a:r>
          </a:p>
        </p:txBody>
      </p:sp>
    </p:spTree>
    <p:extLst>
      <p:ext uri="{BB962C8B-B14F-4D97-AF65-F5344CB8AC3E}">
        <p14:creationId xmlns:p14="http://schemas.microsoft.com/office/powerpoint/2010/main" val="4005733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B81F6-BF61-B0BB-0386-ECA122DFF496}"/>
              </a:ext>
            </a:extLst>
          </p:cNvPr>
          <p:cNvSpPr>
            <a:spLocks noGrp="1"/>
          </p:cNvSpPr>
          <p:nvPr>
            <p:ph type="ctrTitle"/>
          </p:nvPr>
        </p:nvSpPr>
        <p:spPr>
          <a:xfrm>
            <a:off x="1464733" y="880533"/>
            <a:ext cx="9144000" cy="1477963"/>
          </a:xfrm>
        </p:spPr>
        <p:txBody>
          <a:bodyPr>
            <a:normAutofit fontScale="90000"/>
          </a:bodyPr>
          <a:lstStyle/>
          <a:p>
            <a:r>
              <a:rPr lang="en-US" dirty="0"/>
              <a:t>UNALLOWABLE EXPENDITURES PUBLIC FUNDS</a:t>
            </a:r>
          </a:p>
        </p:txBody>
      </p:sp>
      <p:sp>
        <p:nvSpPr>
          <p:cNvPr id="3" name="Subtitle 2">
            <a:extLst>
              <a:ext uri="{FF2B5EF4-FFF2-40B4-BE49-F238E27FC236}">
                <a16:creationId xmlns:a16="http://schemas.microsoft.com/office/drawing/2014/main" id="{56065738-B349-2519-557A-42CE648067D4}"/>
              </a:ext>
            </a:extLst>
          </p:cNvPr>
          <p:cNvSpPr>
            <a:spLocks noGrp="1"/>
          </p:cNvSpPr>
          <p:nvPr>
            <p:ph type="subTitle" idx="1"/>
          </p:nvPr>
        </p:nvSpPr>
        <p:spPr>
          <a:xfrm>
            <a:off x="1524000" y="2269067"/>
            <a:ext cx="9144000" cy="4444999"/>
          </a:xfrm>
        </p:spPr>
        <p:txBody>
          <a:bodyPr>
            <a:normAutofit fontScale="92500" lnSpcReduction="20000"/>
          </a:bodyPr>
          <a:lstStyle/>
          <a:p>
            <a:r>
              <a:rPr lang="en-US" dirty="0"/>
              <a:t> Gift items for staff </a:t>
            </a:r>
          </a:p>
          <a:p>
            <a:r>
              <a:rPr lang="en-US" dirty="0"/>
              <a:t> Flowers for staff and/or families </a:t>
            </a:r>
          </a:p>
          <a:p>
            <a:r>
              <a:rPr lang="en-US" dirty="0"/>
              <a:t> T-Shirts for office staff </a:t>
            </a:r>
          </a:p>
          <a:p>
            <a:r>
              <a:rPr lang="en-US" dirty="0"/>
              <a:t> Staff Holiday parties / Christmas gifts </a:t>
            </a:r>
          </a:p>
          <a:p>
            <a:r>
              <a:rPr lang="en-US" dirty="0"/>
              <a:t> Christmas cards </a:t>
            </a:r>
          </a:p>
          <a:p>
            <a:r>
              <a:rPr lang="en-US" dirty="0"/>
              <a:t> Donations to various organizations </a:t>
            </a:r>
          </a:p>
          <a:p>
            <a:r>
              <a:rPr lang="en-US" dirty="0"/>
              <a:t>Dues to private clubs (Rotary, Kiwanis) </a:t>
            </a:r>
          </a:p>
          <a:p>
            <a:r>
              <a:rPr lang="en-US" dirty="0"/>
              <a:t> Alcoholic beverages </a:t>
            </a:r>
          </a:p>
          <a:p>
            <a:r>
              <a:rPr lang="en-US" dirty="0"/>
              <a:t> Scholarships for Students </a:t>
            </a:r>
          </a:p>
          <a:p>
            <a:r>
              <a:rPr lang="en-US" dirty="0"/>
              <a:t>Meals for spouses </a:t>
            </a:r>
          </a:p>
          <a:p>
            <a:r>
              <a:rPr lang="en-US" dirty="0"/>
              <a:t>Food items for teachers </a:t>
            </a:r>
          </a:p>
          <a:p>
            <a:r>
              <a:rPr lang="en-US" dirty="0"/>
              <a:t>Coffee and cups for employees</a:t>
            </a:r>
          </a:p>
        </p:txBody>
      </p:sp>
    </p:spTree>
    <p:extLst>
      <p:ext uri="{BB962C8B-B14F-4D97-AF65-F5344CB8AC3E}">
        <p14:creationId xmlns:p14="http://schemas.microsoft.com/office/powerpoint/2010/main" val="1156712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148A6-1C46-379B-64ED-EC37261B8E10}"/>
              </a:ext>
            </a:extLst>
          </p:cNvPr>
          <p:cNvSpPr>
            <a:spLocks noGrp="1"/>
          </p:cNvSpPr>
          <p:nvPr>
            <p:ph type="ctrTitle"/>
          </p:nvPr>
        </p:nvSpPr>
        <p:spPr>
          <a:xfrm>
            <a:off x="1456267" y="516465"/>
            <a:ext cx="9144000" cy="1249363"/>
          </a:xfrm>
        </p:spPr>
        <p:txBody>
          <a:bodyPr/>
          <a:lstStyle/>
          <a:p>
            <a:r>
              <a:rPr lang="en-US" dirty="0"/>
              <a:t>FOOD PURCHASES</a:t>
            </a:r>
          </a:p>
        </p:txBody>
      </p:sp>
      <p:sp>
        <p:nvSpPr>
          <p:cNvPr id="3" name="Subtitle 2">
            <a:extLst>
              <a:ext uri="{FF2B5EF4-FFF2-40B4-BE49-F238E27FC236}">
                <a16:creationId xmlns:a16="http://schemas.microsoft.com/office/drawing/2014/main" id="{0271A883-30AC-6756-27C6-6E4EFD29C3CB}"/>
              </a:ext>
            </a:extLst>
          </p:cNvPr>
          <p:cNvSpPr>
            <a:spLocks noGrp="1"/>
          </p:cNvSpPr>
          <p:nvPr>
            <p:ph type="subTitle" idx="1"/>
          </p:nvPr>
        </p:nvSpPr>
        <p:spPr>
          <a:xfrm>
            <a:off x="1524000" y="2074333"/>
            <a:ext cx="9144000" cy="4385733"/>
          </a:xfrm>
        </p:spPr>
        <p:txBody>
          <a:bodyPr>
            <a:normAutofit/>
          </a:bodyPr>
          <a:lstStyle/>
          <a:p>
            <a:r>
              <a:rPr lang="en-US" dirty="0"/>
              <a:t> Numerous questions arise surrounding the purchase of food items or refreshments from Public Funds.</a:t>
            </a:r>
          </a:p>
          <a:p>
            <a:r>
              <a:rPr lang="en-US" dirty="0"/>
              <a:t>  All-day Professional Training Meetings (provide agenda) YES </a:t>
            </a:r>
          </a:p>
          <a:p>
            <a:r>
              <a:rPr lang="en-US" dirty="0"/>
              <a:t> Open Houses  -YES </a:t>
            </a:r>
          </a:p>
          <a:p>
            <a:r>
              <a:rPr lang="en-US" dirty="0"/>
              <a:t> After-school Staff Meetings - NO </a:t>
            </a:r>
          </a:p>
          <a:p>
            <a:r>
              <a:rPr lang="en-US" dirty="0"/>
              <a:t>Staff meeting day before school starts/end of year – NO </a:t>
            </a:r>
          </a:p>
          <a:p>
            <a:r>
              <a:rPr lang="en-US" dirty="0"/>
              <a:t> Candy - NO</a:t>
            </a:r>
          </a:p>
        </p:txBody>
      </p:sp>
    </p:spTree>
    <p:extLst>
      <p:ext uri="{BB962C8B-B14F-4D97-AF65-F5344CB8AC3E}">
        <p14:creationId xmlns:p14="http://schemas.microsoft.com/office/powerpoint/2010/main" val="20177998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271A0-2C4D-0FC3-14C7-84AB71F2107E}"/>
              </a:ext>
            </a:extLst>
          </p:cNvPr>
          <p:cNvSpPr>
            <a:spLocks noGrp="1"/>
          </p:cNvSpPr>
          <p:nvPr>
            <p:ph type="ctrTitle"/>
          </p:nvPr>
        </p:nvSpPr>
        <p:spPr>
          <a:xfrm>
            <a:off x="1524000" y="440267"/>
            <a:ext cx="9144000" cy="1376363"/>
          </a:xfrm>
        </p:spPr>
        <p:txBody>
          <a:bodyPr>
            <a:normAutofit fontScale="90000"/>
          </a:bodyPr>
          <a:lstStyle/>
          <a:p>
            <a:r>
              <a:rPr lang="en-US" dirty="0"/>
              <a:t>ALLOWABLE EXPENDITURES PUBLIC FUNDS</a:t>
            </a:r>
          </a:p>
        </p:txBody>
      </p:sp>
      <p:sp>
        <p:nvSpPr>
          <p:cNvPr id="3" name="Subtitle 2">
            <a:extLst>
              <a:ext uri="{FF2B5EF4-FFF2-40B4-BE49-F238E27FC236}">
                <a16:creationId xmlns:a16="http://schemas.microsoft.com/office/drawing/2014/main" id="{7E89B4A5-9022-0829-6919-C1217F5FB459}"/>
              </a:ext>
            </a:extLst>
          </p:cNvPr>
          <p:cNvSpPr>
            <a:spLocks noGrp="1"/>
          </p:cNvSpPr>
          <p:nvPr>
            <p:ph type="subTitle" idx="1"/>
          </p:nvPr>
        </p:nvSpPr>
        <p:spPr>
          <a:xfrm>
            <a:off x="1524000" y="2032001"/>
            <a:ext cx="9144000" cy="4639732"/>
          </a:xfrm>
        </p:spPr>
        <p:txBody>
          <a:bodyPr>
            <a:normAutofit/>
          </a:bodyPr>
          <a:lstStyle/>
          <a:p>
            <a:r>
              <a:rPr lang="en-US" dirty="0"/>
              <a:t>Expenditures for pictures for school office. </a:t>
            </a:r>
          </a:p>
          <a:p>
            <a:r>
              <a:rPr lang="en-US" dirty="0"/>
              <a:t> Expenditures for flower arrangement for school office. </a:t>
            </a:r>
          </a:p>
          <a:p>
            <a:r>
              <a:rPr lang="en-US" dirty="0"/>
              <a:t> Athletic receipts can be expended for pregame meals for the athletic participants and coaches.  (Principal and parents not included) </a:t>
            </a:r>
          </a:p>
          <a:p>
            <a:r>
              <a:rPr lang="en-US" dirty="0"/>
              <a:t> Refreshments expended for a public open house at a school. </a:t>
            </a:r>
          </a:p>
          <a:p>
            <a:r>
              <a:rPr lang="en-US" dirty="0"/>
              <a:t> Transportation to events related to a school sponsored activity. </a:t>
            </a:r>
          </a:p>
          <a:p>
            <a:r>
              <a:rPr lang="en-US" dirty="0"/>
              <a:t> Meals for faculty and staff for a meeting that extended into lunch hour and food had to be provided for the meeting to continue (provide agenda).</a:t>
            </a:r>
          </a:p>
        </p:txBody>
      </p:sp>
    </p:spTree>
    <p:extLst>
      <p:ext uri="{BB962C8B-B14F-4D97-AF65-F5344CB8AC3E}">
        <p14:creationId xmlns:p14="http://schemas.microsoft.com/office/powerpoint/2010/main" val="19267610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3A095A-4E79-F1DF-82E4-8CEE2E76B064}"/>
              </a:ext>
            </a:extLst>
          </p:cNvPr>
          <p:cNvPicPr>
            <a:picLocks noChangeAspect="1"/>
          </p:cNvPicPr>
          <p:nvPr/>
        </p:nvPicPr>
        <p:blipFill>
          <a:blip r:embed="rId2"/>
          <a:stretch>
            <a:fillRect/>
          </a:stretch>
        </p:blipFill>
        <p:spPr>
          <a:xfrm>
            <a:off x="3378200" y="822134"/>
            <a:ext cx="4968671" cy="2217612"/>
          </a:xfrm>
          <a:prstGeom prst="rect">
            <a:avLst/>
          </a:prstGeom>
        </p:spPr>
      </p:pic>
      <p:sp>
        <p:nvSpPr>
          <p:cNvPr id="4" name="Title 3">
            <a:extLst>
              <a:ext uri="{FF2B5EF4-FFF2-40B4-BE49-F238E27FC236}">
                <a16:creationId xmlns:a16="http://schemas.microsoft.com/office/drawing/2014/main" id="{B5916553-7886-121D-807D-6808D1A8121E}"/>
              </a:ext>
            </a:extLst>
          </p:cNvPr>
          <p:cNvSpPr>
            <a:spLocks noGrp="1"/>
          </p:cNvSpPr>
          <p:nvPr>
            <p:ph type="title"/>
          </p:nvPr>
        </p:nvSpPr>
        <p:spPr>
          <a:xfrm>
            <a:off x="838200" y="4032453"/>
            <a:ext cx="10515600" cy="1325563"/>
          </a:xfrm>
        </p:spPr>
        <p:txBody>
          <a:bodyPr>
            <a:normAutofit/>
          </a:bodyPr>
          <a:lstStyle/>
          <a:p>
            <a:pPr algn="ctr"/>
            <a:r>
              <a:rPr lang="en-US" dirty="0"/>
              <a:t>If you have any questions: We’re here to help!</a:t>
            </a:r>
            <a:br>
              <a:rPr lang="en-US" dirty="0"/>
            </a:br>
            <a:r>
              <a:rPr lang="en-US" dirty="0"/>
              <a:t>Dallas County School System</a:t>
            </a:r>
          </a:p>
        </p:txBody>
      </p:sp>
    </p:spTree>
    <p:extLst>
      <p:ext uri="{BB962C8B-B14F-4D97-AF65-F5344CB8AC3E}">
        <p14:creationId xmlns:p14="http://schemas.microsoft.com/office/powerpoint/2010/main" val="22178972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81</TotalTime>
  <Words>1966</Words>
  <Application>Microsoft Office PowerPoint</Application>
  <PresentationFormat>Widescreen</PresentationFormat>
  <Paragraphs>155</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Aptos</vt:lpstr>
      <vt:lpstr>Aptos Display</vt:lpstr>
      <vt:lpstr>Arial</vt:lpstr>
      <vt:lpstr>Office Theme</vt:lpstr>
      <vt:lpstr>Local School Financial Management</vt:lpstr>
      <vt:lpstr>Objectives</vt:lpstr>
      <vt:lpstr>Refer to the Financial Procedures for Local Schools, as approved by the Alabama Department of Education in June 2010. </vt:lpstr>
      <vt:lpstr>https://www.alabamaachieves.org/wp-content/uploads/2021/07/Local-School-Financial-Procedures.pdf</vt:lpstr>
      <vt:lpstr>FINANCIAL PROCEDURES FOR LOCAL SCHOOLS</vt:lpstr>
      <vt:lpstr>FINANCIAL PROCEDURES FOR LOCAL SCHOOLS</vt:lpstr>
      <vt:lpstr>PROPER PROCEDURES RECEIPTING</vt:lpstr>
      <vt:lpstr>PROPER PROCEDURES RECEIPTING</vt:lpstr>
      <vt:lpstr>DONATIONS</vt:lpstr>
      <vt:lpstr>VENDING</vt:lpstr>
      <vt:lpstr>CONCESSIONS</vt:lpstr>
      <vt:lpstr>Concessions</vt:lpstr>
      <vt:lpstr>Concessions</vt:lpstr>
      <vt:lpstr>PROPER PROCEDURES DEPOSITING</vt:lpstr>
      <vt:lpstr>PROPER PROCEDURES ATHLETIC EVENTS</vt:lpstr>
      <vt:lpstr>PROPER PROCEDURES ATHLETIC EVENTS</vt:lpstr>
      <vt:lpstr>PROPER PROCEDURES ATHLETIC EVENTS</vt:lpstr>
      <vt:lpstr>E-TICKETS </vt:lpstr>
      <vt:lpstr>GATE RECEIPTS/PARKING</vt:lpstr>
      <vt:lpstr>PROPER PROCEDURES FUNDRAISERS</vt:lpstr>
      <vt:lpstr>PROPER PROCEDURES FUNDRAISERS</vt:lpstr>
      <vt:lpstr>PROPER PROCEDURES FUNDRAISERS</vt:lpstr>
      <vt:lpstr>PROPER PROCEDURES FUNDRAISERS</vt:lpstr>
      <vt:lpstr>THREE P’S OF FUND RAISING</vt:lpstr>
      <vt:lpstr>DEFICIT BALANCES -NON-PUBLIC ACCOUNTS</vt:lpstr>
      <vt:lpstr>CAPITAL ASSETS</vt:lpstr>
      <vt:lpstr>UNALLOWABLE EXPENDITURES PUBLIC FUNDS</vt:lpstr>
      <vt:lpstr>FOOD PURCHASES</vt:lpstr>
      <vt:lpstr>ALLOWABLE EXPENDITURES PUBLIC FUNDS</vt:lpstr>
      <vt:lpstr>If you have any questions: We’re here to help! Dallas County School System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Bruno</dc:creator>
  <cp:lastModifiedBy>Michael Bruno</cp:lastModifiedBy>
  <cp:revision>1</cp:revision>
  <dcterms:created xsi:type="dcterms:W3CDTF">2025-04-24T03:21:31Z</dcterms:created>
  <dcterms:modified xsi:type="dcterms:W3CDTF">2025-04-24T04:42:38Z</dcterms:modified>
</cp:coreProperties>
</file>