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a Purdie" initials="SP" lastIdx="1" clrIdx="0">
    <p:extLst>
      <p:ext uri="{19B8F6BF-5375-455C-9EA6-DF929625EA0E}">
        <p15:presenceInfo xmlns:p15="http://schemas.microsoft.com/office/powerpoint/2012/main" userId="S-1-5-21-3544607157-2687165835-3204608487-11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8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4-23T20:26:20.666" idx="1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9A7E-1B8B-437A-8C26-3667A538B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57837-5B14-44A6-B28A-F329C20E03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02207-D051-4474-B9B8-57677F2AD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BADD4-FB63-4FB9-8181-7D1D10A08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63C97B-92BA-47CC-B330-DB7229E63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61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19AB9-C485-48E4-94D0-7F90E007A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6193E-452C-4AAF-93C9-13ADCA4EA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B8A13-DB25-4157-BE07-23AC5541A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B9052-5C86-4622-ACA4-021A07DE9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D5359-162C-4A7C-A9DA-9DE0502B6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6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5CDE-F0CD-4152-B0A2-64E39D82B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20F3DF-D618-4CD1-884B-4D50FFD15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126FD-4637-4FD9-8BB6-C7475D7C3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D0119-D872-4074-B3EE-708E010FF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BD400-7BF4-4B26-8A9A-D755D5F9C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0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3A529-47AD-48F7-860C-C315B539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DC190-E394-4D86-BB6D-B9093BA2D3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F142B9-A2CE-48FA-8CA5-244F293DB0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41E1CF-93F8-4E82-B2CE-DFA365F68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CB3F50-5376-4AA7-89F1-83D9B2345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B8F4A-19C1-4021-AE58-4E1793CF7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8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BA699-89C6-46F0-B648-4056FC416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F7ADC-85F8-4658-BF12-05A3D34CB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10FE63-3ADF-4CEB-BD9E-D6F003688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6E7BE6-4ADF-43BC-9186-586DEA207C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5B2E2-7C69-4533-8B9E-6C188B23D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D6069E-8514-43BF-BE8F-795C50C35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87277C-13A0-4E55-95BF-4EC210125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33B36-BB3D-4B6E-996C-B3D0A607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91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9DE10-270A-41B7-9AC0-9BE31C2A1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151D47-AC2F-4D2B-817B-C6E17602F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780C74-FCA2-41CE-8F96-FD3F1DF5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F51425-FA8C-4213-8FF2-F6573DB9C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4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97767-8561-4104-AA9E-71929CB3B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986EA2-8863-46BC-B352-22D41899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D8AE7-5D12-4B7E-91ED-CC23DE004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0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D88EC-BDD0-46E2-B1E6-5CC6C1771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20D8D-27D0-43A0-BE02-A91FAF68B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BF62D-7444-4495-8F0F-77A57AFA9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2EE60-9444-4249-918D-9D26D45F9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2870B0-DE1E-4E27-8130-1F3BC120D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EB66A-EC15-456C-9E39-DD45B0610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17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F5405-0C03-4956-AF5F-FEC355C60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E64685-C6E8-40FD-B9A5-C7EBBC0E1C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866DF-1B70-40AE-A98F-F68B50510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AFA7-ABCA-4FA4-8DCB-491E081DF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440CC-11F7-4489-B338-6592771C1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44A33-E530-470A-B3D3-797048A1C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715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5FE12-231E-428C-86F3-DF4D23E8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59970B-CCEF-49AA-A8F6-AF914AC90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66AE7-1E96-4F68-980A-4E12FA6CB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DEC94-0F73-4341-BA0C-B201725DE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2ECEE-E544-4133-9C80-EA7761A85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53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B84131-CF8C-4A49-BDA6-4E171448B8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EF4C2C-BE0B-4649-8A82-6E9B1D02CA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D7461-C20D-49DF-9B26-A627CB50B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75785-F735-4B9A-A9C4-3EFAA2BE3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FB5CE-71C4-4295-A72F-7BF1DB3EF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80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35A37E-3AB0-486E-99B7-DADD8EF75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3AC10-479E-404D-B159-774C7FADA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54970-4765-44F7-97BC-F317362D80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8AF0B-ECEE-4CF4-AD14-9658E4545297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7A2A4-FECF-4C54-83A9-C0E761D4E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28D75-3C50-4000-BFD1-A0B257F0F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7714F-75BD-40E9-9333-62B448544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2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6F427-0FD6-4FC1-A044-D1C76C58EE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Pinnacle Card </a:t>
            </a:r>
            <a:br>
              <a:rPr lang="en-US" b="1" dirty="0"/>
            </a:br>
            <a:r>
              <a:rPr lang="en-US" b="1" dirty="0"/>
              <a:t>(PCards)</a:t>
            </a:r>
            <a:br>
              <a:rPr lang="en-US" b="1" dirty="0"/>
            </a:br>
            <a:r>
              <a:rPr lang="en-US" b="1" dirty="0"/>
              <a:t>Expense 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522BBD-99E2-4873-89CF-C2F145275D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By: Mrs. Quinette Bruno, CSFO</a:t>
            </a:r>
          </a:p>
          <a:p>
            <a:r>
              <a:rPr lang="en-US" i="1" dirty="0"/>
              <a:t>Dallas County School System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457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282749-91FE-4788-8A41-909FD2152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560" y="-787077"/>
            <a:ext cx="9433402" cy="862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65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FBB1D0-D504-4485-A051-CC0614191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687" y="665825"/>
            <a:ext cx="9925226" cy="474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74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31B1656-91DB-4B6B-840D-CA67915C4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4695" y="1770927"/>
            <a:ext cx="4020929" cy="4421529"/>
          </a:xfrm>
        </p:spPr>
        <p:txBody>
          <a:bodyPr>
            <a:normAutofit/>
          </a:bodyPr>
          <a:lstStyle/>
          <a:p>
            <a:r>
              <a:rPr lang="en-US" dirty="0"/>
              <a:t>Click on Expense Reporting</a:t>
            </a:r>
          </a:p>
          <a:p>
            <a:r>
              <a:rPr lang="en-US" dirty="0"/>
              <a:t>Please note this will be available after the expense has taken place. </a:t>
            </a:r>
          </a:p>
          <a:p>
            <a:r>
              <a:rPr lang="en-US" dirty="0"/>
              <a:t>We are counting on you (Bookkeeper &amp; Secretary) to work with the Principal to make sure this is done in a timely manner.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298BAB-03C7-4533-8203-A20ED532A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77" y="722376"/>
            <a:ext cx="6356376" cy="478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00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DB193-4E52-4B1F-8CDC-452C3271C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6176" y="1825625"/>
            <a:ext cx="3087624" cy="4351338"/>
          </a:xfrm>
        </p:spPr>
        <p:txBody>
          <a:bodyPr/>
          <a:lstStyle/>
          <a:p>
            <a:r>
              <a:rPr lang="en-US" dirty="0"/>
              <a:t>Click on Create New Report</a:t>
            </a:r>
          </a:p>
          <a:p>
            <a:r>
              <a:rPr lang="en-US" dirty="0"/>
              <a:t>Make sure you have a copy of all itemized detail receipts.</a:t>
            </a:r>
          </a:p>
          <a:p>
            <a:r>
              <a:rPr lang="en-US" dirty="0"/>
              <a:t>Know the funding source that will be used to pay.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D3D0BE-861D-4E7F-BA33-47FCE8AA7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416512"/>
            <a:ext cx="7361995" cy="452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1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0B94ED2-ADC1-4423-A983-8F40C48B54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9872" y="877824"/>
            <a:ext cx="2548128" cy="43799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*Indicates a required field.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Report Title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Select your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Save Draft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3DD5BD-DD50-4D19-9887-0F44EBAF5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69" y="677703"/>
            <a:ext cx="5963295" cy="533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90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42FA4C3-1FE0-4037-834A-92067423E8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4888" y="1523996"/>
            <a:ext cx="3794760" cy="478540"/>
          </a:xfrm>
        </p:spPr>
        <p:txBody>
          <a:bodyPr>
            <a:normAutofit/>
          </a:bodyPr>
          <a:lstStyle/>
          <a:p>
            <a:r>
              <a:rPr lang="en-US" dirty="0"/>
              <a:t>&lt;&lt;&lt;&lt;&lt;&lt;&lt;&lt;Click Add Expense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C19634-098B-40D2-A822-DFD496ED7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88" y="446530"/>
            <a:ext cx="6438817" cy="26334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2C17F5-17D5-4223-AEFE-19927E01A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88" y="3429000"/>
            <a:ext cx="3716996" cy="31181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63562F-5EF6-4A01-9B0E-F12C46B56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953" y="3593778"/>
            <a:ext cx="4822585" cy="286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21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B10A87-03A7-4DA3-964A-0246ED02E8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2904" y="3602038"/>
            <a:ext cx="3435096" cy="1655762"/>
          </a:xfrm>
        </p:spPr>
        <p:txBody>
          <a:bodyPr/>
          <a:lstStyle/>
          <a:p>
            <a:r>
              <a:rPr lang="en-US" dirty="0"/>
              <a:t>Here is where you can upload copies of receipts and add helpful notes.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E8590B-DF7F-469E-9F1A-D0DA28A7A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20" y="4142231"/>
            <a:ext cx="4532891" cy="2137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06D250-1602-4DDA-817F-6759D2C2B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825" y="6968"/>
            <a:ext cx="3330079" cy="413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53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63F8081-D52C-4384-90FD-BC4B61F53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8272" y="4133850"/>
            <a:ext cx="3939728" cy="1655762"/>
          </a:xfrm>
        </p:spPr>
        <p:txBody>
          <a:bodyPr/>
          <a:lstStyle/>
          <a:p>
            <a:r>
              <a:rPr lang="en-US" dirty="0"/>
              <a:t>Once you have thoroughly documented the transactions. Scroll over and complete Actions... Click on (Edit)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56D508-46BA-4DFF-97F4-4513A9772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005" y="722312"/>
            <a:ext cx="4276725" cy="5067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ACBCA6-FAEA-49B6-B554-0A95F3921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651" y="566230"/>
            <a:ext cx="268297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97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3D78FB4-38B3-433A-AA5B-2F2BE8824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7489" y="1374492"/>
            <a:ext cx="4734045" cy="379939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You can do this!!!</a:t>
            </a:r>
          </a:p>
          <a:p>
            <a:r>
              <a:rPr lang="en-US" dirty="0"/>
              <a:t>Very important to complete this properly for processing on the central office side. Follow policy and procedures before use of card.</a:t>
            </a:r>
          </a:p>
          <a:p>
            <a:r>
              <a:rPr lang="en-US" dirty="0"/>
              <a:t>Approved purchase order over $500</a:t>
            </a:r>
          </a:p>
          <a:p>
            <a:r>
              <a:rPr lang="en-US" dirty="0"/>
              <a:t>Use for monthly snacks, hotels, registration etc. </a:t>
            </a:r>
          </a:p>
          <a:p>
            <a:r>
              <a:rPr lang="en-US" dirty="0"/>
              <a:t>Always ask if your unsure!!!</a:t>
            </a:r>
          </a:p>
          <a:p>
            <a:r>
              <a:rPr lang="en-US" dirty="0"/>
              <a:t>We can work better if you can tell us how we can help you!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62BF4B-DEE9-4268-BD7F-1ABEDAC49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10" y="338328"/>
            <a:ext cx="5279690" cy="588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44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40CA926-F4F6-4BA8-8C84-4D0926439E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60" y="4577589"/>
            <a:ext cx="2703576" cy="1655762"/>
          </a:xfrm>
        </p:spPr>
        <p:txBody>
          <a:bodyPr/>
          <a:lstStyle/>
          <a:p>
            <a:r>
              <a:rPr lang="en-US" dirty="0"/>
              <a:t>You can split the amount and code separately.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D7518C-B7EE-4E6C-A7CC-202BF4D1B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012" y="389995"/>
            <a:ext cx="2682472" cy="34262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59F484-46BE-472E-AB81-9867D7D6E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487489"/>
            <a:ext cx="5638800" cy="3743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397A56-746A-425F-A1A0-41F45F041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1" y="3780539"/>
            <a:ext cx="7198337" cy="258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46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258690D-4780-44AB-AC3C-5318367BE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89063" y="764699"/>
            <a:ext cx="4163568" cy="2057400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You have successfully completed the expense reporting. Follow your local school policy on issuing payment to the central office no later than the 20</a:t>
            </a:r>
            <a:r>
              <a:rPr lang="en-US" b="1" baseline="30000" dirty="0"/>
              <a:t>th</a:t>
            </a:r>
            <a:r>
              <a:rPr lang="en-US" b="1" dirty="0"/>
              <a:t> of each month.</a:t>
            </a:r>
          </a:p>
          <a:p>
            <a:r>
              <a:rPr lang="en-US" b="1" dirty="0">
                <a:sym typeface="Wingdings" panose="05000000000000000000" pitchFamily="2" charset="2"/>
              </a:rPr>
              <a:t></a:t>
            </a: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88EDE-8637-4215-9ADD-DBC5239D7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561" y="373804"/>
            <a:ext cx="4456292" cy="25820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E67604-73E7-4A1A-9CC6-0488DE4FC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080" y="3525562"/>
            <a:ext cx="7523920" cy="284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490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92DEBC-2A04-4A4C-8B9A-A2ADF6BFE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34" y="217025"/>
            <a:ext cx="2678080" cy="3741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1DB5D7-45DF-4CD0-97E4-D8CD7F816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942" y="217025"/>
            <a:ext cx="2748044" cy="37458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EA85A5-A0CD-479D-BEB6-F5DAB64B7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109" y="2497237"/>
            <a:ext cx="2748044" cy="38484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B91F5F-F088-4C96-9A5E-300C523C4A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5276" y="2672185"/>
            <a:ext cx="2767129" cy="384840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8895B52-42C8-49CF-937F-D98634B1E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139" y="512362"/>
            <a:ext cx="3803248" cy="1325563"/>
          </a:xfrm>
        </p:spPr>
        <p:txBody>
          <a:bodyPr/>
          <a:lstStyle/>
          <a:p>
            <a:pPr algn="ctr"/>
            <a:r>
              <a:rPr lang="en-US" b="1" dirty="0"/>
              <a:t>Purchasing Card Guidelines</a:t>
            </a:r>
          </a:p>
        </p:txBody>
      </p:sp>
    </p:spTree>
    <p:extLst>
      <p:ext uri="{BB962C8B-B14F-4D97-AF65-F5344CB8AC3E}">
        <p14:creationId xmlns:p14="http://schemas.microsoft.com/office/powerpoint/2010/main" val="3487455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9D788F-758C-432A-8277-A919A78EA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389" y="645952"/>
            <a:ext cx="8585221" cy="536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59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249</Words>
  <Application>Microsoft Office PowerPoint</Application>
  <PresentationFormat>Widescreen</PresentationFormat>
  <Paragraphs>26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Pinnacle Card  (PCards) Expense Reporting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Purchasing Card Guidelines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Purdie</dc:creator>
  <cp:lastModifiedBy>Sandra Purdie</cp:lastModifiedBy>
  <cp:revision>8</cp:revision>
  <dcterms:created xsi:type="dcterms:W3CDTF">2025-04-24T01:33:40Z</dcterms:created>
  <dcterms:modified xsi:type="dcterms:W3CDTF">2025-04-24T02:30:43Z</dcterms:modified>
</cp:coreProperties>
</file>