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93" r:id="rId1"/>
  </p:sldMasterIdLst>
  <p:notesMasterIdLst>
    <p:notesMasterId r:id="rId42"/>
  </p:notesMasterIdLst>
  <p:handoutMasterIdLst>
    <p:handoutMasterId r:id="rId43"/>
  </p:handoutMasterIdLst>
  <p:sldIdLst>
    <p:sldId id="256" r:id="rId2"/>
    <p:sldId id="413" r:id="rId3"/>
    <p:sldId id="414" r:id="rId4"/>
    <p:sldId id="415" r:id="rId5"/>
    <p:sldId id="268" r:id="rId6"/>
    <p:sldId id="471" r:id="rId7"/>
    <p:sldId id="479" r:id="rId8"/>
    <p:sldId id="356" r:id="rId9"/>
    <p:sldId id="289" r:id="rId10"/>
    <p:sldId id="269" r:id="rId11"/>
    <p:sldId id="516" r:id="rId12"/>
    <p:sldId id="480" r:id="rId13"/>
    <p:sldId id="517" r:id="rId14"/>
    <p:sldId id="482" r:id="rId15"/>
    <p:sldId id="329" r:id="rId16"/>
    <p:sldId id="417" r:id="rId17"/>
    <p:sldId id="441" r:id="rId18"/>
    <p:sldId id="442" r:id="rId19"/>
    <p:sldId id="443" r:id="rId20"/>
    <p:sldId id="518" r:id="rId21"/>
    <p:sldId id="444" r:id="rId22"/>
    <p:sldId id="511" r:id="rId23"/>
    <p:sldId id="512" r:id="rId24"/>
    <p:sldId id="429" r:id="rId25"/>
    <p:sldId id="514" r:id="rId26"/>
    <p:sldId id="519" r:id="rId27"/>
    <p:sldId id="446" r:id="rId28"/>
    <p:sldId id="496" r:id="rId29"/>
    <p:sldId id="497" r:id="rId30"/>
    <p:sldId id="498" r:id="rId31"/>
    <p:sldId id="499" r:id="rId32"/>
    <p:sldId id="500" r:id="rId33"/>
    <p:sldId id="501" r:id="rId34"/>
    <p:sldId id="502" r:id="rId35"/>
    <p:sldId id="503" r:id="rId36"/>
    <p:sldId id="515" r:id="rId37"/>
    <p:sldId id="505" r:id="rId38"/>
    <p:sldId id="506" r:id="rId39"/>
    <p:sldId id="440" r:id="rId40"/>
    <p:sldId id="448" r:id="rId41"/>
  </p:sldIdLst>
  <p:sldSz cx="9144000" cy="6858000" type="screen4x3"/>
  <p:notesSz cx="9083675" cy="6858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EBF1"/>
    <a:srgbClr val="EAE3FB"/>
    <a:srgbClr val="C5F0FF"/>
    <a:srgbClr val="C1CCDD"/>
    <a:srgbClr val="341387"/>
    <a:srgbClr val="13013F"/>
    <a:srgbClr val="CE32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176" autoAdjust="0"/>
    <p:restoredTop sz="90929"/>
  </p:normalViewPr>
  <p:slideViewPr>
    <p:cSldViewPr snapToGrid="0">
      <p:cViewPr varScale="1">
        <p:scale>
          <a:sx n="106" d="100"/>
          <a:sy n="106" d="100"/>
        </p:scale>
        <p:origin x="-176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1828800" cy="18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Richard\Documents\Statistical%20Forecasting%20LLC\Enrollment%20Projection%20Studies-%20NJ%20and%20Others\Ramapo-Indian%20Hills\Ramapo%20Indian%20Hills%20Projections%202024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chard\Documents\Statistical%20Forecasting%20LLC\Enrollment%20Projection%20Studies-%20NJ%20and%20Others\Ramapo-Indian%20Hills\Ramapo%20Indian%20Hills%20Projections%202024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chard\Documents\Statistical%20Forecasting%20LLC\Enrollment%20Projection%20Studies-%20NJ%20and%20Others\Ramapo-Indian%20Hills\Ramapo%20Indian%20Hills%20Projections%202024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chard\Documents\Statistical%20Forecasting%20LLC\Enrollment%20Projection%20Studies-%20NJ%20and%20Others\Ramapo-Indian%20Hills\Ramapo%20Indian%20Hills%20Projections%202024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chard\Documents\Statistical%20Forecasting%20LLC\Enrollment%20Projection%20Studies-%20NJ%20and%20Others\Ramapo-Indian%20Hills\Ramapo%20Indian%20Hills%20Projections%202024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chard\Documents\Statistical%20Forecasting%20LLC\Enrollment%20Projection%20Studies-%20NJ%20and%20Others\Ramapo-Indian%20Hills\Ramapo%20Indian%20Hills%20Projections%202024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chard\Documents\Statistical%20Forecasting%20LLC\Enrollment%20Projection%20Studies-%20NJ%20and%20Others\Ramapo-Indian%20Hills\Ramapo%20Indian%20Hills%20Projections%202024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chard\Documents\Statistical%20Forecasting%20LLC\Enrollment%20Projection%20Studies-%20NJ%20and%20Others\Ramapo-Indian%20Hills\Ramapo%20Indian%20Hills%20Projections%202024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7970537424425288E-2"/>
          <c:y val="2.520789841345834E-2"/>
          <c:w val="0.90439452006549836"/>
          <c:h val="0.88764854407814631"/>
        </c:manualLayout>
      </c:layout>
      <c:barChart>
        <c:barDir val="col"/>
        <c:grouping val="stacked"/>
        <c:varyColors val="0"/>
        <c:ser>
          <c:idx val="2"/>
          <c:order val="0"/>
          <c:tx>
            <c:v>Wyckoff</c:v>
          </c:tx>
          <c:spPr>
            <a:solidFill>
              <a:srgbClr val="C5F0FF"/>
            </a:solidFill>
            <a:ln>
              <a:noFill/>
              <a:prstDash val="lgDash"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'Franklin Lakes'!$AK$12:$AK$23</c:f>
              <c:numCache>
                <c:formatCode>General</c:formatCode>
                <c:ptCount val="12"/>
                <c:pt idx="0">
                  <c:v>1940</c:v>
                </c:pt>
                <c:pt idx="1">
                  <c:v>1950</c:v>
                </c:pt>
                <c:pt idx="2">
                  <c:v>1960</c:v>
                </c:pt>
                <c:pt idx="3">
                  <c:v>1970</c:v>
                </c:pt>
                <c:pt idx="4">
                  <c:v>1980</c:v>
                </c:pt>
                <c:pt idx="5">
                  <c:v>1990</c:v>
                </c:pt>
                <c:pt idx="6">
                  <c:v>2000</c:v>
                </c:pt>
                <c:pt idx="7">
                  <c:v>2010</c:v>
                </c:pt>
                <c:pt idx="8">
                  <c:v>2020</c:v>
                </c:pt>
                <c:pt idx="9">
                  <c:v>2030</c:v>
                </c:pt>
                <c:pt idx="10">
                  <c:v>2040</c:v>
                </c:pt>
                <c:pt idx="11">
                  <c:v>2050</c:v>
                </c:pt>
              </c:numCache>
            </c:numRef>
          </c:cat>
          <c:val>
            <c:numRef>
              <c:f>Wyckoff!$R$22:$R$33</c:f>
              <c:numCache>
                <c:formatCode>#,##0</c:formatCode>
                <c:ptCount val="12"/>
                <c:pt idx="0">
                  <c:v>3847</c:v>
                </c:pt>
                <c:pt idx="1">
                  <c:v>5590</c:v>
                </c:pt>
                <c:pt idx="2">
                  <c:v>11205</c:v>
                </c:pt>
                <c:pt idx="3">
                  <c:v>16039</c:v>
                </c:pt>
                <c:pt idx="4">
                  <c:v>15500</c:v>
                </c:pt>
                <c:pt idx="5">
                  <c:v>15372</c:v>
                </c:pt>
                <c:pt idx="6">
                  <c:v>16508</c:v>
                </c:pt>
                <c:pt idx="7">
                  <c:v>16696</c:v>
                </c:pt>
                <c:pt idx="8">
                  <c:v>16585</c:v>
                </c:pt>
                <c:pt idx="11">
                  <c:v>19321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04F-4E21-A03C-5D155E78481F}"/>
            </c:ext>
          </c:extLst>
        </c:ser>
        <c:ser>
          <c:idx val="1"/>
          <c:order val="1"/>
          <c:tx>
            <c:v>Oakland</c:v>
          </c:tx>
          <c:spPr>
            <a:solidFill>
              <a:srgbClr val="FFC000"/>
            </a:solidFill>
            <a:ln w="28575" cmpd="sng">
              <a:noFill/>
              <a:prstDash val="solid"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'Franklin Lakes'!$AK$12:$AK$23</c:f>
              <c:numCache>
                <c:formatCode>General</c:formatCode>
                <c:ptCount val="12"/>
                <c:pt idx="0">
                  <c:v>1940</c:v>
                </c:pt>
                <c:pt idx="1">
                  <c:v>1950</c:v>
                </c:pt>
                <c:pt idx="2">
                  <c:v>1960</c:v>
                </c:pt>
                <c:pt idx="3">
                  <c:v>1970</c:v>
                </c:pt>
                <c:pt idx="4">
                  <c:v>1980</c:v>
                </c:pt>
                <c:pt idx="5">
                  <c:v>1990</c:v>
                </c:pt>
                <c:pt idx="6">
                  <c:v>2000</c:v>
                </c:pt>
                <c:pt idx="7">
                  <c:v>2010</c:v>
                </c:pt>
                <c:pt idx="8">
                  <c:v>2020</c:v>
                </c:pt>
                <c:pt idx="9">
                  <c:v>2030</c:v>
                </c:pt>
                <c:pt idx="10">
                  <c:v>2040</c:v>
                </c:pt>
                <c:pt idx="11">
                  <c:v>2050</c:v>
                </c:pt>
              </c:numCache>
            </c:numRef>
          </c:cat>
          <c:val>
            <c:numRef>
              <c:f>Oakland!$R$18:$R$29</c:f>
              <c:numCache>
                <c:formatCode>#,##0</c:formatCode>
                <c:ptCount val="12"/>
                <c:pt idx="0">
                  <c:v>932</c:v>
                </c:pt>
                <c:pt idx="1">
                  <c:v>1817</c:v>
                </c:pt>
                <c:pt idx="2">
                  <c:v>9446</c:v>
                </c:pt>
                <c:pt idx="3">
                  <c:v>14420</c:v>
                </c:pt>
                <c:pt idx="4">
                  <c:v>13443</c:v>
                </c:pt>
                <c:pt idx="5">
                  <c:v>11997</c:v>
                </c:pt>
                <c:pt idx="6">
                  <c:v>12466</c:v>
                </c:pt>
                <c:pt idx="7">
                  <c:v>12754</c:v>
                </c:pt>
                <c:pt idx="8">
                  <c:v>12748</c:v>
                </c:pt>
                <c:pt idx="11">
                  <c:v>15223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AE5-4965-B444-F4241DFF7DEA}"/>
            </c:ext>
          </c:extLst>
        </c:ser>
        <c:ser>
          <c:idx val="0"/>
          <c:order val="2"/>
          <c:tx>
            <c:v>Franklin Lakes</c:v>
          </c:tx>
          <c:spPr>
            <a:solidFill>
              <a:srgbClr val="FFFF00"/>
            </a:solidFill>
            <a:ln>
              <a:noFill/>
              <a:prstDash val="lgDash"/>
            </a:ln>
          </c:spPr>
          <c:invertIfNegative val="0"/>
          <c:dLbls>
            <c:dLbl>
              <c:idx val="0"/>
              <c:layout>
                <c:manualLayout>
                  <c:x val="0"/>
                  <c:y val="-1.46137292188744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'Franklin Lakes'!$AK$12:$AK$23</c:f>
              <c:numCache>
                <c:formatCode>General</c:formatCode>
                <c:ptCount val="12"/>
                <c:pt idx="0">
                  <c:v>1940</c:v>
                </c:pt>
                <c:pt idx="1">
                  <c:v>1950</c:v>
                </c:pt>
                <c:pt idx="2">
                  <c:v>1960</c:v>
                </c:pt>
                <c:pt idx="3">
                  <c:v>1970</c:v>
                </c:pt>
                <c:pt idx="4">
                  <c:v>1980</c:v>
                </c:pt>
                <c:pt idx="5">
                  <c:v>1990</c:v>
                </c:pt>
                <c:pt idx="6">
                  <c:v>2000</c:v>
                </c:pt>
                <c:pt idx="7">
                  <c:v>2010</c:v>
                </c:pt>
                <c:pt idx="8">
                  <c:v>2020</c:v>
                </c:pt>
                <c:pt idx="9">
                  <c:v>2030</c:v>
                </c:pt>
                <c:pt idx="10">
                  <c:v>2040</c:v>
                </c:pt>
                <c:pt idx="11">
                  <c:v>2050</c:v>
                </c:pt>
              </c:numCache>
            </c:numRef>
          </c:cat>
          <c:val>
            <c:numRef>
              <c:f>'Franklin Lakes'!$AL$12:$AL$23</c:f>
              <c:numCache>
                <c:formatCode>#,##0</c:formatCode>
                <c:ptCount val="12"/>
                <c:pt idx="0">
                  <c:v>1203</c:v>
                </c:pt>
                <c:pt idx="1">
                  <c:v>2021</c:v>
                </c:pt>
                <c:pt idx="2">
                  <c:v>3316</c:v>
                </c:pt>
                <c:pt idx="3">
                  <c:v>7550</c:v>
                </c:pt>
                <c:pt idx="4">
                  <c:v>8769</c:v>
                </c:pt>
                <c:pt idx="5">
                  <c:v>9873</c:v>
                </c:pt>
                <c:pt idx="6">
                  <c:v>10422</c:v>
                </c:pt>
                <c:pt idx="7">
                  <c:v>11583</c:v>
                </c:pt>
                <c:pt idx="8">
                  <c:v>11079</c:v>
                </c:pt>
                <c:pt idx="11">
                  <c:v>12472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04F-4E21-A03C-5D155E78481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71747968"/>
        <c:axId val="177873664"/>
      </c:barChart>
      <c:catAx>
        <c:axId val="17174796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1100"/>
                  <a:t>Year</a:t>
                </a:r>
              </a:p>
            </c:rich>
          </c:tx>
          <c:layout>
            <c:manualLayout>
              <c:xMode val="edge"/>
              <c:yMode val="edge"/>
              <c:x val="0.50243619440789333"/>
              <c:y val="0.95486722812089297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77873664"/>
        <c:crosses val="autoZero"/>
        <c:auto val="1"/>
        <c:lblAlgn val="ctr"/>
        <c:lblOffset val="100"/>
        <c:noMultiLvlLbl val="0"/>
      </c:catAx>
      <c:valAx>
        <c:axId val="177873664"/>
        <c:scaling>
          <c:orientation val="minMax"/>
          <c:max val="50000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1100"/>
                  <a:t>Population</a:t>
                </a:r>
              </a:p>
            </c:rich>
          </c:tx>
          <c:layout>
            <c:manualLayout>
              <c:xMode val="edge"/>
              <c:yMode val="edge"/>
              <c:x val="1.1941312849671184E-3"/>
              <c:y val="0.39563281079897622"/>
            </c:manualLayout>
          </c:layout>
          <c:overlay val="0"/>
          <c:spPr>
            <a:noFill/>
            <a:ln w="25400">
              <a:noFill/>
            </a:ln>
          </c:spPr>
        </c:title>
        <c:numFmt formatCode="#,##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71747968"/>
        <c:crosses val="autoZero"/>
        <c:crossBetween val="between"/>
      </c:valAx>
      <c:spPr>
        <a:solidFill>
          <a:srgbClr val="FFFFCC"/>
        </a:solidFill>
        <a:ln w="38100">
          <a:solidFill>
            <a:srgbClr val="000000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0.30188718829888911"/>
          <c:y val="4.2201955712176886E-2"/>
          <c:w val="0.47670863619356713"/>
          <c:h val="6.2998392093523231E-2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</c:spPr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0502508589181926E-2"/>
          <c:y val="2.9291650478724264E-2"/>
          <c:w val="0.89998344432547694"/>
          <c:h val="0.88178263062086726"/>
        </c:manualLayout>
      </c:layout>
      <c:barChart>
        <c:barDir val="col"/>
        <c:grouping val="clustered"/>
        <c:varyColors val="0"/>
        <c:ser>
          <c:idx val="0"/>
          <c:order val="0"/>
          <c:tx>
            <c:v>Ramapo Indian Hills</c:v>
          </c:tx>
          <c:spPr>
            <a:solidFill>
              <a:srgbClr val="F27AE1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RIH!$A$2:$A$11</c:f>
              <c:strCache>
                <c:ptCount val="10"/>
                <c:pt idx="0">
                  <c:v>2014-15</c:v>
                </c:pt>
                <c:pt idx="1">
                  <c:v>2015-16</c:v>
                </c:pt>
                <c:pt idx="2">
                  <c:v>2016-17</c:v>
                </c:pt>
                <c:pt idx="3">
                  <c:v>2017-18</c:v>
                </c:pt>
                <c:pt idx="4">
                  <c:v>2018-19</c:v>
                </c:pt>
                <c:pt idx="5">
                  <c:v>2019-20</c:v>
                </c:pt>
                <c:pt idx="6">
                  <c:v>2020-21</c:v>
                </c:pt>
                <c:pt idx="7">
                  <c:v>2021-22</c:v>
                </c:pt>
                <c:pt idx="8">
                  <c:v>2022-23</c:v>
                </c:pt>
                <c:pt idx="9">
                  <c:v>2023-24</c:v>
                </c:pt>
              </c:strCache>
            </c:strRef>
          </c:cat>
          <c:val>
            <c:numRef>
              <c:f>RIH!$Q$2:$Q$11</c:f>
              <c:numCache>
                <c:formatCode>#,##0</c:formatCode>
                <c:ptCount val="10"/>
                <c:pt idx="0">
                  <c:v>2313</c:v>
                </c:pt>
                <c:pt idx="1">
                  <c:v>2275</c:v>
                </c:pt>
                <c:pt idx="2" formatCode="#,##0.0">
                  <c:v>2273.5</c:v>
                </c:pt>
                <c:pt idx="3" formatCode="#,##0.0">
                  <c:v>2282.5</c:v>
                </c:pt>
                <c:pt idx="4" formatCode="#,##0.0">
                  <c:v>2282.5</c:v>
                </c:pt>
                <c:pt idx="5" formatCode="#,##0.0">
                  <c:v>2230.5</c:v>
                </c:pt>
                <c:pt idx="6" formatCode="#,##0.0">
                  <c:v>2203.5</c:v>
                </c:pt>
                <c:pt idx="7" formatCode="#,##0.0">
                  <c:v>2076.5</c:v>
                </c:pt>
                <c:pt idx="8">
                  <c:v>1978</c:v>
                </c:pt>
                <c:pt idx="9" formatCode="#,##0.0">
                  <c:v>1890.5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F56-45BD-9FB4-BD22ABDE6A7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8049152"/>
        <c:axId val="48075904"/>
      </c:barChart>
      <c:catAx>
        <c:axId val="4804915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1"/>
                </a:pPr>
                <a:r>
                  <a:rPr lang="en-US" sz="1100" b="1"/>
                  <a:t>Year</a:t>
                </a:r>
              </a:p>
            </c:rich>
          </c:tx>
          <c:layout>
            <c:manualLayout>
              <c:xMode val="edge"/>
              <c:yMode val="edge"/>
              <c:x val="0.50277387855669753"/>
              <c:y val="0.96627860352054395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4807590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48075904"/>
        <c:scaling>
          <c:orientation val="minMax"/>
          <c:max val="2500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1"/>
                </a:pPr>
                <a:r>
                  <a:rPr lang="en-US" sz="1100" b="1"/>
                  <a:t>Number of Students</a:t>
                </a:r>
              </a:p>
            </c:rich>
          </c:tx>
          <c:layout>
            <c:manualLayout>
              <c:xMode val="edge"/>
              <c:yMode val="edge"/>
              <c:x val="7.3947919927050193E-4"/>
              <c:y val="0.34170443406584899"/>
            </c:manualLayout>
          </c:layout>
          <c:overlay val="0"/>
          <c:spPr>
            <a:noFill/>
            <a:ln w="25400">
              <a:noFill/>
            </a:ln>
          </c:spPr>
        </c:title>
        <c:numFmt formatCode="#,##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48049152"/>
        <c:crosses val="autoZero"/>
        <c:crossBetween val="between"/>
      </c:valAx>
      <c:spPr>
        <a:solidFill>
          <a:srgbClr val="FFFFCC"/>
        </a:solidFill>
        <a:ln w="38100">
          <a:solidFill>
            <a:srgbClr val="000000"/>
          </a:solidFill>
          <a:prstDash val="solid"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1838784575005041E-2"/>
          <c:y val="1.8285970167752682E-2"/>
          <c:w val="0.89602334386703919"/>
          <c:h val="0.8921243306835549"/>
        </c:manualLayout>
      </c:layout>
      <c:lineChart>
        <c:grouping val="standard"/>
        <c:varyColors val="0"/>
        <c:ser>
          <c:idx val="0"/>
          <c:order val="0"/>
          <c:tx>
            <c:v>9th Grade</c:v>
          </c:tx>
          <c:spPr>
            <a:ln w="31750">
              <a:solidFill>
                <a:srgbClr val="FF0000"/>
              </a:solidFill>
              <a:prstDash val="lgDash"/>
            </a:ln>
          </c:spPr>
          <c:marker>
            <c:symbol val="diamond"/>
            <c:size val="6"/>
            <c:spPr>
              <a:solidFill>
                <a:srgbClr val="00B0F0"/>
              </a:solidFill>
            </c:spPr>
          </c:marker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6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RIH!$A$2:$A$11</c:f>
              <c:strCache>
                <c:ptCount val="10"/>
                <c:pt idx="0">
                  <c:v>2014-15</c:v>
                </c:pt>
                <c:pt idx="1">
                  <c:v>2015-16</c:v>
                </c:pt>
                <c:pt idx="2">
                  <c:v>2016-17</c:v>
                </c:pt>
                <c:pt idx="3">
                  <c:v>2017-18</c:v>
                </c:pt>
                <c:pt idx="4">
                  <c:v>2018-19</c:v>
                </c:pt>
                <c:pt idx="5">
                  <c:v>2019-20</c:v>
                </c:pt>
                <c:pt idx="6">
                  <c:v>2020-21</c:v>
                </c:pt>
                <c:pt idx="7">
                  <c:v>2021-22</c:v>
                </c:pt>
                <c:pt idx="8">
                  <c:v>2022-23</c:v>
                </c:pt>
                <c:pt idx="9">
                  <c:v>2023-24</c:v>
                </c:pt>
              </c:strCache>
            </c:strRef>
          </c:cat>
          <c:val>
            <c:numRef>
              <c:f>RIH!$L$2:$L$11</c:f>
              <c:numCache>
                <c:formatCode>General</c:formatCode>
                <c:ptCount val="10"/>
                <c:pt idx="0">
                  <c:v>583</c:v>
                </c:pt>
                <c:pt idx="1">
                  <c:v>541</c:v>
                </c:pt>
                <c:pt idx="2">
                  <c:v>515</c:v>
                </c:pt>
                <c:pt idx="3">
                  <c:v>575</c:v>
                </c:pt>
                <c:pt idx="4">
                  <c:v>571</c:v>
                </c:pt>
                <c:pt idx="5">
                  <c:v>527</c:v>
                </c:pt>
                <c:pt idx="6">
                  <c:v>486</c:v>
                </c:pt>
                <c:pt idx="7">
                  <c:v>444</c:v>
                </c:pt>
                <c:pt idx="8">
                  <c:v>456</c:v>
                </c:pt>
                <c:pt idx="9">
                  <c:v>444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57A9-4A3D-AB29-907B32286E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9494272"/>
        <c:axId val="50274688"/>
      </c:lineChart>
      <c:catAx>
        <c:axId val="4949427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1100"/>
                  <a:t>Year</a:t>
                </a:r>
              </a:p>
            </c:rich>
          </c:tx>
          <c:layout>
            <c:manualLayout>
              <c:xMode val="edge"/>
              <c:yMode val="edge"/>
              <c:x val="0.49837060367454067"/>
              <c:y val="0.96683068750299161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50" b="0" i="0" u="none" strike="noStrike" baseline="0">
                <a:solidFill>
                  <a:sysClr val="windowText" lastClr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027468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50274688"/>
        <c:scaling>
          <c:orientation val="minMax"/>
          <c:max val="700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1100"/>
                  <a:t>Number of Students</a:t>
                </a:r>
              </a:p>
            </c:rich>
          </c:tx>
          <c:layout>
            <c:manualLayout>
              <c:xMode val="edge"/>
              <c:yMode val="edge"/>
              <c:x val="1.1925287356321838E-3"/>
              <c:y val="0.35146877289569506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49494272"/>
        <c:crosses val="autoZero"/>
        <c:crossBetween val="between"/>
      </c:valAx>
      <c:spPr>
        <a:solidFill>
          <a:srgbClr val="FFFFCC"/>
        </a:solidFill>
        <a:ln w="38100">
          <a:solidFill>
            <a:srgbClr val="000000"/>
          </a:solidFill>
          <a:prstDash val="solid"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9386678307701589E-2"/>
          <c:y val="1.3334250243787583E-2"/>
          <c:w val="0.90449671323648595"/>
          <c:h val="0.88349833056994109"/>
        </c:manualLayout>
      </c:layout>
      <c:barChart>
        <c:barDir val="col"/>
        <c:grouping val="stacked"/>
        <c:varyColors val="0"/>
        <c:ser>
          <c:idx val="1"/>
          <c:order val="0"/>
          <c:tx>
            <c:v>Ramapo</c:v>
          </c:tx>
          <c:spPr>
            <a:solidFill>
              <a:srgbClr val="EAE3FB"/>
            </a:solidFill>
            <a:ln w="38100">
              <a:noFill/>
              <a:prstDash val="lgDash"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'Ramapo HS'!$A$2:$A$11</c:f>
              <c:strCache>
                <c:ptCount val="10"/>
                <c:pt idx="0">
                  <c:v>2014-15</c:v>
                </c:pt>
                <c:pt idx="1">
                  <c:v>2015-16</c:v>
                </c:pt>
                <c:pt idx="2">
                  <c:v>2016-17</c:v>
                </c:pt>
                <c:pt idx="3">
                  <c:v>2017-18</c:v>
                </c:pt>
                <c:pt idx="4">
                  <c:v>2018-19</c:v>
                </c:pt>
                <c:pt idx="5">
                  <c:v>2019-20</c:v>
                </c:pt>
                <c:pt idx="6">
                  <c:v>2020-21</c:v>
                </c:pt>
                <c:pt idx="7">
                  <c:v>2021-22</c:v>
                </c:pt>
                <c:pt idx="8">
                  <c:v>2022-23</c:v>
                </c:pt>
                <c:pt idx="9">
                  <c:v>2023-24</c:v>
                </c:pt>
              </c:strCache>
            </c:strRef>
          </c:cat>
          <c:val>
            <c:numRef>
              <c:f>'Ramapo HS'!$Q$2:$Q$11</c:f>
              <c:numCache>
                <c:formatCode>#,##0.0</c:formatCode>
                <c:ptCount val="10"/>
                <c:pt idx="0" formatCode="#,##0">
                  <c:v>1088</c:v>
                </c:pt>
                <c:pt idx="1">
                  <c:v>1053.5</c:v>
                </c:pt>
                <c:pt idx="2">
                  <c:v>1133.5</c:v>
                </c:pt>
                <c:pt idx="3">
                  <c:v>1173.5</c:v>
                </c:pt>
                <c:pt idx="4">
                  <c:v>1221.5</c:v>
                </c:pt>
                <c:pt idx="5" formatCode="#,##0">
                  <c:v>1269</c:v>
                </c:pt>
                <c:pt idx="6" formatCode="#,##0">
                  <c:v>1285</c:v>
                </c:pt>
                <c:pt idx="7">
                  <c:v>1237.5</c:v>
                </c:pt>
                <c:pt idx="8" formatCode="#,##0">
                  <c:v>1243</c:v>
                </c:pt>
                <c:pt idx="9" formatCode="#,##0">
                  <c:v>1192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BCB-4EC2-9392-6666448A6A6F}"/>
            </c:ext>
          </c:extLst>
        </c:ser>
        <c:ser>
          <c:idx val="0"/>
          <c:order val="1"/>
          <c:tx>
            <c:v>Indian Hills</c:v>
          </c:tx>
          <c:spPr>
            <a:solidFill>
              <a:srgbClr val="C5F0FF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'Ramapo HS'!$A$2:$A$11</c:f>
              <c:strCache>
                <c:ptCount val="10"/>
                <c:pt idx="0">
                  <c:v>2014-15</c:v>
                </c:pt>
                <c:pt idx="1">
                  <c:v>2015-16</c:v>
                </c:pt>
                <c:pt idx="2">
                  <c:v>2016-17</c:v>
                </c:pt>
                <c:pt idx="3">
                  <c:v>2017-18</c:v>
                </c:pt>
                <c:pt idx="4">
                  <c:v>2018-19</c:v>
                </c:pt>
                <c:pt idx="5">
                  <c:v>2019-20</c:v>
                </c:pt>
                <c:pt idx="6">
                  <c:v>2020-21</c:v>
                </c:pt>
                <c:pt idx="7">
                  <c:v>2021-22</c:v>
                </c:pt>
                <c:pt idx="8">
                  <c:v>2022-23</c:v>
                </c:pt>
                <c:pt idx="9">
                  <c:v>2023-24</c:v>
                </c:pt>
              </c:strCache>
            </c:strRef>
          </c:cat>
          <c:val>
            <c:numRef>
              <c:f>'Indian Hills HS'!$Q$2:$Q$11</c:f>
              <c:numCache>
                <c:formatCode>#,##0.0</c:formatCode>
                <c:ptCount val="10"/>
                <c:pt idx="0" formatCode="#,##0">
                  <c:v>1225</c:v>
                </c:pt>
                <c:pt idx="1">
                  <c:v>1221.5</c:v>
                </c:pt>
                <c:pt idx="2" formatCode="#,##0">
                  <c:v>1140</c:v>
                </c:pt>
                <c:pt idx="3" formatCode="#,##0">
                  <c:v>1109</c:v>
                </c:pt>
                <c:pt idx="4" formatCode="#,##0">
                  <c:v>1061</c:v>
                </c:pt>
                <c:pt idx="5">
                  <c:v>961.5</c:v>
                </c:pt>
                <c:pt idx="6">
                  <c:v>918.5</c:v>
                </c:pt>
                <c:pt idx="7" formatCode="#,##0">
                  <c:v>839</c:v>
                </c:pt>
                <c:pt idx="8" formatCode="#,##0">
                  <c:v>735</c:v>
                </c:pt>
                <c:pt idx="9">
                  <c:v>698.5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BCB-4EC2-9392-6666448A6A6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49921024"/>
        <c:axId val="50336512"/>
      </c:barChart>
      <c:catAx>
        <c:axId val="4992102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1100"/>
                  <a:t>Year</a:t>
                </a:r>
              </a:p>
            </c:rich>
          </c:tx>
          <c:layout>
            <c:manualLayout>
              <c:xMode val="edge"/>
              <c:yMode val="edge"/>
              <c:x val="0.50653881166749448"/>
              <c:y val="0.94354681720848743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0336512"/>
        <c:crosses val="autoZero"/>
        <c:auto val="1"/>
        <c:lblAlgn val="ctr"/>
        <c:lblOffset val="100"/>
        <c:noMultiLvlLbl val="0"/>
      </c:catAx>
      <c:valAx>
        <c:axId val="50336512"/>
        <c:scaling>
          <c:orientation val="minMax"/>
          <c:max val="2800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1100"/>
                  <a:t>Number of Students</a:t>
                </a:r>
              </a:p>
            </c:rich>
          </c:tx>
          <c:layout>
            <c:manualLayout>
              <c:xMode val="edge"/>
              <c:yMode val="edge"/>
              <c:x val="1.109578738344908E-3"/>
              <c:y val="0.34545567584230158"/>
            </c:manualLayout>
          </c:layout>
          <c:overlay val="0"/>
          <c:spPr>
            <a:noFill/>
            <a:ln w="25400">
              <a:noFill/>
            </a:ln>
          </c:spPr>
        </c:title>
        <c:numFmt formatCode="#,##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49921024"/>
        <c:crosses val="autoZero"/>
        <c:crossBetween val="between"/>
      </c:valAx>
      <c:spPr>
        <a:solidFill>
          <a:srgbClr val="FFFFCC"/>
        </a:solidFill>
        <a:ln w="38100">
          <a:solidFill>
            <a:srgbClr val="00000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22464993688191789"/>
          <c:y val="2.7767993401443255E-2"/>
          <c:w val="0.5538806232770036"/>
          <c:h val="7.9232800786022045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6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4113302451115146E-2"/>
          <c:y val="1.9539456894905209E-2"/>
          <c:w val="0.89977656207757506"/>
          <c:h val="0.88573494455474466"/>
        </c:manualLayout>
      </c:layout>
      <c:barChart>
        <c:barDir val="col"/>
        <c:grouping val="stacked"/>
        <c:varyColors val="0"/>
        <c:ser>
          <c:idx val="2"/>
          <c:order val="0"/>
          <c:tx>
            <c:v>Wyckoff</c:v>
          </c:tx>
          <c:spPr>
            <a:solidFill>
              <a:schemeClr val="accent4">
                <a:lumMod val="20000"/>
                <a:lumOff val="80000"/>
              </a:schemeClr>
            </a:solidFill>
            <a:ln w="2540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Wyckoff!$A$2:$A$11</c:f>
              <c:strCache>
                <c:ptCount val="10"/>
                <c:pt idx="0">
                  <c:v>2014-15</c:v>
                </c:pt>
                <c:pt idx="1">
                  <c:v>2015-16</c:v>
                </c:pt>
                <c:pt idx="2">
                  <c:v>2016-17</c:v>
                </c:pt>
                <c:pt idx="3">
                  <c:v>2017-18</c:v>
                </c:pt>
                <c:pt idx="4">
                  <c:v>2018-19</c:v>
                </c:pt>
                <c:pt idx="5">
                  <c:v>2019-20</c:v>
                </c:pt>
                <c:pt idx="6">
                  <c:v>2020-21</c:v>
                </c:pt>
                <c:pt idx="7">
                  <c:v>2021-22</c:v>
                </c:pt>
                <c:pt idx="8">
                  <c:v>2022-23</c:v>
                </c:pt>
                <c:pt idx="9">
                  <c:v>2023-24</c:v>
                </c:pt>
              </c:strCache>
            </c:strRef>
          </c:cat>
          <c:val>
            <c:numRef>
              <c:f>Wyckoff!$N$2:$N$11</c:f>
              <c:numCache>
                <c:formatCode>#,##0</c:formatCode>
                <c:ptCount val="10"/>
                <c:pt idx="0">
                  <c:v>2099</c:v>
                </c:pt>
                <c:pt idx="1">
                  <c:v>2073</c:v>
                </c:pt>
                <c:pt idx="2">
                  <c:v>2070</c:v>
                </c:pt>
                <c:pt idx="3">
                  <c:v>1965</c:v>
                </c:pt>
                <c:pt idx="4">
                  <c:v>1899</c:v>
                </c:pt>
                <c:pt idx="5">
                  <c:v>1880</c:v>
                </c:pt>
                <c:pt idx="6">
                  <c:v>1908</c:v>
                </c:pt>
                <c:pt idx="7">
                  <c:v>1985</c:v>
                </c:pt>
                <c:pt idx="8">
                  <c:v>2003</c:v>
                </c:pt>
                <c:pt idx="9">
                  <c:v>2016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A97-4618-9FD1-1F1223B127B8}"/>
            </c:ext>
          </c:extLst>
        </c:ser>
        <c:ser>
          <c:idx val="3"/>
          <c:order val="1"/>
          <c:tx>
            <c:v>Oakland</c:v>
          </c:tx>
          <c:spPr>
            <a:solidFill>
              <a:srgbClr val="FFC000"/>
            </a:solidFill>
            <a:ln w="28575">
              <a:noFill/>
              <a:prstDash val="solid"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Wyckoff!$A$2:$A$11</c:f>
              <c:strCache>
                <c:ptCount val="10"/>
                <c:pt idx="0">
                  <c:v>2014-15</c:v>
                </c:pt>
                <c:pt idx="1">
                  <c:v>2015-16</c:v>
                </c:pt>
                <c:pt idx="2">
                  <c:v>2016-17</c:v>
                </c:pt>
                <c:pt idx="3">
                  <c:v>2017-18</c:v>
                </c:pt>
                <c:pt idx="4">
                  <c:v>2018-19</c:v>
                </c:pt>
                <c:pt idx="5">
                  <c:v>2019-20</c:v>
                </c:pt>
                <c:pt idx="6">
                  <c:v>2020-21</c:v>
                </c:pt>
                <c:pt idx="7">
                  <c:v>2021-22</c:v>
                </c:pt>
                <c:pt idx="8">
                  <c:v>2022-23</c:v>
                </c:pt>
                <c:pt idx="9">
                  <c:v>2023-24</c:v>
                </c:pt>
              </c:strCache>
            </c:strRef>
          </c:cat>
          <c:val>
            <c:numRef>
              <c:f>Oakland!$N$2:$N$11</c:f>
              <c:numCache>
                <c:formatCode>#,##0</c:formatCode>
                <c:ptCount val="10"/>
                <c:pt idx="0">
                  <c:v>1551</c:v>
                </c:pt>
                <c:pt idx="1">
                  <c:v>1475</c:v>
                </c:pt>
                <c:pt idx="2">
                  <c:v>1422</c:v>
                </c:pt>
                <c:pt idx="3">
                  <c:v>1375</c:v>
                </c:pt>
                <c:pt idx="4">
                  <c:v>1333</c:v>
                </c:pt>
                <c:pt idx="5">
                  <c:v>1329</c:v>
                </c:pt>
                <c:pt idx="6">
                  <c:v>1299</c:v>
                </c:pt>
                <c:pt idx="7">
                  <c:v>1240</c:v>
                </c:pt>
                <c:pt idx="8">
                  <c:v>1294</c:v>
                </c:pt>
                <c:pt idx="9">
                  <c:v>1320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A97-4618-9FD1-1F1223B127B8}"/>
            </c:ext>
          </c:extLst>
        </c:ser>
        <c:ser>
          <c:idx val="1"/>
          <c:order val="2"/>
          <c:tx>
            <c:v>Franklin Lakes</c:v>
          </c:tx>
          <c:spPr>
            <a:solidFill>
              <a:srgbClr val="FFFF00"/>
            </a:solidFill>
            <a:ln w="25400">
              <a:noFill/>
              <a:prstDash val="solid"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Wyckoff!$A$2:$A$11</c:f>
              <c:strCache>
                <c:ptCount val="10"/>
                <c:pt idx="0">
                  <c:v>2014-15</c:v>
                </c:pt>
                <c:pt idx="1">
                  <c:v>2015-16</c:v>
                </c:pt>
                <c:pt idx="2">
                  <c:v>2016-17</c:v>
                </c:pt>
                <c:pt idx="3">
                  <c:v>2017-18</c:v>
                </c:pt>
                <c:pt idx="4">
                  <c:v>2018-19</c:v>
                </c:pt>
                <c:pt idx="5">
                  <c:v>2019-20</c:v>
                </c:pt>
                <c:pt idx="6">
                  <c:v>2020-21</c:v>
                </c:pt>
                <c:pt idx="7">
                  <c:v>2021-22</c:v>
                </c:pt>
                <c:pt idx="8">
                  <c:v>2022-23</c:v>
                </c:pt>
                <c:pt idx="9">
                  <c:v>2023-24</c:v>
                </c:pt>
              </c:strCache>
            </c:strRef>
          </c:cat>
          <c:val>
            <c:numRef>
              <c:f>'Franklin Lakes'!$N$2:$N$11</c:f>
              <c:numCache>
                <c:formatCode>#,##0</c:formatCode>
                <c:ptCount val="10"/>
                <c:pt idx="0">
                  <c:v>1224</c:v>
                </c:pt>
                <c:pt idx="1">
                  <c:v>1173</c:v>
                </c:pt>
                <c:pt idx="2">
                  <c:v>1147</c:v>
                </c:pt>
                <c:pt idx="3">
                  <c:v>1127</c:v>
                </c:pt>
                <c:pt idx="4">
                  <c:v>1135</c:v>
                </c:pt>
                <c:pt idx="5">
                  <c:v>1150</c:v>
                </c:pt>
                <c:pt idx="6">
                  <c:v>1160</c:v>
                </c:pt>
                <c:pt idx="7">
                  <c:v>1165</c:v>
                </c:pt>
                <c:pt idx="8">
                  <c:v>1212</c:v>
                </c:pt>
                <c:pt idx="9">
                  <c:v>1185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A97-4618-9FD1-1F1223B127B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50315648"/>
        <c:axId val="50317568"/>
      </c:barChart>
      <c:catAx>
        <c:axId val="5031564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1100"/>
                  <a:t>Year</a:t>
                </a:r>
              </a:p>
            </c:rich>
          </c:tx>
          <c:layout>
            <c:manualLayout>
              <c:xMode val="edge"/>
              <c:yMode val="edge"/>
              <c:x val="0.50653881166749448"/>
              <c:y val="0.95185922974767601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0317568"/>
        <c:crosses val="autoZero"/>
        <c:auto val="1"/>
        <c:lblAlgn val="ctr"/>
        <c:lblOffset val="100"/>
        <c:noMultiLvlLbl val="0"/>
      </c:catAx>
      <c:valAx>
        <c:axId val="50317568"/>
        <c:scaling>
          <c:orientation val="minMax"/>
          <c:max val="5000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1100"/>
                  <a:t>Number of Students</a:t>
                </a:r>
              </a:p>
            </c:rich>
          </c:tx>
          <c:layout>
            <c:manualLayout>
              <c:xMode val="edge"/>
              <c:yMode val="edge"/>
              <c:x val="1.1095788643855626E-3"/>
              <c:y val="0.31658325936887582"/>
            </c:manualLayout>
          </c:layout>
          <c:overlay val="0"/>
          <c:spPr>
            <a:noFill/>
            <a:ln w="25400">
              <a:noFill/>
            </a:ln>
          </c:spPr>
        </c:title>
        <c:numFmt formatCode="#,##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0315648"/>
        <c:crosses val="autoZero"/>
        <c:crossBetween val="between"/>
      </c:valAx>
      <c:spPr>
        <a:solidFill>
          <a:srgbClr val="FFFFCC"/>
        </a:solidFill>
        <a:ln w="38100">
          <a:solidFill>
            <a:srgbClr val="00000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32932205276633641"/>
          <c:y val="2.8735994234784786E-2"/>
          <c:w val="0.5467244163599374"/>
          <c:h val="6.0854220911629071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6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363098683978698E-2"/>
          <c:y val="1.7831815387609945E-2"/>
          <c:w val="0.890266078208926"/>
          <c:h val="0.90609492200728337"/>
        </c:manualLayout>
      </c:layout>
      <c:barChart>
        <c:barDir val="bar"/>
        <c:grouping val="clustered"/>
        <c:varyColors val="0"/>
        <c:ser>
          <c:idx val="0"/>
          <c:order val="0"/>
          <c:tx>
            <c:v>Males</c:v>
          </c:tx>
          <c:spPr>
            <a:solidFill>
              <a:srgbClr val="FF6600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RIH!$AC$54:$AC$71</c:f>
              <c:strCache>
                <c:ptCount val="18"/>
                <c:pt idx="0">
                  <c:v>Under 5</c:v>
                </c:pt>
                <c:pt idx="1">
                  <c:v>5-9</c:v>
                </c:pt>
                <c:pt idx="2">
                  <c:v>10-14</c:v>
                </c:pt>
                <c:pt idx="3">
                  <c:v>15-19</c:v>
                </c:pt>
                <c:pt idx="4">
                  <c:v>20-24</c:v>
                </c:pt>
                <c:pt idx="5">
                  <c:v>25-29</c:v>
                </c:pt>
                <c:pt idx="6">
                  <c:v>30-34</c:v>
                </c:pt>
                <c:pt idx="7">
                  <c:v>35-39</c:v>
                </c:pt>
                <c:pt idx="8">
                  <c:v>40-44</c:v>
                </c:pt>
                <c:pt idx="9">
                  <c:v>45-49</c:v>
                </c:pt>
                <c:pt idx="10">
                  <c:v>50-54</c:v>
                </c:pt>
                <c:pt idx="11">
                  <c:v>55-59</c:v>
                </c:pt>
                <c:pt idx="12">
                  <c:v>60-64</c:v>
                </c:pt>
                <c:pt idx="13">
                  <c:v>65-69</c:v>
                </c:pt>
                <c:pt idx="14">
                  <c:v>70-74</c:v>
                </c:pt>
                <c:pt idx="15">
                  <c:v>75-79</c:v>
                </c:pt>
                <c:pt idx="16">
                  <c:v>80-84</c:v>
                </c:pt>
                <c:pt idx="17">
                  <c:v>85+</c:v>
                </c:pt>
              </c:strCache>
            </c:strRef>
          </c:cat>
          <c:val>
            <c:numRef>
              <c:f>RIH!$AE$54:$AE$71</c:f>
              <c:numCache>
                <c:formatCode>0.0%</c:formatCode>
                <c:ptCount val="18"/>
                <c:pt idx="0">
                  <c:v>-2.4925074925074925E-2</c:v>
                </c:pt>
                <c:pt idx="1">
                  <c:v>-3.9185814185814183E-2</c:v>
                </c:pt>
                <c:pt idx="2">
                  <c:v>-4.6378621378621379E-2</c:v>
                </c:pt>
                <c:pt idx="3">
                  <c:v>-3.8486513486513489E-2</c:v>
                </c:pt>
                <c:pt idx="4">
                  <c:v>-1.9455544455544455E-2</c:v>
                </c:pt>
                <c:pt idx="5">
                  <c:v>-1.3686313686313687E-2</c:v>
                </c:pt>
                <c:pt idx="6">
                  <c:v>-1.4160839160839161E-2</c:v>
                </c:pt>
                <c:pt idx="7">
                  <c:v>-2.3276723276723275E-2</c:v>
                </c:pt>
                <c:pt idx="8">
                  <c:v>-3.7312687312687311E-2</c:v>
                </c:pt>
                <c:pt idx="9">
                  <c:v>-4.7952047952047952E-2</c:v>
                </c:pt>
                <c:pt idx="10">
                  <c:v>-4.5054945054945054E-2</c:v>
                </c:pt>
                <c:pt idx="11">
                  <c:v>-3.5239760239760241E-2</c:v>
                </c:pt>
                <c:pt idx="12">
                  <c:v>-3.1393606393606395E-2</c:v>
                </c:pt>
                <c:pt idx="13">
                  <c:v>-2.2602397602397604E-2</c:v>
                </c:pt>
                <c:pt idx="14">
                  <c:v>-1.6458541458541458E-2</c:v>
                </c:pt>
                <c:pt idx="15">
                  <c:v>-1.2987012987012988E-2</c:v>
                </c:pt>
                <c:pt idx="16">
                  <c:v>-1.0039960039960039E-2</c:v>
                </c:pt>
                <c:pt idx="17">
                  <c:v>-7.5174825174825176E-3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814-4695-A86B-54FB69F4BD11}"/>
            </c:ext>
          </c:extLst>
        </c:ser>
        <c:ser>
          <c:idx val="3"/>
          <c:order val="1"/>
          <c:tx>
            <c:v>Females</c:v>
          </c:tx>
          <c:spPr>
            <a:solidFill>
              <a:srgbClr val="008000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RIH!$AC$54:$AC$71</c:f>
              <c:strCache>
                <c:ptCount val="18"/>
                <c:pt idx="0">
                  <c:v>Under 5</c:v>
                </c:pt>
                <c:pt idx="1">
                  <c:v>5-9</c:v>
                </c:pt>
                <c:pt idx="2">
                  <c:v>10-14</c:v>
                </c:pt>
                <c:pt idx="3">
                  <c:v>15-19</c:v>
                </c:pt>
                <c:pt idx="4">
                  <c:v>20-24</c:v>
                </c:pt>
                <c:pt idx="5">
                  <c:v>25-29</c:v>
                </c:pt>
                <c:pt idx="6">
                  <c:v>30-34</c:v>
                </c:pt>
                <c:pt idx="7">
                  <c:v>35-39</c:v>
                </c:pt>
                <c:pt idx="8">
                  <c:v>40-44</c:v>
                </c:pt>
                <c:pt idx="9">
                  <c:v>45-49</c:v>
                </c:pt>
                <c:pt idx="10">
                  <c:v>50-54</c:v>
                </c:pt>
                <c:pt idx="11">
                  <c:v>55-59</c:v>
                </c:pt>
                <c:pt idx="12">
                  <c:v>60-64</c:v>
                </c:pt>
                <c:pt idx="13">
                  <c:v>65-69</c:v>
                </c:pt>
                <c:pt idx="14">
                  <c:v>70-74</c:v>
                </c:pt>
                <c:pt idx="15">
                  <c:v>75-79</c:v>
                </c:pt>
                <c:pt idx="16">
                  <c:v>80-84</c:v>
                </c:pt>
                <c:pt idx="17">
                  <c:v>85+</c:v>
                </c:pt>
              </c:strCache>
            </c:strRef>
          </c:cat>
          <c:val>
            <c:numRef>
              <c:f>RIH!$AG$54:$AG$71</c:f>
              <c:numCache>
                <c:formatCode>0.0%</c:formatCode>
                <c:ptCount val="18"/>
                <c:pt idx="0">
                  <c:v>2.3576423576423578E-2</c:v>
                </c:pt>
                <c:pt idx="1">
                  <c:v>3.8586413586413584E-2</c:v>
                </c:pt>
                <c:pt idx="2">
                  <c:v>4.2432567432567431E-2</c:v>
                </c:pt>
                <c:pt idx="3">
                  <c:v>3.6763236763236763E-2</c:v>
                </c:pt>
                <c:pt idx="4">
                  <c:v>1.8931068931068933E-2</c:v>
                </c:pt>
                <c:pt idx="5">
                  <c:v>1.4385614385614386E-2</c:v>
                </c:pt>
                <c:pt idx="6">
                  <c:v>1.6833166833166834E-2</c:v>
                </c:pt>
                <c:pt idx="7">
                  <c:v>2.6773226773226775E-2</c:v>
                </c:pt>
                <c:pt idx="8">
                  <c:v>4.373126873126873E-2</c:v>
                </c:pt>
                <c:pt idx="9">
                  <c:v>4.9175824175824175E-2</c:v>
                </c:pt>
                <c:pt idx="10">
                  <c:v>4.6303696303696303E-2</c:v>
                </c:pt>
                <c:pt idx="11">
                  <c:v>3.726273726273726E-2</c:v>
                </c:pt>
                <c:pt idx="12">
                  <c:v>3.0794205794205793E-2</c:v>
                </c:pt>
                <c:pt idx="13">
                  <c:v>2.3726273726273728E-2</c:v>
                </c:pt>
                <c:pt idx="14">
                  <c:v>1.7657342657342659E-2</c:v>
                </c:pt>
                <c:pt idx="15">
                  <c:v>1.6383616383616385E-2</c:v>
                </c:pt>
                <c:pt idx="16">
                  <c:v>1.3161838161838161E-2</c:v>
                </c:pt>
                <c:pt idx="17">
                  <c:v>1.7407592407592407E-2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814-4695-A86B-54FB69F4BD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47539840"/>
        <c:axId val="149564032"/>
      </c:barChart>
      <c:catAx>
        <c:axId val="147539840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11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1100"/>
                  <a:t>Age Classes</a:t>
                </a:r>
              </a:p>
            </c:rich>
          </c:tx>
          <c:layout>
            <c:manualLayout>
              <c:xMode val="edge"/>
              <c:yMode val="edge"/>
              <c:x val="2.0118783770611314E-3"/>
              <c:y val="0.41332078061240202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none"/>
        <c:minorTickMark val="none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4956403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49564032"/>
        <c:scaling>
          <c:orientation val="minMax"/>
          <c:max val="5.000000000000001E-2"/>
          <c:min val="-5.000000000000001E-2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1100"/>
                  <a:t>Percent</a:t>
                </a:r>
              </a:p>
            </c:rich>
          </c:tx>
          <c:layout>
            <c:manualLayout>
              <c:xMode val="edge"/>
              <c:yMode val="edge"/>
              <c:x val="0.48976819408488309"/>
              <c:y val="0.95365185862696666"/>
            </c:manualLayout>
          </c:layout>
          <c:overlay val="0"/>
          <c:spPr>
            <a:noFill/>
            <a:ln w="25400">
              <a:noFill/>
            </a:ln>
          </c:spPr>
        </c:title>
        <c:numFmt formatCode="0.0%;0.0%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47539840"/>
        <c:crosses val="autoZero"/>
        <c:crossBetween val="between"/>
        <c:majorUnit val="2.0000000000000004E-2"/>
      </c:valAx>
      <c:spPr>
        <a:solidFill>
          <a:srgbClr val="FFFF99"/>
        </a:solidFill>
        <a:ln w="38100">
          <a:solidFill>
            <a:srgbClr val="00000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80704581888541138"/>
          <c:y val="8.0216852226469376E-2"/>
          <c:w val="0.13857982956179132"/>
          <c:h val="0.13772797737332329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6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105976162051866E-2"/>
          <c:y val="0"/>
          <c:w val="0.87976429127044409"/>
          <c:h val="0.92356041742326811"/>
        </c:manualLayout>
      </c:layout>
      <c:barChart>
        <c:barDir val="bar"/>
        <c:grouping val="clustered"/>
        <c:varyColors val="0"/>
        <c:ser>
          <c:idx val="0"/>
          <c:order val="0"/>
          <c:tx>
            <c:v>Males</c:v>
          </c:tx>
          <c:spPr>
            <a:solidFill>
              <a:srgbClr val="FF6600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RIH!$V$54:$V$71</c:f>
              <c:strCache>
                <c:ptCount val="18"/>
                <c:pt idx="0">
                  <c:v>Under 5</c:v>
                </c:pt>
                <c:pt idx="1">
                  <c:v>5-9</c:v>
                </c:pt>
                <c:pt idx="2">
                  <c:v>10-14</c:v>
                </c:pt>
                <c:pt idx="3">
                  <c:v>15-19</c:v>
                </c:pt>
                <c:pt idx="4">
                  <c:v>20-24</c:v>
                </c:pt>
                <c:pt idx="5">
                  <c:v>25-29</c:v>
                </c:pt>
                <c:pt idx="6">
                  <c:v>30-34</c:v>
                </c:pt>
                <c:pt idx="7">
                  <c:v>35-39</c:v>
                </c:pt>
                <c:pt idx="8">
                  <c:v>40-44</c:v>
                </c:pt>
                <c:pt idx="9">
                  <c:v>45-49</c:v>
                </c:pt>
                <c:pt idx="10">
                  <c:v>50-54</c:v>
                </c:pt>
                <c:pt idx="11">
                  <c:v>55-59</c:v>
                </c:pt>
                <c:pt idx="12">
                  <c:v>60-64</c:v>
                </c:pt>
                <c:pt idx="13">
                  <c:v>65-69</c:v>
                </c:pt>
                <c:pt idx="14">
                  <c:v>70-74</c:v>
                </c:pt>
                <c:pt idx="15">
                  <c:v>75-79</c:v>
                </c:pt>
                <c:pt idx="16">
                  <c:v>80-84</c:v>
                </c:pt>
                <c:pt idx="17">
                  <c:v>85+</c:v>
                </c:pt>
              </c:strCache>
            </c:strRef>
          </c:cat>
          <c:val>
            <c:numRef>
              <c:f>RIH!$X$54:$X$71</c:f>
              <c:numCache>
                <c:formatCode>0.0%</c:formatCode>
                <c:ptCount val="18"/>
                <c:pt idx="0">
                  <c:v>-2.5264772839750569E-2</c:v>
                </c:pt>
                <c:pt idx="1">
                  <c:v>-3.0807680886865287E-2</c:v>
                </c:pt>
                <c:pt idx="2">
                  <c:v>-3.6499059685242009E-2</c:v>
                </c:pt>
                <c:pt idx="3">
                  <c:v>-3.8528159952489358E-2</c:v>
                </c:pt>
                <c:pt idx="4">
                  <c:v>-3.1871721270909634E-2</c:v>
                </c:pt>
                <c:pt idx="5">
                  <c:v>-1.880629515985351E-2</c:v>
                </c:pt>
                <c:pt idx="6">
                  <c:v>-1.6975155894288826E-2</c:v>
                </c:pt>
                <c:pt idx="7">
                  <c:v>-2.2963476195189549E-2</c:v>
                </c:pt>
                <c:pt idx="8">
                  <c:v>-2.7764030485994261E-2</c:v>
                </c:pt>
                <c:pt idx="9">
                  <c:v>-3.0659210135603285E-2</c:v>
                </c:pt>
                <c:pt idx="10">
                  <c:v>-3.845392457685836E-2</c:v>
                </c:pt>
                <c:pt idx="11">
                  <c:v>-4.4664951004652086E-2</c:v>
                </c:pt>
                <c:pt idx="12">
                  <c:v>-3.6325843808769673E-2</c:v>
                </c:pt>
                <c:pt idx="13">
                  <c:v>-2.8159952489359596E-2</c:v>
                </c:pt>
                <c:pt idx="14">
                  <c:v>-2.2716024943086211E-2</c:v>
                </c:pt>
                <c:pt idx="15">
                  <c:v>-1.5168761753934475E-2</c:v>
                </c:pt>
                <c:pt idx="16">
                  <c:v>-1.1135306344650105E-2</c:v>
                </c:pt>
                <c:pt idx="17">
                  <c:v>-1.1308522221122439E-2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EA0-439B-91D8-2293EDEE440E}"/>
            </c:ext>
          </c:extLst>
        </c:ser>
        <c:ser>
          <c:idx val="3"/>
          <c:order val="1"/>
          <c:tx>
            <c:v>Females</c:v>
          </c:tx>
          <c:spPr>
            <a:solidFill>
              <a:srgbClr val="008000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RIH!$V$54:$V$71</c:f>
              <c:strCache>
                <c:ptCount val="18"/>
                <c:pt idx="0">
                  <c:v>Under 5</c:v>
                </c:pt>
                <c:pt idx="1">
                  <c:v>5-9</c:v>
                </c:pt>
                <c:pt idx="2">
                  <c:v>10-14</c:v>
                </c:pt>
                <c:pt idx="3">
                  <c:v>15-19</c:v>
                </c:pt>
                <c:pt idx="4">
                  <c:v>20-24</c:v>
                </c:pt>
                <c:pt idx="5">
                  <c:v>25-29</c:v>
                </c:pt>
                <c:pt idx="6">
                  <c:v>30-34</c:v>
                </c:pt>
                <c:pt idx="7">
                  <c:v>35-39</c:v>
                </c:pt>
                <c:pt idx="8">
                  <c:v>40-44</c:v>
                </c:pt>
                <c:pt idx="9">
                  <c:v>45-49</c:v>
                </c:pt>
                <c:pt idx="10">
                  <c:v>50-54</c:v>
                </c:pt>
                <c:pt idx="11">
                  <c:v>55-59</c:v>
                </c:pt>
                <c:pt idx="12">
                  <c:v>60-64</c:v>
                </c:pt>
                <c:pt idx="13">
                  <c:v>65-69</c:v>
                </c:pt>
                <c:pt idx="14">
                  <c:v>70-74</c:v>
                </c:pt>
                <c:pt idx="15">
                  <c:v>75-79</c:v>
                </c:pt>
                <c:pt idx="16">
                  <c:v>80-84</c:v>
                </c:pt>
                <c:pt idx="17">
                  <c:v>85+</c:v>
                </c:pt>
              </c:strCache>
            </c:strRef>
          </c:cat>
          <c:val>
            <c:numRef>
              <c:f>RIH!$Z$54:$Z$71</c:f>
              <c:numCache>
                <c:formatCode>0.0%</c:formatCode>
                <c:ptCount val="18"/>
                <c:pt idx="0">
                  <c:v>2.4250222706126891E-2</c:v>
                </c:pt>
                <c:pt idx="1">
                  <c:v>2.84568939918836E-2</c:v>
                </c:pt>
                <c:pt idx="2">
                  <c:v>3.4247253291101655E-2</c:v>
                </c:pt>
                <c:pt idx="3">
                  <c:v>3.8528159952489358E-2</c:v>
                </c:pt>
                <c:pt idx="4">
                  <c:v>2.9347718499455607E-2</c:v>
                </c:pt>
                <c:pt idx="5">
                  <c:v>1.8261902405226172E-2</c:v>
                </c:pt>
                <c:pt idx="6">
                  <c:v>1.8657824408591508E-2</c:v>
                </c:pt>
                <c:pt idx="7">
                  <c:v>2.7392853607839256E-2</c:v>
                </c:pt>
                <c:pt idx="8">
                  <c:v>2.9644660001979611E-2</c:v>
                </c:pt>
                <c:pt idx="9">
                  <c:v>3.4494704543204989E-2</c:v>
                </c:pt>
                <c:pt idx="10">
                  <c:v>4.2611105612194396E-2</c:v>
                </c:pt>
                <c:pt idx="11">
                  <c:v>4.3279223992873407E-2</c:v>
                </c:pt>
                <c:pt idx="12">
                  <c:v>3.734039394239335E-2</c:v>
                </c:pt>
                <c:pt idx="13">
                  <c:v>2.9446699000296943E-2</c:v>
                </c:pt>
                <c:pt idx="14">
                  <c:v>2.2839750569137878E-2</c:v>
                </c:pt>
                <c:pt idx="15">
                  <c:v>1.9152726912798179E-2</c:v>
                </c:pt>
                <c:pt idx="16">
                  <c:v>1.4079976244679798E-2</c:v>
                </c:pt>
                <c:pt idx="17">
                  <c:v>1.9895080669108185E-2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EA0-439B-91D8-2293EDEE44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50962944"/>
        <c:axId val="150964864"/>
      </c:barChart>
      <c:catAx>
        <c:axId val="150962944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11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1100"/>
                  <a:t>Age Classes</a:t>
                </a:r>
              </a:p>
            </c:rich>
          </c:tx>
          <c:layout>
            <c:manualLayout>
              <c:xMode val="edge"/>
              <c:yMode val="edge"/>
              <c:x val="2.0118823256704593E-3"/>
              <c:y val="0.37088049342785084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none"/>
        <c:minorTickMark val="none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5096486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50964864"/>
        <c:scaling>
          <c:orientation val="minMax"/>
          <c:max val="5.000000000000001E-2"/>
          <c:min val="-5.000000000000001E-2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1100"/>
                  <a:t>Percent</a:t>
                </a:r>
              </a:p>
            </c:rich>
          </c:tx>
          <c:layout>
            <c:manualLayout>
              <c:xMode val="edge"/>
              <c:yMode val="edge"/>
              <c:x val="0.48677375552295149"/>
              <c:y val="0.94798206278026909"/>
            </c:manualLayout>
          </c:layout>
          <c:overlay val="0"/>
          <c:spPr>
            <a:noFill/>
            <a:ln w="25400">
              <a:noFill/>
            </a:ln>
          </c:spPr>
        </c:title>
        <c:numFmt formatCode="0.0%;0.0%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50962944"/>
        <c:crosses val="autoZero"/>
        <c:crossBetween val="between"/>
        <c:majorUnit val="2.0000000000000004E-2"/>
      </c:valAx>
      <c:spPr>
        <a:solidFill>
          <a:srgbClr val="FFFF99"/>
        </a:solidFill>
        <a:ln w="38100">
          <a:solidFill>
            <a:srgbClr val="00000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82064733891427299"/>
          <c:y val="7.3058100968917961E-2"/>
          <c:w val="0.12370785382596407"/>
          <c:h val="0.12504162480649234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6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849046123277993E-2"/>
          <c:y val="1.6016744191585625E-2"/>
          <c:w val="0.91996493733020146"/>
          <c:h val="0.90712471703487285"/>
        </c:manualLayout>
      </c:layout>
      <c:barChart>
        <c:barDir val="col"/>
        <c:grouping val="stacked"/>
        <c:varyColors val="0"/>
        <c:ser>
          <c:idx val="0"/>
          <c:order val="0"/>
          <c:tx>
            <c:v>Franklin Lakes</c:v>
          </c:tx>
          <c:spPr>
            <a:solidFill>
              <a:srgbClr val="FFFF00"/>
            </a:solidFill>
            <a:ln>
              <a:prstDash val="lgDash"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/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RIH!$AQ$46:$AQ$74</c:f>
              <c:numCache>
                <c:formatCode>General</c:formatCode>
                <c:ptCount val="29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  <c:pt idx="16">
                  <c:v>2010</c:v>
                </c:pt>
                <c:pt idx="17">
                  <c:v>2011</c:v>
                </c:pt>
                <c:pt idx="18">
                  <c:v>2012</c:v>
                </c:pt>
                <c:pt idx="19">
                  <c:v>2013</c:v>
                </c:pt>
                <c:pt idx="20">
                  <c:v>2014</c:v>
                </c:pt>
                <c:pt idx="21">
                  <c:v>2015</c:v>
                </c:pt>
                <c:pt idx="22">
                  <c:v>2016</c:v>
                </c:pt>
                <c:pt idx="23">
                  <c:v>2017</c:v>
                </c:pt>
                <c:pt idx="24">
                  <c:v>2018</c:v>
                </c:pt>
                <c:pt idx="25">
                  <c:v>2019</c:v>
                </c:pt>
                <c:pt idx="26">
                  <c:v>2020</c:v>
                </c:pt>
                <c:pt idx="27">
                  <c:v>2021</c:v>
                </c:pt>
                <c:pt idx="28">
                  <c:v>2022</c:v>
                </c:pt>
              </c:numCache>
            </c:numRef>
          </c:cat>
          <c:val>
            <c:numRef>
              <c:f>RIH!$AR$46:$AR$74</c:f>
              <c:numCache>
                <c:formatCode>General</c:formatCode>
                <c:ptCount val="29"/>
                <c:pt idx="0">
                  <c:v>177</c:v>
                </c:pt>
                <c:pt idx="1">
                  <c:v>150</c:v>
                </c:pt>
                <c:pt idx="2">
                  <c:v>183</c:v>
                </c:pt>
                <c:pt idx="3">
                  <c:v>197</c:v>
                </c:pt>
                <c:pt idx="4">
                  <c:v>230</c:v>
                </c:pt>
                <c:pt idx="5">
                  <c:v>194</c:v>
                </c:pt>
                <c:pt idx="6">
                  <c:v>190</c:v>
                </c:pt>
                <c:pt idx="7">
                  <c:v>173</c:v>
                </c:pt>
                <c:pt idx="8">
                  <c:v>198</c:v>
                </c:pt>
                <c:pt idx="9">
                  <c:v>182</c:v>
                </c:pt>
                <c:pt idx="10">
                  <c:v>208</c:v>
                </c:pt>
                <c:pt idx="11">
                  <c:v>170</c:v>
                </c:pt>
                <c:pt idx="12">
                  <c:v>145</c:v>
                </c:pt>
                <c:pt idx="13">
                  <c:v>127</c:v>
                </c:pt>
                <c:pt idx="14">
                  <c:v>80</c:v>
                </c:pt>
                <c:pt idx="15">
                  <c:v>89</c:v>
                </c:pt>
                <c:pt idx="16">
                  <c:v>113</c:v>
                </c:pt>
                <c:pt idx="17">
                  <c:v>105</c:v>
                </c:pt>
                <c:pt idx="18">
                  <c:v>121</c:v>
                </c:pt>
                <c:pt idx="19">
                  <c:v>129</c:v>
                </c:pt>
                <c:pt idx="20">
                  <c:v>133</c:v>
                </c:pt>
                <c:pt idx="21">
                  <c:v>128</c:v>
                </c:pt>
                <c:pt idx="22">
                  <c:v>131</c:v>
                </c:pt>
                <c:pt idx="23">
                  <c:v>161</c:v>
                </c:pt>
                <c:pt idx="24">
                  <c:v>165</c:v>
                </c:pt>
                <c:pt idx="25">
                  <c:v>179</c:v>
                </c:pt>
                <c:pt idx="26">
                  <c:v>159</c:v>
                </c:pt>
                <c:pt idx="27">
                  <c:v>207</c:v>
                </c:pt>
                <c:pt idx="28">
                  <c:v>175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D54-45AE-A84A-37A34A5F891C}"/>
            </c:ext>
          </c:extLst>
        </c:ser>
        <c:ser>
          <c:idx val="3"/>
          <c:order val="1"/>
          <c:tx>
            <c:v>Oakland</c:v>
          </c:tx>
          <c:spPr>
            <a:solidFill>
              <a:srgbClr val="FFC000"/>
            </a:solidFill>
            <a:ln>
              <a:prstDash val="lgDash"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/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RIH!$AQ$46:$AQ$74</c:f>
              <c:numCache>
                <c:formatCode>General</c:formatCode>
                <c:ptCount val="29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  <c:pt idx="16">
                  <c:v>2010</c:v>
                </c:pt>
                <c:pt idx="17">
                  <c:v>2011</c:v>
                </c:pt>
                <c:pt idx="18">
                  <c:v>2012</c:v>
                </c:pt>
                <c:pt idx="19">
                  <c:v>2013</c:v>
                </c:pt>
                <c:pt idx="20">
                  <c:v>2014</c:v>
                </c:pt>
                <c:pt idx="21">
                  <c:v>2015</c:v>
                </c:pt>
                <c:pt idx="22">
                  <c:v>2016</c:v>
                </c:pt>
                <c:pt idx="23">
                  <c:v>2017</c:v>
                </c:pt>
                <c:pt idx="24">
                  <c:v>2018</c:v>
                </c:pt>
                <c:pt idx="25">
                  <c:v>2019</c:v>
                </c:pt>
                <c:pt idx="26">
                  <c:v>2020</c:v>
                </c:pt>
                <c:pt idx="27">
                  <c:v>2021</c:v>
                </c:pt>
                <c:pt idx="28">
                  <c:v>2022</c:v>
                </c:pt>
              </c:numCache>
            </c:numRef>
          </c:cat>
          <c:val>
            <c:numRef>
              <c:f>RIH!$AS$46:$AS$74</c:f>
              <c:numCache>
                <c:formatCode>General</c:formatCode>
                <c:ptCount val="29"/>
                <c:pt idx="0">
                  <c:v>209</c:v>
                </c:pt>
                <c:pt idx="1">
                  <c:v>153</c:v>
                </c:pt>
                <c:pt idx="2">
                  <c:v>175</c:v>
                </c:pt>
                <c:pt idx="3">
                  <c:v>191</c:v>
                </c:pt>
                <c:pt idx="4">
                  <c:v>225</c:v>
                </c:pt>
                <c:pt idx="5">
                  <c:v>211</c:v>
                </c:pt>
                <c:pt idx="6">
                  <c:v>180</c:v>
                </c:pt>
                <c:pt idx="7">
                  <c:v>188</c:v>
                </c:pt>
                <c:pt idx="8">
                  <c:v>192</c:v>
                </c:pt>
                <c:pt idx="9">
                  <c:v>236</c:v>
                </c:pt>
                <c:pt idx="10">
                  <c:v>217</c:v>
                </c:pt>
                <c:pt idx="11">
                  <c:v>214</c:v>
                </c:pt>
                <c:pt idx="12">
                  <c:v>181</c:v>
                </c:pt>
                <c:pt idx="13">
                  <c:v>181</c:v>
                </c:pt>
                <c:pt idx="14">
                  <c:v>121</c:v>
                </c:pt>
                <c:pt idx="15">
                  <c:v>141</c:v>
                </c:pt>
                <c:pt idx="16">
                  <c:v>106</c:v>
                </c:pt>
                <c:pt idx="17">
                  <c:v>109</c:v>
                </c:pt>
                <c:pt idx="18">
                  <c:v>131</c:v>
                </c:pt>
                <c:pt idx="19">
                  <c:v>163</c:v>
                </c:pt>
                <c:pt idx="20">
                  <c:v>162</c:v>
                </c:pt>
                <c:pt idx="21">
                  <c:v>181</c:v>
                </c:pt>
                <c:pt idx="22">
                  <c:v>192</c:v>
                </c:pt>
                <c:pt idx="23">
                  <c:v>207</c:v>
                </c:pt>
                <c:pt idx="24">
                  <c:v>213</c:v>
                </c:pt>
                <c:pt idx="25">
                  <c:v>215</c:v>
                </c:pt>
                <c:pt idx="26">
                  <c:v>227</c:v>
                </c:pt>
                <c:pt idx="27">
                  <c:v>249</c:v>
                </c:pt>
                <c:pt idx="28">
                  <c:v>214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D54-45AE-A84A-37A34A5F891C}"/>
            </c:ext>
          </c:extLst>
        </c:ser>
        <c:ser>
          <c:idx val="1"/>
          <c:order val="2"/>
          <c:tx>
            <c:v>Wyckoff</c:v>
          </c:tx>
          <c:spPr>
            <a:solidFill>
              <a:srgbClr val="92D050"/>
            </a:solidFill>
            <a:ln w="28575">
              <a:noFill/>
              <a:prstDash val="lgDash"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RIH!$AQ$46:$AQ$74</c:f>
              <c:numCache>
                <c:formatCode>General</c:formatCode>
                <c:ptCount val="29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  <c:pt idx="16">
                  <c:v>2010</c:v>
                </c:pt>
                <c:pt idx="17">
                  <c:v>2011</c:v>
                </c:pt>
                <c:pt idx="18">
                  <c:v>2012</c:v>
                </c:pt>
                <c:pt idx="19">
                  <c:v>2013</c:v>
                </c:pt>
                <c:pt idx="20">
                  <c:v>2014</c:v>
                </c:pt>
                <c:pt idx="21">
                  <c:v>2015</c:v>
                </c:pt>
                <c:pt idx="22">
                  <c:v>2016</c:v>
                </c:pt>
                <c:pt idx="23">
                  <c:v>2017</c:v>
                </c:pt>
                <c:pt idx="24">
                  <c:v>2018</c:v>
                </c:pt>
                <c:pt idx="25">
                  <c:v>2019</c:v>
                </c:pt>
                <c:pt idx="26">
                  <c:v>2020</c:v>
                </c:pt>
                <c:pt idx="27">
                  <c:v>2021</c:v>
                </c:pt>
                <c:pt idx="28">
                  <c:v>2022</c:v>
                </c:pt>
              </c:numCache>
            </c:numRef>
          </c:cat>
          <c:val>
            <c:numRef>
              <c:f>RIH!$AT$46:$AT$74</c:f>
              <c:numCache>
                <c:formatCode>General</c:formatCode>
                <c:ptCount val="29"/>
                <c:pt idx="0">
                  <c:v>280</c:v>
                </c:pt>
                <c:pt idx="1">
                  <c:v>257</c:v>
                </c:pt>
                <c:pt idx="2">
                  <c:v>266</c:v>
                </c:pt>
                <c:pt idx="3">
                  <c:v>299</c:v>
                </c:pt>
                <c:pt idx="4">
                  <c:v>312</c:v>
                </c:pt>
                <c:pt idx="5">
                  <c:v>237</c:v>
                </c:pt>
                <c:pt idx="6">
                  <c:v>277</c:v>
                </c:pt>
                <c:pt idx="7">
                  <c:v>284</c:v>
                </c:pt>
                <c:pt idx="8">
                  <c:v>302</c:v>
                </c:pt>
                <c:pt idx="9">
                  <c:v>253</c:v>
                </c:pt>
                <c:pt idx="10">
                  <c:v>273</c:v>
                </c:pt>
                <c:pt idx="11">
                  <c:v>269</c:v>
                </c:pt>
                <c:pt idx="12">
                  <c:v>232</c:v>
                </c:pt>
                <c:pt idx="13">
                  <c:v>221</c:v>
                </c:pt>
                <c:pt idx="14">
                  <c:v>155</c:v>
                </c:pt>
                <c:pt idx="15">
                  <c:v>159</c:v>
                </c:pt>
                <c:pt idx="16">
                  <c:v>172</c:v>
                </c:pt>
                <c:pt idx="17">
                  <c:v>188</c:v>
                </c:pt>
                <c:pt idx="18">
                  <c:v>206</c:v>
                </c:pt>
                <c:pt idx="19">
                  <c:v>255</c:v>
                </c:pt>
                <c:pt idx="20">
                  <c:v>231</c:v>
                </c:pt>
                <c:pt idx="21">
                  <c:v>231</c:v>
                </c:pt>
                <c:pt idx="22">
                  <c:v>220</c:v>
                </c:pt>
                <c:pt idx="23">
                  <c:v>260</c:v>
                </c:pt>
                <c:pt idx="24">
                  <c:v>270</c:v>
                </c:pt>
                <c:pt idx="25">
                  <c:v>252</c:v>
                </c:pt>
                <c:pt idx="26">
                  <c:v>314</c:v>
                </c:pt>
                <c:pt idx="27">
                  <c:v>318</c:v>
                </c:pt>
                <c:pt idx="28">
                  <c:v>230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D54-45AE-A84A-37A34A5F891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71086592"/>
        <c:axId val="178281856"/>
      </c:barChart>
      <c:catAx>
        <c:axId val="17108659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1100"/>
                  <a:t>Year</a:t>
                </a:r>
              </a:p>
            </c:rich>
          </c:tx>
          <c:layout>
            <c:manualLayout>
              <c:xMode val="edge"/>
              <c:yMode val="edge"/>
              <c:x val="0.49210493306327052"/>
              <c:y val="0.95365169234423952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78281856"/>
        <c:crosses val="autoZero"/>
        <c:auto val="1"/>
        <c:lblAlgn val="ctr"/>
        <c:lblOffset val="100"/>
        <c:noMultiLvlLbl val="0"/>
      </c:catAx>
      <c:valAx>
        <c:axId val="178281856"/>
        <c:scaling>
          <c:orientation val="minMax"/>
          <c:max val="800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1100"/>
                  <a:t>Home Sales</a:t>
                </a:r>
              </a:p>
            </c:rich>
          </c:tx>
          <c:layout>
            <c:manualLayout>
              <c:xMode val="edge"/>
              <c:yMode val="edge"/>
              <c:x val="1.1171929102471233E-3"/>
              <c:y val="0.38905792088984781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71086592"/>
        <c:crosses val="autoZero"/>
        <c:crossBetween val="between"/>
      </c:valAx>
      <c:spPr>
        <a:solidFill>
          <a:srgbClr val="DFEBF1"/>
        </a:solidFill>
        <a:ln w="38100">
          <a:solidFill>
            <a:srgbClr val="000000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3125810149825643"/>
          <c:y val="3.6057374063771234E-2"/>
          <c:w val="0.43574366540008858"/>
          <c:h val="6.0391432371055889E-2"/>
        </c:manualLayout>
      </c:layout>
      <c:overlay val="0"/>
      <c:spPr>
        <a:solidFill>
          <a:schemeClr val="bg1">
            <a:lumMod val="85000"/>
          </a:schemeClr>
        </a:solidFill>
        <a:ln>
          <a:solidFill>
            <a:schemeClr val="tx1"/>
          </a:solidFill>
        </a:ln>
      </c:spPr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0.38674</cdr:x>
      <cdr:y>0.67137</cdr:y>
    </cdr:from>
    <cdr:to>
      <cdr:x>0.57875</cdr:x>
      <cdr:y>0.72921</cdr:y>
    </cdr:to>
    <cdr:sp macro="" textlink="">
      <cdr:nvSpPr>
        <cdr:cNvPr id="34820" name="Text Box 4">
          <a:extLst xmlns:a="http://schemas.openxmlformats.org/drawingml/2006/main">
            <a:ext uri="{FF2B5EF4-FFF2-40B4-BE49-F238E27FC236}">
              <a16:creationId xmlns:a16="http://schemas.microsoft.com/office/drawing/2014/main" xmlns="" id="{3D5490E4-4040-4F4B-8CEF-2EE83E25155A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373427" y="3333266"/>
          <a:ext cx="1674838" cy="28716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9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xmlns:mc="http://schemas.openxmlformats.org/markup-compatibility/2006" val="000000" mc:Ignorable="a14" a14:legacySpreadsheetColorIndex="64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36576" tIns="22860" rIns="0" bIns="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US" sz="1400" b="1" i="0" u="none" strike="noStrike" baseline="0" dirty="0">
              <a:solidFill>
                <a:srgbClr val="000000"/>
              </a:solidFill>
              <a:latin typeface="Bookman Old Style"/>
            </a:rPr>
            <a:t>Historical</a:t>
          </a:r>
        </a:p>
      </cdr:txBody>
    </cdr:sp>
  </cdr:relSizeAnchor>
  <cdr:relSizeAnchor xmlns:cdr="http://schemas.openxmlformats.org/drawingml/2006/chartDrawing">
    <cdr:from>
      <cdr:x>0.75382</cdr:x>
      <cdr:y>0.67477</cdr:y>
    </cdr:from>
    <cdr:to>
      <cdr:x>0.9285</cdr:x>
      <cdr:y>0.72392</cdr:y>
    </cdr:to>
    <cdr:sp macro="" textlink="">
      <cdr:nvSpPr>
        <cdr:cNvPr id="34821" name="Text Box 5">
          <a:extLst xmlns:a="http://schemas.openxmlformats.org/drawingml/2006/main">
            <a:ext uri="{FF2B5EF4-FFF2-40B4-BE49-F238E27FC236}">
              <a16:creationId xmlns:a16="http://schemas.microsoft.com/office/drawing/2014/main" xmlns="" id="{8D2551C5-7755-4CD9-BF8C-BC0906FBDF08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575356" y="3350137"/>
          <a:ext cx="1523674" cy="24402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9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xmlns:mc="http://schemas.openxmlformats.org/markup-compatibility/2006" val="000000" mc:Ignorable="a14" a14:legacySpreadsheetColorIndex="64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36576" tIns="22860" rIns="0" bIns="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US" sz="1400" b="1" i="0" u="none" strike="noStrike" baseline="0" dirty="0">
              <a:solidFill>
                <a:srgbClr val="000000"/>
              </a:solidFill>
              <a:latin typeface="Bookman Old Style"/>
            </a:rPr>
            <a:t>Projected</a:t>
          </a:r>
        </a:p>
      </cdr:txBody>
    </cdr:sp>
  </cdr:relSizeAnchor>
  <cdr:relSizeAnchor xmlns:cdr="http://schemas.openxmlformats.org/drawingml/2006/chartDrawing">
    <cdr:from>
      <cdr:x>0.72865</cdr:x>
      <cdr:y>0.1351</cdr:y>
    </cdr:from>
    <cdr:to>
      <cdr:x>0.72867</cdr:x>
      <cdr:y>0.91233</cdr:y>
    </cdr:to>
    <cdr:sp macro="" textlink="">
      <cdr:nvSpPr>
        <cdr:cNvPr id="2" name="Line 1">
          <a:extLst xmlns:a="http://schemas.openxmlformats.org/drawingml/2006/main">
            <a:ext uri="{FF2B5EF4-FFF2-40B4-BE49-F238E27FC236}">
              <a16:creationId xmlns:a16="http://schemas.microsoft.com/office/drawing/2014/main" xmlns="" id="{59E6C4B0-20D6-444C-B2D0-EF8B2D3650FD}"/>
            </a:ext>
          </a:extLst>
        </cdr:cNvPr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H="1">
          <a:off x="6355773" y="670748"/>
          <a:ext cx="203" cy="3858819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19050">
          <a:solidFill>
            <a:srgbClr xmlns:mc="http://schemas.openxmlformats.org/markup-compatibility/2006" xmlns:a14="http://schemas.microsoft.com/office/drawing/2010/main" val="000000" mc:Ignorable="a14" a14:legacySpreadsheetColorIndex="64"/>
          </a:solidFill>
          <a:round/>
          <a:headEnd/>
          <a:tailEnd/>
        </a:ln>
        <a:extLst xmlns:a="http://schemas.openxmlformats.org/drawingml/2006/main">
          <a:ext uri="{909E8E84-426E-40DD-AFC4-6F175D3DCCD1}">
            <a14:hiddenFill xmlns:a14="http://schemas.microsoft.com/office/drawing/2010/main">
              <a:noFill/>
            </a14:hiddenFill>
          </a:ext>
        </a:extLst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0.16341</cdr:x>
      <cdr:y>0.73571</cdr:y>
    </cdr:from>
    <cdr:to>
      <cdr:x>0.95145</cdr:x>
      <cdr:y>0.73818</cdr:y>
    </cdr:to>
    <cdr:sp macro="" textlink="">
      <cdr:nvSpPr>
        <cdr:cNvPr id="4" name="Line 3">
          <a:extLst xmlns:a="http://schemas.openxmlformats.org/drawingml/2006/main">
            <a:ext uri="{FF2B5EF4-FFF2-40B4-BE49-F238E27FC236}">
              <a16:creationId xmlns:a16="http://schemas.microsoft.com/office/drawing/2014/main" xmlns="" id="{A1624835-F770-429E-A85A-0FC49DF341B5}"/>
            </a:ext>
          </a:extLst>
        </cdr:cNvPr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H="1">
          <a:off x="1425388" y="3652694"/>
          <a:ext cx="6873819" cy="12266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28575">
          <a:solidFill>
            <a:srgbClr xmlns:mc="http://schemas.openxmlformats.org/markup-compatibility/2006" xmlns:a14="http://schemas.microsoft.com/office/drawing/2010/main" val="000000" mc:Ignorable="a14" a14:legacySpreadsheetColorIndex="64"/>
          </a:solidFill>
          <a:round/>
          <a:headEnd type="triangle"/>
          <a:tailEnd type="triangle" w="med" len="med"/>
        </a:ln>
        <a:extLst xmlns:a="http://schemas.openxmlformats.org/drawingml/2006/main">
          <a:ext uri="{909E8E84-426E-40DD-AFC4-6F175D3DCCD1}">
            <a14:hiddenFill xmlns:a14="http://schemas.microsoft.com/office/drawing/2010/main">
              <a:noFill/>
            </a14:hiddenFill>
          </a:ext>
        </a:extLst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37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46675" y="0"/>
            <a:ext cx="3937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77000"/>
            <a:ext cx="3937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46675" y="6477000"/>
            <a:ext cx="3937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7642063-C467-4AA3-BA83-6320B496A8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9283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181600" y="0"/>
            <a:ext cx="3886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06700" y="533400"/>
            <a:ext cx="3454400" cy="2590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19200" y="3276600"/>
            <a:ext cx="66294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42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77000"/>
            <a:ext cx="396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1600" y="6477000"/>
            <a:ext cx="3886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8DA80B0-79C8-4FEF-A483-80FF582D1A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7396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55B8CA3-A4C0-4F78-A99D-1F202D06D885}" type="slidenum">
              <a:rPr lang="en-US" altLang="en-US" sz="1200" smtClean="0"/>
              <a:pPr/>
              <a:t>1</a:t>
            </a:fld>
            <a:endParaRPr lang="en-US" altLang="en-US" sz="1200" dirty="0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2F3366E-28D8-4EC4-B0C6-76F0C2CAE1C9}" type="slidenum">
              <a:rPr lang="en-US" altLang="en-US" sz="1200" smtClean="0"/>
              <a:pPr/>
              <a:t>4</a:t>
            </a:fld>
            <a:endParaRPr lang="en-US" altLang="en-US" sz="1200" dirty="0" smtClean="0"/>
          </a:p>
        </p:txBody>
      </p:sp>
      <p:sp>
        <p:nvSpPr>
          <p:cNvPr id="38915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06700" y="533400"/>
            <a:ext cx="3454400" cy="2590800"/>
          </a:xfrm>
          <a:solidFill>
            <a:srgbClr val="FFFFFF"/>
          </a:solidFill>
          <a:ln/>
        </p:spPr>
      </p:sp>
      <p:sp>
        <p:nvSpPr>
          <p:cNvPr id="38916" name="Rectangle 2051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3D063CE-7BEF-400C-A6C1-B6FF289726EC}" type="slidenum">
              <a:rPr lang="en-US" altLang="en-US" sz="1200" smtClean="0"/>
              <a:pPr/>
              <a:t>5</a:t>
            </a:fld>
            <a:endParaRPr lang="en-US" altLang="en-US" sz="1200" dirty="0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59A1410-539C-46E8-B6DD-0600CAA17B80}" type="slidenum">
              <a:rPr lang="en-US" altLang="en-US" sz="1200" smtClean="0"/>
              <a:pPr/>
              <a:t>6</a:t>
            </a:fld>
            <a:endParaRPr lang="en-US" altLang="en-US" sz="1200" dirty="0" smtClean="0"/>
          </a:p>
        </p:txBody>
      </p:sp>
      <p:sp>
        <p:nvSpPr>
          <p:cNvPr id="4096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85BDC15-2BD9-42B8-90E5-EA68DCEF72FB}" type="slidenum">
              <a:rPr lang="en-US" altLang="en-US" sz="1200" smtClean="0"/>
              <a:pPr/>
              <a:t>9</a:t>
            </a:fld>
            <a:endParaRPr lang="en-US" altLang="en-US" sz="1200" dirty="0" smtClean="0"/>
          </a:p>
        </p:txBody>
      </p:sp>
      <p:sp>
        <p:nvSpPr>
          <p:cNvPr id="4301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354BCEA-16CC-4A56-866E-493B43A7214A}" type="slidenum">
              <a:rPr lang="en-US" altLang="en-US" sz="1200" smtClean="0"/>
              <a:pPr/>
              <a:t>10</a:t>
            </a:fld>
            <a:endParaRPr lang="en-US" altLang="en-US" sz="1200" dirty="0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0F5E65B-A12F-4713-9DFA-8647A8CDA36B}" type="slidenum">
              <a:rPr lang="en-US" altLang="en-US" sz="1200" smtClean="0"/>
              <a:pPr/>
              <a:t>15</a:t>
            </a:fld>
            <a:endParaRPr lang="en-US" altLang="en-US" sz="1200" dirty="0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AB51484-BE0A-4790-BDA7-A54C438D1940}" type="slidenum">
              <a:rPr lang="en-US" altLang="en-US" sz="1200" smtClean="0"/>
              <a:pPr/>
              <a:t>16</a:t>
            </a:fld>
            <a:endParaRPr lang="en-US" altLang="en-US" sz="1200" dirty="0" smtClean="0"/>
          </a:p>
        </p:txBody>
      </p:sp>
      <p:sp>
        <p:nvSpPr>
          <p:cNvPr id="44035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06700" y="533400"/>
            <a:ext cx="3454400" cy="2590800"/>
          </a:xfrm>
          <a:ln/>
        </p:spPr>
      </p:sp>
      <p:sp>
        <p:nvSpPr>
          <p:cNvPr id="44036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9560B0ED-8170-49EE-9EBF-E32CE0569F0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4DBE05-5E98-4B30-B43E-EC8772E801E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178C0DC5-864E-46C4-BC39-C994EAA8C7F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76EDE5-3AEF-4900-9365-4E1FABFF4AD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8FD3F0-E8E1-46B5-9AC1-BD24FA419CA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8F5E6B-7762-448F-B40D-15A405DEB6A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F3134A-54E0-4C06-BBE1-01EA00BA735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E77DF7E-C572-44BB-BF9F-CDCCE0DA5CD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650E0A-50A6-4B16-9580-F13CC0238C9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FCFC65-D160-42BB-B34F-90D905B1E4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A784C472-56EA-4F36-968B-9A83BCEC97D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57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90600" y="18288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996DED-B65A-4CE4-91BC-181654A92D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7091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57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990600" y="18288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198916-2926-4344-A59F-E8FADBCA02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809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0DE71449-69EF-4322-A949-DEEA2EE91F0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77291" y="5909310"/>
            <a:ext cx="4754880" cy="491490"/>
          </a:xfrm>
        </p:spPr>
        <p:txBody>
          <a:bodyPr>
            <a:normAutofit fontScale="62500" lnSpcReduction="20000"/>
          </a:bodyPr>
          <a:lstStyle/>
          <a:p>
            <a:endParaRPr lang="en-US" altLang="en-US" dirty="0" smtClean="0"/>
          </a:p>
          <a:p>
            <a:pPr algn="ctr"/>
            <a:r>
              <a:rPr lang="en-US" altLang="en-US" sz="2600" dirty="0" smtClean="0"/>
              <a:t>May 30</a:t>
            </a:r>
            <a:r>
              <a:rPr lang="en-US" altLang="en-US" sz="2600" dirty="0" smtClean="0"/>
              <a:t>, </a:t>
            </a:r>
            <a:r>
              <a:rPr lang="en-US" altLang="en-US" sz="2600" dirty="0" smtClean="0"/>
              <a:t>2024</a:t>
            </a:r>
            <a:endParaRPr lang="en-US" altLang="en-US" sz="2600" dirty="0" smtClean="0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94310" y="1040130"/>
            <a:ext cx="6644640" cy="4446270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en-US" altLang="en-US" dirty="0" smtClean="0"/>
              <a:t>Demographic Study for the </a:t>
            </a:r>
            <a:br>
              <a:rPr lang="en-US" altLang="en-US" dirty="0" smtClean="0"/>
            </a:br>
            <a:r>
              <a:rPr lang="en-US" altLang="en-US" dirty="0" smtClean="0"/>
              <a:t>Ramapo Indian Hills </a:t>
            </a:r>
            <a:r>
              <a:rPr lang="en-US" altLang="en-US" dirty="0" smtClean="0"/>
              <a:t/>
            </a:r>
            <a:br>
              <a:rPr lang="en-US" altLang="en-US" dirty="0" smtClean="0"/>
            </a:br>
            <a:r>
              <a:rPr lang="en-US" altLang="en-US" dirty="0" smtClean="0"/>
              <a:t>Regional high</a:t>
            </a:r>
            <a:r>
              <a:rPr lang="en-US" altLang="en-US" dirty="0" smtClean="0"/>
              <a:t/>
            </a:r>
            <a:br>
              <a:rPr lang="en-US" altLang="en-US" dirty="0" smtClean="0"/>
            </a:br>
            <a:r>
              <a:rPr lang="en-US" altLang="en-US" dirty="0" smtClean="0"/>
              <a:t>school District</a:t>
            </a:r>
          </a:p>
        </p:txBody>
      </p:sp>
      <p:pic>
        <p:nvPicPr>
          <p:cNvPr id="10244" name="Picture 3" descr="Description: ..\..\Marketing\LOGOLLC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1527" y="2922878"/>
            <a:ext cx="1718946" cy="583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719071"/>
            <a:ext cx="8407893" cy="4853179"/>
          </a:xfrm>
        </p:spPr>
        <p:txBody>
          <a:bodyPr>
            <a:normAutofit lnSpcReduction="10000"/>
          </a:bodyPr>
          <a:lstStyle/>
          <a:p>
            <a:r>
              <a:rPr lang="en-US" sz="3600" dirty="0" smtClean="0"/>
              <a:t> Provide demographic services for school districts in the New York-New Jersey metropolitan area since 1998.</a:t>
            </a:r>
          </a:p>
          <a:p>
            <a:r>
              <a:rPr lang="en-US" sz="3600" dirty="0" smtClean="0"/>
              <a:t> </a:t>
            </a:r>
            <a:r>
              <a:rPr lang="en-US" sz="3600" dirty="0"/>
              <a:t>Performed demographic studies for approximately </a:t>
            </a:r>
            <a:r>
              <a:rPr lang="en-US" sz="3600" dirty="0" smtClean="0"/>
              <a:t>200 </a:t>
            </a:r>
            <a:r>
              <a:rPr lang="en-US" sz="3600" dirty="0"/>
              <a:t>school districts in NY &amp; NJ.</a:t>
            </a:r>
          </a:p>
          <a:p>
            <a:r>
              <a:rPr lang="en-US" sz="3600" dirty="0" smtClean="0"/>
              <a:t> Demographic consultant for the NYC Public Schools since 2006.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Statistical Forecasting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019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719071"/>
            <a:ext cx="8407893" cy="4864609"/>
          </a:xfrm>
        </p:spPr>
        <p:txBody>
          <a:bodyPr>
            <a:normAutofit/>
          </a:bodyPr>
          <a:lstStyle/>
          <a:p>
            <a:r>
              <a:rPr lang="en-US" sz="3000" dirty="0" smtClean="0"/>
              <a:t> Executive Director</a:t>
            </a:r>
          </a:p>
          <a:p>
            <a:r>
              <a:rPr lang="en-US" sz="3000" dirty="0" smtClean="0"/>
              <a:t> Doctorate from Rutgers University Graduate School of Education in Educational Statistics and Measurement</a:t>
            </a:r>
          </a:p>
          <a:p>
            <a:r>
              <a:rPr lang="en-US" sz="3000" dirty="0" smtClean="0"/>
              <a:t> Numerous publications on school demography and presentations nationally</a:t>
            </a:r>
          </a:p>
          <a:p>
            <a:r>
              <a:rPr lang="en-US" sz="3000" dirty="0" smtClean="0"/>
              <a:t> Testified as an expert witness in school demography in several Administrative Law court hearings.</a:t>
            </a:r>
            <a:endParaRPr lang="en-US" sz="3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Richard s. grip ed.d.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132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1027"/>
          <p:cNvSpPr>
            <a:spLocks noGrp="1" noChangeArrowheads="1"/>
          </p:cNvSpPr>
          <p:nvPr>
            <p:ph idx="1"/>
          </p:nvPr>
        </p:nvSpPr>
        <p:spPr>
          <a:xfrm>
            <a:off x="182881" y="1676400"/>
            <a:ext cx="8789671" cy="4964430"/>
          </a:xfrm>
        </p:spPr>
        <p:txBody>
          <a:bodyPr>
            <a:normAutofit fontScale="250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altLang="en-US" sz="11200" dirty="0" smtClean="0">
                <a:latin typeface="Georgia" panose="02040502050405020303" pitchFamily="18" charset="0"/>
              </a:rPr>
              <a:t> </a:t>
            </a:r>
            <a:r>
              <a:rPr lang="en-US" altLang="en-US" sz="9600" dirty="0"/>
              <a:t>Project grade-by-grade enrollments from 2024-25 through 2028-29, a 5-year period</a:t>
            </a:r>
            <a:endParaRPr lang="en-US" altLang="en-US" sz="9600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sz="9600" dirty="0" smtClean="0"/>
              <a:t> Analyze </a:t>
            </a:r>
            <a:r>
              <a:rPr lang="en-US" sz="9600" dirty="0"/>
              <a:t>community population </a:t>
            </a:r>
            <a:r>
              <a:rPr lang="en-US" sz="9600" dirty="0" smtClean="0"/>
              <a:t>trends, demographic characteristics, </a:t>
            </a:r>
            <a:r>
              <a:rPr lang="en-US" sz="9600" dirty="0"/>
              <a:t>and age </a:t>
            </a:r>
            <a:r>
              <a:rPr lang="en-US" sz="9600" dirty="0" smtClean="0"/>
              <a:t>structure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9600" dirty="0" smtClean="0"/>
              <a:t> Examine historical </a:t>
            </a:r>
            <a:r>
              <a:rPr lang="en-US" altLang="en-US" sz="9600" dirty="0"/>
              <a:t>enrollments </a:t>
            </a:r>
            <a:r>
              <a:rPr lang="en-US" altLang="en-US" sz="9600" dirty="0" smtClean="0"/>
              <a:t>districtwide, by school</a:t>
            </a:r>
            <a:r>
              <a:rPr lang="en-US" altLang="en-US" sz="9600" dirty="0" smtClean="0"/>
              <a:t>, </a:t>
            </a:r>
            <a:r>
              <a:rPr lang="en-US" altLang="en-US" sz="9600" dirty="0" smtClean="0"/>
              <a:t>as well as enrollments of feeder K-8 school districts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9600" dirty="0" smtClean="0"/>
              <a:t> Research </a:t>
            </a:r>
            <a:r>
              <a:rPr lang="en-US" altLang="en-US" sz="9600" dirty="0"/>
              <a:t>new housing starts and the impact on school </a:t>
            </a:r>
            <a:r>
              <a:rPr lang="en-US" altLang="en-US" sz="9600" dirty="0" smtClean="0"/>
              <a:t>district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9600" dirty="0" smtClean="0"/>
              <a:t> Compare </a:t>
            </a:r>
            <a:r>
              <a:rPr lang="en-US" altLang="en-US" sz="9600" dirty="0"/>
              <a:t>building capacities to current and projected enrollments</a:t>
            </a:r>
            <a:endParaRPr lang="en-US" altLang="en-US" sz="96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9600" dirty="0" smtClean="0"/>
              <a:t> E</a:t>
            </a:r>
            <a:r>
              <a:rPr lang="en-US" sz="9600" dirty="0" smtClean="0"/>
              <a:t>lectronically </a:t>
            </a:r>
            <a:r>
              <a:rPr lang="en-US" sz="9600" dirty="0"/>
              <a:t>“pin-map” student addresses from the </a:t>
            </a:r>
            <a:r>
              <a:rPr lang="en-US" sz="9600" dirty="0" smtClean="0"/>
              <a:t>2018-29 </a:t>
            </a:r>
            <a:r>
              <a:rPr lang="en-US" sz="9600" dirty="0"/>
              <a:t>and </a:t>
            </a:r>
            <a:r>
              <a:rPr lang="en-US" sz="9600" dirty="0" smtClean="0"/>
              <a:t>2023-24 </a:t>
            </a:r>
            <a:r>
              <a:rPr lang="en-US" sz="9600" dirty="0"/>
              <a:t>school years to show the relative concentrations of where students live</a:t>
            </a:r>
            <a:endParaRPr lang="en-US" altLang="en-US" sz="9600" dirty="0"/>
          </a:p>
          <a:p>
            <a:pPr>
              <a:buFont typeface="Wingdings" panose="05000000000000000000" pitchFamily="2" charset="2"/>
              <a:buChar char="q"/>
            </a:pPr>
            <a:endParaRPr lang="en-US" altLang="en-US" sz="3600" dirty="0" smtClean="0"/>
          </a:p>
          <a:p>
            <a:pPr marL="45720" indent="0">
              <a:buNone/>
            </a:pPr>
            <a:endParaRPr lang="en-US" altLang="en-US" sz="2800" dirty="0" smtClean="0"/>
          </a:p>
          <a:p>
            <a:pPr marL="45720" indent="0">
              <a:lnSpc>
                <a:spcPct val="90000"/>
              </a:lnSpc>
              <a:buNone/>
            </a:pPr>
            <a:endParaRPr lang="en-US" altLang="en-US" sz="3000" dirty="0" smtClean="0"/>
          </a:p>
        </p:txBody>
      </p:sp>
      <p:sp>
        <p:nvSpPr>
          <p:cNvPr id="1126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 smtClean="0"/>
              <a:t>Purpose of the Study</a:t>
            </a:r>
          </a:p>
        </p:txBody>
      </p:sp>
    </p:spTree>
    <p:extLst>
      <p:ext uri="{BB962C8B-B14F-4D97-AF65-F5344CB8AC3E}">
        <p14:creationId xmlns:p14="http://schemas.microsoft.com/office/powerpoint/2010/main" val="681279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" y="148590"/>
            <a:ext cx="8789670" cy="1337310"/>
          </a:xfrm>
        </p:spPr>
        <p:txBody>
          <a:bodyPr/>
          <a:lstStyle/>
          <a:p>
            <a:pPr algn="ctr"/>
            <a:r>
              <a:rPr lang="en-US" altLang="en-US" dirty="0" smtClean="0"/>
              <a:t>Historical and </a:t>
            </a:r>
            <a:br>
              <a:rPr lang="en-US" altLang="en-US" dirty="0" smtClean="0"/>
            </a:br>
            <a:r>
              <a:rPr lang="en-US" altLang="en-US" dirty="0" smtClean="0"/>
              <a:t>Projected Populations</a:t>
            </a:r>
            <a:br>
              <a:rPr lang="en-US" altLang="en-US" dirty="0" smtClean="0"/>
            </a:br>
            <a:r>
              <a:rPr lang="en-US" altLang="en-US" dirty="0" smtClean="0"/>
              <a:t> 1940-2050</a:t>
            </a:r>
          </a:p>
        </p:txBody>
      </p:sp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4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3" name="Rectangle 6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Rectangle 7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graphicFrame>
        <p:nvGraphicFramePr>
          <p:cNvPr id="10" name="Chart 9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xdr="http://schemas.openxmlformats.org/drawingml/2006/spreadsheetDrawing" xmlns:a16="http://schemas.microsoft.com/office/drawing/2014/main" xmlns="" xmlns:lc="http://schemas.openxmlformats.org/drawingml/2006/lockedCanvas" id="{00000000-0008-0000-0900-0000020000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37149447"/>
              </p:ext>
            </p:extLst>
          </p:nvPr>
        </p:nvGraphicFramePr>
        <p:xfrm>
          <a:off x="161365" y="1642146"/>
          <a:ext cx="8722659" cy="49648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148590" y="1676400"/>
            <a:ext cx="8812530" cy="4987290"/>
          </a:xfrm>
        </p:spPr>
        <p:txBody>
          <a:bodyPr>
            <a:normAutofit fontScale="25000" lnSpcReduction="20000"/>
          </a:bodyPr>
          <a:lstStyle/>
          <a:p>
            <a:pPr lvl="0"/>
            <a:r>
              <a:rPr lang="en-US" altLang="en-US" sz="9600" dirty="0" smtClean="0"/>
              <a:t>A</a:t>
            </a:r>
            <a:r>
              <a:rPr lang="en-US" sz="9600" dirty="0" smtClean="0"/>
              <a:t>ggregated </a:t>
            </a:r>
            <a:r>
              <a:rPr lang="en-US" sz="9600" dirty="0"/>
              <a:t>population of the </a:t>
            </a:r>
            <a:r>
              <a:rPr lang="en-US" sz="9600" dirty="0" smtClean="0"/>
              <a:t>three </a:t>
            </a:r>
            <a:r>
              <a:rPr lang="en-US" sz="9600" dirty="0"/>
              <a:t>communities in 2020 is </a:t>
            </a:r>
            <a:r>
              <a:rPr lang="en-US" sz="9600" dirty="0" smtClean="0"/>
              <a:t>40,412.  Wyckoff has </a:t>
            </a:r>
            <a:r>
              <a:rPr lang="en-US" sz="9600" dirty="0"/>
              <a:t>the largest population </a:t>
            </a:r>
            <a:r>
              <a:rPr lang="en-US" sz="9600" dirty="0" smtClean="0"/>
              <a:t>(16,585).</a:t>
            </a:r>
            <a:endParaRPr lang="en-US" sz="9600" dirty="0"/>
          </a:p>
          <a:p>
            <a:r>
              <a:rPr lang="en-US" sz="9600" dirty="0" smtClean="0"/>
              <a:t>Whites </a:t>
            </a:r>
            <a:r>
              <a:rPr lang="en-US" sz="9600" dirty="0"/>
              <a:t>are the largest race in each </a:t>
            </a:r>
            <a:r>
              <a:rPr lang="en-US" sz="9600" dirty="0" smtClean="0"/>
              <a:t>town. Hispanics are </a:t>
            </a:r>
            <a:r>
              <a:rPr lang="en-US" sz="9600" dirty="0"/>
              <a:t>the second-largest race in </a:t>
            </a:r>
            <a:r>
              <a:rPr lang="en-US" sz="9600" dirty="0" smtClean="0"/>
              <a:t>Oakland </a:t>
            </a:r>
            <a:r>
              <a:rPr lang="en-US" sz="9600" dirty="0"/>
              <a:t>and </a:t>
            </a:r>
            <a:r>
              <a:rPr lang="en-US" sz="9600" dirty="0" smtClean="0"/>
              <a:t>Wyckoff</a:t>
            </a:r>
            <a:r>
              <a:rPr lang="en-US" sz="9600" dirty="0" smtClean="0"/>
              <a:t>; Asians </a:t>
            </a:r>
            <a:r>
              <a:rPr lang="en-US" sz="9600" dirty="0" smtClean="0"/>
              <a:t>are </a:t>
            </a:r>
            <a:r>
              <a:rPr lang="en-US" sz="9600" dirty="0"/>
              <a:t>the second-largest race </a:t>
            </a:r>
            <a:r>
              <a:rPr lang="en-US" sz="9600" dirty="0" smtClean="0"/>
              <a:t>in Franklin </a:t>
            </a:r>
            <a:r>
              <a:rPr lang="en-US" sz="9600" dirty="0"/>
              <a:t>Lakes</a:t>
            </a:r>
            <a:r>
              <a:rPr lang="en-US" sz="9600" dirty="0" smtClean="0"/>
              <a:t>.</a:t>
            </a:r>
            <a:endParaRPr lang="en-US" sz="9600" dirty="0"/>
          </a:p>
          <a:p>
            <a:pPr lvl="0"/>
            <a:r>
              <a:rPr lang="en-US" sz="9600" dirty="0"/>
              <a:t>Franklin Lakes </a:t>
            </a:r>
            <a:r>
              <a:rPr lang="en-US" sz="9600" dirty="0" smtClean="0"/>
              <a:t>has </a:t>
            </a:r>
            <a:r>
              <a:rPr lang="en-US" sz="9600" dirty="0"/>
              <a:t>the highest median age (</a:t>
            </a:r>
            <a:r>
              <a:rPr lang="en-US" sz="9600" dirty="0" smtClean="0"/>
              <a:t>46.3 </a:t>
            </a:r>
            <a:r>
              <a:rPr lang="en-US" sz="9600" dirty="0"/>
              <a:t>years</a:t>
            </a:r>
            <a:r>
              <a:rPr lang="en-US" sz="9600" dirty="0" smtClean="0"/>
              <a:t>); all </a:t>
            </a:r>
            <a:r>
              <a:rPr lang="en-US" sz="9600" dirty="0" smtClean="0"/>
              <a:t>three communities are </a:t>
            </a:r>
            <a:r>
              <a:rPr lang="en-US" sz="9600" dirty="0" smtClean="0"/>
              <a:t>above the </a:t>
            </a:r>
            <a:r>
              <a:rPr lang="en-US" sz="9600" dirty="0"/>
              <a:t>median age in New Jersey </a:t>
            </a:r>
            <a:r>
              <a:rPr lang="en-US" sz="9600" dirty="0" smtClean="0"/>
              <a:t>(39.9 </a:t>
            </a:r>
            <a:r>
              <a:rPr lang="en-US" sz="9600" dirty="0"/>
              <a:t>years).</a:t>
            </a:r>
          </a:p>
          <a:p>
            <a:r>
              <a:rPr lang="en-US" sz="9600" dirty="0" smtClean="0"/>
              <a:t> Foreign-born </a:t>
            </a:r>
            <a:r>
              <a:rPr lang="en-US" sz="9600" dirty="0"/>
              <a:t>percentage is low in each community and ranges from </a:t>
            </a:r>
            <a:r>
              <a:rPr lang="en-US" sz="9600" dirty="0" smtClean="0"/>
              <a:t>9.9% </a:t>
            </a:r>
            <a:r>
              <a:rPr lang="en-US" sz="9600" dirty="0"/>
              <a:t>in </a:t>
            </a:r>
            <a:r>
              <a:rPr lang="en-US" sz="9600" dirty="0"/>
              <a:t>Wyckoff to </a:t>
            </a:r>
            <a:r>
              <a:rPr lang="en-US" sz="9600" dirty="0" smtClean="0"/>
              <a:t>17.7% </a:t>
            </a:r>
            <a:r>
              <a:rPr lang="en-US" sz="9600" dirty="0"/>
              <a:t>in </a:t>
            </a:r>
            <a:r>
              <a:rPr lang="en-US" sz="9600" dirty="0"/>
              <a:t>Franklin Lakes Oakland</a:t>
            </a:r>
            <a:r>
              <a:rPr lang="en-US" sz="9600" dirty="0" smtClean="0"/>
              <a:t>, </a:t>
            </a:r>
            <a:r>
              <a:rPr lang="en-US" sz="9600" dirty="0" smtClean="0"/>
              <a:t>which are lower than New Jersey (</a:t>
            </a:r>
            <a:r>
              <a:rPr lang="en-US" sz="9600" dirty="0" smtClean="0"/>
              <a:t>23.5%).</a:t>
            </a:r>
            <a:endParaRPr lang="en-US" sz="8800" dirty="0"/>
          </a:p>
          <a:p>
            <a:endParaRPr lang="en-US" sz="9600" dirty="0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37160"/>
            <a:ext cx="8381260" cy="1273081"/>
          </a:xfrm>
        </p:spPr>
        <p:txBody>
          <a:bodyPr/>
          <a:lstStyle/>
          <a:p>
            <a:pPr algn="ctr"/>
            <a:r>
              <a:rPr lang="en-US" altLang="en-US" sz="3400" dirty="0" smtClean="0"/>
              <a:t>Demographic profiles</a:t>
            </a:r>
          </a:p>
        </p:txBody>
      </p:sp>
    </p:spTree>
    <p:extLst>
      <p:ext uri="{BB962C8B-B14F-4D97-AF65-F5344CB8AC3E}">
        <p14:creationId xmlns:p14="http://schemas.microsoft.com/office/powerpoint/2010/main" val="1024783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83776" y="1674247"/>
            <a:ext cx="8727142" cy="4932741"/>
          </a:xfrm>
        </p:spPr>
        <p:txBody>
          <a:bodyPr>
            <a:normAutofit lnSpcReduction="10000"/>
          </a:bodyPr>
          <a:lstStyle/>
          <a:p>
            <a:pPr lvl="0"/>
            <a:r>
              <a:rPr lang="en-US" sz="2200" dirty="0" smtClean="0"/>
              <a:t>Bachelor’s </a:t>
            </a:r>
            <a:r>
              <a:rPr lang="en-US" sz="2200" dirty="0"/>
              <a:t>degree or higher ranges from </a:t>
            </a:r>
            <a:r>
              <a:rPr lang="en-US" sz="2200" dirty="0" smtClean="0"/>
              <a:t>54.2% </a:t>
            </a:r>
            <a:r>
              <a:rPr lang="en-US" sz="2200" dirty="0"/>
              <a:t>in </a:t>
            </a:r>
            <a:r>
              <a:rPr lang="en-US" sz="2200" dirty="0" smtClean="0"/>
              <a:t>Oakland to 77.3% </a:t>
            </a:r>
            <a:r>
              <a:rPr lang="en-US" sz="2200" dirty="0" smtClean="0"/>
              <a:t>in </a:t>
            </a:r>
            <a:r>
              <a:rPr lang="en-US" sz="2200" dirty="0"/>
              <a:t>Franklin </a:t>
            </a:r>
            <a:r>
              <a:rPr lang="en-US" sz="2200" dirty="0" smtClean="0"/>
              <a:t>Lakes</a:t>
            </a:r>
            <a:r>
              <a:rPr lang="en-US" sz="2200" dirty="0" smtClean="0"/>
              <a:t>, </a:t>
            </a:r>
            <a:r>
              <a:rPr lang="en-US" sz="2200" dirty="0"/>
              <a:t>which are </a:t>
            </a:r>
            <a:r>
              <a:rPr lang="en-US" sz="2200" dirty="0" smtClean="0"/>
              <a:t>great</a:t>
            </a:r>
            <a:r>
              <a:rPr lang="en-US" sz="2200" dirty="0" smtClean="0"/>
              <a:t>er </a:t>
            </a:r>
            <a:r>
              <a:rPr lang="en-US" sz="2200" dirty="0"/>
              <a:t>than that of New Jersey (</a:t>
            </a:r>
            <a:r>
              <a:rPr lang="en-US" sz="2200" dirty="0" smtClean="0"/>
              <a:t>43.5</a:t>
            </a:r>
            <a:r>
              <a:rPr lang="en-US" sz="2200" dirty="0" smtClean="0"/>
              <a:t>%).</a:t>
            </a:r>
            <a:endParaRPr lang="en-US" sz="2200" dirty="0"/>
          </a:p>
          <a:p>
            <a:r>
              <a:rPr lang="en-US" sz="2200" dirty="0"/>
              <a:t>Franklin Lakes </a:t>
            </a:r>
            <a:r>
              <a:rPr lang="en-US" sz="2200" dirty="0" smtClean="0"/>
              <a:t>has </a:t>
            </a:r>
            <a:r>
              <a:rPr lang="en-US" sz="2200" dirty="0"/>
              <a:t>the highest median household income </a:t>
            </a:r>
            <a:r>
              <a:rPr lang="en-US" sz="2200" dirty="0" smtClean="0"/>
              <a:t>($205K</a:t>
            </a:r>
            <a:r>
              <a:rPr lang="en-US" sz="2200" dirty="0" smtClean="0"/>
              <a:t>) </a:t>
            </a:r>
            <a:r>
              <a:rPr lang="en-US" sz="2200" dirty="0"/>
              <a:t>while </a:t>
            </a:r>
            <a:r>
              <a:rPr lang="en-US" sz="2200" dirty="0" smtClean="0"/>
              <a:t>Oakland </a:t>
            </a:r>
            <a:r>
              <a:rPr lang="en-US" sz="2200" dirty="0"/>
              <a:t>has the lowest </a:t>
            </a:r>
            <a:r>
              <a:rPr lang="en-US" sz="2200" dirty="0" smtClean="0"/>
              <a:t>($163K</a:t>
            </a:r>
            <a:r>
              <a:rPr lang="en-US" sz="2200" dirty="0" smtClean="0"/>
              <a:t>). </a:t>
            </a:r>
            <a:r>
              <a:rPr lang="en-US" sz="2200" dirty="0"/>
              <a:t>New Jersey median household </a:t>
            </a:r>
            <a:r>
              <a:rPr lang="en-US" sz="2200" dirty="0" smtClean="0"/>
              <a:t>income is $</a:t>
            </a:r>
            <a:r>
              <a:rPr lang="en-US" sz="2200" dirty="0" smtClean="0"/>
              <a:t>96K</a:t>
            </a:r>
            <a:r>
              <a:rPr lang="en-US" sz="2200" dirty="0" smtClean="0"/>
              <a:t>.</a:t>
            </a:r>
            <a:endParaRPr lang="en-US" sz="2200" dirty="0"/>
          </a:p>
          <a:p>
            <a:r>
              <a:rPr lang="en-US" sz="2200" dirty="0"/>
              <a:t>The percentage of renter-occupied units ranges from </a:t>
            </a:r>
            <a:r>
              <a:rPr lang="en-US" sz="2200" dirty="0" smtClean="0"/>
              <a:t>7.7</a:t>
            </a:r>
            <a:r>
              <a:rPr lang="en-US" sz="2200" dirty="0"/>
              <a:t>% in </a:t>
            </a:r>
            <a:r>
              <a:rPr lang="en-US" sz="2200" dirty="0" smtClean="0"/>
              <a:t>Wyckoff to 12.5% </a:t>
            </a:r>
            <a:r>
              <a:rPr lang="en-US" sz="2200" dirty="0"/>
              <a:t>in </a:t>
            </a:r>
            <a:r>
              <a:rPr lang="en-US" sz="2200" dirty="0"/>
              <a:t>Franklin </a:t>
            </a:r>
            <a:r>
              <a:rPr lang="en-US" sz="2200" dirty="0" smtClean="0"/>
              <a:t>Lakes, </a:t>
            </a:r>
            <a:r>
              <a:rPr lang="en-US" sz="2200" dirty="0"/>
              <a:t>which </a:t>
            </a:r>
            <a:r>
              <a:rPr lang="en-US" sz="2200" dirty="0" smtClean="0"/>
              <a:t>are much </a:t>
            </a:r>
            <a:r>
              <a:rPr lang="en-US" sz="2200" dirty="0"/>
              <a:t>lower than </a:t>
            </a:r>
            <a:r>
              <a:rPr lang="en-US" sz="2200" dirty="0" smtClean="0"/>
              <a:t>New </a:t>
            </a:r>
            <a:r>
              <a:rPr lang="en-US" sz="2200" dirty="0"/>
              <a:t>Jersey (38.7%).</a:t>
            </a:r>
          </a:p>
          <a:p>
            <a:r>
              <a:rPr lang="en-US" sz="2200" dirty="0" smtClean="0"/>
              <a:t>The </a:t>
            </a:r>
            <a:r>
              <a:rPr lang="en-US" sz="2200" dirty="0"/>
              <a:t>percentage of one-unit homes, either detached or attached, </a:t>
            </a:r>
            <a:r>
              <a:rPr lang="en-US" sz="2200" dirty="0" smtClean="0"/>
              <a:t>ranges from </a:t>
            </a:r>
            <a:r>
              <a:rPr lang="en-US" sz="2200" dirty="0" smtClean="0"/>
              <a:t>92%-96</a:t>
            </a:r>
            <a:r>
              <a:rPr lang="en-US" sz="2200" dirty="0" smtClean="0"/>
              <a:t>% in the three towns.</a:t>
            </a:r>
            <a:endParaRPr lang="en-US" sz="2200" dirty="0"/>
          </a:p>
          <a:p>
            <a:r>
              <a:rPr lang="en-US" sz="2200" dirty="0" smtClean="0"/>
              <a:t>Franklin </a:t>
            </a:r>
            <a:r>
              <a:rPr lang="en-US" sz="2200" dirty="0"/>
              <a:t>Lakes has </a:t>
            </a:r>
            <a:r>
              <a:rPr lang="en-US" sz="2200" dirty="0"/>
              <a:t>the highest median value of an owner-occupied unit </a:t>
            </a:r>
            <a:r>
              <a:rPr lang="en-US" sz="2200" dirty="0" smtClean="0"/>
              <a:t>($1.14M) while Oakland has </a:t>
            </a:r>
            <a:r>
              <a:rPr lang="en-US" sz="2200" dirty="0"/>
              <a:t>the lowest </a:t>
            </a:r>
            <a:r>
              <a:rPr lang="en-US" sz="2200" dirty="0" smtClean="0"/>
              <a:t>($536K), which are greater than New Jersey ($429K)</a:t>
            </a:r>
            <a:endParaRPr lang="en-US" altLang="en-US" sz="2200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Demographic profiles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887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School locations</a:t>
            </a:r>
            <a:endParaRPr lang="en-US" dirty="0"/>
          </a:p>
        </p:txBody>
      </p:sp>
      <p:pic>
        <p:nvPicPr>
          <p:cNvPr id="5" name="Picture 4" descr="C:\Users\Richard\Downloads\SchoolLocations (21)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318" y="1576892"/>
            <a:ext cx="6400800" cy="51206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3398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148590" y="1631576"/>
            <a:ext cx="8789670" cy="4997824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altLang="en-US" sz="2800" dirty="0" smtClean="0"/>
              <a:t> </a:t>
            </a:r>
            <a:r>
              <a:rPr lang="en-US" altLang="en-US" sz="3600" dirty="0">
                <a:cs typeface="Times New Roman" pitchFamily="18" charset="0"/>
              </a:rPr>
              <a:t>District’s 2023-24 enrollment </a:t>
            </a:r>
            <a:r>
              <a:rPr lang="en-US" altLang="en-US" sz="3600" dirty="0" smtClean="0">
                <a:cs typeface="Times New Roman" pitchFamily="18" charset="0"/>
              </a:rPr>
              <a:t>(9-12</a:t>
            </a:r>
            <a:r>
              <a:rPr lang="en-US" altLang="en-US" sz="3600" dirty="0">
                <a:cs typeface="Times New Roman" pitchFamily="18" charset="0"/>
              </a:rPr>
              <a:t>) is </a:t>
            </a:r>
            <a:r>
              <a:rPr lang="en-US" altLang="en-US" sz="3600" dirty="0" smtClean="0">
                <a:cs typeface="Times New Roman" pitchFamily="18" charset="0"/>
              </a:rPr>
              <a:t>1,890.5.</a:t>
            </a:r>
            <a:r>
              <a:rPr lang="en-US" altLang="en-US" sz="3600" dirty="0" smtClean="0"/>
              <a:t> </a:t>
            </a:r>
            <a:endParaRPr lang="en-US" altLang="en-US" sz="36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altLang="en-US" sz="3600" dirty="0"/>
              <a:t> 2014-15 enrollment = </a:t>
            </a:r>
            <a:r>
              <a:rPr lang="en-US" altLang="en-US" sz="3600" dirty="0" smtClean="0"/>
              <a:t>2,313 </a:t>
            </a:r>
            <a:r>
              <a:rPr lang="en-US" altLang="en-US" sz="3600" dirty="0"/>
              <a:t>(decline of </a:t>
            </a:r>
            <a:r>
              <a:rPr lang="en-US" altLang="en-US" sz="3600" dirty="0" smtClean="0"/>
              <a:t>422.5 </a:t>
            </a:r>
            <a:r>
              <a:rPr lang="en-US" altLang="en-US" sz="3600" dirty="0"/>
              <a:t>students in 10 years)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altLang="en-US" sz="3600" dirty="0" smtClean="0"/>
              <a:t> Enrollments were stable through 2018-19 before declining in the last 5 years</a:t>
            </a:r>
            <a:endParaRPr lang="en-US" altLang="en-US" sz="36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altLang="en-US" sz="3600" dirty="0" smtClean="0"/>
              <a:t> </a:t>
            </a:r>
            <a:r>
              <a:rPr lang="en-US" altLang="en-US" sz="3600" dirty="0" smtClean="0"/>
              <a:t>Cohort-Survival </a:t>
            </a:r>
            <a:r>
              <a:rPr lang="en-US" altLang="en-US" sz="3600" dirty="0"/>
              <a:t>Ratio Method (CSR) was used to project enrollments five years into the future</a:t>
            </a:r>
            <a:r>
              <a:rPr lang="en-US" altLang="en-US" sz="3200" dirty="0"/>
              <a:t>.</a:t>
            </a: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 smtClean="0"/>
              <a:t>Historical enrollment trends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4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3" name="Rectangle 6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Rectangle 7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6" name="Rectangle 9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7" name="Rectangle 1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8" name="Rectangle 1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94310" y="148590"/>
            <a:ext cx="8778240" cy="1360170"/>
          </a:xfrm>
        </p:spPr>
        <p:txBody>
          <a:bodyPr/>
          <a:lstStyle/>
          <a:p>
            <a:r>
              <a:rPr lang="en-US" altLang="en-US" dirty="0"/>
              <a:t>Historical </a:t>
            </a:r>
            <a:r>
              <a:rPr lang="en-US" altLang="en-US" dirty="0" smtClean="0"/>
              <a:t>Enrollments (9-12)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 smtClean="0"/>
              <a:t>2014-15 </a:t>
            </a:r>
            <a:r>
              <a:rPr lang="en-US" altLang="en-US" dirty="0"/>
              <a:t>to </a:t>
            </a:r>
            <a:r>
              <a:rPr lang="en-US" altLang="en-US" dirty="0" smtClean="0"/>
              <a:t>2023-24</a:t>
            </a:r>
            <a:endParaRPr lang="en-US" dirty="0"/>
          </a:p>
        </p:txBody>
      </p:sp>
      <p:graphicFrame>
        <p:nvGraphicFramePr>
          <p:cNvPr id="12" name="Chart 11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xdr="http://schemas.openxmlformats.org/drawingml/2006/spreadsheetDrawing" xmlns:a16="http://schemas.microsoft.com/office/drawing/2014/main" xmlns="" xmlns:lc="http://schemas.openxmlformats.org/drawingml/2006/lockedCanvas" id="{00000000-0008-0000-0B00-0000020000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80930974"/>
              </p:ext>
            </p:extLst>
          </p:nvPr>
        </p:nvGraphicFramePr>
        <p:xfrm>
          <a:off x="179294" y="1685365"/>
          <a:ext cx="8776447" cy="49754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329" y="170329"/>
            <a:ext cx="8794377" cy="1429871"/>
          </a:xfrm>
        </p:spPr>
        <p:txBody>
          <a:bodyPr/>
          <a:lstStyle/>
          <a:p>
            <a:r>
              <a:rPr lang="en-US" dirty="0" smtClean="0"/>
              <a:t>Incoming 9</a:t>
            </a:r>
            <a:r>
              <a:rPr lang="en-US" baseline="30000" dirty="0" smtClean="0"/>
              <a:t>th</a:t>
            </a:r>
            <a:r>
              <a:rPr lang="en-US" dirty="0" smtClean="0"/>
              <a:t> grade classes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altLang="en-US" dirty="0"/>
              <a:t>2014-15 to 2023-24</a:t>
            </a:r>
            <a:endParaRPr lang="en-US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xdr="http://schemas.openxmlformats.org/drawingml/2006/spreadsheetDrawing" xmlns:a16="http://schemas.microsoft.com/office/drawing/2014/main" xmlns="" xmlns:lc="http://schemas.openxmlformats.org/drawingml/2006/lockedCanvas" id="{00000000-0008-0000-0D00-0000020000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49324206"/>
              </p:ext>
            </p:extLst>
          </p:nvPr>
        </p:nvGraphicFramePr>
        <p:xfrm>
          <a:off x="143436" y="1658470"/>
          <a:ext cx="8839200" cy="50023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1415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329" y="170329"/>
            <a:ext cx="8794377" cy="1429871"/>
          </a:xfrm>
        </p:spPr>
        <p:txBody>
          <a:bodyPr/>
          <a:lstStyle/>
          <a:p>
            <a:r>
              <a:rPr lang="en-US" dirty="0" smtClean="0"/>
              <a:t>Historical Enrollments by school</a:t>
            </a:r>
            <a:br>
              <a:rPr lang="en-US" dirty="0" smtClean="0"/>
            </a:br>
            <a:r>
              <a:rPr lang="en-US" altLang="en-US" dirty="0"/>
              <a:t>2014-15 to 2023-24</a:t>
            </a:r>
            <a:endParaRPr lang="en-US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xdr="http://schemas.openxmlformats.org/drawingml/2006/spreadsheetDrawing" xmlns:a16="http://schemas.microsoft.com/office/drawing/2014/main" xmlns="" xmlns:lc="http://schemas.openxmlformats.org/drawingml/2006/lockedCanvas" id="{00000000-0008-0000-0C00-0000020000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6406512"/>
              </p:ext>
            </p:extLst>
          </p:nvPr>
        </p:nvGraphicFramePr>
        <p:xfrm>
          <a:off x="152400" y="1649506"/>
          <a:ext cx="8803341" cy="50023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91526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329" y="170329"/>
            <a:ext cx="8794377" cy="1308847"/>
          </a:xfrm>
        </p:spPr>
        <p:txBody>
          <a:bodyPr/>
          <a:lstStyle/>
          <a:p>
            <a:r>
              <a:rPr lang="en-US" dirty="0" smtClean="0"/>
              <a:t>9</a:t>
            </a:r>
            <a:r>
              <a:rPr lang="en-US" baseline="30000" dirty="0" smtClean="0"/>
              <a:t>th</a:t>
            </a:r>
            <a:r>
              <a:rPr lang="en-US" dirty="0" smtClean="0"/>
              <a:t> grade enrollment </a:t>
            </a:r>
            <a:br>
              <a:rPr lang="en-US" dirty="0" smtClean="0"/>
            </a:br>
            <a:r>
              <a:rPr lang="en-US" dirty="0" smtClean="0"/>
              <a:t>percentages by town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altLang="en-US" dirty="0" smtClean="0"/>
              <a:t>2018-19 </a:t>
            </a:r>
            <a:r>
              <a:rPr lang="en-US" altLang="en-US" dirty="0"/>
              <a:t>to 2023-24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6530054"/>
              </p:ext>
            </p:extLst>
          </p:nvPr>
        </p:nvGraphicFramePr>
        <p:xfrm>
          <a:off x="98613" y="1631576"/>
          <a:ext cx="8875059" cy="50202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90085"/>
                <a:gridCol w="1263453"/>
                <a:gridCol w="1264517"/>
                <a:gridCol w="1264517"/>
                <a:gridCol w="1264517"/>
                <a:gridCol w="1264517"/>
                <a:gridCol w="1263453"/>
              </a:tblGrid>
              <a:tr h="695109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Year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Indian Hills High School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Ramapo High School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4957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Franklin Lakes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Oakland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Wyckoff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Franklin Lakes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Oakland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Wyckoff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25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2018-19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15.5%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92.7%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13.2%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84.5%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7.3%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86.8%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57925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2019-20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24.1%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88.1%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13.0%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75.9%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11.9%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87.0%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/>
                </a:tc>
              </a:tr>
              <a:tr h="57925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2020-21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28.9%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87.7%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10.8%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71.1%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12.3%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89.2%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/>
                </a:tc>
              </a:tr>
              <a:tr h="57925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2021-22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20.9%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89.1%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20.8%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79.1%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10.9%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79.2%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/>
                </a:tc>
              </a:tr>
              <a:tr h="57925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2022-23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12.6%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76.9%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12.2%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87.4%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23.1%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87.8%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/>
                </a:tc>
              </a:tr>
              <a:tr h="57925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2023-24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10.6%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87.1%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15.5%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89.4%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12.9%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84.5%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269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9295" y="1719071"/>
            <a:ext cx="8803340" cy="4968600"/>
          </a:xfrm>
        </p:spPr>
        <p:txBody>
          <a:bodyPr>
            <a:normAutofit fontScale="85000" lnSpcReduction="20000"/>
          </a:bodyPr>
          <a:lstStyle/>
          <a:p>
            <a:r>
              <a:rPr lang="en-US" sz="3200" dirty="0" smtClean="0"/>
              <a:t> </a:t>
            </a:r>
            <a:r>
              <a:rPr lang="en-US" sz="3200" dirty="0" smtClean="0"/>
              <a:t>Oakland </a:t>
            </a:r>
            <a:r>
              <a:rPr lang="en-US" sz="3200" dirty="0"/>
              <a:t>enrollments </a:t>
            </a:r>
            <a:r>
              <a:rPr lang="en-US" sz="3200" dirty="0" smtClean="0"/>
              <a:t>declined </a:t>
            </a:r>
            <a:r>
              <a:rPr lang="en-US" sz="3200" dirty="0" smtClean="0"/>
              <a:t>through </a:t>
            </a:r>
            <a:r>
              <a:rPr lang="en-US" sz="3200" dirty="0" smtClean="0"/>
              <a:t>2021-22 </a:t>
            </a:r>
            <a:r>
              <a:rPr lang="en-US" sz="3200" dirty="0"/>
              <a:t>before reversing trend.</a:t>
            </a:r>
            <a:r>
              <a:rPr lang="en-US" sz="3200" dirty="0" smtClean="0"/>
              <a:t> </a:t>
            </a:r>
          </a:p>
          <a:p>
            <a:r>
              <a:rPr lang="en-US" sz="3200" dirty="0"/>
              <a:t> </a:t>
            </a:r>
            <a:r>
              <a:rPr lang="en-US" sz="3200" dirty="0" smtClean="0"/>
              <a:t>Wyckoff’s </a:t>
            </a:r>
            <a:r>
              <a:rPr lang="en-US" sz="3200" dirty="0" smtClean="0"/>
              <a:t>enrollments declined through </a:t>
            </a:r>
            <a:r>
              <a:rPr lang="en-US" sz="3200" dirty="0" smtClean="0"/>
              <a:t>2019-20 </a:t>
            </a:r>
            <a:r>
              <a:rPr lang="en-US" sz="3200" dirty="0" smtClean="0"/>
              <a:t>before reversing trend.  Increasing enrollment in last four years. </a:t>
            </a:r>
          </a:p>
          <a:p>
            <a:r>
              <a:rPr lang="en-US" sz="3200" dirty="0"/>
              <a:t> </a:t>
            </a:r>
            <a:r>
              <a:rPr lang="en-US" sz="3200" dirty="0" smtClean="0"/>
              <a:t>Fairly </a:t>
            </a:r>
            <a:r>
              <a:rPr lang="en-US" sz="3200" dirty="0"/>
              <a:t>stable enrollment in </a:t>
            </a:r>
            <a:r>
              <a:rPr lang="en-US" sz="3200" dirty="0" smtClean="0"/>
              <a:t>Franklin Lakes </a:t>
            </a:r>
            <a:r>
              <a:rPr lang="en-US" sz="3200" dirty="0"/>
              <a:t>in last decade.</a:t>
            </a:r>
          </a:p>
          <a:p>
            <a:r>
              <a:rPr lang="en-US" sz="3200" dirty="0" smtClean="0"/>
              <a:t> In aggregate, enrollments declined through </a:t>
            </a:r>
            <a:r>
              <a:rPr lang="en-US" sz="3200" dirty="0" smtClean="0"/>
              <a:t>2019-20 before </a:t>
            </a:r>
            <a:r>
              <a:rPr lang="en-US" sz="3200" dirty="0" smtClean="0"/>
              <a:t>reversing trend</a:t>
            </a:r>
            <a:r>
              <a:rPr lang="en-US" sz="3200" dirty="0" smtClean="0"/>
              <a:t>. </a:t>
            </a:r>
            <a:r>
              <a:rPr lang="en-US" sz="3200" dirty="0" smtClean="0"/>
              <a:t>Enrollment </a:t>
            </a:r>
            <a:r>
              <a:rPr lang="en-US" sz="3200" dirty="0" smtClean="0"/>
              <a:t>is 4,521 </a:t>
            </a:r>
            <a:r>
              <a:rPr lang="en-US" sz="3200" dirty="0" smtClean="0"/>
              <a:t>in </a:t>
            </a:r>
            <a:r>
              <a:rPr lang="en-US" sz="3200" dirty="0" smtClean="0"/>
              <a:t>2023-24, </a:t>
            </a:r>
            <a:r>
              <a:rPr lang="en-US" sz="3200" dirty="0" smtClean="0"/>
              <a:t>which is a decline of </a:t>
            </a:r>
            <a:r>
              <a:rPr lang="en-US" sz="3200" dirty="0" smtClean="0"/>
              <a:t>353 </a:t>
            </a:r>
            <a:r>
              <a:rPr lang="en-US" sz="3200" dirty="0" smtClean="0"/>
              <a:t>students from </a:t>
            </a:r>
            <a:r>
              <a:rPr lang="en-US" sz="3200" dirty="0" smtClean="0"/>
              <a:t>2014-15 (4,874).</a:t>
            </a:r>
            <a:endParaRPr lang="en-US" sz="3200" dirty="0" smtClean="0"/>
          </a:p>
          <a:p>
            <a:r>
              <a:rPr lang="en-US" sz="3200" dirty="0" smtClean="0"/>
              <a:t>Wyckoff comprises 45% </a:t>
            </a:r>
            <a:r>
              <a:rPr lang="en-US" sz="3200" dirty="0"/>
              <a:t>of the </a:t>
            </a:r>
            <a:r>
              <a:rPr lang="en-US" sz="3200" dirty="0" smtClean="0"/>
              <a:t>aggregated PK-8 enrollment.</a:t>
            </a:r>
            <a:endParaRPr lang="en-US" sz="3200" dirty="0"/>
          </a:p>
          <a:p>
            <a:endParaRPr lang="en-US" sz="3200" dirty="0" smtClean="0"/>
          </a:p>
          <a:p>
            <a:pPr marL="45720" indent="0">
              <a:buNone/>
            </a:pPr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70329"/>
            <a:ext cx="8381260" cy="1317812"/>
          </a:xfrm>
        </p:spPr>
        <p:txBody>
          <a:bodyPr/>
          <a:lstStyle/>
          <a:p>
            <a:r>
              <a:rPr lang="en-US" altLang="en-US" dirty="0"/>
              <a:t>Historical Enrollments </a:t>
            </a:r>
            <a:br>
              <a:rPr lang="en-US" altLang="en-US" dirty="0"/>
            </a:br>
            <a:r>
              <a:rPr lang="en-US" altLang="en-US" dirty="0" smtClean="0"/>
              <a:t>PK-8 </a:t>
            </a:r>
            <a:r>
              <a:rPr lang="en-US" altLang="en-US" dirty="0"/>
              <a:t>Feeder districts</a:t>
            </a:r>
            <a:br>
              <a:rPr lang="en-US" altLang="en-US" dirty="0"/>
            </a:br>
            <a:r>
              <a:rPr lang="en-US" altLang="en-US" dirty="0"/>
              <a:t> </a:t>
            </a:r>
            <a:r>
              <a:rPr lang="en-US" altLang="en-US" dirty="0" smtClean="0"/>
              <a:t>2014-15 </a:t>
            </a:r>
            <a:r>
              <a:rPr lang="en-US" altLang="en-US" dirty="0"/>
              <a:t>to </a:t>
            </a:r>
            <a:r>
              <a:rPr lang="en-US" altLang="en-US" dirty="0" smtClean="0"/>
              <a:t>2023-24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711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37160"/>
            <a:ext cx="8381260" cy="1394460"/>
          </a:xfrm>
        </p:spPr>
        <p:txBody>
          <a:bodyPr/>
          <a:lstStyle/>
          <a:p>
            <a:r>
              <a:rPr lang="en-US" altLang="en-US" dirty="0" smtClean="0"/>
              <a:t>Historical Enrollments </a:t>
            </a:r>
            <a:br>
              <a:rPr lang="en-US" altLang="en-US" dirty="0" smtClean="0"/>
            </a:br>
            <a:r>
              <a:rPr lang="en-US" altLang="en-US" dirty="0" smtClean="0"/>
              <a:t>PK-8 Feeder districts</a:t>
            </a:r>
            <a:br>
              <a:rPr lang="en-US" altLang="en-US" dirty="0" smtClean="0"/>
            </a:br>
            <a:r>
              <a:rPr lang="en-US" altLang="en-US" dirty="0" smtClean="0"/>
              <a:t> </a:t>
            </a:r>
            <a:r>
              <a:rPr lang="en-US" altLang="en-US" dirty="0" smtClean="0"/>
              <a:t>2014-15 </a:t>
            </a:r>
            <a:r>
              <a:rPr lang="en-US" altLang="en-US" dirty="0"/>
              <a:t>to </a:t>
            </a:r>
            <a:r>
              <a:rPr lang="en-US" altLang="en-US" dirty="0" smtClean="0"/>
              <a:t>2023-24</a:t>
            </a:r>
            <a:endParaRPr lang="en-US" altLang="en-US" dirty="0" smtClean="0"/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4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3" name="Rectangle 6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Rectangle 7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8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graphicFrame>
        <p:nvGraphicFramePr>
          <p:cNvPr id="11" name="Chart 10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xdr="http://schemas.openxmlformats.org/drawingml/2006/spreadsheetDrawing" xmlns:a16="http://schemas.microsoft.com/office/drawing/2014/main" xmlns="" xmlns:lc="http://schemas.openxmlformats.org/drawingml/2006/lockedCanvas" id="{00000000-0008-0000-0F00-0000020000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40713526"/>
              </p:ext>
            </p:extLst>
          </p:nvPr>
        </p:nvGraphicFramePr>
        <p:xfrm>
          <a:off x="188260" y="1649506"/>
          <a:ext cx="8803340" cy="49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205740" y="1588770"/>
            <a:ext cx="8721091" cy="5017770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altLang="en-US" sz="3000" dirty="0" smtClean="0"/>
              <a:t> </a:t>
            </a:r>
            <a:r>
              <a:rPr lang="en-US" altLang="en-US" sz="3600" dirty="0"/>
              <a:t>Ratios are calculated for each grade progression. (Ex. 100 </a:t>
            </a:r>
            <a:r>
              <a:rPr lang="en-US" altLang="en-US" sz="3600" dirty="0" smtClean="0"/>
              <a:t>10</a:t>
            </a:r>
            <a:r>
              <a:rPr lang="en-US" altLang="en-US" sz="3600" baseline="30000" dirty="0" smtClean="0"/>
              <a:t>th</a:t>
            </a:r>
            <a:r>
              <a:rPr lang="en-US" altLang="en-US" sz="3600" dirty="0" smtClean="0"/>
              <a:t> graders </a:t>
            </a:r>
            <a:r>
              <a:rPr lang="en-US" altLang="en-US" sz="3600" dirty="0"/>
              <a:t>in </a:t>
            </a:r>
            <a:r>
              <a:rPr lang="en-US" altLang="en-US" sz="3600" dirty="0" smtClean="0"/>
              <a:t>2022-23 </a:t>
            </a:r>
            <a:r>
              <a:rPr lang="en-US" altLang="en-US" sz="3600" dirty="0"/>
              <a:t>become 95 </a:t>
            </a:r>
            <a:r>
              <a:rPr lang="en-US" altLang="en-US" sz="3600" dirty="0" smtClean="0"/>
              <a:t>11</a:t>
            </a:r>
            <a:r>
              <a:rPr lang="en-US" altLang="en-US" sz="3600" baseline="30000" dirty="0" smtClean="0"/>
              <a:t>th</a:t>
            </a:r>
            <a:r>
              <a:rPr lang="en-US" altLang="en-US" sz="3600" dirty="0" smtClean="0"/>
              <a:t> graders </a:t>
            </a:r>
            <a:r>
              <a:rPr lang="en-US" altLang="en-US" sz="3600" dirty="0"/>
              <a:t>in </a:t>
            </a:r>
            <a:r>
              <a:rPr lang="en-US" altLang="en-US" sz="3600" dirty="0" smtClean="0"/>
              <a:t>2023-24 </a:t>
            </a:r>
            <a:r>
              <a:rPr lang="en-US" altLang="en-US" sz="3600" dirty="0"/>
              <a:t>= 0.95</a:t>
            </a:r>
            <a:r>
              <a:rPr lang="en-US" altLang="en-US" sz="3600" dirty="0" smtClean="0"/>
              <a:t>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3600" dirty="0" smtClean="0"/>
              <a:t> Ratios </a:t>
            </a:r>
            <a:r>
              <a:rPr lang="en-US" altLang="en-US" sz="3600" dirty="0"/>
              <a:t>above 1.000 = inward migration, below 1.000 = outward </a:t>
            </a:r>
            <a:r>
              <a:rPr lang="en-US" altLang="en-US" sz="3600" dirty="0" smtClean="0"/>
              <a:t>migration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3600" dirty="0" smtClean="0"/>
              <a:t> Survival </a:t>
            </a:r>
            <a:r>
              <a:rPr lang="en-US" altLang="en-US" sz="3600" dirty="0" smtClean="0"/>
              <a:t>ratios were computed for ten historical years. </a:t>
            </a:r>
            <a:r>
              <a:rPr lang="en-US" altLang="en-US" sz="3600" dirty="0" smtClean="0"/>
              <a:t>2 </a:t>
            </a:r>
            <a:r>
              <a:rPr lang="en-US" altLang="en-US" sz="3600" dirty="0"/>
              <a:t>of </a:t>
            </a:r>
            <a:r>
              <a:rPr lang="en-US" altLang="en-US" sz="3600" dirty="0" smtClean="0"/>
              <a:t>4 average </a:t>
            </a:r>
            <a:r>
              <a:rPr lang="en-US" altLang="en-US" sz="3600" dirty="0"/>
              <a:t>ratios were </a:t>
            </a:r>
            <a:r>
              <a:rPr lang="en-US" altLang="en-US" sz="3600" u="sng" dirty="0" smtClean="0"/>
              <a:t>above</a:t>
            </a:r>
            <a:r>
              <a:rPr lang="en-US" altLang="en-US" sz="3600" dirty="0" smtClean="0"/>
              <a:t> </a:t>
            </a:r>
            <a:r>
              <a:rPr lang="en-US" altLang="en-US" sz="3600" dirty="0" smtClean="0"/>
              <a:t>1.000.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3600" dirty="0"/>
              <a:t> </a:t>
            </a:r>
            <a:r>
              <a:rPr lang="en-US" altLang="en-US" sz="3600" dirty="0" smtClean="0"/>
              <a:t>Averages were then computed and used to project future enrollments.</a:t>
            </a:r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 smtClean="0"/>
              <a:t>Enrollment Projection Method</a:t>
            </a:r>
            <a:br>
              <a:rPr lang="en-US" altLang="en-US" dirty="0" smtClean="0"/>
            </a:br>
            <a:r>
              <a:rPr lang="en-US" altLang="en-US" dirty="0" smtClean="0"/>
              <a:t>Cohort Survival Ratio</a:t>
            </a:r>
          </a:p>
        </p:txBody>
      </p:sp>
    </p:spTree>
    <p:extLst>
      <p:ext uri="{BB962C8B-B14F-4D97-AF65-F5344CB8AC3E}">
        <p14:creationId xmlns:p14="http://schemas.microsoft.com/office/powerpoint/2010/main" val="1905330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46126"/>
            <a:ext cx="8381260" cy="1325880"/>
          </a:xfrm>
        </p:spPr>
        <p:txBody>
          <a:bodyPr/>
          <a:lstStyle/>
          <a:p>
            <a:r>
              <a:rPr lang="en-US" dirty="0"/>
              <a:t>Age Pyramid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Ramapo Indian Hills </a:t>
            </a:r>
            <a:r>
              <a:rPr lang="en-US" dirty="0" smtClean="0"/>
              <a:t>regional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2010 Census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3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Rectangle 5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graphicFrame>
        <p:nvGraphicFramePr>
          <p:cNvPr id="7" name="Chart 6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xdr="http://schemas.openxmlformats.org/drawingml/2006/spreadsheetDrawing" xmlns:a16="http://schemas.microsoft.com/office/drawing/2014/main" xmlns="" xmlns:lc="http://schemas.openxmlformats.org/drawingml/2006/lockedCanvas" id="{00000000-0008-0000-1000-0000020000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72329250"/>
              </p:ext>
            </p:extLst>
          </p:nvPr>
        </p:nvGraphicFramePr>
        <p:xfrm>
          <a:off x="179294" y="1626010"/>
          <a:ext cx="8740588" cy="50347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67790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211" y="137161"/>
            <a:ext cx="8054047" cy="1325880"/>
          </a:xfrm>
        </p:spPr>
        <p:txBody>
          <a:bodyPr/>
          <a:lstStyle/>
          <a:p>
            <a:r>
              <a:rPr lang="en-US" dirty="0"/>
              <a:t>Age Pyramid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Ramapo Indian Hills </a:t>
            </a:r>
            <a:r>
              <a:rPr lang="en-US" dirty="0"/>
              <a:t>regional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2020 census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3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Rectangle 5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graphicFrame>
        <p:nvGraphicFramePr>
          <p:cNvPr id="8" name="Chart 7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xdr="http://schemas.openxmlformats.org/drawingml/2006/spreadsheetDrawing" xmlns:a16="http://schemas.microsoft.com/office/drawing/2014/main" xmlns="" xmlns:lc="http://schemas.openxmlformats.org/drawingml/2006/lockedCanvas" id="{00000000-0008-0000-1100-0000020000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12781028"/>
              </p:ext>
            </p:extLst>
          </p:nvPr>
        </p:nvGraphicFramePr>
        <p:xfrm>
          <a:off x="152400" y="1658937"/>
          <a:ext cx="8731624" cy="49839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7768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1" y="160020"/>
            <a:ext cx="8381260" cy="1250222"/>
          </a:xfrm>
        </p:spPr>
        <p:txBody>
          <a:bodyPr/>
          <a:lstStyle/>
          <a:p>
            <a:r>
              <a:rPr lang="en-US" dirty="0"/>
              <a:t>Change in males and females</a:t>
            </a:r>
            <a:br>
              <a:rPr lang="en-US" dirty="0"/>
            </a:br>
            <a:r>
              <a:rPr lang="en-US" dirty="0" smtClean="0"/>
              <a:t>2010-2020</a:t>
            </a:r>
            <a:br>
              <a:rPr lang="en-US" dirty="0" smtClean="0"/>
            </a:br>
            <a:r>
              <a:rPr lang="en-US" dirty="0" smtClean="0"/>
              <a:t>Ramapo Indian Hills </a:t>
            </a:r>
            <a:r>
              <a:rPr lang="en-US" dirty="0"/>
              <a:t>regional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1259330"/>
              </p:ext>
            </p:extLst>
          </p:nvPr>
        </p:nvGraphicFramePr>
        <p:xfrm>
          <a:off x="153520" y="1506628"/>
          <a:ext cx="8802219" cy="52527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92596"/>
                <a:gridCol w="1864061"/>
                <a:gridCol w="1881854"/>
                <a:gridCol w="1881854"/>
                <a:gridCol w="1881854"/>
              </a:tblGrid>
              <a:tr h="353742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r>
                        <a:rPr lang="en-US" sz="1400" u="none" strike="noStrike" dirty="0" smtClean="0">
                          <a:effectLst/>
                        </a:rPr>
                        <a:t>Age </a:t>
                      </a:r>
                      <a:r>
                        <a:rPr lang="en-US" sz="1400" u="none" strike="noStrike" dirty="0">
                          <a:effectLst/>
                        </a:rPr>
                        <a:t>Group</a:t>
                      </a:r>
                      <a:endParaRPr lang="en-US" sz="1400" b="1" u="sng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 dirty="0">
                          <a:effectLst/>
                        </a:rPr>
                        <a:t>Males</a:t>
                      </a:r>
                      <a:endParaRPr lang="en-US" sz="1800" b="1" u="sng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 dirty="0">
                          <a:effectLst/>
                        </a:rPr>
                        <a:t>Females</a:t>
                      </a:r>
                      <a:endParaRPr lang="en-US" sz="1800" b="1" u="sng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09898">
                <a:tc v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u="sng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dirty="0">
                          <a:effectLst/>
                        </a:rPr>
                        <a:t>Numerical Change </a:t>
                      </a:r>
                      <a:endParaRPr lang="en-US" sz="1600" b="1" u="sng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dirty="0">
                          <a:effectLst/>
                        </a:rPr>
                        <a:t>Percentage Point Change </a:t>
                      </a:r>
                      <a:endParaRPr lang="en-US" sz="1600" b="1" u="sng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dirty="0">
                          <a:effectLst/>
                        </a:rPr>
                        <a:t>Numerical Change </a:t>
                      </a:r>
                      <a:endParaRPr lang="en-US" sz="1600" b="1" u="sng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dirty="0">
                          <a:effectLst/>
                        </a:rPr>
                        <a:t>Percentage Point Change </a:t>
                      </a:r>
                      <a:endParaRPr lang="en-US" sz="1600" b="1" u="sng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3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Under 5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Times New Roman"/>
                        </a:rPr>
                        <a:t>+23</a:t>
                      </a:r>
                    </a:p>
                  </a:txBody>
                  <a:tcPr marL="19050" marR="1905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0.0</a:t>
                      </a:r>
                    </a:p>
                  </a:txBody>
                  <a:tcPr marL="19050" marR="1905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+36</a:t>
                      </a:r>
                    </a:p>
                  </a:txBody>
                  <a:tcPr marL="19050" marR="1905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+0.1</a:t>
                      </a:r>
                    </a:p>
                  </a:txBody>
                  <a:tcPr marL="19050" marR="19050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423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5-9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-324</a:t>
                      </a:r>
                    </a:p>
                  </a:txBody>
                  <a:tcPr marL="19050" marR="1905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-0.8</a:t>
                      </a:r>
                    </a:p>
                  </a:txBody>
                  <a:tcPr marL="19050" marR="1905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-395</a:t>
                      </a:r>
                    </a:p>
                  </a:txBody>
                  <a:tcPr marL="19050" marR="1905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-1.0</a:t>
                      </a:r>
                    </a:p>
                  </a:txBody>
                  <a:tcPr marL="19050" marR="19050" marT="0" marB="0" anchor="ctr"/>
                </a:tc>
              </a:tr>
              <a:tr h="2423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10-14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-382</a:t>
                      </a:r>
                    </a:p>
                  </a:txBody>
                  <a:tcPr marL="19050" marR="1905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-1.0</a:t>
                      </a:r>
                    </a:p>
                  </a:txBody>
                  <a:tcPr marL="19050" marR="1905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-315</a:t>
                      </a:r>
                    </a:p>
                  </a:txBody>
                  <a:tcPr marL="19050" marR="1905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-0.8</a:t>
                      </a:r>
                    </a:p>
                  </a:txBody>
                  <a:tcPr marL="19050" marR="19050" marT="0" marB="0" anchor="ctr"/>
                </a:tc>
              </a:tr>
              <a:tr h="2423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15-19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+16</a:t>
                      </a:r>
                    </a:p>
                  </a:txBody>
                  <a:tcPr marL="19050" marR="1905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0.0</a:t>
                      </a:r>
                    </a:p>
                  </a:txBody>
                  <a:tcPr marL="19050" marR="1905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+85</a:t>
                      </a:r>
                    </a:p>
                  </a:txBody>
                  <a:tcPr marL="19050" marR="1905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+0.2</a:t>
                      </a:r>
                    </a:p>
                  </a:txBody>
                  <a:tcPr marL="19050" marR="19050" marT="0" marB="0" anchor="ctr"/>
                </a:tc>
              </a:tr>
              <a:tr h="2423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20-24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/>
                        </a:rPr>
                        <a:t>+509</a:t>
                      </a:r>
                    </a:p>
                  </a:txBody>
                  <a:tcPr marL="19050" marR="1905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/>
                        </a:rPr>
                        <a:t>+1.2</a:t>
                      </a:r>
                    </a:p>
                  </a:txBody>
                  <a:tcPr marL="19050" marR="1905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/>
                        </a:rPr>
                        <a:t>+428</a:t>
                      </a:r>
                    </a:p>
                  </a:txBody>
                  <a:tcPr marL="19050" marR="1905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/>
                        </a:rPr>
                        <a:t>+1.0</a:t>
                      </a:r>
                    </a:p>
                  </a:txBody>
                  <a:tcPr marL="19050" marR="19050" marT="0" marB="0" anchor="ctr"/>
                </a:tc>
              </a:tr>
              <a:tr h="2423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25-29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+212</a:t>
                      </a:r>
                    </a:p>
                  </a:txBody>
                  <a:tcPr marL="19050" marR="1905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+0.5</a:t>
                      </a:r>
                    </a:p>
                  </a:txBody>
                  <a:tcPr marL="19050" marR="1905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+162</a:t>
                      </a:r>
                    </a:p>
                  </a:txBody>
                  <a:tcPr marL="19050" marR="1905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+0.4</a:t>
                      </a:r>
                    </a:p>
                  </a:txBody>
                  <a:tcPr marL="19050" marR="19050" marT="0" marB="0" anchor="ctr"/>
                </a:tc>
              </a:tr>
              <a:tr h="2423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30-34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+119</a:t>
                      </a:r>
                    </a:p>
                  </a:txBody>
                  <a:tcPr marL="19050" marR="1905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+0.3</a:t>
                      </a:r>
                    </a:p>
                  </a:txBody>
                  <a:tcPr marL="19050" marR="1905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+80</a:t>
                      </a:r>
                    </a:p>
                  </a:txBody>
                  <a:tcPr marL="19050" marR="1905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+0.2</a:t>
                      </a:r>
                    </a:p>
                  </a:txBody>
                  <a:tcPr marL="19050" marR="19050" marT="0" marB="0" anchor="ctr"/>
                </a:tc>
              </a:tr>
              <a:tr h="2423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35-39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-4</a:t>
                      </a:r>
                    </a:p>
                  </a:txBody>
                  <a:tcPr marL="19050" marR="1905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0.0</a:t>
                      </a:r>
                    </a:p>
                  </a:txBody>
                  <a:tcPr marL="19050" marR="1905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+35</a:t>
                      </a:r>
                    </a:p>
                  </a:txBody>
                  <a:tcPr marL="19050" marR="1905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+0.1</a:t>
                      </a:r>
                    </a:p>
                  </a:txBody>
                  <a:tcPr marL="19050" marR="19050" marT="0" marB="0" anchor="ctr"/>
                </a:tc>
              </a:tr>
              <a:tr h="2423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40-44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-372</a:t>
                      </a:r>
                    </a:p>
                  </a:txBody>
                  <a:tcPr marL="19050" marR="1905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-1.0</a:t>
                      </a:r>
                    </a:p>
                  </a:txBody>
                  <a:tcPr marL="19050" marR="1905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-553</a:t>
                      </a:r>
                    </a:p>
                  </a:txBody>
                  <a:tcPr marL="19050" marR="1905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-1.4</a:t>
                      </a:r>
                    </a:p>
                  </a:txBody>
                  <a:tcPr marL="19050" marR="19050" marT="0" marB="0" anchor="ctr"/>
                </a:tc>
              </a:tr>
              <a:tr h="2423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45-49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/>
                        </a:rPr>
                        <a:t>-681</a:t>
                      </a:r>
                    </a:p>
                  </a:txBody>
                  <a:tcPr marL="19050" marR="1905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/>
                        </a:rPr>
                        <a:t>-1.7</a:t>
                      </a:r>
                    </a:p>
                  </a:txBody>
                  <a:tcPr marL="19050" marR="1905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/>
                        </a:rPr>
                        <a:t>-575</a:t>
                      </a:r>
                    </a:p>
                  </a:txBody>
                  <a:tcPr marL="19050" marR="1905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/>
                        </a:rPr>
                        <a:t>-1.5</a:t>
                      </a:r>
                    </a:p>
                  </a:txBody>
                  <a:tcPr marL="19050" marR="19050" marT="0" marB="0" anchor="ctr"/>
                </a:tc>
              </a:tr>
              <a:tr h="2423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50-54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-250</a:t>
                      </a:r>
                    </a:p>
                  </a:txBody>
                  <a:tcPr marL="19050" marR="1905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-0.7</a:t>
                      </a:r>
                    </a:p>
                  </a:txBody>
                  <a:tcPr marL="19050" marR="1905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-132</a:t>
                      </a:r>
                    </a:p>
                  </a:txBody>
                  <a:tcPr marL="19050" marR="1905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-0.4</a:t>
                      </a:r>
                    </a:p>
                  </a:txBody>
                  <a:tcPr marL="19050" marR="19050" marT="0" marB="0" anchor="ctr"/>
                </a:tc>
              </a:tr>
              <a:tr h="2423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55-59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+394</a:t>
                      </a:r>
                    </a:p>
                  </a:txBody>
                  <a:tcPr marL="19050" marR="1905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+0.9</a:t>
                      </a:r>
                    </a:p>
                  </a:txBody>
                  <a:tcPr marL="19050" marR="1905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+257</a:t>
                      </a:r>
                    </a:p>
                  </a:txBody>
                  <a:tcPr marL="19050" marR="1905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+0.6</a:t>
                      </a:r>
                    </a:p>
                  </a:txBody>
                  <a:tcPr marL="19050" marR="19050" marT="0" marB="0" anchor="ctr"/>
                </a:tc>
              </a:tr>
              <a:tr h="2423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60-64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+211</a:t>
                      </a:r>
                    </a:p>
                  </a:txBody>
                  <a:tcPr marL="19050" marR="1905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+0.5</a:t>
                      </a:r>
                    </a:p>
                  </a:txBody>
                  <a:tcPr marL="19050" marR="1905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+276</a:t>
                      </a:r>
                    </a:p>
                  </a:txBody>
                  <a:tcPr marL="19050" marR="1905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+0.7</a:t>
                      </a:r>
                    </a:p>
                  </a:txBody>
                  <a:tcPr marL="19050" marR="19050" marT="0" marB="0" anchor="ctr"/>
                </a:tc>
              </a:tr>
              <a:tr h="2423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65-69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+233</a:t>
                      </a:r>
                    </a:p>
                  </a:txBody>
                  <a:tcPr marL="19050" marR="1905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+0.6</a:t>
                      </a:r>
                    </a:p>
                  </a:txBody>
                  <a:tcPr marL="19050" marR="1905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+240</a:t>
                      </a:r>
                    </a:p>
                  </a:txBody>
                  <a:tcPr marL="19050" marR="1905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+0.6</a:t>
                      </a:r>
                    </a:p>
                  </a:txBody>
                  <a:tcPr marL="19050" marR="19050" marT="0" marB="0" anchor="ctr"/>
                </a:tc>
              </a:tr>
              <a:tr h="2423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70-74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+259</a:t>
                      </a:r>
                    </a:p>
                  </a:txBody>
                  <a:tcPr marL="19050" marR="1905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+0.6</a:t>
                      </a:r>
                    </a:p>
                  </a:txBody>
                  <a:tcPr marL="19050" marR="1905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+216</a:t>
                      </a:r>
                    </a:p>
                  </a:txBody>
                  <a:tcPr marL="19050" marR="1905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+0.5</a:t>
                      </a:r>
                    </a:p>
                  </a:txBody>
                  <a:tcPr marL="19050" marR="19050" marT="0" marB="0" anchor="ctr"/>
                </a:tc>
              </a:tr>
              <a:tr h="2423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75-79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+93</a:t>
                      </a:r>
                    </a:p>
                  </a:txBody>
                  <a:tcPr marL="19050" marR="1905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+0.2</a:t>
                      </a:r>
                    </a:p>
                  </a:txBody>
                  <a:tcPr marL="19050" marR="1905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+118</a:t>
                      </a:r>
                    </a:p>
                  </a:txBody>
                  <a:tcPr marL="19050" marR="1905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+0.3</a:t>
                      </a:r>
                    </a:p>
                  </a:txBody>
                  <a:tcPr marL="19050" marR="19050" marT="0" marB="0" anchor="ctr"/>
                </a:tc>
              </a:tr>
              <a:tr h="2423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80-84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+48</a:t>
                      </a:r>
                    </a:p>
                  </a:txBody>
                  <a:tcPr marL="19050" marR="1905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+0.1</a:t>
                      </a:r>
                    </a:p>
                  </a:txBody>
                  <a:tcPr marL="19050" marR="1905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+42</a:t>
                      </a:r>
                    </a:p>
                  </a:txBody>
                  <a:tcPr marL="19050" marR="1905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+0.1</a:t>
                      </a:r>
                    </a:p>
                  </a:txBody>
                  <a:tcPr marL="19050" marR="19050" marT="0" marB="0" anchor="ctr"/>
                </a:tc>
              </a:tr>
              <a:tr h="2423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85+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+156</a:t>
                      </a:r>
                    </a:p>
                  </a:txBody>
                  <a:tcPr marL="19050" marR="1905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+0.4</a:t>
                      </a:r>
                    </a:p>
                  </a:txBody>
                  <a:tcPr marL="19050" marR="1905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Times New Roman"/>
                        </a:rPr>
                        <a:t>+107</a:t>
                      </a:r>
                    </a:p>
                  </a:txBody>
                  <a:tcPr marL="19050" marR="1905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Times New Roman"/>
                        </a:rPr>
                        <a:t>+0.2</a:t>
                      </a:r>
                    </a:p>
                  </a:txBody>
                  <a:tcPr marL="19050" marR="1905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7550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Approved &amp; Proposed </a:t>
            </a:r>
            <a:r>
              <a:rPr lang="en-US" dirty="0" smtClean="0"/>
              <a:t>new housing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79294" y="1719070"/>
            <a:ext cx="8749553" cy="4914811"/>
          </a:xfrm>
        </p:spPr>
        <p:txBody>
          <a:bodyPr>
            <a:normAutofit/>
          </a:bodyPr>
          <a:lstStyle/>
          <a:p>
            <a:r>
              <a:rPr lang="en-US" sz="3200" dirty="0" smtClean="0"/>
              <a:t> </a:t>
            </a:r>
            <a:r>
              <a:rPr lang="en-US" sz="3200" dirty="0" smtClean="0"/>
              <a:t>Potential for 195 </a:t>
            </a:r>
            <a:r>
              <a:rPr lang="en-US" sz="3200" dirty="0" smtClean="0"/>
              <a:t>non age-restricted new housing units </a:t>
            </a:r>
            <a:r>
              <a:rPr lang="en-US" sz="3200" dirty="0" smtClean="0"/>
              <a:t>- </a:t>
            </a:r>
            <a:r>
              <a:rPr lang="en-US" sz="3200" dirty="0" smtClean="0"/>
              <a:t>all in </a:t>
            </a:r>
            <a:r>
              <a:rPr lang="en-US" sz="3200" dirty="0" smtClean="0"/>
              <a:t>Oakland.</a:t>
            </a:r>
            <a:endParaRPr lang="en-US" sz="3200" dirty="0" smtClean="0"/>
          </a:p>
          <a:p>
            <a:r>
              <a:rPr lang="en-US" sz="3200" dirty="0"/>
              <a:t> </a:t>
            </a:r>
            <a:r>
              <a:rPr lang="en-US" sz="3200" dirty="0" smtClean="0"/>
              <a:t>24 public school children (9-12) are </a:t>
            </a:r>
            <a:r>
              <a:rPr lang="en-US" sz="3200" dirty="0"/>
              <a:t>projected </a:t>
            </a:r>
            <a:r>
              <a:rPr lang="en-US" sz="3200" dirty="0" smtClean="0"/>
              <a:t>from new developments.</a:t>
            </a:r>
          </a:p>
          <a:p>
            <a:r>
              <a:rPr lang="en-US" sz="3200" dirty="0" smtClean="0"/>
              <a:t>Baseline enrollment projections of Indian Hills H.S. were modified to account for new housing.</a:t>
            </a:r>
            <a:endParaRPr lang="en-US" sz="3200" dirty="0"/>
          </a:p>
          <a:p>
            <a:endParaRPr lang="en-US" sz="3200" dirty="0"/>
          </a:p>
          <a:p>
            <a:pPr marL="4572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1568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82880"/>
            <a:ext cx="8381260" cy="1348740"/>
          </a:xfrm>
        </p:spPr>
        <p:txBody>
          <a:bodyPr/>
          <a:lstStyle/>
          <a:p>
            <a:r>
              <a:rPr lang="en-US" dirty="0" smtClean="0"/>
              <a:t>Approved &amp; Proposed </a:t>
            </a:r>
            <a:r>
              <a:rPr lang="en-US" dirty="0" smtClean="0"/>
              <a:t>New housing</a:t>
            </a:r>
            <a:endParaRPr lang="en-US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0688861"/>
              </p:ext>
            </p:extLst>
          </p:nvPr>
        </p:nvGraphicFramePr>
        <p:xfrm>
          <a:off x="224118" y="1694330"/>
          <a:ext cx="8722658" cy="4930587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243468"/>
                <a:gridCol w="1219427"/>
                <a:gridCol w="863542"/>
                <a:gridCol w="1189771"/>
                <a:gridCol w="1144413"/>
                <a:gridCol w="2062037"/>
              </a:tblGrid>
              <a:tr h="71129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Development</a:t>
                      </a:r>
                      <a:endParaRPr lang="en-US" sz="2400" dirty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(Location)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20" marR="6692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Municipality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20" marR="6692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Number</a:t>
                      </a:r>
                      <a:endParaRPr lang="en-US" sz="24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of Units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20" marR="6692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Bedroom Distribution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20" marR="6692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Housing Type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20" marR="6692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dirty="0">
                          <a:effectLst/>
                        </a:rPr>
                        <a:t>Notes/Project Status</a:t>
                      </a:r>
                      <a:endParaRPr lang="en-US" sz="2400" b="1" u="sng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20" marR="66920" marT="0" marB="0" anchor="ctr"/>
                </a:tc>
              </a:tr>
              <a:tr h="19916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K Hovnanian</a:t>
                      </a:r>
                      <a:endParaRPr lang="en-US" sz="2800" dirty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(123 McCoy Road)</a:t>
                      </a:r>
                      <a:endParaRPr lang="en-US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20" marR="6692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Oakland</a:t>
                      </a:r>
                      <a:endParaRPr lang="en-US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20" marR="6692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191</a:t>
                      </a:r>
                      <a:endParaRPr lang="en-US" sz="2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20" marR="6692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Market-Rate TH (151)</a:t>
                      </a:r>
                      <a:endParaRPr lang="en-US" sz="28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3-BR</a:t>
                      </a:r>
                      <a:endParaRPr lang="en-US" sz="28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28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Affordable APT (40)</a:t>
                      </a:r>
                      <a:endParaRPr lang="en-US" sz="28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8 1-BR</a:t>
                      </a:r>
                      <a:endParaRPr lang="en-US" sz="28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24 2-BR</a:t>
                      </a:r>
                      <a:endParaRPr lang="en-US" sz="28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8 3-BR</a:t>
                      </a:r>
                      <a:endParaRPr lang="en-US" sz="2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20" marR="6692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Townhouse</a:t>
                      </a:r>
                      <a:endParaRPr lang="en-US" sz="28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(Market-Rate)</a:t>
                      </a:r>
                      <a:endParaRPr lang="en-US" sz="28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28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Apartment </a:t>
                      </a:r>
                      <a:endParaRPr lang="en-US" sz="28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(Affordable)</a:t>
                      </a:r>
                      <a:endParaRPr lang="en-US" sz="2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20" marR="6692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Approved in January 2023. Under construction.  Possible occupancy in 1-2 years. 40 units will be set aside for Low-Moderate Income households (Willows at Oakland)</a:t>
                      </a:r>
                      <a:endParaRPr lang="en-US" sz="2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20" marR="66920" marT="0" marB="0" anchor="ctr"/>
                </a:tc>
              </a:tr>
              <a:tr h="85355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Howell</a:t>
                      </a:r>
                      <a:endParaRPr lang="en-US" sz="2800" dirty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(146 Manito Avenue)</a:t>
                      </a:r>
                      <a:endParaRPr lang="en-US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20" marR="66920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Oakland</a:t>
                      </a:r>
                      <a:endParaRPr lang="en-US" sz="2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20" marR="66920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</a:t>
                      </a:r>
                      <a:endParaRPr lang="en-US" sz="2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20" marR="66920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28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N/A</a:t>
                      </a:r>
                      <a:endParaRPr lang="en-US" sz="28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2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20" marR="66920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Detached </a:t>
                      </a:r>
                      <a:endParaRPr lang="en-US" sz="28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Single-Family</a:t>
                      </a:r>
                      <a:endParaRPr lang="en-US" sz="2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20" marR="66920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Not yet approved. Being heard by the Planning Board.  </a:t>
                      </a:r>
                      <a:endParaRPr lang="en-US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20" marR="66920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056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Oakland Total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20" marR="66920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20" marR="66920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195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20" marR="66920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20" marR="66920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20" marR="66920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20" marR="66920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355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Ramapo Indian Hills Regional Total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20" marR="66920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20" marR="66920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195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20" marR="66920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20" marR="66920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3010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Historical construction</a:t>
            </a:r>
            <a:br>
              <a:rPr lang="en-US" dirty="0" smtClean="0"/>
            </a:br>
            <a:r>
              <a:rPr lang="en-US" dirty="0" smtClean="0"/>
              <a:t>2018-2023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1680038"/>
              </p:ext>
            </p:extLst>
          </p:nvPr>
        </p:nvGraphicFramePr>
        <p:xfrm>
          <a:off x="197224" y="1703295"/>
          <a:ext cx="8794378" cy="4921624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401194"/>
                <a:gridCol w="1848296"/>
                <a:gridCol w="1848296"/>
                <a:gridCol w="1848296"/>
                <a:gridCol w="1848296"/>
              </a:tblGrid>
              <a:tr h="578069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Year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Municipality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423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+mn-lt"/>
                          <a:ea typeface="Times New Roman"/>
                        </a:rPr>
                        <a:t>Franklin Lakes  </a:t>
                      </a:r>
                      <a:endParaRPr lang="en-US" sz="20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+mn-lt"/>
                          <a:ea typeface="Times New Roman"/>
                        </a:rPr>
                        <a:t>Oakland</a:t>
                      </a:r>
                      <a:endParaRPr lang="en-US" sz="2000" b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Wyckoff </a:t>
                      </a:r>
                      <a:endParaRPr lang="en-US" sz="2000" b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Total</a:t>
                      </a:r>
                      <a:endParaRPr lang="en-US" sz="2000" b="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053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2018</a:t>
                      </a:r>
                      <a:endParaRPr lang="en-US" sz="18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25</a:t>
                      </a:r>
                      <a:endParaRPr lang="en-US" sz="20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2</a:t>
                      </a:r>
                      <a:endParaRPr lang="en-US" sz="20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Times New Roman"/>
                        </a:rPr>
                        <a:t>0</a:t>
                      </a:r>
                      <a:endParaRPr lang="en-US" sz="20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Times New Roman"/>
                        </a:rPr>
                        <a:t>27</a:t>
                      </a:r>
                    </a:p>
                  </a:txBody>
                  <a:tcPr marL="68580" marR="68580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52053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2019</a:t>
                      </a:r>
                      <a:endParaRPr lang="en-US" sz="18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126</a:t>
                      </a:r>
                      <a:endParaRPr lang="en-US" sz="20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</a:t>
                      </a:r>
                      <a:endParaRPr lang="en-US" sz="20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5</a:t>
                      </a:r>
                      <a:endParaRPr lang="en-US" sz="20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+mn-lt"/>
                          <a:ea typeface="Times New Roman"/>
                        </a:rPr>
                        <a:t>132</a:t>
                      </a:r>
                    </a:p>
                  </a:txBody>
                  <a:tcPr marL="68580" marR="68580" marT="0" marB="0" anchor="ctr"/>
                </a:tc>
              </a:tr>
              <a:tr h="52053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2020</a:t>
                      </a:r>
                      <a:endParaRPr lang="en-US" sz="18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69</a:t>
                      </a:r>
                      <a:endParaRPr lang="en-US" sz="20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</a:t>
                      </a:r>
                      <a:endParaRPr lang="en-US" sz="20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6</a:t>
                      </a:r>
                      <a:endParaRPr lang="en-US" sz="20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+mn-lt"/>
                          <a:ea typeface="Times New Roman"/>
                        </a:rPr>
                        <a:t>76</a:t>
                      </a:r>
                    </a:p>
                  </a:txBody>
                  <a:tcPr marL="68580" marR="68580" marT="0" marB="0" anchor="ctr"/>
                </a:tc>
              </a:tr>
              <a:tr h="52053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2021</a:t>
                      </a:r>
                      <a:endParaRPr lang="en-US" sz="18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 Unicode MS"/>
                        </a:rPr>
                        <a:t>47</a:t>
                      </a:r>
                      <a:endParaRPr lang="en-US" sz="2000">
                        <a:effectLst/>
                        <a:latin typeface="+mn-lt"/>
                        <a:ea typeface="Arial Unicode MS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3</a:t>
                      </a:r>
                      <a:endParaRPr lang="en-US" sz="20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2</a:t>
                      </a:r>
                      <a:endParaRPr lang="en-US" sz="20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+mn-lt"/>
                          <a:ea typeface="Times New Roman"/>
                        </a:rPr>
                        <a:t>52</a:t>
                      </a:r>
                    </a:p>
                  </a:txBody>
                  <a:tcPr marL="68580" marR="68580" marT="0" marB="0" anchor="ctr"/>
                </a:tc>
              </a:tr>
              <a:tr h="52053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2022</a:t>
                      </a:r>
                      <a:endParaRPr lang="en-US" sz="18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 Unicode MS"/>
                        </a:rPr>
                        <a:t>93</a:t>
                      </a:r>
                      <a:endParaRPr lang="en-US" sz="2000">
                        <a:effectLst/>
                        <a:latin typeface="+mn-lt"/>
                        <a:ea typeface="Arial Unicode MS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2</a:t>
                      </a:r>
                      <a:endParaRPr lang="en-US" sz="20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5</a:t>
                      </a:r>
                      <a:endParaRPr lang="en-US" sz="20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+mn-lt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</a:tr>
              <a:tr h="52053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2023</a:t>
                      </a:r>
                      <a:endParaRPr lang="en-US" sz="18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25</a:t>
                      </a:r>
                      <a:endParaRPr lang="en-US" sz="20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2</a:t>
                      </a:r>
                      <a:endParaRPr lang="en-US" sz="20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2</a:t>
                      </a:r>
                      <a:endParaRPr lang="en-US" sz="20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Times New Roman"/>
                        </a:rPr>
                        <a:t>29</a:t>
                      </a:r>
                    </a:p>
                  </a:txBody>
                  <a:tcPr marL="68580" marR="68580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806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Total</a:t>
                      </a:r>
                      <a:endParaRPr lang="en-US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Arial Unicode MS"/>
                        </a:rPr>
                        <a:t>385</a:t>
                      </a:r>
                      <a:endParaRPr lang="en-US" sz="20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+mn-lt"/>
                          <a:ea typeface="Arial Unicode MS"/>
                        </a:rPr>
                        <a:t>11</a:t>
                      </a:r>
                      <a:endParaRPr lang="en-US" sz="2000" b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+mn-lt"/>
                          <a:ea typeface="Arial Unicode MS"/>
                        </a:rPr>
                        <a:t>20</a:t>
                      </a:r>
                      <a:endParaRPr lang="en-US" sz="2000" b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Arial Unicode MS"/>
                        </a:rPr>
                        <a:t>416</a:t>
                      </a:r>
                      <a:endParaRPr lang="en-US" sz="20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59990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Historical construction</a:t>
            </a:r>
            <a:endParaRPr lang="en-US" dirty="0"/>
          </a:p>
        </p:txBody>
      </p:sp>
      <p:pic>
        <p:nvPicPr>
          <p:cNvPr id="4" name="Picture 3" descr="C:\Users\Richard\Downloads\RecentlyConstructed (16)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6993" y="1585857"/>
            <a:ext cx="6422390" cy="51206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82404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62890"/>
            <a:ext cx="8381260" cy="1147351"/>
          </a:xfrm>
        </p:spPr>
        <p:txBody>
          <a:bodyPr/>
          <a:lstStyle/>
          <a:p>
            <a:r>
              <a:rPr lang="en-US" dirty="0" smtClean="0"/>
              <a:t>Home sales</a:t>
            </a:r>
            <a:br>
              <a:rPr lang="en-US" dirty="0" smtClean="0"/>
            </a:br>
            <a:r>
              <a:rPr lang="en-US" dirty="0" smtClean="0"/>
              <a:t>Ramapo Indian Hills </a:t>
            </a:r>
            <a:r>
              <a:rPr lang="en-US" dirty="0"/>
              <a:t>regional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1994-2022</a:t>
            </a:r>
            <a:endParaRPr 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Rectangle 3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4" name="Rectangle 5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graphicFrame>
        <p:nvGraphicFramePr>
          <p:cNvPr id="7" name="Chart 6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xdr="http://schemas.openxmlformats.org/drawingml/2006/spreadsheetDrawing" xmlns:a16="http://schemas.microsoft.com/office/drawing/2014/main" xmlns="" xmlns:lc="http://schemas.openxmlformats.org/drawingml/2006/lockedCanvas" id="{00000000-0008-0000-1400-0000020000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27857911"/>
              </p:ext>
            </p:extLst>
          </p:nvPr>
        </p:nvGraphicFramePr>
        <p:xfrm>
          <a:off x="152400" y="1640541"/>
          <a:ext cx="8785412" cy="5038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0648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82880" y="1719070"/>
            <a:ext cx="8789669" cy="4841749"/>
          </a:xfrm>
        </p:spPr>
        <p:txBody>
          <a:bodyPr>
            <a:normAutofit lnSpcReduction="10000"/>
          </a:bodyPr>
          <a:lstStyle/>
          <a:p>
            <a:r>
              <a:rPr lang="en-US" sz="3200" dirty="0" smtClean="0"/>
              <a:t> Enrollments were projected from </a:t>
            </a:r>
            <a:r>
              <a:rPr lang="en-US" sz="3200" dirty="0" smtClean="0"/>
              <a:t>2024-25 </a:t>
            </a:r>
            <a:r>
              <a:rPr lang="en-US" sz="3200" dirty="0" smtClean="0"/>
              <a:t>through </a:t>
            </a:r>
            <a:r>
              <a:rPr lang="en-US" sz="3200" dirty="0" smtClean="0"/>
              <a:t>2028-29, </a:t>
            </a:r>
            <a:r>
              <a:rPr lang="en-US" sz="3200" dirty="0" smtClean="0"/>
              <a:t>a 5-year period.</a:t>
            </a:r>
          </a:p>
          <a:p>
            <a:r>
              <a:rPr lang="en-US" sz="3200" dirty="0" smtClean="0"/>
              <a:t> </a:t>
            </a:r>
            <a:r>
              <a:rPr lang="en-US" sz="3200" dirty="0" smtClean="0"/>
              <a:t>Two </a:t>
            </a:r>
            <a:r>
              <a:rPr lang="en-US" sz="3200" dirty="0"/>
              <a:t>sets of projections - CSR 4-YR and CSR 5-YR</a:t>
            </a:r>
          </a:p>
          <a:p>
            <a:r>
              <a:rPr lang="en-US" sz="3200" dirty="0" smtClean="0"/>
              <a:t>Enrollments </a:t>
            </a:r>
            <a:r>
              <a:rPr lang="en-US" sz="3200" dirty="0"/>
              <a:t>are projected to decline for the next </a:t>
            </a:r>
            <a:r>
              <a:rPr lang="en-US" sz="3200" dirty="0" smtClean="0"/>
              <a:t>3 </a:t>
            </a:r>
            <a:r>
              <a:rPr lang="en-US" sz="3200" dirty="0"/>
              <a:t>years </a:t>
            </a:r>
            <a:r>
              <a:rPr lang="en-US" sz="3200" dirty="0" smtClean="0"/>
              <a:t>before reversing trend in </a:t>
            </a:r>
            <a:r>
              <a:rPr lang="en-US" sz="3200" dirty="0"/>
              <a:t>both projections.</a:t>
            </a:r>
          </a:p>
          <a:p>
            <a:r>
              <a:rPr lang="en-US" sz="3200" dirty="0"/>
              <a:t> CSR 4-YR – </a:t>
            </a:r>
            <a:r>
              <a:rPr lang="en-US" sz="3200" dirty="0" smtClean="0"/>
              <a:t>1,865 </a:t>
            </a:r>
            <a:r>
              <a:rPr lang="en-US" sz="3200" dirty="0"/>
              <a:t>in 2028-29 </a:t>
            </a:r>
            <a:r>
              <a:rPr lang="en-US" sz="3200" dirty="0" smtClean="0"/>
              <a:t>(-25.5)</a:t>
            </a:r>
            <a:endParaRPr lang="en-US" sz="3200" dirty="0"/>
          </a:p>
          <a:p>
            <a:r>
              <a:rPr lang="en-US" sz="3200" dirty="0"/>
              <a:t> CSR 5-YR– </a:t>
            </a:r>
            <a:r>
              <a:rPr lang="en-US" sz="3200" dirty="0" smtClean="0"/>
              <a:t>1,873 </a:t>
            </a:r>
            <a:r>
              <a:rPr lang="en-US" sz="3200" dirty="0"/>
              <a:t>in 2028-29 </a:t>
            </a:r>
            <a:r>
              <a:rPr lang="en-US" sz="3200" dirty="0" smtClean="0"/>
              <a:t>(-17.5)</a:t>
            </a:r>
            <a:endParaRPr lang="en-US" sz="32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Enrollment projections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11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82880" y="1719070"/>
            <a:ext cx="8789669" cy="4841749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 smtClean="0"/>
              <a:t> </a:t>
            </a:r>
            <a:r>
              <a:rPr lang="en-US" sz="3200" dirty="0" smtClean="0"/>
              <a:t>Indian Hills H.S. -e</a:t>
            </a:r>
            <a:r>
              <a:rPr lang="en-US" sz="3200" dirty="0" smtClean="0"/>
              <a:t>nrollments are </a:t>
            </a:r>
            <a:r>
              <a:rPr lang="en-US" sz="3200" dirty="0"/>
              <a:t>projected to decline </a:t>
            </a:r>
            <a:r>
              <a:rPr lang="en-US" sz="3200" dirty="0" smtClean="0"/>
              <a:t>in 2024-25 before reversing trend in </a:t>
            </a:r>
            <a:r>
              <a:rPr lang="en-US" sz="3200" dirty="0"/>
              <a:t>both projections.</a:t>
            </a:r>
          </a:p>
          <a:p>
            <a:r>
              <a:rPr lang="en-US" sz="3200" dirty="0"/>
              <a:t> CSR 4-YR – </a:t>
            </a:r>
            <a:r>
              <a:rPr lang="en-US" sz="3200" dirty="0" smtClean="0"/>
              <a:t>707 </a:t>
            </a:r>
            <a:r>
              <a:rPr lang="en-US" sz="3200" dirty="0"/>
              <a:t>in 2028-29 </a:t>
            </a:r>
            <a:r>
              <a:rPr lang="en-US" sz="3200" dirty="0" smtClean="0"/>
              <a:t>(+8.5)</a:t>
            </a:r>
            <a:endParaRPr lang="en-US" sz="3200" dirty="0"/>
          </a:p>
          <a:p>
            <a:r>
              <a:rPr lang="en-US" sz="3200" dirty="0"/>
              <a:t> CSR 5-YR– </a:t>
            </a:r>
            <a:r>
              <a:rPr lang="en-US" sz="3200" dirty="0" smtClean="0"/>
              <a:t>726 </a:t>
            </a:r>
            <a:r>
              <a:rPr lang="en-US" sz="3200" dirty="0"/>
              <a:t>in 2028-29 </a:t>
            </a:r>
            <a:r>
              <a:rPr lang="en-US" sz="3200" dirty="0" smtClean="0"/>
              <a:t>(+27.5)</a:t>
            </a:r>
          </a:p>
          <a:p>
            <a:r>
              <a:rPr lang="en-US" sz="3200" dirty="0" smtClean="0"/>
              <a:t> Ramapo H.S. </a:t>
            </a:r>
            <a:r>
              <a:rPr lang="en-US" sz="3200" dirty="0"/>
              <a:t>-enrollments </a:t>
            </a:r>
            <a:r>
              <a:rPr lang="en-US" sz="3200" dirty="0" smtClean="0"/>
              <a:t>are </a:t>
            </a:r>
            <a:r>
              <a:rPr lang="en-US" sz="3200" dirty="0"/>
              <a:t>projected to decline </a:t>
            </a:r>
            <a:r>
              <a:rPr lang="en-US" sz="3200" dirty="0" smtClean="0"/>
              <a:t>for next 4 years before </a:t>
            </a:r>
            <a:r>
              <a:rPr lang="en-US" sz="3200" dirty="0"/>
              <a:t>reversing trend in both projections.</a:t>
            </a:r>
          </a:p>
          <a:p>
            <a:r>
              <a:rPr lang="en-US" sz="3200" dirty="0"/>
              <a:t> CSR 4-YR – </a:t>
            </a:r>
            <a:r>
              <a:rPr lang="en-US" sz="3200" dirty="0" smtClean="0"/>
              <a:t>1,158 </a:t>
            </a:r>
            <a:r>
              <a:rPr lang="en-US" sz="3200" dirty="0"/>
              <a:t>in 2028-29 </a:t>
            </a:r>
            <a:r>
              <a:rPr lang="en-US" sz="3200" dirty="0" smtClean="0"/>
              <a:t>(-34)</a:t>
            </a:r>
            <a:endParaRPr lang="en-US" sz="3200" dirty="0"/>
          </a:p>
          <a:p>
            <a:r>
              <a:rPr lang="en-US" sz="3200" dirty="0"/>
              <a:t> CSR 5-YR– </a:t>
            </a:r>
            <a:r>
              <a:rPr lang="en-US" sz="3200" dirty="0" smtClean="0"/>
              <a:t>1,147 </a:t>
            </a:r>
            <a:r>
              <a:rPr lang="en-US" sz="3200" dirty="0"/>
              <a:t>in 2028-29 </a:t>
            </a:r>
            <a:r>
              <a:rPr lang="en-US" sz="3200" dirty="0" smtClean="0"/>
              <a:t>(-45</a:t>
            </a:r>
            <a:r>
              <a:rPr lang="en-US" sz="3200" dirty="0"/>
              <a:t>)</a:t>
            </a:r>
          </a:p>
          <a:p>
            <a:endParaRPr lang="en-US" sz="32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Enrollment projections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559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441" y="182881"/>
            <a:ext cx="8381260" cy="1273081"/>
          </a:xfrm>
        </p:spPr>
        <p:txBody>
          <a:bodyPr/>
          <a:lstStyle/>
          <a:p>
            <a:r>
              <a:rPr lang="en-US" dirty="0" smtClean="0"/>
              <a:t>Capacity analysis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9016161"/>
              </p:ext>
            </p:extLst>
          </p:nvPr>
        </p:nvGraphicFramePr>
        <p:xfrm>
          <a:off x="197226" y="1676400"/>
          <a:ext cx="8740584" cy="5029201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746247"/>
                <a:gridCol w="1198173"/>
                <a:gridCol w="1199041"/>
                <a:gridCol w="1199041"/>
                <a:gridCol w="1199041"/>
                <a:gridCol w="1199041"/>
              </a:tblGrid>
              <a:tr h="20489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School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Capacity</a:t>
                      </a:r>
                      <a:endParaRPr lang="en-US" sz="1200" b="1" dirty="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Current Enrollment </a:t>
                      </a:r>
                      <a:r>
                        <a:rPr lang="en-US" sz="1600" dirty="0" smtClean="0">
                          <a:effectLst/>
                        </a:rPr>
                        <a:t>2023-24</a:t>
                      </a:r>
                      <a:endParaRPr lang="en-US" sz="1200" b="1" dirty="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Difference</a:t>
                      </a:r>
                      <a:endParaRPr lang="en-US" sz="1200" b="1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Projected Enrollment </a:t>
                      </a:r>
                      <a:r>
                        <a:rPr lang="en-US" sz="1600" dirty="0" smtClean="0">
                          <a:effectLst/>
                        </a:rPr>
                        <a:t>2028-29</a:t>
                      </a:r>
                      <a:endParaRPr lang="en-US" sz="1200" b="1" dirty="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Difference</a:t>
                      </a:r>
                      <a:endParaRPr lang="en-US" sz="1200" b="1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4901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  <a:tab pos="457200" algn="l"/>
                        </a:tabLst>
                      </a:pPr>
                      <a:r>
                        <a:rPr lang="en-US" sz="20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Indian Hills H.S.</a:t>
                      </a:r>
                      <a:endParaRPr lang="en-US" sz="2400" dirty="0">
                        <a:effectLst/>
                        <a:latin typeface="+mn-lt"/>
                        <a:ea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(9-12)</a:t>
                      </a:r>
                      <a:endParaRPr lang="en-US" sz="2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Times New Roman"/>
                        </a:rPr>
                        <a:t>1,469</a:t>
                      </a:r>
                      <a:endParaRPr lang="en-US" sz="28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Times New Roman"/>
                        </a:rPr>
                        <a:t>698.5</a:t>
                      </a:r>
                      <a:endParaRPr lang="en-US" sz="28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/>
                        </a:rPr>
                        <a:t>+770.5</a:t>
                      </a:r>
                      <a:endParaRPr lang="en-US" sz="2800" b="0" dirty="0">
                        <a:solidFill>
                          <a:srgbClr val="00B0F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Times New Roman"/>
                        </a:rPr>
                        <a:t>726</a:t>
                      </a:r>
                      <a:endParaRPr lang="en-US" sz="28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/>
                        </a:rPr>
                        <a:t>+743</a:t>
                      </a:r>
                      <a:endParaRPr lang="en-US" sz="2800" b="0" dirty="0">
                        <a:solidFill>
                          <a:srgbClr val="00B0F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4901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  <a:tab pos="457200" algn="l"/>
                        </a:tabLst>
                      </a:pPr>
                      <a:r>
                        <a:rPr lang="en-US" sz="2000" b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Ramapo Regional H.S.</a:t>
                      </a:r>
                      <a:endParaRPr lang="en-US" sz="2400">
                        <a:effectLst/>
                        <a:latin typeface="+mn-lt"/>
                        <a:ea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Times New Roman"/>
                        </a:rPr>
                        <a:t>(9-12)</a:t>
                      </a:r>
                      <a:endParaRPr lang="en-US" sz="2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+mn-lt"/>
                          <a:ea typeface="Times New Roman"/>
                        </a:rPr>
                        <a:t>1,663</a:t>
                      </a:r>
                      <a:endParaRPr lang="en-US" sz="28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Times New Roman"/>
                        </a:rPr>
                        <a:t>1,192</a:t>
                      </a:r>
                      <a:endParaRPr lang="en-US" sz="28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/>
                        </a:rPr>
                        <a:t>+471</a:t>
                      </a:r>
                      <a:endParaRPr lang="en-US" sz="2800" b="0" dirty="0">
                        <a:solidFill>
                          <a:srgbClr val="00B0F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Times New Roman"/>
                        </a:rPr>
                        <a:t>1,158</a:t>
                      </a:r>
                      <a:endParaRPr lang="en-US" sz="28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/>
                        </a:rPr>
                        <a:t>+505</a:t>
                      </a:r>
                      <a:endParaRPr lang="en-US" sz="2800" b="0" dirty="0">
                        <a:solidFill>
                          <a:srgbClr val="00B0F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6431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40030" y="1719070"/>
            <a:ext cx="8652510" cy="4887469"/>
          </a:xfrm>
        </p:spPr>
        <p:txBody>
          <a:bodyPr>
            <a:normAutofit/>
          </a:bodyPr>
          <a:lstStyle/>
          <a:p>
            <a:r>
              <a:rPr lang="en-US" sz="3200" dirty="0" smtClean="0"/>
              <a:t> Maps were created to compare student residential locations at two different times: </a:t>
            </a:r>
            <a:r>
              <a:rPr lang="en-US" sz="3200" dirty="0" smtClean="0"/>
              <a:t>2018-19 </a:t>
            </a:r>
            <a:r>
              <a:rPr lang="en-US" sz="3200" dirty="0" smtClean="0"/>
              <a:t>and </a:t>
            </a:r>
            <a:r>
              <a:rPr lang="en-US" sz="3200" dirty="0" smtClean="0"/>
              <a:t>2023-24. </a:t>
            </a:r>
            <a:endParaRPr lang="en-US" sz="3200" dirty="0" smtClean="0"/>
          </a:p>
          <a:p>
            <a:r>
              <a:rPr lang="en-US" sz="3200" dirty="0" smtClean="0"/>
              <a:t> Student counts by census block </a:t>
            </a:r>
          </a:p>
          <a:p>
            <a:r>
              <a:rPr lang="en-US" sz="3200" dirty="0" smtClean="0"/>
              <a:t> Student density by census block</a:t>
            </a:r>
          </a:p>
          <a:p>
            <a:r>
              <a:rPr lang="en-US" sz="3200" dirty="0" smtClean="0"/>
              <a:t> Student yield by census block</a:t>
            </a:r>
          </a:p>
          <a:p>
            <a:pPr marL="45720" indent="0">
              <a:buNone/>
            </a:pPr>
            <a:endParaRPr lang="en-US" sz="3500" dirty="0" smtClean="0"/>
          </a:p>
          <a:p>
            <a:pPr marL="45720" indent="0">
              <a:buNone/>
            </a:pPr>
            <a:endParaRPr lang="en-US" sz="35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Mapping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917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1" y="125730"/>
            <a:ext cx="8381260" cy="1348740"/>
          </a:xfrm>
        </p:spPr>
        <p:txBody>
          <a:bodyPr/>
          <a:lstStyle/>
          <a:p>
            <a:r>
              <a:rPr lang="en-US" dirty="0" smtClean="0"/>
              <a:t>2023-24 </a:t>
            </a:r>
            <a:r>
              <a:rPr lang="en-US" dirty="0" smtClean="0"/>
              <a:t>Students (9-12)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" name="Picture 6" descr="C:\Users\Richard\Downloads\StudentAddress2324 (7)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452" y="1532068"/>
            <a:ext cx="6422390" cy="51206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0497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1" y="125730"/>
            <a:ext cx="8381260" cy="1348740"/>
          </a:xfrm>
        </p:spPr>
        <p:txBody>
          <a:bodyPr/>
          <a:lstStyle/>
          <a:p>
            <a:r>
              <a:rPr lang="en-US" dirty="0" smtClean="0"/>
              <a:t>Student counts by census block</a:t>
            </a:r>
            <a:br>
              <a:rPr lang="en-US" dirty="0" smtClean="0"/>
            </a:br>
            <a:r>
              <a:rPr lang="en-US" dirty="0" smtClean="0"/>
              <a:t>2018-19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" name="Picture 6" descr="C:\Users\Richard\Downloads\StudentCount1819 (7)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275" y="1532068"/>
            <a:ext cx="6422390" cy="51206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2775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1" y="125730"/>
            <a:ext cx="8381260" cy="1348740"/>
          </a:xfrm>
        </p:spPr>
        <p:txBody>
          <a:bodyPr/>
          <a:lstStyle/>
          <a:p>
            <a:r>
              <a:rPr lang="en-US" dirty="0" smtClean="0"/>
              <a:t>Student counts by census block</a:t>
            </a:r>
            <a:br>
              <a:rPr lang="en-US" dirty="0" smtClean="0"/>
            </a:br>
            <a:r>
              <a:rPr lang="en-US" dirty="0"/>
              <a:t>2023-24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" name="Picture 6" descr="C:\Users\Richard\Downloads\StudentCount2324 (6)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0805" y="1541033"/>
            <a:ext cx="6422390" cy="51206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202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1" y="125730"/>
            <a:ext cx="8381260" cy="1348740"/>
          </a:xfrm>
        </p:spPr>
        <p:txBody>
          <a:bodyPr/>
          <a:lstStyle/>
          <a:p>
            <a:r>
              <a:rPr lang="en-US" dirty="0" smtClean="0"/>
              <a:t>Student density by census block</a:t>
            </a:r>
            <a:br>
              <a:rPr lang="en-US" dirty="0" smtClean="0"/>
            </a:br>
            <a:r>
              <a:rPr lang="en-US" dirty="0" smtClean="0"/>
              <a:t>2018-19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" name="Picture 5" descr="C:\Users\Richard\Downloads\StudentDensity1819 (6)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201" y="1612750"/>
            <a:ext cx="6411595" cy="51206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0197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1" y="125730"/>
            <a:ext cx="8381260" cy="1348740"/>
          </a:xfrm>
        </p:spPr>
        <p:txBody>
          <a:bodyPr/>
          <a:lstStyle/>
          <a:p>
            <a:r>
              <a:rPr lang="en-US" dirty="0" smtClean="0"/>
              <a:t>Student density by census block</a:t>
            </a:r>
            <a:br>
              <a:rPr lang="en-US" dirty="0" smtClean="0"/>
            </a:br>
            <a:r>
              <a:rPr lang="en-US" dirty="0"/>
              <a:t>2023-24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" name="Picture 5" descr="C:\Users\Richard\Downloads\StudentDensity2324 (6)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0805" y="1558962"/>
            <a:ext cx="6422390" cy="51206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4843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1" y="125730"/>
            <a:ext cx="8381260" cy="1348740"/>
          </a:xfrm>
        </p:spPr>
        <p:txBody>
          <a:bodyPr/>
          <a:lstStyle/>
          <a:p>
            <a:r>
              <a:rPr lang="en-US" dirty="0" smtClean="0"/>
              <a:t>Student yield by census block</a:t>
            </a:r>
            <a:br>
              <a:rPr lang="en-US" dirty="0" smtClean="0"/>
            </a:br>
            <a:r>
              <a:rPr lang="en-US" dirty="0" smtClean="0"/>
              <a:t>2018-19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" name="Picture 5" descr="C:\Users\Richard\Downloads\StudentYield1819 (7)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558963"/>
            <a:ext cx="6400800" cy="51206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5770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1" y="125730"/>
            <a:ext cx="8381260" cy="1348740"/>
          </a:xfrm>
        </p:spPr>
        <p:txBody>
          <a:bodyPr/>
          <a:lstStyle/>
          <a:p>
            <a:r>
              <a:rPr lang="en-US" dirty="0" smtClean="0"/>
              <a:t>Student yield by census block</a:t>
            </a:r>
            <a:br>
              <a:rPr lang="en-US" dirty="0" smtClean="0"/>
            </a:br>
            <a:r>
              <a:rPr lang="en-US" dirty="0"/>
              <a:t>2023-24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8" name="Picture 7" descr="C:\Users\Richard\Downloads\StudentYield2324 (7)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558962"/>
            <a:ext cx="6400800" cy="51206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0288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1451" y="1634490"/>
            <a:ext cx="8778240" cy="5074920"/>
          </a:xfrm>
        </p:spPr>
        <p:txBody>
          <a:bodyPr>
            <a:noAutofit/>
          </a:bodyPr>
          <a:lstStyle/>
          <a:p>
            <a:r>
              <a:rPr lang="en-US" sz="2800" dirty="0" smtClean="0"/>
              <a:t>Effects of COVID-19 on enrollment are varied across the country.</a:t>
            </a:r>
          </a:p>
          <a:p>
            <a:r>
              <a:rPr lang="en-US" sz="2800" dirty="0" smtClean="0"/>
              <a:t>Big declines in large school districts: Los Angeles (-11,000), Broward County (-8,500), Orange County (-8,000), Charlotte-Mecklenburg (-5,000).</a:t>
            </a:r>
          </a:p>
          <a:p>
            <a:r>
              <a:rPr lang="en-US" sz="2800" dirty="0" smtClean="0"/>
              <a:t>People are leaving large metro areas to live in rural areas, either in 2nd homes or a purchased home.  Will they return?</a:t>
            </a:r>
          </a:p>
          <a:p>
            <a:pPr marL="45720" indent="0">
              <a:buNone/>
            </a:pPr>
            <a:endParaRPr lang="en-US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Covid-19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931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USA Population </a:t>
            </a:r>
            <a:r>
              <a:rPr lang="en-US" dirty="0"/>
              <a:t>Change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April </a:t>
            </a:r>
            <a:r>
              <a:rPr lang="en-US" dirty="0"/>
              <a:t>2020 to July </a:t>
            </a:r>
            <a:r>
              <a:rPr lang="en-US" dirty="0" smtClean="0"/>
              <a:t>2021</a:t>
            </a:r>
            <a:endParaRPr lang="en-US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xmlns="" id="{8BA9DD3E-64C0-CEF9-09BB-1B4DDB972C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0100" y="1733550"/>
            <a:ext cx="7724775" cy="4381499"/>
          </a:xfrm>
          <a:prstGeom prst="rect">
            <a:avLst/>
          </a:prstGeom>
        </p:spPr>
      </p:pic>
      <p:sp>
        <p:nvSpPr>
          <p:cNvPr id="5" name="Content Placeholder 18">
            <a:extLst>
              <a:ext uri="{FF2B5EF4-FFF2-40B4-BE49-F238E27FC236}">
                <a16:creationId xmlns:a16="http://schemas.microsoft.com/office/drawing/2014/main" xmlns="" id="{BEF33E2A-0DDC-E2E0-C195-0C5BEC570CF0}"/>
              </a:ext>
            </a:extLst>
          </p:cNvPr>
          <p:cNvSpPr txBox="1">
            <a:spLocks/>
          </p:cNvSpPr>
          <p:nvPr/>
        </p:nvSpPr>
        <p:spPr>
          <a:xfrm>
            <a:off x="628650" y="6217605"/>
            <a:ext cx="7795928" cy="360223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4B7F19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4B7F19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4B7F19"/>
              </a:buClr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4B7F1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4B7F1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US" sz="1200" b="1" dirty="0"/>
              <a:t>Source: US Census Bureau, Population Estimates Program 2021</a:t>
            </a:r>
          </a:p>
        </p:txBody>
      </p:sp>
    </p:spTree>
    <p:extLst>
      <p:ext uri="{BB962C8B-B14F-4D97-AF65-F5344CB8AC3E}">
        <p14:creationId xmlns:p14="http://schemas.microsoft.com/office/powerpoint/2010/main" val="3939912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NJ Population </a:t>
            </a:r>
            <a:r>
              <a:rPr lang="en-US" dirty="0"/>
              <a:t>Change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April </a:t>
            </a:r>
            <a:r>
              <a:rPr lang="en-US" dirty="0"/>
              <a:t>2020 to July </a:t>
            </a:r>
            <a:r>
              <a:rPr lang="en-US" dirty="0" smtClean="0"/>
              <a:t>2021</a:t>
            </a:r>
            <a:endParaRPr lang="en-US" dirty="0"/>
          </a:p>
        </p:txBody>
      </p:sp>
      <p:sp>
        <p:nvSpPr>
          <p:cNvPr id="5" name="Content Placeholder 18">
            <a:extLst>
              <a:ext uri="{FF2B5EF4-FFF2-40B4-BE49-F238E27FC236}">
                <a16:creationId xmlns:a16="http://schemas.microsoft.com/office/drawing/2014/main" xmlns="" id="{BEF33E2A-0DDC-E2E0-C195-0C5BEC570CF0}"/>
              </a:ext>
            </a:extLst>
          </p:cNvPr>
          <p:cNvSpPr txBox="1">
            <a:spLocks/>
          </p:cNvSpPr>
          <p:nvPr/>
        </p:nvSpPr>
        <p:spPr>
          <a:xfrm>
            <a:off x="628650" y="6298288"/>
            <a:ext cx="7795928" cy="360223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4B7F19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4B7F19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4B7F19"/>
              </a:buClr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4B7F1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4B7F1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US" sz="1200" b="1" dirty="0"/>
              <a:t>Source: US Census Bureau, Population Estimates Program 2021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966" y="1606161"/>
            <a:ext cx="6153375" cy="4754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9237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40030" y="1719070"/>
            <a:ext cx="8652510" cy="4887469"/>
          </a:xfrm>
        </p:spPr>
        <p:txBody>
          <a:bodyPr>
            <a:normAutofit lnSpcReduction="10000"/>
          </a:bodyPr>
          <a:lstStyle/>
          <a:p>
            <a:r>
              <a:rPr lang="en-US" sz="4100" dirty="0" smtClean="0"/>
              <a:t> </a:t>
            </a:r>
            <a:r>
              <a:rPr lang="en-US" sz="3500" dirty="0" smtClean="0"/>
              <a:t>Enrollments </a:t>
            </a:r>
            <a:r>
              <a:rPr lang="en-US" sz="3500" dirty="0" smtClean="0"/>
              <a:t>have </a:t>
            </a:r>
            <a:r>
              <a:rPr lang="en-US" sz="3500" dirty="0" smtClean="0"/>
              <a:t>been </a:t>
            </a:r>
            <a:r>
              <a:rPr lang="en-US" sz="3500" dirty="0" smtClean="0"/>
              <a:t>declining in last 5 years, particularly in Indian Hills H.S.</a:t>
            </a:r>
            <a:endParaRPr lang="en-US" sz="3500" dirty="0" smtClean="0"/>
          </a:p>
          <a:p>
            <a:r>
              <a:rPr lang="en-US" sz="3500" dirty="0"/>
              <a:t> </a:t>
            </a:r>
            <a:r>
              <a:rPr lang="en-US" sz="3500" dirty="0" smtClean="0"/>
              <a:t>Enrollments are </a:t>
            </a:r>
            <a:r>
              <a:rPr lang="en-US" sz="3500" dirty="0" smtClean="0"/>
              <a:t>projected </a:t>
            </a:r>
            <a:r>
              <a:rPr lang="en-US" sz="3500" dirty="0"/>
              <a:t>to </a:t>
            </a:r>
            <a:r>
              <a:rPr lang="en-US" sz="3500" dirty="0" smtClean="0"/>
              <a:t>decline for the next three years before reversing trend, as the larger K-8 cohorts (gain of 162 students in last 4 years) move up to the high schools.</a:t>
            </a:r>
          </a:p>
          <a:p>
            <a:pPr marL="45720" indent="0">
              <a:buNone/>
            </a:pPr>
            <a:r>
              <a:rPr lang="en-US" sz="4100" dirty="0" smtClean="0"/>
              <a:t> </a:t>
            </a:r>
            <a:endParaRPr lang="en-US" sz="4100" dirty="0" smtClean="0"/>
          </a:p>
          <a:p>
            <a:pPr marL="45720" indent="0">
              <a:buNone/>
            </a:pPr>
            <a:endParaRPr lang="en-US" sz="35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18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C:\Users\Richard\AppData\Local\Microsoft\Windows\INetCache\IE\AVEXJXFG\depositphotos_4439888-Question-Marks-Around-Word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" y="365760"/>
            <a:ext cx="8366760" cy="6126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337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13322</TotalTime>
  <Words>1579</Words>
  <Application>Microsoft Office PowerPoint</Application>
  <PresentationFormat>On-screen Show (4:3)</PresentationFormat>
  <Paragraphs>384</Paragraphs>
  <Slides>40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Grid</vt:lpstr>
      <vt:lpstr>Demographic Study for the  Ramapo Indian Hills  Regional high school District</vt:lpstr>
      <vt:lpstr>Statistical Forecasting</vt:lpstr>
      <vt:lpstr>Richard s. grip ed.d.</vt:lpstr>
      <vt:lpstr>Purpose of the Study</vt:lpstr>
      <vt:lpstr>Historical and  Projected Populations  1940-2050</vt:lpstr>
      <vt:lpstr>Demographic profiles</vt:lpstr>
      <vt:lpstr>Demographic profiles</vt:lpstr>
      <vt:lpstr>School locations</vt:lpstr>
      <vt:lpstr>Historical enrollment trends</vt:lpstr>
      <vt:lpstr>Historical Enrollments (9-12) 2014-15 to 2023-24</vt:lpstr>
      <vt:lpstr>Incoming 9th grade classes 2014-15 to 2023-24</vt:lpstr>
      <vt:lpstr>Historical Enrollments by school 2014-15 to 2023-24</vt:lpstr>
      <vt:lpstr>9th grade enrollment  percentages by town 2018-19 to 2023-24</vt:lpstr>
      <vt:lpstr>Historical Enrollments  PK-8 Feeder districts  2014-15 to 2023-24</vt:lpstr>
      <vt:lpstr>Historical Enrollments  PK-8 Feeder districts  2014-15 to 2023-24</vt:lpstr>
      <vt:lpstr>Enrollment Projection Method Cohort Survival Ratio</vt:lpstr>
      <vt:lpstr>Age Pyramid  Ramapo Indian Hills regional 2010 Census</vt:lpstr>
      <vt:lpstr>Age Pyramid  Ramapo Indian Hills regional 2020 census</vt:lpstr>
      <vt:lpstr>Change in males and females 2010-2020 Ramapo Indian Hills regional</vt:lpstr>
      <vt:lpstr>Approved &amp; Proposed new housing</vt:lpstr>
      <vt:lpstr>Approved &amp; Proposed New housing</vt:lpstr>
      <vt:lpstr>Historical construction 2018-2023</vt:lpstr>
      <vt:lpstr>Historical construction</vt:lpstr>
      <vt:lpstr>Home sales Ramapo Indian Hills regional 1994-2022</vt:lpstr>
      <vt:lpstr>Enrollment projections</vt:lpstr>
      <vt:lpstr>Enrollment projections</vt:lpstr>
      <vt:lpstr>Capacity analysis</vt:lpstr>
      <vt:lpstr>Mapping</vt:lpstr>
      <vt:lpstr>2023-24 Students (9-12)</vt:lpstr>
      <vt:lpstr>Student counts by census block 2018-19</vt:lpstr>
      <vt:lpstr>Student counts by census block 2023-24</vt:lpstr>
      <vt:lpstr>Student density by census block 2018-19</vt:lpstr>
      <vt:lpstr>Student density by census block 2023-24</vt:lpstr>
      <vt:lpstr>Student yield by census block 2018-19</vt:lpstr>
      <vt:lpstr>Student yield by census block 2023-24</vt:lpstr>
      <vt:lpstr>Covid-19</vt:lpstr>
      <vt:lpstr>USA Population Change  April 2020 to July 2021</vt:lpstr>
      <vt:lpstr>NJ Population Change  April 2020 to July 2021</vt:lpstr>
      <vt:lpstr>summary</vt:lpstr>
      <vt:lpstr>PowerPoint Presentation</vt:lpstr>
    </vt:vector>
  </TitlesOfParts>
  <Company>STAT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Demographic Study for the  Black Horse Pike  Regional school District</dc:title>
  <dc:creator>Richard S. Grip</dc:creator>
  <cp:lastModifiedBy>Richard Grip</cp:lastModifiedBy>
  <cp:revision>506</cp:revision>
  <cp:lastPrinted>2000-09-12T12:31:37Z</cp:lastPrinted>
  <dcterms:created xsi:type="dcterms:W3CDTF">2000-09-06T11:41:16Z</dcterms:created>
  <dcterms:modified xsi:type="dcterms:W3CDTF">2024-05-24T18:21:06Z</dcterms:modified>
</cp:coreProperties>
</file>