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666" r:id="rId4"/>
  </p:sldMasterIdLst>
  <p:notesMasterIdLst>
    <p:notesMasterId r:id="rId21"/>
  </p:notesMasterIdLst>
  <p:handoutMasterIdLst>
    <p:handoutMasterId r:id="rId22"/>
  </p:handoutMasterIdLst>
  <p:sldIdLst>
    <p:sldId id="256" r:id="rId5"/>
    <p:sldId id="302" r:id="rId6"/>
    <p:sldId id="317" r:id="rId7"/>
    <p:sldId id="318" r:id="rId8"/>
    <p:sldId id="291" r:id="rId9"/>
    <p:sldId id="303" r:id="rId10"/>
    <p:sldId id="306" r:id="rId11"/>
    <p:sldId id="319" r:id="rId12"/>
    <p:sldId id="315" r:id="rId13"/>
    <p:sldId id="321" r:id="rId14"/>
    <p:sldId id="313" r:id="rId15"/>
    <p:sldId id="311" r:id="rId16"/>
    <p:sldId id="320" r:id="rId17"/>
    <p:sldId id="307" r:id="rId18"/>
    <p:sldId id="314" r:id="rId19"/>
    <p:sldId id="285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FF9966"/>
    <a:srgbClr val="42537D"/>
    <a:srgbClr val="FFCC00"/>
    <a:srgbClr val="17AFA8"/>
    <a:srgbClr val="66FFFF"/>
    <a:srgbClr val="00FFFF"/>
    <a:srgbClr val="FFCC99"/>
    <a:srgbClr val="A9A7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1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4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766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KCSD Foundation</a:t>
            </a:r>
            <a:r>
              <a:rPr lang="en-US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Aid Increases</a:t>
            </a:r>
          </a:p>
          <a:p>
            <a:pPr>
              <a:defRPr/>
            </a:pPr>
            <a:r>
              <a:rPr lang="en-US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– 2025 Exec Budget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'2019-25 Foundation-Aid-History'!$N$5</c:f>
              <c:strCache>
                <c:ptCount val="1"/>
                <c:pt idx="0">
                  <c:v>$$ CHANGE</c:v>
                </c:pt>
              </c:strCache>
            </c:strRef>
          </c:tx>
          <c:spPr>
            <a:solidFill>
              <a:srgbClr val="17AFA8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17AFA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53-44E9-9D04-99F0A0323F05}"/>
              </c:ext>
            </c:extLst>
          </c:dPt>
          <c:dLbls>
            <c:dLbl>
              <c:idx val="0"/>
              <c:layout>
                <c:manualLayout>
                  <c:x val="-2.2872519340733265E-2"/>
                  <c:y val="7.3847908620173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B53-44E9-9D04-99F0A0323F05}"/>
                </c:ext>
              </c:extLst>
            </c:dLbl>
            <c:dLbl>
              <c:idx val="1"/>
              <c:layout>
                <c:manualLayout>
                  <c:x val="-5.3817692566431215E-3"/>
                  <c:y val="-5.631450988639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53-44E9-9D04-99F0A0323F05}"/>
                </c:ext>
              </c:extLst>
            </c:dLbl>
            <c:dLbl>
              <c:idx val="2"/>
              <c:layout>
                <c:manualLayout>
                  <c:x val="2.0181634712411654E-2"/>
                  <c:y val="5.03323819720504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B53-44E9-9D04-99F0A0323F05}"/>
                </c:ext>
              </c:extLst>
            </c:dLbl>
            <c:dLbl>
              <c:idx val="3"/>
              <c:layout>
                <c:manualLayout>
                  <c:x val="1.3454423141607804E-3"/>
                  <c:y val="7.54985729580757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B53-44E9-9D04-99F0A0323F05}"/>
                </c:ext>
              </c:extLst>
            </c:dLbl>
            <c:dLbl>
              <c:idx val="5"/>
              <c:layout>
                <c:manualLayout>
                  <c:x val="1.8836192398250826E-2"/>
                  <c:y val="-2.1948287242544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B53-44E9-9D04-99F0A0323F05}"/>
                </c:ext>
              </c:extLst>
            </c:dLbl>
            <c:dLbl>
              <c:idx val="6"/>
              <c:layout>
                <c:manualLayout>
                  <c:x val="8.0726538849646822E-3"/>
                  <c:y val="-5.03323819720504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B53-44E9-9D04-99F0A0323F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'2019-25 Foundation-Aid-History'!$L$6:$L$14</c:f>
              <c:strCache>
                <c:ptCount val="7"/>
                <c:pt idx="0">
                  <c:v>2019-20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  <c:pt idx="5">
                  <c:v>2024-25</c:v>
                </c:pt>
                <c:pt idx="6">
                  <c:v>2025-26 Exec</c:v>
                </c:pt>
              </c:strCache>
            </c:strRef>
          </c:cat>
          <c:val>
            <c:numRef>
              <c:f>'2019-25 Foundation-Aid-History'!$N$6:$N$14</c:f>
              <c:numCache>
                <c:formatCode>"$"#,##0_);[Red]\("$"#,##0\)</c:formatCode>
                <c:ptCount val="7"/>
                <c:pt idx="0">
                  <c:v>2247387</c:v>
                </c:pt>
                <c:pt idx="1">
                  <c:v>15688</c:v>
                </c:pt>
                <c:pt idx="2">
                  <c:v>4276614</c:v>
                </c:pt>
                <c:pt idx="3">
                  <c:v>6289489</c:v>
                </c:pt>
                <c:pt idx="4">
                  <c:v>6979800</c:v>
                </c:pt>
                <c:pt idx="5">
                  <c:v>3040096</c:v>
                </c:pt>
                <c:pt idx="6">
                  <c:v>1350382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53-44E9-9D04-99F0A0323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4145279"/>
        <c:axId val="117414623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'2019-25 Foundation-Aid-History'!$M$5</c15:sqref>
                        </c15:formulaRef>
                      </c:ext>
                    </c:extLst>
                    <c:strCache>
                      <c:ptCount val="1"/>
                      <c:pt idx="0">
                        <c:v>Current Year Aid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'2019-25 Foundation-Aid-History'!$L$6:$L$14</c15:sqref>
                        </c15:formulaRef>
                      </c:ext>
                    </c:extLst>
                    <c:strCache>
                      <c:ptCount val="7"/>
                      <c:pt idx="0">
                        <c:v>2019-20</c:v>
                      </c:pt>
                      <c:pt idx="1">
                        <c:v>2020-21</c:v>
                      </c:pt>
                      <c:pt idx="2">
                        <c:v>2021-22</c:v>
                      </c:pt>
                      <c:pt idx="3">
                        <c:v>2022-23</c:v>
                      </c:pt>
                      <c:pt idx="4">
                        <c:v>2023-24</c:v>
                      </c:pt>
                      <c:pt idx="5">
                        <c:v>2024-25</c:v>
                      </c:pt>
                      <c:pt idx="6">
                        <c:v>2025-26 Exec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'2019-25 Foundation-Aid-History'!$M$6:$M$14</c15:sqref>
                        </c15:formulaRef>
                      </c:ext>
                    </c:extLst>
                    <c:numCache>
                      <c:formatCode>"$"#,##0_);[Red]\("$"#,##0\)</c:formatCode>
                      <c:ptCount val="7"/>
                      <c:pt idx="0">
                        <c:v>46829951</c:v>
                      </c:pt>
                      <c:pt idx="1">
                        <c:v>46845639</c:v>
                      </c:pt>
                      <c:pt idx="2">
                        <c:v>51122253</c:v>
                      </c:pt>
                      <c:pt idx="3">
                        <c:v>57411742</c:v>
                      </c:pt>
                      <c:pt idx="4">
                        <c:v>64391542</c:v>
                      </c:pt>
                      <c:pt idx="5">
                        <c:v>67431638</c:v>
                      </c:pt>
                      <c:pt idx="6">
                        <c:v>68869519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AB53-44E9-9D04-99F0A0323F05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'2019-25 Foundation-Aid-History'!$O$5</c:f>
              <c:strCache>
                <c:ptCount val="1"/>
                <c:pt idx="0">
                  <c:v>% CHANGE</c:v>
                </c:pt>
              </c:strCache>
            </c:strRef>
          </c:tx>
          <c:spPr>
            <a:ln w="28575" cap="rnd">
              <a:solidFill>
                <a:srgbClr val="0033C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3.7543006590930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B53-44E9-9D04-99F0A0323F05}"/>
                </c:ext>
              </c:extLst>
            </c:dLbl>
            <c:dLbl>
              <c:idx val="1"/>
              <c:layout>
                <c:manualLayout>
                  <c:x val="2.6908846283215607E-3"/>
                  <c:y val="-1.6089859967541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B53-44E9-9D04-99F0A0323F05}"/>
                </c:ext>
              </c:extLst>
            </c:dLbl>
            <c:dLbl>
              <c:idx val="2"/>
              <c:layout>
                <c:manualLayout>
                  <c:x val="1.3454423141607309E-3"/>
                  <c:y val="1.0726573311694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53-44E9-9D04-99F0A0323F05}"/>
                </c:ext>
              </c:extLst>
            </c:dLbl>
            <c:dLbl>
              <c:idx val="3"/>
              <c:layout>
                <c:manualLayout>
                  <c:x val="-2.6908846283216592E-3"/>
                  <c:y val="-5.0951223230548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53-44E9-9D04-99F0A0323F05}"/>
                </c:ext>
              </c:extLst>
            </c:dLbl>
            <c:dLbl>
              <c:idx val="4"/>
              <c:layout>
                <c:manualLayout>
                  <c:x val="2.4217961654894045E-2"/>
                  <c:y val="1.8771503295465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53-44E9-9D04-99F0A0323F05}"/>
                </c:ext>
              </c:extLst>
            </c:dLbl>
            <c:dLbl>
              <c:idx val="5"/>
              <c:layout>
                <c:manualLayout>
                  <c:x val="2.2872519340733265E-2"/>
                  <c:y val="-2.68164332792359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B53-44E9-9D04-99F0A0323F05}"/>
                </c:ext>
              </c:extLst>
            </c:dLbl>
            <c:dLbl>
              <c:idx val="6"/>
              <c:layout>
                <c:manualLayout>
                  <c:x val="1.0763538513286243E-2"/>
                  <c:y val="-9.832578615599293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B53-44E9-9D04-99F0A0323F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0000F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'2019-25 Foundation-Aid-History'!$L$6:$L$14</c:f>
              <c:strCache>
                <c:ptCount val="7"/>
                <c:pt idx="0">
                  <c:v>2019-20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  <c:pt idx="5">
                  <c:v>2024-25</c:v>
                </c:pt>
                <c:pt idx="6">
                  <c:v>2025-26 Exec</c:v>
                </c:pt>
              </c:strCache>
            </c:strRef>
          </c:cat>
          <c:val>
            <c:numRef>
              <c:f>'2019-25 Foundation-Aid-History'!$O$6:$O$14</c:f>
              <c:numCache>
                <c:formatCode>0.00%</c:formatCode>
                <c:ptCount val="7"/>
                <c:pt idx="0">
                  <c:v>5.040955024479974E-2</c:v>
                </c:pt>
                <c:pt idx="1">
                  <c:v>3.3499928283076786E-4</c:v>
                </c:pt>
                <c:pt idx="2">
                  <c:v>9.1291614145769251E-2</c:v>
                </c:pt>
                <c:pt idx="3">
                  <c:v>0.12302840017633808</c:v>
                </c:pt>
                <c:pt idx="4">
                  <c:v>0.1215744333275935</c:v>
                </c:pt>
                <c:pt idx="5">
                  <c:v>4.7212660321133477E-2</c:v>
                </c:pt>
                <c:pt idx="6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B53-44E9-9D04-99F0A0323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8931823"/>
        <c:axId val="1258931343"/>
      </c:lineChart>
      <c:catAx>
        <c:axId val="1174145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1174146239"/>
        <c:crosses val="autoZero"/>
        <c:auto val="1"/>
        <c:lblAlgn val="ctr"/>
        <c:lblOffset val="100"/>
        <c:noMultiLvlLbl val="0"/>
      </c:catAx>
      <c:valAx>
        <c:axId val="1174146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1174145279"/>
        <c:crosses val="autoZero"/>
        <c:crossBetween val="between"/>
      </c:valAx>
      <c:valAx>
        <c:axId val="1258931343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1258931823"/>
        <c:crosses val="max"/>
        <c:crossBetween val="between"/>
      </c:valAx>
      <c:catAx>
        <c:axId val="12589318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5893134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KCSD</a:t>
            </a:r>
            <a:r>
              <a:rPr lang="en-US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Wealth Ratio History:</a:t>
            </a:r>
          </a:p>
          <a:p>
            <a:pPr>
              <a:defRPr/>
            </a:pPr>
            <a:r>
              <a:rPr lang="en-US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2020 - 2025 Executive Budget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82614693824429E-2"/>
          <c:y val="0.16834549878345498"/>
          <c:w val="0.93827302661547474"/>
          <c:h val="0.69476732379255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'25-26 Reserve Alloc. &amp; Ratios'!$A$15</c:f>
              <c:strCache>
                <c:ptCount val="1"/>
                <c:pt idx="0">
                  <c:v>Combined Wealth Ratio (CWR)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FC-4B9C-BF77-289D3775BA26}"/>
              </c:ext>
            </c:extLst>
          </c:dPt>
          <c:dLbls>
            <c:dLbl>
              <c:idx val="5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33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6FC-4B9C-BF77-289D3775BA2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'25-26 Reserve Alloc. &amp; Ratios'!$B$14:$G$14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'25-26 Reserve Alloc. &amp; Ratios'!$B$15:$G$15</c:f>
              <c:numCache>
                <c:formatCode>General</c:formatCode>
                <c:ptCount val="6"/>
                <c:pt idx="0" formatCode="_(* #,##0.00_);_(* \(#,##0.00\);_(* &quot;-&quot;??_);_(@_)">
                  <c:v>0.73799999999999999</c:v>
                </c:pt>
                <c:pt idx="1">
                  <c:v>0.73299999999999998</c:v>
                </c:pt>
                <c:pt idx="2">
                  <c:v>0.72</c:v>
                </c:pt>
                <c:pt idx="3">
                  <c:v>0.77400000000000002</c:v>
                </c:pt>
                <c:pt idx="4">
                  <c:v>0.77</c:v>
                </c:pt>
                <c:pt idx="5" formatCode="_(* #,##0.000_);_(* \(#,##0.000\);_(* &quot;-&quot;??_);_(@_)">
                  <c:v>0.85299999999999998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C-4B9C-BF77-289D3775B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06668335"/>
        <c:axId val="406671695"/>
      </c:barChart>
      <c:lineChart>
        <c:grouping val="standard"/>
        <c:varyColors val="0"/>
        <c:ser>
          <c:idx val="1"/>
          <c:order val="1"/>
          <c:tx>
            <c:strRef>
              <c:f>'25-26 Reserve Alloc. &amp; Ratios'!$A$16</c:f>
              <c:strCache>
                <c:ptCount val="1"/>
                <c:pt idx="0">
                  <c:v>NYS Average CWR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'25-26 Reserve Alloc. &amp; Ratios'!$B$14:$G$14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'25-26 Reserve Alloc. &amp; Ratios'!$B$16:$G$16</c:f>
              <c:numCache>
                <c:formatCode>General</c:formatCode>
                <c:ptCount val="6"/>
                <c:pt idx="0" formatCode="_(* #,##0.00_);_(* \(#,##0.00\);_(* &quot;-&quot;??_);_(@_)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 formatCode="_(* #,##0_);_(* \(#,##0\);_(* &quot;-&quot;??_);_(@_)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FC-4B9C-BF77-289D3775BA26}"/>
            </c:ext>
          </c:extLst>
        </c:ser>
        <c:ser>
          <c:idx val="2"/>
          <c:order val="2"/>
          <c:tx>
            <c:strRef>
              <c:f>'25-26 Reserve Alloc. &amp; Ratios'!$A$17</c:f>
              <c:strCache>
                <c:ptCount val="1"/>
                <c:pt idx="0">
                  <c:v>Current RWADA Aid Ratio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'25-26 Reserve Alloc. &amp; Ratios'!$B$14:$G$14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'25-26 Reserve Alloc. &amp; Ratios'!$B$17:$G$17</c:f>
              <c:numCache>
                <c:formatCode>General</c:formatCode>
                <c:ptCount val="6"/>
                <c:pt idx="0" formatCode="_(* #,##0.00_);_(* \(#,##0.00\);_(* &quot;-&quot;??_);_(@_)">
                  <c:v>0.61</c:v>
                </c:pt>
                <c:pt idx="1">
                  <c:v>0.63200000000000001</c:v>
                </c:pt>
                <c:pt idx="2">
                  <c:v>0.63500000000000001</c:v>
                </c:pt>
                <c:pt idx="3">
                  <c:v>0.61699999999999999</c:v>
                </c:pt>
                <c:pt idx="4">
                  <c:v>0.56799999999999995</c:v>
                </c:pt>
                <c:pt idx="5" formatCode="_(* #,##0.000_);_(* \(#,##0.000\);_(* &quot;-&quot;??_);_(@_)">
                  <c:v>0.53800000000000003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FC-4B9C-BF77-289D3775B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668335"/>
        <c:axId val="406671695"/>
      </c:lineChart>
      <c:catAx>
        <c:axId val="406668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71695"/>
        <c:crosses val="autoZero"/>
        <c:auto val="1"/>
        <c:lblAlgn val="ctr"/>
        <c:lblOffset val="100"/>
        <c:noMultiLvlLbl val="0"/>
      </c:catAx>
      <c:valAx>
        <c:axId val="406671695"/>
        <c:scaling>
          <c:orientation val="minMax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* #,##0.00_);_(* \(#,##0.00\);_(* &quot;-&quot;??_);_(@_)" sourceLinked="1"/>
        <c:majorTickMark val="none"/>
        <c:minorTickMark val="in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8335"/>
        <c:crosses val="autoZero"/>
        <c:crossBetween val="between"/>
        <c:majorUnit val="0.1"/>
        <c:minorUnit val="5.000000000000001E-2"/>
      </c:valAx>
      <c:spPr>
        <a:noFill/>
        <a:ln w="12700">
          <a:solidFill>
            <a:sysClr val="windowText" lastClr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&amp; SPECIAL</a:t>
            </a:r>
            <a:r>
              <a:rPr lang="en-US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EDUCATION</a:t>
            </a:r>
          </a:p>
          <a:p>
            <a:pPr>
              <a:defRPr/>
            </a:pPr>
            <a:r>
              <a:rPr lang="en-US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TUITION EXPENSES</a:t>
            </a:r>
          </a:p>
          <a:p>
            <a:pPr>
              <a:defRPr/>
            </a:pPr>
            <a:r>
              <a:rPr lang="en-US" sz="24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2019-2025 PROPOSED BUDGET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9634675692155965"/>
          <c:y val="3.12526915457778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'SC-04.22.25 BOE (2)'!$B$2</c:f>
              <c:strCache>
                <c:ptCount val="1"/>
                <c:pt idx="0">
                  <c:v>CONTRACT TRANSPORTATION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5214506357474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BB-44CC-BCE9-A55037279759}"/>
                </c:ext>
              </c:extLst>
            </c:dLbl>
            <c:dLbl>
              <c:idx val="1"/>
              <c:layout>
                <c:manualLayout>
                  <c:x val="-1.3201318759770453E-2"/>
                  <c:y val="-9.41064664232546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BB-44CC-BCE9-A55037279759}"/>
                </c:ext>
              </c:extLst>
            </c:dLbl>
            <c:dLbl>
              <c:idx val="2"/>
              <c:layout>
                <c:manualLayout>
                  <c:x val="-1.84818462636785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8BB-44CC-BCE9-A55037279759}"/>
                </c:ext>
              </c:extLst>
            </c:dLbl>
            <c:dLbl>
              <c:idx val="3"/>
              <c:layout>
                <c:manualLayout>
                  <c:x val="-1.71617143877015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BB-44CC-BCE9-A55037279759}"/>
                </c:ext>
              </c:extLst>
            </c:dLbl>
            <c:dLbl>
              <c:idx val="4"/>
              <c:layout>
                <c:manualLayout>
                  <c:x val="-2.508250564356377E-2"/>
                  <c:y val="-2.56656964225050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8BB-44CC-BCE9-A55037279759}"/>
                </c:ext>
              </c:extLst>
            </c:dLbl>
            <c:dLbl>
              <c:idx val="5"/>
              <c:layout>
                <c:manualLayout>
                  <c:x val="-2.6402637519540906E-2"/>
                  <c:y val="-7.6997089267515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8BB-44CC-BCE9-A55037279759}"/>
                </c:ext>
              </c:extLst>
            </c:dLbl>
            <c:dLbl>
              <c:idx val="6"/>
              <c:layout>
                <c:manualLayout>
                  <c:x val="-2.376237376758673E-2"/>
                  <c:y val="-7.69970892675156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8BB-44CC-BCE9-A550372797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33CC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'SC-04.22.25 BOE (2)'!$C$1:$I$1</c:f>
              <c:strCache>
                <c:ptCount val="7"/>
                <c:pt idx="0">
                  <c:v>2019-2020</c:v>
                </c:pt>
                <c:pt idx="1">
                  <c:v>2020-2021</c:v>
                </c:pt>
                <c:pt idx="2">
                  <c:v>2021-2022</c:v>
                </c:pt>
                <c:pt idx="3">
                  <c:v>2022-2023</c:v>
                </c:pt>
                <c:pt idx="4">
                  <c:v>2023-2024</c:v>
                </c:pt>
                <c:pt idx="5">
                  <c:v>2024-2025</c:v>
                </c:pt>
                <c:pt idx="6">
                  <c:v>2025-26 PROPOSED</c:v>
                </c:pt>
              </c:strCache>
            </c:strRef>
          </c:cat>
          <c:val>
            <c:numRef>
              <c:f>'SC-04.22.25 BOE (2)'!$C$2:$I$2</c:f>
              <c:numCache>
                <c:formatCode>_("$"* #,##0_);_("$"* \(#,##0\);_("$"* "-"??_);_(@_)</c:formatCode>
                <c:ptCount val="7"/>
                <c:pt idx="0">
                  <c:v>5766355.7999999998</c:v>
                </c:pt>
                <c:pt idx="1">
                  <c:v>8576481.4800000004</c:v>
                </c:pt>
                <c:pt idx="2">
                  <c:v>8135106.3099999996</c:v>
                </c:pt>
                <c:pt idx="3">
                  <c:v>10852347.220000001</c:v>
                </c:pt>
                <c:pt idx="4">
                  <c:v>14127536</c:v>
                </c:pt>
                <c:pt idx="5">
                  <c:v>15938443.34</c:v>
                </c:pt>
                <c:pt idx="6">
                  <c:v>18748408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BB-44CC-BCE9-A55037279759}"/>
            </c:ext>
          </c:extLst>
        </c:ser>
        <c:ser>
          <c:idx val="1"/>
          <c:order val="1"/>
          <c:tx>
            <c:strRef>
              <c:f>'SC-04.22.25 BOE (2)'!$B$3</c:f>
              <c:strCache>
                <c:ptCount val="1"/>
                <c:pt idx="0">
                  <c:v>OUT OF DISTRICT-SPED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'SC-04.22.25 BOE (2)'!$C$1:$I$1</c:f>
              <c:strCache>
                <c:ptCount val="7"/>
                <c:pt idx="0">
                  <c:v>2019-2020</c:v>
                </c:pt>
                <c:pt idx="1">
                  <c:v>2020-2021</c:v>
                </c:pt>
                <c:pt idx="2">
                  <c:v>2021-2022</c:v>
                </c:pt>
                <c:pt idx="3">
                  <c:v>2022-2023</c:v>
                </c:pt>
                <c:pt idx="4">
                  <c:v>2023-2024</c:v>
                </c:pt>
                <c:pt idx="5">
                  <c:v>2024-2025</c:v>
                </c:pt>
                <c:pt idx="6">
                  <c:v>2025-26 PROPOSED</c:v>
                </c:pt>
              </c:strCache>
            </c:strRef>
          </c:cat>
          <c:val>
            <c:numRef>
              <c:f>'SC-04.22.25 BOE (2)'!$C$3:$I$3</c:f>
              <c:numCache>
                <c:formatCode>_("$"* #,##0_);_("$"* \(#,##0\);_("$"* "-"??_);_(@_)</c:formatCode>
                <c:ptCount val="7"/>
                <c:pt idx="0">
                  <c:v>16964314.600000001</c:v>
                </c:pt>
                <c:pt idx="1">
                  <c:v>15234134.17</c:v>
                </c:pt>
                <c:pt idx="2">
                  <c:v>15571925.129999999</c:v>
                </c:pt>
                <c:pt idx="3">
                  <c:v>16593252.35</c:v>
                </c:pt>
                <c:pt idx="4">
                  <c:v>19723936.920000002</c:v>
                </c:pt>
                <c:pt idx="5">
                  <c:v>21022577</c:v>
                </c:pt>
                <c:pt idx="6">
                  <c:v>22663300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BB-44CC-BCE9-A55037279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7613584"/>
        <c:axId val="2047610704"/>
        <c:extLst/>
      </c:barChart>
      <c:catAx>
        <c:axId val="204761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7610704"/>
        <c:crosses val="autoZero"/>
        <c:auto val="1"/>
        <c:lblAlgn val="ctr"/>
        <c:lblOffset val="100"/>
        <c:noMultiLvlLbl val="0"/>
      </c:catAx>
      <c:valAx>
        <c:axId val="204761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en-US"/>
          </a:p>
        </c:txPr>
        <c:crossAx val="2047613584"/>
        <c:crosses val="autoZero"/>
        <c:crossBetween val="between"/>
      </c:valAx>
      <c:spPr>
        <a:noFill/>
        <a:ln w="9525">
          <a:solidFill>
            <a:schemeClr val="tx1">
              <a:lumMod val="15000"/>
              <a:lumOff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7522193547756706"/>
          <c:y val="0.9241227398896138"/>
          <c:w val="0.69542603410243664"/>
          <c:h val="5.78795162055276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KCSD Reimbursement Rates:</a:t>
            </a:r>
          </a:p>
          <a:p>
            <a:pPr>
              <a:defRPr/>
            </a:pPr>
            <a:r>
              <a:rPr lang="en-US" sz="2400" b="1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2020 - 2025 Executive Budget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Sheet4!$A$6</c:f>
              <c:strCache>
                <c:ptCount val="1"/>
                <c:pt idx="0">
                  <c:v>Public Excess Cost Aid Ratio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99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525-4622-90D0-54FFC44D5A7B}"/>
              </c:ext>
            </c:extLst>
          </c:dPt>
          <c:dLbls>
            <c:dLbl>
              <c:idx val="0"/>
              <c:layout>
                <c:manualLayout>
                  <c:x val="-6.6072025374987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25-4622-90D0-54FFC44D5A7B}"/>
                </c:ext>
              </c:extLst>
            </c:dLbl>
            <c:dLbl>
              <c:idx val="1"/>
              <c:layout>
                <c:manualLayout>
                  <c:x val="-7.9286430449984832E-3"/>
                  <c:y val="4.854846954909654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25-4622-90D0-54FFC44D5A7B}"/>
                </c:ext>
              </c:extLst>
            </c:dLbl>
            <c:dLbl>
              <c:idx val="2"/>
              <c:layout>
                <c:manualLayout>
                  <c:x val="-5.2857620299990374E-3"/>
                  <c:y val="-4.854846954909654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25-4622-90D0-54FFC44D5A7B}"/>
                </c:ext>
              </c:extLst>
            </c:dLbl>
            <c:dLbl>
              <c:idx val="3"/>
              <c:layout>
                <c:manualLayout>
                  <c:x val="-7.9286430449984832E-3"/>
                  <c:y val="-1.0592515720398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25-4622-90D0-54FFC44D5A7B}"/>
                </c:ext>
              </c:extLst>
            </c:dLbl>
            <c:dLbl>
              <c:idx val="4"/>
              <c:layout>
                <c:manualLayout>
                  <c:x val="-5.285762029999086E-3"/>
                  <c:y val="-4.854846954909654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25-4622-90D0-54FFC44D5A7B}"/>
                </c:ext>
              </c:extLst>
            </c:dLbl>
            <c:dLbl>
              <c:idx val="5"/>
              <c:layout>
                <c:manualLayout>
                  <c:x val="-1.1892964567497822E-2"/>
                  <c:y val="1.0592515720398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25-4622-90D0-54FFC44D5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Sheet4!$B$4:$G$4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Sheet4!$B$6:$G$6</c:f>
              <c:numCache>
                <c:formatCode>0.00%</c:formatCode>
                <c:ptCount val="6"/>
                <c:pt idx="0">
                  <c:v>0.624</c:v>
                </c:pt>
                <c:pt idx="1">
                  <c:v>0.627</c:v>
                </c:pt>
                <c:pt idx="2">
                  <c:v>0.63300000000000001</c:v>
                </c:pt>
                <c:pt idx="3">
                  <c:v>0.60599999999999998</c:v>
                </c:pt>
                <c:pt idx="4">
                  <c:v>0.60799999999999998</c:v>
                </c:pt>
                <c:pt idx="5">
                  <c:v>0.56499999999999995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25-4622-90D0-54FFC44D5A7B}"/>
            </c:ext>
          </c:extLst>
        </c:ser>
        <c:ser>
          <c:idx val="2"/>
          <c:order val="2"/>
          <c:tx>
            <c:strRef>
              <c:f>Sheet4!$A$7</c:f>
              <c:strCache>
                <c:ptCount val="1"/>
                <c:pt idx="0">
                  <c:v>Private Excess Cost Aid Ratio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BC72F0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0525-4622-90D0-54FFC44D5A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Sheet4!$B$4:$G$4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Sheet4!$B$7:$G$7</c:f>
              <c:numCache>
                <c:formatCode>0.00%</c:formatCode>
                <c:ptCount val="6"/>
                <c:pt idx="0">
                  <c:v>0.89</c:v>
                </c:pt>
                <c:pt idx="1">
                  <c:v>0.89100000000000001</c:v>
                </c:pt>
                <c:pt idx="2">
                  <c:v>0.89200000000000002</c:v>
                </c:pt>
                <c:pt idx="3">
                  <c:v>0.88400000000000001</c:v>
                </c:pt>
                <c:pt idx="4">
                  <c:v>0.88500000000000001</c:v>
                </c:pt>
                <c:pt idx="5">
                  <c:v>0.873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25-4622-90D0-54FFC44D5A7B}"/>
            </c:ext>
          </c:extLst>
        </c:ser>
        <c:ser>
          <c:idx val="3"/>
          <c:order val="3"/>
          <c:tx>
            <c:strRef>
              <c:f>Sheet4!$A$8</c:f>
              <c:strCache>
                <c:ptCount val="1"/>
                <c:pt idx="0">
                  <c:v>Transportation Aid Ratio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525-4622-90D0-54FFC44D5A7B}"/>
              </c:ext>
            </c:extLst>
          </c:dPt>
          <c:dLbls>
            <c:dLbl>
              <c:idx val="0"/>
              <c:layout>
                <c:manualLayout>
                  <c:x val="1.5857286089996966E-2"/>
                  <c:y val="-4.854846954909654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25-4622-90D0-54FFC44D5A7B}"/>
                </c:ext>
              </c:extLst>
            </c:dLbl>
            <c:dLbl>
              <c:idx val="1"/>
              <c:layout>
                <c:manualLayout>
                  <c:x val="1.58572860899969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25-4622-90D0-54FFC44D5A7B}"/>
                </c:ext>
              </c:extLst>
            </c:dLbl>
            <c:dLbl>
              <c:idx val="2"/>
              <c:layout>
                <c:manualLayout>
                  <c:x val="1.4535845582497219E-2"/>
                  <c:y val="-4.854846954909654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25-4622-90D0-54FFC44D5A7B}"/>
                </c:ext>
              </c:extLst>
            </c:dLbl>
            <c:dLbl>
              <c:idx val="3"/>
              <c:layout>
                <c:manualLayout>
                  <c:x val="1.1892964567497725E-2"/>
                  <c:y val="-7.94438679029888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525-4622-90D0-54FFC44D5A7B}"/>
                </c:ext>
              </c:extLst>
            </c:dLbl>
            <c:dLbl>
              <c:idx val="4"/>
              <c:layout>
                <c:manualLayout>
                  <c:x val="1.5857286089996869E-2"/>
                  <c:y val="-1.5888773580597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525-4622-90D0-54FFC44D5A7B}"/>
                </c:ext>
              </c:extLst>
            </c:dLbl>
            <c:dLbl>
              <c:idx val="5"/>
              <c:layout>
                <c:manualLayout>
                  <c:x val="7.9286430449984832E-3"/>
                  <c:y val="-4.854846954909654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525-4622-90D0-54FFC44D5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Sheet4!$B$4:$G$4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Sheet4!$B$8:$G$8</c:f>
              <c:numCache>
                <c:formatCode>0.00%</c:formatCode>
                <c:ptCount val="6"/>
                <c:pt idx="0">
                  <c:v>0.66600000000000004</c:v>
                </c:pt>
                <c:pt idx="1">
                  <c:v>0.67800000000000005</c:v>
                </c:pt>
                <c:pt idx="2">
                  <c:v>0.68200000000000005</c:v>
                </c:pt>
                <c:pt idx="3">
                  <c:v>0.66500000000000004</c:v>
                </c:pt>
                <c:pt idx="4">
                  <c:v>0.64100000000000001</c:v>
                </c:pt>
                <c:pt idx="5">
                  <c:v>0.59399999999999997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525-4622-90D0-54FFC44D5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23499519"/>
        <c:axId val="723499999"/>
      </c:barChart>
      <c:lineChart>
        <c:grouping val="standard"/>
        <c:varyColors val="0"/>
        <c:ser>
          <c:idx val="0"/>
          <c:order val="0"/>
          <c:tx>
            <c:strRef>
              <c:f>Sheet4!$A$5</c:f>
              <c:strCache>
                <c:ptCount val="1"/>
                <c:pt idx="0">
                  <c:v>Current RWADA Aid Ratio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strRef>
              <c:f>Sheet4!$B$4:$G$4</c:f>
              <c:strCache>
                <c:ptCount val="6"/>
                <c:pt idx="0">
                  <c:v> 2020 - 2021 </c:v>
                </c:pt>
                <c:pt idx="1">
                  <c:v>2021 - 2022</c:v>
                </c:pt>
                <c:pt idx="2">
                  <c:v>2022 - 2023</c:v>
                </c:pt>
                <c:pt idx="3">
                  <c:v>2023 - 2024</c:v>
                </c:pt>
                <c:pt idx="4">
                  <c:v>2024 - 2025</c:v>
                </c:pt>
                <c:pt idx="5">
                  <c:v>2025 - 2026 EXEC BUDGET</c:v>
                </c:pt>
              </c:strCache>
            </c:strRef>
          </c:cat>
          <c:val>
            <c:numRef>
              <c:f>Sheet4!$B$5:$G$5</c:f>
              <c:numCache>
                <c:formatCode>0.00%</c:formatCode>
                <c:ptCount val="6"/>
                <c:pt idx="0">
                  <c:v>0.61</c:v>
                </c:pt>
                <c:pt idx="1">
                  <c:v>0.63200000000000001</c:v>
                </c:pt>
                <c:pt idx="2">
                  <c:v>0.63500000000000001</c:v>
                </c:pt>
                <c:pt idx="3">
                  <c:v>0.61699999999999999</c:v>
                </c:pt>
                <c:pt idx="4">
                  <c:v>0.56799999999999995</c:v>
                </c:pt>
                <c:pt idx="5">
                  <c:v>0.53800000000000003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525-4622-90D0-54FFC44D5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3499519"/>
        <c:axId val="723499999"/>
      </c:lineChart>
      <c:catAx>
        <c:axId val="72349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499999"/>
        <c:crosses val="autoZero"/>
        <c:auto val="1"/>
        <c:lblAlgn val="ctr"/>
        <c:lblOffset val="100"/>
        <c:noMultiLvlLbl val="0"/>
      </c:catAx>
      <c:valAx>
        <c:axId val="723499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92D050"/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49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 w="19050"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2D3946-3898-4164-AF92-690B1981A1A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0E1890-2238-402B-A5CB-7BA15C1545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Tax Levy Increase (Not Maximum)	    $8,200,000</a:t>
          </a:r>
        </a:p>
      </dgm:t>
    </dgm:pt>
    <dgm:pt modelId="{5961CF17-6940-4662-B3EB-12D9D5B6A822}" type="parTrans" cxnId="{FC37128A-FCFA-4DC9-9F7A-24ECC5790854}">
      <dgm:prSet/>
      <dgm:spPr/>
      <dgm:t>
        <a:bodyPr/>
        <a:lstStyle/>
        <a:p>
          <a:endParaRPr lang="en-US"/>
        </a:p>
      </dgm:t>
    </dgm:pt>
    <dgm:pt modelId="{AB58AA87-C11B-49FA-8D04-D15100158C15}" type="sibTrans" cxnId="{FC37128A-FCFA-4DC9-9F7A-24ECC5790854}">
      <dgm:prSet/>
      <dgm:spPr/>
      <dgm:t>
        <a:bodyPr/>
        <a:lstStyle/>
        <a:p>
          <a:endParaRPr lang="en-US"/>
        </a:p>
      </dgm:t>
    </dgm:pt>
    <dgm:pt modelId="{2F7A545E-9496-4F7B-879E-A98B6209CD3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Reduction in PILOT Income                           </a:t>
          </a:r>
          <a:r>
            <a:rPr lang="en-US" sz="1700" dirty="0">
              <a:solidFill>
                <a:srgbClr val="853E3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700" u="none" dirty="0">
              <a:solidFill>
                <a:srgbClr val="853E3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$   700,000)</a:t>
          </a:r>
        </a:p>
      </dgm:t>
    </dgm:pt>
    <dgm:pt modelId="{36B48DF5-224C-4135-B199-E62F019EABED}" type="parTrans" cxnId="{D6B664DD-BD2B-4930-9833-14F4C6C8CD0A}">
      <dgm:prSet/>
      <dgm:spPr/>
      <dgm:t>
        <a:bodyPr/>
        <a:lstStyle/>
        <a:p>
          <a:endParaRPr lang="en-US"/>
        </a:p>
      </dgm:t>
    </dgm:pt>
    <dgm:pt modelId="{EAFF4392-69B2-4371-92F8-A64762C3FAEA}" type="sibTrans" cxnId="{D6B664DD-BD2B-4930-9833-14F4C6C8CD0A}">
      <dgm:prSet/>
      <dgm:spPr/>
      <dgm:t>
        <a:bodyPr/>
        <a:lstStyle/>
        <a:p>
          <a:endParaRPr lang="en-US"/>
        </a:p>
      </dgm:t>
    </dgm:pt>
    <dgm:pt modelId="{20C3410E-28F7-4409-AACF-361ECCBCAF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TOTAL REVENUE INCREASE	                 $17,960,500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1EF2C-B632-4CD6-B3DA-90F0C09D82F7}" type="parTrans" cxnId="{D70272C3-FB74-4047-8CB6-423CD823D3E0}">
      <dgm:prSet/>
      <dgm:spPr/>
      <dgm:t>
        <a:bodyPr/>
        <a:lstStyle/>
        <a:p>
          <a:endParaRPr lang="en-US"/>
        </a:p>
      </dgm:t>
    </dgm:pt>
    <dgm:pt modelId="{8FF71AFD-76E2-4519-A438-24CF781ACFBB}" type="sibTrans" cxnId="{D70272C3-FB74-4047-8CB6-423CD823D3E0}">
      <dgm:prSet/>
      <dgm:spPr/>
      <dgm:t>
        <a:bodyPr/>
        <a:lstStyle/>
        <a:p>
          <a:endParaRPr lang="en-US"/>
        </a:p>
      </dgm:t>
    </dgm:pt>
    <dgm:pt modelId="{BDC525D6-9322-4914-895B-E7B9936E09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State Aid Increase* 			    $5,314,500</a:t>
          </a:r>
        </a:p>
      </dgm:t>
    </dgm:pt>
    <dgm:pt modelId="{0ADA8C72-5D76-4FFF-BF18-44A905BB2452}" type="sibTrans" cxnId="{8A0B2FB8-768A-4711-9FB8-204276AA821F}">
      <dgm:prSet/>
      <dgm:spPr/>
      <dgm:t>
        <a:bodyPr/>
        <a:lstStyle/>
        <a:p>
          <a:endParaRPr lang="en-US"/>
        </a:p>
      </dgm:t>
    </dgm:pt>
    <dgm:pt modelId="{A9FBCAC0-A355-45AB-92B6-C64E0F0E81E7}" type="parTrans" cxnId="{8A0B2FB8-768A-4711-9FB8-204276AA821F}">
      <dgm:prSet/>
      <dgm:spPr/>
      <dgm:t>
        <a:bodyPr/>
        <a:lstStyle/>
        <a:p>
          <a:endParaRPr lang="en-US"/>
        </a:p>
      </dgm:t>
    </dgm:pt>
    <dgm:pt modelId="{4470EB4B-7751-44EA-A172-9E00D3DE95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Decrease in Interest &amp; PILOT Income            </a:t>
          </a:r>
          <a:r>
            <a:rPr lang="en-US" sz="1700" dirty="0">
              <a:solidFill>
                <a:srgbClr val="853E3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($1,050,000)</a:t>
          </a:r>
        </a:p>
      </dgm:t>
    </dgm:pt>
    <dgm:pt modelId="{1CC8BCEF-23BE-4B79-A3D2-E58649F2095B}" type="parTrans" cxnId="{D6486B7A-84D0-4E0F-8AE6-D0777359A99C}">
      <dgm:prSet/>
      <dgm:spPr/>
      <dgm:t>
        <a:bodyPr/>
        <a:lstStyle/>
        <a:p>
          <a:endParaRPr lang="en-US"/>
        </a:p>
      </dgm:t>
    </dgm:pt>
    <dgm:pt modelId="{88CAFF0A-B2C8-4E78-994E-55388F2F7CDF}" type="sibTrans" cxnId="{D6486B7A-84D0-4E0F-8AE6-D0777359A99C}">
      <dgm:prSet/>
      <dgm:spPr/>
      <dgm:t>
        <a:bodyPr/>
        <a:lstStyle/>
        <a:p>
          <a:endParaRPr lang="en-US"/>
        </a:p>
      </dgm:t>
    </dgm:pt>
    <dgm:pt modelId="{391FA876-F19E-4DA8-8B94-0D64422740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**Allocation of Reserves (Additional</a:t>
          </a:r>
          <a:r>
            <a: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            </a:t>
          </a:r>
          <a:r>
            <a:rPr lang="en-US" sz="17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$5,546,000</a:t>
          </a:r>
        </a:p>
      </dgm:t>
    </dgm:pt>
    <dgm:pt modelId="{D4002D3C-3120-4D22-A607-9B5DE00032E7}" type="parTrans" cxnId="{EC943D4B-E6D8-4F5A-969D-BFC65952F239}">
      <dgm:prSet/>
      <dgm:spPr/>
      <dgm:t>
        <a:bodyPr/>
        <a:lstStyle/>
        <a:p>
          <a:endParaRPr lang="en-US"/>
        </a:p>
      </dgm:t>
    </dgm:pt>
    <dgm:pt modelId="{C8AC8F38-7280-4E1D-B7C8-FCA8F21B9A02}" type="sibTrans" cxnId="{EC943D4B-E6D8-4F5A-969D-BFC65952F239}">
      <dgm:prSet/>
      <dgm:spPr/>
      <dgm:t>
        <a:bodyPr/>
        <a:lstStyle/>
        <a:p>
          <a:endParaRPr lang="en-US"/>
        </a:p>
      </dgm:t>
    </dgm:pt>
    <dgm:pt modelId="{DBC8B3F9-F016-4C68-8152-EE8EC655574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Additional Medicaid Reimbursements             $   650,000</a:t>
          </a:r>
        </a:p>
      </dgm:t>
    </dgm:pt>
    <dgm:pt modelId="{5802AACC-06AF-4CEA-9C48-26C067662F07}" type="parTrans" cxnId="{DC71943E-A006-47A2-A413-07F97034F6A9}">
      <dgm:prSet/>
      <dgm:spPr/>
      <dgm:t>
        <a:bodyPr/>
        <a:lstStyle/>
        <a:p>
          <a:endParaRPr lang="en-US"/>
        </a:p>
      </dgm:t>
    </dgm:pt>
    <dgm:pt modelId="{DC231797-1FCD-4F3A-94A1-23A08840C248}" type="sibTrans" cxnId="{DC71943E-A006-47A2-A413-07F97034F6A9}">
      <dgm:prSet/>
      <dgm:spPr/>
      <dgm:t>
        <a:bodyPr/>
        <a:lstStyle/>
        <a:p>
          <a:endParaRPr lang="en-US"/>
        </a:p>
      </dgm:t>
    </dgm:pt>
    <dgm:pt modelId="{4B0FD950-D0B6-4974-9842-18DC0E989997}" type="pres">
      <dgm:prSet presAssocID="{E32D3946-3898-4164-AF92-690B1981A1A3}" presName="root" presStyleCnt="0">
        <dgm:presLayoutVars>
          <dgm:dir/>
          <dgm:resizeHandles val="exact"/>
        </dgm:presLayoutVars>
      </dgm:prSet>
      <dgm:spPr/>
    </dgm:pt>
    <dgm:pt modelId="{B02E5402-66A4-44A8-AFCD-FA5EE5518D4B}" type="pres">
      <dgm:prSet presAssocID="{BDC525D6-9322-4914-895B-E7B9936E09A4}" presName="compNode" presStyleCnt="0"/>
      <dgm:spPr/>
    </dgm:pt>
    <dgm:pt modelId="{61BE485A-E68F-41EC-AAF1-B2FF1E2EB066}" type="pres">
      <dgm:prSet presAssocID="{BDC525D6-9322-4914-895B-E7B9936E09A4}" presName="bgRect" presStyleLbl="bgShp" presStyleIdx="0" presStyleCnt="7" custLinFactNeighborY="767"/>
      <dgm:spPr/>
    </dgm:pt>
    <dgm:pt modelId="{130D597D-8702-4D09-805E-377C73F9B25F}" type="pres">
      <dgm:prSet presAssocID="{BDC525D6-9322-4914-895B-E7B9936E09A4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B0F7B8BD-F1E9-41C7-A74A-9C5701738BC6}" type="pres">
      <dgm:prSet presAssocID="{BDC525D6-9322-4914-895B-E7B9936E09A4}" presName="spaceRect" presStyleCnt="0"/>
      <dgm:spPr/>
    </dgm:pt>
    <dgm:pt modelId="{0D8ADB87-61AC-401E-BCD9-399D867A25AF}" type="pres">
      <dgm:prSet presAssocID="{BDC525D6-9322-4914-895B-E7B9936E09A4}" presName="parTx" presStyleLbl="revTx" presStyleIdx="0" presStyleCnt="7">
        <dgm:presLayoutVars>
          <dgm:chMax val="0"/>
          <dgm:chPref val="0"/>
        </dgm:presLayoutVars>
      </dgm:prSet>
      <dgm:spPr/>
    </dgm:pt>
    <dgm:pt modelId="{3B9F2B88-3150-4A3B-AE59-E04DBD60D510}" type="pres">
      <dgm:prSet presAssocID="{0ADA8C72-5D76-4FFF-BF18-44A905BB2452}" presName="sibTrans" presStyleCnt="0"/>
      <dgm:spPr/>
    </dgm:pt>
    <dgm:pt modelId="{6E4407CE-6441-47B1-B9A7-641111AAD124}" type="pres">
      <dgm:prSet presAssocID="{120E1890-2238-402B-A5CB-7BA15C154577}" presName="compNode" presStyleCnt="0"/>
      <dgm:spPr/>
    </dgm:pt>
    <dgm:pt modelId="{85D5CE06-E264-4294-BFB4-6BA49C9BAF19}" type="pres">
      <dgm:prSet presAssocID="{120E1890-2238-402B-A5CB-7BA15C154577}" presName="bgRect" presStyleLbl="bgShp" presStyleIdx="1" presStyleCnt="7"/>
      <dgm:spPr/>
    </dgm:pt>
    <dgm:pt modelId="{8A51EACB-247F-47C8-A31A-FB6A1C4D0E78}" type="pres">
      <dgm:prSet presAssocID="{120E1890-2238-402B-A5CB-7BA15C154577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3DDAF726-102B-40DE-A655-9870613E26A5}" type="pres">
      <dgm:prSet presAssocID="{120E1890-2238-402B-A5CB-7BA15C154577}" presName="spaceRect" presStyleCnt="0"/>
      <dgm:spPr/>
    </dgm:pt>
    <dgm:pt modelId="{500B36F4-0E5B-4727-8AC1-5B8DD6357992}" type="pres">
      <dgm:prSet presAssocID="{120E1890-2238-402B-A5CB-7BA15C154577}" presName="parTx" presStyleLbl="revTx" presStyleIdx="1" presStyleCnt="7">
        <dgm:presLayoutVars>
          <dgm:chMax val="0"/>
          <dgm:chPref val="0"/>
        </dgm:presLayoutVars>
      </dgm:prSet>
      <dgm:spPr/>
    </dgm:pt>
    <dgm:pt modelId="{0EEB2BA1-98FE-4815-AE10-FED21BFC65FA}" type="pres">
      <dgm:prSet presAssocID="{AB58AA87-C11B-49FA-8D04-D15100158C15}" presName="sibTrans" presStyleCnt="0"/>
      <dgm:spPr/>
    </dgm:pt>
    <dgm:pt modelId="{9BD0A816-3FC9-4754-BF9B-295AD81FF241}" type="pres">
      <dgm:prSet presAssocID="{DBC8B3F9-F016-4C68-8152-EE8EC655574B}" presName="compNode" presStyleCnt="0"/>
      <dgm:spPr/>
    </dgm:pt>
    <dgm:pt modelId="{DFF9486E-9518-4C35-BADB-F778A498A264}" type="pres">
      <dgm:prSet presAssocID="{DBC8B3F9-F016-4C68-8152-EE8EC655574B}" presName="bgRect" presStyleLbl="bgShp" presStyleIdx="2" presStyleCnt="7"/>
      <dgm:spPr/>
    </dgm:pt>
    <dgm:pt modelId="{E00FC1B2-C266-40EF-B724-501068DB20DC}" type="pres">
      <dgm:prSet presAssocID="{DBC8B3F9-F016-4C68-8152-EE8EC655574B}" presName="iconRect" presStyleLbl="node1" presStyleIdx="2" presStyleCnt="7"/>
      <dgm:spPr/>
    </dgm:pt>
    <dgm:pt modelId="{F5AFA666-0FD1-43EB-9036-121A13921DFF}" type="pres">
      <dgm:prSet presAssocID="{DBC8B3F9-F016-4C68-8152-EE8EC655574B}" presName="spaceRect" presStyleCnt="0"/>
      <dgm:spPr/>
    </dgm:pt>
    <dgm:pt modelId="{987155D2-362E-435B-8115-D04FC61F502E}" type="pres">
      <dgm:prSet presAssocID="{DBC8B3F9-F016-4C68-8152-EE8EC655574B}" presName="parTx" presStyleLbl="revTx" presStyleIdx="2" presStyleCnt="7">
        <dgm:presLayoutVars>
          <dgm:chMax val="0"/>
          <dgm:chPref val="0"/>
        </dgm:presLayoutVars>
      </dgm:prSet>
      <dgm:spPr/>
    </dgm:pt>
    <dgm:pt modelId="{CFA15E00-655C-4E2E-BD06-F75DAE839F34}" type="pres">
      <dgm:prSet presAssocID="{DC231797-1FCD-4F3A-94A1-23A08840C248}" presName="sibTrans" presStyleCnt="0"/>
      <dgm:spPr/>
    </dgm:pt>
    <dgm:pt modelId="{86939358-0D6B-4C51-B5F5-10C4AE115CE4}" type="pres">
      <dgm:prSet presAssocID="{4470EB4B-7751-44EA-A172-9E00D3DE95A4}" presName="compNode" presStyleCnt="0"/>
      <dgm:spPr/>
    </dgm:pt>
    <dgm:pt modelId="{5D369B9F-E05A-4E75-9606-698EB4F5CE33}" type="pres">
      <dgm:prSet presAssocID="{4470EB4B-7751-44EA-A172-9E00D3DE95A4}" presName="bgRect" presStyleLbl="bgShp" presStyleIdx="3" presStyleCnt="7"/>
      <dgm:spPr/>
    </dgm:pt>
    <dgm:pt modelId="{4A4078A1-EAEE-4062-85DC-0C6156D9D5A6}" type="pres">
      <dgm:prSet presAssocID="{4470EB4B-7751-44EA-A172-9E00D3DE95A4}" presName="iconRect" presStyleLbl="node1" presStyleIdx="3" presStyleCnt="7"/>
      <dgm:spPr/>
    </dgm:pt>
    <dgm:pt modelId="{E18E02A1-6463-4A45-91AE-15DC00274DAA}" type="pres">
      <dgm:prSet presAssocID="{4470EB4B-7751-44EA-A172-9E00D3DE95A4}" presName="spaceRect" presStyleCnt="0"/>
      <dgm:spPr/>
    </dgm:pt>
    <dgm:pt modelId="{3293FF52-88C8-4E2E-ACA5-EC9E52D967AC}" type="pres">
      <dgm:prSet presAssocID="{4470EB4B-7751-44EA-A172-9E00D3DE95A4}" presName="parTx" presStyleLbl="revTx" presStyleIdx="3" presStyleCnt="7">
        <dgm:presLayoutVars>
          <dgm:chMax val="0"/>
          <dgm:chPref val="0"/>
        </dgm:presLayoutVars>
      </dgm:prSet>
      <dgm:spPr/>
    </dgm:pt>
    <dgm:pt modelId="{10930861-2FF5-48BE-A155-2B9C908756B2}" type="pres">
      <dgm:prSet presAssocID="{88CAFF0A-B2C8-4E78-994E-55388F2F7CDF}" presName="sibTrans" presStyleCnt="0"/>
      <dgm:spPr/>
    </dgm:pt>
    <dgm:pt modelId="{BCC24EE2-A91B-4ADF-801D-9E753079D464}" type="pres">
      <dgm:prSet presAssocID="{2F7A545E-9496-4F7B-879E-A98B6209CD3A}" presName="compNode" presStyleCnt="0"/>
      <dgm:spPr/>
    </dgm:pt>
    <dgm:pt modelId="{E7E5FA91-EFB7-45DB-99A0-778AF56B7A1D}" type="pres">
      <dgm:prSet presAssocID="{2F7A545E-9496-4F7B-879E-A98B6209CD3A}" presName="bgRect" presStyleLbl="bgShp" presStyleIdx="4" presStyleCnt="7"/>
      <dgm:spPr/>
    </dgm:pt>
    <dgm:pt modelId="{56372482-A0A2-49FC-B9C7-EE7279EE3AEA}" type="pres">
      <dgm:prSet presAssocID="{2F7A545E-9496-4F7B-879E-A98B6209CD3A}" presName="iconRect" presStyleLbl="nod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77766FBD-4AA5-4A5B-87B3-1C28E1B77C0D}" type="pres">
      <dgm:prSet presAssocID="{2F7A545E-9496-4F7B-879E-A98B6209CD3A}" presName="spaceRect" presStyleCnt="0"/>
      <dgm:spPr/>
    </dgm:pt>
    <dgm:pt modelId="{E90EA693-5164-4444-BDED-871EFCBDCDD5}" type="pres">
      <dgm:prSet presAssocID="{2F7A545E-9496-4F7B-879E-A98B6209CD3A}" presName="parTx" presStyleLbl="revTx" presStyleIdx="4" presStyleCnt="7">
        <dgm:presLayoutVars>
          <dgm:chMax val="0"/>
          <dgm:chPref val="0"/>
        </dgm:presLayoutVars>
      </dgm:prSet>
      <dgm:spPr/>
    </dgm:pt>
    <dgm:pt modelId="{3AEBF3D6-722C-49F0-8F5B-A34EA1E7DBFA}" type="pres">
      <dgm:prSet presAssocID="{EAFF4392-69B2-4371-92F8-A64762C3FAEA}" presName="sibTrans" presStyleCnt="0"/>
      <dgm:spPr/>
    </dgm:pt>
    <dgm:pt modelId="{20F78475-9303-439C-A9A1-D546E0A5DBC9}" type="pres">
      <dgm:prSet presAssocID="{391FA876-F19E-4DA8-8B94-0D644227407F}" presName="compNode" presStyleCnt="0"/>
      <dgm:spPr/>
    </dgm:pt>
    <dgm:pt modelId="{ACBDA3BB-4572-4623-A5B2-B09482907DF8}" type="pres">
      <dgm:prSet presAssocID="{391FA876-F19E-4DA8-8B94-0D644227407F}" presName="bgRect" presStyleLbl="bgShp" presStyleIdx="5" presStyleCnt="7"/>
      <dgm:spPr/>
    </dgm:pt>
    <dgm:pt modelId="{7F7F8289-ECE0-4777-9657-E404789E9D69}" type="pres">
      <dgm:prSet presAssocID="{391FA876-F19E-4DA8-8B94-0D644227407F}" presName="iconRect" presStyleLbl="node1" presStyleIdx="5" presStyleCnt="7"/>
      <dgm:spPr/>
    </dgm:pt>
    <dgm:pt modelId="{2CE18DA3-99D1-4445-9228-F8375C1CC471}" type="pres">
      <dgm:prSet presAssocID="{391FA876-F19E-4DA8-8B94-0D644227407F}" presName="spaceRect" presStyleCnt="0"/>
      <dgm:spPr/>
    </dgm:pt>
    <dgm:pt modelId="{E33E0204-7AB1-4881-877B-D12336D20602}" type="pres">
      <dgm:prSet presAssocID="{391FA876-F19E-4DA8-8B94-0D644227407F}" presName="parTx" presStyleLbl="revTx" presStyleIdx="5" presStyleCnt="7">
        <dgm:presLayoutVars>
          <dgm:chMax val="0"/>
          <dgm:chPref val="0"/>
        </dgm:presLayoutVars>
      </dgm:prSet>
      <dgm:spPr/>
    </dgm:pt>
    <dgm:pt modelId="{F383F0EF-E60C-4E2A-9A27-7D025B579455}" type="pres">
      <dgm:prSet presAssocID="{C8AC8F38-7280-4E1D-B7C8-FCA8F21B9A02}" presName="sibTrans" presStyleCnt="0"/>
      <dgm:spPr/>
    </dgm:pt>
    <dgm:pt modelId="{EB88F26E-FA2A-4956-AE10-BC8D7D7EB6C4}" type="pres">
      <dgm:prSet presAssocID="{20C3410E-28F7-4409-AACF-361ECCBCAFE2}" presName="compNode" presStyleCnt="0"/>
      <dgm:spPr/>
    </dgm:pt>
    <dgm:pt modelId="{8E50AAA3-43D7-44B4-B140-D938072F4F71}" type="pres">
      <dgm:prSet presAssocID="{20C3410E-28F7-4409-AACF-361ECCBCAFE2}" presName="bgRect" presStyleLbl="bgShp" presStyleIdx="6" presStyleCnt="7" custLinFactNeighborY="504"/>
      <dgm:spPr/>
    </dgm:pt>
    <dgm:pt modelId="{AFC84A8A-9906-467C-B84A-57D89C3878E4}" type="pres">
      <dgm:prSet presAssocID="{20C3410E-28F7-4409-AACF-361ECCBCAFE2}" presName="iconRect" presStyleLbl="nod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F20043B-FC53-4FA8-ACB8-5A21B04EB627}" type="pres">
      <dgm:prSet presAssocID="{20C3410E-28F7-4409-AACF-361ECCBCAFE2}" presName="spaceRect" presStyleCnt="0"/>
      <dgm:spPr/>
    </dgm:pt>
    <dgm:pt modelId="{3911ED71-277C-4C22-820D-00E8B4DDC6F8}" type="pres">
      <dgm:prSet presAssocID="{20C3410E-28F7-4409-AACF-361ECCBCAFE2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B4948322-8083-46A7-89B8-8015A74A4B4E}" type="presOf" srcId="{2F7A545E-9496-4F7B-879E-A98B6209CD3A}" destId="{E90EA693-5164-4444-BDED-871EFCBDCDD5}" srcOrd="0" destOrd="0" presId="urn:microsoft.com/office/officeart/2018/2/layout/IconVerticalSolidList"/>
    <dgm:cxn modelId="{E888DE2E-A783-4918-87E9-017346F31EEB}" type="presOf" srcId="{391FA876-F19E-4DA8-8B94-0D644227407F}" destId="{E33E0204-7AB1-4881-877B-D12336D20602}" srcOrd="0" destOrd="0" presId="urn:microsoft.com/office/officeart/2018/2/layout/IconVerticalSolidList"/>
    <dgm:cxn modelId="{BFE7CD32-EAF4-4743-AB19-1DA202D63B92}" type="presOf" srcId="{E32D3946-3898-4164-AF92-690B1981A1A3}" destId="{4B0FD950-D0B6-4974-9842-18DC0E989997}" srcOrd="0" destOrd="0" presId="urn:microsoft.com/office/officeart/2018/2/layout/IconVerticalSolidList"/>
    <dgm:cxn modelId="{DC71943E-A006-47A2-A413-07F97034F6A9}" srcId="{E32D3946-3898-4164-AF92-690B1981A1A3}" destId="{DBC8B3F9-F016-4C68-8152-EE8EC655574B}" srcOrd="2" destOrd="0" parTransId="{5802AACC-06AF-4CEA-9C48-26C067662F07}" sibTransId="{DC231797-1FCD-4F3A-94A1-23A08840C248}"/>
    <dgm:cxn modelId="{3BC6C862-56A7-4A69-8EE1-5ED564918D0F}" type="presOf" srcId="{BDC525D6-9322-4914-895B-E7B9936E09A4}" destId="{0D8ADB87-61AC-401E-BCD9-399D867A25AF}" srcOrd="0" destOrd="0" presId="urn:microsoft.com/office/officeart/2018/2/layout/IconVerticalSolidList"/>
    <dgm:cxn modelId="{EC943D4B-E6D8-4F5A-969D-BFC65952F239}" srcId="{E32D3946-3898-4164-AF92-690B1981A1A3}" destId="{391FA876-F19E-4DA8-8B94-0D644227407F}" srcOrd="5" destOrd="0" parTransId="{D4002D3C-3120-4D22-A607-9B5DE00032E7}" sibTransId="{C8AC8F38-7280-4E1D-B7C8-FCA8F21B9A02}"/>
    <dgm:cxn modelId="{BAE98B55-0C41-4EB2-A03E-4A661798305C}" type="presOf" srcId="{4470EB4B-7751-44EA-A172-9E00D3DE95A4}" destId="{3293FF52-88C8-4E2E-ACA5-EC9E52D967AC}" srcOrd="0" destOrd="0" presId="urn:microsoft.com/office/officeart/2018/2/layout/IconVerticalSolidList"/>
    <dgm:cxn modelId="{D6486B7A-84D0-4E0F-8AE6-D0777359A99C}" srcId="{E32D3946-3898-4164-AF92-690B1981A1A3}" destId="{4470EB4B-7751-44EA-A172-9E00D3DE95A4}" srcOrd="3" destOrd="0" parTransId="{1CC8BCEF-23BE-4B79-A3D2-E58649F2095B}" sibTransId="{88CAFF0A-B2C8-4E78-994E-55388F2F7CDF}"/>
    <dgm:cxn modelId="{98A1AE80-6B10-40FC-944E-6B1159684A65}" type="presOf" srcId="{DBC8B3F9-F016-4C68-8152-EE8EC655574B}" destId="{987155D2-362E-435B-8115-D04FC61F502E}" srcOrd="0" destOrd="0" presId="urn:microsoft.com/office/officeart/2018/2/layout/IconVerticalSolidList"/>
    <dgm:cxn modelId="{FC37128A-FCFA-4DC9-9F7A-24ECC5790854}" srcId="{E32D3946-3898-4164-AF92-690B1981A1A3}" destId="{120E1890-2238-402B-A5CB-7BA15C154577}" srcOrd="1" destOrd="0" parTransId="{5961CF17-6940-4662-B3EB-12D9D5B6A822}" sibTransId="{AB58AA87-C11B-49FA-8D04-D15100158C15}"/>
    <dgm:cxn modelId="{8A0B2FB8-768A-4711-9FB8-204276AA821F}" srcId="{E32D3946-3898-4164-AF92-690B1981A1A3}" destId="{BDC525D6-9322-4914-895B-E7B9936E09A4}" srcOrd="0" destOrd="0" parTransId="{A9FBCAC0-A355-45AB-92B6-C64E0F0E81E7}" sibTransId="{0ADA8C72-5D76-4FFF-BF18-44A905BB2452}"/>
    <dgm:cxn modelId="{D70272C3-FB74-4047-8CB6-423CD823D3E0}" srcId="{E32D3946-3898-4164-AF92-690B1981A1A3}" destId="{20C3410E-28F7-4409-AACF-361ECCBCAFE2}" srcOrd="6" destOrd="0" parTransId="{6611EF2C-B632-4CD6-B3DA-90F0C09D82F7}" sibTransId="{8FF71AFD-76E2-4519-A438-24CF781ACFBB}"/>
    <dgm:cxn modelId="{984ECECE-B2EE-4E1F-B8D8-C12CE121259C}" type="presOf" srcId="{120E1890-2238-402B-A5CB-7BA15C154577}" destId="{500B36F4-0E5B-4727-8AC1-5B8DD6357992}" srcOrd="0" destOrd="0" presId="urn:microsoft.com/office/officeart/2018/2/layout/IconVerticalSolidList"/>
    <dgm:cxn modelId="{D6B664DD-BD2B-4930-9833-14F4C6C8CD0A}" srcId="{E32D3946-3898-4164-AF92-690B1981A1A3}" destId="{2F7A545E-9496-4F7B-879E-A98B6209CD3A}" srcOrd="4" destOrd="0" parTransId="{36B48DF5-224C-4135-B199-E62F019EABED}" sibTransId="{EAFF4392-69B2-4371-92F8-A64762C3FAEA}"/>
    <dgm:cxn modelId="{39F63BF8-0221-4F7B-9292-1E4C0173FB88}" type="presOf" srcId="{20C3410E-28F7-4409-AACF-361ECCBCAFE2}" destId="{3911ED71-277C-4C22-820D-00E8B4DDC6F8}" srcOrd="0" destOrd="0" presId="urn:microsoft.com/office/officeart/2018/2/layout/IconVerticalSolidList"/>
    <dgm:cxn modelId="{3D3D4743-4B29-4E54-BED5-293C8795812B}" type="presParOf" srcId="{4B0FD950-D0B6-4974-9842-18DC0E989997}" destId="{B02E5402-66A4-44A8-AFCD-FA5EE5518D4B}" srcOrd="0" destOrd="0" presId="urn:microsoft.com/office/officeart/2018/2/layout/IconVerticalSolidList"/>
    <dgm:cxn modelId="{B420EA84-AB14-4789-AD3B-B43974A8097C}" type="presParOf" srcId="{B02E5402-66A4-44A8-AFCD-FA5EE5518D4B}" destId="{61BE485A-E68F-41EC-AAF1-B2FF1E2EB066}" srcOrd="0" destOrd="0" presId="urn:microsoft.com/office/officeart/2018/2/layout/IconVerticalSolidList"/>
    <dgm:cxn modelId="{E08A33BE-149F-4C2C-A6DE-E75ED276715C}" type="presParOf" srcId="{B02E5402-66A4-44A8-AFCD-FA5EE5518D4B}" destId="{130D597D-8702-4D09-805E-377C73F9B25F}" srcOrd="1" destOrd="0" presId="urn:microsoft.com/office/officeart/2018/2/layout/IconVerticalSolidList"/>
    <dgm:cxn modelId="{2C9A8256-F51E-47DC-87A3-B5B6A55867D5}" type="presParOf" srcId="{B02E5402-66A4-44A8-AFCD-FA5EE5518D4B}" destId="{B0F7B8BD-F1E9-41C7-A74A-9C5701738BC6}" srcOrd="2" destOrd="0" presId="urn:microsoft.com/office/officeart/2018/2/layout/IconVerticalSolidList"/>
    <dgm:cxn modelId="{6DEBA6A3-F85D-4C07-B5AA-E11FE49501AA}" type="presParOf" srcId="{B02E5402-66A4-44A8-AFCD-FA5EE5518D4B}" destId="{0D8ADB87-61AC-401E-BCD9-399D867A25AF}" srcOrd="3" destOrd="0" presId="urn:microsoft.com/office/officeart/2018/2/layout/IconVerticalSolidList"/>
    <dgm:cxn modelId="{279609CE-F447-4306-B66F-3C7250990F6C}" type="presParOf" srcId="{4B0FD950-D0B6-4974-9842-18DC0E989997}" destId="{3B9F2B88-3150-4A3B-AE59-E04DBD60D510}" srcOrd="1" destOrd="0" presId="urn:microsoft.com/office/officeart/2018/2/layout/IconVerticalSolidList"/>
    <dgm:cxn modelId="{30D14449-05E3-4E88-984F-F51992D4CB07}" type="presParOf" srcId="{4B0FD950-D0B6-4974-9842-18DC0E989997}" destId="{6E4407CE-6441-47B1-B9A7-641111AAD124}" srcOrd="2" destOrd="0" presId="urn:microsoft.com/office/officeart/2018/2/layout/IconVerticalSolidList"/>
    <dgm:cxn modelId="{9D1046B6-6360-4996-8D43-D6F2E46EB39F}" type="presParOf" srcId="{6E4407CE-6441-47B1-B9A7-641111AAD124}" destId="{85D5CE06-E264-4294-BFB4-6BA49C9BAF19}" srcOrd="0" destOrd="0" presId="urn:microsoft.com/office/officeart/2018/2/layout/IconVerticalSolidList"/>
    <dgm:cxn modelId="{64EF5A1A-9698-4093-8639-39C169189298}" type="presParOf" srcId="{6E4407CE-6441-47B1-B9A7-641111AAD124}" destId="{8A51EACB-247F-47C8-A31A-FB6A1C4D0E78}" srcOrd="1" destOrd="0" presId="urn:microsoft.com/office/officeart/2018/2/layout/IconVerticalSolidList"/>
    <dgm:cxn modelId="{30B8353E-1DBC-499E-BF70-0D2AD4B5F2F3}" type="presParOf" srcId="{6E4407CE-6441-47B1-B9A7-641111AAD124}" destId="{3DDAF726-102B-40DE-A655-9870613E26A5}" srcOrd="2" destOrd="0" presId="urn:microsoft.com/office/officeart/2018/2/layout/IconVerticalSolidList"/>
    <dgm:cxn modelId="{01D50658-AE18-4D51-A4DC-6446D8B36132}" type="presParOf" srcId="{6E4407CE-6441-47B1-B9A7-641111AAD124}" destId="{500B36F4-0E5B-4727-8AC1-5B8DD6357992}" srcOrd="3" destOrd="0" presId="urn:microsoft.com/office/officeart/2018/2/layout/IconVerticalSolidList"/>
    <dgm:cxn modelId="{AEDA876C-5701-4498-A837-2676855DB0FA}" type="presParOf" srcId="{4B0FD950-D0B6-4974-9842-18DC0E989997}" destId="{0EEB2BA1-98FE-4815-AE10-FED21BFC65FA}" srcOrd="3" destOrd="0" presId="urn:microsoft.com/office/officeart/2018/2/layout/IconVerticalSolidList"/>
    <dgm:cxn modelId="{A3D02F0C-FAA1-4941-9B34-061F99F196BF}" type="presParOf" srcId="{4B0FD950-D0B6-4974-9842-18DC0E989997}" destId="{9BD0A816-3FC9-4754-BF9B-295AD81FF241}" srcOrd="4" destOrd="0" presId="urn:microsoft.com/office/officeart/2018/2/layout/IconVerticalSolidList"/>
    <dgm:cxn modelId="{00348AD0-179A-4834-A9CD-7899B49E4DC8}" type="presParOf" srcId="{9BD0A816-3FC9-4754-BF9B-295AD81FF241}" destId="{DFF9486E-9518-4C35-BADB-F778A498A264}" srcOrd="0" destOrd="0" presId="urn:microsoft.com/office/officeart/2018/2/layout/IconVerticalSolidList"/>
    <dgm:cxn modelId="{8DC1366D-67BE-40F6-960F-4198A25742FB}" type="presParOf" srcId="{9BD0A816-3FC9-4754-BF9B-295AD81FF241}" destId="{E00FC1B2-C266-40EF-B724-501068DB20DC}" srcOrd="1" destOrd="0" presId="urn:microsoft.com/office/officeart/2018/2/layout/IconVerticalSolidList"/>
    <dgm:cxn modelId="{EEA2A602-21F9-47EF-982B-6C4DF35C46F0}" type="presParOf" srcId="{9BD0A816-3FC9-4754-BF9B-295AD81FF241}" destId="{F5AFA666-0FD1-43EB-9036-121A13921DFF}" srcOrd="2" destOrd="0" presId="urn:microsoft.com/office/officeart/2018/2/layout/IconVerticalSolidList"/>
    <dgm:cxn modelId="{2A11ADC8-1168-400E-8F83-22845D5C9063}" type="presParOf" srcId="{9BD0A816-3FC9-4754-BF9B-295AD81FF241}" destId="{987155D2-362E-435B-8115-D04FC61F502E}" srcOrd="3" destOrd="0" presId="urn:microsoft.com/office/officeart/2018/2/layout/IconVerticalSolidList"/>
    <dgm:cxn modelId="{2969371B-F292-4041-A7CF-FA8E9EB75C26}" type="presParOf" srcId="{4B0FD950-D0B6-4974-9842-18DC0E989997}" destId="{CFA15E00-655C-4E2E-BD06-F75DAE839F34}" srcOrd="5" destOrd="0" presId="urn:microsoft.com/office/officeart/2018/2/layout/IconVerticalSolidList"/>
    <dgm:cxn modelId="{C5C08072-ED3A-484A-81F9-EFED9BC80F9F}" type="presParOf" srcId="{4B0FD950-D0B6-4974-9842-18DC0E989997}" destId="{86939358-0D6B-4C51-B5F5-10C4AE115CE4}" srcOrd="6" destOrd="0" presId="urn:microsoft.com/office/officeart/2018/2/layout/IconVerticalSolidList"/>
    <dgm:cxn modelId="{79436CA9-35DC-4B6A-ADCD-FAEEE74499D6}" type="presParOf" srcId="{86939358-0D6B-4C51-B5F5-10C4AE115CE4}" destId="{5D369B9F-E05A-4E75-9606-698EB4F5CE33}" srcOrd="0" destOrd="0" presId="urn:microsoft.com/office/officeart/2018/2/layout/IconVerticalSolidList"/>
    <dgm:cxn modelId="{CB339B4E-5E0C-40D9-8F09-28D56EA8277A}" type="presParOf" srcId="{86939358-0D6B-4C51-B5F5-10C4AE115CE4}" destId="{4A4078A1-EAEE-4062-85DC-0C6156D9D5A6}" srcOrd="1" destOrd="0" presId="urn:microsoft.com/office/officeart/2018/2/layout/IconVerticalSolidList"/>
    <dgm:cxn modelId="{D1C9EB60-AED2-42A0-8BAF-0ABE747AA7B5}" type="presParOf" srcId="{86939358-0D6B-4C51-B5F5-10C4AE115CE4}" destId="{E18E02A1-6463-4A45-91AE-15DC00274DAA}" srcOrd="2" destOrd="0" presId="urn:microsoft.com/office/officeart/2018/2/layout/IconVerticalSolidList"/>
    <dgm:cxn modelId="{277A57DF-6678-4CFD-9C4C-FE6F2EAB8FD6}" type="presParOf" srcId="{86939358-0D6B-4C51-B5F5-10C4AE115CE4}" destId="{3293FF52-88C8-4E2E-ACA5-EC9E52D967AC}" srcOrd="3" destOrd="0" presId="urn:microsoft.com/office/officeart/2018/2/layout/IconVerticalSolidList"/>
    <dgm:cxn modelId="{869D7DB0-D1DD-4D94-8152-7E8466893018}" type="presParOf" srcId="{4B0FD950-D0B6-4974-9842-18DC0E989997}" destId="{10930861-2FF5-48BE-A155-2B9C908756B2}" srcOrd="7" destOrd="0" presId="urn:microsoft.com/office/officeart/2018/2/layout/IconVerticalSolidList"/>
    <dgm:cxn modelId="{2A74A77F-E3F0-41EB-8FE7-D46F4DBAAB6C}" type="presParOf" srcId="{4B0FD950-D0B6-4974-9842-18DC0E989997}" destId="{BCC24EE2-A91B-4ADF-801D-9E753079D464}" srcOrd="8" destOrd="0" presId="urn:microsoft.com/office/officeart/2018/2/layout/IconVerticalSolidList"/>
    <dgm:cxn modelId="{11AD58BB-42C6-4313-8EC1-3B64D36A2813}" type="presParOf" srcId="{BCC24EE2-A91B-4ADF-801D-9E753079D464}" destId="{E7E5FA91-EFB7-45DB-99A0-778AF56B7A1D}" srcOrd="0" destOrd="0" presId="urn:microsoft.com/office/officeart/2018/2/layout/IconVerticalSolidList"/>
    <dgm:cxn modelId="{C83975CB-23EF-42B2-8FC8-7FF3D395A099}" type="presParOf" srcId="{BCC24EE2-A91B-4ADF-801D-9E753079D464}" destId="{56372482-A0A2-49FC-B9C7-EE7279EE3AEA}" srcOrd="1" destOrd="0" presId="urn:microsoft.com/office/officeart/2018/2/layout/IconVerticalSolidList"/>
    <dgm:cxn modelId="{D8E58A70-38D3-4B9A-8DBC-A2D2C4AB416E}" type="presParOf" srcId="{BCC24EE2-A91B-4ADF-801D-9E753079D464}" destId="{77766FBD-4AA5-4A5B-87B3-1C28E1B77C0D}" srcOrd="2" destOrd="0" presId="urn:microsoft.com/office/officeart/2018/2/layout/IconVerticalSolidList"/>
    <dgm:cxn modelId="{8952A5D3-6FA3-46F2-9E3B-EE60FCFA735B}" type="presParOf" srcId="{BCC24EE2-A91B-4ADF-801D-9E753079D464}" destId="{E90EA693-5164-4444-BDED-871EFCBDCDD5}" srcOrd="3" destOrd="0" presId="urn:microsoft.com/office/officeart/2018/2/layout/IconVerticalSolidList"/>
    <dgm:cxn modelId="{6085FD4D-4123-45C3-B9A9-E611219A66A0}" type="presParOf" srcId="{4B0FD950-D0B6-4974-9842-18DC0E989997}" destId="{3AEBF3D6-722C-49F0-8F5B-A34EA1E7DBFA}" srcOrd="9" destOrd="0" presId="urn:microsoft.com/office/officeart/2018/2/layout/IconVerticalSolidList"/>
    <dgm:cxn modelId="{6990AE54-EDE4-40BA-93BD-1D7A64F863E8}" type="presParOf" srcId="{4B0FD950-D0B6-4974-9842-18DC0E989997}" destId="{20F78475-9303-439C-A9A1-D546E0A5DBC9}" srcOrd="10" destOrd="0" presId="urn:microsoft.com/office/officeart/2018/2/layout/IconVerticalSolidList"/>
    <dgm:cxn modelId="{28A147E9-ACEE-43BD-9C14-5B3DFBCC11C2}" type="presParOf" srcId="{20F78475-9303-439C-A9A1-D546E0A5DBC9}" destId="{ACBDA3BB-4572-4623-A5B2-B09482907DF8}" srcOrd="0" destOrd="0" presId="urn:microsoft.com/office/officeart/2018/2/layout/IconVerticalSolidList"/>
    <dgm:cxn modelId="{18BDA298-5F6E-4DFA-8313-756F4D2B7A69}" type="presParOf" srcId="{20F78475-9303-439C-A9A1-D546E0A5DBC9}" destId="{7F7F8289-ECE0-4777-9657-E404789E9D69}" srcOrd="1" destOrd="0" presId="urn:microsoft.com/office/officeart/2018/2/layout/IconVerticalSolidList"/>
    <dgm:cxn modelId="{6A8230BA-89DA-4F68-8EC7-6FA1D3C36D13}" type="presParOf" srcId="{20F78475-9303-439C-A9A1-D546E0A5DBC9}" destId="{2CE18DA3-99D1-4445-9228-F8375C1CC471}" srcOrd="2" destOrd="0" presId="urn:microsoft.com/office/officeart/2018/2/layout/IconVerticalSolidList"/>
    <dgm:cxn modelId="{2C250225-BCD2-4697-BA2D-46B1D5CFBE2F}" type="presParOf" srcId="{20F78475-9303-439C-A9A1-D546E0A5DBC9}" destId="{E33E0204-7AB1-4881-877B-D12336D20602}" srcOrd="3" destOrd="0" presId="urn:microsoft.com/office/officeart/2018/2/layout/IconVerticalSolidList"/>
    <dgm:cxn modelId="{33001AC7-3119-4498-B1A3-9B81C5E0BB7D}" type="presParOf" srcId="{4B0FD950-D0B6-4974-9842-18DC0E989997}" destId="{F383F0EF-E60C-4E2A-9A27-7D025B579455}" srcOrd="11" destOrd="0" presId="urn:microsoft.com/office/officeart/2018/2/layout/IconVerticalSolidList"/>
    <dgm:cxn modelId="{23B27F98-0D58-4272-9D23-2BBE1D5E707E}" type="presParOf" srcId="{4B0FD950-D0B6-4974-9842-18DC0E989997}" destId="{EB88F26E-FA2A-4956-AE10-BC8D7D7EB6C4}" srcOrd="12" destOrd="0" presId="urn:microsoft.com/office/officeart/2018/2/layout/IconVerticalSolidList"/>
    <dgm:cxn modelId="{9D78D33C-39E1-49D3-8C62-0AD03EE1EB7C}" type="presParOf" srcId="{EB88F26E-FA2A-4956-AE10-BC8D7D7EB6C4}" destId="{8E50AAA3-43D7-44B4-B140-D938072F4F71}" srcOrd="0" destOrd="0" presId="urn:microsoft.com/office/officeart/2018/2/layout/IconVerticalSolidList"/>
    <dgm:cxn modelId="{97D5D273-1FD1-4E8F-B2DB-AF726BE6DD3B}" type="presParOf" srcId="{EB88F26E-FA2A-4956-AE10-BC8D7D7EB6C4}" destId="{AFC84A8A-9906-467C-B84A-57D89C3878E4}" srcOrd="1" destOrd="0" presId="urn:microsoft.com/office/officeart/2018/2/layout/IconVerticalSolidList"/>
    <dgm:cxn modelId="{305F2D82-731E-4AC1-9E72-9A8EF3B0F2A6}" type="presParOf" srcId="{EB88F26E-FA2A-4956-AE10-BC8D7D7EB6C4}" destId="{4F20043B-FC53-4FA8-ACB8-5A21B04EB627}" srcOrd="2" destOrd="0" presId="urn:microsoft.com/office/officeart/2018/2/layout/IconVerticalSolidList"/>
    <dgm:cxn modelId="{3CC01EEC-FBA8-47A1-9011-B1994ED9E57F}" type="presParOf" srcId="{EB88F26E-FA2A-4956-AE10-BC8D7D7EB6C4}" destId="{3911ED71-277C-4C22-820D-00E8B4DDC6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DE2D50-2E57-4A85-8A80-23A03D7FB4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2B101B-AEB0-4684-9B3D-EFE2EC3EC531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Current Year Tax Levy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4A04B9-25FA-4432-B02A-2E8F8BA4FBD8}" type="parTrans" cxnId="{DC4D2DD6-C758-4302-9F7A-727DB39B8990}">
      <dgm:prSet/>
      <dgm:spPr/>
      <dgm:t>
        <a:bodyPr/>
        <a:lstStyle/>
        <a:p>
          <a:endParaRPr lang="en-US"/>
        </a:p>
      </dgm:t>
    </dgm:pt>
    <dgm:pt modelId="{321E9D75-6526-4405-8880-34C5B9ACF1C4}" type="sibTrans" cxnId="{DC4D2DD6-C758-4302-9F7A-727DB39B8990}">
      <dgm:prSet/>
      <dgm:spPr/>
      <dgm:t>
        <a:bodyPr/>
        <a:lstStyle/>
        <a:p>
          <a:endParaRPr lang="en-US"/>
        </a:p>
      </dgm:t>
    </dgm:pt>
    <dgm:pt modelId="{FBC5679C-F7BE-405B-A8C8-52E5A1FF686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b="1" i="0" baseline="0" dirty="0">
              <a:latin typeface="Times New Roman" panose="02020603050405020304" pitchFamily="18" charset="0"/>
            </a:rPr>
            <a:t>Tax Base Growth Factor</a:t>
          </a:r>
          <a:endParaRPr lang="en-US" sz="3200" baseline="0" dirty="0">
            <a:latin typeface="Times New Roman" panose="02020603050405020304" pitchFamily="18" charset="0"/>
          </a:endParaRPr>
        </a:p>
      </dgm:t>
    </dgm:pt>
    <dgm:pt modelId="{633672BF-131B-445B-80FD-C30CDAA1FBFE}" type="parTrans" cxnId="{1DD0D723-03A3-41EB-964E-F5A342AD740E}">
      <dgm:prSet/>
      <dgm:spPr/>
      <dgm:t>
        <a:bodyPr/>
        <a:lstStyle/>
        <a:p>
          <a:endParaRPr lang="en-US"/>
        </a:p>
      </dgm:t>
    </dgm:pt>
    <dgm:pt modelId="{92B920A5-BD9F-4557-AC97-0C0CF8B26C2E}" type="sibTrans" cxnId="{1DD0D723-03A3-41EB-964E-F5A342AD740E}">
      <dgm:prSet/>
      <dgm:spPr/>
      <dgm:t>
        <a:bodyPr/>
        <a:lstStyle/>
        <a:p>
          <a:endParaRPr lang="en-US"/>
        </a:p>
      </dgm:t>
    </dgm:pt>
    <dgm:pt modelId="{8C09FAF1-6ECA-44BF-AF2C-64B9E7E5C9C1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CPI (Inflation)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EBF9DD-54F9-41CF-B111-13354F28A729}" type="parTrans" cxnId="{44F28E2B-AAAC-4F61-BF21-4C6599F818B3}">
      <dgm:prSet/>
      <dgm:spPr/>
      <dgm:t>
        <a:bodyPr/>
        <a:lstStyle/>
        <a:p>
          <a:endParaRPr lang="en-US"/>
        </a:p>
      </dgm:t>
    </dgm:pt>
    <dgm:pt modelId="{0621D3DF-93FF-4924-99D9-2114841F6B5C}" type="sibTrans" cxnId="{44F28E2B-AAAC-4F61-BF21-4C6599F818B3}">
      <dgm:prSet/>
      <dgm:spPr/>
      <dgm:t>
        <a:bodyPr/>
        <a:lstStyle/>
        <a:p>
          <a:endParaRPr lang="en-US"/>
        </a:p>
      </dgm:t>
    </dgm:pt>
    <dgm:pt modelId="{ADB3413F-FFB5-470B-9F9D-41FADB7C186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PILOT Payments 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BA17F6-06E3-4132-951E-6BBF1FF3F458}" type="parTrans" cxnId="{6A85AECE-8EED-4E87-8912-EF4C542414BE}">
      <dgm:prSet/>
      <dgm:spPr/>
      <dgm:t>
        <a:bodyPr/>
        <a:lstStyle/>
        <a:p>
          <a:endParaRPr lang="en-US"/>
        </a:p>
      </dgm:t>
    </dgm:pt>
    <dgm:pt modelId="{3BD60E10-AC6F-4CD8-81CB-527F904ADED1}" type="sibTrans" cxnId="{6A85AECE-8EED-4E87-8912-EF4C542414BE}">
      <dgm:prSet/>
      <dgm:spPr/>
      <dgm:t>
        <a:bodyPr/>
        <a:lstStyle/>
        <a:p>
          <a:endParaRPr lang="en-US"/>
        </a:p>
      </dgm:t>
    </dgm:pt>
    <dgm:pt modelId="{CB940F52-E839-4FA0-A0D8-447C38C9B85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Exclusions</a:t>
          </a:r>
          <a:r>
            <a:rPr lang="en-US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: Capital &amp; Retirement</a:t>
          </a:r>
        </a:p>
      </dgm:t>
    </dgm:pt>
    <dgm:pt modelId="{A70B1CFE-2135-482D-ABF2-858C6249AB7B}" type="parTrans" cxnId="{ED6F9C60-5B87-4520-B285-AB47FA7B901B}">
      <dgm:prSet/>
      <dgm:spPr/>
      <dgm:t>
        <a:bodyPr/>
        <a:lstStyle/>
        <a:p>
          <a:endParaRPr lang="en-US"/>
        </a:p>
      </dgm:t>
    </dgm:pt>
    <dgm:pt modelId="{54A5989E-0C49-4C01-AB08-260F3698DDF9}" type="sibTrans" cxnId="{ED6F9C60-5B87-4520-B285-AB47FA7B901B}">
      <dgm:prSet/>
      <dgm:spPr/>
      <dgm:t>
        <a:bodyPr/>
        <a:lstStyle/>
        <a:p>
          <a:endParaRPr lang="en-US"/>
        </a:p>
      </dgm:t>
    </dgm:pt>
    <dgm:pt modelId="{ABAD579C-2851-4FE7-BCF6-6E8EB10EBCA6}" type="pres">
      <dgm:prSet presAssocID="{34DE2D50-2E57-4A85-8A80-23A03D7FB43B}" presName="linear" presStyleCnt="0">
        <dgm:presLayoutVars>
          <dgm:animLvl val="lvl"/>
          <dgm:resizeHandles val="exact"/>
        </dgm:presLayoutVars>
      </dgm:prSet>
      <dgm:spPr/>
    </dgm:pt>
    <dgm:pt modelId="{D743E92F-F212-4ABA-9EAF-FA84B7421D5E}" type="pres">
      <dgm:prSet presAssocID="{E82B101B-AEB0-4684-9B3D-EFE2EC3EC53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F237258-86AD-4CBF-BB6D-651A8D99674F}" type="pres">
      <dgm:prSet presAssocID="{321E9D75-6526-4405-8880-34C5B9ACF1C4}" presName="spacer" presStyleCnt="0"/>
      <dgm:spPr/>
    </dgm:pt>
    <dgm:pt modelId="{7C561A6D-5967-4F92-B5D0-81CE47D95839}" type="pres">
      <dgm:prSet presAssocID="{FBC5679C-F7BE-405B-A8C8-52E5A1FF686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E71F1B9-CC7A-4D35-B4C2-058F0D5F02C4}" type="pres">
      <dgm:prSet presAssocID="{92B920A5-BD9F-4557-AC97-0C0CF8B26C2E}" presName="spacer" presStyleCnt="0"/>
      <dgm:spPr/>
    </dgm:pt>
    <dgm:pt modelId="{FC77A9BE-15BF-4C9F-B174-1E473B17BCC0}" type="pres">
      <dgm:prSet presAssocID="{8C09FAF1-6ECA-44BF-AF2C-64B9E7E5C9C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79466D2-0910-48F3-B4D2-8EE6683FD8D3}" type="pres">
      <dgm:prSet presAssocID="{0621D3DF-93FF-4924-99D9-2114841F6B5C}" presName="spacer" presStyleCnt="0"/>
      <dgm:spPr/>
    </dgm:pt>
    <dgm:pt modelId="{6AA8E6DA-3D3A-4A53-91A9-BE20A0E70508}" type="pres">
      <dgm:prSet presAssocID="{ADB3413F-FFB5-470B-9F9D-41FADB7C186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913E918-7252-49F7-9ED1-B4BA37FC8675}" type="pres">
      <dgm:prSet presAssocID="{3BD60E10-AC6F-4CD8-81CB-527F904ADED1}" presName="spacer" presStyleCnt="0"/>
      <dgm:spPr/>
    </dgm:pt>
    <dgm:pt modelId="{B9DFD113-51D6-4B6B-AE98-8A3E281DD9F0}" type="pres">
      <dgm:prSet presAssocID="{CB940F52-E839-4FA0-A0D8-447C38C9B85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04C7B03-2D4E-451D-B858-E2E9B5734BEC}" type="presOf" srcId="{CB940F52-E839-4FA0-A0D8-447C38C9B854}" destId="{B9DFD113-51D6-4B6B-AE98-8A3E281DD9F0}" srcOrd="0" destOrd="0" presId="urn:microsoft.com/office/officeart/2005/8/layout/vList2"/>
    <dgm:cxn modelId="{36A9BC14-C1F5-4C16-9A1C-3F1ED4665A23}" type="presOf" srcId="{8C09FAF1-6ECA-44BF-AF2C-64B9E7E5C9C1}" destId="{FC77A9BE-15BF-4C9F-B174-1E473B17BCC0}" srcOrd="0" destOrd="0" presId="urn:microsoft.com/office/officeart/2005/8/layout/vList2"/>
    <dgm:cxn modelId="{1DD0D723-03A3-41EB-964E-F5A342AD740E}" srcId="{34DE2D50-2E57-4A85-8A80-23A03D7FB43B}" destId="{FBC5679C-F7BE-405B-A8C8-52E5A1FF6868}" srcOrd="1" destOrd="0" parTransId="{633672BF-131B-445B-80FD-C30CDAA1FBFE}" sibTransId="{92B920A5-BD9F-4557-AC97-0C0CF8B26C2E}"/>
    <dgm:cxn modelId="{44F28E2B-AAAC-4F61-BF21-4C6599F818B3}" srcId="{34DE2D50-2E57-4A85-8A80-23A03D7FB43B}" destId="{8C09FAF1-6ECA-44BF-AF2C-64B9E7E5C9C1}" srcOrd="2" destOrd="0" parTransId="{A8EBF9DD-54F9-41CF-B111-13354F28A729}" sibTransId="{0621D3DF-93FF-4924-99D9-2114841F6B5C}"/>
    <dgm:cxn modelId="{ED6F9C60-5B87-4520-B285-AB47FA7B901B}" srcId="{34DE2D50-2E57-4A85-8A80-23A03D7FB43B}" destId="{CB940F52-E839-4FA0-A0D8-447C38C9B854}" srcOrd="4" destOrd="0" parTransId="{A70B1CFE-2135-482D-ABF2-858C6249AB7B}" sibTransId="{54A5989E-0C49-4C01-AB08-260F3698DDF9}"/>
    <dgm:cxn modelId="{66DE4976-6894-406F-83CA-4B5F60E33AC3}" type="presOf" srcId="{34DE2D50-2E57-4A85-8A80-23A03D7FB43B}" destId="{ABAD579C-2851-4FE7-BCF6-6E8EB10EBCA6}" srcOrd="0" destOrd="0" presId="urn:microsoft.com/office/officeart/2005/8/layout/vList2"/>
    <dgm:cxn modelId="{B1BF9CA4-DACE-4376-9656-D06CD247D25E}" type="presOf" srcId="{FBC5679C-F7BE-405B-A8C8-52E5A1FF6868}" destId="{7C561A6D-5967-4F92-B5D0-81CE47D95839}" srcOrd="0" destOrd="0" presId="urn:microsoft.com/office/officeart/2005/8/layout/vList2"/>
    <dgm:cxn modelId="{7C5733A7-3ABF-49A0-B782-041BCF7A32A3}" type="presOf" srcId="{ADB3413F-FFB5-470B-9F9D-41FADB7C1868}" destId="{6AA8E6DA-3D3A-4A53-91A9-BE20A0E70508}" srcOrd="0" destOrd="0" presId="urn:microsoft.com/office/officeart/2005/8/layout/vList2"/>
    <dgm:cxn modelId="{6A85AECE-8EED-4E87-8912-EF4C542414BE}" srcId="{34DE2D50-2E57-4A85-8A80-23A03D7FB43B}" destId="{ADB3413F-FFB5-470B-9F9D-41FADB7C1868}" srcOrd="3" destOrd="0" parTransId="{44BA17F6-06E3-4132-951E-6BBF1FF3F458}" sibTransId="{3BD60E10-AC6F-4CD8-81CB-527F904ADED1}"/>
    <dgm:cxn modelId="{705628D1-205F-4C54-800B-FEF33330A803}" type="presOf" srcId="{E82B101B-AEB0-4684-9B3D-EFE2EC3EC531}" destId="{D743E92F-F212-4ABA-9EAF-FA84B7421D5E}" srcOrd="0" destOrd="0" presId="urn:microsoft.com/office/officeart/2005/8/layout/vList2"/>
    <dgm:cxn modelId="{DC4D2DD6-C758-4302-9F7A-727DB39B8990}" srcId="{34DE2D50-2E57-4A85-8A80-23A03D7FB43B}" destId="{E82B101B-AEB0-4684-9B3D-EFE2EC3EC531}" srcOrd="0" destOrd="0" parTransId="{C04A04B9-25FA-4432-B02A-2E8F8BA4FBD8}" sibTransId="{321E9D75-6526-4405-8880-34C5B9ACF1C4}"/>
    <dgm:cxn modelId="{5217B3CE-7ED6-4DE7-A2E1-922C3DEBF632}" type="presParOf" srcId="{ABAD579C-2851-4FE7-BCF6-6E8EB10EBCA6}" destId="{D743E92F-F212-4ABA-9EAF-FA84B7421D5E}" srcOrd="0" destOrd="0" presId="urn:microsoft.com/office/officeart/2005/8/layout/vList2"/>
    <dgm:cxn modelId="{04325387-C8C4-40C2-9DEC-731FD2DB0882}" type="presParOf" srcId="{ABAD579C-2851-4FE7-BCF6-6E8EB10EBCA6}" destId="{6F237258-86AD-4CBF-BB6D-651A8D99674F}" srcOrd="1" destOrd="0" presId="urn:microsoft.com/office/officeart/2005/8/layout/vList2"/>
    <dgm:cxn modelId="{78CEC589-7266-41D9-96A7-485D59C63838}" type="presParOf" srcId="{ABAD579C-2851-4FE7-BCF6-6E8EB10EBCA6}" destId="{7C561A6D-5967-4F92-B5D0-81CE47D95839}" srcOrd="2" destOrd="0" presId="urn:microsoft.com/office/officeart/2005/8/layout/vList2"/>
    <dgm:cxn modelId="{0CA2B4CA-437C-41AC-B64C-5240873ACDCE}" type="presParOf" srcId="{ABAD579C-2851-4FE7-BCF6-6E8EB10EBCA6}" destId="{AE71F1B9-CC7A-4D35-B4C2-058F0D5F02C4}" srcOrd="3" destOrd="0" presId="urn:microsoft.com/office/officeart/2005/8/layout/vList2"/>
    <dgm:cxn modelId="{32BE6243-1D3F-4168-AEA9-CFBCD4972357}" type="presParOf" srcId="{ABAD579C-2851-4FE7-BCF6-6E8EB10EBCA6}" destId="{FC77A9BE-15BF-4C9F-B174-1E473B17BCC0}" srcOrd="4" destOrd="0" presId="urn:microsoft.com/office/officeart/2005/8/layout/vList2"/>
    <dgm:cxn modelId="{442F30C6-D49A-4E77-B57E-F9ED79A3AAAF}" type="presParOf" srcId="{ABAD579C-2851-4FE7-BCF6-6E8EB10EBCA6}" destId="{479466D2-0910-48F3-B4D2-8EE6683FD8D3}" srcOrd="5" destOrd="0" presId="urn:microsoft.com/office/officeart/2005/8/layout/vList2"/>
    <dgm:cxn modelId="{6FB73064-2292-4A7C-A828-57C457FAC70A}" type="presParOf" srcId="{ABAD579C-2851-4FE7-BCF6-6E8EB10EBCA6}" destId="{6AA8E6DA-3D3A-4A53-91A9-BE20A0E70508}" srcOrd="6" destOrd="0" presId="urn:microsoft.com/office/officeart/2005/8/layout/vList2"/>
    <dgm:cxn modelId="{B604A688-83A9-4429-A1DE-AFD09EEC21C5}" type="presParOf" srcId="{ABAD579C-2851-4FE7-BCF6-6E8EB10EBCA6}" destId="{7913E918-7252-49F7-9ED1-B4BA37FC8675}" srcOrd="7" destOrd="0" presId="urn:microsoft.com/office/officeart/2005/8/layout/vList2"/>
    <dgm:cxn modelId="{067B43F9-D2AE-485C-B0E9-6FD58D0B25B8}" type="presParOf" srcId="{ABAD579C-2851-4FE7-BCF6-6E8EB10EBCA6}" destId="{B9DFD113-51D6-4B6B-AE98-8A3E281DD9F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2D3946-3898-4164-AF92-690B1981A1A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0E1890-2238-402B-A5CB-7BA15C1545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Debt Service				    $3,191,600</a:t>
          </a:r>
        </a:p>
      </dgm:t>
    </dgm:pt>
    <dgm:pt modelId="{5961CF17-6940-4662-B3EB-12D9D5B6A822}" type="parTrans" cxnId="{FC37128A-FCFA-4DC9-9F7A-24ECC5790854}">
      <dgm:prSet/>
      <dgm:spPr/>
      <dgm:t>
        <a:bodyPr/>
        <a:lstStyle/>
        <a:p>
          <a:endParaRPr lang="en-US"/>
        </a:p>
      </dgm:t>
    </dgm:pt>
    <dgm:pt modelId="{AB58AA87-C11B-49FA-8D04-D15100158C15}" type="sibTrans" cxnId="{FC37128A-FCFA-4DC9-9F7A-24ECC5790854}">
      <dgm:prSet/>
      <dgm:spPr/>
      <dgm:t>
        <a:bodyPr/>
        <a:lstStyle/>
        <a:p>
          <a:endParaRPr lang="en-US"/>
        </a:p>
      </dgm:t>
    </dgm:pt>
    <dgm:pt modelId="{2F7A545E-9496-4F7B-879E-A98B6209CD3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Special Education			    $1,000,000                             </a:t>
          </a:r>
          <a:endParaRPr lang="en-US" sz="1700" u="none" dirty="0">
            <a:solidFill>
              <a:srgbClr val="853E3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B48DF5-224C-4135-B199-E62F019EABED}" type="parTrans" cxnId="{D6B664DD-BD2B-4930-9833-14F4C6C8CD0A}">
      <dgm:prSet/>
      <dgm:spPr/>
      <dgm:t>
        <a:bodyPr/>
        <a:lstStyle/>
        <a:p>
          <a:endParaRPr lang="en-US"/>
        </a:p>
      </dgm:t>
    </dgm:pt>
    <dgm:pt modelId="{EAFF4392-69B2-4371-92F8-A64762C3FAEA}" type="sibTrans" cxnId="{D6B664DD-BD2B-4930-9833-14F4C6C8CD0A}">
      <dgm:prSet/>
      <dgm:spPr/>
      <dgm:t>
        <a:bodyPr/>
        <a:lstStyle/>
        <a:p>
          <a:endParaRPr lang="en-US"/>
        </a:p>
      </dgm:t>
    </dgm:pt>
    <dgm:pt modelId="{20C3410E-28F7-4409-AACF-361ECCBCAF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TOTAL EXPENSE INCREASE                  $17,960,500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1EF2C-B632-4CD6-B3DA-90F0C09D82F7}" type="parTrans" cxnId="{D70272C3-FB74-4047-8CB6-423CD823D3E0}">
      <dgm:prSet/>
      <dgm:spPr/>
      <dgm:t>
        <a:bodyPr/>
        <a:lstStyle/>
        <a:p>
          <a:endParaRPr lang="en-US"/>
        </a:p>
      </dgm:t>
    </dgm:pt>
    <dgm:pt modelId="{8FF71AFD-76E2-4519-A438-24CF781ACFBB}" type="sibTrans" cxnId="{D70272C3-FB74-4047-8CB6-423CD823D3E0}">
      <dgm:prSet/>
      <dgm:spPr/>
      <dgm:t>
        <a:bodyPr/>
        <a:lstStyle/>
        <a:p>
          <a:endParaRPr lang="en-US"/>
        </a:p>
      </dgm:t>
    </dgm:pt>
    <dgm:pt modelId="{BDC525D6-9322-4914-895B-E7B9936E09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Salaries &amp; Benefits 			    $6,599,800  </a:t>
          </a:r>
        </a:p>
      </dgm:t>
    </dgm:pt>
    <dgm:pt modelId="{0ADA8C72-5D76-4FFF-BF18-44A905BB2452}" type="sibTrans" cxnId="{8A0B2FB8-768A-4711-9FB8-204276AA821F}">
      <dgm:prSet/>
      <dgm:spPr/>
      <dgm:t>
        <a:bodyPr/>
        <a:lstStyle/>
        <a:p>
          <a:endParaRPr lang="en-US"/>
        </a:p>
      </dgm:t>
    </dgm:pt>
    <dgm:pt modelId="{A9FBCAC0-A355-45AB-92B6-C64E0F0E81E7}" type="parTrans" cxnId="{8A0B2FB8-768A-4711-9FB8-204276AA821F}">
      <dgm:prSet/>
      <dgm:spPr/>
      <dgm:t>
        <a:bodyPr/>
        <a:lstStyle/>
        <a:p>
          <a:endParaRPr lang="en-US"/>
        </a:p>
      </dgm:t>
    </dgm:pt>
    <dgm:pt modelId="{4470EB4B-7751-44EA-A172-9E00D3DE95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Transportation		                                $3,300,000</a:t>
          </a:r>
          <a:endParaRPr lang="en-US" sz="1700" dirty="0">
            <a:solidFill>
              <a:srgbClr val="853E3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8BCEF-23BE-4B79-A3D2-E58649F2095B}" type="parTrans" cxnId="{D6486B7A-84D0-4E0F-8AE6-D0777359A99C}">
      <dgm:prSet/>
      <dgm:spPr/>
      <dgm:t>
        <a:bodyPr/>
        <a:lstStyle/>
        <a:p>
          <a:endParaRPr lang="en-US"/>
        </a:p>
      </dgm:t>
    </dgm:pt>
    <dgm:pt modelId="{88CAFF0A-B2C8-4E78-994E-55388F2F7CDF}" type="sibTrans" cxnId="{D6486B7A-84D0-4E0F-8AE6-D0777359A99C}">
      <dgm:prSet/>
      <dgm:spPr/>
      <dgm:t>
        <a:bodyPr/>
        <a:lstStyle/>
        <a:p>
          <a:endParaRPr lang="en-US"/>
        </a:p>
      </dgm:t>
    </dgm:pt>
    <dgm:pt modelId="{391FA876-F19E-4DA8-8B94-0D64422740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Other Contractual Expenses	                  </a:t>
          </a:r>
          <a:r>
            <a:rPr lang="en-US" sz="17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$2,069,100     </a:t>
          </a:r>
        </a:p>
      </dgm:t>
    </dgm:pt>
    <dgm:pt modelId="{D4002D3C-3120-4D22-A607-9B5DE00032E7}" type="parTrans" cxnId="{EC943D4B-E6D8-4F5A-969D-BFC65952F239}">
      <dgm:prSet/>
      <dgm:spPr/>
      <dgm:t>
        <a:bodyPr/>
        <a:lstStyle/>
        <a:p>
          <a:endParaRPr lang="en-US"/>
        </a:p>
      </dgm:t>
    </dgm:pt>
    <dgm:pt modelId="{C8AC8F38-7280-4E1D-B7C8-FCA8F21B9A02}" type="sibTrans" cxnId="{EC943D4B-E6D8-4F5A-969D-BFC65952F239}">
      <dgm:prSet/>
      <dgm:spPr/>
      <dgm:t>
        <a:bodyPr/>
        <a:lstStyle/>
        <a:p>
          <a:endParaRPr lang="en-US"/>
        </a:p>
      </dgm:t>
    </dgm:pt>
    <dgm:pt modelId="{10A08154-8C3C-41FC-8405-74FE4E2D40B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BOCES Leases &amp; Dietz Stadium                     $1,800,000</a:t>
          </a:r>
        </a:p>
      </dgm:t>
    </dgm:pt>
    <dgm:pt modelId="{6DA64EE7-6622-40EE-A853-88C9260B0CB2}" type="parTrans" cxnId="{801CC1CA-EACE-4BED-A830-EF4D89A40AD4}">
      <dgm:prSet/>
      <dgm:spPr/>
      <dgm:t>
        <a:bodyPr/>
        <a:lstStyle/>
        <a:p>
          <a:endParaRPr lang="en-US"/>
        </a:p>
      </dgm:t>
    </dgm:pt>
    <dgm:pt modelId="{3E93A8D9-6936-424A-BB62-7ECDF3F115CD}" type="sibTrans" cxnId="{801CC1CA-EACE-4BED-A830-EF4D89A40AD4}">
      <dgm:prSet/>
      <dgm:spPr/>
      <dgm:t>
        <a:bodyPr/>
        <a:lstStyle/>
        <a:p>
          <a:endParaRPr lang="en-US"/>
        </a:p>
      </dgm:t>
    </dgm:pt>
    <dgm:pt modelId="{4B0FD950-D0B6-4974-9842-18DC0E989997}" type="pres">
      <dgm:prSet presAssocID="{E32D3946-3898-4164-AF92-690B1981A1A3}" presName="root" presStyleCnt="0">
        <dgm:presLayoutVars>
          <dgm:dir/>
          <dgm:resizeHandles val="exact"/>
        </dgm:presLayoutVars>
      </dgm:prSet>
      <dgm:spPr/>
    </dgm:pt>
    <dgm:pt modelId="{B02E5402-66A4-44A8-AFCD-FA5EE5518D4B}" type="pres">
      <dgm:prSet presAssocID="{BDC525D6-9322-4914-895B-E7B9936E09A4}" presName="compNode" presStyleCnt="0"/>
      <dgm:spPr/>
    </dgm:pt>
    <dgm:pt modelId="{61BE485A-E68F-41EC-AAF1-B2FF1E2EB066}" type="pres">
      <dgm:prSet presAssocID="{BDC525D6-9322-4914-895B-E7B9936E09A4}" presName="bgRect" presStyleLbl="bgShp" presStyleIdx="0" presStyleCnt="7" custLinFactNeighborY="767"/>
      <dgm:spPr/>
    </dgm:pt>
    <dgm:pt modelId="{130D597D-8702-4D09-805E-377C73F9B25F}" type="pres">
      <dgm:prSet presAssocID="{BDC525D6-9322-4914-895B-E7B9936E09A4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B0F7B8BD-F1E9-41C7-A74A-9C5701738BC6}" type="pres">
      <dgm:prSet presAssocID="{BDC525D6-9322-4914-895B-E7B9936E09A4}" presName="spaceRect" presStyleCnt="0"/>
      <dgm:spPr/>
    </dgm:pt>
    <dgm:pt modelId="{0D8ADB87-61AC-401E-BCD9-399D867A25AF}" type="pres">
      <dgm:prSet presAssocID="{BDC525D6-9322-4914-895B-E7B9936E09A4}" presName="parTx" presStyleLbl="revTx" presStyleIdx="0" presStyleCnt="7">
        <dgm:presLayoutVars>
          <dgm:chMax val="0"/>
          <dgm:chPref val="0"/>
        </dgm:presLayoutVars>
      </dgm:prSet>
      <dgm:spPr/>
    </dgm:pt>
    <dgm:pt modelId="{3B9F2B88-3150-4A3B-AE59-E04DBD60D510}" type="pres">
      <dgm:prSet presAssocID="{0ADA8C72-5D76-4FFF-BF18-44A905BB2452}" presName="sibTrans" presStyleCnt="0"/>
      <dgm:spPr/>
    </dgm:pt>
    <dgm:pt modelId="{1D46C072-03A3-4959-8A46-584DE576425C}" type="pres">
      <dgm:prSet presAssocID="{10A08154-8C3C-41FC-8405-74FE4E2D40BA}" presName="compNode" presStyleCnt="0"/>
      <dgm:spPr/>
    </dgm:pt>
    <dgm:pt modelId="{C4253554-0CE8-43D3-BADB-A031DE693F5B}" type="pres">
      <dgm:prSet presAssocID="{10A08154-8C3C-41FC-8405-74FE4E2D40BA}" presName="bgRect" presStyleLbl="bgShp" presStyleIdx="1" presStyleCnt="7"/>
      <dgm:spPr/>
    </dgm:pt>
    <dgm:pt modelId="{B64D1DE5-CC06-44FE-B04D-D2726A70A1FC}" type="pres">
      <dgm:prSet presAssocID="{10A08154-8C3C-41FC-8405-74FE4E2D40BA}" presName="iconRect" presStyleLbl="node1" presStyleIdx="1" presStyleCnt="7"/>
      <dgm:spPr/>
    </dgm:pt>
    <dgm:pt modelId="{E6B6008A-A96A-4807-899E-A450D5393C7F}" type="pres">
      <dgm:prSet presAssocID="{10A08154-8C3C-41FC-8405-74FE4E2D40BA}" presName="spaceRect" presStyleCnt="0"/>
      <dgm:spPr/>
    </dgm:pt>
    <dgm:pt modelId="{D166D585-27D0-4044-A258-E3E01D43A05B}" type="pres">
      <dgm:prSet presAssocID="{10A08154-8C3C-41FC-8405-74FE4E2D40BA}" presName="parTx" presStyleLbl="revTx" presStyleIdx="1" presStyleCnt="7">
        <dgm:presLayoutVars>
          <dgm:chMax val="0"/>
          <dgm:chPref val="0"/>
        </dgm:presLayoutVars>
      </dgm:prSet>
      <dgm:spPr/>
    </dgm:pt>
    <dgm:pt modelId="{FB998C98-C930-484A-9AEB-569C9FE8F182}" type="pres">
      <dgm:prSet presAssocID="{3E93A8D9-6936-424A-BB62-7ECDF3F115CD}" presName="sibTrans" presStyleCnt="0"/>
      <dgm:spPr/>
    </dgm:pt>
    <dgm:pt modelId="{6E4407CE-6441-47B1-B9A7-641111AAD124}" type="pres">
      <dgm:prSet presAssocID="{120E1890-2238-402B-A5CB-7BA15C154577}" presName="compNode" presStyleCnt="0"/>
      <dgm:spPr/>
    </dgm:pt>
    <dgm:pt modelId="{85D5CE06-E264-4294-BFB4-6BA49C9BAF19}" type="pres">
      <dgm:prSet presAssocID="{120E1890-2238-402B-A5CB-7BA15C154577}" presName="bgRect" presStyleLbl="bgShp" presStyleIdx="2" presStyleCnt="7"/>
      <dgm:spPr/>
    </dgm:pt>
    <dgm:pt modelId="{8A51EACB-247F-47C8-A31A-FB6A1C4D0E78}" type="pres">
      <dgm:prSet presAssocID="{120E1890-2238-402B-A5CB-7BA15C154577}" presName="iconRect" presStyleLbl="nod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3DDAF726-102B-40DE-A655-9870613E26A5}" type="pres">
      <dgm:prSet presAssocID="{120E1890-2238-402B-A5CB-7BA15C154577}" presName="spaceRect" presStyleCnt="0"/>
      <dgm:spPr/>
    </dgm:pt>
    <dgm:pt modelId="{500B36F4-0E5B-4727-8AC1-5B8DD6357992}" type="pres">
      <dgm:prSet presAssocID="{120E1890-2238-402B-A5CB-7BA15C154577}" presName="parTx" presStyleLbl="revTx" presStyleIdx="2" presStyleCnt="7">
        <dgm:presLayoutVars>
          <dgm:chMax val="0"/>
          <dgm:chPref val="0"/>
        </dgm:presLayoutVars>
      </dgm:prSet>
      <dgm:spPr/>
    </dgm:pt>
    <dgm:pt modelId="{0EEB2BA1-98FE-4815-AE10-FED21BFC65FA}" type="pres">
      <dgm:prSet presAssocID="{AB58AA87-C11B-49FA-8D04-D15100158C15}" presName="sibTrans" presStyleCnt="0"/>
      <dgm:spPr/>
    </dgm:pt>
    <dgm:pt modelId="{86939358-0D6B-4C51-B5F5-10C4AE115CE4}" type="pres">
      <dgm:prSet presAssocID="{4470EB4B-7751-44EA-A172-9E00D3DE95A4}" presName="compNode" presStyleCnt="0"/>
      <dgm:spPr/>
    </dgm:pt>
    <dgm:pt modelId="{5D369B9F-E05A-4E75-9606-698EB4F5CE33}" type="pres">
      <dgm:prSet presAssocID="{4470EB4B-7751-44EA-A172-9E00D3DE95A4}" presName="bgRect" presStyleLbl="bgShp" presStyleIdx="3" presStyleCnt="7"/>
      <dgm:spPr/>
    </dgm:pt>
    <dgm:pt modelId="{4A4078A1-EAEE-4062-85DC-0C6156D9D5A6}" type="pres">
      <dgm:prSet presAssocID="{4470EB4B-7751-44EA-A172-9E00D3DE95A4}" presName="iconRect" presStyleLbl="node1" presStyleIdx="3" presStyleCnt="7"/>
      <dgm:spPr/>
    </dgm:pt>
    <dgm:pt modelId="{E18E02A1-6463-4A45-91AE-15DC00274DAA}" type="pres">
      <dgm:prSet presAssocID="{4470EB4B-7751-44EA-A172-9E00D3DE95A4}" presName="spaceRect" presStyleCnt="0"/>
      <dgm:spPr/>
    </dgm:pt>
    <dgm:pt modelId="{3293FF52-88C8-4E2E-ACA5-EC9E52D967AC}" type="pres">
      <dgm:prSet presAssocID="{4470EB4B-7751-44EA-A172-9E00D3DE95A4}" presName="parTx" presStyleLbl="revTx" presStyleIdx="3" presStyleCnt="7">
        <dgm:presLayoutVars>
          <dgm:chMax val="0"/>
          <dgm:chPref val="0"/>
        </dgm:presLayoutVars>
      </dgm:prSet>
      <dgm:spPr/>
    </dgm:pt>
    <dgm:pt modelId="{10930861-2FF5-48BE-A155-2B9C908756B2}" type="pres">
      <dgm:prSet presAssocID="{88CAFF0A-B2C8-4E78-994E-55388F2F7CDF}" presName="sibTrans" presStyleCnt="0"/>
      <dgm:spPr/>
    </dgm:pt>
    <dgm:pt modelId="{BCC24EE2-A91B-4ADF-801D-9E753079D464}" type="pres">
      <dgm:prSet presAssocID="{2F7A545E-9496-4F7B-879E-A98B6209CD3A}" presName="compNode" presStyleCnt="0"/>
      <dgm:spPr/>
    </dgm:pt>
    <dgm:pt modelId="{E7E5FA91-EFB7-45DB-99A0-778AF56B7A1D}" type="pres">
      <dgm:prSet presAssocID="{2F7A545E-9496-4F7B-879E-A98B6209CD3A}" presName="bgRect" presStyleLbl="bgShp" presStyleIdx="4" presStyleCnt="7"/>
      <dgm:spPr/>
    </dgm:pt>
    <dgm:pt modelId="{56372482-A0A2-49FC-B9C7-EE7279EE3AEA}" type="pres">
      <dgm:prSet presAssocID="{2F7A545E-9496-4F7B-879E-A98B6209CD3A}" presName="iconRect" presStyleLbl="nod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77766FBD-4AA5-4A5B-87B3-1C28E1B77C0D}" type="pres">
      <dgm:prSet presAssocID="{2F7A545E-9496-4F7B-879E-A98B6209CD3A}" presName="spaceRect" presStyleCnt="0"/>
      <dgm:spPr/>
    </dgm:pt>
    <dgm:pt modelId="{E90EA693-5164-4444-BDED-871EFCBDCDD5}" type="pres">
      <dgm:prSet presAssocID="{2F7A545E-9496-4F7B-879E-A98B6209CD3A}" presName="parTx" presStyleLbl="revTx" presStyleIdx="4" presStyleCnt="7">
        <dgm:presLayoutVars>
          <dgm:chMax val="0"/>
          <dgm:chPref val="0"/>
        </dgm:presLayoutVars>
      </dgm:prSet>
      <dgm:spPr/>
    </dgm:pt>
    <dgm:pt modelId="{3AEBF3D6-722C-49F0-8F5B-A34EA1E7DBFA}" type="pres">
      <dgm:prSet presAssocID="{EAFF4392-69B2-4371-92F8-A64762C3FAEA}" presName="sibTrans" presStyleCnt="0"/>
      <dgm:spPr/>
    </dgm:pt>
    <dgm:pt modelId="{20F78475-9303-439C-A9A1-D546E0A5DBC9}" type="pres">
      <dgm:prSet presAssocID="{391FA876-F19E-4DA8-8B94-0D644227407F}" presName="compNode" presStyleCnt="0"/>
      <dgm:spPr/>
    </dgm:pt>
    <dgm:pt modelId="{ACBDA3BB-4572-4623-A5B2-B09482907DF8}" type="pres">
      <dgm:prSet presAssocID="{391FA876-F19E-4DA8-8B94-0D644227407F}" presName="bgRect" presStyleLbl="bgShp" presStyleIdx="5" presStyleCnt="7"/>
      <dgm:spPr/>
    </dgm:pt>
    <dgm:pt modelId="{7F7F8289-ECE0-4777-9657-E404789E9D69}" type="pres">
      <dgm:prSet presAssocID="{391FA876-F19E-4DA8-8B94-0D644227407F}" presName="iconRect" presStyleLbl="node1" presStyleIdx="5" presStyleCnt="7"/>
      <dgm:spPr/>
    </dgm:pt>
    <dgm:pt modelId="{2CE18DA3-99D1-4445-9228-F8375C1CC471}" type="pres">
      <dgm:prSet presAssocID="{391FA876-F19E-4DA8-8B94-0D644227407F}" presName="spaceRect" presStyleCnt="0"/>
      <dgm:spPr/>
    </dgm:pt>
    <dgm:pt modelId="{E33E0204-7AB1-4881-877B-D12336D20602}" type="pres">
      <dgm:prSet presAssocID="{391FA876-F19E-4DA8-8B94-0D644227407F}" presName="parTx" presStyleLbl="revTx" presStyleIdx="5" presStyleCnt="7">
        <dgm:presLayoutVars>
          <dgm:chMax val="0"/>
          <dgm:chPref val="0"/>
        </dgm:presLayoutVars>
      </dgm:prSet>
      <dgm:spPr/>
    </dgm:pt>
    <dgm:pt modelId="{F383F0EF-E60C-4E2A-9A27-7D025B579455}" type="pres">
      <dgm:prSet presAssocID="{C8AC8F38-7280-4E1D-B7C8-FCA8F21B9A02}" presName="sibTrans" presStyleCnt="0"/>
      <dgm:spPr/>
    </dgm:pt>
    <dgm:pt modelId="{EB88F26E-FA2A-4956-AE10-BC8D7D7EB6C4}" type="pres">
      <dgm:prSet presAssocID="{20C3410E-28F7-4409-AACF-361ECCBCAFE2}" presName="compNode" presStyleCnt="0"/>
      <dgm:spPr/>
    </dgm:pt>
    <dgm:pt modelId="{8E50AAA3-43D7-44B4-B140-D938072F4F71}" type="pres">
      <dgm:prSet presAssocID="{20C3410E-28F7-4409-AACF-361ECCBCAFE2}" presName="bgRect" presStyleLbl="bgShp" presStyleIdx="6" presStyleCnt="7" custLinFactNeighborY="504"/>
      <dgm:spPr/>
    </dgm:pt>
    <dgm:pt modelId="{AFC84A8A-9906-467C-B84A-57D89C3878E4}" type="pres">
      <dgm:prSet presAssocID="{20C3410E-28F7-4409-AACF-361ECCBCAFE2}" presName="iconRect" presStyleLbl="nod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F20043B-FC53-4FA8-ACB8-5A21B04EB627}" type="pres">
      <dgm:prSet presAssocID="{20C3410E-28F7-4409-AACF-361ECCBCAFE2}" presName="spaceRect" presStyleCnt="0"/>
      <dgm:spPr/>
    </dgm:pt>
    <dgm:pt modelId="{3911ED71-277C-4C22-820D-00E8B4DDC6F8}" type="pres">
      <dgm:prSet presAssocID="{20C3410E-28F7-4409-AACF-361ECCBCAFE2}" presName="parTx" presStyleLbl="revTx" presStyleIdx="6" presStyleCnt="7" custScaleX="103402">
        <dgm:presLayoutVars>
          <dgm:chMax val="0"/>
          <dgm:chPref val="0"/>
        </dgm:presLayoutVars>
      </dgm:prSet>
      <dgm:spPr/>
    </dgm:pt>
  </dgm:ptLst>
  <dgm:cxnLst>
    <dgm:cxn modelId="{04F9520A-5A77-4B87-8F56-09AEEAA4DAE5}" type="presOf" srcId="{10A08154-8C3C-41FC-8405-74FE4E2D40BA}" destId="{D166D585-27D0-4044-A258-E3E01D43A05B}" srcOrd="0" destOrd="0" presId="urn:microsoft.com/office/officeart/2018/2/layout/IconVerticalSolidList"/>
    <dgm:cxn modelId="{B4948322-8083-46A7-89B8-8015A74A4B4E}" type="presOf" srcId="{2F7A545E-9496-4F7B-879E-A98B6209CD3A}" destId="{E90EA693-5164-4444-BDED-871EFCBDCDD5}" srcOrd="0" destOrd="0" presId="urn:microsoft.com/office/officeart/2018/2/layout/IconVerticalSolidList"/>
    <dgm:cxn modelId="{E888DE2E-A783-4918-87E9-017346F31EEB}" type="presOf" srcId="{391FA876-F19E-4DA8-8B94-0D644227407F}" destId="{E33E0204-7AB1-4881-877B-D12336D20602}" srcOrd="0" destOrd="0" presId="urn:microsoft.com/office/officeart/2018/2/layout/IconVerticalSolidList"/>
    <dgm:cxn modelId="{BFE7CD32-EAF4-4743-AB19-1DA202D63B92}" type="presOf" srcId="{E32D3946-3898-4164-AF92-690B1981A1A3}" destId="{4B0FD950-D0B6-4974-9842-18DC0E989997}" srcOrd="0" destOrd="0" presId="urn:microsoft.com/office/officeart/2018/2/layout/IconVerticalSolidList"/>
    <dgm:cxn modelId="{3BC6C862-56A7-4A69-8EE1-5ED564918D0F}" type="presOf" srcId="{BDC525D6-9322-4914-895B-E7B9936E09A4}" destId="{0D8ADB87-61AC-401E-BCD9-399D867A25AF}" srcOrd="0" destOrd="0" presId="urn:microsoft.com/office/officeart/2018/2/layout/IconVerticalSolidList"/>
    <dgm:cxn modelId="{EC943D4B-E6D8-4F5A-969D-BFC65952F239}" srcId="{E32D3946-3898-4164-AF92-690B1981A1A3}" destId="{391FA876-F19E-4DA8-8B94-0D644227407F}" srcOrd="5" destOrd="0" parTransId="{D4002D3C-3120-4D22-A607-9B5DE00032E7}" sibTransId="{C8AC8F38-7280-4E1D-B7C8-FCA8F21B9A02}"/>
    <dgm:cxn modelId="{BAE98B55-0C41-4EB2-A03E-4A661798305C}" type="presOf" srcId="{4470EB4B-7751-44EA-A172-9E00D3DE95A4}" destId="{3293FF52-88C8-4E2E-ACA5-EC9E52D967AC}" srcOrd="0" destOrd="0" presId="urn:microsoft.com/office/officeart/2018/2/layout/IconVerticalSolidList"/>
    <dgm:cxn modelId="{D6486B7A-84D0-4E0F-8AE6-D0777359A99C}" srcId="{E32D3946-3898-4164-AF92-690B1981A1A3}" destId="{4470EB4B-7751-44EA-A172-9E00D3DE95A4}" srcOrd="3" destOrd="0" parTransId="{1CC8BCEF-23BE-4B79-A3D2-E58649F2095B}" sibTransId="{88CAFF0A-B2C8-4E78-994E-55388F2F7CDF}"/>
    <dgm:cxn modelId="{FC37128A-FCFA-4DC9-9F7A-24ECC5790854}" srcId="{E32D3946-3898-4164-AF92-690B1981A1A3}" destId="{120E1890-2238-402B-A5CB-7BA15C154577}" srcOrd="2" destOrd="0" parTransId="{5961CF17-6940-4662-B3EB-12D9D5B6A822}" sibTransId="{AB58AA87-C11B-49FA-8D04-D15100158C15}"/>
    <dgm:cxn modelId="{8A0B2FB8-768A-4711-9FB8-204276AA821F}" srcId="{E32D3946-3898-4164-AF92-690B1981A1A3}" destId="{BDC525D6-9322-4914-895B-E7B9936E09A4}" srcOrd="0" destOrd="0" parTransId="{A9FBCAC0-A355-45AB-92B6-C64E0F0E81E7}" sibTransId="{0ADA8C72-5D76-4FFF-BF18-44A905BB2452}"/>
    <dgm:cxn modelId="{D70272C3-FB74-4047-8CB6-423CD823D3E0}" srcId="{E32D3946-3898-4164-AF92-690B1981A1A3}" destId="{20C3410E-28F7-4409-AACF-361ECCBCAFE2}" srcOrd="6" destOrd="0" parTransId="{6611EF2C-B632-4CD6-B3DA-90F0C09D82F7}" sibTransId="{8FF71AFD-76E2-4519-A438-24CF781ACFBB}"/>
    <dgm:cxn modelId="{801CC1CA-EACE-4BED-A830-EF4D89A40AD4}" srcId="{E32D3946-3898-4164-AF92-690B1981A1A3}" destId="{10A08154-8C3C-41FC-8405-74FE4E2D40BA}" srcOrd="1" destOrd="0" parTransId="{6DA64EE7-6622-40EE-A853-88C9260B0CB2}" sibTransId="{3E93A8D9-6936-424A-BB62-7ECDF3F115CD}"/>
    <dgm:cxn modelId="{984ECECE-B2EE-4E1F-B8D8-C12CE121259C}" type="presOf" srcId="{120E1890-2238-402B-A5CB-7BA15C154577}" destId="{500B36F4-0E5B-4727-8AC1-5B8DD6357992}" srcOrd="0" destOrd="0" presId="urn:microsoft.com/office/officeart/2018/2/layout/IconVerticalSolidList"/>
    <dgm:cxn modelId="{D6B664DD-BD2B-4930-9833-14F4C6C8CD0A}" srcId="{E32D3946-3898-4164-AF92-690B1981A1A3}" destId="{2F7A545E-9496-4F7B-879E-A98B6209CD3A}" srcOrd="4" destOrd="0" parTransId="{36B48DF5-224C-4135-B199-E62F019EABED}" sibTransId="{EAFF4392-69B2-4371-92F8-A64762C3FAEA}"/>
    <dgm:cxn modelId="{39F63BF8-0221-4F7B-9292-1E4C0173FB88}" type="presOf" srcId="{20C3410E-28F7-4409-AACF-361ECCBCAFE2}" destId="{3911ED71-277C-4C22-820D-00E8B4DDC6F8}" srcOrd="0" destOrd="0" presId="urn:microsoft.com/office/officeart/2018/2/layout/IconVerticalSolidList"/>
    <dgm:cxn modelId="{3D3D4743-4B29-4E54-BED5-293C8795812B}" type="presParOf" srcId="{4B0FD950-D0B6-4974-9842-18DC0E989997}" destId="{B02E5402-66A4-44A8-AFCD-FA5EE5518D4B}" srcOrd="0" destOrd="0" presId="urn:microsoft.com/office/officeart/2018/2/layout/IconVerticalSolidList"/>
    <dgm:cxn modelId="{B420EA84-AB14-4789-AD3B-B43974A8097C}" type="presParOf" srcId="{B02E5402-66A4-44A8-AFCD-FA5EE5518D4B}" destId="{61BE485A-E68F-41EC-AAF1-B2FF1E2EB066}" srcOrd="0" destOrd="0" presId="urn:microsoft.com/office/officeart/2018/2/layout/IconVerticalSolidList"/>
    <dgm:cxn modelId="{E08A33BE-149F-4C2C-A6DE-E75ED276715C}" type="presParOf" srcId="{B02E5402-66A4-44A8-AFCD-FA5EE5518D4B}" destId="{130D597D-8702-4D09-805E-377C73F9B25F}" srcOrd="1" destOrd="0" presId="urn:microsoft.com/office/officeart/2018/2/layout/IconVerticalSolidList"/>
    <dgm:cxn modelId="{2C9A8256-F51E-47DC-87A3-B5B6A55867D5}" type="presParOf" srcId="{B02E5402-66A4-44A8-AFCD-FA5EE5518D4B}" destId="{B0F7B8BD-F1E9-41C7-A74A-9C5701738BC6}" srcOrd="2" destOrd="0" presId="urn:microsoft.com/office/officeart/2018/2/layout/IconVerticalSolidList"/>
    <dgm:cxn modelId="{6DEBA6A3-F85D-4C07-B5AA-E11FE49501AA}" type="presParOf" srcId="{B02E5402-66A4-44A8-AFCD-FA5EE5518D4B}" destId="{0D8ADB87-61AC-401E-BCD9-399D867A25AF}" srcOrd="3" destOrd="0" presId="urn:microsoft.com/office/officeart/2018/2/layout/IconVerticalSolidList"/>
    <dgm:cxn modelId="{279609CE-F447-4306-B66F-3C7250990F6C}" type="presParOf" srcId="{4B0FD950-D0B6-4974-9842-18DC0E989997}" destId="{3B9F2B88-3150-4A3B-AE59-E04DBD60D510}" srcOrd="1" destOrd="0" presId="urn:microsoft.com/office/officeart/2018/2/layout/IconVerticalSolidList"/>
    <dgm:cxn modelId="{762DA79A-B6C7-4CB2-BC9F-627D0A9F7B62}" type="presParOf" srcId="{4B0FD950-D0B6-4974-9842-18DC0E989997}" destId="{1D46C072-03A3-4959-8A46-584DE576425C}" srcOrd="2" destOrd="0" presId="urn:microsoft.com/office/officeart/2018/2/layout/IconVerticalSolidList"/>
    <dgm:cxn modelId="{B5E4D9C0-F56E-4C1E-A1E2-0EBBABA2B50F}" type="presParOf" srcId="{1D46C072-03A3-4959-8A46-584DE576425C}" destId="{C4253554-0CE8-43D3-BADB-A031DE693F5B}" srcOrd="0" destOrd="0" presId="urn:microsoft.com/office/officeart/2018/2/layout/IconVerticalSolidList"/>
    <dgm:cxn modelId="{9FA57F77-AD20-4AB3-8A12-76971F49928F}" type="presParOf" srcId="{1D46C072-03A3-4959-8A46-584DE576425C}" destId="{B64D1DE5-CC06-44FE-B04D-D2726A70A1FC}" srcOrd="1" destOrd="0" presId="urn:microsoft.com/office/officeart/2018/2/layout/IconVerticalSolidList"/>
    <dgm:cxn modelId="{7288CA33-87F8-45C0-BCC8-4DC233D75867}" type="presParOf" srcId="{1D46C072-03A3-4959-8A46-584DE576425C}" destId="{E6B6008A-A96A-4807-899E-A450D5393C7F}" srcOrd="2" destOrd="0" presId="urn:microsoft.com/office/officeart/2018/2/layout/IconVerticalSolidList"/>
    <dgm:cxn modelId="{6F20C89A-1E05-48CD-83D3-29369EF759E1}" type="presParOf" srcId="{1D46C072-03A3-4959-8A46-584DE576425C}" destId="{D166D585-27D0-4044-A258-E3E01D43A05B}" srcOrd="3" destOrd="0" presId="urn:microsoft.com/office/officeart/2018/2/layout/IconVerticalSolidList"/>
    <dgm:cxn modelId="{5E51749E-4B65-4431-BEE8-4972D94B834E}" type="presParOf" srcId="{4B0FD950-D0B6-4974-9842-18DC0E989997}" destId="{FB998C98-C930-484A-9AEB-569C9FE8F182}" srcOrd="3" destOrd="0" presId="urn:microsoft.com/office/officeart/2018/2/layout/IconVerticalSolidList"/>
    <dgm:cxn modelId="{30D14449-05E3-4E88-984F-F51992D4CB07}" type="presParOf" srcId="{4B0FD950-D0B6-4974-9842-18DC0E989997}" destId="{6E4407CE-6441-47B1-B9A7-641111AAD124}" srcOrd="4" destOrd="0" presId="urn:microsoft.com/office/officeart/2018/2/layout/IconVerticalSolidList"/>
    <dgm:cxn modelId="{9D1046B6-6360-4996-8D43-D6F2E46EB39F}" type="presParOf" srcId="{6E4407CE-6441-47B1-B9A7-641111AAD124}" destId="{85D5CE06-E264-4294-BFB4-6BA49C9BAF19}" srcOrd="0" destOrd="0" presId="urn:microsoft.com/office/officeart/2018/2/layout/IconVerticalSolidList"/>
    <dgm:cxn modelId="{64EF5A1A-9698-4093-8639-39C169189298}" type="presParOf" srcId="{6E4407CE-6441-47B1-B9A7-641111AAD124}" destId="{8A51EACB-247F-47C8-A31A-FB6A1C4D0E78}" srcOrd="1" destOrd="0" presId="urn:microsoft.com/office/officeart/2018/2/layout/IconVerticalSolidList"/>
    <dgm:cxn modelId="{30B8353E-1DBC-499E-BF70-0D2AD4B5F2F3}" type="presParOf" srcId="{6E4407CE-6441-47B1-B9A7-641111AAD124}" destId="{3DDAF726-102B-40DE-A655-9870613E26A5}" srcOrd="2" destOrd="0" presId="urn:microsoft.com/office/officeart/2018/2/layout/IconVerticalSolidList"/>
    <dgm:cxn modelId="{01D50658-AE18-4D51-A4DC-6446D8B36132}" type="presParOf" srcId="{6E4407CE-6441-47B1-B9A7-641111AAD124}" destId="{500B36F4-0E5B-4727-8AC1-5B8DD6357992}" srcOrd="3" destOrd="0" presId="urn:microsoft.com/office/officeart/2018/2/layout/IconVerticalSolidList"/>
    <dgm:cxn modelId="{AEDA876C-5701-4498-A837-2676855DB0FA}" type="presParOf" srcId="{4B0FD950-D0B6-4974-9842-18DC0E989997}" destId="{0EEB2BA1-98FE-4815-AE10-FED21BFC65FA}" srcOrd="5" destOrd="0" presId="urn:microsoft.com/office/officeart/2018/2/layout/IconVerticalSolidList"/>
    <dgm:cxn modelId="{C5C08072-ED3A-484A-81F9-EFED9BC80F9F}" type="presParOf" srcId="{4B0FD950-D0B6-4974-9842-18DC0E989997}" destId="{86939358-0D6B-4C51-B5F5-10C4AE115CE4}" srcOrd="6" destOrd="0" presId="urn:microsoft.com/office/officeart/2018/2/layout/IconVerticalSolidList"/>
    <dgm:cxn modelId="{79436CA9-35DC-4B6A-ADCD-FAEEE74499D6}" type="presParOf" srcId="{86939358-0D6B-4C51-B5F5-10C4AE115CE4}" destId="{5D369B9F-E05A-4E75-9606-698EB4F5CE33}" srcOrd="0" destOrd="0" presId="urn:microsoft.com/office/officeart/2018/2/layout/IconVerticalSolidList"/>
    <dgm:cxn modelId="{CB339B4E-5E0C-40D9-8F09-28D56EA8277A}" type="presParOf" srcId="{86939358-0D6B-4C51-B5F5-10C4AE115CE4}" destId="{4A4078A1-EAEE-4062-85DC-0C6156D9D5A6}" srcOrd="1" destOrd="0" presId="urn:microsoft.com/office/officeart/2018/2/layout/IconVerticalSolidList"/>
    <dgm:cxn modelId="{D1C9EB60-AED2-42A0-8BAF-0ABE747AA7B5}" type="presParOf" srcId="{86939358-0D6B-4C51-B5F5-10C4AE115CE4}" destId="{E18E02A1-6463-4A45-91AE-15DC00274DAA}" srcOrd="2" destOrd="0" presId="urn:microsoft.com/office/officeart/2018/2/layout/IconVerticalSolidList"/>
    <dgm:cxn modelId="{277A57DF-6678-4CFD-9C4C-FE6F2EAB8FD6}" type="presParOf" srcId="{86939358-0D6B-4C51-B5F5-10C4AE115CE4}" destId="{3293FF52-88C8-4E2E-ACA5-EC9E52D967AC}" srcOrd="3" destOrd="0" presId="urn:microsoft.com/office/officeart/2018/2/layout/IconVerticalSolidList"/>
    <dgm:cxn modelId="{869D7DB0-D1DD-4D94-8152-7E8466893018}" type="presParOf" srcId="{4B0FD950-D0B6-4974-9842-18DC0E989997}" destId="{10930861-2FF5-48BE-A155-2B9C908756B2}" srcOrd="7" destOrd="0" presId="urn:microsoft.com/office/officeart/2018/2/layout/IconVerticalSolidList"/>
    <dgm:cxn modelId="{2A74A77F-E3F0-41EB-8FE7-D46F4DBAAB6C}" type="presParOf" srcId="{4B0FD950-D0B6-4974-9842-18DC0E989997}" destId="{BCC24EE2-A91B-4ADF-801D-9E753079D464}" srcOrd="8" destOrd="0" presId="urn:microsoft.com/office/officeart/2018/2/layout/IconVerticalSolidList"/>
    <dgm:cxn modelId="{11AD58BB-42C6-4313-8EC1-3B64D36A2813}" type="presParOf" srcId="{BCC24EE2-A91B-4ADF-801D-9E753079D464}" destId="{E7E5FA91-EFB7-45DB-99A0-778AF56B7A1D}" srcOrd="0" destOrd="0" presId="urn:microsoft.com/office/officeart/2018/2/layout/IconVerticalSolidList"/>
    <dgm:cxn modelId="{C83975CB-23EF-42B2-8FC8-7FF3D395A099}" type="presParOf" srcId="{BCC24EE2-A91B-4ADF-801D-9E753079D464}" destId="{56372482-A0A2-49FC-B9C7-EE7279EE3AEA}" srcOrd="1" destOrd="0" presId="urn:microsoft.com/office/officeart/2018/2/layout/IconVerticalSolidList"/>
    <dgm:cxn modelId="{D8E58A70-38D3-4B9A-8DBC-A2D2C4AB416E}" type="presParOf" srcId="{BCC24EE2-A91B-4ADF-801D-9E753079D464}" destId="{77766FBD-4AA5-4A5B-87B3-1C28E1B77C0D}" srcOrd="2" destOrd="0" presId="urn:microsoft.com/office/officeart/2018/2/layout/IconVerticalSolidList"/>
    <dgm:cxn modelId="{8952A5D3-6FA3-46F2-9E3B-EE60FCFA735B}" type="presParOf" srcId="{BCC24EE2-A91B-4ADF-801D-9E753079D464}" destId="{E90EA693-5164-4444-BDED-871EFCBDCDD5}" srcOrd="3" destOrd="0" presId="urn:microsoft.com/office/officeart/2018/2/layout/IconVerticalSolidList"/>
    <dgm:cxn modelId="{6085FD4D-4123-45C3-B9A9-E611219A66A0}" type="presParOf" srcId="{4B0FD950-D0B6-4974-9842-18DC0E989997}" destId="{3AEBF3D6-722C-49F0-8F5B-A34EA1E7DBFA}" srcOrd="9" destOrd="0" presId="urn:microsoft.com/office/officeart/2018/2/layout/IconVerticalSolidList"/>
    <dgm:cxn modelId="{6990AE54-EDE4-40BA-93BD-1D7A64F863E8}" type="presParOf" srcId="{4B0FD950-D0B6-4974-9842-18DC0E989997}" destId="{20F78475-9303-439C-A9A1-D546E0A5DBC9}" srcOrd="10" destOrd="0" presId="urn:microsoft.com/office/officeart/2018/2/layout/IconVerticalSolidList"/>
    <dgm:cxn modelId="{28A147E9-ACEE-43BD-9C14-5B3DFBCC11C2}" type="presParOf" srcId="{20F78475-9303-439C-A9A1-D546E0A5DBC9}" destId="{ACBDA3BB-4572-4623-A5B2-B09482907DF8}" srcOrd="0" destOrd="0" presId="urn:microsoft.com/office/officeart/2018/2/layout/IconVerticalSolidList"/>
    <dgm:cxn modelId="{18BDA298-5F6E-4DFA-8313-756F4D2B7A69}" type="presParOf" srcId="{20F78475-9303-439C-A9A1-D546E0A5DBC9}" destId="{7F7F8289-ECE0-4777-9657-E404789E9D69}" srcOrd="1" destOrd="0" presId="urn:microsoft.com/office/officeart/2018/2/layout/IconVerticalSolidList"/>
    <dgm:cxn modelId="{6A8230BA-89DA-4F68-8EC7-6FA1D3C36D13}" type="presParOf" srcId="{20F78475-9303-439C-A9A1-D546E0A5DBC9}" destId="{2CE18DA3-99D1-4445-9228-F8375C1CC471}" srcOrd="2" destOrd="0" presId="urn:microsoft.com/office/officeart/2018/2/layout/IconVerticalSolidList"/>
    <dgm:cxn modelId="{2C250225-BCD2-4697-BA2D-46B1D5CFBE2F}" type="presParOf" srcId="{20F78475-9303-439C-A9A1-D546E0A5DBC9}" destId="{E33E0204-7AB1-4881-877B-D12336D20602}" srcOrd="3" destOrd="0" presId="urn:microsoft.com/office/officeart/2018/2/layout/IconVerticalSolidList"/>
    <dgm:cxn modelId="{33001AC7-3119-4498-B1A3-9B81C5E0BB7D}" type="presParOf" srcId="{4B0FD950-D0B6-4974-9842-18DC0E989997}" destId="{F383F0EF-E60C-4E2A-9A27-7D025B579455}" srcOrd="11" destOrd="0" presId="urn:microsoft.com/office/officeart/2018/2/layout/IconVerticalSolidList"/>
    <dgm:cxn modelId="{23B27F98-0D58-4272-9D23-2BBE1D5E707E}" type="presParOf" srcId="{4B0FD950-D0B6-4974-9842-18DC0E989997}" destId="{EB88F26E-FA2A-4956-AE10-BC8D7D7EB6C4}" srcOrd="12" destOrd="0" presId="urn:microsoft.com/office/officeart/2018/2/layout/IconVerticalSolidList"/>
    <dgm:cxn modelId="{9D78D33C-39E1-49D3-8C62-0AD03EE1EB7C}" type="presParOf" srcId="{EB88F26E-FA2A-4956-AE10-BC8D7D7EB6C4}" destId="{8E50AAA3-43D7-44B4-B140-D938072F4F71}" srcOrd="0" destOrd="0" presId="urn:microsoft.com/office/officeart/2018/2/layout/IconVerticalSolidList"/>
    <dgm:cxn modelId="{97D5D273-1FD1-4E8F-B2DB-AF726BE6DD3B}" type="presParOf" srcId="{EB88F26E-FA2A-4956-AE10-BC8D7D7EB6C4}" destId="{AFC84A8A-9906-467C-B84A-57D89C3878E4}" srcOrd="1" destOrd="0" presId="urn:microsoft.com/office/officeart/2018/2/layout/IconVerticalSolidList"/>
    <dgm:cxn modelId="{305F2D82-731E-4AC1-9E72-9A8EF3B0F2A6}" type="presParOf" srcId="{EB88F26E-FA2A-4956-AE10-BC8D7D7EB6C4}" destId="{4F20043B-FC53-4FA8-ACB8-5A21B04EB627}" srcOrd="2" destOrd="0" presId="urn:microsoft.com/office/officeart/2018/2/layout/IconVerticalSolidList"/>
    <dgm:cxn modelId="{3CC01EEC-FBA8-47A1-9011-B1994ED9E57F}" type="presParOf" srcId="{EB88F26E-FA2A-4956-AE10-BC8D7D7EB6C4}" destId="{3911ED71-277C-4C22-820D-00E8B4DDC6F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BE485A-E68F-41EC-AAF1-B2FF1E2EB066}">
      <dsp:nvSpPr>
        <dsp:cNvPr id="0" name=""/>
        <dsp:cNvSpPr/>
      </dsp:nvSpPr>
      <dsp:spPr>
        <a:xfrm>
          <a:off x="0" y="3828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0D597D-8702-4D09-805E-377C73F9B25F}">
      <dsp:nvSpPr>
        <dsp:cNvPr id="0" name=""/>
        <dsp:cNvSpPr/>
      </dsp:nvSpPr>
      <dsp:spPr>
        <a:xfrm>
          <a:off x="137920" y="102916"/>
          <a:ext cx="250764" cy="2507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ADB87-61AC-401E-BCD9-399D867A25AF}">
      <dsp:nvSpPr>
        <dsp:cNvPr id="0" name=""/>
        <dsp:cNvSpPr/>
      </dsp:nvSpPr>
      <dsp:spPr>
        <a:xfrm>
          <a:off x="526604" y="331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State Aid Increase* 			    $5,314,500</a:t>
          </a:r>
        </a:p>
      </dsp:txBody>
      <dsp:txXfrm>
        <a:off x="526604" y="331"/>
        <a:ext cx="5476410" cy="455934"/>
      </dsp:txXfrm>
    </dsp:sp>
    <dsp:sp modelId="{85D5CE06-E264-4294-BFB4-6BA49C9BAF19}">
      <dsp:nvSpPr>
        <dsp:cNvPr id="0" name=""/>
        <dsp:cNvSpPr/>
      </dsp:nvSpPr>
      <dsp:spPr>
        <a:xfrm>
          <a:off x="0" y="570249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51EACB-247F-47C8-A31A-FB6A1C4D0E78}">
      <dsp:nvSpPr>
        <dsp:cNvPr id="0" name=""/>
        <dsp:cNvSpPr/>
      </dsp:nvSpPr>
      <dsp:spPr>
        <a:xfrm>
          <a:off x="137920" y="672835"/>
          <a:ext cx="250764" cy="2507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B36F4-0E5B-4727-8AC1-5B8DD6357992}">
      <dsp:nvSpPr>
        <dsp:cNvPr id="0" name=""/>
        <dsp:cNvSpPr/>
      </dsp:nvSpPr>
      <dsp:spPr>
        <a:xfrm>
          <a:off x="526604" y="570249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Tax Levy Increase (Not Maximum)	    $8,200,000</a:t>
          </a:r>
        </a:p>
      </dsp:txBody>
      <dsp:txXfrm>
        <a:off x="526604" y="570249"/>
        <a:ext cx="5476410" cy="455934"/>
      </dsp:txXfrm>
    </dsp:sp>
    <dsp:sp modelId="{DFF9486E-9518-4C35-BADB-F778A498A264}">
      <dsp:nvSpPr>
        <dsp:cNvPr id="0" name=""/>
        <dsp:cNvSpPr/>
      </dsp:nvSpPr>
      <dsp:spPr>
        <a:xfrm>
          <a:off x="0" y="1140168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FC1B2-C266-40EF-B724-501068DB20DC}">
      <dsp:nvSpPr>
        <dsp:cNvPr id="0" name=""/>
        <dsp:cNvSpPr/>
      </dsp:nvSpPr>
      <dsp:spPr>
        <a:xfrm>
          <a:off x="137920" y="1242753"/>
          <a:ext cx="250764" cy="250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155D2-362E-435B-8115-D04FC61F502E}">
      <dsp:nvSpPr>
        <dsp:cNvPr id="0" name=""/>
        <dsp:cNvSpPr/>
      </dsp:nvSpPr>
      <dsp:spPr>
        <a:xfrm>
          <a:off x="526604" y="1140168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Additional Medicaid Reimbursements             $   650,000</a:t>
          </a:r>
        </a:p>
      </dsp:txBody>
      <dsp:txXfrm>
        <a:off x="526604" y="1140168"/>
        <a:ext cx="5476410" cy="455934"/>
      </dsp:txXfrm>
    </dsp:sp>
    <dsp:sp modelId="{5D369B9F-E05A-4E75-9606-698EB4F5CE33}">
      <dsp:nvSpPr>
        <dsp:cNvPr id="0" name=""/>
        <dsp:cNvSpPr/>
      </dsp:nvSpPr>
      <dsp:spPr>
        <a:xfrm>
          <a:off x="0" y="1710086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4078A1-EAEE-4062-85DC-0C6156D9D5A6}">
      <dsp:nvSpPr>
        <dsp:cNvPr id="0" name=""/>
        <dsp:cNvSpPr/>
      </dsp:nvSpPr>
      <dsp:spPr>
        <a:xfrm>
          <a:off x="137920" y="1812671"/>
          <a:ext cx="250764" cy="250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3FF52-88C8-4E2E-ACA5-EC9E52D967AC}">
      <dsp:nvSpPr>
        <dsp:cNvPr id="0" name=""/>
        <dsp:cNvSpPr/>
      </dsp:nvSpPr>
      <dsp:spPr>
        <a:xfrm>
          <a:off x="526604" y="1710086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Decrease in Interest &amp; PILOT Income            </a:t>
          </a:r>
          <a:r>
            <a:rPr lang="en-US" sz="1700" kern="1200" dirty="0">
              <a:solidFill>
                <a:srgbClr val="853E3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($1,050,000)</a:t>
          </a:r>
        </a:p>
      </dsp:txBody>
      <dsp:txXfrm>
        <a:off x="526604" y="1710086"/>
        <a:ext cx="5476410" cy="455934"/>
      </dsp:txXfrm>
    </dsp:sp>
    <dsp:sp modelId="{E7E5FA91-EFB7-45DB-99A0-778AF56B7A1D}">
      <dsp:nvSpPr>
        <dsp:cNvPr id="0" name=""/>
        <dsp:cNvSpPr/>
      </dsp:nvSpPr>
      <dsp:spPr>
        <a:xfrm>
          <a:off x="0" y="2280005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372482-A0A2-49FC-B9C7-EE7279EE3AEA}">
      <dsp:nvSpPr>
        <dsp:cNvPr id="0" name=""/>
        <dsp:cNvSpPr/>
      </dsp:nvSpPr>
      <dsp:spPr>
        <a:xfrm>
          <a:off x="137920" y="2382590"/>
          <a:ext cx="250764" cy="2507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EA693-5164-4444-BDED-871EFCBDCDD5}">
      <dsp:nvSpPr>
        <dsp:cNvPr id="0" name=""/>
        <dsp:cNvSpPr/>
      </dsp:nvSpPr>
      <dsp:spPr>
        <a:xfrm>
          <a:off x="526604" y="2280005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Reduction in PILOT Income                           </a:t>
          </a:r>
          <a:r>
            <a:rPr lang="en-US" sz="1700" kern="1200" dirty="0">
              <a:solidFill>
                <a:srgbClr val="853E3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700" u="none" kern="1200" dirty="0">
              <a:solidFill>
                <a:srgbClr val="853E37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$   700,000)</a:t>
          </a:r>
        </a:p>
      </dsp:txBody>
      <dsp:txXfrm>
        <a:off x="526604" y="2280005"/>
        <a:ext cx="5476410" cy="455934"/>
      </dsp:txXfrm>
    </dsp:sp>
    <dsp:sp modelId="{ACBDA3BB-4572-4623-A5B2-B09482907DF8}">
      <dsp:nvSpPr>
        <dsp:cNvPr id="0" name=""/>
        <dsp:cNvSpPr/>
      </dsp:nvSpPr>
      <dsp:spPr>
        <a:xfrm>
          <a:off x="0" y="2849923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F8289-ECE0-4777-9657-E404789E9D69}">
      <dsp:nvSpPr>
        <dsp:cNvPr id="0" name=""/>
        <dsp:cNvSpPr/>
      </dsp:nvSpPr>
      <dsp:spPr>
        <a:xfrm>
          <a:off x="137920" y="2952508"/>
          <a:ext cx="250764" cy="2507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E0204-7AB1-4881-877B-D12336D20602}">
      <dsp:nvSpPr>
        <dsp:cNvPr id="0" name=""/>
        <dsp:cNvSpPr/>
      </dsp:nvSpPr>
      <dsp:spPr>
        <a:xfrm>
          <a:off x="526604" y="2849923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**Allocation of Reserves (Additional</a:t>
          </a:r>
          <a:r>
            <a:rPr lang="en-US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            </a:t>
          </a:r>
          <a:r>
            <a:rPr lang="en-US" sz="1700" u="sng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$5,546,000</a:t>
          </a:r>
        </a:p>
      </dsp:txBody>
      <dsp:txXfrm>
        <a:off x="526604" y="2849923"/>
        <a:ext cx="5476410" cy="455934"/>
      </dsp:txXfrm>
    </dsp:sp>
    <dsp:sp modelId="{8E50AAA3-43D7-44B4-B140-D938072F4F71}">
      <dsp:nvSpPr>
        <dsp:cNvPr id="0" name=""/>
        <dsp:cNvSpPr/>
      </dsp:nvSpPr>
      <dsp:spPr>
        <a:xfrm>
          <a:off x="0" y="3420173"/>
          <a:ext cx="6003015" cy="4559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C84A8A-9906-467C-B84A-57D89C3878E4}">
      <dsp:nvSpPr>
        <dsp:cNvPr id="0" name=""/>
        <dsp:cNvSpPr/>
      </dsp:nvSpPr>
      <dsp:spPr>
        <a:xfrm>
          <a:off x="137920" y="3522427"/>
          <a:ext cx="250764" cy="25076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1ED71-277C-4C22-820D-00E8B4DDC6F8}">
      <dsp:nvSpPr>
        <dsp:cNvPr id="0" name=""/>
        <dsp:cNvSpPr/>
      </dsp:nvSpPr>
      <dsp:spPr>
        <a:xfrm>
          <a:off x="526604" y="3419842"/>
          <a:ext cx="5476410" cy="45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53" tIns="48253" rIns="48253" bIns="4825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TOTAL REVENUE INCREASE	                 $17,960,500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604" y="3419842"/>
        <a:ext cx="5476410" cy="4559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3E92F-F212-4ABA-9EAF-FA84B7421D5E}">
      <dsp:nvSpPr>
        <dsp:cNvPr id="0" name=""/>
        <dsp:cNvSpPr/>
      </dsp:nvSpPr>
      <dsp:spPr>
        <a:xfrm>
          <a:off x="0" y="440789"/>
          <a:ext cx="5943601" cy="786240"/>
        </a:xfrm>
        <a:prstGeom prst="round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Current Year Tax Levy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381" y="479170"/>
        <a:ext cx="5866839" cy="709478"/>
      </dsp:txXfrm>
    </dsp:sp>
    <dsp:sp modelId="{7C561A6D-5967-4F92-B5D0-81CE47D95839}">
      <dsp:nvSpPr>
        <dsp:cNvPr id="0" name=""/>
        <dsp:cNvSpPr/>
      </dsp:nvSpPr>
      <dsp:spPr>
        <a:xfrm>
          <a:off x="0" y="1347989"/>
          <a:ext cx="5943601" cy="786240"/>
        </a:xfrm>
        <a:prstGeom prst="round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baseline="0" dirty="0">
              <a:latin typeface="Times New Roman" panose="02020603050405020304" pitchFamily="18" charset="0"/>
            </a:rPr>
            <a:t>Tax Base Growth Factor</a:t>
          </a:r>
          <a:endParaRPr lang="en-US" sz="3200" kern="1200" baseline="0" dirty="0">
            <a:latin typeface="Times New Roman" panose="02020603050405020304" pitchFamily="18" charset="0"/>
          </a:endParaRPr>
        </a:p>
      </dsp:txBody>
      <dsp:txXfrm>
        <a:off x="38381" y="1386370"/>
        <a:ext cx="5866839" cy="709478"/>
      </dsp:txXfrm>
    </dsp:sp>
    <dsp:sp modelId="{FC77A9BE-15BF-4C9F-B174-1E473B17BCC0}">
      <dsp:nvSpPr>
        <dsp:cNvPr id="0" name=""/>
        <dsp:cNvSpPr/>
      </dsp:nvSpPr>
      <dsp:spPr>
        <a:xfrm>
          <a:off x="0" y="2255189"/>
          <a:ext cx="5943601" cy="786240"/>
        </a:xfrm>
        <a:prstGeom prst="round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CPI (Inflation)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381" y="2293570"/>
        <a:ext cx="5866839" cy="709478"/>
      </dsp:txXfrm>
    </dsp:sp>
    <dsp:sp modelId="{6AA8E6DA-3D3A-4A53-91A9-BE20A0E70508}">
      <dsp:nvSpPr>
        <dsp:cNvPr id="0" name=""/>
        <dsp:cNvSpPr/>
      </dsp:nvSpPr>
      <dsp:spPr>
        <a:xfrm>
          <a:off x="0" y="3162389"/>
          <a:ext cx="5943601" cy="786240"/>
        </a:xfrm>
        <a:prstGeom prst="round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PILOT Payments 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381" y="3200770"/>
        <a:ext cx="5866839" cy="709478"/>
      </dsp:txXfrm>
    </dsp:sp>
    <dsp:sp modelId="{B9DFD113-51D6-4B6B-AE98-8A3E281DD9F0}">
      <dsp:nvSpPr>
        <dsp:cNvPr id="0" name=""/>
        <dsp:cNvSpPr/>
      </dsp:nvSpPr>
      <dsp:spPr>
        <a:xfrm>
          <a:off x="0" y="4069589"/>
          <a:ext cx="5943601" cy="786240"/>
        </a:xfrm>
        <a:prstGeom prst="round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Exclusions</a:t>
          </a: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Capital &amp; Retirement</a:t>
          </a:r>
        </a:p>
      </dsp:txBody>
      <dsp:txXfrm>
        <a:off x="38381" y="4107970"/>
        <a:ext cx="5866839" cy="7094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BE485A-E68F-41EC-AAF1-B2FF1E2EB066}">
      <dsp:nvSpPr>
        <dsp:cNvPr id="0" name=""/>
        <dsp:cNvSpPr/>
      </dsp:nvSpPr>
      <dsp:spPr>
        <a:xfrm>
          <a:off x="-46067" y="9489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0D597D-8702-4D09-805E-377C73F9B25F}">
      <dsp:nvSpPr>
        <dsp:cNvPr id="0" name=""/>
        <dsp:cNvSpPr/>
      </dsp:nvSpPr>
      <dsp:spPr>
        <a:xfrm>
          <a:off x="91448" y="108287"/>
          <a:ext cx="250030" cy="2500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ADB87-61AC-401E-BCD9-399D867A25AF}">
      <dsp:nvSpPr>
        <dsp:cNvPr id="0" name=""/>
        <dsp:cNvSpPr/>
      </dsp:nvSpPr>
      <dsp:spPr>
        <a:xfrm>
          <a:off x="478995" y="6002"/>
          <a:ext cx="5476924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Salaries &amp; Benefits 			    $6,599,800  </a:t>
          </a:r>
        </a:p>
      </dsp:txBody>
      <dsp:txXfrm>
        <a:off x="478995" y="6002"/>
        <a:ext cx="5476924" cy="454600"/>
      </dsp:txXfrm>
    </dsp:sp>
    <dsp:sp modelId="{C4253554-0CE8-43D3-BADB-A031DE693F5B}">
      <dsp:nvSpPr>
        <dsp:cNvPr id="0" name=""/>
        <dsp:cNvSpPr/>
      </dsp:nvSpPr>
      <dsp:spPr>
        <a:xfrm>
          <a:off x="-46067" y="574253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4D1DE5-CC06-44FE-B04D-D2726A70A1FC}">
      <dsp:nvSpPr>
        <dsp:cNvPr id="0" name=""/>
        <dsp:cNvSpPr/>
      </dsp:nvSpPr>
      <dsp:spPr>
        <a:xfrm>
          <a:off x="91448" y="676538"/>
          <a:ext cx="250030" cy="250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6D585-27D0-4044-A258-E3E01D43A05B}">
      <dsp:nvSpPr>
        <dsp:cNvPr id="0" name=""/>
        <dsp:cNvSpPr/>
      </dsp:nvSpPr>
      <dsp:spPr>
        <a:xfrm>
          <a:off x="478995" y="574253"/>
          <a:ext cx="5476924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BOCES Leases &amp; Dietz Stadium                     $1,800,000</a:t>
          </a:r>
        </a:p>
      </dsp:txBody>
      <dsp:txXfrm>
        <a:off x="478995" y="574253"/>
        <a:ext cx="5476924" cy="454600"/>
      </dsp:txXfrm>
    </dsp:sp>
    <dsp:sp modelId="{85D5CE06-E264-4294-BFB4-6BA49C9BAF19}">
      <dsp:nvSpPr>
        <dsp:cNvPr id="0" name=""/>
        <dsp:cNvSpPr/>
      </dsp:nvSpPr>
      <dsp:spPr>
        <a:xfrm>
          <a:off x="-46067" y="1142503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51EACB-247F-47C8-A31A-FB6A1C4D0E78}">
      <dsp:nvSpPr>
        <dsp:cNvPr id="0" name=""/>
        <dsp:cNvSpPr/>
      </dsp:nvSpPr>
      <dsp:spPr>
        <a:xfrm>
          <a:off x="91448" y="1244788"/>
          <a:ext cx="250030" cy="2500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B36F4-0E5B-4727-8AC1-5B8DD6357992}">
      <dsp:nvSpPr>
        <dsp:cNvPr id="0" name=""/>
        <dsp:cNvSpPr/>
      </dsp:nvSpPr>
      <dsp:spPr>
        <a:xfrm>
          <a:off x="478995" y="1142503"/>
          <a:ext cx="5476924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Debt Service				    $3,191,600</a:t>
          </a:r>
        </a:p>
      </dsp:txBody>
      <dsp:txXfrm>
        <a:off x="478995" y="1142503"/>
        <a:ext cx="5476924" cy="454600"/>
      </dsp:txXfrm>
    </dsp:sp>
    <dsp:sp modelId="{5D369B9F-E05A-4E75-9606-698EB4F5CE33}">
      <dsp:nvSpPr>
        <dsp:cNvPr id="0" name=""/>
        <dsp:cNvSpPr/>
      </dsp:nvSpPr>
      <dsp:spPr>
        <a:xfrm>
          <a:off x="-46067" y="1710753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4078A1-EAEE-4062-85DC-0C6156D9D5A6}">
      <dsp:nvSpPr>
        <dsp:cNvPr id="0" name=""/>
        <dsp:cNvSpPr/>
      </dsp:nvSpPr>
      <dsp:spPr>
        <a:xfrm>
          <a:off x="91448" y="1813038"/>
          <a:ext cx="250030" cy="250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3FF52-88C8-4E2E-ACA5-EC9E52D967AC}">
      <dsp:nvSpPr>
        <dsp:cNvPr id="0" name=""/>
        <dsp:cNvSpPr/>
      </dsp:nvSpPr>
      <dsp:spPr>
        <a:xfrm>
          <a:off x="478995" y="1710753"/>
          <a:ext cx="5476924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Transportation		                                $3,300,000</a:t>
          </a:r>
          <a:endParaRPr lang="en-US" sz="1700" kern="1200" dirty="0">
            <a:solidFill>
              <a:srgbClr val="853E3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8995" y="1710753"/>
        <a:ext cx="5476924" cy="454600"/>
      </dsp:txXfrm>
    </dsp:sp>
    <dsp:sp modelId="{E7E5FA91-EFB7-45DB-99A0-778AF56B7A1D}">
      <dsp:nvSpPr>
        <dsp:cNvPr id="0" name=""/>
        <dsp:cNvSpPr/>
      </dsp:nvSpPr>
      <dsp:spPr>
        <a:xfrm>
          <a:off x="-46067" y="2279004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372482-A0A2-49FC-B9C7-EE7279EE3AEA}">
      <dsp:nvSpPr>
        <dsp:cNvPr id="0" name=""/>
        <dsp:cNvSpPr/>
      </dsp:nvSpPr>
      <dsp:spPr>
        <a:xfrm>
          <a:off x="91448" y="2381289"/>
          <a:ext cx="250030" cy="2500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EA693-5164-4444-BDED-871EFCBDCDD5}">
      <dsp:nvSpPr>
        <dsp:cNvPr id="0" name=""/>
        <dsp:cNvSpPr/>
      </dsp:nvSpPr>
      <dsp:spPr>
        <a:xfrm>
          <a:off x="478995" y="2279004"/>
          <a:ext cx="5476924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Special Education			    $1,000,000                             </a:t>
          </a:r>
          <a:endParaRPr lang="en-US" sz="1700" u="none" kern="1200" dirty="0">
            <a:solidFill>
              <a:srgbClr val="853E37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8995" y="2279004"/>
        <a:ext cx="5476924" cy="454600"/>
      </dsp:txXfrm>
    </dsp:sp>
    <dsp:sp modelId="{ACBDA3BB-4572-4623-A5B2-B09482907DF8}">
      <dsp:nvSpPr>
        <dsp:cNvPr id="0" name=""/>
        <dsp:cNvSpPr/>
      </dsp:nvSpPr>
      <dsp:spPr>
        <a:xfrm>
          <a:off x="-46067" y="2847254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F8289-ECE0-4777-9657-E404789E9D69}">
      <dsp:nvSpPr>
        <dsp:cNvPr id="0" name=""/>
        <dsp:cNvSpPr/>
      </dsp:nvSpPr>
      <dsp:spPr>
        <a:xfrm>
          <a:off x="91448" y="2949539"/>
          <a:ext cx="250030" cy="250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E0204-7AB1-4881-877B-D12336D20602}">
      <dsp:nvSpPr>
        <dsp:cNvPr id="0" name=""/>
        <dsp:cNvSpPr/>
      </dsp:nvSpPr>
      <dsp:spPr>
        <a:xfrm>
          <a:off x="478995" y="2847254"/>
          <a:ext cx="5476924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Other Contractual Expenses	                  </a:t>
          </a:r>
          <a:r>
            <a:rPr lang="en-US" sz="1700" u="sng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$2,069,100     </a:t>
          </a:r>
        </a:p>
      </dsp:txBody>
      <dsp:txXfrm>
        <a:off x="478995" y="2847254"/>
        <a:ext cx="5476924" cy="454600"/>
      </dsp:txXfrm>
    </dsp:sp>
    <dsp:sp modelId="{8E50AAA3-43D7-44B4-B140-D938072F4F71}">
      <dsp:nvSpPr>
        <dsp:cNvPr id="0" name=""/>
        <dsp:cNvSpPr/>
      </dsp:nvSpPr>
      <dsp:spPr>
        <a:xfrm>
          <a:off x="-46067" y="3417796"/>
          <a:ext cx="6003015" cy="454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C84A8A-9906-467C-B84A-57D89C3878E4}">
      <dsp:nvSpPr>
        <dsp:cNvPr id="0" name=""/>
        <dsp:cNvSpPr/>
      </dsp:nvSpPr>
      <dsp:spPr>
        <a:xfrm>
          <a:off x="91448" y="3517790"/>
          <a:ext cx="250030" cy="2500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1ED71-277C-4C22-820D-00E8B4DDC6F8}">
      <dsp:nvSpPr>
        <dsp:cNvPr id="0" name=""/>
        <dsp:cNvSpPr/>
      </dsp:nvSpPr>
      <dsp:spPr>
        <a:xfrm>
          <a:off x="385833" y="3415505"/>
          <a:ext cx="5663249" cy="45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12" tIns="48112" rIns="48112" bIns="4811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TOTAL EXPENSE INCREASE                  $17,960,500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833" y="3415505"/>
        <a:ext cx="5663249" cy="45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C3C0937B-A185-43B7-8D96-F35E0C3F2C5B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68BD4FA6-9338-4881-83D9-92A7AA063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84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BB3D5FC9-9DB4-45F3-BB0C-38E9FF02B1B1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6"/>
            <a:ext cx="3037840" cy="4648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5B163BA2-B4E0-4D9B-8B34-2A7244EB8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62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79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80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942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77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74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87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9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624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9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19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35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26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Excel_Worksheet4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2270">
              <a:schemeClr val="tx1">
                <a:lumMod val="85000"/>
              </a:schemeClr>
            </a:gs>
            <a:gs pos="10000">
              <a:srgbClr val="853E37"/>
            </a:gs>
            <a:gs pos="100000">
              <a:srgbClr val="853E37"/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0917238" cy="1947333"/>
          </a:xfrm>
        </p:spPr>
        <p:txBody>
          <a:bodyPr>
            <a:normAutofit lnSpcReduction="10000"/>
          </a:bodyPr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ROLLOVER Budget Presentation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 22, 2025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A652750-93C1-465F-ACB9-DA63FAD4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74" y="166574"/>
            <a:ext cx="8545514" cy="35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0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251-193E-959D-DD25-A9AEA673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33" y="110067"/>
            <a:ext cx="7846141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budget development process: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A07C0-85DB-FEB6-E758-990DDC2F6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33" y="1522244"/>
            <a:ext cx="7846140" cy="419311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Roll over current year budget and expenses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kumimoji="0" lang="en-US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Predict Revenues: State Aid, Property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ap, Fund Balances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Calculate employee salaries and benefit costs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Estimate other fixed costs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kumimoji="0" lang="en-US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Review line-item expenditures (ongoing throughout process)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Evaluate existing programs and prioritizing program enhancements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for operational and programmatic efficiencies to create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savings and/or maximize State Aid or reimbursement revenues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 revenue estimates when NY State Budget is passed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Balance expenditures and revenues</a:t>
            </a:r>
          </a:p>
        </p:txBody>
      </p:sp>
      <p:pic>
        <p:nvPicPr>
          <p:cNvPr id="8" name="Picture 7" descr="Calculator, pen, compass, money and a paper with graphs printed on it">
            <a:extLst>
              <a:ext uri="{FF2B5EF4-FFF2-40B4-BE49-F238E27FC236}">
                <a16:creationId xmlns:a16="http://schemas.microsoft.com/office/drawing/2014/main" id="{5BDF0352-9544-F74B-45D1-59CDA9B9F0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28" r="32505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pic>
        <p:nvPicPr>
          <p:cNvPr id="4" name="Picture 3" descr="A drawing of a face&#10;&#10;Description automatically generated">
            <a:extLst>
              <a:ext uri="{FF2B5EF4-FFF2-40B4-BE49-F238E27FC236}">
                <a16:creationId xmlns:a16="http://schemas.microsoft.com/office/drawing/2014/main" id="{89FC3C85-AA53-4A84-AD31-1E2C85103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4326" y="6410940"/>
            <a:ext cx="46026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8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251-193E-959D-DD25-A9AEA673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33" y="110067"/>
            <a:ext cx="7846141" cy="84746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CHANGING LANDSCAPE: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our “new normal”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A07C0-85DB-FEB6-E758-990DDC2F6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3003" y="1208454"/>
            <a:ext cx="8358997" cy="52024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Foundation Aid Formula changes remain uncertain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Governor’s Proposal represents a significant decrease in Foundation Aid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kumimoji="0" lang="en-US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reimbursement for “expensed-based” state aid categories</a:t>
            </a:r>
            <a:endParaRPr kumimoji="0" lang="en-US" b="0" i="0" u="none" strike="noStrik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kumimoji="0" lang="en-US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Increased property values and average income in our district have lowered many of our state aid factors for reimbursement.</a:t>
            </a:r>
          </a:p>
          <a:p>
            <a:pPr lvl="2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affects State Aid for areas such as: Transportation, Special Education and BOCES services.</a:t>
            </a:r>
          </a:p>
          <a:p>
            <a:pPr marL="914400" lvl="2" indent="0">
              <a:lnSpc>
                <a:spcPct val="90000"/>
              </a:lnSpc>
              <a:buNone/>
            </a:pPr>
            <a:endParaRPr kumimoji="0" lang="en-US" sz="1200" b="0" i="0" u="none" strike="noStrik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In addition to the cost of inflation, the post-pandemic cost of services such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as Transportation and Special Education have increased significantly over  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the past 3 – 4 years.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Although COVID-relief funds have ended, the increase in student needs 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remain, requiring resources and strategies for continued support.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K-4 class sizes have decreased, calling for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realignment.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en-US" sz="1700" dirty="0"/>
          </a:p>
        </p:txBody>
      </p:sp>
      <p:pic>
        <p:nvPicPr>
          <p:cNvPr id="8" name="Picture 7" descr="Calculator, pen, compass, money and a paper with graphs printed on it">
            <a:extLst>
              <a:ext uri="{FF2B5EF4-FFF2-40B4-BE49-F238E27FC236}">
                <a16:creationId xmlns:a16="http://schemas.microsoft.com/office/drawing/2014/main" id="{5BDF0352-9544-F74B-45D1-59CDA9B9F0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28" r="32505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pic>
        <p:nvPicPr>
          <p:cNvPr id="4" name="Picture 3" descr="A drawing of a face&#10;&#10;Description automatically generated">
            <a:extLst>
              <a:ext uri="{FF2B5EF4-FFF2-40B4-BE49-F238E27FC236}">
                <a16:creationId xmlns:a16="http://schemas.microsoft.com/office/drawing/2014/main" id="{89FC3C85-AA53-4A84-AD31-1E2C85103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4326" y="6410940"/>
            <a:ext cx="46026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E725-29BC-0A37-573D-7A636379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51" y="144598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Declining enrollment: 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Impacts state aid and class sizes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320B7796-31CE-A736-6C9E-1069DD52D0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17" y="1262461"/>
            <a:ext cx="10446047" cy="524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619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5206" y="250167"/>
            <a:ext cx="9603275" cy="149515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2025-26 PRELIMINARY revenueS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CHANGES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*STATE AID INCLUDES 2% MINUMUM INCREASE IN FOUNDATION AID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FAE8B80-2EF8-5D8E-13C7-FC4486978E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378131"/>
              </p:ext>
            </p:extLst>
          </p:nvPr>
        </p:nvGraphicFramePr>
        <p:xfrm>
          <a:off x="1455206" y="1903591"/>
          <a:ext cx="6003015" cy="3876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7B733C3F-9682-42F2-95C8-440BBDB77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9537" y="2012810"/>
            <a:ext cx="3108945" cy="3453535"/>
            <a:chOff x="7807230" y="2012810"/>
            <a:chExt cx="3251252" cy="34598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AA79E5-501E-47F1-B927-7C05579F7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F65AAE0-FA0E-4FC3-95C8-629AB6541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6390016D-00CB-47B1-8A94-3D269DDC43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66" r="9406" b="-4"/>
          <a:stretch/>
        </p:blipFill>
        <p:spPr>
          <a:xfrm>
            <a:off x="8052556" y="2177401"/>
            <a:ext cx="2762372" cy="31243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870D9C-ABDD-A325-D3C3-A3DBEC47E25D}"/>
              </a:ext>
            </a:extLst>
          </p:cNvPr>
          <p:cNvSpPr txBox="1"/>
          <p:nvPr/>
        </p:nvSpPr>
        <p:spPr>
          <a:xfrm>
            <a:off x="2352675" y="5802647"/>
            <a:ext cx="521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**Allocation net of smaller revenue decreases.</a:t>
            </a:r>
          </a:p>
        </p:txBody>
      </p:sp>
    </p:spTree>
    <p:extLst>
      <p:ext uri="{BB962C8B-B14F-4D97-AF65-F5344CB8AC3E}">
        <p14:creationId xmlns:p14="http://schemas.microsoft.com/office/powerpoint/2010/main" val="3014290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251-193E-959D-DD25-A9AEA673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62" y="552450"/>
            <a:ext cx="4249738" cy="2486025"/>
          </a:xfrm>
        </p:spPr>
        <p:txBody>
          <a:bodyPr>
            <a:normAutofit/>
          </a:bodyPr>
          <a:lstStyle/>
          <a:p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TAX CAP CALCULATION:</a:t>
            </a:r>
            <a:b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5 KEY FACTORS: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DF9B98-0673-178A-C139-A1252B9BCB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071165"/>
              </p:ext>
            </p:extLst>
          </p:nvPr>
        </p:nvGraphicFramePr>
        <p:xfrm>
          <a:off x="5411787" y="414068"/>
          <a:ext cx="5943601" cy="529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A drawing of a face&#10;&#10;Description automatically generated">
            <a:extLst>
              <a:ext uri="{FF2B5EF4-FFF2-40B4-BE49-F238E27FC236}">
                <a16:creationId xmlns:a16="http://schemas.microsoft.com/office/drawing/2014/main" id="{17CA96DC-B714-088C-A84D-DEA60AB640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24326" y="6410940"/>
            <a:ext cx="46026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69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4A7F2B-C622-4D3F-9BF5-6757595C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459" y="962902"/>
            <a:ext cx="4509416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LEVY LIMIT CALCULATION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2" name="Picture 121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drawing of a face&#10;&#10;Description automatically generated">
            <a:extLst>
              <a:ext uri="{FF2B5EF4-FFF2-40B4-BE49-F238E27FC236}">
                <a16:creationId xmlns:a16="http://schemas.microsoft.com/office/drawing/2014/main" id="{64454E02-FD5A-5FC3-4F7A-BC46720763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66" r="9406" b="-4"/>
          <a:stretch/>
        </p:blipFill>
        <p:spPr>
          <a:xfrm>
            <a:off x="2307844" y="3429001"/>
            <a:ext cx="2507086" cy="28356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577852-66CD-B8D4-46E0-A4412EBE6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145" y="11430"/>
            <a:ext cx="5735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22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E725-29BC-0A37-573D-7A636379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51" y="144598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IN FOUNDATION AID INCREASES: 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 over 25% of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kcsd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revenues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97B7FDB-D6D3-1DA9-936B-F944255ACC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338230"/>
              </p:ext>
            </p:extLst>
          </p:nvPr>
        </p:nvGraphicFramePr>
        <p:xfrm>
          <a:off x="1450975" y="1193832"/>
          <a:ext cx="9604375" cy="5226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4529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8952F3A-BE1E-3102-B242-ACFC2D258E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413016"/>
              </p:ext>
            </p:extLst>
          </p:nvPr>
        </p:nvGraphicFramePr>
        <p:xfrm>
          <a:off x="1302590" y="83287"/>
          <a:ext cx="9808234" cy="655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362742" imgH="5257839" progId="Excel.Sheet.12">
                  <p:embed/>
                </p:oleObj>
              </mc:Choice>
              <mc:Fallback>
                <p:oleObj name="Worksheet" r:id="rId2" imgW="7362742" imgH="5257839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8952F3A-BE1E-3102-B242-ACFC2D258E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02590" y="83287"/>
                        <a:ext cx="9808234" cy="655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drawing of a face&#10;&#10;Description automatically generated">
            <a:extLst>
              <a:ext uri="{FF2B5EF4-FFF2-40B4-BE49-F238E27FC236}">
                <a16:creationId xmlns:a16="http://schemas.microsoft.com/office/drawing/2014/main" id="{FF7747B9-54FB-4278-565B-B5F5416AF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1758" y="6169989"/>
            <a:ext cx="702836" cy="69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08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E725-29BC-0A37-573D-7A636379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51" y="144598"/>
            <a:ext cx="9603275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SHIFTING WEALTH MEASUREMENTS: 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Impacts state aiD, REIMBURSEMENTS &amp; GRANTS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F38A76-4016-4819-BF6D-4FD3DFD5C59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00150" y="1095374"/>
          <a:ext cx="10037475" cy="5467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9836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5206" y="307232"/>
            <a:ext cx="9603275" cy="11414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2025-26 PRELIMINARY EXPENSES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CHANGES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FAE8B80-2EF8-5D8E-13C7-FC4486978E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205379"/>
              </p:ext>
            </p:extLst>
          </p:nvPr>
        </p:nvGraphicFramePr>
        <p:xfrm>
          <a:off x="1455206" y="1903591"/>
          <a:ext cx="6003015" cy="3876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7B733C3F-9682-42F2-95C8-440BBDB77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9537" y="2012810"/>
            <a:ext cx="3108945" cy="3453535"/>
            <a:chOff x="7807230" y="2012810"/>
            <a:chExt cx="3251252" cy="34598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DAA79E5-501E-47F1-B927-7C05579F7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F65AAE0-FA0E-4FC3-95C8-629AB6541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6390016D-00CB-47B1-8A94-3D269DDC43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66" r="9406" b="-4"/>
          <a:stretch/>
        </p:blipFill>
        <p:spPr>
          <a:xfrm>
            <a:off x="8052556" y="2177401"/>
            <a:ext cx="2762372" cy="31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78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E06F0B8-E1A1-4078-A569-DA27F1A46D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30733"/>
              </p:ext>
            </p:extLst>
          </p:nvPr>
        </p:nvGraphicFramePr>
        <p:xfrm>
          <a:off x="1177048" y="133350"/>
          <a:ext cx="9961122" cy="637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6321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E725-29BC-0A37-573D-7A636379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351" y="144598"/>
            <a:ext cx="9603275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SHIFTING WEALTH MEASUREMENTS: 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Impacts TO SPECIAL ED &amp; TRANSPORTATION COSTS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9175C6C-D44F-F5B1-3FE7-E0509498AE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144788"/>
              </p:ext>
            </p:extLst>
          </p:nvPr>
        </p:nvGraphicFramePr>
        <p:xfrm>
          <a:off x="1181100" y="1193834"/>
          <a:ext cx="10056526" cy="5397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1470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4A7F2B-C622-4D3F-9BF5-6757595C1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601" y="1412371"/>
            <a:ext cx="4509416" cy="1871205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en-US" sz="4000" b="1" i="0" u="none" strike="noStrike" dirty="0">
                <a:effectLst/>
                <a:latin typeface="Times New Roman" panose="02020603050405020304" pitchFamily="18" charset="0"/>
              </a:rPr>
              <a:t>2025-2026 </a:t>
            </a:r>
            <a:br>
              <a:rPr lang="en-US" sz="4000" b="1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4000" b="1" i="0" u="none" strike="noStrike" dirty="0">
                <a:effectLst/>
                <a:latin typeface="Times New Roman" panose="02020603050405020304" pitchFamily="18" charset="0"/>
              </a:rPr>
              <a:t>draft BUDGET summary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2" name="Picture 121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drawing of a face&#10;&#10;Description automatically generated">
            <a:extLst>
              <a:ext uri="{FF2B5EF4-FFF2-40B4-BE49-F238E27FC236}">
                <a16:creationId xmlns:a16="http://schemas.microsoft.com/office/drawing/2014/main" id="{F655A588-82C2-AEED-BE17-588D78CE60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66" r="9406" b="-4"/>
          <a:stretch/>
        </p:blipFill>
        <p:spPr>
          <a:xfrm>
            <a:off x="1107856" y="3582116"/>
            <a:ext cx="1984689" cy="2244761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50A8739-D2C9-DF78-D9D3-BE831C4183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067701"/>
              </p:ext>
            </p:extLst>
          </p:nvPr>
        </p:nvGraphicFramePr>
        <p:xfrm>
          <a:off x="4408211" y="218119"/>
          <a:ext cx="7604944" cy="6234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553028" imgH="4476583" progId="Excel.Sheet.12">
                  <p:embed/>
                </p:oleObj>
              </mc:Choice>
              <mc:Fallback>
                <p:oleObj name="Worksheet" r:id="rId4" imgW="5553028" imgH="4476583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50A8739-D2C9-DF78-D9D3-BE831C4183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8211" y="218119"/>
                        <a:ext cx="7604944" cy="6234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8193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251-193E-959D-DD25-A9AEA673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33" y="110068"/>
            <a:ext cx="7846141" cy="8647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STEPS: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A07C0-85DB-FEB6-E758-990DDC2F6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34" y="1078301"/>
            <a:ext cx="7846140" cy="5055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kumimoji="0" lang="en-US" b="0" i="0" u="none" strike="noStrik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rabicPeriod"/>
            </a:pPr>
            <a:r>
              <a:rPr kumimoji="0" lang="en-US" sz="2400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Continue to identify opportunities for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shifts for the 2025-26 School Year and plan for implementation.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Re-evaluate revenues and reserve allocations when the 2025-26 NYS Budget is passed.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Font typeface="+mj-lt"/>
              <a:buAutoNum type="arabicPeriod"/>
            </a:pPr>
            <a:r>
              <a:rPr kumimoji="0" lang="en-US" sz="2400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Develop a new long-range financial plan for Kingston City School District, based on the new Foundation Aid Formula that will be enacted in the 2025-26 NYS Budget.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kumimoji="0" lang="en-US" sz="900" b="0" i="0" u="none" strike="noStrik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kumimoji="0" lang="en-US" sz="2000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Restructuring of the NYS Foundation Aid formula was announced immediately after the 2024-25 NYS Budget </a:t>
            </a:r>
            <a:r>
              <a:rPr kumimoji="0" lang="en-US" sz="2000" b="0" i="0" u="none" strike="noStrike" spc="0" normalizeH="0" baseline="0" noProof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was passed.</a:t>
            </a:r>
            <a:endParaRPr kumimoji="0" lang="en-US" sz="2000" b="0" i="0" u="none" strike="noStrik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90000"/>
              </a:lnSpc>
              <a:spcBef>
                <a:spcPts val="0"/>
              </a:spcBef>
              <a:buNone/>
            </a:pPr>
            <a:endParaRPr kumimoji="0" lang="en-US" sz="1300" b="0" i="0" u="none" strike="noStrik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kumimoji="0" lang="en-US" sz="2000" b="0" i="0" u="none" strike="noStrik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 effective financial plan for KCSD could not be developed without knowing what the impact of those changes would be.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pic>
        <p:nvPicPr>
          <p:cNvPr id="8" name="Picture 7" descr="Calculator, pen, compass, money and a paper with graphs printed on it">
            <a:extLst>
              <a:ext uri="{FF2B5EF4-FFF2-40B4-BE49-F238E27FC236}">
                <a16:creationId xmlns:a16="http://schemas.microsoft.com/office/drawing/2014/main" id="{5BDF0352-9544-F74B-45D1-59CDA9B9F0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28" r="32505" b="-1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pic>
        <p:nvPicPr>
          <p:cNvPr id="4" name="Picture 3" descr="A drawing of a face&#10;&#10;Description automatically generated">
            <a:extLst>
              <a:ext uri="{FF2B5EF4-FFF2-40B4-BE49-F238E27FC236}">
                <a16:creationId xmlns:a16="http://schemas.microsoft.com/office/drawing/2014/main" id="{89FC3C85-AA53-4A84-AD31-1E2C85103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4326" y="6410940"/>
            <a:ext cx="46026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79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59103F-FCEA-4F20-93D3-E880733DB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you!!!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98494E4-3986-4A72-8583-15D8B957B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8374" y="1283599"/>
            <a:ext cx="6282919" cy="35316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11958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EC159915AEE5469A57EEA3E74CAB4D" ma:contentTypeVersion="11" ma:contentTypeDescription="Create a new document." ma:contentTypeScope="" ma:versionID="ee43af2761c1aa709fdfa5ec39584086">
  <xsd:schema xmlns:xsd="http://www.w3.org/2001/XMLSchema" xmlns:xs="http://www.w3.org/2001/XMLSchema" xmlns:p="http://schemas.microsoft.com/office/2006/metadata/properties" xmlns:ns2="69af939a-2157-4a85-b8b9-451af5a207fc" xmlns:ns3="9ee9386c-5ebc-4bdd-b657-5181a8b9267f" targetNamespace="http://schemas.microsoft.com/office/2006/metadata/properties" ma:root="true" ma:fieldsID="0f71081cb3ea3492c2b9cdb9d6e6505c" ns2:_="" ns3:_="">
    <xsd:import namespace="69af939a-2157-4a85-b8b9-451af5a207fc"/>
    <xsd:import namespace="9ee9386c-5ebc-4bdd-b657-5181a8b926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af939a-2157-4a85-b8b9-451af5a207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36446f2-7c7c-41cd-943a-e04e0a2620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9386c-5ebc-4bdd-b657-5181a8b9267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6ebde17-aac5-43d9-a2ab-67efed36eef8}" ma:internalName="TaxCatchAll" ma:showField="CatchAllData" ma:web="9ee9386c-5ebc-4bdd-b657-5181a8b926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ee9386c-5ebc-4bdd-b657-5181a8b9267f" xsi:nil="true"/>
    <lcf76f155ced4ddcb4097134ff3c332f xmlns="69af939a-2157-4a85-b8b9-451af5a207f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385074-42AD-4E87-8584-139FAEE2CA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af939a-2157-4a85-b8b9-451af5a207fc"/>
    <ds:schemaRef ds:uri="9ee9386c-5ebc-4bdd-b657-5181a8b926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503A7-8622-4B2F-8776-A3A59464832D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9ee9386c-5ebc-4bdd-b657-5181a8b9267f"/>
    <ds:schemaRef ds:uri="69af939a-2157-4a85-b8b9-451af5a207fc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566278E4-E086-4DA4-B6FA-C16E130514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38416</TotalTime>
  <Words>649</Words>
  <Application>Microsoft Office PowerPoint</Application>
  <PresentationFormat>Widescreen</PresentationFormat>
  <Paragraphs>114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Courier New</vt:lpstr>
      <vt:lpstr>Gill Sans MT</vt:lpstr>
      <vt:lpstr>Times New Roman</vt:lpstr>
      <vt:lpstr>Wingdings</vt:lpstr>
      <vt:lpstr>Gallery</vt:lpstr>
      <vt:lpstr>Worksheet</vt:lpstr>
      <vt:lpstr>PowerPoint Presentation</vt:lpstr>
      <vt:lpstr>The budget development process:</vt:lpstr>
      <vt:lpstr>OUR CHANGING LANDSCAPE: creating our “new normal”</vt:lpstr>
      <vt:lpstr>Declining enrollment:   Impacts state aid and class sizes</vt:lpstr>
      <vt:lpstr>2025-26 PRELIMINARY revenueS major CHANGES  *STATE AID INCLUDES 2% MINUMUM INCREASE IN FOUNDATION AID</vt:lpstr>
      <vt:lpstr>TAX CAP CALCULATION:  5 KEY FACTORS:</vt:lpstr>
      <vt:lpstr>2025-2026  TAX LEVY LIMIT CALCULATION</vt:lpstr>
      <vt:lpstr>REDUCTION IN FOUNDATION AID INCREASES:   represents over 25% of kcsd revenues</vt:lpstr>
      <vt:lpstr>PowerPoint Presentation</vt:lpstr>
      <vt:lpstr>SHIFTING WEALTH MEASUREMENTS:   Impacts state aiD, REIMBURSEMENTS &amp; GRANTS</vt:lpstr>
      <vt:lpstr>2025-26 PRELIMINARY EXPENSES major CHANGES  </vt:lpstr>
      <vt:lpstr>PowerPoint Presentation</vt:lpstr>
      <vt:lpstr>SHIFTING WEALTH MEASUREMENTS:   Impacts TO SPECIAL ED &amp; TRANSPORTATION COSTS</vt:lpstr>
      <vt:lpstr>2025-2026  draft BUDGET summary</vt:lpstr>
      <vt:lpstr>NEXT STEPS:</vt:lpstr>
      <vt:lpstr>Thank you!!!</vt:lpstr>
    </vt:vector>
  </TitlesOfParts>
  <Company>Kingston City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Kingston City School District</dc:title>
  <dc:creator>Kathryn Heidecker</dc:creator>
  <cp:lastModifiedBy>Sharifa Carbon</cp:lastModifiedBy>
  <cp:revision>313</cp:revision>
  <cp:lastPrinted>2025-04-22T21:44:57Z</cp:lastPrinted>
  <dcterms:created xsi:type="dcterms:W3CDTF">2014-11-19T16:25:36Z</dcterms:created>
  <dcterms:modified xsi:type="dcterms:W3CDTF">2025-04-24T16:02:16Z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0x010100B6EC159915AEE5469A57EEA3E74CAB4D</vt:lpwstr>
  </property>
</Properties>
</file>