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glb" ContentType="model/gltf.binary"/>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ms-powerpoint.slideshow.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charts/chart5.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1.xml" ContentType="application/vnd.openxmlformats-officedocument.themeOverr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6.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2" r:id="rId1"/>
    <p:sldMasterId id="2147483654" r:id="rId2"/>
    <p:sldMasterId id="2147483680" r:id="rId3"/>
    <p:sldMasterId id="2147483693" r:id="rId4"/>
    <p:sldMasterId id="2147483708" r:id="rId5"/>
  </p:sldMasterIdLst>
  <p:notesMasterIdLst>
    <p:notesMasterId r:id="rId102"/>
  </p:notesMasterIdLst>
  <p:handoutMasterIdLst>
    <p:handoutMasterId r:id="rId103"/>
  </p:handoutMasterIdLst>
  <p:sldIdLst>
    <p:sldId id="297" r:id="rId6"/>
    <p:sldId id="559" r:id="rId7"/>
    <p:sldId id="558" r:id="rId8"/>
    <p:sldId id="560" r:id="rId9"/>
    <p:sldId id="561" r:id="rId10"/>
    <p:sldId id="507" r:id="rId11"/>
    <p:sldId id="583" r:id="rId12"/>
    <p:sldId id="620" r:id="rId13"/>
    <p:sldId id="562" r:id="rId14"/>
    <p:sldId id="563" r:id="rId15"/>
    <p:sldId id="535" r:id="rId16"/>
    <p:sldId id="652" r:id="rId17"/>
    <p:sldId id="584" r:id="rId18"/>
    <p:sldId id="632" r:id="rId19"/>
    <p:sldId id="665" r:id="rId20"/>
    <p:sldId id="596" r:id="rId21"/>
    <p:sldId id="655" r:id="rId22"/>
    <p:sldId id="656" r:id="rId23"/>
    <p:sldId id="657" r:id="rId24"/>
    <p:sldId id="662" r:id="rId25"/>
    <p:sldId id="663" r:id="rId26"/>
    <p:sldId id="664" r:id="rId27"/>
    <p:sldId id="658" r:id="rId28"/>
    <p:sldId id="666" r:id="rId29"/>
    <p:sldId id="668" r:id="rId30"/>
    <p:sldId id="667" r:id="rId31"/>
    <p:sldId id="659" r:id="rId32"/>
    <p:sldId id="660" r:id="rId33"/>
    <p:sldId id="669" r:id="rId34"/>
    <p:sldId id="661" r:id="rId35"/>
    <p:sldId id="654" r:id="rId36"/>
    <p:sldId id="582" r:id="rId37"/>
    <p:sldId id="653" r:id="rId38"/>
    <p:sldId id="587" r:id="rId39"/>
    <p:sldId id="633" r:id="rId40"/>
    <p:sldId id="591" r:id="rId41"/>
    <p:sldId id="634" r:id="rId42"/>
    <p:sldId id="635" r:id="rId43"/>
    <p:sldId id="588" r:id="rId44"/>
    <p:sldId id="520" r:id="rId45"/>
    <p:sldId id="616" r:id="rId46"/>
    <p:sldId id="547" r:id="rId47"/>
    <p:sldId id="548" r:id="rId48"/>
    <p:sldId id="671" r:id="rId49"/>
    <p:sldId id="675" r:id="rId50"/>
    <p:sldId id="670" r:id="rId51"/>
    <p:sldId id="674" r:id="rId52"/>
    <p:sldId id="676" r:id="rId53"/>
    <p:sldId id="597" r:id="rId54"/>
    <p:sldId id="598" r:id="rId55"/>
    <p:sldId id="599" r:id="rId56"/>
    <p:sldId id="600" r:id="rId57"/>
    <p:sldId id="601" r:id="rId58"/>
    <p:sldId id="602" r:id="rId59"/>
    <p:sldId id="650" r:id="rId60"/>
    <p:sldId id="677" r:id="rId61"/>
    <p:sldId id="690" r:id="rId62"/>
    <p:sldId id="691" r:id="rId63"/>
    <p:sldId id="692" r:id="rId64"/>
    <p:sldId id="689" r:id="rId65"/>
    <p:sldId id="603" r:id="rId66"/>
    <p:sldId id="472" r:id="rId67"/>
    <p:sldId id="678" r:id="rId68"/>
    <p:sldId id="681" r:id="rId69"/>
    <p:sldId id="636" r:id="rId70"/>
    <p:sldId id="474" r:id="rId71"/>
    <p:sldId id="679" r:id="rId72"/>
    <p:sldId id="680" r:id="rId73"/>
    <p:sldId id="645" r:id="rId74"/>
    <p:sldId id="475" r:id="rId75"/>
    <p:sldId id="682" r:id="rId76"/>
    <p:sldId id="638" r:id="rId77"/>
    <p:sldId id="476" r:id="rId78"/>
    <p:sldId id="639" r:id="rId79"/>
    <p:sldId id="609" r:id="rId80"/>
    <p:sldId id="477" r:id="rId81"/>
    <p:sldId id="610" r:id="rId82"/>
    <p:sldId id="640" r:id="rId83"/>
    <p:sldId id="478" r:id="rId84"/>
    <p:sldId id="611" r:id="rId85"/>
    <p:sldId id="641" r:id="rId86"/>
    <p:sldId id="479" r:id="rId87"/>
    <p:sldId id="480" r:id="rId88"/>
    <p:sldId id="614" r:id="rId89"/>
    <p:sldId id="613" r:id="rId90"/>
    <p:sldId id="685" r:id="rId91"/>
    <p:sldId id="612" r:id="rId92"/>
    <p:sldId id="684" r:id="rId93"/>
    <p:sldId id="686" r:id="rId94"/>
    <p:sldId id="683" r:id="rId95"/>
    <p:sldId id="687" r:id="rId96"/>
    <p:sldId id="519" r:id="rId97"/>
    <p:sldId id="483" r:id="rId98"/>
    <p:sldId id="449" r:id="rId99"/>
    <p:sldId id="688" r:id="rId100"/>
    <p:sldId id="625" r:id="rId101"/>
  </p:sldIdLst>
  <p:sldSz cx="9144000" cy="6858000" type="screen4x3"/>
  <p:notesSz cx="7315200" cy="9601200"/>
  <p:defaultTextStyle>
    <a:defPPr>
      <a:defRPr lang="en-US"/>
    </a:defPPr>
    <a:lvl1pPr algn="l" rtl="0" fontAlgn="base">
      <a:spcBef>
        <a:spcPct val="0"/>
      </a:spcBef>
      <a:spcAft>
        <a:spcPct val="0"/>
      </a:spcAft>
      <a:defRPr kern="1200">
        <a:solidFill>
          <a:srgbClr val="FF0000"/>
        </a:solidFill>
        <a:latin typeface="Calibri" pitchFamily="34" charset="0"/>
        <a:ea typeface="+mn-ea"/>
        <a:cs typeface="Arial" charset="0"/>
      </a:defRPr>
    </a:lvl1pPr>
    <a:lvl2pPr marL="457200" algn="l" rtl="0" fontAlgn="base">
      <a:spcBef>
        <a:spcPct val="0"/>
      </a:spcBef>
      <a:spcAft>
        <a:spcPct val="0"/>
      </a:spcAft>
      <a:defRPr kern="1200">
        <a:solidFill>
          <a:srgbClr val="FF0000"/>
        </a:solidFill>
        <a:latin typeface="Calibri" pitchFamily="34" charset="0"/>
        <a:ea typeface="+mn-ea"/>
        <a:cs typeface="Arial" charset="0"/>
      </a:defRPr>
    </a:lvl2pPr>
    <a:lvl3pPr marL="914400" algn="l" rtl="0" fontAlgn="base">
      <a:spcBef>
        <a:spcPct val="0"/>
      </a:spcBef>
      <a:spcAft>
        <a:spcPct val="0"/>
      </a:spcAft>
      <a:defRPr kern="1200">
        <a:solidFill>
          <a:srgbClr val="FF0000"/>
        </a:solidFill>
        <a:latin typeface="Calibri" pitchFamily="34" charset="0"/>
        <a:ea typeface="+mn-ea"/>
        <a:cs typeface="Arial" charset="0"/>
      </a:defRPr>
    </a:lvl3pPr>
    <a:lvl4pPr marL="1371600" algn="l" rtl="0" fontAlgn="base">
      <a:spcBef>
        <a:spcPct val="0"/>
      </a:spcBef>
      <a:spcAft>
        <a:spcPct val="0"/>
      </a:spcAft>
      <a:defRPr kern="1200">
        <a:solidFill>
          <a:srgbClr val="FF0000"/>
        </a:solidFill>
        <a:latin typeface="Calibri" pitchFamily="34" charset="0"/>
        <a:ea typeface="+mn-ea"/>
        <a:cs typeface="Arial" charset="0"/>
      </a:defRPr>
    </a:lvl4pPr>
    <a:lvl5pPr marL="1828800" algn="l" rtl="0" fontAlgn="base">
      <a:spcBef>
        <a:spcPct val="0"/>
      </a:spcBef>
      <a:spcAft>
        <a:spcPct val="0"/>
      </a:spcAft>
      <a:defRPr kern="1200">
        <a:solidFill>
          <a:srgbClr val="FF0000"/>
        </a:solidFill>
        <a:latin typeface="Calibri" pitchFamily="34" charset="0"/>
        <a:ea typeface="+mn-ea"/>
        <a:cs typeface="Arial" charset="0"/>
      </a:defRPr>
    </a:lvl5pPr>
    <a:lvl6pPr marL="2286000" algn="l" defTabSz="914400" rtl="0" eaLnBrk="1" latinLnBrk="0" hangingPunct="1">
      <a:defRPr kern="1200">
        <a:solidFill>
          <a:srgbClr val="FF0000"/>
        </a:solidFill>
        <a:latin typeface="Calibri" pitchFamily="34" charset="0"/>
        <a:ea typeface="+mn-ea"/>
        <a:cs typeface="Arial" charset="0"/>
      </a:defRPr>
    </a:lvl6pPr>
    <a:lvl7pPr marL="2743200" algn="l" defTabSz="914400" rtl="0" eaLnBrk="1" latinLnBrk="0" hangingPunct="1">
      <a:defRPr kern="1200">
        <a:solidFill>
          <a:srgbClr val="FF0000"/>
        </a:solidFill>
        <a:latin typeface="Calibri" pitchFamily="34" charset="0"/>
        <a:ea typeface="+mn-ea"/>
        <a:cs typeface="Arial" charset="0"/>
      </a:defRPr>
    </a:lvl7pPr>
    <a:lvl8pPr marL="3200400" algn="l" defTabSz="914400" rtl="0" eaLnBrk="1" latinLnBrk="0" hangingPunct="1">
      <a:defRPr kern="1200">
        <a:solidFill>
          <a:srgbClr val="FF0000"/>
        </a:solidFill>
        <a:latin typeface="Calibri" pitchFamily="34" charset="0"/>
        <a:ea typeface="+mn-ea"/>
        <a:cs typeface="Arial" charset="0"/>
      </a:defRPr>
    </a:lvl8pPr>
    <a:lvl9pPr marL="3657600" algn="l" defTabSz="914400" rtl="0" eaLnBrk="1" latinLnBrk="0" hangingPunct="1">
      <a:defRPr kern="1200">
        <a:solidFill>
          <a:srgbClr val="FF0000"/>
        </a:solidFill>
        <a:latin typeface="Calibri" pitchFamily="34" charset="0"/>
        <a:ea typeface="+mn-ea"/>
        <a:cs typeface="Arial" charset="0"/>
      </a:defRPr>
    </a:lvl9pPr>
  </p:defaultTextStyle>
  <p:extLst>
    <p:ext uri="{521415D9-36F7-43E2-AB2F-B90AF26B5E84}">
      <p14:sectionLst xmlns:p14="http://schemas.microsoft.com/office/powerpoint/2010/main">
        <p14:section name="Default Section" id="{0653D9D7-7B2A-4AFB-B9AD-5CB1546062E2}">
          <p14:sldIdLst>
            <p14:sldId id="297"/>
            <p14:sldId id="559"/>
            <p14:sldId id="558"/>
            <p14:sldId id="560"/>
            <p14:sldId id="561"/>
            <p14:sldId id="507"/>
          </p14:sldIdLst>
        </p14:section>
        <p14:section name="Summary Section" id="{15E5A9BD-B7EB-4248-808A-DBD2AE9C21D2}">
          <p14:sldIdLst>
            <p14:sldId id="583"/>
          </p14:sldIdLst>
        </p14:section>
        <p14:section name="Revenue Summary" id="{C7DDE721-C0C7-411B-B3C9-843677BDF491}">
          <p14:sldIdLst>
            <p14:sldId id="620"/>
            <p14:sldId id="562"/>
          </p14:sldIdLst>
        </p14:section>
        <p14:section name="Tax Levy" id="{6F0B6723-7CBC-4F36-A0DD-2E478CC3D421}">
          <p14:sldIdLst>
            <p14:sldId id="563"/>
          </p14:sldIdLst>
        </p14:section>
        <p14:section name="State Aid" id="{D54105D3-3599-4A04-B1D4-DBA4F079F7F5}">
          <p14:sldIdLst>
            <p14:sldId id="535"/>
            <p14:sldId id="652"/>
          </p14:sldIdLst>
        </p14:section>
        <p14:section name="Reserves" id="{6324EB49-C7E5-488B-A83D-6E9C893221FD}">
          <p14:sldIdLst>
            <p14:sldId id="584"/>
            <p14:sldId id="632"/>
          </p14:sldIdLst>
        </p14:section>
        <p14:section name="Fund Balance" id="{D9DCA1E2-61CE-49AB-A76D-7C39FB652574}">
          <p14:sldIdLst>
            <p14:sldId id="665"/>
            <p14:sldId id="596"/>
            <p14:sldId id="655"/>
            <p14:sldId id="656"/>
            <p14:sldId id="657"/>
            <p14:sldId id="662"/>
            <p14:sldId id="663"/>
            <p14:sldId id="664"/>
            <p14:sldId id="658"/>
            <p14:sldId id="666"/>
            <p14:sldId id="668"/>
            <p14:sldId id="667"/>
            <p14:sldId id="659"/>
            <p14:sldId id="660"/>
            <p14:sldId id="669"/>
            <p14:sldId id="661"/>
            <p14:sldId id="654"/>
            <p14:sldId id="582"/>
            <p14:sldId id="653"/>
          </p14:sldIdLst>
        </p14:section>
        <p14:section name="PILOTs" id="{CC07E61E-E915-4BCA-AA34-90547850D490}">
          <p14:sldIdLst>
            <p14:sldId id="587"/>
            <p14:sldId id="633"/>
            <p14:sldId id="591"/>
            <p14:sldId id="634"/>
            <p14:sldId id="635"/>
            <p14:sldId id="588"/>
          </p14:sldIdLst>
        </p14:section>
        <p14:section name="Other Revenue" id="{7F07B894-3640-44BF-AB44-2757F6ADAC0C}">
          <p14:sldIdLst>
            <p14:sldId id="520"/>
          </p14:sldIdLst>
        </p14:section>
        <p14:section name="Summary Section" id="{5EAA557F-F67C-4D4E-AC01-F29736477DEC}">
          <p14:sldIdLst>
            <p14:sldId id="616"/>
          </p14:sldIdLst>
        </p14:section>
        <p14:section name="Expense Summary" id="{CB412850-AC2F-463D-BEE9-8422B6A14F14}">
          <p14:sldIdLst>
            <p14:sldId id="547"/>
            <p14:sldId id="548"/>
            <p14:sldId id="671"/>
            <p14:sldId id="675"/>
            <p14:sldId id="670"/>
            <p14:sldId id="674"/>
            <p14:sldId id="676"/>
            <p14:sldId id="597"/>
            <p14:sldId id="598"/>
            <p14:sldId id="599"/>
            <p14:sldId id="600"/>
            <p14:sldId id="601"/>
            <p14:sldId id="602"/>
            <p14:sldId id="650"/>
            <p14:sldId id="677"/>
            <p14:sldId id="690"/>
            <p14:sldId id="691"/>
            <p14:sldId id="692"/>
            <p14:sldId id="689"/>
            <p14:sldId id="603"/>
          </p14:sldIdLst>
        </p14:section>
        <p14:section name="Expenses by Category" id="{1F539BBB-F3D6-493E-B357-9989299D481C}">
          <p14:sldIdLst>
            <p14:sldId id="472"/>
            <p14:sldId id="678"/>
            <p14:sldId id="681"/>
            <p14:sldId id="636"/>
            <p14:sldId id="474"/>
            <p14:sldId id="679"/>
            <p14:sldId id="680"/>
            <p14:sldId id="645"/>
            <p14:sldId id="475"/>
            <p14:sldId id="682"/>
            <p14:sldId id="638"/>
            <p14:sldId id="476"/>
            <p14:sldId id="639"/>
            <p14:sldId id="609"/>
            <p14:sldId id="477"/>
            <p14:sldId id="610"/>
            <p14:sldId id="640"/>
            <p14:sldId id="478"/>
            <p14:sldId id="611"/>
            <p14:sldId id="641"/>
            <p14:sldId id="479"/>
          </p14:sldIdLst>
        </p14:section>
        <p14:section name="Website" id="{B28668D8-1DA9-4E42-A62E-D0BA9493A3A5}">
          <p14:sldIdLst>
            <p14:sldId id="480"/>
            <p14:sldId id="614"/>
            <p14:sldId id="613"/>
            <p14:sldId id="685"/>
            <p14:sldId id="612"/>
            <p14:sldId id="684"/>
            <p14:sldId id="686"/>
            <p14:sldId id="683"/>
            <p14:sldId id="687"/>
          </p14:sldIdLst>
        </p14:section>
        <p14:section name="Vote Information" id="{0C13A728-C5E5-4160-80D8-4C5358406008}">
          <p14:sldIdLst>
            <p14:sldId id="519"/>
          </p14:sldIdLst>
        </p14:section>
        <p14:section name="Contingent Budget" id="{4C201D9F-3333-4394-8B0D-910539C85E49}">
          <p14:sldIdLst>
            <p14:sldId id="483"/>
          </p14:sldIdLst>
        </p14:section>
        <p14:section name="What’s to Come…" id="{841B52EA-8B6E-42E5-971D-80F05EC5BCA4}">
          <p14:sldIdLst>
            <p14:sldId id="449"/>
            <p14:sldId id="688"/>
            <p14:sldId id="625"/>
          </p14:sldIdLst>
        </p14:section>
      </p14:sectionLst>
    </p:ext>
    <p:ext uri="{EFAFB233-063F-42B5-8137-9DF3F51BA10A}">
      <p15:sldGuideLst xmlns:p15="http://schemas.microsoft.com/office/powerpoint/2012/main">
        <p15:guide id="1" orient="horz" pos="2208" userDrawn="1">
          <p15:clr>
            <a:srgbClr val="A4A3A4"/>
          </p15:clr>
        </p15:guide>
        <p15:guide id="2" pos="480" userDrawn="1">
          <p15:clr>
            <a:srgbClr val="A4A3A4"/>
          </p15:clr>
        </p15:guide>
        <p15:guide id="3" pos="5376">
          <p15:clr>
            <a:srgbClr val="A4A3A4"/>
          </p15:clr>
        </p15:guide>
        <p15:guide id="4" pos="3888" userDrawn="1">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5"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ne Marie Marrone Caliendo" initials="AMMC" lastIdx="1" clrIdx="0">
    <p:extLst>
      <p:ext uri="{19B8F6BF-5375-455C-9EA6-DF929625EA0E}">
        <p15:presenceInfo xmlns:p15="http://schemas.microsoft.com/office/powerpoint/2012/main" userId="S-1-5-21-1085031214-790525478-839522115-720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3366CC"/>
    <a:srgbClr val="FF6600"/>
    <a:srgbClr val="993366"/>
    <a:srgbClr val="351318"/>
    <a:srgbClr val="996633"/>
    <a:srgbClr val="FFFFFF"/>
    <a:srgbClr val="003300"/>
    <a:srgbClr val="FF9999"/>
    <a:srgbClr val="FFD5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606" autoAdjust="0"/>
    <p:restoredTop sz="86433" autoAdjust="0"/>
  </p:normalViewPr>
  <p:slideViewPr>
    <p:cSldViewPr showGuides="1">
      <p:cViewPr varScale="1">
        <p:scale>
          <a:sx n="141" d="100"/>
          <a:sy n="141" d="100"/>
        </p:scale>
        <p:origin x="4902" y="114"/>
      </p:cViewPr>
      <p:guideLst>
        <p:guide orient="horz" pos="2208"/>
        <p:guide pos="480"/>
        <p:guide pos="5376"/>
        <p:guide pos="3888"/>
      </p:guideLst>
    </p:cSldViewPr>
  </p:slideViewPr>
  <p:outlineViewPr>
    <p:cViewPr>
      <p:scale>
        <a:sx n="33" d="100"/>
        <a:sy n="33" d="100"/>
      </p:scale>
      <p:origin x="0" y="-9672"/>
    </p:cViewPr>
  </p:outlineViewPr>
  <p:notesTextViewPr>
    <p:cViewPr>
      <p:scale>
        <a:sx n="3" d="2"/>
        <a:sy n="3" d="2"/>
      </p:scale>
      <p:origin x="0" y="0"/>
    </p:cViewPr>
  </p:notesTextViewPr>
  <p:sorterViewPr>
    <p:cViewPr varScale="1">
      <p:scale>
        <a:sx n="1" d="1"/>
        <a:sy n="1" d="1"/>
      </p:scale>
      <p:origin x="0" y="-18174"/>
    </p:cViewPr>
  </p:sorterViewPr>
  <p:notesViewPr>
    <p:cSldViewPr showGuides="1">
      <p:cViewPr varScale="1">
        <p:scale>
          <a:sx n="52" d="100"/>
          <a:sy n="52" d="100"/>
        </p:scale>
        <p:origin x="-1830" y="-102"/>
      </p:cViewPr>
      <p:guideLst>
        <p:guide orient="horz" pos="3024"/>
        <p:guide pos="2305"/>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6" Type="http://schemas.openxmlformats.org/officeDocument/2006/relationships/slide" Target="slides/slide11.xml"/><Relationship Id="rId107" Type="http://schemas.openxmlformats.org/officeDocument/2006/relationships/theme" Target="theme/theme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notesMaster" Target="notesMasters/notesMaster1.xml"/><Relationship Id="rId5" Type="http://schemas.openxmlformats.org/officeDocument/2006/relationships/slideMaster" Target="slideMasters/slideMaster5.xml"/><Relationship Id="rId90" Type="http://schemas.openxmlformats.org/officeDocument/2006/relationships/slide" Target="slides/slide85.xml"/><Relationship Id="rId95" Type="http://schemas.openxmlformats.org/officeDocument/2006/relationships/slide" Target="slides/slide90.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0" Type="http://schemas.openxmlformats.org/officeDocument/2006/relationships/slide" Target="slides/slide75.xml"/><Relationship Id="rId85" Type="http://schemas.openxmlformats.org/officeDocument/2006/relationships/slide" Target="slides/slide80.xml"/><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handoutMaster" Target="handoutMasters/handoutMaster1.xml"/><Relationship Id="rId108"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slide" Target="slides/slide9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6" Type="http://schemas.openxmlformats.org/officeDocument/2006/relationships/viewProps" Target="view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commentAuthors" Target="commentAuthors.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3" Type="http://schemas.openxmlformats.org/officeDocument/2006/relationships/slideMaster" Target="slideMasters/slideMaster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2.xml"/><Relationship Id="rId1" Type="http://schemas.microsoft.com/office/2011/relationships/chartStyle" Target="style2.xm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rgbClr val="7030A0"/>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rgbClr val="3399FF"/>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rgbClr val="FFC000"/>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rgbClr val="C00000"/>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rgbClr val="009999"/>
              </a:solidFill>
              <a:ln w="38100">
                <a:solidFill>
                  <a:schemeClr val="bg1"/>
                </a:solidFill>
              </a:ln>
            </c:spPr>
            <c:extLst>
              <c:ext xmlns:c16="http://schemas.microsoft.com/office/drawing/2014/chart" uri="{C3380CC4-5D6E-409C-BE32-E72D297353CC}">
                <c16:uniqueId val="{00000009-D932-418C-AC3B-8999A34B44B4}"/>
              </c:ext>
            </c:extLst>
          </c:dPt>
          <c:dLbls>
            <c:dLbl>
              <c:idx val="0"/>
              <c:layout>
                <c:manualLayout>
                  <c:x val="-0.15073301648104798"/>
                  <c:y val="-0.36872244773424634"/>
                </c:manualLayout>
              </c:layout>
              <c:numFmt formatCode="0.0%" sourceLinked="0"/>
              <c:spPr/>
              <c:txPr>
                <a:bodyPr/>
                <a:lstStyle/>
                <a:p>
                  <a:pPr>
                    <a:defRPr sz="1800" b="0">
                      <a:solidFill>
                        <a:schemeClr val="bg1"/>
                      </a:solidFill>
                      <a:effectLst/>
                      <a:latin typeface="+mn-lt"/>
                    </a:defRPr>
                  </a:pPr>
                  <a:endParaRPr lang="en-US"/>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D932-418C-AC3B-8999A34B44B4}"/>
                </c:ext>
              </c:extLst>
            </c:dLbl>
            <c:dLbl>
              <c:idx val="1"/>
              <c:layout>
                <c:manualLayout>
                  <c:x val="0.15143813104443027"/>
                  <c:y val="0.17691031663775464"/>
                </c:manualLayout>
              </c:layout>
              <c:tx>
                <c:rich>
                  <a:bodyPr/>
                  <a:lstStyle/>
                  <a:p>
                    <a:pPr>
                      <a:defRPr sz="1800" b="0">
                        <a:solidFill>
                          <a:schemeClr val="bg1"/>
                        </a:solidFill>
                        <a:effectLst>
                          <a:outerShdw blurRad="38100" dist="38100" dir="2700000" algn="tl">
                            <a:srgbClr val="000000">
                              <a:alpha val="43137"/>
                            </a:srgbClr>
                          </a:outerShdw>
                        </a:effectLst>
                        <a:latin typeface="+mn-lt"/>
                      </a:defRPr>
                    </a:pPr>
                    <a:fld id="{E40964D3-9393-482B-BAEB-9EC7EC71316B}" type="PERCENTAGE">
                      <a:rPr lang="en-US">
                        <a:solidFill>
                          <a:srgbClr val="3399FF"/>
                        </a:solidFill>
                        <a:effectLst/>
                      </a:rPr>
                      <a:pPr>
                        <a:defRPr sz="1800" b="0">
                          <a:solidFill>
                            <a:schemeClr val="bg1"/>
                          </a:solidFill>
                          <a:effectLst>
                            <a:outerShdw blurRad="38100" dist="38100" dir="2700000" algn="tl">
                              <a:srgbClr val="000000">
                                <a:alpha val="43137"/>
                              </a:srgbClr>
                            </a:outerShdw>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layout>
                    <c:manualLayout>
                      <c:w val="6.4549549549549556E-2"/>
                      <c:h val="7.2342243373694826E-2"/>
                    </c:manualLayout>
                  </c15:layout>
                  <c15:dlblFieldTable/>
                  <c15:showDataLabelsRange val="0"/>
                </c:ext>
                <c:ext xmlns:c16="http://schemas.microsoft.com/office/drawing/2014/chart" uri="{C3380CC4-5D6E-409C-BE32-E72D297353CC}">
                  <c16:uniqueId val="{00000003-D932-418C-AC3B-8999A34B44B4}"/>
                </c:ext>
              </c:extLst>
            </c:dLbl>
            <c:dLbl>
              <c:idx val="2"/>
              <c:layout>
                <c:manualLayout>
                  <c:x val="0.25300306211723533"/>
                  <c:y val="0.26662247950339463"/>
                </c:manualLayout>
              </c:layout>
              <c:tx>
                <c:rich>
                  <a:bodyPr/>
                  <a:lstStyle/>
                  <a:p>
                    <a:pPr>
                      <a:defRPr sz="1800" b="1">
                        <a:solidFill>
                          <a:schemeClr val="bg1"/>
                        </a:solidFill>
                        <a:effectLst/>
                        <a:latin typeface="+mn-lt"/>
                      </a:defRPr>
                    </a:pPr>
                    <a:fld id="{1ABF1931-A060-40B7-A5D0-3846AFBD2D98}" type="PERCENTAGE">
                      <a:rPr lang="en-US" b="0" dirty="0">
                        <a:solidFill>
                          <a:srgbClr val="FFC000"/>
                        </a:solidFill>
                        <a:effectLst/>
                        <a:latin typeface="+mn-lt"/>
                      </a:rPr>
                      <a:pPr>
                        <a:defRPr sz="1800" b="1">
                          <a:solidFill>
                            <a:schemeClr val="bg1"/>
                          </a:solidFill>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layout>
                    <c:manualLayout>
                      <c:w val="8.5646000331039682E-2"/>
                      <c:h val="8.9694371356180899E-2"/>
                    </c:manualLayout>
                  </c15:layout>
                  <c15:dlblFieldTable/>
                  <c15:showDataLabelsRange val="0"/>
                </c:ext>
                <c:ext xmlns:c16="http://schemas.microsoft.com/office/drawing/2014/chart" uri="{C3380CC4-5D6E-409C-BE32-E72D297353CC}">
                  <c16:uniqueId val="{00000005-D932-418C-AC3B-8999A34B44B4}"/>
                </c:ext>
              </c:extLst>
            </c:dLbl>
            <c:dLbl>
              <c:idx val="3"/>
              <c:layout>
                <c:manualLayout>
                  <c:x val="0.12532725639024853"/>
                  <c:y val="0.22468769511683021"/>
                </c:manualLayout>
              </c:layout>
              <c:tx>
                <c:rich>
                  <a:bodyPr/>
                  <a:lstStyle/>
                  <a:p>
                    <a:pPr>
                      <a:defRPr sz="1800" b="0">
                        <a:solidFill>
                          <a:schemeClr val="bg1"/>
                        </a:solidFill>
                        <a:effectLst>
                          <a:outerShdw blurRad="38100" dist="38100" dir="2700000" algn="tl">
                            <a:srgbClr val="000000">
                              <a:alpha val="43137"/>
                            </a:srgbClr>
                          </a:outerShdw>
                        </a:effectLst>
                        <a:latin typeface="+mn-lt"/>
                      </a:defRPr>
                    </a:pPr>
                    <a:fld id="{9C05BD5A-0E04-4674-98C9-581ED5A35136}" type="PERCENTAGE">
                      <a:rPr lang="en-US">
                        <a:solidFill>
                          <a:schemeClr val="bg1"/>
                        </a:solidFill>
                        <a:effectLst/>
                      </a:rPr>
                      <a:pPr>
                        <a:defRPr sz="1800" b="0">
                          <a:solidFill>
                            <a:schemeClr val="bg1"/>
                          </a:solidFill>
                          <a:effectLst>
                            <a:outerShdw blurRad="38100" dist="38100" dir="2700000" algn="tl">
                              <a:srgbClr val="000000">
                                <a:alpha val="43137"/>
                              </a:srgbClr>
                            </a:outerShdw>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D932-418C-AC3B-8999A34B44B4}"/>
                </c:ext>
              </c:extLst>
            </c:dLbl>
            <c:dLbl>
              <c:idx val="4"/>
              <c:layout>
                <c:manualLayout>
                  <c:x val="0.13363363363363365"/>
                  <c:y val="0.20972375781843461"/>
                </c:manualLayout>
              </c:layout>
              <c:numFmt formatCode="0.0%" sourceLinked="0"/>
              <c:spPr>
                <a:noFill/>
                <a:ln>
                  <a:noFill/>
                </a:ln>
                <a:effectLst/>
              </c:spPr>
              <c:txPr>
                <a:bodyPr/>
                <a:lstStyle/>
                <a:p>
                  <a:pPr>
                    <a:defRPr sz="1800" b="0">
                      <a:solidFill>
                        <a:schemeClr val="accent1">
                          <a:lumMod val="75000"/>
                        </a:schemeClr>
                      </a:solidFill>
                      <a:latin typeface="+mn-lt"/>
                    </a:defRPr>
                  </a:pPr>
                  <a:endParaRPr lang="en-US"/>
                </a:p>
              </c:txPr>
              <c:dLblPos val="bestFit"/>
              <c:showLegendKey val="0"/>
              <c:showVal val="0"/>
              <c:showCatName val="0"/>
              <c:showSerName val="0"/>
              <c:showPercent val="1"/>
              <c:showBubbleSize val="0"/>
              <c:extLst>
                <c:ext xmlns:c15="http://schemas.microsoft.com/office/drawing/2012/chart" uri="{CE6537A1-D6FC-4f65-9D91-7224C49458BB}">
                  <c15:layout>
                    <c:manualLayout>
                      <c:w val="7.7142063323165685E-2"/>
                      <c:h val="0.1296417163518323"/>
                    </c:manualLayout>
                  </c15:layout>
                </c:ext>
                <c:ext xmlns:c16="http://schemas.microsoft.com/office/drawing/2014/chart" uri="{C3380CC4-5D6E-409C-BE32-E72D297353CC}">
                  <c16:uniqueId val="{00000009-D932-418C-AC3B-8999A34B44B4}"/>
                </c:ext>
              </c:extLst>
            </c:dLbl>
            <c:numFmt formatCode="0.0%" sourceLinked="0"/>
            <c:spPr>
              <a:noFill/>
              <a:ln>
                <a:noFill/>
              </a:ln>
              <a:effectLst/>
            </c:spPr>
            <c:txPr>
              <a:bodyPr/>
              <a:lstStyle/>
              <a:p>
                <a:pPr>
                  <a:defRPr sz="1800" b="0">
                    <a:solidFill>
                      <a:schemeClr val="bg1"/>
                    </a:solidFill>
                    <a:latin typeface="+mn-lt"/>
                  </a:defRPr>
                </a:pPr>
                <a:endParaRPr lang="en-US"/>
              </a:p>
            </c:txPr>
            <c:dLblPos val="bestFit"/>
            <c:showLegendKey val="0"/>
            <c:showVal val="0"/>
            <c:showCatName val="0"/>
            <c:showSerName val="0"/>
            <c:showPercent val="1"/>
            <c:showBubbleSize val="0"/>
            <c:showLeaderLines val="0"/>
            <c:extLst>
              <c:ext xmlns:c15="http://schemas.microsoft.com/office/drawing/2012/chart" uri="{CE6537A1-D6FC-4f65-9D91-7224C49458BB}"/>
            </c:extLst>
          </c:dLbls>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236595556</c:v>
                </c:pt>
                <c:pt idx="1">
                  <c:v>6850000</c:v>
                </c:pt>
                <c:pt idx="2">
                  <c:v>7154350</c:v>
                </c:pt>
                <c:pt idx="3">
                  <c:v>41789615</c:v>
                </c:pt>
                <c:pt idx="4">
                  <c:v>15275000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rgbClr val="7030A0"/>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rgbClr val="3399FF"/>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rgbClr val="FFC000"/>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rgbClr val="C00000"/>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rgbClr val="009999"/>
              </a:solidFill>
              <a:ln w="38100">
                <a:solidFill>
                  <a:schemeClr val="bg1"/>
                </a:solidFill>
              </a:ln>
            </c:spPr>
            <c:extLst>
              <c:ext xmlns:c16="http://schemas.microsoft.com/office/drawing/2014/chart" uri="{C3380CC4-5D6E-409C-BE32-E72D297353CC}">
                <c16:uniqueId val="{00000009-D932-418C-AC3B-8999A34B44B4}"/>
              </c:ext>
            </c:extLst>
          </c:dPt>
          <c:dLbls>
            <c:dLbl>
              <c:idx val="0"/>
              <c:layout>
                <c:manualLayout>
                  <c:x val="-0.13227412451821902"/>
                  <c:y val="-0.3862432510218814"/>
                </c:manualLayout>
              </c:layout>
              <c:spPr>
                <a:noFill/>
                <a:ln>
                  <a:noFill/>
                </a:ln>
                <a:effectLst/>
              </c:spPr>
              <c:txPr>
                <a:bodyPr wrap="square" lIns="38100" tIns="19050" rIns="38100" bIns="19050" anchor="ctr">
                  <a:spAutoFit/>
                </a:bodyPr>
                <a:lstStyle/>
                <a:p>
                  <a:pPr>
                    <a:defRPr>
                      <a:solidFill>
                        <a:schemeClr val="bg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932-418C-AC3B-8999A34B44B4}"/>
                </c:ext>
              </c:extLst>
            </c:dLbl>
            <c:dLbl>
              <c:idx val="1"/>
              <c:layout>
                <c:manualLayout>
                  <c:x val="0.26711628951786426"/>
                  <c:y val="0.26025557650781567"/>
                </c:manualLayout>
              </c:layout>
              <c:spPr>
                <a:noFill/>
                <a:ln>
                  <a:noFill/>
                </a:ln>
                <a:effectLst/>
              </c:spPr>
              <c:txPr>
                <a:bodyPr wrap="square" lIns="38100" tIns="19050" rIns="38100" bIns="19050" anchor="ctr">
                  <a:spAutoFit/>
                </a:bodyPr>
                <a:lstStyle/>
                <a:p>
                  <a:pPr>
                    <a:defRPr>
                      <a:solidFill>
                        <a:srgbClr val="3399FF"/>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932-418C-AC3B-8999A34B44B4}"/>
                </c:ext>
              </c:extLst>
            </c:dLbl>
            <c:dLbl>
              <c:idx val="2"/>
              <c:layout>
                <c:manualLayout>
                  <c:x val="0.32659903998486678"/>
                  <c:y val="0.24833841063039741"/>
                </c:manualLayout>
              </c:layout>
              <c:spPr>
                <a:noFill/>
                <a:ln>
                  <a:noFill/>
                </a:ln>
                <a:effectLst/>
              </c:spPr>
              <c:txPr>
                <a:bodyPr wrap="square" lIns="38100" tIns="19050" rIns="38100" bIns="19050" anchor="ctr">
                  <a:spAutoFit/>
                </a:bodyPr>
                <a:lstStyle/>
                <a:p>
                  <a:pPr>
                    <a:defRPr>
                      <a:solidFill>
                        <a:srgbClr val="FFC000"/>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932-418C-AC3B-8999A34B44B4}"/>
                </c:ext>
              </c:extLst>
            </c:dLbl>
            <c:dLbl>
              <c:idx val="3"/>
              <c:layout>
                <c:manualLayout>
                  <c:x val="0.16198434655127564"/>
                  <c:y val="0.22566809575410049"/>
                </c:manualLayout>
              </c:layout>
              <c:spPr>
                <a:noFill/>
                <a:ln>
                  <a:noFill/>
                </a:ln>
                <a:effectLst/>
              </c:spPr>
              <c:txPr>
                <a:bodyPr wrap="square" lIns="38100" tIns="19050" rIns="38100" bIns="19050" anchor="ctr">
                  <a:spAutoFit/>
                </a:bodyPr>
                <a:lstStyle/>
                <a:p>
                  <a:pPr>
                    <a:defRPr>
                      <a:solidFill>
                        <a:schemeClr val="bg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D932-418C-AC3B-8999A34B44B4}"/>
                </c:ext>
              </c:extLst>
            </c:dLbl>
            <c:dLbl>
              <c:idx val="4"/>
              <c:layout>
                <c:manualLayout>
                  <c:x val="0.19671265753942918"/>
                  <c:y val="0.28524901035957329"/>
                </c:manualLayout>
              </c:layout>
              <c:spPr>
                <a:noFill/>
                <a:ln>
                  <a:noFill/>
                </a:ln>
                <a:effectLst/>
              </c:spPr>
              <c:txPr>
                <a:bodyPr wrap="square" lIns="38100" tIns="19050" rIns="38100" bIns="19050" anchor="ctr">
                  <a:spAutoFit/>
                </a:bodyPr>
                <a:lstStyle/>
                <a:p>
                  <a:pPr>
                    <a:defRPr>
                      <a:solidFill>
                        <a:srgbClr val="009999"/>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D932-418C-AC3B-8999A34B44B4}"/>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extLst>
          </c:dLbls>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236595556</c:v>
                </c:pt>
                <c:pt idx="1">
                  <c:v>6850000</c:v>
                </c:pt>
                <c:pt idx="2">
                  <c:v>7154350</c:v>
                </c:pt>
                <c:pt idx="3">
                  <c:v>41789615</c:v>
                </c:pt>
                <c:pt idx="4">
                  <c:v>15275000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2024-25 budgeted</c:v>
                </c:pt>
              </c:strCache>
            </c:strRef>
          </c:tx>
          <c:spPr>
            <a:solidFill>
              <a:srgbClr val="00B05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Sheet1!$B$2:$B$8</c:f>
              <c:numCache>
                <c:formatCode>#,##0</c:formatCode>
                <c:ptCount val="7"/>
                <c:pt idx="0">
                  <c:v>29824864</c:v>
                </c:pt>
                <c:pt idx="1">
                  <c:v>1355779</c:v>
                </c:pt>
                <c:pt idx="2">
                  <c:v>2289920</c:v>
                </c:pt>
                <c:pt idx="3">
                  <c:v>2096388</c:v>
                </c:pt>
                <c:pt idx="4">
                  <c:v>640801</c:v>
                </c:pt>
                <c:pt idx="5">
                  <c:v>4356255</c:v>
                </c:pt>
                <c:pt idx="6">
                  <c:v>1723395</c:v>
                </c:pt>
              </c:numCache>
            </c:numRef>
          </c:val>
          <c:extLst>
            <c:ext xmlns:c16="http://schemas.microsoft.com/office/drawing/2014/chart" uri="{C3380CC4-5D6E-409C-BE32-E72D297353CC}">
              <c16:uniqueId val="{00000000-9236-4B12-A7FF-7F1D652C8BC7}"/>
            </c:ext>
          </c:extLst>
        </c:ser>
        <c:ser>
          <c:idx val="1"/>
          <c:order val="1"/>
          <c:tx>
            <c:strRef>
              <c:f>Sheet1!$C$1</c:f>
              <c:strCache>
                <c:ptCount val="1"/>
                <c:pt idx="0">
                  <c:v>2024-25 updated</c:v>
                </c:pt>
              </c:strCache>
            </c:strRef>
          </c:tx>
          <c:spPr>
            <a:solidFill>
              <a:srgbClr val="F17C3F"/>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Sheet1!$C$2:$C$8</c:f>
              <c:numCache>
                <c:formatCode>#,##0</c:formatCode>
                <c:ptCount val="7"/>
                <c:pt idx="0">
                  <c:v>29417634</c:v>
                </c:pt>
                <c:pt idx="1">
                  <c:v>1355779</c:v>
                </c:pt>
                <c:pt idx="2">
                  <c:v>2097766</c:v>
                </c:pt>
                <c:pt idx="3">
                  <c:v>1122960</c:v>
                </c:pt>
                <c:pt idx="4">
                  <c:v>640541</c:v>
                </c:pt>
                <c:pt idx="5">
                  <c:v>4206690</c:v>
                </c:pt>
                <c:pt idx="6">
                  <c:v>1579115</c:v>
                </c:pt>
              </c:numCache>
            </c:numRef>
          </c:val>
          <c:extLst>
            <c:ext xmlns:c16="http://schemas.microsoft.com/office/drawing/2014/chart" uri="{C3380CC4-5D6E-409C-BE32-E72D297353CC}">
              <c16:uniqueId val="{00000001-9236-4B12-A7FF-7F1D652C8BC7}"/>
            </c:ext>
          </c:extLst>
        </c:ser>
        <c:ser>
          <c:idx val="2"/>
          <c:order val="2"/>
          <c:tx>
            <c:strRef>
              <c:f>Sheet1!$D$1</c:f>
              <c:strCache>
                <c:ptCount val="1"/>
                <c:pt idx="0">
                  <c:v>2025-26 estimated</c:v>
                </c:pt>
              </c:strCache>
            </c:strRef>
          </c:tx>
          <c:spPr>
            <a:solidFill>
              <a:srgbClr val="0070C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Sheet1!$D$2:$D$8</c:f>
              <c:numCache>
                <c:formatCode>#,##0</c:formatCode>
                <c:ptCount val="7"/>
                <c:pt idx="0">
                  <c:v>30143330</c:v>
                </c:pt>
                <c:pt idx="1">
                  <c:v>1355779</c:v>
                </c:pt>
                <c:pt idx="2">
                  <c:v>2263776</c:v>
                </c:pt>
                <c:pt idx="3">
                  <c:v>1818724</c:v>
                </c:pt>
                <c:pt idx="4">
                  <c:v>639171</c:v>
                </c:pt>
                <c:pt idx="5">
                  <c:v>3889982</c:v>
                </c:pt>
                <c:pt idx="6">
                  <c:v>1328853</c:v>
                </c:pt>
              </c:numCache>
            </c:numRef>
          </c:val>
          <c:extLst>
            <c:ext xmlns:c16="http://schemas.microsoft.com/office/drawing/2014/chart" uri="{C3380CC4-5D6E-409C-BE32-E72D297353CC}">
              <c16:uniqueId val="{00000003-9236-4B12-A7FF-7F1D652C8BC7}"/>
            </c:ext>
          </c:extLst>
        </c:ser>
        <c:dLbls>
          <c:showLegendKey val="0"/>
          <c:showVal val="0"/>
          <c:showCatName val="0"/>
          <c:showSerName val="0"/>
          <c:showPercent val="0"/>
          <c:showBubbleSize val="0"/>
        </c:dLbls>
        <c:gapWidth val="219"/>
        <c:overlap val="-27"/>
        <c:axId val="1880823999"/>
        <c:axId val="1880827327"/>
      </c:barChart>
      <c:catAx>
        <c:axId val="1880823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7327"/>
        <c:crosses val="autoZero"/>
        <c:auto val="1"/>
        <c:lblAlgn val="ctr"/>
        <c:lblOffset val="100"/>
        <c:noMultiLvlLbl val="0"/>
      </c:catAx>
      <c:valAx>
        <c:axId val="188082732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39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2024-25 budgeted</c:v>
                </c:pt>
              </c:strCache>
            </c:strRef>
          </c:tx>
          <c:spPr>
            <a:solidFill>
              <a:srgbClr val="00B05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Sheet1!$B$2:$B$8</c:f>
              <c:numCache>
                <c:formatCode>#,##0</c:formatCode>
                <c:ptCount val="7"/>
                <c:pt idx="0">
                  <c:v>29824864</c:v>
                </c:pt>
                <c:pt idx="1">
                  <c:v>1355779</c:v>
                </c:pt>
                <c:pt idx="2">
                  <c:v>2289920</c:v>
                </c:pt>
                <c:pt idx="3">
                  <c:v>2096388</c:v>
                </c:pt>
                <c:pt idx="4">
                  <c:v>640801</c:v>
                </c:pt>
                <c:pt idx="5">
                  <c:v>4356255</c:v>
                </c:pt>
                <c:pt idx="6">
                  <c:v>1723395</c:v>
                </c:pt>
              </c:numCache>
            </c:numRef>
          </c:val>
          <c:extLst>
            <c:ext xmlns:c16="http://schemas.microsoft.com/office/drawing/2014/chart" uri="{C3380CC4-5D6E-409C-BE32-E72D297353CC}">
              <c16:uniqueId val="{00000000-9236-4B12-A7FF-7F1D652C8BC7}"/>
            </c:ext>
          </c:extLst>
        </c:ser>
        <c:ser>
          <c:idx val="1"/>
          <c:order val="1"/>
          <c:tx>
            <c:strRef>
              <c:f>Sheet1!$C$1</c:f>
              <c:strCache>
                <c:ptCount val="1"/>
                <c:pt idx="0">
                  <c:v>2024-25 updated</c:v>
                </c:pt>
              </c:strCache>
            </c:strRef>
          </c:tx>
          <c:spPr>
            <a:solidFill>
              <a:srgbClr val="F17C3F"/>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Sheet1!$C$2:$C$8</c:f>
              <c:numCache>
                <c:formatCode>#,##0</c:formatCode>
                <c:ptCount val="7"/>
                <c:pt idx="0">
                  <c:v>29417634</c:v>
                </c:pt>
                <c:pt idx="1">
                  <c:v>1355779</c:v>
                </c:pt>
                <c:pt idx="2">
                  <c:v>2097766</c:v>
                </c:pt>
                <c:pt idx="3">
                  <c:v>1122960</c:v>
                </c:pt>
                <c:pt idx="4">
                  <c:v>640541</c:v>
                </c:pt>
                <c:pt idx="5">
                  <c:v>4206690</c:v>
                </c:pt>
                <c:pt idx="6">
                  <c:v>1579115</c:v>
                </c:pt>
              </c:numCache>
            </c:numRef>
          </c:val>
          <c:extLst>
            <c:ext xmlns:c16="http://schemas.microsoft.com/office/drawing/2014/chart" uri="{C3380CC4-5D6E-409C-BE32-E72D297353CC}">
              <c16:uniqueId val="{00000001-9236-4B12-A7FF-7F1D652C8BC7}"/>
            </c:ext>
          </c:extLst>
        </c:ser>
        <c:ser>
          <c:idx val="2"/>
          <c:order val="2"/>
          <c:tx>
            <c:strRef>
              <c:f>Sheet1!$D$1</c:f>
              <c:strCache>
                <c:ptCount val="1"/>
                <c:pt idx="0">
                  <c:v>2025-26 estimated</c:v>
                </c:pt>
              </c:strCache>
            </c:strRef>
          </c:tx>
          <c:spPr>
            <a:solidFill>
              <a:srgbClr val="0070C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Sheet1!$D$2:$D$8</c:f>
              <c:numCache>
                <c:formatCode>#,##0</c:formatCode>
                <c:ptCount val="7"/>
                <c:pt idx="0">
                  <c:v>30143330</c:v>
                </c:pt>
                <c:pt idx="1">
                  <c:v>1355779</c:v>
                </c:pt>
                <c:pt idx="2">
                  <c:v>2263776</c:v>
                </c:pt>
                <c:pt idx="3">
                  <c:v>1818724</c:v>
                </c:pt>
                <c:pt idx="4">
                  <c:v>639171</c:v>
                </c:pt>
                <c:pt idx="5">
                  <c:v>3889982</c:v>
                </c:pt>
                <c:pt idx="6">
                  <c:v>1328853</c:v>
                </c:pt>
              </c:numCache>
            </c:numRef>
          </c:val>
          <c:extLst>
            <c:ext xmlns:c16="http://schemas.microsoft.com/office/drawing/2014/chart" uri="{C3380CC4-5D6E-409C-BE32-E72D297353CC}">
              <c16:uniqueId val="{00000003-9236-4B12-A7FF-7F1D652C8BC7}"/>
            </c:ext>
          </c:extLst>
        </c:ser>
        <c:dLbls>
          <c:showLegendKey val="0"/>
          <c:showVal val="0"/>
          <c:showCatName val="0"/>
          <c:showSerName val="0"/>
          <c:showPercent val="0"/>
          <c:showBubbleSize val="0"/>
        </c:dLbls>
        <c:gapWidth val="219"/>
        <c:overlap val="-27"/>
        <c:axId val="1880823999"/>
        <c:axId val="1880827327"/>
      </c:barChart>
      <c:catAx>
        <c:axId val="1880823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7327"/>
        <c:crosses val="autoZero"/>
        <c:auto val="1"/>
        <c:lblAlgn val="ctr"/>
        <c:lblOffset val="100"/>
        <c:noMultiLvlLbl val="0"/>
      </c:catAx>
      <c:valAx>
        <c:axId val="188082732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39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Sheet1!$C$12</c:f>
              <c:strCache>
                <c:ptCount val="1"/>
                <c:pt idx="0">
                  <c:v>Use of Fund Balance</c:v>
                </c:pt>
              </c:strCache>
            </c:strRef>
          </c:tx>
          <c:spPr>
            <a:solidFill>
              <a:schemeClr val="accent1"/>
            </a:solidFill>
            <a:ln>
              <a:noFill/>
            </a:ln>
            <a:effectLst/>
          </c:spPr>
          <c:invertIfNegative val="0"/>
          <c:cat>
            <c:strRef>
              <c:f>Sheet1!$D$4:$M$4</c:f>
              <c:strCache>
                <c:ptCount val="10"/>
                <c:pt idx="0">
                  <c:v>2016-17</c:v>
                </c:pt>
                <c:pt idx="1">
                  <c:v>2017-18</c:v>
                </c:pt>
                <c:pt idx="2">
                  <c:v>2018-19</c:v>
                </c:pt>
                <c:pt idx="3">
                  <c:v>2019-20</c:v>
                </c:pt>
                <c:pt idx="4">
                  <c:v>2020-21</c:v>
                </c:pt>
                <c:pt idx="5">
                  <c:v>2021-22</c:v>
                </c:pt>
                <c:pt idx="6">
                  <c:v>2022-23</c:v>
                </c:pt>
                <c:pt idx="7">
                  <c:v>2023-24</c:v>
                </c:pt>
                <c:pt idx="8">
                  <c:v>2024-25</c:v>
                </c:pt>
                <c:pt idx="9">
                  <c:v>2025-26</c:v>
                </c:pt>
              </c:strCache>
            </c:strRef>
          </c:cat>
          <c:val>
            <c:numRef>
              <c:f>Sheet1!$D$12:$M$12</c:f>
              <c:numCache>
                <c:formatCode>_("$"* #,##0_);_("$"* \(#,##0\);_("$"* "-"??_);_(@_)</c:formatCode>
                <c:ptCount val="10"/>
                <c:pt idx="0">
                  <c:v>2500000</c:v>
                </c:pt>
                <c:pt idx="1">
                  <c:v>2500000</c:v>
                </c:pt>
                <c:pt idx="2">
                  <c:v>2500000</c:v>
                </c:pt>
                <c:pt idx="3">
                  <c:v>4789345</c:v>
                </c:pt>
                <c:pt idx="4">
                  <c:v>4275000</c:v>
                </c:pt>
                <c:pt idx="5">
                  <c:v>4275000</c:v>
                </c:pt>
                <c:pt idx="6">
                  <c:v>4275000</c:v>
                </c:pt>
                <c:pt idx="7">
                  <c:v>5275000</c:v>
                </c:pt>
                <c:pt idx="8">
                  <c:v>5275000</c:v>
                </c:pt>
                <c:pt idx="9">
                  <c:v>5275000</c:v>
                </c:pt>
              </c:numCache>
            </c:numRef>
          </c:val>
          <c:extLst>
            <c:ext xmlns:c16="http://schemas.microsoft.com/office/drawing/2014/chart" uri="{C3380CC4-5D6E-409C-BE32-E72D297353CC}">
              <c16:uniqueId val="{00000000-EF08-41F0-A72F-0300E7C95F93}"/>
            </c:ext>
          </c:extLst>
        </c:ser>
        <c:dLbls>
          <c:showLegendKey val="0"/>
          <c:showVal val="0"/>
          <c:showCatName val="0"/>
          <c:showSerName val="0"/>
          <c:showPercent val="0"/>
          <c:showBubbleSize val="0"/>
        </c:dLbls>
        <c:gapWidth val="150"/>
        <c:axId val="1976528031"/>
        <c:axId val="1970317439"/>
      </c:barChart>
      <c:catAx>
        <c:axId val="197652803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70317439"/>
        <c:crosses val="autoZero"/>
        <c:auto val="1"/>
        <c:lblAlgn val="ctr"/>
        <c:lblOffset val="100"/>
        <c:noMultiLvlLbl val="0"/>
      </c:catAx>
      <c:valAx>
        <c:axId val="1970317439"/>
        <c:scaling>
          <c:orientation val="minMax"/>
        </c:scaling>
        <c:delete val="0"/>
        <c:axPos val="l"/>
        <c:majorGridlines>
          <c:spPr>
            <a:ln w="9525" cap="flat" cmpd="sng" algn="ctr">
              <a:solidFill>
                <a:schemeClr val="tx1">
                  <a:lumMod val="15000"/>
                  <a:lumOff val="85000"/>
                </a:schemeClr>
              </a:solidFill>
              <a:round/>
            </a:ln>
            <a:effectLst/>
          </c:spPr>
        </c:majorGridlines>
        <c:numFmt formatCode="_(&quot;$&quot;* #,##0_);_(&quot;$&quot;* \(#,##0\);_(&quot;$&quot;* &quot;-&quot;??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76528031"/>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mc:AlternateContent xmlns:mc="http://schemas.openxmlformats.org/markup-compatibility/2006">
    <mc:Choice xmlns:c14="http://schemas.microsoft.com/office/drawing/2007/8/2/chart" Requires="c14">
      <c14:style val="128"/>
    </mc:Choice>
    <mc:Fallback>
      <c:style val="28"/>
    </mc:Fallback>
  </mc:AlternateContent>
  <c:chart>
    <c:autoTitleDeleted val="1"/>
    <c:view3D>
      <c:rotX val="30"/>
      <c:rotY val="0"/>
      <c:rAngAx val="1"/>
    </c:view3D>
    <c:floor>
      <c:thickness val="0"/>
    </c:floor>
    <c:sideWall>
      <c:thickness val="0"/>
    </c:sideWall>
    <c:backWall>
      <c:thickness val="0"/>
    </c:backWall>
    <c:plotArea>
      <c:layout/>
      <c:pie3DChart>
        <c:varyColors val="1"/>
        <c:ser>
          <c:idx val="0"/>
          <c:order val="0"/>
          <c:tx>
            <c:strRef>
              <c:f>Tabelle1!$B$1</c:f>
              <c:strCache>
                <c:ptCount val="1"/>
                <c:pt idx="0">
                  <c:v>25-26 BUDGET</c:v>
                </c:pt>
              </c:strCache>
            </c:strRef>
          </c:tx>
          <c:spPr>
            <a:scene3d>
              <a:camera prst="orthographicFront"/>
              <a:lightRig rig="threePt" dir="t">
                <a:rot lat="0" lon="0" rev="1200000"/>
              </a:lightRig>
            </a:scene3d>
            <a:sp3d prstMaterial="plastic">
              <a:bevelT w="762000" h="635000"/>
              <a:bevelB w="762000" h="635000" prst="relaxedInset"/>
            </a:sp3d>
          </c:spPr>
          <c:dPt>
            <c:idx val="0"/>
            <c:bubble3D val="0"/>
            <c:spPr>
              <a:solidFill>
                <a:srgbClr val="7030A0"/>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1-5F1C-40A8-B572-04F9A98E0CB1}"/>
              </c:ext>
            </c:extLst>
          </c:dPt>
          <c:dPt>
            <c:idx val="1"/>
            <c:bubble3D val="0"/>
            <c:spPr>
              <a:solidFill>
                <a:srgbClr val="3AA52B"/>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3-5F1C-40A8-B572-04F9A98E0CB1}"/>
              </c:ext>
            </c:extLst>
          </c:dPt>
          <c:dPt>
            <c:idx val="2"/>
            <c:bubble3D val="0"/>
            <c:spPr>
              <a:solidFill>
                <a:srgbClr val="0070C0"/>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5-5F1C-40A8-B572-04F9A98E0CB1}"/>
              </c:ext>
            </c:extLst>
          </c:dPt>
          <c:dPt>
            <c:idx val="3"/>
            <c:bubble3D val="0"/>
            <c:spPr>
              <a:solidFill>
                <a:srgbClr val="FF3399"/>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7-5F1C-40A8-B572-04F9A98E0CB1}"/>
              </c:ext>
            </c:extLst>
          </c:dPt>
          <c:dPt>
            <c:idx val="4"/>
            <c:bubble3D val="0"/>
            <c:spPr>
              <a:solidFill>
                <a:srgbClr val="990033"/>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9-5F1C-40A8-B572-04F9A98E0CB1}"/>
              </c:ext>
            </c:extLst>
          </c:dPt>
          <c:dPt>
            <c:idx val="5"/>
            <c:bubble3D val="0"/>
            <c:spPr>
              <a:solidFill>
                <a:srgbClr val="7030A0"/>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B-5F1C-40A8-B572-04F9A98E0CB1}"/>
              </c:ext>
            </c:extLst>
          </c:dPt>
          <c:dPt>
            <c:idx val="6"/>
            <c:bubble3D val="0"/>
            <c:spPr>
              <a:solidFill>
                <a:srgbClr val="009999"/>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D-5F1C-40A8-B572-04F9A98E0CB1}"/>
              </c:ext>
            </c:extLst>
          </c:dPt>
          <c:dPt>
            <c:idx val="7"/>
            <c:bubble3D val="0"/>
            <c:spPr>
              <a:solidFill>
                <a:srgbClr val="FF3399"/>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F-5F1C-40A8-B572-04F9A98E0CB1}"/>
              </c:ext>
            </c:extLst>
          </c:dPt>
          <c:dLbls>
            <c:dLbl>
              <c:idx val="0"/>
              <c:layout>
                <c:manualLayout>
                  <c:x val="-0.14353126672272767"/>
                  <c:y val="5.0000201897839693E-2"/>
                </c:manualLayout>
              </c:layout>
              <c:numFmt formatCode="0.0%" sourceLinked="0"/>
              <c:spPr>
                <a:noFill/>
                <a:ln>
                  <a:noFill/>
                </a:ln>
                <a:effectLst/>
              </c:spPr>
              <c:txPr>
                <a:bodyPr wrap="square" lIns="38100" tIns="19050" rIns="38100" bIns="19050" anchor="ctr">
                  <a:noAutofit/>
                </a:bodyPr>
                <a:lstStyle/>
                <a:p>
                  <a:pPr>
                    <a:defRPr sz="1600">
                      <a:solidFill>
                        <a:schemeClr val="bg1"/>
                      </a:solidFill>
                      <a:latin typeface="Avenir LT Std 45 Book" panose="020B0502020203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16736245954692552"/>
                      <c:h val="0.23057702402584293"/>
                    </c:manualLayout>
                  </c15:layout>
                </c:ext>
                <c:ext xmlns:c16="http://schemas.microsoft.com/office/drawing/2014/chart" uri="{C3380CC4-5D6E-409C-BE32-E72D297353CC}">
                  <c16:uniqueId val="{00000001-5F1C-40A8-B572-04F9A98E0CB1}"/>
                </c:ext>
              </c:extLst>
            </c:dLbl>
            <c:dLbl>
              <c:idx val="1"/>
              <c:numFmt formatCode="0.0%" sourceLinked="0"/>
              <c:spPr>
                <a:noFill/>
                <a:ln>
                  <a:noFill/>
                </a:ln>
                <a:effectLst/>
              </c:spPr>
              <c:txPr>
                <a:bodyPr wrap="square" lIns="38100" tIns="19050" rIns="38100" bIns="19050" anchor="ctr">
                  <a:spAutoFit/>
                </a:bodyPr>
                <a:lstStyle/>
                <a:p>
                  <a:pPr>
                    <a:defRPr sz="1600">
                      <a:solidFill>
                        <a:schemeClr val="bg1"/>
                      </a:solidFill>
                      <a:latin typeface="Avenir LT Std 45 Book" panose="020B0502020203020204" pitchFamily="34" charset="0"/>
                    </a:defRPr>
                  </a:pPr>
                  <a:endParaRPr lang="en-US"/>
                </a:p>
              </c:txPr>
              <c:dLblPos val="ctr"/>
              <c:showLegendKey val="0"/>
              <c:showVal val="0"/>
              <c:showCatName val="1"/>
              <c:showSerName val="0"/>
              <c:showPercent val="1"/>
              <c:showBubbleSize val="0"/>
              <c:extLst>
                <c:ext xmlns:c16="http://schemas.microsoft.com/office/drawing/2014/chart" uri="{C3380CC4-5D6E-409C-BE32-E72D297353CC}">
                  <c16:uniqueId val="{00000003-5F1C-40A8-B572-04F9A98E0CB1}"/>
                </c:ext>
              </c:extLst>
            </c:dLbl>
            <c:dLbl>
              <c:idx val="2"/>
              <c:layout>
                <c:manualLayout>
                  <c:x val="0.18570305532196824"/>
                  <c:y val="5.0870987280436097E-2"/>
                </c:manualLayout>
              </c:layout>
              <c:numFmt formatCode="0.0%" sourceLinked="0"/>
              <c:spPr>
                <a:noFill/>
                <a:ln>
                  <a:noFill/>
                </a:ln>
                <a:effectLst/>
              </c:spPr>
              <c:txPr>
                <a:bodyPr wrap="square" lIns="38100" tIns="19050" rIns="38100" bIns="19050" anchor="ctr">
                  <a:spAutoFit/>
                </a:bodyPr>
                <a:lstStyle/>
                <a:p>
                  <a:pPr>
                    <a:defRPr sz="1600">
                      <a:solidFill>
                        <a:schemeClr val="bg1"/>
                      </a:solidFill>
                      <a:latin typeface="Avenir LT Std 45 Book" panose="020B0502020203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5F1C-40A8-B572-04F9A98E0CB1}"/>
                </c:ext>
              </c:extLst>
            </c:dLbl>
            <c:dLbl>
              <c:idx val="3"/>
              <c:layout>
                <c:manualLayout>
                  <c:x val="-0.11335002420813903"/>
                  <c:y val="1.3343226327478296E-2"/>
                </c:manualLayout>
              </c:layout>
              <c:numFmt formatCode="0.0%" sourceLinked="0"/>
              <c:spPr>
                <a:noFill/>
                <a:ln>
                  <a:noFill/>
                </a:ln>
                <a:effectLst/>
              </c:spPr>
              <c:txPr>
                <a:bodyPr wrap="square" lIns="38100" tIns="19050" rIns="38100" bIns="19050" anchor="ctr">
                  <a:spAutoFit/>
                </a:bodyPr>
                <a:lstStyle/>
                <a:p>
                  <a:pPr>
                    <a:defRPr sz="1400">
                      <a:solidFill>
                        <a:schemeClr val="tx1"/>
                      </a:solidFill>
                      <a:latin typeface="Avenir LT Std 45 Book" panose="020B0502020203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5F1C-40A8-B572-04F9A98E0CB1}"/>
                </c:ext>
              </c:extLst>
            </c:dLbl>
            <c:dLbl>
              <c:idx val="4"/>
              <c:layout>
                <c:manualLayout>
                  <c:x val="0.38996700048416277"/>
                  <c:y val="3.1259842519685041E-2"/>
                </c:manualLayout>
              </c:layout>
              <c:numFmt formatCode="0.0%" sourceLinked="0"/>
              <c:spPr>
                <a:noFill/>
                <a:ln>
                  <a:noFill/>
                </a:ln>
                <a:effectLst/>
              </c:spPr>
              <c:txPr>
                <a:bodyPr wrap="square" lIns="38100" tIns="19050" rIns="38100" bIns="19050" anchor="ctr">
                  <a:spAutoFit/>
                </a:bodyPr>
                <a:lstStyle/>
                <a:p>
                  <a:pPr>
                    <a:defRPr sz="1400">
                      <a:latin typeface="Avenir LT Std 45 Book" panose="020B0502020203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5F1C-40A8-B572-04F9A98E0CB1}"/>
                </c:ext>
              </c:extLst>
            </c:dLbl>
            <c:numFmt formatCode="0.0%" sourceLinked="0"/>
            <c:spPr>
              <a:noFill/>
              <a:ln>
                <a:noFill/>
              </a:ln>
              <a:effectLst/>
            </c:spPr>
            <c:txPr>
              <a:bodyPr wrap="square" lIns="38100" tIns="19050" rIns="38100" bIns="19050" anchor="ctr">
                <a:spAutoFit/>
              </a:bodyPr>
              <a:lstStyle/>
              <a:p>
                <a:pPr>
                  <a:defRPr sz="1800">
                    <a:latin typeface="Avenir LT Std 45 Book" panose="020B0502020203020204" pitchFamily="34" charset="0"/>
                  </a:defRPr>
                </a:pPr>
                <a:endParaRPr lang="en-US"/>
              </a:p>
            </c:txPr>
            <c:dLblPos val="ctr"/>
            <c:showLegendKey val="0"/>
            <c:showVal val="0"/>
            <c:showCatName val="1"/>
            <c:showSerName val="0"/>
            <c:showPercent val="1"/>
            <c:showBubbleSize val="0"/>
            <c:showLeaderLines val="0"/>
            <c:extLst>
              <c:ext xmlns:c15="http://schemas.microsoft.com/office/drawing/2012/chart" uri="{CE6537A1-D6FC-4f65-9D91-7224C49458BB}"/>
            </c:extLst>
          </c:dLbls>
          <c:cat>
            <c:strRef>
              <c:f>Tabelle1!$A$2:$A$6</c:f>
              <c:strCache>
                <c:ptCount val="5"/>
                <c:pt idx="0">
                  <c:v>General Support</c:v>
                </c:pt>
                <c:pt idx="1">
                  <c:v>Instruction</c:v>
                </c:pt>
                <c:pt idx="2">
                  <c:v>Undistributed</c:v>
                </c:pt>
                <c:pt idx="3">
                  <c:v>Transportation</c:v>
                </c:pt>
                <c:pt idx="4">
                  <c:v>Community Service</c:v>
                </c:pt>
              </c:strCache>
            </c:strRef>
          </c:cat>
          <c:val>
            <c:numRef>
              <c:f>Tabelle1!$B$2:$B$6</c:f>
              <c:numCache>
                <c:formatCode>#,##0</c:formatCode>
                <c:ptCount val="5"/>
                <c:pt idx="0">
                  <c:v>28994471</c:v>
                </c:pt>
                <c:pt idx="1">
                  <c:v>167951868</c:v>
                </c:pt>
                <c:pt idx="2">
                  <c:v>91529226</c:v>
                </c:pt>
                <c:pt idx="3">
                  <c:v>19017556</c:v>
                </c:pt>
                <c:pt idx="4">
                  <c:v>121400</c:v>
                </c:pt>
              </c:numCache>
            </c:numRef>
          </c:val>
          <c:extLst>
            <c:ext xmlns:c16="http://schemas.microsoft.com/office/drawing/2014/chart" uri="{C3380CC4-5D6E-409C-BE32-E72D297353CC}">
              <c16:uniqueId val="{00000010-5F1C-40A8-B572-04F9A98E0CB1}"/>
            </c:ext>
          </c:extLst>
        </c:ser>
        <c:dLbls>
          <c:showLegendKey val="0"/>
          <c:showVal val="0"/>
          <c:showCatName val="0"/>
          <c:showSerName val="0"/>
          <c:showPercent val="0"/>
          <c:showBubbleSize val="0"/>
          <c:showLeaderLines val="0"/>
        </c:dLbls>
      </c:pie3DChart>
      <c:spPr>
        <a:effectLst/>
        <a:scene3d>
          <a:camera prst="orthographicFront"/>
          <a:lightRig rig="threePt" dir="t"/>
        </a:scene3d>
        <a:sp3d>
          <a:bevelT/>
        </a:sp3d>
      </c:spPr>
    </c:plotArea>
    <c:plotVisOnly val="1"/>
    <c:dispBlanksAs val="gap"/>
    <c:showDLblsOverMax val="0"/>
  </c:chart>
  <c:spPr>
    <a:noFill/>
    <a:ln>
      <a:noFill/>
    </a:ln>
    <a:effectLst/>
    <a:scene3d>
      <a:camera prst="orthographicFront"/>
      <a:lightRig rig="threePt" dir="t"/>
    </a:scene3d>
    <a:sp3d/>
  </c:sp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66DE79-EA42-4D47-9D09-FADB112B9920}" type="doc">
      <dgm:prSet loTypeId="urn:microsoft.com/office/officeart/2008/layout/VerticalCurvedList" loCatId="list" qsTypeId="urn:microsoft.com/office/officeart/2005/8/quickstyle/3d2" qsCatId="3D" csTypeId="urn:microsoft.com/office/officeart/2005/8/colors/accent1_2" csCatId="accent1" phldr="1"/>
      <dgm:spPr/>
      <dgm:t>
        <a:bodyPr/>
        <a:lstStyle/>
        <a:p>
          <a:endParaRPr lang="en-US"/>
        </a:p>
      </dgm:t>
    </dgm:pt>
    <dgm:pt modelId="{B74DF497-0697-4E48-9703-04E7C364FD11}">
      <dgm:prSet phldrT="[Text]"/>
      <dgm:spPr>
        <a:solidFill>
          <a:srgbClr val="C00000"/>
        </a:solidFill>
      </dgm:spPr>
      <dgm:t>
        <a:bodyPr/>
        <a:lstStyle/>
        <a:p>
          <a:r>
            <a:rPr lang="en-US" b="1" dirty="0"/>
            <a:t>Instruction</a:t>
          </a:r>
        </a:p>
      </dgm:t>
    </dgm:pt>
    <dgm:pt modelId="{CA7E37F2-5086-410C-8E6D-9A84CB98B397}" type="parTrans" cxnId="{FA136245-A998-4103-9245-C7EC81950A14}">
      <dgm:prSet/>
      <dgm:spPr/>
      <dgm:t>
        <a:bodyPr/>
        <a:lstStyle/>
        <a:p>
          <a:endParaRPr lang="en-US"/>
        </a:p>
      </dgm:t>
    </dgm:pt>
    <dgm:pt modelId="{D864894D-FE10-454D-8C79-D07D90190FDE}" type="sibTrans" cxnId="{FA136245-A998-4103-9245-C7EC81950A14}">
      <dgm:prSet/>
      <dgm:spPr>
        <a:ln>
          <a:solidFill>
            <a:schemeClr val="tx1"/>
          </a:solidFill>
        </a:ln>
      </dgm:spPr>
      <dgm:t>
        <a:bodyPr/>
        <a:lstStyle/>
        <a:p>
          <a:endParaRPr lang="en-US"/>
        </a:p>
      </dgm:t>
    </dgm:pt>
    <dgm:pt modelId="{22CF216C-D7EB-4C3C-B262-30BE09CB7FD3}">
      <dgm:prSet phldrT="[Text]"/>
      <dgm:spPr>
        <a:solidFill>
          <a:srgbClr val="0070C0"/>
        </a:solidFill>
      </dgm:spPr>
      <dgm:t>
        <a:bodyPr/>
        <a:lstStyle/>
        <a:p>
          <a:r>
            <a:rPr lang="en-US" b="1" dirty="0"/>
            <a:t>Transportation</a:t>
          </a:r>
        </a:p>
      </dgm:t>
    </dgm:pt>
    <dgm:pt modelId="{4758843F-A59B-49ED-8D42-AE46F97EE26C}" type="parTrans" cxnId="{6368746A-A26C-4357-8A29-CC1F9062C6F4}">
      <dgm:prSet/>
      <dgm:spPr/>
      <dgm:t>
        <a:bodyPr/>
        <a:lstStyle/>
        <a:p>
          <a:endParaRPr lang="en-US"/>
        </a:p>
      </dgm:t>
    </dgm:pt>
    <dgm:pt modelId="{C9CB126A-D66C-4D90-B7EB-E7543258C4A0}" type="sibTrans" cxnId="{6368746A-A26C-4357-8A29-CC1F9062C6F4}">
      <dgm:prSet/>
      <dgm:spPr/>
      <dgm:t>
        <a:bodyPr/>
        <a:lstStyle/>
        <a:p>
          <a:endParaRPr lang="en-US"/>
        </a:p>
      </dgm:t>
    </dgm:pt>
    <dgm:pt modelId="{01C7690E-D367-457C-9879-EDB23027F133}">
      <dgm:prSet phldrT="[Text]"/>
      <dgm:spPr>
        <a:solidFill>
          <a:srgbClr val="FF6600"/>
        </a:solidFill>
      </dgm:spPr>
      <dgm:t>
        <a:bodyPr/>
        <a:lstStyle/>
        <a:p>
          <a:r>
            <a:rPr lang="en-US" b="1" dirty="0"/>
            <a:t>Undistributed</a:t>
          </a:r>
        </a:p>
      </dgm:t>
    </dgm:pt>
    <dgm:pt modelId="{FE05C406-A56B-4109-972D-A9DDF5856F9F}" type="parTrans" cxnId="{EF92D944-D0F8-4344-8806-F5D39AC133C1}">
      <dgm:prSet/>
      <dgm:spPr/>
      <dgm:t>
        <a:bodyPr/>
        <a:lstStyle/>
        <a:p>
          <a:endParaRPr lang="en-US"/>
        </a:p>
      </dgm:t>
    </dgm:pt>
    <dgm:pt modelId="{AC22E260-FF1A-4D65-89F8-F9CAD58197C8}" type="sibTrans" cxnId="{EF92D944-D0F8-4344-8806-F5D39AC133C1}">
      <dgm:prSet/>
      <dgm:spPr/>
      <dgm:t>
        <a:bodyPr/>
        <a:lstStyle/>
        <a:p>
          <a:endParaRPr lang="en-US"/>
        </a:p>
      </dgm:t>
    </dgm:pt>
    <dgm:pt modelId="{43982B43-B98B-404E-B104-CF44208EAA34}">
      <dgm:prSet phldrT="[Text]"/>
      <dgm:spPr>
        <a:solidFill>
          <a:srgbClr val="FF3399"/>
        </a:solidFill>
      </dgm:spPr>
      <dgm:t>
        <a:bodyPr/>
        <a:lstStyle/>
        <a:p>
          <a:r>
            <a:rPr lang="en-US" b="1" dirty="0"/>
            <a:t>Community Services</a:t>
          </a:r>
        </a:p>
      </dgm:t>
    </dgm:pt>
    <dgm:pt modelId="{D5678DA9-8485-48C1-8522-D0D5FC0A3289}" type="parTrans" cxnId="{0CA1E4D5-1993-4572-A5EA-E6754F248CE0}">
      <dgm:prSet/>
      <dgm:spPr/>
      <dgm:t>
        <a:bodyPr/>
        <a:lstStyle/>
        <a:p>
          <a:endParaRPr lang="en-US"/>
        </a:p>
      </dgm:t>
    </dgm:pt>
    <dgm:pt modelId="{8C090E71-7F2F-46A3-A690-2BB762049330}" type="sibTrans" cxnId="{0CA1E4D5-1993-4572-A5EA-E6754F248CE0}">
      <dgm:prSet/>
      <dgm:spPr/>
      <dgm:t>
        <a:bodyPr/>
        <a:lstStyle/>
        <a:p>
          <a:endParaRPr lang="en-US"/>
        </a:p>
      </dgm:t>
    </dgm:pt>
    <dgm:pt modelId="{84AA6DA2-1031-435B-BC1F-64F33DCDEBDE}">
      <dgm:prSet phldrT="[Text]"/>
      <dgm:spPr>
        <a:solidFill>
          <a:srgbClr val="009900"/>
        </a:solidFill>
      </dgm:spPr>
      <dgm:t>
        <a:bodyPr/>
        <a:lstStyle/>
        <a:p>
          <a:r>
            <a:rPr lang="en-US" b="1" dirty="0"/>
            <a:t>General Support</a:t>
          </a:r>
        </a:p>
      </dgm:t>
    </dgm:pt>
    <dgm:pt modelId="{3ECC0D37-15A4-4565-97E0-D0BC0DBB6617}" type="parTrans" cxnId="{BCED9495-E40D-47EF-979F-93D7D5F8B9D4}">
      <dgm:prSet/>
      <dgm:spPr/>
      <dgm:t>
        <a:bodyPr/>
        <a:lstStyle/>
        <a:p>
          <a:endParaRPr lang="en-US"/>
        </a:p>
      </dgm:t>
    </dgm:pt>
    <dgm:pt modelId="{CDE916F1-30EE-4291-85EA-8D5C1680A6E0}" type="sibTrans" cxnId="{BCED9495-E40D-47EF-979F-93D7D5F8B9D4}">
      <dgm:prSet/>
      <dgm:spPr/>
      <dgm:t>
        <a:bodyPr/>
        <a:lstStyle/>
        <a:p>
          <a:endParaRPr lang="en-US"/>
        </a:p>
      </dgm:t>
    </dgm:pt>
    <dgm:pt modelId="{0D4BBECC-9AC8-4840-AB43-0EDFF0ED20D2}" type="pres">
      <dgm:prSet presAssocID="{DA66DE79-EA42-4D47-9D09-FADB112B9920}" presName="Name0" presStyleCnt="0">
        <dgm:presLayoutVars>
          <dgm:chMax val="7"/>
          <dgm:chPref val="7"/>
          <dgm:dir/>
        </dgm:presLayoutVars>
      </dgm:prSet>
      <dgm:spPr/>
    </dgm:pt>
    <dgm:pt modelId="{3F430C48-5810-4E64-8A61-634920F21D10}" type="pres">
      <dgm:prSet presAssocID="{DA66DE79-EA42-4D47-9D09-FADB112B9920}" presName="Name1" presStyleCnt="0"/>
      <dgm:spPr/>
    </dgm:pt>
    <dgm:pt modelId="{84DB231F-EF3F-40BE-A489-34D3DDC82C2A}" type="pres">
      <dgm:prSet presAssocID="{DA66DE79-EA42-4D47-9D09-FADB112B9920}" presName="cycle" presStyleCnt="0"/>
      <dgm:spPr/>
    </dgm:pt>
    <dgm:pt modelId="{31126D34-4F97-4969-A4BD-060E8B3AF183}" type="pres">
      <dgm:prSet presAssocID="{DA66DE79-EA42-4D47-9D09-FADB112B9920}" presName="srcNode" presStyleLbl="node1" presStyleIdx="0" presStyleCnt="5"/>
      <dgm:spPr/>
    </dgm:pt>
    <dgm:pt modelId="{38AD150E-AA88-4A8E-B74E-BDA8E0ACEC12}" type="pres">
      <dgm:prSet presAssocID="{DA66DE79-EA42-4D47-9D09-FADB112B9920}" presName="conn" presStyleLbl="parChTrans1D2" presStyleIdx="0" presStyleCnt="1"/>
      <dgm:spPr/>
    </dgm:pt>
    <dgm:pt modelId="{C9B4A7C4-B627-4FF7-8E54-304B0EF9C6CE}" type="pres">
      <dgm:prSet presAssocID="{DA66DE79-EA42-4D47-9D09-FADB112B9920}" presName="extraNode" presStyleLbl="node1" presStyleIdx="0" presStyleCnt="5"/>
      <dgm:spPr/>
    </dgm:pt>
    <dgm:pt modelId="{6B62ECF5-9F48-4C0D-A97B-148D5CEB7ACE}" type="pres">
      <dgm:prSet presAssocID="{DA66DE79-EA42-4D47-9D09-FADB112B9920}" presName="dstNode" presStyleLbl="node1" presStyleIdx="0" presStyleCnt="5"/>
      <dgm:spPr/>
    </dgm:pt>
    <dgm:pt modelId="{42371BBD-EC4D-4A01-8DFF-190339900CEF}" type="pres">
      <dgm:prSet presAssocID="{B74DF497-0697-4E48-9703-04E7C364FD11}" presName="text_1" presStyleLbl="node1" presStyleIdx="0" presStyleCnt="5">
        <dgm:presLayoutVars>
          <dgm:bulletEnabled val="1"/>
        </dgm:presLayoutVars>
      </dgm:prSet>
      <dgm:spPr/>
    </dgm:pt>
    <dgm:pt modelId="{CEFF2FF2-0BF5-46B0-BF13-3A7A35CB7F16}" type="pres">
      <dgm:prSet presAssocID="{B74DF497-0697-4E48-9703-04E7C364FD11}" presName="accent_1" presStyleCnt="0"/>
      <dgm:spPr/>
    </dgm:pt>
    <dgm:pt modelId="{5B192319-6404-45CC-AD32-EBA530165D1C}" type="pres">
      <dgm:prSet presAssocID="{B74DF497-0697-4E48-9703-04E7C364FD11}" presName="accentRepeatNode" presStyleLbl="solidFgAcc1" presStyleIdx="0" presStyleCnt="5"/>
      <dgm:spPr>
        <a:ln>
          <a:solidFill>
            <a:schemeClr val="tx2"/>
          </a:solidFill>
        </a:ln>
      </dgm:spPr>
    </dgm:pt>
    <dgm:pt modelId="{C5C29235-14A0-42A2-941D-B79B21D5F081}" type="pres">
      <dgm:prSet presAssocID="{01C7690E-D367-457C-9879-EDB23027F133}" presName="text_2" presStyleLbl="node1" presStyleIdx="1" presStyleCnt="5">
        <dgm:presLayoutVars>
          <dgm:bulletEnabled val="1"/>
        </dgm:presLayoutVars>
      </dgm:prSet>
      <dgm:spPr/>
    </dgm:pt>
    <dgm:pt modelId="{C38C28D6-7659-4867-80DA-F3691BB62FEF}" type="pres">
      <dgm:prSet presAssocID="{01C7690E-D367-457C-9879-EDB23027F133}" presName="accent_2" presStyleCnt="0"/>
      <dgm:spPr/>
    </dgm:pt>
    <dgm:pt modelId="{C015C9A5-071E-485F-9DEF-C05FEBFB21E1}" type="pres">
      <dgm:prSet presAssocID="{01C7690E-D367-457C-9879-EDB23027F133}" presName="accentRepeatNode" presStyleLbl="solidFgAcc1" presStyleIdx="1" presStyleCnt="5"/>
      <dgm:spPr>
        <a:ln>
          <a:solidFill>
            <a:schemeClr val="tx1"/>
          </a:solidFill>
        </a:ln>
      </dgm:spPr>
    </dgm:pt>
    <dgm:pt modelId="{CF86CF3C-A2F0-4281-96F0-ACB5AB4FAFCB}" type="pres">
      <dgm:prSet presAssocID="{84AA6DA2-1031-435B-BC1F-64F33DCDEBDE}" presName="text_3" presStyleLbl="node1" presStyleIdx="2" presStyleCnt="5">
        <dgm:presLayoutVars>
          <dgm:bulletEnabled val="1"/>
        </dgm:presLayoutVars>
      </dgm:prSet>
      <dgm:spPr/>
    </dgm:pt>
    <dgm:pt modelId="{EFB3DCC6-2664-4DA9-A1BE-90BEB8E43252}" type="pres">
      <dgm:prSet presAssocID="{84AA6DA2-1031-435B-BC1F-64F33DCDEBDE}" presName="accent_3" presStyleCnt="0"/>
      <dgm:spPr/>
    </dgm:pt>
    <dgm:pt modelId="{AC997D3F-E01C-40CE-A9F4-28123A5DD2C1}" type="pres">
      <dgm:prSet presAssocID="{84AA6DA2-1031-435B-BC1F-64F33DCDEBDE}" presName="accentRepeatNode" presStyleLbl="solidFgAcc1" presStyleIdx="2" presStyleCnt="5"/>
      <dgm:spPr/>
    </dgm:pt>
    <dgm:pt modelId="{2539D830-D0B5-4388-96C6-EC609226DBF5}" type="pres">
      <dgm:prSet presAssocID="{22CF216C-D7EB-4C3C-B262-30BE09CB7FD3}" presName="text_4" presStyleLbl="node1" presStyleIdx="3" presStyleCnt="5">
        <dgm:presLayoutVars>
          <dgm:bulletEnabled val="1"/>
        </dgm:presLayoutVars>
      </dgm:prSet>
      <dgm:spPr/>
    </dgm:pt>
    <dgm:pt modelId="{2BC5452B-99AF-41FC-9342-BB950705D8A5}" type="pres">
      <dgm:prSet presAssocID="{22CF216C-D7EB-4C3C-B262-30BE09CB7FD3}" presName="accent_4" presStyleCnt="0"/>
      <dgm:spPr/>
    </dgm:pt>
    <dgm:pt modelId="{3CB57BFA-4379-4946-804F-B1B3377E6505}" type="pres">
      <dgm:prSet presAssocID="{22CF216C-D7EB-4C3C-B262-30BE09CB7FD3}" presName="accentRepeatNode" presStyleLbl="solidFgAcc1" presStyleIdx="3" presStyleCnt="5"/>
      <dgm:spPr>
        <a:ln>
          <a:solidFill>
            <a:schemeClr val="tx1"/>
          </a:solidFill>
        </a:ln>
      </dgm:spPr>
    </dgm:pt>
    <dgm:pt modelId="{3EB7323E-ADD5-445F-9627-3612C85742F0}" type="pres">
      <dgm:prSet presAssocID="{43982B43-B98B-404E-B104-CF44208EAA34}" presName="text_5" presStyleLbl="node1" presStyleIdx="4" presStyleCnt="5">
        <dgm:presLayoutVars>
          <dgm:bulletEnabled val="1"/>
        </dgm:presLayoutVars>
      </dgm:prSet>
      <dgm:spPr/>
    </dgm:pt>
    <dgm:pt modelId="{15BB7579-0B07-4FC0-A80C-0D1EA971DBE5}" type="pres">
      <dgm:prSet presAssocID="{43982B43-B98B-404E-B104-CF44208EAA34}" presName="accent_5" presStyleCnt="0"/>
      <dgm:spPr/>
    </dgm:pt>
    <dgm:pt modelId="{BFFF8F83-5EDD-4BD2-8AAA-255088A83F24}" type="pres">
      <dgm:prSet presAssocID="{43982B43-B98B-404E-B104-CF44208EAA34}" presName="accentRepeatNode" presStyleLbl="solidFgAcc1" presStyleIdx="4" presStyleCnt="5"/>
      <dgm:spPr>
        <a:ln>
          <a:solidFill>
            <a:schemeClr val="tx1"/>
          </a:solidFill>
        </a:ln>
      </dgm:spPr>
    </dgm:pt>
  </dgm:ptLst>
  <dgm:cxnLst>
    <dgm:cxn modelId="{1E21F20E-2BC6-432D-B03F-FEBCB46243DD}" type="presOf" srcId="{22CF216C-D7EB-4C3C-B262-30BE09CB7FD3}" destId="{2539D830-D0B5-4388-96C6-EC609226DBF5}" srcOrd="0" destOrd="0" presId="urn:microsoft.com/office/officeart/2008/layout/VerticalCurvedList"/>
    <dgm:cxn modelId="{C471B827-B4CE-49BF-870E-42FA3F320B8B}" type="presOf" srcId="{B74DF497-0697-4E48-9703-04E7C364FD11}" destId="{42371BBD-EC4D-4A01-8DFF-190339900CEF}" srcOrd="0" destOrd="0" presId="urn:microsoft.com/office/officeart/2008/layout/VerticalCurvedList"/>
    <dgm:cxn modelId="{38DC012A-BF0A-4D36-984A-2198E9F80912}" type="presOf" srcId="{D864894D-FE10-454D-8C79-D07D90190FDE}" destId="{38AD150E-AA88-4A8E-B74E-BDA8E0ACEC12}" srcOrd="0" destOrd="0" presId="urn:microsoft.com/office/officeart/2008/layout/VerticalCurvedList"/>
    <dgm:cxn modelId="{EF92D944-D0F8-4344-8806-F5D39AC133C1}" srcId="{DA66DE79-EA42-4D47-9D09-FADB112B9920}" destId="{01C7690E-D367-457C-9879-EDB23027F133}" srcOrd="1" destOrd="0" parTransId="{FE05C406-A56B-4109-972D-A9DDF5856F9F}" sibTransId="{AC22E260-FF1A-4D65-89F8-F9CAD58197C8}"/>
    <dgm:cxn modelId="{FA136245-A998-4103-9245-C7EC81950A14}" srcId="{DA66DE79-EA42-4D47-9D09-FADB112B9920}" destId="{B74DF497-0697-4E48-9703-04E7C364FD11}" srcOrd="0" destOrd="0" parTransId="{CA7E37F2-5086-410C-8E6D-9A84CB98B397}" sibTransId="{D864894D-FE10-454D-8C79-D07D90190FDE}"/>
    <dgm:cxn modelId="{6368746A-A26C-4357-8A29-CC1F9062C6F4}" srcId="{DA66DE79-EA42-4D47-9D09-FADB112B9920}" destId="{22CF216C-D7EB-4C3C-B262-30BE09CB7FD3}" srcOrd="3" destOrd="0" parTransId="{4758843F-A59B-49ED-8D42-AE46F97EE26C}" sibTransId="{C9CB126A-D66C-4D90-B7EB-E7543258C4A0}"/>
    <dgm:cxn modelId="{76939E85-50DB-4701-AE1D-30CF3CA81079}" type="presOf" srcId="{84AA6DA2-1031-435B-BC1F-64F33DCDEBDE}" destId="{CF86CF3C-A2F0-4281-96F0-ACB5AB4FAFCB}" srcOrd="0" destOrd="0" presId="urn:microsoft.com/office/officeart/2008/layout/VerticalCurvedList"/>
    <dgm:cxn modelId="{7BE91C8D-9F1B-4D18-AAE4-77ED44D17875}" type="presOf" srcId="{01C7690E-D367-457C-9879-EDB23027F133}" destId="{C5C29235-14A0-42A2-941D-B79B21D5F081}" srcOrd="0" destOrd="0" presId="urn:microsoft.com/office/officeart/2008/layout/VerticalCurvedList"/>
    <dgm:cxn modelId="{BCED9495-E40D-47EF-979F-93D7D5F8B9D4}" srcId="{DA66DE79-EA42-4D47-9D09-FADB112B9920}" destId="{84AA6DA2-1031-435B-BC1F-64F33DCDEBDE}" srcOrd="2" destOrd="0" parTransId="{3ECC0D37-15A4-4565-97E0-D0BC0DBB6617}" sibTransId="{CDE916F1-30EE-4291-85EA-8D5C1680A6E0}"/>
    <dgm:cxn modelId="{5F76289C-7A0F-448E-99D9-8F18B866DB09}" type="presOf" srcId="{DA66DE79-EA42-4D47-9D09-FADB112B9920}" destId="{0D4BBECC-9AC8-4840-AB43-0EDFF0ED20D2}" srcOrd="0" destOrd="0" presId="urn:microsoft.com/office/officeart/2008/layout/VerticalCurvedList"/>
    <dgm:cxn modelId="{641929A2-CD32-42BA-9027-4BDB0DDC1A3F}" type="presOf" srcId="{43982B43-B98B-404E-B104-CF44208EAA34}" destId="{3EB7323E-ADD5-445F-9627-3612C85742F0}" srcOrd="0" destOrd="0" presId="urn:microsoft.com/office/officeart/2008/layout/VerticalCurvedList"/>
    <dgm:cxn modelId="{0CA1E4D5-1993-4572-A5EA-E6754F248CE0}" srcId="{DA66DE79-EA42-4D47-9D09-FADB112B9920}" destId="{43982B43-B98B-404E-B104-CF44208EAA34}" srcOrd="4" destOrd="0" parTransId="{D5678DA9-8485-48C1-8522-D0D5FC0A3289}" sibTransId="{8C090E71-7F2F-46A3-A690-2BB762049330}"/>
    <dgm:cxn modelId="{5F51FDB9-C3E9-4572-BB8B-71B3AE7D0BAF}" type="presParOf" srcId="{0D4BBECC-9AC8-4840-AB43-0EDFF0ED20D2}" destId="{3F430C48-5810-4E64-8A61-634920F21D10}" srcOrd="0" destOrd="0" presId="urn:microsoft.com/office/officeart/2008/layout/VerticalCurvedList"/>
    <dgm:cxn modelId="{6F628288-CE00-4D96-8DE3-67CC313AA73A}" type="presParOf" srcId="{3F430C48-5810-4E64-8A61-634920F21D10}" destId="{84DB231F-EF3F-40BE-A489-34D3DDC82C2A}" srcOrd="0" destOrd="0" presId="urn:microsoft.com/office/officeart/2008/layout/VerticalCurvedList"/>
    <dgm:cxn modelId="{2AF1B4C1-AE1E-44BE-8547-BBC2CC0AB830}" type="presParOf" srcId="{84DB231F-EF3F-40BE-A489-34D3DDC82C2A}" destId="{31126D34-4F97-4969-A4BD-060E8B3AF183}" srcOrd="0" destOrd="0" presId="urn:microsoft.com/office/officeart/2008/layout/VerticalCurvedList"/>
    <dgm:cxn modelId="{C155BD84-A5F3-4E36-8ABB-DA856D5CE840}" type="presParOf" srcId="{84DB231F-EF3F-40BE-A489-34D3DDC82C2A}" destId="{38AD150E-AA88-4A8E-B74E-BDA8E0ACEC12}" srcOrd="1" destOrd="0" presId="urn:microsoft.com/office/officeart/2008/layout/VerticalCurvedList"/>
    <dgm:cxn modelId="{8F3E9E27-439E-44F3-B2BA-0CE7DF518C67}" type="presParOf" srcId="{84DB231F-EF3F-40BE-A489-34D3DDC82C2A}" destId="{C9B4A7C4-B627-4FF7-8E54-304B0EF9C6CE}" srcOrd="2" destOrd="0" presId="urn:microsoft.com/office/officeart/2008/layout/VerticalCurvedList"/>
    <dgm:cxn modelId="{BEAC48D3-8514-4154-9262-F315E6179157}" type="presParOf" srcId="{84DB231F-EF3F-40BE-A489-34D3DDC82C2A}" destId="{6B62ECF5-9F48-4C0D-A97B-148D5CEB7ACE}" srcOrd="3" destOrd="0" presId="urn:microsoft.com/office/officeart/2008/layout/VerticalCurvedList"/>
    <dgm:cxn modelId="{FF8778F1-80D3-4316-A297-EC272799038F}" type="presParOf" srcId="{3F430C48-5810-4E64-8A61-634920F21D10}" destId="{42371BBD-EC4D-4A01-8DFF-190339900CEF}" srcOrd="1" destOrd="0" presId="urn:microsoft.com/office/officeart/2008/layout/VerticalCurvedList"/>
    <dgm:cxn modelId="{6281719A-1146-42CC-BAFE-9FC4539FBD68}" type="presParOf" srcId="{3F430C48-5810-4E64-8A61-634920F21D10}" destId="{CEFF2FF2-0BF5-46B0-BF13-3A7A35CB7F16}" srcOrd="2" destOrd="0" presId="urn:microsoft.com/office/officeart/2008/layout/VerticalCurvedList"/>
    <dgm:cxn modelId="{D13C4808-E6AE-44E0-B059-147CAA659A3C}" type="presParOf" srcId="{CEFF2FF2-0BF5-46B0-BF13-3A7A35CB7F16}" destId="{5B192319-6404-45CC-AD32-EBA530165D1C}" srcOrd="0" destOrd="0" presId="urn:microsoft.com/office/officeart/2008/layout/VerticalCurvedList"/>
    <dgm:cxn modelId="{6F4C1381-A48F-4100-9D3D-0462F38DBF16}" type="presParOf" srcId="{3F430C48-5810-4E64-8A61-634920F21D10}" destId="{C5C29235-14A0-42A2-941D-B79B21D5F081}" srcOrd="3" destOrd="0" presId="urn:microsoft.com/office/officeart/2008/layout/VerticalCurvedList"/>
    <dgm:cxn modelId="{3523FB21-E36C-49F3-BC7A-0D19E851F7E1}" type="presParOf" srcId="{3F430C48-5810-4E64-8A61-634920F21D10}" destId="{C38C28D6-7659-4867-80DA-F3691BB62FEF}" srcOrd="4" destOrd="0" presId="urn:microsoft.com/office/officeart/2008/layout/VerticalCurvedList"/>
    <dgm:cxn modelId="{A3B926F5-83F4-45D9-B17F-704F2BB78535}" type="presParOf" srcId="{C38C28D6-7659-4867-80DA-F3691BB62FEF}" destId="{C015C9A5-071E-485F-9DEF-C05FEBFB21E1}" srcOrd="0" destOrd="0" presId="urn:microsoft.com/office/officeart/2008/layout/VerticalCurvedList"/>
    <dgm:cxn modelId="{7FC66265-AD51-47FE-8550-D7CFD306F956}" type="presParOf" srcId="{3F430C48-5810-4E64-8A61-634920F21D10}" destId="{CF86CF3C-A2F0-4281-96F0-ACB5AB4FAFCB}" srcOrd="5" destOrd="0" presId="urn:microsoft.com/office/officeart/2008/layout/VerticalCurvedList"/>
    <dgm:cxn modelId="{873FE764-DE19-4163-AFBA-F625EBFE43AB}" type="presParOf" srcId="{3F430C48-5810-4E64-8A61-634920F21D10}" destId="{EFB3DCC6-2664-4DA9-A1BE-90BEB8E43252}" srcOrd="6" destOrd="0" presId="urn:microsoft.com/office/officeart/2008/layout/VerticalCurvedList"/>
    <dgm:cxn modelId="{E74EFBAD-2743-414C-8359-EC846F7EE6BB}" type="presParOf" srcId="{EFB3DCC6-2664-4DA9-A1BE-90BEB8E43252}" destId="{AC997D3F-E01C-40CE-A9F4-28123A5DD2C1}" srcOrd="0" destOrd="0" presId="urn:microsoft.com/office/officeart/2008/layout/VerticalCurvedList"/>
    <dgm:cxn modelId="{DBB0DC78-233E-42C0-8132-FE454EDC4CFA}" type="presParOf" srcId="{3F430C48-5810-4E64-8A61-634920F21D10}" destId="{2539D830-D0B5-4388-96C6-EC609226DBF5}" srcOrd="7" destOrd="0" presId="urn:microsoft.com/office/officeart/2008/layout/VerticalCurvedList"/>
    <dgm:cxn modelId="{0FDFC1A6-01A5-4853-8CE2-902ECFF65487}" type="presParOf" srcId="{3F430C48-5810-4E64-8A61-634920F21D10}" destId="{2BC5452B-99AF-41FC-9342-BB950705D8A5}" srcOrd="8" destOrd="0" presId="urn:microsoft.com/office/officeart/2008/layout/VerticalCurvedList"/>
    <dgm:cxn modelId="{765B3B53-6CF7-4C18-A95C-7E2916403CE7}" type="presParOf" srcId="{2BC5452B-99AF-41FC-9342-BB950705D8A5}" destId="{3CB57BFA-4379-4946-804F-B1B3377E6505}" srcOrd="0" destOrd="0" presId="urn:microsoft.com/office/officeart/2008/layout/VerticalCurvedList"/>
    <dgm:cxn modelId="{41113E68-B451-4201-8193-C4F13E6716B2}" type="presParOf" srcId="{3F430C48-5810-4E64-8A61-634920F21D10}" destId="{3EB7323E-ADD5-445F-9627-3612C85742F0}" srcOrd="9" destOrd="0" presId="urn:microsoft.com/office/officeart/2008/layout/VerticalCurvedList"/>
    <dgm:cxn modelId="{7CC4FAFC-1476-42C7-9886-8B42E29FFEB7}" type="presParOf" srcId="{3F430C48-5810-4E64-8A61-634920F21D10}" destId="{15BB7579-0B07-4FC0-A80C-0D1EA971DBE5}" srcOrd="10" destOrd="0" presId="urn:microsoft.com/office/officeart/2008/layout/VerticalCurvedList"/>
    <dgm:cxn modelId="{44D9578E-E788-4B1E-9360-42BE53BFB72B}" type="presParOf" srcId="{15BB7579-0B07-4FC0-A80C-0D1EA971DBE5}" destId="{BFFF8F83-5EDD-4BD2-8AAA-255088A83F2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AD150E-AA88-4A8E-B74E-BDA8E0ACEC12}">
      <dsp:nvSpPr>
        <dsp:cNvPr id="0" name=""/>
        <dsp:cNvSpPr/>
      </dsp:nvSpPr>
      <dsp:spPr>
        <a:xfrm>
          <a:off x="-5169077" y="-791784"/>
          <a:ext cx="6155568" cy="6155568"/>
        </a:xfrm>
        <a:prstGeom prst="blockArc">
          <a:avLst>
            <a:gd name="adj1" fmla="val 18900000"/>
            <a:gd name="adj2" fmla="val 2700000"/>
            <a:gd name="adj3" fmla="val 351"/>
          </a:avLst>
        </a:prstGeom>
        <a:noFill/>
        <a:ln w="25400" cap="flat" cmpd="sng" algn="ctr">
          <a:solidFill>
            <a:schemeClr val="tx1"/>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42371BBD-EC4D-4A01-8DFF-190339900CEF}">
      <dsp:nvSpPr>
        <dsp:cNvPr id="0" name=""/>
        <dsp:cNvSpPr/>
      </dsp:nvSpPr>
      <dsp:spPr>
        <a:xfrm>
          <a:off x="431480" y="285658"/>
          <a:ext cx="4036387" cy="571682"/>
        </a:xfrm>
        <a:prstGeom prst="rect">
          <a:avLst/>
        </a:prstGeom>
        <a:solidFill>
          <a:srgbClr val="C000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Instruction</a:t>
          </a:r>
        </a:p>
      </dsp:txBody>
      <dsp:txXfrm>
        <a:off x="431480" y="285658"/>
        <a:ext cx="4036387" cy="571682"/>
      </dsp:txXfrm>
    </dsp:sp>
    <dsp:sp modelId="{5B192319-6404-45CC-AD32-EBA530165D1C}">
      <dsp:nvSpPr>
        <dsp:cNvPr id="0" name=""/>
        <dsp:cNvSpPr/>
      </dsp:nvSpPr>
      <dsp:spPr>
        <a:xfrm>
          <a:off x="74178" y="214198"/>
          <a:ext cx="714603" cy="714603"/>
        </a:xfrm>
        <a:prstGeom prst="ellipse">
          <a:avLst/>
        </a:prstGeom>
        <a:solidFill>
          <a:schemeClr val="lt1">
            <a:hueOff val="0"/>
            <a:satOff val="0"/>
            <a:lumOff val="0"/>
            <a:alphaOff val="0"/>
          </a:schemeClr>
        </a:solidFill>
        <a:ln w="9525" cap="flat" cmpd="sng" algn="ctr">
          <a:solidFill>
            <a:schemeClr val="tx2"/>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C5C29235-14A0-42A2-941D-B79B21D5F081}">
      <dsp:nvSpPr>
        <dsp:cNvPr id="0" name=""/>
        <dsp:cNvSpPr/>
      </dsp:nvSpPr>
      <dsp:spPr>
        <a:xfrm>
          <a:off x="841131" y="1142908"/>
          <a:ext cx="3626736" cy="571682"/>
        </a:xfrm>
        <a:prstGeom prst="rect">
          <a:avLst/>
        </a:prstGeom>
        <a:solidFill>
          <a:srgbClr val="FF66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Undistributed</a:t>
          </a:r>
        </a:p>
      </dsp:txBody>
      <dsp:txXfrm>
        <a:off x="841131" y="1142908"/>
        <a:ext cx="3626736" cy="571682"/>
      </dsp:txXfrm>
    </dsp:sp>
    <dsp:sp modelId="{C015C9A5-071E-485F-9DEF-C05FEBFB21E1}">
      <dsp:nvSpPr>
        <dsp:cNvPr id="0" name=""/>
        <dsp:cNvSpPr/>
      </dsp:nvSpPr>
      <dsp:spPr>
        <a:xfrm>
          <a:off x="483829" y="107144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CF86CF3C-A2F0-4281-96F0-ACB5AB4FAFCB}">
      <dsp:nvSpPr>
        <dsp:cNvPr id="0" name=""/>
        <dsp:cNvSpPr/>
      </dsp:nvSpPr>
      <dsp:spPr>
        <a:xfrm>
          <a:off x="966861" y="2000158"/>
          <a:ext cx="3501006" cy="571682"/>
        </a:xfrm>
        <a:prstGeom prst="rect">
          <a:avLst/>
        </a:prstGeom>
        <a:solidFill>
          <a:srgbClr val="0099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General Support</a:t>
          </a:r>
        </a:p>
      </dsp:txBody>
      <dsp:txXfrm>
        <a:off x="966861" y="2000158"/>
        <a:ext cx="3501006" cy="571682"/>
      </dsp:txXfrm>
    </dsp:sp>
    <dsp:sp modelId="{AC997D3F-E01C-40CE-A9F4-28123A5DD2C1}">
      <dsp:nvSpPr>
        <dsp:cNvPr id="0" name=""/>
        <dsp:cNvSpPr/>
      </dsp:nvSpPr>
      <dsp:spPr>
        <a:xfrm>
          <a:off x="609559" y="1928698"/>
          <a:ext cx="714603" cy="714603"/>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2539D830-D0B5-4388-96C6-EC609226DBF5}">
      <dsp:nvSpPr>
        <dsp:cNvPr id="0" name=""/>
        <dsp:cNvSpPr/>
      </dsp:nvSpPr>
      <dsp:spPr>
        <a:xfrm>
          <a:off x="841131" y="2857408"/>
          <a:ext cx="3626736" cy="571682"/>
        </a:xfrm>
        <a:prstGeom prst="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Transportation</a:t>
          </a:r>
        </a:p>
      </dsp:txBody>
      <dsp:txXfrm>
        <a:off x="841131" y="2857408"/>
        <a:ext cx="3626736" cy="571682"/>
      </dsp:txXfrm>
    </dsp:sp>
    <dsp:sp modelId="{3CB57BFA-4379-4946-804F-B1B3377E6505}">
      <dsp:nvSpPr>
        <dsp:cNvPr id="0" name=""/>
        <dsp:cNvSpPr/>
      </dsp:nvSpPr>
      <dsp:spPr>
        <a:xfrm>
          <a:off x="483829" y="278594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3EB7323E-ADD5-445F-9627-3612C85742F0}">
      <dsp:nvSpPr>
        <dsp:cNvPr id="0" name=""/>
        <dsp:cNvSpPr/>
      </dsp:nvSpPr>
      <dsp:spPr>
        <a:xfrm>
          <a:off x="431480" y="3714658"/>
          <a:ext cx="4036387" cy="571682"/>
        </a:xfrm>
        <a:prstGeom prst="rect">
          <a:avLst/>
        </a:prstGeom>
        <a:solidFill>
          <a:srgbClr val="FF3399"/>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Community Services</a:t>
          </a:r>
        </a:p>
      </dsp:txBody>
      <dsp:txXfrm>
        <a:off x="431480" y="3714658"/>
        <a:ext cx="4036387" cy="571682"/>
      </dsp:txXfrm>
    </dsp:sp>
    <dsp:sp modelId="{BFFF8F83-5EDD-4BD2-8AAA-255088A83F24}">
      <dsp:nvSpPr>
        <dsp:cNvPr id="0" name=""/>
        <dsp:cNvSpPr/>
      </dsp:nvSpPr>
      <dsp:spPr>
        <a:xfrm>
          <a:off x="74178" y="364319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0.43243</cdr:x>
      <cdr:y>0.40447</cdr:y>
    </cdr:from>
    <cdr:to>
      <cdr:x>0.4955</cdr:x>
      <cdr:y>0.55735</cdr:y>
    </cdr:to>
    <cdr:cxnSp macro="">
      <cdr:nvCxnSpPr>
        <cdr:cNvPr id="3" name="Straight Connector 2">
          <a:extLst xmlns:a="http://schemas.openxmlformats.org/drawingml/2006/main">
            <a:ext uri="{FF2B5EF4-FFF2-40B4-BE49-F238E27FC236}">
              <a16:creationId xmlns:a16="http://schemas.microsoft.com/office/drawing/2014/main" id="{CB2EEACE-8B1B-484A-83A9-53141FC84ECF}"/>
            </a:ext>
          </a:extLst>
        </cdr:cNvPr>
        <cdr:cNvCxnSpPr/>
      </cdr:nvCxnSpPr>
      <cdr:spPr bwMode="auto">
        <a:xfrm xmlns:a="http://schemas.openxmlformats.org/drawingml/2006/main" flipH="1" flipV="1">
          <a:off x="3657600" y="2057400"/>
          <a:ext cx="533420" cy="777648"/>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FFC000"/>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0.3964</cdr:x>
      <cdr:y>0.44941</cdr:y>
    </cdr:from>
    <cdr:to>
      <cdr:x>0.40541</cdr:x>
      <cdr:y>0.52242</cdr:y>
    </cdr:to>
    <cdr:cxnSp macro="">
      <cdr:nvCxnSpPr>
        <cdr:cNvPr id="6" name="Straight Connector 5">
          <a:extLst xmlns:a="http://schemas.openxmlformats.org/drawingml/2006/main">
            <a:ext uri="{FF2B5EF4-FFF2-40B4-BE49-F238E27FC236}">
              <a16:creationId xmlns:a16="http://schemas.microsoft.com/office/drawing/2014/main" id="{C7D39E7A-A390-4F3F-8B5E-677E3CBE67E1}"/>
            </a:ext>
          </a:extLst>
        </cdr:cNvPr>
        <cdr:cNvCxnSpPr/>
      </cdr:nvCxnSpPr>
      <cdr:spPr bwMode="auto">
        <a:xfrm xmlns:a="http://schemas.openxmlformats.org/drawingml/2006/main" flipH="1" flipV="1">
          <a:off x="3352800" y="2286000"/>
          <a:ext cx="76200" cy="371378"/>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3399FF"/>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0.58484</cdr:x>
      <cdr:y>0.2247</cdr:y>
    </cdr:from>
    <cdr:to>
      <cdr:x>0.63964</cdr:x>
      <cdr:y>0.25466</cdr:y>
    </cdr:to>
    <cdr:cxnSp macro="">
      <cdr:nvCxnSpPr>
        <cdr:cNvPr id="5" name="Straight Connector 4">
          <a:extLst xmlns:a="http://schemas.openxmlformats.org/drawingml/2006/main">
            <a:ext uri="{FF2B5EF4-FFF2-40B4-BE49-F238E27FC236}">
              <a16:creationId xmlns:a16="http://schemas.microsoft.com/office/drawing/2014/main" id="{25788CA2-B385-44CF-896C-AB3508A297CD}"/>
            </a:ext>
          </a:extLst>
        </cdr:cNvPr>
        <cdr:cNvCxnSpPr/>
      </cdr:nvCxnSpPr>
      <cdr:spPr bwMode="auto">
        <a:xfrm xmlns:a="http://schemas.openxmlformats.org/drawingml/2006/main" flipH="1" flipV="1">
          <a:off x="4946684" y="1143000"/>
          <a:ext cx="463516" cy="152400"/>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009999"/>
          </a:solidFill>
          <a:prstDash val="solid"/>
          <a:round/>
          <a:headEnd type="none" w="med" len="med"/>
          <a:tailEnd type="none" w="med" len="med"/>
        </a:ln>
        <a:effectLst xmlns:a="http://schemas.openxmlformats.org/drawingml/2006/main"/>
      </cdr:spPr>
    </cdr:cxnSp>
  </cdr:relSizeAnchor>
</c:userShapes>
</file>

<file path=ppt/drawings/drawing2.xml><?xml version="1.0" encoding="utf-8"?>
<c:userShapes xmlns:c="http://schemas.openxmlformats.org/drawingml/2006/chart">
  <cdr:relSizeAnchor xmlns:cdr="http://schemas.openxmlformats.org/drawingml/2006/chartDrawing">
    <cdr:from>
      <cdr:x>0.44144</cdr:x>
      <cdr:y>0.40447</cdr:y>
    </cdr:from>
    <cdr:to>
      <cdr:x>0.4955</cdr:x>
      <cdr:y>0.53929</cdr:y>
    </cdr:to>
    <cdr:cxnSp macro="">
      <cdr:nvCxnSpPr>
        <cdr:cNvPr id="3" name="Straight Connector 2">
          <a:extLst xmlns:a="http://schemas.openxmlformats.org/drawingml/2006/main">
            <a:ext uri="{FF2B5EF4-FFF2-40B4-BE49-F238E27FC236}">
              <a16:creationId xmlns:a16="http://schemas.microsoft.com/office/drawing/2014/main" id="{CB2EEACE-8B1B-484A-83A9-53141FC84ECF}"/>
            </a:ext>
          </a:extLst>
        </cdr:cNvPr>
        <cdr:cNvCxnSpPr/>
      </cdr:nvCxnSpPr>
      <cdr:spPr bwMode="auto">
        <a:xfrm xmlns:a="http://schemas.openxmlformats.org/drawingml/2006/main" flipH="1" flipV="1">
          <a:off x="3733800" y="2057400"/>
          <a:ext cx="457251" cy="685789"/>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FFC000"/>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0.41441</cdr:x>
      <cdr:y>0.41945</cdr:y>
    </cdr:from>
    <cdr:to>
      <cdr:x>0.45045</cdr:x>
      <cdr:y>0.61419</cdr:y>
    </cdr:to>
    <cdr:cxnSp macro="">
      <cdr:nvCxnSpPr>
        <cdr:cNvPr id="6" name="Straight Connector 5">
          <a:extLst xmlns:a="http://schemas.openxmlformats.org/drawingml/2006/main">
            <a:ext uri="{FF2B5EF4-FFF2-40B4-BE49-F238E27FC236}">
              <a16:creationId xmlns:a16="http://schemas.microsoft.com/office/drawing/2014/main" id="{C7D39E7A-A390-4F3F-8B5E-677E3CBE67E1}"/>
            </a:ext>
          </a:extLst>
        </cdr:cNvPr>
        <cdr:cNvCxnSpPr/>
      </cdr:nvCxnSpPr>
      <cdr:spPr bwMode="auto">
        <a:xfrm xmlns:a="http://schemas.openxmlformats.org/drawingml/2006/main" flipH="1" flipV="1">
          <a:off x="3505200" y="2133601"/>
          <a:ext cx="304800" cy="990599"/>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3399FF"/>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0.58484</cdr:x>
      <cdr:y>0.2247</cdr:y>
    </cdr:from>
    <cdr:to>
      <cdr:x>0.64865</cdr:x>
      <cdr:y>0.29961</cdr:y>
    </cdr:to>
    <cdr:cxnSp macro="">
      <cdr:nvCxnSpPr>
        <cdr:cNvPr id="5" name="Straight Connector 4">
          <a:extLst xmlns:a="http://schemas.openxmlformats.org/drawingml/2006/main">
            <a:ext uri="{FF2B5EF4-FFF2-40B4-BE49-F238E27FC236}">
              <a16:creationId xmlns:a16="http://schemas.microsoft.com/office/drawing/2014/main" id="{25788CA2-B385-44CF-896C-AB3508A297CD}"/>
            </a:ext>
          </a:extLst>
        </cdr:cNvPr>
        <cdr:cNvCxnSpPr/>
      </cdr:nvCxnSpPr>
      <cdr:spPr bwMode="auto">
        <a:xfrm xmlns:a="http://schemas.openxmlformats.org/drawingml/2006/main" flipH="1" flipV="1">
          <a:off x="4946695" y="1142981"/>
          <a:ext cx="539705" cy="381019"/>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009999"/>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0.64865</cdr:x>
      <cdr:y>0.65913</cdr:y>
    </cdr:from>
    <cdr:to>
      <cdr:x>0.75676</cdr:x>
      <cdr:y>0.83889</cdr:y>
    </cdr:to>
    <cdr:sp macro="" textlink="">
      <cdr:nvSpPr>
        <cdr:cNvPr id="2" name="TextBox 1">
          <a:extLst xmlns:a="http://schemas.openxmlformats.org/drawingml/2006/main">
            <a:ext uri="{FF2B5EF4-FFF2-40B4-BE49-F238E27FC236}">
              <a16:creationId xmlns:a16="http://schemas.microsoft.com/office/drawing/2014/main" id="{391239BA-FC62-4A26-83D2-291D58BD2664}"/>
            </a:ext>
          </a:extLst>
        </cdr:cNvPr>
        <cdr:cNvSpPr txBox="1"/>
      </cdr:nvSpPr>
      <cdr:spPr>
        <a:xfrm xmlns:a="http://schemas.openxmlformats.org/drawingml/2006/main">
          <a:off x="5486400" y="335280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2"/>
          <p:cNvSpPr>
            <a:spLocks noGrp="1" noChangeArrowheads="1"/>
          </p:cNvSpPr>
          <p:nvPr>
            <p:ph type="hdr" sz="quarter"/>
          </p:nvPr>
        </p:nvSpPr>
        <p:spPr bwMode="auto">
          <a:xfrm>
            <a:off x="4" y="2"/>
            <a:ext cx="3170582" cy="478747"/>
          </a:xfrm>
          <a:prstGeom prst="rect">
            <a:avLst/>
          </a:prstGeom>
          <a:noFill/>
          <a:ln w="9525">
            <a:noFill/>
            <a:miter lim="800000"/>
            <a:headEnd/>
            <a:tailEnd/>
          </a:ln>
        </p:spPr>
        <p:txBody>
          <a:bodyPr vert="horz" wrap="square" lIns="96894" tIns="48444" rIns="96894" bIns="48444" numCol="1" anchor="t" anchorCtr="0" compatLnSpc="1">
            <a:prstTxWarp prst="textNoShape">
              <a:avLst/>
            </a:prstTxWarp>
          </a:bodyPr>
          <a:lstStyle>
            <a:lvl1pPr defTabSz="967678">
              <a:defRPr sz="1200">
                <a:solidFill>
                  <a:schemeClr val="tx1"/>
                </a:solidFill>
                <a:latin typeface="Arial" charset="0"/>
                <a:cs typeface="+mn-cs"/>
              </a:defRPr>
            </a:lvl1pPr>
          </a:lstStyle>
          <a:p>
            <a:pPr>
              <a:defRPr/>
            </a:pPr>
            <a:endParaRPr lang="en-US"/>
          </a:p>
        </p:txBody>
      </p:sp>
      <p:sp>
        <p:nvSpPr>
          <p:cNvPr id="74755" name="Rectangle 3"/>
          <p:cNvSpPr>
            <a:spLocks noGrp="1" noChangeArrowheads="1"/>
          </p:cNvSpPr>
          <p:nvPr>
            <p:ph type="dt" sz="quarter" idx="1"/>
          </p:nvPr>
        </p:nvSpPr>
        <p:spPr bwMode="auto">
          <a:xfrm>
            <a:off x="4142965" y="2"/>
            <a:ext cx="3170582" cy="478747"/>
          </a:xfrm>
          <a:prstGeom prst="rect">
            <a:avLst/>
          </a:prstGeom>
          <a:noFill/>
          <a:ln w="9525">
            <a:noFill/>
            <a:miter lim="800000"/>
            <a:headEnd/>
            <a:tailEnd/>
          </a:ln>
        </p:spPr>
        <p:txBody>
          <a:bodyPr vert="horz" wrap="square" lIns="96894" tIns="48444" rIns="96894" bIns="48444" numCol="1" anchor="t" anchorCtr="0" compatLnSpc="1">
            <a:prstTxWarp prst="textNoShape">
              <a:avLst/>
            </a:prstTxWarp>
          </a:bodyPr>
          <a:lstStyle>
            <a:lvl1pPr algn="r" defTabSz="967678">
              <a:defRPr sz="1200">
                <a:solidFill>
                  <a:schemeClr val="tx1"/>
                </a:solidFill>
                <a:latin typeface="Arial" charset="0"/>
                <a:cs typeface="+mn-cs"/>
              </a:defRPr>
            </a:lvl1pPr>
          </a:lstStyle>
          <a:p>
            <a:pPr>
              <a:defRPr/>
            </a:pPr>
            <a:endParaRPr lang="en-US"/>
          </a:p>
        </p:txBody>
      </p:sp>
      <p:sp>
        <p:nvSpPr>
          <p:cNvPr id="74756" name="Rectangle 4"/>
          <p:cNvSpPr>
            <a:spLocks noGrp="1" noChangeArrowheads="1"/>
          </p:cNvSpPr>
          <p:nvPr>
            <p:ph type="ftr" sz="quarter" idx="2"/>
          </p:nvPr>
        </p:nvSpPr>
        <p:spPr bwMode="auto">
          <a:xfrm>
            <a:off x="4" y="9119176"/>
            <a:ext cx="3170582" cy="480389"/>
          </a:xfrm>
          <a:prstGeom prst="rect">
            <a:avLst/>
          </a:prstGeom>
          <a:noFill/>
          <a:ln w="9525">
            <a:noFill/>
            <a:miter lim="800000"/>
            <a:headEnd/>
            <a:tailEnd/>
          </a:ln>
        </p:spPr>
        <p:txBody>
          <a:bodyPr vert="horz" wrap="square" lIns="96894" tIns="48444" rIns="96894" bIns="48444" numCol="1" anchor="b" anchorCtr="0" compatLnSpc="1">
            <a:prstTxWarp prst="textNoShape">
              <a:avLst/>
            </a:prstTxWarp>
          </a:bodyPr>
          <a:lstStyle>
            <a:lvl1pPr defTabSz="967678">
              <a:defRPr sz="1200">
                <a:solidFill>
                  <a:schemeClr val="tx1"/>
                </a:solidFill>
                <a:latin typeface="Arial" charset="0"/>
                <a:cs typeface="+mn-cs"/>
              </a:defRPr>
            </a:lvl1pPr>
          </a:lstStyle>
          <a:p>
            <a:pPr>
              <a:defRPr/>
            </a:pPr>
            <a:endParaRPr lang="en-US"/>
          </a:p>
        </p:txBody>
      </p:sp>
      <p:sp>
        <p:nvSpPr>
          <p:cNvPr id="74757" name="Rectangle 5"/>
          <p:cNvSpPr>
            <a:spLocks noGrp="1" noChangeArrowheads="1"/>
          </p:cNvSpPr>
          <p:nvPr>
            <p:ph type="sldNum" sz="quarter" idx="3"/>
          </p:nvPr>
        </p:nvSpPr>
        <p:spPr bwMode="auto">
          <a:xfrm>
            <a:off x="4142965" y="9119176"/>
            <a:ext cx="3170582" cy="480389"/>
          </a:xfrm>
          <a:prstGeom prst="rect">
            <a:avLst/>
          </a:prstGeom>
          <a:noFill/>
          <a:ln w="9525">
            <a:noFill/>
            <a:miter lim="800000"/>
            <a:headEnd/>
            <a:tailEnd/>
          </a:ln>
        </p:spPr>
        <p:txBody>
          <a:bodyPr vert="horz" wrap="square" lIns="96894" tIns="48444" rIns="96894" bIns="48444" numCol="1" anchor="b" anchorCtr="0" compatLnSpc="1">
            <a:prstTxWarp prst="textNoShape">
              <a:avLst/>
            </a:prstTxWarp>
          </a:bodyPr>
          <a:lstStyle>
            <a:lvl1pPr algn="r" defTabSz="967678">
              <a:defRPr sz="1200">
                <a:solidFill>
                  <a:schemeClr val="tx1"/>
                </a:solidFill>
                <a:latin typeface="Arial" charset="0"/>
                <a:cs typeface="+mn-cs"/>
              </a:defRPr>
            </a:lvl1pPr>
          </a:lstStyle>
          <a:p>
            <a:pPr>
              <a:defRPr/>
            </a:pPr>
            <a:fld id="{54F0F672-6971-416E-94F3-B1AF82F5B4B8}" type="slidenum">
              <a:rPr lang="en-US"/>
              <a:pPr>
                <a:defRPr/>
              </a:pPr>
              <a:t>‹#›</a:t>
            </a:fld>
            <a:endParaRPr lang="en-US"/>
          </a:p>
        </p:txBody>
      </p:sp>
    </p:spTree>
    <p:extLst>
      <p:ext uri="{BB962C8B-B14F-4D97-AF65-F5344CB8AC3E}">
        <p14:creationId xmlns:p14="http://schemas.microsoft.com/office/powerpoint/2010/main" val="42316741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4" y="2"/>
            <a:ext cx="3170582" cy="478747"/>
          </a:xfrm>
          <a:prstGeom prst="rect">
            <a:avLst/>
          </a:prstGeom>
          <a:noFill/>
          <a:ln w="9525">
            <a:noFill/>
            <a:miter lim="800000"/>
            <a:headEnd/>
            <a:tailEnd/>
          </a:ln>
        </p:spPr>
        <p:txBody>
          <a:bodyPr vert="horz" wrap="square" lIns="96894" tIns="48444" rIns="96894" bIns="48444" numCol="1" anchor="t" anchorCtr="0" compatLnSpc="1">
            <a:prstTxWarp prst="textNoShape">
              <a:avLst/>
            </a:prstTxWarp>
          </a:bodyPr>
          <a:lstStyle>
            <a:lvl1pPr defTabSz="967678">
              <a:defRPr sz="1200">
                <a:solidFill>
                  <a:schemeClr val="tx1"/>
                </a:solidFill>
                <a:latin typeface="Arial" charset="0"/>
                <a:cs typeface="+mn-cs"/>
              </a:defRPr>
            </a:lvl1pPr>
          </a:lstStyle>
          <a:p>
            <a:pPr>
              <a:defRPr/>
            </a:pPr>
            <a:endParaRPr lang="en-US"/>
          </a:p>
        </p:txBody>
      </p:sp>
      <p:sp>
        <p:nvSpPr>
          <p:cNvPr id="7171" name="Rectangle 3"/>
          <p:cNvSpPr>
            <a:spLocks noGrp="1" noChangeArrowheads="1"/>
          </p:cNvSpPr>
          <p:nvPr>
            <p:ph type="dt" idx="1"/>
          </p:nvPr>
        </p:nvSpPr>
        <p:spPr bwMode="auto">
          <a:xfrm>
            <a:off x="4142965" y="2"/>
            <a:ext cx="3170582" cy="478747"/>
          </a:xfrm>
          <a:prstGeom prst="rect">
            <a:avLst/>
          </a:prstGeom>
          <a:noFill/>
          <a:ln w="9525">
            <a:noFill/>
            <a:miter lim="800000"/>
            <a:headEnd/>
            <a:tailEnd/>
          </a:ln>
        </p:spPr>
        <p:txBody>
          <a:bodyPr vert="horz" wrap="square" lIns="96894" tIns="48444" rIns="96894" bIns="48444" numCol="1" anchor="t" anchorCtr="0" compatLnSpc="1">
            <a:prstTxWarp prst="textNoShape">
              <a:avLst/>
            </a:prstTxWarp>
          </a:bodyPr>
          <a:lstStyle>
            <a:lvl1pPr algn="r" defTabSz="967678">
              <a:defRPr sz="1200">
                <a:solidFill>
                  <a:schemeClr val="tx1"/>
                </a:solidFill>
                <a:latin typeface="Arial" charset="0"/>
                <a:cs typeface="+mn-cs"/>
              </a:defRPr>
            </a:lvl1pPr>
          </a:lstStyle>
          <a:p>
            <a:pPr>
              <a:defRPr/>
            </a:pPr>
            <a:endParaRPr lang="en-US"/>
          </a:p>
        </p:txBody>
      </p:sp>
      <p:sp>
        <p:nvSpPr>
          <p:cNvPr id="21508" name="Rectangle 4"/>
          <p:cNvSpPr>
            <a:spLocks noGrp="1" noRot="1" noChangeAspect="1" noChangeArrowheads="1" noTextEdit="1"/>
          </p:cNvSpPr>
          <p:nvPr>
            <p:ph type="sldImg" idx="2"/>
          </p:nvPr>
        </p:nvSpPr>
        <p:spPr bwMode="auto">
          <a:xfrm>
            <a:off x="1257300" y="722313"/>
            <a:ext cx="48006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732186" y="4561230"/>
            <a:ext cx="5850834" cy="4318572"/>
          </a:xfrm>
          <a:prstGeom prst="rect">
            <a:avLst/>
          </a:prstGeom>
          <a:noFill/>
          <a:ln w="9525">
            <a:noFill/>
            <a:miter lim="800000"/>
            <a:headEnd/>
            <a:tailEnd/>
          </a:ln>
        </p:spPr>
        <p:txBody>
          <a:bodyPr vert="horz" wrap="square" lIns="96894" tIns="48444" rIns="96894" bIns="48444"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174" name="Rectangle 6"/>
          <p:cNvSpPr>
            <a:spLocks noGrp="1" noChangeArrowheads="1"/>
          </p:cNvSpPr>
          <p:nvPr>
            <p:ph type="ftr" sz="quarter" idx="4"/>
          </p:nvPr>
        </p:nvSpPr>
        <p:spPr bwMode="auto">
          <a:xfrm>
            <a:off x="4" y="9119176"/>
            <a:ext cx="3170582" cy="480389"/>
          </a:xfrm>
          <a:prstGeom prst="rect">
            <a:avLst/>
          </a:prstGeom>
          <a:noFill/>
          <a:ln w="9525">
            <a:noFill/>
            <a:miter lim="800000"/>
            <a:headEnd/>
            <a:tailEnd/>
          </a:ln>
        </p:spPr>
        <p:txBody>
          <a:bodyPr vert="horz" wrap="square" lIns="96894" tIns="48444" rIns="96894" bIns="48444" numCol="1" anchor="b" anchorCtr="0" compatLnSpc="1">
            <a:prstTxWarp prst="textNoShape">
              <a:avLst/>
            </a:prstTxWarp>
          </a:bodyPr>
          <a:lstStyle>
            <a:lvl1pPr defTabSz="967678">
              <a:defRPr sz="1200">
                <a:solidFill>
                  <a:schemeClr val="tx1"/>
                </a:solidFill>
                <a:latin typeface="Arial" charset="0"/>
                <a:cs typeface="+mn-cs"/>
              </a:defRPr>
            </a:lvl1pPr>
          </a:lstStyle>
          <a:p>
            <a:pPr>
              <a:defRPr/>
            </a:pPr>
            <a:endParaRPr lang="en-US"/>
          </a:p>
        </p:txBody>
      </p:sp>
      <p:sp>
        <p:nvSpPr>
          <p:cNvPr id="7175" name="Rectangle 7"/>
          <p:cNvSpPr>
            <a:spLocks noGrp="1" noChangeArrowheads="1"/>
          </p:cNvSpPr>
          <p:nvPr>
            <p:ph type="sldNum" sz="quarter" idx="5"/>
          </p:nvPr>
        </p:nvSpPr>
        <p:spPr bwMode="auto">
          <a:xfrm>
            <a:off x="4142965" y="9119176"/>
            <a:ext cx="3170582" cy="480389"/>
          </a:xfrm>
          <a:prstGeom prst="rect">
            <a:avLst/>
          </a:prstGeom>
          <a:noFill/>
          <a:ln w="9525">
            <a:noFill/>
            <a:miter lim="800000"/>
            <a:headEnd/>
            <a:tailEnd/>
          </a:ln>
        </p:spPr>
        <p:txBody>
          <a:bodyPr vert="horz" wrap="square" lIns="96894" tIns="48444" rIns="96894" bIns="48444" numCol="1" anchor="b" anchorCtr="0" compatLnSpc="1">
            <a:prstTxWarp prst="textNoShape">
              <a:avLst/>
            </a:prstTxWarp>
          </a:bodyPr>
          <a:lstStyle>
            <a:lvl1pPr algn="r" defTabSz="967678">
              <a:defRPr sz="1200">
                <a:solidFill>
                  <a:schemeClr val="tx1"/>
                </a:solidFill>
                <a:latin typeface="Arial" charset="0"/>
                <a:cs typeface="+mn-cs"/>
              </a:defRPr>
            </a:lvl1pPr>
          </a:lstStyle>
          <a:p>
            <a:pPr>
              <a:defRPr/>
            </a:pPr>
            <a:fld id="{837B8AA9-9A9F-40E8-916F-00265F4BB470}" type="slidenum">
              <a:rPr lang="en-US"/>
              <a:pPr>
                <a:defRPr/>
              </a:pPr>
              <a:t>‹#›</a:t>
            </a:fld>
            <a:endParaRPr lang="en-US"/>
          </a:p>
        </p:txBody>
      </p:sp>
    </p:spTree>
    <p:extLst>
      <p:ext uri="{BB962C8B-B14F-4D97-AF65-F5344CB8AC3E}">
        <p14:creationId xmlns:p14="http://schemas.microsoft.com/office/powerpoint/2010/main" val="28337194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7678" eaLnBrk="0" hangingPunct="0">
              <a:defRPr>
                <a:solidFill>
                  <a:srgbClr val="FF0000"/>
                </a:solidFill>
                <a:latin typeface="Calibri" pitchFamily="34" charset="0"/>
              </a:defRPr>
            </a:lvl1pPr>
            <a:lvl2pPr marL="770193" indent="-296228" defTabSz="967678" eaLnBrk="0" hangingPunct="0">
              <a:defRPr>
                <a:solidFill>
                  <a:srgbClr val="FF0000"/>
                </a:solidFill>
                <a:latin typeface="Calibri" pitchFamily="34" charset="0"/>
              </a:defRPr>
            </a:lvl2pPr>
            <a:lvl3pPr marL="1184913" indent="-236982" defTabSz="967678" eaLnBrk="0" hangingPunct="0">
              <a:defRPr>
                <a:solidFill>
                  <a:srgbClr val="FF0000"/>
                </a:solidFill>
                <a:latin typeface="Calibri" pitchFamily="34" charset="0"/>
              </a:defRPr>
            </a:lvl3pPr>
            <a:lvl4pPr marL="1658877" indent="-236982" defTabSz="967678" eaLnBrk="0" hangingPunct="0">
              <a:defRPr>
                <a:solidFill>
                  <a:srgbClr val="FF0000"/>
                </a:solidFill>
                <a:latin typeface="Calibri" pitchFamily="34" charset="0"/>
              </a:defRPr>
            </a:lvl4pPr>
            <a:lvl5pPr marL="2132843" indent="-236982" defTabSz="967678" eaLnBrk="0" hangingPunct="0">
              <a:defRPr>
                <a:solidFill>
                  <a:srgbClr val="FF0000"/>
                </a:solidFill>
                <a:latin typeface="Calibri" pitchFamily="34" charset="0"/>
              </a:defRPr>
            </a:lvl5pPr>
            <a:lvl6pPr marL="2606807" indent="-236982" defTabSz="967678" eaLnBrk="0" fontAlgn="base" hangingPunct="0">
              <a:spcBef>
                <a:spcPct val="0"/>
              </a:spcBef>
              <a:spcAft>
                <a:spcPct val="0"/>
              </a:spcAft>
              <a:defRPr>
                <a:solidFill>
                  <a:srgbClr val="FF0000"/>
                </a:solidFill>
                <a:latin typeface="Calibri" pitchFamily="34" charset="0"/>
              </a:defRPr>
            </a:lvl6pPr>
            <a:lvl7pPr marL="3080772" indent="-236982" defTabSz="967678" eaLnBrk="0" fontAlgn="base" hangingPunct="0">
              <a:spcBef>
                <a:spcPct val="0"/>
              </a:spcBef>
              <a:spcAft>
                <a:spcPct val="0"/>
              </a:spcAft>
              <a:defRPr>
                <a:solidFill>
                  <a:srgbClr val="FF0000"/>
                </a:solidFill>
                <a:latin typeface="Calibri" pitchFamily="34" charset="0"/>
              </a:defRPr>
            </a:lvl7pPr>
            <a:lvl8pPr marL="3554738" indent="-236982" defTabSz="967678" eaLnBrk="0" fontAlgn="base" hangingPunct="0">
              <a:spcBef>
                <a:spcPct val="0"/>
              </a:spcBef>
              <a:spcAft>
                <a:spcPct val="0"/>
              </a:spcAft>
              <a:defRPr>
                <a:solidFill>
                  <a:srgbClr val="FF0000"/>
                </a:solidFill>
                <a:latin typeface="Calibri" pitchFamily="34" charset="0"/>
              </a:defRPr>
            </a:lvl8pPr>
            <a:lvl9pPr marL="4028703" indent="-236982" defTabSz="967678" eaLnBrk="0" fontAlgn="base" hangingPunct="0">
              <a:spcBef>
                <a:spcPct val="0"/>
              </a:spcBef>
              <a:spcAft>
                <a:spcPct val="0"/>
              </a:spcAft>
              <a:defRPr>
                <a:solidFill>
                  <a:srgbClr val="FF0000"/>
                </a:solidFill>
                <a:latin typeface="Calibri" pitchFamily="34" charset="0"/>
              </a:defRPr>
            </a:lvl9pPr>
          </a:lstStyle>
          <a:p>
            <a:pPr eaLnBrk="1" hangingPunct="1">
              <a:defRPr/>
            </a:pPr>
            <a:fld id="{88F004C7-DBA7-484E-AB75-0DE52A747748}" type="slidenum">
              <a:rPr lang="en-US" smtClean="0">
                <a:solidFill>
                  <a:schemeClr val="tx1"/>
                </a:solidFill>
                <a:latin typeface="Arial" charset="0"/>
              </a:rPr>
              <a:pPr eaLnBrk="1" hangingPunct="1">
                <a:defRPr/>
              </a:pPr>
              <a:t>1</a:t>
            </a:fld>
            <a:endParaRPr lang="en-US">
              <a:solidFill>
                <a:schemeClr val="tx1"/>
              </a:solidFill>
              <a:latin typeface="Arial"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34639015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a:defRPr/>
            </a:pPr>
            <a:fld id="{1419DE2A-179F-4E85-80F4-CC1ACF9B799C}" type="slidenum">
              <a:rPr lang="en-US" smtClean="0"/>
              <a:pPr>
                <a:defRPr/>
              </a:pPr>
              <a:t>40</a:t>
            </a:fld>
            <a:endParaRPr lang="en-US"/>
          </a:p>
        </p:txBody>
      </p:sp>
      <p:sp>
        <p:nvSpPr>
          <p:cNvPr id="13" name="Rectangle 2"/>
          <p:cNvSpPr>
            <a:spLocks noGrp="1" noChangeArrowheads="1"/>
          </p:cNvSpPr>
          <p:nvPr>
            <p:ph type="body" sz="quarter" idx="11"/>
          </p:nvPr>
        </p:nvSpPr>
        <p:spPr bwMode="auto">
          <a:xfrm>
            <a:off x="395300" y="4678343"/>
            <a:ext cx="6396499" cy="37420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016" tIns="47008" rIns="94016" bIns="47008" numCol="1" anchor="ctr" anchorCtr="0" compatLnSpc="1">
            <a:prstTxWarp prst="textNoShape">
              <a:avLst/>
            </a:prstTxWarp>
            <a:spAutoFit/>
          </a:bodyPr>
          <a:lstStyle/>
          <a:p>
            <a:pPr defTabSz="940163" eaLnBrk="1" hangingPunct="1">
              <a:spcBef>
                <a:spcPct val="0"/>
              </a:spcBef>
            </a:pPr>
            <a:r>
              <a:rPr lang="en-US" sz="800" dirty="0">
                <a:solidFill>
                  <a:srgbClr val="000000"/>
                </a:solidFill>
                <a:latin typeface="Arial" pitchFamily="34" charset="0"/>
                <a:ea typeface="Times New Roman" pitchFamily="18" charset="0"/>
                <a:cs typeface="Arial" pitchFamily="34" charset="0"/>
              </a:rPr>
              <a:t>An equalization rate is New York State's measure of a municipality's level of assessment.</a:t>
            </a:r>
            <a:endParaRPr lang="en-US" sz="600" dirty="0">
              <a:latin typeface="Arial" pitchFamily="34" charset="0"/>
              <a:cs typeface="Arial" pitchFamily="34" charset="0"/>
            </a:endParaRPr>
          </a:p>
          <a:p>
            <a:pPr defTabSz="940163">
              <a:spcBef>
                <a:spcPct val="0"/>
              </a:spcBef>
            </a:pPr>
            <a:r>
              <a:rPr lang="en-US" sz="800" b="1" dirty="0">
                <a:solidFill>
                  <a:srgbClr val="000000"/>
                </a:solidFill>
                <a:latin typeface="Arial" pitchFamily="34" charset="0"/>
                <a:ea typeface="Times New Roman" pitchFamily="18" charset="0"/>
                <a:cs typeface="Arial" pitchFamily="34" charset="0"/>
              </a:rPr>
              <a:t>Equalization rates are percentages</a:t>
            </a:r>
            <a:br>
              <a:rPr lang="en-US" sz="800" b="1"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40163">
              <a:spcBef>
                <a:spcPct val="0"/>
              </a:spcBef>
            </a:pPr>
            <a:r>
              <a:rPr lang="en-US" sz="800" dirty="0">
                <a:solidFill>
                  <a:srgbClr val="000000"/>
                </a:solidFill>
                <a:latin typeface="Arial" pitchFamily="34" charset="0"/>
                <a:ea typeface="Times New Roman" pitchFamily="18" charset="0"/>
                <a:cs typeface="Arial" pitchFamily="34" charset="0"/>
              </a:rPr>
              <a:t>For example:</a:t>
            </a:r>
            <a:endParaRPr lang="en-US" sz="600" dirty="0">
              <a:latin typeface="Arial" pitchFamily="34" charset="0"/>
              <a:cs typeface="Arial" pitchFamily="34" charset="0"/>
            </a:endParaRPr>
          </a:p>
          <a:p>
            <a:pPr defTabSz="940163">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 100 </a:t>
            </a:r>
            <a:endParaRPr lang="en-US" sz="600" dirty="0">
              <a:latin typeface="Arial" pitchFamily="34" charset="0"/>
              <a:cs typeface="Arial" pitchFamily="34"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Town is assessing property at 100% of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Most likely a reassessment was conducted in recent years</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Your property's assessment should be roughly its market value (the price for which you could sell your property)</a:t>
            </a:r>
            <a:endParaRPr lang="en-US" sz="600" dirty="0">
              <a:latin typeface="Arial" pitchFamily="34" charset="0"/>
              <a:cs typeface="Arial" pitchFamily="34" charset="0"/>
            </a:endParaRPr>
          </a:p>
          <a:p>
            <a:pPr defTabSz="940163">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&lt; 100 </a:t>
            </a:r>
            <a:endParaRPr lang="en-US" sz="600" dirty="0">
              <a:latin typeface="Arial" pitchFamily="34" charset="0"/>
              <a:cs typeface="Arial" pitchFamily="34"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Overall property in the town is assessed less than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The lower the equalization rate, the longer it has probably been since the last reassessment</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Equalization rate of 43 means overall property in the town is assessed at 43% of market value</a:t>
            </a:r>
            <a:endParaRPr lang="en-US" sz="600" dirty="0">
              <a:latin typeface="Arial" pitchFamily="34" charset="0"/>
              <a:cs typeface="Arial" pitchFamily="34" charset="0"/>
            </a:endParaRPr>
          </a:p>
          <a:p>
            <a:pPr defTabSz="940163">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&gt; 100 </a:t>
            </a:r>
            <a:endParaRPr lang="en-US" sz="600" dirty="0">
              <a:latin typeface="Arial" pitchFamily="34" charset="0"/>
              <a:cs typeface="Arial" pitchFamily="34"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Overall property in the town is assessed higher than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Property values may have decreased since the last reassessment, but assessments were not adjusted downward</a:t>
            </a:r>
            <a:br>
              <a:rPr lang="en-US" sz="800"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40163">
              <a:spcBef>
                <a:spcPct val="0"/>
              </a:spcBef>
            </a:pPr>
            <a:endParaRPr lang="en-US" sz="600" dirty="0">
              <a:latin typeface="Arial" pitchFamily="34" charset="0"/>
              <a:cs typeface="Arial" pitchFamily="34" charset="0"/>
            </a:endParaRPr>
          </a:p>
          <a:p>
            <a:pPr defTabSz="940163">
              <a:spcBef>
                <a:spcPct val="0"/>
              </a:spcBef>
            </a:pPr>
            <a:r>
              <a:rPr lang="en-US" sz="800" b="1" dirty="0">
                <a:solidFill>
                  <a:srgbClr val="000000"/>
                </a:solidFill>
                <a:latin typeface="Arial" pitchFamily="34" charset="0"/>
                <a:ea typeface="Times New Roman" pitchFamily="18" charset="0"/>
                <a:cs typeface="Arial" pitchFamily="34" charset="0"/>
              </a:rPr>
              <a:t>Why equalization rates are necessary in New York State:</a:t>
            </a:r>
            <a:br>
              <a:rPr lang="en-US" sz="800" b="1"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40163">
              <a:spcBef>
                <a:spcPct val="0"/>
              </a:spcBef>
              <a:buFontTx/>
              <a:buChar char="•"/>
            </a:pPr>
            <a:r>
              <a:rPr lang="en-US" sz="800" dirty="0">
                <a:solidFill>
                  <a:srgbClr val="000000"/>
                </a:solidFill>
                <a:latin typeface="Arial" pitchFamily="34" charset="0"/>
                <a:ea typeface="Times New Roman" pitchFamily="18" charset="0"/>
                <a:cs typeface="Arial" pitchFamily="34" charset="0"/>
              </a:rPr>
              <a:t>Each municipality determines its own level of assessment (this is in contrast to most states that require one level of assessment statewide)</a:t>
            </a:r>
            <a:br>
              <a:rPr lang="en-US" sz="800" dirty="0">
                <a:solidFill>
                  <a:srgbClr val="000000"/>
                </a:solidFill>
                <a:latin typeface="Arial" pitchFamily="34" charset="0"/>
                <a:ea typeface="Times New Roman" pitchFamily="18" charset="0"/>
                <a:cs typeface="Arial" pitchFamily="34" charset="0"/>
              </a:rPr>
            </a:b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defTabSz="940163">
              <a:spcBef>
                <a:spcPct val="0"/>
              </a:spcBef>
              <a:buFontTx/>
              <a:buChar char="•"/>
            </a:pPr>
            <a:r>
              <a:rPr lang="en-US" sz="800" dirty="0">
                <a:solidFill>
                  <a:srgbClr val="000000"/>
                </a:solidFill>
                <a:latin typeface="Arial" pitchFamily="34" charset="0"/>
                <a:ea typeface="Times New Roman" pitchFamily="18" charset="0"/>
                <a:cs typeface="Arial" pitchFamily="34" charset="0"/>
              </a:rPr>
              <a:t>Hundreds of taxing jurisdictions - including most school districts and counties - do not share the same taxing boundaries as the cities and towns that are responsible for assessing properties.  In order to distribute school district or county taxes among multiple municipalities, the level of assessment of each municipality must be </a:t>
            </a:r>
            <a:r>
              <a:rPr lang="en-US" sz="800" i="1" dirty="0">
                <a:solidFill>
                  <a:srgbClr val="000000"/>
                </a:solidFill>
                <a:latin typeface="Arial" pitchFamily="34" charset="0"/>
                <a:ea typeface="Times New Roman" pitchFamily="18" charset="0"/>
                <a:cs typeface="Arial" pitchFamily="34" charset="0"/>
              </a:rPr>
              <a:t>equalized</a:t>
            </a:r>
            <a:r>
              <a:rPr lang="en-US" sz="800" dirty="0">
                <a:solidFill>
                  <a:srgbClr val="000000"/>
                </a:solidFill>
                <a:latin typeface="Arial" pitchFamily="34" charset="0"/>
                <a:ea typeface="Times New Roman" pitchFamily="18" charset="0"/>
                <a:cs typeface="Arial" pitchFamily="34" charset="0"/>
              </a:rPr>
              <a:t> to full market value.</a:t>
            </a:r>
            <a:br>
              <a:rPr lang="en-US" sz="800"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40163">
              <a:spcBef>
                <a:spcPct val="0"/>
              </a:spcBef>
            </a:pPr>
            <a:r>
              <a:rPr lang="en-US" sz="800" dirty="0">
                <a:solidFill>
                  <a:srgbClr val="000000"/>
                </a:solidFill>
                <a:latin typeface="Arial" pitchFamily="34" charset="0"/>
                <a:ea typeface="Times New Roman" pitchFamily="18" charset="0"/>
                <a:cs typeface="Arial" pitchFamily="34" charset="0"/>
              </a:rPr>
              <a:t>Once the full market value of each municipality is determined, the school district or county can determine how much in taxes should be collected from each municipality.</a:t>
            </a:r>
            <a:endParaRPr lang="en-US" sz="600" dirty="0">
              <a:latin typeface="Arial" pitchFamily="34" charset="0"/>
              <a:cs typeface="Arial" pitchFamily="34" charset="0"/>
            </a:endParaRPr>
          </a:p>
          <a:p>
            <a:pPr defTabSz="940163">
              <a:spcBef>
                <a:spcPct val="0"/>
              </a:spcBef>
            </a:pPr>
            <a:endParaRPr lang="en-US" sz="1900" dirty="0">
              <a:latin typeface="Arial" pitchFamily="34" charset="0"/>
              <a:cs typeface="Arial" pitchFamily="34" charset="0"/>
            </a:endParaRPr>
          </a:p>
        </p:txBody>
      </p:sp>
    </p:spTree>
    <p:extLst>
      <p:ext uri="{BB962C8B-B14F-4D97-AF65-F5344CB8AC3E}">
        <p14:creationId xmlns:p14="http://schemas.microsoft.com/office/powerpoint/2010/main" val="2024796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231661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43219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Tree>
    <p:extLst>
      <p:ext uri="{BB962C8B-B14F-4D97-AF65-F5344CB8AC3E}">
        <p14:creationId xmlns:p14="http://schemas.microsoft.com/office/powerpoint/2010/main" val="3012778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12365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21342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146401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9814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69C8E09D-620D-4AE9-A9AF-AD0A64DB9954}" type="slidenum">
              <a:rPr lang="en-US"/>
              <a:pPr>
                <a:defRPr/>
              </a:pPr>
              <a:t>‹#›</a:t>
            </a:fld>
            <a:endParaRPr lang="en-US"/>
          </a:p>
        </p:txBody>
      </p:sp>
    </p:spTree>
    <p:extLst>
      <p:ext uri="{BB962C8B-B14F-4D97-AF65-F5344CB8AC3E}">
        <p14:creationId xmlns:p14="http://schemas.microsoft.com/office/powerpoint/2010/main" val="4275848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95469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430547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907212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66395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535AD02C-541F-4A06-9539-A2A6EB11F7E1}" type="slidenum">
              <a:rPr lang="en-US"/>
              <a:pPr>
                <a:defRPr/>
              </a:pPr>
              <a:t>‹#›</a:t>
            </a:fld>
            <a:endParaRPr lang="en-US"/>
          </a:p>
        </p:txBody>
      </p:sp>
    </p:spTree>
    <p:extLst>
      <p:ext uri="{BB962C8B-B14F-4D97-AF65-F5344CB8AC3E}">
        <p14:creationId xmlns:p14="http://schemas.microsoft.com/office/powerpoint/2010/main" val="2600081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84BACD34-925C-40A7-8E4F-647F3FB69F64}" type="slidenum">
              <a:rPr lang="en-US"/>
              <a:pPr>
                <a:defRPr/>
              </a:pPr>
              <a:t>‹#›</a:t>
            </a:fld>
            <a:endParaRPr lang="en-US"/>
          </a:p>
        </p:txBody>
      </p:sp>
    </p:spTree>
    <p:extLst>
      <p:ext uri="{BB962C8B-B14F-4D97-AF65-F5344CB8AC3E}">
        <p14:creationId xmlns:p14="http://schemas.microsoft.com/office/powerpoint/2010/main" val="8643105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4DE1FE02-9C99-4FE9-BD4A-810E5B7DB8B2}" type="slidenum">
              <a:rPr lang="en-US"/>
              <a:pPr>
                <a:defRPr/>
              </a:pPr>
              <a:t>‹#›</a:t>
            </a:fld>
            <a:endParaRPr lang="en-US"/>
          </a:p>
        </p:txBody>
      </p:sp>
    </p:spTree>
    <p:extLst>
      <p:ext uri="{BB962C8B-B14F-4D97-AF65-F5344CB8AC3E}">
        <p14:creationId xmlns:p14="http://schemas.microsoft.com/office/powerpoint/2010/main" val="2858883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1DDBF2D6-FFE4-4604-A73F-5B2BD7EABC6C}" type="slidenum">
              <a:rPr lang="en-US"/>
              <a:pPr>
                <a:defRPr/>
              </a:pPr>
              <a:t>‹#›</a:t>
            </a:fld>
            <a:endParaRPr lang="en-US"/>
          </a:p>
        </p:txBody>
      </p:sp>
    </p:spTree>
    <p:extLst>
      <p:ext uri="{BB962C8B-B14F-4D97-AF65-F5344CB8AC3E}">
        <p14:creationId xmlns:p14="http://schemas.microsoft.com/office/powerpoint/2010/main" val="1546959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3C042E8A-40B7-41EF-925D-F40DFD26B49A}" type="slidenum">
              <a:rPr lang="en-US"/>
              <a:pPr>
                <a:defRPr/>
              </a:pPr>
              <a:t>‹#›</a:t>
            </a:fld>
            <a:endParaRPr lang="en-US"/>
          </a:p>
        </p:txBody>
      </p:sp>
    </p:spTree>
    <p:extLst>
      <p:ext uri="{BB962C8B-B14F-4D97-AF65-F5344CB8AC3E}">
        <p14:creationId xmlns:p14="http://schemas.microsoft.com/office/powerpoint/2010/main" val="38793740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B1B2B6C9-90BC-48C6-AD1D-050AD9410F34}" type="slidenum">
              <a:rPr lang="en-US"/>
              <a:pPr>
                <a:defRPr/>
              </a:pPr>
              <a:t>‹#›</a:t>
            </a:fld>
            <a:endParaRPr lang="en-US"/>
          </a:p>
        </p:txBody>
      </p:sp>
    </p:spTree>
    <p:extLst>
      <p:ext uri="{BB962C8B-B14F-4D97-AF65-F5344CB8AC3E}">
        <p14:creationId xmlns:p14="http://schemas.microsoft.com/office/powerpoint/2010/main" val="28335579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8DB349F4-C238-46AA-895C-A930C7219183}" type="slidenum">
              <a:rPr lang="en-US"/>
              <a:pPr>
                <a:defRPr/>
              </a:pPr>
              <a:t>‹#›</a:t>
            </a:fld>
            <a:endParaRPr lang="en-US"/>
          </a:p>
        </p:txBody>
      </p:sp>
    </p:spTree>
    <p:extLst>
      <p:ext uri="{BB962C8B-B14F-4D97-AF65-F5344CB8AC3E}">
        <p14:creationId xmlns:p14="http://schemas.microsoft.com/office/powerpoint/2010/main" val="19070055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 Right">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1630387" y="862554"/>
            <a:ext cx="7056413" cy="461665"/>
          </a:xfrm>
        </p:spPr>
        <p:txBody>
          <a:bodyPr wrap="square" anchor="ctr">
            <a:spAutoFit/>
          </a:bodyPr>
          <a:lstStyle>
            <a:lvl1pPr marL="0" indent="0" algn="r">
              <a:buNone/>
              <a:defRPr sz="2400" cap="none" baseline="0">
                <a:solidFill>
                  <a:schemeClr val="accent1"/>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1630387" y="304508"/>
            <a:ext cx="7056413" cy="585216"/>
          </a:xfrm>
          <a:prstGeom prst="rect">
            <a:avLst/>
          </a:prstGeom>
        </p:spPr>
        <p:txBody>
          <a:bodyPr vert="horz" lIns="91440" tIns="45720" rIns="91440" bIns="45720" rtlCol="0" anchor="ctr">
            <a:noAutofit/>
          </a:bodyPr>
          <a:lstStyle>
            <a:lvl1pPr algn="r">
              <a:defRPr sz="3200" cap="all" baseline="0">
                <a:solidFill>
                  <a:srgbClr val="2F3A46"/>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rgbClr val="2F3A46"/>
                </a:solidFill>
              </a:defRPr>
            </a:lvl1pPr>
          </a:lstStyle>
          <a:p>
            <a:pPr fontAlgn="auto">
              <a:spcBef>
                <a:spcPts val="0"/>
              </a:spcBef>
              <a:spcAft>
                <a:spcPts val="0"/>
              </a:spcAft>
            </a:pPr>
            <a:fld id="{F68327C5-B821-4FE9-A59A-A60D9EB59A9A}" type="slidenum">
              <a:rPr lang="en-US" smtClean="0">
                <a:latin typeface="Calibri"/>
                <a:cs typeface="+mn-cs"/>
              </a:rPr>
              <a:pPr fontAlgn="auto">
                <a:spcBef>
                  <a:spcPts val="0"/>
                </a:spcBef>
                <a:spcAft>
                  <a:spcPts val="0"/>
                </a:spcAft>
              </a:pPr>
              <a:t>‹#›</a:t>
            </a:fld>
            <a:endParaRPr lang="en-US" dirty="0">
              <a:latin typeface="Calibri"/>
              <a:cs typeface="+mn-cs"/>
            </a:endParaRPr>
          </a:p>
        </p:txBody>
      </p:sp>
      <p:grpSp>
        <p:nvGrpSpPr>
          <p:cNvPr id="3" name="Group 2"/>
          <p:cNvGrpSpPr/>
          <p:nvPr userDrawn="1"/>
        </p:nvGrpSpPr>
        <p:grpSpPr>
          <a:xfrm>
            <a:off x="179512" y="237075"/>
            <a:ext cx="1435522" cy="720080"/>
            <a:chOff x="7584449" y="237075"/>
            <a:chExt cx="1435522" cy="720080"/>
          </a:xfrm>
        </p:grpSpPr>
        <p:pic>
          <p:nvPicPr>
            <p:cNvPr id="13" name="Picture 12"/>
            <p:cNvPicPr>
              <a:picLocks noChangeAspect="1"/>
            </p:cNvPicPr>
            <p:nvPr userDrawn="1"/>
          </p:nvPicPr>
          <p:blipFill>
            <a:blip r:embed="rId3"/>
            <a:stretch>
              <a:fillRect/>
            </a:stretch>
          </p:blipFill>
          <p:spPr>
            <a:xfrm>
              <a:off x="7668344" y="421437"/>
              <a:ext cx="1267733" cy="351357"/>
            </a:xfrm>
            <a:prstGeom prst="rect">
              <a:avLst/>
            </a:prstGeom>
          </p:spPr>
        </p:pic>
        <p:sp>
          <p:nvSpPr>
            <p:cNvPr id="2" name="Rectangle 1"/>
            <p:cNvSpPr/>
            <p:nvPr userDrawn="1"/>
          </p:nvSpPr>
          <p:spPr>
            <a:xfrm>
              <a:off x="7584449" y="237075"/>
              <a:ext cx="1435522" cy="72008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611340707"/>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 Left">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467914" y="862554"/>
            <a:ext cx="7200430" cy="461665"/>
          </a:xfrm>
        </p:spPr>
        <p:txBody>
          <a:bodyPr wrap="square" anchor="ctr">
            <a:spAutoFit/>
          </a:bodyPr>
          <a:lstStyle>
            <a:lvl1pPr marL="0" indent="0" algn="l">
              <a:buNone/>
              <a:defRPr sz="2400" cap="none" baseline="0">
                <a:solidFill>
                  <a:schemeClr val="accent1"/>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467914" y="304508"/>
            <a:ext cx="7200430" cy="585216"/>
          </a:xfrm>
          <a:prstGeom prst="rect">
            <a:avLst/>
          </a:prstGeom>
        </p:spPr>
        <p:txBody>
          <a:bodyPr vert="horz" lIns="91440" tIns="45720" rIns="91440" bIns="45720" rtlCol="0" anchor="ctr">
            <a:noAutofit/>
          </a:bodyPr>
          <a:lstStyle>
            <a:lvl1pPr algn="l">
              <a:defRPr sz="3200" cap="all" baseline="0">
                <a:solidFill>
                  <a:srgbClr val="2F3A46"/>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rgbClr val="2F3A46"/>
                </a:solidFill>
              </a:defRPr>
            </a:lvl1pPr>
          </a:lstStyle>
          <a:p>
            <a:pPr fontAlgn="auto">
              <a:spcBef>
                <a:spcPts val="0"/>
              </a:spcBef>
              <a:spcAft>
                <a:spcPts val="0"/>
              </a:spcAft>
            </a:pPr>
            <a:fld id="{F68327C5-B821-4FE9-A59A-A60D9EB59A9A}" type="slidenum">
              <a:rPr lang="en-US" smtClean="0">
                <a:latin typeface="Calibri"/>
                <a:cs typeface="+mn-cs"/>
              </a:rPr>
              <a:pPr fontAlgn="auto">
                <a:spcBef>
                  <a:spcPts val="0"/>
                </a:spcBef>
                <a:spcAft>
                  <a:spcPts val="0"/>
                </a:spcAft>
              </a:pPr>
              <a:t>‹#›</a:t>
            </a:fld>
            <a:endParaRPr lang="en-US" dirty="0">
              <a:latin typeface="Calibri"/>
              <a:cs typeface="+mn-cs"/>
            </a:endParaRPr>
          </a:p>
        </p:txBody>
      </p:sp>
      <p:grpSp>
        <p:nvGrpSpPr>
          <p:cNvPr id="3" name="Group 2"/>
          <p:cNvGrpSpPr/>
          <p:nvPr userDrawn="1"/>
        </p:nvGrpSpPr>
        <p:grpSpPr>
          <a:xfrm>
            <a:off x="7584449" y="237075"/>
            <a:ext cx="1435522" cy="720080"/>
            <a:chOff x="7584449" y="237075"/>
            <a:chExt cx="1435522" cy="720080"/>
          </a:xfrm>
        </p:grpSpPr>
        <p:pic>
          <p:nvPicPr>
            <p:cNvPr id="13" name="Picture 12"/>
            <p:cNvPicPr>
              <a:picLocks noChangeAspect="1"/>
            </p:cNvPicPr>
            <p:nvPr userDrawn="1"/>
          </p:nvPicPr>
          <p:blipFill>
            <a:blip r:embed="rId3"/>
            <a:stretch>
              <a:fillRect/>
            </a:stretch>
          </p:blipFill>
          <p:spPr>
            <a:xfrm>
              <a:off x="7668344" y="421437"/>
              <a:ext cx="1267733" cy="351357"/>
            </a:xfrm>
            <a:prstGeom prst="rect">
              <a:avLst/>
            </a:prstGeom>
          </p:spPr>
        </p:pic>
        <p:sp>
          <p:nvSpPr>
            <p:cNvPr id="2" name="Rectangle 1"/>
            <p:cNvSpPr/>
            <p:nvPr userDrawn="1"/>
          </p:nvSpPr>
          <p:spPr>
            <a:xfrm>
              <a:off x="7584449" y="237075"/>
              <a:ext cx="1435522" cy="72008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1615129054"/>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 Right (dark)">
    <p:bg>
      <p:bgPr>
        <a:solidFill>
          <a:srgbClr val="222A35"/>
        </a:solidFill>
        <a:effectLst/>
      </p:bgPr>
    </p:bg>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1630387" y="908720"/>
            <a:ext cx="7056413" cy="369332"/>
          </a:xfrm>
        </p:spPr>
        <p:txBody>
          <a:bodyPr wrap="square" anchor="ctr">
            <a:spAutoFit/>
          </a:bodyPr>
          <a:lstStyle>
            <a:lvl1pPr marL="0" indent="0" algn="r">
              <a:buNone/>
              <a:defRPr sz="1800" cap="none" baseline="0">
                <a:solidFill>
                  <a:schemeClr val="accent1">
                    <a:lumMod val="60000"/>
                    <a:lumOff val="40000"/>
                  </a:schemeClr>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1630387" y="304508"/>
            <a:ext cx="7056413" cy="585216"/>
          </a:xfrm>
          <a:prstGeom prst="rect">
            <a:avLst/>
          </a:prstGeom>
        </p:spPr>
        <p:txBody>
          <a:bodyPr vert="horz" lIns="91440" tIns="45720" rIns="91440" bIns="45720" rtlCol="0" anchor="ctr">
            <a:noAutofit/>
          </a:bodyPr>
          <a:lstStyle>
            <a:lvl1pPr algn="r">
              <a:defRPr sz="2800" cap="small" baseline="0">
                <a:solidFill>
                  <a:schemeClr val="bg1"/>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chemeClr val="bg1"/>
                </a:solidFill>
              </a:defRPr>
            </a:lvl1pPr>
          </a:lstStyle>
          <a:p>
            <a:pPr fontAlgn="auto">
              <a:spcBef>
                <a:spcPts val="0"/>
              </a:spcBef>
              <a:spcAft>
                <a:spcPts val="0"/>
              </a:spcAft>
            </a:pPr>
            <a:fld id="{F68327C5-B821-4FE9-A59A-A60D9EB59A9A}" type="slidenum">
              <a:rPr lang="en-US" smtClean="0">
                <a:solidFill>
                  <a:prstClr val="white"/>
                </a:solidFill>
                <a:latin typeface="Calibri"/>
                <a:cs typeface="+mn-cs"/>
              </a:rPr>
              <a:pPr fontAlgn="auto">
                <a:spcBef>
                  <a:spcPts val="0"/>
                </a:spcBef>
                <a:spcAft>
                  <a:spcPts val="0"/>
                </a:spcAft>
              </a:pPr>
              <a:t>‹#›</a:t>
            </a:fld>
            <a:endParaRPr lang="en-US" dirty="0">
              <a:solidFill>
                <a:prstClr val="white"/>
              </a:solidFill>
              <a:latin typeface="Calibri"/>
              <a:cs typeface="+mn-cs"/>
            </a:endParaRPr>
          </a:p>
        </p:txBody>
      </p:sp>
      <p:grpSp>
        <p:nvGrpSpPr>
          <p:cNvPr id="4" name="Group 3"/>
          <p:cNvGrpSpPr/>
          <p:nvPr userDrawn="1"/>
        </p:nvGrpSpPr>
        <p:grpSpPr>
          <a:xfrm>
            <a:off x="179512" y="237075"/>
            <a:ext cx="1435522" cy="720080"/>
            <a:chOff x="179512" y="237075"/>
            <a:chExt cx="1435522" cy="720080"/>
          </a:xfrm>
        </p:grpSpPr>
        <p:pic>
          <p:nvPicPr>
            <p:cNvPr id="14" name="Picture 13"/>
            <p:cNvPicPr>
              <a:picLocks noChangeAspect="1"/>
            </p:cNvPicPr>
            <p:nvPr userDrawn="1"/>
          </p:nvPicPr>
          <p:blipFill>
            <a:blip r:embed="rId3"/>
            <a:stretch>
              <a:fillRect/>
            </a:stretch>
          </p:blipFill>
          <p:spPr>
            <a:xfrm>
              <a:off x="263407" y="421437"/>
              <a:ext cx="1258268" cy="347472"/>
            </a:xfrm>
            <a:prstGeom prst="rect">
              <a:avLst/>
            </a:prstGeom>
          </p:spPr>
        </p:pic>
        <p:sp>
          <p:nvSpPr>
            <p:cNvPr id="2" name="Rectangle 1"/>
            <p:cNvSpPr/>
            <p:nvPr userDrawn="1"/>
          </p:nvSpPr>
          <p:spPr>
            <a:xfrm>
              <a:off x="179512" y="237075"/>
              <a:ext cx="1435522" cy="720080"/>
            </a:xfrm>
            <a:prstGeom prst="rect">
              <a:avLst/>
            </a:prstGeom>
            <a:solidFill>
              <a:srgbClr val="222A35">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2316090077"/>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 Left (dark)">
    <p:bg>
      <p:bgPr>
        <a:solidFill>
          <a:srgbClr val="222A35"/>
        </a:solidFill>
        <a:effectLst/>
      </p:bgPr>
    </p:bg>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467914" y="908720"/>
            <a:ext cx="7056413" cy="369332"/>
          </a:xfrm>
        </p:spPr>
        <p:txBody>
          <a:bodyPr wrap="square" anchor="ctr">
            <a:spAutoFit/>
          </a:bodyPr>
          <a:lstStyle>
            <a:lvl1pPr marL="0" indent="0" algn="l">
              <a:buNone/>
              <a:defRPr sz="1800" cap="none" baseline="0">
                <a:solidFill>
                  <a:schemeClr val="accent1">
                    <a:lumMod val="60000"/>
                    <a:lumOff val="40000"/>
                  </a:schemeClr>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467914" y="304508"/>
            <a:ext cx="7056413" cy="585216"/>
          </a:xfrm>
          <a:prstGeom prst="rect">
            <a:avLst/>
          </a:prstGeom>
        </p:spPr>
        <p:txBody>
          <a:bodyPr vert="horz" lIns="91440" tIns="45720" rIns="91440" bIns="45720" rtlCol="0" anchor="ctr">
            <a:noAutofit/>
          </a:bodyPr>
          <a:lstStyle>
            <a:lvl1pPr algn="l">
              <a:defRPr sz="2800" cap="small" baseline="0">
                <a:solidFill>
                  <a:schemeClr val="bg1"/>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chemeClr val="bg1"/>
                </a:solidFill>
              </a:defRPr>
            </a:lvl1pPr>
          </a:lstStyle>
          <a:p>
            <a:pPr fontAlgn="auto">
              <a:spcBef>
                <a:spcPts val="0"/>
              </a:spcBef>
              <a:spcAft>
                <a:spcPts val="0"/>
              </a:spcAft>
            </a:pPr>
            <a:fld id="{F68327C5-B821-4FE9-A59A-A60D9EB59A9A}" type="slidenum">
              <a:rPr lang="en-US" smtClean="0">
                <a:solidFill>
                  <a:prstClr val="white"/>
                </a:solidFill>
                <a:latin typeface="Calibri"/>
                <a:cs typeface="+mn-cs"/>
              </a:rPr>
              <a:pPr fontAlgn="auto">
                <a:spcBef>
                  <a:spcPts val="0"/>
                </a:spcBef>
                <a:spcAft>
                  <a:spcPts val="0"/>
                </a:spcAft>
              </a:pPr>
              <a:t>‹#›</a:t>
            </a:fld>
            <a:endParaRPr lang="en-US" dirty="0">
              <a:solidFill>
                <a:prstClr val="white"/>
              </a:solidFill>
              <a:latin typeface="Calibri"/>
              <a:cs typeface="+mn-cs"/>
            </a:endParaRPr>
          </a:p>
        </p:txBody>
      </p:sp>
      <p:grpSp>
        <p:nvGrpSpPr>
          <p:cNvPr id="16" name="Group 15"/>
          <p:cNvGrpSpPr/>
          <p:nvPr userDrawn="1"/>
        </p:nvGrpSpPr>
        <p:grpSpPr>
          <a:xfrm>
            <a:off x="7584449" y="237075"/>
            <a:ext cx="1435522" cy="720080"/>
            <a:chOff x="179512" y="237075"/>
            <a:chExt cx="1435522" cy="720080"/>
          </a:xfrm>
        </p:grpSpPr>
        <p:pic>
          <p:nvPicPr>
            <p:cNvPr id="17" name="Picture 16"/>
            <p:cNvPicPr>
              <a:picLocks noChangeAspect="1"/>
            </p:cNvPicPr>
            <p:nvPr userDrawn="1"/>
          </p:nvPicPr>
          <p:blipFill>
            <a:blip r:embed="rId3"/>
            <a:stretch>
              <a:fillRect/>
            </a:stretch>
          </p:blipFill>
          <p:spPr>
            <a:xfrm>
              <a:off x="263407" y="421437"/>
              <a:ext cx="1258268" cy="347472"/>
            </a:xfrm>
            <a:prstGeom prst="rect">
              <a:avLst/>
            </a:prstGeom>
          </p:spPr>
        </p:pic>
        <p:sp>
          <p:nvSpPr>
            <p:cNvPr id="18" name="Rectangle 17"/>
            <p:cNvSpPr/>
            <p:nvPr userDrawn="1"/>
          </p:nvSpPr>
          <p:spPr>
            <a:xfrm>
              <a:off x="179512" y="237075"/>
              <a:ext cx="1435522" cy="720080"/>
            </a:xfrm>
            <a:prstGeom prst="rect">
              <a:avLst/>
            </a:prstGeom>
            <a:solidFill>
              <a:srgbClr val="222A35">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2100771573"/>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Title - Left (dark)">
    <p:bg>
      <p:bgPr>
        <a:solidFill>
          <a:schemeClr val="tx1">
            <a:lumMod val="75000"/>
          </a:schemeClr>
        </a:solidFill>
        <a:effectLst/>
      </p:bgPr>
    </p:bg>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467914" y="862554"/>
            <a:ext cx="7056413" cy="461665"/>
          </a:xfrm>
        </p:spPr>
        <p:txBody>
          <a:bodyPr vert="horz" wrap="square" lIns="91440" tIns="45720" rIns="91440" bIns="45720" rtlCol="0" anchor="ctr">
            <a:spAutoFit/>
          </a:bodyPr>
          <a:lstStyle>
            <a:lvl1pPr>
              <a:defRPr lang="en-US" sz="2400" cap="none" baseline="0">
                <a:solidFill>
                  <a:schemeClr val="accent1">
                    <a:lumMod val="60000"/>
                    <a:lumOff val="40000"/>
                  </a:schemeClr>
                </a:solidFill>
                <a:latin typeface="Open Sans" panose="020B0606030504020204" pitchFamily="34" charset="0"/>
                <a:ea typeface="Open Sans" panose="020B0606030504020204" pitchFamily="34" charset="0"/>
                <a:cs typeface="Open Sans" panose="020B0606030504020204" pitchFamily="34" charset="0"/>
              </a:defRPr>
            </a:lvl1pPr>
          </a:lstStyle>
          <a:p>
            <a:pPr marL="0" lvl="0" indent="0">
              <a:buNone/>
            </a:pPr>
            <a:r>
              <a:rPr lang="en-US"/>
              <a:t>Click to edit Master subtitle style</a:t>
            </a:r>
          </a:p>
        </p:txBody>
      </p:sp>
      <p:sp>
        <p:nvSpPr>
          <p:cNvPr id="11" name="Espace réservé du titre 1"/>
          <p:cNvSpPr>
            <a:spLocks noGrp="1"/>
          </p:cNvSpPr>
          <p:nvPr>
            <p:ph type="title"/>
          </p:nvPr>
        </p:nvSpPr>
        <p:spPr>
          <a:xfrm>
            <a:off x="467914" y="304508"/>
            <a:ext cx="7056413" cy="585216"/>
          </a:xfrm>
          <a:prstGeom prst="rect">
            <a:avLst/>
          </a:prstGeom>
        </p:spPr>
        <p:txBody>
          <a:bodyPr vert="horz" lIns="91440" tIns="45720" rIns="91440" bIns="45720" rtlCol="0" anchor="ctr">
            <a:noAutofit/>
          </a:bodyPr>
          <a:lstStyle>
            <a:lvl1pPr>
              <a:defRPr lang="en-US" dirty="0">
                <a:solidFill>
                  <a:schemeClr val="bg1"/>
                </a:solidFill>
              </a:defRPr>
            </a:lvl1pPr>
          </a:lstStyle>
          <a:p>
            <a:pPr lvl="0" algn="l"/>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chemeClr val="bg1"/>
                </a:solidFill>
              </a:defRPr>
            </a:lvl1pPr>
          </a:lstStyle>
          <a:p>
            <a:pPr fontAlgn="auto">
              <a:spcBef>
                <a:spcPts val="0"/>
              </a:spcBef>
              <a:spcAft>
                <a:spcPts val="0"/>
              </a:spcAft>
            </a:pPr>
            <a:fld id="{F68327C5-B821-4FE9-A59A-A60D9EB59A9A}" type="slidenum">
              <a:rPr lang="en-US" smtClean="0">
                <a:solidFill>
                  <a:prstClr val="white"/>
                </a:solidFill>
                <a:latin typeface="Calibri"/>
                <a:cs typeface="+mn-cs"/>
              </a:rPr>
              <a:pPr fontAlgn="auto">
                <a:spcBef>
                  <a:spcPts val="0"/>
                </a:spcBef>
                <a:spcAft>
                  <a:spcPts val="0"/>
                </a:spcAft>
              </a:pPr>
              <a:t>‹#›</a:t>
            </a:fld>
            <a:endParaRPr lang="en-US" dirty="0">
              <a:solidFill>
                <a:prstClr val="white"/>
              </a:solidFill>
              <a:latin typeface="Calibri"/>
              <a:cs typeface="+mn-cs"/>
            </a:endParaRPr>
          </a:p>
        </p:txBody>
      </p:sp>
      <p:grpSp>
        <p:nvGrpSpPr>
          <p:cNvPr id="16" name="Group 15"/>
          <p:cNvGrpSpPr/>
          <p:nvPr userDrawn="1"/>
        </p:nvGrpSpPr>
        <p:grpSpPr>
          <a:xfrm>
            <a:off x="7584449" y="237075"/>
            <a:ext cx="1435522" cy="720080"/>
            <a:chOff x="179512" y="237075"/>
            <a:chExt cx="1435522" cy="720080"/>
          </a:xfrm>
        </p:grpSpPr>
        <p:pic>
          <p:nvPicPr>
            <p:cNvPr id="17" name="Picture 16"/>
            <p:cNvPicPr>
              <a:picLocks noChangeAspect="1"/>
            </p:cNvPicPr>
            <p:nvPr userDrawn="1"/>
          </p:nvPicPr>
          <p:blipFill>
            <a:blip r:embed="rId3"/>
            <a:stretch>
              <a:fillRect/>
            </a:stretch>
          </p:blipFill>
          <p:spPr>
            <a:xfrm>
              <a:off x="263407" y="421437"/>
              <a:ext cx="1258268" cy="347472"/>
            </a:xfrm>
            <a:prstGeom prst="rect">
              <a:avLst/>
            </a:prstGeom>
          </p:spPr>
        </p:pic>
        <p:sp>
          <p:nvSpPr>
            <p:cNvPr id="18" name="Rectangle 17"/>
            <p:cNvSpPr/>
            <p:nvPr userDrawn="1"/>
          </p:nvSpPr>
          <p:spPr>
            <a:xfrm>
              <a:off x="179512" y="237075"/>
              <a:ext cx="1435522" cy="720080"/>
            </a:xfrm>
            <a:prstGeom prst="rect">
              <a:avLst/>
            </a:prstGeom>
            <a:solidFill>
              <a:schemeClr val="tx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768625925"/>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spTree>
    <p:extLst>
      <p:ext uri="{BB962C8B-B14F-4D97-AF65-F5344CB8AC3E}">
        <p14:creationId xmlns:p14="http://schemas.microsoft.com/office/powerpoint/2010/main" val="31879784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ark">
    <p:bg>
      <p:bgPr>
        <a:solidFill>
          <a:srgbClr val="222A3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spTree>
    <p:extLst>
      <p:ext uri="{BB962C8B-B14F-4D97-AF65-F5344CB8AC3E}">
        <p14:creationId xmlns:p14="http://schemas.microsoft.com/office/powerpoint/2010/main" val="2179500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cSld name="Transition">
    <p:bg>
      <p:bgPr>
        <a:solidFill>
          <a:srgbClr val="222A35"/>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cap="all" baseline="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2800">
                <a:solidFill>
                  <a:schemeClr val="accent1">
                    <a:lumMod val="60000"/>
                    <a:lumOff val="4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7" name="Rectangle 6"/>
          <p:cNvSpPr/>
          <p:nvPr userDrawn="1"/>
        </p:nvSpPr>
        <p:spPr>
          <a:xfrm>
            <a:off x="0" y="6021288"/>
            <a:ext cx="9144000" cy="836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fontAlgn="auto">
              <a:spcBef>
                <a:spcPts val="0"/>
              </a:spcBef>
              <a:spcAft>
                <a:spcPts val="0"/>
              </a:spcAft>
            </a:pPr>
            <a:endParaRPr lang="en-US" sz="1350">
              <a:solidFill>
                <a:prstClr val="white"/>
              </a:solidFill>
            </a:endParaRPr>
          </a:p>
        </p:txBody>
      </p:sp>
      <p:pic>
        <p:nvPicPr>
          <p:cNvPr id="9" name="Picture 8"/>
          <p:cNvPicPr>
            <a:picLocks noChangeAspect="1"/>
          </p:cNvPicPr>
          <p:nvPr userDrawn="1"/>
        </p:nvPicPr>
        <p:blipFill>
          <a:blip r:embed="rId2"/>
          <a:stretch>
            <a:fillRect/>
          </a:stretch>
        </p:blipFill>
        <p:spPr>
          <a:xfrm>
            <a:off x="7243399" y="6216529"/>
            <a:ext cx="1627773" cy="451143"/>
          </a:xfrm>
          <a:prstGeom prst="rect">
            <a:avLst/>
          </a:prstGeom>
        </p:spPr>
      </p:pic>
      <p:pic>
        <p:nvPicPr>
          <p:cNvPr id="6" name="Picture 5"/>
          <p:cNvPicPr>
            <a:picLocks noChangeAspect="1"/>
          </p:cNvPicPr>
          <p:nvPr userDrawn="1"/>
        </p:nvPicPr>
        <p:blipFill rotWithShape="1">
          <a:blip r:embed="rId3" cstate="print">
            <a:extLst>
              <a:ext uri="{28A0092B-C50C-407E-A947-70E740481C1C}">
                <a14:useLocalDpi xmlns:a14="http://schemas.microsoft.com/office/drawing/2010/main" val="0"/>
              </a:ext>
            </a:extLst>
          </a:blip>
          <a:srcRect r="18500" b="19391"/>
          <a:stretch/>
        </p:blipFill>
        <p:spPr>
          <a:xfrm>
            <a:off x="8048512" y="4937768"/>
            <a:ext cx="1095488" cy="1083520"/>
          </a:xfrm>
          <a:prstGeom prst="rect">
            <a:avLst/>
          </a:prstGeom>
        </p:spPr>
      </p:pic>
      <p:grpSp>
        <p:nvGrpSpPr>
          <p:cNvPr id="8" name="Group 7"/>
          <p:cNvGrpSpPr/>
          <p:nvPr userDrawn="1"/>
        </p:nvGrpSpPr>
        <p:grpSpPr>
          <a:xfrm>
            <a:off x="5772419" y="6336792"/>
            <a:ext cx="1470980" cy="307777"/>
            <a:chOff x="8616280" y="6285754"/>
            <a:chExt cx="1470980" cy="307777"/>
          </a:xfrm>
        </p:grpSpPr>
        <p:sp>
          <p:nvSpPr>
            <p:cNvPr id="10" name="TextBox 9"/>
            <p:cNvSpPr txBox="1"/>
            <p:nvPr userDrawn="1"/>
          </p:nvSpPr>
          <p:spPr>
            <a:xfrm>
              <a:off x="8616280" y="6285754"/>
              <a:ext cx="1470980" cy="307777"/>
            </a:xfrm>
            <a:prstGeom prst="rect">
              <a:avLst/>
            </a:prstGeom>
            <a:noFill/>
          </p:spPr>
          <p:txBody>
            <a:bodyPr wrap="none" rtlCol="0">
              <a:spAutoFit/>
            </a:bodyPr>
            <a:lstStyle/>
            <a:p>
              <a:pPr fontAlgn="auto">
                <a:spcBef>
                  <a:spcPts val="0"/>
                </a:spcBef>
                <a:spcAft>
                  <a:spcPts val="0"/>
                </a:spcAft>
              </a:pPr>
              <a:r>
                <a:rPr lang="en-US" sz="1400">
                  <a:solidFill>
                    <a:srgbClr val="95A5A6"/>
                  </a:solidFill>
                  <a:latin typeface="Calibri"/>
                  <a:cs typeface="+mn-cs"/>
                </a:rPr>
                <a:t>Made with       by </a:t>
              </a:r>
            </a:p>
          </p:txBody>
        </p:sp>
        <p:sp>
          <p:nvSpPr>
            <p:cNvPr id="11" name="Freeform 290"/>
            <p:cNvSpPr/>
            <p:nvPr userDrawn="1"/>
          </p:nvSpPr>
          <p:spPr>
            <a:xfrm>
              <a:off x="9544347" y="6374509"/>
              <a:ext cx="152053" cy="130265"/>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endParaRPr lang="en-US" sz="1350">
                <a:solidFill>
                  <a:prstClr val="white"/>
                </a:solidFill>
              </a:endParaRPr>
            </a:p>
          </p:txBody>
        </p:sp>
      </p:grpSp>
    </p:spTree>
    <p:extLst>
      <p:ext uri="{BB962C8B-B14F-4D97-AF65-F5344CB8AC3E}">
        <p14:creationId xmlns:p14="http://schemas.microsoft.com/office/powerpoint/2010/main" val="38484730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Cover">
    <p:bg>
      <p:bgPr>
        <a:solidFill>
          <a:srgbClr val="222A35"/>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59532" y="782026"/>
            <a:ext cx="8424936" cy="784830"/>
          </a:xfrm>
        </p:spPr>
        <p:txBody>
          <a:bodyPr wrap="square" anchor="ctr">
            <a:spAutoFit/>
          </a:bodyPr>
          <a:lstStyle>
            <a:lvl1pPr algn="ctr">
              <a:defRPr sz="4500">
                <a:solidFill>
                  <a:schemeClr val="bg1"/>
                </a:solidFill>
              </a:defRPr>
            </a:lvl1pPr>
          </a:lstStyle>
          <a:p>
            <a:r>
              <a:rPr lang="en-US" dirty="0"/>
              <a:t>Click to edit Master title style</a:t>
            </a:r>
          </a:p>
        </p:txBody>
      </p:sp>
      <p:sp>
        <p:nvSpPr>
          <p:cNvPr id="7" name="Rectangle 6"/>
          <p:cNvSpPr/>
          <p:nvPr userDrawn="1"/>
        </p:nvSpPr>
        <p:spPr>
          <a:xfrm>
            <a:off x="0" y="6021288"/>
            <a:ext cx="9144000" cy="836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013">
              <a:solidFill>
                <a:prstClr val="white"/>
              </a:solidFill>
            </a:endParaRP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2348880"/>
            <a:ext cx="4901695" cy="4051250"/>
          </a:xfrm>
          <a:prstGeom prst="rect">
            <a:avLst/>
          </a:prstGeom>
          <a:effectLst>
            <a:reflection blurRad="6350" stA="52000" endA="300" endPos="35000" dir="5400000" sy="-100000" algn="bl" rotWithShape="0"/>
          </a:effectLst>
        </p:spPr>
      </p:pic>
      <p:sp>
        <p:nvSpPr>
          <p:cNvPr id="13" name="Picture Placeholder 8"/>
          <p:cNvSpPr>
            <a:spLocks noGrp="1"/>
          </p:cNvSpPr>
          <p:nvPr>
            <p:ph type="pic" sz="quarter" idx="10"/>
          </p:nvPr>
        </p:nvSpPr>
        <p:spPr>
          <a:xfrm>
            <a:off x="530650" y="2564904"/>
            <a:ext cx="4343435" cy="2449935"/>
          </a:xfrm>
        </p:spPr>
        <p:txBody>
          <a:bodyPr/>
          <a:lstStyle>
            <a:lvl1pPr>
              <a:defRPr>
                <a:solidFill>
                  <a:schemeClr val="bg1"/>
                </a:solidFill>
              </a:defRPr>
            </a:lvl1pPr>
          </a:lstStyle>
          <a:p>
            <a:endParaRPr lang="en-US"/>
          </a:p>
        </p:txBody>
      </p:sp>
      <p:pic>
        <p:nvPicPr>
          <p:cNvPr id="16" name="Picture 15"/>
          <p:cNvPicPr>
            <a:picLocks noChangeAspect="1"/>
          </p:cNvPicPr>
          <p:nvPr userDrawn="1"/>
        </p:nvPicPr>
        <p:blipFill>
          <a:blip r:embed="rId3"/>
          <a:stretch>
            <a:fillRect/>
          </a:stretch>
        </p:blipFill>
        <p:spPr>
          <a:xfrm>
            <a:off x="7243399" y="6216529"/>
            <a:ext cx="1627773" cy="451143"/>
          </a:xfrm>
          <a:prstGeom prst="rect">
            <a:avLst/>
          </a:prstGeom>
        </p:spPr>
      </p:pic>
      <p:pic>
        <p:nvPicPr>
          <p:cNvPr id="8" name="Picture 7"/>
          <p:cNvPicPr>
            <a:picLocks noChangeAspect="1"/>
          </p:cNvPicPr>
          <p:nvPr userDrawn="1"/>
        </p:nvPicPr>
        <p:blipFill rotWithShape="1">
          <a:blip r:embed="rId4" cstate="print">
            <a:extLst>
              <a:ext uri="{28A0092B-C50C-407E-A947-70E740481C1C}">
                <a14:useLocalDpi xmlns:a14="http://schemas.microsoft.com/office/drawing/2010/main" val="0"/>
              </a:ext>
            </a:extLst>
          </a:blip>
          <a:srcRect r="18500" b="19391"/>
          <a:stretch/>
        </p:blipFill>
        <p:spPr>
          <a:xfrm>
            <a:off x="8048512" y="4937768"/>
            <a:ext cx="1095488" cy="1083520"/>
          </a:xfrm>
          <a:prstGeom prst="rect">
            <a:avLst/>
          </a:prstGeom>
        </p:spPr>
      </p:pic>
    </p:spTree>
    <p:extLst>
      <p:ext uri="{BB962C8B-B14F-4D97-AF65-F5344CB8AC3E}">
        <p14:creationId xmlns:p14="http://schemas.microsoft.com/office/powerpoint/2010/main" val="25556818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ln/>
        </p:spPr>
        <p:txBody>
          <a:bodyPr/>
          <a:lstStyle>
            <a:lvl1pPr>
              <a:defRPr/>
            </a:lvl1pPr>
          </a:lstStyle>
          <a:p>
            <a:pPr>
              <a:defRPr/>
            </a:pPr>
            <a:fld id="{69C8E09D-620D-4AE9-A9AF-AD0A64DB9954}" type="slidenum">
              <a:rPr lang="en-US"/>
              <a:pPr>
                <a:defRPr/>
              </a:pPr>
              <a:t>‹#›</a:t>
            </a:fld>
            <a:endParaRPr lang="en-US" dirty="0"/>
          </a:p>
        </p:txBody>
      </p:sp>
    </p:spTree>
    <p:extLst>
      <p:ext uri="{BB962C8B-B14F-4D97-AF65-F5344CB8AC3E}">
        <p14:creationId xmlns:p14="http://schemas.microsoft.com/office/powerpoint/2010/main" val="4925965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F167A526-2166-4C58-A6B2-042EB1F80EDB}" type="slidenum">
              <a:rPr lang="en-US"/>
              <a:pPr>
                <a:defRPr/>
              </a:pPr>
              <a:t>‹#›</a:t>
            </a:fld>
            <a:endParaRPr lang="en-US" dirty="0"/>
          </a:p>
        </p:txBody>
      </p:sp>
    </p:spTree>
    <p:extLst>
      <p:ext uri="{BB962C8B-B14F-4D97-AF65-F5344CB8AC3E}">
        <p14:creationId xmlns:p14="http://schemas.microsoft.com/office/powerpoint/2010/main" val="32219111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p:cNvSpPr>
            <a:spLocks noGrp="1" noChangeArrowheads="1"/>
          </p:cNvSpPr>
          <p:nvPr>
            <p:ph type="sldNum" sz="quarter" idx="10"/>
          </p:nvPr>
        </p:nvSpPr>
        <p:spPr>
          <a:ln/>
        </p:spPr>
        <p:txBody>
          <a:bodyPr/>
          <a:lstStyle>
            <a:lvl1pPr>
              <a:defRPr/>
            </a:lvl1pPr>
          </a:lstStyle>
          <a:p>
            <a:pPr>
              <a:defRPr/>
            </a:pPr>
            <a:fld id="{5D873806-D109-49C0-816C-F654B3B3538B}" type="slidenum">
              <a:rPr lang="en-US"/>
              <a:pPr>
                <a:defRPr/>
              </a:pPr>
              <a:t>‹#›</a:t>
            </a:fld>
            <a:endParaRPr lang="en-US" dirty="0"/>
          </a:p>
        </p:txBody>
      </p:sp>
    </p:spTree>
    <p:extLst>
      <p:ext uri="{BB962C8B-B14F-4D97-AF65-F5344CB8AC3E}">
        <p14:creationId xmlns:p14="http://schemas.microsoft.com/office/powerpoint/2010/main" val="1345525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p:cNvSpPr>
            <a:spLocks noGrp="1" noChangeArrowheads="1"/>
          </p:cNvSpPr>
          <p:nvPr>
            <p:ph type="sldNum" sz="quarter" idx="10"/>
          </p:nvPr>
        </p:nvSpPr>
        <p:spPr>
          <a:ln/>
        </p:spPr>
        <p:txBody>
          <a:bodyPr/>
          <a:lstStyle>
            <a:lvl1pPr>
              <a:defRPr/>
            </a:lvl1pPr>
          </a:lstStyle>
          <a:p>
            <a:pPr>
              <a:defRPr/>
            </a:pPr>
            <a:fld id="{C761446B-642F-42D1-B388-72E1E4506606}" type="slidenum">
              <a:rPr lang="en-US"/>
              <a:pPr>
                <a:defRPr/>
              </a:pPr>
              <a:t>‹#›</a:t>
            </a:fld>
            <a:endParaRPr lang="en-US" dirty="0"/>
          </a:p>
        </p:txBody>
      </p:sp>
    </p:spTree>
    <p:extLst>
      <p:ext uri="{BB962C8B-B14F-4D97-AF65-F5344CB8AC3E}">
        <p14:creationId xmlns:p14="http://schemas.microsoft.com/office/powerpoint/2010/main" val="30370149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A1F9B09E-EB76-4556-9F77-3243ECBE2C2F}" type="slidenum">
              <a:rPr lang="en-US"/>
              <a:pPr>
                <a:defRPr/>
              </a:pPr>
              <a:t>‹#›</a:t>
            </a:fld>
            <a:endParaRPr lang="en-US" dirty="0"/>
          </a:p>
        </p:txBody>
      </p:sp>
    </p:spTree>
    <p:extLst>
      <p:ext uri="{BB962C8B-B14F-4D97-AF65-F5344CB8AC3E}">
        <p14:creationId xmlns:p14="http://schemas.microsoft.com/office/powerpoint/2010/main" val="34915961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p:cNvSpPr>
            <a:spLocks noGrp="1" noChangeArrowheads="1"/>
          </p:cNvSpPr>
          <p:nvPr>
            <p:ph type="sldNum" sz="quarter" idx="10"/>
          </p:nvPr>
        </p:nvSpPr>
        <p:spPr>
          <a:ln/>
        </p:spPr>
        <p:txBody>
          <a:bodyPr/>
          <a:lstStyle>
            <a:lvl1pPr>
              <a:defRPr/>
            </a:lvl1pPr>
          </a:lstStyle>
          <a:p>
            <a:pPr>
              <a:defRPr/>
            </a:pPr>
            <a:fld id="{93A1BC9E-97AE-4D19-AC99-B3968AE9C67F}" type="slidenum">
              <a:rPr lang="en-US"/>
              <a:pPr>
                <a:defRPr/>
              </a:pPr>
              <a:t>‹#›</a:t>
            </a:fld>
            <a:endParaRPr lang="en-US" dirty="0"/>
          </a:p>
        </p:txBody>
      </p:sp>
    </p:spTree>
    <p:extLst>
      <p:ext uri="{BB962C8B-B14F-4D97-AF65-F5344CB8AC3E}">
        <p14:creationId xmlns:p14="http://schemas.microsoft.com/office/powerpoint/2010/main" val="7397516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ln/>
        </p:spPr>
        <p:txBody>
          <a:bodyPr/>
          <a:lstStyle>
            <a:lvl1pPr>
              <a:defRPr/>
            </a:lvl1pPr>
          </a:lstStyle>
          <a:p>
            <a:pPr>
              <a:defRPr/>
            </a:pPr>
            <a:fld id="{535AD02C-541F-4A06-9539-A2A6EB11F7E1}" type="slidenum">
              <a:rPr lang="en-US"/>
              <a:pPr>
                <a:defRPr/>
              </a:pPr>
              <a:t>‹#›</a:t>
            </a:fld>
            <a:endParaRPr lang="en-US" dirty="0"/>
          </a:p>
        </p:txBody>
      </p:sp>
    </p:spTree>
    <p:extLst>
      <p:ext uri="{BB962C8B-B14F-4D97-AF65-F5344CB8AC3E}">
        <p14:creationId xmlns:p14="http://schemas.microsoft.com/office/powerpoint/2010/main" val="10763384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84BACD34-925C-40A7-8E4F-647F3FB69F64}" type="slidenum">
              <a:rPr lang="en-US"/>
              <a:pPr>
                <a:defRPr/>
              </a:pPr>
              <a:t>‹#›</a:t>
            </a:fld>
            <a:endParaRPr lang="en-US" dirty="0"/>
          </a:p>
        </p:txBody>
      </p:sp>
    </p:spTree>
    <p:extLst>
      <p:ext uri="{BB962C8B-B14F-4D97-AF65-F5344CB8AC3E}">
        <p14:creationId xmlns:p14="http://schemas.microsoft.com/office/powerpoint/2010/main" val="29543021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4DE1FE02-9C99-4FE9-BD4A-810E5B7DB8B2}" type="slidenum">
              <a:rPr lang="en-US"/>
              <a:pPr>
                <a:defRPr/>
              </a:pPr>
              <a:t>‹#›</a:t>
            </a:fld>
            <a:endParaRPr lang="en-US" dirty="0"/>
          </a:p>
        </p:txBody>
      </p:sp>
    </p:spTree>
    <p:extLst>
      <p:ext uri="{BB962C8B-B14F-4D97-AF65-F5344CB8AC3E}">
        <p14:creationId xmlns:p14="http://schemas.microsoft.com/office/powerpoint/2010/main" val="26770247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1DDBF2D6-FFE4-4604-A73F-5B2BD7EABC6C}" type="slidenum">
              <a:rPr lang="en-US"/>
              <a:pPr>
                <a:defRPr/>
              </a:pPr>
              <a:t>‹#›</a:t>
            </a:fld>
            <a:endParaRPr lang="en-US" dirty="0"/>
          </a:p>
        </p:txBody>
      </p:sp>
    </p:spTree>
    <p:extLst>
      <p:ext uri="{BB962C8B-B14F-4D97-AF65-F5344CB8AC3E}">
        <p14:creationId xmlns:p14="http://schemas.microsoft.com/office/powerpoint/2010/main" val="5766476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3C042E8A-40B7-41EF-925D-F40DFD26B49A}" type="slidenum">
              <a:rPr lang="en-US"/>
              <a:pPr>
                <a:defRPr/>
              </a:pPr>
              <a:t>‹#›</a:t>
            </a:fld>
            <a:endParaRPr lang="en-US" dirty="0"/>
          </a:p>
        </p:txBody>
      </p:sp>
    </p:spTree>
    <p:extLst>
      <p:ext uri="{BB962C8B-B14F-4D97-AF65-F5344CB8AC3E}">
        <p14:creationId xmlns:p14="http://schemas.microsoft.com/office/powerpoint/2010/main" val="4664386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dirty="0"/>
          </a:p>
        </p:txBody>
      </p:sp>
      <p:sp>
        <p:nvSpPr>
          <p:cNvPr id="4" name="Rectangle 9"/>
          <p:cNvSpPr>
            <a:spLocks noGrp="1" noChangeArrowheads="1"/>
          </p:cNvSpPr>
          <p:nvPr>
            <p:ph type="sldNum" sz="quarter" idx="10"/>
          </p:nvPr>
        </p:nvSpPr>
        <p:spPr>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28533329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8DB349F4-C238-46AA-895C-A930C7219183}" type="slidenum">
              <a:rPr lang="en-US"/>
              <a:pPr>
                <a:defRPr/>
              </a:pPr>
              <a:t>‹#›</a:t>
            </a:fld>
            <a:endParaRPr lang="en-US" dirty="0"/>
          </a:p>
        </p:txBody>
      </p:sp>
    </p:spTree>
    <p:extLst>
      <p:ext uri="{BB962C8B-B14F-4D97-AF65-F5344CB8AC3E}">
        <p14:creationId xmlns:p14="http://schemas.microsoft.com/office/powerpoint/2010/main" val="47876582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ln/>
        </p:spPr>
        <p:txBody>
          <a:bodyPr/>
          <a:lstStyle>
            <a:lvl1pPr>
              <a:defRPr/>
            </a:lvl1pPr>
          </a:lstStyle>
          <a:p>
            <a:pPr>
              <a:defRPr/>
            </a:pPr>
            <a:fld id="{69C8E09D-620D-4AE9-A9AF-AD0A64DB9954}" type="slidenum">
              <a:rPr lang="en-US"/>
              <a:pPr>
                <a:defRPr/>
              </a:pPr>
              <a:t>‹#›</a:t>
            </a:fld>
            <a:endParaRPr lang="en-US" dirty="0"/>
          </a:p>
        </p:txBody>
      </p:sp>
    </p:spTree>
    <p:extLst>
      <p:ext uri="{BB962C8B-B14F-4D97-AF65-F5344CB8AC3E}">
        <p14:creationId xmlns:p14="http://schemas.microsoft.com/office/powerpoint/2010/main" val="204573080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F167A526-2166-4C58-A6B2-042EB1F80EDB}" type="slidenum">
              <a:rPr lang="en-US"/>
              <a:pPr>
                <a:defRPr/>
              </a:pPr>
              <a:t>‹#›</a:t>
            </a:fld>
            <a:endParaRPr lang="en-US" dirty="0"/>
          </a:p>
        </p:txBody>
      </p:sp>
    </p:spTree>
    <p:extLst>
      <p:ext uri="{BB962C8B-B14F-4D97-AF65-F5344CB8AC3E}">
        <p14:creationId xmlns:p14="http://schemas.microsoft.com/office/powerpoint/2010/main" val="9658069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p:cNvSpPr>
            <a:spLocks noGrp="1" noChangeArrowheads="1"/>
          </p:cNvSpPr>
          <p:nvPr>
            <p:ph type="sldNum" sz="quarter" idx="10"/>
          </p:nvPr>
        </p:nvSpPr>
        <p:spPr>
          <a:ln/>
        </p:spPr>
        <p:txBody>
          <a:bodyPr/>
          <a:lstStyle>
            <a:lvl1pPr>
              <a:defRPr/>
            </a:lvl1pPr>
          </a:lstStyle>
          <a:p>
            <a:pPr>
              <a:defRPr/>
            </a:pPr>
            <a:fld id="{5D873806-D109-49C0-816C-F654B3B3538B}" type="slidenum">
              <a:rPr lang="en-US"/>
              <a:pPr>
                <a:defRPr/>
              </a:pPr>
              <a:t>‹#›</a:t>
            </a:fld>
            <a:endParaRPr lang="en-US" dirty="0"/>
          </a:p>
        </p:txBody>
      </p:sp>
    </p:spTree>
    <p:extLst>
      <p:ext uri="{BB962C8B-B14F-4D97-AF65-F5344CB8AC3E}">
        <p14:creationId xmlns:p14="http://schemas.microsoft.com/office/powerpoint/2010/main" val="1358869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p:cNvSpPr>
            <a:spLocks noGrp="1" noChangeArrowheads="1"/>
          </p:cNvSpPr>
          <p:nvPr>
            <p:ph type="sldNum" sz="quarter" idx="10"/>
          </p:nvPr>
        </p:nvSpPr>
        <p:spPr>
          <a:ln/>
        </p:spPr>
        <p:txBody>
          <a:bodyPr/>
          <a:lstStyle>
            <a:lvl1pPr>
              <a:defRPr/>
            </a:lvl1pPr>
          </a:lstStyle>
          <a:p>
            <a:pPr>
              <a:defRPr/>
            </a:pPr>
            <a:fld id="{C761446B-642F-42D1-B388-72E1E4506606}" type="slidenum">
              <a:rPr lang="en-US"/>
              <a:pPr>
                <a:defRPr/>
              </a:pPr>
              <a:t>‹#›</a:t>
            </a:fld>
            <a:endParaRPr lang="en-US" dirty="0"/>
          </a:p>
        </p:txBody>
      </p:sp>
    </p:spTree>
    <p:extLst>
      <p:ext uri="{BB962C8B-B14F-4D97-AF65-F5344CB8AC3E}">
        <p14:creationId xmlns:p14="http://schemas.microsoft.com/office/powerpoint/2010/main" val="97179749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A1F9B09E-EB76-4556-9F77-3243ECBE2C2F}" type="slidenum">
              <a:rPr lang="en-US"/>
              <a:pPr>
                <a:defRPr/>
              </a:pPr>
              <a:t>‹#›</a:t>
            </a:fld>
            <a:endParaRPr lang="en-US" dirty="0"/>
          </a:p>
        </p:txBody>
      </p:sp>
    </p:spTree>
    <p:extLst>
      <p:ext uri="{BB962C8B-B14F-4D97-AF65-F5344CB8AC3E}">
        <p14:creationId xmlns:p14="http://schemas.microsoft.com/office/powerpoint/2010/main" val="344672996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p:cNvSpPr>
            <a:spLocks noGrp="1" noChangeArrowheads="1"/>
          </p:cNvSpPr>
          <p:nvPr>
            <p:ph type="sldNum" sz="quarter" idx="10"/>
          </p:nvPr>
        </p:nvSpPr>
        <p:spPr>
          <a:ln/>
        </p:spPr>
        <p:txBody>
          <a:bodyPr/>
          <a:lstStyle>
            <a:lvl1pPr>
              <a:defRPr/>
            </a:lvl1pPr>
          </a:lstStyle>
          <a:p>
            <a:pPr>
              <a:defRPr/>
            </a:pPr>
            <a:fld id="{93A1BC9E-97AE-4D19-AC99-B3968AE9C67F}" type="slidenum">
              <a:rPr lang="en-US"/>
              <a:pPr>
                <a:defRPr/>
              </a:pPr>
              <a:t>‹#›</a:t>
            </a:fld>
            <a:endParaRPr lang="en-US" dirty="0"/>
          </a:p>
        </p:txBody>
      </p:sp>
    </p:spTree>
    <p:extLst>
      <p:ext uri="{BB962C8B-B14F-4D97-AF65-F5344CB8AC3E}">
        <p14:creationId xmlns:p14="http://schemas.microsoft.com/office/powerpoint/2010/main" val="15194661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ln/>
        </p:spPr>
        <p:txBody>
          <a:bodyPr/>
          <a:lstStyle>
            <a:lvl1pPr>
              <a:defRPr/>
            </a:lvl1pPr>
          </a:lstStyle>
          <a:p>
            <a:pPr>
              <a:defRPr/>
            </a:pPr>
            <a:fld id="{535AD02C-541F-4A06-9539-A2A6EB11F7E1}" type="slidenum">
              <a:rPr lang="en-US"/>
              <a:pPr>
                <a:defRPr/>
              </a:pPr>
              <a:t>‹#›</a:t>
            </a:fld>
            <a:endParaRPr lang="en-US" dirty="0"/>
          </a:p>
        </p:txBody>
      </p:sp>
    </p:spTree>
    <p:extLst>
      <p:ext uri="{BB962C8B-B14F-4D97-AF65-F5344CB8AC3E}">
        <p14:creationId xmlns:p14="http://schemas.microsoft.com/office/powerpoint/2010/main" val="24651937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84BACD34-925C-40A7-8E4F-647F3FB69F64}" type="slidenum">
              <a:rPr lang="en-US"/>
              <a:pPr>
                <a:defRPr/>
              </a:pPr>
              <a:t>‹#›</a:t>
            </a:fld>
            <a:endParaRPr lang="en-US" dirty="0"/>
          </a:p>
        </p:txBody>
      </p:sp>
    </p:spTree>
    <p:extLst>
      <p:ext uri="{BB962C8B-B14F-4D97-AF65-F5344CB8AC3E}">
        <p14:creationId xmlns:p14="http://schemas.microsoft.com/office/powerpoint/2010/main" val="776429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4DE1FE02-9C99-4FE9-BD4A-810E5B7DB8B2}" type="slidenum">
              <a:rPr lang="en-US"/>
              <a:pPr>
                <a:defRPr/>
              </a:pPr>
              <a:t>‹#›</a:t>
            </a:fld>
            <a:endParaRPr lang="en-US" dirty="0"/>
          </a:p>
        </p:txBody>
      </p:sp>
    </p:spTree>
    <p:extLst>
      <p:ext uri="{BB962C8B-B14F-4D97-AF65-F5344CB8AC3E}">
        <p14:creationId xmlns:p14="http://schemas.microsoft.com/office/powerpoint/2010/main" val="158975237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1DDBF2D6-FFE4-4604-A73F-5B2BD7EABC6C}" type="slidenum">
              <a:rPr lang="en-US"/>
              <a:pPr>
                <a:defRPr/>
              </a:pPr>
              <a:t>‹#›</a:t>
            </a:fld>
            <a:endParaRPr lang="en-US" dirty="0"/>
          </a:p>
        </p:txBody>
      </p:sp>
    </p:spTree>
    <p:extLst>
      <p:ext uri="{BB962C8B-B14F-4D97-AF65-F5344CB8AC3E}">
        <p14:creationId xmlns:p14="http://schemas.microsoft.com/office/powerpoint/2010/main" val="356163672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3C042E8A-40B7-41EF-925D-F40DFD26B49A}" type="slidenum">
              <a:rPr lang="en-US"/>
              <a:pPr>
                <a:defRPr/>
              </a:pPr>
              <a:t>‹#›</a:t>
            </a:fld>
            <a:endParaRPr lang="en-US" dirty="0"/>
          </a:p>
        </p:txBody>
      </p:sp>
    </p:spTree>
    <p:extLst>
      <p:ext uri="{BB962C8B-B14F-4D97-AF65-F5344CB8AC3E}">
        <p14:creationId xmlns:p14="http://schemas.microsoft.com/office/powerpoint/2010/main" val="107305786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dirty="0"/>
          </a:p>
        </p:txBody>
      </p:sp>
      <p:sp>
        <p:nvSpPr>
          <p:cNvPr id="4" name="Rectangle 9"/>
          <p:cNvSpPr>
            <a:spLocks noGrp="1" noChangeArrowheads="1"/>
          </p:cNvSpPr>
          <p:nvPr>
            <p:ph type="sldNum" sz="quarter" idx="10"/>
          </p:nvPr>
        </p:nvSpPr>
        <p:spPr>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126901043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8DB349F4-C238-46AA-895C-A930C7219183}" type="slidenum">
              <a:rPr lang="en-US"/>
              <a:pPr>
                <a:defRPr/>
              </a:pPr>
              <a:t>‹#›</a:t>
            </a:fld>
            <a:endParaRPr lang="en-US" dirty="0"/>
          </a:p>
        </p:txBody>
      </p:sp>
    </p:spTree>
    <p:extLst>
      <p:ext uri="{BB962C8B-B14F-4D97-AF65-F5344CB8AC3E}">
        <p14:creationId xmlns:p14="http://schemas.microsoft.com/office/powerpoint/2010/main" val="5500255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Diapositive de titre">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2915816" y="620688"/>
            <a:ext cx="5770984" cy="288032"/>
          </a:xfrm>
        </p:spPr>
        <p:txBody>
          <a:bodyPr anchor="ctr">
            <a:noAutofit/>
          </a:bodyPr>
          <a:lstStyle>
            <a:lvl1pPr marL="0" indent="0" algn="r">
              <a:buNone/>
              <a:defRPr sz="1600" cap="small" baseline="0">
                <a:solidFill>
                  <a:srgbClr val="1D263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a:t>Modifiez le style des sous-titres du masque</a:t>
            </a:r>
            <a:endParaRPr lang="en-US" dirty="0"/>
          </a:p>
        </p:txBody>
      </p:sp>
      <p:sp>
        <p:nvSpPr>
          <p:cNvPr id="7" name="Espace réservé du titre 1"/>
          <p:cNvSpPr>
            <a:spLocks noGrp="1"/>
          </p:cNvSpPr>
          <p:nvPr>
            <p:ph type="title"/>
          </p:nvPr>
        </p:nvSpPr>
        <p:spPr>
          <a:xfrm>
            <a:off x="2915816" y="3076"/>
            <a:ext cx="5770984" cy="617612"/>
          </a:xfrm>
          <a:prstGeom prst="rect">
            <a:avLst/>
          </a:prstGeom>
        </p:spPr>
        <p:txBody>
          <a:bodyPr vert="horz" lIns="91440" tIns="45720" rIns="91440" bIns="45720" rtlCol="0" anchor="ctr">
            <a:normAutofit/>
          </a:bodyPr>
          <a:lstStyle/>
          <a:p>
            <a:r>
              <a:rPr lang="fr-FR" dirty="0"/>
              <a:t>Modifiez le style du titre</a:t>
            </a:r>
            <a:endParaRPr lang="en-US" dirty="0"/>
          </a:p>
        </p:txBody>
      </p:sp>
    </p:spTree>
    <p:extLst>
      <p:ext uri="{BB962C8B-B14F-4D97-AF65-F5344CB8AC3E}">
        <p14:creationId xmlns:p14="http://schemas.microsoft.com/office/powerpoint/2010/main" val="18250370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p:nvPr>
        </p:nvSpPr>
        <p:spPr>
          <a:xfrm>
            <a:off x="628650" y="244372"/>
            <a:ext cx="7886700" cy="673100"/>
          </a:xfrm>
        </p:spPr>
        <p:txBody>
          <a:bodyPr/>
          <a:lstStyle>
            <a:lvl1pPr>
              <a:defRPr>
                <a:solidFill>
                  <a:schemeClr val="bg1"/>
                </a:solidFill>
              </a:defRPr>
            </a:lvl1pPr>
          </a:lstStyle>
          <a:p>
            <a:r>
              <a:rPr lang="en-US"/>
              <a:t>Click to edit Master title style</a:t>
            </a:r>
          </a:p>
        </p:txBody>
      </p:sp>
      <p:sp>
        <p:nvSpPr>
          <p:cNvPr id="16" name="Rectangle 9"/>
          <p:cNvSpPr>
            <a:spLocks noGrp="1" noChangeArrowheads="1"/>
          </p:cNvSpPr>
          <p:nvPr>
            <p:ph type="sldNum" sz="quarter" idx="10"/>
          </p:nvPr>
        </p:nvSpPr>
        <p:spPr>
          <a:xfrm>
            <a:off x="5257800" y="6153150"/>
            <a:ext cx="2133600" cy="476250"/>
          </a:xfrm>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2551690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microsoft.com/office/2007/relationships/hdphoto" Target="../media/hdphoto1.wdp"/><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microsoft.com/office/2007/relationships/hdphoto" Target="../media/hdphoto1.wdp"/><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5" Type="http://schemas.openxmlformats.org/officeDocument/2006/relationships/slideLayout" Target="../slideLayouts/slideLayout24.xml"/><Relationship Id="rId10" Type="http://schemas.openxmlformats.org/officeDocument/2006/relationships/theme" Target="../theme/theme3.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6" Type="http://schemas.microsoft.com/office/2007/relationships/hdphoto" Target="../media/hdphoto1.wdp"/><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image" Target="../media/image2.png"/><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18" Type="http://schemas.microsoft.com/office/2007/relationships/hdphoto" Target="../media/hdphoto1.wdp"/><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image" Target="../media/image2.png"/><Relationship Id="rId2" Type="http://schemas.openxmlformats.org/officeDocument/2006/relationships/slideLayout" Target="../slideLayouts/slideLayout43.xml"/><Relationship Id="rId16" Type="http://schemas.openxmlformats.org/officeDocument/2006/relationships/theme" Target="../theme/theme5.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 Box 21"/>
          <p:cNvSpPr txBox="1">
            <a:spLocks noChangeArrowheads="1"/>
          </p:cNvSpPr>
          <p:nvPr userDrawn="1"/>
        </p:nvSpPr>
        <p:spPr bwMode="auto">
          <a:xfrm>
            <a:off x="0" y="3641725"/>
            <a:ext cx="9144000"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algn="ctr" eaLnBrk="1" hangingPunct="1">
              <a:defRPr/>
            </a:pPr>
            <a:r>
              <a:rPr lang="en-US" sz="4400" b="1" baseline="0" dirty="0">
                <a:solidFill>
                  <a:schemeClr val="tx1"/>
                </a:solidFill>
                <a:latin typeface="Avenir LT Std 45 Book" panose="020B0502020203020204" pitchFamily="34" charset="0"/>
              </a:rPr>
              <a:t>2025-26 Proposed Budget</a:t>
            </a:r>
          </a:p>
          <a:p>
            <a:pPr algn="ctr" eaLnBrk="1" hangingPunct="1">
              <a:defRPr/>
            </a:pPr>
            <a:r>
              <a:rPr lang="en-US" sz="4400" b="1" kern="1200" baseline="0" dirty="0">
                <a:solidFill>
                  <a:schemeClr val="tx1"/>
                </a:solidFill>
                <a:latin typeface="Avenir LT Std 45 Book" panose="020B0502020203020204" pitchFamily="34" charset="0"/>
                <a:ea typeface="+mn-ea"/>
                <a:cs typeface="Arial" charset="0"/>
              </a:rPr>
              <a:t>Budget Adoption</a:t>
            </a:r>
          </a:p>
          <a:p>
            <a:pPr algn="ctr" eaLnBrk="1" hangingPunct="1">
              <a:defRPr/>
            </a:pPr>
            <a:r>
              <a:rPr lang="en-US" sz="2800" b="1" i="1" baseline="0" dirty="0">
                <a:solidFill>
                  <a:schemeClr val="tx1"/>
                </a:solidFill>
                <a:latin typeface="Avenir LT Std 45 Book" panose="020B0502020203020204" pitchFamily="34" charset="0"/>
              </a:rPr>
              <a:t>Board of Education Meeting</a:t>
            </a:r>
          </a:p>
          <a:p>
            <a:pPr algn="ctr" eaLnBrk="1" hangingPunct="1">
              <a:defRPr/>
            </a:pPr>
            <a:r>
              <a:rPr lang="en-US" sz="2800" b="1" i="1" baseline="0" dirty="0">
                <a:solidFill>
                  <a:schemeClr val="tx1"/>
                </a:solidFill>
                <a:latin typeface="Avenir LT Std 45 Book" panose="020B0502020203020204" pitchFamily="34" charset="0"/>
              </a:rPr>
              <a:t>April 22, 2025</a:t>
            </a:r>
          </a:p>
          <a:p>
            <a:pPr algn="ctr" eaLnBrk="1" hangingPunct="1">
              <a:defRPr/>
            </a:pPr>
            <a:br>
              <a:rPr lang="en-US" sz="4400" b="1" dirty="0">
                <a:solidFill>
                  <a:schemeClr val="tx1"/>
                </a:solidFill>
                <a:latin typeface="Avenir LT Std 45 Book" panose="020B0502020203020204" pitchFamily="34" charset="0"/>
              </a:rPr>
            </a:br>
            <a:endParaRPr lang="en-US" sz="2400" b="1" i="0" dirty="0">
              <a:solidFill>
                <a:schemeClr val="tx1"/>
              </a:solidFill>
              <a:latin typeface="Avenir LT Std 45 Book" panose="020B0502020203020204" pitchFamily="34" charset="0"/>
            </a:endParaRPr>
          </a:p>
        </p:txBody>
      </p:sp>
      <p:pic>
        <p:nvPicPr>
          <p:cNvPr id="6" name="Picture 5"/>
          <p:cNvPicPr>
            <a:picLocks noChangeAspect="1"/>
          </p:cNvPicPr>
          <p:nvPr userDrawn="1"/>
        </p:nvPicPr>
        <p:blipFill rotWithShape="1">
          <a:blip r:embed="rId9" cstate="print">
            <a:extLst>
              <a:ext uri="{BEBA8EAE-BF5A-486C-A8C5-ECC9F3942E4B}">
                <a14:imgProps xmlns:a14="http://schemas.microsoft.com/office/drawing/2010/main">
                  <a14:imgLayer r:embed="rId10">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3048000" y="533400"/>
            <a:ext cx="3048000" cy="2971800"/>
          </a:xfrm>
          <a:prstGeom prst="rect">
            <a:avLst/>
          </a:prstGeom>
        </p:spPr>
      </p:pic>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Lst>
  <p:hf hdr="0" ftr="0" dt="0"/>
  <p:txStyles>
    <p:titleStyle>
      <a:lvl1pPr algn="l" rtl="0" eaLnBrk="0" fontAlgn="base" hangingPunct="0">
        <a:spcBef>
          <a:spcPct val="0"/>
        </a:spcBef>
        <a:spcAft>
          <a:spcPct val="0"/>
        </a:spcAft>
        <a:defRPr sz="4400">
          <a:solidFill>
            <a:srgbClr val="006600"/>
          </a:solidFill>
          <a:latin typeface="+mj-lt"/>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006600"/>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006600"/>
        </a:buClr>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rgbClr val="006600"/>
        </a:buClr>
        <a:buFont typeface="Wingdings" pitchFamily="2" charset="2"/>
        <a:buChar char="Ø"/>
        <a:defRPr sz="2400">
          <a:solidFill>
            <a:schemeClr val="tx1"/>
          </a:solidFill>
          <a:latin typeface="+mn-lt"/>
        </a:defRPr>
      </a:lvl3pPr>
      <a:lvl4pPr marL="1600200" indent="-228600" algn="l" rtl="0" eaLnBrk="0" fontAlgn="base" hangingPunct="0">
        <a:spcBef>
          <a:spcPct val="20000"/>
        </a:spcBef>
        <a:spcAft>
          <a:spcPct val="0"/>
        </a:spcAft>
        <a:buClr>
          <a:srgbClr val="006600"/>
        </a:buClr>
        <a:buChar char="–"/>
        <a:defRPr sz="2000">
          <a:solidFill>
            <a:schemeClr val="tx1"/>
          </a:solidFill>
          <a:latin typeface="+mn-lt"/>
        </a:defRPr>
      </a:lvl4pPr>
      <a:lvl5pPr marL="2057400" indent="-228600" algn="l" rtl="0" eaLnBrk="0" fontAlgn="base" hangingPunct="0">
        <a:spcBef>
          <a:spcPct val="20000"/>
        </a:spcBef>
        <a:spcAft>
          <a:spcPct val="0"/>
        </a:spcAft>
        <a:buClr>
          <a:srgbClr val="006600"/>
        </a:buClr>
        <a:buChar char="»"/>
        <a:defRPr sz="2000">
          <a:solidFill>
            <a:schemeClr val="tx1"/>
          </a:solidFill>
          <a:latin typeface="+mn-lt"/>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2025-26 Budget Adoption – April</a:t>
            </a:r>
            <a:r>
              <a:rPr lang="en-US" sz="1400" baseline="0" dirty="0">
                <a:solidFill>
                  <a:srgbClr val="0070C0"/>
                </a:solidFill>
                <a:latin typeface="Avenir LT Std 45 Book" panose="020B0502020203020204" pitchFamily="34" charset="0"/>
              </a:rPr>
              <a:t> 22</a:t>
            </a:r>
            <a:r>
              <a:rPr lang="en-US" sz="1400" dirty="0">
                <a:solidFill>
                  <a:srgbClr val="0070C0"/>
                </a:solidFill>
                <a:latin typeface="Avenir LT Std 45 Book" panose="020B0502020203020204" pitchFamily="34" charset="0"/>
              </a:rPr>
              <a:t>, 2025</a:t>
            </a:r>
          </a:p>
        </p:txBody>
      </p:sp>
      <p:sp>
        <p:nvSpPr>
          <p:cNvPr id="9" name="Line 9"/>
          <p:cNvSpPr>
            <a:spLocks noChangeShapeType="1"/>
          </p:cNvSpPr>
          <p:nvPr userDrawn="1"/>
        </p:nvSpPr>
        <p:spPr bwMode="auto">
          <a:xfrm>
            <a:off x="457200" y="6151562"/>
            <a:ext cx="6934200" cy="1588"/>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Rectangle 9"/>
          <p:cNvSpPr txBox="1">
            <a:spLocks noChangeArrowheads="1"/>
          </p:cNvSpPr>
          <p:nvPr userDrawn="1"/>
        </p:nvSpPr>
        <p:spPr bwMode="auto">
          <a:xfrm>
            <a:off x="6896100" y="6153150"/>
            <a:ext cx="4953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fontAlgn="base">
              <a:spcBef>
                <a:spcPct val="0"/>
              </a:spcBef>
              <a:spcAft>
                <a:spcPct val="0"/>
              </a:spcAft>
              <a:defRPr sz="1200" kern="1200">
                <a:solidFill>
                  <a:srgbClr val="3AA52B"/>
                </a:solidFill>
                <a:latin typeface="Avenir LT Std 45 Book" panose="020B0502020203020204" pitchFamily="34" charset="0"/>
                <a:ea typeface="+mn-ea"/>
                <a:cs typeface="+mn-cs"/>
              </a:defRPr>
            </a:lvl1pPr>
            <a:lvl2pPr marL="457200" algn="l" rtl="0" fontAlgn="base">
              <a:spcBef>
                <a:spcPct val="0"/>
              </a:spcBef>
              <a:spcAft>
                <a:spcPct val="0"/>
              </a:spcAft>
              <a:defRPr kern="1200">
                <a:solidFill>
                  <a:srgbClr val="FF0000"/>
                </a:solidFill>
                <a:latin typeface="Calibri" pitchFamily="34" charset="0"/>
                <a:ea typeface="+mn-ea"/>
                <a:cs typeface="Arial" charset="0"/>
              </a:defRPr>
            </a:lvl2pPr>
            <a:lvl3pPr marL="914400" algn="l" rtl="0" fontAlgn="base">
              <a:spcBef>
                <a:spcPct val="0"/>
              </a:spcBef>
              <a:spcAft>
                <a:spcPct val="0"/>
              </a:spcAft>
              <a:defRPr kern="1200">
                <a:solidFill>
                  <a:srgbClr val="FF0000"/>
                </a:solidFill>
                <a:latin typeface="Calibri" pitchFamily="34" charset="0"/>
                <a:ea typeface="+mn-ea"/>
                <a:cs typeface="Arial" charset="0"/>
              </a:defRPr>
            </a:lvl3pPr>
            <a:lvl4pPr marL="1371600" algn="l" rtl="0" fontAlgn="base">
              <a:spcBef>
                <a:spcPct val="0"/>
              </a:spcBef>
              <a:spcAft>
                <a:spcPct val="0"/>
              </a:spcAft>
              <a:defRPr kern="1200">
                <a:solidFill>
                  <a:srgbClr val="FF0000"/>
                </a:solidFill>
                <a:latin typeface="Calibri" pitchFamily="34" charset="0"/>
                <a:ea typeface="+mn-ea"/>
                <a:cs typeface="Arial" charset="0"/>
              </a:defRPr>
            </a:lvl4pPr>
            <a:lvl5pPr marL="1828800" algn="l" rtl="0" fontAlgn="base">
              <a:spcBef>
                <a:spcPct val="0"/>
              </a:spcBef>
              <a:spcAft>
                <a:spcPct val="0"/>
              </a:spcAft>
              <a:defRPr kern="1200">
                <a:solidFill>
                  <a:srgbClr val="FF0000"/>
                </a:solidFill>
                <a:latin typeface="Calibri" pitchFamily="34" charset="0"/>
                <a:ea typeface="+mn-ea"/>
                <a:cs typeface="Arial" charset="0"/>
              </a:defRPr>
            </a:lvl5pPr>
            <a:lvl6pPr marL="2286000" algn="l" defTabSz="914400" rtl="0" eaLnBrk="1" latinLnBrk="0" hangingPunct="1">
              <a:defRPr kern="1200">
                <a:solidFill>
                  <a:srgbClr val="FF0000"/>
                </a:solidFill>
                <a:latin typeface="Calibri" pitchFamily="34" charset="0"/>
                <a:ea typeface="+mn-ea"/>
                <a:cs typeface="Arial" charset="0"/>
              </a:defRPr>
            </a:lvl6pPr>
            <a:lvl7pPr marL="2743200" algn="l" defTabSz="914400" rtl="0" eaLnBrk="1" latinLnBrk="0" hangingPunct="1">
              <a:defRPr kern="1200">
                <a:solidFill>
                  <a:srgbClr val="FF0000"/>
                </a:solidFill>
                <a:latin typeface="Calibri" pitchFamily="34" charset="0"/>
                <a:ea typeface="+mn-ea"/>
                <a:cs typeface="Arial" charset="0"/>
              </a:defRPr>
            </a:lvl7pPr>
            <a:lvl8pPr marL="3200400" algn="l" defTabSz="914400" rtl="0" eaLnBrk="1" latinLnBrk="0" hangingPunct="1">
              <a:defRPr kern="1200">
                <a:solidFill>
                  <a:srgbClr val="FF0000"/>
                </a:solidFill>
                <a:latin typeface="Calibri" pitchFamily="34" charset="0"/>
                <a:ea typeface="+mn-ea"/>
                <a:cs typeface="Arial" charset="0"/>
              </a:defRPr>
            </a:lvl8pPr>
            <a:lvl9pPr marL="3657600" algn="l" defTabSz="914400" rtl="0" eaLnBrk="1" latinLnBrk="0" hangingPunct="1">
              <a:defRPr kern="1200">
                <a:solidFill>
                  <a:srgbClr val="FF0000"/>
                </a:solidFill>
                <a:latin typeface="Calibri" pitchFamily="34" charset="0"/>
                <a:ea typeface="+mn-ea"/>
                <a:cs typeface="Arial" charset="0"/>
              </a:defRPr>
            </a:lvl9pPr>
          </a:lstStyle>
          <a:p>
            <a:pPr>
              <a:defRPr/>
            </a:pPr>
            <a:fld id="{1AD3DF9D-2CF0-436C-A7DB-45FD615243B2}" type="slidenum">
              <a:rPr lang="en-US" smtClean="0">
                <a:solidFill>
                  <a:srgbClr val="00B050"/>
                </a:solidFill>
              </a:rPr>
              <a:pPr>
                <a:defRPr/>
              </a:pPr>
              <a:t>‹#›</a:t>
            </a:fld>
            <a:endParaRPr lang="en-US" dirty="0">
              <a:solidFill>
                <a:srgbClr val="00B050"/>
              </a:solidFill>
            </a:endParaRPr>
          </a:p>
        </p:txBody>
      </p:sp>
      <p:pic>
        <p:nvPicPr>
          <p:cNvPr id="11" name="Picture 10"/>
          <p:cNvPicPr>
            <a:picLocks noChangeAspect="1"/>
          </p:cNvPicPr>
          <p:nvPr userDrawn="1"/>
        </p:nvPicPr>
        <p:blipFill rotWithShape="1">
          <a:blip r:embed="rId14" cstate="print">
            <a:extLst>
              <a:ext uri="{BEBA8EAE-BF5A-486C-A8C5-ECC9F3942E4B}">
                <a14:imgProps xmlns:a14="http://schemas.microsoft.com/office/drawing/2010/main">
                  <a14:imgLayer r:embed="rId15">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0070C0"/>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0070C0"/>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0070C0"/>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0070C0"/>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0070C0"/>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146304"/>
            <a:ext cx="8229600" cy="617612"/>
          </a:xfrm>
          <a:prstGeom prst="rect">
            <a:avLst/>
          </a:prstGeom>
        </p:spPr>
        <p:txBody>
          <a:bodyPr vert="horz" lIns="91440" tIns="45720" rIns="91440" bIns="45720" rtlCol="0" anchor="ctr">
            <a:noAutofit/>
          </a:bodyPr>
          <a:lstStyle/>
          <a:p>
            <a:pPr lvl="0"/>
            <a:r>
              <a:rPr lang="en-US"/>
              <a:t>Click to edit Master title style</a:t>
            </a:r>
            <a:endParaRPr lang="en-US" dirty="0"/>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Rectangle 14"/>
          <p:cNvSpPr/>
          <p:nvPr/>
        </p:nvSpPr>
        <p:spPr>
          <a:xfrm rot="5400000">
            <a:off x="8473620" y="5799923"/>
            <a:ext cx="1839158" cy="276999"/>
          </a:xfrm>
          <a:prstGeom prst="rect">
            <a:avLst/>
          </a:prstGeom>
        </p:spPr>
        <p:txBody>
          <a:bodyPr wrap="none">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pPr>
            <a:r>
              <a:rPr lang="en-US" sz="1200" dirty="0">
                <a:solidFill>
                  <a:prstClr val="black"/>
                </a:solidFill>
              </a:rPr>
              <a:t>© Copyright Showeet.com</a:t>
            </a:r>
          </a:p>
        </p:txBody>
      </p:sp>
    </p:spTree>
    <p:extLst>
      <p:ext uri="{BB962C8B-B14F-4D97-AF65-F5344CB8AC3E}">
        <p14:creationId xmlns:p14="http://schemas.microsoft.com/office/powerpoint/2010/main" val="1405554046"/>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Lst>
  <p:hf hdr="0" ftr="0" dt="0"/>
  <p:txStyles>
    <p:titleStyle>
      <a:lvl1pPr algn="r" defTabSz="914400" rtl="0" eaLnBrk="1" latinLnBrk="0" hangingPunct="1">
        <a:spcBef>
          <a:spcPct val="0"/>
        </a:spcBef>
        <a:buNone/>
        <a:defRPr lang="en-US" sz="3200" b="1" kern="1200" cap="all" normalizeH="0" baseline="0" dirty="0">
          <a:solidFill>
            <a:srgbClr val="2F3A46"/>
          </a:solidFill>
          <a:latin typeface="Open Sans" panose="020B0606030504020204" pitchFamily="34" charset="0"/>
          <a:ea typeface="Open Sans" panose="020B0606030504020204" pitchFamily="34" charset="0"/>
          <a:cs typeface="Open Sans" panose="020B0606030504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lumMod val="7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lumMod val="7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lumMod val="7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lumMod val="7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lumMod val="7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7" name="Line 9"/>
          <p:cNvSpPr>
            <a:spLocks noChangeShapeType="1"/>
          </p:cNvSpPr>
          <p:nvPr/>
        </p:nvSpPr>
        <p:spPr bwMode="auto">
          <a:xfrm>
            <a:off x="457199" y="6151563"/>
            <a:ext cx="6975231"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2025-26 Budget Adoption – April 22, 2025</a:t>
            </a:r>
            <a:endParaRPr lang="en-US" sz="1400" b="1" i="1" dirty="0">
              <a:solidFill>
                <a:srgbClr val="0070C0"/>
              </a:solidFill>
              <a:latin typeface="Avenir LT Std 45 Book" panose="020B0502020203020204" pitchFamily="34" charset="0"/>
            </a:endParaRPr>
          </a:p>
        </p:txBody>
      </p:sp>
      <p:sp>
        <p:nvSpPr>
          <p:cNvPr id="13321" name="Rectangle 9"/>
          <p:cNvSpPr>
            <a:spLocks noGrp="1" noChangeArrowheads="1"/>
          </p:cNvSpPr>
          <p:nvPr>
            <p:ph type="sldNum" sz="quarter" idx="4"/>
          </p:nvPr>
        </p:nvSpPr>
        <p:spPr bwMode="auto">
          <a:xfrm>
            <a:off x="5257800" y="61531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8000"/>
                </a:solidFill>
                <a:latin typeface="Avenir LT Std 45 Book" panose="020B0502020203020204" pitchFamily="34" charset="0"/>
                <a:cs typeface="+mn-cs"/>
              </a:defRPr>
            </a:lvl1pPr>
          </a:lstStyle>
          <a:p>
            <a:pPr>
              <a:defRPr/>
            </a:pPr>
            <a:fld id="{1AD3DF9D-2CF0-436C-A7DB-45FD615243B2}" type="slidenum">
              <a:rPr lang="en-US" smtClean="0"/>
              <a:pPr>
                <a:defRPr/>
              </a:pPr>
              <a:t>‹#›</a:t>
            </a:fld>
            <a:endParaRPr lang="en-US" dirty="0"/>
          </a:p>
        </p:txBody>
      </p:sp>
      <p:pic>
        <p:nvPicPr>
          <p:cNvPr id="9" name="Picture 8"/>
          <p:cNvPicPr>
            <a:picLocks noChangeAspect="1"/>
          </p:cNvPicPr>
          <p:nvPr userDrawn="1"/>
        </p:nvPicPr>
        <p:blipFill rotWithShape="1">
          <a:blip r:embed="rId15" cstate="print">
            <a:extLst>
              <a:ext uri="{BEBA8EAE-BF5A-486C-A8C5-ECC9F3942E4B}">
                <a14:imgProps xmlns:a14="http://schemas.microsoft.com/office/drawing/2010/main">
                  <a14:imgLayer r:embed="rId16">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extLst>
      <p:ext uri="{BB962C8B-B14F-4D97-AF65-F5344CB8AC3E}">
        <p14:creationId xmlns:p14="http://schemas.microsoft.com/office/powerpoint/2010/main" val="305551256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3AA52B"/>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3AA52B"/>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3AA52B"/>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7" name="Line 9"/>
          <p:cNvSpPr>
            <a:spLocks noChangeShapeType="1"/>
          </p:cNvSpPr>
          <p:nvPr/>
        </p:nvSpPr>
        <p:spPr bwMode="auto">
          <a:xfrm>
            <a:off x="457199" y="6151563"/>
            <a:ext cx="6975231"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2025-26 Budget Adoption – April 22, 2025</a:t>
            </a:r>
            <a:endParaRPr lang="en-US" sz="1400" b="1" i="1" dirty="0">
              <a:solidFill>
                <a:srgbClr val="0070C0"/>
              </a:solidFill>
              <a:latin typeface="Avenir LT Std 45 Book" panose="020B0502020203020204" pitchFamily="34" charset="0"/>
            </a:endParaRPr>
          </a:p>
        </p:txBody>
      </p:sp>
      <p:sp>
        <p:nvSpPr>
          <p:cNvPr id="13321" name="Rectangle 9"/>
          <p:cNvSpPr>
            <a:spLocks noGrp="1" noChangeArrowheads="1"/>
          </p:cNvSpPr>
          <p:nvPr>
            <p:ph type="sldNum" sz="quarter" idx="4"/>
          </p:nvPr>
        </p:nvSpPr>
        <p:spPr bwMode="auto">
          <a:xfrm>
            <a:off x="5257800" y="61531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8000"/>
                </a:solidFill>
                <a:latin typeface="Avenir LT Std 45 Book" panose="020B0502020203020204" pitchFamily="34" charset="0"/>
                <a:cs typeface="+mn-cs"/>
              </a:defRPr>
            </a:lvl1pPr>
          </a:lstStyle>
          <a:p>
            <a:pPr>
              <a:defRPr/>
            </a:pPr>
            <a:fld id="{1AD3DF9D-2CF0-436C-A7DB-45FD615243B2}" type="slidenum">
              <a:rPr lang="en-US" smtClean="0"/>
              <a:pPr>
                <a:defRPr/>
              </a:pPr>
              <a:t>‹#›</a:t>
            </a:fld>
            <a:endParaRPr lang="en-US" dirty="0"/>
          </a:p>
        </p:txBody>
      </p:sp>
      <p:pic>
        <p:nvPicPr>
          <p:cNvPr id="9" name="Picture 8"/>
          <p:cNvPicPr>
            <a:picLocks noChangeAspect="1"/>
          </p:cNvPicPr>
          <p:nvPr userDrawn="1"/>
        </p:nvPicPr>
        <p:blipFill rotWithShape="1">
          <a:blip r:embed="rId17" cstate="print">
            <a:extLst>
              <a:ext uri="{BEBA8EAE-BF5A-486C-A8C5-ECC9F3942E4B}">
                <a14:imgProps xmlns:a14="http://schemas.microsoft.com/office/drawing/2010/main">
                  <a14:imgLayer r:embed="rId18">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extLst>
      <p:ext uri="{BB962C8B-B14F-4D97-AF65-F5344CB8AC3E}">
        <p14:creationId xmlns:p14="http://schemas.microsoft.com/office/powerpoint/2010/main" val="133032490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3AA52B"/>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3AA52B"/>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3AA52B"/>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slide" Target="slide16.xml"/><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slide" Target="slide14.xml"/><Relationship Id="rId2" Type="http://schemas.openxmlformats.org/officeDocument/2006/relationships/image" Target="../media/image7.png"/><Relationship Id="rId1" Type="http://schemas.openxmlformats.org/officeDocument/2006/relationships/slideLayout" Target="../slideLayouts/slideLayout9.xml"/><Relationship Id="rId6" Type="http://schemas.openxmlformats.org/officeDocument/2006/relationships/image" Target="../media/image11.jpeg"/><Relationship Id="rId11" Type="http://schemas.openxmlformats.org/officeDocument/2006/relationships/slide" Target="slide11.xml"/><Relationship Id="rId5" Type="http://schemas.openxmlformats.org/officeDocument/2006/relationships/image" Target="../media/image10.png"/><Relationship Id="rId15" Type="http://schemas.openxmlformats.org/officeDocument/2006/relationships/slide" Target="slide40.xml"/><Relationship Id="rId10" Type="http://schemas.openxmlformats.org/officeDocument/2006/relationships/slide" Target="slide10.xml"/><Relationship Id="rId4" Type="http://schemas.openxmlformats.org/officeDocument/2006/relationships/image" Target="../media/image9.png"/><Relationship Id="rId9" Type="http://schemas.openxmlformats.org/officeDocument/2006/relationships/slide" Target="slide8.xml"/><Relationship Id="rId14" Type="http://schemas.openxmlformats.org/officeDocument/2006/relationships/slide" Target="slide34.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chart" Target="../charts/chart1.xml"/><Relationship Id="rId1" Type="http://schemas.openxmlformats.org/officeDocument/2006/relationships/slideLayout" Target="../slideLayouts/slideLayout4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chart" Target="../charts/chart2.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1.png"/><Relationship Id="rId7" Type="http://schemas.openxmlformats.org/officeDocument/2006/relationships/image" Target="../media/image24.png"/><Relationship Id="rId2" Type="http://schemas.openxmlformats.org/officeDocument/2006/relationships/image" Target="../media/image20.png"/><Relationship Id="rId1" Type="http://schemas.openxmlformats.org/officeDocument/2006/relationships/slideLayout" Target="../slideLayouts/slideLayout9.xml"/><Relationship Id="rId6" Type="http://schemas.openxmlformats.org/officeDocument/2006/relationships/image" Target="../media/image23.png"/><Relationship Id="rId5" Type="http://schemas.openxmlformats.org/officeDocument/2006/relationships/image" Target="../media/image22.png"/><Relationship Id="rId10" Type="http://schemas.openxmlformats.org/officeDocument/2006/relationships/image" Target="../media/image27.png"/><Relationship Id="rId4" Type="http://schemas.microsoft.com/office/2007/relationships/hdphoto" Target="../media/hdphoto2.wdp"/><Relationship Id="rId9"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8.png"/><Relationship Id="rId1" Type="http://schemas.openxmlformats.org/officeDocument/2006/relationships/slideLayout" Target="../slideLayouts/slideLayout9.xml"/><Relationship Id="rId6" Type="http://schemas.openxmlformats.org/officeDocument/2006/relationships/image" Target="../media/image27.png"/><Relationship Id="rId5" Type="http://schemas.openxmlformats.org/officeDocument/2006/relationships/image" Target="../media/image22.png"/><Relationship Id="rId4" Type="http://schemas.microsoft.com/office/2007/relationships/hdphoto" Target="../media/hdphoto2.wdp"/></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chart" Target="../charts/chart5.xml"/><Relationship Id="rId1" Type="http://schemas.openxmlformats.org/officeDocument/2006/relationships/slideLayout" Target="../slideLayouts/slideLayout9.xml"/><Relationship Id="rId4" Type="http://schemas.openxmlformats.org/officeDocument/2006/relationships/image" Target="../media/image30.svg"/></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1.xml"/><Relationship Id="rId4" Type="http://schemas.openxmlformats.org/officeDocument/2006/relationships/image" Target="../media/image33.png"/></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1.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1.xml"/><Relationship Id="rId4"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4.png"/><Relationship Id="rId1" Type="http://schemas.openxmlformats.org/officeDocument/2006/relationships/slideLayout" Target="../slideLayouts/slideLayout11.xml"/><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4.png"/><Relationship Id="rId1" Type="http://schemas.openxmlformats.org/officeDocument/2006/relationships/slideLayout" Target="../slideLayouts/slideLayout11.xml"/><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1.xml"/><Relationship Id="rId4" Type="http://schemas.openxmlformats.org/officeDocument/2006/relationships/image" Target="../media/image33.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slide" Target="slide44.xml"/><Relationship Id="rId13" Type="http://schemas.openxmlformats.org/officeDocument/2006/relationships/slide" Target="slide94.xml"/><Relationship Id="rId3" Type="http://schemas.openxmlformats.org/officeDocument/2006/relationships/image" Target="../media/image40.png"/><Relationship Id="rId7" Type="http://schemas.openxmlformats.org/officeDocument/2006/relationships/image" Target="../media/image44.jpeg"/><Relationship Id="rId12" Type="http://schemas.openxmlformats.org/officeDocument/2006/relationships/slide" Target="slide93.xml"/><Relationship Id="rId2" Type="http://schemas.openxmlformats.org/officeDocument/2006/relationships/image" Target="../media/image39.jpeg"/><Relationship Id="rId1" Type="http://schemas.openxmlformats.org/officeDocument/2006/relationships/slideLayout" Target="../slideLayouts/slideLayout12.xml"/><Relationship Id="rId6" Type="http://schemas.openxmlformats.org/officeDocument/2006/relationships/image" Target="../media/image43.png"/><Relationship Id="rId11" Type="http://schemas.openxmlformats.org/officeDocument/2006/relationships/slide" Target="slide92.xml"/><Relationship Id="rId5" Type="http://schemas.openxmlformats.org/officeDocument/2006/relationships/image" Target="../media/image42.png"/><Relationship Id="rId10" Type="http://schemas.openxmlformats.org/officeDocument/2006/relationships/slide" Target="slide83.xml"/><Relationship Id="rId4" Type="http://schemas.openxmlformats.org/officeDocument/2006/relationships/image" Target="../media/image41.png"/><Relationship Id="rId9" Type="http://schemas.openxmlformats.org/officeDocument/2006/relationships/slide" Target="slide62.xml"/></Relationships>
</file>

<file path=ppt/slides/_rels/slide42.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52.png"/><Relationship Id="rId3" Type="http://schemas.openxmlformats.org/officeDocument/2006/relationships/image" Target="../media/image46.png"/><Relationship Id="rId7" Type="http://schemas.openxmlformats.org/officeDocument/2006/relationships/image" Target="../media/image49.png"/><Relationship Id="rId12" Type="http://schemas.microsoft.com/office/2007/relationships/hdphoto" Target="../media/hdphoto6.wdp"/><Relationship Id="rId2" Type="http://schemas.openxmlformats.org/officeDocument/2006/relationships/image" Target="../media/image45.png"/><Relationship Id="rId16" Type="http://schemas.openxmlformats.org/officeDocument/2006/relationships/image" Target="../media/image55.svg"/><Relationship Id="rId1" Type="http://schemas.openxmlformats.org/officeDocument/2006/relationships/slideLayout" Target="../slideLayouts/slideLayout9.xml"/><Relationship Id="rId6" Type="http://schemas.openxmlformats.org/officeDocument/2006/relationships/image" Target="../media/image48.svg"/><Relationship Id="rId11" Type="http://schemas.openxmlformats.org/officeDocument/2006/relationships/image" Target="../media/image51.png"/><Relationship Id="rId5" Type="http://schemas.openxmlformats.org/officeDocument/2006/relationships/image" Target="../media/image47.png"/><Relationship Id="rId15" Type="http://schemas.openxmlformats.org/officeDocument/2006/relationships/image" Target="../media/image54.png"/><Relationship Id="rId10" Type="http://schemas.microsoft.com/office/2007/relationships/hdphoto" Target="../media/hdphoto5.wdp"/><Relationship Id="rId4" Type="http://schemas.microsoft.com/office/2007/relationships/hdphoto" Target="../media/hdphoto3.wdp"/><Relationship Id="rId9" Type="http://schemas.openxmlformats.org/officeDocument/2006/relationships/image" Target="../media/image50.png"/><Relationship Id="rId14" Type="http://schemas.openxmlformats.org/officeDocument/2006/relationships/image" Target="../media/image53.svg"/></Relationships>
</file>

<file path=ppt/slides/_rels/slide4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45.png"/><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45.png"/><Relationship Id="rId1" Type="http://schemas.openxmlformats.org/officeDocument/2006/relationships/slideLayout" Target="../slideLayouts/slideLayout9.xml"/><Relationship Id="rId4" Type="http://schemas.openxmlformats.org/officeDocument/2006/relationships/image" Target="../media/image57.png"/></Relationships>
</file>

<file path=ppt/slides/_rels/slide4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45.png"/><Relationship Id="rId1" Type="http://schemas.openxmlformats.org/officeDocument/2006/relationships/slideLayout" Target="../slideLayouts/slideLayout9.xml"/><Relationship Id="rId5" Type="http://schemas.openxmlformats.org/officeDocument/2006/relationships/image" Target="../media/image60.png"/><Relationship Id="rId4" Type="http://schemas.openxmlformats.org/officeDocument/2006/relationships/image" Target="../media/image59.png"/></Relationships>
</file>

<file path=ppt/slides/_rels/slide4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45.png"/><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45.pn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45.png"/><Relationship Id="rId1" Type="http://schemas.openxmlformats.org/officeDocument/2006/relationships/slideLayout" Target="../slideLayouts/slideLayout9.xml"/><Relationship Id="rId5" Type="http://schemas.openxmlformats.org/officeDocument/2006/relationships/image" Target="../media/image65.png"/><Relationship Id="rId4" Type="http://schemas.openxmlformats.org/officeDocument/2006/relationships/image" Target="../media/image64.svg"/></Relationships>
</file>

<file path=ppt/slides/_rels/slide51.xml.rels><?xml version="1.0" encoding="UTF-8" standalone="yes"?>
<Relationships xmlns="http://schemas.openxmlformats.org/package/2006/relationships"><Relationship Id="rId3" Type="http://schemas.openxmlformats.org/officeDocument/2006/relationships/image" Target="../media/image63.png"/><Relationship Id="rId7" Type="http://schemas.openxmlformats.org/officeDocument/2006/relationships/image" Target="../media/image68.png"/><Relationship Id="rId2" Type="http://schemas.openxmlformats.org/officeDocument/2006/relationships/image" Target="../media/image45.png"/><Relationship Id="rId1" Type="http://schemas.openxmlformats.org/officeDocument/2006/relationships/slideLayout" Target="../slideLayouts/slideLayout9.xml"/><Relationship Id="rId6" Type="http://schemas.openxmlformats.org/officeDocument/2006/relationships/image" Target="../media/image67.svg"/><Relationship Id="rId5" Type="http://schemas.openxmlformats.org/officeDocument/2006/relationships/image" Target="../media/image66.png"/><Relationship Id="rId4" Type="http://schemas.openxmlformats.org/officeDocument/2006/relationships/image" Target="../media/image64.svg"/></Relationships>
</file>

<file path=ppt/slides/_rels/slide52.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63.pn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9.xml"/><Relationship Id="rId6" Type="http://schemas.microsoft.com/office/2007/relationships/hdphoto" Target="../media/hdphoto4.wdp"/><Relationship Id="rId5" Type="http://schemas.openxmlformats.org/officeDocument/2006/relationships/image" Target="../media/image49.png"/><Relationship Id="rId10" Type="http://schemas.openxmlformats.org/officeDocument/2006/relationships/image" Target="../media/image67.svg"/><Relationship Id="rId4" Type="http://schemas.openxmlformats.org/officeDocument/2006/relationships/image" Target="../media/image64.svg"/><Relationship Id="rId9" Type="http://schemas.openxmlformats.org/officeDocument/2006/relationships/image" Target="../media/image66.png"/></Relationships>
</file>

<file path=ppt/slides/_rels/slide53.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63.png"/><Relationship Id="rId7" Type="http://schemas.openxmlformats.org/officeDocument/2006/relationships/image" Target="../media/image50.png"/><Relationship Id="rId12" Type="http://schemas.openxmlformats.org/officeDocument/2006/relationships/image" Target="../media/image67.svg"/><Relationship Id="rId2" Type="http://schemas.openxmlformats.org/officeDocument/2006/relationships/image" Target="../media/image45.png"/><Relationship Id="rId1" Type="http://schemas.openxmlformats.org/officeDocument/2006/relationships/slideLayout" Target="../slideLayouts/slideLayout9.xml"/><Relationship Id="rId6" Type="http://schemas.microsoft.com/office/2007/relationships/hdphoto" Target="../media/hdphoto4.wdp"/><Relationship Id="rId11" Type="http://schemas.openxmlformats.org/officeDocument/2006/relationships/image" Target="../media/image66.png"/><Relationship Id="rId5" Type="http://schemas.openxmlformats.org/officeDocument/2006/relationships/image" Target="../media/image49.png"/><Relationship Id="rId10" Type="http://schemas.microsoft.com/office/2007/relationships/hdphoto" Target="../media/hdphoto6.wdp"/><Relationship Id="rId4" Type="http://schemas.openxmlformats.org/officeDocument/2006/relationships/image" Target="../media/image64.svg"/><Relationship Id="rId9" Type="http://schemas.openxmlformats.org/officeDocument/2006/relationships/image" Target="../media/image51.png"/></Relationships>
</file>

<file path=ppt/slides/_rels/slide54.xml.rels><?xml version="1.0" encoding="UTF-8" standalone="yes"?>
<Relationships xmlns="http://schemas.openxmlformats.org/package/2006/relationships"><Relationship Id="rId8" Type="http://schemas.microsoft.com/office/2007/relationships/hdphoto" Target="../media/hdphoto5.wdp"/><Relationship Id="rId13" Type="http://schemas.openxmlformats.org/officeDocument/2006/relationships/image" Target="../media/image54.png"/><Relationship Id="rId3" Type="http://schemas.openxmlformats.org/officeDocument/2006/relationships/image" Target="../media/image63.png"/><Relationship Id="rId7" Type="http://schemas.openxmlformats.org/officeDocument/2006/relationships/image" Target="../media/image50.png"/><Relationship Id="rId12" Type="http://schemas.openxmlformats.org/officeDocument/2006/relationships/image" Target="../media/image67.svg"/><Relationship Id="rId2" Type="http://schemas.openxmlformats.org/officeDocument/2006/relationships/image" Target="../media/image45.png"/><Relationship Id="rId1" Type="http://schemas.openxmlformats.org/officeDocument/2006/relationships/slideLayout" Target="../slideLayouts/slideLayout9.xml"/><Relationship Id="rId6" Type="http://schemas.microsoft.com/office/2007/relationships/hdphoto" Target="../media/hdphoto4.wdp"/><Relationship Id="rId11" Type="http://schemas.openxmlformats.org/officeDocument/2006/relationships/image" Target="../media/image66.png"/><Relationship Id="rId5" Type="http://schemas.openxmlformats.org/officeDocument/2006/relationships/image" Target="../media/image49.png"/><Relationship Id="rId10" Type="http://schemas.microsoft.com/office/2007/relationships/hdphoto" Target="../media/hdphoto6.wdp"/><Relationship Id="rId4" Type="http://schemas.openxmlformats.org/officeDocument/2006/relationships/image" Target="../media/image64.svg"/><Relationship Id="rId9" Type="http://schemas.openxmlformats.org/officeDocument/2006/relationships/image" Target="../media/image51.png"/><Relationship Id="rId14" Type="http://schemas.openxmlformats.org/officeDocument/2006/relationships/image" Target="../media/image55.sv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hyperlink" Target="https://www.wallpaperflare.com/nature-sky-astronomy-starry-night-starry-sky-mountain-wallpaper-pcoqi" TargetMode="External"/><Relationship Id="rId7" Type="http://schemas.microsoft.com/office/2007/relationships/hdphoto" Target="../media/hdphoto8.wdp"/><Relationship Id="rId2" Type="http://schemas.openxmlformats.org/officeDocument/2006/relationships/image" Target="../media/image69.jpg"/><Relationship Id="rId1" Type="http://schemas.openxmlformats.org/officeDocument/2006/relationships/slideLayout" Target="../slideLayouts/slideLayout9.xml"/><Relationship Id="rId6" Type="http://schemas.openxmlformats.org/officeDocument/2006/relationships/image" Target="../media/image71.png"/><Relationship Id="rId5" Type="http://schemas.microsoft.com/office/2007/relationships/hdphoto" Target="../media/hdphoto7.wdp"/><Relationship Id="rId4" Type="http://schemas.openxmlformats.org/officeDocument/2006/relationships/image" Target="../media/image70.png"/><Relationship Id="rId9" Type="http://schemas.microsoft.com/office/2007/relationships/hdphoto" Target="../media/hdphoto9.wdp"/></Relationships>
</file>

<file path=ppt/slides/_rels/slide57.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hyperlink" Target="https://www.wallpaperflare.com/nature-sky-astronomy-starry-night-starry-sky-mountain-wallpaper-pcoqi" TargetMode="External"/><Relationship Id="rId7" Type="http://schemas.microsoft.com/office/2007/relationships/hdphoto" Target="../media/hdphoto8.wdp"/><Relationship Id="rId2" Type="http://schemas.openxmlformats.org/officeDocument/2006/relationships/image" Target="../media/image69.jpg"/><Relationship Id="rId1" Type="http://schemas.openxmlformats.org/officeDocument/2006/relationships/slideLayout" Target="../slideLayouts/slideLayout9.xml"/><Relationship Id="rId6" Type="http://schemas.openxmlformats.org/officeDocument/2006/relationships/image" Target="../media/image71.png"/><Relationship Id="rId5" Type="http://schemas.microsoft.com/office/2007/relationships/hdphoto" Target="../media/hdphoto7.wdp"/><Relationship Id="rId4" Type="http://schemas.openxmlformats.org/officeDocument/2006/relationships/image" Target="../media/image70.png"/><Relationship Id="rId9" Type="http://schemas.microsoft.com/office/2007/relationships/hdphoto" Target="../media/hdphoto9.wdp"/></Relationships>
</file>

<file path=ppt/slides/_rels/slide58.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hyperlink" Target="https://www.wallpaperflare.com/nature-sky-astronomy-starry-night-starry-sky-mountain-wallpaper-pcoqi" TargetMode="External"/><Relationship Id="rId7" Type="http://schemas.microsoft.com/office/2007/relationships/hdphoto" Target="../media/hdphoto8.wdp"/><Relationship Id="rId2" Type="http://schemas.openxmlformats.org/officeDocument/2006/relationships/image" Target="../media/image69.jpg"/><Relationship Id="rId1" Type="http://schemas.openxmlformats.org/officeDocument/2006/relationships/slideLayout" Target="../slideLayouts/slideLayout9.xml"/><Relationship Id="rId6" Type="http://schemas.openxmlformats.org/officeDocument/2006/relationships/image" Target="../media/image71.png"/><Relationship Id="rId5" Type="http://schemas.microsoft.com/office/2007/relationships/hdphoto" Target="../media/hdphoto7.wdp"/><Relationship Id="rId4" Type="http://schemas.openxmlformats.org/officeDocument/2006/relationships/image" Target="../media/image70.png"/><Relationship Id="rId9" Type="http://schemas.microsoft.com/office/2007/relationships/hdphoto" Target="../media/hdphoto9.wdp"/></Relationships>
</file>

<file path=ppt/slides/_rels/slide59.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hyperlink" Target="https://www.wallpaperflare.com/nature-sky-astronomy-starry-night-starry-sky-mountain-wallpaper-pcoqi" TargetMode="External"/><Relationship Id="rId7" Type="http://schemas.microsoft.com/office/2007/relationships/hdphoto" Target="../media/hdphoto8.wdp"/><Relationship Id="rId2" Type="http://schemas.openxmlformats.org/officeDocument/2006/relationships/image" Target="../media/image69.jpg"/><Relationship Id="rId1" Type="http://schemas.openxmlformats.org/officeDocument/2006/relationships/slideLayout" Target="../slideLayouts/slideLayout9.xml"/><Relationship Id="rId6" Type="http://schemas.openxmlformats.org/officeDocument/2006/relationships/image" Target="../media/image71.png"/><Relationship Id="rId5" Type="http://schemas.microsoft.com/office/2007/relationships/hdphoto" Target="../media/hdphoto7.wdp"/><Relationship Id="rId4" Type="http://schemas.openxmlformats.org/officeDocument/2006/relationships/image" Target="../media/image70.png"/><Relationship Id="rId9" Type="http://schemas.microsoft.com/office/2007/relationships/hdphoto" Target="../media/hdphoto9.wdp"/></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1.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66.png"/><Relationship Id="rId3" Type="http://schemas.openxmlformats.org/officeDocument/2006/relationships/image" Target="../media/image46.png"/><Relationship Id="rId7" Type="http://schemas.openxmlformats.org/officeDocument/2006/relationships/image" Target="../media/image49.png"/><Relationship Id="rId12" Type="http://schemas.microsoft.com/office/2007/relationships/hdphoto" Target="../media/hdphoto6.wdp"/><Relationship Id="rId2" Type="http://schemas.openxmlformats.org/officeDocument/2006/relationships/image" Target="../media/image45.png"/><Relationship Id="rId16" Type="http://schemas.openxmlformats.org/officeDocument/2006/relationships/image" Target="../media/image55.svg"/><Relationship Id="rId1" Type="http://schemas.openxmlformats.org/officeDocument/2006/relationships/slideLayout" Target="../slideLayouts/slideLayout9.xml"/><Relationship Id="rId6" Type="http://schemas.openxmlformats.org/officeDocument/2006/relationships/image" Target="../media/image64.svg"/><Relationship Id="rId11" Type="http://schemas.openxmlformats.org/officeDocument/2006/relationships/image" Target="../media/image51.png"/><Relationship Id="rId5" Type="http://schemas.openxmlformats.org/officeDocument/2006/relationships/image" Target="../media/image63.png"/><Relationship Id="rId15" Type="http://schemas.openxmlformats.org/officeDocument/2006/relationships/image" Target="../media/image54.png"/><Relationship Id="rId10" Type="http://schemas.microsoft.com/office/2007/relationships/hdphoto" Target="../media/hdphoto5.wdp"/><Relationship Id="rId4" Type="http://schemas.microsoft.com/office/2007/relationships/hdphoto" Target="../media/hdphoto3.wdp"/><Relationship Id="rId9" Type="http://schemas.openxmlformats.org/officeDocument/2006/relationships/image" Target="../media/image50.png"/><Relationship Id="rId14" Type="http://schemas.openxmlformats.org/officeDocument/2006/relationships/image" Target="../media/image67.svg"/></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3.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30.xml"/></Relationships>
</file>

<file path=ppt/slides/_rels/slide64.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30.xml"/></Relationships>
</file>

<file path=ppt/slides/_rels/slide65.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9.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8.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9.xml"/></Relationships>
</file>

<file path=ppt/slides/_rels/slide69.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9.xml"/></Relationships>
</file>

<file path=ppt/slides/_rels/slide70.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9.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9.xml"/></Relationships>
</file>

<file path=ppt/slides/_rels/slide73.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9.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5.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9.xml"/></Relationships>
</file>

<file path=ppt/slides/_rels/slide76.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9.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8.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9.xml"/></Relationships>
</file>

<file path=ppt/slides/_rels/slide79.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9.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1.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9.xml"/></Relationships>
</file>

<file path=ppt/slides/_rels/slide82.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9.xml"/></Relationships>
</file>

<file path=ppt/slides/_rels/slide83.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hyperlink" Target="http://www.hhh.k12.ny.us/budget" TargetMode="External"/><Relationship Id="rId1" Type="http://schemas.openxmlformats.org/officeDocument/2006/relationships/slideLayout" Target="../slideLayouts/slideLayout9.xml"/></Relationships>
</file>

<file path=ppt/slides/_rels/slide84.xml.rels><?xml version="1.0" encoding="UTF-8" standalone="yes"?>
<Relationships xmlns="http://schemas.openxmlformats.org/package/2006/relationships"><Relationship Id="rId3" Type="http://schemas.openxmlformats.org/officeDocument/2006/relationships/image" Target="../media/image88.svg"/><Relationship Id="rId2" Type="http://schemas.openxmlformats.org/officeDocument/2006/relationships/image" Target="../media/image87.png"/><Relationship Id="rId1" Type="http://schemas.openxmlformats.org/officeDocument/2006/relationships/slideLayout" Target="../slideLayouts/slideLayout9.xml"/><Relationship Id="rId4" Type="http://schemas.openxmlformats.org/officeDocument/2006/relationships/image" Target="../media/image89.png"/></Relationships>
</file>

<file path=ppt/slides/_rels/slide85.xml.rels><?xml version="1.0" encoding="UTF-8" standalone="yes"?>
<Relationships xmlns="http://schemas.openxmlformats.org/package/2006/relationships"><Relationship Id="rId3" Type="http://schemas.openxmlformats.org/officeDocument/2006/relationships/image" Target="../media/image91.svg"/><Relationship Id="rId2" Type="http://schemas.openxmlformats.org/officeDocument/2006/relationships/image" Target="../media/image90.png"/><Relationship Id="rId1" Type="http://schemas.openxmlformats.org/officeDocument/2006/relationships/slideLayout" Target="../slideLayouts/slideLayout9.xml"/><Relationship Id="rId4" Type="http://schemas.openxmlformats.org/officeDocument/2006/relationships/image" Target="../media/image92.png"/></Relationships>
</file>

<file path=ppt/slides/_rels/slide86.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9.xml"/></Relationships>
</file>

<file path=ppt/slides/_rels/slide87.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9.xml"/></Relationships>
</file>

<file path=ppt/slides/_rels/slide88.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9.xml"/></Relationships>
</file>

<file path=ppt/slides/_rels/slide89.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95.png"/><Relationship Id="rId1" Type="http://schemas.openxmlformats.org/officeDocument/2006/relationships/slideLayout" Target="../slideLayouts/slideLayout9.xml"/><Relationship Id="rId4" Type="http://schemas.openxmlformats.org/officeDocument/2006/relationships/image" Target="../media/image88.svg"/></Relationships>
</file>

<file path=ppt/slides/_rels/slide90.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9.xml"/></Relationships>
</file>

<file path=ppt/slides/_rels/slide9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95.png"/><Relationship Id="rId1" Type="http://schemas.openxmlformats.org/officeDocument/2006/relationships/slideLayout" Target="../slideLayouts/slideLayout9.xml"/><Relationship Id="rId4" Type="http://schemas.openxmlformats.org/officeDocument/2006/relationships/image" Target="../media/image88.svg"/></Relationships>
</file>

<file path=ppt/slides/_rels/slide92.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45.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4.xml.rels><?xml version="1.0" encoding="UTF-8" standalone="yes"?>
<Relationships xmlns="http://schemas.openxmlformats.org/package/2006/relationships"><Relationship Id="rId3" Type="http://schemas.openxmlformats.org/officeDocument/2006/relationships/image" Target="../media/image97.png"/><Relationship Id="rId2" Type="http://schemas.microsoft.com/office/2017/06/relationships/model3d" Target="../media/model3d1.glb"/><Relationship Id="rId1" Type="http://schemas.openxmlformats.org/officeDocument/2006/relationships/slideLayout" Target="../slideLayouts/slideLayout47.xml"/><Relationship Id="rId4" Type="http://schemas.openxmlformats.org/officeDocument/2006/relationships/image" Target="../media/image97.png"/></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96.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98.png"/><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A8C75D8C-080F-4463-9547-1CE912803D19}"/>
              </a:ext>
            </a:extLst>
          </p:cNvPr>
          <p:cNvGrpSpPr/>
          <p:nvPr/>
        </p:nvGrpSpPr>
        <p:grpSpPr>
          <a:xfrm>
            <a:off x="3222332" y="1925392"/>
            <a:ext cx="3194636" cy="3177678"/>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Tree>
    <p:extLst>
      <p:ext uri="{BB962C8B-B14F-4D97-AF65-F5344CB8AC3E}">
        <p14:creationId xmlns:p14="http://schemas.microsoft.com/office/powerpoint/2010/main" val="3546367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082DD20E-EF38-4F4A-BE5F-CA092BABA920}"/>
              </a:ext>
            </a:extLst>
          </p:cNvPr>
          <p:cNvGrpSpPr/>
          <p:nvPr/>
        </p:nvGrpSpPr>
        <p:grpSpPr>
          <a:xfrm>
            <a:off x="4343400" y="1905000"/>
            <a:ext cx="4114800" cy="4114800"/>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grpSp>
        <p:nvGrpSpPr>
          <p:cNvPr id="44" name="Group 43">
            <a:extLst>
              <a:ext uri="{FF2B5EF4-FFF2-40B4-BE49-F238E27FC236}">
                <a16:creationId xmlns:a16="http://schemas.microsoft.com/office/drawing/2014/main" id="{5617066B-4725-4514-AE4B-EAB49E8875B3}"/>
              </a:ext>
            </a:extLst>
          </p:cNvPr>
          <p:cNvGrpSpPr/>
          <p:nvPr/>
        </p:nvGrpSpPr>
        <p:grpSpPr>
          <a:xfrm>
            <a:off x="1371600" y="1905000"/>
            <a:ext cx="3766319" cy="1436802"/>
            <a:chOff x="388498" y="1720360"/>
            <a:chExt cx="3766319" cy="1436802"/>
          </a:xfrm>
        </p:grpSpPr>
        <p:cxnSp>
          <p:nvCxnSpPr>
            <p:cNvPr id="45" name="Straight Connector 44">
              <a:extLst>
                <a:ext uri="{FF2B5EF4-FFF2-40B4-BE49-F238E27FC236}">
                  <a16:creationId xmlns:a16="http://schemas.microsoft.com/office/drawing/2014/main" id="{BFA47467-37F4-4BAF-892E-8AA634425615}"/>
                </a:ext>
              </a:extLst>
            </p:cNvPr>
            <p:cNvCxnSpPr/>
            <p:nvPr/>
          </p:nvCxnSpPr>
          <p:spPr>
            <a:xfrm flipH="1">
              <a:off x="2667001" y="2031158"/>
              <a:ext cx="1487816" cy="0"/>
            </a:xfrm>
            <a:prstGeom prst="line">
              <a:avLst/>
            </a:prstGeom>
            <a:noFill/>
            <a:ln w="28575" cap="flat" cmpd="sng" algn="ctr">
              <a:solidFill>
                <a:srgbClr val="0070C0"/>
              </a:solidFill>
              <a:prstDash val="solid"/>
              <a:miter lim="800000"/>
              <a:tailEnd type="oval"/>
            </a:ln>
            <a:effectLst/>
          </p:spPr>
        </p:cxnSp>
        <p:sp>
          <p:nvSpPr>
            <p:cNvPr id="46" name="Rectangle 1436">
              <a:extLst>
                <a:ext uri="{FF2B5EF4-FFF2-40B4-BE49-F238E27FC236}">
                  <a16:creationId xmlns:a16="http://schemas.microsoft.com/office/drawing/2014/main" id="{9B12A9FD-D2E1-4C7F-9C8B-CDA4A261386B}"/>
                </a:ext>
              </a:extLst>
            </p:cNvPr>
            <p:cNvSpPr>
              <a:spLocks noChangeArrowheads="1"/>
            </p:cNvSpPr>
            <p:nvPr/>
          </p:nvSpPr>
          <p:spPr bwMode="auto">
            <a:xfrm>
              <a:off x="751130" y="1720360"/>
              <a:ext cx="1857485" cy="623248"/>
            </a:xfrm>
            <a:prstGeom prst="rect">
              <a:avLst/>
            </a:prstGeom>
            <a:extLst/>
          </p:spPr>
          <p:txBody>
            <a:bodyPr vert="horz" wrap="square" lIns="68580" tIns="34290" rIns="68580" bIns="34290" rtlCol="0">
              <a:spAutoFit/>
            </a:bodyPr>
            <a:lstStyle/>
            <a:p>
              <a:pPr algn="r" fontAlgn="auto">
                <a:spcBef>
                  <a:spcPts val="0"/>
                </a:spcBef>
                <a:spcAft>
                  <a:spcPts val="0"/>
                </a:spcAft>
                <a:buFont typeface="Arial" pitchFamily="34" charset="0"/>
                <a:buNone/>
              </a:pPr>
              <a:r>
                <a:rPr lang="en-US" b="1" dirty="0">
                  <a:solidFill>
                    <a:srgbClr val="0070C0"/>
                  </a:solidFill>
                  <a:latin typeface="Avenir LT Std 45 Book" panose="020B0502020203020204" pitchFamily="34" charset="0"/>
                  <a:cs typeface="+mn-cs"/>
                </a:rPr>
                <a:t>Fiscal Responsibility</a:t>
              </a:r>
            </a:p>
          </p:txBody>
        </p:sp>
        <p:sp>
          <p:nvSpPr>
            <p:cNvPr id="47" name="Content Placeholder 2">
              <a:extLst>
                <a:ext uri="{FF2B5EF4-FFF2-40B4-BE49-F238E27FC236}">
                  <a16:creationId xmlns:a16="http://schemas.microsoft.com/office/drawing/2014/main" id="{27483962-9B8F-44B3-9EC2-25DCC94D04FB}"/>
                </a:ext>
              </a:extLst>
            </p:cNvPr>
            <p:cNvSpPr txBox="1">
              <a:spLocks/>
            </p:cNvSpPr>
            <p:nvPr/>
          </p:nvSpPr>
          <p:spPr>
            <a:xfrm>
              <a:off x="388498" y="2349249"/>
              <a:ext cx="2226139" cy="807913"/>
            </a:xfrm>
            <a:prstGeom prst="rect">
              <a:avLst/>
            </a:prstGeom>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200" b="0" i="0" u="none" strike="noStrike" kern="1200" cap="none" spc="0" normalizeH="0" baseline="0" noProof="0" dirty="0">
                  <a:ln>
                    <a:noFill/>
                  </a:ln>
                  <a:effectLst/>
                  <a:uLnTx/>
                  <a:uFillTx/>
                  <a:latin typeface="Avenir LT Std 45 Book" panose="020B0502020203020204" pitchFamily="34" charset="0"/>
                </a:rPr>
                <a:t>Build and manage a budget which supports the District’s goals</a:t>
              </a:r>
              <a:r>
                <a:rPr kumimoji="0" lang="en-US" sz="1200" b="0" i="0" u="none" strike="noStrike" kern="1200" cap="none" spc="0" normalizeH="0" noProof="0" dirty="0">
                  <a:ln>
                    <a:noFill/>
                  </a:ln>
                  <a:effectLst/>
                  <a:uLnTx/>
                  <a:uFillTx/>
                  <a:latin typeface="Avenir LT Std 45 Book" panose="020B0502020203020204" pitchFamily="34" charset="0"/>
                </a:rPr>
                <a:t> in a fiscally responsible and proactive way. </a:t>
              </a:r>
              <a:r>
                <a:rPr kumimoji="0" lang="en-US" sz="1200" b="0" i="0" u="none" strike="noStrike" kern="1200" cap="none" spc="0" normalizeH="0" baseline="0" noProof="0" dirty="0">
                  <a:ln>
                    <a:noFill/>
                  </a:ln>
                  <a:effectLst/>
                  <a:uLnTx/>
                  <a:uFillTx/>
                  <a:latin typeface="Avenir LT Std 45 Book" panose="020B0502020203020204" pitchFamily="34" charset="0"/>
                </a:rPr>
                <a:t> </a:t>
              </a:r>
            </a:p>
          </p:txBody>
        </p:sp>
      </p:grpSp>
    </p:spTree>
    <p:extLst>
      <p:ext uri="{BB962C8B-B14F-4D97-AF65-F5344CB8AC3E}">
        <p14:creationId xmlns:p14="http://schemas.microsoft.com/office/powerpoint/2010/main" val="13577158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082DD20E-EF38-4F4A-BE5F-CA092BABA920}"/>
              </a:ext>
            </a:extLst>
          </p:cNvPr>
          <p:cNvGrpSpPr/>
          <p:nvPr/>
        </p:nvGrpSpPr>
        <p:grpSpPr>
          <a:xfrm>
            <a:off x="4419600" y="1143000"/>
            <a:ext cx="4114800" cy="4114800"/>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grpSp>
        <p:nvGrpSpPr>
          <p:cNvPr id="34" name="Group 33">
            <a:extLst>
              <a:ext uri="{FF2B5EF4-FFF2-40B4-BE49-F238E27FC236}">
                <a16:creationId xmlns:a16="http://schemas.microsoft.com/office/drawing/2014/main" id="{DA772A80-EDD8-43AE-8EF8-2DB959930FD6}"/>
              </a:ext>
            </a:extLst>
          </p:cNvPr>
          <p:cNvGrpSpPr/>
          <p:nvPr/>
        </p:nvGrpSpPr>
        <p:grpSpPr>
          <a:xfrm>
            <a:off x="1447800" y="3962400"/>
            <a:ext cx="3352476" cy="1776570"/>
            <a:chOff x="561301" y="4101152"/>
            <a:chExt cx="3352476" cy="1776570"/>
          </a:xfrm>
        </p:grpSpPr>
        <p:cxnSp>
          <p:nvCxnSpPr>
            <p:cNvPr id="35" name="Straight Connector 34">
              <a:extLst>
                <a:ext uri="{FF2B5EF4-FFF2-40B4-BE49-F238E27FC236}">
                  <a16:creationId xmlns:a16="http://schemas.microsoft.com/office/drawing/2014/main" id="{64AC1386-2A73-4E61-954F-C628E5A7B5BE}"/>
                </a:ext>
              </a:extLst>
            </p:cNvPr>
            <p:cNvCxnSpPr/>
            <p:nvPr/>
          </p:nvCxnSpPr>
          <p:spPr>
            <a:xfrm flipH="1">
              <a:off x="2667000" y="4459897"/>
              <a:ext cx="1246777" cy="0"/>
            </a:xfrm>
            <a:prstGeom prst="line">
              <a:avLst/>
            </a:prstGeom>
            <a:noFill/>
            <a:ln w="38100" cap="flat" cmpd="sng" algn="ctr">
              <a:solidFill>
                <a:srgbClr val="7030A0"/>
              </a:solidFill>
              <a:prstDash val="solid"/>
              <a:miter lim="800000"/>
              <a:tailEnd type="oval"/>
            </a:ln>
            <a:effectLst/>
          </p:spPr>
        </p:cxnSp>
        <p:sp>
          <p:nvSpPr>
            <p:cNvPr id="36" name="Rectangle 1436">
              <a:extLst>
                <a:ext uri="{FF2B5EF4-FFF2-40B4-BE49-F238E27FC236}">
                  <a16:creationId xmlns:a16="http://schemas.microsoft.com/office/drawing/2014/main" id="{0646E7FF-518D-4BFE-B493-DE421633C5E4}"/>
                </a:ext>
              </a:extLst>
            </p:cNvPr>
            <p:cNvSpPr>
              <a:spLocks noChangeArrowheads="1"/>
            </p:cNvSpPr>
            <p:nvPr/>
          </p:nvSpPr>
          <p:spPr bwMode="auto">
            <a:xfrm>
              <a:off x="990487" y="4101152"/>
              <a:ext cx="1598700" cy="623248"/>
            </a:xfrm>
            <a:prstGeom prst="rect">
              <a:avLst/>
            </a:prstGeom>
            <a:noFill/>
            <a:ln w="38100" cap="flat" cmpd="sng" algn="ctr">
              <a:noFill/>
              <a:prstDash val="solid"/>
              <a:miter lim="800000"/>
              <a:tailEnd type="oval"/>
            </a:ln>
            <a:effectLst/>
            <a:extLst/>
          </p:spPr>
          <p:txBody>
            <a:bodyPr vert="horz" wrap="square" lIns="68580" tIns="34290" rIns="68580" bIns="34290" rtlCol="0">
              <a:spAutoFit/>
            </a:bodyPr>
            <a:lstStyle/>
            <a:p>
              <a:pPr algn="r" fontAlgn="auto">
                <a:spcBef>
                  <a:spcPts val="0"/>
                </a:spcBef>
                <a:spcAft>
                  <a:spcPts val="0"/>
                </a:spcAft>
                <a:buFont typeface="Arial" pitchFamily="34" charset="0"/>
                <a:buNone/>
              </a:pPr>
              <a:r>
                <a:rPr lang="en-US" b="1" dirty="0">
                  <a:solidFill>
                    <a:srgbClr val="6600CC"/>
                  </a:solidFill>
                  <a:latin typeface="Avenir LT Std 45 Book" panose="020B0502020203020204" pitchFamily="34" charset="0"/>
                  <a:cs typeface="+mn-cs"/>
                </a:rPr>
                <a:t>Excellence in Education</a:t>
              </a:r>
            </a:p>
          </p:txBody>
        </p:sp>
        <p:sp>
          <p:nvSpPr>
            <p:cNvPr id="37" name="Content Placeholder 2">
              <a:extLst>
                <a:ext uri="{FF2B5EF4-FFF2-40B4-BE49-F238E27FC236}">
                  <a16:creationId xmlns:a16="http://schemas.microsoft.com/office/drawing/2014/main" id="{5AF9A305-F8AD-4780-80B3-42F45620BDF2}"/>
                </a:ext>
              </a:extLst>
            </p:cNvPr>
            <p:cNvSpPr txBox="1">
              <a:spLocks/>
            </p:cNvSpPr>
            <p:nvPr/>
          </p:nvSpPr>
          <p:spPr>
            <a:xfrm>
              <a:off x="561301" y="4700477"/>
              <a:ext cx="2047314" cy="1177245"/>
            </a:xfrm>
            <a:prstGeom prst="rect">
              <a:avLst/>
            </a:prstGeom>
            <a:noFill/>
            <a:ln w="38100" cap="flat" cmpd="sng" algn="ctr">
              <a:noFill/>
              <a:prstDash val="solid"/>
              <a:miter lim="800000"/>
              <a:tailEnd type="oval"/>
            </a:ln>
            <a:effectLst/>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200" b="0" i="0" u="none" strike="noStrike" kern="1200" cap="none" spc="0" normalizeH="0" baseline="0" noProof="0" dirty="0">
                  <a:ln>
                    <a:noFill/>
                  </a:ln>
                  <a:effectLst/>
                  <a:uLnTx/>
                  <a:uFillTx/>
                  <a:latin typeface="Avenir LT Std 45 Book" panose="020B0502020203020204" pitchFamily="34" charset="0"/>
                </a:rPr>
                <a:t>Continue strengthening </a:t>
              </a:r>
              <a:br>
                <a:rPr kumimoji="0" lang="en-US" sz="1200" b="0" i="0" u="none" strike="noStrike" kern="1200" cap="none" spc="0" normalizeH="0" baseline="0" noProof="0" dirty="0">
                  <a:ln>
                    <a:noFill/>
                  </a:ln>
                  <a:effectLst/>
                  <a:uLnTx/>
                  <a:uFillTx/>
                  <a:latin typeface="Avenir LT Std 45 Book" panose="020B0502020203020204" pitchFamily="34" charset="0"/>
                </a:rPr>
              </a:br>
              <a:r>
                <a:rPr kumimoji="0" lang="en-US" sz="1200" b="0" i="0" u="none" strike="noStrike" kern="1200" cap="none" spc="0" normalizeH="0" baseline="0" noProof="0" dirty="0">
                  <a:ln>
                    <a:noFill/>
                  </a:ln>
                  <a:effectLst/>
                  <a:uLnTx/>
                  <a:uFillTx/>
                  <a:latin typeface="Avenir LT Std 45 Book" panose="020B0502020203020204" pitchFamily="34" charset="0"/>
                </a:rPr>
                <a:t>the District’s unwavering commitment to provide students with exemplary opportunities in academics, athletics and the arts.</a:t>
              </a:r>
            </a:p>
          </p:txBody>
        </p:sp>
      </p:grpSp>
    </p:spTree>
    <p:extLst>
      <p:ext uri="{BB962C8B-B14F-4D97-AF65-F5344CB8AC3E}">
        <p14:creationId xmlns:p14="http://schemas.microsoft.com/office/powerpoint/2010/main" val="15438719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082DD20E-EF38-4F4A-BE5F-CA092BABA920}"/>
              </a:ext>
            </a:extLst>
          </p:cNvPr>
          <p:cNvGrpSpPr/>
          <p:nvPr/>
        </p:nvGrpSpPr>
        <p:grpSpPr>
          <a:xfrm>
            <a:off x="533400" y="1143000"/>
            <a:ext cx="4114800" cy="4114800"/>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cxnSp>
        <p:nvCxnSpPr>
          <p:cNvPr id="39" name="Straight Arrow Connector 38">
            <a:extLst>
              <a:ext uri="{FF2B5EF4-FFF2-40B4-BE49-F238E27FC236}">
                <a16:creationId xmlns:a16="http://schemas.microsoft.com/office/drawing/2014/main" id="{2E2F573F-02B9-4C68-ABA9-AEA847C1ABD1}"/>
              </a:ext>
            </a:extLst>
          </p:cNvPr>
          <p:cNvCxnSpPr/>
          <p:nvPr/>
        </p:nvCxnSpPr>
        <p:spPr>
          <a:xfrm>
            <a:off x="4530482" y="2974058"/>
            <a:ext cx="1034744" cy="0"/>
          </a:xfrm>
          <a:prstGeom prst="straightConnector1">
            <a:avLst/>
          </a:prstGeom>
          <a:noFill/>
          <a:ln w="38100" cap="flat" cmpd="sng" algn="ctr">
            <a:solidFill>
              <a:srgbClr val="FF6600"/>
            </a:solidFill>
            <a:prstDash val="solid"/>
            <a:miter lim="800000"/>
            <a:tailEnd type="oval"/>
          </a:ln>
          <a:effectLst/>
        </p:spPr>
      </p:cxnSp>
      <p:sp>
        <p:nvSpPr>
          <p:cNvPr id="40" name="Rectangle 1436">
            <a:extLst>
              <a:ext uri="{FF2B5EF4-FFF2-40B4-BE49-F238E27FC236}">
                <a16:creationId xmlns:a16="http://schemas.microsoft.com/office/drawing/2014/main" id="{48A287EB-485A-4618-98C2-F897BC9E09C5}"/>
              </a:ext>
            </a:extLst>
          </p:cNvPr>
          <p:cNvSpPr>
            <a:spLocks noChangeArrowheads="1"/>
          </p:cNvSpPr>
          <p:nvPr/>
        </p:nvSpPr>
        <p:spPr bwMode="auto">
          <a:xfrm>
            <a:off x="5638800" y="2667000"/>
            <a:ext cx="1717127" cy="623248"/>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b="1" dirty="0">
                <a:solidFill>
                  <a:srgbClr val="FF6600"/>
                </a:solidFill>
                <a:latin typeface="Avenir LT Std 45 Book" panose="020B0502020203020204" pitchFamily="34" charset="0"/>
                <a:cs typeface="+mn-cs"/>
              </a:rPr>
              <a:t>Long Term Sustainability</a:t>
            </a:r>
          </a:p>
        </p:txBody>
      </p:sp>
      <p:sp>
        <p:nvSpPr>
          <p:cNvPr id="41" name="Content Placeholder 2">
            <a:extLst>
              <a:ext uri="{FF2B5EF4-FFF2-40B4-BE49-F238E27FC236}">
                <a16:creationId xmlns:a16="http://schemas.microsoft.com/office/drawing/2014/main" id="{0E9FEC3B-E899-4E83-84EE-71EE7FE5EAE8}"/>
              </a:ext>
            </a:extLst>
          </p:cNvPr>
          <p:cNvSpPr txBox="1">
            <a:spLocks/>
          </p:cNvSpPr>
          <p:nvPr/>
        </p:nvSpPr>
        <p:spPr>
          <a:xfrm>
            <a:off x="5666500" y="3285392"/>
            <a:ext cx="1689427" cy="992579"/>
          </a:xfrm>
          <a:prstGeom prst="rect">
            <a:avLst/>
          </a:prstGeom>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fontAlgn="auto">
              <a:spcBef>
                <a:spcPts val="0"/>
              </a:spcBef>
              <a:spcAft>
                <a:spcPts val="0"/>
              </a:spcAft>
              <a:buNone/>
            </a:pPr>
            <a:r>
              <a:rPr kumimoji="0" lang="en-US" sz="1200" b="0" i="0" u="none" strike="noStrike" kern="1200" cap="none" spc="0" normalizeH="0" baseline="0" noProof="0" dirty="0">
                <a:ln>
                  <a:noFill/>
                </a:ln>
                <a:effectLst/>
                <a:uLnTx/>
                <a:uFillTx/>
                <a:latin typeface="Avenir LT Std 45 Book" panose="020B0502020203020204" pitchFamily="34" charset="0"/>
              </a:rPr>
              <a:t>Ensure the</a:t>
            </a:r>
            <a:r>
              <a:rPr kumimoji="0" lang="en-US" sz="1200" b="0" i="0" u="none" strike="noStrike" kern="1200" cap="none" spc="0" normalizeH="0" noProof="0" dirty="0">
                <a:ln>
                  <a:noFill/>
                </a:ln>
                <a:effectLst/>
                <a:uLnTx/>
                <a:uFillTx/>
                <a:latin typeface="Avenir LT Std 45 Book" panose="020B0502020203020204" pitchFamily="34" charset="0"/>
              </a:rPr>
              <a:t> long term stability and sustainability of </a:t>
            </a:r>
            <a:r>
              <a:rPr lang="en-US" sz="1200" dirty="0">
                <a:latin typeface="Avenir LT Std 45 Book" panose="020B0502020203020204" pitchFamily="34" charset="0"/>
              </a:rPr>
              <a:t>District programs, services and facilities.</a:t>
            </a:r>
            <a:r>
              <a:rPr kumimoji="0" lang="en-US" sz="1200" b="0" i="0" u="none" strike="noStrike" kern="1200" cap="none" spc="0" normalizeH="0" baseline="0" noProof="0" dirty="0">
                <a:ln>
                  <a:noFill/>
                </a:ln>
                <a:effectLst/>
                <a:uLnTx/>
                <a:uFillTx/>
                <a:latin typeface="Avenir LT Std 45 Book" panose="020B0502020203020204" pitchFamily="34" charset="0"/>
              </a:rPr>
              <a:t> </a:t>
            </a:r>
          </a:p>
        </p:txBody>
      </p:sp>
    </p:spTree>
    <p:extLst>
      <p:ext uri="{BB962C8B-B14F-4D97-AF65-F5344CB8AC3E}">
        <p14:creationId xmlns:p14="http://schemas.microsoft.com/office/powerpoint/2010/main" val="26866414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8BB66-A4C1-40DA-99EE-2F1811FF31B9}"/>
              </a:ext>
            </a:extLst>
          </p:cNvPr>
          <p:cNvSpPr>
            <a:spLocks noGrp="1"/>
          </p:cNvSpPr>
          <p:nvPr>
            <p:ph type="title"/>
          </p:nvPr>
        </p:nvSpPr>
        <p:spPr/>
        <p:txBody>
          <a:bodyPr/>
          <a:lstStyle/>
          <a:p>
            <a:r>
              <a:rPr lang="en-US" dirty="0"/>
              <a:t>2025-26 Budget</a:t>
            </a:r>
          </a:p>
        </p:txBody>
      </p:sp>
      <p:sp>
        <p:nvSpPr>
          <p:cNvPr id="3" name="Slide Number Placeholder 2" hidden="1">
            <a:extLst>
              <a:ext uri="{FF2B5EF4-FFF2-40B4-BE49-F238E27FC236}">
                <a16:creationId xmlns:a16="http://schemas.microsoft.com/office/drawing/2014/main" id="{3A07B166-F2F3-43B2-B854-DEF47B198C79}"/>
              </a:ext>
            </a:extLst>
          </p:cNvPr>
          <p:cNvSpPr>
            <a:spLocks noGrp="1"/>
          </p:cNvSpPr>
          <p:nvPr>
            <p:ph type="sldNum" sz="quarter" idx="10"/>
          </p:nvPr>
        </p:nvSpPr>
        <p:spPr/>
        <p:txBody>
          <a:bodyPr/>
          <a:lstStyle/>
          <a:p>
            <a:pPr>
              <a:defRPr/>
            </a:pPr>
            <a:endParaRPr lang="en-US" dirty="0"/>
          </a:p>
        </p:txBody>
      </p:sp>
      <p:sp>
        <p:nvSpPr>
          <p:cNvPr id="5" name="Text Placeholder 17">
            <a:extLst>
              <a:ext uri="{FF2B5EF4-FFF2-40B4-BE49-F238E27FC236}">
                <a16:creationId xmlns:a16="http://schemas.microsoft.com/office/drawing/2014/main" id="{6EEBFBB3-3E4C-4C0E-B9FD-D003B23E25BF}"/>
              </a:ext>
            </a:extLst>
          </p:cNvPr>
          <p:cNvSpPr txBox="1">
            <a:spLocks/>
          </p:cNvSpPr>
          <p:nvPr/>
        </p:nvSpPr>
        <p:spPr>
          <a:xfrm>
            <a:off x="4535999" y="2818369"/>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Aft>
                <a:spcPts val="0"/>
              </a:spcAft>
              <a:buNone/>
            </a:pPr>
            <a:r>
              <a:rPr lang="en-US" sz="1800" dirty="0">
                <a:solidFill>
                  <a:srgbClr val="324D5E"/>
                </a:solidFill>
              </a:rPr>
              <a:t>$8,752,513</a:t>
            </a:r>
            <a:br>
              <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rPr>
            </a:br>
            <a:r>
              <a:rPr lang="en-US" sz="1200" dirty="0">
                <a:solidFill>
                  <a:srgbClr val="324D5E"/>
                </a:solidFill>
              </a:rPr>
              <a:t>(above 2024-25)</a:t>
            </a:r>
            <a:endPar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endParaRPr>
          </a:p>
        </p:txBody>
      </p:sp>
      <p:sp>
        <p:nvSpPr>
          <p:cNvPr id="6" name="Text Placeholder 21">
            <a:extLst>
              <a:ext uri="{FF2B5EF4-FFF2-40B4-BE49-F238E27FC236}">
                <a16:creationId xmlns:a16="http://schemas.microsoft.com/office/drawing/2014/main" id="{2143D1E9-23AC-41BC-A090-6FDA15EF268F}"/>
              </a:ext>
            </a:extLst>
          </p:cNvPr>
          <p:cNvSpPr txBox="1">
            <a:spLocks/>
          </p:cNvSpPr>
          <p:nvPr/>
        </p:nvSpPr>
        <p:spPr>
          <a:xfrm>
            <a:off x="2331346" y="2818369"/>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2.93% increase</a:t>
            </a:r>
            <a:br>
              <a:rPr lang="en-US" sz="1800" dirty="0">
                <a:solidFill>
                  <a:srgbClr val="324D5E"/>
                </a:solidFill>
              </a:rPr>
            </a:br>
            <a:r>
              <a:rPr lang="en-US" sz="1200" dirty="0">
                <a:solidFill>
                  <a:srgbClr val="324D5E"/>
                </a:solidFill>
              </a:rPr>
              <a:t>(above 2024-25)</a:t>
            </a:r>
            <a:endParaRPr lang="en-US" sz="1100" dirty="0">
              <a:solidFill>
                <a:srgbClr val="324D5E"/>
              </a:solidFill>
            </a:endParaRPr>
          </a:p>
        </p:txBody>
      </p:sp>
      <p:sp>
        <p:nvSpPr>
          <p:cNvPr id="7" name="Text Placeholder 8">
            <a:extLst>
              <a:ext uri="{FF2B5EF4-FFF2-40B4-BE49-F238E27FC236}">
                <a16:creationId xmlns:a16="http://schemas.microsoft.com/office/drawing/2014/main" id="{E0F5E577-1E01-45EF-AB82-2257385FD468}"/>
              </a:ext>
            </a:extLst>
          </p:cNvPr>
          <p:cNvSpPr txBox="1">
            <a:spLocks/>
          </p:cNvSpPr>
          <p:nvPr/>
        </p:nvSpPr>
        <p:spPr>
          <a:xfrm>
            <a:off x="3425765" y="1366663"/>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$307,664,521</a:t>
            </a:r>
            <a:endParaRPr kumimoji="0" lang="en-US" sz="1800" i="0" u="none" strike="noStrike" kern="1200" cap="none" spc="0" normalizeH="0" baseline="0" noProof="0" dirty="0">
              <a:ln>
                <a:noFill/>
              </a:ln>
              <a:solidFill>
                <a:srgbClr val="324D5E"/>
              </a:solidFill>
              <a:effectLst/>
              <a:uLnTx/>
              <a:uFillTx/>
              <a:latin typeface="Calibri" panose="020F0502020204030204"/>
              <a:ea typeface="+mn-ea"/>
              <a:cs typeface="+mn-cs"/>
            </a:endParaRPr>
          </a:p>
        </p:txBody>
      </p:sp>
      <p:grpSp>
        <p:nvGrpSpPr>
          <p:cNvPr id="8" name="Group 7">
            <a:extLst>
              <a:ext uri="{FF2B5EF4-FFF2-40B4-BE49-F238E27FC236}">
                <a16:creationId xmlns:a16="http://schemas.microsoft.com/office/drawing/2014/main" id="{D8D1F3E1-1A2E-45EA-94D8-439BA38A4CD2}"/>
              </a:ext>
            </a:extLst>
          </p:cNvPr>
          <p:cNvGrpSpPr/>
          <p:nvPr/>
        </p:nvGrpSpPr>
        <p:grpSpPr>
          <a:xfrm>
            <a:off x="3425765" y="1237659"/>
            <a:ext cx="1946148" cy="739101"/>
            <a:chOff x="3425765" y="1237659"/>
            <a:chExt cx="1946148" cy="739101"/>
          </a:xfrm>
        </p:grpSpPr>
        <p:sp>
          <p:nvSpPr>
            <p:cNvPr id="9" name="Text Placeholder 9">
              <a:extLst>
                <a:ext uri="{FF2B5EF4-FFF2-40B4-BE49-F238E27FC236}">
                  <a16:creationId xmlns:a16="http://schemas.microsoft.com/office/drawing/2014/main" id="{FF96F4ED-A794-4220-9D16-F269ED25CE45}"/>
                </a:ext>
              </a:extLst>
            </p:cNvPr>
            <p:cNvSpPr txBox="1">
              <a:spLocks/>
            </p:cNvSpPr>
            <p:nvPr/>
          </p:nvSpPr>
          <p:spPr>
            <a:xfrm>
              <a:off x="3425765" y="1237659"/>
              <a:ext cx="1946148" cy="607243"/>
            </a:xfrm>
            <a:prstGeom prst="rect">
              <a:avLst/>
            </a:prstGeom>
            <a:solidFill>
              <a:srgbClr val="7BB21B"/>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t>Total proposed</a:t>
              </a:r>
              <a:r>
                <a:rPr kumimoji="0" lang="en-US" sz="1400" b="1" i="0" u="none" strike="noStrike" kern="1200" cap="all" spc="0" normalizeH="0" noProof="0" dirty="0">
                  <a:ln>
                    <a:noFill/>
                  </a:ln>
                  <a:solidFill>
                    <a:sysClr val="window" lastClr="FFFFFF"/>
                  </a:solidFill>
                  <a:effectLst/>
                  <a:uLnTx/>
                  <a:uFillTx/>
                  <a:latin typeface="Calibri" panose="020F0502020204030204"/>
                  <a:ea typeface="+mn-ea"/>
                  <a:cs typeface="+mn-cs"/>
                </a:rPr>
                <a:t> budget</a:t>
              </a:r>
              <a:endPar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endParaRPr>
            </a:p>
          </p:txBody>
        </p:sp>
        <p:sp>
          <p:nvSpPr>
            <p:cNvPr id="10" name="Isosceles Triangle 9">
              <a:extLst>
                <a:ext uri="{FF2B5EF4-FFF2-40B4-BE49-F238E27FC236}">
                  <a16:creationId xmlns:a16="http://schemas.microsoft.com/office/drawing/2014/main" id="{89A14A17-FFF7-4265-AE19-F358E7DDD3D6}"/>
                </a:ext>
              </a:extLst>
            </p:cNvPr>
            <p:cNvSpPr/>
            <p:nvPr/>
          </p:nvSpPr>
          <p:spPr>
            <a:xfrm rot="10800000">
              <a:off x="4261679" y="1844902"/>
              <a:ext cx="274320" cy="131858"/>
            </a:xfrm>
            <a:prstGeom prst="triangle">
              <a:avLst/>
            </a:prstGeom>
            <a:solidFill>
              <a:srgbClr val="7BB21B"/>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1" name="Group 10">
            <a:extLst>
              <a:ext uri="{FF2B5EF4-FFF2-40B4-BE49-F238E27FC236}">
                <a16:creationId xmlns:a16="http://schemas.microsoft.com/office/drawing/2014/main" id="{AB22D06D-9F85-44C8-9CBF-BC8FD69E4858}"/>
              </a:ext>
            </a:extLst>
          </p:cNvPr>
          <p:cNvGrpSpPr/>
          <p:nvPr/>
        </p:nvGrpSpPr>
        <p:grpSpPr>
          <a:xfrm>
            <a:off x="4535999" y="2689365"/>
            <a:ext cx="1946148" cy="739101"/>
            <a:chOff x="4535999" y="2689365"/>
            <a:chExt cx="1946148" cy="739101"/>
          </a:xfrm>
        </p:grpSpPr>
        <p:sp>
          <p:nvSpPr>
            <p:cNvPr id="12" name="Text Placeholder 18">
              <a:extLst>
                <a:ext uri="{FF2B5EF4-FFF2-40B4-BE49-F238E27FC236}">
                  <a16:creationId xmlns:a16="http://schemas.microsoft.com/office/drawing/2014/main" id="{B1B393A5-1B39-4561-85C6-03C2715A7004}"/>
                </a:ext>
              </a:extLst>
            </p:cNvPr>
            <p:cNvSpPr txBox="1">
              <a:spLocks/>
            </p:cNvSpPr>
            <p:nvPr/>
          </p:nvSpPr>
          <p:spPr>
            <a:xfrm>
              <a:off x="4535999" y="2689365"/>
              <a:ext cx="1946148" cy="607243"/>
            </a:xfrm>
            <a:prstGeom prst="rect">
              <a:avLst/>
            </a:prstGeom>
            <a:solidFill>
              <a:srgbClr val="F17C3F"/>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fontAlgn="auto">
                <a:spcAft>
                  <a:spcPts val="0"/>
                </a:spcAft>
                <a:defRPr/>
              </a:pPr>
              <a:r>
                <a:rPr lang="en-US" sz="1400" dirty="0">
                  <a:solidFill>
                    <a:sysClr val="window" lastClr="FFFFFF"/>
                  </a:solidFill>
                </a:rPr>
                <a:t>Budget-to-budget</a:t>
              </a:r>
              <a:br>
                <a:rPr lang="en-US" sz="1400" dirty="0">
                  <a:solidFill>
                    <a:sysClr val="window" lastClr="FFFFFF"/>
                  </a:solidFill>
                </a:rPr>
              </a:br>
              <a:r>
                <a:rPr lang="en-US" sz="1400" dirty="0">
                  <a:solidFill>
                    <a:sysClr val="window" lastClr="FFFFFF"/>
                  </a:solidFill>
                </a:rPr>
                <a:t>$ increase</a:t>
              </a:r>
            </a:p>
          </p:txBody>
        </p:sp>
        <p:sp>
          <p:nvSpPr>
            <p:cNvPr id="13" name="Isosceles Triangle 12">
              <a:extLst>
                <a:ext uri="{FF2B5EF4-FFF2-40B4-BE49-F238E27FC236}">
                  <a16:creationId xmlns:a16="http://schemas.microsoft.com/office/drawing/2014/main" id="{151ECB81-04A2-48E9-A2E5-773499A40163}"/>
                </a:ext>
              </a:extLst>
            </p:cNvPr>
            <p:cNvSpPr/>
            <p:nvPr/>
          </p:nvSpPr>
          <p:spPr>
            <a:xfrm rot="10800000">
              <a:off x="5371913" y="3296608"/>
              <a:ext cx="274320" cy="131858"/>
            </a:xfrm>
            <a:prstGeom prst="triangle">
              <a:avLst/>
            </a:prstGeom>
            <a:solidFill>
              <a:srgbClr val="F17C3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4" name="Group 13">
            <a:extLst>
              <a:ext uri="{FF2B5EF4-FFF2-40B4-BE49-F238E27FC236}">
                <a16:creationId xmlns:a16="http://schemas.microsoft.com/office/drawing/2014/main" id="{35FC733B-713A-40A4-AD15-7751FA60B8E1}"/>
              </a:ext>
            </a:extLst>
          </p:cNvPr>
          <p:cNvGrpSpPr/>
          <p:nvPr/>
        </p:nvGrpSpPr>
        <p:grpSpPr>
          <a:xfrm>
            <a:off x="2331346" y="2689365"/>
            <a:ext cx="1946148" cy="739101"/>
            <a:chOff x="2331346" y="2689365"/>
            <a:chExt cx="1946148" cy="739101"/>
          </a:xfrm>
        </p:grpSpPr>
        <p:sp>
          <p:nvSpPr>
            <p:cNvPr id="15" name="Text Placeholder 22">
              <a:extLst>
                <a:ext uri="{FF2B5EF4-FFF2-40B4-BE49-F238E27FC236}">
                  <a16:creationId xmlns:a16="http://schemas.microsoft.com/office/drawing/2014/main" id="{C32CD264-02E6-4302-A699-C8C0B9ED68AD}"/>
                </a:ext>
              </a:extLst>
            </p:cNvPr>
            <p:cNvSpPr txBox="1">
              <a:spLocks/>
            </p:cNvSpPr>
            <p:nvPr/>
          </p:nvSpPr>
          <p:spPr>
            <a:xfrm>
              <a:off x="2331346" y="2689365"/>
              <a:ext cx="1946148" cy="607243"/>
            </a:xfrm>
            <a:prstGeom prst="rect">
              <a:avLst/>
            </a:prstGeom>
            <a:solidFill>
              <a:srgbClr val="0095CD"/>
            </a:solidFill>
            <a:ln>
              <a:noFill/>
            </a:ln>
          </p:spPr>
          <p:txBody>
            <a:bodyPr vert="horz" wrap="none" lIns="0" tIns="0" rIns="0" bIns="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rPr>
                <a:t>BUDGET-TO-BUDGET</a:t>
              </a:r>
              <a:br>
                <a:rPr kumimoji="0" lang="en-US" sz="1400" b="1" i="0" u="none" strike="noStrike" kern="1200" cap="all" spc="0" normalizeH="0" baseline="0" noProof="0" dirty="0">
                  <a:ln>
                    <a:noFill/>
                  </a:ln>
                  <a:solidFill>
                    <a:sysClr val="window" lastClr="FFFFFF"/>
                  </a:solidFill>
                  <a:effectLst/>
                  <a:uLnTx/>
                  <a:uFillTx/>
                  <a:latin typeface="Calibri" panose="020F0502020204030204"/>
                </a:rPr>
              </a:br>
              <a:r>
                <a:rPr kumimoji="0" lang="en-US" sz="1400" b="1" i="0" u="none" strike="noStrike" kern="1200" cap="all" spc="0" normalizeH="0" baseline="0" noProof="0" dirty="0">
                  <a:ln>
                    <a:noFill/>
                  </a:ln>
                  <a:solidFill>
                    <a:sysClr val="window" lastClr="FFFFFF"/>
                  </a:solidFill>
                  <a:effectLst/>
                  <a:uLnTx/>
                  <a:uFillTx/>
                  <a:latin typeface="Calibri" panose="020F0502020204030204"/>
                </a:rPr>
                <a:t>% INCREASE</a:t>
              </a:r>
            </a:p>
          </p:txBody>
        </p:sp>
        <p:sp>
          <p:nvSpPr>
            <p:cNvPr id="16" name="Isosceles Triangle 15">
              <a:extLst>
                <a:ext uri="{FF2B5EF4-FFF2-40B4-BE49-F238E27FC236}">
                  <a16:creationId xmlns:a16="http://schemas.microsoft.com/office/drawing/2014/main" id="{0FD29290-75E0-497C-BD50-11E7F0B56CB6}"/>
                </a:ext>
              </a:extLst>
            </p:cNvPr>
            <p:cNvSpPr/>
            <p:nvPr/>
          </p:nvSpPr>
          <p:spPr>
            <a:xfrm rot="10800000">
              <a:off x="3167260" y="3296608"/>
              <a:ext cx="274320" cy="131858"/>
            </a:xfrm>
            <a:prstGeom prst="triangle">
              <a:avLst/>
            </a:prstGeom>
            <a:solidFill>
              <a:srgbClr val="0095C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17" name="Text Placeholder 13">
            <a:extLst>
              <a:ext uri="{FF2B5EF4-FFF2-40B4-BE49-F238E27FC236}">
                <a16:creationId xmlns:a16="http://schemas.microsoft.com/office/drawing/2014/main" id="{77B2A1A8-988C-4DAB-B001-C7B50DF6DF56}"/>
              </a:ext>
            </a:extLst>
          </p:cNvPr>
          <p:cNvSpPr txBox="1">
            <a:spLocks/>
          </p:cNvSpPr>
          <p:nvPr/>
        </p:nvSpPr>
        <p:spPr>
          <a:xfrm>
            <a:off x="3425765" y="4405271"/>
            <a:ext cx="1946148" cy="1621310"/>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$236,595,556</a:t>
            </a:r>
          </a:p>
          <a:p>
            <a:pPr marL="0" lvl="0" indent="0" algn="ctr" fontAlgn="auto">
              <a:spcAft>
                <a:spcPts val="0"/>
              </a:spcAft>
              <a:buNone/>
              <a:defRPr/>
            </a:pPr>
            <a:r>
              <a:rPr lang="en-US" sz="1800" dirty="0">
                <a:solidFill>
                  <a:srgbClr val="324D5E"/>
                </a:solidFill>
              </a:rPr>
              <a:t>2.76% increase</a:t>
            </a:r>
            <a:br>
              <a:rPr lang="en-US" sz="1800" dirty="0">
                <a:solidFill>
                  <a:srgbClr val="324D5E"/>
                </a:solidFill>
              </a:rPr>
            </a:br>
            <a:r>
              <a:rPr lang="en-US" sz="1200" dirty="0">
                <a:solidFill>
                  <a:srgbClr val="324D5E"/>
                </a:solidFill>
              </a:rPr>
              <a:t>(as determined by formula)</a:t>
            </a:r>
          </a:p>
        </p:txBody>
      </p:sp>
      <p:grpSp>
        <p:nvGrpSpPr>
          <p:cNvPr id="18" name="Group 17">
            <a:extLst>
              <a:ext uri="{FF2B5EF4-FFF2-40B4-BE49-F238E27FC236}">
                <a16:creationId xmlns:a16="http://schemas.microsoft.com/office/drawing/2014/main" id="{2FEF54FF-11C7-4305-B4EB-688353814E9A}"/>
              </a:ext>
            </a:extLst>
          </p:cNvPr>
          <p:cNvGrpSpPr/>
          <p:nvPr/>
        </p:nvGrpSpPr>
        <p:grpSpPr>
          <a:xfrm>
            <a:off x="3425765" y="4270075"/>
            <a:ext cx="1946148" cy="739102"/>
            <a:chOff x="3425765" y="4270075"/>
            <a:chExt cx="1946148" cy="739102"/>
          </a:xfrm>
        </p:grpSpPr>
        <p:sp>
          <p:nvSpPr>
            <p:cNvPr id="19" name="Text Placeholder 14">
              <a:extLst>
                <a:ext uri="{FF2B5EF4-FFF2-40B4-BE49-F238E27FC236}">
                  <a16:creationId xmlns:a16="http://schemas.microsoft.com/office/drawing/2014/main" id="{455A1D96-F965-40EA-A84A-03F2E6E80BC7}"/>
                </a:ext>
              </a:extLst>
            </p:cNvPr>
            <p:cNvSpPr txBox="1">
              <a:spLocks/>
            </p:cNvSpPr>
            <p:nvPr/>
          </p:nvSpPr>
          <p:spPr>
            <a:xfrm>
              <a:off x="3425765" y="4270075"/>
              <a:ext cx="1946148" cy="607243"/>
            </a:xfrm>
            <a:prstGeom prst="rect">
              <a:avLst/>
            </a:prstGeom>
            <a:solidFill>
              <a:srgbClr val="814E7E"/>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t>PROPERTY</a:t>
              </a:r>
              <a:b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br>
              <a:r>
                <a:rPr lang="en-US" sz="1400" dirty="0">
                  <a:solidFill>
                    <a:sysClr val="window" lastClr="FFFFFF"/>
                  </a:solidFill>
                  <a:latin typeface="Calibri" panose="020F0502020204030204"/>
                </a:rPr>
                <a:t>TAX LEVY</a:t>
              </a:r>
              <a:endPar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endParaRPr>
            </a:p>
          </p:txBody>
        </p:sp>
        <p:sp>
          <p:nvSpPr>
            <p:cNvPr id="20" name="Isosceles Triangle 19">
              <a:extLst>
                <a:ext uri="{FF2B5EF4-FFF2-40B4-BE49-F238E27FC236}">
                  <a16:creationId xmlns:a16="http://schemas.microsoft.com/office/drawing/2014/main" id="{D1A47C42-0A15-4E96-842D-81951DCB87CE}"/>
                </a:ext>
              </a:extLst>
            </p:cNvPr>
            <p:cNvSpPr/>
            <p:nvPr/>
          </p:nvSpPr>
          <p:spPr>
            <a:xfrm rot="10800000">
              <a:off x="4261679" y="4877319"/>
              <a:ext cx="274320" cy="131858"/>
            </a:xfrm>
            <a:prstGeom prst="triangle">
              <a:avLst/>
            </a:prstGeom>
            <a:solidFill>
              <a:srgbClr val="814E7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87472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up)">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par>
                                <p:cTn id="16" presetID="22" presetClass="entr" presetSubtype="1"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up)">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A4342E-F9E3-4969-A737-41EED5CF6E7B}"/>
              </a:ext>
            </a:extLst>
          </p:cNvPr>
          <p:cNvSpPr>
            <a:spLocks noGrp="1"/>
          </p:cNvSpPr>
          <p:nvPr>
            <p:ph type="title"/>
          </p:nvPr>
        </p:nvSpPr>
        <p:spPr/>
        <p:txBody>
          <a:bodyPr/>
          <a:lstStyle/>
          <a:p>
            <a:r>
              <a:rPr lang="en-US" dirty="0"/>
              <a:t>Revenues</a:t>
            </a:r>
          </a:p>
        </p:txBody>
      </p:sp>
      <mc:AlternateContent xmlns:mc="http://schemas.openxmlformats.org/markup-compatibility/2006">
        <mc:Choice xmlns:psuz="http://schemas.microsoft.com/office/powerpoint/2016/summaryzoom" Requires="psuz">
          <p:graphicFrame>
            <p:nvGraphicFramePr>
              <p:cNvPr id="5" name="Summary Zoom 4">
                <a:extLst>
                  <a:ext uri="{FF2B5EF4-FFF2-40B4-BE49-F238E27FC236}">
                    <a16:creationId xmlns:a16="http://schemas.microsoft.com/office/drawing/2014/main" id="{1CDA98EF-BFE4-4CE4-98EF-37677D94007E}"/>
                  </a:ext>
                </a:extLst>
              </p:cNvPr>
              <p:cNvGraphicFramePr>
                <a:graphicFrameLocks noChangeAspect="1"/>
              </p:cNvGraphicFramePr>
              <p:nvPr>
                <p:extLst>
                  <p:ext uri="{D42A27DB-BD31-4B8C-83A1-F6EECF244321}">
                    <p14:modId xmlns:p14="http://schemas.microsoft.com/office/powerpoint/2010/main" val="926658494"/>
                  </p:ext>
                </p:extLst>
              </p:nvPr>
            </p:nvGraphicFramePr>
            <p:xfrm>
              <a:off x="1371600" y="1143000"/>
              <a:ext cx="6324600" cy="4525963"/>
            </p:xfrm>
            <a:graphic>
              <a:graphicData uri="http://schemas.microsoft.com/office/powerpoint/2016/summaryzoom">
                <psuz:summaryZm>
                  <psuz:summaryZmObj sectionId="{C7DDE721-C0C7-411B-B3C9-843677BDF491}" offsetFactorX="106596" offsetFactorY="-4388">
                    <psuz:zmPr id="{C58B71DC-AF47-46B5-AE93-8EB5094B0BA2}" transitionDur="1000">
                      <p166:blipFill xmlns:p166="http://schemas.microsoft.com/office/powerpoint/2016/6/main">
                        <a:blip r:embed="rId2"/>
                        <a:stretch>
                          <a:fillRect/>
                        </a:stretch>
                      </p166:blipFill>
                      <p166:spPr xmlns:p166="http://schemas.microsoft.com/office/powerpoint/2016/6/main">
                        <a:xfrm>
                          <a:off x="2286002" y="76199"/>
                          <a:ext cx="1810384" cy="1357789"/>
                        </a:xfrm>
                        <a:prstGeom prst="rect">
                          <a:avLst/>
                        </a:prstGeom>
                        <a:ln>
                          <a:solidFill>
                            <a:schemeClr val="tx1"/>
                          </a:solidFill>
                        </a:ln>
                        <a:effectLst>
                          <a:glow rad="101600">
                            <a:schemeClr val="accent4">
                              <a:satMod val="175000"/>
                              <a:alpha val="40000"/>
                            </a:schemeClr>
                          </a:glow>
                        </a:effectLst>
                      </p166:spPr>
                    </psuz:zmPr>
                  </psuz:summaryZmObj>
                  <psuz:summaryZmObj sectionId="{6F0B6723-7CBC-4F36-A0DD-2E478CC3D421}" offsetFactorX="-112048" offsetFactorY="107853">
                    <psuz:zmPr id="{A41ACA74-6018-440D-92F5-E64EA6C3AB54}" transitionDur="1000">
                      <p166:blipFill xmlns:p166="http://schemas.microsoft.com/office/powerpoint/2016/6/main">
                        <a:blip r:embed="rId3"/>
                        <a:stretch>
                          <a:fillRect/>
                        </a:stretch>
                      </p166:blipFill>
                      <p166:spPr xmlns:p166="http://schemas.microsoft.com/office/powerpoint/2016/6/main">
                        <a:xfrm>
                          <a:off x="228609" y="1600195"/>
                          <a:ext cx="1810384" cy="1357789"/>
                        </a:xfrm>
                        <a:prstGeom prst="rect">
                          <a:avLst/>
                        </a:prstGeom>
                        <a:ln>
                          <a:solidFill>
                            <a:schemeClr val="tx1"/>
                          </a:solidFill>
                        </a:ln>
                        <a:effectLst>
                          <a:glow rad="101600">
                            <a:schemeClr val="accent4">
                              <a:satMod val="175000"/>
                              <a:alpha val="40000"/>
                            </a:schemeClr>
                          </a:glow>
                        </a:effectLst>
                      </p166:spPr>
                    </psuz:zmPr>
                  </psuz:summaryZmObj>
                  <psuz:summaryZmObj sectionId="{D54105D3-3599-4A04-B1D4-DBA4F079F7F5}" offsetFactorX="-103404" offsetFactorY="107853">
                    <psuz:zmPr id="{E0F41310-31AB-441D-9880-26F2BC69D881}" transitionDur="1000">
                      <p166:blipFill xmlns:p166="http://schemas.microsoft.com/office/powerpoint/2016/6/main">
                        <a:blip r:embed="rId4"/>
                        <a:stretch>
                          <a:fillRect/>
                        </a:stretch>
                      </p166:blipFill>
                      <p166:spPr xmlns:p166="http://schemas.microsoft.com/office/powerpoint/2016/6/main">
                        <a:xfrm>
                          <a:off x="2286002" y="1600195"/>
                          <a:ext cx="1810384" cy="1357789"/>
                        </a:xfrm>
                        <a:prstGeom prst="rect">
                          <a:avLst/>
                        </a:prstGeom>
                        <a:ln w="3175">
                          <a:solidFill>
                            <a:schemeClr val="tx1"/>
                          </a:solidFill>
                        </a:ln>
                        <a:effectLst>
                          <a:glow rad="101600">
                            <a:schemeClr val="accent4">
                              <a:satMod val="175000"/>
                              <a:alpha val="40000"/>
                            </a:schemeClr>
                          </a:glow>
                        </a:effectLst>
                      </p166:spPr>
                    </psuz:zmPr>
                  </psuz:summaryZmObj>
                  <psuz:summaryZmObj sectionId="{6324EB49-C7E5-488B-A83D-6E9C893221FD}" offsetFactorX="216031" offsetFactorY="1187">
                    <psuz:zmPr id="{C5B548C8-7355-44EC-ABEA-78024C81E84E}" transitionDur="1000">
                      <p166:blipFill xmlns:p166="http://schemas.microsoft.com/office/powerpoint/2016/6/main">
                        <a:blip r:embed="rId5"/>
                        <a:stretch>
                          <a:fillRect/>
                        </a:stretch>
                      </p166:blipFill>
                      <p166:spPr xmlns:p166="http://schemas.microsoft.com/office/powerpoint/2016/6/main">
                        <a:xfrm>
                          <a:off x="4267196" y="1600204"/>
                          <a:ext cx="1810384" cy="1357789"/>
                        </a:xfrm>
                        <a:prstGeom prst="rect">
                          <a:avLst/>
                        </a:prstGeom>
                        <a:ln w="3175">
                          <a:solidFill>
                            <a:schemeClr val="tx1"/>
                          </a:solidFill>
                        </a:ln>
                        <a:effectLst>
                          <a:glow rad="101600">
                            <a:schemeClr val="accent4">
                              <a:satMod val="175000"/>
                              <a:alpha val="40000"/>
                            </a:schemeClr>
                          </a:glow>
                        </a:effectLst>
                      </p166:spPr>
                    </psuz:zmPr>
                  </psuz:summaryZmObj>
                  <psuz:summaryZmObj sectionId="{D9DCA1E2-61CE-49AB-A76D-7C39FB652574}" offsetFactorX="-112048" offsetFactorY="113428" scaleFactorX="96992">
                    <psuz:zmPr id="{C92F0345-A67F-47DB-B441-D6EEBDC4C27A}" imageType="cover" transitionDur="1000">
                      <p166:blipFill xmlns:p166="http://schemas.microsoft.com/office/powerpoint/2016/6/main">
                        <a:blip r:embed="rId6" cstate="print">
                          <a:extLst>
                            <a:ext uri="{28A0092B-C50C-407E-A947-70E740481C1C}">
                              <a14:useLocalDpi xmlns:a14="http://schemas.microsoft.com/office/drawing/2010/main" val="0"/>
                            </a:ext>
                          </a:extLst>
                        </a:blip>
                        <a:stretch>
                          <a:fillRect/>
                        </a:stretch>
                      </p166:blipFill>
                      <p166:spPr xmlns:p166="http://schemas.microsoft.com/office/powerpoint/2016/6/main">
                        <a:xfrm>
                          <a:off x="255838" y="3124200"/>
                          <a:ext cx="1755927" cy="1357789"/>
                        </a:xfrm>
                        <a:prstGeom prst="rect">
                          <a:avLst/>
                        </a:prstGeom>
                        <a:ln w="3175">
                          <a:solidFill>
                            <a:schemeClr val="tx1"/>
                          </a:solidFill>
                        </a:ln>
                        <a:effectLst>
                          <a:glow rad="139700">
                            <a:schemeClr val="accent4">
                              <a:satMod val="175000"/>
                              <a:alpha val="40000"/>
                            </a:schemeClr>
                          </a:glow>
                        </a:effectLst>
                      </p166:spPr>
                    </psuz:zmPr>
                  </psuz:summaryZmObj>
                  <psuz:summaryZmObj sectionId="{CC07E61E-E915-4BCA-AA34-90547850D490}" offsetFactorX="-103404" offsetFactorY="113428">
                    <psuz:zmPr id="{3FF957F7-6A33-4F9B-B005-21DFEFD7D141}" transitionDur="1000">
                      <p166:blipFill xmlns:p166="http://schemas.microsoft.com/office/powerpoint/2016/6/main">
                        <a:blip r:embed="rId7"/>
                        <a:stretch>
                          <a:fillRect/>
                        </a:stretch>
                      </p166:blipFill>
                      <p166:spPr xmlns:p166="http://schemas.microsoft.com/office/powerpoint/2016/6/main">
                        <a:xfrm>
                          <a:off x="2286002" y="3124200"/>
                          <a:ext cx="1810384" cy="1357789"/>
                        </a:xfrm>
                        <a:prstGeom prst="rect">
                          <a:avLst/>
                        </a:prstGeom>
                        <a:ln w="3175">
                          <a:solidFill>
                            <a:schemeClr val="tx1"/>
                          </a:solidFill>
                        </a:ln>
                        <a:effectLst>
                          <a:glow rad="139700">
                            <a:schemeClr val="accent4">
                              <a:satMod val="175000"/>
                              <a:alpha val="40000"/>
                            </a:schemeClr>
                          </a:glow>
                        </a:effectLst>
                      </p166:spPr>
                    </psuz:zmPr>
                  </psuz:summaryZmObj>
                  <psuz:summaryZmObj sectionId="{7F07B894-3640-44BF-AB44-2757F6ADAC0C}" offsetFactorX="216031" offsetFactorY="6761">
                    <psuz:zmPr id="{93E73913-088C-47D1-B469-E28C3F345072}" transitionDur="1000">
                      <p166:blipFill xmlns:p166="http://schemas.microsoft.com/office/powerpoint/2016/6/main">
                        <a:blip r:embed="rId8"/>
                        <a:stretch>
                          <a:fillRect/>
                        </a:stretch>
                      </p166:blipFill>
                      <p166:spPr xmlns:p166="http://schemas.microsoft.com/office/powerpoint/2016/6/main">
                        <a:xfrm>
                          <a:off x="4267196" y="3124195"/>
                          <a:ext cx="1810384" cy="1357789"/>
                        </a:xfrm>
                        <a:prstGeom prst="rect">
                          <a:avLst/>
                        </a:prstGeom>
                        <a:ln w="3175">
                          <a:solidFill>
                            <a:schemeClr val="tx1"/>
                          </a:solidFill>
                        </a:ln>
                        <a:effectLst>
                          <a:glow rad="101600">
                            <a:schemeClr val="accent4">
                              <a:satMod val="175000"/>
                              <a:alpha val="40000"/>
                            </a:schemeClr>
                          </a:glow>
                        </a:effectLst>
                      </p166:spPr>
                    </psuz:zmPr>
                  </psuz:summaryZmObj>
                  <psuz:gridLayout/>
                </psuz:summaryZm>
              </a:graphicData>
            </a:graphic>
          </p:graphicFrame>
        </mc:Choice>
        <mc:Fallback>
          <p:grpSp>
            <p:nvGrpSpPr>
              <p:cNvPr id="5" name="Summary Zoom 4">
                <a:extLst>
                  <a:ext uri="{FF2B5EF4-FFF2-40B4-BE49-F238E27FC236}">
                    <a16:creationId xmlns:a16="http://schemas.microsoft.com/office/drawing/2014/main" id="{1CDA98EF-BFE4-4CE4-98EF-37677D94007E}"/>
                  </a:ext>
                </a:extLst>
              </p:cNvPr>
              <p:cNvGrpSpPr>
                <a:grpSpLocks noGrp="1" noUngrp="1" noRot="1" noChangeAspect="1" noMove="1" noResize="1"/>
              </p:cNvGrpSpPr>
              <p:nvPr/>
            </p:nvGrpSpPr>
            <p:grpSpPr>
              <a:xfrm>
                <a:off x="1371600" y="1143000"/>
                <a:ext cx="6324600" cy="4525963"/>
                <a:chOff x="1371600" y="1143000"/>
                <a:chExt cx="6324600" cy="4525963"/>
              </a:xfrm>
            </p:grpSpPr>
            <p:pic>
              <p:nvPicPr>
                <p:cNvPr id="2" name="Picture 2">
                  <a:hlinkClick r:id="rId9" action="ppaction://hlinksldjump"/>
                </p:cNvPr>
                <p:cNvPicPr>
                  <a:picLocks noSelect="1" noRot="1" noChangeAspect="1" noMove="1" noResize="1" noEditPoints="1" noAdjustHandles="1" noChangeArrowheads="1" noChangeShapeType="1"/>
                </p:cNvPicPr>
                <p:nvPr/>
              </p:nvPicPr>
              <p:blipFill>
                <a:blip r:embed="rId2"/>
                <a:stretch>
                  <a:fillRect/>
                </a:stretch>
              </p:blipFill>
              <p:spPr>
                <a:xfrm>
                  <a:off x="3657602" y="1219199"/>
                  <a:ext cx="1810384" cy="1357789"/>
                </a:xfrm>
                <a:prstGeom prst="rect">
                  <a:avLst/>
                </a:prstGeom>
                <a:ln>
                  <a:solidFill>
                    <a:schemeClr val="tx1"/>
                  </a:solidFill>
                </a:ln>
                <a:effectLst>
                  <a:glow rad="101600">
                    <a:schemeClr val="accent4">
                      <a:satMod val="175000"/>
                      <a:alpha val="40000"/>
                    </a:schemeClr>
                  </a:glow>
                </a:effectLst>
              </p:spPr>
            </p:pic>
            <p:pic>
              <p:nvPicPr>
                <p:cNvPr id="3" name="Picture 3">
                  <a:hlinkClick r:id="rId10" action="ppaction://hlinksldjump"/>
                </p:cNvPr>
                <p:cNvPicPr>
                  <a:picLocks noSelect="1" noRot="1" noChangeAspect="1" noMove="1" noResize="1" noEditPoints="1" noAdjustHandles="1" noChangeArrowheads="1" noChangeShapeType="1"/>
                </p:cNvPicPr>
                <p:nvPr/>
              </p:nvPicPr>
              <p:blipFill>
                <a:blip r:embed="rId3"/>
                <a:stretch>
                  <a:fillRect/>
                </a:stretch>
              </p:blipFill>
              <p:spPr>
                <a:xfrm>
                  <a:off x="1600209" y="2743195"/>
                  <a:ext cx="1810384" cy="1357789"/>
                </a:xfrm>
                <a:prstGeom prst="rect">
                  <a:avLst/>
                </a:prstGeom>
                <a:ln>
                  <a:solidFill>
                    <a:schemeClr val="tx1"/>
                  </a:solidFill>
                </a:ln>
                <a:effectLst>
                  <a:glow rad="101600">
                    <a:schemeClr val="accent4">
                      <a:satMod val="175000"/>
                      <a:alpha val="40000"/>
                    </a:schemeClr>
                  </a:glow>
                </a:effectLst>
              </p:spPr>
            </p:pic>
            <p:pic>
              <p:nvPicPr>
                <p:cNvPr id="4" name="Picture 4">
                  <a:hlinkClick r:id="rId11" action="ppaction://hlinksldjump"/>
                </p:cNvPr>
                <p:cNvPicPr>
                  <a:picLocks noSelect="1" noRot="1" noChangeAspect="1" noMove="1" noResize="1" noEditPoints="1" noAdjustHandles="1" noChangeArrowheads="1" noChangeShapeType="1"/>
                </p:cNvPicPr>
                <p:nvPr/>
              </p:nvPicPr>
              <p:blipFill>
                <a:blip r:embed="rId4"/>
                <a:stretch>
                  <a:fillRect/>
                </a:stretch>
              </p:blipFill>
              <p:spPr>
                <a:xfrm>
                  <a:off x="3657602" y="2743195"/>
                  <a:ext cx="1810384" cy="1357789"/>
                </a:xfrm>
                <a:prstGeom prst="rect">
                  <a:avLst/>
                </a:prstGeom>
                <a:ln w="3175">
                  <a:solidFill>
                    <a:schemeClr val="tx1"/>
                  </a:solidFill>
                </a:ln>
                <a:effectLst>
                  <a:glow rad="101600">
                    <a:schemeClr val="accent4">
                      <a:satMod val="175000"/>
                      <a:alpha val="40000"/>
                    </a:schemeClr>
                  </a:glow>
                </a:effectLst>
              </p:spPr>
            </p:pic>
            <p:pic>
              <p:nvPicPr>
                <p:cNvPr id="7" name="Picture 7">
                  <a:hlinkClick r:id="rId12" action="ppaction://hlinksldjump"/>
                </p:cNvPr>
                <p:cNvPicPr>
                  <a:picLocks noSelect="1" noRot="1" noChangeAspect="1" noMove="1" noResize="1" noEditPoints="1" noAdjustHandles="1" noChangeArrowheads="1" noChangeShapeType="1"/>
                </p:cNvPicPr>
                <p:nvPr/>
              </p:nvPicPr>
              <p:blipFill>
                <a:blip r:embed="rId5"/>
                <a:stretch>
                  <a:fillRect/>
                </a:stretch>
              </p:blipFill>
              <p:spPr>
                <a:xfrm>
                  <a:off x="5638796" y="2743204"/>
                  <a:ext cx="1810384" cy="1357789"/>
                </a:xfrm>
                <a:prstGeom prst="rect">
                  <a:avLst/>
                </a:prstGeom>
                <a:ln w="3175">
                  <a:solidFill>
                    <a:schemeClr val="tx1"/>
                  </a:solidFill>
                </a:ln>
                <a:effectLst>
                  <a:glow rad="101600">
                    <a:schemeClr val="accent4">
                      <a:satMod val="175000"/>
                      <a:alpha val="40000"/>
                    </a:schemeClr>
                  </a:glow>
                </a:effectLst>
              </p:spPr>
            </p:pic>
            <p:pic>
              <p:nvPicPr>
                <p:cNvPr id="8" name="Picture 8">
                  <a:hlinkClick r:id="rId13" action="ppaction://hlinksldjump"/>
                </p:cNvPr>
                <p:cNvPicPr>
                  <a:picLocks noSelect="1" noRot="1" noChangeAspect="1" noMove="1" noResize="1" noEditPoints="1" noAdjustHandles="1" noChangeArrowheads="1" noChangeShapeType="1"/>
                </p:cNvPicPr>
                <p:nvPr/>
              </p:nvPicPr>
              <p:blipFill>
                <a:blip r:embed="rId6" cstate="print">
                  <a:extLst>
                    <a:ext uri="{28A0092B-C50C-407E-A947-70E740481C1C}">
                      <a14:useLocalDpi xmlns:a14="http://schemas.microsoft.com/office/drawing/2010/main" val="0"/>
                    </a:ext>
                  </a:extLst>
                </a:blip>
                <a:stretch>
                  <a:fillRect/>
                </a:stretch>
              </p:blipFill>
              <p:spPr>
                <a:xfrm>
                  <a:off x="1627438" y="4267200"/>
                  <a:ext cx="1755927" cy="1357789"/>
                </a:xfrm>
                <a:prstGeom prst="rect">
                  <a:avLst/>
                </a:prstGeom>
                <a:ln w="3175">
                  <a:solidFill>
                    <a:schemeClr val="tx1"/>
                  </a:solidFill>
                </a:ln>
                <a:effectLst>
                  <a:glow rad="139700">
                    <a:schemeClr val="accent4">
                      <a:satMod val="175000"/>
                      <a:alpha val="40000"/>
                    </a:schemeClr>
                  </a:glow>
                </a:effectLst>
              </p:spPr>
            </p:pic>
            <p:pic>
              <p:nvPicPr>
                <p:cNvPr id="9" name="Picture 9">
                  <a:hlinkClick r:id="rId14" action="ppaction://hlinksldjump"/>
                </p:cNvPr>
                <p:cNvPicPr>
                  <a:picLocks noSelect="1" noRot="1" noChangeAspect="1" noMove="1" noResize="1" noEditPoints="1" noAdjustHandles="1" noChangeArrowheads="1" noChangeShapeType="1"/>
                </p:cNvPicPr>
                <p:nvPr/>
              </p:nvPicPr>
              <p:blipFill>
                <a:blip r:embed="rId7"/>
                <a:stretch>
                  <a:fillRect/>
                </a:stretch>
              </p:blipFill>
              <p:spPr>
                <a:xfrm>
                  <a:off x="3657602" y="4267200"/>
                  <a:ext cx="1810384" cy="1357789"/>
                </a:xfrm>
                <a:prstGeom prst="rect">
                  <a:avLst/>
                </a:prstGeom>
                <a:ln w="3175">
                  <a:solidFill>
                    <a:schemeClr val="tx1"/>
                  </a:solidFill>
                </a:ln>
                <a:effectLst>
                  <a:glow rad="139700">
                    <a:schemeClr val="accent4">
                      <a:satMod val="175000"/>
                      <a:alpha val="40000"/>
                    </a:schemeClr>
                  </a:glow>
                </a:effectLst>
              </p:spPr>
            </p:pic>
            <p:pic>
              <p:nvPicPr>
                <p:cNvPr id="10" name="Picture 10">
                  <a:hlinkClick r:id="rId15" action="ppaction://hlinksldjump"/>
                </p:cNvPr>
                <p:cNvPicPr>
                  <a:picLocks noSelect="1" noRot="1" noChangeAspect="1" noMove="1" noResize="1" noEditPoints="1" noAdjustHandles="1" noChangeArrowheads="1" noChangeShapeType="1"/>
                </p:cNvPicPr>
                <p:nvPr/>
              </p:nvPicPr>
              <p:blipFill>
                <a:blip r:embed="rId8"/>
                <a:stretch>
                  <a:fillRect/>
                </a:stretch>
              </p:blipFill>
              <p:spPr>
                <a:xfrm>
                  <a:off x="5638796" y="4267195"/>
                  <a:ext cx="1810384" cy="1357789"/>
                </a:xfrm>
                <a:prstGeom prst="rect">
                  <a:avLst/>
                </a:prstGeom>
                <a:ln w="3175">
                  <a:solidFill>
                    <a:schemeClr val="tx1"/>
                  </a:solidFill>
                </a:ln>
                <a:effectLst>
                  <a:glow rad="101600">
                    <a:schemeClr val="accent4">
                      <a:satMod val="175000"/>
                      <a:alpha val="40000"/>
                    </a:schemeClr>
                  </a:glow>
                </a:effectLst>
              </p:spPr>
            </p:pic>
          </p:grpSp>
        </mc:Fallback>
      </mc:AlternateContent>
    </p:spTree>
    <p:extLst>
      <p:ext uri="{BB962C8B-B14F-4D97-AF65-F5344CB8AC3E}">
        <p14:creationId xmlns:p14="http://schemas.microsoft.com/office/powerpoint/2010/main" val="2105921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3651816796"/>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Calibri" pitchFamily="34" charset="0"/>
              <a:ea typeface="+mn-ea"/>
              <a:cs typeface="Arial" charset="0"/>
            </a:endParaRPr>
          </a:p>
        </p:txBody>
      </p:sp>
      <p:sp>
        <p:nvSpPr>
          <p:cNvPr id="6" name="Title 5"/>
          <p:cNvSpPr>
            <a:spLocks noGrp="1"/>
          </p:cNvSpPr>
          <p:nvPr>
            <p:ph type="title"/>
          </p:nvPr>
        </p:nvSpPr>
        <p:spPr/>
        <p:txBody>
          <a:bodyPr/>
          <a:lstStyle/>
          <a:p>
            <a:r>
              <a:rPr lang="en-US" dirty="0"/>
              <a:t>Revenue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fr-FR" sz="1800" b="0" i="0" u="none" strike="noStrike" kern="1200" cap="none" spc="0" normalizeH="0" baseline="0" noProof="1">
                <a:ln>
                  <a:noFill/>
                </a:ln>
                <a:solidFill>
                  <a:srgbClr val="FFFFFF"/>
                </a:solidFill>
                <a:effectLst/>
                <a:uLnTx/>
                <a:uFillTx/>
                <a:latin typeface="Calibri" pitchFamily="34" charset="0"/>
                <a:ea typeface="MS PGothic" pitchFamily="34" charset="-128"/>
                <a:cs typeface="Arial" charset="0"/>
              </a:endParaRPr>
            </a:p>
          </p:txBody>
        </p:sp>
      </p:grpSp>
    </p:spTree>
    <p:extLst>
      <p:ext uri="{BB962C8B-B14F-4D97-AF65-F5344CB8AC3E}">
        <p14:creationId xmlns:p14="http://schemas.microsoft.com/office/powerpoint/2010/main" val="195884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918205100"/>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 name="Title 5"/>
          <p:cNvSpPr>
            <a:spLocks noGrp="1"/>
          </p:cNvSpPr>
          <p:nvPr>
            <p:ph type="title"/>
          </p:nvPr>
        </p:nvSpPr>
        <p:spPr/>
        <p:txBody>
          <a:bodyPr/>
          <a:lstStyle/>
          <a:p>
            <a:r>
              <a:rPr lang="en-US" dirty="0"/>
              <a:t>Revenues: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algn="ctr"/>
              <a:endParaRPr lang="fr-FR" noProof="1">
                <a:solidFill>
                  <a:srgbClr val="FFFFFF"/>
                </a:solidFill>
                <a:latin typeface="Calibri" pitchFamily="34" charset="0"/>
                <a:ea typeface="MS PGothic" pitchFamily="34" charset="-128"/>
              </a:endParaRPr>
            </a:p>
          </p:txBody>
        </p:sp>
      </p:grpSp>
    </p:spTree>
    <p:extLst>
      <p:ext uri="{BB962C8B-B14F-4D97-AF65-F5344CB8AC3E}">
        <p14:creationId xmlns:p14="http://schemas.microsoft.com/office/powerpoint/2010/main" val="16802864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399" y="1044388"/>
            <a:ext cx="3886201" cy="5029200"/>
          </a:xfrm>
          <a:prstGeom prst="rect">
            <a:avLst/>
          </a:prstGeom>
        </p:spPr>
      </p:pic>
      <p:sp>
        <p:nvSpPr>
          <p:cNvPr id="2" name="Title 1"/>
          <p:cNvSpPr>
            <a:spLocks noGrp="1"/>
          </p:cNvSpPr>
          <p:nvPr>
            <p:ph type="title"/>
          </p:nvPr>
        </p:nvSpPr>
        <p:spPr/>
        <p:txBody>
          <a:bodyPr/>
          <a:lstStyle/>
          <a:p>
            <a:r>
              <a:rPr lang="en-US" dirty="0"/>
              <a:t>Revenues: Tax Levy</a:t>
            </a:r>
          </a:p>
        </p:txBody>
      </p:sp>
      <p:sp>
        <p:nvSpPr>
          <p:cNvPr id="9" name="TextBox 8"/>
          <p:cNvSpPr txBox="1"/>
          <p:nvPr/>
        </p:nvSpPr>
        <p:spPr>
          <a:xfrm>
            <a:off x="4514850" y="1321602"/>
            <a:ext cx="4191000" cy="2031325"/>
          </a:xfrm>
          <a:prstGeom prst="rect">
            <a:avLst/>
          </a:prstGeom>
          <a:noFill/>
        </p:spPr>
        <p:txBody>
          <a:bodyPr wrap="square" rtlCol="0">
            <a:spAutoFit/>
          </a:bodyPr>
          <a:lstStyle/>
          <a:p>
            <a:pPr algn="ctr"/>
            <a:r>
              <a:rPr lang="en-US" dirty="0">
                <a:solidFill>
                  <a:schemeClr val="tx1"/>
                </a:solidFill>
                <a:latin typeface="Avenir LT Std 45 Book" panose="020B0502020203020204" pitchFamily="34" charset="0"/>
              </a:rPr>
              <a:t>Half Hollow Hills continues to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adhere to the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Property Tax Levy Cap Legislation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and recommends a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tax levy increase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consistent with the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State-mandated formula.</a:t>
            </a:r>
          </a:p>
        </p:txBody>
      </p:sp>
      <p:sp>
        <p:nvSpPr>
          <p:cNvPr id="3" name="TextBox 2">
            <a:extLst>
              <a:ext uri="{FF2B5EF4-FFF2-40B4-BE49-F238E27FC236}">
                <a16:creationId xmlns:a16="http://schemas.microsoft.com/office/drawing/2014/main" id="{98A46AEE-A05E-4B0D-90FA-D11C7BFB565E}"/>
              </a:ext>
            </a:extLst>
          </p:cNvPr>
          <p:cNvSpPr txBox="1"/>
          <p:nvPr/>
        </p:nvSpPr>
        <p:spPr>
          <a:xfrm>
            <a:off x="5276850" y="3733800"/>
            <a:ext cx="2667000" cy="461665"/>
          </a:xfrm>
          <a:prstGeom prst="rect">
            <a:avLst/>
          </a:prstGeom>
          <a:noFill/>
        </p:spPr>
        <p:txBody>
          <a:bodyPr wrap="square" rtlCol="0">
            <a:spAutoFit/>
          </a:bodyPr>
          <a:lstStyle/>
          <a:p>
            <a:pPr algn="ctr"/>
            <a:r>
              <a:rPr lang="en-US" sz="2400" b="1" dirty="0">
                <a:solidFill>
                  <a:srgbClr val="00B050"/>
                </a:solidFill>
                <a:latin typeface="Avenir LT Std 45 Book" panose="020B0502020203020204" pitchFamily="34" charset="0"/>
              </a:rPr>
              <a:t>2.76%</a:t>
            </a:r>
          </a:p>
        </p:txBody>
      </p:sp>
      <p:sp>
        <p:nvSpPr>
          <p:cNvPr id="6" name="TextBox 5">
            <a:extLst>
              <a:ext uri="{FF2B5EF4-FFF2-40B4-BE49-F238E27FC236}">
                <a16:creationId xmlns:a16="http://schemas.microsoft.com/office/drawing/2014/main" id="{E7D244B7-2C6B-456E-8ED7-ACDB6205F02A}"/>
              </a:ext>
            </a:extLst>
          </p:cNvPr>
          <p:cNvSpPr txBox="1"/>
          <p:nvPr/>
        </p:nvSpPr>
        <p:spPr>
          <a:xfrm>
            <a:off x="4924425" y="4114800"/>
            <a:ext cx="3371850" cy="523220"/>
          </a:xfrm>
          <a:prstGeom prst="rect">
            <a:avLst/>
          </a:prstGeom>
          <a:noFill/>
        </p:spPr>
        <p:txBody>
          <a:bodyPr wrap="square" rtlCol="0">
            <a:spAutoFit/>
          </a:bodyPr>
          <a:lstStyle/>
          <a:p>
            <a:pPr algn="ctr"/>
            <a:r>
              <a:rPr lang="en-US" sz="1400" dirty="0">
                <a:solidFill>
                  <a:srgbClr val="00B050"/>
                </a:solidFill>
                <a:latin typeface="Avenir LT Std 45 Book" panose="020B0502020203020204" pitchFamily="34" charset="0"/>
              </a:rPr>
              <a:t>increase to the property tax</a:t>
            </a:r>
            <a:br>
              <a:rPr lang="en-US" sz="1400" dirty="0">
                <a:solidFill>
                  <a:srgbClr val="00B050"/>
                </a:solidFill>
                <a:latin typeface="Avenir LT Std 45 Book" panose="020B0502020203020204" pitchFamily="34" charset="0"/>
              </a:rPr>
            </a:br>
            <a:r>
              <a:rPr lang="en-US" sz="1400" dirty="0">
                <a:solidFill>
                  <a:srgbClr val="00B050"/>
                </a:solidFill>
                <a:latin typeface="Avenir LT Std 45 Book" panose="020B0502020203020204" pitchFamily="34" charset="0"/>
              </a:rPr>
              <a:t>levy from 2024-2025 amount</a:t>
            </a:r>
          </a:p>
        </p:txBody>
      </p:sp>
    </p:spTree>
    <p:extLst>
      <p:ext uri="{BB962C8B-B14F-4D97-AF65-F5344CB8AC3E}">
        <p14:creationId xmlns:p14="http://schemas.microsoft.com/office/powerpoint/2010/main" val="41034068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1" nodeType="clickEffect">
                                  <p:stCondLst>
                                    <p:cond delay="0"/>
                                  </p:stCondLst>
                                  <p:iterate type="lt">
                                    <p:tmAbs val="0"/>
                                  </p:iterate>
                                  <p:childTnLst>
                                    <p:set>
                                      <p:cBhvr>
                                        <p:cTn id="11" dur="1" fill="hold">
                                          <p:stCondLst>
                                            <p:cond delay="0"/>
                                          </p:stCondLst>
                                        </p:cTn>
                                        <p:tgtEl>
                                          <p:spTgt spid="3"/>
                                        </p:tgtEl>
                                        <p:attrNameLst>
                                          <p:attrName>style.visibility</p:attrName>
                                        </p:attrNameLst>
                                      </p:cBhvr>
                                      <p:to>
                                        <p:strVal val="visible"/>
                                      </p:to>
                                    </p:set>
                                  </p:childTnLst>
                                </p:cTn>
                              </p:par>
                            </p:childTnLst>
                          </p:cTn>
                        </p:par>
                        <p:par>
                          <p:cTn id="12" fill="hold">
                            <p:stCondLst>
                              <p:cond delay="0"/>
                            </p:stCondLst>
                            <p:childTnLst>
                              <p:par>
                                <p:cTn id="13" presetID="34" presetClass="emph" presetSubtype="0" fill="hold" grpId="0" nodeType="after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gtEl>
                                        <p:attrNameLst>
                                          <p:attrName>ppt_x</p:attrName>
                                          <p:attrName>ppt_y</p:attrName>
                                        </p:attrNameLst>
                                      </p:cBhvr>
                                    </p:animMotion>
                                    <p:animRot by="1500000">
                                      <p:cBhvr>
                                        <p:cTn id="15" dur="125" fill="hold">
                                          <p:stCondLst>
                                            <p:cond delay="0"/>
                                          </p:stCondLst>
                                        </p:cTn>
                                        <p:tgtEl>
                                          <p:spTgt spid="3"/>
                                        </p:tgtEl>
                                        <p:attrNameLst>
                                          <p:attrName>r</p:attrName>
                                        </p:attrNameLst>
                                      </p:cBhvr>
                                    </p:animRot>
                                    <p:animRot by="-1500000">
                                      <p:cBhvr>
                                        <p:cTn id="16" dur="125" fill="hold">
                                          <p:stCondLst>
                                            <p:cond delay="125"/>
                                          </p:stCondLst>
                                        </p:cTn>
                                        <p:tgtEl>
                                          <p:spTgt spid="3"/>
                                        </p:tgtEl>
                                        <p:attrNameLst>
                                          <p:attrName>r</p:attrName>
                                        </p:attrNameLst>
                                      </p:cBhvr>
                                    </p:animRot>
                                    <p:animRot by="-1500000">
                                      <p:cBhvr>
                                        <p:cTn id="17" dur="125" fill="hold">
                                          <p:stCondLst>
                                            <p:cond delay="250"/>
                                          </p:stCondLst>
                                        </p:cTn>
                                        <p:tgtEl>
                                          <p:spTgt spid="3"/>
                                        </p:tgtEl>
                                        <p:attrNameLst>
                                          <p:attrName>r</p:attrName>
                                        </p:attrNameLst>
                                      </p:cBhvr>
                                    </p:animRot>
                                    <p:animRot by="1500000">
                                      <p:cBhvr>
                                        <p:cTn id="18" dur="125" fill="hold">
                                          <p:stCondLst>
                                            <p:cond delay="375"/>
                                          </p:stCondLst>
                                        </p:cTn>
                                        <p:tgtEl>
                                          <p:spTgt spid="3"/>
                                        </p:tgtEl>
                                        <p:attrNameLst>
                                          <p:attrName>r</p:attrName>
                                        </p:attrNameLst>
                                      </p:cBhvr>
                                    </p:animRot>
                                  </p:childTnLst>
                                </p:cTn>
                              </p:par>
                              <p:par>
                                <p:cTn id="19" presetID="16" presetClass="entr" presetSubtype="2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P spid="3" grpId="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State Aid</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317763802"/>
              </p:ext>
            </p:extLst>
          </p:nvPr>
        </p:nvGraphicFramePr>
        <p:xfrm>
          <a:off x="457200" y="1219200"/>
          <a:ext cx="81534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a:extLst>
              <a:ext uri="{FF2B5EF4-FFF2-40B4-BE49-F238E27FC236}">
                <a16:creationId xmlns:a16="http://schemas.microsoft.com/office/drawing/2014/main" id="{A8D5EAC6-66E9-49CB-B5BE-123AF5C340D0}"/>
              </a:ext>
            </a:extLst>
          </p:cNvPr>
          <p:cNvSpPr txBox="1"/>
          <p:nvPr/>
        </p:nvSpPr>
        <p:spPr>
          <a:xfrm>
            <a:off x="3200400" y="1582341"/>
            <a:ext cx="5181600" cy="1846659"/>
          </a:xfrm>
          <a:prstGeom prst="rect">
            <a:avLst/>
          </a:prstGeom>
          <a:noFill/>
        </p:spPr>
        <p:txBody>
          <a:bodyPr wrap="square" rtlCol="0">
            <a:spAutoFit/>
          </a:bodyPr>
          <a:lstStyle/>
          <a:p>
            <a:r>
              <a:rPr lang="en-US" dirty="0">
                <a:solidFill>
                  <a:schemeClr val="tx1"/>
                </a:solidFill>
              </a:rPr>
              <a:t>For the 2023-24, 2024-25 and 2025-26 State budgets:</a:t>
            </a:r>
          </a:p>
          <a:p>
            <a:pPr lvl="1" indent="-285750">
              <a:buFont typeface="Arial" panose="020B0604020202020204" pitchFamily="34" charset="0"/>
              <a:buChar char="•"/>
            </a:pPr>
            <a:r>
              <a:rPr lang="en-US" sz="1600" dirty="0">
                <a:solidFill>
                  <a:schemeClr val="tx1"/>
                </a:solidFill>
              </a:rPr>
              <a:t>State-approved budgets were late (missing their </a:t>
            </a:r>
            <a:br>
              <a:rPr lang="en-US" sz="1600" dirty="0">
                <a:solidFill>
                  <a:schemeClr val="tx1"/>
                </a:solidFill>
              </a:rPr>
            </a:br>
            <a:r>
              <a:rPr lang="en-US" sz="1600" dirty="0">
                <a:solidFill>
                  <a:schemeClr val="tx1"/>
                </a:solidFill>
              </a:rPr>
              <a:t>April 1st deadline)</a:t>
            </a:r>
          </a:p>
          <a:p>
            <a:pPr lvl="1" indent="-285750">
              <a:buFont typeface="Arial" panose="020B0604020202020204" pitchFamily="34" charset="0"/>
              <a:buChar char="•"/>
            </a:pPr>
            <a:r>
              <a:rPr lang="en-US" sz="1600" dirty="0">
                <a:solidFill>
                  <a:schemeClr val="tx1"/>
                </a:solidFill>
              </a:rPr>
              <a:t>Schools required to adopt following school year budgets in mid-April</a:t>
            </a:r>
          </a:p>
          <a:p>
            <a:pPr lvl="1" indent="-285750">
              <a:buFont typeface="Arial" panose="020B0604020202020204" pitchFamily="34" charset="0"/>
              <a:buChar char="•"/>
            </a:pPr>
            <a:r>
              <a:rPr lang="en-US" sz="1600" dirty="0">
                <a:solidFill>
                  <a:schemeClr val="tx1"/>
                </a:solidFill>
              </a:rPr>
              <a:t>Late State budget = incorporate best estimates only </a:t>
            </a:r>
            <a:br>
              <a:rPr lang="en-US" sz="1600" dirty="0">
                <a:solidFill>
                  <a:schemeClr val="tx1"/>
                </a:solidFill>
              </a:rPr>
            </a:br>
            <a:r>
              <a:rPr lang="en-US" sz="1600" dirty="0">
                <a:solidFill>
                  <a:schemeClr val="tx1"/>
                </a:solidFill>
              </a:rPr>
              <a:t>for State Aid projections</a:t>
            </a:r>
          </a:p>
        </p:txBody>
      </p:sp>
    </p:spTree>
    <p:extLst>
      <p:ext uri="{BB962C8B-B14F-4D97-AF65-F5344CB8AC3E}">
        <p14:creationId xmlns:p14="http://schemas.microsoft.com/office/powerpoint/2010/main" val="42434672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State Aid</a:t>
            </a:r>
          </a:p>
        </p:txBody>
      </p:sp>
      <p:graphicFrame>
        <p:nvGraphicFramePr>
          <p:cNvPr id="6" name="Content Placeholder 5"/>
          <p:cNvGraphicFramePr>
            <a:graphicFrameLocks noGrp="1"/>
          </p:cNvGraphicFramePr>
          <p:nvPr>
            <p:ph idx="1"/>
            <p:extLst/>
          </p:nvPr>
        </p:nvGraphicFramePr>
        <p:xfrm>
          <a:off x="457200" y="1219200"/>
          <a:ext cx="81534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703BB403-26BB-4A44-A6FA-8B5A3E9AB7F2}"/>
              </a:ext>
            </a:extLst>
          </p:cNvPr>
          <p:cNvSpPr txBox="1"/>
          <p:nvPr/>
        </p:nvSpPr>
        <p:spPr>
          <a:xfrm>
            <a:off x="3276600" y="1600200"/>
            <a:ext cx="4876800" cy="2123658"/>
          </a:xfrm>
          <a:prstGeom prst="rect">
            <a:avLst/>
          </a:prstGeom>
          <a:noFill/>
        </p:spPr>
        <p:txBody>
          <a:bodyPr wrap="square" rtlCol="0">
            <a:spAutoFit/>
          </a:bodyPr>
          <a:lstStyle/>
          <a:p>
            <a:r>
              <a:rPr lang="en-US" dirty="0">
                <a:solidFill>
                  <a:schemeClr val="tx1"/>
                </a:solidFill>
              </a:rPr>
              <a:t>Total 2025-26 State Aid projection = $41,789,615 and assumes:</a:t>
            </a:r>
          </a:p>
          <a:p>
            <a:pPr marL="396875" lvl="1" indent="-285750">
              <a:buFont typeface="Arial" panose="020B0604020202020204" pitchFamily="34" charset="0"/>
              <a:buChar char="•"/>
            </a:pPr>
            <a:r>
              <a:rPr lang="en-US" sz="1600" dirty="0">
                <a:solidFill>
                  <a:schemeClr val="tx1"/>
                </a:solidFill>
              </a:rPr>
              <a:t>Foundation Aid generally flat, as presented in Governor’s budget</a:t>
            </a:r>
          </a:p>
          <a:p>
            <a:pPr marL="396875" lvl="1" indent="-285750">
              <a:buFont typeface="Arial" panose="020B0604020202020204" pitchFamily="34" charset="0"/>
              <a:buChar char="•"/>
            </a:pPr>
            <a:r>
              <a:rPr lang="en-US" sz="1600" dirty="0">
                <a:solidFill>
                  <a:schemeClr val="tx1"/>
                </a:solidFill>
              </a:rPr>
              <a:t>Anticipate a slight increase to transportation and special education aid categories than what </a:t>
            </a:r>
            <a:br>
              <a:rPr lang="en-US" sz="1600" dirty="0">
                <a:solidFill>
                  <a:schemeClr val="tx1"/>
                </a:solidFill>
              </a:rPr>
            </a:br>
            <a:r>
              <a:rPr lang="en-US" sz="1600" dirty="0">
                <a:solidFill>
                  <a:schemeClr val="tx1"/>
                </a:solidFill>
              </a:rPr>
              <a:t>was presented in Governor’s budget - simply reflective of updated expense data</a:t>
            </a:r>
          </a:p>
        </p:txBody>
      </p:sp>
    </p:spTree>
    <p:extLst>
      <p:ext uri="{BB962C8B-B14F-4D97-AF65-F5344CB8AC3E}">
        <p14:creationId xmlns:p14="http://schemas.microsoft.com/office/powerpoint/2010/main" val="2531797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Revenues: Use of Reserves</a:t>
            </a:r>
          </a:p>
        </p:txBody>
      </p:sp>
      <p:pic>
        <p:nvPicPr>
          <p:cNvPr id="5" name="Picture 4">
            <a:extLst>
              <a:ext uri="{FF2B5EF4-FFF2-40B4-BE49-F238E27FC236}">
                <a16:creationId xmlns:a16="http://schemas.microsoft.com/office/drawing/2014/main" id="{8BC40218-B327-4695-9A6C-BE6C9FF84BB8}"/>
              </a:ext>
            </a:extLst>
          </p:cNvPr>
          <p:cNvPicPr>
            <a:picLocks noChangeAspect="1"/>
          </p:cNvPicPr>
          <p:nvPr/>
        </p:nvPicPr>
        <p:blipFill>
          <a:blip r:embed="rId2"/>
          <a:stretch>
            <a:fillRect/>
          </a:stretch>
        </p:blipFill>
        <p:spPr>
          <a:xfrm>
            <a:off x="795337" y="1295400"/>
            <a:ext cx="7553325" cy="4000500"/>
          </a:xfrm>
          <a:prstGeom prst="rect">
            <a:avLst/>
          </a:prstGeom>
        </p:spPr>
      </p:pic>
    </p:spTree>
    <p:extLst>
      <p:ext uri="{BB962C8B-B14F-4D97-AF65-F5344CB8AC3E}">
        <p14:creationId xmlns:p14="http://schemas.microsoft.com/office/powerpoint/2010/main" val="7995833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Revenues: Use of Reserves</a:t>
            </a:r>
          </a:p>
        </p:txBody>
      </p:sp>
      <p:pic>
        <p:nvPicPr>
          <p:cNvPr id="4" name="Picture 3">
            <a:extLst>
              <a:ext uri="{FF2B5EF4-FFF2-40B4-BE49-F238E27FC236}">
                <a16:creationId xmlns:a16="http://schemas.microsoft.com/office/drawing/2014/main" id="{9AF83E98-8361-484B-ADDC-8BE0ACAC93D0}"/>
              </a:ext>
            </a:extLst>
          </p:cNvPr>
          <p:cNvPicPr>
            <a:picLocks noChangeAspect="1"/>
          </p:cNvPicPr>
          <p:nvPr/>
        </p:nvPicPr>
        <p:blipFill>
          <a:blip r:embed="rId2"/>
          <a:stretch>
            <a:fillRect/>
          </a:stretch>
        </p:blipFill>
        <p:spPr>
          <a:xfrm>
            <a:off x="6748730" y="1295400"/>
            <a:ext cx="1783241" cy="4191000"/>
          </a:xfrm>
          <a:prstGeom prst="rect">
            <a:avLst/>
          </a:prstGeom>
        </p:spPr>
      </p:pic>
      <p:pic>
        <p:nvPicPr>
          <p:cNvPr id="3" name="Picture 2">
            <a:extLst>
              <a:ext uri="{FF2B5EF4-FFF2-40B4-BE49-F238E27FC236}">
                <a16:creationId xmlns:a16="http://schemas.microsoft.com/office/drawing/2014/main" id="{DCED2F48-0643-46D6-9563-0787DF341AF5}"/>
              </a:ext>
            </a:extLst>
          </p:cNvPr>
          <p:cNvPicPr>
            <a:picLocks noChangeAspect="1"/>
          </p:cNvPicPr>
          <p:nvPr/>
        </p:nvPicPr>
        <p:blipFill>
          <a:blip r:embed="rId3"/>
          <a:stretch>
            <a:fillRect/>
          </a:stretch>
        </p:blipFill>
        <p:spPr>
          <a:xfrm>
            <a:off x="838200" y="1353138"/>
            <a:ext cx="7559695" cy="3999323"/>
          </a:xfrm>
          <a:prstGeom prst="rect">
            <a:avLst/>
          </a:prstGeom>
        </p:spPr>
      </p:pic>
      <p:sp>
        <p:nvSpPr>
          <p:cNvPr id="7" name="Rectangle 6">
            <a:extLst>
              <a:ext uri="{FF2B5EF4-FFF2-40B4-BE49-F238E27FC236}">
                <a16:creationId xmlns:a16="http://schemas.microsoft.com/office/drawing/2014/main" id="{C67B3CEB-DDB5-4E51-B7E4-D8E290C8B177}"/>
              </a:ext>
            </a:extLst>
          </p:cNvPr>
          <p:cNvSpPr/>
          <p:nvPr/>
        </p:nvSpPr>
        <p:spPr bwMode="auto">
          <a:xfrm>
            <a:off x="5105400" y="5029200"/>
            <a:ext cx="1676400" cy="457200"/>
          </a:xfrm>
          <a:prstGeom prst="rect">
            <a:avLst/>
          </a:prstGeom>
          <a:noFill/>
          <a:ln w="19050"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5" name="Rectangle 4">
            <a:extLst>
              <a:ext uri="{FF2B5EF4-FFF2-40B4-BE49-F238E27FC236}">
                <a16:creationId xmlns:a16="http://schemas.microsoft.com/office/drawing/2014/main" id="{CA3ECDFA-7115-4A9C-A777-B6B2BC0E833E}"/>
              </a:ext>
            </a:extLst>
          </p:cNvPr>
          <p:cNvSpPr/>
          <p:nvPr/>
        </p:nvSpPr>
        <p:spPr bwMode="auto">
          <a:xfrm>
            <a:off x="762000" y="1295400"/>
            <a:ext cx="2727305" cy="3886200"/>
          </a:xfrm>
          <a:prstGeom prst="rect">
            <a:avLst/>
          </a:prstGeom>
          <a:noFill/>
          <a:ln w="28575" cap="flat" cmpd="sng" algn="ctr">
            <a:solidFill>
              <a:srgbClr val="FF33CC"/>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0931104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grpId="1" nodeType="clickEffect">
                                  <p:stCondLst>
                                    <p:cond delay="0"/>
                                  </p:stCondLst>
                                  <p:childTnLst>
                                    <p:animMotion origin="layout" path="M 4.72222E-6 -2.22222E-6 L 0.24253 -2.22222E-6 " pathEditMode="relative" rAng="0" ptsTypes="AA">
                                      <p:cBhvr>
                                        <p:cTn id="11" dur="2000" fill="hold"/>
                                        <p:tgtEl>
                                          <p:spTgt spid="5"/>
                                        </p:tgtEl>
                                        <p:attrNameLst>
                                          <p:attrName>ppt_x</p:attrName>
                                          <p:attrName>ppt_y</p:attrName>
                                        </p:attrNameLst>
                                      </p:cBhvr>
                                      <p:rCtr x="12118" y="0"/>
                                    </p:animMotion>
                                  </p:childTnLst>
                                </p:cTn>
                              </p:par>
                              <p:par>
                                <p:cTn id="12" presetID="6" presetClass="emph" presetSubtype="0" fill="hold" grpId="2" nodeType="withEffect">
                                  <p:stCondLst>
                                    <p:cond delay="0"/>
                                  </p:stCondLst>
                                  <p:childTnLst>
                                    <p:animScale>
                                      <p:cBhvr>
                                        <p:cTn id="13" dur="2000" fill="hold"/>
                                        <p:tgtEl>
                                          <p:spTgt spid="5"/>
                                        </p:tgtEl>
                                      </p:cBhvr>
                                      <p:by x="50000" y="100000"/>
                                    </p:animScale>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1"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ircle(in)">
                                      <p:cBhvr>
                                        <p:cTn id="18" dur="2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63" presetClass="path" presetSubtype="0" accel="50000" decel="50000" fill="hold" grpId="0" nodeType="clickEffect">
                                  <p:stCondLst>
                                    <p:cond delay="0"/>
                                  </p:stCondLst>
                                  <p:childTnLst>
                                    <p:animMotion origin="layout" path="M 1.11022E-16 3.33333E-6 L 0.19167 3.33333E-6 " pathEditMode="relative" rAng="0" ptsTypes="AA">
                                      <p:cBhvr>
                                        <p:cTn id="22" dur="2000" fill="hold"/>
                                        <p:tgtEl>
                                          <p:spTgt spid="7"/>
                                        </p:tgtEl>
                                        <p:attrNameLst>
                                          <p:attrName>ppt_x</p:attrName>
                                          <p:attrName>ppt_y</p:attrName>
                                        </p:attrNameLst>
                                      </p:cBhvr>
                                      <p:rCtr x="9583" y="0"/>
                                    </p:animMotion>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heel(1)">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5" grpId="0" animBg="1"/>
      <p:bldP spid="5" grpId="1" animBg="1"/>
      <p:bldP spid="5" grpId="2" animBg="1"/>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1" name="Group 30">
            <a:extLst>
              <a:ext uri="{FF2B5EF4-FFF2-40B4-BE49-F238E27FC236}">
                <a16:creationId xmlns:a16="http://schemas.microsoft.com/office/drawing/2014/main" id="{AFE791F2-EB67-4062-9A8D-409A0FE66D21}"/>
              </a:ext>
            </a:extLst>
          </p:cNvPr>
          <p:cNvGrpSpPr/>
          <p:nvPr/>
        </p:nvGrpSpPr>
        <p:grpSpPr>
          <a:xfrm>
            <a:off x="6384851" y="2261545"/>
            <a:ext cx="1510589" cy="453542"/>
            <a:chOff x="6384851" y="2261545"/>
            <a:chExt cx="1510589" cy="453542"/>
          </a:xfrm>
        </p:grpSpPr>
        <p:grpSp>
          <p:nvGrpSpPr>
            <p:cNvPr id="92" name="Group 91">
              <a:extLst>
                <a:ext uri="{FF2B5EF4-FFF2-40B4-BE49-F238E27FC236}">
                  <a16:creationId xmlns:a16="http://schemas.microsoft.com/office/drawing/2014/main" id="{3026C237-7ED3-4A07-A783-135DE07EE11B}"/>
                </a:ext>
              </a:extLst>
            </p:cNvPr>
            <p:cNvGrpSpPr>
              <a:grpSpLocks noChangeAspect="1"/>
            </p:cNvGrpSpPr>
            <p:nvPr/>
          </p:nvGrpSpPr>
          <p:grpSpPr>
            <a:xfrm rot="16200000">
              <a:off x="6913375" y="1733021"/>
              <a:ext cx="453542" cy="1510589"/>
              <a:chOff x="5273040" y="7101408"/>
              <a:chExt cx="1645920" cy="3776472"/>
            </a:xfrm>
          </p:grpSpPr>
          <p:sp>
            <p:nvSpPr>
              <p:cNvPr id="93" name="Rectangle 92">
                <a:extLst>
                  <a:ext uri="{FF2B5EF4-FFF2-40B4-BE49-F238E27FC236}">
                    <a16:creationId xmlns:a16="http://schemas.microsoft.com/office/drawing/2014/main" id="{CF0905BB-9FE3-48FE-BB1E-4F92F680D04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19">
                <a:extLst>
                  <a:ext uri="{FF2B5EF4-FFF2-40B4-BE49-F238E27FC236}">
                    <a16:creationId xmlns:a16="http://schemas.microsoft.com/office/drawing/2014/main" id="{8E6B3446-45A6-43DF-B069-9878E1A44513}"/>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3" name="Rectangle 112">
              <a:extLst>
                <a:ext uri="{FF2B5EF4-FFF2-40B4-BE49-F238E27FC236}">
                  <a16:creationId xmlns:a16="http://schemas.microsoft.com/office/drawing/2014/main" id="{4D59838F-BFF5-49B0-8658-A023F7EBCF1E}"/>
                </a:ext>
              </a:extLst>
            </p:cNvPr>
            <p:cNvSpPr/>
            <p:nvPr/>
          </p:nvSpPr>
          <p:spPr bwMode="auto">
            <a:xfrm rot="10800000">
              <a:off x="6603783" y="2286000"/>
              <a:ext cx="1203252" cy="411480"/>
            </a:xfrm>
            <a:prstGeom prst="rect">
              <a:avLst/>
            </a:prstGeom>
            <a:solidFill>
              <a:srgbClr val="0070C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rgbClr val="0070C0"/>
                </a:solidFill>
                <a:effectLst/>
                <a:latin typeface="Arial" charset="0"/>
              </a:endParaRPr>
            </a:p>
          </p:txBody>
        </p:sp>
      </p:grpSp>
      <p:grpSp>
        <p:nvGrpSpPr>
          <p:cNvPr id="30" name="Group 29">
            <a:extLst>
              <a:ext uri="{FF2B5EF4-FFF2-40B4-BE49-F238E27FC236}">
                <a16:creationId xmlns:a16="http://schemas.microsoft.com/office/drawing/2014/main" id="{19758E7C-2B04-42CC-851A-2CFF7D6391E9}"/>
              </a:ext>
            </a:extLst>
          </p:cNvPr>
          <p:cNvGrpSpPr/>
          <p:nvPr/>
        </p:nvGrpSpPr>
        <p:grpSpPr>
          <a:xfrm>
            <a:off x="6384851" y="2871145"/>
            <a:ext cx="1510589" cy="453542"/>
            <a:chOff x="6384851" y="2871145"/>
            <a:chExt cx="1510589" cy="453542"/>
          </a:xfrm>
        </p:grpSpPr>
        <p:grpSp>
          <p:nvGrpSpPr>
            <p:cNvPr id="95" name="Group 94">
              <a:extLst>
                <a:ext uri="{FF2B5EF4-FFF2-40B4-BE49-F238E27FC236}">
                  <a16:creationId xmlns:a16="http://schemas.microsoft.com/office/drawing/2014/main" id="{EE885473-8450-4B59-BE89-443F6A819EB8}"/>
                </a:ext>
              </a:extLst>
            </p:cNvPr>
            <p:cNvGrpSpPr>
              <a:grpSpLocks noChangeAspect="1"/>
            </p:cNvGrpSpPr>
            <p:nvPr/>
          </p:nvGrpSpPr>
          <p:grpSpPr>
            <a:xfrm rot="16200000">
              <a:off x="6913375" y="2342621"/>
              <a:ext cx="453542" cy="1510589"/>
              <a:chOff x="5273040" y="7101408"/>
              <a:chExt cx="1645920" cy="3776472"/>
            </a:xfrm>
          </p:grpSpPr>
          <p:sp>
            <p:nvSpPr>
              <p:cNvPr id="96" name="Rectangle 95">
                <a:extLst>
                  <a:ext uri="{FF2B5EF4-FFF2-40B4-BE49-F238E27FC236}">
                    <a16:creationId xmlns:a16="http://schemas.microsoft.com/office/drawing/2014/main" id="{7485473C-3450-442F-85EB-56EE267FA4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22">
                <a:extLst>
                  <a:ext uri="{FF2B5EF4-FFF2-40B4-BE49-F238E27FC236}">
                    <a16:creationId xmlns:a16="http://schemas.microsoft.com/office/drawing/2014/main" id="{32B0800C-C16A-4CDE-97B6-83335B87AF68}"/>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4" name="Rectangle 113">
              <a:extLst>
                <a:ext uri="{FF2B5EF4-FFF2-40B4-BE49-F238E27FC236}">
                  <a16:creationId xmlns:a16="http://schemas.microsoft.com/office/drawing/2014/main" id="{45FAB04B-BBF9-4E67-B1A9-D7AE43D1F24E}"/>
                </a:ext>
              </a:extLst>
            </p:cNvPr>
            <p:cNvSpPr/>
            <p:nvPr/>
          </p:nvSpPr>
          <p:spPr bwMode="auto">
            <a:xfrm rot="10800000">
              <a:off x="6934199" y="2892409"/>
              <a:ext cx="865499" cy="411480"/>
            </a:xfrm>
            <a:prstGeom prst="rect">
              <a:avLst/>
            </a:prstGeom>
            <a:solidFill>
              <a:schemeClr val="tx1">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9" name="Group 28">
            <a:extLst>
              <a:ext uri="{FF2B5EF4-FFF2-40B4-BE49-F238E27FC236}">
                <a16:creationId xmlns:a16="http://schemas.microsoft.com/office/drawing/2014/main" id="{69FF59A2-6226-45F6-B28B-DAB44204190D}"/>
              </a:ext>
            </a:extLst>
          </p:cNvPr>
          <p:cNvGrpSpPr/>
          <p:nvPr/>
        </p:nvGrpSpPr>
        <p:grpSpPr>
          <a:xfrm>
            <a:off x="6384852" y="3480744"/>
            <a:ext cx="1510589" cy="453542"/>
            <a:chOff x="6384852" y="3480744"/>
            <a:chExt cx="1510589" cy="453542"/>
          </a:xfrm>
        </p:grpSpPr>
        <p:grpSp>
          <p:nvGrpSpPr>
            <p:cNvPr id="98" name="Group 97">
              <a:extLst>
                <a:ext uri="{FF2B5EF4-FFF2-40B4-BE49-F238E27FC236}">
                  <a16:creationId xmlns:a16="http://schemas.microsoft.com/office/drawing/2014/main" id="{85D51F84-F24D-46AE-A94E-561E3B69045E}"/>
                </a:ext>
              </a:extLst>
            </p:cNvPr>
            <p:cNvGrpSpPr>
              <a:grpSpLocks noChangeAspect="1"/>
            </p:cNvGrpSpPr>
            <p:nvPr/>
          </p:nvGrpSpPr>
          <p:grpSpPr>
            <a:xfrm rot="16200000">
              <a:off x="6913376" y="2952220"/>
              <a:ext cx="453542" cy="1510589"/>
              <a:chOff x="5273040" y="7101408"/>
              <a:chExt cx="1645920" cy="3776472"/>
            </a:xfrm>
          </p:grpSpPr>
          <p:sp>
            <p:nvSpPr>
              <p:cNvPr id="99" name="Rectangle 98">
                <a:extLst>
                  <a:ext uri="{FF2B5EF4-FFF2-40B4-BE49-F238E27FC236}">
                    <a16:creationId xmlns:a16="http://schemas.microsoft.com/office/drawing/2014/main" id="{A4AC6F00-F99C-4347-80CC-2C6E0C51E832}"/>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34">
                <a:extLst>
                  <a:ext uri="{FF2B5EF4-FFF2-40B4-BE49-F238E27FC236}">
                    <a16:creationId xmlns:a16="http://schemas.microsoft.com/office/drawing/2014/main" id="{B8BFA704-C09C-4200-96A2-C0232CBDA0CE}"/>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5" name="Rectangle 114">
              <a:extLst>
                <a:ext uri="{FF2B5EF4-FFF2-40B4-BE49-F238E27FC236}">
                  <a16:creationId xmlns:a16="http://schemas.microsoft.com/office/drawing/2014/main" id="{F089AF86-7D84-4246-BB21-922A22A515C7}"/>
                </a:ext>
              </a:extLst>
            </p:cNvPr>
            <p:cNvSpPr/>
            <p:nvPr/>
          </p:nvSpPr>
          <p:spPr bwMode="auto">
            <a:xfrm rot="10800000">
              <a:off x="6565832" y="3502009"/>
              <a:ext cx="1235148" cy="411480"/>
            </a:xfrm>
            <a:prstGeom prst="rect">
              <a:avLst/>
            </a:prstGeom>
            <a:solidFill>
              <a:srgbClr val="45027C">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grpSp>
        <p:nvGrpSpPr>
          <p:cNvPr id="10" name="Group 9">
            <a:extLst>
              <a:ext uri="{FF2B5EF4-FFF2-40B4-BE49-F238E27FC236}">
                <a16:creationId xmlns:a16="http://schemas.microsoft.com/office/drawing/2014/main" id="{0B68B70C-6FC0-453A-B743-1C5C5EA7E395}"/>
              </a:ext>
            </a:extLst>
          </p:cNvPr>
          <p:cNvGrpSpPr/>
          <p:nvPr/>
        </p:nvGrpSpPr>
        <p:grpSpPr>
          <a:xfrm>
            <a:off x="6384852" y="4090345"/>
            <a:ext cx="1510589" cy="453542"/>
            <a:chOff x="6384852" y="4090345"/>
            <a:chExt cx="1510589" cy="453542"/>
          </a:xfrm>
        </p:grpSpPr>
        <p:grpSp>
          <p:nvGrpSpPr>
            <p:cNvPr id="101" name="Group 100">
              <a:extLst>
                <a:ext uri="{FF2B5EF4-FFF2-40B4-BE49-F238E27FC236}">
                  <a16:creationId xmlns:a16="http://schemas.microsoft.com/office/drawing/2014/main" id="{E6777EF5-42FE-4DAE-9CE5-2A884C0103CC}"/>
                </a:ext>
              </a:extLst>
            </p:cNvPr>
            <p:cNvGrpSpPr>
              <a:grpSpLocks noChangeAspect="1"/>
            </p:cNvGrpSpPr>
            <p:nvPr/>
          </p:nvGrpSpPr>
          <p:grpSpPr>
            <a:xfrm rot="16200000">
              <a:off x="6913376" y="3561821"/>
              <a:ext cx="453542" cy="1510589"/>
              <a:chOff x="5273040" y="7101408"/>
              <a:chExt cx="1645920" cy="3776472"/>
            </a:xfrm>
          </p:grpSpPr>
          <p:sp>
            <p:nvSpPr>
              <p:cNvPr id="102" name="Rectangle 101">
                <a:extLst>
                  <a:ext uri="{FF2B5EF4-FFF2-40B4-BE49-F238E27FC236}">
                    <a16:creationId xmlns:a16="http://schemas.microsoft.com/office/drawing/2014/main" id="{E01A40C1-3131-4B33-90A7-FDBF707E8A4F}"/>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19">
                <a:extLst>
                  <a:ext uri="{FF2B5EF4-FFF2-40B4-BE49-F238E27FC236}">
                    <a16:creationId xmlns:a16="http://schemas.microsoft.com/office/drawing/2014/main" id="{F1F3C38B-EE16-47F0-A67B-8B8A5DAF6C07}"/>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6" name="Rectangle 115">
              <a:extLst>
                <a:ext uri="{FF2B5EF4-FFF2-40B4-BE49-F238E27FC236}">
                  <a16:creationId xmlns:a16="http://schemas.microsoft.com/office/drawing/2014/main" id="{FFDAA075-FF53-441B-BF92-92EEB94BAE55}"/>
                </a:ext>
              </a:extLst>
            </p:cNvPr>
            <p:cNvSpPr/>
            <p:nvPr/>
          </p:nvSpPr>
          <p:spPr bwMode="auto">
            <a:xfrm rot="10800000">
              <a:off x="6754837" y="4111609"/>
              <a:ext cx="1049079" cy="411480"/>
            </a:xfrm>
            <a:prstGeom prst="rect">
              <a:avLst/>
            </a:prstGeom>
            <a:solidFill>
              <a:srgbClr val="00FF99">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123" name="TextBox 122">
            <a:extLst>
              <a:ext uri="{FF2B5EF4-FFF2-40B4-BE49-F238E27FC236}">
                <a16:creationId xmlns:a16="http://schemas.microsoft.com/office/drawing/2014/main" id="{9ABB93EF-3128-43A5-959E-EA4CAA731FBD}"/>
              </a:ext>
            </a:extLst>
          </p:cNvPr>
          <p:cNvSpPr txBox="1"/>
          <p:nvPr/>
        </p:nvSpPr>
        <p:spPr>
          <a:xfrm>
            <a:off x="6019800" y="1752600"/>
            <a:ext cx="22860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REVENUE CODES</a:t>
            </a:r>
          </a:p>
        </p:txBody>
      </p:sp>
      <p:grpSp>
        <p:nvGrpSpPr>
          <p:cNvPr id="8" name="Group 7">
            <a:extLst>
              <a:ext uri="{FF2B5EF4-FFF2-40B4-BE49-F238E27FC236}">
                <a16:creationId xmlns:a16="http://schemas.microsoft.com/office/drawing/2014/main" id="{405C7FB0-0E70-400B-AF90-541C572CD1ED}"/>
              </a:ext>
            </a:extLst>
          </p:cNvPr>
          <p:cNvGrpSpPr/>
          <p:nvPr/>
        </p:nvGrpSpPr>
        <p:grpSpPr>
          <a:xfrm>
            <a:off x="3048000" y="1828800"/>
            <a:ext cx="533399" cy="3657600"/>
            <a:chOff x="3048000" y="1828800"/>
            <a:chExt cx="533399" cy="3657600"/>
          </a:xfrm>
        </p:grpSpPr>
        <p:sp>
          <p:nvSpPr>
            <p:cNvPr id="120" name="Right Bracket 119">
              <a:extLst>
                <a:ext uri="{FF2B5EF4-FFF2-40B4-BE49-F238E27FC236}">
                  <a16:creationId xmlns:a16="http://schemas.microsoft.com/office/drawing/2014/main" id="{B6129122-8F82-4C22-A336-518600FB14E9}"/>
                </a:ext>
              </a:extLst>
            </p:cNvPr>
            <p:cNvSpPr/>
            <p:nvPr/>
          </p:nvSpPr>
          <p:spPr bwMode="auto">
            <a:xfrm>
              <a:off x="3048000" y="1828800"/>
              <a:ext cx="228600" cy="365760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4" name="TextBox 123">
              <a:extLst>
                <a:ext uri="{FF2B5EF4-FFF2-40B4-BE49-F238E27FC236}">
                  <a16:creationId xmlns:a16="http://schemas.microsoft.com/office/drawing/2014/main" id="{F5B298EE-E80E-4466-91DC-49CCE937472C}"/>
                </a:ext>
              </a:extLst>
            </p:cNvPr>
            <p:cNvSpPr txBox="1"/>
            <p:nvPr/>
          </p:nvSpPr>
          <p:spPr>
            <a:xfrm rot="16200000">
              <a:off x="1617017" y="3516183"/>
              <a:ext cx="3651766" cy="276999"/>
            </a:xfrm>
            <a:prstGeom prst="rect">
              <a:avLst/>
            </a:prstGeom>
            <a:noFill/>
          </p:spPr>
          <p:txBody>
            <a:bodyPr wrap="square" rtlCol="0">
              <a:spAutoFit/>
            </a:bodyPr>
            <a:lstStyle/>
            <a:p>
              <a:pPr algn="ctr"/>
              <a:r>
                <a:rPr lang="en-US" sz="1200" b="1" dirty="0">
                  <a:latin typeface="Avenir LT Std 45 Book" panose="020B0502020203020204" pitchFamily="34" charset="0"/>
                </a:rPr>
                <a:t>UNSPENT BUDGET DOLLARS</a:t>
              </a:r>
            </a:p>
          </p:txBody>
        </p:sp>
      </p:grpSp>
      <p:grpSp>
        <p:nvGrpSpPr>
          <p:cNvPr id="9" name="Group 8">
            <a:extLst>
              <a:ext uri="{FF2B5EF4-FFF2-40B4-BE49-F238E27FC236}">
                <a16:creationId xmlns:a16="http://schemas.microsoft.com/office/drawing/2014/main" id="{F758469A-7D28-416F-8D3B-4220246624C6}"/>
              </a:ext>
            </a:extLst>
          </p:cNvPr>
          <p:cNvGrpSpPr/>
          <p:nvPr/>
        </p:nvGrpSpPr>
        <p:grpSpPr>
          <a:xfrm>
            <a:off x="5715000" y="2185948"/>
            <a:ext cx="500270" cy="2432564"/>
            <a:chOff x="5715000" y="2185948"/>
            <a:chExt cx="500270" cy="2432564"/>
          </a:xfrm>
        </p:grpSpPr>
        <p:sp>
          <p:nvSpPr>
            <p:cNvPr id="121" name="Right Bracket 120">
              <a:extLst>
                <a:ext uri="{FF2B5EF4-FFF2-40B4-BE49-F238E27FC236}">
                  <a16:creationId xmlns:a16="http://schemas.microsoft.com/office/drawing/2014/main" id="{D617A524-223A-4BC7-9BD1-3F7585E916ED}"/>
                </a:ext>
              </a:extLst>
            </p:cNvPr>
            <p:cNvSpPr/>
            <p:nvPr/>
          </p:nvSpPr>
          <p:spPr bwMode="auto">
            <a:xfrm rot="10800000">
              <a:off x="6019800" y="2438400"/>
              <a:ext cx="195470" cy="190235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5" name="TextBox 124">
              <a:extLst>
                <a:ext uri="{FF2B5EF4-FFF2-40B4-BE49-F238E27FC236}">
                  <a16:creationId xmlns:a16="http://schemas.microsoft.com/office/drawing/2014/main" id="{CFCD2EC3-7C64-434E-BAF8-3B9277C18C70}"/>
                </a:ext>
              </a:extLst>
            </p:cNvPr>
            <p:cNvSpPr txBox="1"/>
            <p:nvPr/>
          </p:nvSpPr>
          <p:spPr>
            <a:xfrm rot="5400000">
              <a:off x="4637218" y="3263730"/>
              <a:ext cx="2432564" cy="276999"/>
            </a:xfrm>
            <a:prstGeom prst="rect">
              <a:avLst/>
            </a:prstGeom>
            <a:noFill/>
          </p:spPr>
          <p:txBody>
            <a:bodyPr wrap="square" rtlCol="0">
              <a:spAutoFit/>
            </a:bodyPr>
            <a:lstStyle/>
            <a:p>
              <a:pPr algn="ctr"/>
              <a:r>
                <a:rPr lang="en-US" sz="1200" b="1" dirty="0">
                  <a:latin typeface="Avenir LT Std 45 Book" panose="020B0502020203020204" pitchFamily="34" charset="0"/>
                </a:rPr>
                <a:t>UNANTICIPATED REVENUE</a:t>
              </a:r>
            </a:p>
          </p:txBody>
        </p:sp>
      </p:grpSp>
      <p:sp>
        <p:nvSpPr>
          <p:cNvPr id="4" name="Cross 3"/>
          <p:cNvSpPr/>
          <p:nvPr/>
        </p:nvSpPr>
        <p:spPr bwMode="auto">
          <a:xfrm>
            <a:off x="4404360" y="2964851"/>
            <a:ext cx="548640" cy="548640"/>
          </a:xfrm>
          <a:prstGeom prst="plus">
            <a:avLst>
              <a:gd name="adj" fmla="val 34351"/>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5" name="!!box">
            <a:extLst>
              <a:ext uri="{FF2B5EF4-FFF2-40B4-BE49-F238E27FC236}">
                <a16:creationId xmlns:a16="http://schemas.microsoft.com/office/drawing/2014/main" id="{4EA57D2C-3113-4D87-AB63-9D0EE9E5B04C}"/>
              </a:ext>
            </a:extLst>
          </p:cNvPr>
          <p:cNvSpPr/>
          <p:nvPr/>
        </p:nvSpPr>
        <p:spPr bwMode="auto">
          <a:xfrm>
            <a:off x="2438400" y="1512332"/>
            <a:ext cx="392865"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8" name="!!box">
            <a:extLst>
              <a:ext uri="{FF2B5EF4-FFF2-40B4-BE49-F238E27FC236}">
                <a16:creationId xmlns:a16="http://schemas.microsoft.com/office/drawing/2014/main" id="{834EEE40-99B1-419F-8C9F-7FAF3F71DC8E}"/>
              </a:ext>
            </a:extLst>
          </p:cNvPr>
          <p:cNvSpPr/>
          <p:nvPr/>
        </p:nvSpPr>
        <p:spPr bwMode="auto">
          <a:xfrm>
            <a:off x="2530548" y="2133600"/>
            <a:ext cx="311667"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9" name="!!box">
            <a:extLst>
              <a:ext uri="{FF2B5EF4-FFF2-40B4-BE49-F238E27FC236}">
                <a16:creationId xmlns:a16="http://schemas.microsoft.com/office/drawing/2014/main" id="{E5413D62-870F-4228-9FFE-3B174D8AEF81}"/>
              </a:ext>
            </a:extLst>
          </p:cNvPr>
          <p:cNvSpPr/>
          <p:nvPr/>
        </p:nvSpPr>
        <p:spPr bwMode="auto">
          <a:xfrm>
            <a:off x="2225041" y="2743200"/>
            <a:ext cx="606426"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0" name="!!box">
            <a:extLst>
              <a:ext uri="{FF2B5EF4-FFF2-40B4-BE49-F238E27FC236}">
                <a16:creationId xmlns:a16="http://schemas.microsoft.com/office/drawing/2014/main" id="{E5807F85-277A-4732-832A-1E4F76586D70}"/>
              </a:ext>
            </a:extLst>
          </p:cNvPr>
          <p:cNvSpPr/>
          <p:nvPr/>
        </p:nvSpPr>
        <p:spPr bwMode="auto">
          <a:xfrm>
            <a:off x="2353621" y="3352800"/>
            <a:ext cx="488594"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1" name="!!box">
            <a:extLst>
              <a:ext uri="{FF2B5EF4-FFF2-40B4-BE49-F238E27FC236}">
                <a16:creationId xmlns:a16="http://schemas.microsoft.com/office/drawing/2014/main" id="{ED52E92C-40FA-4CA4-B69A-5F667B616E65}"/>
              </a:ext>
            </a:extLst>
          </p:cNvPr>
          <p:cNvSpPr/>
          <p:nvPr/>
        </p:nvSpPr>
        <p:spPr bwMode="auto">
          <a:xfrm>
            <a:off x="1828800" y="3964229"/>
            <a:ext cx="1005865"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2" name="!!box">
            <a:extLst>
              <a:ext uri="{FF2B5EF4-FFF2-40B4-BE49-F238E27FC236}">
                <a16:creationId xmlns:a16="http://schemas.microsoft.com/office/drawing/2014/main" id="{E87494FA-1413-4D7C-B346-A542A7CD32A9}"/>
              </a:ext>
            </a:extLst>
          </p:cNvPr>
          <p:cNvSpPr/>
          <p:nvPr/>
        </p:nvSpPr>
        <p:spPr bwMode="auto">
          <a:xfrm>
            <a:off x="2606065" y="5186580"/>
            <a:ext cx="228600"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3" name="!!box">
            <a:extLst>
              <a:ext uri="{FF2B5EF4-FFF2-40B4-BE49-F238E27FC236}">
                <a16:creationId xmlns:a16="http://schemas.microsoft.com/office/drawing/2014/main" id="{1435A1F0-20EA-42F6-A94F-05E552EB16CC}"/>
              </a:ext>
            </a:extLst>
          </p:cNvPr>
          <p:cNvSpPr/>
          <p:nvPr/>
        </p:nvSpPr>
        <p:spPr bwMode="auto">
          <a:xfrm>
            <a:off x="6434202" y="2178473"/>
            <a:ext cx="277001"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4" name="!!box">
            <a:extLst>
              <a:ext uri="{FF2B5EF4-FFF2-40B4-BE49-F238E27FC236}">
                <a16:creationId xmlns:a16="http://schemas.microsoft.com/office/drawing/2014/main" id="{5E97D5BC-0A0B-41DF-B8AA-D9AD41D1C32B}"/>
              </a:ext>
            </a:extLst>
          </p:cNvPr>
          <p:cNvSpPr/>
          <p:nvPr/>
        </p:nvSpPr>
        <p:spPr bwMode="auto">
          <a:xfrm>
            <a:off x="6434202" y="2797018"/>
            <a:ext cx="576198"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5" name="!!box">
            <a:extLst>
              <a:ext uri="{FF2B5EF4-FFF2-40B4-BE49-F238E27FC236}">
                <a16:creationId xmlns:a16="http://schemas.microsoft.com/office/drawing/2014/main" id="{2790A3A4-6EB4-4154-80BB-B8B391BF8AD3}"/>
              </a:ext>
            </a:extLst>
          </p:cNvPr>
          <p:cNvSpPr/>
          <p:nvPr/>
        </p:nvSpPr>
        <p:spPr bwMode="auto">
          <a:xfrm>
            <a:off x="6427330" y="3408764"/>
            <a:ext cx="216719"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6" name="!!box">
            <a:extLst>
              <a:ext uri="{FF2B5EF4-FFF2-40B4-BE49-F238E27FC236}">
                <a16:creationId xmlns:a16="http://schemas.microsoft.com/office/drawing/2014/main" id="{FBE5B37A-01A0-48EF-A919-7CDA361E4EB9}"/>
              </a:ext>
            </a:extLst>
          </p:cNvPr>
          <p:cNvSpPr/>
          <p:nvPr/>
        </p:nvSpPr>
        <p:spPr bwMode="auto">
          <a:xfrm>
            <a:off x="6420779" y="4006265"/>
            <a:ext cx="437221"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2003349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anim calcmode="lin" valueType="num">
                                      <p:cBhvr>
                                        <p:cTn id="14" dur="500" fill="hold"/>
                                        <p:tgtEl>
                                          <p:spTgt spid="39"/>
                                        </p:tgtEl>
                                        <p:attrNameLst>
                                          <p:attrName>ppt_x</p:attrName>
                                        </p:attrNameLst>
                                      </p:cBhvr>
                                      <p:tavLst>
                                        <p:tav tm="0">
                                          <p:val>
                                            <p:strVal val="#ppt_x"/>
                                          </p:val>
                                        </p:tav>
                                        <p:tav tm="100000">
                                          <p:val>
                                            <p:strVal val="#ppt_x"/>
                                          </p:val>
                                        </p:tav>
                                      </p:tavLst>
                                    </p:anim>
                                    <p:anim calcmode="lin" valueType="num">
                                      <p:cBhvr>
                                        <p:cTn id="15" dur="500" fill="hold"/>
                                        <p:tgtEl>
                                          <p:spTgt spid="39"/>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anim calcmode="lin" valueType="num">
                                      <p:cBhvr>
                                        <p:cTn id="20" dur="500" fill="hold"/>
                                        <p:tgtEl>
                                          <p:spTgt spid="38"/>
                                        </p:tgtEl>
                                        <p:attrNameLst>
                                          <p:attrName>ppt_x</p:attrName>
                                        </p:attrNameLst>
                                      </p:cBhvr>
                                      <p:tavLst>
                                        <p:tav tm="0">
                                          <p:val>
                                            <p:strVal val="#ppt_x"/>
                                          </p:val>
                                        </p:tav>
                                        <p:tav tm="100000">
                                          <p:val>
                                            <p:strVal val="#ppt_x"/>
                                          </p:val>
                                        </p:tav>
                                      </p:tavLst>
                                    </p:anim>
                                    <p:anim calcmode="lin" valueType="num">
                                      <p:cBhvr>
                                        <p:cTn id="21" dur="500" fill="hold"/>
                                        <p:tgtEl>
                                          <p:spTgt spid="38"/>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7" presetClass="entr" presetSubtype="0"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anim calcmode="lin" valueType="num">
                                      <p:cBhvr>
                                        <p:cTn id="26" dur="500" fill="hold"/>
                                        <p:tgtEl>
                                          <p:spTgt spid="34"/>
                                        </p:tgtEl>
                                        <p:attrNameLst>
                                          <p:attrName>ppt_x</p:attrName>
                                        </p:attrNameLst>
                                      </p:cBhvr>
                                      <p:tavLst>
                                        <p:tav tm="0">
                                          <p:val>
                                            <p:strVal val="#ppt_x"/>
                                          </p:val>
                                        </p:tav>
                                        <p:tav tm="100000">
                                          <p:val>
                                            <p:strVal val="#ppt_x"/>
                                          </p:val>
                                        </p:tav>
                                      </p:tavLst>
                                    </p:anim>
                                    <p:anim calcmode="lin" valueType="num">
                                      <p:cBhvr>
                                        <p:cTn id="27" dur="500" fill="hold"/>
                                        <p:tgtEl>
                                          <p:spTgt spid="34"/>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7" presetClass="entr" presetSubtype="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anim calcmode="lin" valueType="num">
                                      <p:cBhvr>
                                        <p:cTn id="32" dur="500" fill="hold"/>
                                        <p:tgtEl>
                                          <p:spTgt spid="33"/>
                                        </p:tgtEl>
                                        <p:attrNameLst>
                                          <p:attrName>ppt_x</p:attrName>
                                        </p:attrNameLst>
                                      </p:cBhvr>
                                      <p:tavLst>
                                        <p:tav tm="0">
                                          <p:val>
                                            <p:strVal val="#ppt_x"/>
                                          </p:val>
                                        </p:tav>
                                        <p:tav tm="100000">
                                          <p:val>
                                            <p:strVal val="#ppt_x"/>
                                          </p:val>
                                        </p:tav>
                                      </p:tavLst>
                                    </p:anim>
                                    <p:anim calcmode="lin" valueType="num">
                                      <p:cBhvr>
                                        <p:cTn id="33" dur="500" fill="hold"/>
                                        <p:tgtEl>
                                          <p:spTgt spid="33"/>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7" presetClass="entr" presetSubtype="0"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anim calcmode="lin" valueType="num">
                                      <p:cBhvr>
                                        <p:cTn id="38" dur="500" fill="hold"/>
                                        <p:tgtEl>
                                          <p:spTgt spid="32"/>
                                        </p:tgtEl>
                                        <p:attrNameLst>
                                          <p:attrName>ppt_x</p:attrName>
                                        </p:attrNameLst>
                                      </p:cBhvr>
                                      <p:tavLst>
                                        <p:tav tm="0">
                                          <p:val>
                                            <p:strVal val="#ppt_x"/>
                                          </p:val>
                                        </p:tav>
                                        <p:tav tm="100000">
                                          <p:val>
                                            <p:strVal val="#ppt_x"/>
                                          </p:val>
                                        </p:tav>
                                      </p:tavLst>
                                    </p:anim>
                                    <p:anim calcmode="lin" valueType="num">
                                      <p:cBhvr>
                                        <p:cTn id="39" dur="500" fill="hold"/>
                                        <p:tgtEl>
                                          <p:spTgt spid="32"/>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7" presetClass="entr" presetSubtype="0"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anim calcmode="lin" valueType="num">
                                      <p:cBhvr>
                                        <p:cTn id="44" dur="500" fill="hold"/>
                                        <p:tgtEl>
                                          <p:spTgt spid="7"/>
                                        </p:tgtEl>
                                        <p:attrNameLst>
                                          <p:attrName>ppt_x</p:attrName>
                                        </p:attrNameLst>
                                      </p:cBhvr>
                                      <p:tavLst>
                                        <p:tav tm="0">
                                          <p:val>
                                            <p:strVal val="#ppt_x"/>
                                          </p:val>
                                        </p:tav>
                                        <p:tav tm="100000">
                                          <p:val>
                                            <p:strVal val="#ppt_x"/>
                                          </p:val>
                                        </p:tav>
                                      </p:tavLst>
                                    </p:anim>
                                    <p:anim calcmode="lin" valueType="num">
                                      <p:cBhvr>
                                        <p:cTn id="45"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p:cTn id="50" dur="500" fill="hold"/>
                                        <p:tgtEl>
                                          <p:spTgt spid="5"/>
                                        </p:tgtEl>
                                        <p:attrNameLst>
                                          <p:attrName>ppt_w</p:attrName>
                                        </p:attrNameLst>
                                      </p:cBhvr>
                                      <p:tavLst>
                                        <p:tav tm="0">
                                          <p:val>
                                            <p:fltVal val="0"/>
                                          </p:val>
                                        </p:tav>
                                        <p:tav tm="100000">
                                          <p:val>
                                            <p:strVal val="#ppt_w"/>
                                          </p:val>
                                        </p:tav>
                                      </p:tavLst>
                                    </p:anim>
                                    <p:anim calcmode="lin" valueType="num">
                                      <p:cBhvr>
                                        <p:cTn id="51" dur="500" fill="hold"/>
                                        <p:tgtEl>
                                          <p:spTgt spid="5"/>
                                        </p:tgtEl>
                                        <p:attrNameLst>
                                          <p:attrName>ppt_h</p:attrName>
                                        </p:attrNameLst>
                                      </p:cBhvr>
                                      <p:tavLst>
                                        <p:tav tm="0">
                                          <p:val>
                                            <p:fltVal val="0"/>
                                          </p:val>
                                        </p:tav>
                                        <p:tav tm="100000">
                                          <p:val>
                                            <p:strVal val="#ppt_h"/>
                                          </p:val>
                                        </p:tav>
                                      </p:tavLst>
                                    </p:anim>
                                    <p:animEffect transition="in" filter="fade">
                                      <p:cBhvr>
                                        <p:cTn id="52" dur="500"/>
                                        <p:tgtEl>
                                          <p:spTgt spid="5"/>
                                        </p:tgtEl>
                                      </p:cBhvr>
                                    </p:animEffect>
                                  </p:childTnLst>
                                </p:cTn>
                              </p:par>
                            </p:childTnLst>
                          </p:cTn>
                        </p:par>
                        <p:par>
                          <p:cTn id="53" fill="hold">
                            <p:stCondLst>
                              <p:cond delay="500"/>
                            </p:stCondLst>
                            <p:childTnLst>
                              <p:par>
                                <p:cTn id="54" presetID="53" presetClass="entr" presetSubtype="16" fill="hold" grpId="0" nodeType="afterEffect">
                                  <p:stCondLst>
                                    <p:cond delay="0"/>
                                  </p:stCondLst>
                                  <p:childTnLst>
                                    <p:set>
                                      <p:cBhvr>
                                        <p:cTn id="55" dur="1" fill="hold">
                                          <p:stCondLst>
                                            <p:cond delay="0"/>
                                          </p:stCondLst>
                                        </p:cTn>
                                        <p:tgtEl>
                                          <p:spTgt spid="68"/>
                                        </p:tgtEl>
                                        <p:attrNameLst>
                                          <p:attrName>style.visibility</p:attrName>
                                        </p:attrNameLst>
                                      </p:cBhvr>
                                      <p:to>
                                        <p:strVal val="visible"/>
                                      </p:to>
                                    </p:set>
                                    <p:anim calcmode="lin" valueType="num">
                                      <p:cBhvr>
                                        <p:cTn id="56" dur="500" fill="hold"/>
                                        <p:tgtEl>
                                          <p:spTgt spid="68"/>
                                        </p:tgtEl>
                                        <p:attrNameLst>
                                          <p:attrName>ppt_w</p:attrName>
                                        </p:attrNameLst>
                                      </p:cBhvr>
                                      <p:tavLst>
                                        <p:tav tm="0">
                                          <p:val>
                                            <p:fltVal val="0"/>
                                          </p:val>
                                        </p:tav>
                                        <p:tav tm="100000">
                                          <p:val>
                                            <p:strVal val="#ppt_w"/>
                                          </p:val>
                                        </p:tav>
                                      </p:tavLst>
                                    </p:anim>
                                    <p:anim calcmode="lin" valueType="num">
                                      <p:cBhvr>
                                        <p:cTn id="57" dur="500" fill="hold"/>
                                        <p:tgtEl>
                                          <p:spTgt spid="68"/>
                                        </p:tgtEl>
                                        <p:attrNameLst>
                                          <p:attrName>ppt_h</p:attrName>
                                        </p:attrNameLst>
                                      </p:cBhvr>
                                      <p:tavLst>
                                        <p:tav tm="0">
                                          <p:val>
                                            <p:fltVal val="0"/>
                                          </p:val>
                                        </p:tav>
                                        <p:tav tm="100000">
                                          <p:val>
                                            <p:strVal val="#ppt_h"/>
                                          </p:val>
                                        </p:tav>
                                      </p:tavLst>
                                    </p:anim>
                                    <p:animEffect transition="in" filter="fade">
                                      <p:cBhvr>
                                        <p:cTn id="58" dur="500"/>
                                        <p:tgtEl>
                                          <p:spTgt spid="68"/>
                                        </p:tgtEl>
                                      </p:cBhvr>
                                    </p:animEffect>
                                  </p:childTnLst>
                                </p:cTn>
                              </p:par>
                            </p:childTnLst>
                          </p:cTn>
                        </p:par>
                        <p:par>
                          <p:cTn id="59" fill="hold">
                            <p:stCondLst>
                              <p:cond delay="1000"/>
                            </p:stCondLst>
                            <p:childTnLst>
                              <p:par>
                                <p:cTn id="60" presetID="53" presetClass="entr" presetSubtype="16" fill="hold" grpId="0" nodeType="afterEffect">
                                  <p:stCondLst>
                                    <p:cond delay="0"/>
                                  </p:stCondLst>
                                  <p:childTnLst>
                                    <p:set>
                                      <p:cBhvr>
                                        <p:cTn id="61" dur="1" fill="hold">
                                          <p:stCondLst>
                                            <p:cond delay="0"/>
                                          </p:stCondLst>
                                        </p:cTn>
                                        <p:tgtEl>
                                          <p:spTgt spid="69"/>
                                        </p:tgtEl>
                                        <p:attrNameLst>
                                          <p:attrName>style.visibility</p:attrName>
                                        </p:attrNameLst>
                                      </p:cBhvr>
                                      <p:to>
                                        <p:strVal val="visible"/>
                                      </p:to>
                                    </p:set>
                                    <p:anim calcmode="lin" valueType="num">
                                      <p:cBhvr>
                                        <p:cTn id="62" dur="500" fill="hold"/>
                                        <p:tgtEl>
                                          <p:spTgt spid="69"/>
                                        </p:tgtEl>
                                        <p:attrNameLst>
                                          <p:attrName>ppt_w</p:attrName>
                                        </p:attrNameLst>
                                      </p:cBhvr>
                                      <p:tavLst>
                                        <p:tav tm="0">
                                          <p:val>
                                            <p:fltVal val="0"/>
                                          </p:val>
                                        </p:tav>
                                        <p:tav tm="100000">
                                          <p:val>
                                            <p:strVal val="#ppt_w"/>
                                          </p:val>
                                        </p:tav>
                                      </p:tavLst>
                                    </p:anim>
                                    <p:anim calcmode="lin" valueType="num">
                                      <p:cBhvr>
                                        <p:cTn id="63" dur="500" fill="hold"/>
                                        <p:tgtEl>
                                          <p:spTgt spid="69"/>
                                        </p:tgtEl>
                                        <p:attrNameLst>
                                          <p:attrName>ppt_h</p:attrName>
                                        </p:attrNameLst>
                                      </p:cBhvr>
                                      <p:tavLst>
                                        <p:tav tm="0">
                                          <p:val>
                                            <p:fltVal val="0"/>
                                          </p:val>
                                        </p:tav>
                                        <p:tav tm="100000">
                                          <p:val>
                                            <p:strVal val="#ppt_h"/>
                                          </p:val>
                                        </p:tav>
                                      </p:tavLst>
                                    </p:anim>
                                    <p:animEffect transition="in" filter="fade">
                                      <p:cBhvr>
                                        <p:cTn id="64" dur="500"/>
                                        <p:tgtEl>
                                          <p:spTgt spid="69"/>
                                        </p:tgtEl>
                                      </p:cBhvr>
                                    </p:animEffect>
                                  </p:childTnLst>
                                </p:cTn>
                              </p:par>
                            </p:childTnLst>
                          </p:cTn>
                        </p:par>
                        <p:par>
                          <p:cTn id="65" fill="hold">
                            <p:stCondLst>
                              <p:cond delay="1500"/>
                            </p:stCondLst>
                            <p:childTnLst>
                              <p:par>
                                <p:cTn id="66" presetID="53" presetClass="entr" presetSubtype="16" fill="hold" grpId="0" nodeType="afterEffect">
                                  <p:stCondLst>
                                    <p:cond delay="0"/>
                                  </p:stCondLst>
                                  <p:childTnLst>
                                    <p:set>
                                      <p:cBhvr>
                                        <p:cTn id="67" dur="1" fill="hold">
                                          <p:stCondLst>
                                            <p:cond delay="0"/>
                                          </p:stCondLst>
                                        </p:cTn>
                                        <p:tgtEl>
                                          <p:spTgt spid="70"/>
                                        </p:tgtEl>
                                        <p:attrNameLst>
                                          <p:attrName>style.visibility</p:attrName>
                                        </p:attrNameLst>
                                      </p:cBhvr>
                                      <p:to>
                                        <p:strVal val="visible"/>
                                      </p:to>
                                    </p:set>
                                    <p:anim calcmode="lin" valueType="num">
                                      <p:cBhvr>
                                        <p:cTn id="68" dur="500" fill="hold"/>
                                        <p:tgtEl>
                                          <p:spTgt spid="70"/>
                                        </p:tgtEl>
                                        <p:attrNameLst>
                                          <p:attrName>ppt_w</p:attrName>
                                        </p:attrNameLst>
                                      </p:cBhvr>
                                      <p:tavLst>
                                        <p:tav tm="0">
                                          <p:val>
                                            <p:fltVal val="0"/>
                                          </p:val>
                                        </p:tav>
                                        <p:tav tm="100000">
                                          <p:val>
                                            <p:strVal val="#ppt_w"/>
                                          </p:val>
                                        </p:tav>
                                      </p:tavLst>
                                    </p:anim>
                                    <p:anim calcmode="lin" valueType="num">
                                      <p:cBhvr>
                                        <p:cTn id="69" dur="500" fill="hold"/>
                                        <p:tgtEl>
                                          <p:spTgt spid="70"/>
                                        </p:tgtEl>
                                        <p:attrNameLst>
                                          <p:attrName>ppt_h</p:attrName>
                                        </p:attrNameLst>
                                      </p:cBhvr>
                                      <p:tavLst>
                                        <p:tav tm="0">
                                          <p:val>
                                            <p:fltVal val="0"/>
                                          </p:val>
                                        </p:tav>
                                        <p:tav tm="100000">
                                          <p:val>
                                            <p:strVal val="#ppt_h"/>
                                          </p:val>
                                        </p:tav>
                                      </p:tavLst>
                                    </p:anim>
                                    <p:animEffect transition="in" filter="fade">
                                      <p:cBhvr>
                                        <p:cTn id="70" dur="500"/>
                                        <p:tgtEl>
                                          <p:spTgt spid="70"/>
                                        </p:tgtEl>
                                      </p:cBhvr>
                                    </p:animEffect>
                                  </p:childTnLst>
                                </p:cTn>
                              </p:par>
                            </p:childTnLst>
                          </p:cTn>
                        </p:par>
                        <p:par>
                          <p:cTn id="71" fill="hold">
                            <p:stCondLst>
                              <p:cond delay="2000"/>
                            </p:stCondLst>
                            <p:childTnLst>
                              <p:par>
                                <p:cTn id="72" presetID="53" presetClass="entr" presetSubtype="16" fill="hold" grpId="0" nodeType="afterEffect">
                                  <p:stCondLst>
                                    <p:cond delay="0"/>
                                  </p:stCondLst>
                                  <p:childTnLst>
                                    <p:set>
                                      <p:cBhvr>
                                        <p:cTn id="73" dur="1" fill="hold">
                                          <p:stCondLst>
                                            <p:cond delay="0"/>
                                          </p:stCondLst>
                                        </p:cTn>
                                        <p:tgtEl>
                                          <p:spTgt spid="71"/>
                                        </p:tgtEl>
                                        <p:attrNameLst>
                                          <p:attrName>style.visibility</p:attrName>
                                        </p:attrNameLst>
                                      </p:cBhvr>
                                      <p:to>
                                        <p:strVal val="visible"/>
                                      </p:to>
                                    </p:set>
                                    <p:anim calcmode="lin" valueType="num">
                                      <p:cBhvr>
                                        <p:cTn id="74" dur="500" fill="hold"/>
                                        <p:tgtEl>
                                          <p:spTgt spid="71"/>
                                        </p:tgtEl>
                                        <p:attrNameLst>
                                          <p:attrName>ppt_w</p:attrName>
                                        </p:attrNameLst>
                                      </p:cBhvr>
                                      <p:tavLst>
                                        <p:tav tm="0">
                                          <p:val>
                                            <p:fltVal val="0"/>
                                          </p:val>
                                        </p:tav>
                                        <p:tav tm="100000">
                                          <p:val>
                                            <p:strVal val="#ppt_w"/>
                                          </p:val>
                                        </p:tav>
                                      </p:tavLst>
                                    </p:anim>
                                    <p:anim calcmode="lin" valueType="num">
                                      <p:cBhvr>
                                        <p:cTn id="75" dur="500" fill="hold"/>
                                        <p:tgtEl>
                                          <p:spTgt spid="71"/>
                                        </p:tgtEl>
                                        <p:attrNameLst>
                                          <p:attrName>ppt_h</p:attrName>
                                        </p:attrNameLst>
                                      </p:cBhvr>
                                      <p:tavLst>
                                        <p:tav tm="0">
                                          <p:val>
                                            <p:fltVal val="0"/>
                                          </p:val>
                                        </p:tav>
                                        <p:tav tm="100000">
                                          <p:val>
                                            <p:strVal val="#ppt_h"/>
                                          </p:val>
                                        </p:tav>
                                      </p:tavLst>
                                    </p:anim>
                                    <p:animEffect transition="in" filter="fade">
                                      <p:cBhvr>
                                        <p:cTn id="76" dur="500"/>
                                        <p:tgtEl>
                                          <p:spTgt spid="71"/>
                                        </p:tgtEl>
                                      </p:cBhvr>
                                    </p:animEffect>
                                  </p:childTnLst>
                                </p:cTn>
                              </p:par>
                            </p:childTnLst>
                          </p:cTn>
                        </p:par>
                        <p:par>
                          <p:cTn id="77" fill="hold">
                            <p:stCondLst>
                              <p:cond delay="2500"/>
                            </p:stCondLst>
                            <p:childTnLst>
                              <p:par>
                                <p:cTn id="78" presetID="53" presetClass="entr" presetSubtype="16" fill="hold" grpId="0" nodeType="after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nodeType="click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500" fill="hold"/>
                                        <p:tgtEl>
                                          <p:spTgt spid="8"/>
                                        </p:tgtEl>
                                        <p:attrNameLst>
                                          <p:attrName>ppt_w</p:attrName>
                                        </p:attrNameLst>
                                      </p:cBhvr>
                                      <p:tavLst>
                                        <p:tav tm="0">
                                          <p:val>
                                            <p:fltVal val="0"/>
                                          </p:val>
                                        </p:tav>
                                        <p:tav tm="100000">
                                          <p:val>
                                            <p:strVal val="#ppt_w"/>
                                          </p:val>
                                        </p:tav>
                                      </p:tavLst>
                                    </p:anim>
                                    <p:anim calcmode="lin" valueType="num">
                                      <p:cBhvr>
                                        <p:cTn id="88" dur="500" fill="hold"/>
                                        <p:tgtEl>
                                          <p:spTgt spid="8"/>
                                        </p:tgtEl>
                                        <p:attrNameLst>
                                          <p:attrName>ppt_h</p:attrName>
                                        </p:attrNameLst>
                                      </p:cBhvr>
                                      <p:tavLst>
                                        <p:tav tm="0">
                                          <p:val>
                                            <p:fltVal val="0"/>
                                          </p:val>
                                        </p:tav>
                                        <p:tav tm="100000">
                                          <p:val>
                                            <p:strVal val="#ppt_h"/>
                                          </p:val>
                                        </p:tav>
                                      </p:tavLst>
                                    </p:anim>
                                    <p:animEffect transition="in" filter="fade">
                                      <p:cBhvr>
                                        <p:cTn id="89" dur="500"/>
                                        <p:tgtEl>
                                          <p:spTgt spid="8"/>
                                        </p:tgtEl>
                                      </p:cBhvr>
                                    </p:animEffect>
                                  </p:childTnLst>
                                </p:cTn>
                              </p:par>
                            </p:childTnLst>
                          </p:cTn>
                        </p:par>
                      </p:childTnLst>
                    </p:cTn>
                  </p:par>
                  <p:par>
                    <p:cTn id="90" fill="hold">
                      <p:stCondLst>
                        <p:cond delay="indefinite"/>
                      </p:stCondLst>
                      <p:childTnLst>
                        <p:par>
                          <p:cTn id="91" fill="hold">
                            <p:stCondLst>
                              <p:cond delay="0"/>
                            </p:stCondLst>
                            <p:childTnLst>
                              <p:par>
                                <p:cTn id="92" presetID="6" presetClass="entr" presetSubtype="16" fill="hold" grpId="0" nodeType="click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circle(in)">
                                      <p:cBhvr>
                                        <p:cTn id="94" dur="2000"/>
                                        <p:tgtEl>
                                          <p:spTgt spid="4"/>
                                        </p:tgtEl>
                                      </p:cBhvr>
                                    </p:animEffect>
                                  </p:childTnLst>
                                </p:cTn>
                              </p:par>
                            </p:childTnLst>
                          </p:cTn>
                        </p:par>
                      </p:childTnLst>
                    </p:cTn>
                  </p:par>
                  <p:par>
                    <p:cTn id="95" fill="hold">
                      <p:stCondLst>
                        <p:cond delay="indefinite"/>
                      </p:stCondLst>
                      <p:childTnLst>
                        <p:par>
                          <p:cTn id="96" fill="hold">
                            <p:stCondLst>
                              <p:cond delay="0"/>
                            </p:stCondLst>
                            <p:childTnLst>
                              <p:par>
                                <p:cTn id="97" presetID="47" presetClass="entr" presetSubtype="0" fill="hold" nodeType="click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fade">
                                      <p:cBhvr>
                                        <p:cTn id="99" dur="1000"/>
                                        <p:tgtEl>
                                          <p:spTgt spid="31"/>
                                        </p:tgtEl>
                                      </p:cBhvr>
                                    </p:animEffect>
                                    <p:anim calcmode="lin" valueType="num">
                                      <p:cBhvr>
                                        <p:cTn id="100" dur="1000" fill="hold"/>
                                        <p:tgtEl>
                                          <p:spTgt spid="31"/>
                                        </p:tgtEl>
                                        <p:attrNameLst>
                                          <p:attrName>ppt_x</p:attrName>
                                        </p:attrNameLst>
                                      </p:cBhvr>
                                      <p:tavLst>
                                        <p:tav tm="0">
                                          <p:val>
                                            <p:strVal val="#ppt_x"/>
                                          </p:val>
                                        </p:tav>
                                        <p:tav tm="100000">
                                          <p:val>
                                            <p:strVal val="#ppt_x"/>
                                          </p:val>
                                        </p:tav>
                                      </p:tavLst>
                                    </p:anim>
                                    <p:anim calcmode="lin" valueType="num">
                                      <p:cBhvr>
                                        <p:cTn id="101" dur="1000" fill="hold"/>
                                        <p:tgtEl>
                                          <p:spTgt spid="31"/>
                                        </p:tgtEl>
                                        <p:attrNameLst>
                                          <p:attrName>ppt_y</p:attrName>
                                        </p:attrNameLst>
                                      </p:cBhvr>
                                      <p:tavLst>
                                        <p:tav tm="0">
                                          <p:val>
                                            <p:strVal val="#ppt_y-.1"/>
                                          </p:val>
                                        </p:tav>
                                        <p:tav tm="100000">
                                          <p:val>
                                            <p:strVal val="#ppt_y"/>
                                          </p:val>
                                        </p:tav>
                                      </p:tavLst>
                                    </p:anim>
                                  </p:childTnLst>
                                </p:cTn>
                              </p:par>
                            </p:childTnLst>
                          </p:cTn>
                        </p:par>
                        <p:par>
                          <p:cTn id="102" fill="hold">
                            <p:stCondLst>
                              <p:cond delay="1000"/>
                            </p:stCondLst>
                            <p:childTnLst>
                              <p:par>
                                <p:cTn id="103" presetID="47" presetClass="entr" presetSubtype="0" fill="hold" nodeType="afterEffect">
                                  <p:stCondLst>
                                    <p:cond delay="0"/>
                                  </p:stCondLst>
                                  <p:childTnLst>
                                    <p:set>
                                      <p:cBhvr>
                                        <p:cTn id="104" dur="1" fill="hold">
                                          <p:stCondLst>
                                            <p:cond delay="0"/>
                                          </p:stCondLst>
                                        </p:cTn>
                                        <p:tgtEl>
                                          <p:spTgt spid="30"/>
                                        </p:tgtEl>
                                        <p:attrNameLst>
                                          <p:attrName>style.visibility</p:attrName>
                                        </p:attrNameLst>
                                      </p:cBhvr>
                                      <p:to>
                                        <p:strVal val="visible"/>
                                      </p:to>
                                    </p:set>
                                    <p:animEffect transition="in" filter="fade">
                                      <p:cBhvr>
                                        <p:cTn id="105" dur="500"/>
                                        <p:tgtEl>
                                          <p:spTgt spid="30"/>
                                        </p:tgtEl>
                                      </p:cBhvr>
                                    </p:animEffect>
                                    <p:anim calcmode="lin" valueType="num">
                                      <p:cBhvr>
                                        <p:cTn id="106" dur="500" fill="hold"/>
                                        <p:tgtEl>
                                          <p:spTgt spid="30"/>
                                        </p:tgtEl>
                                        <p:attrNameLst>
                                          <p:attrName>ppt_x</p:attrName>
                                        </p:attrNameLst>
                                      </p:cBhvr>
                                      <p:tavLst>
                                        <p:tav tm="0">
                                          <p:val>
                                            <p:strVal val="#ppt_x"/>
                                          </p:val>
                                        </p:tav>
                                        <p:tav tm="100000">
                                          <p:val>
                                            <p:strVal val="#ppt_x"/>
                                          </p:val>
                                        </p:tav>
                                      </p:tavLst>
                                    </p:anim>
                                    <p:anim calcmode="lin" valueType="num">
                                      <p:cBhvr>
                                        <p:cTn id="107" dur="500" fill="hold"/>
                                        <p:tgtEl>
                                          <p:spTgt spid="30"/>
                                        </p:tgtEl>
                                        <p:attrNameLst>
                                          <p:attrName>ppt_y</p:attrName>
                                        </p:attrNameLst>
                                      </p:cBhvr>
                                      <p:tavLst>
                                        <p:tav tm="0">
                                          <p:val>
                                            <p:strVal val="#ppt_y-.1"/>
                                          </p:val>
                                        </p:tav>
                                        <p:tav tm="100000">
                                          <p:val>
                                            <p:strVal val="#ppt_y"/>
                                          </p:val>
                                        </p:tav>
                                      </p:tavLst>
                                    </p:anim>
                                  </p:childTnLst>
                                </p:cTn>
                              </p:par>
                            </p:childTnLst>
                          </p:cTn>
                        </p:par>
                        <p:par>
                          <p:cTn id="108" fill="hold">
                            <p:stCondLst>
                              <p:cond delay="1500"/>
                            </p:stCondLst>
                            <p:childTnLst>
                              <p:par>
                                <p:cTn id="109" presetID="47" presetClass="entr" presetSubtype="0" fill="hold" nodeType="afterEffect">
                                  <p:stCondLst>
                                    <p:cond delay="0"/>
                                  </p:stCondLst>
                                  <p:childTnLst>
                                    <p:set>
                                      <p:cBhvr>
                                        <p:cTn id="110" dur="1" fill="hold">
                                          <p:stCondLst>
                                            <p:cond delay="0"/>
                                          </p:stCondLst>
                                        </p:cTn>
                                        <p:tgtEl>
                                          <p:spTgt spid="29"/>
                                        </p:tgtEl>
                                        <p:attrNameLst>
                                          <p:attrName>style.visibility</p:attrName>
                                        </p:attrNameLst>
                                      </p:cBhvr>
                                      <p:to>
                                        <p:strVal val="visible"/>
                                      </p:to>
                                    </p:set>
                                    <p:animEffect transition="in" filter="fade">
                                      <p:cBhvr>
                                        <p:cTn id="111" dur="500"/>
                                        <p:tgtEl>
                                          <p:spTgt spid="29"/>
                                        </p:tgtEl>
                                      </p:cBhvr>
                                    </p:animEffect>
                                    <p:anim calcmode="lin" valueType="num">
                                      <p:cBhvr>
                                        <p:cTn id="112" dur="500" fill="hold"/>
                                        <p:tgtEl>
                                          <p:spTgt spid="29"/>
                                        </p:tgtEl>
                                        <p:attrNameLst>
                                          <p:attrName>ppt_x</p:attrName>
                                        </p:attrNameLst>
                                      </p:cBhvr>
                                      <p:tavLst>
                                        <p:tav tm="0">
                                          <p:val>
                                            <p:strVal val="#ppt_x"/>
                                          </p:val>
                                        </p:tav>
                                        <p:tav tm="100000">
                                          <p:val>
                                            <p:strVal val="#ppt_x"/>
                                          </p:val>
                                        </p:tav>
                                      </p:tavLst>
                                    </p:anim>
                                    <p:anim calcmode="lin" valueType="num">
                                      <p:cBhvr>
                                        <p:cTn id="113" dur="500" fill="hold"/>
                                        <p:tgtEl>
                                          <p:spTgt spid="29"/>
                                        </p:tgtEl>
                                        <p:attrNameLst>
                                          <p:attrName>ppt_y</p:attrName>
                                        </p:attrNameLst>
                                      </p:cBhvr>
                                      <p:tavLst>
                                        <p:tav tm="0">
                                          <p:val>
                                            <p:strVal val="#ppt_y-.1"/>
                                          </p:val>
                                        </p:tav>
                                        <p:tav tm="100000">
                                          <p:val>
                                            <p:strVal val="#ppt_y"/>
                                          </p:val>
                                        </p:tav>
                                      </p:tavLst>
                                    </p:anim>
                                  </p:childTnLst>
                                </p:cTn>
                              </p:par>
                            </p:childTnLst>
                          </p:cTn>
                        </p:par>
                        <p:par>
                          <p:cTn id="114" fill="hold">
                            <p:stCondLst>
                              <p:cond delay="2000"/>
                            </p:stCondLst>
                            <p:childTnLst>
                              <p:par>
                                <p:cTn id="115" presetID="47" presetClass="entr" presetSubtype="0" fill="hold" nodeType="after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fade">
                                      <p:cBhvr>
                                        <p:cTn id="117" dur="500"/>
                                        <p:tgtEl>
                                          <p:spTgt spid="10"/>
                                        </p:tgtEl>
                                      </p:cBhvr>
                                    </p:animEffect>
                                    <p:anim calcmode="lin" valueType="num">
                                      <p:cBhvr>
                                        <p:cTn id="118" dur="500" fill="hold"/>
                                        <p:tgtEl>
                                          <p:spTgt spid="10"/>
                                        </p:tgtEl>
                                        <p:attrNameLst>
                                          <p:attrName>ppt_x</p:attrName>
                                        </p:attrNameLst>
                                      </p:cBhvr>
                                      <p:tavLst>
                                        <p:tav tm="0">
                                          <p:val>
                                            <p:strVal val="#ppt_x"/>
                                          </p:val>
                                        </p:tav>
                                        <p:tav tm="100000">
                                          <p:val>
                                            <p:strVal val="#ppt_x"/>
                                          </p:val>
                                        </p:tav>
                                      </p:tavLst>
                                    </p:anim>
                                    <p:anim calcmode="lin" valueType="num">
                                      <p:cBhvr>
                                        <p:cTn id="119" dur="5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53" presetClass="entr" presetSubtype="16" fill="hold" grpId="0" nodeType="clickEffect">
                                  <p:stCondLst>
                                    <p:cond delay="0"/>
                                  </p:stCondLst>
                                  <p:childTnLst>
                                    <p:set>
                                      <p:cBhvr>
                                        <p:cTn id="123" dur="1" fill="hold">
                                          <p:stCondLst>
                                            <p:cond delay="0"/>
                                          </p:stCondLst>
                                        </p:cTn>
                                        <p:tgtEl>
                                          <p:spTgt spid="73"/>
                                        </p:tgtEl>
                                        <p:attrNameLst>
                                          <p:attrName>style.visibility</p:attrName>
                                        </p:attrNameLst>
                                      </p:cBhvr>
                                      <p:to>
                                        <p:strVal val="visible"/>
                                      </p:to>
                                    </p:set>
                                    <p:anim calcmode="lin" valueType="num">
                                      <p:cBhvr>
                                        <p:cTn id="124" dur="500" fill="hold"/>
                                        <p:tgtEl>
                                          <p:spTgt spid="73"/>
                                        </p:tgtEl>
                                        <p:attrNameLst>
                                          <p:attrName>ppt_w</p:attrName>
                                        </p:attrNameLst>
                                      </p:cBhvr>
                                      <p:tavLst>
                                        <p:tav tm="0">
                                          <p:val>
                                            <p:fltVal val="0"/>
                                          </p:val>
                                        </p:tav>
                                        <p:tav tm="100000">
                                          <p:val>
                                            <p:strVal val="#ppt_w"/>
                                          </p:val>
                                        </p:tav>
                                      </p:tavLst>
                                    </p:anim>
                                    <p:anim calcmode="lin" valueType="num">
                                      <p:cBhvr>
                                        <p:cTn id="125" dur="500" fill="hold"/>
                                        <p:tgtEl>
                                          <p:spTgt spid="73"/>
                                        </p:tgtEl>
                                        <p:attrNameLst>
                                          <p:attrName>ppt_h</p:attrName>
                                        </p:attrNameLst>
                                      </p:cBhvr>
                                      <p:tavLst>
                                        <p:tav tm="0">
                                          <p:val>
                                            <p:fltVal val="0"/>
                                          </p:val>
                                        </p:tav>
                                        <p:tav tm="100000">
                                          <p:val>
                                            <p:strVal val="#ppt_h"/>
                                          </p:val>
                                        </p:tav>
                                      </p:tavLst>
                                    </p:anim>
                                    <p:animEffect transition="in" filter="fade">
                                      <p:cBhvr>
                                        <p:cTn id="126" dur="500"/>
                                        <p:tgtEl>
                                          <p:spTgt spid="73"/>
                                        </p:tgtEl>
                                      </p:cBhvr>
                                    </p:animEffect>
                                  </p:childTnLst>
                                </p:cTn>
                              </p:par>
                            </p:childTnLst>
                          </p:cTn>
                        </p:par>
                        <p:par>
                          <p:cTn id="127" fill="hold">
                            <p:stCondLst>
                              <p:cond delay="500"/>
                            </p:stCondLst>
                            <p:childTnLst>
                              <p:par>
                                <p:cTn id="128" presetID="53" presetClass="entr" presetSubtype="16" fill="hold" grpId="0" nodeType="afterEffect">
                                  <p:stCondLst>
                                    <p:cond delay="0"/>
                                  </p:stCondLst>
                                  <p:childTnLst>
                                    <p:set>
                                      <p:cBhvr>
                                        <p:cTn id="129" dur="1" fill="hold">
                                          <p:stCondLst>
                                            <p:cond delay="0"/>
                                          </p:stCondLst>
                                        </p:cTn>
                                        <p:tgtEl>
                                          <p:spTgt spid="74"/>
                                        </p:tgtEl>
                                        <p:attrNameLst>
                                          <p:attrName>style.visibility</p:attrName>
                                        </p:attrNameLst>
                                      </p:cBhvr>
                                      <p:to>
                                        <p:strVal val="visible"/>
                                      </p:to>
                                    </p:set>
                                    <p:anim calcmode="lin" valueType="num">
                                      <p:cBhvr>
                                        <p:cTn id="130" dur="500" fill="hold"/>
                                        <p:tgtEl>
                                          <p:spTgt spid="74"/>
                                        </p:tgtEl>
                                        <p:attrNameLst>
                                          <p:attrName>ppt_w</p:attrName>
                                        </p:attrNameLst>
                                      </p:cBhvr>
                                      <p:tavLst>
                                        <p:tav tm="0">
                                          <p:val>
                                            <p:fltVal val="0"/>
                                          </p:val>
                                        </p:tav>
                                        <p:tav tm="100000">
                                          <p:val>
                                            <p:strVal val="#ppt_w"/>
                                          </p:val>
                                        </p:tav>
                                      </p:tavLst>
                                    </p:anim>
                                    <p:anim calcmode="lin" valueType="num">
                                      <p:cBhvr>
                                        <p:cTn id="131" dur="500" fill="hold"/>
                                        <p:tgtEl>
                                          <p:spTgt spid="74"/>
                                        </p:tgtEl>
                                        <p:attrNameLst>
                                          <p:attrName>ppt_h</p:attrName>
                                        </p:attrNameLst>
                                      </p:cBhvr>
                                      <p:tavLst>
                                        <p:tav tm="0">
                                          <p:val>
                                            <p:fltVal val="0"/>
                                          </p:val>
                                        </p:tav>
                                        <p:tav tm="100000">
                                          <p:val>
                                            <p:strVal val="#ppt_h"/>
                                          </p:val>
                                        </p:tav>
                                      </p:tavLst>
                                    </p:anim>
                                    <p:animEffect transition="in" filter="fade">
                                      <p:cBhvr>
                                        <p:cTn id="132" dur="500"/>
                                        <p:tgtEl>
                                          <p:spTgt spid="74"/>
                                        </p:tgtEl>
                                      </p:cBhvr>
                                    </p:animEffect>
                                  </p:childTnLst>
                                </p:cTn>
                              </p:par>
                            </p:childTnLst>
                          </p:cTn>
                        </p:par>
                        <p:par>
                          <p:cTn id="133" fill="hold">
                            <p:stCondLst>
                              <p:cond delay="1000"/>
                            </p:stCondLst>
                            <p:childTnLst>
                              <p:par>
                                <p:cTn id="134" presetID="53" presetClass="entr" presetSubtype="16" fill="hold" grpId="0" nodeType="afterEffect">
                                  <p:stCondLst>
                                    <p:cond delay="0"/>
                                  </p:stCondLst>
                                  <p:childTnLst>
                                    <p:set>
                                      <p:cBhvr>
                                        <p:cTn id="135" dur="1" fill="hold">
                                          <p:stCondLst>
                                            <p:cond delay="0"/>
                                          </p:stCondLst>
                                        </p:cTn>
                                        <p:tgtEl>
                                          <p:spTgt spid="75"/>
                                        </p:tgtEl>
                                        <p:attrNameLst>
                                          <p:attrName>style.visibility</p:attrName>
                                        </p:attrNameLst>
                                      </p:cBhvr>
                                      <p:to>
                                        <p:strVal val="visible"/>
                                      </p:to>
                                    </p:set>
                                    <p:anim calcmode="lin" valueType="num">
                                      <p:cBhvr>
                                        <p:cTn id="136" dur="500" fill="hold"/>
                                        <p:tgtEl>
                                          <p:spTgt spid="75"/>
                                        </p:tgtEl>
                                        <p:attrNameLst>
                                          <p:attrName>ppt_w</p:attrName>
                                        </p:attrNameLst>
                                      </p:cBhvr>
                                      <p:tavLst>
                                        <p:tav tm="0">
                                          <p:val>
                                            <p:fltVal val="0"/>
                                          </p:val>
                                        </p:tav>
                                        <p:tav tm="100000">
                                          <p:val>
                                            <p:strVal val="#ppt_w"/>
                                          </p:val>
                                        </p:tav>
                                      </p:tavLst>
                                    </p:anim>
                                    <p:anim calcmode="lin" valueType="num">
                                      <p:cBhvr>
                                        <p:cTn id="137" dur="500" fill="hold"/>
                                        <p:tgtEl>
                                          <p:spTgt spid="75"/>
                                        </p:tgtEl>
                                        <p:attrNameLst>
                                          <p:attrName>ppt_h</p:attrName>
                                        </p:attrNameLst>
                                      </p:cBhvr>
                                      <p:tavLst>
                                        <p:tav tm="0">
                                          <p:val>
                                            <p:fltVal val="0"/>
                                          </p:val>
                                        </p:tav>
                                        <p:tav tm="100000">
                                          <p:val>
                                            <p:strVal val="#ppt_h"/>
                                          </p:val>
                                        </p:tav>
                                      </p:tavLst>
                                    </p:anim>
                                    <p:animEffect transition="in" filter="fade">
                                      <p:cBhvr>
                                        <p:cTn id="138" dur="500"/>
                                        <p:tgtEl>
                                          <p:spTgt spid="75"/>
                                        </p:tgtEl>
                                      </p:cBhvr>
                                    </p:animEffect>
                                  </p:childTnLst>
                                </p:cTn>
                              </p:par>
                            </p:childTnLst>
                          </p:cTn>
                        </p:par>
                        <p:par>
                          <p:cTn id="139" fill="hold">
                            <p:stCondLst>
                              <p:cond delay="1500"/>
                            </p:stCondLst>
                            <p:childTnLst>
                              <p:par>
                                <p:cTn id="140" presetID="53" presetClass="entr" presetSubtype="16" fill="hold" grpId="0" nodeType="afterEffect">
                                  <p:stCondLst>
                                    <p:cond delay="0"/>
                                  </p:stCondLst>
                                  <p:childTnLst>
                                    <p:set>
                                      <p:cBhvr>
                                        <p:cTn id="141" dur="1" fill="hold">
                                          <p:stCondLst>
                                            <p:cond delay="0"/>
                                          </p:stCondLst>
                                        </p:cTn>
                                        <p:tgtEl>
                                          <p:spTgt spid="76"/>
                                        </p:tgtEl>
                                        <p:attrNameLst>
                                          <p:attrName>style.visibility</p:attrName>
                                        </p:attrNameLst>
                                      </p:cBhvr>
                                      <p:to>
                                        <p:strVal val="visible"/>
                                      </p:to>
                                    </p:set>
                                    <p:anim calcmode="lin" valueType="num">
                                      <p:cBhvr>
                                        <p:cTn id="142" dur="500" fill="hold"/>
                                        <p:tgtEl>
                                          <p:spTgt spid="76"/>
                                        </p:tgtEl>
                                        <p:attrNameLst>
                                          <p:attrName>ppt_w</p:attrName>
                                        </p:attrNameLst>
                                      </p:cBhvr>
                                      <p:tavLst>
                                        <p:tav tm="0">
                                          <p:val>
                                            <p:fltVal val="0"/>
                                          </p:val>
                                        </p:tav>
                                        <p:tav tm="100000">
                                          <p:val>
                                            <p:strVal val="#ppt_w"/>
                                          </p:val>
                                        </p:tav>
                                      </p:tavLst>
                                    </p:anim>
                                    <p:anim calcmode="lin" valueType="num">
                                      <p:cBhvr>
                                        <p:cTn id="143" dur="500" fill="hold"/>
                                        <p:tgtEl>
                                          <p:spTgt spid="76"/>
                                        </p:tgtEl>
                                        <p:attrNameLst>
                                          <p:attrName>ppt_h</p:attrName>
                                        </p:attrNameLst>
                                      </p:cBhvr>
                                      <p:tavLst>
                                        <p:tav tm="0">
                                          <p:val>
                                            <p:fltVal val="0"/>
                                          </p:val>
                                        </p:tav>
                                        <p:tav tm="100000">
                                          <p:val>
                                            <p:strVal val="#ppt_h"/>
                                          </p:val>
                                        </p:tav>
                                      </p:tavLst>
                                    </p:anim>
                                    <p:animEffect transition="in" filter="fade">
                                      <p:cBhvr>
                                        <p:cTn id="144" dur="500"/>
                                        <p:tgtEl>
                                          <p:spTgt spid="76"/>
                                        </p:tgtEl>
                                      </p:cBhvr>
                                    </p:animEffect>
                                  </p:childTnLst>
                                </p:cTn>
                              </p:par>
                            </p:childTnLst>
                          </p:cTn>
                        </p:par>
                      </p:childTnLst>
                    </p:cTn>
                  </p:par>
                  <p:par>
                    <p:cTn id="145" fill="hold">
                      <p:stCondLst>
                        <p:cond delay="indefinite"/>
                      </p:stCondLst>
                      <p:childTnLst>
                        <p:par>
                          <p:cTn id="146" fill="hold">
                            <p:stCondLst>
                              <p:cond delay="0"/>
                            </p:stCondLst>
                            <p:childTnLst>
                              <p:par>
                                <p:cTn id="147" presetID="53" presetClass="entr" presetSubtype="16" fill="hold" nodeType="clickEffect">
                                  <p:stCondLst>
                                    <p:cond delay="0"/>
                                  </p:stCondLst>
                                  <p:childTnLst>
                                    <p:set>
                                      <p:cBhvr>
                                        <p:cTn id="148" dur="1" fill="hold">
                                          <p:stCondLst>
                                            <p:cond delay="0"/>
                                          </p:stCondLst>
                                        </p:cTn>
                                        <p:tgtEl>
                                          <p:spTgt spid="9"/>
                                        </p:tgtEl>
                                        <p:attrNameLst>
                                          <p:attrName>style.visibility</p:attrName>
                                        </p:attrNameLst>
                                      </p:cBhvr>
                                      <p:to>
                                        <p:strVal val="visible"/>
                                      </p:to>
                                    </p:set>
                                    <p:anim calcmode="lin" valueType="num">
                                      <p:cBhvr>
                                        <p:cTn id="149" dur="500" fill="hold"/>
                                        <p:tgtEl>
                                          <p:spTgt spid="9"/>
                                        </p:tgtEl>
                                        <p:attrNameLst>
                                          <p:attrName>ppt_w</p:attrName>
                                        </p:attrNameLst>
                                      </p:cBhvr>
                                      <p:tavLst>
                                        <p:tav tm="0">
                                          <p:val>
                                            <p:fltVal val="0"/>
                                          </p:val>
                                        </p:tav>
                                        <p:tav tm="100000">
                                          <p:val>
                                            <p:strVal val="#ppt_w"/>
                                          </p:val>
                                        </p:tav>
                                      </p:tavLst>
                                    </p:anim>
                                    <p:anim calcmode="lin" valueType="num">
                                      <p:cBhvr>
                                        <p:cTn id="150" dur="500" fill="hold"/>
                                        <p:tgtEl>
                                          <p:spTgt spid="9"/>
                                        </p:tgtEl>
                                        <p:attrNameLst>
                                          <p:attrName>ppt_h</p:attrName>
                                        </p:attrNameLst>
                                      </p:cBhvr>
                                      <p:tavLst>
                                        <p:tav tm="0">
                                          <p:val>
                                            <p:fltVal val="0"/>
                                          </p:val>
                                        </p:tav>
                                        <p:tav tm="100000">
                                          <p:val>
                                            <p:strVal val="#ppt_h"/>
                                          </p:val>
                                        </p:tav>
                                      </p:tavLst>
                                    </p:anim>
                                    <p:animEffect transition="in" filter="fade">
                                      <p:cBhvr>
                                        <p:cTn id="15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8" grpId="0" animBg="1"/>
      <p:bldP spid="69" grpId="0" animBg="1"/>
      <p:bldP spid="70" grpId="0" animBg="1"/>
      <p:bldP spid="71" grpId="0" animBg="1"/>
      <p:bldP spid="72" grpId="0" animBg="1"/>
      <p:bldP spid="73" grpId="0" animBg="1"/>
      <p:bldP spid="74" grpId="0" animBg="1"/>
      <p:bldP spid="75" grpId="0" animBg="1"/>
      <p:bldP spid="7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Tree>
    <p:extLst>
      <p:ext uri="{BB962C8B-B14F-4D97-AF65-F5344CB8AC3E}">
        <p14:creationId xmlns:p14="http://schemas.microsoft.com/office/powerpoint/2010/main" val="36125919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anim calcmode="lin" valueType="num">
                                      <p:cBhvr>
                                        <p:cTn id="14" dur="500" fill="hold"/>
                                        <p:tgtEl>
                                          <p:spTgt spid="39"/>
                                        </p:tgtEl>
                                        <p:attrNameLst>
                                          <p:attrName>ppt_x</p:attrName>
                                        </p:attrNameLst>
                                      </p:cBhvr>
                                      <p:tavLst>
                                        <p:tav tm="0">
                                          <p:val>
                                            <p:strVal val="#ppt_x"/>
                                          </p:val>
                                        </p:tav>
                                        <p:tav tm="100000">
                                          <p:val>
                                            <p:strVal val="#ppt_x"/>
                                          </p:val>
                                        </p:tav>
                                      </p:tavLst>
                                    </p:anim>
                                    <p:anim calcmode="lin" valueType="num">
                                      <p:cBhvr>
                                        <p:cTn id="15" dur="500" fill="hold"/>
                                        <p:tgtEl>
                                          <p:spTgt spid="39"/>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anim calcmode="lin" valueType="num">
                                      <p:cBhvr>
                                        <p:cTn id="20" dur="500" fill="hold"/>
                                        <p:tgtEl>
                                          <p:spTgt spid="38"/>
                                        </p:tgtEl>
                                        <p:attrNameLst>
                                          <p:attrName>ppt_x</p:attrName>
                                        </p:attrNameLst>
                                      </p:cBhvr>
                                      <p:tavLst>
                                        <p:tav tm="0">
                                          <p:val>
                                            <p:strVal val="#ppt_x"/>
                                          </p:val>
                                        </p:tav>
                                        <p:tav tm="100000">
                                          <p:val>
                                            <p:strVal val="#ppt_x"/>
                                          </p:val>
                                        </p:tav>
                                      </p:tavLst>
                                    </p:anim>
                                    <p:anim calcmode="lin" valueType="num">
                                      <p:cBhvr>
                                        <p:cTn id="21" dur="500" fill="hold"/>
                                        <p:tgtEl>
                                          <p:spTgt spid="38"/>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7" presetClass="entr" presetSubtype="0"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anim calcmode="lin" valueType="num">
                                      <p:cBhvr>
                                        <p:cTn id="26" dur="500" fill="hold"/>
                                        <p:tgtEl>
                                          <p:spTgt spid="34"/>
                                        </p:tgtEl>
                                        <p:attrNameLst>
                                          <p:attrName>ppt_x</p:attrName>
                                        </p:attrNameLst>
                                      </p:cBhvr>
                                      <p:tavLst>
                                        <p:tav tm="0">
                                          <p:val>
                                            <p:strVal val="#ppt_x"/>
                                          </p:val>
                                        </p:tav>
                                        <p:tav tm="100000">
                                          <p:val>
                                            <p:strVal val="#ppt_x"/>
                                          </p:val>
                                        </p:tav>
                                      </p:tavLst>
                                    </p:anim>
                                    <p:anim calcmode="lin" valueType="num">
                                      <p:cBhvr>
                                        <p:cTn id="27" dur="500" fill="hold"/>
                                        <p:tgtEl>
                                          <p:spTgt spid="34"/>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7" presetClass="entr" presetSubtype="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anim calcmode="lin" valueType="num">
                                      <p:cBhvr>
                                        <p:cTn id="32" dur="500" fill="hold"/>
                                        <p:tgtEl>
                                          <p:spTgt spid="33"/>
                                        </p:tgtEl>
                                        <p:attrNameLst>
                                          <p:attrName>ppt_x</p:attrName>
                                        </p:attrNameLst>
                                      </p:cBhvr>
                                      <p:tavLst>
                                        <p:tav tm="0">
                                          <p:val>
                                            <p:strVal val="#ppt_x"/>
                                          </p:val>
                                        </p:tav>
                                        <p:tav tm="100000">
                                          <p:val>
                                            <p:strVal val="#ppt_x"/>
                                          </p:val>
                                        </p:tav>
                                      </p:tavLst>
                                    </p:anim>
                                    <p:anim calcmode="lin" valueType="num">
                                      <p:cBhvr>
                                        <p:cTn id="33" dur="500" fill="hold"/>
                                        <p:tgtEl>
                                          <p:spTgt spid="33"/>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7" presetClass="entr" presetSubtype="0"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anim calcmode="lin" valueType="num">
                                      <p:cBhvr>
                                        <p:cTn id="38" dur="500" fill="hold"/>
                                        <p:tgtEl>
                                          <p:spTgt spid="32"/>
                                        </p:tgtEl>
                                        <p:attrNameLst>
                                          <p:attrName>ppt_x</p:attrName>
                                        </p:attrNameLst>
                                      </p:cBhvr>
                                      <p:tavLst>
                                        <p:tav tm="0">
                                          <p:val>
                                            <p:strVal val="#ppt_x"/>
                                          </p:val>
                                        </p:tav>
                                        <p:tav tm="100000">
                                          <p:val>
                                            <p:strVal val="#ppt_x"/>
                                          </p:val>
                                        </p:tav>
                                      </p:tavLst>
                                    </p:anim>
                                    <p:anim calcmode="lin" valueType="num">
                                      <p:cBhvr>
                                        <p:cTn id="39" dur="500" fill="hold"/>
                                        <p:tgtEl>
                                          <p:spTgt spid="32"/>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7" presetClass="entr" presetSubtype="0"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anim calcmode="lin" valueType="num">
                                      <p:cBhvr>
                                        <p:cTn id="44" dur="500" fill="hold"/>
                                        <p:tgtEl>
                                          <p:spTgt spid="7"/>
                                        </p:tgtEl>
                                        <p:attrNameLst>
                                          <p:attrName>ppt_x</p:attrName>
                                        </p:attrNameLst>
                                      </p:cBhvr>
                                      <p:tavLst>
                                        <p:tav tm="0">
                                          <p:val>
                                            <p:strVal val="#ppt_x"/>
                                          </p:val>
                                        </p:tav>
                                        <p:tav tm="100000">
                                          <p:val>
                                            <p:strVal val="#ppt_x"/>
                                          </p:val>
                                        </p:tav>
                                      </p:tavLst>
                                    </p:anim>
                                    <p:anim calcmode="lin" valueType="num">
                                      <p:cBhvr>
                                        <p:cTn id="45"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79" name="!!box">
            <a:extLst>
              <a:ext uri="{FF2B5EF4-FFF2-40B4-BE49-F238E27FC236}">
                <a16:creationId xmlns:a16="http://schemas.microsoft.com/office/drawing/2014/main" id="{2D1CEC28-7568-4DA0-8787-EFC9061CC6F1}"/>
              </a:ext>
            </a:extLst>
          </p:cNvPr>
          <p:cNvSpPr/>
          <p:nvPr/>
        </p:nvSpPr>
        <p:spPr bwMode="auto">
          <a:xfrm>
            <a:off x="2438400" y="1512332"/>
            <a:ext cx="392865"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6624495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68" name="!!box">
            <a:extLst>
              <a:ext uri="{FF2B5EF4-FFF2-40B4-BE49-F238E27FC236}">
                <a16:creationId xmlns:a16="http://schemas.microsoft.com/office/drawing/2014/main" id="{834EEE40-99B1-419F-8C9F-7FAF3F71DC8E}"/>
              </a:ext>
            </a:extLst>
          </p:cNvPr>
          <p:cNvSpPr/>
          <p:nvPr/>
        </p:nvSpPr>
        <p:spPr bwMode="auto">
          <a:xfrm>
            <a:off x="2530548" y="2133600"/>
            <a:ext cx="311667"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4518033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69" name="!!box">
            <a:extLst>
              <a:ext uri="{FF2B5EF4-FFF2-40B4-BE49-F238E27FC236}">
                <a16:creationId xmlns:a16="http://schemas.microsoft.com/office/drawing/2014/main" id="{E5413D62-870F-4228-9FFE-3B174D8AEF81}"/>
              </a:ext>
            </a:extLst>
          </p:cNvPr>
          <p:cNvSpPr/>
          <p:nvPr/>
        </p:nvSpPr>
        <p:spPr bwMode="auto">
          <a:xfrm>
            <a:off x="2225041" y="2743200"/>
            <a:ext cx="606426"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0334203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70" name="!!box">
            <a:extLst>
              <a:ext uri="{FF2B5EF4-FFF2-40B4-BE49-F238E27FC236}">
                <a16:creationId xmlns:a16="http://schemas.microsoft.com/office/drawing/2014/main" id="{E5807F85-277A-4732-832A-1E4F76586D70}"/>
              </a:ext>
            </a:extLst>
          </p:cNvPr>
          <p:cNvSpPr/>
          <p:nvPr/>
        </p:nvSpPr>
        <p:spPr bwMode="auto">
          <a:xfrm>
            <a:off x="2353621" y="3352800"/>
            <a:ext cx="488594"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2851563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71" name="!!box">
            <a:extLst>
              <a:ext uri="{FF2B5EF4-FFF2-40B4-BE49-F238E27FC236}">
                <a16:creationId xmlns:a16="http://schemas.microsoft.com/office/drawing/2014/main" id="{ED52E92C-40FA-4CA4-B69A-5F667B616E65}"/>
              </a:ext>
            </a:extLst>
          </p:cNvPr>
          <p:cNvSpPr/>
          <p:nvPr/>
        </p:nvSpPr>
        <p:spPr bwMode="auto">
          <a:xfrm>
            <a:off x="1828800" y="3964229"/>
            <a:ext cx="1005865"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2430890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72" name="!!box">
            <a:extLst>
              <a:ext uri="{FF2B5EF4-FFF2-40B4-BE49-F238E27FC236}">
                <a16:creationId xmlns:a16="http://schemas.microsoft.com/office/drawing/2014/main" id="{E87494FA-1413-4D7C-B346-A542A7CD32A9}"/>
              </a:ext>
            </a:extLst>
          </p:cNvPr>
          <p:cNvSpPr/>
          <p:nvPr/>
        </p:nvSpPr>
        <p:spPr bwMode="auto">
          <a:xfrm>
            <a:off x="2606065" y="5186580"/>
            <a:ext cx="228600"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9469923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grpSp>
        <p:nvGrpSpPr>
          <p:cNvPr id="78" name="!!box">
            <a:extLst>
              <a:ext uri="{FF2B5EF4-FFF2-40B4-BE49-F238E27FC236}">
                <a16:creationId xmlns:a16="http://schemas.microsoft.com/office/drawing/2014/main" id="{3C5EC24C-E660-404D-913F-B3E7EDCBA03E}"/>
              </a:ext>
            </a:extLst>
          </p:cNvPr>
          <p:cNvGrpSpPr/>
          <p:nvPr/>
        </p:nvGrpSpPr>
        <p:grpSpPr>
          <a:xfrm>
            <a:off x="3048001" y="1837509"/>
            <a:ext cx="533399" cy="3657600"/>
            <a:chOff x="3048000" y="1828800"/>
            <a:chExt cx="533399" cy="3657600"/>
          </a:xfrm>
        </p:grpSpPr>
        <p:sp>
          <p:nvSpPr>
            <p:cNvPr id="79" name="Right Bracket 78">
              <a:extLst>
                <a:ext uri="{FF2B5EF4-FFF2-40B4-BE49-F238E27FC236}">
                  <a16:creationId xmlns:a16="http://schemas.microsoft.com/office/drawing/2014/main" id="{CCEAB2AF-732E-42F6-907C-74C2A70C401B}"/>
                </a:ext>
              </a:extLst>
            </p:cNvPr>
            <p:cNvSpPr/>
            <p:nvPr/>
          </p:nvSpPr>
          <p:spPr bwMode="auto">
            <a:xfrm>
              <a:off x="3048000" y="1828800"/>
              <a:ext cx="228600" cy="365760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80" name="TextBox 79">
              <a:extLst>
                <a:ext uri="{FF2B5EF4-FFF2-40B4-BE49-F238E27FC236}">
                  <a16:creationId xmlns:a16="http://schemas.microsoft.com/office/drawing/2014/main" id="{8C1AD1C4-41D8-4A4D-9202-27A32DE309DC}"/>
                </a:ext>
              </a:extLst>
            </p:cNvPr>
            <p:cNvSpPr txBox="1"/>
            <p:nvPr/>
          </p:nvSpPr>
          <p:spPr>
            <a:xfrm rot="16200000">
              <a:off x="1617017" y="3516183"/>
              <a:ext cx="3651766" cy="276999"/>
            </a:xfrm>
            <a:prstGeom prst="rect">
              <a:avLst/>
            </a:prstGeom>
            <a:noFill/>
          </p:spPr>
          <p:txBody>
            <a:bodyPr wrap="square" rtlCol="0">
              <a:spAutoFit/>
            </a:bodyPr>
            <a:lstStyle/>
            <a:p>
              <a:pPr algn="ctr"/>
              <a:r>
                <a:rPr lang="en-US" sz="1200" b="1" dirty="0">
                  <a:latin typeface="Avenir LT Std 45 Book" panose="020B0502020203020204" pitchFamily="34" charset="0"/>
                </a:rPr>
                <a:t>UNSPENT BUDGET DOLLARS</a:t>
              </a:r>
            </a:p>
          </p:txBody>
        </p:sp>
      </p:grpSp>
      <p:grpSp>
        <p:nvGrpSpPr>
          <p:cNvPr id="81" name="Group 80">
            <a:extLst>
              <a:ext uri="{FF2B5EF4-FFF2-40B4-BE49-F238E27FC236}">
                <a16:creationId xmlns:a16="http://schemas.microsoft.com/office/drawing/2014/main" id="{79740585-ECF0-4D0A-AEE2-C7A533086E89}"/>
              </a:ext>
            </a:extLst>
          </p:cNvPr>
          <p:cNvGrpSpPr/>
          <p:nvPr/>
        </p:nvGrpSpPr>
        <p:grpSpPr>
          <a:xfrm>
            <a:off x="6384851" y="2261545"/>
            <a:ext cx="1510589" cy="453542"/>
            <a:chOff x="6384851" y="2261545"/>
            <a:chExt cx="1510589" cy="453542"/>
          </a:xfrm>
        </p:grpSpPr>
        <p:grpSp>
          <p:nvGrpSpPr>
            <p:cNvPr id="82" name="Group 81">
              <a:extLst>
                <a:ext uri="{FF2B5EF4-FFF2-40B4-BE49-F238E27FC236}">
                  <a16:creationId xmlns:a16="http://schemas.microsoft.com/office/drawing/2014/main" id="{FC327711-BB87-4BD0-A832-4692A128E129}"/>
                </a:ext>
              </a:extLst>
            </p:cNvPr>
            <p:cNvGrpSpPr>
              <a:grpSpLocks noChangeAspect="1"/>
            </p:cNvGrpSpPr>
            <p:nvPr/>
          </p:nvGrpSpPr>
          <p:grpSpPr>
            <a:xfrm rot="16200000">
              <a:off x="6913375" y="1733021"/>
              <a:ext cx="453542" cy="1510589"/>
              <a:chOff x="5273040" y="7101408"/>
              <a:chExt cx="1645920" cy="3776472"/>
            </a:xfrm>
          </p:grpSpPr>
          <p:sp>
            <p:nvSpPr>
              <p:cNvPr id="84" name="Rectangle 83">
                <a:extLst>
                  <a:ext uri="{FF2B5EF4-FFF2-40B4-BE49-F238E27FC236}">
                    <a16:creationId xmlns:a16="http://schemas.microsoft.com/office/drawing/2014/main" id="{AF30D60D-64BF-4922-B2B2-2CA54A2C8701}"/>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Freeform 19">
                <a:extLst>
                  <a:ext uri="{FF2B5EF4-FFF2-40B4-BE49-F238E27FC236}">
                    <a16:creationId xmlns:a16="http://schemas.microsoft.com/office/drawing/2014/main" id="{8B78DB95-088E-4F8E-B721-DDB39FE519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3" name="Rectangle 82">
              <a:extLst>
                <a:ext uri="{FF2B5EF4-FFF2-40B4-BE49-F238E27FC236}">
                  <a16:creationId xmlns:a16="http://schemas.microsoft.com/office/drawing/2014/main" id="{2F1C7CF3-3954-48FA-9412-A321A2DC218C}"/>
                </a:ext>
              </a:extLst>
            </p:cNvPr>
            <p:cNvSpPr/>
            <p:nvPr/>
          </p:nvSpPr>
          <p:spPr bwMode="auto">
            <a:xfrm rot="10800000">
              <a:off x="6603783" y="2286000"/>
              <a:ext cx="1203252" cy="411480"/>
            </a:xfrm>
            <a:prstGeom prst="rect">
              <a:avLst/>
            </a:prstGeom>
            <a:solidFill>
              <a:srgbClr val="0070C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rgbClr val="0070C0"/>
                </a:solidFill>
                <a:effectLst/>
                <a:latin typeface="Arial" charset="0"/>
              </a:endParaRPr>
            </a:p>
          </p:txBody>
        </p:sp>
      </p:grpSp>
      <p:grpSp>
        <p:nvGrpSpPr>
          <p:cNvPr id="104" name="Group 103">
            <a:extLst>
              <a:ext uri="{FF2B5EF4-FFF2-40B4-BE49-F238E27FC236}">
                <a16:creationId xmlns:a16="http://schemas.microsoft.com/office/drawing/2014/main" id="{F5BB147E-5D56-4B62-8826-DDB44ECCEB6C}"/>
              </a:ext>
            </a:extLst>
          </p:cNvPr>
          <p:cNvGrpSpPr/>
          <p:nvPr/>
        </p:nvGrpSpPr>
        <p:grpSpPr>
          <a:xfrm>
            <a:off x="6384851" y="2871145"/>
            <a:ext cx="1510589" cy="453542"/>
            <a:chOff x="6384851" y="2871145"/>
            <a:chExt cx="1510589" cy="453542"/>
          </a:xfrm>
        </p:grpSpPr>
        <p:grpSp>
          <p:nvGrpSpPr>
            <p:cNvPr id="105" name="Group 104">
              <a:extLst>
                <a:ext uri="{FF2B5EF4-FFF2-40B4-BE49-F238E27FC236}">
                  <a16:creationId xmlns:a16="http://schemas.microsoft.com/office/drawing/2014/main" id="{D562B83A-AC12-41E9-934A-CA9FDB7E9807}"/>
                </a:ext>
              </a:extLst>
            </p:cNvPr>
            <p:cNvGrpSpPr>
              <a:grpSpLocks noChangeAspect="1"/>
            </p:cNvGrpSpPr>
            <p:nvPr/>
          </p:nvGrpSpPr>
          <p:grpSpPr>
            <a:xfrm rot="16200000">
              <a:off x="6913375" y="2342621"/>
              <a:ext cx="453542" cy="1510589"/>
              <a:chOff x="5273040" y="7101408"/>
              <a:chExt cx="1645920" cy="3776472"/>
            </a:xfrm>
          </p:grpSpPr>
          <p:sp>
            <p:nvSpPr>
              <p:cNvPr id="107" name="Rectangle 106">
                <a:extLst>
                  <a:ext uri="{FF2B5EF4-FFF2-40B4-BE49-F238E27FC236}">
                    <a16:creationId xmlns:a16="http://schemas.microsoft.com/office/drawing/2014/main" id="{4C2BE370-B255-4744-A68E-FD01D9374B7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Freeform 22">
                <a:extLst>
                  <a:ext uri="{FF2B5EF4-FFF2-40B4-BE49-F238E27FC236}">
                    <a16:creationId xmlns:a16="http://schemas.microsoft.com/office/drawing/2014/main" id="{9C39F178-66B9-4513-AD9F-10476AD7667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6" name="Rectangle 105">
              <a:extLst>
                <a:ext uri="{FF2B5EF4-FFF2-40B4-BE49-F238E27FC236}">
                  <a16:creationId xmlns:a16="http://schemas.microsoft.com/office/drawing/2014/main" id="{964BD5BB-7C95-4E4D-BFBB-B4534FEF17BE}"/>
                </a:ext>
              </a:extLst>
            </p:cNvPr>
            <p:cNvSpPr/>
            <p:nvPr/>
          </p:nvSpPr>
          <p:spPr bwMode="auto">
            <a:xfrm rot="10800000">
              <a:off x="6934199" y="2892409"/>
              <a:ext cx="865499" cy="411480"/>
            </a:xfrm>
            <a:prstGeom prst="rect">
              <a:avLst/>
            </a:prstGeom>
            <a:solidFill>
              <a:schemeClr val="tx1">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109" name="Group 108">
            <a:extLst>
              <a:ext uri="{FF2B5EF4-FFF2-40B4-BE49-F238E27FC236}">
                <a16:creationId xmlns:a16="http://schemas.microsoft.com/office/drawing/2014/main" id="{CDF79D26-6FEC-4A1C-B8BD-644E7B0ED64F}"/>
              </a:ext>
            </a:extLst>
          </p:cNvPr>
          <p:cNvGrpSpPr/>
          <p:nvPr/>
        </p:nvGrpSpPr>
        <p:grpSpPr>
          <a:xfrm>
            <a:off x="6384852" y="3480744"/>
            <a:ext cx="1510589" cy="453542"/>
            <a:chOff x="6384852" y="3480744"/>
            <a:chExt cx="1510589" cy="453542"/>
          </a:xfrm>
        </p:grpSpPr>
        <p:grpSp>
          <p:nvGrpSpPr>
            <p:cNvPr id="110" name="Group 109">
              <a:extLst>
                <a:ext uri="{FF2B5EF4-FFF2-40B4-BE49-F238E27FC236}">
                  <a16:creationId xmlns:a16="http://schemas.microsoft.com/office/drawing/2014/main" id="{15C90B2B-FAC6-4376-8F3B-4478D51EF37A}"/>
                </a:ext>
              </a:extLst>
            </p:cNvPr>
            <p:cNvGrpSpPr>
              <a:grpSpLocks noChangeAspect="1"/>
            </p:cNvGrpSpPr>
            <p:nvPr/>
          </p:nvGrpSpPr>
          <p:grpSpPr>
            <a:xfrm rot="16200000">
              <a:off x="6913376" y="2952220"/>
              <a:ext cx="453542" cy="1510589"/>
              <a:chOff x="5273040" y="7101408"/>
              <a:chExt cx="1645920" cy="3776472"/>
            </a:xfrm>
          </p:grpSpPr>
          <p:sp>
            <p:nvSpPr>
              <p:cNvPr id="112" name="Rectangle 111">
                <a:extLst>
                  <a:ext uri="{FF2B5EF4-FFF2-40B4-BE49-F238E27FC236}">
                    <a16:creationId xmlns:a16="http://schemas.microsoft.com/office/drawing/2014/main" id="{ABC904C3-0EA9-452D-B9A4-3DAF83ED3277}"/>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Freeform 34">
                <a:extLst>
                  <a:ext uri="{FF2B5EF4-FFF2-40B4-BE49-F238E27FC236}">
                    <a16:creationId xmlns:a16="http://schemas.microsoft.com/office/drawing/2014/main" id="{667B1D43-839A-49CB-895A-123FCEE6837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1" name="Rectangle 110">
              <a:extLst>
                <a:ext uri="{FF2B5EF4-FFF2-40B4-BE49-F238E27FC236}">
                  <a16:creationId xmlns:a16="http://schemas.microsoft.com/office/drawing/2014/main" id="{2E77B7AE-C852-440D-AD15-A93F5D4E847D}"/>
                </a:ext>
              </a:extLst>
            </p:cNvPr>
            <p:cNvSpPr/>
            <p:nvPr/>
          </p:nvSpPr>
          <p:spPr bwMode="auto">
            <a:xfrm rot="10800000">
              <a:off x="6565832" y="3502009"/>
              <a:ext cx="1235148" cy="411480"/>
            </a:xfrm>
            <a:prstGeom prst="rect">
              <a:avLst/>
            </a:prstGeom>
            <a:solidFill>
              <a:srgbClr val="45027C">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grpSp>
        <p:nvGrpSpPr>
          <p:cNvPr id="118" name="Group 117">
            <a:extLst>
              <a:ext uri="{FF2B5EF4-FFF2-40B4-BE49-F238E27FC236}">
                <a16:creationId xmlns:a16="http://schemas.microsoft.com/office/drawing/2014/main" id="{47331131-77DC-42EE-9CD7-6E3BC7B42039}"/>
              </a:ext>
            </a:extLst>
          </p:cNvPr>
          <p:cNvGrpSpPr/>
          <p:nvPr/>
        </p:nvGrpSpPr>
        <p:grpSpPr>
          <a:xfrm>
            <a:off x="6384852" y="4090345"/>
            <a:ext cx="1510589" cy="453542"/>
            <a:chOff x="6384852" y="4090345"/>
            <a:chExt cx="1510589" cy="453542"/>
          </a:xfrm>
        </p:grpSpPr>
        <p:grpSp>
          <p:nvGrpSpPr>
            <p:cNvPr id="119" name="Group 118">
              <a:extLst>
                <a:ext uri="{FF2B5EF4-FFF2-40B4-BE49-F238E27FC236}">
                  <a16:creationId xmlns:a16="http://schemas.microsoft.com/office/drawing/2014/main" id="{C7CCEF7B-BDF2-47B3-9F43-E006408F32DC}"/>
                </a:ext>
              </a:extLst>
            </p:cNvPr>
            <p:cNvGrpSpPr>
              <a:grpSpLocks noChangeAspect="1"/>
            </p:cNvGrpSpPr>
            <p:nvPr/>
          </p:nvGrpSpPr>
          <p:grpSpPr>
            <a:xfrm rot="16200000">
              <a:off x="6913376" y="3561821"/>
              <a:ext cx="453542" cy="1510589"/>
              <a:chOff x="5273040" y="7101408"/>
              <a:chExt cx="1645920" cy="3776472"/>
            </a:xfrm>
          </p:grpSpPr>
          <p:sp>
            <p:nvSpPr>
              <p:cNvPr id="127" name="Rectangle 126">
                <a:extLst>
                  <a:ext uri="{FF2B5EF4-FFF2-40B4-BE49-F238E27FC236}">
                    <a16:creationId xmlns:a16="http://schemas.microsoft.com/office/drawing/2014/main" id="{F3B8EF17-1AE6-4A52-9777-BDC1041282FD}"/>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Freeform 19">
                <a:extLst>
                  <a:ext uri="{FF2B5EF4-FFF2-40B4-BE49-F238E27FC236}">
                    <a16:creationId xmlns:a16="http://schemas.microsoft.com/office/drawing/2014/main" id="{B096051B-6AA2-4105-ADDD-92414D8A619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6" name="Rectangle 125">
              <a:extLst>
                <a:ext uri="{FF2B5EF4-FFF2-40B4-BE49-F238E27FC236}">
                  <a16:creationId xmlns:a16="http://schemas.microsoft.com/office/drawing/2014/main" id="{AB17B725-5BCE-407E-9D04-F7152CAA4289}"/>
                </a:ext>
              </a:extLst>
            </p:cNvPr>
            <p:cNvSpPr/>
            <p:nvPr/>
          </p:nvSpPr>
          <p:spPr bwMode="auto">
            <a:xfrm rot="10800000">
              <a:off x="6754837" y="4111609"/>
              <a:ext cx="1049079" cy="411480"/>
            </a:xfrm>
            <a:prstGeom prst="rect">
              <a:avLst/>
            </a:prstGeom>
            <a:solidFill>
              <a:srgbClr val="00FF99">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sp>
        <p:nvSpPr>
          <p:cNvPr id="129" name="TextBox 128">
            <a:extLst>
              <a:ext uri="{FF2B5EF4-FFF2-40B4-BE49-F238E27FC236}">
                <a16:creationId xmlns:a16="http://schemas.microsoft.com/office/drawing/2014/main" id="{4ACC9C53-55EF-4242-8540-9321D6DE9DE9}"/>
              </a:ext>
            </a:extLst>
          </p:cNvPr>
          <p:cNvSpPr txBox="1"/>
          <p:nvPr/>
        </p:nvSpPr>
        <p:spPr>
          <a:xfrm>
            <a:off x="6019800" y="1752600"/>
            <a:ext cx="22860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REVENUE CODES</a:t>
            </a:r>
          </a:p>
        </p:txBody>
      </p:sp>
      <p:sp>
        <p:nvSpPr>
          <p:cNvPr id="133" name="Cross 132">
            <a:extLst>
              <a:ext uri="{FF2B5EF4-FFF2-40B4-BE49-F238E27FC236}">
                <a16:creationId xmlns:a16="http://schemas.microsoft.com/office/drawing/2014/main" id="{D7CC2D16-AB01-43F0-AD34-6DE0198FC616}"/>
              </a:ext>
            </a:extLst>
          </p:cNvPr>
          <p:cNvSpPr/>
          <p:nvPr/>
        </p:nvSpPr>
        <p:spPr bwMode="auto">
          <a:xfrm>
            <a:off x="4404360" y="2964851"/>
            <a:ext cx="548640" cy="548640"/>
          </a:xfrm>
          <a:prstGeom prst="plus">
            <a:avLst>
              <a:gd name="adj" fmla="val 34351"/>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4062946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p:cTn id="7" dur="500" fill="hold"/>
                                        <p:tgtEl>
                                          <p:spTgt spid="78"/>
                                        </p:tgtEl>
                                        <p:attrNameLst>
                                          <p:attrName>ppt_w</p:attrName>
                                        </p:attrNameLst>
                                      </p:cBhvr>
                                      <p:tavLst>
                                        <p:tav tm="0">
                                          <p:val>
                                            <p:fltVal val="0"/>
                                          </p:val>
                                        </p:tav>
                                        <p:tav tm="100000">
                                          <p:val>
                                            <p:strVal val="#ppt_w"/>
                                          </p:val>
                                        </p:tav>
                                      </p:tavLst>
                                    </p:anim>
                                    <p:anim calcmode="lin" valueType="num">
                                      <p:cBhvr>
                                        <p:cTn id="8" dur="500" fill="hold"/>
                                        <p:tgtEl>
                                          <p:spTgt spid="78"/>
                                        </p:tgtEl>
                                        <p:attrNameLst>
                                          <p:attrName>ppt_h</p:attrName>
                                        </p:attrNameLst>
                                      </p:cBhvr>
                                      <p:tavLst>
                                        <p:tav tm="0">
                                          <p:val>
                                            <p:fltVal val="0"/>
                                          </p:val>
                                        </p:tav>
                                        <p:tav tm="100000">
                                          <p:val>
                                            <p:strVal val="#ppt_h"/>
                                          </p:val>
                                        </p:tav>
                                      </p:tavLst>
                                    </p:anim>
                                    <p:animEffect transition="in" filter="fade">
                                      <p:cBhvr>
                                        <p:cTn id="9" dur="500"/>
                                        <p:tgtEl>
                                          <p:spTgt spid="78"/>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133"/>
                                        </p:tgtEl>
                                        <p:attrNameLst>
                                          <p:attrName>style.visibility</p:attrName>
                                        </p:attrNameLst>
                                      </p:cBhvr>
                                      <p:to>
                                        <p:strVal val="visible"/>
                                      </p:to>
                                    </p:set>
                                    <p:animEffect transition="in" filter="circle(in)">
                                      <p:cBhvr>
                                        <p:cTn id="14" dur="2000"/>
                                        <p:tgtEl>
                                          <p:spTgt spid="133"/>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7" presetClass="entr" presetSubtype="0" fill="hold" nodeType="click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1000"/>
                                        <p:tgtEl>
                                          <p:spTgt spid="81"/>
                                        </p:tgtEl>
                                      </p:cBhvr>
                                    </p:animEffect>
                                    <p:anim calcmode="lin" valueType="num">
                                      <p:cBhvr>
                                        <p:cTn id="24" dur="1000" fill="hold"/>
                                        <p:tgtEl>
                                          <p:spTgt spid="81"/>
                                        </p:tgtEl>
                                        <p:attrNameLst>
                                          <p:attrName>ppt_x</p:attrName>
                                        </p:attrNameLst>
                                      </p:cBhvr>
                                      <p:tavLst>
                                        <p:tav tm="0">
                                          <p:val>
                                            <p:strVal val="#ppt_x"/>
                                          </p:val>
                                        </p:tav>
                                        <p:tav tm="100000">
                                          <p:val>
                                            <p:strVal val="#ppt_x"/>
                                          </p:val>
                                        </p:tav>
                                      </p:tavLst>
                                    </p:anim>
                                    <p:anim calcmode="lin" valueType="num">
                                      <p:cBhvr>
                                        <p:cTn id="25" dur="1000" fill="hold"/>
                                        <p:tgtEl>
                                          <p:spTgt spid="81"/>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47" presetClass="entr" presetSubtype="0" fill="hold" nodeType="afterEffect">
                                  <p:stCondLst>
                                    <p:cond delay="0"/>
                                  </p:stCondLst>
                                  <p:childTnLst>
                                    <p:set>
                                      <p:cBhvr>
                                        <p:cTn id="28" dur="1" fill="hold">
                                          <p:stCondLst>
                                            <p:cond delay="0"/>
                                          </p:stCondLst>
                                        </p:cTn>
                                        <p:tgtEl>
                                          <p:spTgt spid="104"/>
                                        </p:tgtEl>
                                        <p:attrNameLst>
                                          <p:attrName>style.visibility</p:attrName>
                                        </p:attrNameLst>
                                      </p:cBhvr>
                                      <p:to>
                                        <p:strVal val="visible"/>
                                      </p:to>
                                    </p:set>
                                    <p:animEffect transition="in" filter="fade">
                                      <p:cBhvr>
                                        <p:cTn id="29" dur="500"/>
                                        <p:tgtEl>
                                          <p:spTgt spid="104"/>
                                        </p:tgtEl>
                                      </p:cBhvr>
                                    </p:animEffect>
                                    <p:anim calcmode="lin" valueType="num">
                                      <p:cBhvr>
                                        <p:cTn id="30" dur="500" fill="hold"/>
                                        <p:tgtEl>
                                          <p:spTgt spid="104"/>
                                        </p:tgtEl>
                                        <p:attrNameLst>
                                          <p:attrName>ppt_x</p:attrName>
                                        </p:attrNameLst>
                                      </p:cBhvr>
                                      <p:tavLst>
                                        <p:tav tm="0">
                                          <p:val>
                                            <p:strVal val="#ppt_x"/>
                                          </p:val>
                                        </p:tav>
                                        <p:tav tm="100000">
                                          <p:val>
                                            <p:strVal val="#ppt_x"/>
                                          </p:val>
                                        </p:tav>
                                      </p:tavLst>
                                    </p:anim>
                                    <p:anim calcmode="lin" valueType="num">
                                      <p:cBhvr>
                                        <p:cTn id="31" dur="500" fill="hold"/>
                                        <p:tgtEl>
                                          <p:spTgt spid="104"/>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7" presetClass="entr" presetSubtype="0" fill="hold" nodeType="afterEffect">
                                  <p:stCondLst>
                                    <p:cond delay="0"/>
                                  </p:stCondLst>
                                  <p:childTnLst>
                                    <p:set>
                                      <p:cBhvr>
                                        <p:cTn id="34" dur="1" fill="hold">
                                          <p:stCondLst>
                                            <p:cond delay="0"/>
                                          </p:stCondLst>
                                        </p:cTn>
                                        <p:tgtEl>
                                          <p:spTgt spid="109"/>
                                        </p:tgtEl>
                                        <p:attrNameLst>
                                          <p:attrName>style.visibility</p:attrName>
                                        </p:attrNameLst>
                                      </p:cBhvr>
                                      <p:to>
                                        <p:strVal val="visible"/>
                                      </p:to>
                                    </p:set>
                                    <p:animEffect transition="in" filter="fade">
                                      <p:cBhvr>
                                        <p:cTn id="35" dur="500"/>
                                        <p:tgtEl>
                                          <p:spTgt spid="109"/>
                                        </p:tgtEl>
                                      </p:cBhvr>
                                    </p:animEffect>
                                    <p:anim calcmode="lin" valueType="num">
                                      <p:cBhvr>
                                        <p:cTn id="36" dur="500" fill="hold"/>
                                        <p:tgtEl>
                                          <p:spTgt spid="109"/>
                                        </p:tgtEl>
                                        <p:attrNameLst>
                                          <p:attrName>ppt_x</p:attrName>
                                        </p:attrNameLst>
                                      </p:cBhvr>
                                      <p:tavLst>
                                        <p:tav tm="0">
                                          <p:val>
                                            <p:strVal val="#ppt_x"/>
                                          </p:val>
                                        </p:tav>
                                        <p:tav tm="100000">
                                          <p:val>
                                            <p:strVal val="#ppt_x"/>
                                          </p:val>
                                        </p:tav>
                                      </p:tavLst>
                                    </p:anim>
                                    <p:anim calcmode="lin" valueType="num">
                                      <p:cBhvr>
                                        <p:cTn id="37" dur="500" fill="hold"/>
                                        <p:tgtEl>
                                          <p:spTgt spid="109"/>
                                        </p:tgtEl>
                                        <p:attrNameLst>
                                          <p:attrName>ppt_y</p:attrName>
                                        </p:attrNameLst>
                                      </p:cBhvr>
                                      <p:tavLst>
                                        <p:tav tm="0">
                                          <p:val>
                                            <p:strVal val="#ppt_y-.1"/>
                                          </p:val>
                                        </p:tav>
                                        <p:tav tm="100000">
                                          <p:val>
                                            <p:strVal val="#ppt_y"/>
                                          </p:val>
                                        </p:tav>
                                      </p:tavLst>
                                    </p:anim>
                                  </p:childTnLst>
                                </p:cTn>
                              </p:par>
                            </p:childTnLst>
                          </p:cTn>
                        </p:par>
                        <p:par>
                          <p:cTn id="38" fill="hold">
                            <p:stCondLst>
                              <p:cond delay="2000"/>
                            </p:stCondLst>
                            <p:childTnLst>
                              <p:par>
                                <p:cTn id="39" presetID="47" presetClass="entr" presetSubtype="0" fill="hold" nodeType="afterEffect">
                                  <p:stCondLst>
                                    <p:cond delay="0"/>
                                  </p:stCondLst>
                                  <p:childTnLst>
                                    <p:set>
                                      <p:cBhvr>
                                        <p:cTn id="40" dur="1" fill="hold">
                                          <p:stCondLst>
                                            <p:cond delay="0"/>
                                          </p:stCondLst>
                                        </p:cTn>
                                        <p:tgtEl>
                                          <p:spTgt spid="118"/>
                                        </p:tgtEl>
                                        <p:attrNameLst>
                                          <p:attrName>style.visibility</p:attrName>
                                        </p:attrNameLst>
                                      </p:cBhvr>
                                      <p:to>
                                        <p:strVal val="visible"/>
                                      </p:to>
                                    </p:set>
                                    <p:animEffect transition="in" filter="fade">
                                      <p:cBhvr>
                                        <p:cTn id="41" dur="500"/>
                                        <p:tgtEl>
                                          <p:spTgt spid="118"/>
                                        </p:tgtEl>
                                      </p:cBhvr>
                                    </p:animEffect>
                                    <p:anim calcmode="lin" valueType="num">
                                      <p:cBhvr>
                                        <p:cTn id="42" dur="500" fill="hold"/>
                                        <p:tgtEl>
                                          <p:spTgt spid="118"/>
                                        </p:tgtEl>
                                        <p:attrNameLst>
                                          <p:attrName>ppt_x</p:attrName>
                                        </p:attrNameLst>
                                      </p:cBhvr>
                                      <p:tavLst>
                                        <p:tav tm="0">
                                          <p:val>
                                            <p:strVal val="#ppt_x"/>
                                          </p:val>
                                        </p:tav>
                                        <p:tav tm="100000">
                                          <p:val>
                                            <p:strVal val="#ppt_x"/>
                                          </p:val>
                                        </p:tav>
                                      </p:tavLst>
                                    </p:anim>
                                    <p:anim calcmode="lin" valueType="num">
                                      <p:cBhvr>
                                        <p:cTn id="43" dur="500" fill="hold"/>
                                        <p:tgtEl>
                                          <p:spTgt spid="1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 grpId="0"/>
      <p:bldP spid="13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1" name="Group 30">
            <a:extLst>
              <a:ext uri="{FF2B5EF4-FFF2-40B4-BE49-F238E27FC236}">
                <a16:creationId xmlns:a16="http://schemas.microsoft.com/office/drawing/2014/main" id="{AFE791F2-EB67-4062-9A8D-409A0FE66D21}"/>
              </a:ext>
            </a:extLst>
          </p:cNvPr>
          <p:cNvGrpSpPr/>
          <p:nvPr/>
        </p:nvGrpSpPr>
        <p:grpSpPr>
          <a:xfrm>
            <a:off x="6384851" y="2261545"/>
            <a:ext cx="1510589" cy="453542"/>
            <a:chOff x="6384851" y="2261545"/>
            <a:chExt cx="1510589" cy="453542"/>
          </a:xfrm>
        </p:grpSpPr>
        <p:grpSp>
          <p:nvGrpSpPr>
            <p:cNvPr id="92" name="Group 91">
              <a:extLst>
                <a:ext uri="{FF2B5EF4-FFF2-40B4-BE49-F238E27FC236}">
                  <a16:creationId xmlns:a16="http://schemas.microsoft.com/office/drawing/2014/main" id="{3026C237-7ED3-4A07-A783-135DE07EE11B}"/>
                </a:ext>
              </a:extLst>
            </p:cNvPr>
            <p:cNvGrpSpPr>
              <a:grpSpLocks noChangeAspect="1"/>
            </p:cNvGrpSpPr>
            <p:nvPr/>
          </p:nvGrpSpPr>
          <p:grpSpPr>
            <a:xfrm rot="16200000">
              <a:off x="6913375" y="1733021"/>
              <a:ext cx="453542" cy="1510589"/>
              <a:chOff x="5273040" y="7101408"/>
              <a:chExt cx="1645920" cy="3776472"/>
            </a:xfrm>
          </p:grpSpPr>
          <p:sp>
            <p:nvSpPr>
              <p:cNvPr id="93" name="Rectangle 92">
                <a:extLst>
                  <a:ext uri="{FF2B5EF4-FFF2-40B4-BE49-F238E27FC236}">
                    <a16:creationId xmlns:a16="http://schemas.microsoft.com/office/drawing/2014/main" id="{CF0905BB-9FE3-48FE-BB1E-4F92F680D04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19">
                <a:extLst>
                  <a:ext uri="{FF2B5EF4-FFF2-40B4-BE49-F238E27FC236}">
                    <a16:creationId xmlns:a16="http://schemas.microsoft.com/office/drawing/2014/main" id="{8E6B3446-45A6-43DF-B069-9878E1A44513}"/>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3" name="Rectangle 112">
              <a:extLst>
                <a:ext uri="{FF2B5EF4-FFF2-40B4-BE49-F238E27FC236}">
                  <a16:creationId xmlns:a16="http://schemas.microsoft.com/office/drawing/2014/main" id="{4D59838F-BFF5-49B0-8658-A023F7EBCF1E}"/>
                </a:ext>
              </a:extLst>
            </p:cNvPr>
            <p:cNvSpPr/>
            <p:nvPr/>
          </p:nvSpPr>
          <p:spPr bwMode="auto">
            <a:xfrm rot="10800000">
              <a:off x="6603783" y="2286000"/>
              <a:ext cx="1203252" cy="411480"/>
            </a:xfrm>
            <a:prstGeom prst="rect">
              <a:avLst/>
            </a:prstGeom>
            <a:solidFill>
              <a:srgbClr val="0070C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rgbClr val="0070C0"/>
                </a:solidFill>
                <a:effectLst/>
                <a:latin typeface="Arial" charset="0"/>
              </a:endParaRPr>
            </a:p>
          </p:txBody>
        </p:sp>
      </p:grpSp>
      <p:grpSp>
        <p:nvGrpSpPr>
          <p:cNvPr id="30" name="Group 29">
            <a:extLst>
              <a:ext uri="{FF2B5EF4-FFF2-40B4-BE49-F238E27FC236}">
                <a16:creationId xmlns:a16="http://schemas.microsoft.com/office/drawing/2014/main" id="{19758E7C-2B04-42CC-851A-2CFF7D6391E9}"/>
              </a:ext>
            </a:extLst>
          </p:cNvPr>
          <p:cNvGrpSpPr/>
          <p:nvPr/>
        </p:nvGrpSpPr>
        <p:grpSpPr>
          <a:xfrm>
            <a:off x="6384851" y="2871145"/>
            <a:ext cx="1510589" cy="453542"/>
            <a:chOff x="6384851" y="2871145"/>
            <a:chExt cx="1510589" cy="453542"/>
          </a:xfrm>
        </p:grpSpPr>
        <p:grpSp>
          <p:nvGrpSpPr>
            <p:cNvPr id="95" name="Group 94">
              <a:extLst>
                <a:ext uri="{FF2B5EF4-FFF2-40B4-BE49-F238E27FC236}">
                  <a16:creationId xmlns:a16="http://schemas.microsoft.com/office/drawing/2014/main" id="{EE885473-8450-4B59-BE89-443F6A819EB8}"/>
                </a:ext>
              </a:extLst>
            </p:cNvPr>
            <p:cNvGrpSpPr>
              <a:grpSpLocks noChangeAspect="1"/>
            </p:cNvGrpSpPr>
            <p:nvPr/>
          </p:nvGrpSpPr>
          <p:grpSpPr>
            <a:xfrm rot="16200000">
              <a:off x="6913375" y="2342621"/>
              <a:ext cx="453542" cy="1510589"/>
              <a:chOff x="5273040" y="7101408"/>
              <a:chExt cx="1645920" cy="3776472"/>
            </a:xfrm>
          </p:grpSpPr>
          <p:sp>
            <p:nvSpPr>
              <p:cNvPr id="96" name="Rectangle 95">
                <a:extLst>
                  <a:ext uri="{FF2B5EF4-FFF2-40B4-BE49-F238E27FC236}">
                    <a16:creationId xmlns:a16="http://schemas.microsoft.com/office/drawing/2014/main" id="{7485473C-3450-442F-85EB-56EE267FA4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22">
                <a:extLst>
                  <a:ext uri="{FF2B5EF4-FFF2-40B4-BE49-F238E27FC236}">
                    <a16:creationId xmlns:a16="http://schemas.microsoft.com/office/drawing/2014/main" id="{32B0800C-C16A-4CDE-97B6-83335B87AF68}"/>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4" name="Rectangle 113">
              <a:extLst>
                <a:ext uri="{FF2B5EF4-FFF2-40B4-BE49-F238E27FC236}">
                  <a16:creationId xmlns:a16="http://schemas.microsoft.com/office/drawing/2014/main" id="{45FAB04B-BBF9-4E67-B1A9-D7AE43D1F24E}"/>
                </a:ext>
              </a:extLst>
            </p:cNvPr>
            <p:cNvSpPr/>
            <p:nvPr/>
          </p:nvSpPr>
          <p:spPr bwMode="auto">
            <a:xfrm rot="10800000">
              <a:off x="6934199" y="2892409"/>
              <a:ext cx="865499" cy="411480"/>
            </a:xfrm>
            <a:prstGeom prst="rect">
              <a:avLst/>
            </a:prstGeom>
            <a:solidFill>
              <a:schemeClr val="tx1">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9" name="Group 28">
            <a:extLst>
              <a:ext uri="{FF2B5EF4-FFF2-40B4-BE49-F238E27FC236}">
                <a16:creationId xmlns:a16="http://schemas.microsoft.com/office/drawing/2014/main" id="{69FF59A2-6226-45F6-B28B-DAB44204190D}"/>
              </a:ext>
            </a:extLst>
          </p:cNvPr>
          <p:cNvGrpSpPr/>
          <p:nvPr/>
        </p:nvGrpSpPr>
        <p:grpSpPr>
          <a:xfrm>
            <a:off x="6384852" y="3480744"/>
            <a:ext cx="1510589" cy="453542"/>
            <a:chOff x="6384852" y="3480744"/>
            <a:chExt cx="1510589" cy="453542"/>
          </a:xfrm>
        </p:grpSpPr>
        <p:grpSp>
          <p:nvGrpSpPr>
            <p:cNvPr id="98" name="Group 97">
              <a:extLst>
                <a:ext uri="{FF2B5EF4-FFF2-40B4-BE49-F238E27FC236}">
                  <a16:creationId xmlns:a16="http://schemas.microsoft.com/office/drawing/2014/main" id="{85D51F84-F24D-46AE-A94E-561E3B69045E}"/>
                </a:ext>
              </a:extLst>
            </p:cNvPr>
            <p:cNvGrpSpPr>
              <a:grpSpLocks noChangeAspect="1"/>
            </p:cNvGrpSpPr>
            <p:nvPr/>
          </p:nvGrpSpPr>
          <p:grpSpPr>
            <a:xfrm rot="16200000">
              <a:off x="6913376" y="2952220"/>
              <a:ext cx="453542" cy="1510589"/>
              <a:chOff x="5273040" y="7101408"/>
              <a:chExt cx="1645920" cy="3776472"/>
            </a:xfrm>
          </p:grpSpPr>
          <p:sp>
            <p:nvSpPr>
              <p:cNvPr id="99" name="Rectangle 98">
                <a:extLst>
                  <a:ext uri="{FF2B5EF4-FFF2-40B4-BE49-F238E27FC236}">
                    <a16:creationId xmlns:a16="http://schemas.microsoft.com/office/drawing/2014/main" id="{A4AC6F00-F99C-4347-80CC-2C6E0C51E832}"/>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34">
                <a:extLst>
                  <a:ext uri="{FF2B5EF4-FFF2-40B4-BE49-F238E27FC236}">
                    <a16:creationId xmlns:a16="http://schemas.microsoft.com/office/drawing/2014/main" id="{B8BFA704-C09C-4200-96A2-C0232CBDA0CE}"/>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5" name="Rectangle 114">
              <a:extLst>
                <a:ext uri="{FF2B5EF4-FFF2-40B4-BE49-F238E27FC236}">
                  <a16:creationId xmlns:a16="http://schemas.microsoft.com/office/drawing/2014/main" id="{F089AF86-7D84-4246-BB21-922A22A515C7}"/>
                </a:ext>
              </a:extLst>
            </p:cNvPr>
            <p:cNvSpPr/>
            <p:nvPr/>
          </p:nvSpPr>
          <p:spPr bwMode="auto">
            <a:xfrm rot="10800000">
              <a:off x="6565832" y="3502009"/>
              <a:ext cx="1235148" cy="411480"/>
            </a:xfrm>
            <a:prstGeom prst="rect">
              <a:avLst/>
            </a:prstGeom>
            <a:solidFill>
              <a:srgbClr val="45027C">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grpSp>
        <p:nvGrpSpPr>
          <p:cNvPr id="10" name="Group 9">
            <a:extLst>
              <a:ext uri="{FF2B5EF4-FFF2-40B4-BE49-F238E27FC236}">
                <a16:creationId xmlns:a16="http://schemas.microsoft.com/office/drawing/2014/main" id="{0B68B70C-6FC0-453A-B743-1C5C5EA7E395}"/>
              </a:ext>
            </a:extLst>
          </p:cNvPr>
          <p:cNvGrpSpPr/>
          <p:nvPr/>
        </p:nvGrpSpPr>
        <p:grpSpPr>
          <a:xfrm>
            <a:off x="6384852" y="4090345"/>
            <a:ext cx="1510589" cy="453542"/>
            <a:chOff x="6384852" y="4090345"/>
            <a:chExt cx="1510589" cy="453542"/>
          </a:xfrm>
        </p:grpSpPr>
        <p:grpSp>
          <p:nvGrpSpPr>
            <p:cNvPr id="101" name="Group 100">
              <a:extLst>
                <a:ext uri="{FF2B5EF4-FFF2-40B4-BE49-F238E27FC236}">
                  <a16:creationId xmlns:a16="http://schemas.microsoft.com/office/drawing/2014/main" id="{E6777EF5-42FE-4DAE-9CE5-2A884C0103CC}"/>
                </a:ext>
              </a:extLst>
            </p:cNvPr>
            <p:cNvGrpSpPr>
              <a:grpSpLocks noChangeAspect="1"/>
            </p:cNvGrpSpPr>
            <p:nvPr/>
          </p:nvGrpSpPr>
          <p:grpSpPr>
            <a:xfrm rot="16200000">
              <a:off x="6913376" y="3561821"/>
              <a:ext cx="453542" cy="1510589"/>
              <a:chOff x="5273040" y="7101408"/>
              <a:chExt cx="1645920" cy="3776472"/>
            </a:xfrm>
          </p:grpSpPr>
          <p:sp>
            <p:nvSpPr>
              <p:cNvPr id="102" name="Rectangle 101">
                <a:extLst>
                  <a:ext uri="{FF2B5EF4-FFF2-40B4-BE49-F238E27FC236}">
                    <a16:creationId xmlns:a16="http://schemas.microsoft.com/office/drawing/2014/main" id="{E01A40C1-3131-4B33-90A7-FDBF707E8A4F}"/>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19">
                <a:extLst>
                  <a:ext uri="{FF2B5EF4-FFF2-40B4-BE49-F238E27FC236}">
                    <a16:creationId xmlns:a16="http://schemas.microsoft.com/office/drawing/2014/main" id="{F1F3C38B-EE16-47F0-A67B-8B8A5DAF6C07}"/>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6" name="Rectangle 115">
              <a:extLst>
                <a:ext uri="{FF2B5EF4-FFF2-40B4-BE49-F238E27FC236}">
                  <a16:creationId xmlns:a16="http://schemas.microsoft.com/office/drawing/2014/main" id="{FFDAA075-FF53-441B-BF92-92EEB94BAE55}"/>
                </a:ext>
              </a:extLst>
            </p:cNvPr>
            <p:cNvSpPr/>
            <p:nvPr/>
          </p:nvSpPr>
          <p:spPr bwMode="auto">
            <a:xfrm rot="10800000">
              <a:off x="6754837" y="4111609"/>
              <a:ext cx="1049079" cy="411480"/>
            </a:xfrm>
            <a:prstGeom prst="rect">
              <a:avLst/>
            </a:prstGeom>
            <a:solidFill>
              <a:srgbClr val="00FF99">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123" name="TextBox 122">
            <a:extLst>
              <a:ext uri="{FF2B5EF4-FFF2-40B4-BE49-F238E27FC236}">
                <a16:creationId xmlns:a16="http://schemas.microsoft.com/office/drawing/2014/main" id="{9ABB93EF-3128-43A5-959E-EA4CAA731FBD}"/>
              </a:ext>
            </a:extLst>
          </p:cNvPr>
          <p:cNvSpPr txBox="1"/>
          <p:nvPr/>
        </p:nvSpPr>
        <p:spPr>
          <a:xfrm>
            <a:off x="6019800" y="1752600"/>
            <a:ext cx="22860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REVENUE CODES</a:t>
            </a:r>
          </a:p>
        </p:txBody>
      </p:sp>
      <p:grpSp>
        <p:nvGrpSpPr>
          <p:cNvPr id="8" name="!!box">
            <a:extLst>
              <a:ext uri="{FF2B5EF4-FFF2-40B4-BE49-F238E27FC236}">
                <a16:creationId xmlns:a16="http://schemas.microsoft.com/office/drawing/2014/main" id="{405C7FB0-0E70-400B-AF90-541C572CD1ED}"/>
              </a:ext>
            </a:extLst>
          </p:cNvPr>
          <p:cNvGrpSpPr/>
          <p:nvPr/>
        </p:nvGrpSpPr>
        <p:grpSpPr>
          <a:xfrm>
            <a:off x="3048000" y="1828800"/>
            <a:ext cx="533399" cy="3657600"/>
            <a:chOff x="3048000" y="1828800"/>
            <a:chExt cx="533399" cy="3657600"/>
          </a:xfrm>
        </p:grpSpPr>
        <p:sp>
          <p:nvSpPr>
            <p:cNvPr id="120" name="Right Bracket 119">
              <a:extLst>
                <a:ext uri="{FF2B5EF4-FFF2-40B4-BE49-F238E27FC236}">
                  <a16:creationId xmlns:a16="http://schemas.microsoft.com/office/drawing/2014/main" id="{B6129122-8F82-4C22-A336-518600FB14E9}"/>
                </a:ext>
              </a:extLst>
            </p:cNvPr>
            <p:cNvSpPr/>
            <p:nvPr/>
          </p:nvSpPr>
          <p:spPr bwMode="auto">
            <a:xfrm>
              <a:off x="3048000" y="1828800"/>
              <a:ext cx="228600" cy="365760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4" name="TextBox 123">
              <a:extLst>
                <a:ext uri="{FF2B5EF4-FFF2-40B4-BE49-F238E27FC236}">
                  <a16:creationId xmlns:a16="http://schemas.microsoft.com/office/drawing/2014/main" id="{F5B298EE-E80E-4466-91DC-49CCE937472C}"/>
                </a:ext>
              </a:extLst>
            </p:cNvPr>
            <p:cNvSpPr txBox="1"/>
            <p:nvPr/>
          </p:nvSpPr>
          <p:spPr>
            <a:xfrm rot="16200000">
              <a:off x="1617017" y="3516183"/>
              <a:ext cx="3651766" cy="276999"/>
            </a:xfrm>
            <a:prstGeom prst="rect">
              <a:avLst/>
            </a:prstGeom>
            <a:noFill/>
          </p:spPr>
          <p:txBody>
            <a:bodyPr wrap="square" rtlCol="0">
              <a:spAutoFit/>
            </a:bodyPr>
            <a:lstStyle/>
            <a:p>
              <a:pPr algn="ctr"/>
              <a:r>
                <a:rPr lang="en-US" sz="1200" b="1" dirty="0">
                  <a:latin typeface="Avenir LT Std 45 Book" panose="020B0502020203020204" pitchFamily="34" charset="0"/>
                </a:rPr>
                <a:t>UNSPENT BUDGET DOLLARS</a:t>
              </a:r>
            </a:p>
          </p:txBody>
        </p:sp>
      </p:grpSp>
      <p:sp>
        <p:nvSpPr>
          <p:cNvPr id="4" name="Cross 3"/>
          <p:cNvSpPr/>
          <p:nvPr/>
        </p:nvSpPr>
        <p:spPr bwMode="auto">
          <a:xfrm>
            <a:off x="4404360" y="2964851"/>
            <a:ext cx="548640" cy="548640"/>
          </a:xfrm>
          <a:prstGeom prst="plus">
            <a:avLst>
              <a:gd name="adj" fmla="val 34351"/>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3" name="!!box">
            <a:extLst>
              <a:ext uri="{FF2B5EF4-FFF2-40B4-BE49-F238E27FC236}">
                <a16:creationId xmlns:a16="http://schemas.microsoft.com/office/drawing/2014/main" id="{1435A1F0-20EA-42F6-A94F-05E552EB16CC}"/>
              </a:ext>
            </a:extLst>
          </p:cNvPr>
          <p:cNvSpPr/>
          <p:nvPr/>
        </p:nvSpPr>
        <p:spPr bwMode="auto">
          <a:xfrm>
            <a:off x="6434202" y="2178473"/>
            <a:ext cx="277001"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2920292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1" name="Group 30">
            <a:extLst>
              <a:ext uri="{FF2B5EF4-FFF2-40B4-BE49-F238E27FC236}">
                <a16:creationId xmlns:a16="http://schemas.microsoft.com/office/drawing/2014/main" id="{AFE791F2-EB67-4062-9A8D-409A0FE66D21}"/>
              </a:ext>
            </a:extLst>
          </p:cNvPr>
          <p:cNvGrpSpPr/>
          <p:nvPr/>
        </p:nvGrpSpPr>
        <p:grpSpPr>
          <a:xfrm>
            <a:off x="6384851" y="2261545"/>
            <a:ext cx="1510589" cy="453542"/>
            <a:chOff x="6384851" y="2261545"/>
            <a:chExt cx="1510589" cy="453542"/>
          </a:xfrm>
        </p:grpSpPr>
        <p:grpSp>
          <p:nvGrpSpPr>
            <p:cNvPr id="92" name="Group 91">
              <a:extLst>
                <a:ext uri="{FF2B5EF4-FFF2-40B4-BE49-F238E27FC236}">
                  <a16:creationId xmlns:a16="http://schemas.microsoft.com/office/drawing/2014/main" id="{3026C237-7ED3-4A07-A783-135DE07EE11B}"/>
                </a:ext>
              </a:extLst>
            </p:cNvPr>
            <p:cNvGrpSpPr>
              <a:grpSpLocks noChangeAspect="1"/>
            </p:cNvGrpSpPr>
            <p:nvPr/>
          </p:nvGrpSpPr>
          <p:grpSpPr>
            <a:xfrm rot="16200000">
              <a:off x="6913375" y="1733021"/>
              <a:ext cx="453542" cy="1510589"/>
              <a:chOff x="5273040" y="7101408"/>
              <a:chExt cx="1645920" cy="3776472"/>
            </a:xfrm>
          </p:grpSpPr>
          <p:sp>
            <p:nvSpPr>
              <p:cNvPr id="93" name="Rectangle 92">
                <a:extLst>
                  <a:ext uri="{FF2B5EF4-FFF2-40B4-BE49-F238E27FC236}">
                    <a16:creationId xmlns:a16="http://schemas.microsoft.com/office/drawing/2014/main" id="{CF0905BB-9FE3-48FE-BB1E-4F92F680D04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19">
                <a:extLst>
                  <a:ext uri="{FF2B5EF4-FFF2-40B4-BE49-F238E27FC236}">
                    <a16:creationId xmlns:a16="http://schemas.microsoft.com/office/drawing/2014/main" id="{8E6B3446-45A6-43DF-B069-9878E1A44513}"/>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3" name="Rectangle 112">
              <a:extLst>
                <a:ext uri="{FF2B5EF4-FFF2-40B4-BE49-F238E27FC236}">
                  <a16:creationId xmlns:a16="http://schemas.microsoft.com/office/drawing/2014/main" id="{4D59838F-BFF5-49B0-8658-A023F7EBCF1E}"/>
                </a:ext>
              </a:extLst>
            </p:cNvPr>
            <p:cNvSpPr/>
            <p:nvPr/>
          </p:nvSpPr>
          <p:spPr bwMode="auto">
            <a:xfrm rot="10800000">
              <a:off x="6603783" y="2286000"/>
              <a:ext cx="1203252" cy="411480"/>
            </a:xfrm>
            <a:prstGeom prst="rect">
              <a:avLst/>
            </a:prstGeom>
            <a:solidFill>
              <a:srgbClr val="0070C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rgbClr val="0070C0"/>
                </a:solidFill>
                <a:effectLst/>
                <a:latin typeface="Arial" charset="0"/>
              </a:endParaRPr>
            </a:p>
          </p:txBody>
        </p:sp>
      </p:grpSp>
      <p:grpSp>
        <p:nvGrpSpPr>
          <p:cNvPr id="30" name="Group 29">
            <a:extLst>
              <a:ext uri="{FF2B5EF4-FFF2-40B4-BE49-F238E27FC236}">
                <a16:creationId xmlns:a16="http://schemas.microsoft.com/office/drawing/2014/main" id="{19758E7C-2B04-42CC-851A-2CFF7D6391E9}"/>
              </a:ext>
            </a:extLst>
          </p:cNvPr>
          <p:cNvGrpSpPr/>
          <p:nvPr/>
        </p:nvGrpSpPr>
        <p:grpSpPr>
          <a:xfrm>
            <a:off x="6384851" y="2871145"/>
            <a:ext cx="1510589" cy="453542"/>
            <a:chOff x="6384851" y="2871145"/>
            <a:chExt cx="1510589" cy="453542"/>
          </a:xfrm>
        </p:grpSpPr>
        <p:grpSp>
          <p:nvGrpSpPr>
            <p:cNvPr id="95" name="Group 94">
              <a:extLst>
                <a:ext uri="{FF2B5EF4-FFF2-40B4-BE49-F238E27FC236}">
                  <a16:creationId xmlns:a16="http://schemas.microsoft.com/office/drawing/2014/main" id="{EE885473-8450-4B59-BE89-443F6A819EB8}"/>
                </a:ext>
              </a:extLst>
            </p:cNvPr>
            <p:cNvGrpSpPr>
              <a:grpSpLocks noChangeAspect="1"/>
            </p:cNvGrpSpPr>
            <p:nvPr/>
          </p:nvGrpSpPr>
          <p:grpSpPr>
            <a:xfrm rot="16200000">
              <a:off x="6913375" y="2342621"/>
              <a:ext cx="453542" cy="1510589"/>
              <a:chOff x="5273040" y="7101408"/>
              <a:chExt cx="1645920" cy="3776472"/>
            </a:xfrm>
          </p:grpSpPr>
          <p:sp>
            <p:nvSpPr>
              <p:cNvPr id="96" name="Rectangle 95">
                <a:extLst>
                  <a:ext uri="{FF2B5EF4-FFF2-40B4-BE49-F238E27FC236}">
                    <a16:creationId xmlns:a16="http://schemas.microsoft.com/office/drawing/2014/main" id="{7485473C-3450-442F-85EB-56EE267FA4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22">
                <a:extLst>
                  <a:ext uri="{FF2B5EF4-FFF2-40B4-BE49-F238E27FC236}">
                    <a16:creationId xmlns:a16="http://schemas.microsoft.com/office/drawing/2014/main" id="{32B0800C-C16A-4CDE-97B6-83335B87AF68}"/>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4" name="Rectangle 113">
              <a:extLst>
                <a:ext uri="{FF2B5EF4-FFF2-40B4-BE49-F238E27FC236}">
                  <a16:creationId xmlns:a16="http://schemas.microsoft.com/office/drawing/2014/main" id="{45FAB04B-BBF9-4E67-B1A9-D7AE43D1F24E}"/>
                </a:ext>
              </a:extLst>
            </p:cNvPr>
            <p:cNvSpPr/>
            <p:nvPr/>
          </p:nvSpPr>
          <p:spPr bwMode="auto">
            <a:xfrm rot="10800000">
              <a:off x="6934199" y="2892409"/>
              <a:ext cx="865499" cy="411480"/>
            </a:xfrm>
            <a:prstGeom prst="rect">
              <a:avLst/>
            </a:prstGeom>
            <a:solidFill>
              <a:schemeClr val="tx1">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9" name="Group 28">
            <a:extLst>
              <a:ext uri="{FF2B5EF4-FFF2-40B4-BE49-F238E27FC236}">
                <a16:creationId xmlns:a16="http://schemas.microsoft.com/office/drawing/2014/main" id="{69FF59A2-6226-45F6-B28B-DAB44204190D}"/>
              </a:ext>
            </a:extLst>
          </p:cNvPr>
          <p:cNvGrpSpPr/>
          <p:nvPr/>
        </p:nvGrpSpPr>
        <p:grpSpPr>
          <a:xfrm>
            <a:off x="6384852" y="3480744"/>
            <a:ext cx="1510589" cy="453542"/>
            <a:chOff x="6384852" y="3480744"/>
            <a:chExt cx="1510589" cy="453542"/>
          </a:xfrm>
        </p:grpSpPr>
        <p:grpSp>
          <p:nvGrpSpPr>
            <p:cNvPr id="98" name="Group 97">
              <a:extLst>
                <a:ext uri="{FF2B5EF4-FFF2-40B4-BE49-F238E27FC236}">
                  <a16:creationId xmlns:a16="http://schemas.microsoft.com/office/drawing/2014/main" id="{85D51F84-F24D-46AE-A94E-561E3B69045E}"/>
                </a:ext>
              </a:extLst>
            </p:cNvPr>
            <p:cNvGrpSpPr>
              <a:grpSpLocks noChangeAspect="1"/>
            </p:cNvGrpSpPr>
            <p:nvPr/>
          </p:nvGrpSpPr>
          <p:grpSpPr>
            <a:xfrm rot="16200000">
              <a:off x="6913376" y="2952220"/>
              <a:ext cx="453542" cy="1510589"/>
              <a:chOff x="5273040" y="7101408"/>
              <a:chExt cx="1645920" cy="3776472"/>
            </a:xfrm>
          </p:grpSpPr>
          <p:sp>
            <p:nvSpPr>
              <p:cNvPr id="99" name="Rectangle 98">
                <a:extLst>
                  <a:ext uri="{FF2B5EF4-FFF2-40B4-BE49-F238E27FC236}">
                    <a16:creationId xmlns:a16="http://schemas.microsoft.com/office/drawing/2014/main" id="{A4AC6F00-F99C-4347-80CC-2C6E0C51E832}"/>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34">
                <a:extLst>
                  <a:ext uri="{FF2B5EF4-FFF2-40B4-BE49-F238E27FC236}">
                    <a16:creationId xmlns:a16="http://schemas.microsoft.com/office/drawing/2014/main" id="{B8BFA704-C09C-4200-96A2-C0232CBDA0CE}"/>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5" name="Rectangle 114">
              <a:extLst>
                <a:ext uri="{FF2B5EF4-FFF2-40B4-BE49-F238E27FC236}">
                  <a16:creationId xmlns:a16="http://schemas.microsoft.com/office/drawing/2014/main" id="{F089AF86-7D84-4246-BB21-922A22A515C7}"/>
                </a:ext>
              </a:extLst>
            </p:cNvPr>
            <p:cNvSpPr/>
            <p:nvPr/>
          </p:nvSpPr>
          <p:spPr bwMode="auto">
            <a:xfrm rot="10800000">
              <a:off x="6565832" y="3502009"/>
              <a:ext cx="1235148" cy="411480"/>
            </a:xfrm>
            <a:prstGeom prst="rect">
              <a:avLst/>
            </a:prstGeom>
            <a:solidFill>
              <a:srgbClr val="45027C">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grpSp>
        <p:nvGrpSpPr>
          <p:cNvPr id="10" name="Group 9">
            <a:extLst>
              <a:ext uri="{FF2B5EF4-FFF2-40B4-BE49-F238E27FC236}">
                <a16:creationId xmlns:a16="http://schemas.microsoft.com/office/drawing/2014/main" id="{0B68B70C-6FC0-453A-B743-1C5C5EA7E395}"/>
              </a:ext>
            </a:extLst>
          </p:cNvPr>
          <p:cNvGrpSpPr/>
          <p:nvPr/>
        </p:nvGrpSpPr>
        <p:grpSpPr>
          <a:xfrm>
            <a:off x="6384852" y="4090345"/>
            <a:ext cx="1510589" cy="453542"/>
            <a:chOff x="6384852" y="4090345"/>
            <a:chExt cx="1510589" cy="453542"/>
          </a:xfrm>
        </p:grpSpPr>
        <p:grpSp>
          <p:nvGrpSpPr>
            <p:cNvPr id="101" name="Group 100">
              <a:extLst>
                <a:ext uri="{FF2B5EF4-FFF2-40B4-BE49-F238E27FC236}">
                  <a16:creationId xmlns:a16="http://schemas.microsoft.com/office/drawing/2014/main" id="{E6777EF5-42FE-4DAE-9CE5-2A884C0103CC}"/>
                </a:ext>
              </a:extLst>
            </p:cNvPr>
            <p:cNvGrpSpPr>
              <a:grpSpLocks noChangeAspect="1"/>
            </p:cNvGrpSpPr>
            <p:nvPr/>
          </p:nvGrpSpPr>
          <p:grpSpPr>
            <a:xfrm rot="16200000">
              <a:off x="6913376" y="3561821"/>
              <a:ext cx="453542" cy="1510589"/>
              <a:chOff x="5273040" y="7101408"/>
              <a:chExt cx="1645920" cy="3776472"/>
            </a:xfrm>
          </p:grpSpPr>
          <p:sp>
            <p:nvSpPr>
              <p:cNvPr id="102" name="Rectangle 101">
                <a:extLst>
                  <a:ext uri="{FF2B5EF4-FFF2-40B4-BE49-F238E27FC236}">
                    <a16:creationId xmlns:a16="http://schemas.microsoft.com/office/drawing/2014/main" id="{E01A40C1-3131-4B33-90A7-FDBF707E8A4F}"/>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19">
                <a:extLst>
                  <a:ext uri="{FF2B5EF4-FFF2-40B4-BE49-F238E27FC236}">
                    <a16:creationId xmlns:a16="http://schemas.microsoft.com/office/drawing/2014/main" id="{F1F3C38B-EE16-47F0-A67B-8B8A5DAF6C07}"/>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6" name="Rectangle 115">
              <a:extLst>
                <a:ext uri="{FF2B5EF4-FFF2-40B4-BE49-F238E27FC236}">
                  <a16:creationId xmlns:a16="http://schemas.microsoft.com/office/drawing/2014/main" id="{FFDAA075-FF53-441B-BF92-92EEB94BAE55}"/>
                </a:ext>
              </a:extLst>
            </p:cNvPr>
            <p:cNvSpPr/>
            <p:nvPr/>
          </p:nvSpPr>
          <p:spPr bwMode="auto">
            <a:xfrm rot="10800000">
              <a:off x="6754837" y="4111609"/>
              <a:ext cx="1049079" cy="411480"/>
            </a:xfrm>
            <a:prstGeom prst="rect">
              <a:avLst/>
            </a:prstGeom>
            <a:solidFill>
              <a:srgbClr val="00FF99">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123" name="TextBox 122">
            <a:extLst>
              <a:ext uri="{FF2B5EF4-FFF2-40B4-BE49-F238E27FC236}">
                <a16:creationId xmlns:a16="http://schemas.microsoft.com/office/drawing/2014/main" id="{9ABB93EF-3128-43A5-959E-EA4CAA731FBD}"/>
              </a:ext>
            </a:extLst>
          </p:cNvPr>
          <p:cNvSpPr txBox="1"/>
          <p:nvPr/>
        </p:nvSpPr>
        <p:spPr>
          <a:xfrm>
            <a:off x="6019800" y="1752600"/>
            <a:ext cx="22860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REVENUE CODES</a:t>
            </a:r>
          </a:p>
        </p:txBody>
      </p:sp>
      <p:grpSp>
        <p:nvGrpSpPr>
          <p:cNvPr id="8" name="!!box">
            <a:extLst>
              <a:ext uri="{FF2B5EF4-FFF2-40B4-BE49-F238E27FC236}">
                <a16:creationId xmlns:a16="http://schemas.microsoft.com/office/drawing/2014/main" id="{405C7FB0-0E70-400B-AF90-541C572CD1ED}"/>
              </a:ext>
            </a:extLst>
          </p:cNvPr>
          <p:cNvGrpSpPr/>
          <p:nvPr/>
        </p:nvGrpSpPr>
        <p:grpSpPr>
          <a:xfrm>
            <a:off x="3048000" y="1828800"/>
            <a:ext cx="533399" cy="3657600"/>
            <a:chOff x="3048000" y="1828800"/>
            <a:chExt cx="533399" cy="3657600"/>
          </a:xfrm>
        </p:grpSpPr>
        <p:sp>
          <p:nvSpPr>
            <p:cNvPr id="120" name="Right Bracket 119">
              <a:extLst>
                <a:ext uri="{FF2B5EF4-FFF2-40B4-BE49-F238E27FC236}">
                  <a16:creationId xmlns:a16="http://schemas.microsoft.com/office/drawing/2014/main" id="{B6129122-8F82-4C22-A336-518600FB14E9}"/>
                </a:ext>
              </a:extLst>
            </p:cNvPr>
            <p:cNvSpPr/>
            <p:nvPr/>
          </p:nvSpPr>
          <p:spPr bwMode="auto">
            <a:xfrm>
              <a:off x="3048000" y="1828800"/>
              <a:ext cx="228600" cy="365760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4" name="TextBox 123">
              <a:extLst>
                <a:ext uri="{FF2B5EF4-FFF2-40B4-BE49-F238E27FC236}">
                  <a16:creationId xmlns:a16="http://schemas.microsoft.com/office/drawing/2014/main" id="{F5B298EE-E80E-4466-91DC-49CCE937472C}"/>
                </a:ext>
              </a:extLst>
            </p:cNvPr>
            <p:cNvSpPr txBox="1"/>
            <p:nvPr/>
          </p:nvSpPr>
          <p:spPr>
            <a:xfrm rot="16200000">
              <a:off x="1617017" y="3516183"/>
              <a:ext cx="3651766" cy="276999"/>
            </a:xfrm>
            <a:prstGeom prst="rect">
              <a:avLst/>
            </a:prstGeom>
            <a:noFill/>
          </p:spPr>
          <p:txBody>
            <a:bodyPr wrap="square" rtlCol="0">
              <a:spAutoFit/>
            </a:bodyPr>
            <a:lstStyle/>
            <a:p>
              <a:pPr algn="ctr"/>
              <a:r>
                <a:rPr lang="en-US" sz="1200" b="1" dirty="0">
                  <a:latin typeface="Avenir LT Std 45 Book" panose="020B0502020203020204" pitchFamily="34" charset="0"/>
                </a:rPr>
                <a:t>UNSPENT BUDGET DOLLARS</a:t>
              </a:r>
            </a:p>
          </p:txBody>
        </p:sp>
      </p:grpSp>
      <p:sp>
        <p:nvSpPr>
          <p:cNvPr id="4" name="Cross 3"/>
          <p:cNvSpPr/>
          <p:nvPr/>
        </p:nvSpPr>
        <p:spPr bwMode="auto">
          <a:xfrm>
            <a:off x="4404360" y="2964851"/>
            <a:ext cx="548640" cy="548640"/>
          </a:xfrm>
          <a:prstGeom prst="plus">
            <a:avLst>
              <a:gd name="adj" fmla="val 34351"/>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4" name="!!box">
            <a:extLst>
              <a:ext uri="{FF2B5EF4-FFF2-40B4-BE49-F238E27FC236}">
                <a16:creationId xmlns:a16="http://schemas.microsoft.com/office/drawing/2014/main" id="{5E97D5BC-0A0B-41DF-B8AA-D9AD41D1C32B}"/>
              </a:ext>
            </a:extLst>
          </p:cNvPr>
          <p:cNvSpPr/>
          <p:nvPr/>
        </p:nvSpPr>
        <p:spPr bwMode="auto">
          <a:xfrm>
            <a:off x="6434202" y="2797018"/>
            <a:ext cx="576198"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8439960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1" name="Group 30">
            <a:extLst>
              <a:ext uri="{FF2B5EF4-FFF2-40B4-BE49-F238E27FC236}">
                <a16:creationId xmlns:a16="http://schemas.microsoft.com/office/drawing/2014/main" id="{AFE791F2-EB67-4062-9A8D-409A0FE66D21}"/>
              </a:ext>
            </a:extLst>
          </p:cNvPr>
          <p:cNvGrpSpPr/>
          <p:nvPr/>
        </p:nvGrpSpPr>
        <p:grpSpPr>
          <a:xfrm>
            <a:off x="6384851" y="2261545"/>
            <a:ext cx="1510589" cy="453542"/>
            <a:chOff x="6384851" y="2261545"/>
            <a:chExt cx="1510589" cy="453542"/>
          </a:xfrm>
        </p:grpSpPr>
        <p:grpSp>
          <p:nvGrpSpPr>
            <p:cNvPr id="92" name="Group 91">
              <a:extLst>
                <a:ext uri="{FF2B5EF4-FFF2-40B4-BE49-F238E27FC236}">
                  <a16:creationId xmlns:a16="http://schemas.microsoft.com/office/drawing/2014/main" id="{3026C237-7ED3-4A07-A783-135DE07EE11B}"/>
                </a:ext>
              </a:extLst>
            </p:cNvPr>
            <p:cNvGrpSpPr>
              <a:grpSpLocks noChangeAspect="1"/>
            </p:cNvGrpSpPr>
            <p:nvPr/>
          </p:nvGrpSpPr>
          <p:grpSpPr>
            <a:xfrm rot="16200000">
              <a:off x="6913375" y="1733021"/>
              <a:ext cx="453542" cy="1510589"/>
              <a:chOff x="5273040" y="7101408"/>
              <a:chExt cx="1645920" cy="3776472"/>
            </a:xfrm>
          </p:grpSpPr>
          <p:sp>
            <p:nvSpPr>
              <p:cNvPr id="93" name="Rectangle 92">
                <a:extLst>
                  <a:ext uri="{FF2B5EF4-FFF2-40B4-BE49-F238E27FC236}">
                    <a16:creationId xmlns:a16="http://schemas.microsoft.com/office/drawing/2014/main" id="{CF0905BB-9FE3-48FE-BB1E-4F92F680D04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19">
                <a:extLst>
                  <a:ext uri="{FF2B5EF4-FFF2-40B4-BE49-F238E27FC236}">
                    <a16:creationId xmlns:a16="http://schemas.microsoft.com/office/drawing/2014/main" id="{8E6B3446-45A6-43DF-B069-9878E1A44513}"/>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3" name="Rectangle 112">
              <a:extLst>
                <a:ext uri="{FF2B5EF4-FFF2-40B4-BE49-F238E27FC236}">
                  <a16:creationId xmlns:a16="http://schemas.microsoft.com/office/drawing/2014/main" id="{4D59838F-BFF5-49B0-8658-A023F7EBCF1E}"/>
                </a:ext>
              </a:extLst>
            </p:cNvPr>
            <p:cNvSpPr/>
            <p:nvPr/>
          </p:nvSpPr>
          <p:spPr bwMode="auto">
            <a:xfrm rot="10800000">
              <a:off x="6603783" y="2286000"/>
              <a:ext cx="1203252" cy="411480"/>
            </a:xfrm>
            <a:prstGeom prst="rect">
              <a:avLst/>
            </a:prstGeom>
            <a:solidFill>
              <a:srgbClr val="0070C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rgbClr val="0070C0"/>
                </a:solidFill>
                <a:effectLst/>
                <a:latin typeface="Arial" charset="0"/>
              </a:endParaRPr>
            </a:p>
          </p:txBody>
        </p:sp>
      </p:grpSp>
      <p:grpSp>
        <p:nvGrpSpPr>
          <p:cNvPr id="30" name="Group 29">
            <a:extLst>
              <a:ext uri="{FF2B5EF4-FFF2-40B4-BE49-F238E27FC236}">
                <a16:creationId xmlns:a16="http://schemas.microsoft.com/office/drawing/2014/main" id="{19758E7C-2B04-42CC-851A-2CFF7D6391E9}"/>
              </a:ext>
            </a:extLst>
          </p:cNvPr>
          <p:cNvGrpSpPr/>
          <p:nvPr/>
        </p:nvGrpSpPr>
        <p:grpSpPr>
          <a:xfrm>
            <a:off x="6384851" y="2871145"/>
            <a:ext cx="1510589" cy="453542"/>
            <a:chOff x="6384851" y="2871145"/>
            <a:chExt cx="1510589" cy="453542"/>
          </a:xfrm>
        </p:grpSpPr>
        <p:grpSp>
          <p:nvGrpSpPr>
            <p:cNvPr id="95" name="Group 94">
              <a:extLst>
                <a:ext uri="{FF2B5EF4-FFF2-40B4-BE49-F238E27FC236}">
                  <a16:creationId xmlns:a16="http://schemas.microsoft.com/office/drawing/2014/main" id="{EE885473-8450-4B59-BE89-443F6A819EB8}"/>
                </a:ext>
              </a:extLst>
            </p:cNvPr>
            <p:cNvGrpSpPr>
              <a:grpSpLocks noChangeAspect="1"/>
            </p:cNvGrpSpPr>
            <p:nvPr/>
          </p:nvGrpSpPr>
          <p:grpSpPr>
            <a:xfrm rot="16200000">
              <a:off x="6913375" y="2342621"/>
              <a:ext cx="453542" cy="1510589"/>
              <a:chOff x="5273040" y="7101408"/>
              <a:chExt cx="1645920" cy="3776472"/>
            </a:xfrm>
          </p:grpSpPr>
          <p:sp>
            <p:nvSpPr>
              <p:cNvPr id="96" name="Rectangle 95">
                <a:extLst>
                  <a:ext uri="{FF2B5EF4-FFF2-40B4-BE49-F238E27FC236}">
                    <a16:creationId xmlns:a16="http://schemas.microsoft.com/office/drawing/2014/main" id="{7485473C-3450-442F-85EB-56EE267FA4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22">
                <a:extLst>
                  <a:ext uri="{FF2B5EF4-FFF2-40B4-BE49-F238E27FC236}">
                    <a16:creationId xmlns:a16="http://schemas.microsoft.com/office/drawing/2014/main" id="{32B0800C-C16A-4CDE-97B6-83335B87AF68}"/>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4" name="Rectangle 113">
              <a:extLst>
                <a:ext uri="{FF2B5EF4-FFF2-40B4-BE49-F238E27FC236}">
                  <a16:creationId xmlns:a16="http://schemas.microsoft.com/office/drawing/2014/main" id="{45FAB04B-BBF9-4E67-B1A9-D7AE43D1F24E}"/>
                </a:ext>
              </a:extLst>
            </p:cNvPr>
            <p:cNvSpPr/>
            <p:nvPr/>
          </p:nvSpPr>
          <p:spPr bwMode="auto">
            <a:xfrm rot="10800000">
              <a:off x="6934199" y="2892409"/>
              <a:ext cx="865499" cy="411480"/>
            </a:xfrm>
            <a:prstGeom prst="rect">
              <a:avLst/>
            </a:prstGeom>
            <a:solidFill>
              <a:schemeClr val="tx1">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9" name="Group 28">
            <a:extLst>
              <a:ext uri="{FF2B5EF4-FFF2-40B4-BE49-F238E27FC236}">
                <a16:creationId xmlns:a16="http://schemas.microsoft.com/office/drawing/2014/main" id="{69FF59A2-6226-45F6-B28B-DAB44204190D}"/>
              </a:ext>
            </a:extLst>
          </p:cNvPr>
          <p:cNvGrpSpPr/>
          <p:nvPr/>
        </p:nvGrpSpPr>
        <p:grpSpPr>
          <a:xfrm>
            <a:off x="6384852" y="3480744"/>
            <a:ext cx="1510589" cy="453542"/>
            <a:chOff x="6384852" y="3480744"/>
            <a:chExt cx="1510589" cy="453542"/>
          </a:xfrm>
        </p:grpSpPr>
        <p:grpSp>
          <p:nvGrpSpPr>
            <p:cNvPr id="98" name="Group 97">
              <a:extLst>
                <a:ext uri="{FF2B5EF4-FFF2-40B4-BE49-F238E27FC236}">
                  <a16:creationId xmlns:a16="http://schemas.microsoft.com/office/drawing/2014/main" id="{85D51F84-F24D-46AE-A94E-561E3B69045E}"/>
                </a:ext>
              </a:extLst>
            </p:cNvPr>
            <p:cNvGrpSpPr>
              <a:grpSpLocks noChangeAspect="1"/>
            </p:cNvGrpSpPr>
            <p:nvPr/>
          </p:nvGrpSpPr>
          <p:grpSpPr>
            <a:xfrm rot="16200000">
              <a:off x="6913376" y="2952220"/>
              <a:ext cx="453542" cy="1510589"/>
              <a:chOff x="5273040" y="7101408"/>
              <a:chExt cx="1645920" cy="3776472"/>
            </a:xfrm>
          </p:grpSpPr>
          <p:sp>
            <p:nvSpPr>
              <p:cNvPr id="99" name="Rectangle 98">
                <a:extLst>
                  <a:ext uri="{FF2B5EF4-FFF2-40B4-BE49-F238E27FC236}">
                    <a16:creationId xmlns:a16="http://schemas.microsoft.com/office/drawing/2014/main" id="{A4AC6F00-F99C-4347-80CC-2C6E0C51E832}"/>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34">
                <a:extLst>
                  <a:ext uri="{FF2B5EF4-FFF2-40B4-BE49-F238E27FC236}">
                    <a16:creationId xmlns:a16="http://schemas.microsoft.com/office/drawing/2014/main" id="{B8BFA704-C09C-4200-96A2-C0232CBDA0CE}"/>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5" name="Rectangle 114">
              <a:extLst>
                <a:ext uri="{FF2B5EF4-FFF2-40B4-BE49-F238E27FC236}">
                  <a16:creationId xmlns:a16="http://schemas.microsoft.com/office/drawing/2014/main" id="{F089AF86-7D84-4246-BB21-922A22A515C7}"/>
                </a:ext>
              </a:extLst>
            </p:cNvPr>
            <p:cNvSpPr/>
            <p:nvPr/>
          </p:nvSpPr>
          <p:spPr bwMode="auto">
            <a:xfrm rot="10800000">
              <a:off x="6565832" y="3502009"/>
              <a:ext cx="1235148" cy="411480"/>
            </a:xfrm>
            <a:prstGeom prst="rect">
              <a:avLst/>
            </a:prstGeom>
            <a:solidFill>
              <a:srgbClr val="45027C">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grpSp>
        <p:nvGrpSpPr>
          <p:cNvPr id="10" name="Group 9">
            <a:extLst>
              <a:ext uri="{FF2B5EF4-FFF2-40B4-BE49-F238E27FC236}">
                <a16:creationId xmlns:a16="http://schemas.microsoft.com/office/drawing/2014/main" id="{0B68B70C-6FC0-453A-B743-1C5C5EA7E395}"/>
              </a:ext>
            </a:extLst>
          </p:cNvPr>
          <p:cNvGrpSpPr/>
          <p:nvPr/>
        </p:nvGrpSpPr>
        <p:grpSpPr>
          <a:xfrm>
            <a:off x="6384852" y="4090345"/>
            <a:ext cx="1510589" cy="453542"/>
            <a:chOff x="6384852" y="4090345"/>
            <a:chExt cx="1510589" cy="453542"/>
          </a:xfrm>
        </p:grpSpPr>
        <p:grpSp>
          <p:nvGrpSpPr>
            <p:cNvPr id="101" name="Group 100">
              <a:extLst>
                <a:ext uri="{FF2B5EF4-FFF2-40B4-BE49-F238E27FC236}">
                  <a16:creationId xmlns:a16="http://schemas.microsoft.com/office/drawing/2014/main" id="{E6777EF5-42FE-4DAE-9CE5-2A884C0103CC}"/>
                </a:ext>
              </a:extLst>
            </p:cNvPr>
            <p:cNvGrpSpPr>
              <a:grpSpLocks noChangeAspect="1"/>
            </p:cNvGrpSpPr>
            <p:nvPr/>
          </p:nvGrpSpPr>
          <p:grpSpPr>
            <a:xfrm rot="16200000">
              <a:off x="6913376" y="3561821"/>
              <a:ext cx="453542" cy="1510589"/>
              <a:chOff x="5273040" y="7101408"/>
              <a:chExt cx="1645920" cy="3776472"/>
            </a:xfrm>
          </p:grpSpPr>
          <p:sp>
            <p:nvSpPr>
              <p:cNvPr id="102" name="Rectangle 101">
                <a:extLst>
                  <a:ext uri="{FF2B5EF4-FFF2-40B4-BE49-F238E27FC236}">
                    <a16:creationId xmlns:a16="http://schemas.microsoft.com/office/drawing/2014/main" id="{E01A40C1-3131-4B33-90A7-FDBF707E8A4F}"/>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19">
                <a:extLst>
                  <a:ext uri="{FF2B5EF4-FFF2-40B4-BE49-F238E27FC236}">
                    <a16:creationId xmlns:a16="http://schemas.microsoft.com/office/drawing/2014/main" id="{F1F3C38B-EE16-47F0-A67B-8B8A5DAF6C07}"/>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6" name="Rectangle 115">
              <a:extLst>
                <a:ext uri="{FF2B5EF4-FFF2-40B4-BE49-F238E27FC236}">
                  <a16:creationId xmlns:a16="http://schemas.microsoft.com/office/drawing/2014/main" id="{FFDAA075-FF53-441B-BF92-92EEB94BAE55}"/>
                </a:ext>
              </a:extLst>
            </p:cNvPr>
            <p:cNvSpPr/>
            <p:nvPr/>
          </p:nvSpPr>
          <p:spPr bwMode="auto">
            <a:xfrm rot="10800000">
              <a:off x="6754837" y="4111609"/>
              <a:ext cx="1049079" cy="411480"/>
            </a:xfrm>
            <a:prstGeom prst="rect">
              <a:avLst/>
            </a:prstGeom>
            <a:solidFill>
              <a:srgbClr val="00FF99">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123" name="TextBox 122">
            <a:extLst>
              <a:ext uri="{FF2B5EF4-FFF2-40B4-BE49-F238E27FC236}">
                <a16:creationId xmlns:a16="http://schemas.microsoft.com/office/drawing/2014/main" id="{9ABB93EF-3128-43A5-959E-EA4CAA731FBD}"/>
              </a:ext>
            </a:extLst>
          </p:cNvPr>
          <p:cNvSpPr txBox="1"/>
          <p:nvPr/>
        </p:nvSpPr>
        <p:spPr>
          <a:xfrm>
            <a:off x="6019800" y="1752600"/>
            <a:ext cx="22860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REVENUE CODES</a:t>
            </a:r>
          </a:p>
        </p:txBody>
      </p:sp>
      <p:grpSp>
        <p:nvGrpSpPr>
          <p:cNvPr id="8" name="!!box">
            <a:extLst>
              <a:ext uri="{FF2B5EF4-FFF2-40B4-BE49-F238E27FC236}">
                <a16:creationId xmlns:a16="http://schemas.microsoft.com/office/drawing/2014/main" id="{405C7FB0-0E70-400B-AF90-541C572CD1ED}"/>
              </a:ext>
            </a:extLst>
          </p:cNvPr>
          <p:cNvGrpSpPr/>
          <p:nvPr/>
        </p:nvGrpSpPr>
        <p:grpSpPr>
          <a:xfrm>
            <a:off x="3048000" y="1828800"/>
            <a:ext cx="533399" cy="3657600"/>
            <a:chOff x="3048000" y="1828800"/>
            <a:chExt cx="533399" cy="3657600"/>
          </a:xfrm>
        </p:grpSpPr>
        <p:sp>
          <p:nvSpPr>
            <p:cNvPr id="120" name="Right Bracket 119">
              <a:extLst>
                <a:ext uri="{FF2B5EF4-FFF2-40B4-BE49-F238E27FC236}">
                  <a16:creationId xmlns:a16="http://schemas.microsoft.com/office/drawing/2014/main" id="{B6129122-8F82-4C22-A336-518600FB14E9}"/>
                </a:ext>
              </a:extLst>
            </p:cNvPr>
            <p:cNvSpPr/>
            <p:nvPr/>
          </p:nvSpPr>
          <p:spPr bwMode="auto">
            <a:xfrm>
              <a:off x="3048000" y="1828800"/>
              <a:ext cx="228600" cy="365760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4" name="TextBox 123">
              <a:extLst>
                <a:ext uri="{FF2B5EF4-FFF2-40B4-BE49-F238E27FC236}">
                  <a16:creationId xmlns:a16="http://schemas.microsoft.com/office/drawing/2014/main" id="{F5B298EE-E80E-4466-91DC-49CCE937472C}"/>
                </a:ext>
              </a:extLst>
            </p:cNvPr>
            <p:cNvSpPr txBox="1"/>
            <p:nvPr/>
          </p:nvSpPr>
          <p:spPr>
            <a:xfrm rot="16200000">
              <a:off x="1617017" y="3516183"/>
              <a:ext cx="3651766" cy="276999"/>
            </a:xfrm>
            <a:prstGeom prst="rect">
              <a:avLst/>
            </a:prstGeom>
            <a:noFill/>
          </p:spPr>
          <p:txBody>
            <a:bodyPr wrap="square" rtlCol="0">
              <a:spAutoFit/>
            </a:bodyPr>
            <a:lstStyle/>
            <a:p>
              <a:pPr algn="ctr"/>
              <a:r>
                <a:rPr lang="en-US" sz="1200" b="1" dirty="0">
                  <a:latin typeface="Avenir LT Std 45 Book" panose="020B0502020203020204" pitchFamily="34" charset="0"/>
                </a:rPr>
                <a:t>UNSPENT BUDGET DOLLARS</a:t>
              </a:r>
            </a:p>
          </p:txBody>
        </p:sp>
      </p:grpSp>
      <p:sp>
        <p:nvSpPr>
          <p:cNvPr id="4" name="Cross 3"/>
          <p:cNvSpPr/>
          <p:nvPr/>
        </p:nvSpPr>
        <p:spPr bwMode="auto">
          <a:xfrm>
            <a:off x="4404360" y="2964851"/>
            <a:ext cx="548640" cy="548640"/>
          </a:xfrm>
          <a:prstGeom prst="plus">
            <a:avLst>
              <a:gd name="adj" fmla="val 34351"/>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5" name="!!box">
            <a:extLst>
              <a:ext uri="{FF2B5EF4-FFF2-40B4-BE49-F238E27FC236}">
                <a16:creationId xmlns:a16="http://schemas.microsoft.com/office/drawing/2014/main" id="{2790A3A4-6EB4-4154-80BB-B8B391BF8AD3}"/>
              </a:ext>
            </a:extLst>
          </p:cNvPr>
          <p:cNvSpPr/>
          <p:nvPr/>
        </p:nvSpPr>
        <p:spPr bwMode="auto">
          <a:xfrm>
            <a:off x="6427330" y="3408764"/>
            <a:ext cx="216719"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2966256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1" name="Group 30">
            <a:extLst>
              <a:ext uri="{FF2B5EF4-FFF2-40B4-BE49-F238E27FC236}">
                <a16:creationId xmlns:a16="http://schemas.microsoft.com/office/drawing/2014/main" id="{AFE791F2-EB67-4062-9A8D-409A0FE66D21}"/>
              </a:ext>
            </a:extLst>
          </p:cNvPr>
          <p:cNvGrpSpPr/>
          <p:nvPr/>
        </p:nvGrpSpPr>
        <p:grpSpPr>
          <a:xfrm>
            <a:off x="6384851" y="2261545"/>
            <a:ext cx="1510589" cy="453542"/>
            <a:chOff x="6384851" y="2261545"/>
            <a:chExt cx="1510589" cy="453542"/>
          </a:xfrm>
        </p:grpSpPr>
        <p:grpSp>
          <p:nvGrpSpPr>
            <p:cNvPr id="92" name="Group 91">
              <a:extLst>
                <a:ext uri="{FF2B5EF4-FFF2-40B4-BE49-F238E27FC236}">
                  <a16:creationId xmlns:a16="http://schemas.microsoft.com/office/drawing/2014/main" id="{3026C237-7ED3-4A07-A783-135DE07EE11B}"/>
                </a:ext>
              </a:extLst>
            </p:cNvPr>
            <p:cNvGrpSpPr>
              <a:grpSpLocks noChangeAspect="1"/>
            </p:cNvGrpSpPr>
            <p:nvPr/>
          </p:nvGrpSpPr>
          <p:grpSpPr>
            <a:xfrm rot="16200000">
              <a:off x="6913375" y="1733021"/>
              <a:ext cx="453542" cy="1510589"/>
              <a:chOff x="5273040" y="7101408"/>
              <a:chExt cx="1645920" cy="3776472"/>
            </a:xfrm>
          </p:grpSpPr>
          <p:sp>
            <p:nvSpPr>
              <p:cNvPr id="93" name="Rectangle 92">
                <a:extLst>
                  <a:ext uri="{FF2B5EF4-FFF2-40B4-BE49-F238E27FC236}">
                    <a16:creationId xmlns:a16="http://schemas.microsoft.com/office/drawing/2014/main" id="{CF0905BB-9FE3-48FE-BB1E-4F92F680D04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19">
                <a:extLst>
                  <a:ext uri="{FF2B5EF4-FFF2-40B4-BE49-F238E27FC236}">
                    <a16:creationId xmlns:a16="http://schemas.microsoft.com/office/drawing/2014/main" id="{8E6B3446-45A6-43DF-B069-9878E1A44513}"/>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3" name="Rectangle 112">
              <a:extLst>
                <a:ext uri="{FF2B5EF4-FFF2-40B4-BE49-F238E27FC236}">
                  <a16:creationId xmlns:a16="http://schemas.microsoft.com/office/drawing/2014/main" id="{4D59838F-BFF5-49B0-8658-A023F7EBCF1E}"/>
                </a:ext>
              </a:extLst>
            </p:cNvPr>
            <p:cNvSpPr/>
            <p:nvPr/>
          </p:nvSpPr>
          <p:spPr bwMode="auto">
            <a:xfrm rot="10800000">
              <a:off x="6603783" y="2286000"/>
              <a:ext cx="1203252" cy="411480"/>
            </a:xfrm>
            <a:prstGeom prst="rect">
              <a:avLst/>
            </a:prstGeom>
            <a:solidFill>
              <a:srgbClr val="0070C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rgbClr val="0070C0"/>
                </a:solidFill>
                <a:effectLst/>
                <a:latin typeface="Arial" charset="0"/>
              </a:endParaRPr>
            </a:p>
          </p:txBody>
        </p:sp>
      </p:grpSp>
      <p:grpSp>
        <p:nvGrpSpPr>
          <p:cNvPr id="30" name="Group 29">
            <a:extLst>
              <a:ext uri="{FF2B5EF4-FFF2-40B4-BE49-F238E27FC236}">
                <a16:creationId xmlns:a16="http://schemas.microsoft.com/office/drawing/2014/main" id="{19758E7C-2B04-42CC-851A-2CFF7D6391E9}"/>
              </a:ext>
            </a:extLst>
          </p:cNvPr>
          <p:cNvGrpSpPr/>
          <p:nvPr/>
        </p:nvGrpSpPr>
        <p:grpSpPr>
          <a:xfrm>
            <a:off x="6384851" y="2871145"/>
            <a:ext cx="1510589" cy="453542"/>
            <a:chOff x="6384851" y="2871145"/>
            <a:chExt cx="1510589" cy="453542"/>
          </a:xfrm>
        </p:grpSpPr>
        <p:grpSp>
          <p:nvGrpSpPr>
            <p:cNvPr id="95" name="Group 94">
              <a:extLst>
                <a:ext uri="{FF2B5EF4-FFF2-40B4-BE49-F238E27FC236}">
                  <a16:creationId xmlns:a16="http://schemas.microsoft.com/office/drawing/2014/main" id="{EE885473-8450-4B59-BE89-443F6A819EB8}"/>
                </a:ext>
              </a:extLst>
            </p:cNvPr>
            <p:cNvGrpSpPr>
              <a:grpSpLocks noChangeAspect="1"/>
            </p:cNvGrpSpPr>
            <p:nvPr/>
          </p:nvGrpSpPr>
          <p:grpSpPr>
            <a:xfrm rot="16200000">
              <a:off x="6913375" y="2342621"/>
              <a:ext cx="453542" cy="1510589"/>
              <a:chOff x="5273040" y="7101408"/>
              <a:chExt cx="1645920" cy="3776472"/>
            </a:xfrm>
          </p:grpSpPr>
          <p:sp>
            <p:nvSpPr>
              <p:cNvPr id="96" name="Rectangle 95">
                <a:extLst>
                  <a:ext uri="{FF2B5EF4-FFF2-40B4-BE49-F238E27FC236}">
                    <a16:creationId xmlns:a16="http://schemas.microsoft.com/office/drawing/2014/main" id="{7485473C-3450-442F-85EB-56EE267FA4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22">
                <a:extLst>
                  <a:ext uri="{FF2B5EF4-FFF2-40B4-BE49-F238E27FC236}">
                    <a16:creationId xmlns:a16="http://schemas.microsoft.com/office/drawing/2014/main" id="{32B0800C-C16A-4CDE-97B6-83335B87AF68}"/>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4" name="Rectangle 113">
              <a:extLst>
                <a:ext uri="{FF2B5EF4-FFF2-40B4-BE49-F238E27FC236}">
                  <a16:creationId xmlns:a16="http://schemas.microsoft.com/office/drawing/2014/main" id="{45FAB04B-BBF9-4E67-B1A9-D7AE43D1F24E}"/>
                </a:ext>
              </a:extLst>
            </p:cNvPr>
            <p:cNvSpPr/>
            <p:nvPr/>
          </p:nvSpPr>
          <p:spPr bwMode="auto">
            <a:xfrm rot="10800000">
              <a:off x="6934199" y="2892409"/>
              <a:ext cx="865499" cy="411480"/>
            </a:xfrm>
            <a:prstGeom prst="rect">
              <a:avLst/>
            </a:prstGeom>
            <a:solidFill>
              <a:schemeClr val="tx1">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9" name="Group 28">
            <a:extLst>
              <a:ext uri="{FF2B5EF4-FFF2-40B4-BE49-F238E27FC236}">
                <a16:creationId xmlns:a16="http://schemas.microsoft.com/office/drawing/2014/main" id="{69FF59A2-6226-45F6-B28B-DAB44204190D}"/>
              </a:ext>
            </a:extLst>
          </p:cNvPr>
          <p:cNvGrpSpPr/>
          <p:nvPr/>
        </p:nvGrpSpPr>
        <p:grpSpPr>
          <a:xfrm>
            <a:off x="6384852" y="3480744"/>
            <a:ext cx="1510589" cy="453542"/>
            <a:chOff x="6384852" y="3480744"/>
            <a:chExt cx="1510589" cy="453542"/>
          </a:xfrm>
        </p:grpSpPr>
        <p:grpSp>
          <p:nvGrpSpPr>
            <p:cNvPr id="98" name="Group 97">
              <a:extLst>
                <a:ext uri="{FF2B5EF4-FFF2-40B4-BE49-F238E27FC236}">
                  <a16:creationId xmlns:a16="http://schemas.microsoft.com/office/drawing/2014/main" id="{85D51F84-F24D-46AE-A94E-561E3B69045E}"/>
                </a:ext>
              </a:extLst>
            </p:cNvPr>
            <p:cNvGrpSpPr>
              <a:grpSpLocks noChangeAspect="1"/>
            </p:cNvGrpSpPr>
            <p:nvPr/>
          </p:nvGrpSpPr>
          <p:grpSpPr>
            <a:xfrm rot="16200000">
              <a:off x="6913376" y="2952220"/>
              <a:ext cx="453542" cy="1510589"/>
              <a:chOff x="5273040" y="7101408"/>
              <a:chExt cx="1645920" cy="3776472"/>
            </a:xfrm>
          </p:grpSpPr>
          <p:sp>
            <p:nvSpPr>
              <p:cNvPr id="99" name="Rectangle 98">
                <a:extLst>
                  <a:ext uri="{FF2B5EF4-FFF2-40B4-BE49-F238E27FC236}">
                    <a16:creationId xmlns:a16="http://schemas.microsoft.com/office/drawing/2014/main" id="{A4AC6F00-F99C-4347-80CC-2C6E0C51E832}"/>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34">
                <a:extLst>
                  <a:ext uri="{FF2B5EF4-FFF2-40B4-BE49-F238E27FC236}">
                    <a16:creationId xmlns:a16="http://schemas.microsoft.com/office/drawing/2014/main" id="{B8BFA704-C09C-4200-96A2-C0232CBDA0CE}"/>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5" name="Rectangle 114">
              <a:extLst>
                <a:ext uri="{FF2B5EF4-FFF2-40B4-BE49-F238E27FC236}">
                  <a16:creationId xmlns:a16="http://schemas.microsoft.com/office/drawing/2014/main" id="{F089AF86-7D84-4246-BB21-922A22A515C7}"/>
                </a:ext>
              </a:extLst>
            </p:cNvPr>
            <p:cNvSpPr/>
            <p:nvPr/>
          </p:nvSpPr>
          <p:spPr bwMode="auto">
            <a:xfrm rot="10800000">
              <a:off x="6565832" y="3502009"/>
              <a:ext cx="1235148" cy="411480"/>
            </a:xfrm>
            <a:prstGeom prst="rect">
              <a:avLst/>
            </a:prstGeom>
            <a:solidFill>
              <a:srgbClr val="45027C">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grpSp>
        <p:nvGrpSpPr>
          <p:cNvPr id="10" name="Group 9">
            <a:extLst>
              <a:ext uri="{FF2B5EF4-FFF2-40B4-BE49-F238E27FC236}">
                <a16:creationId xmlns:a16="http://schemas.microsoft.com/office/drawing/2014/main" id="{0B68B70C-6FC0-453A-B743-1C5C5EA7E395}"/>
              </a:ext>
            </a:extLst>
          </p:cNvPr>
          <p:cNvGrpSpPr/>
          <p:nvPr/>
        </p:nvGrpSpPr>
        <p:grpSpPr>
          <a:xfrm>
            <a:off x="6384852" y="4090345"/>
            <a:ext cx="1510589" cy="453542"/>
            <a:chOff x="6384852" y="4090345"/>
            <a:chExt cx="1510589" cy="453542"/>
          </a:xfrm>
        </p:grpSpPr>
        <p:grpSp>
          <p:nvGrpSpPr>
            <p:cNvPr id="101" name="Group 100">
              <a:extLst>
                <a:ext uri="{FF2B5EF4-FFF2-40B4-BE49-F238E27FC236}">
                  <a16:creationId xmlns:a16="http://schemas.microsoft.com/office/drawing/2014/main" id="{E6777EF5-42FE-4DAE-9CE5-2A884C0103CC}"/>
                </a:ext>
              </a:extLst>
            </p:cNvPr>
            <p:cNvGrpSpPr>
              <a:grpSpLocks noChangeAspect="1"/>
            </p:cNvGrpSpPr>
            <p:nvPr/>
          </p:nvGrpSpPr>
          <p:grpSpPr>
            <a:xfrm rot="16200000">
              <a:off x="6913376" y="3561821"/>
              <a:ext cx="453542" cy="1510589"/>
              <a:chOff x="5273040" y="7101408"/>
              <a:chExt cx="1645920" cy="3776472"/>
            </a:xfrm>
          </p:grpSpPr>
          <p:sp>
            <p:nvSpPr>
              <p:cNvPr id="102" name="Rectangle 101">
                <a:extLst>
                  <a:ext uri="{FF2B5EF4-FFF2-40B4-BE49-F238E27FC236}">
                    <a16:creationId xmlns:a16="http://schemas.microsoft.com/office/drawing/2014/main" id="{E01A40C1-3131-4B33-90A7-FDBF707E8A4F}"/>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19">
                <a:extLst>
                  <a:ext uri="{FF2B5EF4-FFF2-40B4-BE49-F238E27FC236}">
                    <a16:creationId xmlns:a16="http://schemas.microsoft.com/office/drawing/2014/main" id="{F1F3C38B-EE16-47F0-A67B-8B8A5DAF6C07}"/>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6" name="Rectangle 115">
              <a:extLst>
                <a:ext uri="{FF2B5EF4-FFF2-40B4-BE49-F238E27FC236}">
                  <a16:creationId xmlns:a16="http://schemas.microsoft.com/office/drawing/2014/main" id="{FFDAA075-FF53-441B-BF92-92EEB94BAE55}"/>
                </a:ext>
              </a:extLst>
            </p:cNvPr>
            <p:cNvSpPr/>
            <p:nvPr/>
          </p:nvSpPr>
          <p:spPr bwMode="auto">
            <a:xfrm rot="10800000">
              <a:off x="6754837" y="4111609"/>
              <a:ext cx="1049079" cy="411480"/>
            </a:xfrm>
            <a:prstGeom prst="rect">
              <a:avLst/>
            </a:prstGeom>
            <a:solidFill>
              <a:srgbClr val="00FF99">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123" name="TextBox 122">
            <a:extLst>
              <a:ext uri="{FF2B5EF4-FFF2-40B4-BE49-F238E27FC236}">
                <a16:creationId xmlns:a16="http://schemas.microsoft.com/office/drawing/2014/main" id="{9ABB93EF-3128-43A5-959E-EA4CAA731FBD}"/>
              </a:ext>
            </a:extLst>
          </p:cNvPr>
          <p:cNvSpPr txBox="1"/>
          <p:nvPr/>
        </p:nvSpPr>
        <p:spPr>
          <a:xfrm>
            <a:off x="6019800" y="1752600"/>
            <a:ext cx="22860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REVENUE CODES</a:t>
            </a:r>
          </a:p>
        </p:txBody>
      </p:sp>
      <p:grpSp>
        <p:nvGrpSpPr>
          <p:cNvPr id="8" name="Group 7">
            <a:extLst>
              <a:ext uri="{FF2B5EF4-FFF2-40B4-BE49-F238E27FC236}">
                <a16:creationId xmlns:a16="http://schemas.microsoft.com/office/drawing/2014/main" id="{405C7FB0-0E70-400B-AF90-541C572CD1ED}"/>
              </a:ext>
            </a:extLst>
          </p:cNvPr>
          <p:cNvGrpSpPr/>
          <p:nvPr/>
        </p:nvGrpSpPr>
        <p:grpSpPr>
          <a:xfrm>
            <a:off x="3048000" y="1828800"/>
            <a:ext cx="533399" cy="3657600"/>
            <a:chOff x="3048000" y="1828800"/>
            <a:chExt cx="533399" cy="3657600"/>
          </a:xfrm>
        </p:grpSpPr>
        <p:sp>
          <p:nvSpPr>
            <p:cNvPr id="120" name="Right Bracket 119">
              <a:extLst>
                <a:ext uri="{FF2B5EF4-FFF2-40B4-BE49-F238E27FC236}">
                  <a16:creationId xmlns:a16="http://schemas.microsoft.com/office/drawing/2014/main" id="{B6129122-8F82-4C22-A336-518600FB14E9}"/>
                </a:ext>
              </a:extLst>
            </p:cNvPr>
            <p:cNvSpPr/>
            <p:nvPr/>
          </p:nvSpPr>
          <p:spPr bwMode="auto">
            <a:xfrm>
              <a:off x="3048000" y="1828800"/>
              <a:ext cx="228600" cy="365760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4" name="TextBox 123">
              <a:extLst>
                <a:ext uri="{FF2B5EF4-FFF2-40B4-BE49-F238E27FC236}">
                  <a16:creationId xmlns:a16="http://schemas.microsoft.com/office/drawing/2014/main" id="{F5B298EE-E80E-4466-91DC-49CCE937472C}"/>
                </a:ext>
              </a:extLst>
            </p:cNvPr>
            <p:cNvSpPr txBox="1"/>
            <p:nvPr/>
          </p:nvSpPr>
          <p:spPr>
            <a:xfrm rot="16200000">
              <a:off x="1617017" y="3516183"/>
              <a:ext cx="3651766" cy="276999"/>
            </a:xfrm>
            <a:prstGeom prst="rect">
              <a:avLst/>
            </a:prstGeom>
            <a:noFill/>
          </p:spPr>
          <p:txBody>
            <a:bodyPr wrap="square" rtlCol="0">
              <a:spAutoFit/>
            </a:bodyPr>
            <a:lstStyle/>
            <a:p>
              <a:pPr algn="ctr"/>
              <a:r>
                <a:rPr lang="en-US" sz="1200" b="1" dirty="0">
                  <a:latin typeface="Avenir LT Std 45 Book" panose="020B0502020203020204" pitchFamily="34" charset="0"/>
                </a:rPr>
                <a:t>UNSPENT BUDGET DOLLARS</a:t>
              </a:r>
            </a:p>
          </p:txBody>
        </p:sp>
      </p:grpSp>
      <p:sp>
        <p:nvSpPr>
          <p:cNvPr id="4" name="Cross 3"/>
          <p:cNvSpPr/>
          <p:nvPr/>
        </p:nvSpPr>
        <p:spPr bwMode="auto">
          <a:xfrm>
            <a:off x="4404360" y="2964851"/>
            <a:ext cx="548640" cy="548640"/>
          </a:xfrm>
          <a:prstGeom prst="plus">
            <a:avLst>
              <a:gd name="adj" fmla="val 34351"/>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6" name="!!box">
            <a:extLst>
              <a:ext uri="{FF2B5EF4-FFF2-40B4-BE49-F238E27FC236}">
                <a16:creationId xmlns:a16="http://schemas.microsoft.com/office/drawing/2014/main" id="{FBE5B37A-01A0-48EF-A919-7CDA361E4EB9}"/>
              </a:ext>
            </a:extLst>
          </p:cNvPr>
          <p:cNvSpPr/>
          <p:nvPr/>
        </p:nvSpPr>
        <p:spPr bwMode="auto">
          <a:xfrm>
            <a:off x="6420779" y="4006265"/>
            <a:ext cx="437221"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4639455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1" name="Group 30">
            <a:extLst>
              <a:ext uri="{FF2B5EF4-FFF2-40B4-BE49-F238E27FC236}">
                <a16:creationId xmlns:a16="http://schemas.microsoft.com/office/drawing/2014/main" id="{AFE791F2-EB67-4062-9A8D-409A0FE66D21}"/>
              </a:ext>
            </a:extLst>
          </p:cNvPr>
          <p:cNvGrpSpPr/>
          <p:nvPr/>
        </p:nvGrpSpPr>
        <p:grpSpPr>
          <a:xfrm>
            <a:off x="6384851" y="2261545"/>
            <a:ext cx="1510589" cy="453542"/>
            <a:chOff x="6384851" y="2261545"/>
            <a:chExt cx="1510589" cy="453542"/>
          </a:xfrm>
        </p:grpSpPr>
        <p:grpSp>
          <p:nvGrpSpPr>
            <p:cNvPr id="92" name="Group 91">
              <a:extLst>
                <a:ext uri="{FF2B5EF4-FFF2-40B4-BE49-F238E27FC236}">
                  <a16:creationId xmlns:a16="http://schemas.microsoft.com/office/drawing/2014/main" id="{3026C237-7ED3-4A07-A783-135DE07EE11B}"/>
                </a:ext>
              </a:extLst>
            </p:cNvPr>
            <p:cNvGrpSpPr>
              <a:grpSpLocks noChangeAspect="1"/>
            </p:cNvGrpSpPr>
            <p:nvPr/>
          </p:nvGrpSpPr>
          <p:grpSpPr>
            <a:xfrm rot="16200000">
              <a:off x="6913375" y="1733021"/>
              <a:ext cx="453542" cy="1510589"/>
              <a:chOff x="5273040" y="7101408"/>
              <a:chExt cx="1645920" cy="3776472"/>
            </a:xfrm>
          </p:grpSpPr>
          <p:sp>
            <p:nvSpPr>
              <p:cNvPr id="93" name="Rectangle 92">
                <a:extLst>
                  <a:ext uri="{FF2B5EF4-FFF2-40B4-BE49-F238E27FC236}">
                    <a16:creationId xmlns:a16="http://schemas.microsoft.com/office/drawing/2014/main" id="{CF0905BB-9FE3-48FE-BB1E-4F92F680D04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19">
                <a:extLst>
                  <a:ext uri="{FF2B5EF4-FFF2-40B4-BE49-F238E27FC236}">
                    <a16:creationId xmlns:a16="http://schemas.microsoft.com/office/drawing/2014/main" id="{8E6B3446-45A6-43DF-B069-9878E1A44513}"/>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3" name="Rectangle 112">
              <a:extLst>
                <a:ext uri="{FF2B5EF4-FFF2-40B4-BE49-F238E27FC236}">
                  <a16:creationId xmlns:a16="http://schemas.microsoft.com/office/drawing/2014/main" id="{4D59838F-BFF5-49B0-8658-A023F7EBCF1E}"/>
                </a:ext>
              </a:extLst>
            </p:cNvPr>
            <p:cNvSpPr/>
            <p:nvPr/>
          </p:nvSpPr>
          <p:spPr bwMode="auto">
            <a:xfrm rot="10800000">
              <a:off x="6603783" y="2286000"/>
              <a:ext cx="1203252" cy="411480"/>
            </a:xfrm>
            <a:prstGeom prst="rect">
              <a:avLst/>
            </a:prstGeom>
            <a:solidFill>
              <a:srgbClr val="0070C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rgbClr val="0070C0"/>
                </a:solidFill>
                <a:effectLst/>
                <a:latin typeface="Arial" charset="0"/>
              </a:endParaRPr>
            </a:p>
          </p:txBody>
        </p:sp>
      </p:grpSp>
      <p:grpSp>
        <p:nvGrpSpPr>
          <p:cNvPr id="30" name="Group 29">
            <a:extLst>
              <a:ext uri="{FF2B5EF4-FFF2-40B4-BE49-F238E27FC236}">
                <a16:creationId xmlns:a16="http://schemas.microsoft.com/office/drawing/2014/main" id="{19758E7C-2B04-42CC-851A-2CFF7D6391E9}"/>
              </a:ext>
            </a:extLst>
          </p:cNvPr>
          <p:cNvGrpSpPr/>
          <p:nvPr/>
        </p:nvGrpSpPr>
        <p:grpSpPr>
          <a:xfrm>
            <a:off x="6384851" y="2871145"/>
            <a:ext cx="1510589" cy="453542"/>
            <a:chOff x="6384851" y="2871145"/>
            <a:chExt cx="1510589" cy="453542"/>
          </a:xfrm>
        </p:grpSpPr>
        <p:grpSp>
          <p:nvGrpSpPr>
            <p:cNvPr id="95" name="Group 94">
              <a:extLst>
                <a:ext uri="{FF2B5EF4-FFF2-40B4-BE49-F238E27FC236}">
                  <a16:creationId xmlns:a16="http://schemas.microsoft.com/office/drawing/2014/main" id="{EE885473-8450-4B59-BE89-443F6A819EB8}"/>
                </a:ext>
              </a:extLst>
            </p:cNvPr>
            <p:cNvGrpSpPr>
              <a:grpSpLocks noChangeAspect="1"/>
            </p:cNvGrpSpPr>
            <p:nvPr/>
          </p:nvGrpSpPr>
          <p:grpSpPr>
            <a:xfrm rot="16200000">
              <a:off x="6913375" y="2342621"/>
              <a:ext cx="453542" cy="1510589"/>
              <a:chOff x="5273040" y="7101408"/>
              <a:chExt cx="1645920" cy="3776472"/>
            </a:xfrm>
          </p:grpSpPr>
          <p:sp>
            <p:nvSpPr>
              <p:cNvPr id="96" name="Rectangle 95">
                <a:extLst>
                  <a:ext uri="{FF2B5EF4-FFF2-40B4-BE49-F238E27FC236}">
                    <a16:creationId xmlns:a16="http://schemas.microsoft.com/office/drawing/2014/main" id="{7485473C-3450-442F-85EB-56EE267FA4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22">
                <a:extLst>
                  <a:ext uri="{FF2B5EF4-FFF2-40B4-BE49-F238E27FC236}">
                    <a16:creationId xmlns:a16="http://schemas.microsoft.com/office/drawing/2014/main" id="{32B0800C-C16A-4CDE-97B6-83335B87AF68}"/>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4" name="Rectangle 113">
              <a:extLst>
                <a:ext uri="{FF2B5EF4-FFF2-40B4-BE49-F238E27FC236}">
                  <a16:creationId xmlns:a16="http://schemas.microsoft.com/office/drawing/2014/main" id="{45FAB04B-BBF9-4E67-B1A9-D7AE43D1F24E}"/>
                </a:ext>
              </a:extLst>
            </p:cNvPr>
            <p:cNvSpPr/>
            <p:nvPr/>
          </p:nvSpPr>
          <p:spPr bwMode="auto">
            <a:xfrm rot="10800000">
              <a:off x="6934199" y="2892409"/>
              <a:ext cx="865499" cy="411480"/>
            </a:xfrm>
            <a:prstGeom prst="rect">
              <a:avLst/>
            </a:prstGeom>
            <a:solidFill>
              <a:schemeClr val="tx1">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9" name="Group 28">
            <a:extLst>
              <a:ext uri="{FF2B5EF4-FFF2-40B4-BE49-F238E27FC236}">
                <a16:creationId xmlns:a16="http://schemas.microsoft.com/office/drawing/2014/main" id="{69FF59A2-6226-45F6-B28B-DAB44204190D}"/>
              </a:ext>
            </a:extLst>
          </p:cNvPr>
          <p:cNvGrpSpPr/>
          <p:nvPr/>
        </p:nvGrpSpPr>
        <p:grpSpPr>
          <a:xfrm>
            <a:off x="6384852" y="3480744"/>
            <a:ext cx="1510589" cy="453542"/>
            <a:chOff x="6384852" y="3480744"/>
            <a:chExt cx="1510589" cy="453542"/>
          </a:xfrm>
        </p:grpSpPr>
        <p:grpSp>
          <p:nvGrpSpPr>
            <p:cNvPr id="98" name="Group 97">
              <a:extLst>
                <a:ext uri="{FF2B5EF4-FFF2-40B4-BE49-F238E27FC236}">
                  <a16:creationId xmlns:a16="http://schemas.microsoft.com/office/drawing/2014/main" id="{85D51F84-F24D-46AE-A94E-561E3B69045E}"/>
                </a:ext>
              </a:extLst>
            </p:cNvPr>
            <p:cNvGrpSpPr>
              <a:grpSpLocks noChangeAspect="1"/>
            </p:cNvGrpSpPr>
            <p:nvPr/>
          </p:nvGrpSpPr>
          <p:grpSpPr>
            <a:xfrm rot="16200000">
              <a:off x="6913376" y="2952220"/>
              <a:ext cx="453542" cy="1510589"/>
              <a:chOff x="5273040" y="7101408"/>
              <a:chExt cx="1645920" cy="3776472"/>
            </a:xfrm>
          </p:grpSpPr>
          <p:sp>
            <p:nvSpPr>
              <p:cNvPr id="99" name="Rectangle 98">
                <a:extLst>
                  <a:ext uri="{FF2B5EF4-FFF2-40B4-BE49-F238E27FC236}">
                    <a16:creationId xmlns:a16="http://schemas.microsoft.com/office/drawing/2014/main" id="{A4AC6F00-F99C-4347-80CC-2C6E0C51E832}"/>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34">
                <a:extLst>
                  <a:ext uri="{FF2B5EF4-FFF2-40B4-BE49-F238E27FC236}">
                    <a16:creationId xmlns:a16="http://schemas.microsoft.com/office/drawing/2014/main" id="{B8BFA704-C09C-4200-96A2-C0232CBDA0CE}"/>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5" name="Rectangle 114">
              <a:extLst>
                <a:ext uri="{FF2B5EF4-FFF2-40B4-BE49-F238E27FC236}">
                  <a16:creationId xmlns:a16="http://schemas.microsoft.com/office/drawing/2014/main" id="{F089AF86-7D84-4246-BB21-922A22A515C7}"/>
                </a:ext>
              </a:extLst>
            </p:cNvPr>
            <p:cNvSpPr/>
            <p:nvPr/>
          </p:nvSpPr>
          <p:spPr bwMode="auto">
            <a:xfrm rot="10800000">
              <a:off x="6565832" y="3502009"/>
              <a:ext cx="1235148" cy="411480"/>
            </a:xfrm>
            <a:prstGeom prst="rect">
              <a:avLst/>
            </a:prstGeom>
            <a:solidFill>
              <a:srgbClr val="45027C">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grpSp>
        <p:nvGrpSpPr>
          <p:cNvPr id="10" name="Group 9">
            <a:extLst>
              <a:ext uri="{FF2B5EF4-FFF2-40B4-BE49-F238E27FC236}">
                <a16:creationId xmlns:a16="http://schemas.microsoft.com/office/drawing/2014/main" id="{0B68B70C-6FC0-453A-B743-1C5C5EA7E395}"/>
              </a:ext>
            </a:extLst>
          </p:cNvPr>
          <p:cNvGrpSpPr/>
          <p:nvPr/>
        </p:nvGrpSpPr>
        <p:grpSpPr>
          <a:xfrm>
            <a:off x="6384852" y="4090345"/>
            <a:ext cx="1510589" cy="453542"/>
            <a:chOff x="6384852" y="4090345"/>
            <a:chExt cx="1510589" cy="453542"/>
          </a:xfrm>
        </p:grpSpPr>
        <p:grpSp>
          <p:nvGrpSpPr>
            <p:cNvPr id="101" name="Group 100">
              <a:extLst>
                <a:ext uri="{FF2B5EF4-FFF2-40B4-BE49-F238E27FC236}">
                  <a16:creationId xmlns:a16="http://schemas.microsoft.com/office/drawing/2014/main" id="{E6777EF5-42FE-4DAE-9CE5-2A884C0103CC}"/>
                </a:ext>
              </a:extLst>
            </p:cNvPr>
            <p:cNvGrpSpPr>
              <a:grpSpLocks noChangeAspect="1"/>
            </p:cNvGrpSpPr>
            <p:nvPr/>
          </p:nvGrpSpPr>
          <p:grpSpPr>
            <a:xfrm rot="16200000">
              <a:off x="6913376" y="3561821"/>
              <a:ext cx="453542" cy="1510589"/>
              <a:chOff x="5273040" y="7101408"/>
              <a:chExt cx="1645920" cy="3776472"/>
            </a:xfrm>
          </p:grpSpPr>
          <p:sp>
            <p:nvSpPr>
              <p:cNvPr id="102" name="Rectangle 101">
                <a:extLst>
                  <a:ext uri="{FF2B5EF4-FFF2-40B4-BE49-F238E27FC236}">
                    <a16:creationId xmlns:a16="http://schemas.microsoft.com/office/drawing/2014/main" id="{E01A40C1-3131-4B33-90A7-FDBF707E8A4F}"/>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19">
                <a:extLst>
                  <a:ext uri="{FF2B5EF4-FFF2-40B4-BE49-F238E27FC236}">
                    <a16:creationId xmlns:a16="http://schemas.microsoft.com/office/drawing/2014/main" id="{F1F3C38B-EE16-47F0-A67B-8B8A5DAF6C07}"/>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6" name="Rectangle 115">
              <a:extLst>
                <a:ext uri="{FF2B5EF4-FFF2-40B4-BE49-F238E27FC236}">
                  <a16:creationId xmlns:a16="http://schemas.microsoft.com/office/drawing/2014/main" id="{FFDAA075-FF53-441B-BF92-92EEB94BAE55}"/>
                </a:ext>
              </a:extLst>
            </p:cNvPr>
            <p:cNvSpPr/>
            <p:nvPr/>
          </p:nvSpPr>
          <p:spPr bwMode="auto">
            <a:xfrm rot="10800000">
              <a:off x="6754837" y="4111609"/>
              <a:ext cx="1049079" cy="411480"/>
            </a:xfrm>
            <a:prstGeom prst="rect">
              <a:avLst/>
            </a:prstGeom>
            <a:solidFill>
              <a:srgbClr val="00FF99">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123" name="TextBox 122">
            <a:extLst>
              <a:ext uri="{FF2B5EF4-FFF2-40B4-BE49-F238E27FC236}">
                <a16:creationId xmlns:a16="http://schemas.microsoft.com/office/drawing/2014/main" id="{9ABB93EF-3128-43A5-959E-EA4CAA731FBD}"/>
              </a:ext>
            </a:extLst>
          </p:cNvPr>
          <p:cNvSpPr txBox="1"/>
          <p:nvPr/>
        </p:nvSpPr>
        <p:spPr>
          <a:xfrm>
            <a:off x="6019800" y="1752600"/>
            <a:ext cx="22860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REVENUE CODES</a:t>
            </a:r>
          </a:p>
        </p:txBody>
      </p:sp>
      <p:grpSp>
        <p:nvGrpSpPr>
          <p:cNvPr id="8" name="Group 7">
            <a:extLst>
              <a:ext uri="{FF2B5EF4-FFF2-40B4-BE49-F238E27FC236}">
                <a16:creationId xmlns:a16="http://schemas.microsoft.com/office/drawing/2014/main" id="{405C7FB0-0E70-400B-AF90-541C572CD1ED}"/>
              </a:ext>
            </a:extLst>
          </p:cNvPr>
          <p:cNvGrpSpPr/>
          <p:nvPr/>
        </p:nvGrpSpPr>
        <p:grpSpPr>
          <a:xfrm>
            <a:off x="3048000" y="1828800"/>
            <a:ext cx="533399" cy="3657600"/>
            <a:chOff x="3048000" y="1828800"/>
            <a:chExt cx="533399" cy="3657600"/>
          </a:xfrm>
        </p:grpSpPr>
        <p:sp>
          <p:nvSpPr>
            <p:cNvPr id="120" name="Right Bracket 119">
              <a:extLst>
                <a:ext uri="{FF2B5EF4-FFF2-40B4-BE49-F238E27FC236}">
                  <a16:creationId xmlns:a16="http://schemas.microsoft.com/office/drawing/2014/main" id="{B6129122-8F82-4C22-A336-518600FB14E9}"/>
                </a:ext>
              </a:extLst>
            </p:cNvPr>
            <p:cNvSpPr/>
            <p:nvPr/>
          </p:nvSpPr>
          <p:spPr bwMode="auto">
            <a:xfrm>
              <a:off x="3048000" y="1828800"/>
              <a:ext cx="228600" cy="365760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4" name="TextBox 123">
              <a:extLst>
                <a:ext uri="{FF2B5EF4-FFF2-40B4-BE49-F238E27FC236}">
                  <a16:creationId xmlns:a16="http://schemas.microsoft.com/office/drawing/2014/main" id="{F5B298EE-E80E-4466-91DC-49CCE937472C}"/>
                </a:ext>
              </a:extLst>
            </p:cNvPr>
            <p:cNvSpPr txBox="1"/>
            <p:nvPr/>
          </p:nvSpPr>
          <p:spPr>
            <a:xfrm rot="16200000">
              <a:off x="1617017" y="3516183"/>
              <a:ext cx="3651766" cy="276999"/>
            </a:xfrm>
            <a:prstGeom prst="rect">
              <a:avLst/>
            </a:prstGeom>
            <a:noFill/>
          </p:spPr>
          <p:txBody>
            <a:bodyPr wrap="square" rtlCol="0">
              <a:spAutoFit/>
            </a:bodyPr>
            <a:lstStyle/>
            <a:p>
              <a:pPr algn="ctr"/>
              <a:r>
                <a:rPr lang="en-US" sz="1200" b="1" dirty="0">
                  <a:latin typeface="Avenir LT Std 45 Book" panose="020B0502020203020204" pitchFamily="34" charset="0"/>
                </a:rPr>
                <a:t>UNSPENT BUDGET DOLLARS</a:t>
              </a:r>
            </a:p>
          </p:txBody>
        </p:sp>
      </p:grpSp>
      <p:grpSp>
        <p:nvGrpSpPr>
          <p:cNvPr id="9" name="!!box">
            <a:extLst>
              <a:ext uri="{FF2B5EF4-FFF2-40B4-BE49-F238E27FC236}">
                <a16:creationId xmlns:a16="http://schemas.microsoft.com/office/drawing/2014/main" id="{F758469A-7D28-416F-8D3B-4220246624C6}"/>
              </a:ext>
            </a:extLst>
          </p:cNvPr>
          <p:cNvGrpSpPr/>
          <p:nvPr/>
        </p:nvGrpSpPr>
        <p:grpSpPr>
          <a:xfrm>
            <a:off x="5715000" y="2185948"/>
            <a:ext cx="500270" cy="2432564"/>
            <a:chOff x="5715000" y="2185948"/>
            <a:chExt cx="500270" cy="2432564"/>
          </a:xfrm>
        </p:grpSpPr>
        <p:sp>
          <p:nvSpPr>
            <p:cNvPr id="121" name="Right Bracket 120">
              <a:extLst>
                <a:ext uri="{FF2B5EF4-FFF2-40B4-BE49-F238E27FC236}">
                  <a16:creationId xmlns:a16="http://schemas.microsoft.com/office/drawing/2014/main" id="{D617A524-223A-4BC7-9BD1-3F7585E916ED}"/>
                </a:ext>
              </a:extLst>
            </p:cNvPr>
            <p:cNvSpPr/>
            <p:nvPr/>
          </p:nvSpPr>
          <p:spPr bwMode="auto">
            <a:xfrm rot="10800000">
              <a:off x="6019800" y="2438400"/>
              <a:ext cx="195470" cy="190235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5" name="TextBox 124">
              <a:extLst>
                <a:ext uri="{FF2B5EF4-FFF2-40B4-BE49-F238E27FC236}">
                  <a16:creationId xmlns:a16="http://schemas.microsoft.com/office/drawing/2014/main" id="{CFCD2EC3-7C64-434E-BAF8-3B9277C18C70}"/>
                </a:ext>
              </a:extLst>
            </p:cNvPr>
            <p:cNvSpPr txBox="1"/>
            <p:nvPr/>
          </p:nvSpPr>
          <p:spPr>
            <a:xfrm rot="5400000">
              <a:off x="4637218" y="3263730"/>
              <a:ext cx="2432564" cy="276999"/>
            </a:xfrm>
            <a:prstGeom prst="rect">
              <a:avLst/>
            </a:prstGeom>
            <a:noFill/>
          </p:spPr>
          <p:txBody>
            <a:bodyPr wrap="square" rtlCol="0">
              <a:spAutoFit/>
            </a:bodyPr>
            <a:lstStyle/>
            <a:p>
              <a:pPr algn="ctr"/>
              <a:r>
                <a:rPr lang="en-US" sz="1200" b="1" dirty="0">
                  <a:latin typeface="Avenir LT Std 45 Book" panose="020B0502020203020204" pitchFamily="34" charset="0"/>
                </a:rPr>
                <a:t>UNANTICIPATED REVENUE</a:t>
              </a:r>
            </a:p>
          </p:txBody>
        </p:sp>
      </p:grpSp>
      <p:sp>
        <p:nvSpPr>
          <p:cNvPr id="4" name="Cross 3"/>
          <p:cNvSpPr/>
          <p:nvPr/>
        </p:nvSpPr>
        <p:spPr bwMode="auto">
          <a:xfrm>
            <a:off x="4404360" y="2964851"/>
            <a:ext cx="548640" cy="548640"/>
          </a:xfrm>
          <a:prstGeom prst="plus">
            <a:avLst>
              <a:gd name="adj" fmla="val 34351"/>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4382821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pic>
        <p:nvPicPr>
          <p:cNvPr id="5" name="!!batteries">
            <a:extLst>
              <a:ext uri="{FF2B5EF4-FFF2-40B4-BE49-F238E27FC236}">
                <a16:creationId xmlns:a16="http://schemas.microsoft.com/office/drawing/2014/main" id="{F6FC46D7-A7DB-48FE-812B-37D79C02705F}"/>
              </a:ext>
            </a:extLst>
          </p:cNvPr>
          <p:cNvPicPr>
            <a:picLocks noChangeAspect="1"/>
          </p:cNvPicPr>
          <p:nvPr/>
        </p:nvPicPr>
        <p:blipFill>
          <a:blip r:embed="rId2"/>
          <a:stretch>
            <a:fillRect/>
          </a:stretch>
        </p:blipFill>
        <p:spPr>
          <a:xfrm>
            <a:off x="1066800" y="1119054"/>
            <a:ext cx="7242676" cy="4602879"/>
          </a:xfrm>
          <a:prstGeom prst="rect">
            <a:avLst/>
          </a:prstGeom>
        </p:spPr>
      </p:pic>
    </p:spTree>
    <p:extLst>
      <p:ext uri="{BB962C8B-B14F-4D97-AF65-F5344CB8AC3E}">
        <p14:creationId xmlns:p14="http://schemas.microsoft.com/office/powerpoint/2010/main" val="28563334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1" name="Group 30">
            <a:extLst>
              <a:ext uri="{FF2B5EF4-FFF2-40B4-BE49-F238E27FC236}">
                <a16:creationId xmlns:a16="http://schemas.microsoft.com/office/drawing/2014/main" id="{AFE791F2-EB67-4062-9A8D-409A0FE66D21}"/>
              </a:ext>
            </a:extLst>
          </p:cNvPr>
          <p:cNvGrpSpPr/>
          <p:nvPr/>
        </p:nvGrpSpPr>
        <p:grpSpPr>
          <a:xfrm>
            <a:off x="6384851" y="2261545"/>
            <a:ext cx="1510589" cy="453542"/>
            <a:chOff x="6384851" y="2261545"/>
            <a:chExt cx="1510589" cy="453542"/>
          </a:xfrm>
        </p:grpSpPr>
        <p:grpSp>
          <p:nvGrpSpPr>
            <p:cNvPr id="92" name="Group 91">
              <a:extLst>
                <a:ext uri="{FF2B5EF4-FFF2-40B4-BE49-F238E27FC236}">
                  <a16:creationId xmlns:a16="http://schemas.microsoft.com/office/drawing/2014/main" id="{3026C237-7ED3-4A07-A783-135DE07EE11B}"/>
                </a:ext>
              </a:extLst>
            </p:cNvPr>
            <p:cNvGrpSpPr>
              <a:grpSpLocks noChangeAspect="1"/>
            </p:cNvGrpSpPr>
            <p:nvPr/>
          </p:nvGrpSpPr>
          <p:grpSpPr>
            <a:xfrm rot="16200000">
              <a:off x="6913375" y="1733021"/>
              <a:ext cx="453542" cy="1510589"/>
              <a:chOff x="5273040" y="7101408"/>
              <a:chExt cx="1645920" cy="3776472"/>
            </a:xfrm>
          </p:grpSpPr>
          <p:sp>
            <p:nvSpPr>
              <p:cNvPr id="93" name="Rectangle 92">
                <a:extLst>
                  <a:ext uri="{FF2B5EF4-FFF2-40B4-BE49-F238E27FC236}">
                    <a16:creationId xmlns:a16="http://schemas.microsoft.com/office/drawing/2014/main" id="{CF0905BB-9FE3-48FE-BB1E-4F92F680D04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19">
                <a:extLst>
                  <a:ext uri="{FF2B5EF4-FFF2-40B4-BE49-F238E27FC236}">
                    <a16:creationId xmlns:a16="http://schemas.microsoft.com/office/drawing/2014/main" id="{8E6B3446-45A6-43DF-B069-9878E1A44513}"/>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3" name="Rectangle 112">
              <a:extLst>
                <a:ext uri="{FF2B5EF4-FFF2-40B4-BE49-F238E27FC236}">
                  <a16:creationId xmlns:a16="http://schemas.microsoft.com/office/drawing/2014/main" id="{4D59838F-BFF5-49B0-8658-A023F7EBCF1E}"/>
                </a:ext>
              </a:extLst>
            </p:cNvPr>
            <p:cNvSpPr/>
            <p:nvPr/>
          </p:nvSpPr>
          <p:spPr bwMode="auto">
            <a:xfrm rot="10800000">
              <a:off x="6603783" y="2286000"/>
              <a:ext cx="1203252" cy="411480"/>
            </a:xfrm>
            <a:prstGeom prst="rect">
              <a:avLst/>
            </a:prstGeom>
            <a:solidFill>
              <a:srgbClr val="0070C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rgbClr val="0070C0"/>
                </a:solidFill>
                <a:effectLst/>
                <a:latin typeface="Arial" charset="0"/>
              </a:endParaRPr>
            </a:p>
          </p:txBody>
        </p:sp>
      </p:grpSp>
      <p:grpSp>
        <p:nvGrpSpPr>
          <p:cNvPr id="30" name="Group 29">
            <a:extLst>
              <a:ext uri="{FF2B5EF4-FFF2-40B4-BE49-F238E27FC236}">
                <a16:creationId xmlns:a16="http://schemas.microsoft.com/office/drawing/2014/main" id="{19758E7C-2B04-42CC-851A-2CFF7D6391E9}"/>
              </a:ext>
            </a:extLst>
          </p:cNvPr>
          <p:cNvGrpSpPr/>
          <p:nvPr/>
        </p:nvGrpSpPr>
        <p:grpSpPr>
          <a:xfrm>
            <a:off x="6384851" y="2871145"/>
            <a:ext cx="1510589" cy="453542"/>
            <a:chOff x="6384851" y="2871145"/>
            <a:chExt cx="1510589" cy="453542"/>
          </a:xfrm>
        </p:grpSpPr>
        <p:grpSp>
          <p:nvGrpSpPr>
            <p:cNvPr id="95" name="Group 94">
              <a:extLst>
                <a:ext uri="{FF2B5EF4-FFF2-40B4-BE49-F238E27FC236}">
                  <a16:creationId xmlns:a16="http://schemas.microsoft.com/office/drawing/2014/main" id="{EE885473-8450-4B59-BE89-443F6A819EB8}"/>
                </a:ext>
              </a:extLst>
            </p:cNvPr>
            <p:cNvGrpSpPr>
              <a:grpSpLocks noChangeAspect="1"/>
            </p:cNvGrpSpPr>
            <p:nvPr/>
          </p:nvGrpSpPr>
          <p:grpSpPr>
            <a:xfrm rot="16200000">
              <a:off x="6913375" y="2342621"/>
              <a:ext cx="453542" cy="1510589"/>
              <a:chOff x="5273040" y="7101408"/>
              <a:chExt cx="1645920" cy="3776472"/>
            </a:xfrm>
          </p:grpSpPr>
          <p:sp>
            <p:nvSpPr>
              <p:cNvPr id="96" name="Rectangle 95">
                <a:extLst>
                  <a:ext uri="{FF2B5EF4-FFF2-40B4-BE49-F238E27FC236}">
                    <a16:creationId xmlns:a16="http://schemas.microsoft.com/office/drawing/2014/main" id="{7485473C-3450-442F-85EB-56EE267FA4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22">
                <a:extLst>
                  <a:ext uri="{FF2B5EF4-FFF2-40B4-BE49-F238E27FC236}">
                    <a16:creationId xmlns:a16="http://schemas.microsoft.com/office/drawing/2014/main" id="{32B0800C-C16A-4CDE-97B6-83335B87AF68}"/>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4" name="Rectangle 113">
              <a:extLst>
                <a:ext uri="{FF2B5EF4-FFF2-40B4-BE49-F238E27FC236}">
                  <a16:creationId xmlns:a16="http://schemas.microsoft.com/office/drawing/2014/main" id="{45FAB04B-BBF9-4E67-B1A9-D7AE43D1F24E}"/>
                </a:ext>
              </a:extLst>
            </p:cNvPr>
            <p:cNvSpPr/>
            <p:nvPr/>
          </p:nvSpPr>
          <p:spPr bwMode="auto">
            <a:xfrm rot="10800000">
              <a:off x="6934199" y="2892409"/>
              <a:ext cx="865499" cy="411480"/>
            </a:xfrm>
            <a:prstGeom prst="rect">
              <a:avLst/>
            </a:prstGeom>
            <a:solidFill>
              <a:schemeClr val="tx1">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9" name="Group 28">
            <a:extLst>
              <a:ext uri="{FF2B5EF4-FFF2-40B4-BE49-F238E27FC236}">
                <a16:creationId xmlns:a16="http://schemas.microsoft.com/office/drawing/2014/main" id="{69FF59A2-6226-45F6-B28B-DAB44204190D}"/>
              </a:ext>
            </a:extLst>
          </p:cNvPr>
          <p:cNvGrpSpPr/>
          <p:nvPr/>
        </p:nvGrpSpPr>
        <p:grpSpPr>
          <a:xfrm>
            <a:off x="6384852" y="3480744"/>
            <a:ext cx="1510589" cy="453542"/>
            <a:chOff x="6384852" y="3480744"/>
            <a:chExt cx="1510589" cy="453542"/>
          </a:xfrm>
        </p:grpSpPr>
        <p:grpSp>
          <p:nvGrpSpPr>
            <p:cNvPr id="98" name="Group 97">
              <a:extLst>
                <a:ext uri="{FF2B5EF4-FFF2-40B4-BE49-F238E27FC236}">
                  <a16:creationId xmlns:a16="http://schemas.microsoft.com/office/drawing/2014/main" id="{85D51F84-F24D-46AE-A94E-561E3B69045E}"/>
                </a:ext>
              </a:extLst>
            </p:cNvPr>
            <p:cNvGrpSpPr>
              <a:grpSpLocks noChangeAspect="1"/>
            </p:cNvGrpSpPr>
            <p:nvPr/>
          </p:nvGrpSpPr>
          <p:grpSpPr>
            <a:xfrm rot="16200000">
              <a:off x="6913376" y="2952220"/>
              <a:ext cx="453542" cy="1510589"/>
              <a:chOff x="5273040" y="7101408"/>
              <a:chExt cx="1645920" cy="3776472"/>
            </a:xfrm>
          </p:grpSpPr>
          <p:sp>
            <p:nvSpPr>
              <p:cNvPr id="99" name="Rectangle 98">
                <a:extLst>
                  <a:ext uri="{FF2B5EF4-FFF2-40B4-BE49-F238E27FC236}">
                    <a16:creationId xmlns:a16="http://schemas.microsoft.com/office/drawing/2014/main" id="{A4AC6F00-F99C-4347-80CC-2C6E0C51E832}"/>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34">
                <a:extLst>
                  <a:ext uri="{FF2B5EF4-FFF2-40B4-BE49-F238E27FC236}">
                    <a16:creationId xmlns:a16="http://schemas.microsoft.com/office/drawing/2014/main" id="{B8BFA704-C09C-4200-96A2-C0232CBDA0CE}"/>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5" name="Rectangle 114">
              <a:extLst>
                <a:ext uri="{FF2B5EF4-FFF2-40B4-BE49-F238E27FC236}">
                  <a16:creationId xmlns:a16="http://schemas.microsoft.com/office/drawing/2014/main" id="{F089AF86-7D84-4246-BB21-922A22A515C7}"/>
                </a:ext>
              </a:extLst>
            </p:cNvPr>
            <p:cNvSpPr/>
            <p:nvPr/>
          </p:nvSpPr>
          <p:spPr bwMode="auto">
            <a:xfrm rot="10800000">
              <a:off x="6565832" y="3502009"/>
              <a:ext cx="1235148" cy="411480"/>
            </a:xfrm>
            <a:prstGeom prst="rect">
              <a:avLst/>
            </a:prstGeom>
            <a:solidFill>
              <a:srgbClr val="45027C">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grpSp>
        <p:nvGrpSpPr>
          <p:cNvPr id="10" name="Group 9">
            <a:extLst>
              <a:ext uri="{FF2B5EF4-FFF2-40B4-BE49-F238E27FC236}">
                <a16:creationId xmlns:a16="http://schemas.microsoft.com/office/drawing/2014/main" id="{0B68B70C-6FC0-453A-B743-1C5C5EA7E395}"/>
              </a:ext>
            </a:extLst>
          </p:cNvPr>
          <p:cNvGrpSpPr/>
          <p:nvPr/>
        </p:nvGrpSpPr>
        <p:grpSpPr>
          <a:xfrm>
            <a:off x="6384852" y="4090345"/>
            <a:ext cx="1510589" cy="453542"/>
            <a:chOff x="6384852" y="4090345"/>
            <a:chExt cx="1510589" cy="453542"/>
          </a:xfrm>
        </p:grpSpPr>
        <p:grpSp>
          <p:nvGrpSpPr>
            <p:cNvPr id="101" name="Group 100">
              <a:extLst>
                <a:ext uri="{FF2B5EF4-FFF2-40B4-BE49-F238E27FC236}">
                  <a16:creationId xmlns:a16="http://schemas.microsoft.com/office/drawing/2014/main" id="{E6777EF5-42FE-4DAE-9CE5-2A884C0103CC}"/>
                </a:ext>
              </a:extLst>
            </p:cNvPr>
            <p:cNvGrpSpPr>
              <a:grpSpLocks noChangeAspect="1"/>
            </p:cNvGrpSpPr>
            <p:nvPr/>
          </p:nvGrpSpPr>
          <p:grpSpPr>
            <a:xfrm rot="16200000">
              <a:off x="6913376" y="3561821"/>
              <a:ext cx="453542" cy="1510589"/>
              <a:chOff x="5273040" y="7101408"/>
              <a:chExt cx="1645920" cy="3776472"/>
            </a:xfrm>
          </p:grpSpPr>
          <p:sp>
            <p:nvSpPr>
              <p:cNvPr id="102" name="Rectangle 101">
                <a:extLst>
                  <a:ext uri="{FF2B5EF4-FFF2-40B4-BE49-F238E27FC236}">
                    <a16:creationId xmlns:a16="http://schemas.microsoft.com/office/drawing/2014/main" id="{E01A40C1-3131-4B33-90A7-FDBF707E8A4F}"/>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19">
                <a:extLst>
                  <a:ext uri="{FF2B5EF4-FFF2-40B4-BE49-F238E27FC236}">
                    <a16:creationId xmlns:a16="http://schemas.microsoft.com/office/drawing/2014/main" id="{F1F3C38B-EE16-47F0-A67B-8B8A5DAF6C07}"/>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6" name="Rectangle 115">
              <a:extLst>
                <a:ext uri="{FF2B5EF4-FFF2-40B4-BE49-F238E27FC236}">
                  <a16:creationId xmlns:a16="http://schemas.microsoft.com/office/drawing/2014/main" id="{FFDAA075-FF53-441B-BF92-92EEB94BAE55}"/>
                </a:ext>
              </a:extLst>
            </p:cNvPr>
            <p:cNvSpPr/>
            <p:nvPr/>
          </p:nvSpPr>
          <p:spPr bwMode="auto">
            <a:xfrm rot="10800000">
              <a:off x="6754837" y="4111609"/>
              <a:ext cx="1049079" cy="411480"/>
            </a:xfrm>
            <a:prstGeom prst="rect">
              <a:avLst/>
            </a:prstGeom>
            <a:solidFill>
              <a:srgbClr val="00FF99">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123" name="TextBox 122">
            <a:extLst>
              <a:ext uri="{FF2B5EF4-FFF2-40B4-BE49-F238E27FC236}">
                <a16:creationId xmlns:a16="http://schemas.microsoft.com/office/drawing/2014/main" id="{9ABB93EF-3128-43A5-959E-EA4CAA731FBD}"/>
              </a:ext>
            </a:extLst>
          </p:cNvPr>
          <p:cNvSpPr txBox="1"/>
          <p:nvPr/>
        </p:nvSpPr>
        <p:spPr>
          <a:xfrm>
            <a:off x="6019800" y="1752600"/>
            <a:ext cx="22860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REVENUE CODES</a:t>
            </a:r>
          </a:p>
        </p:txBody>
      </p:sp>
      <p:grpSp>
        <p:nvGrpSpPr>
          <p:cNvPr id="8" name="Group 7">
            <a:extLst>
              <a:ext uri="{FF2B5EF4-FFF2-40B4-BE49-F238E27FC236}">
                <a16:creationId xmlns:a16="http://schemas.microsoft.com/office/drawing/2014/main" id="{405C7FB0-0E70-400B-AF90-541C572CD1ED}"/>
              </a:ext>
            </a:extLst>
          </p:cNvPr>
          <p:cNvGrpSpPr/>
          <p:nvPr/>
        </p:nvGrpSpPr>
        <p:grpSpPr>
          <a:xfrm>
            <a:off x="3048000" y="1828800"/>
            <a:ext cx="533399" cy="3657600"/>
            <a:chOff x="3048000" y="1828800"/>
            <a:chExt cx="533399" cy="3657600"/>
          </a:xfrm>
        </p:grpSpPr>
        <p:sp>
          <p:nvSpPr>
            <p:cNvPr id="120" name="Right Bracket 119">
              <a:extLst>
                <a:ext uri="{FF2B5EF4-FFF2-40B4-BE49-F238E27FC236}">
                  <a16:creationId xmlns:a16="http://schemas.microsoft.com/office/drawing/2014/main" id="{B6129122-8F82-4C22-A336-518600FB14E9}"/>
                </a:ext>
              </a:extLst>
            </p:cNvPr>
            <p:cNvSpPr/>
            <p:nvPr/>
          </p:nvSpPr>
          <p:spPr bwMode="auto">
            <a:xfrm>
              <a:off x="3048000" y="1828800"/>
              <a:ext cx="228600" cy="365760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4" name="TextBox 123">
              <a:extLst>
                <a:ext uri="{FF2B5EF4-FFF2-40B4-BE49-F238E27FC236}">
                  <a16:creationId xmlns:a16="http://schemas.microsoft.com/office/drawing/2014/main" id="{F5B298EE-E80E-4466-91DC-49CCE937472C}"/>
                </a:ext>
              </a:extLst>
            </p:cNvPr>
            <p:cNvSpPr txBox="1"/>
            <p:nvPr/>
          </p:nvSpPr>
          <p:spPr>
            <a:xfrm rot="16200000">
              <a:off x="1617017" y="3516183"/>
              <a:ext cx="3651766" cy="276999"/>
            </a:xfrm>
            <a:prstGeom prst="rect">
              <a:avLst/>
            </a:prstGeom>
            <a:noFill/>
          </p:spPr>
          <p:txBody>
            <a:bodyPr wrap="square" rtlCol="0">
              <a:spAutoFit/>
            </a:bodyPr>
            <a:lstStyle/>
            <a:p>
              <a:pPr algn="ctr"/>
              <a:r>
                <a:rPr lang="en-US" sz="1200" b="1" dirty="0">
                  <a:latin typeface="Avenir LT Std 45 Book" panose="020B0502020203020204" pitchFamily="34" charset="0"/>
                </a:rPr>
                <a:t>UNSPENT BUDGET DOLLARS</a:t>
              </a:r>
            </a:p>
          </p:txBody>
        </p:sp>
      </p:grpSp>
      <p:grpSp>
        <p:nvGrpSpPr>
          <p:cNvPr id="9" name="Group 8">
            <a:extLst>
              <a:ext uri="{FF2B5EF4-FFF2-40B4-BE49-F238E27FC236}">
                <a16:creationId xmlns:a16="http://schemas.microsoft.com/office/drawing/2014/main" id="{F758469A-7D28-416F-8D3B-4220246624C6}"/>
              </a:ext>
            </a:extLst>
          </p:cNvPr>
          <p:cNvGrpSpPr/>
          <p:nvPr/>
        </p:nvGrpSpPr>
        <p:grpSpPr>
          <a:xfrm>
            <a:off x="5715000" y="2185948"/>
            <a:ext cx="500270" cy="2432564"/>
            <a:chOff x="5715000" y="2185948"/>
            <a:chExt cx="500270" cy="2432564"/>
          </a:xfrm>
        </p:grpSpPr>
        <p:sp>
          <p:nvSpPr>
            <p:cNvPr id="121" name="Right Bracket 120">
              <a:extLst>
                <a:ext uri="{FF2B5EF4-FFF2-40B4-BE49-F238E27FC236}">
                  <a16:creationId xmlns:a16="http://schemas.microsoft.com/office/drawing/2014/main" id="{D617A524-223A-4BC7-9BD1-3F7585E916ED}"/>
                </a:ext>
              </a:extLst>
            </p:cNvPr>
            <p:cNvSpPr/>
            <p:nvPr/>
          </p:nvSpPr>
          <p:spPr bwMode="auto">
            <a:xfrm rot="10800000">
              <a:off x="6019800" y="2438400"/>
              <a:ext cx="195470" cy="190235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5" name="TextBox 124">
              <a:extLst>
                <a:ext uri="{FF2B5EF4-FFF2-40B4-BE49-F238E27FC236}">
                  <a16:creationId xmlns:a16="http://schemas.microsoft.com/office/drawing/2014/main" id="{CFCD2EC3-7C64-434E-BAF8-3B9277C18C70}"/>
                </a:ext>
              </a:extLst>
            </p:cNvPr>
            <p:cNvSpPr txBox="1"/>
            <p:nvPr/>
          </p:nvSpPr>
          <p:spPr>
            <a:xfrm rot="5400000">
              <a:off x="4637218" y="3263730"/>
              <a:ext cx="2432564" cy="276999"/>
            </a:xfrm>
            <a:prstGeom prst="rect">
              <a:avLst/>
            </a:prstGeom>
            <a:noFill/>
          </p:spPr>
          <p:txBody>
            <a:bodyPr wrap="square" rtlCol="0">
              <a:spAutoFit/>
            </a:bodyPr>
            <a:lstStyle/>
            <a:p>
              <a:pPr algn="ctr"/>
              <a:r>
                <a:rPr lang="en-US" sz="1200" b="1" dirty="0">
                  <a:latin typeface="Avenir LT Std 45 Book" panose="020B0502020203020204" pitchFamily="34" charset="0"/>
                </a:rPr>
                <a:t>UNANTICIPATED REVENUE</a:t>
              </a:r>
            </a:p>
          </p:txBody>
        </p:sp>
      </p:grpSp>
      <p:sp>
        <p:nvSpPr>
          <p:cNvPr id="4" name="Cross 3"/>
          <p:cNvSpPr/>
          <p:nvPr/>
        </p:nvSpPr>
        <p:spPr bwMode="auto">
          <a:xfrm>
            <a:off x="4404360" y="2964851"/>
            <a:ext cx="548640" cy="548640"/>
          </a:xfrm>
          <a:prstGeom prst="plus">
            <a:avLst>
              <a:gd name="adj" fmla="val 34351"/>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5" name="!!box">
            <a:extLst>
              <a:ext uri="{FF2B5EF4-FFF2-40B4-BE49-F238E27FC236}">
                <a16:creationId xmlns:a16="http://schemas.microsoft.com/office/drawing/2014/main" id="{4EA57D2C-3113-4D87-AB63-9D0EE9E5B04C}"/>
              </a:ext>
            </a:extLst>
          </p:cNvPr>
          <p:cNvSpPr/>
          <p:nvPr/>
        </p:nvSpPr>
        <p:spPr bwMode="auto">
          <a:xfrm>
            <a:off x="2438400" y="1512332"/>
            <a:ext cx="392865"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8" name="!!box">
            <a:extLst>
              <a:ext uri="{FF2B5EF4-FFF2-40B4-BE49-F238E27FC236}">
                <a16:creationId xmlns:a16="http://schemas.microsoft.com/office/drawing/2014/main" id="{834EEE40-99B1-419F-8C9F-7FAF3F71DC8E}"/>
              </a:ext>
            </a:extLst>
          </p:cNvPr>
          <p:cNvSpPr/>
          <p:nvPr/>
        </p:nvSpPr>
        <p:spPr bwMode="auto">
          <a:xfrm>
            <a:off x="2530548" y="2133600"/>
            <a:ext cx="311667"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9" name="!!box">
            <a:extLst>
              <a:ext uri="{FF2B5EF4-FFF2-40B4-BE49-F238E27FC236}">
                <a16:creationId xmlns:a16="http://schemas.microsoft.com/office/drawing/2014/main" id="{E5413D62-870F-4228-9FFE-3B174D8AEF81}"/>
              </a:ext>
            </a:extLst>
          </p:cNvPr>
          <p:cNvSpPr/>
          <p:nvPr/>
        </p:nvSpPr>
        <p:spPr bwMode="auto">
          <a:xfrm>
            <a:off x="2225041" y="2743200"/>
            <a:ext cx="606426"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0" name="!!box">
            <a:extLst>
              <a:ext uri="{FF2B5EF4-FFF2-40B4-BE49-F238E27FC236}">
                <a16:creationId xmlns:a16="http://schemas.microsoft.com/office/drawing/2014/main" id="{E5807F85-277A-4732-832A-1E4F76586D70}"/>
              </a:ext>
            </a:extLst>
          </p:cNvPr>
          <p:cNvSpPr/>
          <p:nvPr/>
        </p:nvSpPr>
        <p:spPr bwMode="auto">
          <a:xfrm>
            <a:off x="2353621" y="3352800"/>
            <a:ext cx="488594"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1" name="!!box">
            <a:extLst>
              <a:ext uri="{FF2B5EF4-FFF2-40B4-BE49-F238E27FC236}">
                <a16:creationId xmlns:a16="http://schemas.microsoft.com/office/drawing/2014/main" id="{ED52E92C-40FA-4CA4-B69A-5F667B616E65}"/>
              </a:ext>
            </a:extLst>
          </p:cNvPr>
          <p:cNvSpPr/>
          <p:nvPr/>
        </p:nvSpPr>
        <p:spPr bwMode="auto">
          <a:xfrm>
            <a:off x="1828800" y="3964229"/>
            <a:ext cx="1005865"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2" name="!!box">
            <a:extLst>
              <a:ext uri="{FF2B5EF4-FFF2-40B4-BE49-F238E27FC236}">
                <a16:creationId xmlns:a16="http://schemas.microsoft.com/office/drawing/2014/main" id="{E87494FA-1413-4D7C-B346-A542A7CD32A9}"/>
              </a:ext>
            </a:extLst>
          </p:cNvPr>
          <p:cNvSpPr/>
          <p:nvPr/>
        </p:nvSpPr>
        <p:spPr bwMode="auto">
          <a:xfrm>
            <a:off x="2606065" y="5186580"/>
            <a:ext cx="228600"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3" name="!!box">
            <a:extLst>
              <a:ext uri="{FF2B5EF4-FFF2-40B4-BE49-F238E27FC236}">
                <a16:creationId xmlns:a16="http://schemas.microsoft.com/office/drawing/2014/main" id="{1435A1F0-20EA-42F6-A94F-05E552EB16CC}"/>
              </a:ext>
            </a:extLst>
          </p:cNvPr>
          <p:cNvSpPr/>
          <p:nvPr/>
        </p:nvSpPr>
        <p:spPr bwMode="auto">
          <a:xfrm>
            <a:off x="6434202" y="2178473"/>
            <a:ext cx="277001"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4" name="!!box">
            <a:extLst>
              <a:ext uri="{FF2B5EF4-FFF2-40B4-BE49-F238E27FC236}">
                <a16:creationId xmlns:a16="http://schemas.microsoft.com/office/drawing/2014/main" id="{5E97D5BC-0A0B-41DF-B8AA-D9AD41D1C32B}"/>
              </a:ext>
            </a:extLst>
          </p:cNvPr>
          <p:cNvSpPr/>
          <p:nvPr/>
        </p:nvSpPr>
        <p:spPr bwMode="auto">
          <a:xfrm>
            <a:off x="6434202" y="2797018"/>
            <a:ext cx="576198"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5" name="!!box">
            <a:extLst>
              <a:ext uri="{FF2B5EF4-FFF2-40B4-BE49-F238E27FC236}">
                <a16:creationId xmlns:a16="http://schemas.microsoft.com/office/drawing/2014/main" id="{2790A3A4-6EB4-4154-80BB-B8B391BF8AD3}"/>
              </a:ext>
            </a:extLst>
          </p:cNvPr>
          <p:cNvSpPr/>
          <p:nvPr/>
        </p:nvSpPr>
        <p:spPr bwMode="auto">
          <a:xfrm>
            <a:off x="6427330" y="3408764"/>
            <a:ext cx="216719"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6" name="!!box">
            <a:extLst>
              <a:ext uri="{FF2B5EF4-FFF2-40B4-BE49-F238E27FC236}">
                <a16:creationId xmlns:a16="http://schemas.microsoft.com/office/drawing/2014/main" id="{FBE5B37A-01A0-48EF-A919-7CDA361E4EB9}"/>
              </a:ext>
            </a:extLst>
          </p:cNvPr>
          <p:cNvSpPr/>
          <p:nvPr/>
        </p:nvSpPr>
        <p:spPr bwMode="auto">
          <a:xfrm>
            <a:off x="6420779" y="4006265"/>
            <a:ext cx="437221"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3255194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anim calcmode="lin" valueType="num">
                                      <p:cBhvr>
                                        <p:cTn id="14" dur="500" fill="hold"/>
                                        <p:tgtEl>
                                          <p:spTgt spid="39"/>
                                        </p:tgtEl>
                                        <p:attrNameLst>
                                          <p:attrName>ppt_x</p:attrName>
                                        </p:attrNameLst>
                                      </p:cBhvr>
                                      <p:tavLst>
                                        <p:tav tm="0">
                                          <p:val>
                                            <p:strVal val="#ppt_x"/>
                                          </p:val>
                                        </p:tav>
                                        <p:tav tm="100000">
                                          <p:val>
                                            <p:strVal val="#ppt_x"/>
                                          </p:val>
                                        </p:tav>
                                      </p:tavLst>
                                    </p:anim>
                                    <p:anim calcmode="lin" valueType="num">
                                      <p:cBhvr>
                                        <p:cTn id="15" dur="500" fill="hold"/>
                                        <p:tgtEl>
                                          <p:spTgt spid="39"/>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anim calcmode="lin" valueType="num">
                                      <p:cBhvr>
                                        <p:cTn id="20" dur="500" fill="hold"/>
                                        <p:tgtEl>
                                          <p:spTgt spid="38"/>
                                        </p:tgtEl>
                                        <p:attrNameLst>
                                          <p:attrName>ppt_x</p:attrName>
                                        </p:attrNameLst>
                                      </p:cBhvr>
                                      <p:tavLst>
                                        <p:tav tm="0">
                                          <p:val>
                                            <p:strVal val="#ppt_x"/>
                                          </p:val>
                                        </p:tav>
                                        <p:tav tm="100000">
                                          <p:val>
                                            <p:strVal val="#ppt_x"/>
                                          </p:val>
                                        </p:tav>
                                      </p:tavLst>
                                    </p:anim>
                                    <p:anim calcmode="lin" valueType="num">
                                      <p:cBhvr>
                                        <p:cTn id="21" dur="500" fill="hold"/>
                                        <p:tgtEl>
                                          <p:spTgt spid="38"/>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7" presetClass="entr" presetSubtype="0"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anim calcmode="lin" valueType="num">
                                      <p:cBhvr>
                                        <p:cTn id="26" dur="500" fill="hold"/>
                                        <p:tgtEl>
                                          <p:spTgt spid="34"/>
                                        </p:tgtEl>
                                        <p:attrNameLst>
                                          <p:attrName>ppt_x</p:attrName>
                                        </p:attrNameLst>
                                      </p:cBhvr>
                                      <p:tavLst>
                                        <p:tav tm="0">
                                          <p:val>
                                            <p:strVal val="#ppt_x"/>
                                          </p:val>
                                        </p:tav>
                                        <p:tav tm="100000">
                                          <p:val>
                                            <p:strVal val="#ppt_x"/>
                                          </p:val>
                                        </p:tav>
                                      </p:tavLst>
                                    </p:anim>
                                    <p:anim calcmode="lin" valueType="num">
                                      <p:cBhvr>
                                        <p:cTn id="27" dur="500" fill="hold"/>
                                        <p:tgtEl>
                                          <p:spTgt spid="34"/>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7" presetClass="entr" presetSubtype="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anim calcmode="lin" valueType="num">
                                      <p:cBhvr>
                                        <p:cTn id="32" dur="500" fill="hold"/>
                                        <p:tgtEl>
                                          <p:spTgt spid="33"/>
                                        </p:tgtEl>
                                        <p:attrNameLst>
                                          <p:attrName>ppt_x</p:attrName>
                                        </p:attrNameLst>
                                      </p:cBhvr>
                                      <p:tavLst>
                                        <p:tav tm="0">
                                          <p:val>
                                            <p:strVal val="#ppt_x"/>
                                          </p:val>
                                        </p:tav>
                                        <p:tav tm="100000">
                                          <p:val>
                                            <p:strVal val="#ppt_x"/>
                                          </p:val>
                                        </p:tav>
                                      </p:tavLst>
                                    </p:anim>
                                    <p:anim calcmode="lin" valueType="num">
                                      <p:cBhvr>
                                        <p:cTn id="33" dur="500" fill="hold"/>
                                        <p:tgtEl>
                                          <p:spTgt spid="33"/>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7" presetClass="entr" presetSubtype="0"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anim calcmode="lin" valueType="num">
                                      <p:cBhvr>
                                        <p:cTn id="38" dur="500" fill="hold"/>
                                        <p:tgtEl>
                                          <p:spTgt spid="32"/>
                                        </p:tgtEl>
                                        <p:attrNameLst>
                                          <p:attrName>ppt_x</p:attrName>
                                        </p:attrNameLst>
                                      </p:cBhvr>
                                      <p:tavLst>
                                        <p:tav tm="0">
                                          <p:val>
                                            <p:strVal val="#ppt_x"/>
                                          </p:val>
                                        </p:tav>
                                        <p:tav tm="100000">
                                          <p:val>
                                            <p:strVal val="#ppt_x"/>
                                          </p:val>
                                        </p:tav>
                                      </p:tavLst>
                                    </p:anim>
                                    <p:anim calcmode="lin" valueType="num">
                                      <p:cBhvr>
                                        <p:cTn id="39" dur="500" fill="hold"/>
                                        <p:tgtEl>
                                          <p:spTgt spid="32"/>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7" presetClass="entr" presetSubtype="0"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anim calcmode="lin" valueType="num">
                                      <p:cBhvr>
                                        <p:cTn id="44" dur="500" fill="hold"/>
                                        <p:tgtEl>
                                          <p:spTgt spid="7"/>
                                        </p:tgtEl>
                                        <p:attrNameLst>
                                          <p:attrName>ppt_x</p:attrName>
                                        </p:attrNameLst>
                                      </p:cBhvr>
                                      <p:tavLst>
                                        <p:tav tm="0">
                                          <p:val>
                                            <p:strVal val="#ppt_x"/>
                                          </p:val>
                                        </p:tav>
                                        <p:tav tm="100000">
                                          <p:val>
                                            <p:strVal val="#ppt_x"/>
                                          </p:val>
                                        </p:tav>
                                      </p:tavLst>
                                    </p:anim>
                                    <p:anim calcmode="lin" valueType="num">
                                      <p:cBhvr>
                                        <p:cTn id="45"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p:cTn id="50" dur="500" fill="hold"/>
                                        <p:tgtEl>
                                          <p:spTgt spid="5"/>
                                        </p:tgtEl>
                                        <p:attrNameLst>
                                          <p:attrName>ppt_w</p:attrName>
                                        </p:attrNameLst>
                                      </p:cBhvr>
                                      <p:tavLst>
                                        <p:tav tm="0">
                                          <p:val>
                                            <p:fltVal val="0"/>
                                          </p:val>
                                        </p:tav>
                                        <p:tav tm="100000">
                                          <p:val>
                                            <p:strVal val="#ppt_w"/>
                                          </p:val>
                                        </p:tav>
                                      </p:tavLst>
                                    </p:anim>
                                    <p:anim calcmode="lin" valueType="num">
                                      <p:cBhvr>
                                        <p:cTn id="51" dur="500" fill="hold"/>
                                        <p:tgtEl>
                                          <p:spTgt spid="5"/>
                                        </p:tgtEl>
                                        <p:attrNameLst>
                                          <p:attrName>ppt_h</p:attrName>
                                        </p:attrNameLst>
                                      </p:cBhvr>
                                      <p:tavLst>
                                        <p:tav tm="0">
                                          <p:val>
                                            <p:fltVal val="0"/>
                                          </p:val>
                                        </p:tav>
                                        <p:tav tm="100000">
                                          <p:val>
                                            <p:strVal val="#ppt_h"/>
                                          </p:val>
                                        </p:tav>
                                      </p:tavLst>
                                    </p:anim>
                                    <p:animEffect transition="in" filter="fade">
                                      <p:cBhvr>
                                        <p:cTn id="52" dur="500"/>
                                        <p:tgtEl>
                                          <p:spTgt spid="5"/>
                                        </p:tgtEl>
                                      </p:cBhvr>
                                    </p:animEffect>
                                  </p:childTnLst>
                                </p:cTn>
                              </p:par>
                            </p:childTnLst>
                          </p:cTn>
                        </p:par>
                        <p:par>
                          <p:cTn id="53" fill="hold">
                            <p:stCondLst>
                              <p:cond delay="500"/>
                            </p:stCondLst>
                            <p:childTnLst>
                              <p:par>
                                <p:cTn id="54" presetID="53" presetClass="entr" presetSubtype="16" fill="hold" grpId="0" nodeType="afterEffect">
                                  <p:stCondLst>
                                    <p:cond delay="0"/>
                                  </p:stCondLst>
                                  <p:childTnLst>
                                    <p:set>
                                      <p:cBhvr>
                                        <p:cTn id="55" dur="1" fill="hold">
                                          <p:stCondLst>
                                            <p:cond delay="0"/>
                                          </p:stCondLst>
                                        </p:cTn>
                                        <p:tgtEl>
                                          <p:spTgt spid="68"/>
                                        </p:tgtEl>
                                        <p:attrNameLst>
                                          <p:attrName>style.visibility</p:attrName>
                                        </p:attrNameLst>
                                      </p:cBhvr>
                                      <p:to>
                                        <p:strVal val="visible"/>
                                      </p:to>
                                    </p:set>
                                    <p:anim calcmode="lin" valueType="num">
                                      <p:cBhvr>
                                        <p:cTn id="56" dur="500" fill="hold"/>
                                        <p:tgtEl>
                                          <p:spTgt spid="68"/>
                                        </p:tgtEl>
                                        <p:attrNameLst>
                                          <p:attrName>ppt_w</p:attrName>
                                        </p:attrNameLst>
                                      </p:cBhvr>
                                      <p:tavLst>
                                        <p:tav tm="0">
                                          <p:val>
                                            <p:fltVal val="0"/>
                                          </p:val>
                                        </p:tav>
                                        <p:tav tm="100000">
                                          <p:val>
                                            <p:strVal val="#ppt_w"/>
                                          </p:val>
                                        </p:tav>
                                      </p:tavLst>
                                    </p:anim>
                                    <p:anim calcmode="lin" valueType="num">
                                      <p:cBhvr>
                                        <p:cTn id="57" dur="500" fill="hold"/>
                                        <p:tgtEl>
                                          <p:spTgt spid="68"/>
                                        </p:tgtEl>
                                        <p:attrNameLst>
                                          <p:attrName>ppt_h</p:attrName>
                                        </p:attrNameLst>
                                      </p:cBhvr>
                                      <p:tavLst>
                                        <p:tav tm="0">
                                          <p:val>
                                            <p:fltVal val="0"/>
                                          </p:val>
                                        </p:tav>
                                        <p:tav tm="100000">
                                          <p:val>
                                            <p:strVal val="#ppt_h"/>
                                          </p:val>
                                        </p:tav>
                                      </p:tavLst>
                                    </p:anim>
                                    <p:animEffect transition="in" filter="fade">
                                      <p:cBhvr>
                                        <p:cTn id="58" dur="500"/>
                                        <p:tgtEl>
                                          <p:spTgt spid="68"/>
                                        </p:tgtEl>
                                      </p:cBhvr>
                                    </p:animEffect>
                                  </p:childTnLst>
                                </p:cTn>
                              </p:par>
                            </p:childTnLst>
                          </p:cTn>
                        </p:par>
                        <p:par>
                          <p:cTn id="59" fill="hold">
                            <p:stCondLst>
                              <p:cond delay="1000"/>
                            </p:stCondLst>
                            <p:childTnLst>
                              <p:par>
                                <p:cTn id="60" presetID="53" presetClass="entr" presetSubtype="16" fill="hold" grpId="0" nodeType="afterEffect">
                                  <p:stCondLst>
                                    <p:cond delay="0"/>
                                  </p:stCondLst>
                                  <p:childTnLst>
                                    <p:set>
                                      <p:cBhvr>
                                        <p:cTn id="61" dur="1" fill="hold">
                                          <p:stCondLst>
                                            <p:cond delay="0"/>
                                          </p:stCondLst>
                                        </p:cTn>
                                        <p:tgtEl>
                                          <p:spTgt spid="69"/>
                                        </p:tgtEl>
                                        <p:attrNameLst>
                                          <p:attrName>style.visibility</p:attrName>
                                        </p:attrNameLst>
                                      </p:cBhvr>
                                      <p:to>
                                        <p:strVal val="visible"/>
                                      </p:to>
                                    </p:set>
                                    <p:anim calcmode="lin" valueType="num">
                                      <p:cBhvr>
                                        <p:cTn id="62" dur="500" fill="hold"/>
                                        <p:tgtEl>
                                          <p:spTgt spid="69"/>
                                        </p:tgtEl>
                                        <p:attrNameLst>
                                          <p:attrName>ppt_w</p:attrName>
                                        </p:attrNameLst>
                                      </p:cBhvr>
                                      <p:tavLst>
                                        <p:tav tm="0">
                                          <p:val>
                                            <p:fltVal val="0"/>
                                          </p:val>
                                        </p:tav>
                                        <p:tav tm="100000">
                                          <p:val>
                                            <p:strVal val="#ppt_w"/>
                                          </p:val>
                                        </p:tav>
                                      </p:tavLst>
                                    </p:anim>
                                    <p:anim calcmode="lin" valueType="num">
                                      <p:cBhvr>
                                        <p:cTn id="63" dur="500" fill="hold"/>
                                        <p:tgtEl>
                                          <p:spTgt spid="69"/>
                                        </p:tgtEl>
                                        <p:attrNameLst>
                                          <p:attrName>ppt_h</p:attrName>
                                        </p:attrNameLst>
                                      </p:cBhvr>
                                      <p:tavLst>
                                        <p:tav tm="0">
                                          <p:val>
                                            <p:fltVal val="0"/>
                                          </p:val>
                                        </p:tav>
                                        <p:tav tm="100000">
                                          <p:val>
                                            <p:strVal val="#ppt_h"/>
                                          </p:val>
                                        </p:tav>
                                      </p:tavLst>
                                    </p:anim>
                                    <p:animEffect transition="in" filter="fade">
                                      <p:cBhvr>
                                        <p:cTn id="64" dur="500"/>
                                        <p:tgtEl>
                                          <p:spTgt spid="69"/>
                                        </p:tgtEl>
                                      </p:cBhvr>
                                    </p:animEffect>
                                  </p:childTnLst>
                                </p:cTn>
                              </p:par>
                            </p:childTnLst>
                          </p:cTn>
                        </p:par>
                        <p:par>
                          <p:cTn id="65" fill="hold">
                            <p:stCondLst>
                              <p:cond delay="1500"/>
                            </p:stCondLst>
                            <p:childTnLst>
                              <p:par>
                                <p:cTn id="66" presetID="53" presetClass="entr" presetSubtype="16" fill="hold" grpId="0" nodeType="afterEffect">
                                  <p:stCondLst>
                                    <p:cond delay="0"/>
                                  </p:stCondLst>
                                  <p:childTnLst>
                                    <p:set>
                                      <p:cBhvr>
                                        <p:cTn id="67" dur="1" fill="hold">
                                          <p:stCondLst>
                                            <p:cond delay="0"/>
                                          </p:stCondLst>
                                        </p:cTn>
                                        <p:tgtEl>
                                          <p:spTgt spid="70"/>
                                        </p:tgtEl>
                                        <p:attrNameLst>
                                          <p:attrName>style.visibility</p:attrName>
                                        </p:attrNameLst>
                                      </p:cBhvr>
                                      <p:to>
                                        <p:strVal val="visible"/>
                                      </p:to>
                                    </p:set>
                                    <p:anim calcmode="lin" valueType="num">
                                      <p:cBhvr>
                                        <p:cTn id="68" dur="500" fill="hold"/>
                                        <p:tgtEl>
                                          <p:spTgt spid="70"/>
                                        </p:tgtEl>
                                        <p:attrNameLst>
                                          <p:attrName>ppt_w</p:attrName>
                                        </p:attrNameLst>
                                      </p:cBhvr>
                                      <p:tavLst>
                                        <p:tav tm="0">
                                          <p:val>
                                            <p:fltVal val="0"/>
                                          </p:val>
                                        </p:tav>
                                        <p:tav tm="100000">
                                          <p:val>
                                            <p:strVal val="#ppt_w"/>
                                          </p:val>
                                        </p:tav>
                                      </p:tavLst>
                                    </p:anim>
                                    <p:anim calcmode="lin" valueType="num">
                                      <p:cBhvr>
                                        <p:cTn id="69" dur="500" fill="hold"/>
                                        <p:tgtEl>
                                          <p:spTgt spid="70"/>
                                        </p:tgtEl>
                                        <p:attrNameLst>
                                          <p:attrName>ppt_h</p:attrName>
                                        </p:attrNameLst>
                                      </p:cBhvr>
                                      <p:tavLst>
                                        <p:tav tm="0">
                                          <p:val>
                                            <p:fltVal val="0"/>
                                          </p:val>
                                        </p:tav>
                                        <p:tav tm="100000">
                                          <p:val>
                                            <p:strVal val="#ppt_h"/>
                                          </p:val>
                                        </p:tav>
                                      </p:tavLst>
                                    </p:anim>
                                    <p:animEffect transition="in" filter="fade">
                                      <p:cBhvr>
                                        <p:cTn id="70" dur="500"/>
                                        <p:tgtEl>
                                          <p:spTgt spid="70"/>
                                        </p:tgtEl>
                                      </p:cBhvr>
                                    </p:animEffect>
                                  </p:childTnLst>
                                </p:cTn>
                              </p:par>
                            </p:childTnLst>
                          </p:cTn>
                        </p:par>
                        <p:par>
                          <p:cTn id="71" fill="hold">
                            <p:stCondLst>
                              <p:cond delay="2000"/>
                            </p:stCondLst>
                            <p:childTnLst>
                              <p:par>
                                <p:cTn id="72" presetID="53" presetClass="entr" presetSubtype="16" fill="hold" grpId="0" nodeType="afterEffect">
                                  <p:stCondLst>
                                    <p:cond delay="0"/>
                                  </p:stCondLst>
                                  <p:childTnLst>
                                    <p:set>
                                      <p:cBhvr>
                                        <p:cTn id="73" dur="1" fill="hold">
                                          <p:stCondLst>
                                            <p:cond delay="0"/>
                                          </p:stCondLst>
                                        </p:cTn>
                                        <p:tgtEl>
                                          <p:spTgt spid="71"/>
                                        </p:tgtEl>
                                        <p:attrNameLst>
                                          <p:attrName>style.visibility</p:attrName>
                                        </p:attrNameLst>
                                      </p:cBhvr>
                                      <p:to>
                                        <p:strVal val="visible"/>
                                      </p:to>
                                    </p:set>
                                    <p:anim calcmode="lin" valueType="num">
                                      <p:cBhvr>
                                        <p:cTn id="74" dur="500" fill="hold"/>
                                        <p:tgtEl>
                                          <p:spTgt spid="71"/>
                                        </p:tgtEl>
                                        <p:attrNameLst>
                                          <p:attrName>ppt_w</p:attrName>
                                        </p:attrNameLst>
                                      </p:cBhvr>
                                      <p:tavLst>
                                        <p:tav tm="0">
                                          <p:val>
                                            <p:fltVal val="0"/>
                                          </p:val>
                                        </p:tav>
                                        <p:tav tm="100000">
                                          <p:val>
                                            <p:strVal val="#ppt_w"/>
                                          </p:val>
                                        </p:tav>
                                      </p:tavLst>
                                    </p:anim>
                                    <p:anim calcmode="lin" valueType="num">
                                      <p:cBhvr>
                                        <p:cTn id="75" dur="500" fill="hold"/>
                                        <p:tgtEl>
                                          <p:spTgt spid="71"/>
                                        </p:tgtEl>
                                        <p:attrNameLst>
                                          <p:attrName>ppt_h</p:attrName>
                                        </p:attrNameLst>
                                      </p:cBhvr>
                                      <p:tavLst>
                                        <p:tav tm="0">
                                          <p:val>
                                            <p:fltVal val="0"/>
                                          </p:val>
                                        </p:tav>
                                        <p:tav tm="100000">
                                          <p:val>
                                            <p:strVal val="#ppt_h"/>
                                          </p:val>
                                        </p:tav>
                                      </p:tavLst>
                                    </p:anim>
                                    <p:animEffect transition="in" filter="fade">
                                      <p:cBhvr>
                                        <p:cTn id="76" dur="500"/>
                                        <p:tgtEl>
                                          <p:spTgt spid="71"/>
                                        </p:tgtEl>
                                      </p:cBhvr>
                                    </p:animEffect>
                                  </p:childTnLst>
                                </p:cTn>
                              </p:par>
                            </p:childTnLst>
                          </p:cTn>
                        </p:par>
                        <p:par>
                          <p:cTn id="77" fill="hold">
                            <p:stCondLst>
                              <p:cond delay="2500"/>
                            </p:stCondLst>
                            <p:childTnLst>
                              <p:par>
                                <p:cTn id="78" presetID="53" presetClass="entr" presetSubtype="16" fill="hold" grpId="0" nodeType="after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nodeType="click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500" fill="hold"/>
                                        <p:tgtEl>
                                          <p:spTgt spid="8"/>
                                        </p:tgtEl>
                                        <p:attrNameLst>
                                          <p:attrName>ppt_w</p:attrName>
                                        </p:attrNameLst>
                                      </p:cBhvr>
                                      <p:tavLst>
                                        <p:tav tm="0">
                                          <p:val>
                                            <p:fltVal val="0"/>
                                          </p:val>
                                        </p:tav>
                                        <p:tav tm="100000">
                                          <p:val>
                                            <p:strVal val="#ppt_w"/>
                                          </p:val>
                                        </p:tav>
                                      </p:tavLst>
                                    </p:anim>
                                    <p:anim calcmode="lin" valueType="num">
                                      <p:cBhvr>
                                        <p:cTn id="88" dur="500" fill="hold"/>
                                        <p:tgtEl>
                                          <p:spTgt spid="8"/>
                                        </p:tgtEl>
                                        <p:attrNameLst>
                                          <p:attrName>ppt_h</p:attrName>
                                        </p:attrNameLst>
                                      </p:cBhvr>
                                      <p:tavLst>
                                        <p:tav tm="0">
                                          <p:val>
                                            <p:fltVal val="0"/>
                                          </p:val>
                                        </p:tav>
                                        <p:tav tm="100000">
                                          <p:val>
                                            <p:strVal val="#ppt_h"/>
                                          </p:val>
                                        </p:tav>
                                      </p:tavLst>
                                    </p:anim>
                                    <p:animEffect transition="in" filter="fade">
                                      <p:cBhvr>
                                        <p:cTn id="89" dur="500"/>
                                        <p:tgtEl>
                                          <p:spTgt spid="8"/>
                                        </p:tgtEl>
                                      </p:cBhvr>
                                    </p:animEffect>
                                  </p:childTnLst>
                                </p:cTn>
                              </p:par>
                            </p:childTnLst>
                          </p:cTn>
                        </p:par>
                      </p:childTnLst>
                    </p:cTn>
                  </p:par>
                  <p:par>
                    <p:cTn id="90" fill="hold">
                      <p:stCondLst>
                        <p:cond delay="indefinite"/>
                      </p:stCondLst>
                      <p:childTnLst>
                        <p:par>
                          <p:cTn id="91" fill="hold">
                            <p:stCondLst>
                              <p:cond delay="0"/>
                            </p:stCondLst>
                            <p:childTnLst>
                              <p:par>
                                <p:cTn id="92" presetID="6" presetClass="entr" presetSubtype="16" fill="hold" grpId="0" nodeType="click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circle(in)">
                                      <p:cBhvr>
                                        <p:cTn id="94" dur="2000"/>
                                        <p:tgtEl>
                                          <p:spTgt spid="4"/>
                                        </p:tgtEl>
                                      </p:cBhvr>
                                    </p:animEffect>
                                  </p:childTnLst>
                                </p:cTn>
                              </p:par>
                            </p:childTnLst>
                          </p:cTn>
                        </p:par>
                      </p:childTnLst>
                    </p:cTn>
                  </p:par>
                  <p:par>
                    <p:cTn id="95" fill="hold">
                      <p:stCondLst>
                        <p:cond delay="indefinite"/>
                      </p:stCondLst>
                      <p:childTnLst>
                        <p:par>
                          <p:cTn id="96" fill="hold">
                            <p:stCondLst>
                              <p:cond delay="0"/>
                            </p:stCondLst>
                            <p:childTnLst>
                              <p:par>
                                <p:cTn id="97" presetID="47" presetClass="entr" presetSubtype="0" fill="hold" nodeType="click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fade">
                                      <p:cBhvr>
                                        <p:cTn id="99" dur="1000"/>
                                        <p:tgtEl>
                                          <p:spTgt spid="31"/>
                                        </p:tgtEl>
                                      </p:cBhvr>
                                    </p:animEffect>
                                    <p:anim calcmode="lin" valueType="num">
                                      <p:cBhvr>
                                        <p:cTn id="100" dur="1000" fill="hold"/>
                                        <p:tgtEl>
                                          <p:spTgt spid="31"/>
                                        </p:tgtEl>
                                        <p:attrNameLst>
                                          <p:attrName>ppt_x</p:attrName>
                                        </p:attrNameLst>
                                      </p:cBhvr>
                                      <p:tavLst>
                                        <p:tav tm="0">
                                          <p:val>
                                            <p:strVal val="#ppt_x"/>
                                          </p:val>
                                        </p:tav>
                                        <p:tav tm="100000">
                                          <p:val>
                                            <p:strVal val="#ppt_x"/>
                                          </p:val>
                                        </p:tav>
                                      </p:tavLst>
                                    </p:anim>
                                    <p:anim calcmode="lin" valueType="num">
                                      <p:cBhvr>
                                        <p:cTn id="101" dur="1000" fill="hold"/>
                                        <p:tgtEl>
                                          <p:spTgt spid="31"/>
                                        </p:tgtEl>
                                        <p:attrNameLst>
                                          <p:attrName>ppt_y</p:attrName>
                                        </p:attrNameLst>
                                      </p:cBhvr>
                                      <p:tavLst>
                                        <p:tav tm="0">
                                          <p:val>
                                            <p:strVal val="#ppt_y-.1"/>
                                          </p:val>
                                        </p:tav>
                                        <p:tav tm="100000">
                                          <p:val>
                                            <p:strVal val="#ppt_y"/>
                                          </p:val>
                                        </p:tav>
                                      </p:tavLst>
                                    </p:anim>
                                  </p:childTnLst>
                                </p:cTn>
                              </p:par>
                            </p:childTnLst>
                          </p:cTn>
                        </p:par>
                        <p:par>
                          <p:cTn id="102" fill="hold">
                            <p:stCondLst>
                              <p:cond delay="1000"/>
                            </p:stCondLst>
                            <p:childTnLst>
                              <p:par>
                                <p:cTn id="103" presetID="47" presetClass="entr" presetSubtype="0" fill="hold" nodeType="afterEffect">
                                  <p:stCondLst>
                                    <p:cond delay="0"/>
                                  </p:stCondLst>
                                  <p:childTnLst>
                                    <p:set>
                                      <p:cBhvr>
                                        <p:cTn id="104" dur="1" fill="hold">
                                          <p:stCondLst>
                                            <p:cond delay="0"/>
                                          </p:stCondLst>
                                        </p:cTn>
                                        <p:tgtEl>
                                          <p:spTgt spid="30"/>
                                        </p:tgtEl>
                                        <p:attrNameLst>
                                          <p:attrName>style.visibility</p:attrName>
                                        </p:attrNameLst>
                                      </p:cBhvr>
                                      <p:to>
                                        <p:strVal val="visible"/>
                                      </p:to>
                                    </p:set>
                                    <p:animEffect transition="in" filter="fade">
                                      <p:cBhvr>
                                        <p:cTn id="105" dur="500"/>
                                        <p:tgtEl>
                                          <p:spTgt spid="30"/>
                                        </p:tgtEl>
                                      </p:cBhvr>
                                    </p:animEffect>
                                    <p:anim calcmode="lin" valueType="num">
                                      <p:cBhvr>
                                        <p:cTn id="106" dur="500" fill="hold"/>
                                        <p:tgtEl>
                                          <p:spTgt spid="30"/>
                                        </p:tgtEl>
                                        <p:attrNameLst>
                                          <p:attrName>ppt_x</p:attrName>
                                        </p:attrNameLst>
                                      </p:cBhvr>
                                      <p:tavLst>
                                        <p:tav tm="0">
                                          <p:val>
                                            <p:strVal val="#ppt_x"/>
                                          </p:val>
                                        </p:tav>
                                        <p:tav tm="100000">
                                          <p:val>
                                            <p:strVal val="#ppt_x"/>
                                          </p:val>
                                        </p:tav>
                                      </p:tavLst>
                                    </p:anim>
                                    <p:anim calcmode="lin" valueType="num">
                                      <p:cBhvr>
                                        <p:cTn id="107" dur="500" fill="hold"/>
                                        <p:tgtEl>
                                          <p:spTgt spid="30"/>
                                        </p:tgtEl>
                                        <p:attrNameLst>
                                          <p:attrName>ppt_y</p:attrName>
                                        </p:attrNameLst>
                                      </p:cBhvr>
                                      <p:tavLst>
                                        <p:tav tm="0">
                                          <p:val>
                                            <p:strVal val="#ppt_y-.1"/>
                                          </p:val>
                                        </p:tav>
                                        <p:tav tm="100000">
                                          <p:val>
                                            <p:strVal val="#ppt_y"/>
                                          </p:val>
                                        </p:tav>
                                      </p:tavLst>
                                    </p:anim>
                                  </p:childTnLst>
                                </p:cTn>
                              </p:par>
                            </p:childTnLst>
                          </p:cTn>
                        </p:par>
                        <p:par>
                          <p:cTn id="108" fill="hold">
                            <p:stCondLst>
                              <p:cond delay="1500"/>
                            </p:stCondLst>
                            <p:childTnLst>
                              <p:par>
                                <p:cTn id="109" presetID="47" presetClass="entr" presetSubtype="0" fill="hold" nodeType="afterEffect">
                                  <p:stCondLst>
                                    <p:cond delay="0"/>
                                  </p:stCondLst>
                                  <p:childTnLst>
                                    <p:set>
                                      <p:cBhvr>
                                        <p:cTn id="110" dur="1" fill="hold">
                                          <p:stCondLst>
                                            <p:cond delay="0"/>
                                          </p:stCondLst>
                                        </p:cTn>
                                        <p:tgtEl>
                                          <p:spTgt spid="29"/>
                                        </p:tgtEl>
                                        <p:attrNameLst>
                                          <p:attrName>style.visibility</p:attrName>
                                        </p:attrNameLst>
                                      </p:cBhvr>
                                      <p:to>
                                        <p:strVal val="visible"/>
                                      </p:to>
                                    </p:set>
                                    <p:animEffect transition="in" filter="fade">
                                      <p:cBhvr>
                                        <p:cTn id="111" dur="500"/>
                                        <p:tgtEl>
                                          <p:spTgt spid="29"/>
                                        </p:tgtEl>
                                      </p:cBhvr>
                                    </p:animEffect>
                                    <p:anim calcmode="lin" valueType="num">
                                      <p:cBhvr>
                                        <p:cTn id="112" dur="500" fill="hold"/>
                                        <p:tgtEl>
                                          <p:spTgt spid="29"/>
                                        </p:tgtEl>
                                        <p:attrNameLst>
                                          <p:attrName>ppt_x</p:attrName>
                                        </p:attrNameLst>
                                      </p:cBhvr>
                                      <p:tavLst>
                                        <p:tav tm="0">
                                          <p:val>
                                            <p:strVal val="#ppt_x"/>
                                          </p:val>
                                        </p:tav>
                                        <p:tav tm="100000">
                                          <p:val>
                                            <p:strVal val="#ppt_x"/>
                                          </p:val>
                                        </p:tav>
                                      </p:tavLst>
                                    </p:anim>
                                    <p:anim calcmode="lin" valueType="num">
                                      <p:cBhvr>
                                        <p:cTn id="113" dur="500" fill="hold"/>
                                        <p:tgtEl>
                                          <p:spTgt spid="29"/>
                                        </p:tgtEl>
                                        <p:attrNameLst>
                                          <p:attrName>ppt_y</p:attrName>
                                        </p:attrNameLst>
                                      </p:cBhvr>
                                      <p:tavLst>
                                        <p:tav tm="0">
                                          <p:val>
                                            <p:strVal val="#ppt_y-.1"/>
                                          </p:val>
                                        </p:tav>
                                        <p:tav tm="100000">
                                          <p:val>
                                            <p:strVal val="#ppt_y"/>
                                          </p:val>
                                        </p:tav>
                                      </p:tavLst>
                                    </p:anim>
                                  </p:childTnLst>
                                </p:cTn>
                              </p:par>
                            </p:childTnLst>
                          </p:cTn>
                        </p:par>
                        <p:par>
                          <p:cTn id="114" fill="hold">
                            <p:stCondLst>
                              <p:cond delay="2000"/>
                            </p:stCondLst>
                            <p:childTnLst>
                              <p:par>
                                <p:cTn id="115" presetID="47" presetClass="entr" presetSubtype="0" fill="hold" nodeType="after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fade">
                                      <p:cBhvr>
                                        <p:cTn id="117" dur="500"/>
                                        <p:tgtEl>
                                          <p:spTgt spid="10"/>
                                        </p:tgtEl>
                                      </p:cBhvr>
                                    </p:animEffect>
                                    <p:anim calcmode="lin" valueType="num">
                                      <p:cBhvr>
                                        <p:cTn id="118" dur="500" fill="hold"/>
                                        <p:tgtEl>
                                          <p:spTgt spid="10"/>
                                        </p:tgtEl>
                                        <p:attrNameLst>
                                          <p:attrName>ppt_x</p:attrName>
                                        </p:attrNameLst>
                                      </p:cBhvr>
                                      <p:tavLst>
                                        <p:tav tm="0">
                                          <p:val>
                                            <p:strVal val="#ppt_x"/>
                                          </p:val>
                                        </p:tav>
                                        <p:tav tm="100000">
                                          <p:val>
                                            <p:strVal val="#ppt_x"/>
                                          </p:val>
                                        </p:tav>
                                      </p:tavLst>
                                    </p:anim>
                                    <p:anim calcmode="lin" valueType="num">
                                      <p:cBhvr>
                                        <p:cTn id="119" dur="5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53" presetClass="entr" presetSubtype="16" fill="hold" grpId="0" nodeType="clickEffect">
                                  <p:stCondLst>
                                    <p:cond delay="0"/>
                                  </p:stCondLst>
                                  <p:childTnLst>
                                    <p:set>
                                      <p:cBhvr>
                                        <p:cTn id="123" dur="1" fill="hold">
                                          <p:stCondLst>
                                            <p:cond delay="0"/>
                                          </p:stCondLst>
                                        </p:cTn>
                                        <p:tgtEl>
                                          <p:spTgt spid="73"/>
                                        </p:tgtEl>
                                        <p:attrNameLst>
                                          <p:attrName>style.visibility</p:attrName>
                                        </p:attrNameLst>
                                      </p:cBhvr>
                                      <p:to>
                                        <p:strVal val="visible"/>
                                      </p:to>
                                    </p:set>
                                    <p:anim calcmode="lin" valueType="num">
                                      <p:cBhvr>
                                        <p:cTn id="124" dur="500" fill="hold"/>
                                        <p:tgtEl>
                                          <p:spTgt spid="73"/>
                                        </p:tgtEl>
                                        <p:attrNameLst>
                                          <p:attrName>ppt_w</p:attrName>
                                        </p:attrNameLst>
                                      </p:cBhvr>
                                      <p:tavLst>
                                        <p:tav tm="0">
                                          <p:val>
                                            <p:fltVal val="0"/>
                                          </p:val>
                                        </p:tav>
                                        <p:tav tm="100000">
                                          <p:val>
                                            <p:strVal val="#ppt_w"/>
                                          </p:val>
                                        </p:tav>
                                      </p:tavLst>
                                    </p:anim>
                                    <p:anim calcmode="lin" valueType="num">
                                      <p:cBhvr>
                                        <p:cTn id="125" dur="500" fill="hold"/>
                                        <p:tgtEl>
                                          <p:spTgt spid="73"/>
                                        </p:tgtEl>
                                        <p:attrNameLst>
                                          <p:attrName>ppt_h</p:attrName>
                                        </p:attrNameLst>
                                      </p:cBhvr>
                                      <p:tavLst>
                                        <p:tav tm="0">
                                          <p:val>
                                            <p:fltVal val="0"/>
                                          </p:val>
                                        </p:tav>
                                        <p:tav tm="100000">
                                          <p:val>
                                            <p:strVal val="#ppt_h"/>
                                          </p:val>
                                        </p:tav>
                                      </p:tavLst>
                                    </p:anim>
                                    <p:animEffect transition="in" filter="fade">
                                      <p:cBhvr>
                                        <p:cTn id="126" dur="500"/>
                                        <p:tgtEl>
                                          <p:spTgt spid="73"/>
                                        </p:tgtEl>
                                      </p:cBhvr>
                                    </p:animEffect>
                                  </p:childTnLst>
                                </p:cTn>
                              </p:par>
                            </p:childTnLst>
                          </p:cTn>
                        </p:par>
                        <p:par>
                          <p:cTn id="127" fill="hold">
                            <p:stCondLst>
                              <p:cond delay="500"/>
                            </p:stCondLst>
                            <p:childTnLst>
                              <p:par>
                                <p:cTn id="128" presetID="53" presetClass="entr" presetSubtype="16" fill="hold" grpId="0" nodeType="afterEffect">
                                  <p:stCondLst>
                                    <p:cond delay="0"/>
                                  </p:stCondLst>
                                  <p:childTnLst>
                                    <p:set>
                                      <p:cBhvr>
                                        <p:cTn id="129" dur="1" fill="hold">
                                          <p:stCondLst>
                                            <p:cond delay="0"/>
                                          </p:stCondLst>
                                        </p:cTn>
                                        <p:tgtEl>
                                          <p:spTgt spid="74"/>
                                        </p:tgtEl>
                                        <p:attrNameLst>
                                          <p:attrName>style.visibility</p:attrName>
                                        </p:attrNameLst>
                                      </p:cBhvr>
                                      <p:to>
                                        <p:strVal val="visible"/>
                                      </p:to>
                                    </p:set>
                                    <p:anim calcmode="lin" valueType="num">
                                      <p:cBhvr>
                                        <p:cTn id="130" dur="500" fill="hold"/>
                                        <p:tgtEl>
                                          <p:spTgt spid="74"/>
                                        </p:tgtEl>
                                        <p:attrNameLst>
                                          <p:attrName>ppt_w</p:attrName>
                                        </p:attrNameLst>
                                      </p:cBhvr>
                                      <p:tavLst>
                                        <p:tav tm="0">
                                          <p:val>
                                            <p:fltVal val="0"/>
                                          </p:val>
                                        </p:tav>
                                        <p:tav tm="100000">
                                          <p:val>
                                            <p:strVal val="#ppt_w"/>
                                          </p:val>
                                        </p:tav>
                                      </p:tavLst>
                                    </p:anim>
                                    <p:anim calcmode="lin" valueType="num">
                                      <p:cBhvr>
                                        <p:cTn id="131" dur="500" fill="hold"/>
                                        <p:tgtEl>
                                          <p:spTgt spid="74"/>
                                        </p:tgtEl>
                                        <p:attrNameLst>
                                          <p:attrName>ppt_h</p:attrName>
                                        </p:attrNameLst>
                                      </p:cBhvr>
                                      <p:tavLst>
                                        <p:tav tm="0">
                                          <p:val>
                                            <p:fltVal val="0"/>
                                          </p:val>
                                        </p:tav>
                                        <p:tav tm="100000">
                                          <p:val>
                                            <p:strVal val="#ppt_h"/>
                                          </p:val>
                                        </p:tav>
                                      </p:tavLst>
                                    </p:anim>
                                    <p:animEffect transition="in" filter="fade">
                                      <p:cBhvr>
                                        <p:cTn id="132" dur="500"/>
                                        <p:tgtEl>
                                          <p:spTgt spid="74"/>
                                        </p:tgtEl>
                                      </p:cBhvr>
                                    </p:animEffect>
                                  </p:childTnLst>
                                </p:cTn>
                              </p:par>
                            </p:childTnLst>
                          </p:cTn>
                        </p:par>
                        <p:par>
                          <p:cTn id="133" fill="hold">
                            <p:stCondLst>
                              <p:cond delay="1000"/>
                            </p:stCondLst>
                            <p:childTnLst>
                              <p:par>
                                <p:cTn id="134" presetID="53" presetClass="entr" presetSubtype="16" fill="hold" grpId="0" nodeType="afterEffect">
                                  <p:stCondLst>
                                    <p:cond delay="0"/>
                                  </p:stCondLst>
                                  <p:childTnLst>
                                    <p:set>
                                      <p:cBhvr>
                                        <p:cTn id="135" dur="1" fill="hold">
                                          <p:stCondLst>
                                            <p:cond delay="0"/>
                                          </p:stCondLst>
                                        </p:cTn>
                                        <p:tgtEl>
                                          <p:spTgt spid="75"/>
                                        </p:tgtEl>
                                        <p:attrNameLst>
                                          <p:attrName>style.visibility</p:attrName>
                                        </p:attrNameLst>
                                      </p:cBhvr>
                                      <p:to>
                                        <p:strVal val="visible"/>
                                      </p:to>
                                    </p:set>
                                    <p:anim calcmode="lin" valueType="num">
                                      <p:cBhvr>
                                        <p:cTn id="136" dur="500" fill="hold"/>
                                        <p:tgtEl>
                                          <p:spTgt spid="75"/>
                                        </p:tgtEl>
                                        <p:attrNameLst>
                                          <p:attrName>ppt_w</p:attrName>
                                        </p:attrNameLst>
                                      </p:cBhvr>
                                      <p:tavLst>
                                        <p:tav tm="0">
                                          <p:val>
                                            <p:fltVal val="0"/>
                                          </p:val>
                                        </p:tav>
                                        <p:tav tm="100000">
                                          <p:val>
                                            <p:strVal val="#ppt_w"/>
                                          </p:val>
                                        </p:tav>
                                      </p:tavLst>
                                    </p:anim>
                                    <p:anim calcmode="lin" valueType="num">
                                      <p:cBhvr>
                                        <p:cTn id="137" dur="500" fill="hold"/>
                                        <p:tgtEl>
                                          <p:spTgt spid="75"/>
                                        </p:tgtEl>
                                        <p:attrNameLst>
                                          <p:attrName>ppt_h</p:attrName>
                                        </p:attrNameLst>
                                      </p:cBhvr>
                                      <p:tavLst>
                                        <p:tav tm="0">
                                          <p:val>
                                            <p:fltVal val="0"/>
                                          </p:val>
                                        </p:tav>
                                        <p:tav tm="100000">
                                          <p:val>
                                            <p:strVal val="#ppt_h"/>
                                          </p:val>
                                        </p:tav>
                                      </p:tavLst>
                                    </p:anim>
                                    <p:animEffect transition="in" filter="fade">
                                      <p:cBhvr>
                                        <p:cTn id="138" dur="500"/>
                                        <p:tgtEl>
                                          <p:spTgt spid="75"/>
                                        </p:tgtEl>
                                      </p:cBhvr>
                                    </p:animEffect>
                                  </p:childTnLst>
                                </p:cTn>
                              </p:par>
                            </p:childTnLst>
                          </p:cTn>
                        </p:par>
                        <p:par>
                          <p:cTn id="139" fill="hold">
                            <p:stCondLst>
                              <p:cond delay="1500"/>
                            </p:stCondLst>
                            <p:childTnLst>
                              <p:par>
                                <p:cTn id="140" presetID="53" presetClass="entr" presetSubtype="16" fill="hold" grpId="0" nodeType="afterEffect">
                                  <p:stCondLst>
                                    <p:cond delay="0"/>
                                  </p:stCondLst>
                                  <p:childTnLst>
                                    <p:set>
                                      <p:cBhvr>
                                        <p:cTn id="141" dur="1" fill="hold">
                                          <p:stCondLst>
                                            <p:cond delay="0"/>
                                          </p:stCondLst>
                                        </p:cTn>
                                        <p:tgtEl>
                                          <p:spTgt spid="76"/>
                                        </p:tgtEl>
                                        <p:attrNameLst>
                                          <p:attrName>style.visibility</p:attrName>
                                        </p:attrNameLst>
                                      </p:cBhvr>
                                      <p:to>
                                        <p:strVal val="visible"/>
                                      </p:to>
                                    </p:set>
                                    <p:anim calcmode="lin" valueType="num">
                                      <p:cBhvr>
                                        <p:cTn id="142" dur="500" fill="hold"/>
                                        <p:tgtEl>
                                          <p:spTgt spid="76"/>
                                        </p:tgtEl>
                                        <p:attrNameLst>
                                          <p:attrName>ppt_w</p:attrName>
                                        </p:attrNameLst>
                                      </p:cBhvr>
                                      <p:tavLst>
                                        <p:tav tm="0">
                                          <p:val>
                                            <p:fltVal val="0"/>
                                          </p:val>
                                        </p:tav>
                                        <p:tav tm="100000">
                                          <p:val>
                                            <p:strVal val="#ppt_w"/>
                                          </p:val>
                                        </p:tav>
                                      </p:tavLst>
                                    </p:anim>
                                    <p:anim calcmode="lin" valueType="num">
                                      <p:cBhvr>
                                        <p:cTn id="143" dur="500" fill="hold"/>
                                        <p:tgtEl>
                                          <p:spTgt spid="76"/>
                                        </p:tgtEl>
                                        <p:attrNameLst>
                                          <p:attrName>ppt_h</p:attrName>
                                        </p:attrNameLst>
                                      </p:cBhvr>
                                      <p:tavLst>
                                        <p:tav tm="0">
                                          <p:val>
                                            <p:fltVal val="0"/>
                                          </p:val>
                                        </p:tav>
                                        <p:tav tm="100000">
                                          <p:val>
                                            <p:strVal val="#ppt_h"/>
                                          </p:val>
                                        </p:tav>
                                      </p:tavLst>
                                    </p:anim>
                                    <p:animEffect transition="in" filter="fade">
                                      <p:cBhvr>
                                        <p:cTn id="144" dur="500"/>
                                        <p:tgtEl>
                                          <p:spTgt spid="76"/>
                                        </p:tgtEl>
                                      </p:cBhvr>
                                    </p:animEffect>
                                  </p:childTnLst>
                                </p:cTn>
                              </p:par>
                            </p:childTnLst>
                          </p:cTn>
                        </p:par>
                      </p:childTnLst>
                    </p:cTn>
                  </p:par>
                  <p:par>
                    <p:cTn id="145" fill="hold">
                      <p:stCondLst>
                        <p:cond delay="indefinite"/>
                      </p:stCondLst>
                      <p:childTnLst>
                        <p:par>
                          <p:cTn id="146" fill="hold">
                            <p:stCondLst>
                              <p:cond delay="0"/>
                            </p:stCondLst>
                            <p:childTnLst>
                              <p:par>
                                <p:cTn id="147" presetID="53" presetClass="entr" presetSubtype="16" fill="hold" nodeType="clickEffect">
                                  <p:stCondLst>
                                    <p:cond delay="0"/>
                                  </p:stCondLst>
                                  <p:childTnLst>
                                    <p:set>
                                      <p:cBhvr>
                                        <p:cTn id="148" dur="1" fill="hold">
                                          <p:stCondLst>
                                            <p:cond delay="0"/>
                                          </p:stCondLst>
                                        </p:cTn>
                                        <p:tgtEl>
                                          <p:spTgt spid="9"/>
                                        </p:tgtEl>
                                        <p:attrNameLst>
                                          <p:attrName>style.visibility</p:attrName>
                                        </p:attrNameLst>
                                      </p:cBhvr>
                                      <p:to>
                                        <p:strVal val="visible"/>
                                      </p:to>
                                    </p:set>
                                    <p:anim calcmode="lin" valueType="num">
                                      <p:cBhvr>
                                        <p:cTn id="149" dur="500" fill="hold"/>
                                        <p:tgtEl>
                                          <p:spTgt spid="9"/>
                                        </p:tgtEl>
                                        <p:attrNameLst>
                                          <p:attrName>ppt_w</p:attrName>
                                        </p:attrNameLst>
                                      </p:cBhvr>
                                      <p:tavLst>
                                        <p:tav tm="0">
                                          <p:val>
                                            <p:fltVal val="0"/>
                                          </p:val>
                                        </p:tav>
                                        <p:tav tm="100000">
                                          <p:val>
                                            <p:strVal val="#ppt_w"/>
                                          </p:val>
                                        </p:tav>
                                      </p:tavLst>
                                    </p:anim>
                                    <p:anim calcmode="lin" valueType="num">
                                      <p:cBhvr>
                                        <p:cTn id="150" dur="500" fill="hold"/>
                                        <p:tgtEl>
                                          <p:spTgt spid="9"/>
                                        </p:tgtEl>
                                        <p:attrNameLst>
                                          <p:attrName>ppt_h</p:attrName>
                                        </p:attrNameLst>
                                      </p:cBhvr>
                                      <p:tavLst>
                                        <p:tav tm="0">
                                          <p:val>
                                            <p:fltVal val="0"/>
                                          </p:val>
                                        </p:tav>
                                        <p:tav tm="100000">
                                          <p:val>
                                            <p:strVal val="#ppt_h"/>
                                          </p:val>
                                        </p:tav>
                                      </p:tavLst>
                                    </p:anim>
                                    <p:animEffect transition="in" filter="fade">
                                      <p:cBhvr>
                                        <p:cTn id="15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8" grpId="0" animBg="1"/>
      <p:bldP spid="69" grpId="0" animBg="1"/>
      <p:bldP spid="70" grpId="0" animBg="1"/>
      <p:bldP spid="71" grpId="0" animBg="1"/>
      <p:bldP spid="72" grpId="0" animBg="1"/>
      <p:bldP spid="73" grpId="0" animBg="1"/>
      <p:bldP spid="74" grpId="0" animBg="1"/>
      <p:bldP spid="75" grpId="0" animBg="1"/>
      <p:bldP spid="7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batteries">
            <a:extLst>
              <a:ext uri="{FF2B5EF4-FFF2-40B4-BE49-F238E27FC236}">
                <a16:creationId xmlns:a16="http://schemas.microsoft.com/office/drawing/2014/main" id="{429932C2-A83B-4DCF-AA53-CB41CE4C0F22}"/>
              </a:ext>
            </a:extLst>
          </p:cNvPr>
          <p:cNvPicPr>
            <a:picLocks noChangeAspect="1"/>
          </p:cNvPicPr>
          <p:nvPr/>
        </p:nvPicPr>
        <p:blipFill>
          <a:blip r:embed="rId2"/>
          <a:stretch>
            <a:fillRect/>
          </a:stretch>
        </p:blipFill>
        <p:spPr>
          <a:xfrm>
            <a:off x="3392322" y="3041638"/>
            <a:ext cx="2365453" cy="3054361"/>
          </a:xfrm>
          <a:prstGeom prst="rect">
            <a:avLst/>
          </a:prstGeom>
        </p:spPr>
      </p:pic>
      <p:sp>
        <p:nvSpPr>
          <p:cNvPr id="2" name="Title 1"/>
          <p:cNvSpPr>
            <a:spLocks noGrp="1"/>
          </p:cNvSpPr>
          <p:nvPr>
            <p:ph type="title"/>
          </p:nvPr>
        </p:nvSpPr>
        <p:spPr>
          <a:xfrm>
            <a:off x="457200" y="274638"/>
            <a:ext cx="8229600" cy="715962"/>
          </a:xfrm>
        </p:spPr>
        <p:txBody>
          <a:bodyPr/>
          <a:lstStyle/>
          <a:p>
            <a:r>
              <a:rPr lang="en-US" sz="3600" dirty="0"/>
              <a:t>Revenues: Fund Balance</a:t>
            </a:r>
          </a:p>
        </p:txBody>
      </p:sp>
      <p:pic>
        <p:nvPicPr>
          <p:cNvPr id="72" name="!!fundbal">
            <a:extLst>
              <a:ext uri="{FF2B5EF4-FFF2-40B4-BE49-F238E27FC236}">
                <a16:creationId xmlns:a16="http://schemas.microsoft.com/office/drawing/2014/main" id="{54A77B1D-4595-4E18-826E-F70DCC6CF04A}"/>
              </a:ext>
            </a:extLst>
          </p:cNvPr>
          <p:cNvPicPr>
            <a:picLocks noChangeAspect="1"/>
          </p:cNvPicPr>
          <p:nvPr/>
        </p:nvPicPr>
        <p:blipFill rotWithShape="1">
          <a:blip r:embed="rId3">
            <a:duotone>
              <a:prstClr val="black"/>
              <a:srgbClr val="3366CC">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42700" y1="83376" x2="76860" y2="84794"/>
                        <a14:backgroundMark x1="41322" y1="83634" x2="59504" y2="78479"/>
                        <a14:backgroundMark x1="43802" y1="85052" x2="54545" y2="85567"/>
                        <a14:backgroundMark x1="46281" y1="85825" x2="46281" y2="85825"/>
                      </a14:backgroundRemoval>
                    </a14:imgEffect>
                  </a14:imgLayer>
                </a14:imgProps>
              </a:ext>
            </a:extLst>
          </a:blip>
          <a:srcRect l="23081" t="82086" r="33485" b="-137"/>
          <a:stretch/>
        </p:blipFill>
        <p:spPr>
          <a:xfrm>
            <a:off x="4191000" y="3276600"/>
            <a:ext cx="604998" cy="537476"/>
          </a:xfrm>
          <a:prstGeom prst="flowChartConnector">
            <a:avLst/>
          </a:prstGeom>
        </p:spPr>
      </p:pic>
      <p:pic>
        <p:nvPicPr>
          <p:cNvPr id="73" name="!!fundbal">
            <a:extLst>
              <a:ext uri="{FF2B5EF4-FFF2-40B4-BE49-F238E27FC236}">
                <a16:creationId xmlns:a16="http://schemas.microsoft.com/office/drawing/2014/main" id="{A0997409-AB77-4220-A5C1-A342D239784D}"/>
              </a:ext>
            </a:extLst>
          </p:cNvPr>
          <p:cNvPicPr>
            <a:picLocks noChangeAspect="1"/>
          </p:cNvPicPr>
          <p:nvPr/>
        </p:nvPicPr>
        <p:blipFill rotWithShape="1">
          <a:blip r:embed="rId5">
            <a:duotone>
              <a:prstClr val="black"/>
              <a:srgbClr val="FF9999">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54821" y1="90593" x2="54821" y2="90593"/>
                        <a14:backgroundMark x1="58402" y1="87500" x2="41322" y2="88015"/>
                        <a14:backgroundMark x1="39394" y1="86598" x2="58953" y2="93814"/>
                        <a14:backgroundMark x1="64463" y1="85696" x2="47934" y2="89691"/>
                      </a14:backgroundRemoval>
                    </a14:imgEffect>
                  </a14:imgLayer>
                </a14:imgProps>
              </a:ext>
            </a:extLst>
          </a:blip>
          <a:srcRect l="35579" t="71749" r="20986" b="12700"/>
          <a:stretch/>
        </p:blipFill>
        <p:spPr>
          <a:xfrm>
            <a:off x="4365092" y="2965939"/>
            <a:ext cx="604998" cy="463063"/>
          </a:xfrm>
          <a:prstGeom prst="flowChartConnector">
            <a:avLst/>
          </a:prstGeom>
        </p:spPr>
      </p:pic>
      <p:pic>
        <p:nvPicPr>
          <p:cNvPr id="74" name="!!fundbal">
            <a:extLst>
              <a:ext uri="{FF2B5EF4-FFF2-40B4-BE49-F238E27FC236}">
                <a16:creationId xmlns:a16="http://schemas.microsoft.com/office/drawing/2014/main" id="{9696599C-3699-427A-AE84-00DEEED379CB}"/>
              </a:ext>
            </a:extLst>
          </p:cNvPr>
          <p:cNvPicPr>
            <a:picLocks noChangeAspect="1"/>
          </p:cNvPicPr>
          <p:nvPr/>
        </p:nvPicPr>
        <p:blipFill rotWithShape="1">
          <a:blip r:embed="rId6">
            <a:duotone>
              <a:prstClr val="black"/>
              <a:srgbClr val="FFFFFF">
                <a:lumMod val="50000"/>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2755" y1="63531" x2="2755" y2="63531"/>
                        <a14:foregroundMark x1="40771" y1="47552" x2="40771" y2="47552"/>
                        <a14:foregroundMark x1="53719" y1="80284" x2="53719" y2="80284"/>
                        <a14:foregroundMark x1="43526" y1="95361" x2="43526" y2="95361"/>
                        <a14:foregroundMark x1="21488" y1="68041" x2="21488" y2="6804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22039" y1="62629" x2="8540" y2="64691"/>
                        <a14:backgroundMark x1="16804" y1="64691" x2="16804" y2="64691"/>
                        <a14:backgroundMark x1="9366" y1="66495" x2="9366" y2="66495"/>
                        <a14:backgroundMark x1="6612" y1="66495" x2="6612" y2="66495"/>
                        <a14:backgroundMark x1="3857" y1="65593" x2="3857" y2="65593"/>
                        <a14:backgroundMark x1="7713" y1="65851" x2="7713" y2="65851"/>
                        <a14:backgroundMark x1="7713" y1="64820" x2="7713" y2="64820"/>
                        <a14:backgroundMark x1="6336" y1="64820" x2="6336" y2="64820"/>
                        <a14:backgroundMark x1="5785" y1="64820" x2="17080" y2="62887"/>
                        <a14:backgroundMark x1="23691" y1="61856" x2="16253" y2="62371"/>
                        <a14:backgroundMark x1="22314" y1="61856" x2="22314" y2="61856"/>
                        <a14:backgroundMark x1="20661" y1="61211" x2="20661" y2="61211"/>
                        <a14:backgroundMark x1="22865" y1="61211" x2="22865" y2="61211"/>
                        <a14:backgroundMark x1="22865" y1="61340" x2="22865" y2="61340"/>
                        <a14:backgroundMark x1="23967" y1="61340" x2="23967" y2="61340"/>
                        <a14:backgroundMark x1="23691" y1="61340" x2="23691" y2="61340"/>
                        <a14:backgroundMark x1="23691" y1="61082" x2="23691" y2="61082"/>
                        <a14:backgroundMark x1="22590" y1="61082" x2="22590" y2="61082"/>
                        <a14:backgroundMark x1="23691" y1="60696" x2="23416" y2="60825"/>
                        <a14:backgroundMark x1="4132" y1="63144" x2="4132" y2="63144"/>
                        <a14:backgroundMark x1="1928" y1="61985" x2="1928" y2="61985"/>
                        <a14:backgroundMark x1="4683" y1="61469" x2="17355" y2="60954"/>
                        <a14:backgroundMark x1="21763" y1="59407" x2="9366" y2="61469"/>
                      </a14:backgroundRemoval>
                    </a14:imgEffect>
                  </a14:imgLayer>
                </a14:imgProps>
              </a:ext>
            </a:extLst>
          </a:blip>
          <a:srcRect t="61281" r="60127" b="20669"/>
          <a:stretch/>
        </p:blipFill>
        <p:spPr>
          <a:xfrm>
            <a:off x="3869501" y="2657065"/>
            <a:ext cx="555398" cy="537476"/>
          </a:xfrm>
          <a:prstGeom prst="flowChartConnector">
            <a:avLst/>
          </a:prstGeom>
        </p:spPr>
      </p:pic>
      <p:pic>
        <p:nvPicPr>
          <p:cNvPr id="75" name="!!fundbal">
            <a:extLst>
              <a:ext uri="{FF2B5EF4-FFF2-40B4-BE49-F238E27FC236}">
                <a16:creationId xmlns:a16="http://schemas.microsoft.com/office/drawing/2014/main" id="{C1EB0903-CB94-4E75-9950-990B3DC298C0}"/>
              </a:ext>
            </a:extLst>
          </p:cNvPr>
          <p:cNvPicPr>
            <a:picLocks noChangeAspect="1"/>
          </p:cNvPicPr>
          <p:nvPr/>
        </p:nvPicPr>
        <p:blipFill rotWithShape="1">
          <a:blip r:embed="rId7">
            <a:duotone>
              <a:prstClr val="black"/>
              <a:srgbClr val="0DB315">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foregroundMark x1="50964" y1="51418" x2="50964" y2="51418"/>
                        <a14:foregroundMark x1="35537" y1="43299" x2="35537" y2="43299"/>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72176" y1="44459" x2="72176" y2="44459"/>
                        <a14:backgroundMark x1="60606" y1="43299" x2="60606" y2="43299"/>
                        <a14:backgroundMark x1="61157" y1="43557" x2="96143" y2="54510"/>
                        <a14:backgroundMark x1="53719" y1="44974" x2="81267" y2="54253"/>
                        <a14:backgroundMark x1="55647" y1="47294" x2="72727" y2="53222"/>
                      </a14:backgroundRemoval>
                    </a14:imgEffect>
                  </a14:imgLayer>
                </a14:imgProps>
              </a:ext>
            </a:extLst>
          </a:blip>
          <a:srcRect l="17369" t="40945" r="32602" b="46260"/>
          <a:stretch/>
        </p:blipFill>
        <p:spPr>
          <a:xfrm>
            <a:off x="4104135" y="2051540"/>
            <a:ext cx="696857" cy="381000"/>
          </a:xfrm>
          <a:prstGeom prst="flowChartConnector">
            <a:avLst/>
          </a:prstGeom>
        </p:spPr>
      </p:pic>
      <p:pic>
        <p:nvPicPr>
          <p:cNvPr id="76" name="!!fundbal">
            <a:extLst>
              <a:ext uri="{FF2B5EF4-FFF2-40B4-BE49-F238E27FC236}">
                <a16:creationId xmlns:a16="http://schemas.microsoft.com/office/drawing/2014/main" id="{AD011A1B-0B71-47AC-9795-A5D641E3E2E5}"/>
              </a:ext>
            </a:extLst>
          </p:cNvPr>
          <p:cNvPicPr>
            <a:picLocks noChangeAspect="1"/>
          </p:cNvPicPr>
          <p:nvPr/>
        </p:nvPicPr>
        <p:blipFill rotWithShape="1">
          <a:blip r:embed="rId8">
            <a:duotone>
              <a:prstClr val="black"/>
              <a:srgbClr val="7030A0">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l="71912" b="82087"/>
          <a:stretch/>
        </p:blipFill>
        <p:spPr>
          <a:xfrm>
            <a:off x="4849741" y="832340"/>
            <a:ext cx="391244" cy="533400"/>
          </a:xfrm>
          <a:prstGeom prst="rect">
            <a:avLst/>
          </a:prstGeom>
        </p:spPr>
      </p:pic>
      <p:pic>
        <p:nvPicPr>
          <p:cNvPr id="77" name="!!fundbal">
            <a:extLst>
              <a:ext uri="{FF2B5EF4-FFF2-40B4-BE49-F238E27FC236}">
                <a16:creationId xmlns:a16="http://schemas.microsoft.com/office/drawing/2014/main" id="{A6260367-CECC-4E8F-924D-899B23B2448B}"/>
              </a:ext>
            </a:extLst>
          </p:cNvPr>
          <p:cNvPicPr>
            <a:picLocks noChangeAspect="1"/>
          </p:cNvPicPr>
          <p:nvPr/>
        </p:nvPicPr>
        <p:blipFill rotWithShape="1">
          <a:blip r:embed="rId9">
            <a:duotone>
              <a:prstClr val="black"/>
              <a:srgbClr val="FF6600">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48209" y1="22423" x2="48209" y2="22423"/>
                        <a14:backgroundMark x1="47658" y1="21778" x2="44628" y2="26933"/>
                        <a14:backgroundMark x1="58953" y1="20619" x2="55923" y2="29253"/>
                      </a14:backgroundRemoval>
                    </a14:imgEffect>
                  </a14:imgLayer>
                </a14:imgProps>
              </a:ext>
            </a:extLst>
          </a:blip>
          <a:srcRect r="49971" b="76969"/>
          <a:stretch/>
        </p:blipFill>
        <p:spPr>
          <a:xfrm>
            <a:off x="3848084" y="832340"/>
            <a:ext cx="696857" cy="685800"/>
          </a:xfrm>
          <a:prstGeom prst="rect">
            <a:avLst/>
          </a:prstGeom>
        </p:spPr>
      </p:pic>
      <p:pic>
        <p:nvPicPr>
          <p:cNvPr id="78" name="!!fundbal">
            <a:extLst>
              <a:ext uri="{FF2B5EF4-FFF2-40B4-BE49-F238E27FC236}">
                <a16:creationId xmlns:a16="http://schemas.microsoft.com/office/drawing/2014/main" id="{AC586BE4-5ACD-4265-97BE-AAA469E360A1}"/>
              </a:ext>
            </a:extLst>
          </p:cNvPr>
          <p:cNvPicPr>
            <a:picLocks noChangeAspect="1"/>
          </p:cNvPicPr>
          <p:nvPr/>
        </p:nvPicPr>
        <p:blipFill rotWithShape="1">
          <a:blip r:embed="rId8">
            <a:duotone>
              <a:prstClr val="black"/>
              <a:srgbClr val="FDF3A7">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l="37088" t="17913" r="6235" b="64174"/>
          <a:stretch/>
        </p:blipFill>
        <p:spPr>
          <a:xfrm>
            <a:off x="4365091" y="1365740"/>
            <a:ext cx="789450" cy="533400"/>
          </a:xfrm>
          <a:prstGeom prst="ellipse">
            <a:avLst/>
          </a:prstGeom>
        </p:spPr>
      </p:pic>
      <p:pic>
        <p:nvPicPr>
          <p:cNvPr id="79" name="!!fundbal">
            <a:extLst>
              <a:ext uri="{FF2B5EF4-FFF2-40B4-BE49-F238E27FC236}">
                <a16:creationId xmlns:a16="http://schemas.microsoft.com/office/drawing/2014/main" id="{7BF76DEF-3763-47EF-A392-EF0234D373B3}"/>
              </a:ext>
            </a:extLst>
          </p:cNvPr>
          <p:cNvPicPr>
            <a:picLocks noChangeAspect="1"/>
          </p:cNvPicPr>
          <p:nvPr/>
        </p:nvPicPr>
        <p:blipFill rotWithShape="1">
          <a:blip r:embed="rId8">
            <a:duotone>
              <a:prstClr val="black"/>
              <a:schemeClr val="accent1">
                <a:lumMod val="50000"/>
                <a:tint val="45000"/>
                <a:satMod val="400000"/>
              </a:scheme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t="-1" r="46211" b="75289"/>
          <a:stretch/>
        </p:blipFill>
        <p:spPr>
          <a:xfrm rot="20359385">
            <a:off x="4281905" y="1791615"/>
            <a:ext cx="835475" cy="820573"/>
          </a:xfrm>
          <a:prstGeom prst="flowChartConnector">
            <a:avLst/>
          </a:prstGeom>
        </p:spPr>
      </p:pic>
      <p:pic>
        <p:nvPicPr>
          <p:cNvPr id="80" name="!!fundbal">
            <a:extLst>
              <a:ext uri="{FF2B5EF4-FFF2-40B4-BE49-F238E27FC236}">
                <a16:creationId xmlns:a16="http://schemas.microsoft.com/office/drawing/2014/main" id="{8CEF56AA-0907-4100-BB3A-EF7C66C1A212}"/>
              </a:ext>
            </a:extLst>
          </p:cNvPr>
          <p:cNvPicPr>
            <a:picLocks noChangeAspect="1"/>
          </p:cNvPicPr>
          <p:nvPr/>
        </p:nvPicPr>
        <p:blipFill rotWithShape="1">
          <a:blip r:embed="rId10">
            <a:duotone>
              <a:prstClr val="black"/>
              <a:srgbClr val="FF00FF">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28375" y1="68943" x2="28375" y2="68943"/>
                        <a14:backgroundMark x1="15978" y1="68943" x2="15978" y2="68943"/>
                        <a14:backgroundMark x1="26446" y1="66366" x2="26446" y2="66366"/>
                        <a14:backgroundMark x1="30579" y1="62887" x2="1377" y2="70361"/>
                      </a14:backgroundRemoval>
                    </a14:imgEffect>
                  </a14:imgLayer>
                </a14:imgProps>
              </a:ext>
            </a:extLst>
          </a:blip>
          <a:srcRect l="-1014" t="51180" r="63897" b="28346"/>
          <a:stretch/>
        </p:blipFill>
        <p:spPr>
          <a:xfrm>
            <a:off x="3848084" y="2356340"/>
            <a:ext cx="517008" cy="609599"/>
          </a:xfrm>
          <a:prstGeom prst="flowChartConnector">
            <a:avLst/>
          </a:prstGeom>
        </p:spPr>
      </p:pic>
    </p:spTree>
    <p:extLst>
      <p:ext uri="{BB962C8B-B14F-4D97-AF65-F5344CB8AC3E}">
        <p14:creationId xmlns:p14="http://schemas.microsoft.com/office/powerpoint/2010/main" val="37049546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50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1000"/>
                                        <p:tgtEl>
                                          <p:spTgt spid="72"/>
                                        </p:tgtEl>
                                      </p:cBhvr>
                                    </p:animEffect>
                                    <p:anim calcmode="lin" valueType="num">
                                      <p:cBhvr>
                                        <p:cTn id="8" dur="1000" fill="hold"/>
                                        <p:tgtEl>
                                          <p:spTgt spid="72"/>
                                        </p:tgtEl>
                                        <p:attrNameLst>
                                          <p:attrName>ppt_x</p:attrName>
                                        </p:attrNameLst>
                                      </p:cBhvr>
                                      <p:tavLst>
                                        <p:tav tm="0">
                                          <p:val>
                                            <p:strVal val="#ppt_x"/>
                                          </p:val>
                                        </p:tav>
                                        <p:tav tm="100000">
                                          <p:val>
                                            <p:strVal val="#ppt_x"/>
                                          </p:val>
                                        </p:tav>
                                      </p:tavLst>
                                    </p:anim>
                                    <p:anim calcmode="lin" valueType="num">
                                      <p:cBhvr>
                                        <p:cTn id="9" dur="1000" fill="hold"/>
                                        <p:tgtEl>
                                          <p:spTgt spid="7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900"/>
                                  </p:stCondLst>
                                  <p:childTnLst>
                                    <p:set>
                                      <p:cBhvr>
                                        <p:cTn id="11" dur="1" fill="hold">
                                          <p:stCondLst>
                                            <p:cond delay="0"/>
                                          </p:stCondLst>
                                        </p:cTn>
                                        <p:tgtEl>
                                          <p:spTgt spid="73"/>
                                        </p:tgtEl>
                                        <p:attrNameLst>
                                          <p:attrName>style.visibility</p:attrName>
                                        </p:attrNameLst>
                                      </p:cBhvr>
                                      <p:to>
                                        <p:strVal val="visible"/>
                                      </p:to>
                                    </p:set>
                                    <p:animEffect transition="in" filter="fade">
                                      <p:cBhvr>
                                        <p:cTn id="12" dur="1000"/>
                                        <p:tgtEl>
                                          <p:spTgt spid="73"/>
                                        </p:tgtEl>
                                      </p:cBhvr>
                                    </p:animEffect>
                                    <p:anim calcmode="lin" valueType="num">
                                      <p:cBhvr>
                                        <p:cTn id="13" dur="1000" fill="hold"/>
                                        <p:tgtEl>
                                          <p:spTgt spid="73"/>
                                        </p:tgtEl>
                                        <p:attrNameLst>
                                          <p:attrName>ppt_x</p:attrName>
                                        </p:attrNameLst>
                                      </p:cBhvr>
                                      <p:tavLst>
                                        <p:tav tm="0">
                                          <p:val>
                                            <p:strVal val="#ppt_x"/>
                                          </p:val>
                                        </p:tav>
                                        <p:tav tm="100000">
                                          <p:val>
                                            <p:strVal val="#ppt_x"/>
                                          </p:val>
                                        </p:tav>
                                      </p:tavLst>
                                    </p:anim>
                                    <p:anim calcmode="lin" valueType="num">
                                      <p:cBhvr>
                                        <p:cTn id="14" dur="1000" fill="hold"/>
                                        <p:tgtEl>
                                          <p:spTgt spid="73"/>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1300"/>
                                  </p:stCondLst>
                                  <p:childTnLst>
                                    <p:set>
                                      <p:cBhvr>
                                        <p:cTn id="16" dur="1" fill="hold">
                                          <p:stCondLst>
                                            <p:cond delay="0"/>
                                          </p:stCondLst>
                                        </p:cTn>
                                        <p:tgtEl>
                                          <p:spTgt spid="74"/>
                                        </p:tgtEl>
                                        <p:attrNameLst>
                                          <p:attrName>style.visibility</p:attrName>
                                        </p:attrNameLst>
                                      </p:cBhvr>
                                      <p:to>
                                        <p:strVal val="visible"/>
                                      </p:to>
                                    </p:set>
                                    <p:animEffect transition="in" filter="fade">
                                      <p:cBhvr>
                                        <p:cTn id="17" dur="1000"/>
                                        <p:tgtEl>
                                          <p:spTgt spid="74"/>
                                        </p:tgtEl>
                                      </p:cBhvr>
                                    </p:animEffect>
                                    <p:anim calcmode="lin" valueType="num">
                                      <p:cBhvr>
                                        <p:cTn id="18" dur="1000" fill="hold"/>
                                        <p:tgtEl>
                                          <p:spTgt spid="74"/>
                                        </p:tgtEl>
                                        <p:attrNameLst>
                                          <p:attrName>ppt_x</p:attrName>
                                        </p:attrNameLst>
                                      </p:cBhvr>
                                      <p:tavLst>
                                        <p:tav tm="0">
                                          <p:val>
                                            <p:strVal val="#ppt_x"/>
                                          </p:val>
                                        </p:tav>
                                        <p:tav tm="100000">
                                          <p:val>
                                            <p:strVal val="#ppt_x"/>
                                          </p:val>
                                        </p:tav>
                                      </p:tavLst>
                                    </p:anim>
                                    <p:anim calcmode="lin" valueType="num">
                                      <p:cBhvr>
                                        <p:cTn id="19" dur="1000" fill="hold"/>
                                        <p:tgtEl>
                                          <p:spTgt spid="7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1700"/>
                                  </p:stCondLst>
                                  <p:childTnLst>
                                    <p:set>
                                      <p:cBhvr>
                                        <p:cTn id="21" dur="1" fill="hold">
                                          <p:stCondLst>
                                            <p:cond delay="0"/>
                                          </p:stCondLst>
                                        </p:cTn>
                                        <p:tgtEl>
                                          <p:spTgt spid="80"/>
                                        </p:tgtEl>
                                        <p:attrNameLst>
                                          <p:attrName>style.visibility</p:attrName>
                                        </p:attrNameLst>
                                      </p:cBhvr>
                                      <p:to>
                                        <p:strVal val="visible"/>
                                      </p:to>
                                    </p:set>
                                    <p:animEffect transition="in" filter="fade">
                                      <p:cBhvr>
                                        <p:cTn id="22" dur="1000"/>
                                        <p:tgtEl>
                                          <p:spTgt spid="80"/>
                                        </p:tgtEl>
                                      </p:cBhvr>
                                    </p:animEffect>
                                    <p:anim calcmode="lin" valueType="num">
                                      <p:cBhvr>
                                        <p:cTn id="23" dur="1000" fill="hold"/>
                                        <p:tgtEl>
                                          <p:spTgt spid="80"/>
                                        </p:tgtEl>
                                        <p:attrNameLst>
                                          <p:attrName>ppt_x</p:attrName>
                                        </p:attrNameLst>
                                      </p:cBhvr>
                                      <p:tavLst>
                                        <p:tav tm="0">
                                          <p:val>
                                            <p:strVal val="#ppt_x"/>
                                          </p:val>
                                        </p:tav>
                                        <p:tav tm="100000">
                                          <p:val>
                                            <p:strVal val="#ppt_x"/>
                                          </p:val>
                                        </p:tav>
                                      </p:tavLst>
                                    </p:anim>
                                    <p:anim calcmode="lin" valueType="num">
                                      <p:cBhvr>
                                        <p:cTn id="24" dur="1000" fill="hold"/>
                                        <p:tgtEl>
                                          <p:spTgt spid="80"/>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2000"/>
                                  </p:stCondLst>
                                  <p:childTnLst>
                                    <p:set>
                                      <p:cBhvr>
                                        <p:cTn id="26" dur="1" fill="hold">
                                          <p:stCondLst>
                                            <p:cond delay="0"/>
                                          </p:stCondLst>
                                        </p:cTn>
                                        <p:tgtEl>
                                          <p:spTgt spid="75"/>
                                        </p:tgtEl>
                                        <p:attrNameLst>
                                          <p:attrName>style.visibility</p:attrName>
                                        </p:attrNameLst>
                                      </p:cBhvr>
                                      <p:to>
                                        <p:strVal val="visible"/>
                                      </p:to>
                                    </p:set>
                                    <p:animEffect transition="in" filter="fade">
                                      <p:cBhvr>
                                        <p:cTn id="27" dur="1000"/>
                                        <p:tgtEl>
                                          <p:spTgt spid="75"/>
                                        </p:tgtEl>
                                      </p:cBhvr>
                                    </p:animEffect>
                                    <p:anim calcmode="lin" valueType="num">
                                      <p:cBhvr>
                                        <p:cTn id="28" dur="1000" fill="hold"/>
                                        <p:tgtEl>
                                          <p:spTgt spid="75"/>
                                        </p:tgtEl>
                                        <p:attrNameLst>
                                          <p:attrName>ppt_x</p:attrName>
                                        </p:attrNameLst>
                                      </p:cBhvr>
                                      <p:tavLst>
                                        <p:tav tm="0">
                                          <p:val>
                                            <p:strVal val="#ppt_x"/>
                                          </p:val>
                                        </p:tav>
                                        <p:tav tm="100000">
                                          <p:val>
                                            <p:strVal val="#ppt_x"/>
                                          </p:val>
                                        </p:tav>
                                      </p:tavLst>
                                    </p:anim>
                                    <p:anim calcmode="lin" valueType="num">
                                      <p:cBhvr>
                                        <p:cTn id="29" dur="1000" fill="hold"/>
                                        <p:tgtEl>
                                          <p:spTgt spid="75"/>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2300"/>
                                  </p:stCondLst>
                                  <p:childTnLst>
                                    <p:set>
                                      <p:cBhvr>
                                        <p:cTn id="31" dur="1" fill="hold">
                                          <p:stCondLst>
                                            <p:cond delay="0"/>
                                          </p:stCondLst>
                                        </p:cTn>
                                        <p:tgtEl>
                                          <p:spTgt spid="79"/>
                                        </p:tgtEl>
                                        <p:attrNameLst>
                                          <p:attrName>style.visibility</p:attrName>
                                        </p:attrNameLst>
                                      </p:cBhvr>
                                      <p:to>
                                        <p:strVal val="visible"/>
                                      </p:to>
                                    </p:set>
                                    <p:animEffect transition="in" filter="fade">
                                      <p:cBhvr>
                                        <p:cTn id="32" dur="1000"/>
                                        <p:tgtEl>
                                          <p:spTgt spid="79"/>
                                        </p:tgtEl>
                                      </p:cBhvr>
                                    </p:animEffect>
                                    <p:anim calcmode="lin" valueType="num">
                                      <p:cBhvr>
                                        <p:cTn id="33" dur="1000" fill="hold"/>
                                        <p:tgtEl>
                                          <p:spTgt spid="79"/>
                                        </p:tgtEl>
                                        <p:attrNameLst>
                                          <p:attrName>ppt_x</p:attrName>
                                        </p:attrNameLst>
                                      </p:cBhvr>
                                      <p:tavLst>
                                        <p:tav tm="0">
                                          <p:val>
                                            <p:strVal val="#ppt_x"/>
                                          </p:val>
                                        </p:tav>
                                        <p:tav tm="100000">
                                          <p:val>
                                            <p:strVal val="#ppt_x"/>
                                          </p:val>
                                        </p:tav>
                                      </p:tavLst>
                                    </p:anim>
                                    <p:anim calcmode="lin" valueType="num">
                                      <p:cBhvr>
                                        <p:cTn id="34" dur="1000" fill="hold"/>
                                        <p:tgtEl>
                                          <p:spTgt spid="79"/>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2500"/>
                                  </p:stCondLst>
                                  <p:childTnLst>
                                    <p:set>
                                      <p:cBhvr>
                                        <p:cTn id="36" dur="1" fill="hold">
                                          <p:stCondLst>
                                            <p:cond delay="0"/>
                                          </p:stCondLst>
                                        </p:cTn>
                                        <p:tgtEl>
                                          <p:spTgt spid="78"/>
                                        </p:tgtEl>
                                        <p:attrNameLst>
                                          <p:attrName>style.visibility</p:attrName>
                                        </p:attrNameLst>
                                      </p:cBhvr>
                                      <p:to>
                                        <p:strVal val="visible"/>
                                      </p:to>
                                    </p:set>
                                    <p:animEffect transition="in" filter="fade">
                                      <p:cBhvr>
                                        <p:cTn id="37" dur="1000"/>
                                        <p:tgtEl>
                                          <p:spTgt spid="78"/>
                                        </p:tgtEl>
                                      </p:cBhvr>
                                    </p:animEffect>
                                    <p:anim calcmode="lin" valueType="num">
                                      <p:cBhvr>
                                        <p:cTn id="38" dur="1000" fill="hold"/>
                                        <p:tgtEl>
                                          <p:spTgt spid="78"/>
                                        </p:tgtEl>
                                        <p:attrNameLst>
                                          <p:attrName>ppt_x</p:attrName>
                                        </p:attrNameLst>
                                      </p:cBhvr>
                                      <p:tavLst>
                                        <p:tav tm="0">
                                          <p:val>
                                            <p:strVal val="#ppt_x"/>
                                          </p:val>
                                        </p:tav>
                                        <p:tav tm="100000">
                                          <p:val>
                                            <p:strVal val="#ppt_x"/>
                                          </p:val>
                                        </p:tav>
                                      </p:tavLst>
                                    </p:anim>
                                    <p:anim calcmode="lin" valueType="num">
                                      <p:cBhvr>
                                        <p:cTn id="39" dur="1000" fill="hold"/>
                                        <p:tgtEl>
                                          <p:spTgt spid="78"/>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2800"/>
                                  </p:stCondLst>
                                  <p:childTnLst>
                                    <p:set>
                                      <p:cBhvr>
                                        <p:cTn id="41" dur="1" fill="hold">
                                          <p:stCondLst>
                                            <p:cond delay="0"/>
                                          </p:stCondLst>
                                        </p:cTn>
                                        <p:tgtEl>
                                          <p:spTgt spid="77"/>
                                        </p:tgtEl>
                                        <p:attrNameLst>
                                          <p:attrName>style.visibility</p:attrName>
                                        </p:attrNameLst>
                                      </p:cBhvr>
                                      <p:to>
                                        <p:strVal val="visible"/>
                                      </p:to>
                                    </p:set>
                                    <p:animEffect transition="in" filter="fade">
                                      <p:cBhvr>
                                        <p:cTn id="42" dur="1000"/>
                                        <p:tgtEl>
                                          <p:spTgt spid="77"/>
                                        </p:tgtEl>
                                      </p:cBhvr>
                                    </p:animEffec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3100"/>
                                  </p:stCondLst>
                                  <p:childTnLst>
                                    <p:set>
                                      <p:cBhvr>
                                        <p:cTn id="46" dur="1" fill="hold">
                                          <p:stCondLst>
                                            <p:cond delay="0"/>
                                          </p:stCondLst>
                                        </p:cTn>
                                        <p:tgtEl>
                                          <p:spTgt spid="76"/>
                                        </p:tgtEl>
                                        <p:attrNameLst>
                                          <p:attrName>style.visibility</p:attrName>
                                        </p:attrNameLst>
                                      </p:cBhvr>
                                      <p:to>
                                        <p:strVal val="visible"/>
                                      </p:to>
                                    </p:set>
                                    <p:animEffect transition="in" filter="fade">
                                      <p:cBhvr>
                                        <p:cTn id="47" dur="1000"/>
                                        <p:tgtEl>
                                          <p:spTgt spid="76"/>
                                        </p:tgtEl>
                                      </p:cBhvr>
                                    </p:animEffect>
                                    <p:anim calcmode="lin" valueType="num">
                                      <p:cBhvr>
                                        <p:cTn id="48" dur="1000" fill="hold"/>
                                        <p:tgtEl>
                                          <p:spTgt spid="76"/>
                                        </p:tgtEl>
                                        <p:attrNameLst>
                                          <p:attrName>ppt_x</p:attrName>
                                        </p:attrNameLst>
                                      </p:cBhvr>
                                      <p:tavLst>
                                        <p:tav tm="0">
                                          <p:val>
                                            <p:strVal val="#ppt_x"/>
                                          </p:val>
                                        </p:tav>
                                        <p:tav tm="100000">
                                          <p:val>
                                            <p:strVal val="#ppt_x"/>
                                          </p:val>
                                        </p:tav>
                                      </p:tavLst>
                                    </p:anim>
                                    <p:anim calcmode="lin" valueType="num">
                                      <p:cBhvr>
                                        <p:cTn id="4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7F608DF-BA25-4F6D-AE86-38BA5BC83E46}"/>
              </a:ext>
            </a:extLst>
          </p:cNvPr>
          <p:cNvGrpSpPr/>
          <p:nvPr/>
        </p:nvGrpSpPr>
        <p:grpSpPr>
          <a:xfrm>
            <a:off x="3429000" y="3041639"/>
            <a:ext cx="2359356" cy="3054361"/>
            <a:chOff x="3392322" y="3041639"/>
            <a:chExt cx="2359356" cy="3054361"/>
          </a:xfrm>
        </p:grpSpPr>
        <p:pic>
          <p:nvPicPr>
            <p:cNvPr id="24" name="!!fundbal">
              <a:extLst>
                <a:ext uri="{FF2B5EF4-FFF2-40B4-BE49-F238E27FC236}">
                  <a16:creationId xmlns:a16="http://schemas.microsoft.com/office/drawing/2014/main" id="{BEDD19FD-8F9E-411C-8864-E822A52D7AB0}"/>
                </a:ext>
              </a:extLst>
            </p:cNvPr>
            <p:cNvPicPr>
              <a:picLocks noChangeAspect="1"/>
            </p:cNvPicPr>
            <p:nvPr/>
          </p:nvPicPr>
          <p:blipFill>
            <a:blip r:embed="rId2"/>
            <a:stretch>
              <a:fillRect/>
            </a:stretch>
          </p:blipFill>
          <p:spPr>
            <a:xfrm>
              <a:off x="3392322" y="3041639"/>
              <a:ext cx="2359356" cy="3054361"/>
            </a:xfrm>
            <a:prstGeom prst="rect">
              <a:avLst/>
            </a:prstGeom>
          </p:spPr>
        </p:pic>
        <p:sp>
          <p:nvSpPr>
            <p:cNvPr id="25" name="Rectangle 24">
              <a:extLst>
                <a:ext uri="{FF2B5EF4-FFF2-40B4-BE49-F238E27FC236}">
                  <a16:creationId xmlns:a16="http://schemas.microsoft.com/office/drawing/2014/main" id="{3EDE0239-A255-4B2D-B787-026FFB1FA7D7}"/>
                </a:ext>
              </a:extLst>
            </p:cNvPr>
            <p:cNvSpPr/>
            <p:nvPr/>
          </p:nvSpPr>
          <p:spPr>
            <a:xfrm rot="1500969">
              <a:off x="3572031" y="4815097"/>
              <a:ext cx="1397303" cy="807965"/>
            </a:xfrm>
            <a:prstGeom prst="rect">
              <a:avLst/>
            </a:prstGeom>
            <a:noFill/>
          </p:spPr>
          <p:txBody>
            <a:bodyPr wrap="none" lIns="91440" tIns="45720" rIns="91440" bIns="45720">
              <a:prstTxWarp prst="textArchDown">
                <a:avLst>
                  <a:gd name="adj" fmla="val 1237133"/>
                </a:avLst>
              </a:prstTxWarp>
              <a:spAutoFit/>
            </a:bodyPr>
            <a:lstStyle/>
            <a:p>
              <a:pPr algn="ctr"/>
              <a:r>
                <a:rPr lang="en-US" spc="600" dirty="0">
                  <a:ln w="0">
                    <a:solidFill>
                      <a:schemeClr val="bg1"/>
                    </a:solidFill>
                  </a:ln>
                  <a:solidFill>
                    <a:schemeClr val="bg1"/>
                  </a:solidFill>
                  <a:effectLst>
                    <a:outerShdw blurRad="38100" dist="19050" dir="2700000" algn="tl" rotWithShape="0">
                      <a:schemeClr val="dk1">
                        <a:alpha val="40000"/>
                      </a:schemeClr>
                    </a:outerShdw>
                  </a:effectLst>
                </a:rPr>
                <a:t>f</a:t>
              </a:r>
              <a:r>
                <a:rPr lang="en-US" b="0" cap="none" spc="600" dirty="0">
                  <a:ln w="0">
                    <a:solidFill>
                      <a:schemeClr val="bg1"/>
                    </a:solidFill>
                  </a:ln>
                  <a:solidFill>
                    <a:schemeClr val="bg1"/>
                  </a:solidFill>
                  <a:effectLst>
                    <a:outerShdw blurRad="38100" dist="19050" dir="2700000" algn="tl" rotWithShape="0">
                      <a:schemeClr val="dk1">
                        <a:alpha val="40000"/>
                      </a:schemeClr>
                    </a:outerShdw>
                  </a:effectLst>
                </a:rPr>
                <a:t>und balance</a:t>
              </a:r>
            </a:p>
          </p:txBody>
        </p:sp>
      </p:grpSp>
      <p:sp>
        <p:nvSpPr>
          <p:cNvPr id="2" name="Title 1"/>
          <p:cNvSpPr>
            <a:spLocks noGrp="1"/>
          </p:cNvSpPr>
          <p:nvPr>
            <p:ph type="title"/>
          </p:nvPr>
        </p:nvSpPr>
        <p:spPr>
          <a:xfrm>
            <a:off x="457200" y="274638"/>
            <a:ext cx="8229600" cy="715962"/>
          </a:xfrm>
        </p:spPr>
        <p:txBody>
          <a:bodyPr/>
          <a:lstStyle/>
          <a:p>
            <a:r>
              <a:rPr lang="en-US" sz="3600" dirty="0"/>
              <a:t>Revenues: Fund Balance</a:t>
            </a:r>
          </a:p>
        </p:txBody>
      </p:sp>
      <p:pic>
        <p:nvPicPr>
          <p:cNvPr id="3" name="Picture 2">
            <a:extLst>
              <a:ext uri="{FF2B5EF4-FFF2-40B4-BE49-F238E27FC236}">
                <a16:creationId xmlns:a16="http://schemas.microsoft.com/office/drawing/2014/main" id="{C283AAB6-BF5D-448E-9434-09803ACC3C7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tretch>
            <a:fillRect/>
          </a:stretch>
        </p:blipFill>
        <p:spPr>
          <a:xfrm>
            <a:off x="9372600" y="1905000"/>
            <a:ext cx="1392901" cy="2977662"/>
          </a:xfrm>
          <a:prstGeom prst="rect">
            <a:avLst/>
          </a:prstGeom>
        </p:spPr>
      </p:pic>
      <p:pic>
        <p:nvPicPr>
          <p:cNvPr id="21" name="Picture 20">
            <a:extLst>
              <a:ext uri="{FF2B5EF4-FFF2-40B4-BE49-F238E27FC236}">
                <a16:creationId xmlns:a16="http://schemas.microsoft.com/office/drawing/2014/main" id="{FEF61A95-D15B-4D4D-BBF2-0F80E4C75FBF}"/>
              </a:ext>
            </a:extLst>
          </p:cNvPr>
          <p:cNvPicPr>
            <a:picLocks noChangeAspect="1"/>
          </p:cNvPicPr>
          <p:nvPr/>
        </p:nvPicPr>
        <p:blipFill rotWithShape="1">
          <a:blip r:embed="rId3">
            <a:duotone>
              <a:prstClr val="black"/>
              <a:srgbClr val="3366CC">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l="23081" t="82086" r="33485" b="-137"/>
          <a:stretch/>
        </p:blipFill>
        <p:spPr>
          <a:xfrm>
            <a:off x="4202326" y="3282460"/>
            <a:ext cx="604998" cy="537476"/>
          </a:xfrm>
          <a:prstGeom prst="flowChartConnector">
            <a:avLst/>
          </a:prstGeom>
        </p:spPr>
      </p:pic>
      <p:pic>
        <p:nvPicPr>
          <p:cNvPr id="20" name="Picture 19">
            <a:extLst>
              <a:ext uri="{FF2B5EF4-FFF2-40B4-BE49-F238E27FC236}">
                <a16:creationId xmlns:a16="http://schemas.microsoft.com/office/drawing/2014/main" id="{AB7E619C-52A4-43AB-B078-D731FA89FAA9}"/>
              </a:ext>
            </a:extLst>
          </p:cNvPr>
          <p:cNvPicPr>
            <a:picLocks noChangeAspect="1"/>
          </p:cNvPicPr>
          <p:nvPr/>
        </p:nvPicPr>
        <p:blipFill rotWithShape="1">
          <a:blip r:embed="rId5">
            <a:duotone>
              <a:prstClr val="black"/>
              <a:srgbClr val="FF9999">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54821" y1="90593" x2="54821" y2="90593"/>
                        <a14:backgroundMark x1="58402" y1="87500" x2="41322" y2="88015"/>
                        <a14:backgroundMark x1="39394" y1="86598" x2="58953" y2="93814"/>
                        <a14:backgroundMark x1="64463" y1="85696" x2="47934" y2="89691"/>
                      </a14:backgroundRemoval>
                    </a14:imgEffect>
                  </a14:imgLayer>
                </a14:imgProps>
              </a:ext>
            </a:extLst>
          </a:blip>
          <a:srcRect l="35579" t="71749" r="20986" b="12700"/>
          <a:stretch/>
        </p:blipFill>
        <p:spPr>
          <a:xfrm>
            <a:off x="4376418" y="2971799"/>
            <a:ext cx="604998" cy="463063"/>
          </a:xfrm>
          <a:prstGeom prst="flowChartConnector">
            <a:avLst/>
          </a:prstGeom>
        </p:spPr>
      </p:pic>
      <p:pic>
        <p:nvPicPr>
          <p:cNvPr id="19" name="Picture 18">
            <a:extLst>
              <a:ext uri="{FF2B5EF4-FFF2-40B4-BE49-F238E27FC236}">
                <a16:creationId xmlns:a16="http://schemas.microsoft.com/office/drawing/2014/main" id="{4F43D749-854E-42E1-9D90-1874FA3202D5}"/>
              </a:ext>
            </a:extLst>
          </p:cNvPr>
          <p:cNvPicPr>
            <a:picLocks noChangeAspect="1"/>
          </p:cNvPicPr>
          <p:nvPr/>
        </p:nvPicPr>
        <p:blipFill rotWithShape="1">
          <a:blip r:embed="rId3">
            <a:duotone>
              <a:prstClr val="black"/>
              <a:schemeClr val="accent3">
                <a:lumMod val="50000"/>
                <a:tint val="45000"/>
                <a:satMod val="400000"/>
              </a:scheme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t="61281" r="60127" b="20669"/>
          <a:stretch/>
        </p:blipFill>
        <p:spPr>
          <a:xfrm>
            <a:off x="3880827" y="2662925"/>
            <a:ext cx="555398" cy="537476"/>
          </a:xfrm>
          <a:prstGeom prst="flowChartConnector">
            <a:avLst/>
          </a:prstGeom>
        </p:spPr>
      </p:pic>
      <p:pic>
        <p:nvPicPr>
          <p:cNvPr id="17" name="Picture 16">
            <a:extLst>
              <a:ext uri="{FF2B5EF4-FFF2-40B4-BE49-F238E27FC236}">
                <a16:creationId xmlns:a16="http://schemas.microsoft.com/office/drawing/2014/main" id="{F9AB2060-5649-437C-AA0D-6736966A0591}"/>
              </a:ext>
            </a:extLst>
          </p:cNvPr>
          <p:cNvPicPr>
            <a:picLocks noChangeAspect="1"/>
          </p:cNvPicPr>
          <p:nvPr/>
        </p:nvPicPr>
        <p:blipFill rotWithShape="1">
          <a:blip r:embed="rId3">
            <a:duotone>
              <a:prstClr val="black"/>
              <a:srgbClr val="0DB315">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l="17369" t="40945" r="32602" b="46260"/>
          <a:stretch/>
        </p:blipFill>
        <p:spPr>
          <a:xfrm>
            <a:off x="4115461" y="2057400"/>
            <a:ext cx="696857" cy="381000"/>
          </a:xfrm>
          <a:prstGeom prst="flowChartConnector">
            <a:avLst/>
          </a:prstGeom>
        </p:spPr>
      </p:pic>
      <p:pic>
        <p:nvPicPr>
          <p:cNvPr id="12" name="Picture 11">
            <a:extLst>
              <a:ext uri="{FF2B5EF4-FFF2-40B4-BE49-F238E27FC236}">
                <a16:creationId xmlns:a16="http://schemas.microsoft.com/office/drawing/2014/main" id="{4BD6A900-DF16-445F-A4CC-95274156E2EA}"/>
              </a:ext>
            </a:extLst>
          </p:cNvPr>
          <p:cNvPicPr>
            <a:picLocks noChangeAspect="1"/>
          </p:cNvPicPr>
          <p:nvPr/>
        </p:nvPicPr>
        <p:blipFill rotWithShape="1">
          <a:blip r:embed="rId3">
            <a:duotone>
              <a:prstClr val="black"/>
              <a:srgbClr val="7030A0">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l="71912" b="82087"/>
          <a:stretch/>
        </p:blipFill>
        <p:spPr>
          <a:xfrm>
            <a:off x="4861067" y="838200"/>
            <a:ext cx="391244" cy="533400"/>
          </a:xfrm>
          <a:prstGeom prst="rect">
            <a:avLst/>
          </a:prstGeom>
        </p:spPr>
      </p:pic>
      <p:pic>
        <p:nvPicPr>
          <p:cNvPr id="13" name="Picture 12">
            <a:extLst>
              <a:ext uri="{FF2B5EF4-FFF2-40B4-BE49-F238E27FC236}">
                <a16:creationId xmlns:a16="http://schemas.microsoft.com/office/drawing/2014/main" id="{E08A1B89-9EAD-4BE4-94A1-C6E4B25E9974}"/>
              </a:ext>
            </a:extLst>
          </p:cNvPr>
          <p:cNvPicPr>
            <a:picLocks noChangeAspect="1"/>
          </p:cNvPicPr>
          <p:nvPr/>
        </p:nvPicPr>
        <p:blipFill rotWithShape="1">
          <a:blip r:embed="rId3">
            <a:duotone>
              <a:prstClr val="black"/>
              <a:srgbClr val="FF6600">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r="49971" b="76969"/>
          <a:stretch/>
        </p:blipFill>
        <p:spPr>
          <a:xfrm>
            <a:off x="3859410" y="838200"/>
            <a:ext cx="696857" cy="685800"/>
          </a:xfrm>
          <a:prstGeom prst="rect">
            <a:avLst/>
          </a:prstGeom>
        </p:spPr>
      </p:pic>
      <p:pic>
        <p:nvPicPr>
          <p:cNvPr id="14" name="Picture 13">
            <a:extLst>
              <a:ext uri="{FF2B5EF4-FFF2-40B4-BE49-F238E27FC236}">
                <a16:creationId xmlns:a16="http://schemas.microsoft.com/office/drawing/2014/main" id="{6015EE1C-589D-4E3F-8758-4FC98C0FD860}"/>
              </a:ext>
            </a:extLst>
          </p:cNvPr>
          <p:cNvPicPr>
            <a:picLocks noChangeAspect="1"/>
          </p:cNvPicPr>
          <p:nvPr/>
        </p:nvPicPr>
        <p:blipFill rotWithShape="1">
          <a:blip r:embed="rId3">
            <a:duotone>
              <a:prstClr val="black"/>
              <a:srgbClr val="FDF3A7">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l="37088" t="17913" r="6235" b="64174"/>
          <a:stretch/>
        </p:blipFill>
        <p:spPr>
          <a:xfrm>
            <a:off x="4376417" y="1371600"/>
            <a:ext cx="789450" cy="533400"/>
          </a:xfrm>
          <a:prstGeom prst="ellipse">
            <a:avLst/>
          </a:prstGeom>
        </p:spPr>
      </p:pic>
      <p:pic>
        <p:nvPicPr>
          <p:cNvPr id="16" name="Picture 15">
            <a:extLst>
              <a:ext uri="{FF2B5EF4-FFF2-40B4-BE49-F238E27FC236}">
                <a16:creationId xmlns:a16="http://schemas.microsoft.com/office/drawing/2014/main" id="{33F9EA68-0400-4DF9-9230-6C3FD3C10FE2}"/>
              </a:ext>
            </a:extLst>
          </p:cNvPr>
          <p:cNvPicPr>
            <a:picLocks noChangeAspect="1"/>
          </p:cNvPicPr>
          <p:nvPr/>
        </p:nvPicPr>
        <p:blipFill rotWithShape="1">
          <a:blip r:embed="rId3">
            <a:duotone>
              <a:prstClr val="black"/>
              <a:schemeClr val="accent1">
                <a:lumMod val="50000"/>
                <a:tint val="45000"/>
                <a:satMod val="400000"/>
              </a:scheme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t="-1" r="46211" b="75289"/>
          <a:stretch/>
        </p:blipFill>
        <p:spPr>
          <a:xfrm rot="20359385">
            <a:off x="4293231" y="1797475"/>
            <a:ext cx="835475" cy="820573"/>
          </a:xfrm>
          <a:prstGeom prst="flowChartConnector">
            <a:avLst/>
          </a:prstGeom>
        </p:spPr>
      </p:pic>
      <p:pic>
        <p:nvPicPr>
          <p:cNvPr id="18" name="Picture 17">
            <a:extLst>
              <a:ext uri="{FF2B5EF4-FFF2-40B4-BE49-F238E27FC236}">
                <a16:creationId xmlns:a16="http://schemas.microsoft.com/office/drawing/2014/main" id="{8640D946-55D0-417C-853C-DBFEF518EF38}"/>
              </a:ext>
            </a:extLst>
          </p:cNvPr>
          <p:cNvPicPr>
            <a:picLocks noChangeAspect="1"/>
          </p:cNvPicPr>
          <p:nvPr/>
        </p:nvPicPr>
        <p:blipFill rotWithShape="1">
          <a:blip r:embed="rId6">
            <a:duotone>
              <a:prstClr val="black"/>
              <a:srgbClr val="FF00FF">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28375" y1="68943" x2="28375" y2="68943"/>
                        <a14:backgroundMark x1="15978" y1="68943" x2="15978" y2="68943"/>
                        <a14:backgroundMark x1="26446" y1="66366" x2="26446" y2="66366"/>
                        <a14:backgroundMark x1="30579" y1="62887" x2="1377" y2="70361"/>
                      </a14:backgroundRemoval>
                    </a14:imgEffect>
                  </a14:imgLayer>
                </a14:imgProps>
              </a:ext>
            </a:extLst>
          </a:blip>
          <a:srcRect l="-1014" t="51180" r="63897" b="28346"/>
          <a:stretch/>
        </p:blipFill>
        <p:spPr>
          <a:xfrm>
            <a:off x="3859410" y="2362200"/>
            <a:ext cx="517008" cy="609599"/>
          </a:xfrm>
          <a:prstGeom prst="flowChartConnector">
            <a:avLst/>
          </a:prstGeom>
        </p:spPr>
      </p:pic>
    </p:spTree>
    <p:extLst>
      <p:ext uri="{BB962C8B-B14F-4D97-AF65-F5344CB8AC3E}">
        <p14:creationId xmlns:p14="http://schemas.microsoft.com/office/powerpoint/2010/main" val="40726601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Use of Fund Balance</a:t>
            </a:r>
          </a:p>
        </p:txBody>
      </p:sp>
      <p:graphicFrame>
        <p:nvGraphicFramePr>
          <p:cNvPr id="7" name="Chart 6">
            <a:extLst>
              <a:ext uri="{FF2B5EF4-FFF2-40B4-BE49-F238E27FC236}">
                <a16:creationId xmlns:a16="http://schemas.microsoft.com/office/drawing/2014/main" id="{FAED8525-252C-49E5-8ED9-6F57A73E698D}"/>
              </a:ext>
            </a:extLst>
          </p:cNvPr>
          <p:cNvGraphicFramePr>
            <a:graphicFrameLocks/>
          </p:cNvGraphicFramePr>
          <p:nvPr>
            <p:extLst>
              <p:ext uri="{D42A27DB-BD31-4B8C-83A1-F6EECF244321}">
                <p14:modId xmlns:p14="http://schemas.microsoft.com/office/powerpoint/2010/main" val="439357721"/>
              </p:ext>
            </p:extLst>
          </p:nvPr>
        </p:nvGraphicFramePr>
        <p:xfrm>
          <a:off x="762000" y="1245330"/>
          <a:ext cx="7477444" cy="4012469"/>
        </p:xfrm>
        <a:graphic>
          <a:graphicData uri="http://schemas.openxmlformats.org/drawingml/2006/chart">
            <c:chart xmlns:c="http://schemas.openxmlformats.org/drawingml/2006/chart" xmlns:r="http://schemas.openxmlformats.org/officeDocument/2006/relationships" r:id="rId2"/>
          </a:graphicData>
        </a:graphic>
      </p:graphicFrame>
      <p:sp>
        <p:nvSpPr>
          <p:cNvPr id="30" name="TextBox 29">
            <a:extLst>
              <a:ext uri="{FF2B5EF4-FFF2-40B4-BE49-F238E27FC236}">
                <a16:creationId xmlns:a16="http://schemas.microsoft.com/office/drawing/2014/main" id="{E368A756-B7F4-4D09-A71C-1A61C82B7255}"/>
              </a:ext>
            </a:extLst>
          </p:cNvPr>
          <p:cNvSpPr txBox="1"/>
          <p:nvPr/>
        </p:nvSpPr>
        <p:spPr>
          <a:xfrm>
            <a:off x="838200" y="5458857"/>
            <a:ext cx="6096000" cy="523220"/>
          </a:xfrm>
          <a:prstGeom prst="rect">
            <a:avLst/>
          </a:prstGeom>
          <a:noFill/>
        </p:spPr>
        <p:txBody>
          <a:bodyPr wrap="square" rtlCol="0">
            <a:spAutoFit/>
          </a:bodyPr>
          <a:lstStyle/>
          <a:p>
            <a:pPr algn="ctr"/>
            <a:r>
              <a:rPr lang="en-US" sz="1400" dirty="0">
                <a:solidFill>
                  <a:srgbClr val="FF33CC"/>
                </a:solidFill>
                <a:latin typeface="Avenir LT Std 45 Book" panose="020B0502020203020204" pitchFamily="34" charset="0"/>
              </a:rPr>
              <a:t>A portion ($5,275,000) of the anticipated surplus at June 30, 2025 is planned to be used as a revenue stream to fund the 2025-26 budget.</a:t>
            </a:r>
          </a:p>
        </p:txBody>
      </p:sp>
      <p:pic>
        <p:nvPicPr>
          <p:cNvPr id="23" name="Graphic 22" descr="Line arrow Straight">
            <a:extLst>
              <a:ext uri="{FF2B5EF4-FFF2-40B4-BE49-F238E27FC236}">
                <a16:creationId xmlns:a16="http://schemas.microsoft.com/office/drawing/2014/main" id="{178827F7-67CE-4440-B30E-43B3E5144BA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9480493">
            <a:off x="1720189" y="2541430"/>
            <a:ext cx="1241740" cy="1241740"/>
          </a:xfrm>
          <a:prstGeom prst="rect">
            <a:avLst/>
          </a:prstGeom>
        </p:spPr>
      </p:pic>
      <p:sp>
        <p:nvSpPr>
          <p:cNvPr id="24" name="Rectangle 23">
            <a:extLst>
              <a:ext uri="{FF2B5EF4-FFF2-40B4-BE49-F238E27FC236}">
                <a16:creationId xmlns:a16="http://schemas.microsoft.com/office/drawing/2014/main" id="{00602535-3AC5-4E50-9669-71F0AE6E0FB6}"/>
              </a:ext>
            </a:extLst>
          </p:cNvPr>
          <p:cNvSpPr/>
          <p:nvPr/>
        </p:nvSpPr>
        <p:spPr bwMode="auto">
          <a:xfrm>
            <a:off x="7467600" y="1600200"/>
            <a:ext cx="609600" cy="3657599"/>
          </a:xfrm>
          <a:prstGeom prst="rect">
            <a:avLst/>
          </a:prstGeom>
          <a:noFill/>
          <a:ln w="12700" cap="flat" cmpd="sng" algn="ctr">
            <a:solidFill>
              <a:srgbClr val="FF33CC"/>
            </a:solidFill>
            <a:prstDash val="lg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7013752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1000"/>
                                        <p:tgtEl>
                                          <p:spTgt spid="30"/>
                                        </p:tgtEl>
                                      </p:cBhvr>
                                    </p:animEffect>
                                    <p:anim calcmode="lin" valueType="num">
                                      <p:cBhvr>
                                        <p:cTn id="18" dur="1000" fill="hold"/>
                                        <p:tgtEl>
                                          <p:spTgt spid="30"/>
                                        </p:tgtEl>
                                        <p:attrNameLst>
                                          <p:attrName>ppt_x</p:attrName>
                                        </p:attrNameLst>
                                      </p:cBhvr>
                                      <p:tavLst>
                                        <p:tav tm="0">
                                          <p:val>
                                            <p:strVal val="#ppt_x"/>
                                          </p:val>
                                        </p:tav>
                                        <p:tav tm="100000">
                                          <p:val>
                                            <p:strVal val="#ppt_x"/>
                                          </p:val>
                                        </p:tav>
                                      </p:tavLst>
                                    </p:anim>
                                    <p:anim calcmode="lin" valueType="num">
                                      <p:cBhvr>
                                        <p:cTn id="1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ppt_w</p:attrName>
                                        </p:attrNameLst>
                                      </p:cBhvr>
                                      <p:tavLst>
                                        <p:tav tm="0">
                                          <p:val>
                                            <p:fltVal val="0"/>
                                          </p:val>
                                        </p:tav>
                                        <p:tav tm="100000">
                                          <p:val>
                                            <p:strVal val="#ppt_w"/>
                                          </p:val>
                                        </p:tav>
                                      </p:tavLst>
                                    </p:anim>
                                    <p:anim calcmode="lin" valueType="num">
                                      <p:cBhvr>
                                        <p:cTn id="25" dur="500" fill="hold"/>
                                        <p:tgtEl>
                                          <p:spTgt spid="23"/>
                                        </p:tgtEl>
                                        <p:attrNameLst>
                                          <p:attrName>ppt_h</p:attrName>
                                        </p:attrNameLst>
                                      </p:cBhvr>
                                      <p:tavLst>
                                        <p:tav tm="0">
                                          <p:val>
                                            <p:fltVal val="0"/>
                                          </p:val>
                                        </p:tav>
                                        <p:tav tm="100000">
                                          <p:val>
                                            <p:strVal val="#ppt_h"/>
                                          </p:val>
                                        </p:tav>
                                      </p:tavLst>
                                    </p:anim>
                                    <p:animEffect transition="in" filter="fade">
                                      <p:cBhvr>
                                        <p:cTn id="26" dur="500"/>
                                        <p:tgtEl>
                                          <p:spTgt spid="23"/>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path" presetSubtype="0" fill="hold" nodeType="clickEffect">
                                  <p:stCondLst>
                                    <p:cond delay="0"/>
                                  </p:stCondLst>
                                  <p:childTnLst>
                                    <p:animMotion origin="layout" path="M 2.77556E-17 2.22222E-6 L 0.54392 -0.19444 " pathEditMode="relative" rAng="0" ptsTypes="AA">
                                      <p:cBhvr>
                                        <p:cTn id="30" dur="2000" fill="hold"/>
                                        <p:tgtEl>
                                          <p:spTgt spid="23"/>
                                        </p:tgtEl>
                                        <p:attrNameLst>
                                          <p:attrName>ppt_x</p:attrName>
                                          <p:attrName>ppt_y</p:attrName>
                                        </p:attrNameLst>
                                      </p:cBhvr>
                                      <p:rCtr x="28750" y="-1055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P spid="30" grpId="0"/>
      <p:bldP spid="2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sp>
        <p:nvSpPr>
          <p:cNvPr id="6" name="Rectangle 5">
            <a:extLst>
              <a:ext uri="{FF2B5EF4-FFF2-40B4-BE49-F238E27FC236}">
                <a16:creationId xmlns:a16="http://schemas.microsoft.com/office/drawing/2014/main" id="{40F05A4E-E88F-49D6-A8D4-7D5971A9FDE1}"/>
              </a:ext>
            </a:extLst>
          </p:cNvPr>
          <p:cNvSpPr/>
          <p:nvPr/>
        </p:nvSpPr>
        <p:spPr bwMode="auto">
          <a:xfrm>
            <a:off x="8382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3" name="Picture 2">
            <a:extLst>
              <a:ext uri="{FF2B5EF4-FFF2-40B4-BE49-F238E27FC236}">
                <a16:creationId xmlns:a16="http://schemas.microsoft.com/office/drawing/2014/main" id="{BEB3C813-D1F8-42C4-A120-9821A454FAD1}"/>
              </a:ext>
            </a:extLst>
          </p:cNvPr>
          <p:cNvPicPr>
            <a:picLocks noChangeAspect="1"/>
          </p:cNvPicPr>
          <p:nvPr/>
        </p:nvPicPr>
        <p:blipFill>
          <a:blip r:embed="rId2"/>
          <a:stretch>
            <a:fillRect/>
          </a:stretch>
        </p:blipFill>
        <p:spPr>
          <a:xfrm>
            <a:off x="990600" y="2514600"/>
            <a:ext cx="1905000" cy="952500"/>
          </a:xfrm>
          <a:prstGeom prst="rect">
            <a:avLst/>
          </a:prstGeom>
        </p:spPr>
      </p:pic>
      <p:sp>
        <p:nvSpPr>
          <p:cNvPr id="18" name="!!babylon">
            <a:extLst>
              <a:ext uri="{FF2B5EF4-FFF2-40B4-BE49-F238E27FC236}">
                <a16:creationId xmlns:a16="http://schemas.microsoft.com/office/drawing/2014/main" id="{6DFCED53-B649-462E-80BF-BD3B720DEA27}"/>
              </a:ext>
            </a:extLst>
          </p:cNvPr>
          <p:cNvSpPr/>
          <p:nvPr/>
        </p:nvSpPr>
        <p:spPr bwMode="auto">
          <a:xfrm>
            <a:off x="32766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4" name="!!babylon">
            <a:extLst>
              <a:ext uri="{FF2B5EF4-FFF2-40B4-BE49-F238E27FC236}">
                <a16:creationId xmlns:a16="http://schemas.microsoft.com/office/drawing/2014/main" id="{A0EFF440-9557-46CD-A82F-C0C66C29D305}"/>
              </a:ext>
            </a:extLst>
          </p:cNvPr>
          <p:cNvPicPr>
            <a:picLocks noChangeAspect="1"/>
          </p:cNvPicPr>
          <p:nvPr/>
        </p:nvPicPr>
        <p:blipFill>
          <a:blip r:embed="rId3"/>
          <a:stretch>
            <a:fillRect/>
          </a:stretch>
        </p:blipFill>
        <p:spPr>
          <a:xfrm>
            <a:off x="3505200" y="2362200"/>
            <a:ext cx="1900682" cy="1052038"/>
          </a:xfrm>
          <a:prstGeom prst="rect">
            <a:avLst/>
          </a:prstGeom>
        </p:spPr>
      </p:pic>
      <p:sp>
        <p:nvSpPr>
          <p:cNvPr id="19" name="Rectangle 18">
            <a:extLst>
              <a:ext uri="{FF2B5EF4-FFF2-40B4-BE49-F238E27FC236}">
                <a16:creationId xmlns:a16="http://schemas.microsoft.com/office/drawing/2014/main" id="{28F3055D-2ECD-4EF7-9516-AA6517314303}"/>
              </a:ext>
            </a:extLst>
          </p:cNvPr>
          <p:cNvSpPr/>
          <p:nvPr/>
        </p:nvSpPr>
        <p:spPr bwMode="auto">
          <a:xfrm>
            <a:off x="57150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20" name="Picture 19">
            <a:extLst>
              <a:ext uri="{FF2B5EF4-FFF2-40B4-BE49-F238E27FC236}">
                <a16:creationId xmlns:a16="http://schemas.microsoft.com/office/drawing/2014/main" id="{D033CCDC-D70E-4FDF-9084-57F5A22284DB}"/>
              </a:ext>
            </a:extLst>
          </p:cNvPr>
          <p:cNvPicPr>
            <a:picLocks noChangeAspect="1"/>
          </p:cNvPicPr>
          <p:nvPr/>
        </p:nvPicPr>
        <p:blipFill>
          <a:blip r:embed="rId4"/>
          <a:stretch>
            <a:fillRect/>
          </a:stretch>
        </p:blipFill>
        <p:spPr>
          <a:xfrm>
            <a:off x="6172200" y="2336073"/>
            <a:ext cx="1295400" cy="1295400"/>
          </a:xfrm>
          <a:prstGeom prst="rect">
            <a:avLst/>
          </a:prstGeom>
        </p:spPr>
      </p:pic>
      <p:sp>
        <p:nvSpPr>
          <p:cNvPr id="9" name="TextBox 8">
            <a:extLst>
              <a:ext uri="{FF2B5EF4-FFF2-40B4-BE49-F238E27FC236}">
                <a16:creationId xmlns:a16="http://schemas.microsoft.com/office/drawing/2014/main" id="{FC3C499F-A128-44A1-8D41-BAC17BAE3D51}"/>
              </a:ext>
            </a:extLst>
          </p:cNvPr>
          <p:cNvSpPr txBox="1"/>
          <p:nvPr/>
        </p:nvSpPr>
        <p:spPr>
          <a:xfrm>
            <a:off x="838200" y="4724400"/>
            <a:ext cx="7086600" cy="400110"/>
          </a:xfrm>
          <a:prstGeom prst="rect">
            <a:avLst/>
          </a:prstGeom>
          <a:noFill/>
        </p:spPr>
        <p:txBody>
          <a:bodyPr wrap="square" rtlCol="0">
            <a:spAutoFit/>
          </a:bodyPr>
          <a:lstStyle/>
          <a:p>
            <a:pPr algn="ctr"/>
            <a:r>
              <a:rPr lang="en-US" sz="2000" dirty="0">
                <a:solidFill>
                  <a:schemeClr val="tx1"/>
                </a:solidFill>
                <a:latin typeface="Avenir LT Std 45 Book" panose="020B0502020203020204" pitchFamily="34" charset="0"/>
              </a:rPr>
              <a:t>PILOTs = </a:t>
            </a:r>
            <a:r>
              <a:rPr lang="en-US" sz="2000" b="1" u="sng" dirty="0">
                <a:solidFill>
                  <a:schemeClr val="tx1"/>
                </a:solidFill>
                <a:latin typeface="Avenir LT Std 45 Book" panose="020B0502020203020204" pitchFamily="34" charset="0"/>
              </a:rPr>
              <a:t>P</a:t>
            </a:r>
            <a:r>
              <a:rPr lang="en-US" sz="2000" dirty="0">
                <a:solidFill>
                  <a:schemeClr val="tx1"/>
                </a:solidFill>
                <a:latin typeface="Avenir LT Std 45 Book" panose="020B0502020203020204" pitchFamily="34" charset="0"/>
              </a:rPr>
              <a:t>ayments </a:t>
            </a:r>
            <a:r>
              <a:rPr lang="en-US" sz="2000" b="1" u="sng" dirty="0">
                <a:solidFill>
                  <a:schemeClr val="tx1"/>
                </a:solidFill>
                <a:latin typeface="Avenir LT Std 45 Book" panose="020B0502020203020204" pitchFamily="34" charset="0"/>
              </a:rPr>
              <a:t>I</a:t>
            </a:r>
            <a:r>
              <a:rPr lang="en-US" sz="2000" dirty="0">
                <a:solidFill>
                  <a:schemeClr val="tx1"/>
                </a:solidFill>
                <a:latin typeface="Avenir LT Std 45 Book" panose="020B0502020203020204" pitchFamily="34" charset="0"/>
              </a:rPr>
              <a:t>n </a:t>
            </a:r>
            <a:r>
              <a:rPr lang="en-US" sz="2000" b="1" u="sng" dirty="0">
                <a:solidFill>
                  <a:schemeClr val="tx1"/>
                </a:solidFill>
                <a:latin typeface="Avenir LT Std 45 Book" panose="020B0502020203020204" pitchFamily="34" charset="0"/>
              </a:rPr>
              <a:t>L</a:t>
            </a:r>
            <a:r>
              <a:rPr lang="en-US" sz="2000" dirty="0">
                <a:solidFill>
                  <a:schemeClr val="tx1"/>
                </a:solidFill>
                <a:latin typeface="Avenir LT Std 45 Book" panose="020B0502020203020204" pitchFamily="34" charset="0"/>
              </a:rPr>
              <a:t>ieu </a:t>
            </a:r>
            <a:r>
              <a:rPr lang="en-US" sz="2000" b="1" u="sng" dirty="0">
                <a:solidFill>
                  <a:schemeClr val="tx1"/>
                </a:solidFill>
                <a:latin typeface="Avenir LT Std 45 Book" panose="020B0502020203020204" pitchFamily="34" charset="0"/>
              </a:rPr>
              <a:t>O</a:t>
            </a:r>
            <a:r>
              <a:rPr lang="en-US" sz="2000" dirty="0">
                <a:solidFill>
                  <a:schemeClr val="tx1"/>
                </a:solidFill>
                <a:latin typeface="Avenir LT Std 45 Book" panose="020B0502020203020204" pitchFamily="34" charset="0"/>
              </a:rPr>
              <a:t>f </a:t>
            </a:r>
            <a:r>
              <a:rPr lang="en-US" sz="2000" b="1" u="sng" dirty="0">
                <a:solidFill>
                  <a:schemeClr val="tx1"/>
                </a:solidFill>
                <a:latin typeface="Avenir LT Std 45 Book" panose="020B0502020203020204" pitchFamily="34" charset="0"/>
              </a:rPr>
              <a:t>T</a:t>
            </a:r>
            <a:r>
              <a:rPr lang="en-US" sz="2000" dirty="0">
                <a:solidFill>
                  <a:schemeClr val="tx1"/>
                </a:solidFill>
                <a:latin typeface="Avenir LT Std 45 Book" panose="020B0502020203020204" pitchFamily="34" charset="0"/>
              </a:rPr>
              <a:t>axes</a:t>
            </a:r>
          </a:p>
        </p:txBody>
      </p:sp>
    </p:spTree>
    <p:extLst>
      <p:ext uri="{BB962C8B-B14F-4D97-AF65-F5344CB8AC3E}">
        <p14:creationId xmlns:p14="http://schemas.microsoft.com/office/powerpoint/2010/main" val="2624838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sp>
        <p:nvSpPr>
          <p:cNvPr id="6" name="Rectangle 5">
            <a:extLst>
              <a:ext uri="{FF2B5EF4-FFF2-40B4-BE49-F238E27FC236}">
                <a16:creationId xmlns:a16="http://schemas.microsoft.com/office/drawing/2014/main" id="{40F05A4E-E88F-49D6-A8D4-7D5971A9FDE1}"/>
              </a:ext>
            </a:extLst>
          </p:cNvPr>
          <p:cNvSpPr/>
          <p:nvPr/>
        </p:nvSpPr>
        <p:spPr bwMode="auto">
          <a:xfrm>
            <a:off x="8382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3" name="Picture 2">
            <a:extLst>
              <a:ext uri="{FF2B5EF4-FFF2-40B4-BE49-F238E27FC236}">
                <a16:creationId xmlns:a16="http://schemas.microsoft.com/office/drawing/2014/main" id="{BEB3C813-D1F8-42C4-A120-9821A454FAD1}"/>
              </a:ext>
            </a:extLst>
          </p:cNvPr>
          <p:cNvPicPr>
            <a:picLocks noChangeAspect="1"/>
          </p:cNvPicPr>
          <p:nvPr/>
        </p:nvPicPr>
        <p:blipFill>
          <a:blip r:embed="rId2"/>
          <a:stretch>
            <a:fillRect/>
          </a:stretch>
        </p:blipFill>
        <p:spPr>
          <a:xfrm>
            <a:off x="990600" y="2514600"/>
            <a:ext cx="1905000" cy="952500"/>
          </a:xfrm>
          <a:prstGeom prst="rect">
            <a:avLst/>
          </a:prstGeom>
        </p:spPr>
      </p:pic>
      <p:sp>
        <p:nvSpPr>
          <p:cNvPr id="18" name="Rectangle 17">
            <a:extLst>
              <a:ext uri="{FF2B5EF4-FFF2-40B4-BE49-F238E27FC236}">
                <a16:creationId xmlns:a16="http://schemas.microsoft.com/office/drawing/2014/main" id="{6DFCED53-B649-462E-80BF-BD3B720DEA27}"/>
              </a:ext>
            </a:extLst>
          </p:cNvPr>
          <p:cNvSpPr/>
          <p:nvPr/>
        </p:nvSpPr>
        <p:spPr bwMode="auto">
          <a:xfrm>
            <a:off x="32766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4" name="Picture 3">
            <a:extLst>
              <a:ext uri="{FF2B5EF4-FFF2-40B4-BE49-F238E27FC236}">
                <a16:creationId xmlns:a16="http://schemas.microsoft.com/office/drawing/2014/main" id="{A0EFF440-9557-46CD-A82F-C0C66C29D305}"/>
              </a:ext>
            </a:extLst>
          </p:cNvPr>
          <p:cNvPicPr>
            <a:picLocks noChangeAspect="1"/>
          </p:cNvPicPr>
          <p:nvPr/>
        </p:nvPicPr>
        <p:blipFill>
          <a:blip r:embed="rId3"/>
          <a:stretch>
            <a:fillRect/>
          </a:stretch>
        </p:blipFill>
        <p:spPr>
          <a:xfrm>
            <a:off x="3505200" y="2362200"/>
            <a:ext cx="1900682" cy="1052038"/>
          </a:xfrm>
          <a:prstGeom prst="rect">
            <a:avLst/>
          </a:prstGeom>
        </p:spPr>
      </p:pic>
      <p:sp>
        <p:nvSpPr>
          <p:cNvPr id="19" name="Rectangle 18">
            <a:extLst>
              <a:ext uri="{FF2B5EF4-FFF2-40B4-BE49-F238E27FC236}">
                <a16:creationId xmlns:a16="http://schemas.microsoft.com/office/drawing/2014/main" id="{28F3055D-2ECD-4EF7-9516-AA6517314303}"/>
              </a:ext>
            </a:extLst>
          </p:cNvPr>
          <p:cNvSpPr/>
          <p:nvPr/>
        </p:nvSpPr>
        <p:spPr bwMode="auto">
          <a:xfrm>
            <a:off x="57150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20" name="Picture 19">
            <a:extLst>
              <a:ext uri="{FF2B5EF4-FFF2-40B4-BE49-F238E27FC236}">
                <a16:creationId xmlns:a16="http://schemas.microsoft.com/office/drawing/2014/main" id="{D033CCDC-D70E-4FDF-9084-57F5A22284DB}"/>
              </a:ext>
            </a:extLst>
          </p:cNvPr>
          <p:cNvPicPr>
            <a:picLocks noChangeAspect="1"/>
          </p:cNvPicPr>
          <p:nvPr/>
        </p:nvPicPr>
        <p:blipFill>
          <a:blip r:embed="rId4"/>
          <a:stretch>
            <a:fillRect/>
          </a:stretch>
        </p:blipFill>
        <p:spPr>
          <a:xfrm>
            <a:off x="6172200" y="2336073"/>
            <a:ext cx="1295400" cy="1295400"/>
          </a:xfrm>
          <a:prstGeom prst="rect">
            <a:avLst/>
          </a:prstGeom>
        </p:spPr>
      </p:pic>
      <p:sp>
        <p:nvSpPr>
          <p:cNvPr id="9" name="TextBox 8">
            <a:extLst>
              <a:ext uri="{FF2B5EF4-FFF2-40B4-BE49-F238E27FC236}">
                <a16:creationId xmlns:a16="http://schemas.microsoft.com/office/drawing/2014/main" id="{FC3C499F-A128-44A1-8D41-BAC17BAE3D51}"/>
              </a:ext>
            </a:extLst>
          </p:cNvPr>
          <p:cNvSpPr txBox="1"/>
          <p:nvPr/>
        </p:nvSpPr>
        <p:spPr>
          <a:xfrm>
            <a:off x="838200" y="4724400"/>
            <a:ext cx="7086600" cy="400110"/>
          </a:xfrm>
          <a:prstGeom prst="rect">
            <a:avLst/>
          </a:prstGeom>
          <a:noFill/>
        </p:spPr>
        <p:txBody>
          <a:bodyPr wrap="square" rtlCol="0">
            <a:spAutoFit/>
          </a:bodyPr>
          <a:lstStyle/>
          <a:p>
            <a:pPr algn="ctr"/>
            <a:r>
              <a:rPr lang="en-US" sz="2000" dirty="0">
                <a:solidFill>
                  <a:schemeClr val="tx1"/>
                </a:solidFill>
                <a:latin typeface="Avenir LT Std 45 Book" panose="020B0502020203020204" pitchFamily="34" charset="0"/>
              </a:rPr>
              <a:t>PILOTs = </a:t>
            </a:r>
            <a:r>
              <a:rPr lang="en-US" sz="2000" b="1" u="sng" dirty="0">
                <a:solidFill>
                  <a:schemeClr val="tx1"/>
                </a:solidFill>
                <a:latin typeface="Avenir LT Std 45 Book" panose="020B0502020203020204" pitchFamily="34" charset="0"/>
              </a:rPr>
              <a:t>P</a:t>
            </a:r>
            <a:r>
              <a:rPr lang="en-US" sz="2000" dirty="0">
                <a:solidFill>
                  <a:schemeClr val="tx1"/>
                </a:solidFill>
                <a:latin typeface="Avenir LT Std 45 Book" panose="020B0502020203020204" pitchFamily="34" charset="0"/>
              </a:rPr>
              <a:t>ayments </a:t>
            </a:r>
            <a:r>
              <a:rPr lang="en-US" sz="2000" b="1" u="sng" dirty="0">
                <a:solidFill>
                  <a:schemeClr val="tx1"/>
                </a:solidFill>
                <a:latin typeface="Avenir LT Std 45 Book" panose="020B0502020203020204" pitchFamily="34" charset="0"/>
              </a:rPr>
              <a:t>I</a:t>
            </a:r>
            <a:r>
              <a:rPr lang="en-US" sz="2000" dirty="0">
                <a:solidFill>
                  <a:schemeClr val="tx1"/>
                </a:solidFill>
                <a:latin typeface="Avenir LT Std 45 Book" panose="020B0502020203020204" pitchFamily="34" charset="0"/>
              </a:rPr>
              <a:t>n </a:t>
            </a:r>
            <a:r>
              <a:rPr lang="en-US" sz="2000" b="1" u="sng" dirty="0">
                <a:solidFill>
                  <a:schemeClr val="tx1"/>
                </a:solidFill>
                <a:latin typeface="Avenir LT Std 45 Book" panose="020B0502020203020204" pitchFamily="34" charset="0"/>
              </a:rPr>
              <a:t>L</a:t>
            </a:r>
            <a:r>
              <a:rPr lang="en-US" sz="2000" dirty="0">
                <a:solidFill>
                  <a:schemeClr val="tx1"/>
                </a:solidFill>
                <a:latin typeface="Avenir LT Std 45 Book" panose="020B0502020203020204" pitchFamily="34" charset="0"/>
              </a:rPr>
              <a:t>ieu </a:t>
            </a:r>
            <a:r>
              <a:rPr lang="en-US" sz="2000" b="1" u="sng" dirty="0">
                <a:solidFill>
                  <a:schemeClr val="tx1"/>
                </a:solidFill>
                <a:latin typeface="Avenir LT Std 45 Book" panose="020B0502020203020204" pitchFamily="34" charset="0"/>
              </a:rPr>
              <a:t>O</a:t>
            </a:r>
            <a:r>
              <a:rPr lang="en-US" sz="2000" dirty="0">
                <a:solidFill>
                  <a:schemeClr val="tx1"/>
                </a:solidFill>
                <a:latin typeface="Avenir LT Std 45 Book" panose="020B0502020203020204" pitchFamily="34" charset="0"/>
              </a:rPr>
              <a:t>f </a:t>
            </a:r>
            <a:r>
              <a:rPr lang="en-US" sz="2000" b="1" u="sng" dirty="0">
                <a:solidFill>
                  <a:schemeClr val="tx1"/>
                </a:solidFill>
                <a:latin typeface="Avenir LT Std 45 Book" panose="020B0502020203020204" pitchFamily="34" charset="0"/>
              </a:rPr>
              <a:t>T</a:t>
            </a:r>
            <a:r>
              <a:rPr lang="en-US" sz="2000" dirty="0">
                <a:solidFill>
                  <a:schemeClr val="tx1"/>
                </a:solidFill>
                <a:latin typeface="Avenir LT Std 45 Book" panose="020B0502020203020204" pitchFamily="34" charset="0"/>
              </a:rPr>
              <a:t>axes</a:t>
            </a:r>
          </a:p>
        </p:txBody>
      </p:sp>
      <p:sp>
        <p:nvSpPr>
          <p:cNvPr id="10" name="Rectangle 9">
            <a:extLst>
              <a:ext uri="{FF2B5EF4-FFF2-40B4-BE49-F238E27FC236}">
                <a16:creationId xmlns:a16="http://schemas.microsoft.com/office/drawing/2014/main" id="{AEF9ACE1-3877-4B27-8391-4458E43B4003}"/>
              </a:ext>
            </a:extLst>
          </p:cNvPr>
          <p:cNvSpPr/>
          <p:nvPr/>
        </p:nvSpPr>
        <p:spPr bwMode="auto">
          <a:xfrm>
            <a:off x="8229600" y="1219200"/>
            <a:ext cx="1676400" cy="17526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11" name="Picture 10">
            <a:extLst>
              <a:ext uri="{FF2B5EF4-FFF2-40B4-BE49-F238E27FC236}">
                <a16:creationId xmlns:a16="http://schemas.microsoft.com/office/drawing/2014/main" id="{E3FE8534-56CE-4914-A766-4CEB1F7BA5A3}"/>
              </a:ext>
            </a:extLst>
          </p:cNvPr>
          <p:cNvPicPr>
            <a:picLocks noChangeAspect="1"/>
          </p:cNvPicPr>
          <p:nvPr/>
        </p:nvPicPr>
        <p:blipFill>
          <a:blip r:embed="rId4"/>
          <a:stretch>
            <a:fillRect/>
          </a:stretch>
        </p:blipFill>
        <p:spPr>
          <a:xfrm>
            <a:off x="8559437" y="1295400"/>
            <a:ext cx="1016727" cy="1016727"/>
          </a:xfrm>
          <a:prstGeom prst="rect">
            <a:avLst/>
          </a:prstGeom>
        </p:spPr>
      </p:pic>
      <p:sp>
        <p:nvSpPr>
          <p:cNvPr id="12" name="TextBox 11">
            <a:extLst>
              <a:ext uri="{FF2B5EF4-FFF2-40B4-BE49-F238E27FC236}">
                <a16:creationId xmlns:a16="http://schemas.microsoft.com/office/drawing/2014/main" id="{370EAFEB-6E92-4A62-9480-4FBE3AE9A06B}"/>
              </a:ext>
            </a:extLst>
          </p:cNvPr>
          <p:cNvSpPr txBox="1"/>
          <p:nvPr/>
        </p:nvSpPr>
        <p:spPr>
          <a:xfrm>
            <a:off x="8229600" y="2362200"/>
            <a:ext cx="1676400" cy="523220"/>
          </a:xfrm>
          <a:prstGeom prst="rect">
            <a:avLst/>
          </a:prstGeom>
          <a:noFill/>
        </p:spPr>
        <p:txBody>
          <a:bodyPr wrap="square" rtlCol="0">
            <a:spAutoFit/>
          </a:bodyPr>
          <a:lstStyle/>
          <a:p>
            <a:pPr algn="ctr"/>
            <a:r>
              <a:rPr lang="en-US" sz="1400" dirty="0">
                <a:solidFill>
                  <a:schemeClr val="tx1"/>
                </a:solidFill>
              </a:rPr>
              <a:t>$150,000 in </a:t>
            </a:r>
            <a:br>
              <a:rPr lang="en-US" sz="1400" dirty="0">
                <a:solidFill>
                  <a:schemeClr val="tx1"/>
                </a:solidFill>
              </a:rPr>
            </a:br>
            <a:r>
              <a:rPr lang="en-US" sz="1400" dirty="0">
                <a:solidFill>
                  <a:schemeClr val="tx1"/>
                </a:solidFill>
              </a:rPr>
              <a:t>estimated PILOTs</a:t>
            </a:r>
          </a:p>
        </p:txBody>
      </p:sp>
      <p:sp>
        <p:nvSpPr>
          <p:cNvPr id="14" name="Rectangle 13">
            <a:extLst>
              <a:ext uri="{FF2B5EF4-FFF2-40B4-BE49-F238E27FC236}">
                <a16:creationId xmlns:a16="http://schemas.microsoft.com/office/drawing/2014/main" id="{534D23A6-A068-49EE-8373-AAAB4DFAB4C4}"/>
              </a:ext>
            </a:extLst>
          </p:cNvPr>
          <p:cNvSpPr/>
          <p:nvPr/>
        </p:nvSpPr>
        <p:spPr bwMode="auto">
          <a:xfrm>
            <a:off x="8229600" y="3352800"/>
            <a:ext cx="1676400" cy="17526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5" name="TextBox 14">
            <a:extLst>
              <a:ext uri="{FF2B5EF4-FFF2-40B4-BE49-F238E27FC236}">
                <a16:creationId xmlns:a16="http://schemas.microsoft.com/office/drawing/2014/main" id="{F4CA1672-1A95-407F-82BC-0DD2C6B5ECB4}"/>
              </a:ext>
            </a:extLst>
          </p:cNvPr>
          <p:cNvSpPr txBox="1"/>
          <p:nvPr/>
        </p:nvSpPr>
        <p:spPr>
          <a:xfrm>
            <a:off x="8229600" y="4495800"/>
            <a:ext cx="1676400" cy="523220"/>
          </a:xfrm>
          <a:prstGeom prst="rect">
            <a:avLst/>
          </a:prstGeom>
          <a:noFill/>
        </p:spPr>
        <p:txBody>
          <a:bodyPr wrap="square" rtlCol="0">
            <a:spAutoFit/>
          </a:bodyPr>
          <a:lstStyle/>
          <a:p>
            <a:pPr algn="ctr"/>
            <a:r>
              <a:rPr lang="en-US" sz="1400" dirty="0">
                <a:solidFill>
                  <a:schemeClr val="tx1"/>
                </a:solidFill>
              </a:rPr>
              <a:t>$3.2 million in </a:t>
            </a:r>
            <a:br>
              <a:rPr lang="en-US" sz="1400" dirty="0">
                <a:solidFill>
                  <a:schemeClr val="tx1"/>
                </a:solidFill>
              </a:rPr>
            </a:br>
            <a:r>
              <a:rPr lang="en-US" sz="1400" dirty="0">
                <a:solidFill>
                  <a:schemeClr val="tx1"/>
                </a:solidFill>
              </a:rPr>
              <a:t>estimated PILOTs</a:t>
            </a:r>
          </a:p>
        </p:txBody>
      </p:sp>
      <p:pic>
        <p:nvPicPr>
          <p:cNvPr id="16" name="Picture 15">
            <a:extLst>
              <a:ext uri="{FF2B5EF4-FFF2-40B4-BE49-F238E27FC236}">
                <a16:creationId xmlns:a16="http://schemas.microsoft.com/office/drawing/2014/main" id="{1F839BBD-D200-4528-AE58-9F0416E7EA5D}"/>
              </a:ext>
            </a:extLst>
          </p:cNvPr>
          <p:cNvPicPr>
            <a:picLocks noChangeAspect="1"/>
          </p:cNvPicPr>
          <p:nvPr/>
        </p:nvPicPr>
        <p:blipFill>
          <a:blip r:embed="rId2"/>
          <a:stretch>
            <a:fillRect/>
          </a:stretch>
        </p:blipFill>
        <p:spPr>
          <a:xfrm>
            <a:off x="8347496" y="3480756"/>
            <a:ext cx="1447800" cy="723900"/>
          </a:xfrm>
          <a:prstGeom prst="rect">
            <a:avLst/>
          </a:prstGeom>
        </p:spPr>
      </p:pic>
    </p:spTree>
    <p:extLst>
      <p:ext uri="{BB962C8B-B14F-4D97-AF65-F5344CB8AC3E}">
        <p14:creationId xmlns:p14="http://schemas.microsoft.com/office/powerpoint/2010/main" val="927344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pic>
        <p:nvPicPr>
          <p:cNvPr id="5" name="!!babylon">
            <a:extLst>
              <a:ext uri="{FF2B5EF4-FFF2-40B4-BE49-F238E27FC236}">
                <a16:creationId xmlns:a16="http://schemas.microsoft.com/office/drawing/2014/main" id="{366E2C9D-BC95-43E8-8B78-7E7349DA1825}"/>
              </a:ext>
            </a:extLst>
          </p:cNvPr>
          <p:cNvPicPr>
            <a:picLocks noChangeAspect="1"/>
          </p:cNvPicPr>
          <p:nvPr/>
        </p:nvPicPr>
        <p:blipFill>
          <a:blip r:embed="rId2"/>
          <a:stretch>
            <a:fillRect/>
          </a:stretch>
        </p:blipFill>
        <p:spPr>
          <a:xfrm>
            <a:off x="2514600" y="1575562"/>
            <a:ext cx="3539034" cy="3575615"/>
          </a:xfrm>
          <a:prstGeom prst="rect">
            <a:avLst/>
          </a:prstGeom>
        </p:spPr>
      </p:pic>
      <p:pic>
        <p:nvPicPr>
          <p:cNvPr id="4" name="!!huntington">
            <a:extLst>
              <a:ext uri="{FF2B5EF4-FFF2-40B4-BE49-F238E27FC236}">
                <a16:creationId xmlns:a16="http://schemas.microsoft.com/office/drawing/2014/main" id="{1A17D268-A0D8-4187-91D0-3523D2D79868}"/>
              </a:ext>
            </a:extLst>
          </p:cNvPr>
          <p:cNvPicPr>
            <a:picLocks noChangeAspect="1"/>
          </p:cNvPicPr>
          <p:nvPr/>
        </p:nvPicPr>
        <p:blipFill>
          <a:blip r:embed="rId3"/>
          <a:stretch>
            <a:fillRect/>
          </a:stretch>
        </p:blipFill>
        <p:spPr>
          <a:xfrm>
            <a:off x="6172200" y="3383184"/>
            <a:ext cx="1694835" cy="1767993"/>
          </a:xfrm>
          <a:prstGeom prst="rect">
            <a:avLst/>
          </a:prstGeom>
        </p:spPr>
      </p:pic>
      <p:pic>
        <p:nvPicPr>
          <p:cNvPr id="2" name="Picture 1">
            <a:extLst>
              <a:ext uri="{FF2B5EF4-FFF2-40B4-BE49-F238E27FC236}">
                <a16:creationId xmlns:a16="http://schemas.microsoft.com/office/drawing/2014/main" id="{186E2E73-8333-4874-97B2-15BF4816F4C5}"/>
              </a:ext>
            </a:extLst>
          </p:cNvPr>
          <p:cNvPicPr>
            <a:picLocks noChangeAspect="1"/>
          </p:cNvPicPr>
          <p:nvPr/>
        </p:nvPicPr>
        <p:blipFill>
          <a:blip r:embed="rId4"/>
          <a:stretch>
            <a:fillRect/>
          </a:stretch>
        </p:blipFill>
        <p:spPr>
          <a:xfrm>
            <a:off x="762000" y="3376653"/>
            <a:ext cx="1694835" cy="1774090"/>
          </a:xfrm>
          <a:prstGeom prst="rect">
            <a:avLst/>
          </a:prstGeom>
        </p:spPr>
      </p:pic>
    </p:spTree>
    <p:extLst>
      <p:ext uri="{BB962C8B-B14F-4D97-AF65-F5344CB8AC3E}">
        <p14:creationId xmlns:p14="http://schemas.microsoft.com/office/powerpoint/2010/main" val="24723599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pic>
        <p:nvPicPr>
          <p:cNvPr id="5" name="!!babylon">
            <a:extLst>
              <a:ext uri="{FF2B5EF4-FFF2-40B4-BE49-F238E27FC236}">
                <a16:creationId xmlns:a16="http://schemas.microsoft.com/office/drawing/2014/main" id="{366E2C9D-BC95-43E8-8B78-7E7349DA1825}"/>
              </a:ext>
            </a:extLst>
          </p:cNvPr>
          <p:cNvPicPr>
            <a:picLocks noChangeAspect="1"/>
          </p:cNvPicPr>
          <p:nvPr/>
        </p:nvPicPr>
        <p:blipFill>
          <a:blip r:embed="rId2"/>
          <a:stretch>
            <a:fillRect/>
          </a:stretch>
        </p:blipFill>
        <p:spPr>
          <a:xfrm>
            <a:off x="762000" y="3352800"/>
            <a:ext cx="1782939" cy="1801368"/>
          </a:xfrm>
          <a:prstGeom prst="rect">
            <a:avLst/>
          </a:prstGeom>
        </p:spPr>
      </p:pic>
      <p:pic>
        <p:nvPicPr>
          <p:cNvPr id="2" name="!!huntington">
            <a:extLst>
              <a:ext uri="{FF2B5EF4-FFF2-40B4-BE49-F238E27FC236}">
                <a16:creationId xmlns:a16="http://schemas.microsoft.com/office/drawing/2014/main" id="{28B94387-6F70-4C70-8721-5786EC87CB73}"/>
              </a:ext>
            </a:extLst>
          </p:cNvPr>
          <p:cNvPicPr>
            <a:picLocks noChangeAspect="1"/>
          </p:cNvPicPr>
          <p:nvPr/>
        </p:nvPicPr>
        <p:blipFill>
          <a:blip r:embed="rId3"/>
          <a:stretch>
            <a:fillRect/>
          </a:stretch>
        </p:blipFill>
        <p:spPr>
          <a:xfrm>
            <a:off x="2667000" y="1752600"/>
            <a:ext cx="3283431" cy="3425161"/>
          </a:xfrm>
          <a:prstGeom prst="rect">
            <a:avLst/>
          </a:prstGeom>
        </p:spPr>
      </p:pic>
      <p:pic>
        <p:nvPicPr>
          <p:cNvPr id="4" name="Picture 3">
            <a:extLst>
              <a:ext uri="{FF2B5EF4-FFF2-40B4-BE49-F238E27FC236}">
                <a16:creationId xmlns:a16="http://schemas.microsoft.com/office/drawing/2014/main" id="{0E4F3FCA-9123-4AD3-8F85-57B2936C4DB5}"/>
              </a:ext>
            </a:extLst>
          </p:cNvPr>
          <p:cNvPicPr>
            <a:picLocks noChangeAspect="1"/>
          </p:cNvPicPr>
          <p:nvPr/>
        </p:nvPicPr>
        <p:blipFill>
          <a:blip r:embed="rId4"/>
          <a:stretch>
            <a:fillRect/>
          </a:stretch>
        </p:blipFill>
        <p:spPr>
          <a:xfrm>
            <a:off x="6096000" y="3352800"/>
            <a:ext cx="1694835" cy="1774090"/>
          </a:xfrm>
          <a:prstGeom prst="rect">
            <a:avLst/>
          </a:prstGeom>
        </p:spPr>
      </p:pic>
    </p:spTree>
    <p:extLst>
      <p:ext uri="{BB962C8B-B14F-4D97-AF65-F5344CB8AC3E}">
        <p14:creationId xmlns:p14="http://schemas.microsoft.com/office/powerpoint/2010/main" val="38372706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abylon">
            <a:extLst>
              <a:ext uri="{FF2B5EF4-FFF2-40B4-BE49-F238E27FC236}">
                <a16:creationId xmlns:a16="http://schemas.microsoft.com/office/drawing/2014/main" id="{366E2C9D-BC95-43E8-8B78-7E7349DA1825}"/>
              </a:ext>
            </a:extLst>
          </p:cNvPr>
          <p:cNvPicPr>
            <a:picLocks noChangeAspect="1"/>
          </p:cNvPicPr>
          <p:nvPr/>
        </p:nvPicPr>
        <p:blipFill>
          <a:blip r:embed="rId2"/>
          <a:stretch>
            <a:fillRect/>
          </a:stretch>
        </p:blipFill>
        <p:spPr>
          <a:xfrm>
            <a:off x="6172200" y="3521730"/>
            <a:ext cx="1600200" cy="1616740"/>
          </a:xfrm>
          <a:prstGeom prst="rect">
            <a:avLst/>
          </a:prstGeom>
        </p:spPr>
      </p:pic>
      <p:sp>
        <p:nvSpPr>
          <p:cNvPr id="13" name="Title 12"/>
          <p:cNvSpPr>
            <a:spLocks noGrp="1"/>
          </p:cNvSpPr>
          <p:nvPr>
            <p:ph type="title"/>
          </p:nvPr>
        </p:nvSpPr>
        <p:spPr>
          <a:xfrm>
            <a:off x="457200" y="0"/>
            <a:ext cx="8229600" cy="1143000"/>
          </a:xfrm>
        </p:spPr>
        <p:txBody>
          <a:bodyPr/>
          <a:lstStyle/>
          <a:p>
            <a:r>
              <a:rPr lang="en-US" dirty="0"/>
              <a:t>Revenues: PILOTs</a:t>
            </a:r>
          </a:p>
        </p:txBody>
      </p:sp>
      <p:pic>
        <p:nvPicPr>
          <p:cNvPr id="2" name="!!huntington">
            <a:extLst>
              <a:ext uri="{FF2B5EF4-FFF2-40B4-BE49-F238E27FC236}">
                <a16:creationId xmlns:a16="http://schemas.microsoft.com/office/drawing/2014/main" id="{53A96AFF-560E-47D2-A0CD-C1AA2A7038D5}"/>
              </a:ext>
            </a:extLst>
          </p:cNvPr>
          <p:cNvPicPr>
            <a:picLocks noChangeAspect="1"/>
          </p:cNvPicPr>
          <p:nvPr/>
        </p:nvPicPr>
        <p:blipFill>
          <a:blip r:embed="rId3"/>
          <a:stretch>
            <a:fillRect/>
          </a:stretch>
        </p:blipFill>
        <p:spPr>
          <a:xfrm>
            <a:off x="762000" y="3370477"/>
            <a:ext cx="1694835" cy="1767993"/>
          </a:xfrm>
          <a:prstGeom prst="rect">
            <a:avLst/>
          </a:prstGeom>
        </p:spPr>
      </p:pic>
      <p:pic>
        <p:nvPicPr>
          <p:cNvPr id="4" name="Picture 3">
            <a:extLst>
              <a:ext uri="{FF2B5EF4-FFF2-40B4-BE49-F238E27FC236}">
                <a16:creationId xmlns:a16="http://schemas.microsoft.com/office/drawing/2014/main" id="{4AB25FCF-E770-406E-9B03-B592F09FCF81}"/>
              </a:ext>
            </a:extLst>
          </p:cNvPr>
          <p:cNvPicPr>
            <a:picLocks noChangeAspect="1"/>
          </p:cNvPicPr>
          <p:nvPr/>
        </p:nvPicPr>
        <p:blipFill>
          <a:blip r:embed="rId4"/>
          <a:stretch>
            <a:fillRect/>
          </a:stretch>
        </p:blipFill>
        <p:spPr>
          <a:xfrm>
            <a:off x="2667001" y="1628884"/>
            <a:ext cx="3352800" cy="3509586"/>
          </a:xfrm>
          <a:prstGeom prst="rect">
            <a:avLst/>
          </a:prstGeom>
        </p:spPr>
      </p:pic>
    </p:spTree>
    <p:extLst>
      <p:ext uri="{BB962C8B-B14F-4D97-AF65-F5344CB8AC3E}">
        <p14:creationId xmlns:p14="http://schemas.microsoft.com/office/powerpoint/2010/main" val="7919686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grpSp>
        <p:nvGrpSpPr>
          <p:cNvPr id="21" name="Group 20">
            <a:extLst>
              <a:ext uri="{FF2B5EF4-FFF2-40B4-BE49-F238E27FC236}">
                <a16:creationId xmlns:a16="http://schemas.microsoft.com/office/drawing/2014/main" id="{03A5139A-D01D-49CE-9861-B87E82624BB1}"/>
              </a:ext>
            </a:extLst>
          </p:cNvPr>
          <p:cNvGrpSpPr/>
          <p:nvPr/>
        </p:nvGrpSpPr>
        <p:grpSpPr>
          <a:xfrm>
            <a:off x="838200" y="2133600"/>
            <a:ext cx="2209800" cy="2362200"/>
            <a:chOff x="838200" y="2133600"/>
            <a:chExt cx="2209800" cy="2362200"/>
          </a:xfrm>
        </p:grpSpPr>
        <p:sp>
          <p:nvSpPr>
            <p:cNvPr id="11" name="TextBox 10"/>
            <p:cNvSpPr txBox="1"/>
            <p:nvPr/>
          </p:nvSpPr>
          <p:spPr>
            <a:xfrm>
              <a:off x="1028700" y="3657600"/>
              <a:ext cx="1828800"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$3.2 million in estimated PILOTs</a:t>
              </a:r>
            </a:p>
          </p:txBody>
        </p:sp>
        <p:pic>
          <p:nvPicPr>
            <p:cNvPr id="3" name="Picture 2">
              <a:extLst>
                <a:ext uri="{FF2B5EF4-FFF2-40B4-BE49-F238E27FC236}">
                  <a16:creationId xmlns:a16="http://schemas.microsoft.com/office/drawing/2014/main" id="{BEB3C813-D1F8-42C4-A120-9821A454FAD1}"/>
                </a:ext>
              </a:extLst>
            </p:cNvPr>
            <p:cNvPicPr>
              <a:picLocks noChangeAspect="1"/>
            </p:cNvPicPr>
            <p:nvPr/>
          </p:nvPicPr>
          <p:blipFill>
            <a:blip r:embed="rId2"/>
            <a:stretch>
              <a:fillRect/>
            </a:stretch>
          </p:blipFill>
          <p:spPr>
            <a:xfrm>
              <a:off x="990600" y="2514600"/>
              <a:ext cx="1905000" cy="952500"/>
            </a:xfrm>
            <a:prstGeom prst="rect">
              <a:avLst/>
            </a:prstGeom>
          </p:spPr>
        </p:pic>
        <p:sp>
          <p:nvSpPr>
            <p:cNvPr id="6" name="Rectangle 5">
              <a:extLst>
                <a:ext uri="{FF2B5EF4-FFF2-40B4-BE49-F238E27FC236}">
                  <a16:creationId xmlns:a16="http://schemas.microsoft.com/office/drawing/2014/main" id="{40F05A4E-E88F-49D6-A8D4-7D5971A9FDE1}"/>
                </a:ext>
              </a:extLst>
            </p:cNvPr>
            <p:cNvSpPr/>
            <p:nvPr/>
          </p:nvSpPr>
          <p:spPr bwMode="auto">
            <a:xfrm>
              <a:off x="838200" y="2133600"/>
              <a:ext cx="2209800" cy="2362200"/>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4" name="Group 23">
            <a:extLst>
              <a:ext uri="{FF2B5EF4-FFF2-40B4-BE49-F238E27FC236}">
                <a16:creationId xmlns:a16="http://schemas.microsoft.com/office/drawing/2014/main" id="{56A3D7C2-CC6F-4B1F-AD2A-5C052AFA2498}"/>
              </a:ext>
            </a:extLst>
          </p:cNvPr>
          <p:cNvGrpSpPr/>
          <p:nvPr/>
        </p:nvGrpSpPr>
        <p:grpSpPr>
          <a:xfrm>
            <a:off x="3181350" y="2133600"/>
            <a:ext cx="2362200" cy="2362200"/>
            <a:chOff x="3181350" y="2133600"/>
            <a:chExt cx="2362200" cy="2362200"/>
          </a:xfrm>
        </p:grpSpPr>
        <p:pic>
          <p:nvPicPr>
            <p:cNvPr id="4" name="Picture 3">
              <a:extLst>
                <a:ext uri="{FF2B5EF4-FFF2-40B4-BE49-F238E27FC236}">
                  <a16:creationId xmlns:a16="http://schemas.microsoft.com/office/drawing/2014/main" id="{A0EFF440-9557-46CD-A82F-C0C66C29D305}"/>
                </a:ext>
              </a:extLst>
            </p:cNvPr>
            <p:cNvPicPr>
              <a:picLocks noChangeAspect="1"/>
            </p:cNvPicPr>
            <p:nvPr/>
          </p:nvPicPr>
          <p:blipFill>
            <a:blip r:embed="rId3"/>
            <a:stretch>
              <a:fillRect/>
            </a:stretch>
          </p:blipFill>
          <p:spPr>
            <a:xfrm>
              <a:off x="3505200" y="2362200"/>
              <a:ext cx="1900682" cy="1052038"/>
            </a:xfrm>
            <a:prstGeom prst="rect">
              <a:avLst/>
            </a:prstGeom>
          </p:spPr>
        </p:pic>
        <p:sp>
          <p:nvSpPr>
            <p:cNvPr id="10" name="TextBox 9">
              <a:extLst>
                <a:ext uri="{FF2B5EF4-FFF2-40B4-BE49-F238E27FC236}">
                  <a16:creationId xmlns:a16="http://schemas.microsoft.com/office/drawing/2014/main" id="{364E5371-3E76-44AC-86DF-52B76B2AE698}"/>
                </a:ext>
              </a:extLst>
            </p:cNvPr>
            <p:cNvSpPr txBox="1"/>
            <p:nvPr/>
          </p:nvSpPr>
          <p:spPr>
            <a:xfrm>
              <a:off x="3181350" y="3733800"/>
              <a:ext cx="2362200"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$3.5 million in estimated PILOTs</a:t>
              </a:r>
            </a:p>
          </p:txBody>
        </p:sp>
        <p:sp>
          <p:nvSpPr>
            <p:cNvPr id="18" name="Rectangle 17">
              <a:extLst>
                <a:ext uri="{FF2B5EF4-FFF2-40B4-BE49-F238E27FC236}">
                  <a16:creationId xmlns:a16="http://schemas.microsoft.com/office/drawing/2014/main" id="{6DFCED53-B649-462E-80BF-BD3B720DEA27}"/>
                </a:ext>
              </a:extLst>
            </p:cNvPr>
            <p:cNvSpPr/>
            <p:nvPr/>
          </p:nvSpPr>
          <p:spPr bwMode="auto">
            <a:xfrm>
              <a:off x="3276600" y="2133600"/>
              <a:ext cx="2209800" cy="2362200"/>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3" name="Group 22">
            <a:extLst>
              <a:ext uri="{FF2B5EF4-FFF2-40B4-BE49-F238E27FC236}">
                <a16:creationId xmlns:a16="http://schemas.microsoft.com/office/drawing/2014/main" id="{1C7D63DB-B67A-4A85-A282-2073C38A4182}"/>
              </a:ext>
            </a:extLst>
          </p:cNvPr>
          <p:cNvGrpSpPr/>
          <p:nvPr/>
        </p:nvGrpSpPr>
        <p:grpSpPr>
          <a:xfrm>
            <a:off x="5715000" y="2133600"/>
            <a:ext cx="2209800" cy="2362200"/>
            <a:chOff x="5715000" y="2133600"/>
            <a:chExt cx="2209800" cy="2362200"/>
          </a:xfrm>
        </p:grpSpPr>
        <p:sp>
          <p:nvSpPr>
            <p:cNvPr id="12" name="TextBox 11">
              <a:extLst>
                <a:ext uri="{FF2B5EF4-FFF2-40B4-BE49-F238E27FC236}">
                  <a16:creationId xmlns:a16="http://schemas.microsoft.com/office/drawing/2014/main" id="{FE89B92B-7F7B-429B-B2A9-8693D521AAC8}"/>
                </a:ext>
              </a:extLst>
            </p:cNvPr>
            <p:cNvSpPr txBox="1"/>
            <p:nvPr/>
          </p:nvSpPr>
          <p:spPr>
            <a:xfrm>
              <a:off x="5715000" y="3733800"/>
              <a:ext cx="2209800"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$150,000 in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estimated PILOTs</a:t>
              </a:r>
            </a:p>
          </p:txBody>
        </p:sp>
        <p:sp>
          <p:nvSpPr>
            <p:cNvPr id="19" name="Rectangle 18">
              <a:extLst>
                <a:ext uri="{FF2B5EF4-FFF2-40B4-BE49-F238E27FC236}">
                  <a16:creationId xmlns:a16="http://schemas.microsoft.com/office/drawing/2014/main" id="{28F3055D-2ECD-4EF7-9516-AA6517314303}"/>
                </a:ext>
              </a:extLst>
            </p:cNvPr>
            <p:cNvSpPr/>
            <p:nvPr/>
          </p:nvSpPr>
          <p:spPr bwMode="auto">
            <a:xfrm>
              <a:off x="5715000" y="2133600"/>
              <a:ext cx="2209800" cy="2362200"/>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20" name="Picture 19">
              <a:extLst>
                <a:ext uri="{FF2B5EF4-FFF2-40B4-BE49-F238E27FC236}">
                  <a16:creationId xmlns:a16="http://schemas.microsoft.com/office/drawing/2014/main" id="{D033CCDC-D70E-4FDF-9084-57F5A22284DB}"/>
                </a:ext>
              </a:extLst>
            </p:cNvPr>
            <p:cNvPicPr>
              <a:picLocks noChangeAspect="1"/>
            </p:cNvPicPr>
            <p:nvPr/>
          </p:nvPicPr>
          <p:blipFill>
            <a:blip r:embed="rId4"/>
            <a:stretch>
              <a:fillRect/>
            </a:stretch>
          </p:blipFill>
          <p:spPr>
            <a:xfrm>
              <a:off x="6172200" y="2336073"/>
              <a:ext cx="1295400" cy="1295400"/>
            </a:xfrm>
            <a:prstGeom prst="rect">
              <a:avLst/>
            </a:prstGeom>
          </p:spPr>
        </p:pic>
      </p:grpSp>
      <p:sp>
        <p:nvSpPr>
          <p:cNvPr id="15" name="TextBox 14">
            <a:extLst>
              <a:ext uri="{FF2B5EF4-FFF2-40B4-BE49-F238E27FC236}">
                <a16:creationId xmlns:a16="http://schemas.microsoft.com/office/drawing/2014/main" id="{B3536695-EF81-406A-91F3-A44AADF7BB3A}"/>
              </a:ext>
            </a:extLst>
          </p:cNvPr>
          <p:cNvSpPr txBox="1"/>
          <p:nvPr/>
        </p:nvSpPr>
        <p:spPr>
          <a:xfrm>
            <a:off x="838200" y="4800600"/>
            <a:ext cx="7086600" cy="369332"/>
          </a:xfrm>
          <a:prstGeom prst="rect">
            <a:avLst/>
          </a:prstGeom>
          <a:noFill/>
        </p:spPr>
        <p:txBody>
          <a:bodyPr wrap="square" rtlCol="0">
            <a:spAutoFit/>
          </a:bodyPr>
          <a:lstStyle/>
          <a:p>
            <a:pPr algn="ctr"/>
            <a:r>
              <a:rPr lang="en-US" dirty="0">
                <a:solidFill>
                  <a:schemeClr val="tx1"/>
                </a:solidFill>
                <a:latin typeface="Avenir LT Std 45 Book" panose="020B0502020203020204" pitchFamily="34" charset="0"/>
              </a:rPr>
              <a:t>$6,850,00 total estimated in PILOTs</a:t>
            </a:r>
          </a:p>
        </p:txBody>
      </p:sp>
    </p:spTree>
    <p:extLst>
      <p:ext uri="{BB962C8B-B14F-4D97-AF65-F5344CB8AC3E}">
        <p14:creationId xmlns:p14="http://schemas.microsoft.com/office/powerpoint/2010/main" val="37119922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Miscellaneous </a:t>
            </a:r>
          </a:p>
        </p:txBody>
      </p:sp>
      <p:grpSp>
        <p:nvGrpSpPr>
          <p:cNvPr id="29" name="Group 4"/>
          <p:cNvGrpSpPr>
            <a:grpSpLocks noChangeAspect="1"/>
          </p:cNvGrpSpPr>
          <p:nvPr/>
        </p:nvGrpSpPr>
        <p:grpSpPr bwMode="auto">
          <a:xfrm>
            <a:off x="304800" y="1355491"/>
            <a:ext cx="3886201" cy="3813877"/>
            <a:chOff x="1344" y="250"/>
            <a:chExt cx="2043" cy="2138"/>
          </a:xfrm>
        </p:grpSpPr>
        <p:sp>
          <p:nvSpPr>
            <p:cNvPr id="43" name="Freeform 5"/>
            <p:cNvSpPr>
              <a:spLocks/>
            </p:cNvSpPr>
            <p:nvPr/>
          </p:nvSpPr>
          <p:spPr bwMode="auto">
            <a:xfrm>
              <a:off x="1344" y="1635"/>
              <a:ext cx="1864" cy="753"/>
            </a:xfrm>
            <a:custGeom>
              <a:avLst/>
              <a:gdLst/>
              <a:ahLst/>
              <a:cxnLst>
                <a:cxn ang="0">
                  <a:pos x="1751" y="0"/>
                </a:cxn>
                <a:cxn ang="0">
                  <a:pos x="115" y="461"/>
                </a:cxn>
                <a:cxn ang="0">
                  <a:pos x="0" y="753"/>
                </a:cxn>
                <a:cxn ang="0">
                  <a:pos x="1864" y="292"/>
                </a:cxn>
                <a:cxn ang="0">
                  <a:pos x="1751" y="0"/>
                </a:cxn>
              </a:cxnLst>
              <a:rect l="0" t="0" r="r" b="b"/>
              <a:pathLst>
                <a:path w="1864" h="753">
                  <a:moveTo>
                    <a:pt x="1751" y="0"/>
                  </a:moveTo>
                  <a:lnTo>
                    <a:pt x="115" y="461"/>
                  </a:lnTo>
                  <a:lnTo>
                    <a:pt x="0" y="753"/>
                  </a:lnTo>
                  <a:lnTo>
                    <a:pt x="1864" y="292"/>
                  </a:lnTo>
                  <a:lnTo>
                    <a:pt x="1751" y="0"/>
                  </a:lnTo>
                  <a:close/>
                </a:path>
              </a:pathLst>
            </a:custGeom>
            <a:solidFill>
              <a:srgbClr val="7BB21B">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4" name="Freeform 6"/>
            <p:cNvSpPr>
              <a:spLocks/>
            </p:cNvSpPr>
            <p:nvPr/>
          </p:nvSpPr>
          <p:spPr bwMode="auto">
            <a:xfrm>
              <a:off x="1523" y="1175"/>
              <a:ext cx="1507" cy="752"/>
            </a:xfrm>
            <a:custGeom>
              <a:avLst/>
              <a:gdLst/>
              <a:ahLst/>
              <a:cxnLst>
                <a:cxn ang="0">
                  <a:pos x="1393" y="0"/>
                </a:cxn>
                <a:cxn ang="0">
                  <a:pos x="113" y="460"/>
                </a:cxn>
                <a:cxn ang="0">
                  <a:pos x="0" y="752"/>
                </a:cxn>
                <a:cxn ang="0">
                  <a:pos x="1507" y="290"/>
                </a:cxn>
                <a:cxn ang="0">
                  <a:pos x="1393" y="0"/>
                </a:cxn>
              </a:cxnLst>
              <a:rect l="0" t="0" r="r" b="b"/>
              <a:pathLst>
                <a:path w="1507" h="752">
                  <a:moveTo>
                    <a:pt x="1393" y="0"/>
                  </a:moveTo>
                  <a:lnTo>
                    <a:pt x="113" y="460"/>
                  </a:lnTo>
                  <a:lnTo>
                    <a:pt x="0" y="752"/>
                  </a:lnTo>
                  <a:lnTo>
                    <a:pt x="1507" y="290"/>
                  </a:lnTo>
                  <a:lnTo>
                    <a:pt x="1393" y="0"/>
                  </a:lnTo>
                  <a:close/>
                </a:path>
              </a:pathLst>
            </a:custGeom>
            <a:solidFill>
              <a:srgbClr val="0095CD">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5" name="Freeform 7"/>
            <p:cNvSpPr>
              <a:spLocks/>
            </p:cNvSpPr>
            <p:nvPr/>
          </p:nvSpPr>
          <p:spPr bwMode="auto">
            <a:xfrm>
              <a:off x="1703" y="714"/>
              <a:ext cx="1148" cy="751"/>
            </a:xfrm>
            <a:custGeom>
              <a:avLst/>
              <a:gdLst/>
              <a:ahLst/>
              <a:cxnLst>
                <a:cxn ang="0">
                  <a:pos x="1035" y="0"/>
                </a:cxn>
                <a:cxn ang="0">
                  <a:pos x="112" y="461"/>
                </a:cxn>
                <a:cxn ang="0">
                  <a:pos x="0" y="751"/>
                </a:cxn>
                <a:cxn ang="0">
                  <a:pos x="1148" y="291"/>
                </a:cxn>
                <a:cxn ang="0">
                  <a:pos x="1035" y="0"/>
                </a:cxn>
              </a:cxnLst>
              <a:rect l="0" t="0" r="r" b="b"/>
              <a:pathLst>
                <a:path w="1148" h="751">
                  <a:moveTo>
                    <a:pt x="1035" y="0"/>
                  </a:moveTo>
                  <a:lnTo>
                    <a:pt x="112" y="461"/>
                  </a:lnTo>
                  <a:lnTo>
                    <a:pt x="0" y="751"/>
                  </a:lnTo>
                  <a:lnTo>
                    <a:pt x="1148" y="291"/>
                  </a:lnTo>
                  <a:lnTo>
                    <a:pt x="1035" y="0"/>
                  </a:lnTo>
                  <a:close/>
                </a:path>
              </a:pathLst>
            </a:custGeom>
            <a:solidFill>
              <a:srgbClr val="324D5E">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6" name="Freeform 8"/>
            <p:cNvSpPr>
              <a:spLocks/>
            </p:cNvSpPr>
            <p:nvPr/>
          </p:nvSpPr>
          <p:spPr bwMode="auto">
            <a:xfrm>
              <a:off x="1882" y="250"/>
              <a:ext cx="789" cy="755"/>
            </a:xfrm>
            <a:custGeom>
              <a:avLst/>
              <a:gdLst/>
              <a:ahLst/>
              <a:cxnLst>
                <a:cxn ang="0">
                  <a:pos x="675" y="0"/>
                </a:cxn>
                <a:cxn ang="0">
                  <a:pos x="113" y="464"/>
                </a:cxn>
                <a:cxn ang="0">
                  <a:pos x="0" y="755"/>
                </a:cxn>
                <a:cxn ang="0">
                  <a:pos x="789" y="294"/>
                </a:cxn>
                <a:cxn ang="0">
                  <a:pos x="675" y="0"/>
                </a:cxn>
              </a:cxnLst>
              <a:rect l="0" t="0" r="r" b="b"/>
              <a:pathLst>
                <a:path w="789" h="755">
                  <a:moveTo>
                    <a:pt x="675" y="0"/>
                  </a:moveTo>
                  <a:lnTo>
                    <a:pt x="113" y="464"/>
                  </a:lnTo>
                  <a:lnTo>
                    <a:pt x="0" y="755"/>
                  </a:lnTo>
                  <a:lnTo>
                    <a:pt x="789" y="294"/>
                  </a:lnTo>
                  <a:lnTo>
                    <a:pt x="675" y="0"/>
                  </a:lnTo>
                  <a:close/>
                </a:path>
              </a:pathLst>
            </a:custGeom>
            <a:solidFill>
              <a:srgbClr val="F17C3F">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7" name="Freeform 9"/>
            <p:cNvSpPr>
              <a:spLocks/>
            </p:cNvSpPr>
            <p:nvPr/>
          </p:nvSpPr>
          <p:spPr bwMode="auto">
            <a:xfrm>
              <a:off x="1523" y="1635"/>
              <a:ext cx="1685" cy="292"/>
            </a:xfrm>
            <a:custGeom>
              <a:avLst/>
              <a:gdLst/>
              <a:ahLst/>
              <a:cxnLst>
                <a:cxn ang="0">
                  <a:pos x="1685" y="292"/>
                </a:cxn>
                <a:cxn ang="0">
                  <a:pos x="1572" y="0"/>
                </a:cxn>
                <a:cxn ang="0">
                  <a:pos x="113" y="0"/>
                </a:cxn>
                <a:cxn ang="0">
                  <a:pos x="0" y="292"/>
                </a:cxn>
                <a:cxn ang="0">
                  <a:pos x="1685" y="292"/>
                </a:cxn>
              </a:cxnLst>
              <a:rect l="0" t="0" r="r" b="b"/>
              <a:pathLst>
                <a:path w="1685" h="292">
                  <a:moveTo>
                    <a:pt x="1685" y="292"/>
                  </a:moveTo>
                  <a:lnTo>
                    <a:pt x="1572" y="0"/>
                  </a:lnTo>
                  <a:lnTo>
                    <a:pt x="113" y="0"/>
                  </a:lnTo>
                  <a:lnTo>
                    <a:pt x="0" y="292"/>
                  </a:lnTo>
                  <a:lnTo>
                    <a:pt x="1685" y="292"/>
                  </a:lnTo>
                  <a:close/>
                </a:path>
              </a:pathLst>
            </a:custGeom>
            <a:solidFill>
              <a:srgbClr val="0095CD"/>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8" name="Freeform 10"/>
            <p:cNvSpPr>
              <a:spLocks/>
            </p:cNvSpPr>
            <p:nvPr/>
          </p:nvSpPr>
          <p:spPr bwMode="auto">
            <a:xfrm>
              <a:off x="1703" y="1175"/>
              <a:ext cx="1327" cy="290"/>
            </a:xfrm>
            <a:custGeom>
              <a:avLst/>
              <a:gdLst/>
              <a:ahLst/>
              <a:cxnLst>
                <a:cxn ang="0">
                  <a:pos x="112" y="0"/>
                </a:cxn>
                <a:cxn ang="0">
                  <a:pos x="0" y="290"/>
                </a:cxn>
                <a:cxn ang="0">
                  <a:pos x="1327" y="290"/>
                </a:cxn>
                <a:cxn ang="0">
                  <a:pos x="1213" y="0"/>
                </a:cxn>
                <a:cxn ang="0">
                  <a:pos x="112" y="0"/>
                </a:cxn>
              </a:cxnLst>
              <a:rect l="0" t="0" r="r" b="b"/>
              <a:pathLst>
                <a:path w="1327" h="290">
                  <a:moveTo>
                    <a:pt x="112" y="0"/>
                  </a:moveTo>
                  <a:lnTo>
                    <a:pt x="0" y="290"/>
                  </a:lnTo>
                  <a:lnTo>
                    <a:pt x="1327" y="290"/>
                  </a:lnTo>
                  <a:lnTo>
                    <a:pt x="1213" y="0"/>
                  </a:lnTo>
                  <a:lnTo>
                    <a:pt x="112" y="0"/>
                  </a:lnTo>
                  <a:close/>
                </a:path>
              </a:pathLst>
            </a:custGeom>
            <a:solidFill>
              <a:srgbClr val="324D5E"/>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9" name="Freeform 11"/>
            <p:cNvSpPr>
              <a:spLocks/>
            </p:cNvSpPr>
            <p:nvPr/>
          </p:nvSpPr>
          <p:spPr bwMode="auto">
            <a:xfrm>
              <a:off x="2061" y="250"/>
              <a:ext cx="610" cy="294"/>
            </a:xfrm>
            <a:custGeom>
              <a:avLst/>
              <a:gdLst/>
              <a:ahLst/>
              <a:cxnLst>
                <a:cxn ang="0">
                  <a:pos x="610" y="294"/>
                </a:cxn>
                <a:cxn ang="0">
                  <a:pos x="496" y="0"/>
                </a:cxn>
                <a:cxn ang="0">
                  <a:pos x="115" y="0"/>
                </a:cxn>
                <a:cxn ang="0">
                  <a:pos x="0" y="294"/>
                </a:cxn>
                <a:cxn ang="0">
                  <a:pos x="610" y="294"/>
                </a:cxn>
              </a:cxnLst>
              <a:rect l="0" t="0" r="r" b="b"/>
              <a:pathLst>
                <a:path w="610" h="294">
                  <a:moveTo>
                    <a:pt x="610" y="294"/>
                  </a:moveTo>
                  <a:lnTo>
                    <a:pt x="496" y="0"/>
                  </a:lnTo>
                  <a:lnTo>
                    <a:pt x="115" y="0"/>
                  </a:lnTo>
                  <a:lnTo>
                    <a:pt x="0" y="294"/>
                  </a:lnTo>
                  <a:lnTo>
                    <a:pt x="610" y="294"/>
                  </a:lnTo>
                  <a:close/>
                </a:path>
              </a:pathLst>
            </a:custGeom>
            <a:solidFill>
              <a:srgbClr val="9D1217"/>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50" name="Freeform 12"/>
            <p:cNvSpPr>
              <a:spLocks/>
            </p:cNvSpPr>
            <p:nvPr/>
          </p:nvSpPr>
          <p:spPr bwMode="auto">
            <a:xfrm>
              <a:off x="1882" y="714"/>
              <a:ext cx="969" cy="291"/>
            </a:xfrm>
            <a:custGeom>
              <a:avLst/>
              <a:gdLst/>
              <a:ahLst/>
              <a:cxnLst>
                <a:cxn ang="0">
                  <a:pos x="113" y="0"/>
                </a:cxn>
                <a:cxn ang="0">
                  <a:pos x="0" y="291"/>
                </a:cxn>
                <a:cxn ang="0">
                  <a:pos x="969" y="291"/>
                </a:cxn>
                <a:cxn ang="0">
                  <a:pos x="856" y="0"/>
                </a:cxn>
                <a:cxn ang="0">
                  <a:pos x="113" y="0"/>
                </a:cxn>
              </a:cxnLst>
              <a:rect l="0" t="0" r="r" b="b"/>
              <a:pathLst>
                <a:path w="969" h="291">
                  <a:moveTo>
                    <a:pt x="113" y="0"/>
                  </a:moveTo>
                  <a:lnTo>
                    <a:pt x="0" y="291"/>
                  </a:lnTo>
                  <a:lnTo>
                    <a:pt x="969" y="291"/>
                  </a:lnTo>
                  <a:lnTo>
                    <a:pt x="856" y="0"/>
                  </a:lnTo>
                  <a:lnTo>
                    <a:pt x="113" y="0"/>
                  </a:lnTo>
                  <a:close/>
                </a:path>
              </a:pathLst>
            </a:custGeom>
            <a:solidFill>
              <a:srgbClr val="F17C3F"/>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51" name="Freeform 13"/>
            <p:cNvSpPr>
              <a:spLocks/>
            </p:cNvSpPr>
            <p:nvPr/>
          </p:nvSpPr>
          <p:spPr bwMode="auto">
            <a:xfrm>
              <a:off x="1344" y="2096"/>
              <a:ext cx="2043" cy="292"/>
            </a:xfrm>
            <a:custGeom>
              <a:avLst/>
              <a:gdLst/>
              <a:ahLst/>
              <a:cxnLst>
                <a:cxn ang="0">
                  <a:pos x="115" y="0"/>
                </a:cxn>
                <a:cxn ang="0">
                  <a:pos x="0" y="292"/>
                </a:cxn>
                <a:cxn ang="0">
                  <a:pos x="2043" y="292"/>
                </a:cxn>
                <a:cxn ang="0">
                  <a:pos x="1930" y="0"/>
                </a:cxn>
                <a:cxn ang="0">
                  <a:pos x="115" y="0"/>
                </a:cxn>
              </a:cxnLst>
              <a:rect l="0" t="0" r="r" b="b"/>
              <a:pathLst>
                <a:path w="2043" h="292">
                  <a:moveTo>
                    <a:pt x="115" y="0"/>
                  </a:moveTo>
                  <a:lnTo>
                    <a:pt x="0" y="292"/>
                  </a:lnTo>
                  <a:lnTo>
                    <a:pt x="2043" y="292"/>
                  </a:lnTo>
                  <a:lnTo>
                    <a:pt x="1930" y="0"/>
                  </a:lnTo>
                  <a:lnTo>
                    <a:pt x="115" y="0"/>
                  </a:lnTo>
                  <a:close/>
                </a:path>
              </a:pathLst>
            </a:custGeom>
            <a:solidFill>
              <a:srgbClr val="7BB21B"/>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grpSp>
      <p:grpSp>
        <p:nvGrpSpPr>
          <p:cNvPr id="68" name="Group 67"/>
          <p:cNvGrpSpPr/>
          <p:nvPr/>
        </p:nvGrpSpPr>
        <p:grpSpPr>
          <a:xfrm>
            <a:off x="1625545" y="1319844"/>
            <a:ext cx="5537255" cy="530915"/>
            <a:chOff x="1627575" y="1319844"/>
            <a:chExt cx="5276990" cy="530915"/>
          </a:xfrm>
        </p:grpSpPr>
        <p:cxnSp>
          <p:nvCxnSpPr>
            <p:cNvPr id="53" name="Straight Connector 52"/>
            <p:cNvCxnSpPr/>
            <p:nvPr/>
          </p:nvCxnSpPr>
          <p:spPr>
            <a:xfrm>
              <a:off x="2679831" y="1576668"/>
              <a:ext cx="489686" cy="0"/>
            </a:xfrm>
            <a:prstGeom prst="line">
              <a:avLst/>
            </a:prstGeom>
            <a:noFill/>
            <a:ln w="28575" cap="flat" cmpd="sng" algn="ctr">
              <a:solidFill>
                <a:srgbClr val="C00000"/>
              </a:solidFill>
              <a:prstDash val="sysDot"/>
              <a:miter lim="800000"/>
              <a:tailEnd type="oval"/>
            </a:ln>
            <a:effectLst/>
          </p:spPr>
        </p:cxnSp>
        <p:sp>
          <p:nvSpPr>
            <p:cNvPr id="42" name="Content Placeholder 2"/>
            <p:cNvSpPr txBox="1">
              <a:spLocks/>
            </p:cNvSpPr>
            <p:nvPr/>
          </p:nvSpPr>
          <p:spPr>
            <a:xfrm>
              <a:off x="1627575" y="1415141"/>
              <a:ext cx="1160343"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Avenir LT Std 45 Book" panose="020B0502020203020204" pitchFamily="34" charset="0"/>
                </a:rPr>
                <a:t>Other</a:t>
              </a:r>
              <a:endParaRPr kumimoji="0" lang="en-US" sz="110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54" name="Rectangle 1436"/>
            <p:cNvSpPr>
              <a:spLocks noChangeArrowheads="1"/>
            </p:cNvSpPr>
            <p:nvPr/>
          </p:nvSpPr>
          <p:spPr bwMode="auto">
            <a:xfrm>
              <a:off x="3276600" y="1319844"/>
              <a:ext cx="3627965"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C00000"/>
                  </a:solidFill>
                  <a:latin typeface="Avenir LT Std 45 Book" panose="020B0502020203020204" pitchFamily="34" charset="0"/>
                </a:rPr>
                <a:t>$1,365,000 from miscellaneous fees </a:t>
              </a:r>
              <a:br>
                <a:rPr lang="en-US" sz="1500" b="1" dirty="0">
                  <a:solidFill>
                    <a:srgbClr val="C00000"/>
                  </a:solidFill>
                  <a:latin typeface="Avenir LT Std 45 Book" panose="020B0502020203020204" pitchFamily="34" charset="0"/>
                </a:rPr>
              </a:br>
              <a:r>
                <a:rPr lang="en-US" sz="1500" b="1" dirty="0">
                  <a:solidFill>
                    <a:srgbClr val="C00000"/>
                  </a:solidFill>
                  <a:latin typeface="Avenir LT Std 45 Book" panose="020B0502020203020204" pitchFamily="34" charset="0"/>
                </a:rPr>
                <a:t>and reimbursements</a:t>
              </a:r>
            </a:p>
          </p:txBody>
        </p:sp>
      </p:grpSp>
      <p:grpSp>
        <p:nvGrpSpPr>
          <p:cNvPr id="69" name="Group 68"/>
          <p:cNvGrpSpPr/>
          <p:nvPr/>
        </p:nvGrpSpPr>
        <p:grpSpPr>
          <a:xfrm>
            <a:off x="1448367" y="2139094"/>
            <a:ext cx="7086033" cy="530915"/>
            <a:chOff x="1448367" y="2139094"/>
            <a:chExt cx="7086033" cy="530915"/>
          </a:xfrm>
        </p:grpSpPr>
        <p:cxnSp>
          <p:nvCxnSpPr>
            <p:cNvPr id="56" name="Straight Connector 55"/>
            <p:cNvCxnSpPr/>
            <p:nvPr/>
          </p:nvCxnSpPr>
          <p:spPr>
            <a:xfrm flipV="1">
              <a:off x="3046405" y="2397241"/>
              <a:ext cx="465509" cy="535"/>
            </a:xfrm>
            <a:prstGeom prst="line">
              <a:avLst/>
            </a:prstGeom>
            <a:noFill/>
            <a:ln w="28575" cap="flat" cmpd="sng" algn="ctr">
              <a:solidFill>
                <a:srgbClr val="FF9966"/>
              </a:solidFill>
              <a:prstDash val="sysDot"/>
              <a:miter lim="800000"/>
              <a:tailEnd type="oval"/>
            </a:ln>
            <a:effectLst/>
          </p:spPr>
        </p:cxnSp>
        <p:sp>
          <p:nvSpPr>
            <p:cNvPr id="41" name="Content Placeholder 2"/>
            <p:cNvSpPr txBox="1">
              <a:spLocks/>
            </p:cNvSpPr>
            <p:nvPr/>
          </p:nvSpPr>
          <p:spPr>
            <a:xfrm>
              <a:off x="1448367" y="2271391"/>
              <a:ext cx="1643503"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1" i="0" u="none" strike="noStrike" kern="1200" cap="none" spc="0" normalizeH="0" baseline="0" noProof="0" dirty="0">
                  <a:ln>
                    <a:noFill/>
                  </a:ln>
                  <a:solidFill>
                    <a:prstClr val="white"/>
                  </a:solidFill>
                  <a:effectLst/>
                  <a:uLnTx/>
                  <a:uFillTx/>
                  <a:latin typeface="Avenir LT Std 45 Book" panose="020B0502020203020204" pitchFamily="34" charset="0"/>
                </a:rPr>
                <a:t>Pass-Through</a:t>
              </a:r>
              <a:endParaRPr kumimoji="0" lang="en-US" sz="90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57" name="Rectangle 1436"/>
            <p:cNvSpPr>
              <a:spLocks noChangeArrowheads="1"/>
            </p:cNvSpPr>
            <p:nvPr/>
          </p:nvSpPr>
          <p:spPr bwMode="auto">
            <a:xfrm>
              <a:off x="3581400" y="2139094"/>
              <a:ext cx="4953000"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F17C3F"/>
                  </a:solidFill>
                  <a:latin typeface="Avenir LT Std 45 Book" panose="020B0502020203020204" pitchFamily="34" charset="0"/>
                </a:rPr>
                <a:t>$1,000,000 from Community Library to pay their construction debt (we are a “middle man” for them)</a:t>
              </a:r>
            </a:p>
          </p:txBody>
        </p:sp>
      </p:grpSp>
      <p:grpSp>
        <p:nvGrpSpPr>
          <p:cNvPr id="70" name="Group 69"/>
          <p:cNvGrpSpPr/>
          <p:nvPr/>
        </p:nvGrpSpPr>
        <p:grpSpPr>
          <a:xfrm>
            <a:off x="1066800" y="2981002"/>
            <a:ext cx="7924800" cy="530915"/>
            <a:chOff x="1066800" y="2981002"/>
            <a:chExt cx="7924800" cy="530915"/>
          </a:xfrm>
        </p:grpSpPr>
        <p:cxnSp>
          <p:nvCxnSpPr>
            <p:cNvPr id="58" name="Straight Connector 57"/>
            <p:cNvCxnSpPr/>
            <p:nvPr/>
          </p:nvCxnSpPr>
          <p:spPr>
            <a:xfrm flipV="1">
              <a:off x="3351205" y="3239149"/>
              <a:ext cx="465509" cy="535"/>
            </a:xfrm>
            <a:prstGeom prst="line">
              <a:avLst/>
            </a:prstGeom>
            <a:noFill/>
            <a:ln w="28575" cap="flat" cmpd="sng" algn="ctr">
              <a:solidFill>
                <a:srgbClr val="324D5E"/>
              </a:solidFill>
              <a:prstDash val="sysDot"/>
              <a:miter lim="800000"/>
              <a:tailEnd type="oval"/>
            </a:ln>
            <a:effectLst/>
          </p:spPr>
        </p:cxnSp>
        <p:sp>
          <p:nvSpPr>
            <p:cNvPr id="38" name="Content Placeholder 2"/>
            <p:cNvSpPr txBox="1">
              <a:spLocks/>
            </p:cNvSpPr>
            <p:nvPr/>
          </p:nvSpPr>
          <p:spPr>
            <a:xfrm>
              <a:off x="1066800" y="3091130"/>
              <a:ext cx="2286000"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b="1" i="0" u="none" strike="noStrike" kern="1200" cap="none" spc="0" normalizeH="0" baseline="0" noProof="0" dirty="0">
                  <a:ln>
                    <a:noFill/>
                  </a:ln>
                  <a:solidFill>
                    <a:prstClr val="white"/>
                  </a:solidFill>
                  <a:effectLst/>
                  <a:uLnTx/>
                  <a:uFillTx/>
                  <a:latin typeface="Avenir LT Std 45 Book" panose="020B0502020203020204" pitchFamily="34" charset="0"/>
                </a:rPr>
                <a:t>Tuitions &amp; Health Services</a:t>
              </a:r>
              <a:endParaRPr kumimoji="0" lang="en-US"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59" name="Rectangle 1436"/>
            <p:cNvSpPr>
              <a:spLocks noChangeArrowheads="1"/>
            </p:cNvSpPr>
            <p:nvPr/>
          </p:nvSpPr>
          <p:spPr bwMode="auto">
            <a:xfrm>
              <a:off x="3886200" y="2981002"/>
              <a:ext cx="5105400"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324D5E"/>
                  </a:solidFill>
                  <a:latin typeface="Avenir LT Std 45 Book" panose="020B0502020203020204" pitchFamily="34" charset="0"/>
                </a:rPr>
                <a:t>$1,085,000 from tuitions (foster &amp; private placements within our District) as well as health services fees</a:t>
              </a:r>
            </a:p>
          </p:txBody>
        </p:sp>
      </p:grpSp>
      <p:grpSp>
        <p:nvGrpSpPr>
          <p:cNvPr id="71" name="Group 70"/>
          <p:cNvGrpSpPr/>
          <p:nvPr/>
        </p:nvGrpSpPr>
        <p:grpSpPr>
          <a:xfrm>
            <a:off x="834887" y="3779415"/>
            <a:ext cx="8156713" cy="530915"/>
            <a:chOff x="834887" y="3779415"/>
            <a:chExt cx="8156713" cy="530915"/>
          </a:xfrm>
        </p:grpSpPr>
        <p:cxnSp>
          <p:nvCxnSpPr>
            <p:cNvPr id="60" name="Straight Connector 59"/>
            <p:cNvCxnSpPr/>
            <p:nvPr/>
          </p:nvCxnSpPr>
          <p:spPr>
            <a:xfrm flipV="1">
              <a:off x="3598985" y="4041928"/>
              <a:ext cx="465509" cy="535"/>
            </a:xfrm>
            <a:prstGeom prst="line">
              <a:avLst/>
            </a:prstGeom>
            <a:noFill/>
            <a:ln w="28575" cap="flat" cmpd="sng" algn="ctr">
              <a:solidFill>
                <a:srgbClr val="0095CD"/>
              </a:solidFill>
              <a:prstDash val="sysDot"/>
              <a:miter lim="800000"/>
              <a:tailEnd type="oval"/>
            </a:ln>
            <a:effectLst/>
          </p:spPr>
        </p:cxnSp>
        <p:sp>
          <p:nvSpPr>
            <p:cNvPr id="34" name="Content Placeholder 2"/>
            <p:cNvSpPr txBox="1">
              <a:spLocks/>
            </p:cNvSpPr>
            <p:nvPr/>
          </p:nvSpPr>
          <p:spPr>
            <a:xfrm>
              <a:off x="834887" y="3898264"/>
              <a:ext cx="2822713"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Avenir LT Std 45 Book" panose="020B0502020203020204" pitchFamily="34" charset="0"/>
                </a:rPr>
                <a:t>Interest</a:t>
              </a:r>
              <a:endParaRPr kumimoji="0" lang="en-US" sz="105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61" name="Rectangle 1436"/>
            <p:cNvSpPr>
              <a:spLocks noChangeArrowheads="1"/>
            </p:cNvSpPr>
            <p:nvPr/>
          </p:nvSpPr>
          <p:spPr bwMode="auto">
            <a:xfrm>
              <a:off x="4191000" y="3779415"/>
              <a:ext cx="4800600"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0095CD"/>
                  </a:solidFill>
                  <a:latin typeface="Avenir LT Std 45 Book" panose="020B0502020203020204" pitchFamily="34" charset="0"/>
                </a:rPr>
                <a:t>$2,100,000 in interest earnings from </a:t>
              </a:r>
              <a:br>
                <a:rPr lang="en-US" sz="1500" b="1" dirty="0">
                  <a:solidFill>
                    <a:srgbClr val="0095CD"/>
                  </a:solidFill>
                  <a:latin typeface="Avenir LT Std 45 Book" panose="020B0502020203020204" pitchFamily="34" charset="0"/>
                </a:rPr>
              </a:br>
              <a:r>
                <a:rPr lang="en-US" sz="1500" b="1" dirty="0">
                  <a:solidFill>
                    <a:srgbClr val="0095CD"/>
                  </a:solidFill>
                  <a:latin typeface="Avenir LT Std 45 Book" panose="020B0502020203020204" pitchFamily="34" charset="0"/>
                </a:rPr>
                <a:t>savings accounts</a:t>
              </a:r>
            </a:p>
          </p:txBody>
        </p:sp>
      </p:grpSp>
      <p:grpSp>
        <p:nvGrpSpPr>
          <p:cNvPr id="72" name="Group 71"/>
          <p:cNvGrpSpPr/>
          <p:nvPr/>
        </p:nvGrpSpPr>
        <p:grpSpPr>
          <a:xfrm>
            <a:off x="533401" y="4635827"/>
            <a:ext cx="8547754" cy="530915"/>
            <a:chOff x="533401" y="4635827"/>
            <a:chExt cx="8547754" cy="530915"/>
          </a:xfrm>
        </p:grpSpPr>
        <p:sp>
          <p:nvSpPr>
            <p:cNvPr id="32" name="Content Placeholder 2"/>
            <p:cNvSpPr txBox="1">
              <a:spLocks/>
            </p:cNvSpPr>
            <p:nvPr/>
          </p:nvSpPr>
          <p:spPr>
            <a:xfrm>
              <a:off x="533401" y="4729755"/>
              <a:ext cx="3429000"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Avenir LT Std 45 Book" panose="020B0502020203020204" pitchFamily="34" charset="0"/>
                </a:rPr>
                <a:t>Use of</a:t>
              </a:r>
              <a:r>
                <a:rPr kumimoji="0" lang="en-US" sz="1800" b="1" i="0" u="none" strike="noStrike" kern="1200" cap="none" spc="0" normalizeH="0" noProof="0" dirty="0">
                  <a:ln>
                    <a:noFill/>
                  </a:ln>
                  <a:solidFill>
                    <a:prstClr val="white"/>
                  </a:solidFill>
                  <a:effectLst/>
                  <a:uLnTx/>
                  <a:uFillTx/>
                  <a:latin typeface="Avenir LT Std 45 Book" panose="020B0502020203020204" pitchFamily="34" charset="0"/>
                </a:rPr>
                <a:t> Facilities</a:t>
              </a:r>
              <a:endParaRPr kumimoji="0" lang="en-US" sz="105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cxnSp>
          <p:nvCxnSpPr>
            <p:cNvPr id="62" name="Straight Connector 61"/>
            <p:cNvCxnSpPr/>
            <p:nvPr/>
          </p:nvCxnSpPr>
          <p:spPr>
            <a:xfrm flipV="1">
              <a:off x="3956539" y="4879118"/>
              <a:ext cx="465509" cy="535"/>
            </a:xfrm>
            <a:prstGeom prst="line">
              <a:avLst/>
            </a:prstGeom>
            <a:noFill/>
            <a:ln w="28575" cap="flat" cmpd="sng" algn="ctr">
              <a:solidFill>
                <a:srgbClr val="7BB21B"/>
              </a:solidFill>
              <a:prstDash val="sysDot"/>
              <a:miter lim="800000"/>
              <a:tailEnd type="oval"/>
            </a:ln>
            <a:effectLst/>
          </p:spPr>
        </p:cxnSp>
        <p:sp>
          <p:nvSpPr>
            <p:cNvPr id="63" name="Rectangle 1436"/>
            <p:cNvSpPr>
              <a:spLocks noChangeArrowheads="1"/>
            </p:cNvSpPr>
            <p:nvPr/>
          </p:nvSpPr>
          <p:spPr bwMode="auto">
            <a:xfrm>
              <a:off x="4504889" y="4635827"/>
              <a:ext cx="4576266"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7BB21B"/>
                  </a:solidFill>
                  <a:latin typeface="Avenir LT Std 45 Book" panose="020B0502020203020204" pitchFamily="34" charset="0"/>
                  <a:cs typeface="+mn-cs"/>
                </a:rPr>
                <a:t>$</a:t>
              </a:r>
              <a:r>
                <a:rPr lang="en-US" sz="1500" b="1" dirty="0">
                  <a:solidFill>
                    <a:srgbClr val="7BB21B"/>
                  </a:solidFill>
                  <a:latin typeface="Avenir LT Std 45 Book" panose="020B0502020203020204" pitchFamily="34" charset="0"/>
                </a:rPr>
                <a:t>1,650,000 from outside groups utilizing District facilities via short and long-term arrangements</a:t>
              </a:r>
            </a:p>
          </p:txBody>
        </p:sp>
      </p:grpSp>
      <p:cxnSp>
        <p:nvCxnSpPr>
          <p:cNvPr id="65" name="Straight Connector 64"/>
          <p:cNvCxnSpPr/>
          <p:nvPr/>
        </p:nvCxnSpPr>
        <p:spPr>
          <a:xfrm>
            <a:off x="304800" y="5428884"/>
            <a:ext cx="3886201" cy="20443"/>
          </a:xfrm>
          <a:prstGeom prst="line">
            <a:avLst/>
          </a:prstGeom>
          <a:noFill/>
          <a:ln w="28575" cap="flat" cmpd="sng" algn="ctr">
            <a:solidFill>
              <a:schemeClr val="tx1"/>
            </a:solidFill>
            <a:prstDash val="sysDot"/>
            <a:miter lim="800000"/>
            <a:headEnd type="oval" w="med" len="med"/>
            <a:tailEnd type="oval" w="med" len="med"/>
          </a:ln>
          <a:effectLst/>
        </p:spPr>
      </p:cxnSp>
      <p:sp>
        <p:nvSpPr>
          <p:cNvPr id="64" name="Rectangle 1436"/>
          <p:cNvSpPr>
            <a:spLocks noChangeArrowheads="1"/>
          </p:cNvSpPr>
          <p:nvPr/>
        </p:nvSpPr>
        <p:spPr bwMode="auto">
          <a:xfrm>
            <a:off x="1066800" y="5291682"/>
            <a:ext cx="2192415" cy="315471"/>
          </a:xfrm>
          <a:prstGeom prst="rect">
            <a:avLst/>
          </a:prstGeom>
          <a:solidFill>
            <a:schemeClr val="bg1"/>
          </a:solidFill>
          <a:extLst/>
        </p:spPr>
        <p:txBody>
          <a:bodyPr vert="horz" wrap="square" lIns="68580" tIns="34290" rIns="68580" bIns="34290" rtlCol="0">
            <a:spAutoFit/>
          </a:bodyPr>
          <a:lstStyle/>
          <a:p>
            <a:pPr algn="ctr" fontAlgn="auto">
              <a:spcBef>
                <a:spcPts val="0"/>
              </a:spcBef>
              <a:spcAft>
                <a:spcPts val="0"/>
              </a:spcAft>
              <a:buFont typeface="Arial" pitchFamily="34" charset="0"/>
              <a:buNone/>
            </a:pPr>
            <a:r>
              <a:rPr lang="en-US" sz="1600" b="1" dirty="0">
                <a:solidFill>
                  <a:schemeClr val="tx1"/>
                </a:solidFill>
                <a:latin typeface="Avenir LT Std 45 Book" panose="020B0502020203020204" pitchFamily="34" charset="0"/>
                <a:cs typeface="+mn-cs"/>
              </a:rPr>
              <a:t>Total of $7.2 million</a:t>
            </a:r>
          </a:p>
        </p:txBody>
      </p:sp>
    </p:spTree>
    <p:extLst>
      <p:ext uri="{BB962C8B-B14F-4D97-AF65-F5344CB8AC3E}">
        <p14:creationId xmlns:p14="http://schemas.microsoft.com/office/powerpoint/2010/main" val="159633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1+#ppt_w/2"/>
                                          </p:val>
                                        </p:tav>
                                        <p:tav tm="100000">
                                          <p:val>
                                            <p:strVal val="#ppt_x"/>
                                          </p:val>
                                        </p:tav>
                                      </p:tavLst>
                                    </p:anim>
                                    <p:anim calcmode="lin" valueType="num">
                                      <p:cBhvr additive="base">
                                        <p:cTn id="8" dur="500" fill="hold"/>
                                        <p:tgtEl>
                                          <p:spTgt spid="6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69"/>
                                        </p:tgtEl>
                                        <p:attrNameLst>
                                          <p:attrName>style.visibility</p:attrName>
                                        </p:attrNameLst>
                                      </p:cBhvr>
                                      <p:to>
                                        <p:strVal val="visible"/>
                                      </p:to>
                                    </p:set>
                                    <p:anim calcmode="lin" valueType="num">
                                      <p:cBhvr additive="base">
                                        <p:cTn id="13" dur="500" fill="hold"/>
                                        <p:tgtEl>
                                          <p:spTgt spid="69"/>
                                        </p:tgtEl>
                                        <p:attrNameLst>
                                          <p:attrName>ppt_x</p:attrName>
                                        </p:attrNameLst>
                                      </p:cBhvr>
                                      <p:tavLst>
                                        <p:tav tm="0">
                                          <p:val>
                                            <p:strVal val="1+#ppt_w/2"/>
                                          </p:val>
                                        </p:tav>
                                        <p:tav tm="100000">
                                          <p:val>
                                            <p:strVal val="#ppt_x"/>
                                          </p:val>
                                        </p:tav>
                                      </p:tavLst>
                                    </p:anim>
                                    <p:anim calcmode="lin" valueType="num">
                                      <p:cBhvr additive="base">
                                        <p:cTn id="14" dur="50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500" fill="hold"/>
                                        <p:tgtEl>
                                          <p:spTgt spid="70"/>
                                        </p:tgtEl>
                                        <p:attrNameLst>
                                          <p:attrName>ppt_x</p:attrName>
                                        </p:attrNameLst>
                                      </p:cBhvr>
                                      <p:tavLst>
                                        <p:tav tm="0">
                                          <p:val>
                                            <p:strVal val="1+#ppt_w/2"/>
                                          </p:val>
                                        </p:tav>
                                        <p:tav tm="100000">
                                          <p:val>
                                            <p:strVal val="#ppt_x"/>
                                          </p:val>
                                        </p:tav>
                                      </p:tavLst>
                                    </p:anim>
                                    <p:anim calcmode="lin" valueType="num">
                                      <p:cBhvr additive="base">
                                        <p:cTn id="20" dur="500" fill="hold"/>
                                        <p:tgtEl>
                                          <p:spTgt spid="7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cBhvr additive="base">
                                        <p:cTn id="25" dur="500" fill="hold"/>
                                        <p:tgtEl>
                                          <p:spTgt spid="71"/>
                                        </p:tgtEl>
                                        <p:attrNameLst>
                                          <p:attrName>ppt_x</p:attrName>
                                        </p:attrNameLst>
                                      </p:cBhvr>
                                      <p:tavLst>
                                        <p:tav tm="0">
                                          <p:val>
                                            <p:strVal val="1+#ppt_w/2"/>
                                          </p:val>
                                        </p:tav>
                                        <p:tav tm="100000">
                                          <p:val>
                                            <p:strVal val="#ppt_x"/>
                                          </p:val>
                                        </p:tav>
                                      </p:tavLst>
                                    </p:anim>
                                    <p:anim calcmode="lin" valueType="num">
                                      <p:cBhvr additive="base">
                                        <p:cTn id="26" dur="50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72"/>
                                        </p:tgtEl>
                                        <p:attrNameLst>
                                          <p:attrName>style.visibility</p:attrName>
                                        </p:attrNameLst>
                                      </p:cBhvr>
                                      <p:to>
                                        <p:strVal val="visible"/>
                                      </p:to>
                                    </p:set>
                                    <p:anim calcmode="lin" valueType="num">
                                      <p:cBhvr additive="base">
                                        <p:cTn id="31" dur="500" fill="hold"/>
                                        <p:tgtEl>
                                          <p:spTgt spid="72"/>
                                        </p:tgtEl>
                                        <p:attrNameLst>
                                          <p:attrName>ppt_x</p:attrName>
                                        </p:attrNameLst>
                                      </p:cBhvr>
                                      <p:tavLst>
                                        <p:tav tm="0">
                                          <p:val>
                                            <p:strVal val="1+#ppt_w/2"/>
                                          </p:val>
                                        </p:tav>
                                        <p:tav tm="100000">
                                          <p:val>
                                            <p:strVal val="#ppt_x"/>
                                          </p:val>
                                        </p:tav>
                                      </p:tavLst>
                                    </p:anim>
                                    <p:anim calcmode="lin" valueType="num">
                                      <p:cBhvr additive="base">
                                        <p:cTn id="32" dur="5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6C94166-7842-424B-B6CA-E82C5D6B2B57}"/>
              </a:ext>
            </a:extLst>
          </p:cNvPr>
          <p:cNvSpPr>
            <a:spLocks noGrp="1"/>
          </p:cNvSpPr>
          <p:nvPr>
            <p:ph type="title"/>
          </p:nvPr>
        </p:nvSpPr>
        <p:spPr/>
        <p:txBody>
          <a:bodyPr/>
          <a:lstStyle/>
          <a:p>
            <a:r>
              <a:rPr lang="en-US" dirty="0"/>
              <a:t>Expenses</a:t>
            </a:r>
          </a:p>
        </p:txBody>
      </p:sp>
      <mc:AlternateContent xmlns:mc="http://schemas.openxmlformats.org/markup-compatibility/2006">
        <mc:Choice xmlns:psuz="http://schemas.microsoft.com/office/powerpoint/2016/summaryzoom" Requires="psuz">
          <p:graphicFrame>
            <p:nvGraphicFramePr>
              <p:cNvPr id="5" name="Summary Zoom 4">
                <a:extLst>
                  <a:ext uri="{FF2B5EF4-FFF2-40B4-BE49-F238E27FC236}">
                    <a16:creationId xmlns:a16="http://schemas.microsoft.com/office/drawing/2014/main" id="{99A4D820-EA03-4919-B82D-F1A7A8083746}"/>
                  </a:ext>
                </a:extLst>
              </p:cNvPr>
              <p:cNvGraphicFramePr>
                <a:graphicFrameLocks noChangeAspect="1"/>
              </p:cNvGraphicFramePr>
              <p:nvPr>
                <p:extLst>
                  <p:ext uri="{D42A27DB-BD31-4B8C-83A1-F6EECF244321}">
                    <p14:modId xmlns:p14="http://schemas.microsoft.com/office/powerpoint/2010/main" val="3479253888"/>
                  </p:ext>
                </p:extLst>
              </p:nvPr>
            </p:nvGraphicFramePr>
            <p:xfrm>
              <a:off x="457200" y="1219200"/>
              <a:ext cx="8229600" cy="4525963"/>
            </p:xfrm>
            <a:graphic>
              <a:graphicData uri="http://schemas.microsoft.com/office/powerpoint/2016/summaryzoom">
                <psuz:summaryZm>
                  <psuz:summaryZmObj sectionId="{CB412850-AC2F-463D-BEE9-8422B6A14F14}" scaleFactorX="99888">
                    <psuz:zmPr id="{6AFA0754-57C5-4867-9B13-DE993FF1EDBF}" imageType="cover" transitionDur="1000">
                      <p166:blipFill xmlns:p166="http://schemas.microsoft.com/office/powerpoint/2016/6/main">
                        <a:blip r:embed="rId2" cstate="print">
                          <a:extLst>
                            <a:ext uri="{28A0092B-C50C-407E-A947-70E740481C1C}">
                              <a14:useLocalDpi xmlns:a14="http://schemas.microsoft.com/office/drawing/2010/main" val="0"/>
                            </a:ext>
                          </a:extLst>
                        </a:blip>
                        <a:stretch>
                          <a:fillRect/>
                        </a:stretch>
                      </p166:blipFill>
                      <p166:spPr xmlns:p166="http://schemas.microsoft.com/office/powerpoint/2016/6/main">
                        <a:xfrm>
                          <a:off x="289419" y="349600"/>
                          <a:ext cx="2466114" cy="1851660"/>
                        </a:xfrm>
                        <a:prstGeom prst="rect">
                          <a:avLst/>
                        </a:prstGeom>
                        <a:ln w="3175">
                          <a:solidFill>
                            <a:schemeClr val="tx1"/>
                          </a:solidFill>
                        </a:ln>
                        <a:effectLst>
                          <a:glow rad="63500">
                            <a:schemeClr val="accent4">
                              <a:satMod val="175000"/>
                              <a:alpha val="40000"/>
                            </a:schemeClr>
                          </a:glow>
                        </a:effectLst>
                      </p166:spPr>
                    </psuz:zmPr>
                  </psuz:summaryZmObj>
                  <psuz:summaryZmObj sectionId="{1F539BBB-F3D6-493E-B357-9989299D481C}">
                    <psuz:zmPr id="{CF603232-C3B3-48DE-B47A-3F1242D98907}" transitionDur="1000">
                      <p166:blipFill xmlns:p166="http://schemas.microsoft.com/office/powerpoint/2016/6/main">
                        <a:blip r:embed="rId3"/>
                        <a:stretch>
                          <a:fillRect/>
                        </a:stretch>
                      </p166:blipFill>
                      <p166:spPr xmlns:p166="http://schemas.microsoft.com/office/powerpoint/2016/6/main">
                        <a:xfrm>
                          <a:off x="2880360" y="349600"/>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B28668D8-1DA9-4E42-A62E-D0BA9493A3A5}">
                    <psuz:zmPr id="{4AD73B74-5667-4158-B98D-1E7EF7766479}" transitionDur="1000">
                      <p166:blipFill xmlns:p166="http://schemas.microsoft.com/office/powerpoint/2016/6/main">
                        <a:blip r:embed="rId4"/>
                        <a:stretch>
                          <a:fillRect/>
                        </a:stretch>
                      </p166:blipFill>
                      <p166:spPr xmlns:p166="http://schemas.microsoft.com/office/powerpoint/2016/6/main">
                        <a:xfrm>
                          <a:off x="5472684" y="349600"/>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0C13A728-C5E5-4160-80D8-4C5358406008}">
                    <psuz:zmPr id="{A25D215B-9D7D-4DE2-AD37-8EFD05CAAA01}" transitionDur="1000">
                      <p166:blipFill xmlns:p166="http://schemas.microsoft.com/office/powerpoint/2016/6/main">
                        <a:blip r:embed="rId5"/>
                        <a:stretch>
                          <a:fillRect/>
                        </a:stretch>
                      </p166:blipFill>
                      <p166:spPr xmlns:p166="http://schemas.microsoft.com/office/powerpoint/2016/6/main">
                        <a:xfrm>
                          <a:off x="288036" y="2324704"/>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4C201D9F-3333-4394-8B0D-910539C85E49}">
                    <psuz:zmPr id="{D6ECDF76-4594-4C71-8AE0-E02F79757617}" transitionDur="1000">
                      <p166:blipFill xmlns:p166="http://schemas.microsoft.com/office/powerpoint/2016/6/main">
                        <a:blip r:embed="rId6"/>
                        <a:stretch>
                          <a:fillRect/>
                        </a:stretch>
                      </p166:blipFill>
                      <p166:spPr xmlns:p166="http://schemas.microsoft.com/office/powerpoint/2016/6/main">
                        <a:xfrm>
                          <a:off x="2880360" y="2324704"/>
                          <a:ext cx="2468880" cy="1851660"/>
                        </a:xfrm>
                        <a:prstGeom prst="rect">
                          <a:avLst/>
                        </a:prstGeom>
                        <a:ln w="3175">
                          <a:solidFill>
                            <a:schemeClr val="tx1"/>
                          </a:solidFill>
                        </a:ln>
                        <a:effectLst>
                          <a:glow rad="63500">
                            <a:schemeClr val="accent4">
                              <a:satMod val="175000"/>
                              <a:alpha val="40000"/>
                            </a:schemeClr>
                          </a:glow>
                        </a:effectLst>
                      </p166:spPr>
                    </psuz:zmPr>
                  </psuz:summaryZmObj>
                  <psuz:summaryZmObj sectionId="{841B52EA-8B6E-42E5-971D-80F05EC5BCA4}" scaleFactorX="99664">
                    <psuz:zmPr id="{CA81E468-E2C2-4C5F-9087-AE90F935C719}" imageType="cover" transitionDur="1000">
                      <p166:blipFill xmlns:p166="http://schemas.microsoft.com/office/powerpoint/2016/6/main">
                        <a:blip r:embed="rId7" cstate="print">
                          <a:extLst>
                            <a:ext uri="{28A0092B-C50C-407E-A947-70E740481C1C}">
                              <a14:useLocalDpi xmlns:a14="http://schemas.microsoft.com/office/drawing/2010/main" val="0"/>
                            </a:ext>
                          </a:extLst>
                        </a:blip>
                        <a:stretch>
                          <a:fillRect/>
                        </a:stretch>
                      </p166:blipFill>
                      <p166:spPr xmlns:p166="http://schemas.microsoft.com/office/powerpoint/2016/6/main">
                        <a:xfrm>
                          <a:off x="5476832" y="2324704"/>
                          <a:ext cx="2460584" cy="1851660"/>
                        </a:xfrm>
                        <a:prstGeom prst="rect">
                          <a:avLst/>
                        </a:prstGeom>
                        <a:ln w="3175">
                          <a:solidFill>
                            <a:schemeClr val="tx1"/>
                          </a:solidFill>
                        </a:ln>
                        <a:effectLst>
                          <a:glow rad="63500">
                            <a:schemeClr val="accent4">
                              <a:satMod val="175000"/>
                              <a:alpha val="40000"/>
                            </a:schemeClr>
                          </a:glow>
                        </a:effectLst>
                      </p166:spPr>
                    </psuz:zmPr>
                  </psuz:summaryZmObj>
                  <psuz:gridLayout/>
                </psuz:summaryZm>
              </a:graphicData>
            </a:graphic>
          </p:graphicFrame>
        </mc:Choice>
        <mc:Fallback>
          <p:grpSp>
            <p:nvGrpSpPr>
              <p:cNvPr id="5" name="Summary Zoom 4">
                <a:extLst>
                  <a:ext uri="{FF2B5EF4-FFF2-40B4-BE49-F238E27FC236}">
                    <a16:creationId xmlns:a16="http://schemas.microsoft.com/office/drawing/2014/main" id="{99A4D820-EA03-4919-B82D-F1A7A8083746}"/>
                  </a:ext>
                </a:extLst>
              </p:cNvPr>
              <p:cNvGrpSpPr>
                <a:grpSpLocks noGrp="1" noUngrp="1" noRot="1" noChangeAspect="1" noMove="1" noResize="1"/>
              </p:cNvGrpSpPr>
              <p:nvPr/>
            </p:nvGrpSpPr>
            <p:grpSpPr>
              <a:xfrm>
                <a:off x="457200" y="1219200"/>
                <a:ext cx="8229600" cy="4525963"/>
                <a:chOff x="457200" y="1219200"/>
                <a:chExt cx="8229600" cy="4525963"/>
              </a:xfrm>
            </p:grpSpPr>
            <p:pic>
              <p:nvPicPr>
                <p:cNvPr id="2" name="Picture 2">
                  <a:hlinkClick r:id="rId8" action="ppaction://hlinksldjump"/>
                </p:cNvPr>
                <p:cNvPicPr>
                  <a:picLocks noSelect="1" noRot="1" noChangeAspect="1" noMove="1" noResize="1" noEditPoints="1" noAdjustHandles="1" noChangeArrowheads="1" noChangeShapeType="1"/>
                </p:cNvPicPr>
                <p:nvPr/>
              </p:nvPicPr>
              <p:blipFill>
                <a:blip r:embed="rId2" cstate="print">
                  <a:extLst>
                    <a:ext uri="{28A0092B-C50C-407E-A947-70E740481C1C}">
                      <a14:useLocalDpi xmlns:a14="http://schemas.microsoft.com/office/drawing/2010/main" val="0"/>
                    </a:ext>
                  </a:extLst>
                </a:blip>
                <a:stretch>
                  <a:fillRect/>
                </a:stretch>
              </p:blipFill>
              <p:spPr>
                <a:xfrm>
                  <a:off x="746619" y="1568800"/>
                  <a:ext cx="2466114" cy="1851660"/>
                </a:xfrm>
                <a:prstGeom prst="rect">
                  <a:avLst/>
                </a:prstGeom>
                <a:ln w="3175">
                  <a:solidFill>
                    <a:schemeClr val="tx1"/>
                  </a:solidFill>
                </a:ln>
                <a:effectLst>
                  <a:glow rad="63500">
                    <a:schemeClr val="accent4">
                      <a:satMod val="175000"/>
                      <a:alpha val="40000"/>
                    </a:schemeClr>
                  </a:glow>
                </a:effectLst>
              </p:spPr>
            </p:pic>
            <p:pic>
              <p:nvPicPr>
                <p:cNvPr id="3" name="Picture 3">
                  <a:hlinkClick r:id="rId9" action="ppaction://hlinksldjump"/>
                </p:cNvPr>
                <p:cNvPicPr>
                  <a:picLocks noSelect="1" noRot="1" noChangeAspect="1" noMove="1" noResize="1" noEditPoints="1" noAdjustHandles="1" noChangeArrowheads="1" noChangeShapeType="1"/>
                </p:cNvPicPr>
                <p:nvPr/>
              </p:nvPicPr>
              <p:blipFill>
                <a:blip r:embed="rId3"/>
                <a:stretch>
                  <a:fillRect/>
                </a:stretch>
              </p:blipFill>
              <p:spPr>
                <a:xfrm>
                  <a:off x="3337560" y="1568800"/>
                  <a:ext cx="2468880" cy="1851660"/>
                </a:xfrm>
                <a:prstGeom prst="rect">
                  <a:avLst/>
                </a:prstGeom>
                <a:ln w="3175">
                  <a:solidFill>
                    <a:schemeClr val="tx1"/>
                  </a:solidFill>
                </a:ln>
                <a:effectLst>
                  <a:glow rad="63500">
                    <a:schemeClr val="accent4">
                      <a:satMod val="175000"/>
                      <a:alpha val="40000"/>
                    </a:schemeClr>
                  </a:glow>
                </a:effectLst>
              </p:spPr>
            </p:pic>
            <p:pic>
              <p:nvPicPr>
                <p:cNvPr id="4" name="Picture 4">
                  <a:hlinkClick r:id="rId10" action="ppaction://hlinksldjump"/>
                </p:cNvPr>
                <p:cNvPicPr>
                  <a:picLocks noSelect="1" noRot="1" noChangeAspect="1" noMove="1" noResize="1" noEditPoints="1" noAdjustHandles="1" noChangeArrowheads="1" noChangeShapeType="1"/>
                </p:cNvPicPr>
                <p:nvPr/>
              </p:nvPicPr>
              <p:blipFill>
                <a:blip r:embed="rId4"/>
                <a:stretch>
                  <a:fillRect/>
                </a:stretch>
              </p:blipFill>
              <p:spPr>
                <a:xfrm>
                  <a:off x="5929884" y="1568800"/>
                  <a:ext cx="2468880" cy="1851660"/>
                </a:xfrm>
                <a:prstGeom prst="rect">
                  <a:avLst/>
                </a:prstGeom>
                <a:ln w="3175">
                  <a:solidFill>
                    <a:schemeClr val="tx1"/>
                  </a:solidFill>
                </a:ln>
                <a:effectLst>
                  <a:glow rad="63500">
                    <a:schemeClr val="accent4">
                      <a:satMod val="175000"/>
                      <a:alpha val="40000"/>
                    </a:schemeClr>
                  </a:glow>
                </a:effectLst>
              </p:spPr>
            </p:pic>
            <p:pic>
              <p:nvPicPr>
                <p:cNvPr id="7" name="Picture 7">
                  <a:hlinkClick r:id="rId11" action="ppaction://hlinksldjump"/>
                </p:cNvPr>
                <p:cNvPicPr>
                  <a:picLocks noSelect="1" noRot="1" noChangeAspect="1" noMove="1" noResize="1" noEditPoints="1" noAdjustHandles="1" noChangeArrowheads="1" noChangeShapeType="1"/>
                </p:cNvPicPr>
                <p:nvPr/>
              </p:nvPicPr>
              <p:blipFill>
                <a:blip r:embed="rId5"/>
                <a:stretch>
                  <a:fillRect/>
                </a:stretch>
              </p:blipFill>
              <p:spPr>
                <a:xfrm>
                  <a:off x="745236" y="3543904"/>
                  <a:ext cx="2468880" cy="1851660"/>
                </a:xfrm>
                <a:prstGeom prst="rect">
                  <a:avLst/>
                </a:prstGeom>
                <a:ln w="3175">
                  <a:solidFill>
                    <a:schemeClr val="tx1"/>
                  </a:solidFill>
                </a:ln>
                <a:effectLst>
                  <a:glow rad="63500">
                    <a:schemeClr val="accent4">
                      <a:satMod val="175000"/>
                      <a:alpha val="40000"/>
                    </a:schemeClr>
                  </a:glow>
                </a:effectLst>
              </p:spPr>
            </p:pic>
            <p:pic>
              <p:nvPicPr>
                <p:cNvPr id="8" name="Picture 8">
                  <a:hlinkClick r:id="rId12" action="ppaction://hlinksldjump"/>
                </p:cNvPr>
                <p:cNvPicPr>
                  <a:picLocks noSelect="1" noRot="1" noChangeAspect="1" noMove="1" noResize="1" noEditPoints="1" noAdjustHandles="1" noChangeArrowheads="1" noChangeShapeType="1"/>
                </p:cNvPicPr>
                <p:nvPr/>
              </p:nvPicPr>
              <p:blipFill>
                <a:blip r:embed="rId6"/>
                <a:stretch>
                  <a:fillRect/>
                </a:stretch>
              </p:blipFill>
              <p:spPr>
                <a:xfrm>
                  <a:off x="3337560" y="3543904"/>
                  <a:ext cx="2468880" cy="1851660"/>
                </a:xfrm>
                <a:prstGeom prst="rect">
                  <a:avLst/>
                </a:prstGeom>
                <a:ln w="3175">
                  <a:solidFill>
                    <a:schemeClr val="tx1"/>
                  </a:solidFill>
                </a:ln>
                <a:effectLst>
                  <a:glow rad="63500">
                    <a:schemeClr val="accent4">
                      <a:satMod val="175000"/>
                      <a:alpha val="40000"/>
                    </a:schemeClr>
                  </a:glow>
                </a:effectLst>
              </p:spPr>
            </p:pic>
            <p:pic>
              <p:nvPicPr>
                <p:cNvPr id="9" name="Picture 9">
                  <a:hlinkClick r:id="rId13" action="ppaction://hlinksldjump"/>
                </p:cNvPr>
                <p:cNvPicPr>
                  <a:picLocks noSelect="1" noRot="1" noChangeAspect="1" noMove="1" noResize="1" noEditPoints="1" noAdjustHandles="1" noChangeArrowheads="1" noChangeShapeType="1"/>
                </p:cNvPicPr>
                <p:nvPr/>
              </p:nvPicPr>
              <p:blipFill>
                <a:blip r:embed="rId7" cstate="print">
                  <a:extLst>
                    <a:ext uri="{28A0092B-C50C-407E-A947-70E740481C1C}">
                      <a14:useLocalDpi xmlns:a14="http://schemas.microsoft.com/office/drawing/2010/main" val="0"/>
                    </a:ext>
                  </a:extLst>
                </a:blip>
                <a:stretch>
                  <a:fillRect/>
                </a:stretch>
              </p:blipFill>
              <p:spPr>
                <a:xfrm>
                  <a:off x="5934032" y="3543904"/>
                  <a:ext cx="2460584" cy="1851660"/>
                </a:xfrm>
                <a:prstGeom prst="rect">
                  <a:avLst/>
                </a:prstGeom>
                <a:ln w="3175">
                  <a:solidFill>
                    <a:schemeClr val="tx1"/>
                  </a:solidFill>
                </a:ln>
                <a:effectLst>
                  <a:glow rad="63500">
                    <a:schemeClr val="accent4">
                      <a:satMod val="175000"/>
                      <a:alpha val="40000"/>
                    </a:schemeClr>
                  </a:glow>
                </a:effectLst>
              </p:spPr>
            </p:pic>
          </p:grpSp>
        </mc:Fallback>
      </mc:AlternateContent>
    </p:spTree>
    <p:extLst>
      <p:ext uri="{BB962C8B-B14F-4D97-AF65-F5344CB8AC3E}">
        <p14:creationId xmlns:p14="http://schemas.microsoft.com/office/powerpoint/2010/main" val="31551951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2025-26 Budget is Ready!</a:t>
            </a:r>
          </a:p>
        </p:txBody>
      </p:sp>
      <p:grpSp>
        <p:nvGrpSpPr>
          <p:cNvPr id="44" name="Group 43">
            <a:extLst>
              <a:ext uri="{FF2B5EF4-FFF2-40B4-BE49-F238E27FC236}">
                <a16:creationId xmlns:a16="http://schemas.microsoft.com/office/drawing/2014/main" id="{84007CAF-798C-433E-9A1A-A0279B4F3E0D}"/>
              </a:ext>
            </a:extLst>
          </p:cNvPr>
          <p:cNvGrpSpPr/>
          <p:nvPr/>
        </p:nvGrpSpPr>
        <p:grpSpPr>
          <a:xfrm>
            <a:off x="3661867" y="1447800"/>
            <a:ext cx="4262933" cy="4262933"/>
            <a:chOff x="2786948" y="1036649"/>
            <a:chExt cx="3570104" cy="3570104"/>
          </a:xfrm>
        </p:grpSpPr>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237475" y="1791551"/>
              <a:ext cx="1119577" cy="1572519"/>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833403" y="2853058"/>
              <a:ext cx="1314690" cy="1528385"/>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68395" y="1041295"/>
              <a:ext cx="1291462" cy="1284495"/>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776450" y="3528986"/>
              <a:ext cx="1474962" cy="1077767"/>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891381" y="3092305"/>
              <a:ext cx="1395988" cy="133327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50" name="Freeform 1417">
              <a:extLst>
                <a:ext uri="{FF2B5EF4-FFF2-40B4-BE49-F238E27FC236}">
                  <a16:creationId xmlns:a16="http://schemas.microsoft.com/office/drawing/2014/main" id="{1555BBE9-3337-454A-AB8F-F2DF314C1A6A}"/>
                </a:ext>
              </a:extLst>
            </p:cNvPr>
            <p:cNvSpPr>
              <a:spLocks/>
            </p:cNvSpPr>
            <p:nvPr/>
          </p:nvSpPr>
          <p:spPr bwMode="auto">
            <a:xfrm>
              <a:off x="2786948" y="1719544"/>
              <a:ext cx="1168356" cy="1395988"/>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a:extLst>
                <a:ext uri="{FF2B5EF4-FFF2-40B4-BE49-F238E27FC236}">
                  <a16:creationId xmlns:a16="http://schemas.microsoft.com/office/drawing/2014/main" id="{71AFAA69-EA1B-4796-A18C-A9DEB58DA772}"/>
                </a:ext>
              </a:extLst>
            </p:cNvPr>
            <p:cNvSpPr>
              <a:spLocks/>
            </p:cNvSpPr>
            <p:nvPr/>
          </p:nvSpPr>
          <p:spPr bwMode="auto">
            <a:xfrm>
              <a:off x="3244535" y="1036649"/>
              <a:ext cx="1588777" cy="1228748"/>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grpSp>
      <p:pic>
        <p:nvPicPr>
          <p:cNvPr id="71" name="Picture 70"/>
          <p:cNvPicPr>
            <a:picLocks noChangeAspect="1"/>
          </p:cNvPicPr>
          <p:nvPr/>
        </p:nvPicPr>
        <p:blipFill>
          <a:blip r:embed="rId2"/>
          <a:stretch>
            <a:fillRect/>
          </a:stretch>
        </p:blipFill>
        <p:spPr>
          <a:xfrm>
            <a:off x="4889894" y="2692085"/>
            <a:ext cx="1843826" cy="1795887"/>
          </a:xfrm>
          <a:prstGeom prst="rect">
            <a:avLst/>
          </a:prstGeom>
        </p:spPr>
      </p:pic>
      <p:sp>
        <p:nvSpPr>
          <p:cNvPr id="78" name="TextBox 77"/>
          <p:cNvSpPr txBox="1"/>
          <p:nvPr/>
        </p:nvSpPr>
        <p:spPr>
          <a:xfrm>
            <a:off x="856954" y="1963743"/>
            <a:ext cx="2648246" cy="3170099"/>
          </a:xfrm>
          <a:prstGeom prst="rect">
            <a:avLst/>
          </a:prstGeom>
          <a:noFill/>
        </p:spPr>
        <p:txBody>
          <a:bodyPr wrap="square" rtlCol="0">
            <a:spAutoFit/>
          </a:bodyPr>
          <a:lstStyle/>
          <a:p>
            <a:pPr algn="ctr"/>
            <a:r>
              <a:rPr lang="en-US" sz="2000" dirty="0">
                <a:solidFill>
                  <a:srgbClr val="339933"/>
                </a:solidFill>
                <a:latin typeface="Avenir LT Std 45 Book" panose="020B0502020203020204" pitchFamily="34" charset="0"/>
              </a:rPr>
              <a:t>The 2025-26 budget has been developed to ensure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program integrity </a:t>
            </a:r>
          </a:p>
          <a:p>
            <a:pPr algn="ctr"/>
            <a:r>
              <a:rPr lang="en-US" sz="2000" dirty="0">
                <a:solidFill>
                  <a:srgbClr val="339933"/>
                </a:solidFill>
                <a:latin typeface="Avenir LT Std 45 Book" panose="020B0502020203020204" pitchFamily="34" charset="0"/>
              </a:rPr>
              <a:t>for all students, grades K – 12,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and to retain all that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 education 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Half Hollow Hills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is known for.</a:t>
            </a:r>
          </a:p>
        </p:txBody>
      </p:sp>
      <p:pic>
        <p:nvPicPr>
          <p:cNvPr id="21" name="Picture 20">
            <a:extLst>
              <a:ext uri="{FF2B5EF4-FFF2-40B4-BE49-F238E27FC236}">
                <a16:creationId xmlns:a16="http://schemas.microsoft.com/office/drawing/2014/main" id="{17D61626-70C5-4CCE-B61D-3C34A830F5E6}"/>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10000" r="90000"/>
                    </a14:imgEffect>
                    <a14:imgEffect>
                      <a14:saturation sat="0"/>
                    </a14:imgEffect>
                  </a14:imgLayer>
                </a14:imgProps>
              </a:ext>
            </a:extLst>
          </a:blip>
          <a:srcRect l="28552" t="23816" r="27961" b="25120"/>
          <a:stretch/>
        </p:blipFill>
        <p:spPr>
          <a:xfrm>
            <a:off x="4953000" y="1524000"/>
            <a:ext cx="990600" cy="930565"/>
          </a:xfrm>
          <a:prstGeom prst="rect">
            <a:avLst/>
          </a:prstGeom>
        </p:spPr>
      </p:pic>
      <p:pic>
        <p:nvPicPr>
          <p:cNvPr id="23" name="Graphic 22" descr="Graduation cap">
            <a:extLst>
              <a:ext uri="{FF2B5EF4-FFF2-40B4-BE49-F238E27FC236}">
                <a16:creationId xmlns:a16="http://schemas.microsoft.com/office/drawing/2014/main" id="{8BA1AE67-EBA3-4D6A-A3FB-ED470E66911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172200" y="1752600"/>
            <a:ext cx="990600" cy="990600"/>
          </a:xfrm>
          <a:prstGeom prst="rect">
            <a:avLst/>
          </a:prstGeom>
        </p:spPr>
      </p:pic>
      <p:pic>
        <p:nvPicPr>
          <p:cNvPr id="24" name="Picture 4" descr="Fine Arts">
            <a:extLst>
              <a:ext uri="{FF2B5EF4-FFF2-40B4-BE49-F238E27FC236}">
                <a16:creationId xmlns:a16="http://schemas.microsoft.com/office/drawing/2014/main" id="{909D56D9-4E1A-4E3E-8161-0AB88073F5A1}"/>
              </a:ext>
            </a:extLst>
          </p:cNvPr>
          <p:cNvPicPr>
            <a:picLocks noChangeAspect="1" noChangeArrowheads="1"/>
          </p:cNvPicPr>
          <p:nvPr/>
        </p:nvPicPr>
        <p:blipFill>
          <a:blip r:embed="rId7" cstate="print">
            <a:biLevel thresh="75000"/>
            <a:extLst>
              <a:ext uri="{BEBA8EAE-BF5A-486C-A8C5-ECC9F3942E4B}">
                <a14:imgProps xmlns:a14="http://schemas.microsoft.com/office/drawing/2010/main">
                  <a14:imgLayer r:embed="rId8">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2594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6" descr="The Evolution of an Accidental Meme | by Craig | Medium">
            <a:extLst>
              <a:ext uri="{FF2B5EF4-FFF2-40B4-BE49-F238E27FC236}">
                <a16:creationId xmlns:a16="http://schemas.microsoft.com/office/drawing/2014/main" id="{D9730BDF-3912-4427-A730-1DA7CD2EC061}"/>
              </a:ext>
            </a:extLst>
          </p:cNvPr>
          <p:cNvPicPr>
            <a:picLocks noChangeAspect="1" noChangeArrowheads="1"/>
          </p:cNvPicPr>
          <p:nvPr/>
        </p:nvPicPr>
        <p:blipFill rotWithShape="1">
          <a:blip r:embed="rId9">
            <a:biLevel thresh="75000"/>
            <a:extLst>
              <a:ext uri="{BEBA8EAE-BF5A-486C-A8C5-ECC9F3942E4B}">
                <a14:imgProps xmlns:a14="http://schemas.microsoft.com/office/drawing/2010/main">
                  <a14:imgLayer r:embed="rId10">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49572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96A3B30A-E4E1-49B1-8909-29B87BC2D4F0}"/>
              </a:ext>
            </a:extLst>
          </p:cNvPr>
          <p:cNvPicPr>
            <a:picLocks noChangeAspect="1"/>
          </p:cNvPicPr>
          <p:nvPr/>
        </p:nvPicPr>
        <p:blipFill>
          <a:blip r:embed="rId11">
            <a:biLevel thresh="75000"/>
            <a:extLst>
              <a:ext uri="{BEBA8EAE-BF5A-486C-A8C5-ECC9F3942E4B}">
                <a14:imgProps xmlns:a14="http://schemas.microsoft.com/office/drawing/2010/main">
                  <a14:imgLayer r:embed="rId12">
                    <a14:imgEffect>
                      <a14:backgroundRemoval t="3889" b="96852" l="0" r="100000">
                        <a14:foregroundMark x1="35200" y1="57037" x2="35200" y2="57037"/>
                        <a14:foregroundMark x1="22900" y1="42778" x2="22900" y2="42778"/>
                        <a14:foregroundMark x1="17700" y1="43704" x2="17700" y2="43704"/>
                        <a14:foregroundMark x1="66500" y1="59167" x2="66500" y2="59167"/>
                        <a14:foregroundMark x1="75700" y1="44537" x2="75700" y2="44537"/>
                        <a14:foregroundMark x1="82300" y1="43333" x2="82300" y2="43333"/>
                      </a14:backgroundRemoval>
                    </a14:imgEffect>
                    <a14:imgEffect>
                      <a14:saturation sat="0"/>
                    </a14:imgEffect>
                  </a14:imgLayer>
                </a14:imgProps>
              </a:ext>
            </a:extLst>
          </a:blip>
          <a:stretch>
            <a:fillRect/>
          </a:stretch>
        </p:blipFill>
        <p:spPr>
          <a:xfrm>
            <a:off x="3803086" y="3654224"/>
            <a:ext cx="1228318" cy="1326582"/>
          </a:xfrm>
          <a:prstGeom prst="rect">
            <a:avLst/>
          </a:prstGeom>
        </p:spPr>
      </p:pic>
      <p:pic>
        <p:nvPicPr>
          <p:cNvPr id="27" name="Graphic 26" descr="Trophy">
            <a:extLst>
              <a:ext uri="{FF2B5EF4-FFF2-40B4-BE49-F238E27FC236}">
                <a16:creationId xmlns:a16="http://schemas.microsoft.com/office/drawing/2014/main" id="{066F43EC-531A-40F0-882D-ECA8CE67D9B0}"/>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6934200" y="2971800"/>
            <a:ext cx="914400" cy="914400"/>
          </a:xfrm>
          <a:prstGeom prst="rect">
            <a:avLst/>
          </a:prstGeom>
        </p:spPr>
      </p:pic>
      <p:pic>
        <p:nvPicPr>
          <p:cNvPr id="20" name="Graphic 19" descr="Open hand with plant">
            <a:extLst>
              <a:ext uri="{FF2B5EF4-FFF2-40B4-BE49-F238E27FC236}">
                <a16:creationId xmlns:a16="http://schemas.microsoft.com/office/drawing/2014/main" id="{E86DB7AA-3C3B-431A-BE23-09A990B44232}"/>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3962400" y="2514600"/>
            <a:ext cx="914400" cy="914400"/>
          </a:xfrm>
          <a:prstGeom prst="rect">
            <a:avLst/>
          </a:prstGeom>
        </p:spPr>
      </p:pic>
    </p:spTree>
    <p:extLst>
      <p:ext uri="{BB962C8B-B14F-4D97-AF65-F5344CB8AC3E}">
        <p14:creationId xmlns:p14="http://schemas.microsoft.com/office/powerpoint/2010/main" val="21304342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2025-26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Tree>
    <p:extLst>
      <p:ext uri="{BB962C8B-B14F-4D97-AF65-F5344CB8AC3E}">
        <p14:creationId xmlns:p14="http://schemas.microsoft.com/office/powerpoint/2010/main" val="38944291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2025-26 Budget is Ready!</a:t>
            </a:r>
          </a:p>
        </p:txBody>
      </p:sp>
      <p:sp>
        <p:nvSpPr>
          <p:cNvPr id="50" name="Freeform 1417" hidden="1">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hidden="1">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hidden="1">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hidden="1">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hidden="1">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hidden="1">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hidden="1">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11" name="text">
            <a:extLst>
              <a:ext uri="{FF2B5EF4-FFF2-40B4-BE49-F238E27FC236}">
                <a16:creationId xmlns:a16="http://schemas.microsoft.com/office/drawing/2014/main" id="{DFE5F079-2BD5-4E4E-9142-3C85D0CDD6A0}"/>
              </a:ext>
            </a:extLst>
          </p:cNvPr>
          <p:cNvSpPr txBox="1"/>
          <p:nvPr/>
        </p:nvSpPr>
        <p:spPr>
          <a:xfrm>
            <a:off x="856954" y="1935301"/>
            <a:ext cx="2648246" cy="3170099"/>
          </a:xfrm>
          <a:prstGeom prst="rect">
            <a:avLst/>
          </a:prstGeom>
          <a:noFill/>
        </p:spPr>
        <p:txBody>
          <a:bodyPr wrap="square" rtlCol="0">
            <a:spAutoFit/>
          </a:bodyPr>
          <a:lstStyle/>
          <a:p>
            <a:pPr algn="ctr"/>
            <a:r>
              <a:rPr lang="en-US" sz="2000" dirty="0">
                <a:solidFill>
                  <a:srgbClr val="339933"/>
                </a:solidFill>
                <a:latin typeface="Avenir LT Std 45 Book" panose="020B0502020203020204" pitchFamily="34" charset="0"/>
              </a:rPr>
              <a:t>The 2025-26 budget has been developed to ensure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program integrity </a:t>
            </a:r>
          </a:p>
          <a:p>
            <a:pPr algn="ctr"/>
            <a:r>
              <a:rPr lang="en-US" sz="2000" dirty="0">
                <a:solidFill>
                  <a:srgbClr val="339933"/>
                </a:solidFill>
                <a:latin typeface="Avenir LT Std 45 Book" panose="020B0502020203020204" pitchFamily="34" charset="0"/>
              </a:rPr>
              <a:t>for all students, grades K – 12,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and to retain all that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 education 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Half Hollow Hills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is known for.</a:t>
            </a:r>
          </a:p>
        </p:txBody>
      </p:sp>
      <p:pic>
        <p:nvPicPr>
          <p:cNvPr id="3" name="!!logo">
            <a:extLst>
              <a:ext uri="{FF2B5EF4-FFF2-40B4-BE49-F238E27FC236}">
                <a16:creationId xmlns:a16="http://schemas.microsoft.com/office/drawing/2014/main" id="{B3B9B0D4-C6E9-4785-ACC7-E256C59BA16F}"/>
              </a:ext>
            </a:extLst>
          </p:cNvPr>
          <p:cNvPicPr>
            <a:picLocks noChangeAspect="1"/>
          </p:cNvPicPr>
          <p:nvPr/>
        </p:nvPicPr>
        <p:blipFill>
          <a:blip r:embed="rId2"/>
          <a:stretch>
            <a:fillRect/>
          </a:stretch>
        </p:blipFill>
        <p:spPr>
          <a:xfrm>
            <a:off x="7466764" y="5562600"/>
            <a:ext cx="1261981" cy="1225402"/>
          </a:xfrm>
          <a:prstGeom prst="rect">
            <a:avLst/>
          </a:prstGeom>
        </p:spPr>
      </p:pic>
    </p:spTree>
    <p:extLst>
      <p:ext uri="{BB962C8B-B14F-4D97-AF65-F5344CB8AC3E}">
        <p14:creationId xmlns:p14="http://schemas.microsoft.com/office/powerpoint/2010/main" val="35081047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2025-26 Budget is Ready!</a:t>
            </a:r>
          </a:p>
        </p:txBody>
      </p:sp>
      <p:pic>
        <p:nvPicPr>
          <p:cNvPr id="71" name="Picture 70" hidden="1"/>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hidden="1">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hidden="1">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hidden="1">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hidden="1">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hidden="1">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hidden="1">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hidden="1">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pic>
        <p:nvPicPr>
          <p:cNvPr id="5" name="!!logo">
            <a:extLst>
              <a:ext uri="{FF2B5EF4-FFF2-40B4-BE49-F238E27FC236}">
                <a16:creationId xmlns:a16="http://schemas.microsoft.com/office/drawing/2014/main" id="{C1F67427-2768-416B-8F39-AF6465B19550}"/>
              </a:ext>
            </a:extLst>
          </p:cNvPr>
          <p:cNvPicPr>
            <a:picLocks noChangeAspect="1"/>
          </p:cNvPicPr>
          <p:nvPr/>
        </p:nvPicPr>
        <p:blipFill>
          <a:blip r:embed="rId3"/>
          <a:stretch>
            <a:fillRect/>
          </a:stretch>
        </p:blipFill>
        <p:spPr>
          <a:xfrm>
            <a:off x="5257800" y="2599189"/>
            <a:ext cx="1847248" cy="1798476"/>
          </a:xfrm>
          <a:prstGeom prst="rect">
            <a:avLst/>
          </a:prstGeom>
        </p:spPr>
      </p:pic>
      <p:sp>
        <p:nvSpPr>
          <p:cNvPr id="14" name="TextBox 13">
            <a:extLst>
              <a:ext uri="{FF2B5EF4-FFF2-40B4-BE49-F238E27FC236}">
                <a16:creationId xmlns:a16="http://schemas.microsoft.com/office/drawing/2014/main" id="{556BD340-1BDC-42AC-AAF1-95F204DBCAD8}"/>
              </a:ext>
            </a:extLst>
          </p:cNvPr>
          <p:cNvSpPr txBox="1"/>
          <p:nvPr/>
        </p:nvSpPr>
        <p:spPr>
          <a:xfrm>
            <a:off x="838200" y="1935301"/>
            <a:ext cx="2648246" cy="3170099"/>
          </a:xfrm>
          <a:prstGeom prst="rect">
            <a:avLst/>
          </a:prstGeom>
          <a:noFill/>
        </p:spPr>
        <p:txBody>
          <a:bodyPr wrap="square" rtlCol="0">
            <a:spAutoFit/>
          </a:bodyPr>
          <a:lstStyle/>
          <a:p>
            <a:pPr algn="ctr"/>
            <a:r>
              <a:rPr lang="en-US" sz="2000" dirty="0">
                <a:solidFill>
                  <a:srgbClr val="339933"/>
                </a:solidFill>
                <a:latin typeface="Avenir LT Std 45 Book" panose="020B0502020203020204" pitchFamily="34" charset="0"/>
              </a:rPr>
              <a:t>The 2025-26 budget has been developed to ensure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program integrity </a:t>
            </a:r>
          </a:p>
          <a:p>
            <a:pPr algn="ctr"/>
            <a:r>
              <a:rPr lang="en-US" sz="2000" dirty="0">
                <a:solidFill>
                  <a:srgbClr val="339933"/>
                </a:solidFill>
                <a:latin typeface="Avenir LT Std 45 Book" panose="020B0502020203020204" pitchFamily="34" charset="0"/>
              </a:rPr>
              <a:t>for all students, grades K – 12,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and to retain all that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 education 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Half Hollow Hills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is known for.</a:t>
            </a:r>
          </a:p>
        </p:txBody>
      </p:sp>
    </p:spTree>
    <p:extLst>
      <p:ext uri="{BB962C8B-B14F-4D97-AF65-F5344CB8AC3E}">
        <p14:creationId xmlns:p14="http://schemas.microsoft.com/office/powerpoint/2010/main" val="37959293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2025-26 Budget is Ready!</a:t>
            </a:r>
          </a:p>
        </p:txBody>
      </p:sp>
      <p:pic>
        <p:nvPicPr>
          <p:cNvPr id="71" name="Picture 70" hidden="1"/>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hidden="1">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hidden="1">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hidden="1">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hidden="1">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hidden="1">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hidden="1">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hidden="1">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pic>
        <p:nvPicPr>
          <p:cNvPr id="3" name="!!logo">
            <a:extLst>
              <a:ext uri="{FF2B5EF4-FFF2-40B4-BE49-F238E27FC236}">
                <a16:creationId xmlns:a16="http://schemas.microsoft.com/office/drawing/2014/main" id="{EB8BCF71-1CE9-42C5-8585-F044BDAAB630}"/>
              </a:ext>
            </a:extLst>
          </p:cNvPr>
          <p:cNvPicPr>
            <a:picLocks noChangeAspect="1"/>
          </p:cNvPicPr>
          <p:nvPr/>
        </p:nvPicPr>
        <p:blipFill>
          <a:blip r:embed="rId3"/>
          <a:stretch>
            <a:fillRect/>
          </a:stretch>
        </p:blipFill>
        <p:spPr>
          <a:xfrm>
            <a:off x="4044327" y="1377327"/>
            <a:ext cx="4261473" cy="4261473"/>
          </a:xfrm>
          <a:prstGeom prst="rect">
            <a:avLst/>
          </a:prstGeom>
        </p:spPr>
      </p:pic>
      <p:pic>
        <p:nvPicPr>
          <p:cNvPr id="12" name="hhh circle">
            <a:extLst>
              <a:ext uri="{FF2B5EF4-FFF2-40B4-BE49-F238E27FC236}">
                <a16:creationId xmlns:a16="http://schemas.microsoft.com/office/drawing/2014/main" id="{6952A63D-05BA-4FEA-9E55-E4A6F7D127F6}"/>
              </a:ext>
            </a:extLst>
          </p:cNvPr>
          <p:cNvPicPr>
            <a:picLocks noChangeAspect="1"/>
          </p:cNvPicPr>
          <p:nvPr/>
        </p:nvPicPr>
        <p:blipFill>
          <a:blip r:embed="rId4"/>
          <a:stretch>
            <a:fillRect/>
          </a:stretch>
        </p:blipFill>
        <p:spPr>
          <a:xfrm>
            <a:off x="5251440" y="2607578"/>
            <a:ext cx="1847248" cy="1798476"/>
          </a:xfrm>
          <a:prstGeom prst="rect">
            <a:avLst/>
          </a:prstGeom>
        </p:spPr>
      </p:pic>
      <p:sp>
        <p:nvSpPr>
          <p:cNvPr id="13" name="TextBox 12">
            <a:extLst>
              <a:ext uri="{FF2B5EF4-FFF2-40B4-BE49-F238E27FC236}">
                <a16:creationId xmlns:a16="http://schemas.microsoft.com/office/drawing/2014/main" id="{AB32F92D-124C-42FA-855E-36E2679B96C9}"/>
              </a:ext>
            </a:extLst>
          </p:cNvPr>
          <p:cNvSpPr txBox="1"/>
          <p:nvPr/>
        </p:nvSpPr>
        <p:spPr>
          <a:xfrm>
            <a:off x="914400" y="1726504"/>
            <a:ext cx="2648246" cy="3170099"/>
          </a:xfrm>
          <a:prstGeom prst="rect">
            <a:avLst/>
          </a:prstGeom>
          <a:noFill/>
        </p:spPr>
        <p:txBody>
          <a:bodyPr wrap="square" rtlCol="0">
            <a:spAutoFit/>
          </a:bodyPr>
          <a:lstStyle/>
          <a:p>
            <a:pPr algn="ctr"/>
            <a:r>
              <a:rPr lang="en-US" sz="2000" dirty="0">
                <a:solidFill>
                  <a:srgbClr val="339933"/>
                </a:solidFill>
                <a:latin typeface="Avenir LT Std 45 Book" panose="020B0502020203020204" pitchFamily="34" charset="0"/>
              </a:rPr>
              <a:t>The 2025-26 budget has been developed to ensure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program integrity </a:t>
            </a:r>
          </a:p>
          <a:p>
            <a:pPr algn="ctr"/>
            <a:r>
              <a:rPr lang="en-US" sz="2000" dirty="0">
                <a:solidFill>
                  <a:srgbClr val="339933"/>
                </a:solidFill>
                <a:latin typeface="Avenir LT Std 45 Book" panose="020B0502020203020204" pitchFamily="34" charset="0"/>
              </a:rPr>
              <a:t>for all students, grades K – 12,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and to retain all that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 education 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Half Hollow Hills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is known for.</a:t>
            </a:r>
          </a:p>
        </p:txBody>
      </p:sp>
    </p:spTree>
    <p:extLst>
      <p:ext uri="{BB962C8B-B14F-4D97-AF65-F5344CB8AC3E}">
        <p14:creationId xmlns:p14="http://schemas.microsoft.com/office/powerpoint/2010/main" val="22713391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2025-26 Budget is Ready!</a:t>
            </a:r>
          </a:p>
        </p:txBody>
      </p:sp>
      <p:pic>
        <p:nvPicPr>
          <p:cNvPr id="71" name="Picture 70" hidden="1"/>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hidden="1">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hidden="1">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hidden="1">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hidden="1">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hidden="1">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hidden="1">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hidden="1">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pic>
        <p:nvPicPr>
          <p:cNvPr id="6" name="!!logo">
            <a:extLst>
              <a:ext uri="{FF2B5EF4-FFF2-40B4-BE49-F238E27FC236}">
                <a16:creationId xmlns:a16="http://schemas.microsoft.com/office/drawing/2014/main" id="{5ED57D81-2886-4EC1-AE39-056EB2AD029B}"/>
              </a:ext>
            </a:extLst>
          </p:cNvPr>
          <p:cNvPicPr>
            <a:picLocks noChangeAspect="1"/>
          </p:cNvPicPr>
          <p:nvPr/>
        </p:nvPicPr>
        <p:blipFill>
          <a:blip r:embed="rId3"/>
          <a:stretch>
            <a:fillRect/>
          </a:stretch>
        </p:blipFill>
        <p:spPr>
          <a:xfrm>
            <a:off x="5257150" y="2599189"/>
            <a:ext cx="1847248" cy="1798476"/>
          </a:xfrm>
          <a:prstGeom prst="rect">
            <a:avLst/>
          </a:prstGeom>
        </p:spPr>
      </p:pic>
      <p:pic>
        <p:nvPicPr>
          <p:cNvPr id="7" name="Picture 6">
            <a:extLst>
              <a:ext uri="{FF2B5EF4-FFF2-40B4-BE49-F238E27FC236}">
                <a16:creationId xmlns:a16="http://schemas.microsoft.com/office/drawing/2014/main" id="{694A1EB5-0FD6-47FA-8A42-190118ED00CF}"/>
              </a:ext>
            </a:extLst>
          </p:cNvPr>
          <p:cNvPicPr>
            <a:picLocks noChangeAspect="1"/>
          </p:cNvPicPr>
          <p:nvPr/>
        </p:nvPicPr>
        <p:blipFill>
          <a:blip r:embed="rId4"/>
          <a:stretch>
            <a:fillRect/>
          </a:stretch>
        </p:blipFill>
        <p:spPr>
          <a:xfrm>
            <a:off x="4038600" y="1362512"/>
            <a:ext cx="4267570" cy="4261473"/>
          </a:xfrm>
          <a:prstGeom prst="rect">
            <a:avLst/>
          </a:prstGeom>
        </p:spPr>
      </p:pic>
      <p:pic>
        <p:nvPicPr>
          <p:cNvPr id="5" name="!!logo">
            <a:extLst>
              <a:ext uri="{FF2B5EF4-FFF2-40B4-BE49-F238E27FC236}">
                <a16:creationId xmlns:a16="http://schemas.microsoft.com/office/drawing/2014/main" id="{65D0FA55-23F6-4492-8FD8-41A91047BE18}"/>
              </a:ext>
            </a:extLst>
          </p:cNvPr>
          <p:cNvPicPr>
            <a:picLocks noChangeAspect="1"/>
          </p:cNvPicPr>
          <p:nvPr/>
        </p:nvPicPr>
        <p:blipFill>
          <a:blip r:embed="rId5"/>
          <a:stretch>
            <a:fillRect/>
          </a:stretch>
        </p:blipFill>
        <p:spPr>
          <a:xfrm>
            <a:off x="4165115" y="1456773"/>
            <a:ext cx="4048095" cy="3944454"/>
          </a:xfrm>
          <a:prstGeom prst="rect">
            <a:avLst/>
          </a:prstGeom>
        </p:spPr>
      </p:pic>
      <p:sp>
        <p:nvSpPr>
          <p:cNvPr id="16" name="TextBox 15">
            <a:extLst>
              <a:ext uri="{FF2B5EF4-FFF2-40B4-BE49-F238E27FC236}">
                <a16:creationId xmlns:a16="http://schemas.microsoft.com/office/drawing/2014/main" id="{668652BA-4490-418D-883B-F98CDC825425}"/>
              </a:ext>
            </a:extLst>
          </p:cNvPr>
          <p:cNvSpPr txBox="1"/>
          <p:nvPr/>
        </p:nvSpPr>
        <p:spPr>
          <a:xfrm>
            <a:off x="914400" y="1726504"/>
            <a:ext cx="2648246" cy="3170099"/>
          </a:xfrm>
          <a:prstGeom prst="rect">
            <a:avLst/>
          </a:prstGeom>
          <a:noFill/>
        </p:spPr>
        <p:txBody>
          <a:bodyPr wrap="square" rtlCol="0">
            <a:spAutoFit/>
          </a:bodyPr>
          <a:lstStyle/>
          <a:p>
            <a:pPr algn="ctr"/>
            <a:r>
              <a:rPr lang="en-US" sz="2000" dirty="0">
                <a:solidFill>
                  <a:srgbClr val="339933"/>
                </a:solidFill>
                <a:latin typeface="Avenir LT Std 45 Book" panose="020B0502020203020204" pitchFamily="34" charset="0"/>
              </a:rPr>
              <a:t>The 2025-26 budget has been developed to ensure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program integrity </a:t>
            </a:r>
          </a:p>
          <a:p>
            <a:pPr algn="ctr"/>
            <a:r>
              <a:rPr lang="en-US" sz="2000" dirty="0">
                <a:solidFill>
                  <a:srgbClr val="339933"/>
                </a:solidFill>
                <a:latin typeface="Avenir LT Std 45 Book" panose="020B0502020203020204" pitchFamily="34" charset="0"/>
              </a:rPr>
              <a:t>for all students, grades K – 12,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and to retain all that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 education 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Half Hollow Hills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is known for.</a:t>
            </a:r>
          </a:p>
        </p:txBody>
      </p:sp>
    </p:spTree>
    <p:extLst>
      <p:ext uri="{BB962C8B-B14F-4D97-AF65-F5344CB8AC3E}">
        <p14:creationId xmlns:p14="http://schemas.microsoft.com/office/powerpoint/2010/main" val="26768996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2025-26 Budget is Ready!</a:t>
            </a:r>
          </a:p>
        </p:txBody>
      </p:sp>
      <p:pic>
        <p:nvPicPr>
          <p:cNvPr id="71" name="Picture 70" hidden="1"/>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hidden="1">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hidden="1">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hidden="1">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hidden="1">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hidden="1">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hidden="1">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hidden="1">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16" name="TextBox 15">
            <a:extLst>
              <a:ext uri="{FF2B5EF4-FFF2-40B4-BE49-F238E27FC236}">
                <a16:creationId xmlns:a16="http://schemas.microsoft.com/office/drawing/2014/main" id="{668652BA-4490-418D-883B-F98CDC825425}"/>
              </a:ext>
            </a:extLst>
          </p:cNvPr>
          <p:cNvSpPr txBox="1"/>
          <p:nvPr/>
        </p:nvSpPr>
        <p:spPr>
          <a:xfrm>
            <a:off x="914400" y="1726504"/>
            <a:ext cx="2648246" cy="3170099"/>
          </a:xfrm>
          <a:prstGeom prst="rect">
            <a:avLst/>
          </a:prstGeom>
          <a:noFill/>
        </p:spPr>
        <p:txBody>
          <a:bodyPr wrap="square" rtlCol="0">
            <a:spAutoFit/>
          </a:bodyPr>
          <a:lstStyle/>
          <a:p>
            <a:pPr algn="ctr"/>
            <a:r>
              <a:rPr lang="en-US" sz="2000" dirty="0">
                <a:solidFill>
                  <a:srgbClr val="339933"/>
                </a:solidFill>
                <a:latin typeface="Avenir LT Std 45 Book" panose="020B0502020203020204" pitchFamily="34" charset="0"/>
              </a:rPr>
              <a:t>The 2025-26 budget has been developed to ensure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program integrity </a:t>
            </a:r>
          </a:p>
          <a:p>
            <a:pPr algn="ctr"/>
            <a:r>
              <a:rPr lang="en-US" sz="2000" dirty="0">
                <a:solidFill>
                  <a:srgbClr val="339933"/>
                </a:solidFill>
                <a:latin typeface="Avenir LT Std 45 Book" panose="020B0502020203020204" pitchFamily="34" charset="0"/>
              </a:rPr>
              <a:t>for all students, grades K – 12,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and to retain all that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 education 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Half Hollow Hills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is known for.</a:t>
            </a:r>
          </a:p>
        </p:txBody>
      </p:sp>
      <p:pic>
        <p:nvPicPr>
          <p:cNvPr id="3" name="!!slice">
            <a:extLst>
              <a:ext uri="{FF2B5EF4-FFF2-40B4-BE49-F238E27FC236}">
                <a16:creationId xmlns:a16="http://schemas.microsoft.com/office/drawing/2014/main" id="{016AD1F0-97CD-41E2-A7D9-023C32246A32}"/>
              </a:ext>
            </a:extLst>
          </p:cNvPr>
          <p:cNvPicPr>
            <a:picLocks noChangeAspect="1"/>
          </p:cNvPicPr>
          <p:nvPr/>
        </p:nvPicPr>
        <p:blipFill>
          <a:blip r:embed="rId3"/>
          <a:stretch>
            <a:fillRect/>
          </a:stretch>
        </p:blipFill>
        <p:spPr>
          <a:xfrm>
            <a:off x="4038600" y="1368938"/>
            <a:ext cx="4267570" cy="4261473"/>
          </a:xfrm>
          <a:prstGeom prst="rect">
            <a:avLst/>
          </a:prstGeom>
        </p:spPr>
      </p:pic>
    </p:spTree>
    <p:extLst>
      <p:ext uri="{BB962C8B-B14F-4D97-AF65-F5344CB8AC3E}">
        <p14:creationId xmlns:p14="http://schemas.microsoft.com/office/powerpoint/2010/main" val="168617318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2025-26 Budget is Ready!</a:t>
            </a:r>
          </a:p>
        </p:txBody>
      </p:sp>
      <p:pic>
        <p:nvPicPr>
          <p:cNvPr id="71" name="hhh round"/>
          <p:cNvPicPr>
            <a:picLocks noChangeAspect="1"/>
          </p:cNvPicPr>
          <p:nvPr/>
        </p:nvPicPr>
        <p:blipFill>
          <a:blip r:embed="rId2"/>
          <a:stretch>
            <a:fillRect/>
          </a:stretch>
        </p:blipFill>
        <p:spPr>
          <a:xfrm>
            <a:off x="3670694" y="2615885"/>
            <a:ext cx="1843826" cy="1795887"/>
          </a:xfrm>
          <a:prstGeom prst="rect">
            <a:avLst/>
          </a:prstGeom>
        </p:spPr>
      </p:pic>
      <p:cxnSp>
        <p:nvCxnSpPr>
          <p:cNvPr id="5" name="Straight Connector 4"/>
          <p:cNvCxnSpPr/>
          <p:nvPr/>
        </p:nvCxnSpPr>
        <p:spPr bwMode="auto">
          <a:xfrm flipH="1">
            <a:off x="5532930" y="1738068"/>
            <a:ext cx="1404192" cy="22199"/>
          </a:xfrm>
          <a:prstGeom prst="line">
            <a:avLst/>
          </a:prstGeom>
          <a:solidFill>
            <a:schemeClr val="accent1"/>
          </a:solidFill>
          <a:ln w="31750" cap="flat" cmpd="sng" algn="ctr">
            <a:solidFill>
              <a:srgbClr val="7937AA"/>
            </a:solidFill>
            <a:prstDash val="solid"/>
            <a:round/>
            <a:headEnd type="oval" w="med" len="med"/>
            <a:tailEnd type="none" w="med" len="med"/>
          </a:ln>
          <a:effectLst/>
        </p:spPr>
      </p:cxnSp>
      <p:sp>
        <p:nvSpPr>
          <p:cNvPr id="21" name="TextBox 20"/>
          <p:cNvSpPr txBox="1"/>
          <p:nvPr/>
        </p:nvSpPr>
        <p:spPr>
          <a:xfrm>
            <a:off x="6934200" y="1430073"/>
            <a:ext cx="1737976" cy="2308324"/>
          </a:xfrm>
          <a:prstGeom prst="rect">
            <a:avLst/>
          </a:prstGeom>
          <a:noFill/>
        </p:spPr>
        <p:txBody>
          <a:bodyPr wrap="square" rtlCol="0">
            <a:spAutoFit/>
          </a:bodyPr>
          <a:lstStyle/>
          <a:p>
            <a:pPr algn="ctr"/>
            <a:r>
              <a:rPr lang="en-US" sz="1600" dirty="0">
                <a:solidFill>
                  <a:srgbClr val="7937AA"/>
                </a:solidFill>
                <a:latin typeface="Avenir LT Std 45 Book" panose="020B0502020203020204" pitchFamily="34" charset="0"/>
              </a:rPr>
              <a:t>Supports the District’s high-ranking K-12 academic program, designed to meet the individual needs of all students</a:t>
            </a:r>
          </a:p>
        </p:txBody>
      </p:sp>
      <p:pic>
        <p:nvPicPr>
          <p:cNvPr id="3" name="!!slice">
            <a:extLst>
              <a:ext uri="{FF2B5EF4-FFF2-40B4-BE49-F238E27FC236}">
                <a16:creationId xmlns:a16="http://schemas.microsoft.com/office/drawing/2014/main" id="{8896AE8F-5D35-4D2E-BB3F-906FD34D1F88}"/>
              </a:ext>
            </a:extLst>
          </p:cNvPr>
          <p:cNvPicPr>
            <a:picLocks noChangeAspect="1"/>
          </p:cNvPicPr>
          <p:nvPr/>
        </p:nvPicPr>
        <p:blipFill>
          <a:blip r:embed="rId3"/>
          <a:stretch>
            <a:fillRect/>
          </a:stretch>
        </p:blipFill>
        <p:spPr>
          <a:xfrm>
            <a:off x="4684968" y="1352663"/>
            <a:ext cx="1536325" cy="1536325"/>
          </a:xfrm>
          <a:prstGeom prst="rect">
            <a:avLst/>
          </a:prstGeom>
        </p:spPr>
      </p:pic>
    </p:spTree>
    <p:extLst>
      <p:ext uri="{BB962C8B-B14F-4D97-AF65-F5344CB8AC3E}">
        <p14:creationId xmlns:p14="http://schemas.microsoft.com/office/powerpoint/2010/main" val="12588986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linds(horizontal)">
                                      <p:cBhvr>
                                        <p:cTn id="7" dur="500"/>
                                        <p:tgtEl>
                                          <p:spTgt spid="21"/>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2025-26 Budget is Ready!</a:t>
            </a:r>
          </a:p>
        </p:txBody>
      </p:sp>
      <p:pic>
        <p:nvPicPr>
          <p:cNvPr id="71" name="round"/>
          <p:cNvPicPr>
            <a:picLocks noChangeAspect="1"/>
          </p:cNvPicPr>
          <p:nvPr/>
        </p:nvPicPr>
        <p:blipFill>
          <a:blip r:embed="rId2"/>
          <a:stretch>
            <a:fillRect/>
          </a:stretch>
        </p:blipFill>
        <p:spPr>
          <a:xfrm>
            <a:off x="3670694" y="2615885"/>
            <a:ext cx="1843826" cy="1795887"/>
          </a:xfrm>
          <a:prstGeom prst="rect">
            <a:avLst/>
          </a:prstGeom>
        </p:spPr>
      </p:pic>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cxnSp>
        <p:nvCxnSpPr>
          <p:cNvPr id="15" name="Straight Connector 14">
            <a:extLst>
              <a:ext uri="{FF2B5EF4-FFF2-40B4-BE49-F238E27FC236}">
                <a16:creationId xmlns:a16="http://schemas.microsoft.com/office/drawing/2014/main" id="{DC3EB278-8000-4D98-920E-6FD3BC2211A8}"/>
              </a:ext>
            </a:extLst>
          </p:cNvPr>
          <p:cNvCxnSpPr/>
          <p:nvPr/>
        </p:nvCxnSpPr>
        <p:spPr bwMode="auto">
          <a:xfrm flipH="1">
            <a:off x="6400800" y="2223277"/>
            <a:ext cx="718058" cy="797192"/>
          </a:xfrm>
          <a:prstGeom prst="line">
            <a:avLst/>
          </a:prstGeom>
          <a:solidFill>
            <a:schemeClr val="accent1"/>
          </a:solidFill>
          <a:ln w="31750" cap="flat" cmpd="sng" algn="ctr">
            <a:solidFill>
              <a:srgbClr val="C0392B"/>
            </a:solidFill>
            <a:prstDash val="solid"/>
            <a:round/>
            <a:headEnd type="oval" w="med" len="med"/>
            <a:tailEnd type="none" w="med" len="med"/>
          </a:ln>
          <a:effectLst/>
        </p:spPr>
      </p:cxnSp>
      <p:sp>
        <p:nvSpPr>
          <p:cNvPr id="16" name="TextBox 15">
            <a:extLst>
              <a:ext uri="{FF2B5EF4-FFF2-40B4-BE49-F238E27FC236}">
                <a16:creationId xmlns:a16="http://schemas.microsoft.com/office/drawing/2014/main" id="{3CF99EA1-2A62-4A94-815B-A2EB0ACE571C}"/>
              </a:ext>
            </a:extLst>
          </p:cNvPr>
          <p:cNvSpPr txBox="1"/>
          <p:nvPr/>
        </p:nvSpPr>
        <p:spPr>
          <a:xfrm>
            <a:off x="7012858" y="1300622"/>
            <a:ext cx="1737976" cy="2800767"/>
          </a:xfrm>
          <a:prstGeom prst="rect">
            <a:avLst/>
          </a:prstGeom>
          <a:noFill/>
        </p:spPr>
        <p:txBody>
          <a:bodyPr wrap="square" rtlCol="0">
            <a:spAutoFit/>
          </a:bodyPr>
          <a:lstStyle/>
          <a:p>
            <a:pPr algn="ctr"/>
            <a:r>
              <a:rPr lang="en-US" sz="1600" dirty="0">
                <a:solidFill>
                  <a:srgbClr val="C0392B"/>
                </a:solidFill>
                <a:latin typeface="Avenir LT Std 45 Book" panose="020B0502020203020204" pitchFamily="34" charset="0"/>
              </a:rPr>
              <a:t>Provides our middle and high school students many opportunities to participate in sports…and compete and succeed at the local, regional and state levels</a:t>
            </a:r>
          </a:p>
        </p:txBody>
      </p:sp>
      <p:pic>
        <p:nvPicPr>
          <p:cNvPr id="17" name="Graphic 16" descr="Graduation cap">
            <a:extLst>
              <a:ext uri="{FF2B5EF4-FFF2-40B4-BE49-F238E27FC236}">
                <a16:creationId xmlns:a16="http://schemas.microsoft.com/office/drawing/2014/main" id="{0EBF02E6-1132-4FC5-9DDE-76AF7390D5F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29200" y="1752600"/>
            <a:ext cx="990600" cy="990600"/>
          </a:xfrm>
          <a:prstGeom prst="rect">
            <a:avLst/>
          </a:prstGeom>
        </p:spPr>
      </p:pic>
      <p:pic>
        <p:nvPicPr>
          <p:cNvPr id="3" name="red">
            <a:extLst>
              <a:ext uri="{FF2B5EF4-FFF2-40B4-BE49-F238E27FC236}">
                <a16:creationId xmlns:a16="http://schemas.microsoft.com/office/drawing/2014/main" id="{5429743E-CF66-4FEC-A169-8738D292A9E7}"/>
              </a:ext>
            </a:extLst>
          </p:cNvPr>
          <p:cNvPicPr>
            <a:picLocks noChangeAspect="1"/>
          </p:cNvPicPr>
          <p:nvPr/>
        </p:nvPicPr>
        <p:blipFill>
          <a:blip r:embed="rId5"/>
          <a:stretch>
            <a:fillRect/>
          </a:stretch>
        </p:blipFill>
        <p:spPr>
          <a:xfrm>
            <a:off x="5380882" y="2247900"/>
            <a:ext cx="1335140" cy="1877731"/>
          </a:xfrm>
          <a:prstGeom prst="rect">
            <a:avLst/>
          </a:prstGeom>
        </p:spPr>
      </p:pic>
    </p:spTree>
    <p:extLst>
      <p:ext uri="{BB962C8B-B14F-4D97-AF65-F5344CB8AC3E}">
        <p14:creationId xmlns:p14="http://schemas.microsoft.com/office/powerpoint/2010/main" val="4724667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anim calcmode="lin" valueType="num">
                                      <p:cBhvr>
                                        <p:cTn id="10" dur="500" fill="hold"/>
                                        <p:tgtEl>
                                          <p:spTgt spid="3"/>
                                        </p:tgtEl>
                                        <p:attrNameLst>
                                          <p:attrName>ppt_x</p:attrName>
                                        </p:attrNameLst>
                                      </p:cBhvr>
                                      <p:tavLst>
                                        <p:tav tm="0">
                                          <p:val>
                                            <p:fltVal val="0.5"/>
                                          </p:val>
                                        </p:tav>
                                        <p:tav tm="100000">
                                          <p:val>
                                            <p:strVal val="#ppt_x"/>
                                          </p:val>
                                        </p:tav>
                                      </p:tavLst>
                                    </p:anim>
                                    <p:anim calcmode="lin" valueType="num">
                                      <p:cBhvr>
                                        <p:cTn id="11" dur="5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3" presetClass="entr" presetSubtype="1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blinds(horizontal)">
                                      <p:cBhvr>
                                        <p:cTn id="15" dur="500"/>
                                        <p:tgtEl>
                                          <p:spTgt spid="16"/>
                                        </p:tgtEl>
                                      </p:cBhvr>
                                    </p:animEffect>
                                  </p:childTnLst>
                                </p:cTn>
                              </p:par>
                              <p:par>
                                <p:cTn id="16" presetID="3" presetClass="entr" presetSubtype="1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blinds(horizontal)">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Straight Connector 18">
            <a:extLst>
              <a:ext uri="{FF2B5EF4-FFF2-40B4-BE49-F238E27FC236}">
                <a16:creationId xmlns:a16="http://schemas.microsoft.com/office/drawing/2014/main" id="{D329D7BB-7C32-4819-A328-ACC2F9B23841}"/>
              </a:ext>
            </a:extLst>
          </p:cNvPr>
          <p:cNvCxnSpPr/>
          <p:nvPr/>
        </p:nvCxnSpPr>
        <p:spPr bwMode="auto">
          <a:xfrm flipH="1">
            <a:off x="5788944" y="4347610"/>
            <a:ext cx="1246488" cy="557853"/>
          </a:xfrm>
          <a:prstGeom prst="line">
            <a:avLst/>
          </a:prstGeom>
          <a:solidFill>
            <a:schemeClr val="accent1"/>
          </a:solidFill>
          <a:ln w="31750" cap="flat" cmpd="sng" algn="ctr">
            <a:solidFill>
              <a:srgbClr val="9BBB59"/>
            </a:solidFill>
            <a:prstDash val="solid"/>
            <a:round/>
            <a:headEnd type="oval" w="med" len="med"/>
            <a:tailEnd type="none" w="med" len="med"/>
          </a:ln>
          <a:effectLst/>
        </p:spPr>
      </p:cxnSp>
      <p:sp>
        <p:nvSpPr>
          <p:cNvPr id="2" name="Title 1"/>
          <p:cNvSpPr>
            <a:spLocks noGrp="1"/>
          </p:cNvSpPr>
          <p:nvPr>
            <p:ph type="title"/>
          </p:nvPr>
        </p:nvSpPr>
        <p:spPr/>
        <p:txBody>
          <a:bodyPr/>
          <a:lstStyle/>
          <a:p>
            <a:r>
              <a:rPr lang="en-US" dirty="0"/>
              <a:t>The 2025-26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410200"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20" name="TextBox 19">
            <a:extLst>
              <a:ext uri="{FF2B5EF4-FFF2-40B4-BE49-F238E27FC236}">
                <a16:creationId xmlns:a16="http://schemas.microsoft.com/office/drawing/2014/main" id="{60767878-FAC8-425B-A7B1-D86EDC9BDD0D}"/>
              </a:ext>
            </a:extLst>
          </p:cNvPr>
          <p:cNvSpPr txBox="1"/>
          <p:nvPr/>
        </p:nvSpPr>
        <p:spPr>
          <a:xfrm>
            <a:off x="6934200" y="3657600"/>
            <a:ext cx="1834323" cy="1569660"/>
          </a:xfrm>
          <a:prstGeom prst="rect">
            <a:avLst/>
          </a:prstGeom>
          <a:noFill/>
        </p:spPr>
        <p:txBody>
          <a:bodyPr wrap="square" rtlCol="0">
            <a:spAutoFit/>
          </a:bodyPr>
          <a:lstStyle/>
          <a:p>
            <a:pPr algn="ctr"/>
            <a:r>
              <a:rPr lang="en-US" sz="1600" b="1" dirty="0">
                <a:solidFill>
                  <a:srgbClr val="9BBB59"/>
                </a:solidFill>
                <a:latin typeface="Avenir LT Std 45 Book" panose="020B0502020203020204" pitchFamily="34" charset="0"/>
              </a:rPr>
              <a:t>Offers our students diverse and exciting opportunities in theatre, music and art</a:t>
            </a:r>
          </a:p>
        </p:txBody>
      </p:sp>
      <p:pic>
        <p:nvPicPr>
          <p:cNvPr id="16" name="Graphic 15" descr="Graduation cap">
            <a:extLst>
              <a:ext uri="{FF2B5EF4-FFF2-40B4-BE49-F238E27FC236}">
                <a16:creationId xmlns:a16="http://schemas.microsoft.com/office/drawing/2014/main" id="{000D5CDC-DB6E-4431-B078-3BBBBE35ACD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29200" y="1752600"/>
            <a:ext cx="990600" cy="990600"/>
          </a:xfrm>
          <a:prstGeom prst="rect">
            <a:avLst/>
          </a:prstGeom>
        </p:spPr>
      </p:pic>
      <p:pic>
        <p:nvPicPr>
          <p:cNvPr id="22" name="Graphic 21" descr="Trophy">
            <a:extLst>
              <a:ext uri="{FF2B5EF4-FFF2-40B4-BE49-F238E27FC236}">
                <a16:creationId xmlns:a16="http://schemas.microsoft.com/office/drawing/2014/main" id="{04882306-C377-4133-B34B-93D287C5BA3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680247" y="2971800"/>
            <a:ext cx="914400" cy="914400"/>
          </a:xfrm>
          <a:prstGeom prst="rect">
            <a:avLst/>
          </a:prstGeom>
        </p:spPr>
      </p:pic>
      <p:pic>
        <p:nvPicPr>
          <p:cNvPr id="3" name="!!slice">
            <a:extLst>
              <a:ext uri="{FF2B5EF4-FFF2-40B4-BE49-F238E27FC236}">
                <a16:creationId xmlns:a16="http://schemas.microsoft.com/office/drawing/2014/main" id="{AA08097A-1748-4E60-BDCC-4A7284DB012C}"/>
              </a:ext>
            </a:extLst>
          </p:cNvPr>
          <p:cNvPicPr>
            <a:picLocks noChangeAspect="1"/>
          </p:cNvPicPr>
          <p:nvPr/>
        </p:nvPicPr>
        <p:blipFill>
          <a:blip r:embed="rId7"/>
          <a:stretch>
            <a:fillRect/>
          </a:stretch>
        </p:blipFill>
        <p:spPr>
          <a:xfrm>
            <a:off x="4989327" y="3830939"/>
            <a:ext cx="1670449" cy="1591194"/>
          </a:xfrm>
          <a:prstGeom prst="rect">
            <a:avLst/>
          </a:prstGeom>
        </p:spPr>
      </p:pic>
    </p:spTree>
    <p:extLst>
      <p:ext uri="{BB962C8B-B14F-4D97-AF65-F5344CB8AC3E}">
        <p14:creationId xmlns:p14="http://schemas.microsoft.com/office/powerpoint/2010/main" val="6414045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anim calcmode="lin" valueType="num">
                                      <p:cBhvr>
                                        <p:cTn id="10" dur="500" fill="hold"/>
                                        <p:tgtEl>
                                          <p:spTgt spid="3"/>
                                        </p:tgtEl>
                                        <p:attrNameLst>
                                          <p:attrName>ppt_x</p:attrName>
                                        </p:attrNameLst>
                                      </p:cBhvr>
                                      <p:tavLst>
                                        <p:tav tm="0">
                                          <p:val>
                                            <p:fltVal val="0.5"/>
                                          </p:val>
                                        </p:tav>
                                        <p:tav tm="100000">
                                          <p:val>
                                            <p:strVal val="#ppt_x"/>
                                          </p:val>
                                        </p:tav>
                                      </p:tavLst>
                                    </p:anim>
                                    <p:anim calcmode="lin" valueType="num">
                                      <p:cBhvr>
                                        <p:cTn id="11" dur="5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3" presetClass="entr" presetSubtype="10"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blinds(horizontal)">
                                      <p:cBhvr>
                                        <p:cTn id="15" dur="500"/>
                                        <p:tgtEl>
                                          <p:spTgt spid="20"/>
                                        </p:tgtEl>
                                      </p:cBhvr>
                                    </p:animEffect>
                                  </p:childTnLst>
                                </p:cTn>
                              </p:par>
                              <p:par>
                                <p:cTn id="16" presetID="3" presetClass="entr" presetSubtype="1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linds(horizontal)">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2025-26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grpSp>
        <p:nvGrpSpPr>
          <p:cNvPr id="3" name="Group 2">
            <a:extLst>
              <a:ext uri="{FF2B5EF4-FFF2-40B4-BE49-F238E27FC236}">
                <a16:creationId xmlns:a16="http://schemas.microsoft.com/office/drawing/2014/main" id="{41140F6B-B85B-41BA-B810-52F27D12851A}"/>
              </a:ext>
            </a:extLst>
          </p:cNvPr>
          <p:cNvGrpSpPr/>
          <p:nvPr/>
        </p:nvGrpSpPr>
        <p:grpSpPr>
          <a:xfrm>
            <a:off x="2743200" y="5137157"/>
            <a:ext cx="1649265" cy="766534"/>
            <a:chOff x="2743200" y="5137157"/>
            <a:chExt cx="1649265" cy="766534"/>
          </a:xfrm>
        </p:grpSpPr>
        <p:cxnSp>
          <p:nvCxnSpPr>
            <p:cNvPr id="23" name="Straight Connector 22">
              <a:extLst>
                <a:ext uri="{FF2B5EF4-FFF2-40B4-BE49-F238E27FC236}">
                  <a16:creationId xmlns:a16="http://schemas.microsoft.com/office/drawing/2014/main" id="{AF70254E-0917-47F2-B6F4-8068FABF1928}"/>
                </a:ext>
              </a:extLst>
            </p:cNvPr>
            <p:cNvCxnSpPr/>
            <p:nvPr/>
          </p:nvCxnSpPr>
          <p:spPr bwMode="auto">
            <a:xfrm flipV="1">
              <a:off x="3702026" y="5137157"/>
              <a:ext cx="690439" cy="766534"/>
            </a:xfrm>
            <a:prstGeom prst="line">
              <a:avLst/>
            </a:prstGeom>
            <a:solidFill>
              <a:schemeClr val="accent1"/>
            </a:solidFill>
            <a:ln w="31750" cap="flat" cmpd="sng" algn="ctr">
              <a:solidFill>
                <a:srgbClr val="2980B9"/>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A0C5D68D-45A0-4DA4-BF66-C8D231FA8BE9}"/>
                </a:ext>
              </a:extLst>
            </p:cNvPr>
            <p:cNvCxnSpPr/>
            <p:nvPr/>
          </p:nvCxnSpPr>
          <p:spPr bwMode="auto">
            <a:xfrm>
              <a:off x="2743200" y="5487536"/>
              <a:ext cx="975775" cy="399388"/>
            </a:xfrm>
            <a:prstGeom prst="line">
              <a:avLst/>
            </a:prstGeom>
            <a:solidFill>
              <a:schemeClr val="accent1"/>
            </a:solidFill>
            <a:ln w="31750" cap="flat" cmpd="sng" algn="ctr">
              <a:solidFill>
                <a:srgbClr val="2980B9"/>
              </a:solidFill>
              <a:prstDash val="solid"/>
              <a:round/>
              <a:headEnd type="oval" w="med" len="med"/>
              <a:tailEnd type="none" w="med" len="med"/>
            </a:ln>
            <a:effectLst/>
          </p:spPr>
        </p:cxnSp>
      </p:grpSp>
      <p:sp>
        <p:nvSpPr>
          <p:cNvPr id="22" name="TextBox 21">
            <a:extLst>
              <a:ext uri="{FF2B5EF4-FFF2-40B4-BE49-F238E27FC236}">
                <a16:creationId xmlns:a16="http://schemas.microsoft.com/office/drawing/2014/main" id="{61167207-20C3-4592-903B-AB2ADCA4C68A}"/>
              </a:ext>
            </a:extLst>
          </p:cNvPr>
          <p:cNvSpPr txBox="1"/>
          <p:nvPr/>
        </p:nvSpPr>
        <p:spPr>
          <a:xfrm>
            <a:off x="838200" y="4876800"/>
            <a:ext cx="1945532" cy="1077218"/>
          </a:xfrm>
          <a:prstGeom prst="rect">
            <a:avLst/>
          </a:prstGeom>
          <a:noFill/>
        </p:spPr>
        <p:txBody>
          <a:bodyPr wrap="square" rtlCol="0">
            <a:spAutoFit/>
          </a:bodyPr>
          <a:lstStyle/>
          <a:p>
            <a:pPr algn="ctr"/>
            <a:r>
              <a:rPr lang="en-US" sz="1600" dirty="0">
                <a:solidFill>
                  <a:srgbClr val="2980B9"/>
                </a:solidFill>
                <a:latin typeface="Avenir LT Std 45 Book" panose="020B0502020203020204" pitchFamily="34" charset="0"/>
              </a:rPr>
              <a:t>Ensures equitable opportunities are available for all students</a:t>
            </a:r>
          </a:p>
        </p:txBody>
      </p:sp>
      <p:pic>
        <p:nvPicPr>
          <p:cNvPr id="19" name="Graphic 18" descr="Graduation cap">
            <a:extLst>
              <a:ext uri="{FF2B5EF4-FFF2-40B4-BE49-F238E27FC236}">
                <a16:creationId xmlns:a16="http://schemas.microsoft.com/office/drawing/2014/main" id="{E8B565CF-42A4-4BF3-9FA9-596A4308431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953000" y="1752600"/>
            <a:ext cx="990600" cy="990600"/>
          </a:xfrm>
          <a:prstGeom prst="rect">
            <a:avLst/>
          </a:prstGeom>
        </p:spPr>
      </p:pic>
      <p:pic>
        <p:nvPicPr>
          <p:cNvPr id="20" name="Picture 4" descr="Fine Arts">
            <a:extLst>
              <a:ext uri="{FF2B5EF4-FFF2-40B4-BE49-F238E27FC236}">
                <a16:creationId xmlns:a16="http://schemas.microsoft.com/office/drawing/2014/main" id="{6AE50D58-6DE2-42D8-A356-AA76CC503FC9}"/>
              </a:ext>
            </a:extLst>
          </p:cNvPr>
          <p:cNvPicPr>
            <a:picLocks noChangeAspect="1" noChangeArrowheads="1"/>
          </p:cNvPicPr>
          <p:nvPr/>
        </p:nvPicPr>
        <p:blipFill>
          <a:blip r:embed="rId5" cstate="print">
            <a:biLevel thresh="75000"/>
            <a:extLst>
              <a:ext uri="{BEBA8EAE-BF5A-486C-A8C5-ECC9F3942E4B}">
                <a14:imgProps xmlns:a14="http://schemas.microsoft.com/office/drawing/2010/main">
                  <a14:imgLayer r:embed="rId6">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6" descr="The Evolution of an Accidental Meme | by Craig | Medium">
            <a:extLst>
              <a:ext uri="{FF2B5EF4-FFF2-40B4-BE49-F238E27FC236}">
                <a16:creationId xmlns:a16="http://schemas.microsoft.com/office/drawing/2014/main" id="{5EF7990E-6B89-4985-91C4-3973FB9672DA}"/>
              </a:ext>
            </a:extLst>
          </p:cNvPr>
          <p:cNvPicPr>
            <a:picLocks noChangeAspect="1" noChangeArrowheads="1"/>
          </p:cNvPicPr>
          <p:nvPr/>
        </p:nvPicPr>
        <p:blipFill rotWithShape="1">
          <a:blip r:embed="rId7">
            <a:biLevel thresh="75000"/>
            <a:extLst>
              <a:ext uri="{BEBA8EAE-BF5A-486C-A8C5-ECC9F3942E4B}">
                <a14:imgProps xmlns:a14="http://schemas.microsoft.com/office/drawing/2010/main">
                  <a14:imgLayer r:embed="rId8">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37380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5" name="Graphic 24" descr="Trophy">
            <a:extLst>
              <a:ext uri="{FF2B5EF4-FFF2-40B4-BE49-F238E27FC236}">
                <a16:creationId xmlns:a16="http://schemas.microsoft.com/office/drawing/2014/main" id="{DB0B3F0F-0700-415C-8D0E-4F0977E62E0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715000" y="2971800"/>
            <a:ext cx="914400" cy="914400"/>
          </a:xfrm>
          <a:prstGeom prst="rect">
            <a:avLst/>
          </a:prstGeom>
        </p:spPr>
      </p:pic>
    </p:spTree>
    <p:extLst>
      <p:ext uri="{BB962C8B-B14F-4D97-AF65-F5344CB8AC3E}">
        <p14:creationId xmlns:p14="http://schemas.microsoft.com/office/powerpoint/2010/main" val="279228410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anim calcmode="lin" valueType="num">
                                      <p:cBhvr>
                                        <p:cTn id="10" dur="500" fill="hold"/>
                                        <p:tgtEl>
                                          <p:spTgt spid="24"/>
                                        </p:tgtEl>
                                        <p:attrNameLst>
                                          <p:attrName>ppt_x</p:attrName>
                                        </p:attrNameLst>
                                      </p:cBhvr>
                                      <p:tavLst>
                                        <p:tav tm="0">
                                          <p:val>
                                            <p:fltVal val="0.5"/>
                                          </p:val>
                                        </p:tav>
                                        <p:tav tm="100000">
                                          <p:val>
                                            <p:strVal val="#ppt_x"/>
                                          </p:val>
                                        </p:tav>
                                      </p:tavLst>
                                    </p:anim>
                                    <p:anim calcmode="lin" valueType="num">
                                      <p:cBhvr>
                                        <p:cTn id="11" dur="500" fill="hold"/>
                                        <p:tgtEl>
                                          <p:spTgt spid="24"/>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8"/>
                                        </p:tgtEl>
                                        <p:attrNameLst>
                                          <p:attrName>style.visibility</p:attrName>
                                        </p:attrNameLst>
                                      </p:cBhvr>
                                      <p:to>
                                        <p:strVal val="visible"/>
                                      </p:to>
                                    </p:set>
                                    <p:anim calcmode="lin" valueType="num">
                                      <p:cBhvr>
                                        <p:cTn id="14" dur="500" fill="hold"/>
                                        <p:tgtEl>
                                          <p:spTgt spid="48"/>
                                        </p:tgtEl>
                                        <p:attrNameLst>
                                          <p:attrName>ppt_w</p:attrName>
                                        </p:attrNameLst>
                                      </p:cBhvr>
                                      <p:tavLst>
                                        <p:tav tm="0">
                                          <p:val>
                                            <p:fltVal val="0"/>
                                          </p:val>
                                        </p:tav>
                                        <p:tav tm="100000">
                                          <p:val>
                                            <p:strVal val="#ppt_w"/>
                                          </p:val>
                                        </p:tav>
                                      </p:tavLst>
                                    </p:anim>
                                    <p:anim calcmode="lin" valueType="num">
                                      <p:cBhvr>
                                        <p:cTn id="15" dur="500" fill="hold"/>
                                        <p:tgtEl>
                                          <p:spTgt spid="48"/>
                                        </p:tgtEl>
                                        <p:attrNameLst>
                                          <p:attrName>ppt_h</p:attrName>
                                        </p:attrNameLst>
                                      </p:cBhvr>
                                      <p:tavLst>
                                        <p:tav tm="0">
                                          <p:val>
                                            <p:fltVal val="0"/>
                                          </p:val>
                                        </p:tav>
                                        <p:tav tm="100000">
                                          <p:val>
                                            <p:strVal val="#ppt_h"/>
                                          </p:val>
                                        </p:tav>
                                      </p:tavLst>
                                    </p:anim>
                                    <p:animEffect transition="in" filter="fade">
                                      <p:cBhvr>
                                        <p:cTn id="16" dur="500"/>
                                        <p:tgtEl>
                                          <p:spTgt spid="48"/>
                                        </p:tgtEl>
                                      </p:cBhvr>
                                    </p:animEffect>
                                    <p:anim calcmode="lin" valueType="num">
                                      <p:cBhvr>
                                        <p:cTn id="17" dur="500" fill="hold"/>
                                        <p:tgtEl>
                                          <p:spTgt spid="48"/>
                                        </p:tgtEl>
                                        <p:attrNameLst>
                                          <p:attrName>ppt_x</p:attrName>
                                        </p:attrNameLst>
                                      </p:cBhvr>
                                      <p:tavLst>
                                        <p:tav tm="0">
                                          <p:val>
                                            <p:fltVal val="0.5"/>
                                          </p:val>
                                        </p:tav>
                                        <p:tav tm="100000">
                                          <p:val>
                                            <p:strVal val="#ppt_x"/>
                                          </p:val>
                                        </p:tav>
                                      </p:tavLst>
                                    </p:anim>
                                    <p:anim calcmode="lin" valueType="num">
                                      <p:cBhvr>
                                        <p:cTn id="18" dur="500" fill="hold"/>
                                        <p:tgtEl>
                                          <p:spTgt spid="48"/>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1"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childTnLst>
                                </p:cTn>
                              </p:par>
                            </p:childTnLst>
                          </p:cTn>
                        </p:par>
                        <p:par>
                          <p:cTn id="22" fill="hold">
                            <p:stCondLst>
                              <p:cond delay="500"/>
                            </p:stCondLst>
                            <p:childTnLst>
                              <p:par>
                                <p:cTn id="23" presetID="3" presetClass="entr" presetSubtype="10"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linds(horizontal)">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2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Straight Connector 18">
            <a:extLst>
              <a:ext uri="{FF2B5EF4-FFF2-40B4-BE49-F238E27FC236}">
                <a16:creationId xmlns:a16="http://schemas.microsoft.com/office/drawing/2014/main" id="{FF22AF6F-0511-41EA-90B4-4CCBFC62AE30}"/>
              </a:ext>
            </a:extLst>
          </p:cNvPr>
          <p:cNvCxnSpPr/>
          <p:nvPr/>
        </p:nvCxnSpPr>
        <p:spPr bwMode="auto">
          <a:xfrm flipV="1">
            <a:off x="2057186" y="4325550"/>
            <a:ext cx="986406" cy="385947"/>
          </a:xfrm>
          <a:prstGeom prst="line">
            <a:avLst/>
          </a:prstGeom>
          <a:solidFill>
            <a:schemeClr val="accent1"/>
          </a:solidFill>
          <a:ln w="31750" cap="flat" cmpd="sng" algn="ctr">
            <a:solidFill>
              <a:srgbClr val="F39C12"/>
            </a:solidFill>
            <a:prstDash val="solid"/>
            <a:round/>
            <a:headEnd type="oval" w="med" len="med"/>
            <a:tailEnd type="none" w="med" len="med"/>
          </a:ln>
          <a:effectLst/>
        </p:spPr>
      </p:cxnSp>
      <p:sp>
        <p:nvSpPr>
          <p:cNvPr id="2" name="Title 1"/>
          <p:cNvSpPr>
            <a:spLocks noGrp="1"/>
          </p:cNvSpPr>
          <p:nvPr>
            <p:ph type="title"/>
          </p:nvPr>
        </p:nvSpPr>
        <p:spPr/>
        <p:txBody>
          <a:bodyPr/>
          <a:lstStyle/>
          <a:p>
            <a:r>
              <a:rPr lang="en-US" dirty="0"/>
              <a:t>The 2025-26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20" name="TextBox 19">
            <a:extLst>
              <a:ext uri="{FF2B5EF4-FFF2-40B4-BE49-F238E27FC236}">
                <a16:creationId xmlns:a16="http://schemas.microsoft.com/office/drawing/2014/main" id="{AA16AF8A-9D7C-4CDE-AF17-B5C4502E0F36}"/>
              </a:ext>
            </a:extLst>
          </p:cNvPr>
          <p:cNvSpPr txBox="1"/>
          <p:nvPr/>
        </p:nvSpPr>
        <p:spPr>
          <a:xfrm>
            <a:off x="381000" y="3886200"/>
            <a:ext cx="1737976" cy="1815882"/>
          </a:xfrm>
          <a:prstGeom prst="rect">
            <a:avLst/>
          </a:prstGeom>
          <a:noFill/>
        </p:spPr>
        <p:txBody>
          <a:bodyPr wrap="square" rtlCol="0">
            <a:spAutoFit/>
          </a:bodyPr>
          <a:lstStyle/>
          <a:p>
            <a:pPr algn="ctr"/>
            <a:r>
              <a:rPr lang="en-US" sz="1600" b="1" dirty="0">
                <a:solidFill>
                  <a:srgbClr val="F39C12"/>
                </a:solidFill>
                <a:latin typeface="Avenir LT Std 45 Book" panose="020B0502020203020204" pitchFamily="34" charset="0"/>
              </a:rPr>
              <a:t>Proactively aligns resources to ensure staff and students’ good mental health and wellness</a:t>
            </a:r>
          </a:p>
        </p:txBody>
      </p:sp>
      <p:pic>
        <p:nvPicPr>
          <p:cNvPr id="21" name="Graphic 20" descr="Graduation cap">
            <a:extLst>
              <a:ext uri="{FF2B5EF4-FFF2-40B4-BE49-F238E27FC236}">
                <a16:creationId xmlns:a16="http://schemas.microsoft.com/office/drawing/2014/main" id="{ECB7B773-4A33-4C0F-A1ED-3A2C4CB80E3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953000" y="1752600"/>
            <a:ext cx="990600" cy="990600"/>
          </a:xfrm>
          <a:prstGeom prst="rect">
            <a:avLst/>
          </a:prstGeom>
        </p:spPr>
      </p:pic>
      <p:pic>
        <p:nvPicPr>
          <p:cNvPr id="22" name="Picture 4" descr="Fine Arts">
            <a:extLst>
              <a:ext uri="{FF2B5EF4-FFF2-40B4-BE49-F238E27FC236}">
                <a16:creationId xmlns:a16="http://schemas.microsoft.com/office/drawing/2014/main" id="{76D275BA-B82E-431E-B0F6-A066F31AFCE2}"/>
              </a:ext>
            </a:extLst>
          </p:cNvPr>
          <p:cNvPicPr>
            <a:picLocks noChangeAspect="1" noChangeArrowheads="1"/>
          </p:cNvPicPr>
          <p:nvPr/>
        </p:nvPicPr>
        <p:blipFill>
          <a:blip r:embed="rId5" cstate="print">
            <a:biLevel thresh="75000"/>
            <a:extLst>
              <a:ext uri="{BEBA8EAE-BF5A-486C-A8C5-ECC9F3942E4B}">
                <a14:imgProps xmlns:a14="http://schemas.microsoft.com/office/drawing/2010/main">
                  <a14:imgLayer r:embed="rId6">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6" descr="The Evolution of an Accidental Meme | by Craig | Medium">
            <a:extLst>
              <a:ext uri="{FF2B5EF4-FFF2-40B4-BE49-F238E27FC236}">
                <a16:creationId xmlns:a16="http://schemas.microsoft.com/office/drawing/2014/main" id="{3065E154-6F74-449A-AFF7-852C4E20E86D}"/>
              </a:ext>
            </a:extLst>
          </p:cNvPr>
          <p:cNvPicPr>
            <a:picLocks noChangeAspect="1" noChangeArrowheads="1"/>
          </p:cNvPicPr>
          <p:nvPr/>
        </p:nvPicPr>
        <p:blipFill rotWithShape="1">
          <a:blip r:embed="rId7">
            <a:biLevel thresh="75000"/>
            <a:extLst>
              <a:ext uri="{BEBA8EAE-BF5A-486C-A8C5-ECC9F3942E4B}">
                <a14:imgProps xmlns:a14="http://schemas.microsoft.com/office/drawing/2010/main">
                  <a14:imgLayer r:embed="rId8">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37380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a:extLst>
              <a:ext uri="{FF2B5EF4-FFF2-40B4-BE49-F238E27FC236}">
                <a16:creationId xmlns:a16="http://schemas.microsoft.com/office/drawing/2014/main" id="{0DFA58B0-822A-447E-A732-F414F3E8DBB7}"/>
              </a:ext>
            </a:extLst>
          </p:cNvPr>
          <p:cNvPicPr>
            <a:picLocks noChangeAspect="1"/>
          </p:cNvPicPr>
          <p:nvPr/>
        </p:nvPicPr>
        <p:blipFill>
          <a:blip r:embed="rId9">
            <a:biLevel thresh="75000"/>
            <a:extLst>
              <a:ext uri="{BEBA8EAE-BF5A-486C-A8C5-ECC9F3942E4B}">
                <a14:imgProps xmlns:a14="http://schemas.microsoft.com/office/drawing/2010/main">
                  <a14:imgLayer r:embed="rId10">
                    <a14:imgEffect>
                      <a14:backgroundRemoval t="3889" b="96852" l="0" r="100000">
                        <a14:foregroundMark x1="35200" y1="57037" x2="35200" y2="57037"/>
                        <a14:foregroundMark x1="22900" y1="42778" x2="22900" y2="42778"/>
                        <a14:foregroundMark x1="17700" y1="43704" x2="17700" y2="43704"/>
                        <a14:foregroundMark x1="66500" y1="59167" x2="66500" y2="59167"/>
                        <a14:foregroundMark x1="75700" y1="44537" x2="75700" y2="44537"/>
                        <a14:foregroundMark x1="82300" y1="43333" x2="82300" y2="43333"/>
                      </a14:backgroundRemoval>
                    </a14:imgEffect>
                    <a14:imgEffect>
                      <a14:saturation sat="0"/>
                    </a14:imgEffect>
                  </a14:imgLayer>
                </a14:imgProps>
              </a:ext>
            </a:extLst>
          </a:blip>
          <a:stretch>
            <a:fillRect/>
          </a:stretch>
        </p:blipFill>
        <p:spPr>
          <a:xfrm>
            <a:off x="2583886" y="3654224"/>
            <a:ext cx="1228318" cy="1326582"/>
          </a:xfrm>
          <a:prstGeom prst="rect">
            <a:avLst/>
          </a:prstGeom>
        </p:spPr>
      </p:pic>
      <p:pic>
        <p:nvPicPr>
          <p:cNvPr id="26" name="Graphic 25" descr="Trophy">
            <a:extLst>
              <a:ext uri="{FF2B5EF4-FFF2-40B4-BE49-F238E27FC236}">
                <a16:creationId xmlns:a16="http://schemas.microsoft.com/office/drawing/2014/main" id="{B47CBF39-D450-4A0A-807C-7893667258C8}"/>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715000" y="2971800"/>
            <a:ext cx="914400" cy="914400"/>
          </a:xfrm>
          <a:prstGeom prst="rect">
            <a:avLst/>
          </a:prstGeom>
        </p:spPr>
      </p:pic>
    </p:spTree>
    <p:extLst>
      <p:ext uri="{BB962C8B-B14F-4D97-AF65-F5344CB8AC3E}">
        <p14:creationId xmlns:p14="http://schemas.microsoft.com/office/powerpoint/2010/main" val="3620340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6"/>
                                        </p:tgtEl>
                                        <p:attrNameLst>
                                          <p:attrName>style.visibility</p:attrName>
                                        </p:attrNameLst>
                                      </p:cBhvr>
                                      <p:to>
                                        <p:strVal val="visible"/>
                                      </p:to>
                                    </p:set>
                                    <p:anim calcmode="lin" valueType="num">
                                      <p:cBhvr>
                                        <p:cTn id="14" dur="500" fill="hold"/>
                                        <p:tgtEl>
                                          <p:spTgt spid="46"/>
                                        </p:tgtEl>
                                        <p:attrNameLst>
                                          <p:attrName>ppt_w</p:attrName>
                                        </p:attrNameLst>
                                      </p:cBhvr>
                                      <p:tavLst>
                                        <p:tav tm="0">
                                          <p:val>
                                            <p:fltVal val="0"/>
                                          </p:val>
                                        </p:tav>
                                        <p:tav tm="100000">
                                          <p:val>
                                            <p:strVal val="#ppt_w"/>
                                          </p:val>
                                        </p:tav>
                                      </p:tavLst>
                                    </p:anim>
                                    <p:anim calcmode="lin" valueType="num">
                                      <p:cBhvr>
                                        <p:cTn id="15" dur="500" fill="hold"/>
                                        <p:tgtEl>
                                          <p:spTgt spid="46"/>
                                        </p:tgtEl>
                                        <p:attrNameLst>
                                          <p:attrName>ppt_h</p:attrName>
                                        </p:attrNameLst>
                                      </p:cBhvr>
                                      <p:tavLst>
                                        <p:tav tm="0">
                                          <p:val>
                                            <p:fltVal val="0"/>
                                          </p:val>
                                        </p:tav>
                                        <p:tav tm="100000">
                                          <p:val>
                                            <p:strVal val="#ppt_h"/>
                                          </p:val>
                                        </p:tav>
                                      </p:tavLst>
                                    </p:anim>
                                    <p:animEffect transition="in" filter="fade">
                                      <p:cBhvr>
                                        <p:cTn id="16" dur="500"/>
                                        <p:tgtEl>
                                          <p:spTgt spid="46"/>
                                        </p:tgtEl>
                                      </p:cBhvr>
                                    </p:animEffect>
                                    <p:anim calcmode="lin" valueType="num">
                                      <p:cBhvr>
                                        <p:cTn id="17" dur="500" fill="hold"/>
                                        <p:tgtEl>
                                          <p:spTgt spid="46"/>
                                        </p:tgtEl>
                                        <p:attrNameLst>
                                          <p:attrName>ppt_x</p:attrName>
                                        </p:attrNameLst>
                                      </p:cBhvr>
                                      <p:tavLst>
                                        <p:tav tm="0">
                                          <p:val>
                                            <p:fltVal val="0.5"/>
                                          </p:val>
                                        </p:tav>
                                        <p:tav tm="100000">
                                          <p:val>
                                            <p:strVal val="#ppt_x"/>
                                          </p:val>
                                        </p:tav>
                                      </p:tavLst>
                                    </p:anim>
                                    <p:anim calcmode="lin" valueType="num">
                                      <p:cBhvr>
                                        <p:cTn id="18" dur="500" fill="hold"/>
                                        <p:tgtEl>
                                          <p:spTgt spid="46"/>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3" presetClass="entr" presetSubtype="1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par>
                                <p:cTn id="23" presetID="3" presetClass="entr" presetSubtype="10"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blinds(horizontal)">
                                      <p:cBhvr>
                                        <p:cTn id="2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2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A07F69A5-00F8-4A80-BA39-A55F673B6E70}"/>
              </a:ext>
            </a:extLst>
          </p:cNvPr>
          <p:cNvCxnSpPr>
            <a:cxnSpLocks/>
          </p:cNvCxnSpPr>
          <p:nvPr/>
        </p:nvCxnSpPr>
        <p:spPr bwMode="auto">
          <a:xfrm>
            <a:off x="2133600" y="2362200"/>
            <a:ext cx="886698" cy="424157"/>
          </a:xfrm>
          <a:prstGeom prst="line">
            <a:avLst/>
          </a:prstGeom>
          <a:solidFill>
            <a:schemeClr val="accent1"/>
          </a:solidFill>
          <a:ln w="31750" cap="flat" cmpd="sng" algn="ctr">
            <a:solidFill>
              <a:srgbClr val="95A5A6"/>
            </a:solidFill>
            <a:prstDash val="solid"/>
            <a:round/>
            <a:headEnd type="oval" w="med" len="med"/>
            <a:tailEnd type="none" w="med" len="med"/>
          </a:ln>
          <a:effectLst/>
        </p:spPr>
      </p:cxnSp>
      <p:sp>
        <p:nvSpPr>
          <p:cNvPr id="2" name="Title 1"/>
          <p:cNvSpPr>
            <a:spLocks noGrp="1"/>
          </p:cNvSpPr>
          <p:nvPr>
            <p:ph type="title"/>
          </p:nvPr>
        </p:nvSpPr>
        <p:spPr/>
        <p:txBody>
          <a:bodyPr/>
          <a:lstStyle/>
          <a:p>
            <a:r>
              <a:rPr lang="en-US" dirty="0"/>
              <a:t>The 2025-26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pic>
        <p:nvPicPr>
          <p:cNvPr id="4" name="Graphic 3" descr="Graduation cap">
            <a:extLst>
              <a:ext uri="{FF2B5EF4-FFF2-40B4-BE49-F238E27FC236}">
                <a16:creationId xmlns:a16="http://schemas.microsoft.com/office/drawing/2014/main" id="{77D11C14-50F6-456B-8754-C77BAA69F7A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953000" y="1752600"/>
            <a:ext cx="990600" cy="990600"/>
          </a:xfrm>
          <a:prstGeom prst="rect">
            <a:avLst/>
          </a:prstGeom>
        </p:spPr>
      </p:pic>
      <p:pic>
        <p:nvPicPr>
          <p:cNvPr id="17" name="Picture 4" descr="Fine Arts">
            <a:extLst>
              <a:ext uri="{FF2B5EF4-FFF2-40B4-BE49-F238E27FC236}">
                <a16:creationId xmlns:a16="http://schemas.microsoft.com/office/drawing/2014/main" id="{E0655E1A-446B-4D12-AB92-04C357DC3549}"/>
              </a:ext>
            </a:extLst>
          </p:cNvPr>
          <p:cNvPicPr>
            <a:picLocks noChangeAspect="1" noChangeArrowheads="1"/>
          </p:cNvPicPr>
          <p:nvPr/>
        </p:nvPicPr>
        <p:blipFill>
          <a:blip r:embed="rId5" cstate="print">
            <a:biLevel thresh="75000"/>
            <a:extLst>
              <a:ext uri="{BEBA8EAE-BF5A-486C-A8C5-ECC9F3942E4B}">
                <a14:imgProps xmlns:a14="http://schemas.microsoft.com/office/drawing/2010/main">
                  <a14:imgLayer r:embed="rId6">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6" descr="The Evolution of an Accidental Meme | by Craig | Medium">
            <a:extLst>
              <a:ext uri="{FF2B5EF4-FFF2-40B4-BE49-F238E27FC236}">
                <a16:creationId xmlns:a16="http://schemas.microsoft.com/office/drawing/2014/main" id="{EACEC4D5-AEE4-4B79-854C-B14EDD189C57}"/>
              </a:ext>
            </a:extLst>
          </p:cNvPr>
          <p:cNvPicPr>
            <a:picLocks noChangeAspect="1" noChangeArrowheads="1"/>
          </p:cNvPicPr>
          <p:nvPr/>
        </p:nvPicPr>
        <p:blipFill rotWithShape="1">
          <a:blip r:embed="rId7">
            <a:biLevel thresh="75000"/>
            <a:extLst>
              <a:ext uri="{BEBA8EAE-BF5A-486C-A8C5-ECC9F3942E4B}">
                <a14:imgProps xmlns:a14="http://schemas.microsoft.com/office/drawing/2010/main">
                  <a14:imgLayer r:embed="rId8">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37380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81832D04-F020-419A-99F4-E29A4139A7C3}"/>
              </a:ext>
            </a:extLst>
          </p:cNvPr>
          <p:cNvPicPr>
            <a:picLocks noChangeAspect="1"/>
          </p:cNvPicPr>
          <p:nvPr/>
        </p:nvPicPr>
        <p:blipFill>
          <a:blip r:embed="rId9">
            <a:biLevel thresh="75000"/>
            <a:extLst>
              <a:ext uri="{BEBA8EAE-BF5A-486C-A8C5-ECC9F3942E4B}">
                <a14:imgProps xmlns:a14="http://schemas.microsoft.com/office/drawing/2010/main">
                  <a14:imgLayer r:embed="rId10">
                    <a14:imgEffect>
                      <a14:backgroundRemoval t="3889" b="96852" l="0" r="100000">
                        <a14:foregroundMark x1="35200" y1="57037" x2="35200" y2="57037"/>
                        <a14:foregroundMark x1="22900" y1="42778" x2="22900" y2="42778"/>
                        <a14:foregroundMark x1="17700" y1="43704" x2="17700" y2="43704"/>
                        <a14:foregroundMark x1="66500" y1="59167" x2="66500" y2="59167"/>
                        <a14:foregroundMark x1="75700" y1="44537" x2="75700" y2="44537"/>
                        <a14:foregroundMark x1="82300" y1="43333" x2="82300" y2="43333"/>
                      </a14:backgroundRemoval>
                    </a14:imgEffect>
                    <a14:imgEffect>
                      <a14:saturation sat="0"/>
                    </a14:imgEffect>
                  </a14:imgLayer>
                </a14:imgProps>
              </a:ext>
            </a:extLst>
          </a:blip>
          <a:stretch>
            <a:fillRect/>
          </a:stretch>
        </p:blipFill>
        <p:spPr>
          <a:xfrm>
            <a:off x="2583886" y="3654224"/>
            <a:ext cx="1228318" cy="1326582"/>
          </a:xfrm>
          <a:prstGeom prst="rect">
            <a:avLst/>
          </a:prstGeom>
        </p:spPr>
      </p:pic>
      <p:sp>
        <p:nvSpPr>
          <p:cNvPr id="21" name="TextBox 20">
            <a:extLst>
              <a:ext uri="{FF2B5EF4-FFF2-40B4-BE49-F238E27FC236}">
                <a16:creationId xmlns:a16="http://schemas.microsoft.com/office/drawing/2014/main" id="{BCCB0D53-04EB-4011-9E77-328205F666DF}"/>
              </a:ext>
            </a:extLst>
          </p:cNvPr>
          <p:cNvSpPr txBox="1"/>
          <p:nvPr/>
        </p:nvSpPr>
        <p:spPr>
          <a:xfrm>
            <a:off x="457200" y="1752600"/>
            <a:ext cx="1676400" cy="1077218"/>
          </a:xfrm>
          <a:prstGeom prst="rect">
            <a:avLst/>
          </a:prstGeom>
          <a:noFill/>
          <a:ln>
            <a:noFill/>
          </a:ln>
        </p:spPr>
        <p:txBody>
          <a:bodyPr wrap="square" rtlCol="0">
            <a:spAutoFit/>
          </a:bodyPr>
          <a:lstStyle/>
          <a:p>
            <a:pPr algn="ctr"/>
            <a:r>
              <a:rPr lang="en-US" sz="1600" b="1" dirty="0">
                <a:ln>
                  <a:solidFill>
                    <a:srgbClr val="95A5A6"/>
                  </a:solidFill>
                </a:ln>
                <a:solidFill>
                  <a:srgbClr val="95A5A6"/>
                </a:solidFill>
                <a:latin typeface="Avenir LT Std 45 Book" panose="020B0502020203020204" pitchFamily="34" charset="0"/>
              </a:rPr>
              <a:t>Provides for new projects, programs and initiatives</a:t>
            </a:r>
          </a:p>
        </p:txBody>
      </p:sp>
      <p:pic>
        <p:nvPicPr>
          <p:cNvPr id="11" name="Graphic 10" descr="Trophy">
            <a:extLst>
              <a:ext uri="{FF2B5EF4-FFF2-40B4-BE49-F238E27FC236}">
                <a16:creationId xmlns:a16="http://schemas.microsoft.com/office/drawing/2014/main" id="{BBE1A3A6-BCCD-4D15-BDC1-9781B3A34B5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715000" y="2971800"/>
            <a:ext cx="914400" cy="914400"/>
          </a:xfrm>
          <a:prstGeom prst="rect">
            <a:avLst/>
          </a:prstGeom>
        </p:spPr>
      </p:pic>
      <p:pic>
        <p:nvPicPr>
          <p:cNvPr id="6" name="Graphic 5" descr="Open hand with plant">
            <a:extLst>
              <a:ext uri="{FF2B5EF4-FFF2-40B4-BE49-F238E27FC236}">
                <a16:creationId xmlns:a16="http://schemas.microsoft.com/office/drawing/2014/main" id="{BC5EEA43-03EF-439C-89DF-688BC8A0A441}"/>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667000" y="2438400"/>
            <a:ext cx="914400" cy="914400"/>
          </a:xfrm>
          <a:prstGeom prst="rect">
            <a:avLst/>
          </a:prstGeom>
        </p:spPr>
      </p:pic>
    </p:spTree>
    <p:extLst>
      <p:ext uri="{BB962C8B-B14F-4D97-AF65-F5344CB8AC3E}">
        <p14:creationId xmlns:p14="http://schemas.microsoft.com/office/powerpoint/2010/main" val="15373640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anim calcmode="lin" valueType="num">
                                      <p:cBhvr>
                                        <p:cTn id="10" dur="500" fill="hold"/>
                                        <p:tgtEl>
                                          <p:spTgt spid="6"/>
                                        </p:tgtEl>
                                        <p:attrNameLst>
                                          <p:attrName>ppt_x</p:attrName>
                                        </p:attrNameLst>
                                      </p:cBhvr>
                                      <p:tavLst>
                                        <p:tav tm="0">
                                          <p:val>
                                            <p:fltVal val="0.5"/>
                                          </p:val>
                                        </p:tav>
                                        <p:tav tm="100000">
                                          <p:val>
                                            <p:strVal val="#ppt_x"/>
                                          </p:val>
                                        </p:tav>
                                      </p:tavLst>
                                    </p:anim>
                                    <p:anim calcmode="lin" valueType="num">
                                      <p:cBhvr>
                                        <p:cTn id="11" dur="500" fill="hold"/>
                                        <p:tgtEl>
                                          <p:spTgt spid="6"/>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50"/>
                                        </p:tgtEl>
                                        <p:attrNameLst>
                                          <p:attrName>style.visibility</p:attrName>
                                        </p:attrNameLst>
                                      </p:cBhvr>
                                      <p:to>
                                        <p:strVal val="visible"/>
                                      </p:to>
                                    </p:set>
                                    <p:anim calcmode="lin" valueType="num">
                                      <p:cBhvr>
                                        <p:cTn id="14" dur="500" fill="hold"/>
                                        <p:tgtEl>
                                          <p:spTgt spid="50"/>
                                        </p:tgtEl>
                                        <p:attrNameLst>
                                          <p:attrName>ppt_w</p:attrName>
                                        </p:attrNameLst>
                                      </p:cBhvr>
                                      <p:tavLst>
                                        <p:tav tm="0">
                                          <p:val>
                                            <p:fltVal val="0"/>
                                          </p:val>
                                        </p:tav>
                                        <p:tav tm="100000">
                                          <p:val>
                                            <p:strVal val="#ppt_w"/>
                                          </p:val>
                                        </p:tav>
                                      </p:tavLst>
                                    </p:anim>
                                    <p:anim calcmode="lin" valueType="num">
                                      <p:cBhvr>
                                        <p:cTn id="15" dur="500" fill="hold"/>
                                        <p:tgtEl>
                                          <p:spTgt spid="50"/>
                                        </p:tgtEl>
                                        <p:attrNameLst>
                                          <p:attrName>ppt_h</p:attrName>
                                        </p:attrNameLst>
                                      </p:cBhvr>
                                      <p:tavLst>
                                        <p:tav tm="0">
                                          <p:val>
                                            <p:fltVal val="0"/>
                                          </p:val>
                                        </p:tav>
                                        <p:tav tm="100000">
                                          <p:val>
                                            <p:strVal val="#ppt_h"/>
                                          </p:val>
                                        </p:tav>
                                      </p:tavLst>
                                    </p:anim>
                                    <p:animEffect transition="in" filter="fade">
                                      <p:cBhvr>
                                        <p:cTn id="16" dur="500"/>
                                        <p:tgtEl>
                                          <p:spTgt spid="50"/>
                                        </p:tgtEl>
                                      </p:cBhvr>
                                    </p:animEffect>
                                    <p:anim calcmode="lin" valueType="num">
                                      <p:cBhvr>
                                        <p:cTn id="17" dur="500" fill="hold"/>
                                        <p:tgtEl>
                                          <p:spTgt spid="50"/>
                                        </p:tgtEl>
                                        <p:attrNameLst>
                                          <p:attrName>ppt_x</p:attrName>
                                        </p:attrNameLst>
                                      </p:cBhvr>
                                      <p:tavLst>
                                        <p:tav tm="0">
                                          <p:val>
                                            <p:fltVal val="0.5"/>
                                          </p:val>
                                        </p:tav>
                                        <p:tav tm="100000">
                                          <p:val>
                                            <p:strVal val="#ppt_x"/>
                                          </p:val>
                                        </p:tav>
                                      </p:tavLst>
                                    </p:anim>
                                    <p:anim calcmode="lin" valueType="num">
                                      <p:cBhvr>
                                        <p:cTn id="18" dur="500" fill="hold"/>
                                        <p:tgtEl>
                                          <p:spTgt spid="50"/>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3" presetClass="entr" presetSubtype="10" fill="hold" grpId="0"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linds(horizontal)">
                                      <p:cBhvr>
                                        <p:cTn id="22" dur="500"/>
                                        <p:tgtEl>
                                          <p:spTgt spid="21"/>
                                        </p:tgtEl>
                                      </p:cBhvr>
                                    </p:animEffect>
                                  </p:childTnLst>
                                </p:cTn>
                              </p:par>
                              <p:par>
                                <p:cTn id="23" presetID="3" presetClass="entr" presetSubtype="10"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linds(horizontal)">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21"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A0CC6-0D11-48B3-9F95-99122651BD7D}"/>
              </a:ext>
            </a:extLst>
          </p:cNvPr>
          <p:cNvSpPr>
            <a:spLocks noGrp="1"/>
          </p:cNvSpPr>
          <p:nvPr>
            <p:ph type="title"/>
          </p:nvPr>
        </p:nvSpPr>
        <p:spPr/>
        <p:txBody>
          <a:bodyPr/>
          <a:lstStyle/>
          <a:p>
            <a:r>
              <a:rPr lang="en-US" sz="3600" dirty="0"/>
              <a:t>New Projects, Programs &amp; Initiatives</a:t>
            </a:r>
          </a:p>
        </p:txBody>
      </p:sp>
      <p:sp>
        <p:nvSpPr>
          <p:cNvPr id="3" name="Content Placeholder 2">
            <a:extLst>
              <a:ext uri="{FF2B5EF4-FFF2-40B4-BE49-F238E27FC236}">
                <a16:creationId xmlns:a16="http://schemas.microsoft.com/office/drawing/2014/main" id="{45E5D704-6BAE-4606-B7B3-579C2D6671B1}"/>
              </a:ext>
            </a:extLst>
          </p:cNvPr>
          <p:cNvSpPr>
            <a:spLocks noGrp="1"/>
          </p:cNvSpPr>
          <p:nvPr>
            <p:ph idx="1"/>
          </p:nvPr>
        </p:nvSpPr>
        <p:spPr/>
        <p:txBody>
          <a:bodyPr/>
          <a:lstStyle/>
          <a:p>
            <a:r>
              <a:rPr lang="en-US" sz="2000" dirty="0"/>
              <a:t>New </a:t>
            </a:r>
            <a:r>
              <a:rPr lang="en-US" sz="2000" b="1" dirty="0" err="1"/>
              <a:t>Digistar</a:t>
            </a:r>
            <a:r>
              <a:rPr lang="en-US" sz="2000" b="1" dirty="0"/>
              <a:t> projection system &amp; software for the Planetarium</a:t>
            </a:r>
          </a:p>
          <a:p>
            <a:pPr lvl="1"/>
            <a:r>
              <a:rPr lang="en-US" sz="1600" b="1" dirty="0"/>
              <a:t>C</a:t>
            </a:r>
            <a:r>
              <a:rPr lang="en-US" sz="1600" dirty="0"/>
              <a:t>ombines comprehensive science (</a:t>
            </a:r>
            <a:r>
              <a:rPr lang="en-US" sz="1600" u="sng" dirty="0"/>
              <a:t>and</a:t>
            </a:r>
            <a:r>
              <a:rPr lang="en-US" sz="1600" dirty="0"/>
              <a:t> non-science) education with powerful visuals and interactive capabilities</a:t>
            </a:r>
          </a:p>
          <a:p>
            <a:endParaRPr lang="en-US" sz="2000" dirty="0"/>
          </a:p>
        </p:txBody>
      </p:sp>
    </p:spTree>
    <p:extLst>
      <p:ext uri="{BB962C8B-B14F-4D97-AF65-F5344CB8AC3E}">
        <p14:creationId xmlns:p14="http://schemas.microsoft.com/office/powerpoint/2010/main" val="9484336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E2269-98F5-4477-A7BF-7EF6FD43DB44}"/>
              </a:ext>
            </a:extLst>
          </p:cNvPr>
          <p:cNvSpPr>
            <a:spLocks noGrp="1"/>
          </p:cNvSpPr>
          <p:nvPr>
            <p:ph type="title"/>
          </p:nvPr>
        </p:nvSpPr>
        <p:spPr/>
        <p:txBody>
          <a:bodyPr/>
          <a:lstStyle/>
          <a:p>
            <a:r>
              <a:rPr lang="en-US" dirty="0"/>
              <a:t>Planetarium Fun Facts</a:t>
            </a:r>
          </a:p>
        </p:txBody>
      </p:sp>
      <p:pic>
        <p:nvPicPr>
          <p:cNvPr id="13" name="Picture 12">
            <a:extLst>
              <a:ext uri="{FF2B5EF4-FFF2-40B4-BE49-F238E27FC236}">
                <a16:creationId xmlns:a16="http://schemas.microsoft.com/office/drawing/2014/main" id="{09C6C1F2-6033-42DF-A2E6-084AEA53602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2778" t="-1" r="18941" b="20115"/>
          <a:stretch/>
        </p:blipFill>
        <p:spPr>
          <a:xfrm>
            <a:off x="-342900" y="0"/>
            <a:ext cx="9829800" cy="6858000"/>
          </a:xfrm>
          <a:prstGeom prst="rect">
            <a:avLst/>
          </a:prstGeom>
        </p:spPr>
      </p:pic>
      <p:pic>
        <p:nvPicPr>
          <p:cNvPr id="14" name="Picture 13">
            <a:extLst>
              <a:ext uri="{FF2B5EF4-FFF2-40B4-BE49-F238E27FC236}">
                <a16:creationId xmlns:a16="http://schemas.microsoft.com/office/drawing/2014/main" id="{E25C81BF-FDBC-4544-9449-B780ECFFFD92}"/>
              </a:ext>
            </a:extLst>
          </p:cNvPr>
          <p:cNvPicPr>
            <a:picLocks noChangeAspect="1"/>
          </p:cNvPicPr>
          <p:nvPr/>
        </p:nvPicPr>
        <p:blipFill rotWithShape="1">
          <a:blip r:embed="rId4">
            <a:duotone>
              <a:prstClr val="black"/>
              <a:schemeClr val="accent3">
                <a:tint val="45000"/>
                <a:satMod val="400000"/>
              </a:schemeClr>
            </a:duotone>
            <a:extLst>
              <a:ext uri="{BEBA8EAE-BF5A-486C-A8C5-ECC9F3942E4B}">
                <a14:imgProps xmlns:a14="http://schemas.microsoft.com/office/drawing/2010/main">
                  <a14:imgLayer r:embed="rId5">
                    <a14:imgEffect>
                      <a14:backgroundRemoval t="9956" b="96800" l="2533" r="97720">
                        <a14:foregroundMark x1="12411" y1="93156" x2="12411" y2="93156"/>
                        <a14:foregroundMark x1="2837" y1="96267" x2="8105" y2="96800"/>
                        <a14:foregroundMark x1="8105" y1="96800" x2="36930" y2="94489"/>
                        <a14:foregroundMark x1="36930" y1="94489" x2="61955" y2="96711"/>
                        <a14:foregroundMark x1="61955" y1="96711" x2="73607" y2="95022"/>
                        <a14:foregroundMark x1="73607" y1="95022" x2="80142" y2="95022"/>
                        <a14:foregroundMark x1="80142" y1="95022" x2="86170" y2="94222"/>
                        <a14:foregroundMark x1="86170" y1="94222" x2="92452" y2="95467"/>
                        <a14:foregroundMark x1="92452" y1="95467" x2="97771" y2="95022"/>
                        <a14:foregroundMark x1="97771" y1="95022" x2="97771" y2="95022"/>
                        <a14:foregroundMark x1="2533" y1="96800" x2="5066" y2="96267"/>
                        <a14:backgroundMark x1="37031" y1="67733" x2="37031" y2="67733"/>
                        <a14:backgroundMark x1="97315" y1="81867" x2="50861" y2="75644"/>
                        <a14:backgroundMark x1="50861" y1="75644" x2="27356" y2="80800"/>
                        <a14:backgroundMark x1="27356" y1="80800" x2="7903" y2="81067"/>
                        <a14:backgroundMark x1="7903" y1="81067" x2="3749" y2="83200"/>
                        <a14:backgroundMark x1="34347" y1="85511" x2="34347" y2="85511"/>
                        <a14:backgroundMark x1="38045" y1="85511" x2="38045" y2="85511"/>
                        <a14:backgroundMark x1="39868" y1="85067" x2="56788" y2="83111"/>
                        <a14:backgroundMark x1="56788" y1="83111" x2="62766" y2="86311"/>
                        <a14:backgroundMark x1="62766" y1="86311" x2="63273" y2="86311"/>
                      </a14:backgroundRemoval>
                    </a14:imgEffect>
                    <a14:imgEffect>
                      <a14:colorTemperature colorTemp="1500"/>
                    </a14:imgEffect>
                    <a14:imgEffect>
                      <a14:saturation sat="123000"/>
                    </a14:imgEffect>
                  </a14:imgLayer>
                </a14:imgProps>
              </a:ext>
            </a:extLst>
          </a:blip>
          <a:srcRect t="77056"/>
          <a:stretch/>
        </p:blipFill>
        <p:spPr>
          <a:xfrm>
            <a:off x="-914400" y="3805989"/>
            <a:ext cx="12640487" cy="3039353"/>
          </a:xfrm>
          <a:prstGeom prst="rect">
            <a:avLst/>
          </a:prstGeom>
          <a:noFill/>
        </p:spPr>
      </p:pic>
      <p:sp>
        <p:nvSpPr>
          <p:cNvPr id="21" name="TextBox 20">
            <a:extLst>
              <a:ext uri="{FF2B5EF4-FFF2-40B4-BE49-F238E27FC236}">
                <a16:creationId xmlns:a16="http://schemas.microsoft.com/office/drawing/2014/main" id="{60570FA0-EAF1-4558-BF42-0A11CAA4B26C}"/>
              </a:ext>
            </a:extLst>
          </p:cNvPr>
          <p:cNvSpPr txBox="1"/>
          <p:nvPr/>
        </p:nvSpPr>
        <p:spPr>
          <a:xfrm>
            <a:off x="609600" y="447953"/>
            <a:ext cx="5791200" cy="523220"/>
          </a:xfrm>
          <a:prstGeom prst="rect">
            <a:avLst/>
          </a:prstGeom>
          <a:noFill/>
        </p:spPr>
        <p:txBody>
          <a:bodyPr wrap="square" rtlCol="0">
            <a:spAutoFit/>
          </a:bodyPr>
          <a:lstStyle/>
          <a:p>
            <a:r>
              <a:rPr lang="en-US" sz="2800" dirty="0">
                <a:solidFill>
                  <a:schemeClr val="bg1"/>
                </a:solidFill>
                <a:latin typeface="Avenir LT Std 45 Book" panose="020B0502020203020204" pitchFamily="34" charset="0"/>
              </a:rPr>
              <a:t>A few planetarium fun facts…</a:t>
            </a:r>
          </a:p>
        </p:txBody>
      </p:sp>
      <p:sp>
        <p:nvSpPr>
          <p:cNvPr id="23" name="TextBox 22">
            <a:extLst>
              <a:ext uri="{FF2B5EF4-FFF2-40B4-BE49-F238E27FC236}">
                <a16:creationId xmlns:a16="http://schemas.microsoft.com/office/drawing/2014/main" id="{CD790665-8D65-44EB-AB8B-1D7463558863}"/>
              </a:ext>
            </a:extLst>
          </p:cNvPr>
          <p:cNvSpPr txBox="1"/>
          <p:nvPr/>
        </p:nvSpPr>
        <p:spPr>
          <a:xfrm>
            <a:off x="3436527" y="2073749"/>
            <a:ext cx="2964273" cy="523220"/>
          </a:xfrm>
          <a:prstGeom prst="rect">
            <a:avLst/>
          </a:prstGeom>
          <a:noFill/>
        </p:spPr>
        <p:txBody>
          <a:bodyPr wrap="none" rtlCol="0">
            <a:spAutoFit/>
          </a:bodyPr>
          <a:lstStyle/>
          <a:p>
            <a:r>
              <a:rPr lang="en-US" sz="2800" dirty="0">
                <a:solidFill>
                  <a:schemeClr val="bg1"/>
                </a:solidFill>
                <a:latin typeface="Avenir LT Std 45 Book" panose="020B0502020203020204" pitchFamily="34" charset="0"/>
              </a:rPr>
              <a:t>Opened in 1960s</a:t>
            </a:r>
          </a:p>
        </p:txBody>
      </p:sp>
      <p:pic>
        <p:nvPicPr>
          <p:cNvPr id="20" name="Picture 19">
            <a:extLst>
              <a:ext uri="{FF2B5EF4-FFF2-40B4-BE49-F238E27FC236}">
                <a16:creationId xmlns:a16="http://schemas.microsoft.com/office/drawing/2014/main" id="{6DC7AC9C-1CF9-4FA9-944C-C945824A9798}"/>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10000" b="90000" l="10000" r="90000">
                        <a14:foregroundMark x1="37250" y1="44375" x2="37250" y2="44375"/>
                        <a14:foregroundMark x1="55125" y1="63250" x2="55125" y2="63250"/>
                        <a14:foregroundMark x1="44250" y1="63375" x2="44250" y2="63375"/>
                        <a14:backgroundMark x1="40875" y1="35125" x2="30125" y2="22375"/>
                        <a14:backgroundMark x1="30125" y1="22375" x2="29625" y2="22250"/>
                        <a14:backgroundMark x1="49250" y1="24875" x2="49250" y2="24875"/>
                        <a14:backgroundMark x1="50875" y1="20000" x2="50875" y2="20000"/>
                        <a14:backgroundMark x1="51875" y1="23500" x2="51875" y2="23500"/>
                        <a14:backgroundMark x1="51625" y1="21250" x2="51625" y2="21250"/>
                        <a14:backgroundMark x1="48250" y1="21375" x2="48250" y2="21375"/>
                        <a14:backgroundMark x1="28625" y1="31000" x2="28625" y2="31000"/>
                        <a14:backgroundMark x1="28750" y1="28125" x2="28750" y2="28125"/>
                        <a14:backgroundMark x1="32250" y1="30375" x2="32250" y2="30375"/>
                        <a14:backgroundMark x1="36000" y1="40125" x2="36000" y2="40125"/>
                        <a14:backgroundMark x1="39875" y1="43375" x2="39875" y2="43375"/>
                        <a14:backgroundMark x1="39875" y1="43875" x2="39875" y2="43875"/>
                        <a14:backgroundMark x1="37000" y1="47875" x2="37000" y2="47875"/>
                        <a14:backgroundMark x1="36375" y1="47500" x2="24750" y2="41750"/>
                        <a14:backgroundMark x1="36625" y1="53500" x2="18125" y2="52250"/>
                        <a14:backgroundMark x1="39000" y1="58375" x2="16125" y2="65500"/>
                        <a14:backgroundMark x1="40750" y1="63000" x2="36125" y2="73625"/>
                        <a14:backgroundMark x1="46500" y1="65750" x2="50875" y2="88625"/>
                        <a14:backgroundMark x1="52998" y1="63250" x2="55750" y2="73375"/>
                        <a14:backgroundMark x1="52250" y1="60500" x2="52998" y2="63250"/>
                        <a14:backgroundMark x1="54875" y1="58375" x2="67875" y2="73500"/>
                        <a14:backgroundMark x1="58375" y1="55625" x2="71250" y2="64750"/>
                        <a14:backgroundMark x1="61375" y1="52625" x2="72250" y2="55750"/>
                        <a14:backgroundMark x1="61750" y1="47375" x2="72500" y2="44500"/>
                        <a14:backgroundMark x1="59125" y1="44250" x2="71875" y2="38375"/>
                        <a14:backgroundMark x1="56500" y1="40125" x2="62750" y2="30000"/>
                        <a14:backgroundMark x1="52625" y1="39000" x2="52250" y2="26375"/>
                        <a14:backgroundMark x1="48250" y1="40125" x2="45250" y2="25500"/>
                        <a14:backgroundMark x1="45125" y1="42750" x2="38750" y2="31375"/>
                        <a14:backgroundMark x1="41875" y1="45125" x2="37250" y2="40750"/>
                        <a14:backgroundMark x1="40375" y1="48375" x2="32125" y2="46000"/>
                        <a14:backgroundMark x1="40000" y1="52500" x2="27375" y2="54250"/>
                        <a14:backgroundMark x1="41375" y1="56000" x2="34875" y2="60000"/>
                        <a14:backgroundMark x1="34875" y1="60000" x2="29625" y2="61000"/>
                        <a14:backgroundMark x1="43125" y1="60500" x2="38625" y2="69875"/>
                        <a14:backgroundMark x1="47875" y1="61625" x2="47500" y2="79125"/>
                        <a14:backgroundMark x1="36875" y1="64250" x2="36875" y2="64250"/>
                        <a14:backgroundMark x1="42000" y1="59750" x2="42000" y2="59750"/>
                        <a14:backgroundMark x1="40875" y1="54750" x2="40875" y2="54750"/>
                        <a14:backgroundMark x1="48750" y1="59000" x2="48125" y2="62750"/>
                        <a14:backgroundMark x1="45250" y1="57750" x2="42125" y2="60375"/>
                        <a14:backgroundMark x1="42375" y1="54375" x2="37875" y2="56000"/>
                        <a14:backgroundMark x1="58750" y1="52500" x2="63125" y2="52625"/>
                        <a14:backgroundMark x1="57125" y1="45500" x2="63750" y2="43000"/>
                        <a14:backgroundMark x1="63750" y1="43000" x2="64000" y2="43000"/>
                        <a14:backgroundMark x1="54875" y1="42750" x2="57625" y2="39375"/>
                        <a14:backgroundMark x1="48625" y1="41750" x2="46625" y2="37625"/>
                        <a14:backgroundMark x1="46375" y1="43750" x2="44875" y2="41625"/>
                        <a14:backgroundMark x1="43500" y1="45875" x2="42250" y2="45000"/>
                        <a14:backgroundMark x1="64750" y1="37250" x2="64750" y2="37250"/>
                        <a14:backgroundMark x1="62000" y1="39625" x2="62000" y2="39625"/>
                        <a14:backgroundMark x1="59375" y1="42250" x2="59375" y2="42250"/>
                        <a14:backgroundMark x1="58375" y1="40500" x2="58375" y2="40500"/>
                        <a14:backgroundMark x1="64500" y1="36875" x2="64500" y2="36875"/>
                        <a14:backgroundMark x1="36625" y1="54875" x2="32875" y2="58125"/>
                      </a14:backgroundRemoval>
                    </a14:imgEffect>
                  </a14:imgLayer>
                </a14:imgProps>
              </a:ext>
            </a:extLst>
          </a:blip>
          <a:srcRect l="25556" t="28889" r="25397" b="25555"/>
          <a:stretch/>
        </p:blipFill>
        <p:spPr>
          <a:xfrm>
            <a:off x="7315200" y="5731933"/>
            <a:ext cx="1219200" cy="1132396"/>
          </a:xfrm>
          <a:prstGeom prst="rect">
            <a:avLst/>
          </a:prstGeom>
        </p:spPr>
      </p:pic>
      <p:pic>
        <p:nvPicPr>
          <p:cNvPr id="26" name="Picture 25">
            <a:extLst>
              <a:ext uri="{FF2B5EF4-FFF2-40B4-BE49-F238E27FC236}">
                <a16:creationId xmlns:a16="http://schemas.microsoft.com/office/drawing/2014/main" id="{CED08F14-B5F9-4153-BB6B-4F79C425F7D2}"/>
              </a:ext>
            </a:extLst>
          </p:cNvPr>
          <p:cNvPicPr>
            <a:picLocks noChangeAspect="1"/>
          </p:cNvPicPr>
          <p:nvPr/>
        </p:nvPicPr>
        <p:blipFill rotWithShape="1">
          <a:blip r:embed="rId8">
            <a:extLst>
              <a:ext uri="{BEBA8EAE-BF5A-486C-A8C5-ECC9F3942E4B}">
                <a14:imgProps xmlns:a14="http://schemas.microsoft.com/office/drawing/2010/main">
                  <a14:imgLayer r:embed="rId9">
                    <a14:imgEffect>
                      <a14:backgroundRemoval t="7805" b="82927" l="7555" r="90522">
                        <a14:foregroundMark x1="16896" y1="76829" x2="22390" y2="77073"/>
                        <a14:foregroundMark x1="22390" y1="77073" x2="42308" y2="74878"/>
                        <a14:foregroundMark x1="42308" y1="74878" x2="73626" y2="77317"/>
                        <a14:foregroundMark x1="14560" y1="77073" x2="17582" y2="75610"/>
                        <a14:foregroundMark x1="13874" y1="75610" x2="7692" y2="82927"/>
                        <a14:foregroundMark x1="73214" y1="73415" x2="80220" y2="77073"/>
                        <a14:foregroundMark x1="80220" y1="77073" x2="90522" y2="77561"/>
                        <a14:backgroundMark x1="20879" y1="45122" x2="23901" y2="47805"/>
                        <a14:backgroundMark x1="23901" y1="47805" x2="37225" y2="50244"/>
                        <a14:backgroundMark x1="37225" y1="50244" x2="66621" y2="37805"/>
                        <a14:backgroundMark x1="66621" y1="37805" x2="68819" y2="31951"/>
                        <a14:backgroundMark x1="68819" y1="31951" x2="68544" y2="30976"/>
                        <a14:backgroundMark x1="19643" y1="68049" x2="35302" y2="59756"/>
                        <a14:backgroundMark x1="35302" y1="59756" x2="39973" y2="59268"/>
                        <a14:backgroundMark x1="39973" y1="59268" x2="78159" y2="64878"/>
                        <a14:backgroundMark x1="78159" y1="64878" x2="85302" y2="69268"/>
                        <a14:backgroundMark x1="85302" y1="69268" x2="88462" y2="67073"/>
                        <a14:backgroundMark x1="88462" y1="67073" x2="88599" y2="66829"/>
                        <a14:backgroundMark x1="60027" y1="67805" x2="30220" y2="67073"/>
                      </a14:backgroundRemoval>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3"/>
              </a:ext>
            </a:extLst>
          </a:blip>
          <a:srcRect l="12778" t="67420" r="18941" b="20115"/>
          <a:stretch/>
        </p:blipFill>
        <p:spPr>
          <a:xfrm>
            <a:off x="-914400" y="5700809"/>
            <a:ext cx="10629900" cy="1157191"/>
          </a:xfrm>
          <a:prstGeom prst="rect">
            <a:avLst/>
          </a:prstGeom>
        </p:spPr>
      </p:pic>
    </p:spTree>
    <p:extLst>
      <p:ext uri="{BB962C8B-B14F-4D97-AF65-F5344CB8AC3E}">
        <p14:creationId xmlns:p14="http://schemas.microsoft.com/office/powerpoint/2010/main" val="1645897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0" presetClass="path" presetSubtype="0" accel="50000" decel="50000" fill="hold" nodeType="clickEffect">
                                  <p:stCondLst>
                                    <p:cond delay="0"/>
                                  </p:stCondLst>
                                  <p:childTnLst>
                                    <p:animMotion origin="layout" path="M 3.33333E-6 -0.00023 L -0.27101 -0.00023 C -0.3941 -0.00023 -0.54167 -0.15949 -0.54167 -0.28773 L -0.54167 -0.57385 " pathEditMode="relative" rAng="0" ptsTypes="AAAA">
                                      <p:cBhvr>
                                        <p:cTn id="13" dur="2000" fill="hold"/>
                                        <p:tgtEl>
                                          <p:spTgt spid="20"/>
                                        </p:tgtEl>
                                        <p:attrNameLst>
                                          <p:attrName>ppt_x</p:attrName>
                                          <p:attrName>ppt_y</p:attrName>
                                        </p:attrNameLst>
                                      </p:cBhvr>
                                      <p:rCtr x="-27083" y="-28681"/>
                                    </p:animMotion>
                                  </p:childTnLst>
                                </p:cTn>
                              </p:par>
                            </p:childTnLst>
                          </p:cTn>
                        </p:par>
                        <p:par>
                          <p:cTn id="14" fill="hold">
                            <p:stCondLst>
                              <p:cond delay="2000"/>
                            </p:stCondLst>
                            <p:childTnLst>
                              <p:par>
                                <p:cTn id="15" presetID="1" presetClass="entr" presetSubtype="0"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E2269-98F5-4477-A7BF-7EF6FD43DB44}"/>
              </a:ext>
            </a:extLst>
          </p:cNvPr>
          <p:cNvSpPr>
            <a:spLocks noGrp="1"/>
          </p:cNvSpPr>
          <p:nvPr>
            <p:ph type="title"/>
          </p:nvPr>
        </p:nvSpPr>
        <p:spPr/>
        <p:txBody>
          <a:bodyPr/>
          <a:lstStyle/>
          <a:p>
            <a:r>
              <a:rPr lang="en-US" dirty="0"/>
              <a:t>Planetarium Fun Facts</a:t>
            </a:r>
          </a:p>
        </p:txBody>
      </p:sp>
      <p:pic>
        <p:nvPicPr>
          <p:cNvPr id="13" name="Picture 12">
            <a:extLst>
              <a:ext uri="{FF2B5EF4-FFF2-40B4-BE49-F238E27FC236}">
                <a16:creationId xmlns:a16="http://schemas.microsoft.com/office/drawing/2014/main" id="{09C6C1F2-6033-42DF-A2E6-084AEA53602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2778" t="-1" r="18941" b="20115"/>
          <a:stretch/>
        </p:blipFill>
        <p:spPr>
          <a:xfrm>
            <a:off x="-342900" y="0"/>
            <a:ext cx="9829800" cy="6858000"/>
          </a:xfrm>
          <a:prstGeom prst="rect">
            <a:avLst/>
          </a:prstGeom>
        </p:spPr>
      </p:pic>
      <p:pic>
        <p:nvPicPr>
          <p:cNvPr id="14" name="Picture 13">
            <a:extLst>
              <a:ext uri="{FF2B5EF4-FFF2-40B4-BE49-F238E27FC236}">
                <a16:creationId xmlns:a16="http://schemas.microsoft.com/office/drawing/2014/main" id="{E25C81BF-FDBC-4544-9449-B780ECFFFD92}"/>
              </a:ext>
            </a:extLst>
          </p:cNvPr>
          <p:cNvPicPr>
            <a:picLocks noChangeAspect="1"/>
          </p:cNvPicPr>
          <p:nvPr/>
        </p:nvPicPr>
        <p:blipFill rotWithShape="1">
          <a:blip r:embed="rId4">
            <a:duotone>
              <a:prstClr val="black"/>
              <a:schemeClr val="accent3">
                <a:tint val="45000"/>
                <a:satMod val="400000"/>
              </a:schemeClr>
            </a:duotone>
            <a:extLst>
              <a:ext uri="{BEBA8EAE-BF5A-486C-A8C5-ECC9F3942E4B}">
                <a14:imgProps xmlns:a14="http://schemas.microsoft.com/office/drawing/2010/main">
                  <a14:imgLayer r:embed="rId5">
                    <a14:imgEffect>
                      <a14:backgroundRemoval t="9956" b="96800" l="2533" r="97720">
                        <a14:foregroundMark x1="12411" y1="93156" x2="12411" y2="93156"/>
                        <a14:foregroundMark x1="2837" y1="96267" x2="8105" y2="96800"/>
                        <a14:foregroundMark x1="8105" y1="96800" x2="36930" y2="94489"/>
                        <a14:foregroundMark x1="36930" y1="94489" x2="61955" y2="96711"/>
                        <a14:foregroundMark x1="61955" y1="96711" x2="73607" y2="95022"/>
                        <a14:foregroundMark x1="73607" y1="95022" x2="80142" y2="95022"/>
                        <a14:foregroundMark x1="80142" y1="95022" x2="86170" y2="94222"/>
                        <a14:foregroundMark x1="86170" y1="94222" x2="92452" y2="95467"/>
                        <a14:foregroundMark x1="92452" y1="95467" x2="97771" y2="95022"/>
                        <a14:foregroundMark x1="97771" y1="95022" x2="97771" y2="95022"/>
                        <a14:foregroundMark x1="2533" y1="96800" x2="5066" y2="96267"/>
                        <a14:backgroundMark x1="37031" y1="67733" x2="37031" y2="67733"/>
                        <a14:backgroundMark x1="97315" y1="81867" x2="50861" y2="75644"/>
                        <a14:backgroundMark x1="50861" y1="75644" x2="27356" y2="80800"/>
                        <a14:backgroundMark x1="27356" y1="80800" x2="7903" y2="81067"/>
                        <a14:backgroundMark x1="7903" y1="81067" x2="3749" y2="83200"/>
                        <a14:backgroundMark x1="34347" y1="85511" x2="34347" y2="85511"/>
                        <a14:backgroundMark x1="38045" y1="85511" x2="38045" y2="85511"/>
                        <a14:backgroundMark x1="39868" y1="85067" x2="56788" y2="83111"/>
                        <a14:backgroundMark x1="56788" y1="83111" x2="62766" y2="86311"/>
                        <a14:backgroundMark x1="62766" y1="86311" x2="63273" y2="86311"/>
                      </a14:backgroundRemoval>
                    </a14:imgEffect>
                    <a14:imgEffect>
                      <a14:colorTemperature colorTemp="1500"/>
                    </a14:imgEffect>
                    <a14:imgEffect>
                      <a14:saturation sat="123000"/>
                    </a14:imgEffect>
                  </a14:imgLayer>
                </a14:imgProps>
              </a:ext>
            </a:extLst>
          </a:blip>
          <a:srcRect t="77056"/>
          <a:stretch/>
        </p:blipFill>
        <p:spPr>
          <a:xfrm>
            <a:off x="-914400" y="3805989"/>
            <a:ext cx="12640487" cy="3039353"/>
          </a:xfrm>
          <a:prstGeom prst="rect">
            <a:avLst/>
          </a:prstGeom>
          <a:noFill/>
        </p:spPr>
      </p:pic>
      <p:sp>
        <p:nvSpPr>
          <p:cNvPr id="21" name="TextBox 20">
            <a:extLst>
              <a:ext uri="{FF2B5EF4-FFF2-40B4-BE49-F238E27FC236}">
                <a16:creationId xmlns:a16="http://schemas.microsoft.com/office/drawing/2014/main" id="{60570FA0-EAF1-4558-BF42-0A11CAA4B26C}"/>
              </a:ext>
            </a:extLst>
          </p:cNvPr>
          <p:cNvSpPr txBox="1"/>
          <p:nvPr/>
        </p:nvSpPr>
        <p:spPr>
          <a:xfrm>
            <a:off x="609600" y="447953"/>
            <a:ext cx="5791200" cy="523220"/>
          </a:xfrm>
          <a:prstGeom prst="rect">
            <a:avLst/>
          </a:prstGeom>
          <a:noFill/>
        </p:spPr>
        <p:txBody>
          <a:bodyPr wrap="square" rtlCol="0">
            <a:spAutoFit/>
          </a:bodyPr>
          <a:lstStyle/>
          <a:p>
            <a:r>
              <a:rPr lang="en-US" sz="2800" dirty="0">
                <a:solidFill>
                  <a:schemeClr val="bg1"/>
                </a:solidFill>
                <a:latin typeface="Avenir LT Std 45 Book" panose="020B0502020203020204" pitchFamily="34" charset="0"/>
              </a:rPr>
              <a:t>A few planetarium fun facts…</a:t>
            </a:r>
          </a:p>
        </p:txBody>
      </p:sp>
      <p:sp>
        <p:nvSpPr>
          <p:cNvPr id="23" name="TextBox 22">
            <a:extLst>
              <a:ext uri="{FF2B5EF4-FFF2-40B4-BE49-F238E27FC236}">
                <a16:creationId xmlns:a16="http://schemas.microsoft.com/office/drawing/2014/main" id="{CD790665-8D65-44EB-AB8B-1D7463558863}"/>
              </a:ext>
            </a:extLst>
          </p:cNvPr>
          <p:cNvSpPr txBox="1"/>
          <p:nvPr/>
        </p:nvSpPr>
        <p:spPr>
          <a:xfrm>
            <a:off x="5570127" y="1524000"/>
            <a:ext cx="3421473" cy="1384995"/>
          </a:xfrm>
          <a:prstGeom prst="rect">
            <a:avLst/>
          </a:prstGeom>
          <a:noFill/>
        </p:spPr>
        <p:txBody>
          <a:bodyPr wrap="square" rtlCol="0">
            <a:spAutoFit/>
          </a:bodyPr>
          <a:lstStyle/>
          <a:p>
            <a:r>
              <a:rPr lang="en-US" sz="2800" dirty="0">
                <a:solidFill>
                  <a:schemeClr val="bg1"/>
                </a:solidFill>
                <a:latin typeface="Avenir LT Std 45 Book" panose="020B0502020203020204" pitchFamily="34" charset="0"/>
              </a:rPr>
              <a:t>Over 10,000 visitors (some are repeats) each year</a:t>
            </a:r>
          </a:p>
        </p:txBody>
      </p:sp>
      <p:pic>
        <p:nvPicPr>
          <p:cNvPr id="20" name="Picture 19">
            <a:extLst>
              <a:ext uri="{FF2B5EF4-FFF2-40B4-BE49-F238E27FC236}">
                <a16:creationId xmlns:a16="http://schemas.microsoft.com/office/drawing/2014/main" id="{6DC7AC9C-1CF9-4FA9-944C-C945824A9798}"/>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10000" b="90000" l="10000" r="90000">
                        <a14:foregroundMark x1="37250" y1="44375" x2="37250" y2="44375"/>
                        <a14:foregroundMark x1="55125" y1="63250" x2="55125" y2="63250"/>
                        <a14:foregroundMark x1="44250" y1="63375" x2="44250" y2="63375"/>
                        <a14:backgroundMark x1="40875" y1="35125" x2="30125" y2="22375"/>
                        <a14:backgroundMark x1="30125" y1="22375" x2="29625" y2="22250"/>
                        <a14:backgroundMark x1="49250" y1="24875" x2="49250" y2="24875"/>
                        <a14:backgroundMark x1="50875" y1="20000" x2="50875" y2="20000"/>
                        <a14:backgroundMark x1="51875" y1="23500" x2="51875" y2="23500"/>
                        <a14:backgroundMark x1="51625" y1="21250" x2="51625" y2="21250"/>
                        <a14:backgroundMark x1="48250" y1="21375" x2="48250" y2="21375"/>
                        <a14:backgroundMark x1="28625" y1="31000" x2="28625" y2="31000"/>
                        <a14:backgroundMark x1="28750" y1="28125" x2="28750" y2="28125"/>
                        <a14:backgroundMark x1="32250" y1="30375" x2="32250" y2="30375"/>
                        <a14:backgroundMark x1="36000" y1="40125" x2="36000" y2="40125"/>
                        <a14:backgroundMark x1="39875" y1="43375" x2="39875" y2="43375"/>
                        <a14:backgroundMark x1="39875" y1="43875" x2="39875" y2="43875"/>
                        <a14:backgroundMark x1="37000" y1="47875" x2="37000" y2="47875"/>
                        <a14:backgroundMark x1="36375" y1="47500" x2="24750" y2="41750"/>
                        <a14:backgroundMark x1="36625" y1="53500" x2="18125" y2="52250"/>
                        <a14:backgroundMark x1="39000" y1="58375" x2="16125" y2="65500"/>
                        <a14:backgroundMark x1="40750" y1="63000" x2="36125" y2="73625"/>
                        <a14:backgroundMark x1="46500" y1="65750" x2="50875" y2="88625"/>
                        <a14:backgroundMark x1="52998" y1="63250" x2="55750" y2="73375"/>
                        <a14:backgroundMark x1="52250" y1="60500" x2="52998" y2="63250"/>
                        <a14:backgroundMark x1="54875" y1="58375" x2="67875" y2="73500"/>
                        <a14:backgroundMark x1="58375" y1="55625" x2="71250" y2="64750"/>
                        <a14:backgroundMark x1="61375" y1="52625" x2="72250" y2="55750"/>
                        <a14:backgroundMark x1="61750" y1="47375" x2="72500" y2="44500"/>
                        <a14:backgroundMark x1="59125" y1="44250" x2="71875" y2="38375"/>
                        <a14:backgroundMark x1="56500" y1="40125" x2="62750" y2="30000"/>
                        <a14:backgroundMark x1="52625" y1="39000" x2="52250" y2="26375"/>
                        <a14:backgroundMark x1="48250" y1="40125" x2="45250" y2="25500"/>
                        <a14:backgroundMark x1="45125" y1="42750" x2="38750" y2="31375"/>
                        <a14:backgroundMark x1="41875" y1="45125" x2="37250" y2="40750"/>
                        <a14:backgroundMark x1="40375" y1="48375" x2="32125" y2="46000"/>
                        <a14:backgroundMark x1="40000" y1="52500" x2="27375" y2="54250"/>
                        <a14:backgroundMark x1="41375" y1="56000" x2="34875" y2="60000"/>
                        <a14:backgroundMark x1="34875" y1="60000" x2="29625" y2="61000"/>
                        <a14:backgroundMark x1="43125" y1="60500" x2="38625" y2="69875"/>
                        <a14:backgroundMark x1="47875" y1="61625" x2="47500" y2="79125"/>
                        <a14:backgroundMark x1="36875" y1="64250" x2="36875" y2="64250"/>
                        <a14:backgroundMark x1="42000" y1="59750" x2="42000" y2="59750"/>
                        <a14:backgroundMark x1="40875" y1="54750" x2="40875" y2="54750"/>
                        <a14:backgroundMark x1="48750" y1="59000" x2="48125" y2="62750"/>
                        <a14:backgroundMark x1="45250" y1="57750" x2="42125" y2="60375"/>
                        <a14:backgroundMark x1="42375" y1="54375" x2="37875" y2="56000"/>
                        <a14:backgroundMark x1="58750" y1="52500" x2="63125" y2="52625"/>
                        <a14:backgroundMark x1="57125" y1="45500" x2="63750" y2="43000"/>
                        <a14:backgroundMark x1="63750" y1="43000" x2="64000" y2="43000"/>
                        <a14:backgroundMark x1="54875" y1="42750" x2="57625" y2="39375"/>
                        <a14:backgroundMark x1="48625" y1="41750" x2="46625" y2="37625"/>
                        <a14:backgroundMark x1="46375" y1="43750" x2="44875" y2="41625"/>
                        <a14:backgroundMark x1="43500" y1="45875" x2="42250" y2="45000"/>
                        <a14:backgroundMark x1="64750" y1="37250" x2="64750" y2="37250"/>
                        <a14:backgroundMark x1="62000" y1="39625" x2="62000" y2="39625"/>
                        <a14:backgroundMark x1="59375" y1="42250" x2="59375" y2="42250"/>
                        <a14:backgroundMark x1="58375" y1="40500" x2="58375" y2="40500"/>
                        <a14:backgroundMark x1="64500" y1="36875" x2="64500" y2="36875"/>
                        <a14:backgroundMark x1="36625" y1="54875" x2="32875" y2="58125"/>
                      </a14:backgroundRemoval>
                    </a14:imgEffect>
                  </a14:imgLayer>
                </a14:imgProps>
              </a:ext>
            </a:extLst>
          </a:blip>
          <a:srcRect l="25556" t="28889" r="25397" b="25555"/>
          <a:stretch/>
        </p:blipFill>
        <p:spPr>
          <a:xfrm>
            <a:off x="0" y="6017164"/>
            <a:ext cx="1219200" cy="1132396"/>
          </a:xfrm>
          <a:prstGeom prst="rect">
            <a:avLst/>
          </a:prstGeom>
        </p:spPr>
      </p:pic>
      <p:pic>
        <p:nvPicPr>
          <p:cNvPr id="26" name="Picture 25">
            <a:extLst>
              <a:ext uri="{FF2B5EF4-FFF2-40B4-BE49-F238E27FC236}">
                <a16:creationId xmlns:a16="http://schemas.microsoft.com/office/drawing/2014/main" id="{CED08F14-B5F9-4153-BB6B-4F79C425F7D2}"/>
              </a:ext>
            </a:extLst>
          </p:cNvPr>
          <p:cNvPicPr>
            <a:picLocks noChangeAspect="1"/>
          </p:cNvPicPr>
          <p:nvPr/>
        </p:nvPicPr>
        <p:blipFill rotWithShape="1">
          <a:blip r:embed="rId8">
            <a:extLst>
              <a:ext uri="{BEBA8EAE-BF5A-486C-A8C5-ECC9F3942E4B}">
                <a14:imgProps xmlns:a14="http://schemas.microsoft.com/office/drawing/2010/main">
                  <a14:imgLayer r:embed="rId9">
                    <a14:imgEffect>
                      <a14:backgroundRemoval t="7805" b="82927" l="7555" r="90522">
                        <a14:foregroundMark x1="16896" y1="76829" x2="22390" y2="77073"/>
                        <a14:foregroundMark x1="22390" y1="77073" x2="42308" y2="74878"/>
                        <a14:foregroundMark x1="42308" y1="74878" x2="73626" y2="77317"/>
                        <a14:foregroundMark x1="14560" y1="77073" x2="17582" y2="75610"/>
                        <a14:foregroundMark x1="13874" y1="75610" x2="7692" y2="82927"/>
                        <a14:foregroundMark x1="73214" y1="73415" x2="80220" y2="77073"/>
                        <a14:foregroundMark x1="80220" y1="77073" x2="90522" y2="77561"/>
                        <a14:backgroundMark x1="20879" y1="45122" x2="23901" y2="47805"/>
                        <a14:backgroundMark x1="23901" y1="47805" x2="37225" y2="50244"/>
                        <a14:backgroundMark x1="37225" y1="50244" x2="66621" y2="37805"/>
                        <a14:backgroundMark x1="66621" y1="37805" x2="68819" y2="31951"/>
                        <a14:backgroundMark x1="68819" y1="31951" x2="68544" y2="30976"/>
                        <a14:backgroundMark x1="19643" y1="68049" x2="35302" y2="59756"/>
                        <a14:backgroundMark x1="35302" y1="59756" x2="39973" y2="59268"/>
                        <a14:backgroundMark x1="39973" y1="59268" x2="78159" y2="64878"/>
                        <a14:backgroundMark x1="78159" y1="64878" x2="85302" y2="69268"/>
                        <a14:backgroundMark x1="85302" y1="69268" x2="88462" y2="67073"/>
                        <a14:backgroundMark x1="88462" y1="67073" x2="88599" y2="66829"/>
                        <a14:backgroundMark x1="60027" y1="67805" x2="30220" y2="67073"/>
                      </a14:backgroundRemoval>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3"/>
              </a:ext>
            </a:extLst>
          </a:blip>
          <a:srcRect l="12778" t="67420" r="18941" b="20115"/>
          <a:stretch/>
        </p:blipFill>
        <p:spPr>
          <a:xfrm>
            <a:off x="-914400" y="5700809"/>
            <a:ext cx="10629900" cy="1157191"/>
          </a:xfrm>
          <a:prstGeom prst="rect">
            <a:avLst/>
          </a:prstGeom>
        </p:spPr>
      </p:pic>
    </p:spTree>
    <p:extLst>
      <p:ext uri="{BB962C8B-B14F-4D97-AF65-F5344CB8AC3E}">
        <p14:creationId xmlns:p14="http://schemas.microsoft.com/office/powerpoint/2010/main" val="1764097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path" presetSubtype="0" accel="50000" decel="50000" fill="hold" nodeType="withEffect">
                                  <p:stCondLst>
                                    <p:cond delay="0"/>
                                  </p:stCondLst>
                                  <p:childTnLst>
                                    <p:animMotion origin="layout" path="M 3.33333E-6 -3.7037E-6 L 0.24409 -3.7037E-6 C 0.35364 -3.7037E-6 0.48836 -0.19375 0.48836 -0.35046 L 0.48836 -0.70069 " pathEditMode="relative" rAng="0" ptsTypes="AAAA">
                                      <p:cBhvr>
                                        <p:cTn id="6" dur="3000" fill="hold"/>
                                        <p:tgtEl>
                                          <p:spTgt spid="20"/>
                                        </p:tgtEl>
                                        <p:attrNameLst>
                                          <p:attrName>ppt_x</p:attrName>
                                          <p:attrName>ppt_y</p:attrName>
                                        </p:attrNameLst>
                                      </p:cBhvr>
                                      <p:rCtr x="24410" y="-35046"/>
                                    </p:animMotion>
                                  </p:childTnLst>
                                </p:cTn>
                              </p:par>
                            </p:childTnLst>
                          </p:cTn>
                        </p:par>
                        <p:par>
                          <p:cTn id="7" fill="hold">
                            <p:stCondLst>
                              <p:cond delay="3000"/>
                            </p:stCondLst>
                            <p:childTnLst>
                              <p:par>
                                <p:cTn id="8" presetID="1" presetClass="entr" presetSubtype="0" fill="hold" grpId="0" nodeType="afterEffect">
                                  <p:stCondLst>
                                    <p:cond delay="0"/>
                                  </p:stCondLst>
                                  <p:childTnLst>
                                    <p:set>
                                      <p:cBhvr>
                                        <p:cTn id="9"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E2269-98F5-4477-A7BF-7EF6FD43DB44}"/>
              </a:ext>
            </a:extLst>
          </p:cNvPr>
          <p:cNvSpPr>
            <a:spLocks noGrp="1"/>
          </p:cNvSpPr>
          <p:nvPr>
            <p:ph type="title"/>
          </p:nvPr>
        </p:nvSpPr>
        <p:spPr/>
        <p:txBody>
          <a:bodyPr/>
          <a:lstStyle/>
          <a:p>
            <a:r>
              <a:rPr lang="en-US" dirty="0"/>
              <a:t>Planetarium Fun Facts</a:t>
            </a:r>
          </a:p>
        </p:txBody>
      </p:sp>
      <p:pic>
        <p:nvPicPr>
          <p:cNvPr id="13" name="Picture 12">
            <a:extLst>
              <a:ext uri="{FF2B5EF4-FFF2-40B4-BE49-F238E27FC236}">
                <a16:creationId xmlns:a16="http://schemas.microsoft.com/office/drawing/2014/main" id="{09C6C1F2-6033-42DF-A2E6-084AEA53602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2778" t="-1" r="18941" b="20115"/>
          <a:stretch/>
        </p:blipFill>
        <p:spPr>
          <a:xfrm>
            <a:off x="-342900" y="0"/>
            <a:ext cx="9829800" cy="6858000"/>
          </a:xfrm>
          <a:prstGeom prst="rect">
            <a:avLst/>
          </a:prstGeom>
        </p:spPr>
      </p:pic>
      <p:sp>
        <p:nvSpPr>
          <p:cNvPr id="23" name="TextBox 22">
            <a:extLst>
              <a:ext uri="{FF2B5EF4-FFF2-40B4-BE49-F238E27FC236}">
                <a16:creationId xmlns:a16="http://schemas.microsoft.com/office/drawing/2014/main" id="{CD790665-8D65-44EB-AB8B-1D7463558863}"/>
              </a:ext>
            </a:extLst>
          </p:cNvPr>
          <p:cNvSpPr txBox="1"/>
          <p:nvPr/>
        </p:nvSpPr>
        <p:spPr>
          <a:xfrm>
            <a:off x="6065427" y="5715891"/>
            <a:ext cx="3421473" cy="4401205"/>
          </a:xfrm>
          <a:prstGeom prst="rect">
            <a:avLst/>
          </a:prstGeom>
          <a:noFill/>
        </p:spPr>
        <p:txBody>
          <a:bodyPr wrap="square" rtlCol="0">
            <a:spAutoFit/>
          </a:bodyPr>
          <a:lstStyle/>
          <a:p>
            <a:r>
              <a:rPr lang="en-US" sz="2800" dirty="0">
                <a:solidFill>
                  <a:schemeClr val="bg1"/>
                </a:solidFill>
                <a:latin typeface="Avenir LT Std 45 Book" panose="020B0502020203020204" pitchFamily="34" charset="0"/>
              </a:rPr>
              <a:t>Earth Science Chemistry</a:t>
            </a:r>
            <a:br>
              <a:rPr lang="en-US" sz="2800" dirty="0">
                <a:solidFill>
                  <a:schemeClr val="bg1"/>
                </a:solidFill>
                <a:latin typeface="Avenir LT Std 45 Book" panose="020B0502020203020204" pitchFamily="34" charset="0"/>
              </a:rPr>
            </a:br>
            <a:r>
              <a:rPr lang="en-US" sz="2800" dirty="0">
                <a:solidFill>
                  <a:schemeClr val="bg1"/>
                </a:solidFill>
                <a:latin typeface="Avenir LT Std 45 Book" panose="020B0502020203020204" pitchFamily="34" charset="0"/>
              </a:rPr>
              <a:t>Biology</a:t>
            </a:r>
            <a:br>
              <a:rPr lang="en-US" sz="2800" dirty="0">
                <a:solidFill>
                  <a:schemeClr val="bg1"/>
                </a:solidFill>
                <a:latin typeface="Avenir LT Std 45 Book" panose="020B0502020203020204" pitchFamily="34" charset="0"/>
              </a:rPr>
            </a:br>
            <a:r>
              <a:rPr lang="en-US" sz="2800" dirty="0">
                <a:solidFill>
                  <a:schemeClr val="bg1"/>
                </a:solidFill>
                <a:latin typeface="Avenir LT Std 45 Book" panose="020B0502020203020204" pitchFamily="34" charset="0"/>
              </a:rPr>
              <a:t>Physics</a:t>
            </a:r>
            <a:br>
              <a:rPr lang="en-US" sz="2800" dirty="0">
                <a:solidFill>
                  <a:schemeClr val="bg1"/>
                </a:solidFill>
                <a:latin typeface="Avenir LT Std 45 Book" panose="020B0502020203020204" pitchFamily="34" charset="0"/>
              </a:rPr>
            </a:br>
            <a:r>
              <a:rPr lang="en-US" sz="2800" dirty="0">
                <a:solidFill>
                  <a:schemeClr val="bg1"/>
                </a:solidFill>
                <a:latin typeface="Avenir LT Std 45 Book" panose="020B0502020203020204" pitchFamily="34" charset="0"/>
              </a:rPr>
              <a:t>Astronomy</a:t>
            </a:r>
            <a:br>
              <a:rPr lang="en-US" sz="2800" dirty="0">
                <a:solidFill>
                  <a:schemeClr val="bg1"/>
                </a:solidFill>
                <a:latin typeface="Avenir LT Std 45 Book" panose="020B0502020203020204" pitchFamily="34" charset="0"/>
              </a:rPr>
            </a:br>
            <a:r>
              <a:rPr lang="en-US" sz="2800" dirty="0">
                <a:solidFill>
                  <a:schemeClr val="bg1"/>
                </a:solidFill>
                <a:latin typeface="Avenir LT Std 45 Book" panose="020B0502020203020204" pitchFamily="34" charset="0"/>
              </a:rPr>
              <a:t>Calculus</a:t>
            </a:r>
            <a:br>
              <a:rPr lang="en-US" sz="2800" dirty="0">
                <a:solidFill>
                  <a:schemeClr val="bg1"/>
                </a:solidFill>
                <a:latin typeface="Avenir LT Std 45 Book" panose="020B0502020203020204" pitchFamily="34" charset="0"/>
              </a:rPr>
            </a:br>
            <a:r>
              <a:rPr lang="en-US" sz="2800" dirty="0">
                <a:solidFill>
                  <a:schemeClr val="bg1"/>
                </a:solidFill>
                <a:latin typeface="Avenir LT Std 45 Book" panose="020B0502020203020204" pitchFamily="34" charset="0"/>
              </a:rPr>
              <a:t>Global Studies</a:t>
            </a:r>
            <a:br>
              <a:rPr lang="en-US" sz="2800" dirty="0">
                <a:solidFill>
                  <a:schemeClr val="bg1"/>
                </a:solidFill>
                <a:latin typeface="Avenir LT Std 45 Book" panose="020B0502020203020204" pitchFamily="34" charset="0"/>
              </a:rPr>
            </a:br>
            <a:r>
              <a:rPr lang="en-US" sz="2800" dirty="0">
                <a:solidFill>
                  <a:schemeClr val="bg1"/>
                </a:solidFill>
                <a:latin typeface="Avenir LT Std 45 Book" panose="020B0502020203020204" pitchFamily="34" charset="0"/>
              </a:rPr>
              <a:t>French</a:t>
            </a:r>
            <a:br>
              <a:rPr lang="en-US" sz="2800" dirty="0">
                <a:solidFill>
                  <a:schemeClr val="bg1"/>
                </a:solidFill>
                <a:latin typeface="Avenir LT Std 45 Book" panose="020B0502020203020204" pitchFamily="34" charset="0"/>
              </a:rPr>
            </a:br>
            <a:r>
              <a:rPr lang="en-US" sz="2800" dirty="0">
                <a:solidFill>
                  <a:schemeClr val="bg1"/>
                </a:solidFill>
                <a:latin typeface="Avenir LT Std 45 Book" panose="020B0502020203020204" pitchFamily="34" charset="0"/>
              </a:rPr>
              <a:t>Mythology</a:t>
            </a:r>
          </a:p>
          <a:p>
            <a:r>
              <a:rPr lang="en-US" sz="2800" dirty="0">
                <a:solidFill>
                  <a:schemeClr val="bg1"/>
                </a:solidFill>
                <a:latin typeface="Avenir LT Std 45 Book" panose="020B0502020203020204" pitchFamily="34" charset="0"/>
              </a:rPr>
              <a:t>and more…</a:t>
            </a:r>
          </a:p>
        </p:txBody>
      </p:sp>
      <p:pic>
        <p:nvPicPr>
          <p:cNvPr id="14" name="Picture 13">
            <a:extLst>
              <a:ext uri="{FF2B5EF4-FFF2-40B4-BE49-F238E27FC236}">
                <a16:creationId xmlns:a16="http://schemas.microsoft.com/office/drawing/2014/main" id="{E25C81BF-FDBC-4544-9449-B780ECFFFD92}"/>
              </a:ext>
            </a:extLst>
          </p:cNvPr>
          <p:cNvPicPr>
            <a:picLocks noChangeAspect="1"/>
          </p:cNvPicPr>
          <p:nvPr/>
        </p:nvPicPr>
        <p:blipFill rotWithShape="1">
          <a:blip r:embed="rId4">
            <a:duotone>
              <a:prstClr val="black"/>
              <a:schemeClr val="accent3">
                <a:tint val="45000"/>
                <a:satMod val="400000"/>
              </a:schemeClr>
            </a:duotone>
            <a:extLst>
              <a:ext uri="{BEBA8EAE-BF5A-486C-A8C5-ECC9F3942E4B}">
                <a14:imgProps xmlns:a14="http://schemas.microsoft.com/office/drawing/2010/main">
                  <a14:imgLayer r:embed="rId5">
                    <a14:imgEffect>
                      <a14:backgroundRemoval t="9956" b="96800" l="2533" r="97720">
                        <a14:foregroundMark x1="12411" y1="93156" x2="12411" y2="93156"/>
                        <a14:foregroundMark x1="2837" y1="96267" x2="8105" y2="96800"/>
                        <a14:foregroundMark x1="8105" y1="96800" x2="36930" y2="94489"/>
                        <a14:foregroundMark x1="36930" y1="94489" x2="61955" y2="96711"/>
                        <a14:foregroundMark x1="61955" y1="96711" x2="73607" y2="95022"/>
                        <a14:foregroundMark x1="73607" y1="95022" x2="80142" y2="95022"/>
                        <a14:foregroundMark x1="80142" y1="95022" x2="86170" y2="94222"/>
                        <a14:foregroundMark x1="86170" y1="94222" x2="92452" y2="95467"/>
                        <a14:foregroundMark x1="92452" y1="95467" x2="97771" y2="95022"/>
                        <a14:foregroundMark x1="97771" y1="95022" x2="97771" y2="95022"/>
                        <a14:foregroundMark x1="2533" y1="96800" x2="5066" y2="96267"/>
                        <a14:backgroundMark x1="37031" y1="67733" x2="37031" y2="67733"/>
                        <a14:backgroundMark x1="97315" y1="81867" x2="50861" y2="75644"/>
                        <a14:backgroundMark x1="50861" y1="75644" x2="27356" y2="80800"/>
                        <a14:backgroundMark x1="27356" y1="80800" x2="7903" y2="81067"/>
                        <a14:backgroundMark x1="7903" y1="81067" x2="3749" y2="83200"/>
                        <a14:backgroundMark x1="34347" y1="85511" x2="34347" y2="85511"/>
                        <a14:backgroundMark x1="38045" y1="85511" x2="38045" y2="85511"/>
                        <a14:backgroundMark x1="39868" y1="85067" x2="56788" y2="83111"/>
                        <a14:backgroundMark x1="56788" y1="83111" x2="62766" y2="86311"/>
                        <a14:backgroundMark x1="62766" y1="86311" x2="63273" y2="86311"/>
                      </a14:backgroundRemoval>
                    </a14:imgEffect>
                    <a14:imgEffect>
                      <a14:colorTemperature colorTemp="1500"/>
                    </a14:imgEffect>
                    <a14:imgEffect>
                      <a14:saturation sat="123000"/>
                    </a14:imgEffect>
                  </a14:imgLayer>
                </a14:imgProps>
              </a:ext>
            </a:extLst>
          </a:blip>
          <a:srcRect t="77056"/>
          <a:stretch/>
        </p:blipFill>
        <p:spPr>
          <a:xfrm>
            <a:off x="-914400" y="3805989"/>
            <a:ext cx="12640487" cy="3039353"/>
          </a:xfrm>
          <a:prstGeom prst="rect">
            <a:avLst/>
          </a:prstGeom>
          <a:noFill/>
        </p:spPr>
      </p:pic>
      <p:sp>
        <p:nvSpPr>
          <p:cNvPr id="21" name="TextBox 20">
            <a:extLst>
              <a:ext uri="{FF2B5EF4-FFF2-40B4-BE49-F238E27FC236}">
                <a16:creationId xmlns:a16="http://schemas.microsoft.com/office/drawing/2014/main" id="{60570FA0-EAF1-4558-BF42-0A11CAA4B26C}"/>
              </a:ext>
            </a:extLst>
          </p:cNvPr>
          <p:cNvSpPr txBox="1"/>
          <p:nvPr/>
        </p:nvSpPr>
        <p:spPr>
          <a:xfrm>
            <a:off x="609600" y="447953"/>
            <a:ext cx="5791200" cy="523220"/>
          </a:xfrm>
          <a:prstGeom prst="rect">
            <a:avLst/>
          </a:prstGeom>
          <a:noFill/>
        </p:spPr>
        <p:txBody>
          <a:bodyPr wrap="square" rtlCol="0">
            <a:spAutoFit/>
          </a:bodyPr>
          <a:lstStyle/>
          <a:p>
            <a:r>
              <a:rPr lang="en-US" sz="2800" dirty="0">
                <a:solidFill>
                  <a:schemeClr val="bg1"/>
                </a:solidFill>
                <a:latin typeface="Avenir LT Std 45 Book" panose="020B0502020203020204" pitchFamily="34" charset="0"/>
              </a:rPr>
              <a:t>A few planetarium fun facts…</a:t>
            </a:r>
          </a:p>
        </p:txBody>
      </p:sp>
      <p:pic>
        <p:nvPicPr>
          <p:cNvPr id="20" name="Picture 19">
            <a:extLst>
              <a:ext uri="{FF2B5EF4-FFF2-40B4-BE49-F238E27FC236}">
                <a16:creationId xmlns:a16="http://schemas.microsoft.com/office/drawing/2014/main" id="{6DC7AC9C-1CF9-4FA9-944C-C945824A9798}"/>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10000" b="90000" l="10000" r="90000">
                        <a14:foregroundMark x1="37250" y1="44375" x2="37250" y2="44375"/>
                        <a14:foregroundMark x1="55125" y1="63250" x2="55125" y2="63250"/>
                        <a14:foregroundMark x1="44250" y1="63375" x2="44250" y2="63375"/>
                        <a14:backgroundMark x1="40875" y1="35125" x2="30125" y2="22375"/>
                        <a14:backgroundMark x1="30125" y1="22375" x2="29625" y2="22250"/>
                        <a14:backgroundMark x1="49250" y1="24875" x2="49250" y2="24875"/>
                        <a14:backgroundMark x1="50875" y1="20000" x2="50875" y2="20000"/>
                        <a14:backgroundMark x1="51875" y1="23500" x2="51875" y2="23500"/>
                        <a14:backgroundMark x1="51625" y1="21250" x2="51625" y2="21250"/>
                        <a14:backgroundMark x1="48250" y1="21375" x2="48250" y2="21375"/>
                        <a14:backgroundMark x1="28625" y1="31000" x2="28625" y2="31000"/>
                        <a14:backgroundMark x1="28750" y1="28125" x2="28750" y2="28125"/>
                        <a14:backgroundMark x1="32250" y1="30375" x2="32250" y2="30375"/>
                        <a14:backgroundMark x1="36000" y1="40125" x2="36000" y2="40125"/>
                        <a14:backgroundMark x1="39875" y1="43375" x2="39875" y2="43375"/>
                        <a14:backgroundMark x1="39875" y1="43875" x2="39875" y2="43875"/>
                        <a14:backgroundMark x1="37000" y1="47875" x2="37000" y2="47875"/>
                        <a14:backgroundMark x1="36375" y1="47500" x2="24750" y2="41750"/>
                        <a14:backgroundMark x1="36625" y1="53500" x2="18125" y2="52250"/>
                        <a14:backgroundMark x1="39000" y1="58375" x2="16125" y2="65500"/>
                        <a14:backgroundMark x1="40750" y1="63000" x2="36125" y2="73625"/>
                        <a14:backgroundMark x1="46500" y1="65750" x2="50875" y2="88625"/>
                        <a14:backgroundMark x1="52998" y1="63250" x2="55750" y2="73375"/>
                        <a14:backgroundMark x1="52250" y1="60500" x2="52998" y2="63250"/>
                        <a14:backgroundMark x1="54875" y1="58375" x2="67875" y2="73500"/>
                        <a14:backgroundMark x1="58375" y1="55625" x2="71250" y2="64750"/>
                        <a14:backgroundMark x1="61375" y1="52625" x2="72250" y2="55750"/>
                        <a14:backgroundMark x1="61750" y1="47375" x2="72500" y2="44500"/>
                        <a14:backgroundMark x1="59125" y1="44250" x2="71875" y2="38375"/>
                        <a14:backgroundMark x1="56500" y1="40125" x2="62750" y2="30000"/>
                        <a14:backgroundMark x1="52625" y1="39000" x2="52250" y2="26375"/>
                        <a14:backgroundMark x1="48250" y1="40125" x2="45250" y2="25500"/>
                        <a14:backgroundMark x1="45125" y1="42750" x2="38750" y2="31375"/>
                        <a14:backgroundMark x1="41875" y1="45125" x2="37250" y2="40750"/>
                        <a14:backgroundMark x1="40375" y1="48375" x2="32125" y2="46000"/>
                        <a14:backgroundMark x1="40000" y1="52500" x2="27375" y2="54250"/>
                        <a14:backgroundMark x1="41375" y1="56000" x2="34875" y2="60000"/>
                        <a14:backgroundMark x1="34875" y1="60000" x2="29625" y2="61000"/>
                        <a14:backgroundMark x1="43125" y1="60500" x2="38625" y2="69875"/>
                        <a14:backgroundMark x1="47875" y1="61625" x2="47500" y2="79125"/>
                        <a14:backgroundMark x1="36875" y1="64250" x2="36875" y2="64250"/>
                        <a14:backgroundMark x1="42000" y1="59750" x2="42000" y2="59750"/>
                        <a14:backgroundMark x1="40875" y1="54750" x2="40875" y2="54750"/>
                        <a14:backgroundMark x1="48750" y1="59000" x2="48125" y2="62750"/>
                        <a14:backgroundMark x1="45250" y1="57750" x2="42125" y2="60375"/>
                        <a14:backgroundMark x1="42375" y1="54375" x2="37875" y2="56000"/>
                        <a14:backgroundMark x1="58750" y1="52500" x2="63125" y2="52625"/>
                        <a14:backgroundMark x1="57125" y1="45500" x2="63750" y2="43000"/>
                        <a14:backgroundMark x1="63750" y1="43000" x2="64000" y2="43000"/>
                        <a14:backgroundMark x1="54875" y1="42750" x2="57625" y2="39375"/>
                        <a14:backgroundMark x1="48625" y1="41750" x2="46625" y2="37625"/>
                        <a14:backgroundMark x1="46375" y1="43750" x2="44875" y2="41625"/>
                        <a14:backgroundMark x1="43500" y1="45875" x2="42250" y2="45000"/>
                        <a14:backgroundMark x1="64750" y1="37250" x2="64750" y2="37250"/>
                        <a14:backgroundMark x1="62000" y1="39625" x2="62000" y2="39625"/>
                        <a14:backgroundMark x1="59375" y1="42250" x2="59375" y2="42250"/>
                        <a14:backgroundMark x1="58375" y1="40500" x2="58375" y2="40500"/>
                        <a14:backgroundMark x1="64500" y1="36875" x2="64500" y2="36875"/>
                        <a14:backgroundMark x1="36625" y1="54875" x2="32875" y2="58125"/>
                      </a14:backgroundRemoval>
                    </a14:imgEffect>
                  </a14:imgLayer>
                </a14:imgProps>
              </a:ext>
            </a:extLst>
          </a:blip>
          <a:srcRect l="25556" t="28889" r="25397" b="25555"/>
          <a:stretch/>
        </p:blipFill>
        <p:spPr>
          <a:xfrm>
            <a:off x="-4011" y="6279404"/>
            <a:ext cx="1219200" cy="1132396"/>
          </a:xfrm>
          <a:prstGeom prst="rect">
            <a:avLst/>
          </a:prstGeom>
        </p:spPr>
      </p:pic>
      <p:pic>
        <p:nvPicPr>
          <p:cNvPr id="26" name="Picture 25">
            <a:extLst>
              <a:ext uri="{FF2B5EF4-FFF2-40B4-BE49-F238E27FC236}">
                <a16:creationId xmlns:a16="http://schemas.microsoft.com/office/drawing/2014/main" id="{CED08F14-B5F9-4153-BB6B-4F79C425F7D2}"/>
              </a:ext>
            </a:extLst>
          </p:cNvPr>
          <p:cNvPicPr>
            <a:picLocks noChangeAspect="1"/>
          </p:cNvPicPr>
          <p:nvPr/>
        </p:nvPicPr>
        <p:blipFill rotWithShape="1">
          <a:blip r:embed="rId8">
            <a:extLst>
              <a:ext uri="{BEBA8EAE-BF5A-486C-A8C5-ECC9F3942E4B}">
                <a14:imgProps xmlns:a14="http://schemas.microsoft.com/office/drawing/2010/main">
                  <a14:imgLayer r:embed="rId9">
                    <a14:imgEffect>
                      <a14:backgroundRemoval t="7805" b="82927" l="7555" r="90522">
                        <a14:foregroundMark x1="16896" y1="76829" x2="22390" y2="77073"/>
                        <a14:foregroundMark x1="22390" y1="77073" x2="42308" y2="74878"/>
                        <a14:foregroundMark x1="42308" y1="74878" x2="73626" y2="77317"/>
                        <a14:foregroundMark x1="14560" y1="77073" x2="17582" y2="75610"/>
                        <a14:foregroundMark x1="13874" y1="75610" x2="7692" y2="82927"/>
                        <a14:foregroundMark x1="73214" y1="73415" x2="80220" y2="77073"/>
                        <a14:foregroundMark x1="80220" y1="77073" x2="90522" y2="77561"/>
                        <a14:backgroundMark x1="20879" y1="45122" x2="23901" y2="47805"/>
                        <a14:backgroundMark x1="23901" y1="47805" x2="37225" y2="50244"/>
                        <a14:backgroundMark x1="37225" y1="50244" x2="66621" y2="37805"/>
                        <a14:backgroundMark x1="66621" y1="37805" x2="68819" y2="31951"/>
                        <a14:backgroundMark x1="68819" y1="31951" x2="68544" y2="30976"/>
                        <a14:backgroundMark x1="19643" y1="68049" x2="35302" y2="59756"/>
                        <a14:backgroundMark x1="35302" y1="59756" x2="39973" y2="59268"/>
                        <a14:backgroundMark x1="39973" y1="59268" x2="78159" y2="64878"/>
                        <a14:backgroundMark x1="78159" y1="64878" x2="85302" y2="69268"/>
                        <a14:backgroundMark x1="85302" y1="69268" x2="88462" y2="67073"/>
                        <a14:backgroundMark x1="88462" y1="67073" x2="88599" y2="66829"/>
                        <a14:backgroundMark x1="60027" y1="67805" x2="30220" y2="67073"/>
                      </a14:backgroundRemoval>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3"/>
              </a:ext>
            </a:extLst>
          </a:blip>
          <a:srcRect l="12778" t="67420" r="18941" b="20115"/>
          <a:stretch/>
        </p:blipFill>
        <p:spPr>
          <a:xfrm>
            <a:off x="-914400" y="5700809"/>
            <a:ext cx="10629900" cy="1157191"/>
          </a:xfrm>
          <a:prstGeom prst="rect">
            <a:avLst/>
          </a:prstGeom>
        </p:spPr>
      </p:pic>
      <p:sp>
        <p:nvSpPr>
          <p:cNvPr id="9" name="TextBox 8">
            <a:extLst>
              <a:ext uri="{FF2B5EF4-FFF2-40B4-BE49-F238E27FC236}">
                <a16:creationId xmlns:a16="http://schemas.microsoft.com/office/drawing/2014/main" id="{2419F5EB-EB11-40B5-B096-124B674CAD5C}"/>
              </a:ext>
            </a:extLst>
          </p:cNvPr>
          <p:cNvSpPr txBox="1"/>
          <p:nvPr/>
        </p:nvSpPr>
        <p:spPr>
          <a:xfrm>
            <a:off x="2189597" y="1733173"/>
            <a:ext cx="3421473" cy="2246769"/>
          </a:xfrm>
          <a:prstGeom prst="rect">
            <a:avLst/>
          </a:prstGeom>
          <a:noFill/>
        </p:spPr>
        <p:txBody>
          <a:bodyPr wrap="square" rtlCol="0">
            <a:spAutoFit/>
          </a:bodyPr>
          <a:lstStyle/>
          <a:p>
            <a:r>
              <a:rPr lang="en-US" sz="2800" dirty="0">
                <a:solidFill>
                  <a:schemeClr val="bg1"/>
                </a:solidFill>
                <a:latin typeface="Avenir LT Std 45 Book" panose="020B0502020203020204" pitchFamily="34" charset="0"/>
              </a:rPr>
              <a:t>Students enrolled </a:t>
            </a:r>
          </a:p>
          <a:p>
            <a:r>
              <a:rPr lang="en-US" sz="2800" dirty="0">
                <a:solidFill>
                  <a:schemeClr val="bg1"/>
                </a:solidFill>
                <a:latin typeface="Avenir LT Std 45 Book" panose="020B0502020203020204" pitchFamily="34" charset="0"/>
              </a:rPr>
              <a:t>in these courses </a:t>
            </a:r>
            <a:br>
              <a:rPr lang="en-US" sz="2800" dirty="0">
                <a:solidFill>
                  <a:schemeClr val="bg1"/>
                </a:solidFill>
                <a:latin typeface="Avenir LT Std 45 Book" panose="020B0502020203020204" pitchFamily="34" charset="0"/>
              </a:rPr>
            </a:br>
            <a:r>
              <a:rPr lang="en-US" sz="2800" dirty="0">
                <a:solidFill>
                  <a:schemeClr val="bg1"/>
                </a:solidFill>
                <a:latin typeface="Avenir LT Std 45 Book" panose="020B0502020203020204" pitchFamily="34" charset="0"/>
              </a:rPr>
              <a:t>attend</a:t>
            </a:r>
          </a:p>
          <a:p>
            <a:r>
              <a:rPr lang="en-US" sz="2800" dirty="0">
                <a:solidFill>
                  <a:schemeClr val="bg1"/>
                </a:solidFill>
                <a:latin typeface="Avenir LT Std 45 Book" panose="020B0502020203020204" pitchFamily="34" charset="0"/>
              </a:rPr>
              <a:t>select classes </a:t>
            </a:r>
            <a:br>
              <a:rPr lang="en-US" sz="2800" dirty="0">
                <a:solidFill>
                  <a:schemeClr val="bg1"/>
                </a:solidFill>
                <a:latin typeface="Avenir LT Std 45 Book" panose="020B0502020203020204" pitchFamily="34" charset="0"/>
              </a:rPr>
            </a:br>
            <a:r>
              <a:rPr lang="en-US" sz="2800" dirty="0">
                <a:solidFill>
                  <a:schemeClr val="bg1"/>
                </a:solidFill>
                <a:latin typeface="Avenir LT Std 45 Book" panose="020B0502020203020204" pitchFamily="34" charset="0"/>
              </a:rPr>
              <a:t>at the planetarium:</a:t>
            </a:r>
          </a:p>
        </p:txBody>
      </p:sp>
    </p:spTree>
    <p:extLst>
      <p:ext uri="{BB962C8B-B14F-4D97-AF65-F5344CB8AC3E}">
        <p14:creationId xmlns:p14="http://schemas.microsoft.com/office/powerpoint/2010/main" val="2958366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path" presetSubtype="0" accel="50000" decel="50000" fill="hold" nodeType="withEffect">
                                  <p:stCondLst>
                                    <p:cond delay="0"/>
                                  </p:stCondLst>
                                  <p:childTnLst>
                                    <p:animMotion origin="layout" path="M 4.16667E-6 1.85185E-6 L 0.06441 1.85185E-6 C 0.0934 1.85185E-6 0.12916 -0.18681 0.12916 -0.3382 L 0.12916 -0.67593 " pathEditMode="relative" rAng="0" ptsTypes="AAAA">
                                      <p:cBhvr>
                                        <p:cTn id="6" dur="3000" fill="hold"/>
                                        <p:tgtEl>
                                          <p:spTgt spid="20"/>
                                        </p:tgtEl>
                                        <p:attrNameLst>
                                          <p:attrName>ppt_x</p:attrName>
                                          <p:attrName>ppt_y</p:attrName>
                                        </p:attrNameLst>
                                      </p:cBhvr>
                                      <p:rCtr x="6458" y="-33796"/>
                                    </p:animMotion>
                                  </p:childTnLst>
                                </p:cTn>
                              </p:par>
                            </p:childTnLst>
                          </p:cTn>
                        </p:par>
                        <p:par>
                          <p:cTn id="7" fill="hold">
                            <p:stCondLst>
                              <p:cond delay="3000"/>
                            </p:stCondLst>
                            <p:childTnLst>
                              <p:par>
                                <p:cTn id="8" presetID="1" presetClass="entr" presetSubtype="0" fill="hold" grpId="1" nodeType="after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par>
                          <p:cTn id="10" fill="hold">
                            <p:stCondLst>
                              <p:cond delay="3000"/>
                            </p:stCondLst>
                            <p:childTnLst>
                              <p:par>
                                <p:cTn id="11" presetID="28" presetClass="exit" presetSubtype="0" fill="hold" grpId="0" nodeType="afterEffect">
                                  <p:stCondLst>
                                    <p:cond delay="400"/>
                                  </p:stCondLst>
                                  <p:childTnLst>
                                    <p:anim calcmode="lin" valueType="num">
                                      <p:cBhvr>
                                        <p:cTn id="12" dur="15200"/>
                                        <p:tgtEl>
                                          <p:spTgt spid="23"/>
                                        </p:tgtEl>
                                        <p:attrNameLst>
                                          <p:attrName>ppt_x</p:attrName>
                                        </p:attrNameLst>
                                      </p:cBhvr>
                                      <p:tavLst>
                                        <p:tav tm="0">
                                          <p:val>
                                            <p:strVal val="ppt_x"/>
                                          </p:val>
                                        </p:tav>
                                        <p:tav tm="100000">
                                          <p:val>
                                            <p:strVal val="ppt_x"/>
                                          </p:val>
                                        </p:tav>
                                      </p:tavLst>
                                    </p:anim>
                                    <p:anim calcmode="lin" valueType="num">
                                      <p:cBhvr>
                                        <p:cTn id="13" dur="15200"/>
                                        <p:tgtEl>
                                          <p:spTgt spid="23"/>
                                        </p:tgtEl>
                                        <p:attrNameLst>
                                          <p:attrName>ppt_y</p:attrName>
                                        </p:attrNameLst>
                                      </p:cBhvr>
                                      <p:tavLst>
                                        <p:tav tm="0">
                                          <p:val>
                                            <p:strVal val="ppt_y-1"/>
                                          </p:val>
                                        </p:tav>
                                        <p:tav tm="100000">
                                          <p:val>
                                            <p:strVal val="ppt_y+1"/>
                                          </p:val>
                                        </p:tav>
                                      </p:tavLst>
                                    </p:anim>
                                    <p:set>
                                      <p:cBhvr>
                                        <p:cTn id="14" dur="1" fill="hold">
                                          <p:stCondLst>
                                            <p:cond delay="151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9" grpId="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E2269-98F5-4477-A7BF-7EF6FD43DB44}"/>
              </a:ext>
            </a:extLst>
          </p:cNvPr>
          <p:cNvSpPr>
            <a:spLocks noGrp="1"/>
          </p:cNvSpPr>
          <p:nvPr>
            <p:ph type="title"/>
          </p:nvPr>
        </p:nvSpPr>
        <p:spPr/>
        <p:txBody>
          <a:bodyPr/>
          <a:lstStyle/>
          <a:p>
            <a:r>
              <a:rPr lang="en-US" dirty="0"/>
              <a:t>Planetarium Fun Facts</a:t>
            </a:r>
          </a:p>
        </p:txBody>
      </p:sp>
      <p:pic>
        <p:nvPicPr>
          <p:cNvPr id="13" name="Picture 12">
            <a:extLst>
              <a:ext uri="{FF2B5EF4-FFF2-40B4-BE49-F238E27FC236}">
                <a16:creationId xmlns:a16="http://schemas.microsoft.com/office/drawing/2014/main" id="{09C6C1F2-6033-42DF-A2E6-084AEA53602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2778" t="-1" r="18941" b="20115"/>
          <a:stretch/>
        </p:blipFill>
        <p:spPr>
          <a:xfrm>
            <a:off x="-342900" y="0"/>
            <a:ext cx="9829800" cy="6858000"/>
          </a:xfrm>
          <a:prstGeom prst="rect">
            <a:avLst/>
          </a:prstGeom>
        </p:spPr>
      </p:pic>
      <p:pic>
        <p:nvPicPr>
          <p:cNvPr id="14" name="Picture 13">
            <a:extLst>
              <a:ext uri="{FF2B5EF4-FFF2-40B4-BE49-F238E27FC236}">
                <a16:creationId xmlns:a16="http://schemas.microsoft.com/office/drawing/2014/main" id="{E25C81BF-FDBC-4544-9449-B780ECFFFD92}"/>
              </a:ext>
            </a:extLst>
          </p:cNvPr>
          <p:cNvPicPr>
            <a:picLocks noChangeAspect="1"/>
          </p:cNvPicPr>
          <p:nvPr/>
        </p:nvPicPr>
        <p:blipFill rotWithShape="1">
          <a:blip r:embed="rId4">
            <a:duotone>
              <a:prstClr val="black"/>
              <a:schemeClr val="accent3">
                <a:tint val="45000"/>
                <a:satMod val="400000"/>
              </a:schemeClr>
            </a:duotone>
            <a:extLst>
              <a:ext uri="{BEBA8EAE-BF5A-486C-A8C5-ECC9F3942E4B}">
                <a14:imgProps xmlns:a14="http://schemas.microsoft.com/office/drawing/2010/main">
                  <a14:imgLayer r:embed="rId5">
                    <a14:imgEffect>
                      <a14:backgroundRemoval t="9956" b="96800" l="2533" r="97720">
                        <a14:foregroundMark x1="12411" y1="93156" x2="12411" y2="93156"/>
                        <a14:foregroundMark x1="2837" y1="96267" x2="8105" y2="96800"/>
                        <a14:foregroundMark x1="8105" y1="96800" x2="36930" y2="94489"/>
                        <a14:foregroundMark x1="36930" y1="94489" x2="61955" y2="96711"/>
                        <a14:foregroundMark x1="61955" y1="96711" x2="73607" y2="95022"/>
                        <a14:foregroundMark x1="73607" y1="95022" x2="80142" y2="95022"/>
                        <a14:foregroundMark x1="80142" y1="95022" x2="86170" y2="94222"/>
                        <a14:foregroundMark x1="86170" y1="94222" x2="92452" y2="95467"/>
                        <a14:foregroundMark x1="92452" y1="95467" x2="97771" y2="95022"/>
                        <a14:foregroundMark x1="97771" y1="95022" x2="97771" y2="95022"/>
                        <a14:foregroundMark x1="2533" y1="96800" x2="5066" y2="96267"/>
                        <a14:backgroundMark x1="37031" y1="67733" x2="37031" y2="67733"/>
                        <a14:backgroundMark x1="97315" y1="81867" x2="50861" y2="75644"/>
                        <a14:backgroundMark x1="50861" y1="75644" x2="27356" y2="80800"/>
                        <a14:backgroundMark x1="27356" y1="80800" x2="7903" y2="81067"/>
                        <a14:backgroundMark x1="7903" y1="81067" x2="3749" y2="83200"/>
                        <a14:backgroundMark x1="34347" y1="85511" x2="34347" y2="85511"/>
                        <a14:backgroundMark x1="38045" y1="85511" x2="38045" y2="85511"/>
                        <a14:backgroundMark x1="39868" y1="85067" x2="56788" y2="83111"/>
                        <a14:backgroundMark x1="56788" y1="83111" x2="62766" y2="86311"/>
                        <a14:backgroundMark x1="62766" y1="86311" x2="63273" y2="86311"/>
                      </a14:backgroundRemoval>
                    </a14:imgEffect>
                    <a14:imgEffect>
                      <a14:colorTemperature colorTemp="1500"/>
                    </a14:imgEffect>
                    <a14:imgEffect>
                      <a14:saturation sat="123000"/>
                    </a14:imgEffect>
                  </a14:imgLayer>
                </a14:imgProps>
              </a:ext>
            </a:extLst>
          </a:blip>
          <a:srcRect t="77056"/>
          <a:stretch/>
        </p:blipFill>
        <p:spPr>
          <a:xfrm>
            <a:off x="-914400" y="3805989"/>
            <a:ext cx="12640487" cy="3039353"/>
          </a:xfrm>
          <a:prstGeom prst="rect">
            <a:avLst/>
          </a:prstGeom>
          <a:noFill/>
        </p:spPr>
      </p:pic>
      <p:sp>
        <p:nvSpPr>
          <p:cNvPr id="21" name="TextBox 20">
            <a:extLst>
              <a:ext uri="{FF2B5EF4-FFF2-40B4-BE49-F238E27FC236}">
                <a16:creationId xmlns:a16="http://schemas.microsoft.com/office/drawing/2014/main" id="{60570FA0-EAF1-4558-BF42-0A11CAA4B26C}"/>
              </a:ext>
            </a:extLst>
          </p:cNvPr>
          <p:cNvSpPr txBox="1"/>
          <p:nvPr/>
        </p:nvSpPr>
        <p:spPr>
          <a:xfrm>
            <a:off x="609600" y="447953"/>
            <a:ext cx="5791200" cy="523220"/>
          </a:xfrm>
          <a:prstGeom prst="rect">
            <a:avLst/>
          </a:prstGeom>
          <a:noFill/>
        </p:spPr>
        <p:txBody>
          <a:bodyPr wrap="square" rtlCol="0">
            <a:spAutoFit/>
          </a:bodyPr>
          <a:lstStyle/>
          <a:p>
            <a:r>
              <a:rPr lang="en-US" sz="2800" dirty="0">
                <a:solidFill>
                  <a:schemeClr val="bg1"/>
                </a:solidFill>
                <a:latin typeface="Avenir LT Std 45 Book" panose="020B0502020203020204" pitchFamily="34" charset="0"/>
              </a:rPr>
              <a:t>A few planetarium fun facts…</a:t>
            </a:r>
          </a:p>
        </p:txBody>
      </p:sp>
      <p:pic>
        <p:nvPicPr>
          <p:cNvPr id="20" name="Picture 19">
            <a:extLst>
              <a:ext uri="{FF2B5EF4-FFF2-40B4-BE49-F238E27FC236}">
                <a16:creationId xmlns:a16="http://schemas.microsoft.com/office/drawing/2014/main" id="{6DC7AC9C-1CF9-4FA9-944C-C945824A9798}"/>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10000" b="90000" l="10000" r="90000">
                        <a14:foregroundMark x1="37250" y1="44375" x2="37250" y2="44375"/>
                        <a14:foregroundMark x1="55125" y1="63250" x2="55125" y2="63250"/>
                        <a14:foregroundMark x1="44250" y1="63375" x2="44250" y2="63375"/>
                        <a14:backgroundMark x1="40875" y1="35125" x2="30125" y2="22375"/>
                        <a14:backgroundMark x1="30125" y1="22375" x2="29625" y2="22250"/>
                        <a14:backgroundMark x1="49250" y1="24875" x2="49250" y2="24875"/>
                        <a14:backgroundMark x1="50875" y1="20000" x2="50875" y2="20000"/>
                        <a14:backgroundMark x1="51875" y1="23500" x2="51875" y2="23500"/>
                        <a14:backgroundMark x1="51625" y1="21250" x2="51625" y2="21250"/>
                        <a14:backgroundMark x1="48250" y1="21375" x2="48250" y2="21375"/>
                        <a14:backgroundMark x1="28625" y1="31000" x2="28625" y2="31000"/>
                        <a14:backgroundMark x1="28750" y1="28125" x2="28750" y2="28125"/>
                        <a14:backgroundMark x1="32250" y1="30375" x2="32250" y2="30375"/>
                        <a14:backgroundMark x1="36000" y1="40125" x2="36000" y2="40125"/>
                        <a14:backgroundMark x1="39875" y1="43375" x2="39875" y2="43375"/>
                        <a14:backgroundMark x1="39875" y1="43875" x2="39875" y2="43875"/>
                        <a14:backgroundMark x1="37000" y1="47875" x2="37000" y2="47875"/>
                        <a14:backgroundMark x1="36375" y1="47500" x2="24750" y2="41750"/>
                        <a14:backgroundMark x1="36625" y1="53500" x2="18125" y2="52250"/>
                        <a14:backgroundMark x1="39000" y1="58375" x2="16125" y2="65500"/>
                        <a14:backgroundMark x1="40750" y1="63000" x2="36125" y2="73625"/>
                        <a14:backgroundMark x1="46500" y1="65750" x2="50875" y2="88625"/>
                        <a14:backgroundMark x1="52998" y1="63250" x2="55750" y2="73375"/>
                        <a14:backgroundMark x1="52250" y1="60500" x2="52998" y2="63250"/>
                        <a14:backgroundMark x1="54875" y1="58375" x2="67875" y2="73500"/>
                        <a14:backgroundMark x1="58375" y1="55625" x2="71250" y2="64750"/>
                        <a14:backgroundMark x1="61375" y1="52625" x2="72250" y2="55750"/>
                        <a14:backgroundMark x1="61750" y1="47375" x2="72500" y2="44500"/>
                        <a14:backgroundMark x1="59125" y1="44250" x2="71875" y2="38375"/>
                        <a14:backgroundMark x1="56500" y1="40125" x2="62750" y2="30000"/>
                        <a14:backgroundMark x1="52625" y1="39000" x2="52250" y2="26375"/>
                        <a14:backgroundMark x1="48250" y1="40125" x2="45250" y2="25500"/>
                        <a14:backgroundMark x1="45125" y1="42750" x2="38750" y2="31375"/>
                        <a14:backgroundMark x1="41875" y1="45125" x2="37250" y2="40750"/>
                        <a14:backgroundMark x1="40375" y1="48375" x2="32125" y2="46000"/>
                        <a14:backgroundMark x1="40000" y1="52500" x2="27375" y2="54250"/>
                        <a14:backgroundMark x1="41375" y1="56000" x2="34875" y2="60000"/>
                        <a14:backgroundMark x1="34875" y1="60000" x2="29625" y2="61000"/>
                        <a14:backgroundMark x1="43125" y1="60500" x2="38625" y2="69875"/>
                        <a14:backgroundMark x1="47875" y1="61625" x2="47500" y2="79125"/>
                        <a14:backgroundMark x1="36875" y1="64250" x2="36875" y2="64250"/>
                        <a14:backgroundMark x1="42000" y1="59750" x2="42000" y2="59750"/>
                        <a14:backgroundMark x1="40875" y1="54750" x2="40875" y2="54750"/>
                        <a14:backgroundMark x1="48750" y1="59000" x2="48125" y2="62750"/>
                        <a14:backgroundMark x1="45250" y1="57750" x2="42125" y2="60375"/>
                        <a14:backgroundMark x1="42375" y1="54375" x2="37875" y2="56000"/>
                        <a14:backgroundMark x1="58750" y1="52500" x2="63125" y2="52625"/>
                        <a14:backgroundMark x1="57125" y1="45500" x2="63750" y2="43000"/>
                        <a14:backgroundMark x1="63750" y1="43000" x2="64000" y2="43000"/>
                        <a14:backgroundMark x1="54875" y1="42750" x2="57625" y2="39375"/>
                        <a14:backgroundMark x1="48625" y1="41750" x2="46625" y2="37625"/>
                        <a14:backgroundMark x1="46375" y1="43750" x2="44875" y2="41625"/>
                        <a14:backgroundMark x1="43500" y1="45875" x2="42250" y2="45000"/>
                        <a14:backgroundMark x1="64750" y1="37250" x2="64750" y2="37250"/>
                        <a14:backgroundMark x1="62000" y1="39625" x2="62000" y2="39625"/>
                        <a14:backgroundMark x1="59375" y1="42250" x2="59375" y2="42250"/>
                        <a14:backgroundMark x1="58375" y1="40500" x2="58375" y2="40500"/>
                        <a14:backgroundMark x1="64500" y1="36875" x2="64500" y2="36875"/>
                        <a14:backgroundMark x1="36625" y1="54875" x2="32875" y2="58125"/>
                      </a14:backgroundRemoval>
                    </a14:imgEffect>
                  </a14:imgLayer>
                </a14:imgProps>
              </a:ext>
            </a:extLst>
          </a:blip>
          <a:srcRect l="25556" t="28889" r="25397" b="25555"/>
          <a:stretch/>
        </p:blipFill>
        <p:spPr>
          <a:xfrm>
            <a:off x="4762066" y="5443831"/>
            <a:ext cx="1219200" cy="1132396"/>
          </a:xfrm>
          <a:prstGeom prst="rect">
            <a:avLst/>
          </a:prstGeom>
        </p:spPr>
      </p:pic>
      <p:pic>
        <p:nvPicPr>
          <p:cNvPr id="26" name="Picture 25">
            <a:extLst>
              <a:ext uri="{FF2B5EF4-FFF2-40B4-BE49-F238E27FC236}">
                <a16:creationId xmlns:a16="http://schemas.microsoft.com/office/drawing/2014/main" id="{CED08F14-B5F9-4153-BB6B-4F79C425F7D2}"/>
              </a:ext>
            </a:extLst>
          </p:cNvPr>
          <p:cNvPicPr>
            <a:picLocks noChangeAspect="1"/>
          </p:cNvPicPr>
          <p:nvPr/>
        </p:nvPicPr>
        <p:blipFill rotWithShape="1">
          <a:blip r:embed="rId8">
            <a:extLst>
              <a:ext uri="{BEBA8EAE-BF5A-486C-A8C5-ECC9F3942E4B}">
                <a14:imgProps xmlns:a14="http://schemas.microsoft.com/office/drawing/2010/main">
                  <a14:imgLayer r:embed="rId9">
                    <a14:imgEffect>
                      <a14:backgroundRemoval t="7805" b="82927" l="7555" r="90522">
                        <a14:foregroundMark x1="16896" y1="76829" x2="22390" y2="77073"/>
                        <a14:foregroundMark x1="22390" y1="77073" x2="42308" y2="74878"/>
                        <a14:foregroundMark x1="42308" y1="74878" x2="73626" y2="77317"/>
                        <a14:foregroundMark x1="14560" y1="77073" x2="17582" y2="75610"/>
                        <a14:foregroundMark x1="13874" y1="75610" x2="7692" y2="82927"/>
                        <a14:foregroundMark x1="73214" y1="73415" x2="80220" y2="77073"/>
                        <a14:foregroundMark x1="80220" y1="77073" x2="90522" y2="77561"/>
                        <a14:backgroundMark x1="20879" y1="45122" x2="23901" y2="47805"/>
                        <a14:backgroundMark x1="23901" y1="47805" x2="37225" y2="50244"/>
                        <a14:backgroundMark x1="37225" y1="50244" x2="66621" y2="37805"/>
                        <a14:backgroundMark x1="66621" y1="37805" x2="68819" y2="31951"/>
                        <a14:backgroundMark x1="68819" y1="31951" x2="68544" y2="30976"/>
                        <a14:backgroundMark x1="19643" y1="68049" x2="35302" y2="59756"/>
                        <a14:backgroundMark x1="35302" y1="59756" x2="39973" y2="59268"/>
                        <a14:backgroundMark x1="39973" y1="59268" x2="78159" y2="64878"/>
                        <a14:backgroundMark x1="78159" y1="64878" x2="85302" y2="69268"/>
                        <a14:backgroundMark x1="85302" y1="69268" x2="88462" y2="67073"/>
                        <a14:backgroundMark x1="88462" y1="67073" x2="88599" y2="66829"/>
                        <a14:backgroundMark x1="60027" y1="67805" x2="30220" y2="67073"/>
                      </a14:backgroundRemoval>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3"/>
              </a:ext>
            </a:extLst>
          </a:blip>
          <a:srcRect l="12778" t="67420" r="18941" b="20115"/>
          <a:stretch/>
        </p:blipFill>
        <p:spPr>
          <a:xfrm>
            <a:off x="-914400" y="5700809"/>
            <a:ext cx="10629900" cy="1157191"/>
          </a:xfrm>
          <a:prstGeom prst="rect">
            <a:avLst/>
          </a:prstGeom>
        </p:spPr>
      </p:pic>
      <p:sp>
        <p:nvSpPr>
          <p:cNvPr id="9" name="TextBox 8">
            <a:extLst>
              <a:ext uri="{FF2B5EF4-FFF2-40B4-BE49-F238E27FC236}">
                <a16:creationId xmlns:a16="http://schemas.microsoft.com/office/drawing/2014/main" id="{2419F5EB-EB11-40B5-B096-124B674CAD5C}"/>
              </a:ext>
            </a:extLst>
          </p:cNvPr>
          <p:cNvSpPr txBox="1"/>
          <p:nvPr/>
        </p:nvSpPr>
        <p:spPr>
          <a:xfrm>
            <a:off x="1066800" y="3505200"/>
            <a:ext cx="5582803" cy="1384995"/>
          </a:xfrm>
          <a:prstGeom prst="rect">
            <a:avLst/>
          </a:prstGeom>
          <a:noFill/>
        </p:spPr>
        <p:txBody>
          <a:bodyPr wrap="square" rtlCol="0">
            <a:spAutoFit/>
          </a:bodyPr>
          <a:lstStyle/>
          <a:p>
            <a:r>
              <a:rPr lang="en-US" sz="2800" dirty="0">
                <a:solidFill>
                  <a:schemeClr val="bg1"/>
                </a:solidFill>
                <a:latin typeface="Avenir LT Std 45 Book" panose="020B0502020203020204" pitchFamily="34" charset="0"/>
              </a:rPr>
              <a:t>The planetarium is a field trip destination for </a:t>
            </a:r>
            <a:r>
              <a:rPr lang="en-US" sz="2800" u="sng" dirty="0">
                <a:solidFill>
                  <a:schemeClr val="bg1"/>
                </a:solidFill>
                <a:latin typeface="Avenir LT Std 45 Book" panose="020B0502020203020204" pitchFamily="34" charset="0"/>
              </a:rPr>
              <a:t>every</a:t>
            </a:r>
            <a:r>
              <a:rPr lang="en-US" sz="2800" dirty="0">
                <a:solidFill>
                  <a:schemeClr val="bg1"/>
                </a:solidFill>
                <a:latin typeface="Avenir LT Std 45 Book" panose="020B0502020203020204" pitchFamily="34" charset="0"/>
              </a:rPr>
              <a:t> elementary student district-wide</a:t>
            </a:r>
          </a:p>
        </p:txBody>
      </p:sp>
    </p:spTree>
    <p:extLst>
      <p:ext uri="{BB962C8B-B14F-4D97-AF65-F5344CB8AC3E}">
        <p14:creationId xmlns:p14="http://schemas.microsoft.com/office/powerpoint/2010/main" val="4042382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path" presetSubtype="0" accel="50000" decel="50000" fill="hold" nodeType="withEffect">
                                  <p:stCondLst>
                                    <p:cond delay="0"/>
                                  </p:stCondLst>
                                  <p:childTnLst>
                                    <p:animMotion origin="layout" path="M 0 1.11111E-6 L -0.2599 1.11111E-6 C -0.37674 1.11111E-6 -0.52083 -0.08982 -0.52083 -0.1625 L -0.52083 -0.32431 " pathEditMode="relative" rAng="0" ptsTypes="AAAA">
                                      <p:cBhvr>
                                        <p:cTn id="6" dur="3000" fill="hold"/>
                                        <p:tgtEl>
                                          <p:spTgt spid="20"/>
                                        </p:tgtEl>
                                        <p:attrNameLst>
                                          <p:attrName>ppt_x</p:attrName>
                                          <p:attrName>ppt_y</p:attrName>
                                        </p:attrNameLst>
                                      </p:cBhvr>
                                      <p:rCtr x="-26042" y="-16227"/>
                                    </p:animMotion>
                                  </p:childTnLst>
                                </p:cTn>
                              </p:par>
                            </p:childTnLst>
                          </p:cTn>
                        </p:par>
                        <p:par>
                          <p:cTn id="7" fill="hold">
                            <p:stCondLst>
                              <p:cond delay="3000"/>
                            </p:stCondLst>
                            <p:childTnLst>
                              <p:par>
                                <p:cTn id="8" presetID="1" presetClass="entr" presetSubtype="0" fill="hold" grpId="0" nodeType="after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A0CC6-0D11-48B3-9F95-99122651BD7D}"/>
              </a:ext>
            </a:extLst>
          </p:cNvPr>
          <p:cNvSpPr>
            <a:spLocks noGrp="1"/>
          </p:cNvSpPr>
          <p:nvPr>
            <p:ph type="title"/>
          </p:nvPr>
        </p:nvSpPr>
        <p:spPr/>
        <p:txBody>
          <a:bodyPr/>
          <a:lstStyle/>
          <a:p>
            <a:r>
              <a:rPr lang="en-US" sz="3600" dirty="0"/>
              <a:t>New Projects, Programs &amp; Initiatives</a:t>
            </a:r>
          </a:p>
        </p:txBody>
      </p:sp>
      <p:sp>
        <p:nvSpPr>
          <p:cNvPr id="3" name="Content Placeholder 2">
            <a:extLst>
              <a:ext uri="{FF2B5EF4-FFF2-40B4-BE49-F238E27FC236}">
                <a16:creationId xmlns:a16="http://schemas.microsoft.com/office/drawing/2014/main" id="{45E5D704-6BAE-4606-B7B3-579C2D6671B1}"/>
              </a:ext>
            </a:extLst>
          </p:cNvPr>
          <p:cNvSpPr>
            <a:spLocks noGrp="1"/>
          </p:cNvSpPr>
          <p:nvPr>
            <p:ph idx="1"/>
          </p:nvPr>
        </p:nvSpPr>
        <p:spPr/>
        <p:txBody>
          <a:bodyPr/>
          <a:lstStyle/>
          <a:p>
            <a:r>
              <a:rPr lang="en-US" sz="2000" dirty="0"/>
              <a:t>New </a:t>
            </a:r>
            <a:r>
              <a:rPr lang="en-US" sz="2000" b="1" dirty="0" err="1"/>
              <a:t>Digistar</a:t>
            </a:r>
            <a:r>
              <a:rPr lang="en-US" sz="2000" b="1" dirty="0"/>
              <a:t> projection system &amp; software for the Planetarium</a:t>
            </a:r>
          </a:p>
          <a:p>
            <a:pPr lvl="1"/>
            <a:r>
              <a:rPr lang="en-US" sz="1600" b="1" dirty="0"/>
              <a:t>C</a:t>
            </a:r>
            <a:r>
              <a:rPr lang="en-US" sz="1600" dirty="0"/>
              <a:t>ombines comprehensive science (</a:t>
            </a:r>
            <a:r>
              <a:rPr lang="en-US" sz="1600" u="sng" dirty="0"/>
              <a:t>and</a:t>
            </a:r>
            <a:r>
              <a:rPr lang="en-US" sz="1600" dirty="0"/>
              <a:t> non-science) education with powerful visuals and interactive capabilities</a:t>
            </a:r>
          </a:p>
          <a:p>
            <a:r>
              <a:rPr lang="en-US" sz="2000" dirty="0"/>
              <a:t>Rollout of DIBELS – a </a:t>
            </a:r>
            <a:r>
              <a:rPr lang="en-US" sz="2000" b="1" dirty="0"/>
              <a:t>K-5 English Language Arts progress monitoring system</a:t>
            </a:r>
            <a:r>
              <a:rPr lang="en-US" sz="2000" dirty="0"/>
              <a:t> to assist in identifying early intervention needs/plans and support classroom instruction</a:t>
            </a:r>
          </a:p>
          <a:p>
            <a:r>
              <a:rPr lang="en-US" sz="2000" dirty="0"/>
              <a:t>New/additional elementary level </a:t>
            </a:r>
            <a:r>
              <a:rPr lang="en-US" sz="2000" b="1" dirty="0"/>
              <a:t>Social Worker</a:t>
            </a:r>
          </a:p>
          <a:p>
            <a:r>
              <a:rPr lang="en-US" sz="2000" dirty="0"/>
              <a:t>Continuation of </a:t>
            </a:r>
            <a:r>
              <a:rPr lang="en-US" sz="2000" b="1" dirty="0"/>
              <a:t>air conditioning </a:t>
            </a:r>
            <a:r>
              <a:rPr lang="en-US" sz="2000" dirty="0"/>
              <a:t>initiative district-wide</a:t>
            </a:r>
          </a:p>
          <a:p>
            <a:r>
              <a:rPr lang="en-US" sz="2000" dirty="0"/>
              <a:t>Continued investment in </a:t>
            </a:r>
            <a:r>
              <a:rPr lang="en-US" sz="2000" b="1" dirty="0"/>
              <a:t>instructional technology</a:t>
            </a:r>
            <a:r>
              <a:rPr lang="en-US" sz="2000" dirty="0"/>
              <a:t>, including:</a:t>
            </a:r>
          </a:p>
          <a:p>
            <a:pPr lvl="1"/>
            <a:r>
              <a:rPr lang="en-US" sz="1600" dirty="0"/>
              <a:t>Chromebook replacements (grades K, 5 and 8)</a:t>
            </a:r>
          </a:p>
          <a:p>
            <a:pPr lvl="1"/>
            <a:r>
              <a:rPr lang="en-US" sz="1600" dirty="0"/>
              <a:t>Smart board replacements </a:t>
            </a:r>
            <a:r>
              <a:rPr lang="en-US" sz="1600" dirty="0">
                <a:sym typeface="Wingdings" panose="05000000000000000000" pitchFamily="2" charset="2"/>
              </a:rPr>
              <a:t> Smart TVs</a:t>
            </a:r>
          </a:p>
          <a:p>
            <a:pPr lvl="1"/>
            <a:r>
              <a:rPr lang="en-US" sz="1600" dirty="0">
                <a:sym typeface="Wingdings" panose="05000000000000000000" pitchFamily="2" charset="2"/>
              </a:rPr>
              <a:t>iMac replacements  Mac minis and monitors</a:t>
            </a:r>
          </a:p>
          <a:p>
            <a:pPr lvl="1"/>
            <a:r>
              <a:rPr lang="en-US" sz="1600" dirty="0">
                <a:sym typeface="Wingdings" panose="05000000000000000000" pitchFamily="2" charset="2"/>
              </a:rPr>
              <a:t>Wireless network maintenance (new switches)</a:t>
            </a:r>
          </a:p>
          <a:p>
            <a:pPr lvl="1"/>
            <a:endParaRPr lang="en-US" sz="1600" dirty="0"/>
          </a:p>
          <a:p>
            <a:endParaRPr lang="en-US" sz="2000" dirty="0"/>
          </a:p>
        </p:txBody>
      </p:sp>
    </p:spTree>
    <p:extLst>
      <p:ext uri="{BB962C8B-B14F-4D97-AF65-F5344CB8AC3E}">
        <p14:creationId xmlns:p14="http://schemas.microsoft.com/office/powerpoint/2010/main" val="27357659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2" dur="500"/>
                                        <p:tgtEl>
                                          <p:spTgt spid="3">
                                            <p:txEl>
                                              <p:pRg st="5" end="5"/>
                                            </p:tx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5" dur="500"/>
                                        <p:tgtEl>
                                          <p:spTgt spid="3">
                                            <p:txEl>
                                              <p:pRg st="6" end="6"/>
                                            </p:txEl>
                                          </p:spTgt>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8" dur="500"/>
                                        <p:tgtEl>
                                          <p:spTgt spid="3">
                                            <p:txEl>
                                              <p:pRg st="7" end="7"/>
                                            </p:txEl>
                                          </p:spTgt>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1" dur="500"/>
                                        <p:tgtEl>
                                          <p:spTgt spid="3">
                                            <p:txEl>
                                              <p:pRg st="8" end="8"/>
                                            </p:txEl>
                                          </p:spTgt>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randombar(horizontal)">
                                      <p:cBhvr>
                                        <p:cTn id="3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2025-26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cxnSp>
        <p:nvCxnSpPr>
          <p:cNvPr id="19" name="Straight Connector 18">
            <a:extLst>
              <a:ext uri="{FF2B5EF4-FFF2-40B4-BE49-F238E27FC236}">
                <a16:creationId xmlns:a16="http://schemas.microsoft.com/office/drawing/2014/main" id="{389E8973-809F-4F62-8015-57C141B6747E}"/>
              </a:ext>
            </a:extLst>
          </p:cNvPr>
          <p:cNvCxnSpPr/>
          <p:nvPr/>
        </p:nvCxnSpPr>
        <p:spPr bwMode="auto">
          <a:xfrm>
            <a:off x="2442667" y="1552180"/>
            <a:ext cx="1369537" cy="276621"/>
          </a:xfrm>
          <a:prstGeom prst="line">
            <a:avLst/>
          </a:prstGeom>
          <a:solidFill>
            <a:schemeClr val="accent1"/>
          </a:solidFill>
          <a:ln w="31750" cap="flat" cmpd="sng" algn="ctr">
            <a:solidFill>
              <a:srgbClr val="3C8C93"/>
            </a:solidFill>
            <a:prstDash val="solid"/>
            <a:round/>
            <a:headEnd type="oval" w="med" len="med"/>
            <a:tailEnd type="none" w="med" len="med"/>
          </a:ln>
          <a:effectLst/>
        </p:spPr>
      </p:cxnSp>
      <p:sp>
        <p:nvSpPr>
          <p:cNvPr id="20" name="TextBox 19">
            <a:extLst>
              <a:ext uri="{FF2B5EF4-FFF2-40B4-BE49-F238E27FC236}">
                <a16:creationId xmlns:a16="http://schemas.microsoft.com/office/drawing/2014/main" id="{C1454D13-1CCB-45CF-8703-8632F573B3B6}"/>
              </a:ext>
            </a:extLst>
          </p:cNvPr>
          <p:cNvSpPr txBox="1"/>
          <p:nvPr/>
        </p:nvSpPr>
        <p:spPr>
          <a:xfrm>
            <a:off x="380998" y="1219200"/>
            <a:ext cx="2480037" cy="4770537"/>
          </a:xfrm>
          <a:prstGeom prst="rect">
            <a:avLst/>
          </a:prstGeom>
          <a:noFill/>
        </p:spPr>
        <p:txBody>
          <a:bodyPr wrap="square" rtlCol="0">
            <a:spAutoFit/>
          </a:bodyPr>
          <a:lstStyle/>
          <a:p>
            <a:pPr marL="285750" indent="-285750">
              <a:buFont typeface="Arial" panose="020B0604020202020204" pitchFamily="34" charset="0"/>
              <a:buChar char="•"/>
            </a:pPr>
            <a:r>
              <a:rPr lang="en-US" sz="1600" u="sng" dirty="0">
                <a:solidFill>
                  <a:srgbClr val="3C8C93"/>
                </a:solidFill>
                <a:latin typeface="Avenir LT Std 45 Book" panose="020B0502020203020204" pitchFamily="34" charset="0"/>
              </a:rPr>
              <a:t>HSW</a:t>
            </a:r>
            <a:r>
              <a:rPr lang="en-US" sz="1600" dirty="0">
                <a:solidFill>
                  <a:srgbClr val="3C8C93"/>
                </a:solidFill>
                <a:latin typeface="Avenir LT Std 45 Book" panose="020B0502020203020204" pitchFamily="34" charset="0"/>
              </a:rPr>
              <a:t>: synthetic</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turf field lights</a:t>
            </a:r>
          </a:p>
          <a:p>
            <a:pPr marL="285750" indent="-285750">
              <a:buFont typeface="Arial" panose="020B0604020202020204" pitchFamily="34" charset="0"/>
              <a:buChar char="•"/>
            </a:pPr>
            <a:r>
              <a:rPr lang="en-US" sz="1600" u="sng" dirty="0">
                <a:solidFill>
                  <a:srgbClr val="3C8C93"/>
                </a:solidFill>
                <a:latin typeface="Avenir LT Std 45 Book" panose="020B0502020203020204" pitchFamily="34" charset="0"/>
              </a:rPr>
              <a:t>SH &amp; PA</a:t>
            </a:r>
            <a:r>
              <a:rPr lang="en-US" sz="1600" dirty="0">
                <a:solidFill>
                  <a:srgbClr val="3C8C93"/>
                </a:solidFill>
                <a:latin typeface="Avenir LT Std 45 Book" panose="020B0502020203020204" pitchFamily="34" charset="0"/>
              </a:rPr>
              <a:t>:  Replace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asphalt playground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area and some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playground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equipment</a:t>
            </a:r>
          </a:p>
          <a:p>
            <a:pPr marL="285750" indent="-285750">
              <a:buFont typeface="Arial" panose="020B0604020202020204" pitchFamily="34" charset="0"/>
              <a:buChar char="•"/>
            </a:pPr>
            <a:r>
              <a:rPr lang="en-US" sz="1600" u="sng" dirty="0">
                <a:solidFill>
                  <a:srgbClr val="3C8C93"/>
                </a:solidFill>
                <a:latin typeface="Avenir LT Std 45 Book" panose="020B0502020203020204" pitchFamily="34" charset="0"/>
              </a:rPr>
              <a:t>VB</a:t>
            </a:r>
            <a:r>
              <a:rPr lang="en-US" sz="1600" dirty="0">
                <a:solidFill>
                  <a:srgbClr val="3C8C93"/>
                </a:solidFill>
                <a:latin typeface="Avenir LT Std 45 Book" panose="020B0502020203020204" pitchFamily="34" charset="0"/>
              </a:rPr>
              <a:t>: multi-use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bathroom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renovation</a:t>
            </a:r>
          </a:p>
          <a:p>
            <a:pPr marL="285750" indent="-285750">
              <a:buFont typeface="Arial" panose="020B0604020202020204" pitchFamily="34" charset="0"/>
              <a:buChar char="•"/>
            </a:pPr>
            <a:r>
              <a:rPr lang="en-US" sz="1600" u="sng" dirty="0">
                <a:solidFill>
                  <a:srgbClr val="3C8C93"/>
                </a:solidFill>
                <a:latin typeface="Avenir LT Std 45 Book" panose="020B0502020203020204" pitchFamily="34" charset="0"/>
              </a:rPr>
              <a:t>CO &amp; HSW</a:t>
            </a:r>
            <a:r>
              <a:rPr lang="en-US" sz="1600" dirty="0">
                <a:solidFill>
                  <a:srgbClr val="3C8C93"/>
                </a:solidFill>
                <a:latin typeface="Avenir LT Std 45 Book" panose="020B0502020203020204" pitchFamily="34" charset="0"/>
              </a:rPr>
              <a:t>: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Replace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underground oil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storage tank</a:t>
            </a:r>
          </a:p>
          <a:p>
            <a:pPr marL="285750" indent="-285750">
              <a:buFont typeface="Arial" panose="020B0604020202020204" pitchFamily="34" charset="0"/>
              <a:buChar char="•"/>
            </a:pPr>
            <a:r>
              <a:rPr lang="en-US" sz="1600" u="sng" dirty="0">
                <a:solidFill>
                  <a:srgbClr val="3C8C93"/>
                </a:solidFill>
                <a:latin typeface="Avenir LT Std 45 Book" panose="020B0502020203020204" pitchFamily="34" charset="0"/>
              </a:rPr>
              <a:t>HSE</a:t>
            </a:r>
            <a:r>
              <a:rPr lang="en-US" sz="1600" dirty="0">
                <a:solidFill>
                  <a:srgbClr val="3C8C93"/>
                </a:solidFill>
                <a:latin typeface="Avenir LT Std 45 Book" panose="020B0502020203020204" pitchFamily="34" charset="0"/>
              </a:rPr>
              <a:t>: team/locker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room renovation</a:t>
            </a:r>
          </a:p>
          <a:p>
            <a:pPr marL="285750" indent="-285750">
              <a:buFont typeface="Arial" panose="020B0604020202020204" pitchFamily="34" charset="0"/>
              <a:buChar char="•"/>
            </a:pPr>
            <a:r>
              <a:rPr lang="en-US" sz="1600" u="sng" dirty="0">
                <a:solidFill>
                  <a:srgbClr val="3C8C93"/>
                </a:solidFill>
                <a:latin typeface="Avenir LT Std 45 Book" panose="020B0502020203020204" pitchFamily="34" charset="0"/>
              </a:rPr>
              <a:t>HSE</a:t>
            </a:r>
            <a:r>
              <a:rPr lang="en-US" sz="1600" dirty="0">
                <a:solidFill>
                  <a:srgbClr val="3C8C93"/>
                </a:solidFill>
                <a:latin typeface="Avenir LT Std 45 Book" panose="020B0502020203020204" pitchFamily="34" charset="0"/>
              </a:rPr>
              <a:t>: east side admin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office renovation</a:t>
            </a:r>
          </a:p>
          <a:p>
            <a:pPr marL="285750" indent="-285750">
              <a:buFont typeface="Arial" panose="020B0604020202020204" pitchFamily="34" charset="0"/>
              <a:buChar char="•"/>
            </a:pPr>
            <a:endParaRPr lang="en-US" sz="1600" dirty="0">
              <a:solidFill>
                <a:srgbClr val="3C8C93"/>
              </a:solidFill>
              <a:latin typeface="Avenir LT Std 45 Book" panose="020B0502020203020204" pitchFamily="34" charset="0"/>
            </a:endParaRPr>
          </a:p>
        </p:txBody>
      </p:sp>
      <p:pic>
        <p:nvPicPr>
          <p:cNvPr id="21" name="Picture 20">
            <a:extLst>
              <a:ext uri="{FF2B5EF4-FFF2-40B4-BE49-F238E27FC236}">
                <a16:creationId xmlns:a16="http://schemas.microsoft.com/office/drawing/2014/main" id="{D1B3ECA3-5723-4AC1-82DF-30EFC152996E}"/>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10000" r="90000"/>
                    </a14:imgEffect>
                    <a14:imgEffect>
                      <a14:saturation sat="0"/>
                    </a14:imgEffect>
                  </a14:imgLayer>
                </a14:imgProps>
              </a:ext>
            </a:extLst>
          </a:blip>
          <a:srcRect l="28552" t="23816" r="27961" b="25120"/>
          <a:stretch/>
        </p:blipFill>
        <p:spPr>
          <a:xfrm>
            <a:off x="3733800" y="1524000"/>
            <a:ext cx="990600" cy="930565"/>
          </a:xfrm>
          <a:prstGeom prst="rect">
            <a:avLst/>
          </a:prstGeom>
        </p:spPr>
      </p:pic>
      <p:pic>
        <p:nvPicPr>
          <p:cNvPr id="26" name="Graphic 25" descr="Graduation cap">
            <a:extLst>
              <a:ext uri="{FF2B5EF4-FFF2-40B4-BE49-F238E27FC236}">
                <a16:creationId xmlns:a16="http://schemas.microsoft.com/office/drawing/2014/main" id="{EC678B51-A59E-40DB-96E7-5129255D283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953000" y="1752600"/>
            <a:ext cx="990600" cy="990600"/>
          </a:xfrm>
          <a:prstGeom prst="rect">
            <a:avLst/>
          </a:prstGeom>
        </p:spPr>
      </p:pic>
      <p:pic>
        <p:nvPicPr>
          <p:cNvPr id="27" name="Picture 4" descr="Fine Arts">
            <a:extLst>
              <a:ext uri="{FF2B5EF4-FFF2-40B4-BE49-F238E27FC236}">
                <a16:creationId xmlns:a16="http://schemas.microsoft.com/office/drawing/2014/main" id="{3C91E67C-E28C-453E-AB74-D78A761DDF68}"/>
              </a:ext>
            </a:extLst>
          </p:cNvPr>
          <p:cNvPicPr>
            <a:picLocks noChangeAspect="1" noChangeArrowheads="1"/>
          </p:cNvPicPr>
          <p:nvPr/>
        </p:nvPicPr>
        <p:blipFill>
          <a:blip r:embed="rId7" cstate="print">
            <a:biLevel thresh="75000"/>
            <a:extLst>
              <a:ext uri="{BEBA8EAE-BF5A-486C-A8C5-ECC9F3942E4B}">
                <a14:imgProps xmlns:a14="http://schemas.microsoft.com/office/drawing/2010/main">
                  <a14:imgLayer r:embed="rId8">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6" descr="The Evolution of an Accidental Meme | by Craig | Medium">
            <a:extLst>
              <a:ext uri="{FF2B5EF4-FFF2-40B4-BE49-F238E27FC236}">
                <a16:creationId xmlns:a16="http://schemas.microsoft.com/office/drawing/2014/main" id="{4042A411-D03D-4D9F-AC27-EFC0009481B0}"/>
              </a:ext>
            </a:extLst>
          </p:cNvPr>
          <p:cNvPicPr>
            <a:picLocks noChangeAspect="1" noChangeArrowheads="1"/>
          </p:cNvPicPr>
          <p:nvPr/>
        </p:nvPicPr>
        <p:blipFill rotWithShape="1">
          <a:blip r:embed="rId9">
            <a:biLevel thresh="75000"/>
            <a:extLst>
              <a:ext uri="{BEBA8EAE-BF5A-486C-A8C5-ECC9F3942E4B}">
                <a14:imgProps xmlns:a14="http://schemas.microsoft.com/office/drawing/2010/main">
                  <a14:imgLayer r:embed="rId10">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37380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10752A5A-744B-454F-ABD8-AEEBCF1EBA90}"/>
              </a:ext>
            </a:extLst>
          </p:cNvPr>
          <p:cNvPicPr>
            <a:picLocks noChangeAspect="1"/>
          </p:cNvPicPr>
          <p:nvPr/>
        </p:nvPicPr>
        <p:blipFill>
          <a:blip r:embed="rId11">
            <a:biLevel thresh="75000"/>
            <a:extLst>
              <a:ext uri="{BEBA8EAE-BF5A-486C-A8C5-ECC9F3942E4B}">
                <a14:imgProps xmlns:a14="http://schemas.microsoft.com/office/drawing/2010/main">
                  <a14:imgLayer r:embed="rId12">
                    <a14:imgEffect>
                      <a14:backgroundRemoval t="3889" b="96852" l="0" r="100000">
                        <a14:foregroundMark x1="35200" y1="57037" x2="35200" y2="57037"/>
                        <a14:foregroundMark x1="22900" y1="42778" x2="22900" y2="42778"/>
                        <a14:foregroundMark x1="17700" y1="43704" x2="17700" y2="43704"/>
                        <a14:foregroundMark x1="66500" y1="59167" x2="66500" y2="59167"/>
                        <a14:foregroundMark x1="75700" y1="44537" x2="75700" y2="44537"/>
                        <a14:foregroundMark x1="82300" y1="43333" x2="82300" y2="43333"/>
                      </a14:backgroundRemoval>
                    </a14:imgEffect>
                    <a14:imgEffect>
                      <a14:saturation sat="0"/>
                    </a14:imgEffect>
                  </a14:imgLayer>
                </a14:imgProps>
              </a:ext>
            </a:extLst>
          </a:blip>
          <a:stretch>
            <a:fillRect/>
          </a:stretch>
        </p:blipFill>
        <p:spPr>
          <a:xfrm>
            <a:off x="2583886" y="3654224"/>
            <a:ext cx="1228318" cy="1326582"/>
          </a:xfrm>
          <a:prstGeom prst="rect">
            <a:avLst/>
          </a:prstGeom>
        </p:spPr>
      </p:pic>
      <p:pic>
        <p:nvPicPr>
          <p:cNvPr id="30" name="Graphic 29" descr="Trophy">
            <a:extLst>
              <a:ext uri="{FF2B5EF4-FFF2-40B4-BE49-F238E27FC236}">
                <a16:creationId xmlns:a16="http://schemas.microsoft.com/office/drawing/2014/main" id="{D3E73C9C-EAC2-41C3-96E5-F1467A1DD3CD}"/>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5715000" y="2971800"/>
            <a:ext cx="914400" cy="914400"/>
          </a:xfrm>
          <a:prstGeom prst="rect">
            <a:avLst/>
          </a:prstGeom>
        </p:spPr>
      </p:pic>
      <p:pic>
        <p:nvPicPr>
          <p:cNvPr id="23" name="Graphic 22" descr="Open hand with plant">
            <a:extLst>
              <a:ext uri="{FF2B5EF4-FFF2-40B4-BE49-F238E27FC236}">
                <a16:creationId xmlns:a16="http://schemas.microsoft.com/office/drawing/2014/main" id="{A78A780F-BFAE-4B6A-AF81-6FD6CB385C8D}"/>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2667000" y="2438400"/>
            <a:ext cx="914400" cy="914400"/>
          </a:xfrm>
          <a:prstGeom prst="rect">
            <a:avLst/>
          </a:prstGeom>
        </p:spPr>
      </p:pic>
      <p:sp>
        <p:nvSpPr>
          <p:cNvPr id="22" name="TextBox 21">
            <a:extLst>
              <a:ext uri="{FF2B5EF4-FFF2-40B4-BE49-F238E27FC236}">
                <a16:creationId xmlns:a16="http://schemas.microsoft.com/office/drawing/2014/main" id="{ED3717C9-759D-4B4A-ADCD-9797BD7A23C7}"/>
              </a:ext>
            </a:extLst>
          </p:cNvPr>
          <p:cNvSpPr txBox="1"/>
          <p:nvPr/>
        </p:nvSpPr>
        <p:spPr>
          <a:xfrm>
            <a:off x="6736662" y="1219200"/>
            <a:ext cx="2042776" cy="1815882"/>
          </a:xfrm>
          <a:prstGeom prst="rect">
            <a:avLst/>
          </a:prstGeom>
          <a:noFill/>
        </p:spPr>
        <p:txBody>
          <a:bodyPr wrap="square" rtlCol="0">
            <a:spAutoFit/>
          </a:bodyPr>
          <a:lstStyle/>
          <a:p>
            <a:pPr algn="ctr"/>
            <a:r>
              <a:rPr lang="en-US" sz="1600" dirty="0">
                <a:solidFill>
                  <a:srgbClr val="3C8C93"/>
                </a:solidFill>
                <a:latin typeface="Avenir LT Std 45 Book" panose="020B0502020203020204" pitchFamily="34" charset="0"/>
              </a:rPr>
              <a:t>Once again, cash flow multiple capital projects in our long-standing consistent investment in our instructional and athletic facilities.</a:t>
            </a:r>
          </a:p>
        </p:txBody>
      </p:sp>
    </p:spTree>
    <p:extLst>
      <p:ext uri="{BB962C8B-B14F-4D97-AF65-F5344CB8AC3E}">
        <p14:creationId xmlns:p14="http://schemas.microsoft.com/office/powerpoint/2010/main" val="7408057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anim calcmode="lin" valueType="num">
                                      <p:cBhvr>
                                        <p:cTn id="10" dur="500" fill="hold"/>
                                        <p:tgtEl>
                                          <p:spTgt spid="21"/>
                                        </p:tgtEl>
                                        <p:attrNameLst>
                                          <p:attrName>ppt_x</p:attrName>
                                        </p:attrNameLst>
                                      </p:cBhvr>
                                      <p:tavLst>
                                        <p:tav tm="0">
                                          <p:val>
                                            <p:fltVal val="0.5"/>
                                          </p:val>
                                        </p:tav>
                                        <p:tav tm="100000">
                                          <p:val>
                                            <p:strVal val="#ppt_x"/>
                                          </p:val>
                                        </p:tav>
                                      </p:tavLst>
                                    </p:anim>
                                    <p:anim calcmode="lin" valueType="num">
                                      <p:cBhvr>
                                        <p:cTn id="11" dur="500" fill="hold"/>
                                        <p:tgtEl>
                                          <p:spTgt spid="21"/>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51"/>
                                        </p:tgtEl>
                                        <p:attrNameLst>
                                          <p:attrName>style.visibility</p:attrName>
                                        </p:attrNameLst>
                                      </p:cBhvr>
                                      <p:to>
                                        <p:strVal val="visible"/>
                                      </p:to>
                                    </p:set>
                                    <p:anim calcmode="lin" valueType="num">
                                      <p:cBhvr>
                                        <p:cTn id="14" dur="500" fill="hold"/>
                                        <p:tgtEl>
                                          <p:spTgt spid="51"/>
                                        </p:tgtEl>
                                        <p:attrNameLst>
                                          <p:attrName>ppt_w</p:attrName>
                                        </p:attrNameLst>
                                      </p:cBhvr>
                                      <p:tavLst>
                                        <p:tav tm="0">
                                          <p:val>
                                            <p:fltVal val="0"/>
                                          </p:val>
                                        </p:tav>
                                        <p:tav tm="100000">
                                          <p:val>
                                            <p:strVal val="#ppt_w"/>
                                          </p:val>
                                        </p:tav>
                                      </p:tavLst>
                                    </p:anim>
                                    <p:anim calcmode="lin" valueType="num">
                                      <p:cBhvr>
                                        <p:cTn id="15" dur="500" fill="hold"/>
                                        <p:tgtEl>
                                          <p:spTgt spid="51"/>
                                        </p:tgtEl>
                                        <p:attrNameLst>
                                          <p:attrName>ppt_h</p:attrName>
                                        </p:attrNameLst>
                                      </p:cBhvr>
                                      <p:tavLst>
                                        <p:tav tm="0">
                                          <p:val>
                                            <p:fltVal val="0"/>
                                          </p:val>
                                        </p:tav>
                                        <p:tav tm="100000">
                                          <p:val>
                                            <p:strVal val="#ppt_h"/>
                                          </p:val>
                                        </p:tav>
                                      </p:tavLst>
                                    </p:anim>
                                    <p:animEffect transition="in" filter="fade">
                                      <p:cBhvr>
                                        <p:cTn id="16" dur="500"/>
                                        <p:tgtEl>
                                          <p:spTgt spid="51"/>
                                        </p:tgtEl>
                                      </p:cBhvr>
                                    </p:animEffect>
                                    <p:anim calcmode="lin" valueType="num">
                                      <p:cBhvr>
                                        <p:cTn id="17" dur="500" fill="hold"/>
                                        <p:tgtEl>
                                          <p:spTgt spid="51"/>
                                        </p:tgtEl>
                                        <p:attrNameLst>
                                          <p:attrName>ppt_x</p:attrName>
                                        </p:attrNameLst>
                                      </p:cBhvr>
                                      <p:tavLst>
                                        <p:tav tm="0">
                                          <p:val>
                                            <p:fltVal val="0.5"/>
                                          </p:val>
                                        </p:tav>
                                        <p:tav tm="100000">
                                          <p:val>
                                            <p:strVal val="#ppt_x"/>
                                          </p:val>
                                        </p:tav>
                                      </p:tavLst>
                                    </p:anim>
                                    <p:anim calcmode="lin" valueType="num">
                                      <p:cBhvr>
                                        <p:cTn id="18" dur="500" fill="hold"/>
                                        <p:tgtEl>
                                          <p:spTgt spid="51"/>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3" presetClass="entr" presetSubtype="10"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linds(horizontal)">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0">
                                            <p:txEl>
                                              <p:pRg st="0" end="0"/>
                                            </p:txEl>
                                          </p:spTgt>
                                        </p:tgtEl>
                                        <p:attrNameLst>
                                          <p:attrName>style.visibility</p:attrName>
                                        </p:attrNameLst>
                                      </p:cBhvr>
                                      <p:to>
                                        <p:strVal val="visible"/>
                                      </p:to>
                                    </p:set>
                                    <p:animEffect transition="in" filter="blinds(horizontal)">
                                      <p:cBhvr>
                                        <p:cTn id="27" dur="500"/>
                                        <p:tgtEl>
                                          <p:spTgt spid="20">
                                            <p:txEl>
                                              <p:pRg st="0" end="0"/>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blinds(horizontal)">
                                      <p:cBhvr>
                                        <p:cTn id="30" dur="5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0">
                                            <p:txEl>
                                              <p:pRg st="1" end="1"/>
                                            </p:txEl>
                                          </p:spTgt>
                                        </p:tgtEl>
                                        <p:attrNameLst>
                                          <p:attrName>style.visibility</p:attrName>
                                        </p:attrNameLst>
                                      </p:cBhvr>
                                      <p:to>
                                        <p:strVal val="visible"/>
                                      </p:to>
                                    </p:set>
                                    <p:animEffect transition="in" filter="blinds(horizontal)">
                                      <p:cBhvr>
                                        <p:cTn id="35" dur="500"/>
                                        <p:tgtEl>
                                          <p:spTgt spid="20">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20">
                                            <p:txEl>
                                              <p:pRg st="2" end="2"/>
                                            </p:txEl>
                                          </p:spTgt>
                                        </p:tgtEl>
                                        <p:attrNameLst>
                                          <p:attrName>style.visibility</p:attrName>
                                        </p:attrNameLst>
                                      </p:cBhvr>
                                      <p:to>
                                        <p:strVal val="visible"/>
                                      </p:to>
                                    </p:set>
                                    <p:animEffect transition="in" filter="blinds(horizontal)">
                                      <p:cBhvr>
                                        <p:cTn id="40" dur="500"/>
                                        <p:tgtEl>
                                          <p:spTgt spid="20">
                                            <p:txEl>
                                              <p:pRg st="2" end="2"/>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20">
                                            <p:txEl>
                                              <p:pRg st="3" end="3"/>
                                            </p:txEl>
                                          </p:spTgt>
                                        </p:tgtEl>
                                        <p:attrNameLst>
                                          <p:attrName>style.visibility</p:attrName>
                                        </p:attrNameLst>
                                      </p:cBhvr>
                                      <p:to>
                                        <p:strVal val="visible"/>
                                      </p:to>
                                    </p:set>
                                    <p:animEffect transition="in" filter="blinds(horizontal)">
                                      <p:cBhvr>
                                        <p:cTn id="45" dur="500"/>
                                        <p:tgtEl>
                                          <p:spTgt spid="20">
                                            <p:txEl>
                                              <p:pRg st="3" end="3"/>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20">
                                            <p:txEl>
                                              <p:pRg st="4" end="4"/>
                                            </p:txEl>
                                          </p:spTgt>
                                        </p:tgtEl>
                                        <p:attrNameLst>
                                          <p:attrName>style.visibility</p:attrName>
                                        </p:attrNameLst>
                                      </p:cBhvr>
                                      <p:to>
                                        <p:strVal val="visible"/>
                                      </p:to>
                                    </p:set>
                                    <p:animEffect transition="in" filter="blinds(horizontal)">
                                      <p:cBhvr>
                                        <p:cTn id="50" dur="500"/>
                                        <p:tgtEl>
                                          <p:spTgt spid="20">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20">
                                            <p:txEl>
                                              <p:pRg st="5" end="5"/>
                                            </p:txEl>
                                          </p:spTgt>
                                        </p:tgtEl>
                                        <p:attrNameLst>
                                          <p:attrName>style.visibility</p:attrName>
                                        </p:attrNameLst>
                                      </p:cBhvr>
                                      <p:to>
                                        <p:strVal val="visible"/>
                                      </p:to>
                                    </p:set>
                                    <p:animEffect transition="in" filter="blinds(horizontal)">
                                      <p:cBhvr>
                                        <p:cTn id="55"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20" grpId="0" uiExpand="1" build="p"/>
      <p:bldP spid="2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400353829"/>
              </p:ext>
            </p:extLst>
          </p:nvPr>
        </p:nvGraphicFramePr>
        <p:xfrm>
          <a:off x="457200" y="1285875"/>
          <a:ext cx="453107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p:cNvGrpSpPr/>
          <p:nvPr/>
        </p:nvGrpSpPr>
        <p:grpSpPr>
          <a:xfrm>
            <a:off x="650930" y="1565264"/>
            <a:ext cx="954158" cy="4027714"/>
            <a:chOff x="4537130" y="1500536"/>
            <a:chExt cx="954158" cy="4027714"/>
          </a:xfrm>
        </p:grpSpPr>
        <p:sp>
          <p:nvSpPr>
            <p:cNvPr id="10" name="TextBox 9"/>
            <p:cNvSpPr txBox="1"/>
            <p:nvPr/>
          </p:nvSpPr>
          <p:spPr>
            <a:xfrm>
              <a:off x="4546655" y="1500536"/>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1</a:t>
              </a:r>
            </a:p>
          </p:txBody>
        </p:sp>
        <p:sp>
          <p:nvSpPr>
            <p:cNvPr id="11" name="TextBox 10"/>
            <p:cNvSpPr txBox="1"/>
            <p:nvPr/>
          </p:nvSpPr>
          <p:spPr>
            <a:xfrm>
              <a:off x="4964696" y="2367260"/>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2</a:t>
              </a:r>
            </a:p>
          </p:txBody>
        </p:sp>
        <p:sp>
          <p:nvSpPr>
            <p:cNvPr id="12" name="TextBox 11"/>
            <p:cNvSpPr txBox="1"/>
            <p:nvPr/>
          </p:nvSpPr>
          <p:spPr>
            <a:xfrm>
              <a:off x="5078996" y="3238215"/>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3</a:t>
              </a:r>
            </a:p>
          </p:txBody>
        </p:sp>
        <p:sp>
          <p:nvSpPr>
            <p:cNvPr id="13" name="TextBox 12"/>
            <p:cNvSpPr txBox="1"/>
            <p:nvPr/>
          </p:nvSpPr>
          <p:spPr>
            <a:xfrm>
              <a:off x="4933299" y="4066972"/>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4</a:t>
              </a:r>
            </a:p>
          </p:txBody>
        </p:sp>
        <p:sp>
          <p:nvSpPr>
            <p:cNvPr id="14" name="TextBox 13"/>
            <p:cNvSpPr txBox="1"/>
            <p:nvPr/>
          </p:nvSpPr>
          <p:spPr>
            <a:xfrm>
              <a:off x="4537130" y="4943475"/>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5</a:t>
              </a:r>
            </a:p>
          </p:txBody>
        </p:sp>
      </p:grpSp>
      <p:sp>
        <p:nvSpPr>
          <p:cNvPr id="6" name="TextBox 5"/>
          <p:cNvSpPr txBox="1"/>
          <p:nvPr/>
        </p:nvSpPr>
        <p:spPr>
          <a:xfrm>
            <a:off x="5049614" y="1527106"/>
            <a:ext cx="3933296" cy="646331"/>
          </a:xfrm>
          <a:prstGeom prst="rect">
            <a:avLst/>
          </a:prstGeom>
          <a:noFill/>
        </p:spPr>
        <p:txBody>
          <a:bodyPr wrap="square" rtlCol="0">
            <a:spAutoFit/>
          </a:bodyPr>
          <a:lstStyle/>
          <a:p>
            <a:pPr>
              <a:spcBef>
                <a:spcPct val="20000"/>
              </a:spcBef>
              <a:buClr>
                <a:srgbClr val="990033"/>
              </a:buClr>
            </a:pPr>
            <a:r>
              <a:rPr lang="en-US" sz="1200" dirty="0">
                <a:solidFill>
                  <a:srgbClr val="C00000"/>
                </a:solidFill>
                <a:latin typeface="Avenir LT Std 45 Book" panose="020B0502020203020204" pitchFamily="34" charset="0"/>
              </a:rPr>
              <a:t>All direct expenses in support of the K-12 instructional programs of regular and special education students (administrators, teachers, sports, clubs, etc.). </a:t>
            </a:r>
          </a:p>
        </p:txBody>
      </p:sp>
      <p:sp>
        <p:nvSpPr>
          <p:cNvPr id="15" name="TextBox 14"/>
          <p:cNvSpPr txBox="1"/>
          <p:nvPr/>
        </p:nvSpPr>
        <p:spPr>
          <a:xfrm>
            <a:off x="5049614" y="2402772"/>
            <a:ext cx="3933296" cy="646331"/>
          </a:xfrm>
          <a:prstGeom prst="rect">
            <a:avLst/>
          </a:prstGeom>
          <a:noFill/>
        </p:spPr>
        <p:txBody>
          <a:bodyPr wrap="square" rtlCol="0">
            <a:spAutoFit/>
          </a:bodyPr>
          <a:lstStyle/>
          <a:p>
            <a:pPr>
              <a:buClr>
                <a:srgbClr val="FF9900"/>
              </a:buClr>
            </a:pPr>
            <a:r>
              <a:rPr lang="en-US" sz="1200" dirty="0">
                <a:solidFill>
                  <a:srgbClr val="FF6600"/>
                </a:solidFill>
                <a:latin typeface="Avenir LT Std 45 Book" panose="020B0502020203020204" pitchFamily="34" charset="0"/>
              </a:rPr>
              <a:t>All employee benefits expenses as well as debt service, capital project funding and the District’s cost for providing a summer school special </a:t>
            </a:r>
            <a:r>
              <a:rPr lang="en-US" sz="1200" dirty="0" err="1">
                <a:solidFill>
                  <a:srgbClr val="FF6600"/>
                </a:solidFill>
                <a:latin typeface="Avenir LT Std 45 Book" panose="020B0502020203020204" pitchFamily="34" charset="0"/>
              </a:rPr>
              <a:t>ed</a:t>
            </a:r>
            <a:r>
              <a:rPr lang="en-US" sz="1200" dirty="0">
                <a:solidFill>
                  <a:srgbClr val="FF6600"/>
                </a:solidFill>
                <a:latin typeface="Avenir LT Std 45 Book" panose="020B0502020203020204" pitchFamily="34" charset="0"/>
              </a:rPr>
              <a:t> program.</a:t>
            </a:r>
          </a:p>
        </p:txBody>
      </p:sp>
      <p:sp>
        <p:nvSpPr>
          <p:cNvPr id="16" name="TextBox 15"/>
          <p:cNvSpPr txBox="1"/>
          <p:nvPr/>
        </p:nvSpPr>
        <p:spPr>
          <a:xfrm>
            <a:off x="5049614" y="3166657"/>
            <a:ext cx="3933296" cy="830997"/>
          </a:xfrm>
          <a:prstGeom prst="rect">
            <a:avLst/>
          </a:prstGeom>
          <a:noFill/>
        </p:spPr>
        <p:txBody>
          <a:bodyPr wrap="square" rtlCol="0">
            <a:spAutoFit/>
          </a:bodyPr>
          <a:lstStyle/>
          <a:p>
            <a:pPr>
              <a:spcBef>
                <a:spcPct val="20000"/>
              </a:spcBef>
              <a:buClr>
                <a:srgbClr val="006600"/>
              </a:buClr>
            </a:pPr>
            <a:r>
              <a:rPr lang="en-US" sz="1200" dirty="0">
                <a:solidFill>
                  <a:srgbClr val="008000"/>
                </a:solidFill>
                <a:latin typeface="Avenir LT Std 45 Book" panose="020B0502020203020204" pitchFamily="34" charset="0"/>
              </a:rPr>
              <a:t>All expenses covering the District’s overall management and operations including BOE, legal, insurance, auditors, Superintendent, Human Resources and Business Offices.</a:t>
            </a:r>
            <a:endParaRPr lang="en-US" sz="1200" dirty="0">
              <a:solidFill>
                <a:schemeClr val="tx1"/>
              </a:solidFill>
              <a:latin typeface="Avenir LT Std 45 Book" panose="020B0502020203020204" pitchFamily="34" charset="0"/>
            </a:endParaRPr>
          </a:p>
        </p:txBody>
      </p:sp>
      <p:sp>
        <p:nvSpPr>
          <p:cNvPr id="17" name="TextBox 16"/>
          <p:cNvSpPr txBox="1"/>
          <p:nvPr/>
        </p:nvSpPr>
        <p:spPr>
          <a:xfrm>
            <a:off x="5049614" y="4154269"/>
            <a:ext cx="3933296" cy="646331"/>
          </a:xfrm>
          <a:prstGeom prst="rect">
            <a:avLst/>
          </a:prstGeom>
          <a:noFill/>
        </p:spPr>
        <p:txBody>
          <a:bodyPr wrap="square" rtlCol="0">
            <a:spAutoFit/>
          </a:bodyPr>
          <a:lstStyle/>
          <a:p>
            <a:pPr>
              <a:spcBef>
                <a:spcPct val="20000"/>
              </a:spcBef>
              <a:buClr>
                <a:srgbClr val="0070C0"/>
              </a:buClr>
            </a:pPr>
            <a:r>
              <a:rPr lang="en-US" sz="1200" dirty="0">
                <a:solidFill>
                  <a:srgbClr val="0070C0"/>
                </a:solidFill>
                <a:latin typeface="Avenir LT Std 45 Book" panose="020B0502020203020204" pitchFamily="34" charset="0"/>
              </a:rPr>
              <a:t>All expenses which are incurred to transport regular and special education students to and from public, private and parochial schools.</a:t>
            </a:r>
          </a:p>
        </p:txBody>
      </p:sp>
      <p:sp>
        <p:nvSpPr>
          <p:cNvPr id="18" name="TextBox 17"/>
          <p:cNvSpPr txBox="1"/>
          <p:nvPr/>
        </p:nvSpPr>
        <p:spPr>
          <a:xfrm>
            <a:off x="5049614" y="5071835"/>
            <a:ext cx="3933296" cy="461665"/>
          </a:xfrm>
          <a:prstGeom prst="rect">
            <a:avLst/>
          </a:prstGeom>
          <a:noFill/>
        </p:spPr>
        <p:txBody>
          <a:bodyPr wrap="square" rtlCol="0">
            <a:spAutoFit/>
          </a:bodyPr>
          <a:lstStyle/>
          <a:p>
            <a:pPr>
              <a:spcBef>
                <a:spcPct val="20000"/>
              </a:spcBef>
              <a:buClr>
                <a:srgbClr val="990033"/>
              </a:buClr>
            </a:pPr>
            <a:r>
              <a:rPr lang="en-US" sz="1200" dirty="0">
                <a:solidFill>
                  <a:srgbClr val="FF3399"/>
                </a:solidFill>
                <a:latin typeface="Avenir LT Std 45 Book" panose="020B0502020203020204" pitchFamily="34" charset="0"/>
              </a:rPr>
              <a:t>Expenses related to the community’s use of the </a:t>
            </a:r>
            <a:br>
              <a:rPr lang="en-US" sz="1200" dirty="0">
                <a:solidFill>
                  <a:srgbClr val="FF3399"/>
                </a:solidFill>
                <a:latin typeface="Avenir LT Std 45 Book" panose="020B0502020203020204" pitchFamily="34" charset="0"/>
              </a:rPr>
            </a:br>
            <a:r>
              <a:rPr lang="en-US" sz="1200" dirty="0">
                <a:solidFill>
                  <a:srgbClr val="FF3399"/>
                </a:solidFill>
                <a:latin typeface="Avenir LT Std 45 Book" panose="020B0502020203020204" pitchFamily="34" charset="0"/>
              </a:rPr>
              <a:t>District pool.</a:t>
            </a:r>
          </a:p>
        </p:txBody>
      </p:sp>
    </p:spTree>
    <p:extLst>
      <p:ext uri="{BB962C8B-B14F-4D97-AF65-F5344CB8AC3E}">
        <p14:creationId xmlns:p14="http://schemas.microsoft.com/office/powerpoint/2010/main" val="2428730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0" presetClass="entr" presetSubtype="0" decel="10000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3"/>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0" presetClass="entr" presetSubtype="0" decel="10000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000" fill="hold"/>
                                        <p:tgtEl>
                                          <p:spTgt spid="15"/>
                                        </p:tgtEl>
                                        <p:attrNameLst>
                                          <p:attrName>ppt_w</p:attrName>
                                        </p:attrNameLst>
                                      </p:cBhvr>
                                      <p:tavLst>
                                        <p:tav tm="0">
                                          <p:val>
                                            <p:strVal val="#ppt_w+.3"/>
                                          </p:val>
                                        </p:tav>
                                        <p:tav tm="100000">
                                          <p:val>
                                            <p:strVal val="#ppt_w"/>
                                          </p:val>
                                        </p:tav>
                                      </p:tavLst>
                                    </p:anim>
                                    <p:anim calcmode="lin" valueType="num">
                                      <p:cBhvr>
                                        <p:cTn id="29" dur="1000" fill="hold"/>
                                        <p:tgtEl>
                                          <p:spTgt spid="15"/>
                                        </p:tgtEl>
                                        <p:attrNameLst>
                                          <p:attrName>ppt_h</p:attrName>
                                        </p:attrNameLst>
                                      </p:cBhvr>
                                      <p:tavLst>
                                        <p:tav tm="0">
                                          <p:val>
                                            <p:strVal val="#ppt_h"/>
                                          </p:val>
                                        </p:tav>
                                        <p:tav tm="100000">
                                          <p:val>
                                            <p:strVal val="#ppt_h"/>
                                          </p:val>
                                        </p:tav>
                                      </p:tavLst>
                                    </p:anim>
                                    <p:animEffect transition="in" filter="fade">
                                      <p:cBhvr>
                                        <p:cTn id="30" dur="10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50" presetClass="entr" presetSubtype="0"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ppt_w</p:attrName>
                                        </p:attrNameLst>
                                      </p:cBhvr>
                                      <p:tavLst>
                                        <p:tav tm="0">
                                          <p:val>
                                            <p:strVal val="#ppt_w+.3"/>
                                          </p:val>
                                        </p:tav>
                                        <p:tav tm="100000">
                                          <p:val>
                                            <p:strVal val="#ppt_w"/>
                                          </p:val>
                                        </p:tav>
                                      </p:tavLst>
                                    </p:anim>
                                    <p:anim calcmode="lin" valueType="num">
                                      <p:cBhvr>
                                        <p:cTn id="36" dur="1000" fill="hold"/>
                                        <p:tgtEl>
                                          <p:spTgt spid="16"/>
                                        </p:tgtEl>
                                        <p:attrNameLst>
                                          <p:attrName>ppt_h</p:attrName>
                                        </p:attrNameLst>
                                      </p:cBhvr>
                                      <p:tavLst>
                                        <p:tav tm="0">
                                          <p:val>
                                            <p:strVal val="#ppt_h"/>
                                          </p:val>
                                        </p:tav>
                                        <p:tav tm="100000">
                                          <p:val>
                                            <p:strVal val="#ppt_h"/>
                                          </p:val>
                                        </p:tav>
                                      </p:tavLst>
                                    </p:anim>
                                    <p:animEffect transition="in" filter="fade">
                                      <p:cBhvr>
                                        <p:cTn id="37" dur="10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50" presetClass="entr" presetSubtype="0" decel="10000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strVal val="#ppt_w+.3"/>
                                          </p:val>
                                        </p:tav>
                                        <p:tav tm="100000">
                                          <p:val>
                                            <p:strVal val="#ppt_w"/>
                                          </p:val>
                                        </p:tav>
                                      </p:tavLst>
                                    </p:anim>
                                    <p:anim calcmode="lin" valueType="num">
                                      <p:cBhvr>
                                        <p:cTn id="43" dur="1000" fill="hold"/>
                                        <p:tgtEl>
                                          <p:spTgt spid="17"/>
                                        </p:tgtEl>
                                        <p:attrNameLst>
                                          <p:attrName>ppt_h</p:attrName>
                                        </p:attrNameLst>
                                      </p:cBhvr>
                                      <p:tavLst>
                                        <p:tav tm="0">
                                          <p:val>
                                            <p:strVal val="#ppt_h"/>
                                          </p:val>
                                        </p:tav>
                                        <p:tav tm="100000">
                                          <p:val>
                                            <p:strVal val="#ppt_h"/>
                                          </p:val>
                                        </p:tav>
                                      </p:tavLst>
                                    </p:anim>
                                    <p:animEffect transition="in" filter="fade">
                                      <p:cBhvr>
                                        <p:cTn id="44" dur="10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50" presetClass="entr" presetSubtype="0" decel="10000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1000" fill="hold"/>
                                        <p:tgtEl>
                                          <p:spTgt spid="18"/>
                                        </p:tgtEl>
                                        <p:attrNameLst>
                                          <p:attrName>ppt_w</p:attrName>
                                        </p:attrNameLst>
                                      </p:cBhvr>
                                      <p:tavLst>
                                        <p:tav tm="0">
                                          <p:val>
                                            <p:strVal val="#ppt_w+.3"/>
                                          </p:val>
                                        </p:tav>
                                        <p:tav tm="100000">
                                          <p:val>
                                            <p:strVal val="#ppt_w"/>
                                          </p:val>
                                        </p:tav>
                                      </p:tavLst>
                                    </p:anim>
                                    <p:anim calcmode="lin" valueType="num">
                                      <p:cBhvr>
                                        <p:cTn id="50" dur="1000" fill="hold"/>
                                        <p:tgtEl>
                                          <p:spTgt spid="18"/>
                                        </p:tgtEl>
                                        <p:attrNameLst>
                                          <p:attrName>ppt_h</p:attrName>
                                        </p:attrNameLst>
                                      </p:cBhvr>
                                      <p:tavLst>
                                        <p:tav tm="0">
                                          <p:val>
                                            <p:strVal val="#ppt_h"/>
                                          </p:val>
                                        </p:tav>
                                        <p:tav tm="100000">
                                          <p:val>
                                            <p:strVal val="#ppt_h"/>
                                          </p:val>
                                        </p:tav>
                                      </p:tavLst>
                                    </p:anim>
                                    <p:animEffect transition="in" filter="fade">
                                      <p:cBhvr>
                                        <p:cTn id="51"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P spid="15" grpId="0"/>
      <p:bldP spid="16" grpId="0"/>
      <p:bldP spid="17" grpId="0"/>
      <p:bldP spid="18"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167A526-2166-4C58-A6B2-042EB1F80EDB}" type="slidenum">
              <a:rPr kumimoji="0" lang="en-US" sz="1200" b="0" i="0" u="none" strike="noStrike" kern="1200" cap="none" spc="0" normalizeH="0" baseline="0" noProof="0" smtClean="0">
                <a:ln>
                  <a:noFill/>
                </a:ln>
                <a:solidFill>
                  <a:srgbClr val="008000"/>
                </a:solidFill>
                <a:effectLst/>
                <a:uLnTx/>
                <a:uFillTx/>
                <a:latin typeface="Avenir LT Std 45 Book" panose="020B0502020203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63</a:t>
            </a:fld>
            <a:endParaRPr kumimoji="0" lang="en-US" sz="1200" b="0" i="0" u="none" strike="noStrike" kern="1200" cap="none" spc="0" normalizeH="0" baseline="0" noProof="0">
              <a:ln>
                <a:noFill/>
              </a:ln>
              <a:solidFill>
                <a:srgbClr val="008000"/>
              </a:solidFill>
              <a:effectLst/>
              <a:uLnTx/>
              <a:uFillTx/>
              <a:latin typeface="Avenir LT Std 45 Book" panose="020B0502020203020204" pitchFamily="34" charset="0"/>
              <a:ea typeface="+mn-ea"/>
              <a:cs typeface="+mn-cs"/>
            </a:endParaRPr>
          </a:p>
        </p:txBody>
      </p:sp>
      <p:graphicFrame>
        <p:nvGraphicFramePr>
          <p:cNvPr id="10" name="Diagramm 2">
            <a:extLst>
              <a:ext uri="{FF2B5EF4-FFF2-40B4-BE49-F238E27FC236}">
                <a16:creationId xmlns:a16="http://schemas.microsoft.com/office/drawing/2014/main" id="{8D20F335-8E5A-4371-BD85-146FEEC15FF1}"/>
              </a:ext>
            </a:extLst>
          </p:cNvPr>
          <p:cNvGraphicFramePr>
            <a:graphicFrameLocks/>
          </p:cNvGraphicFramePr>
          <p:nvPr>
            <p:extLst>
              <p:ext uri="{D42A27DB-BD31-4B8C-83A1-F6EECF244321}">
                <p14:modId xmlns:p14="http://schemas.microsoft.com/office/powerpoint/2010/main" val="1071371700"/>
              </p:ext>
            </p:extLst>
          </p:nvPr>
        </p:nvGraphicFramePr>
        <p:xfrm>
          <a:off x="685800" y="1143000"/>
          <a:ext cx="7848600" cy="4953000"/>
        </p:xfrm>
        <a:graphic>
          <a:graphicData uri="http://schemas.openxmlformats.org/drawingml/2006/chart">
            <c:chart xmlns:c="http://schemas.openxmlformats.org/drawingml/2006/chart" xmlns:r="http://schemas.openxmlformats.org/officeDocument/2006/relationships" r:id="rId2"/>
          </a:graphicData>
        </a:graphic>
      </p:graphicFrame>
      <p:cxnSp>
        <p:nvCxnSpPr>
          <p:cNvPr id="11" name="Straight Connector 10">
            <a:extLst>
              <a:ext uri="{FF2B5EF4-FFF2-40B4-BE49-F238E27FC236}">
                <a16:creationId xmlns:a16="http://schemas.microsoft.com/office/drawing/2014/main" id="{BFE2E777-F86A-4797-8BF9-2110450C3155}"/>
              </a:ext>
            </a:extLst>
          </p:cNvPr>
          <p:cNvCxnSpPr>
            <a:cxnSpLocks/>
          </p:cNvCxnSpPr>
          <p:nvPr/>
        </p:nvCxnSpPr>
        <p:spPr bwMode="auto">
          <a:xfrm flipH="1">
            <a:off x="6172200" y="1524000"/>
            <a:ext cx="914400" cy="1524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454BA996-D243-4D17-8628-4D3429B1C803}"/>
              </a:ext>
            </a:extLst>
          </p:cNvPr>
          <p:cNvCxnSpPr>
            <a:cxnSpLocks/>
          </p:cNvCxnSpPr>
          <p:nvPr/>
        </p:nvCxnSpPr>
        <p:spPr bwMode="auto">
          <a:xfrm flipH="1" flipV="1">
            <a:off x="3276600" y="1371600"/>
            <a:ext cx="685800" cy="3048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5" name="Text Box 17">
            <a:extLst>
              <a:ext uri="{FF2B5EF4-FFF2-40B4-BE49-F238E27FC236}">
                <a16:creationId xmlns:a16="http://schemas.microsoft.com/office/drawing/2014/main" id="{0892E9C5-0500-4205-825A-7CE49510F230}"/>
              </a:ext>
            </a:extLst>
          </p:cNvPr>
          <p:cNvSpPr txBox="1">
            <a:spLocks noChangeArrowheads="1"/>
          </p:cNvSpPr>
          <p:nvPr/>
        </p:nvSpPr>
        <p:spPr bwMode="auto">
          <a:xfrm>
            <a:off x="228600" y="5105400"/>
            <a:ext cx="2362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defTabSz="457200" fontAlgn="base">
              <a:spcBef>
                <a:spcPct val="0"/>
              </a:spcBef>
              <a:spcAft>
                <a:spcPct val="0"/>
              </a:spcAft>
            </a:pPr>
            <a:r>
              <a:rPr lang="en-US" altLang="en-US" sz="2400" b="1" dirty="0">
                <a:solidFill>
                  <a:schemeClr val="tx1"/>
                </a:solidFill>
                <a:latin typeface="Avenir LT Std 45 Book" panose="020B0502020203020204" pitchFamily="34" charset="0"/>
              </a:rPr>
              <a:t>Total of </a:t>
            </a:r>
            <a:br>
              <a:rPr lang="en-US" altLang="en-US" sz="2400" b="1" dirty="0">
                <a:solidFill>
                  <a:schemeClr val="tx1"/>
                </a:solidFill>
                <a:latin typeface="Avenir LT Std 45 Book" panose="020B0502020203020204" pitchFamily="34" charset="0"/>
              </a:rPr>
            </a:br>
            <a:r>
              <a:rPr lang="en-US" altLang="en-US" sz="2400" b="1" dirty="0">
                <a:solidFill>
                  <a:schemeClr val="tx1"/>
                </a:solidFill>
                <a:latin typeface="Avenir LT Std 45 Book" panose="020B0502020203020204" pitchFamily="34" charset="0"/>
              </a:rPr>
              <a:t>$307,664,521</a:t>
            </a:r>
          </a:p>
        </p:txBody>
      </p:sp>
    </p:spTree>
    <p:extLst>
      <p:ext uri="{BB962C8B-B14F-4D97-AF65-F5344CB8AC3E}">
        <p14:creationId xmlns:p14="http://schemas.microsoft.com/office/powerpoint/2010/main" val="2184935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7687" y="258417"/>
            <a:ext cx="8229600" cy="715962"/>
          </a:xfrm>
        </p:spPr>
        <p:txBody>
          <a:bodyPr/>
          <a:lstStyle/>
          <a:p>
            <a:r>
              <a:rPr lang="en-US" dirty="0"/>
              <a:t>Expenditures by Category</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167A526-2166-4C58-A6B2-042EB1F80EDB}" type="slidenum">
              <a:rPr kumimoji="0" lang="en-US" sz="1200" b="0" i="0" u="none" strike="noStrike" kern="1200" cap="none" spc="0" normalizeH="0" baseline="0" noProof="0" smtClean="0">
                <a:ln>
                  <a:noFill/>
                </a:ln>
                <a:solidFill>
                  <a:srgbClr val="008000"/>
                </a:solidFill>
                <a:effectLst/>
                <a:uLnTx/>
                <a:uFillTx/>
                <a:latin typeface="Avenir LT Std 45 Book" panose="020B0502020203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64</a:t>
            </a:fld>
            <a:endParaRPr kumimoji="0" lang="en-US" sz="1200" b="0" i="0" u="none" strike="noStrike" kern="1200" cap="none" spc="0" normalizeH="0" baseline="0" noProof="0">
              <a:ln>
                <a:noFill/>
              </a:ln>
              <a:solidFill>
                <a:srgbClr val="008000"/>
              </a:solidFill>
              <a:effectLst/>
              <a:uLnTx/>
              <a:uFillTx/>
              <a:latin typeface="Avenir LT Std 45 Book" panose="020B0502020203020204" pitchFamily="34" charset="0"/>
              <a:ea typeface="+mn-ea"/>
              <a:cs typeface="+mn-cs"/>
            </a:endParaRPr>
          </a:p>
        </p:txBody>
      </p:sp>
      <p:pic>
        <p:nvPicPr>
          <p:cNvPr id="3" name="!!numbers">
            <a:extLst>
              <a:ext uri="{FF2B5EF4-FFF2-40B4-BE49-F238E27FC236}">
                <a16:creationId xmlns:a16="http://schemas.microsoft.com/office/drawing/2014/main" id="{1E1ABE3A-AB0C-481E-99F3-1AEB32579EB8}"/>
              </a:ext>
            </a:extLst>
          </p:cNvPr>
          <p:cNvPicPr>
            <a:picLocks noChangeAspect="1"/>
          </p:cNvPicPr>
          <p:nvPr/>
        </p:nvPicPr>
        <p:blipFill>
          <a:blip r:embed="rId2"/>
          <a:stretch>
            <a:fillRect/>
          </a:stretch>
        </p:blipFill>
        <p:spPr>
          <a:xfrm>
            <a:off x="307102" y="1145619"/>
            <a:ext cx="8608298" cy="4950381"/>
          </a:xfrm>
          <a:prstGeom prst="rect">
            <a:avLst/>
          </a:prstGeom>
        </p:spPr>
      </p:pic>
    </p:spTree>
    <p:extLst>
      <p:ext uri="{BB962C8B-B14F-4D97-AF65-F5344CB8AC3E}">
        <p14:creationId xmlns:p14="http://schemas.microsoft.com/office/powerpoint/2010/main" val="287706792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4" name="!!numbers">
            <a:extLst>
              <a:ext uri="{FF2B5EF4-FFF2-40B4-BE49-F238E27FC236}">
                <a16:creationId xmlns:a16="http://schemas.microsoft.com/office/drawing/2014/main" id="{B9F70177-7BBC-4E4D-94BB-FD0EAECD6520}"/>
              </a:ext>
            </a:extLst>
          </p:cNvPr>
          <p:cNvPicPr>
            <a:picLocks noChangeAspect="1"/>
          </p:cNvPicPr>
          <p:nvPr/>
        </p:nvPicPr>
        <p:blipFill>
          <a:blip r:embed="rId2"/>
          <a:stretch>
            <a:fillRect/>
          </a:stretch>
        </p:blipFill>
        <p:spPr>
          <a:xfrm>
            <a:off x="7424819" y="5562600"/>
            <a:ext cx="1261981" cy="1225402"/>
          </a:xfrm>
          <a:prstGeom prst="rect">
            <a:avLst/>
          </a:prstGeom>
        </p:spPr>
      </p:pic>
    </p:spTree>
    <p:extLst>
      <p:ext uri="{BB962C8B-B14F-4D97-AF65-F5344CB8AC3E}">
        <p14:creationId xmlns:p14="http://schemas.microsoft.com/office/powerpoint/2010/main" val="38655971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graphicFrame>
        <p:nvGraphicFramePr>
          <p:cNvPr id="7" name="!!table"/>
          <p:cNvGraphicFramePr>
            <a:graphicFrameLocks noGrp="1"/>
          </p:cNvGraphicFramePr>
          <p:nvPr>
            <p:ph idx="1"/>
            <p:extLst>
              <p:ext uri="{D42A27DB-BD31-4B8C-83A1-F6EECF244321}">
                <p14:modId xmlns:p14="http://schemas.microsoft.com/office/powerpoint/2010/main" val="2346280020"/>
              </p:ext>
            </p:extLst>
          </p:nvPr>
        </p:nvGraphicFramePr>
        <p:xfrm>
          <a:off x="609600" y="1676400"/>
          <a:ext cx="7924799" cy="3477759"/>
        </p:xfrm>
        <a:graphic>
          <a:graphicData uri="http://schemas.openxmlformats.org/drawingml/2006/table">
            <a:tbl>
              <a:tblPr firstRow="1" bandRow="1">
                <a:tableStyleId>{85BE263C-DBD7-4A20-BB59-AAB30ACAA65A}</a:tableStyleId>
              </a:tblPr>
              <a:tblGrid>
                <a:gridCol w="1176787">
                  <a:extLst>
                    <a:ext uri="{9D8B030D-6E8A-4147-A177-3AD203B41FA5}">
                      <a16:colId xmlns:a16="http://schemas.microsoft.com/office/drawing/2014/main" val="20000"/>
                    </a:ext>
                  </a:extLst>
                </a:gridCol>
                <a:gridCol w="2873666">
                  <a:extLst>
                    <a:ext uri="{9D8B030D-6E8A-4147-A177-3AD203B41FA5}">
                      <a16:colId xmlns:a16="http://schemas.microsoft.com/office/drawing/2014/main" val="20001"/>
                    </a:ext>
                  </a:extLst>
                </a:gridCol>
                <a:gridCol w="1937173">
                  <a:extLst>
                    <a:ext uri="{9D8B030D-6E8A-4147-A177-3AD203B41FA5}">
                      <a16:colId xmlns:a16="http://schemas.microsoft.com/office/drawing/2014/main" val="20002"/>
                    </a:ext>
                  </a:extLst>
                </a:gridCol>
                <a:gridCol w="1937173">
                  <a:extLst>
                    <a:ext uri="{9D8B030D-6E8A-4147-A177-3AD203B41FA5}">
                      <a16:colId xmlns:a16="http://schemas.microsoft.com/office/drawing/2014/main" val="20003"/>
                    </a:ext>
                  </a:extLst>
                </a:gridCol>
              </a:tblGrid>
              <a:tr h="718233">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2025-26</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459921">
                <a:tc>
                  <a:txBody>
                    <a:bodyPr/>
                    <a:lstStyle/>
                    <a:p>
                      <a:r>
                        <a:rPr lang="en-US" dirty="0">
                          <a:latin typeface="Avenir LT Std 45 Book" panose="020B0502020203020204" pitchFamily="34" charset="0"/>
                        </a:rPr>
                        <a:t>A1000’s</a:t>
                      </a:r>
                    </a:p>
                  </a:txBody>
                  <a:tcPr/>
                </a:tc>
                <a:tc>
                  <a:txBody>
                    <a:bodyPr/>
                    <a:lstStyle/>
                    <a:p>
                      <a:r>
                        <a:rPr lang="en-US" dirty="0">
                          <a:latin typeface="Avenir LT Std 45 Book" panose="020B0502020203020204" pitchFamily="34" charset="0"/>
                        </a:rPr>
                        <a:t>General Support</a:t>
                      </a:r>
                    </a:p>
                  </a:txBody>
                  <a:tcPr/>
                </a:tc>
                <a:tc>
                  <a:txBody>
                    <a:bodyPr/>
                    <a:lstStyle/>
                    <a:p>
                      <a:pPr algn="r"/>
                      <a:r>
                        <a:rPr lang="en-US" dirty="0">
                          <a:latin typeface="Avenir LT Std 45 Book" panose="020B0502020203020204" pitchFamily="34" charset="0"/>
                        </a:rPr>
                        <a:t>$28,994,471</a:t>
                      </a:r>
                    </a:p>
                  </a:txBody>
                  <a:tcPr/>
                </a:tc>
                <a:tc>
                  <a:txBody>
                    <a:bodyPr/>
                    <a:lstStyle/>
                    <a:p>
                      <a:pPr algn="r"/>
                      <a:r>
                        <a:rPr lang="en-US" dirty="0">
                          <a:latin typeface="Avenir LT Std 45 Book" panose="020B0502020203020204" pitchFamily="34" charset="0"/>
                        </a:rPr>
                        <a:t>$28,039,280</a:t>
                      </a:r>
                    </a:p>
                  </a:txBody>
                  <a:tcPr/>
                </a:tc>
                <a:extLst>
                  <a:ext uri="{0D108BD9-81ED-4DB2-BD59-A6C34878D82A}">
                    <a16:rowId xmlns:a16="http://schemas.microsoft.com/office/drawing/2014/main" val="10001"/>
                  </a:ext>
                </a:extLst>
              </a:tr>
              <a:tr h="459921">
                <a:tc>
                  <a:txBody>
                    <a:bodyPr/>
                    <a:lstStyle/>
                    <a:p>
                      <a:r>
                        <a:rPr lang="en-US" dirty="0">
                          <a:latin typeface="Avenir LT Std 45 Book" panose="020B0502020203020204" pitchFamily="34" charset="0"/>
                        </a:rPr>
                        <a:t>A2000’s</a:t>
                      </a:r>
                    </a:p>
                  </a:txBody>
                  <a:tcPr/>
                </a:tc>
                <a:tc>
                  <a:txBody>
                    <a:bodyPr/>
                    <a:lstStyle/>
                    <a:p>
                      <a:r>
                        <a:rPr lang="en-US" dirty="0">
                          <a:latin typeface="Avenir LT Std 45 Book" panose="020B0502020203020204" pitchFamily="34" charset="0"/>
                        </a:rPr>
                        <a:t>Instruction</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$167,907,868</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$160,791,362</a:t>
                      </a:r>
                    </a:p>
                  </a:txBody>
                  <a:tcPr/>
                </a:tc>
                <a:extLst>
                  <a:ext uri="{0D108BD9-81ED-4DB2-BD59-A6C34878D82A}">
                    <a16:rowId xmlns:a16="http://schemas.microsoft.com/office/drawing/2014/main" val="10002"/>
                  </a:ext>
                </a:extLst>
              </a:tr>
              <a:tr h="459921">
                <a:tc>
                  <a:txBody>
                    <a:bodyPr/>
                    <a:lstStyle/>
                    <a:p>
                      <a:r>
                        <a:rPr lang="en-US" dirty="0">
                          <a:latin typeface="Avenir LT Std 45 Book" panose="020B0502020203020204" pitchFamily="34" charset="0"/>
                        </a:rPr>
                        <a:t>A5000’s</a:t>
                      </a:r>
                    </a:p>
                  </a:txBody>
                  <a:tcPr/>
                </a:tc>
                <a:tc>
                  <a:txBody>
                    <a:bodyPr/>
                    <a:lstStyle/>
                    <a:p>
                      <a:r>
                        <a:rPr lang="en-US" dirty="0">
                          <a:latin typeface="Avenir LT Std 45 Book" panose="020B0502020203020204" pitchFamily="34" charset="0"/>
                        </a:rPr>
                        <a:t>Pupil</a:t>
                      </a:r>
                      <a:r>
                        <a:rPr lang="en-US" baseline="0" dirty="0">
                          <a:latin typeface="Avenir LT Std 45 Book" panose="020B0502020203020204" pitchFamily="34" charset="0"/>
                        </a:rPr>
                        <a:t> Transportation</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$19,017,556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$18,915,740</a:t>
                      </a:r>
                    </a:p>
                  </a:txBody>
                  <a:tcPr/>
                </a:tc>
                <a:extLst>
                  <a:ext uri="{0D108BD9-81ED-4DB2-BD59-A6C34878D82A}">
                    <a16:rowId xmlns:a16="http://schemas.microsoft.com/office/drawing/2014/main" val="10003"/>
                  </a:ext>
                </a:extLst>
              </a:tr>
              <a:tr h="459921">
                <a:tc>
                  <a:txBody>
                    <a:bodyPr/>
                    <a:lstStyle/>
                    <a:p>
                      <a:r>
                        <a:rPr lang="en-US" dirty="0">
                          <a:latin typeface="Avenir LT Std 45 Book" panose="020B0502020203020204" pitchFamily="34" charset="0"/>
                        </a:rPr>
                        <a:t>A7000’s</a:t>
                      </a:r>
                    </a:p>
                  </a:txBody>
                  <a:tcPr/>
                </a:tc>
                <a:tc>
                  <a:txBody>
                    <a:bodyPr/>
                    <a:lstStyle/>
                    <a:p>
                      <a:r>
                        <a:rPr lang="en-US" dirty="0">
                          <a:latin typeface="Avenir LT Std 45 Book" panose="020B0502020203020204" pitchFamily="34" charset="0"/>
                        </a:rPr>
                        <a:t>Community</a:t>
                      </a:r>
                      <a:r>
                        <a:rPr lang="en-US" baseline="0" dirty="0">
                          <a:latin typeface="Avenir LT Std 45 Book" panose="020B0502020203020204" pitchFamily="34" charset="0"/>
                        </a:rPr>
                        <a:t> Service </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$121,400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$111,400</a:t>
                      </a:r>
                    </a:p>
                  </a:txBody>
                  <a:tcPr/>
                </a:tc>
                <a:extLst>
                  <a:ext uri="{0D108BD9-81ED-4DB2-BD59-A6C34878D82A}">
                    <a16:rowId xmlns:a16="http://schemas.microsoft.com/office/drawing/2014/main" val="10004"/>
                  </a:ext>
                </a:extLst>
              </a:tr>
              <a:tr h="459921">
                <a:tc>
                  <a:txBody>
                    <a:bodyPr/>
                    <a:lstStyle/>
                    <a:p>
                      <a:r>
                        <a:rPr lang="en-US" dirty="0">
                          <a:latin typeface="Avenir LT Std 45 Book" panose="020B0502020203020204" pitchFamily="34" charset="0"/>
                        </a:rPr>
                        <a:t>A9000’s</a:t>
                      </a:r>
                    </a:p>
                  </a:txBody>
                  <a:tcPr/>
                </a:tc>
                <a:tc>
                  <a:txBody>
                    <a:bodyPr/>
                    <a:lstStyle/>
                    <a:p>
                      <a:r>
                        <a:rPr lang="en-US" dirty="0">
                          <a:latin typeface="Avenir LT Std 45 Book" panose="020B0502020203020204" pitchFamily="34" charset="0"/>
                        </a:rPr>
                        <a:t>Undistributed</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$91,623,226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$91,054,226</a:t>
                      </a:r>
                    </a:p>
                  </a:txBody>
                  <a:tcPr/>
                </a:tc>
                <a:extLst>
                  <a:ext uri="{0D108BD9-81ED-4DB2-BD59-A6C34878D82A}">
                    <a16:rowId xmlns:a16="http://schemas.microsoft.com/office/drawing/2014/main" val="10005"/>
                  </a:ext>
                </a:extLst>
              </a:tr>
              <a:tr h="459921">
                <a:tc>
                  <a:txBody>
                    <a:bodyPr/>
                    <a:lstStyle/>
                    <a:p>
                      <a:endParaRPr lang="en-US" b="1" dirty="0">
                        <a:latin typeface="Avenir LT Std 45 Book" panose="020B0502020203020204" pitchFamily="34" charset="0"/>
                      </a:endParaRPr>
                    </a:p>
                  </a:txBody>
                  <a:tcPr>
                    <a:solidFill>
                      <a:srgbClr val="00B050"/>
                    </a:solidFill>
                  </a:tcPr>
                </a:tc>
                <a:tc>
                  <a:txBody>
                    <a:bodyPr/>
                    <a:lstStyle/>
                    <a:p>
                      <a:pPr algn="ctr"/>
                      <a:r>
                        <a:rPr lang="en-US" b="1" dirty="0">
                          <a:latin typeface="Avenir LT Std 45 Book" panose="020B0502020203020204" pitchFamily="34" charset="0"/>
                        </a:rPr>
                        <a:t>TOTAL</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$307,664,521</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$298,912,008</a:t>
                      </a:r>
                    </a:p>
                  </a:txBody>
                  <a:tcPr>
                    <a:solidFill>
                      <a:srgbClr val="00B050"/>
                    </a:solidFill>
                  </a:tcPr>
                </a:tc>
                <a:extLst>
                  <a:ext uri="{0D108BD9-81ED-4DB2-BD59-A6C34878D82A}">
                    <a16:rowId xmlns:a16="http://schemas.microsoft.com/office/drawing/2014/main" val="855482550"/>
                  </a:ext>
                </a:extLst>
              </a:tr>
            </a:tbl>
          </a:graphicData>
        </a:graphic>
      </p:graphicFrame>
    </p:spTree>
    <p:extLst>
      <p:ext uri="{BB962C8B-B14F-4D97-AF65-F5344CB8AC3E}">
        <p14:creationId xmlns:p14="http://schemas.microsoft.com/office/powerpoint/2010/main" val="21027889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graphicFrame>
        <p:nvGraphicFramePr>
          <p:cNvPr id="7" name="!!table"/>
          <p:cNvGraphicFramePr>
            <a:graphicFrameLocks noGrp="1"/>
          </p:cNvGraphicFramePr>
          <p:nvPr>
            <p:ph idx="1"/>
            <p:extLst/>
          </p:nvPr>
        </p:nvGraphicFramePr>
        <p:xfrm>
          <a:off x="609600" y="1676400"/>
          <a:ext cx="7924799" cy="3477759"/>
        </p:xfrm>
        <a:graphic>
          <a:graphicData uri="http://schemas.openxmlformats.org/drawingml/2006/table">
            <a:tbl>
              <a:tblPr firstRow="1" bandRow="1">
                <a:tableStyleId>{85BE263C-DBD7-4A20-BB59-AAB30ACAA65A}</a:tableStyleId>
              </a:tblPr>
              <a:tblGrid>
                <a:gridCol w="1176787">
                  <a:extLst>
                    <a:ext uri="{9D8B030D-6E8A-4147-A177-3AD203B41FA5}">
                      <a16:colId xmlns:a16="http://schemas.microsoft.com/office/drawing/2014/main" val="20000"/>
                    </a:ext>
                  </a:extLst>
                </a:gridCol>
                <a:gridCol w="2873666">
                  <a:extLst>
                    <a:ext uri="{9D8B030D-6E8A-4147-A177-3AD203B41FA5}">
                      <a16:colId xmlns:a16="http://schemas.microsoft.com/office/drawing/2014/main" val="20001"/>
                    </a:ext>
                  </a:extLst>
                </a:gridCol>
                <a:gridCol w="1937173">
                  <a:extLst>
                    <a:ext uri="{9D8B030D-6E8A-4147-A177-3AD203B41FA5}">
                      <a16:colId xmlns:a16="http://schemas.microsoft.com/office/drawing/2014/main" val="20002"/>
                    </a:ext>
                  </a:extLst>
                </a:gridCol>
                <a:gridCol w="1937173">
                  <a:extLst>
                    <a:ext uri="{9D8B030D-6E8A-4147-A177-3AD203B41FA5}">
                      <a16:colId xmlns:a16="http://schemas.microsoft.com/office/drawing/2014/main" val="20003"/>
                    </a:ext>
                  </a:extLst>
                </a:gridCol>
              </a:tblGrid>
              <a:tr h="718233">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2025-26</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459921">
                <a:tc>
                  <a:txBody>
                    <a:bodyPr/>
                    <a:lstStyle/>
                    <a:p>
                      <a:r>
                        <a:rPr lang="en-US" dirty="0">
                          <a:latin typeface="Avenir LT Std 45 Book" panose="020B0502020203020204" pitchFamily="34" charset="0"/>
                        </a:rPr>
                        <a:t>A1000’s</a:t>
                      </a:r>
                    </a:p>
                  </a:txBody>
                  <a:tcPr/>
                </a:tc>
                <a:tc>
                  <a:txBody>
                    <a:bodyPr/>
                    <a:lstStyle/>
                    <a:p>
                      <a:r>
                        <a:rPr lang="en-US" dirty="0">
                          <a:latin typeface="Avenir LT Std 45 Book" panose="020B0502020203020204" pitchFamily="34" charset="0"/>
                        </a:rPr>
                        <a:t>General Support</a:t>
                      </a:r>
                    </a:p>
                  </a:txBody>
                  <a:tcPr/>
                </a:tc>
                <a:tc>
                  <a:txBody>
                    <a:bodyPr/>
                    <a:lstStyle/>
                    <a:p>
                      <a:pPr algn="r"/>
                      <a:r>
                        <a:rPr lang="en-US" dirty="0">
                          <a:latin typeface="Avenir LT Std 45 Book" panose="020B0502020203020204" pitchFamily="34" charset="0"/>
                        </a:rPr>
                        <a:t>$28,994,471</a:t>
                      </a:r>
                    </a:p>
                  </a:txBody>
                  <a:tcPr/>
                </a:tc>
                <a:tc>
                  <a:txBody>
                    <a:bodyPr/>
                    <a:lstStyle/>
                    <a:p>
                      <a:pPr algn="r"/>
                      <a:r>
                        <a:rPr lang="en-US" dirty="0">
                          <a:latin typeface="Avenir LT Std 45 Book" panose="020B0502020203020204" pitchFamily="34" charset="0"/>
                        </a:rPr>
                        <a:t>$28,039,280</a:t>
                      </a:r>
                    </a:p>
                  </a:txBody>
                  <a:tcPr/>
                </a:tc>
                <a:extLst>
                  <a:ext uri="{0D108BD9-81ED-4DB2-BD59-A6C34878D82A}">
                    <a16:rowId xmlns:a16="http://schemas.microsoft.com/office/drawing/2014/main" val="10001"/>
                  </a:ext>
                </a:extLst>
              </a:tr>
              <a:tr h="459921">
                <a:tc>
                  <a:txBody>
                    <a:bodyPr/>
                    <a:lstStyle/>
                    <a:p>
                      <a:r>
                        <a:rPr lang="en-US" dirty="0">
                          <a:latin typeface="Avenir LT Std 45 Book" panose="020B0502020203020204" pitchFamily="34" charset="0"/>
                        </a:rPr>
                        <a:t>A2000’s</a:t>
                      </a:r>
                    </a:p>
                  </a:txBody>
                  <a:tcPr/>
                </a:tc>
                <a:tc>
                  <a:txBody>
                    <a:bodyPr/>
                    <a:lstStyle/>
                    <a:p>
                      <a:r>
                        <a:rPr lang="en-US" dirty="0">
                          <a:latin typeface="Avenir LT Std 45 Book" panose="020B0502020203020204" pitchFamily="34" charset="0"/>
                        </a:rPr>
                        <a:t>Instruction</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$167,907,868</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$160,791,362</a:t>
                      </a:r>
                    </a:p>
                  </a:txBody>
                  <a:tcPr/>
                </a:tc>
                <a:extLst>
                  <a:ext uri="{0D108BD9-81ED-4DB2-BD59-A6C34878D82A}">
                    <a16:rowId xmlns:a16="http://schemas.microsoft.com/office/drawing/2014/main" val="10002"/>
                  </a:ext>
                </a:extLst>
              </a:tr>
              <a:tr h="459921">
                <a:tc>
                  <a:txBody>
                    <a:bodyPr/>
                    <a:lstStyle/>
                    <a:p>
                      <a:r>
                        <a:rPr lang="en-US" dirty="0">
                          <a:latin typeface="Avenir LT Std 45 Book" panose="020B0502020203020204" pitchFamily="34" charset="0"/>
                        </a:rPr>
                        <a:t>A5000’s</a:t>
                      </a:r>
                    </a:p>
                  </a:txBody>
                  <a:tcPr/>
                </a:tc>
                <a:tc>
                  <a:txBody>
                    <a:bodyPr/>
                    <a:lstStyle/>
                    <a:p>
                      <a:r>
                        <a:rPr lang="en-US" dirty="0">
                          <a:latin typeface="Avenir LT Std 45 Book" panose="020B0502020203020204" pitchFamily="34" charset="0"/>
                        </a:rPr>
                        <a:t>Pupil</a:t>
                      </a:r>
                      <a:r>
                        <a:rPr lang="en-US" baseline="0" dirty="0">
                          <a:latin typeface="Avenir LT Std 45 Book" panose="020B0502020203020204" pitchFamily="34" charset="0"/>
                        </a:rPr>
                        <a:t> Transportation</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$19,017,556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$18,915,740</a:t>
                      </a:r>
                    </a:p>
                  </a:txBody>
                  <a:tcPr/>
                </a:tc>
                <a:extLst>
                  <a:ext uri="{0D108BD9-81ED-4DB2-BD59-A6C34878D82A}">
                    <a16:rowId xmlns:a16="http://schemas.microsoft.com/office/drawing/2014/main" val="10003"/>
                  </a:ext>
                </a:extLst>
              </a:tr>
              <a:tr h="459921">
                <a:tc>
                  <a:txBody>
                    <a:bodyPr/>
                    <a:lstStyle/>
                    <a:p>
                      <a:r>
                        <a:rPr lang="en-US" dirty="0">
                          <a:latin typeface="Avenir LT Std 45 Book" panose="020B0502020203020204" pitchFamily="34" charset="0"/>
                        </a:rPr>
                        <a:t>A7000’s</a:t>
                      </a:r>
                    </a:p>
                  </a:txBody>
                  <a:tcPr/>
                </a:tc>
                <a:tc>
                  <a:txBody>
                    <a:bodyPr/>
                    <a:lstStyle/>
                    <a:p>
                      <a:r>
                        <a:rPr lang="en-US" dirty="0">
                          <a:latin typeface="Avenir LT Std 45 Book" panose="020B0502020203020204" pitchFamily="34" charset="0"/>
                        </a:rPr>
                        <a:t>Community</a:t>
                      </a:r>
                      <a:r>
                        <a:rPr lang="en-US" baseline="0" dirty="0">
                          <a:latin typeface="Avenir LT Std 45 Book" panose="020B0502020203020204" pitchFamily="34" charset="0"/>
                        </a:rPr>
                        <a:t> Service </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$121,400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$111,400</a:t>
                      </a:r>
                    </a:p>
                  </a:txBody>
                  <a:tcPr/>
                </a:tc>
                <a:extLst>
                  <a:ext uri="{0D108BD9-81ED-4DB2-BD59-A6C34878D82A}">
                    <a16:rowId xmlns:a16="http://schemas.microsoft.com/office/drawing/2014/main" val="10004"/>
                  </a:ext>
                </a:extLst>
              </a:tr>
              <a:tr h="459921">
                <a:tc>
                  <a:txBody>
                    <a:bodyPr/>
                    <a:lstStyle/>
                    <a:p>
                      <a:r>
                        <a:rPr lang="en-US" dirty="0">
                          <a:latin typeface="Avenir LT Std 45 Book" panose="020B0502020203020204" pitchFamily="34" charset="0"/>
                        </a:rPr>
                        <a:t>A9000’s</a:t>
                      </a:r>
                    </a:p>
                  </a:txBody>
                  <a:tcPr/>
                </a:tc>
                <a:tc>
                  <a:txBody>
                    <a:bodyPr/>
                    <a:lstStyle/>
                    <a:p>
                      <a:r>
                        <a:rPr lang="en-US" dirty="0">
                          <a:latin typeface="Avenir LT Std 45 Book" panose="020B0502020203020204" pitchFamily="34" charset="0"/>
                        </a:rPr>
                        <a:t>Undistributed</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$91,623,226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$91,054,226</a:t>
                      </a:r>
                    </a:p>
                  </a:txBody>
                  <a:tcPr/>
                </a:tc>
                <a:extLst>
                  <a:ext uri="{0D108BD9-81ED-4DB2-BD59-A6C34878D82A}">
                    <a16:rowId xmlns:a16="http://schemas.microsoft.com/office/drawing/2014/main" val="10005"/>
                  </a:ext>
                </a:extLst>
              </a:tr>
              <a:tr h="459921">
                <a:tc>
                  <a:txBody>
                    <a:bodyPr/>
                    <a:lstStyle/>
                    <a:p>
                      <a:endParaRPr lang="en-US" b="1" dirty="0">
                        <a:latin typeface="Avenir LT Std 45 Book" panose="020B0502020203020204" pitchFamily="34" charset="0"/>
                      </a:endParaRPr>
                    </a:p>
                  </a:txBody>
                  <a:tcPr>
                    <a:solidFill>
                      <a:srgbClr val="00B050"/>
                    </a:solidFill>
                  </a:tcPr>
                </a:tc>
                <a:tc>
                  <a:txBody>
                    <a:bodyPr/>
                    <a:lstStyle/>
                    <a:p>
                      <a:pPr algn="ctr"/>
                      <a:r>
                        <a:rPr lang="en-US" b="1" dirty="0">
                          <a:latin typeface="Avenir LT Std 45 Book" panose="020B0502020203020204" pitchFamily="34" charset="0"/>
                        </a:rPr>
                        <a:t>TOTAL</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$307,664,521</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$298,912,008</a:t>
                      </a:r>
                    </a:p>
                  </a:txBody>
                  <a:tcPr>
                    <a:solidFill>
                      <a:srgbClr val="00B050"/>
                    </a:solidFill>
                  </a:tcPr>
                </a:tc>
                <a:extLst>
                  <a:ext uri="{0D108BD9-81ED-4DB2-BD59-A6C34878D82A}">
                    <a16:rowId xmlns:a16="http://schemas.microsoft.com/office/drawing/2014/main" val="855482550"/>
                  </a:ext>
                </a:extLst>
              </a:tr>
            </a:tbl>
          </a:graphicData>
        </a:graphic>
      </p:graphicFrame>
      <p:sp>
        <p:nvSpPr>
          <p:cNvPr id="4" name="Rectangle 3">
            <a:extLst>
              <a:ext uri="{FF2B5EF4-FFF2-40B4-BE49-F238E27FC236}">
                <a16:creationId xmlns:a16="http://schemas.microsoft.com/office/drawing/2014/main" id="{38CD61BA-A598-4DDF-93F3-E7A50517B0E9}"/>
              </a:ext>
            </a:extLst>
          </p:cNvPr>
          <p:cNvSpPr/>
          <p:nvPr/>
        </p:nvSpPr>
        <p:spPr bwMode="auto">
          <a:xfrm>
            <a:off x="533400" y="2395270"/>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6292843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4" name="!!numbers">
            <a:extLst>
              <a:ext uri="{FF2B5EF4-FFF2-40B4-BE49-F238E27FC236}">
                <a16:creationId xmlns:a16="http://schemas.microsoft.com/office/drawing/2014/main" id="{F47842B7-954B-4444-AAC4-6CE48FFF9B9E}"/>
              </a:ext>
            </a:extLst>
          </p:cNvPr>
          <p:cNvPicPr>
            <a:picLocks noChangeAspect="1"/>
          </p:cNvPicPr>
          <p:nvPr/>
        </p:nvPicPr>
        <p:blipFill>
          <a:blip r:embed="rId2"/>
          <a:stretch>
            <a:fillRect/>
          </a:stretch>
        </p:blipFill>
        <p:spPr>
          <a:xfrm>
            <a:off x="600112" y="1673200"/>
            <a:ext cx="7943776" cy="3511600"/>
          </a:xfrm>
          <a:prstGeom prst="rect">
            <a:avLst/>
          </a:prstGeom>
        </p:spPr>
      </p:pic>
    </p:spTree>
    <p:extLst>
      <p:ext uri="{BB962C8B-B14F-4D97-AF65-F5344CB8AC3E}">
        <p14:creationId xmlns:p14="http://schemas.microsoft.com/office/powerpoint/2010/main" val="38245563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3" name="!!numbers">
            <a:extLst>
              <a:ext uri="{FF2B5EF4-FFF2-40B4-BE49-F238E27FC236}">
                <a16:creationId xmlns:a16="http://schemas.microsoft.com/office/drawing/2014/main" id="{DCAA9A56-A4D6-4F0C-BC14-9317E109029A}"/>
              </a:ext>
            </a:extLst>
          </p:cNvPr>
          <p:cNvPicPr>
            <a:picLocks noChangeAspect="1"/>
          </p:cNvPicPr>
          <p:nvPr/>
        </p:nvPicPr>
        <p:blipFill>
          <a:blip r:embed="rId2"/>
          <a:stretch>
            <a:fillRect/>
          </a:stretch>
        </p:blipFill>
        <p:spPr>
          <a:xfrm>
            <a:off x="517808" y="1673200"/>
            <a:ext cx="8108383" cy="3511600"/>
          </a:xfrm>
          <a:prstGeom prst="rect">
            <a:avLst/>
          </a:prstGeom>
        </p:spPr>
      </p:pic>
    </p:spTree>
    <p:extLst>
      <p:ext uri="{BB962C8B-B14F-4D97-AF65-F5344CB8AC3E}">
        <p14:creationId xmlns:p14="http://schemas.microsoft.com/office/powerpoint/2010/main" val="24041438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 Support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139766335"/>
              </p:ext>
            </p:extLst>
          </p:nvPr>
        </p:nvGraphicFramePr>
        <p:xfrm>
          <a:off x="533400" y="2590800"/>
          <a:ext cx="8153400" cy="3271523"/>
        </p:xfrm>
        <a:graphic>
          <a:graphicData uri="http://schemas.openxmlformats.org/drawingml/2006/table">
            <a:tbl>
              <a:tblPr firstRow="1" bandRow="1">
                <a:tableStyleId>{85BE263C-DBD7-4A20-BB59-AAB30ACAA65A}</a:tableStyleId>
              </a:tblPr>
              <a:tblGrid>
                <a:gridCol w="1210734">
                  <a:extLst>
                    <a:ext uri="{9D8B030D-6E8A-4147-A177-3AD203B41FA5}">
                      <a16:colId xmlns:a16="http://schemas.microsoft.com/office/drawing/2014/main" val="20000"/>
                    </a:ext>
                  </a:extLst>
                </a:gridCol>
                <a:gridCol w="2956560">
                  <a:extLst>
                    <a:ext uri="{9D8B030D-6E8A-4147-A177-3AD203B41FA5}">
                      <a16:colId xmlns:a16="http://schemas.microsoft.com/office/drawing/2014/main" val="20001"/>
                    </a:ext>
                  </a:extLst>
                </a:gridCol>
                <a:gridCol w="1993053">
                  <a:extLst>
                    <a:ext uri="{9D8B030D-6E8A-4147-A177-3AD203B41FA5}">
                      <a16:colId xmlns:a16="http://schemas.microsoft.com/office/drawing/2014/main" val="20002"/>
                    </a:ext>
                  </a:extLst>
                </a:gridCol>
                <a:gridCol w="1993053">
                  <a:extLst>
                    <a:ext uri="{9D8B030D-6E8A-4147-A177-3AD203B41FA5}">
                      <a16:colId xmlns:a16="http://schemas.microsoft.com/office/drawing/2014/main" val="20003"/>
                    </a:ext>
                  </a:extLst>
                </a:gridCol>
              </a:tblGrid>
              <a:tr h="675641">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2025-26</a:t>
                      </a:r>
                    </a:p>
                    <a:p>
                      <a:pPr algn="ct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432647">
                <a:tc>
                  <a:txBody>
                    <a:bodyPr/>
                    <a:lstStyle/>
                    <a:p>
                      <a:r>
                        <a:rPr lang="en-US" dirty="0">
                          <a:latin typeface="Avenir LT Std 45 Book" panose="020B0502020203020204" pitchFamily="34" charset="0"/>
                        </a:rPr>
                        <a:t>A1000’s</a:t>
                      </a:r>
                    </a:p>
                  </a:txBody>
                  <a:tcPr/>
                </a:tc>
                <a:tc>
                  <a:txBody>
                    <a:bodyPr/>
                    <a:lstStyle/>
                    <a:p>
                      <a:r>
                        <a:rPr lang="en-US" dirty="0">
                          <a:latin typeface="Avenir LT Std 45 Book" panose="020B0502020203020204" pitchFamily="34" charset="0"/>
                        </a:rPr>
                        <a:t>Board of Education</a:t>
                      </a:r>
                    </a:p>
                  </a:txBody>
                  <a:tcPr/>
                </a:tc>
                <a:tc>
                  <a:txBody>
                    <a:bodyPr/>
                    <a:lstStyle/>
                    <a:p>
                      <a:pPr algn="r"/>
                      <a:r>
                        <a:rPr lang="en-US" dirty="0">
                          <a:latin typeface="Avenir LT Std 45 Book" panose="020B0502020203020204" pitchFamily="34" charset="0"/>
                        </a:rPr>
                        <a:t>$164,830</a:t>
                      </a:r>
                    </a:p>
                  </a:txBody>
                  <a:tcPr/>
                </a:tc>
                <a:tc>
                  <a:txBody>
                    <a:bodyPr/>
                    <a:lstStyle/>
                    <a:p>
                      <a:pPr algn="r"/>
                      <a:r>
                        <a:rPr lang="en-US" dirty="0">
                          <a:latin typeface="Avenir LT Std 45 Book" panose="020B0502020203020204" pitchFamily="34" charset="0"/>
                        </a:rPr>
                        <a:t>$167,830</a:t>
                      </a:r>
                    </a:p>
                  </a:txBody>
                  <a:tcPr/>
                </a:tc>
                <a:extLst>
                  <a:ext uri="{0D108BD9-81ED-4DB2-BD59-A6C34878D82A}">
                    <a16:rowId xmlns:a16="http://schemas.microsoft.com/office/drawing/2014/main" val="10001"/>
                  </a:ext>
                </a:extLst>
              </a:tr>
              <a:tr h="432647">
                <a:tc>
                  <a:txBody>
                    <a:bodyPr/>
                    <a:lstStyle/>
                    <a:p>
                      <a:r>
                        <a:rPr lang="en-US" dirty="0">
                          <a:latin typeface="Avenir LT Std 45 Book" panose="020B0502020203020204" pitchFamily="34" charset="0"/>
                        </a:rPr>
                        <a:t>A1240’s</a:t>
                      </a:r>
                    </a:p>
                  </a:txBody>
                  <a:tcPr/>
                </a:tc>
                <a:tc>
                  <a:txBody>
                    <a:bodyPr/>
                    <a:lstStyle/>
                    <a:p>
                      <a:r>
                        <a:rPr lang="en-US" dirty="0">
                          <a:latin typeface="Avenir LT Std 45 Book" panose="020B0502020203020204" pitchFamily="34" charset="0"/>
                        </a:rPr>
                        <a:t>Central Administration</a:t>
                      </a:r>
                    </a:p>
                  </a:txBody>
                  <a:tcPr/>
                </a:tc>
                <a:tc>
                  <a:txBody>
                    <a:bodyPr/>
                    <a:lstStyle/>
                    <a:p>
                      <a:pPr algn="r"/>
                      <a:r>
                        <a:rPr lang="en-US" dirty="0">
                          <a:latin typeface="Avenir LT Std 45 Book" panose="020B0502020203020204" pitchFamily="34" charset="0"/>
                        </a:rPr>
                        <a:t>$531,605</a:t>
                      </a:r>
                    </a:p>
                  </a:txBody>
                  <a:tcPr/>
                </a:tc>
                <a:tc>
                  <a:txBody>
                    <a:bodyPr/>
                    <a:lstStyle/>
                    <a:p>
                      <a:pPr algn="r"/>
                      <a:r>
                        <a:rPr lang="en-US" dirty="0">
                          <a:latin typeface="Avenir LT Std 45 Book" panose="020B0502020203020204" pitchFamily="34" charset="0"/>
                        </a:rPr>
                        <a:t>$526,414</a:t>
                      </a:r>
                    </a:p>
                  </a:txBody>
                  <a:tcPr/>
                </a:tc>
                <a:extLst>
                  <a:ext uri="{0D108BD9-81ED-4DB2-BD59-A6C34878D82A}">
                    <a16:rowId xmlns:a16="http://schemas.microsoft.com/office/drawing/2014/main" val="10002"/>
                  </a:ext>
                </a:extLst>
              </a:tr>
              <a:tr h="432647">
                <a:tc>
                  <a:txBody>
                    <a:bodyPr/>
                    <a:lstStyle/>
                    <a:p>
                      <a:r>
                        <a:rPr lang="en-US" dirty="0">
                          <a:latin typeface="Avenir LT Std 45 Book" panose="020B0502020203020204" pitchFamily="34" charset="0"/>
                        </a:rPr>
                        <a:t>A1300’s</a:t>
                      </a:r>
                    </a:p>
                  </a:txBody>
                  <a:tcPr/>
                </a:tc>
                <a:tc>
                  <a:txBody>
                    <a:bodyPr/>
                    <a:lstStyle/>
                    <a:p>
                      <a:r>
                        <a:rPr lang="en-US" dirty="0">
                          <a:latin typeface="Avenir LT Std 45 Book" panose="020B0502020203020204" pitchFamily="34" charset="0"/>
                        </a:rPr>
                        <a:t>Finance</a:t>
                      </a:r>
                    </a:p>
                  </a:txBody>
                  <a:tcPr/>
                </a:tc>
                <a:tc>
                  <a:txBody>
                    <a:bodyPr/>
                    <a:lstStyle/>
                    <a:p>
                      <a:pPr algn="r"/>
                      <a:r>
                        <a:rPr lang="en-US" dirty="0">
                          <a:latin typeface="Avenir LT Std 45 Book" panose="020B0502020203020204" pitchFamily="34" charset="0"/>
                        </a:rPr>
                        <a:t>$1,944,817</a:t>
                      </a:r>
                    </a:p>
                  </a:txBody>
                  <a:tcPr/>
                </a:tc>
                <a:tc>
                  <a:txBody>
                    <a:bodyPr/>
                    <a:lstStyle/>
                    <a:p>
                      <a:pPr algn="r"/>
                      <a:r>
                        <a:rPr lang="en-US" dirty="0">
                          <a:latin typeface="Avenir LT Std 45 Book" panose="020B0502020203020204" pitchFamily="34" charset="0"/>
                        </a:rPr>
                        <a:t>$1,923,105</a:t>
                      </a:r>
                    </a:p>
                  </a:txBody>
                  <a:tcPr/>
                </a:tc>
                <a:extLst>
                  <a:ext uri="{0D108BD9-81ED-4DB2-BD59-A6C34878D82A}">
                    <a16:rowId xmlns:a16="http://schemas.microsoft.com/office/drawing/2014/main" val="10003"/>
                  </a:ext>
                </a:extLst>
              </a:tr>
              <a:tr h="432647">
                <a:tc>
                  <a:txBody>
                    <a:bodyPr/>
                    <a:lstStyle/>
                    <a:p>
                      <a:r>
                        <a:rPr lang="en-US" dirty="0">
                          <a:latin typeface="Avenir LT Std 45 Book" panose="020B0502020203020204" pitchFamily="34" charset="0"/>
                        </a:rPr>
                        <a:t>A1400’s</a:t>
                      </a:r>
                    </a:p>
                  </a:txBody>
                  <a:tcPr/>
                </a:tc>
                <a:tc>
                  <a:txBody>
                    <a:bodyPr/>
                    <a:lstStyle/>
                    <a:p>
                      <a:r>
                        <a:rPr lang="en-US" dirty="0">
                          <a:latin typeface="Avenir LT Std 45 Book" panose="020B0502020203020204" pitchFamily="34" charset="0"/>
                        </a:rPr>
                        <a:t>Staff</a:t>
                      </a:r>
                    </a:p>
                  </a:txBody>
                  <a:tcPr/>
                </a:tc>
                <a:tc>
                  <a:txBody>
                    <a:bodyPr/>
                    <a:lstStyle/>
                    <a:p>
                      <a:pPr algn="r"/>
                      <a:r>
                        <a:rPr lang="en-US" dirty="0">
                          <a:latin typeface="Avenir LT Std 45 Book" panose="020B0502020203020204" pitchFamily="34" charset="0"/>
                        </a:rPr>
                        <a:t>$2,023,072</a:t>
                      </a:r>
                    </a:p>
                  </a:txBody>
                  <a:tcPr/>
                </a:tc>
                <a:tc>
                  <a:txBody>
                    <a:bodyPr/>
                    <a:lstStyle/>
                    <a:p>
                      <a:pPr algn="r"/>
                      <a:r>
                        <a:rPr lang="en-US" dirty="0">
                          <a:latin typeface="Avenir LT Std 45 Book" panose="020B0502020203020204" pitchFamily="34" charset="0"/>
                        </a:rPr>
                        <a:t>$1,759,283</a:t>
                      </a:r>
                    </a:p>
                  </a:txBody>
                  <a:tcPr/>
                </a:tc>
                <a:extLst>
                  <a:ext uri="{0D108BD9-81ED-4DB2-BD59-A6C34878D82A}">
                    <a16:rowId xmlns:a16="http://schemas.microsoft.com/office/drawing/2014/main" val="10004"/>
                  </a:ext>
                </a:extLst>
              </a:tr>
              <a:tr h="432647">
                <a:tc>
                  <a:txBody>
                    <a:bodyPr/>
                    <a:lstStyle/>
                    <a:p>
                      <a:r>
                        <a:rPr lang="en-US" dirty="0">
                          <a:latin typeface="Avenir LT Std 45 Book" panose="020B0502020203020204" pitchFamily="34" charset="0"/>
                        </a:rPr>
                        <a:t>A1600’s</a:t>
                      </a:r>
                    </a:p>
                  </a:txBody>
                  <a:tcPr/>
                </a:tc>
                <a:tc>
                  <a:txBody>
                    <a:bodyPr/>
                    <a:lstStyle/>
                    <a:p>
                      <a:r>
                        <a:rPr lang="en-US" dirty="0">
                          <a:latin typeface="Avenir LT Std 45 Book" panose="020B0502020203020204" pitchFamily="34" charset="0"/>
                        </a:rPr>
                        <a:t>Central Services </a:t>
                      </a:r>
                    </a:p>
                  </a:txBody>
                  <a:tcPr/>
                </a:tc>
                <a:tc>
                  <a:txBody>
                    <a:bodyPr/>
                    <a:lstStyle/>
                    <a:p>
                      <a:pPr algn="r"/>
                      <a:r>
                        <a:rPr lang="en-US" dirty="0">
                          <a:latin typeface="Avenir LT Std 45 Book" panose="020B0502020203020204" pitchFamily="34" charset="0"/>
                        </a:rPr>
                        <a:t>$21,338,237</a:t>
                      </a:r>
                    </a:p>
                  </a:txBody>
                  <a:tcPr/>
                </a:tc>
                <a:tc>
                  <a:txBody>
                    <a:bodyPr/>
                    <a:lstStyle/>
                    <a:p>
                      <a:pPr algn="r"/>
                      <a:r>
                        <a:rPr lang="en-US" dirty="0">
                          <a:latin typeface="Avenir LT Std 45 Book" panose="020B0502020203020204" pitchFamily="34" charset="0"/>
                        </a:rPr>
                        <a:t>$20,966,819</a:t>
                      </a:r>
                    </a:p>
                  </a:txBody>
                  <a:tcPr/>
                </a:tc>
                <a:extLst>
                  <a:ext uri="{0D108BD9-81ED-4DB2-BD59-A6C34878D82A}">
                    <a16:rowId xmlns:a16="http://schemas.microsoft.com/office/drawing/2014/main" val="10005"/>
                  </a:ext>
                </a:extLst>
              </a:tr>
              <a:tr h="432647">
                <a:tc>
                  <a:txBody>
                    <a:bodyPr/>
                    <a:lstStyle/>
                    <a:p>
                      <a:r>
                        <a:rPr lang="en-US" dirty="0">
                          <a:latin typeface="Avenir LT Std 45 Book" panose="020B0502020203020204" pitchFamily="34" charset="0"/>
                        </a:rPr>
                        <a:t>A1900’s</a:t>
                      </a:r>
                    </a:p>
                  </a:txBody>
                  <a:tcPr/>
                </a:tc>
                <a:tc>
                  <a:txBody>
                    <a:bodyPr/>
                    <a:lstStyle/>
                    <a:p>
                      <a:r>
                        <a:rPr lang="en-US" dirty="0">
                          <a:latin typeface="Avenir LT Std 45 Book" panose="020B0502020203020204" pitchFamily="34" charset="0"/>
                        </a:rPr>
                        <a:t>Special Items</a:t>
                      </a:r>
                    </a:p>
                  </a:txBody>
                  <a:tcPr/>
                </a:tc>
                <a:tc>
                  <a:txBody>
                    <a:bodyPr/>
                    <a:lstStyle/>
                    <a:p>
                      <a:pPr algn="r"/>
                      <a:r>
                        <a:rPr lang="en-US" dirty="0">
                          <a:latin typeface="Avenir LT Std 45 Book" panose="020B0502020203020204" pitchFamily="34" charset="0"/>
                        </a:rPr>
                        <a:t>$2,991,910</a:t>
                      </a:r>
                    </a:p>
                  </a:txBody>
                  <a:tcPr/>
                </a:tc>
                <a:tc>
                  <a:txBody>
                    <a:bodyPr/>
                    <a:lstStyle/>
                    <a:p>
                      <a:pPr algn="r"/>
                      <a:r>
                        <a:rPr lang="en-US" dirty="0">
                          <a:latin typeface="Avenir LT Std 45 Book" panose="020B0502020203020204" pitchFamily="34" charset="0"/>
                        </a:rPr>
                        <a:t>$2,695,829</a:t>
                      </a:r>
                    </a:p>
                  </a:txBody>
                  <a:tcPr/>
                </a:tc>
                <a:extLst>
                  <a:ext uri="{0D108BD9-81ED-4DB2-BD59-A6C34878D82A}">
                    <a16:rowId xmlns:a16="http://schemas.microsoft.com/office/drawing/2014/main" val="10006"/>
                  </a:ext>
                </a:extLst>
              </a:tr>
            </a:tbl>
          </a:graphicData>
        </a:graphic>
      </p:graphicFrame>
      <p:pic>
        <p:nvPicPr>
          <p:cNvPr id="4" name="!!numbers">
            <a:extLst>
              <a:ext uri="{FF2B5EF4-FFF2-40B4-BE49-F238E27FC236}">
                <a16:creationId xmlns:a16="http://schemas.microsoft.com/office/drawing/2014/main" id="{D6D94874-B874-42F0-A994-FCE4605AB768}"/>
              </a:ext>
            </a:extLst>
          </p:cNvPr>
          <p:cNvPicPr>
            <a:picLocks noChangeAspect="1"/>
          </p:cNvPicPr>
          <p:nvPr/>
        </p:nvPicPr>
        <p:blipFill>
          <a:blip r:embed="rId2"/>
          <a:stretch>
            <a:fillRect/>
          </a:stretch>
        </p:blipFill>
        <p:spPr>
          <a:xfrm>
            <a:off x="5486400" y="1066800"/>
            <a:ext cx="3237016" cy="1404329"/>
          </a:xfrm>
          <a:prstGeom prst="rect">
            <a:avLst/>
          </a:prstGeom>
        </p:spPr>
      </p:pic>
    </p:spTree>
    <p:extLst>
      <p:ext uri="{BB962C8B-B14F-4D97-AF65-F5344CB8AC3E}">
        <p14:creationId xmlns:p14="http://schemas.microsoft.com/office/powerpoint/2010/main" val="24975814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graphicFrame>
        <p:nvGraphicFramePr>
          <p:cNvPr id="7" name="!!table"/>
          <p:cNvGraphicFramePr>
            <a:graphicFrameLocks noGrp="1"/>
          </p:cNvGraphicFramePr>
          <p:nvPr>
            <p:ph idx="1"/>
            <p:extLst/>
          </p:nvPr>
        </p:nvGraphicFramePr>
        <p:xfrm>
          <a:off x="609600" y="1676400"/>
          <a:ext cx="7924799" cy="3477759"/>
        </p:xfrm>
        <a:graphic>
          <a:graphicData uri="http://schemas.openxmlformats.org/drawingml/2006/table">
            <a:tbl>
              <a:tblPr firstRow="1" bandRow="1">
                <a:tableStyleId>{85BE263C-DBD7-4A20-BB59-AAB30ACAA65A}</a:tableStyleId>
              </a:tblPr>
              <a:tblGrid>
                <a:gridCol w="1176787">
                  <a:extLst>
                    <a:ext uri="{9D8B030D-6E8A-4147-A177-3AD203B41FA5}">
                      <a16:colId xmlns:a16="http://schemas.microsoft.com/office/drawing/2014/main" val="20000"/>
                    </a:ext>
                  </a:extLst>
                </a:gridCol>
                <a:gridCol w="2873666">
                  <a:extLst>
                    <a:ext uri="{9D8B030D-6E8A-4147-A177-3AD203B41FA5}">
                      <a16:colId xmlns:a16="http://schemas.microsoft.com/office/drawing/2014/main" val="20001"/>
                    </a:ext>
                  </a:extLst>
                </a:gridCol>
                <a:gridCol w="1937173">
                  <a:extLst>
                    <a:ext uri="{9D8B030D-6E8A-4147-A177-3AD203B41FA5}">
                      <a16:colId xmlns:a16="http://schemas.microsoft.com/office/drawing/2014/main" val="20002"/>
                    </a:ext>
                  </a:extLst>
                </a:gridCol>
                <a:gridCol w="1937173">
                  <a:extLst>
                    <a:ext uri="{9D8B030D-6E8A-4147-A177-3AD203B41FA5}">
                      <a16:colId xmlns:a16="http://schemas.microsoft.com/office/drawing/2014/main" val="20003"/>
                    </a:ext>
                  </a:extLst>
                </a:gridCol>
              </a:tblGrid>
              <a:tr h="718233">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2025-26</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459921">
                <a:tc>
                  <a:txBody>
                    <a:bodyPr/>
                    <a:lstStyle/>
                    <a:p>
                      <a:r>
                        <a:rPr lang="en-US" dirty="0">
                          <a:latin typeface="Avenir LT Std 45 Book" panose="020B0502020203020204" pitchFamily="34" charset="0"/>
                        </a:rPr>
                        <a:t>A1000’s</a:t>
                      </a:r>
                    </a:p>
                  </a:txBody>
                  <a:tcPr/>
                </a:tc>
                <a:tc>
                  <a:txBody>
                    <a:bodyPr/>
                    <a:lstStyle/>
                    <a:p>
                      <a:r>
                        <a:rPr lang="en-US" dirty="0">
                          <a:latin typeface="Avenir LT Std 45 Book" panose="020B0502020203020204" pitchFamily="34" charset="0"/>
                        </a:rPr>
                        <a:t>General Support</a:t>
                      </a:r>
                    </a:p>
                  </a:txBody>
                  <a:tcPr/>
                </a:tc>
                <a:tc>
                  <a:txBody>
                    <a:bodyPr/>
                    <a:lstStyle/>
                    <a:p>
                      <a:pPr algn="r"/>
                      <a:r>
                        <a:rPr lang="en-US" dirty="0">
                          <a:latin typeface="Avenir LT Std 45 Book" panose="020B0502020203020204" pitchFamily="34" charset="0"/>
                        </a:rPr>
                        <a:t>$28,994,471</a:t>
                      </a:r>
                    </a:p>
                  </a:txBody>
                  <a:tcPr/>
                </a:tc>
                <a:tc>
                  <a:txBody>
                    <a:bodyPr/>
                    <a:lstStyle/>
                    <a:p>
                      <a:pPr algn="r"/>
                      <a:r>
                        <a:rPr lang="en-US" dirty="0">
                          <a:latin typeface="Avenir LT Std 45 Book" panose="020B0502020203020204" pitchFamily="34" charset="0"/>
                        </a:rPr>
                        <a:t>$28,039,280</a:t>
                      </a:r>
                    </a:p>
                  </a:txBody>
                  <a:tcPr/>
                </a:tc>
                <a:extLst>
                  <a:ext uri="{0D108BD9-81ED-4DB2-BD59-A6C34878D82A}">
                    <a16:rowId xmlns:a16="http://schemas.microsoft.com/office/drawing/2014/main" val="10001"/>
                  </a:ext>
                </a:extLst>
              </a:tr>
              <a:tr h="459921">
                <a:tc>
                  <a:txBody>
                    <a:bodyPr/>
                    <a:lstStyle/>
                    <a:p>
                      <a:r>
                        <a:rPr lang="en-US" dirty="0">
                          <a:latin typeface="Avenir LT Std 45 Book" panose="020B0502020203020204" pitchFamily="34" charset="0"/>
                        </a:rPr>
                        <a:t>A2000’s</a:t>
                      </a:r>
                    </a:p>
                  </a:txBody>
                  <a:tcPr/>
                </a:tc>
                <a:tc>
                  <a:txBody>
                    <a:bodyPr/>
                    <a:lstStyle/>
                    <a:p>
                      <a:r>
                        <a:rPr lang="en-US" dirty="0">
                          <a:latin typeface="Avenir LT Std 45 Book" panose="020B0502020203020204" pitchFamily="34" charset="0"/>
                        </a:rPr>
                        <a:t>Instruction</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$167,907,868</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$160,791,362</a:t>
                      </a:r>
                    </a:p>
                  </a:txBody>
                  <a:tcPr/>
                </a:tc>
                <a:extLst>
                  <a:ext uri="{0D108BD9-81ED-4DB2-BD59-A6C34878D82A}">
                    <a16:rowId xmlns:a16="http://schemas.microsoft.com/office/drawing/2014/main" val="10002"/>
                  </a:ext>
                </a:extLst>
              </a:tr>
              <a:tr h="459921">
                <a:tc>
                  <a:txBody>
                    <a:bodyPr/>
                    <a:lstStyle/>
                    <a:p>
                      <a:r>
                        <a:rPr lang="en-US" dirty="0">
                          <a:latin typeface="Avenir LT Std 45 Book" panose="020B0502020203020204" pitchFamily="34" charset="0"/>
                        </a:rPr>
                        <a:t>A5000’s</a:t>
                      </a:r>
                    </a:p>
                  </a:txBody>
                  <a:tcPr/>
                </a:tc>
                <a:tc>
                  <a:txBody>
                    <a:bodyPr/>
                    <a:lstStyle/>
                    <a:p>
                      <a:r>
                        <a:rPr lang="en-US" dirty="0">
                          <a:latin typeface="Avenir LT Std 45 Book" panose="020B0502020203020204" pitchFamily="34" charset="0"/>
                        </a:rPr>
                        <a:t>Pupil</a:t>
                      </a:r>
                      <a:r>
                        <a:rPr lang="en-US" baseline="0" dirty="0">
                          <a:latin typeface="Avenir LT Std 45 Book" panose="020B0502020203020204" pitchFamily="34" charset="0"/>
                        </a:rPr>
                        <a:t> Transportation</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$19,017,556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$18,915,740</a:t>
                      </a:r>
                    </a:p>
                  </a:txBody>
                  <a:tcPr/>
                </a:tc>
                <a:extLst>
                  <a:ext uri="{0D108BD9-81ED-4DB2-BD59-A6C34878D82A}">
                    <a16:rowId xmlns:a16="http://schemas.microsoft.com/office/drawing/2014/main" val="10003"/>
                  </a:ext>
                </a:extLst>
              </a:tr>
              <a:tr h="459921">
                <a:tc>
                  <a:txBody>
                    <a:bodyPr/>
                    <a:lstStyle/>
                    <a:p>
                      <a:r>
                        <a:rPr lang="en-US" dirty="0">
                          <a:latin typeface="Avenir LT Std 45 Book" panose="020B0502020203020204" pitchFamily="34" charset="0"/>
                        </a:rPr>
                        <a:t>A7000’s</a:t>
                      </a:r>
                    </a:p>
                  </a:txBody>
                  <a:tcPr/>
                </a:tc>
                <a:tc>
                  <a:txBody>
                    <a:bodyPr/>
                    <a:lstStyle/>
                    <a:p>
                      <a:r>
                        <a:rPr lang="en-US" dirty="0">
                          <a:latin typeface="Avenir LT Std 45 Book" panose="020B0502020203020204" pitchFamily="34" charset="0"/>
                        </a:rPr>
                        <a:t>Community</a:t>
                      </a:r>
                      <a:r>
                        <a:rPr lang="en-US" baseline="0" dirty="0">
                          <a:latin typeface="Avenir LT Std 45 Book" panose="020B0502020203020204" pitchFamily="34" charset="0"/>
                        </a:rPr>
                        <a:t> Service </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$121,400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$111,400</a:t>
                      </a:r>
                    </a:p>
                  </a:txBody>
                  <a:tcPr/>
                </a:tc>
                <a:extLst>
                  <a:ext uri="{0D108BD9-81ED-4DB2-BD59-A6C34878D82A}">
                    <a16:rowId xmlns:a16="http://schemas.microsoft.com/office/drawing/2014/main" val="10004"/>
                  </a:ext>
                </a:extLst>
              </a:tr>
              <a:tr h="459921">
                <a:tc>
                  <a:txBody>
                    <a:bodyPr/>
                    <a:lstStyle/>
                    <a:p>
                      <a:r>
                        <a:rPr lang="en-US" dirty="0">
                          <a:latin typeface="Avenir LT Std 45 Book" panose="020B0502020203020204" pitchFamily="34" charset="0"/>
                        </a:rPr>
                        <a:t>A9000’s</a:t>
                      </a:r>
                    </a:p>
                  </a:txBody>
                  <a:tcPr/>
                </a:tc>
                <a:tc>
                  <a:txBody>
                    <a:bodyPr/>
                    <a:lstStyle/>
                    <a:p>
                      <a:r>
                        <a:rPr lang="en-US" dirty="0">
                          <a:latin typeface="Avenir LT Std 45 Book" panose="020B0502020203020204" pitchFamily="34" charset="0"/>
                        </a:rPr>
                        <a:t>Undistributed</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$91,623,226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$91,054,226</a:t>
                      </a:r>
                    </a:p>
                  </a:txBody>
                  <a:tcPr/>
                </a:tc>
                <a:extLst>
                  <a:ext uri="{0D108BD9-81ED-4DB2-BD59-A6C34878D82A}">
                    <a16:rowId xmlns:a16="http://schemas.microsoft.com/office/drawing/2014/main" val="10005"/>
                  </a:ext>
                </a:extLst>
              </a:tr>
              <a:tr h="459921">
                <a:tc>
                  <a:txBody>
                    <a:bodyPr/>
                    <a:lstStyle/>
                    <a:p>
                      <a:endParaRPr lang="en-US" b="1" dirty="0">
                        <a:latin typeface="Avenir LT Std 45 Book" panose="020B0502020203020204" pitchFamily="34" charset="0"/>
                      </a:endParaRPr>
                    </a:p>
                  </a:txBody>
                  <a:tcPr>
                    <a:solidFill>
                      <a:srgbClr val="00B050"/>
                    </a:solidFill>
                  </a:tcPr>
                </a:tc>
                <a:tc>
                  <a:txBody>
                    <a:bodyPr/>
                    <a:lstStyle/>
                    <a:p>
                      <a:pPr algn="ctr"/>
                      <a:r>
                        <a:rPr lang="en-US" b="1" dirty="0">
                          <a:latin typeface="Avenir LT Std 45 Book" panose="020B0502020203020204" pitchFamily="34" charset="0"/>
                        </a:rPr>
                        <a:t>TOTAL</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$307,664,521</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$298,912,008</a:t>
                      </a:r>
                    </a:p>
                  </a:txBody>
                  <a:tcPr>
                    <a:solidFill>
                      <a:srgbClr val="00B050"/>
                    </a:solidFill>
                  </a:tcPr>
                </a:tc>
                <a:extLst>
                  <a:ext uri="{0D108BD9-81ED-4DB2-BD59-A6C34878D82A}">
                    <a16:rowId xmlns:a16="http://schemas.microsoft.com/office/drawing/2014/main" val="855482550"/>
                  </a:ext>
                </a:extLst>
              </a:tr>
            </a:tbl>
          </a:graphicData>
        </a:graphic>
      </p:graphicFrame>
      <p:sp>
        <p:nvSpPr>
          <p:cNvPr id="4" name="Rectangle 3">
            <a:extLst>
              <a:ext uri="{FF2B5EF4-FFF2-40B4-BE49-F238E27FC236}">
                <a16:creationId xmlns:a16="http://schemas.microsoft.com/office/drawing/2014/main" id="{38CD61BA-A598-4DDF-93F3-E7A50517B0E9}"/>
              </a:ext>
            </a:extLst>
          </p:cNvPr>
          <p:cNvSpPr/>
          <p:nvPr/>
        </p:nvSpPr>
        <p:spPr bwMode="auto">
          <a:xfrm>
            <a:off x="533400" y="2819400"/>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42723093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4" name="!!numbers">
            <a:extLst>
              <a:ext uri="{FF2B5EF4-FFF2-40B4-BE49-F238E27FC236}">
                <a16:creationId xmlns:a16="http://schemas.microsoft.com/office/drawing/2014/main" id="{684A536B-DF0C-409A-B460-4A9C6CBAEEF0}"/>
              </a:ext>
            </a:extLst>
          </p:cNvPr>
          <p:cNvPicPr>
            <a:picLocks noChangeAspect="1"/>
          </p:cNvPicPr>
          <p:nvPr/>
        </p:nvPicPr>
        <p:blipFill>
          <a:blip r:embed="rId2"/>
          <a:stretch>
            <a:fillRect/>
          </a:stretch>
        </p:blipFill>
        <p:spPr>
          <a:xfrm>
            <a:off x="517808" y="1673200"/>
            <a:ext cx="8108383" cy="3511600"/>
          </a:xfrm>
          <a:prstGeom prst="rect">
            <a:avLst/>
          </a:prstGeom>
        </p:spPr>
      </p:pic>
    </p:spTree>
    <p:extLst>
      <p:ext uri="{BB962C8B-B14F-4D97-AF65-F5344CB8AC3E}">
        <p14:creationId xmlns:p14="http://schemas.microsoft.com/office/powerpoint/2010/main" val="5042715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Instructional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644845254"/>
              </p:ext>
            </p:extLst>
          </p:nvPr>
        </p:nvGraphicFramePr>
        <p:xfrm>
          <a:off x="533400" y="2590800"/>
          <a:ext cx="8001000" cy="3428999"/>
        </p:xfrm>
        <a:graphic>
          <a:graphicData uri="http://schemas.openxmlformats.org/drawingml/2006/table">
            <a:tbl>
              <a:tblPr firstRow="1" bandRow="1">
                <a:tableStyleId>{85BE263C-DBD7-4A20-BB59-AAB30ACAA65A}</a:tableStyleId>
              </a:tblPr>
              <a:tblGrid>
                <a:gridCol w="1165255">
                  <a:extLst>
                    <a:ext uri="{9D8B030D-6E8A-4147-A177-3AD203B41FA5}">
                      <a16:colId xmlns:a16="http://schemas.microsoft.com/office/drawing/2014/main" val="20000"/>
                    </a:ext>
                  </a:extLst>
                </a:gridCol>
                <a:gridCol w="3099014">
                  <a:extLst>
                    <a:ext uri="{9D8B030D-6E8A-4147-A177-3AD203B41FA5}">
                      <a16:colId xmlns:a16="http://schemas.microsoft.com/office/drawing/2014/main" val="20001"/>
                    </a:ext>
                  </a:extLst>
                </a:gridCol>
                <a:gridCol w="1943100">
                  <a:extLst>
                    <a:ext uri="{9D8B030D-6E8A-4147-A177-3AD203B41FA5}">
                      <a16:colId xmlns:a16="http://schemas.microsoft.com/office/drawing/2014/main" val="20002"/>
                    </a:ext>
                  </a:extLst>
                </a:gridCol>
                <a:gridCol w="1793631">
                  <a:extLst>
                    <a:ext uri="{9D8B030D-6E8A-4147-A177-3AD203B41FA5}">
                      <a16:colId xmlns:a16="http://schemas.microsoft.com/office/drawing/2014/main" val="20003"/>
                    </a:ext>
                  </a:extLst>
                </a:gridCol>
              </a:tblGrid>
              <a:tr h="576686">
                <a:tc>
                  <a:txBody>
                    <a:bodyPr/>
                    <a:lstStyle/>
                    <a:p>
                      <a:pPr algn="ctr"/>
                      <a:r>
                        <a:rPr lang="en-US" sz="1400" dirty="0">
                          <a:latin typeface="Avenir LT Std 45 Book" panose="020B0502020203020204" pitchFamily="34" charset="0"/>
                        </a:rPr>
                        <a:t>Budget Code</a:t>
                      </a:r>
                    </a:p>
                  </a:txBody>
                  <a:tcPr anchor="ctr">
                    <a:solidFill>
                      <a:srgbClr val="00B050"/>
                    </a:solidFill>
                  </a:tcPr>
                </a:tc>
                <a:tc>
                  <a:txBody>
                    <a:bodyPr/>
                    <a:lstStyle/>
                    <a:p>
                      <a:pPr algn="ctr"/>
                      <a:r>
                        <a:rPr lang="en-US" sz="1400" dirty="0">
                          <a:latin typeface="Avenir LT Std 45 Book" panose="020B0502020203020204" pitchFamily="34" charset="0"/>
                        </a:rPr>
                        <a:t>Description</a:t>
                      </a:r>
                    </a:p>
                  </a:txBody>
                  <a:tcPr anchor="ctr">
                    <a:solidFill>
                      <a:srgbClr val="00B050"/>
                    </a:solidFill>
                  </a:tcPr>
                </a:tc>
                <a:tc>
                  <a:txBody>
                    <a:bodyPr/>
                    <a:lstStyle/>
                    <a:p>
                      <a:pPr algn="ctr"/>
                      <a:r>
                        <a:rPr lang="en-US" sz="1400" dirty="0">
                          <a:latin typeface="Avenir LT Std 45 Book" panose="020B0502020203020204" pitchFamily="34" charset="0"/>
                        </a:rPr>
                        <a:t>2025-26</a:t>
                      </a:r>
                      <a:br>
                        <a:rPr lang="en-US" sz="1400" dirty="0">
                          <a:latin typeface="Avenir LT Std 45 Book" panose="020B0502020203020204" pitchFamily="34" charset="0"/>
                        </a:rPr>
                      </a:br>
                      <a:r>
                        <a:rPr lang="en-US" sz="1400" dirty="0">
                          <a:latin typeface="Avenir LT Std 45 Book" panose="020B0502020203020204" pitchFamily="34" charset="0"/>
                        </a:rPr>
                        <a:t>Proposed Budget</a:t>
                      </a:r>
                    </a:p>
                  </a:txBody>
                  <a:tcPr anchor="ctr">
                    <a:solidFill>
                      <a:srgbClr val="00B050"/>
                    </a:solidFill>
                  </a:tcPr>
                </a:tc>
                <a:tc>
                  <a:txBody>
                    <a:bodyPr/>
                    <a:lstStyle/>
                    <a:p>
                      <a:pPr algn="ctr"/>
                      <a:r>
                        <a:rPr lang="en-US" sz="1400" dirty="0">
                          <a:latin typeface="Avenir LT Std 45 Book" panose="020B0502020203020204" pitchFamily="34" charset="0"/>
                        </a:rPr>
                        <a:t>2024-25</a:t>
                      </a:r>
                      <a:br>
                        <a:rPr lang="en-US" sz="1400" dirty="0">
                          <a:latin typeface="Avenir LT Std 45 Book" panose="020B0502020203020204" pitchFamily="34" charset="0"/>
                        </a:rPr>
                      </a:br>
                      <a:r>
                        <a:rPr lang="en-US" sz="14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676011">
                <a:tc>
                  <a:txBody>
                    <a:bodyPr/>
                    <a:lstStyle/>
                    <a:p>
                      <a:r>
                        <a:rPr lang="en-US" sz="1600" dirty="0">
                          <a:latin typeface="Avenir LT Std 45 Book" panose="020B0502020203020204" pitchFamily="34" charset="0"/>
                        </a:rPr>
                        <a:t>A2000’s</a:t>
                      </a:r>
                    </a:p>
                  </a:txBody>
                  <a:tcPr/>
                </a:tc>
                <a:tc>
                  <a:txBody>
                    <a:bodyPr/>
                    <a:lstStyle/>
                    <a:p>
                      <a:r>
                        <a:rPr lang="en-US" sz="1600" dirty="0">
                          <a:latin typeface="Avenir LT Std 45 Book" panose="020B0502020203020204" pitchFamily="34" charset="0"/>
                        </a:rPr>
                        <a:t>Instructional Administration </a:t>
                      </a:r>
                      <a:br>
                        <a:rPr lang="en-US" sz="1600" dirty="0">
                          <a:latin typeface="Avenir LT Std 45 Book" panose="020B0502020203020204" pitchFamily="34" charset="0"/>
                        </a:rPr>
                      </a:br>
                      <a:r>
                        <a:rPr lang="en-US" sz="1600" dirty="0">
                          <a:latin typeface="Avenir LT Std 45 Book" panose="020B0502020203020204" pitchFamily="34" charset="0"/>
                        </a:rPr>
                        <a:t>&amp; Professional Development</a:t>
                      </a:r>
                    </a:p>
                  </a:txBody>
                  <a:tcPr/>
                </a:tc>
                <a:tc>
                  <a:txBody>
                    <a:bodyPr/>
                    <a:lstStyle/>
                    <a:p>
                      <a:pPr algn="r"/>
                      <a:r>
                        <a:rPr lang="en-US" sz="1600" dirty="0">
                          <a:latin typeface="Avenir LT Std 45 Book" panose="020B0502020203020204" pitchFamily="34" charset="0"/>
                        </a:rPr>
                        <a:t>$9,466,674</a:t>
                      </a:r>
                    </a:p>
                  </a:txBody>
                  <a:tcPr/>
                </a:tc>
                <a:tc>
                  <a:txBody>
                    <a:bodyPr/>
                    <a:lstStyle/>
                    <a:p>
                      <a:pPr algn="r"/>
                      <a:r>
                        <a:rPr lang="en-US" sz="1600" dirty="0">
                          <a:latin typeface="Avenir LT Std 45 Book" panose="020B0502020203020204" pitchFamily="34" charset="0"/>
                        </a:rPr>
                        <a:t>$9,472,274</a:t>
                      </a:r>
                    </a:p>
                  </a:txBody>
                  <a:tcPr/>
                </a:tc>
                <a:extLst>
                  <a:ext uri="{0D108BD9-81ED-4DB2-BD59-A6C34878D82A}">
                    <a16:rowId xmlns:a16="http://schemas.microsoft.com/office/drawing/2014/main" val="10001"/>
                  </a:ext>
                </a:extLst>
              </a:tr>
              <a:tr h="613454">
                <a:tc>
                  <a:txBody>
                    <a:bodyPr/>
                    <a:lstStyle/>
                    <a:p>
                      <a:r>
                        <a:rPr lang="en-US" sz="1600" dirty="0">
                          <a:latin typeface="Avenir LT Std 45 Book" panose="020B0502020203020204" pitchFamily="34" charset="0"/>
                        </a:rPr>
                        <a:t>A2100’s </a:t>
                      </a:r>
                      <a:br>
                        <a:rPr lang="en-US" sz="1600" dirty="0">
                          <a:latin typeface="Avenir LT Std 45 Book" panose="020B0502020203020204" pitchFamily="34" charset="0"/>
                        </a:rPr>
                      </a:br>
                      <a:r>
                        <a:rPr lang="en-US" sz="1200" dirty="0">
                          <a:latin typeface="Avenir LT Std 45 Book" panose="020B0502020203020204" pitchFamily="34" charset="0"/>
                        </a:rPr>
                        <a:t>to</a:t>
                      </a:r>
                      <a:r>
                        <a:rPr lang="en-US" sz="1100" dirty="0">
                          <a:latin typeface="Avenir LT Std 45 Book" panose="020B0502020203020204" pitchFamily="34" charset="0"/>
                        </a:rPr>
                        <a:t> </a:t>
                      </a:r>
                      <a:r>
                        <a:rPr lang="en-US" sz="1600" dirty="0">
                          <a:latin typeface="Avenir LT Std 45 Book" panose="020B0502020203020204" pitchFamily="34" charset="0"/>
                        </a:rPr>
                        <a:t>A2200’s</a:t>
                      </a:r>
                    </a:p>
                  </a:txBody>
                  <a:tcPr/>
                </a:tc>
                <a:tc>
                  <a:txBody>
                    <a:bodyPr/>
                    <a:lstStyle/>
                    <a:p>
                      <a:r>
                        <a:rPr lang="en-US" sz="1600" dirty="0">
                          <a:latin typeface="Avenir LT Std 45 Book" panose="020B0502020203020204" pitchFamily="34" charset="0"/>
                        </a:rPr>
                        <a:t>Teaching – Regular School</a:t>
                      </a:r>
                    </a:p>
                  </a:txBody>
                  <a:tcPr/>
                </a:tc>
                <a:tc>
                  <a:txBody>
                    <a:bodyPr/>
                    <a:lstStyle/>
                    <a:p>
                      <a:pPr algn="r"/>
                      <a:r>
                        <a:rPr lang="en-US" sz="1600" dirty="0">
                          <a:latin typeface="Avenir LT Std 45 Book" panose="020B0502020203020204" pitchFamily="34" charset="0"/>
                        </a:rPr>
                        <a:t>$137,893,801</a:t>
                      </a:r>
                    </a:p>
                  </a:txBody>
                  <a:tcPr/>
                </a:tc>
                <a:tc>
                  <a:txBody>
                    <a:bodyPr/>
                    <a:lstStyle/>
                    <a:p>
                      <a:pPr algn="r"/>
                      <a:r>
                        <a:rPr lang="en-US" sz="1600" dirty="0">
                          <a:latin typeface="Avenir LT Std 45 Book" panose="020B0502020203020204" pitchFamily="34" charset="0"/>
                        </a:rPr>
                        <a:t>$131,905,591</a:t>
                      </a:r>
                    </a:p>
                  </a:txBody>
                  <a:tcPr/>
                </a:tc>
                <a:extLst>
                  <a:ext uri="{0D108BD9-81ED-4DB2-BD59-A6C34878D82A}">
                    <a16:rowId xmlns:a16="http://schemas.microsoft.com/office/drawing/2014/main" val="10002"/>
                  </a:ext>
                </a:extLst>
              </a:tr>
              <a:tr h="511212">
                <a:tc>
                  <a:txBody>
                    <a:bodyPr/>
                    <a:lstStyle/>
                    <a:p>
                      <a:r>
                        <a:rPr lang="en-US" sz="1600" dirty="0">
                          <a:latin typeface="Avenir LT Std 45 Book" panose="020B0502020203020204" pitchFamily="34" charset="0"/>
                        </a:rPr>
                        <a:t>A2300’s</a:t>
                      </a:r>
                    </a:p>
                  </a:txBody>
                  <a:tcPr/>
                </a:tc>
                <a:tc>
                  <a:txBody>
                    <a:bodyPr/>
                    <a:lstStyle/>
                    <a:p>
                      <a:r>
                        <a:rPr lang="en-US" sz="1600" dirty="0">
                          <a:latin typeface="Avenir LT Std 45 Book" panose="020B0502020203020204" pitchFamily="34" charset="0"/>
                        </a:rPr>
                        <a:t>Teaching – Special Schools</a:t>
                      </a:r>
                    </a:p>
                  </a:txBody>
                  <a:tcPr/>
                </a:tc>
                <a:tc>
                  <a:txBody>
                    <a:bodyPr/>
                    <a:lstStyle/>
                    <a:p>
                      <a:pPr algn="r"/>
                      <a:r>
                        <a:rPr lang="en-US" sz="1600" dirty="0">
                          <a:latin typeface="Avenir LT Std 45 Book" panose="020B0502020203020204" pitchFamily="34" charset="0"/>
                        </a:rPr>
                        <a:t>$377,000</a:t>
                      </a:r>
                    </a:p>
                  </a:txBody>
                  <a:tcPr/>
                </a:tc>
                <a:tc>
                  <a:txBody>
                    <a:bodyPr/>
                    <a:lstStyle/>
                    <a:p>
                      <a:pPr algn="r"/>
                      <a:r>
                        <a:rPr lang="en-US" sz="1600" dirty="0">
                          <a:latin typeface="Avenir LT Std 45 Book" panose="020B0502020203020204" pitchFamily="34" charset="0"/>
                        </a:rPr>
                        <a:t>$366,500</a:t>
                      </a:r>
                    </a:p>
                  </a:txBody>
                  <a:tcPr/>
                </a:tc>
                <a:extLst>
                  <a:ext uri="{0D108BD9-81ED-4DB2-BD59-A6C34878D82A}">
                    <a16:rowId xmlns:a16="http://schemas.microsoft.com/office/drawing/2014/main" val="10003"/>
                  </a:ext>
                </a:extLst>
              </a:tr>
              <a:tr h="613454">
                <a:tc>
                  <a:txBody>
                    <a:bodyPr/>
                    <a:lstStyle/>
                    <a:p>
                      <a:r>
                        <a:rPr lang="en-US" sz="1600" dirty="0">
                          <a:latin typeface="Avenir LT Std 45 Book" panose="020B0502020203020204" pitchFamily="34" charset="0"/>
                        </a:rPr>
                        <a:t>A2600’s</a:t>
                      </a:r>
                    </a:p>
                  </a:txBody>
                  <a:tcPr/>
                </a:tc>
                <a:tc>
                  <a:txBody>
                    <a:bodyPr/>
                    <a:lstStyle/>
                    <a:p>
                      <a:r>
                        <a:rPr lang="en-US" sz="1600" dirty="0">
                          <a:latin typeface="Avenir LT Std 45 Book" panose="020B0502020203020204" pitchFamily="34" charset="0"/>
                        </a:rPr>
                        <a:t>School Library and Instructional Technology</a:t>
                      </a:r>
                    </a:p>
                  </a:txBody>
                  <a:tcPr/>
                </a:tc>
                <a:tc>
                  <a:txBody>
                    <a:bodyPr/>
                    <a:lstStyle/>
                    <a:p>
                      <a:pPr algn="r"/>
                      <a:r>
                        <a:rPr lang="en-US" sz="1600" dirty="0">
                          <a:latin typeface="Avenir LT Std 45 Book" panose="020B0502020203020204" pitchFamily="34" charset="0"/>
                        </a:rPr>
                        <a:t>$6,203,058</a:t>
                      </a:r>
                    </a:p>
                  </a:txBody>
                  <a:tcPr/>
                </a:tc>
                <a:tc>
                  <a:txBody>
                    <a:bodyPr/>
                    <a:lstStyle/>
                    <a:p>
                      <a:pPr algn="r"/>
                      <a:r>
                        <a:rPr lang="en-US" sz="1600" dirty="0">
                          <a:latin typeface="Avenir LT Std 45 Book" panose="020B0502020203020204" pitchFamily="34" charset="0"/>
                        </a:rPr>
                        <a:t>$5,440,333</a:t>
                      </a:r>
                    </a:p>
                  </a:txBody>
                  <a:tcPr/>
                </a:tc>
                <a:extLst>
                  <a:ext uri="{0D108BD9-81ED-4DB2-BD59-A6C34878D82A}">
                    <a16:rowId xmlns:a16="http://schemas.microsoft.com/office/drawing/2014/main" val="10004"/>
                  </a:ext>
                </a:extLst>
              </a:tr>
              <a:tr h="438182">
                <a:tc>
                  <a:txBody>
                    <a:bodyPr/>
                    <a:lstStyle/>
                    <a:p>
                      <a:r>
                        <a:rPr lang="en-US" sz="1600" dirty="0">
                          <a:latin typeface="Avenir LT Std 45 Book" panose="020B0502020203020204" pitchFamily="34" charset="0"/>
                        </a:rPr>
                        <a:t>A2800’s</a:t>
                      </a:r>
                    </a:p>
                  </a:txBody>
                  <a:tcPr/>
                </a:tc>
                <a:tc>
                  <a:txBody>
                    <a:bodyPr/>
                    <a:lstStyle/>
                    <a:p>
                      <a:r>
                        <a:rPr lang="en-US" sz="1600" dirty="0">
                          <a:latin typeface="Avenir LT Std 45 Book" panose="020B0502020203020204" pitchFamily="34" charset="0"/>
                        </a:rPr>
                        <a:t>Pupil</a:t>
                      </a:r>
                      <a:r>
                        <a:rPr lang="en-US" sz="1600" baseline="0" dirty="0">
                          <a:latin typeface="Avenir LT Std 45 Book" panose="020B0502020203020204" pitchFamily="34" charset="0"/>
                        </a:rPr>
                        <a:t> </a:t>
                      </a:r>
                      <a:r>
                        <a:rPr lang="en-US" sz="1600" dirty="0">
                          <a:latin typeface="Avenir LT Std 45 Book" panose="020B0502020203020204" pitchFamily="34" charset="0"/>
                        </a:rPr>
                        <a:t>Services </a:t>
                      </a:r>
                    </a:p>
                  </a:txBody>
                  <a:tcPr/>
                </a:tc>
                <a:tc>
                  <a:txBody>
                    <a:bodyPr/>
                    <a:lstStyle/>
                    <a:p>
                      <a:pPr algn="r"/>
                      <a:r>
                        <a:rPr lang="en-US" sz="1600" dirty="0">
                          <a:latin typeface="Avenir LT Std 45 Book" panose="020B0502020203020204" pitchFamily="34" charset="0"/>
                        </a:rPr>
                        <a:t>$13,967,335</a:t>
                      </a:r>
                    </a:p>
                  </a:txBody>
                  <a:tcPr/>
                </a:tc>
                <a:tc>
                  <a:txBody>
                    <a:bodyPr/>
                    <a:lstStyle/>
                    <a:p>
                      <a:pPr algn="r"/>
                      <a:r>
                        <a:rPr lang="en-US" sz="1600" dirty="0">
                          <a:latin typeface="Avenir LT Std 45 Book" panose="020B0502020203020204" pitchFamily="34" charset="0"/>
                        </a:rPr>
                        <a:t>$13,606,664</a:t>
                      </a:r>
                    </a:p>
                  </a:txBody>
                  <a:tcPr/>
                </a:tc>
                <a:extLst>
                  <a:ext uri="{0D108BD9-81ED-4DB2-BD59-A6C34878D82A}">
                    <a16:rowId xmlns:a16="http://schemas.microsoft.com/office/drawing/2014/main" val="10005"/>
                  </a:ext>
                </a:extLst>
              </a:tr>
            </a:tbl>
          </a:graphicData>
        </a:graphic>
      </p:graphicFrame>
      <p:pic>
        <p:nvPicPr>
          <p:cNvPr id="3" name="!!numbers">
            <a:extLst>
              <a:ext uri="{FF2B5EF4-FFF2-40B4-BE49-F238E27FC236}">
                <a16:creationId xmlns:a16="http://schemas.microsoft.com/office/drawing/2014/main" id="{48973419-82C8-4AD5-846A-2C8E067C7D18}"/>
              </a:ext>
            </a:extLst>
          </p:cNvPr>
          <p:cNvPicPr>
            <a:picLocks noChangeAspect="1"/>
          </p:cNvPicPr>
          <p:nvPr/>
        </p:nvPicPr>
        <p:blipFill>
          <a:blip r:embed="rId2"/>
          <a:stretch>
            <a:fillRect/>
          </a:stretch>
        </p:blipFill>
        <p:spPr>
          <a:xfrm>
            <a:off x="5375035" y="1066800"/>
            <a:ext cx="3200400" cy="1388444"/>
          </a:xfrm>
          <a:prstGeom prst="rect">
            <a:avLst/>
          </a:prstGeom>
        </p:spPr>
      </p:pic>
    </p:spTree>
    <p:extLst>
      <p:ext uri="{BB962C8B-B14F-4D97-AF65-F5344CB8AC3E}">
        <p14:creationId xmlns:p14="http://schemas.microsoft.com/office/powerpoint/2010/main" val="29017245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5" name="!!table">
            <a:extLst>
              <a:ext uri="{FF2B5EF4-FFF2-40B4-BE49-F238E27FC236}">
                <a16:creationId xmlns:a16="http://schemas.microsoft.com/office/drawing/2014/main" id="{03CB69E0-C524-40B8-AFF9-74F9F9C64B06}"/>
              </a:ext>
            </a:extLst>
          </p:cNvPr>
          <p:cNvGraphicFramePr>
            <a:graphicFrameLocks noGrp="1"/>
          </p:cNvGraphicFramePr>
          <p:nvPr>
            <p:ph idx="1"/>
            <p:extLst/>
          </p:nvPr>
        </p:nvGraphicFramePr>
        <p:xfrm>
          <a:off x="609600" y="1676400"/>
          <a:ext cx="7924799" cy="3477759"/>
        </p:xfrm>
        <a:graphic>
          <a:graphicData uri="http://schemas.openxmlformats.org/drawingml/2006/table">
            <a:tbl>
              <a:tblPr firstRow="1" bandRow="1">
                <a:tableStyleId>{85BE263C-DBD7-4A20-BB59-AAB30ACAA65A}</a:tableStyleId>
              </a:tblPr>
              <a:tblGrid>
                <a:gridCol w="1176787">
                  <a:extLst>
                    <a:ext uri="{9D8B030D-6E8A-4147-A177-3AD203B41FA5}">
                      <a16:colId xmlns:a16="http://schemas.microsoft.com/office/drawing/2014/main" val="20000"/>
                    </a:ext>
                  </a:extLst>
                </a:gridCol>
                <a:gridCol w="2873666">
                  <a:extLst>
                    <a:ext uri="{9D8B030D-6E8A-4147-A177-3AD203B41FA5}">
                      <a16:colId xmlns:a16="http://schemas.microsoft.com/office/drawing/2014/main" val="20001"/>
                    </a:ext>
                  </a:extLst>
                </a:gridCol>
                <a:gridCol w="1937173">
                  <a:extLst>
                    <a:ext uri="{9D8B030D-6E8A-4147-A177-3AD203B41FA5}">
                      <a16:colId xmlns:a16="http://schemas.microsoft.com/office/drawing/2014/main" val="20002"/>
                    </a:ext>
                  </a:extLst>
                </a:gridCol>
                <a:gridCol w="1937173">
                  <a:extLst>
                    <a:ext uri="{9D8B030D-6E8A-4147-A177-3AD203B41FA5}">
                      <a16:colId xmlns:a16="http://schemas.microsoft.com/office/drawing/2014/main" val="20003"/>
                    </a:ext>
                  </a:extLst>
                </a:gridCol>
              </a:tblGrid>
              <a:tr h="718233">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2025-26</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459921">
                <a:tc>
                  <a:txBody>
                    <a:bodyPr/>
                    <a:lstStyle/>
                    <a:p>
                      <a:r>
                        <a:rPr lang="en-US" dirty="0">
                          <a:latin typeface="Avenir LT Std 45 Book" panose="020B0502020203020204" pitchFamily="34" charset="0"/>
                        </a:rPr>
                        <a:t>A1000’s</a:t>
                      </a:r>
                    </a:p>
                  </a:txBody>
                  <a:tcPr/>
                </a:tc>
                <a:tc>
                  <a:txBody>
                    <a:bodyPr/>
                    <a:lstStyle/>
                    <a:p>
                      <a:r>
                        <a:rPr lang="en-US" dirty="0">
                          <a:latin typeface="Avenir LT Std 45 Book" panose="020B0502020203020204" pitchFamily="34" charset="0"/>
                        </a:rPr>
                        <a:t>General Support</a:t>
                      </a:r>
                    </a:p>
                  </a:txBody>
                  <a:tcPr/>
                </a:tc>
                <a:tc>
                  <a:txBody>
                    <a:bodyPr/>
                    <a:lstStyle/>
                    <a:p>
                      <a:pPr algn="r"/>
                      <a:r>
                        <a:rPr lang="en-US" dirty="0">
                          <a:latin typeface="Avenir LT Std 45 Book" panose="020B0502020203020204" pitchFamily="34" charset="0"/>
                        </a:rPr>
                        <a:t>$28,994,471</a:t>
                      </a:r>
                    </a:p>
                  </a:txBody>
                  <a:tcPr/>
                </a:tc>
                <a:tc>
                  <a:txBody>
                    <a:bodyPr/>
                    <a:lstStyle/>
                    <a:p>
                      <a:pPr algn="r"/>
                      <a:r>
                        <a:rPr lang="en-US" dirty="0">
                          <a:latin typeface="Avenir LT Std 45 Book" panose="020B0502020203020204" pitchFamily="34" charset="0"/>
                        </a:rPr>
                        <a:t>$28,039,280</a:t>
                      </a:r>
                    </a:p>
                  </a:txBody>
                  <a:tcPr/>
                </a:tc>
                <a:extLst>
                  <a:ext uri="{0D108BD9-81ED-4DB2-BD59-A6C34878D82A}">
                    <a16:rowId xmlns:a16="http://schemas.microsoft.com/office/drawing/2014/main" val="10001"/>
                  </a:ext>
                </a:extLst>
              </a:tr>
              <a:tr h="459921">
                <a:tc>
                  <a:txBody>
                    <a:bodyPr/>
                    <a:lstStyle/>
                    <a:p>
                      <a:r>
                        <a:rPr lang="en-US" dirty="0">
                          <a:latin typeface="Avenir LT Std 45 Book" panose="020B0502020203020204" pitchFamily="34" charset="0"/>
                        </a:rPr>
                        <a:t>A2000’s</a:t>
                      </a:r>
                    </a:p>
                  </a:txBody>
                  <a:tcPr/>
                </a:tc>
                <a:tc>
                  <a:txBody>
                    <a:bodyPr/>
                    <a:lstStyle/>
                    <a:p>
                      <a:r>
                        <a:rPr lang="en-US" dirty="0">
                          <a:latin typeface="Avenir LT Std 45 Book" panose="020B0502020203020204" pitchFamily="34" charset="0"/>
                        </a:rPr>
                        <a:t>Instruction</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$167,907,868</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$160,791,362</a:t>
                      </a:r>
                    </a:p>
                  </a:txBody>
                  <a:tcPr/>
                </a:tc>
                <a:extLst>
                  <a:ext uri="{0D108BD9-81ED-4DB2-BD59-A6C34878D82A}">
                    <a16:rowId xmlns:a16="http://schemas.microsoft.com/office/drawing/2014/main" val="10002"/>
                  </a:ext>
                </a:extLst>
              </a:tr>
              <a:tr h="459921">
                <a:tc>
                  <a:txBody>
                    <a:bodyPr/>
                    <a:lstStyle/>
                    <a:p>
                      <a:r>
                        <a:rPr lang="en-US" dirty="0">
                          <a:latin typeface="Avenir LT Std 45 Book" panose="020B0502020203020204" pitchFamily="34" charset="0"/>
                        </a:rPr>
                        <a:t>A5000’s</a:t>
                      </a:r>
                    </a:p>
                  </a:txBody>
                  <a:tcPr/>
                </a:tc>
                <a:tc>
                  <a:txBody>
                    <a:bodyPr/>
                    <a:lstStyle/>
                    <a:p>
                      <a:r>
                        <a:rPr lang="en-US" dirty="0">
                          <a:latin typeface="Avenir LT Std 45 Book" panose="020B0502020203020204" pitchFamily="34" charset="0"/>
                        </a:rPr>
                        <a:t>Pupil</a:t>
                      </a:r>
                      <a:r>
                        <a:rPr lang="en-US" baseline="0" dirty="0">
                          <a:latin typeface="Avenir LT Std 45 Book" panose="020B0502020203020204" pitchFamily="34" charset="0"/>
                        </a:rPr>
                        <a:t> Transportation</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$19,017,556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$18,915,740</a:t>
                      </a:r>
                    </a:p>
                  </a:txBody>
                  <a:tcPr/>
                </a:tc>
                <a:extLst>
                  <a:ext uri="{0D108BD9-81ED-4DB2-BD59-A6C34878D82A}">
                    <a16:rowId xmlns:a16="http://schemas.microsoft.com/office/drawing/2014/main" val="10003"/>
                  </a:ext>
                </a:extLst>
              </a:tr>
              <a:tr h="459921">
                <a:tc>
                  <a:txBody>
                    <a:bodyPr/>
                    <a:lstStyle/>
                    <a:p>
                      <a:r>
                        <a:rPr lang="en-US" dirty="0">
                          <a:latin typeface="Avenir LT Std 45 Book" panose="020B0502020203020204" pitchFamily="34" charset="0"/>
                        </a:rPr>
                        <a:t>A7000’s</a:t>
                      </a:r>
                    </a:p>
                  </a:txBody>
                  <a:tcPr/>
                </a:tc>
                <a:tc>
                  <a:txBody>
                    <a:bodyPr/>
                    <a:lstStyle/>
                    <a:p>
                      <a:r>
                        <a:rPr lang="en-US" dirty="0">
                          <a:latin typeface="Avenir LT Std 45 Book" panose="020B0502020203020204" pitchFamily="34" charset="0"/>
                        </a:rPr>
                        <a:t>Community</a:t>
                      </a:r>
                      <a:r>
                        <a:rPr lang="en-US" baseline="0" dirty="0">
                          <a:latin typeface="Avenir LT Std 45 Book" panose="020B0502020203020204" pitchFamily="34" charset="0"/>
                        </a:rPr>
                        <a:t> Service </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$121,400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$111,400</a:t>
                      </a:r>
                    </a:p>
                  </a:txBody>
                  <a:tcPr/>
                </a:tc>
                <a:extLst>
                  <a:ext uri="{0D108BD9-81ED-4DB2-BD59-A6C34878D82A}">
                    <a16:rowId xmlns:a16="http://schemas.microsoft.com/office/drawing/2014/main" val="10004"/>
                  </a:ext>
                </a:extLst>
              </a:tr>
              <a:tr h="459921">
                <a:tc>
                  <a:txBody>
                    <a:bodyPr/>
                    <a:lstStyle/>
                    <a:p>
                      <a:r>
                        <a:rPr lang="en-US" dirty="0">
                          <a:latin typeface="Avenir LT Std 45 Book" panose="020B0502020203020204" pitchFamily="34" charset="0"/>
                        </a:rPr>
                        <a:t>A9000’s</a:t>
                      </a:r>
                    </a:p>
                  </a:txBody>
                  <a:tcPr/>
                </a:tc>
                <a:tc>
                  <a:txBody>
                    <a:bodyPr/>
                    <a:lstStyle/>
                    <a:p>
                      <a:r>
                        <a:rPr lang="en-US" dirty="0">
                          <a:latin typeface="Avenir LT Std 45 Book" panose="020B0502020203020204" pitchFamily="34" charset="0"/>
                        </a:rPr>
                        <a:t>Undistributed</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$91,623,226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$91,054,226</a:t>
                      </a:r>
                    </a:p>
                  </a:txBody>
                  <a:tcPr/>
                </a:tc>
                <a:extLst>
                  <a:ext uri="{0D108BD9-81ED-4DB2-BD59-A6C34878D82A}">
                    <a16:rowId xmlns:a16="http://schemas.microsoft.com/office/drawing/2014/main" val="10005"/>
                  </a:ext>
                </a:extLst>
              </a:tr>
              <a:tr h="459921">
                <a:tc>
                  <a:txBody>
                    <a:bodyPr/>
                    <a:lstStyle/>
                    <a:p>
                      <a:endParaRPr lang="en-US" b="1" dirty="0">
                        <a:latin typeface="Avenir LT Std 45 Book" panose="020B0502020203020204" pitchFamily="34" charset="0"/>
                      </a:endParaRPr>
                    </a:p>
                  </a:txBody>
                  <a:tcPr>
                    <a:solidFill>
                      <a:srgbClr val="00B050"/>
                    </a:solidFill>
                  </a:tcPr>
                </a:tc>
                <a:tc>
                  <a:txBody>
                    <a:bodyPr/>
                    <a:lstStyle/>
                    <a:p>
                      <a:pPr algn="ctr"/>
                      <a:r>
                        <a:rPr lang="en-US" b="1" dirty="0">
                          <a:latin typeface="Avenir LT Std 45 Book" panose="020B0502020203020204" pitchFamily="34" charset="0"/>
                        </a:rPr>
                        <a:t>TOTAL</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$307,664,521</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$298,912,008</a:t>
                      </a:r>
                    </a:p>
                  </a:txBody>
                  <a:tcPr>
                    <a:solidFill>
                      <a:srgbClr val="00B050"/>
                    </a:solidFill>
                  </a:tcPr>
                </a:tc>
                <a:extLst>
                  <a:ext uri="{0D108BD9-81ED-4DB2-BD59-A6C34878D82A}">
                    <a16:rowId xmlns:a16="http://schemas.microsoft.com/office/drawing/2014/main" val="855482550"/>
                  </a:ext>
                </a:extLst>
              </a:tr>
            </a:tbl>
          </a:graphicData>
        </a:graphic>
      </p:graphicFrame>
      <p:sp>
        <p:nvSpPr>
          <p:cNvPr id="2" name="Title 1"/>
          <p:cNvSpPr>
            <a:spLocks noGrp="1"/>
          </p:cNvSpPr>
          <p:nvPr>
            <p:ph type="title"/>
          </p:nvPr>
        </p:nvSpPr>
        <p:spPr/>
        <p:txBody>
          <a:bodyPr/>
          <a:lstStyle/>
          <a:p>
            <a:r>
              <a:rPr lang="en-US" dirty="0"/>
              <a:t>Expenditures by Category</a:t>
            </a:r>
          </a:p>
        </p:txBody>
      </p:sp>
      <p:sp>
        <p:nvSpPr>
          <p:cNvPr id="8" name="Rectangle 7">
            <a:extLst>
              <a:ext uri="{FF2B5EF4-FFF2-40B4-BE49-F238E27FC236}">
                <a16:creationId xmlns:a16="http://schemas.microsoft.com/office/drawing/2014/main" id="{05D29B5D-0F1A-4C92-B2D4-C95FFD3114ED}"/>
              </a:ext>
            </a:extLst>
          </p:cNvPr>
          <p:cNvSpPr/>
          <p:nvPr/>
        </p:nvSpPr>
        <p:spPr bwMode="auto">
          <a:xfrm>
            <a:off x="533400" y="3331140"/>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5742071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3" name="!!numbers">
            <a:extLst>
              <a:ext uri="{FF2B5EF4-FFF2-40B4-BE49-F238E27FC236}">
                <a16:creationId xmlns:a16="http://schemas.microsoft.com/office/drawing/2014/main" id="{24959778-C948-404D-94A4-32BAD93C154D}"/>
              </a:ext>
            </a:extLst>
          </p:cNvPr>
          <p:cNvPicPr>
            <a:picLocks noChangeAspect="1"/>
          </p:cNvPicPr>
          <p:nvPr/>
        </p:nvPicPr>
        <p:blipFill>
          <a:blip r:embed="rId2"/>
          <a:stretch>
            <a:fillRect/>
          </a:stretch>
        </p:blipFill>
        <p:spPr>
          <a:xfrm>
            <a:off x="517808" y="1673200"/>
            <a:ext cx="8108383" cy="3511600"/>
          </a:xfrm>
          <a:prstGeom prst="rect">
            <a:avLst/>
          </a:prstGeom>
        </p:spPr>
      </p:pic>
    </p:spTree>
    <p:extLst>
      <p:ext uri="{BB962C8B-B14F-4D97-AF65-F5344CB8AC3E}">
        <p14:creationId xmlns:p14="http://schemas.microsoft.com/office/powerpoint/2010/main" val="40634122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Transportation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581922953"/>
              </p:ext>
            </p:extLst>
          </p:nvPr>
        </p:nvGraphicFramePr>
        <p:xfrm>
          <a:off x="762000" y="2743200"/>
          <a:ext cx="7772400" cy="2566071"/>
        </p:xfrm>
        <a:graphic>
          <a:graphicData uri="http://schemas.openxmlformats.org/drawingml/2006/table">
            <a:tbl>
              <a:tblPr firstRow="1" bandRow="1">
                <a:tableStyleId>{85BE263C-DBD7-4A20-BB59-AAB30ACAA65A}</a:tableStyleId>
              </a:tblPr>
              <a:tblGrid>
                <a:gridCol w="1154157">
                  <a:extLst>
                    <a:ext uri="{9D8B030D-6E8A-4147-A177-3AD203B41FA5}">
                      <a16:colId xmlns:a16="http://schemas.microsoft.com/office/drawing/2014/main" val="20000"/>
                    </a:ext>
                  </a:extLst>
                </a:gridCol>
                <a:gridCol w="2818403">
                  <a:extLst>
                    <a:ext uri="{9D8B030D-6E8A-4147-A177-3AD203B41FA5}">
                      <a16:colId xmlns:a16="http://schemas.microsoft.com/office/drawing/2014/main" val="20001"/>
                    </a:ext>
                  </a:extLst>
                </a:gridCol>
                <a:gridCol w="1899920">
                  <a:extLst>
                    <a:ext uri="{9D8B030D-6E8A-4147-A177-3AD203B41FA5}">
                      <a16:colId xmlns:a16="http://schemas.microsoft.com/office/drawing/2014/main" val="20002"/>
                    </a:ext>
                  </a:extLst>
                </a:gridCol>
                <a:gridCol w="1899920">
                  <a:extLst>
                    <a:ext uri="{9D8B030D-6E8A-4147-A177-3AD203B41FA5}">
                      <a16:colId xmlns:a16="http://schemas.microsoft.com/office/drawing/2014/main" val="20003"/>
                    </a:ext>
                  </a:extLst>
                </a:gridCol>
              </a:tblGrid>
              <a:tr h="737716">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2025-26</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681534">
                <a:tc>
                  <a:txBody>
                    <a:bodyPr/>
                    <a:lstStyle/>
                    <a:p>
                      <a:r>
                        <a:rPr lang="en-US" sz="1600" dirty="0">
                          <a:latin typeface="Avenir LT Std 45 Book" panose="020B0502020203020204" pitchFamily="34" charset="0"/>
                        </a:rPr>
                        <a:t>A5510’s</a:t>
                      </a:r>
                    </a:p>
                  </a:txBody>
                  <a:tcPr/>
                </a:tc>
                <a:tc>
                  <a:txBody>
                    <a:bodyPr/>
                    <a:lstStyle/>
                    <a:p>
                      <a:r>
                        <a:rPr lang="en-US" sz="1600" dirty="0">
                          <a:latin typeface="Avenir LT Std 45 Book" panose="020B0502020203020204" pitchFamily="34" charset="0"/>
                        </a:rPr>
                        <a:t>District-Owned Transportation Service</a:t>
                      </a:r>
                    </a:p>
                  </a:txBody>
                  <a:tcPr/>
                </a:tc>
                <a:tc>
                  <a:txBody>
                    <a:bodyPr/>
                    <a:lstStyle/>
                    <a:p>
                      <a:pPr algn="r"/>
                      <a:r>
                        <a:rPr lang="en-US" sz="1600" dirty="0">
                          <a:latin typeface="Avenir LT Std 45 Book" panose="020B0502020203020204" pitchFamily="34" charset="0"/>
                        </a:rPr>
                        <a:t>$6,285,437</a:t>
                      </a:r>
                    </a:p>
                  </a:txBody>
                  <a:tcPr/>
                </a:tc>
                <a:tc>
                  <a:txBody>
                    <a:bodyPr/>
                    <a:lstStyle/>
                    <a:p>
                      <a:pPr algn="r"/>
                      <a:r>
                        <a:rPr lang="en-US" sz="1600" dirty="0">
                          <a:latin typeface="Avenir LT Std 45 Book" panose="020B0502020203020204" pitchFamily="34" charset="0"/>
                        </a:rPr>
                        <a:t>$6,375,929</a:t>
                      </a:r>
                    </a:p>
                  </a:txBody>
                  <a:tcPr/>
                </a:tc>
                <a:extLst>
                  <a:ext uri="{0D108BD9-81ED-4DB2-BD59-A6C34878D82A}">
                    <a16:rowId xmlns:a16="http://schemas.microsoft.com/office/drawing/2014/main" val="10001"/>
                  </a:ext>
                </a:extLst>
              </a:tr>
              <a:tr h="567701">
                <a:tc>
                  <a:txBody>
                    <a:bodyPr/>
                    <a:lstStyle/>
                    <a:p>
                      <a:r>
                        <a:rPr lang="en-US" sz="1600" dirty="0">
                          <a:latin typeface="Avenir LT Std 45 Book" panose="020B0502020203020204" pitchFamily="34" charset="0"/>
                        </a:rPr>
                        <a:t>A5530’s</a:t>
                      </a:r>
                    </a:p>
                  </a:txBody>
                  <a:tcPr/>
                </a:tc>
                <a:tc>
                  <a:txBody>
                    <a:bodyPr/>
                    <a:lstStyle/>
                    <a:p>
                      <a:r>
                        <a:rPr lang="en-US" sz="1600" dirty="0">
                          <a:latin typeface="Avenir LT Std 45 Book" panose="020B0502020203020204" pitchFamily="34" charset="0"/>
                        </a:rPr>
                        <a:t>Garage</a:t>
                      </a:r>
                      <a:r>
                        <a:rPr lang="en-US" sz="1600" baseline="0" dirty="0">
                          <a:latin typeface="Avenir LT Std 45 Book" panose="020B0502020203020204" pitchFamily="34" charset="0"/>
                        </a:rPr>
                        <a:t> Building</a:t>
                      </a:r>
                      <a:endParaRPr lang="en-US" sz="1600" dirty="0">
                        <a:latin typeface="Avenir LT Std 45 Book" panose="020B0502020203020204" pitchFamily="34" charset="0"/>
                      </a:endParaRPr>
                    </a:p>
                  </a:txBody>
                  <a:tcPr/>
                </a:tc>
                <a:tc>
                  <a:txBody>
                    <a:bodyPr/>
                    <a:lstStyle/>
                    <a:p>
                      <a:pPr algn="r"/>
                      <a:r>
                        <a:rPr lang="en-US" sz="1600" dirty="0">
                          <a:latin typeface="Avenir LT Std 45 Book" panose="020B0502020203020204" pitchFamily="34" charset="0"/>
                        </a:rPr>
                        <a:t>$132,119</a:t>
                      </a:r>
                    </a:p>
                  </a:txBody>
                  <a:tcPr/>
                </a:tc>
                <a:tc>
                  <a:txBody>
                    <a:bodyPr/>
                    <a:lstStyle/>
                    <a:p>
                      <a:pPr algn="r"/>
                      <a:r>
                        <a:rPr lang="en-US" sz="1600" dirty="0">
                          <a:latin typeface="Avenir LT Std 45 Book" panose="020B0502020203020204" pitchFamily="34" charset="0"/>
                        </a:rPr>
                        <a:t>$139,811</a:t>
                      </a:r>
                    </a:p>
                  </a:txBody>
                  <a:tcPr/>
                </a:tc>
                <a:extLst>
                  <a:ext uri="{0D108BD9-81ED-4DB2-BD59-A6C34878D82A}">
                    <a16:rowId xmlns:a16="http://schemas.microsoft.com/office/drawing/2014/main" val="10002"/>
                  </a:ext>
                </a:extLst>
              </a:tr>
              <a:tr h="558129">
                <a:tc>
                  <a:txBody>
                    <a:bodyPr/>
                    <a:lstStyle/>
                    <a:p>
                      <a:r>
                        <a:rPr lang="en-US" sz="1600" dirty="0">
                          <a:latin typeface="Avenir LT Std 45 Book" panose="020B0502020203020204" pitchFamily="34" charset="0"/>
                        </a:rPr>
                        <a:t>A5540</a:t>
                      </a:r>
                      <a:r>
                        <a:rPr lang="en-US" sz="1600" baseline="0" dirty="0">
                          <a:latin typeface="Avenir LT Std 45 Book" panose="020B0502020203020204" pitchFamily="34" charset="0"/>
                        </a:rPr>
                        <a:t> </a:t>
                      </a:r>
                      <a:r>
                        <a:rPr lang="en-US" sz="1200" baseline="0" dirty="0">
                          <a:latin typeface="Avenir LT Std 45 Book" panose="020B0502020203020204" pitchFamily="34" charset="0"/>
                        </a:rPr>
                        <a:t>and </a:t>
                      </a:r>
                      <a:r>
                        <a:rPr lang="en-US" sz="1600" dirty="0">
                          <a:latin typeface="Avenir LT Std 45 Book" panose="020B0502020203020204" pitchFamily="34" charset="0"/>
                        </a:rPr>
                        <a:t>5581</a:t>
                      </a:r>
                    </a:p>
                  </a:txBody>
                  <a:tcPr/>
                </a:tc>
                <a:tc>
                  <a:txBody>
                    <a:bodyPr/>
                    <a:lstStyle/>
                    <a:p>
                      <a:r>
                        <a:rPr lang="en-US" sz="1600" dirty="0">
                          <a:latin typeface="Avenir LT Std 45 Book" panose="020B0502020203020204" pitchFamily="34" charset="0"/>
                        </a:rPr>
                        <a:t>Contract</a:t>
                      </a:r>
                      <a:r>
                        <a:rPr lang="en-US" sz="1600" baseline="0" dirty="0">
                          <a:latin typeface="Avenir LT Std 45 Book" panose="020B0502020203020204" pitchFamily="34" charset="0"/>
                        </a:rPr>
                        <a:t> Transportation</a:t>
                      </a:r>
                      <a:endParaRPr lang="en-US" sz="1600" dirty="0">
                        <a:latin typeface="Avenir LT Std 45 Book" panose="020B0502020203020204" pitchFamily="34" charset="0"/>
                      </a:endParaRPr>
                    </a:p>
                  </a:txBody>
                  <a:tcPr/>
                </a:tc>
                <a:tc>
                  <a:txBody>
                    <a:bodyPr/>
                    <a:lstStyle/>
                    <a:p>
                      <a:pPr algn="r"/>
                      <a:r>
                        <a:rPr lang="en-US" sz="1600" dirty="0">
                          <a:latin typeface="Avenir LT Std 45 Book" panose="020B0502020203020204" pitchFamily="34" charset="0"/>
                        </a:rPr>
                        <a:t>$12,600,000</a:t>
                      </a:r>
                    </a:p>
                  </a:txBody>
                  <a:tcPr/>
                </a:tc>
                <a:tc>
                  <a:txBody>
                    <a:bodyPr/>
                    <a:lstStyle/>
                    <a:p>
                      <a:pPr algn="r"/>
                      <a:r>
                        <a:rPr lang="en-US" sz="1600" dirty="0">
                          <a:latin typeface="Avenir LT Std 45 Book" panose="020B0502020203020204" pitchFamily="34" charset="0"/>
                        </a:rPr>
                        <a:t>$12,400,000</a:t>
                      </a:r>
                    </a:p>
                  </a:txBody>
                  <a:tcPr/>
                </a:tc>
                <a:extLst>
                  <a:ext uri="{0D108BD9-81ED-4DB2-BD59-A6C34878D82A}">
                    <a16:rowId xmlns:a16="http://schemas.microsoft.com/office/drawing/2014/main" val="10003"/>
                  </a:ext>
                </a:extLst>
              </a:tr>
            </a:tbl>
          </a:graphicData>
        </a:graphic>
      </p:graphicFrame>
      <p:sp>
        <p:nvSpPr>
          <p:cNvPr id="4" name="TextBox 3"/>
          <p:cNvSpPr txBox="1"/>
          <p:nvPr/>
        </p:nvSpPr>
        <p:spPr>
          <a:xfrm>
            <a:off x="762000" y="5410200"/>
            <a:ext cx="5334000" cy="646331"/>
          </a:xfrm>
          <a:prstGeom prst="rect">
            <a:avLst/>
          </a:prstGeom>
          <a:noFill/>
        </p:spPr>
        <p:txBody>
          <a:bodyPr wrap="square" rtlCol="0">
            <a:spAutoFit/>
          </a:bodyPr>
          <a:lstStyle/>
          <a:p>
            <a:r>
              <a:rPr lang="en-US" sz="1200" dirty="0">
                <a:solidFill>
                  <a:schemeClr val="tx1"/>
                </a:solidFill>
                <a:latin typeface="Avenir LT Std 45 Book" panose="020B0502020203020204" pitchFamily="34" charset="0"/>
              </a:rPr>
              <a:t>The Contract Transportation appropriation reflects the projected cost of the fifth year of a five year transportation contract, the total five year cost of which is estimated at $72,596,031.</a:t>
            </a:r>
          </a:p>
        </p:txBody>
      </p:sp>
      <p:pic>
        <p:nvPicPr>
          <p:cNvPr id="3" name="!!numbers">
            <a:extLst>
              <a:ext uri="{FF2B5EF4-FFF2-40B4-BE49-F238E27FC236}">
                <a16:creationId xmlns:a16="http://schemas.microsoft.com/office/drawing/2014/main" id="{7795B693-F90F-4C13-9B4C-6D46964EA3A2}"/>
              </a:ext>
            </a:extLst>
          </p:cNvPr>
          <p:cNvPicPr>
            <a:picLocks noChangeAspect="1"/>
          </p:cNvPicPr>
          <p:nvPr/>
        </p:nvPicPr>
        <p:blipFill>
          <a:blip r:embed="rId2"/>
          <a:stretch>
            <a:fillRect/>
          </a:stretch>
        </p:blipFill>
        <p:spPr>
          <a:xfrm>
            <a:off x="5140733" y="1103252"/>
            <a:ext cx="3428836" cy="1487548"/>
          </a:xfrm>
          <a:prstGeom prst="rect">
            <a:avLst/>
          </a:prstGeom>
        </p:spPr>
      </p:pic>
    </p:spTree>
    <p:extLst>
      <p:ext uri="{BB962C8B-B14F-4D97-AF65-F5344CB8AC3E}">
        <p14:creationId xmlns:p14="http://schemas.microsoft.com/office/powerpoint/2010/main" val="30757066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graphicFrame>
        <p:nvGraphicFramePr>
          <p:cNvPr id="5" name="!!table">
            <a:extLst>
              <a:ext uri="{FF2B5EF4-FFF2-40B4-BE49-F238E27FC236}">
                <a16:creationId xmlns:a16="http://schemas.microsoft.com/office/drawing/2014/main" id="{2D66BDDB-6415-4AAD-BEAE-D160E53786C5}"/>
              </a:ext>
            </a:extLst>
          </p:cNvPr>
          <p:cNvGraphicFramePr>
            <a:graphicFrameLocks noGrp="1"/>
          </p:cNvGraphicFramePr>
          <p:nvPr>
            <p:ph idx="1"/>
            <p:extLst/>
          </p:nvPr>
        </p:nvGraphicFramePr>
        <p:xfrm>
          <a:off x="609600" y="1676400"/>
          <a:ext cx="7924799" cy="3477759"/>
        </p:xfrm>
        <a:graphic>
          <a:graphicData uri="http://schemas.openxmlformats.org/drawingml/2006/table">
            <a:tbl>
              <a:tblPr firstRow="1" bandRow="1">
                <a:tableStyleId>{85BE263C-DBD7-4A20-BB59-AAB30ACAA65A}</a:tableStyleId>
              </a:tblPr>
              <a:tblGrid>
                <a:gridCol w="1176787">
                  <a:extLst>
                    <a:ext uri="{9D8B030D-6E8A-4147-A177-3AD203B41FA5}">
                      <a16:colId xmlns:a16="http://schemas.microsoft.com/office/drawing/2014/main" val="20000"/>
                    </a:ext>
                  </a:extLst>
                </a:gridCol>
                <a:gridCol w="2873666">
                  <a:extLst>
                    <a:ext uri="{9D8B030D-6E8A-4147-A177-3AD203B41FA5}">
                      <a16:colId xmlns:a16="http://schemas.microsoft.com/office/drawing/2014/main" val="20001"/>
                    </a:ext>
                  </a:extLst>
                </a:gridCol>
                <a:gridCol w="1937173">
                  <a:extLst>
                    <a:ext uri="{9D8B030D-6E8A-4147-A177-3AD203B41FA5}">
                      <a16:colId xmlns:a16="http://schemas.microsoft.com/office/drawing/2014/main" val="20002"/>
                    </a:ext>
                  </a:extLst>
                </a:gridCol>
                <a:gridCol w="1937173">
                  <a:extLst>
                    <a:ext uri="{9D8B030D-6E8A-4147-A177-3AD203B41FA5}">
                      <a16:colId xmlns:a16="http://schemas.microsoft.com/office/drawing/2014/main" val="20003"/>
                    </a:ext>
                  </a:extLst>
                </a:gridCol>
              </a:tblGrid>
              <a:tr h="718233">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2025-26</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459921">
                <a:tc>
                  <a:txBody>
                    <a:bodyPr/>
                    <a:lstStyle/>
                    <a:p>
                      <a:r>
                        <a:rPr lang="en-US" dirty="0">
                          <a:latin typeface="Avenir LT Std 45 Book" panose="020B0502020203020204" pitchFamily="34" charset="0"/>
                        </a:rPr>
                        <a:t>A1000’s</a:t>
                      </a:r>
                    </a:p>
                  </a:txBody>
                  <a:tcPr/>
                </a:tc>
                <a:tc>
                  <a:txBody>
                    <a:bodyPr/>
                    <a:lstStyle/>
                    <a:p>
                      <a:r>
                        <a:rPr lang="en-US" dirty="0">
                          <a:latin typeface="Avenir LT Std 45 Book" panose="020B0502020203020204" pitchFamily="34" charset="0"/>
                        </a:rPr>
                        <a:t>General Support</a:t>
                      </a:r>
                    </a:p>
                  </a:txBody>
                  <a:tcPr/>
                </a:tc>
                <a:tc>
                  <a:txBody>
                    <a:bodyPr/>
                    <a:lstStyle/>
                    <a:p>
                      <a:pPr algn="r"/>
                      <a:r>
                        <a:rPr lang="en-US" dirty="0">
                          <a:latin typeface="Avenir LT Std 45 Book" panose="020B0502020203020204" pitchFamily="34" charset="0"/>
                        </a:rPr>
                        <a:t>$28,994,471</a:t>
                      </a:r>
                    </a:p>
                  </a:txBody>
                  <a:tcPr/>
                </a:tc>
                <a:tc>
                  <a:txBody>
                    <a:bodyPr/>
                    <a:lstStyle/>
                    <a:p>
                      <a:pPr algn="r"/>
                      <a:r>
                        <a:rPr lang="en-US" dirty="0">
                          <a:latin typeface="Avenir LT Std 45 Book" panose="020B0502020203020204" pitchFamily="34" charset="0"/>
                        </a:rPr>
                        <a:t>$28,039,280</a:t>
                      </a:r>
                    </a:p>
                  </a:txBody>
                  <a:tcPr/>
                </a:tc>
                <a:extLst>
                  <a:ext uri="{0D108BD9-81ED-4DB2-BD59-A6C34878D82A}">
                    <a16:rowId xmlns:a16="http://schemas.microsoft.com/office/drawing/2014/main" val="10001"/>
                  </a:ext>
                </a:extLst>
              </a:tr>
              <a:tr h="459921">
                <a:tc>
                  <a:txBody>
                    <a:bodyPr/>
                    <a:lstStyle/>
                    <a:p>
                      <a:r>
                        <a:rPr lang="en-US" dirty="0">
                          <a:latin typeface="Avenir LT Std 45 Book" panose="020B0502020203020204" pitchFamily="34" charset="0"/>
                        </a:rPr>
                        <a:t>A2000’s</a:t>
                      </a:r>
                    </a:p>
                  </a:txBody>
                  <a:tcPr/>
                </a:tc>
                <a:tc>
                  <a:txBody>
                    <a:bodyPr/>
                    <a:lstStyle/>
                    <a:p>
                      <a:r>
                        <a:rPr lang="en-US" dirty="0">
                          <a:latin typeface="Avenir LT Std 45 Book" panose="020B0502020203020204" pitchFamily="34" charset="0"/>
                        </a:rPr>
                        <a:t>Instruction</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$167,907,868</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$160,791,362</a:t>
                      </a:r>
                    </a:p>
                  </a:txBody>
                  <a:tcPr/>
                </a:tc>
                <a:extLst>
                  <a:ext uri="{0D108BD9-81ED-4DB2-BD59-A6C34878D82A}">
                    <a16:rowId xmlns:a16="http://schemas.microsoft.com/office/drawing/2014/main" val="10002"/>
                  </a:ext>
                </a:extLst>
              </a:tr>
              <a:tr h="459921">
                <a:tc>
                  <a:txBody>
                    <a:bodyPr/>
                    <a:lstStyle/>
                    <a:p>
                      <a:r>
                        <a:rPr lang="en-US" dirty="0">
                          <a:latin typeface="Avenir LT Std 45 Book" panose="020B0502020203020204" pitchFamily="34" charset="0"/>
                        </a:rPr>
                        <a:t>A5000’s</a:t>
                      </a:r>
                    </a:p>
                  </a:txBody>
                  <a:tcPr/>
                </a:tc>
                <a:tc>
                  <a:txBody>
                    <a:bodyPr/>
                    <a:lstStyle/>
                    <a:p>
                      <a:r>
                        <a:rPr lang="en-US" dirty="0">
                          <a:latin typeface="Avenir LT Std 45 Book" panose="020B0502020203020204" pitchFamily="34" charset="0"/>
                        </a:rPr>
                        <a:t>Pupil</a:t>
                      </a:r>
                      <a:r>
                        <a:rPr lang="en-US" baseline="0" dirty="0">
                          <a:latin typeface="Avenir LT Std 45 Book" panose="020B0502020203020204" pitchFamily="34" charset="0"/>
                        </a:rPr>
                        <a:t> Transportation</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$19,017,556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$18,915,740</a:t>
                      </a:r>
                    </a:p>
                  </a:txBody>
                  <a:tcPr/>
                </a:tc>
                <a:extLst>
                  <a:ext uri="{0D108BD9-81ED-4DB2-BD59-A6C34878D82A}">
                    <a16:rowId xmlns:a16="http://schemas.microsoft.com/office/drawing/2014/main" val="10003"/>
                  </a:ext>
                </a:extLst>
              </a:tr>
              <a:tr h="459921">
                <a:tc>
                  <a:txBody>
                    <a:bodyPr/>
                    <a:lstStyle/>
                    <a:p>
                      <a:r>
                        <a:rPr lang="en-US" dirty="0">
                          <a:latin typeface="Avenir LT Std 45 Book" panose="020B0502020203020204" pitchFamily="34" charset="0"/>
                        </a:rPr>
                        <a:t>A7000’s</a:t>
                      </a:r>
                    </a:p>
                  </a:txBody>
                  <a:tcPr/>
                </a:tc>
                <a:tc>
                  <a:txBody>
                    <a:bodyPr/>
                    <a:lstStyle/>
                    <a:p>
                      <a:r>
                        <a:rPr lang="en-US" dirty="0">
                          <a:latin typeface="Avenir LT Std 45 Book" panose="020B0502020203020204" pitchFamily="34" charset="0"/>
                        </a:rPr>
                        <a:t>Community</a:t>
                      </a:r>
                      <a:r>
                        <a:rPr lang="en-US" baseline="0" dirty="0">
                          <a:latin typeface="Avenir LT Std 45 Book" panose="020B0502020203020204" pitchFamily="34" charset="0"/>
                        </a:rPr>
                        <a:t> Service </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$121,400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$111,400</a:t>
                      </a:r>
                    </a:p>
                  </a:txBody>
                  <a:tcPr/>
                </a:tc>
                <a:extLst>
                  <a:ext uri="{0D108BD9-81ED-4DB2-BD59-A6C34878D82A}">
                    <a16:rowId xmlns:a16="http://schemas.microsoft.com/office/drawing/2014/main" val="10004"/>
                  </a:ext>
                </a:extLst>
              </a:tr>
              <a:tr h="459921">
                <a:tc>
                  <a:txBody>
                    <a:bodyPr/>
                    <a:lstStyle/>
                    <a:p>
                      <a:r>
                        <a:rPr lang="en-US" dirty="0">
                          <a:latin typeface="Avenir LT Std 45 Book" panose="020B0502020203020204" pitchFamily="34" charset="0"/>
                        </a:rPr>
                        <a:t>A9000’s</a:t>
                      </a:r>
                    </a:p>
                  </a:txBody>
                  <a:tcPr/>
                </a:tc>
                <a:tc>
                  <a:txBody>
                    <a:bodyPr/>
                    <a:lstStyle/>
                    <a:p>
                      <a:r>
                        <a:rPr lang="en-US" dirty="0">
                          <a:latin typeface="Avenir LT Std 45 Book" panose="020B0502020203020204" pitchFamily="34" charset="0"/>
                        </a:rPr>
                        <a:t>Undistributed</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$91,623,226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$91,054,226</a:t>
                      </a:r>
                    </a:p>
                  </a:txBody>
                  <a:tcPr/>
                </a:tc>
                <a:extLst>
                  <a:ext uri="{0D108BD9-81ED-4DB2-BD59-A6C34878D82A}">
                    <a16:rowId xmlns:a16="http://schemas.microsoft.com/office/drawing/2014/main" val="10005"/>
                  </a:ext>
                </a:extLst>
              </a:tr>
              <a:tr h="459921">
                <a:tc>
                  <a:txBody>
                    <a:bodyPr/>
                    <a:lstStyle/>
                    <a:p>
                      <a:endParaRPr lang="en-US" b="1" dirty="0">
                        <a:latin typeface="Avenir LT Std 45 Book" panose="020B0502020203020204" pitchFamily="34" charset="0"/>
                      </a:endParaRPr>
                    </a:p>
                  </a:txBody>
                  <a:tcPr>
                    <a:solidFill>
                      <a:srgbClr val="00B050"/>
                    </a:solidFill>
                  </a:tcPr>
                </a:tc>
                <a:tc>
                  <a:txBody>
                    <a:bodyPr/>
                    <a:lstStyle/>
                    <a:p>
                      <a:pPr algn="ctr"/>
                      <a:r>
                        <a:rPr lang="en-US" b="1" dirty="0">
                          <a:latin typeface="Avenir LT Std 45 Book" panose="020B0502020203020204" pitchFamily="34" charset="0"/>
                        </a:rPr>
                        <a:t>TOTAL</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$307,664,521</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$298,912,008</a:t>
                      </a:r>
                    </a:p>
                  </a:txBody>
                  <a:tcPr>
                    <a:solidFill>
                      <a:srgbClr val="00B050"/>
                    </a:solidFill>
                  </a:tcPr>
                </a:tc>
                <a:extLst>
                  <a:ext uri="{0D108BD9-81ED-4DB2-BD59-A6C34878D82A}">
                    <a16:rowId xmlns:a16="http://schemas.microsoft.com/office/drawing/2014/main" val="855482550"/>
                  </a:ext>
                </a:extLst>
              </a:tr>
            </a:tbl>
          </a:graphicData>
        </a:graphic>
      </p:graphicFrame>
      <p:sp>
        <p:nvSpPr>
          <p:cNvPr id="4" name="Rectangle 3">
            <a:extLst>
              <a:ext uri="{FF2B5EF4-FFF2-40B4-BE49-F238E27FC236}">
                <a16:creationId xmlns:a16="http://schemas.microsoft.com/office/drawing/2014/main" id="{BEFEFBAD-AF9D-4928-92A0-184BC2ED7CF5}"/>
              </a:ext>
            </a:extLst>
          </p:cNvPr>
          <p:cNvSpPr/>
          <p:nvPr/>
        </p:nvSpPr>
        <p:spPr bwMode="auto">
          <a:xfrm>
            <a:off x="533400" y="3777345"/>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3089171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4" name="!!numbers">
            <a:extLst>
              <a:ext uri="{FF2B5EF4-FFF2-40B4-BE49-F238E27FC236}">
                <a16:creationId xmlns:a16="http://schemas.microsoft.com/office/drawing/2014/main" id="{7FF5BCD7-8A33-4230-809D-E1A3E8F3FB95}"/>
              </a:ext>
            </a:extLst>
          </p:cNvPr>
          <p:cNvPicPr>
            <a:picLocks noChangeAspect="1"/>
          </p:cNvPicPr>
          <p:nvPr/>
        </p:nvPicPr>
        <p:blipFill>
          <a:blip r:embed="rId2"/>
          <a:stretch>
            <a:fillRect/>
          </a:stretch>
        </p:blipFill>
        <p:spPr>
          <a:xfrm>
            <a:off x="517808" y="1673200"/>
            <a:ext cx="8108383" cy="3511600"/>
          </a:xfrm>
          <a:prstGeom prst="rect">
            <a:avLst/>
          </a:prstGeom>
        </p:spPr>
      </p:pic>
    </p:spTree>
    <p:extLst>
      <p:ext uri="{BB962C8B-B14F-4D97-AF65-F5344CB8AC3E}">
        <p14:creationId xmlns:p14="http://schemas.microsoft.com/office/powerpoint/2010/main" val="11289965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Community Recreation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937583447"/>
              </p:ext>
            </p:extLst>
          </p:nvPr>
        </p:nvGraphicFramePr>
        <p:xfrm>
          <a:off x="685800" y="2971800"/>
          <a:ext cx="7848600" cy="1676400"/>
        </p:xfrm>
        <a:graphic>
          <a:graphicData uri="http://schemas.openxmlformats.org/drawingml/2006/table">
            <a:tbl>
              <a:tblPr firstRow="1" bandRow="1">
                <a:tableStyleId>{85BE263C-DBD7-4A20-BB59-AAB30ACAA65A}</a:tableStyleId>
              </a:tblPr>
              <a:tblGrid>
                <a:gridCol w="1165472">
                  <a:extLst>
                    <a:ext uri="{9D8B030D-6E8A-4147-A177-3AD203B41FA5}">
                      <a16:colId xmlns:a16="http://schemas.microsoft.com/office/drawing/2014/main" val="20000"/>
                    </a:ext>
                  </a:extLst>
                </a:gridCol>
                <a:gridCol w="2846034">
                  <a:extLst>
                    <a:ext uri="{9D8B030D-6E8A-4147-A177-3AD203B41FA5}">
                      <a16:colId xmlns:a16="http://schemas.microsoft.com/office/drawing/2014/main" val="20001"/>
                    </a:ext>
                  </a:extLst>
                </a:gridCol>
                <a:gridCol w="1918547">
                  <a:extLst>
                    <a:ext uri="{9D8B030D-6E8A-4147-A177-3AD203B41FA5}">
                      <a16:colId xmlns:a16="http://schemas.microsoft.com/office/drawing/2014/main" val="20002"/>
                    </a:ext>
                  </a:extLst>
                </a:gridCol>
                <a:gridCol w="1918547">
                  <a:extLst>
                    <a:ext uri="{9D8B030D-6E8A-4147-A177-3AD203B41FA5}">
                      <a16:colId xmlns:a16="http://schemas.microsoft.com/office/drawing/2014/main" val="20003"/>
                    </a:ext>
                  </a:extLst>
                </a:gridCol>
              </a:tblGrid>
              <a:tr h="904875">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2025-26</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771525">
                <a:tc>
                  <a:txBody>
                    <a:bodyPr/>
                    <a:lstStyle/>
                    <a:p>
                      <a:r>
                        <a:rPr lang="en-US" dirty="0">
                          <a:latin typeface="Avenir LT Std 45 Book" panose="020B0502020203020204" pitchFamily="34" charset="0"/>
                        </a:rPr>
                        <a:t>A7140</a:t>
                      </a:r>
                    </a:p>
                  </a:txBody>
                  <a:tcPr/>
                </a:tc>
                <a:tc>
                  <a:txBody>
                    <a:bodyPr/>
                    <a:lstStyle/>
                    <a:p>
                      <a:r>
                        <a:rPr lang="en-US" dirty="0">
                          <a:latin typeface="Avenir LT Std 45 Book" panose="020B0502020203020204" pitchFamily="34" charset="0"/>
                        </a:rPr>
                        <a:t>Community Recreation/ Natatorium</a:t>
                      </a:r>
                    </a:p>
                  </a:txBody>
                  <a:tcPr/>
                </a:tc>
                <a:tc>
                  <a:txBody>
                    <a:bodyPr/>
                    <a:lstStyle/>
                    <a:p>
                      <a:pPr algn="r"/>
                      <a:r>
                        <a:rPr lang="en-US" dirty="0">
                          <a:latin typeface="Avenir LT Std 45 Book" panose="020B0502020203020204" pitchFamily="34" charset="0"/>
                        </a:rPr>
                        <a:t>$121,400</a:t>
                      </a:r>
                    </a:p>
                  </a:txBody>
                  <a:tcPr/>
                </a:tc>
                <a:tc>
                  <a:txBody>
                    <a:bodyPr/>
                    <a:lstStyle/>
                    <a:p>
                      <a:pPr algn="r"/>
                      <a:r>
                        <a:rPr lang="en-US" dirty="0">
                          <a:latin typeface="Avenir LT Std 45 Book" panose="020B0502020203020204" pitchFamily="34" charset="0"/>
                        </a:rPr>
                        <a:t>$111,400</a:t>
                      </a:r>
                    </a:p>
                  </a:txBody>
                  <a:tcPr/>
                </a:tc>
                <a:extLst>
                  <a:ext uri="{0D108BD9-81ED-4DB2-BD59-A6C34878D82A}">
                    <a16:rowId xmlns:a16="http://schemas.microsoft.com/office/drawing/2014/main" val="10001"/>
                  </a:ext>
                </a:extLst>
              </a:tr>
            </a:tbl>
          </a:graphicData>
        </a:graphic>
      </p:graphicFrame>
      <p:pic>
        <p:nvPicPr>
          <p:cNvPr id="3" name="!!numbers">
            <a:extLst>
              <a:ext uri="{FF2B5EF4-FFF2-40B4-BE49-F238E27FC236}">
                <a16:creationId xmlns:a16="http://schemas.microsoft.com/office/drawing/2014/main" id="{D6311C94-30D7-4C3D-891F-2973F8D5C7DA}"/>
              </a:ext>
            </a:extLst>
          </p:cNvPr>
          <p:cNvPicPr>
            <a:picLocks noChangeAspect="1"/>
          </p:cNvPicPr>
          <p:nvPr/>
        </p:nvPicPr>
        <p:blipFill>
          <a:blip r:embed="rId2"/>
          <a:stretch>
            <a:fillRect/>
          </a:stretch>
        </p:blipFill>
        <p:spPr>
          <a:xfrm>
            <a:off x="4610100" y="1093610"/>
            <a:ext cx="3977991" cy="1725790"/>
          </a:xfrm>
          <a:prstGeom prst="rect">
            <a:avLst/>
          </a:prstGeom>
        </p:spPr>
      </p:pic>
    </p:spTree>
    <p:extLst>
      <p:ext uri="{BB962C8B-B14F-4D97-AF65-F5344CB8AC3E}">
        <p14:creationId xmlns:p14="http://schemas.microsoft.com/office/powerpoint/2010/main" val="33897123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graphicFrame>
        <p:nvGraphicFramePr>
          <p:cNvPr id="5" name="!!table">
            <a:extLst>
              <a:ext uri="{FF2B5EF4-FFF2-40B4-BE49-F238E27FC236}">
                <a16:creationId xmlns:a16="http://schemas.microsoft.com/office/drawing/2014/main" id="{25F93913-BE8C-42E2-A3E5-2BCE203673D4}"/>
              </a:ext>
            </a:extLst>
          </p:cNvPr>
          <p:cNvGraphicFramePr>
            <a:graphicFrameLocks noGrp="1"/>
          </p:cNvGraphicFramePr>
          <p:nvPr>
            <p:ph idx="1"/>
            <p:extLst/>
          </p:nvPr>
        </p:nvGraphicFramePr>
        <p:xfrm>
          <a:off x="609600" y="1676400"/>
          <a:ext cx="7924799" cy="3477759"/>
        </p:xfrm>
        <a:graphic>
          <a:graphicData uri="http://schemas.openxmlformats.org/drawingml/2006/table">
            <a:tbl>
              <a:tblPr firstRow="1" bandRow="1">
                <a:tableStyleId>{85BE263C-DBD7-4A20-BB59-AAB30ACAA65A}</a:tableStyleId>
              </a:tblPr>
              <a:tblGrid>
                <a:gridCol w="1176787">
                  <a:extLst>
                    <a:ext uri="{9D8B030D-6E8A-4147-A177-3AD203B41FA5}">
                      <a16:colId xmlns:a16="http://schemas.microsoft.com/office/drawing/2014/main" val="20000"/>
                    </a:ext>
                  </a:extLst>
                </a:gridCol>
                <a:gridCol w="2873666">
                  <a:extLst>
                    <a:ext uri="{9D8B030D-6E8A-4147-A177-3AD203B41FA5}">
                      <a16:colId xmlns:a16="http://schemas.microsoft.com/office/drawing/2014/main" val="20001"/>
                    </a:ext>
                  </a:extLst>
                </a:gridCol>
                <a:gridCol w="1937173">
                  <a:extLst>
                    <a:ext uri="{9D8B030D-6E8A-4147-A177-3AD203B41FA5}">
                      <a16:colId xmlns:a16="http://schemas.microsoft.com/office/drawing/2014/main" val="20002"/>
                    </a:ext>
                  </a:extLst>
                </a:gridCol>
                <a:gridCol w="1937173">
                  <a:extLst>
                    <a:ext uri="{9D8B030D-6E8A-4147-A177-3AD203B41FA5}">
                      <a16:colId xmlns:a16="http://schemas.microsoft.com/office/drawing/2014/main" val="20003"/>
                    </a:ext>
                  </a:extLst>
                </a:gridCol>
              </a:tblGrid>
              <a:tr h="718233">
                <a:tc>
                  <a:txBody>
                    <a:bodyPr/>
                    <a:lstStyle/>
                    <a:p>
                      <a:pPr algn="ctr"/>
                      <a:r>
                        <a:rPr lang="en-US" sz="1600" dirty="0">
                          <a:latin typeface="Avenir LT Std 45 Book" panose="020B0502020203020204" pitchFamily="34" charset="0"/>
                        </a:rPr>
                        <a:t>Budget Code</a:t>
                      </a:r>
                    </a:p>
                  </a:txBody>
                  <a:tcPr anchor="ctr">
                    <a:solidFill>
                      <a:srgbClr val="00B050"/>
                    </a:solidFill>
                  </a:tcPr>
                </a:tc>
                <a:tc>
                  <a:txBody>
                    <a:bodyPr/>
                    <a:lstStyle/>
                    <a:p>
                      <a:pPr algn="ctr"/>
                      <a:r>
                        <a:rPr lang="en-US" sz="1600" dirty="0">
                          <a:latin typeface="Avenir LT Std 45 Book" panose="020B0502020203020204" pitchFamily="34" charset="0"/>
                        </a:rPr>
                        <a:t>Description</a:t>
                      </a:r>
                    </a:p>
                  </a:txBody>
                  <a:tcPr anchor="ctr">
                    <a:solidFill>
                      <a:srgbClr val="00B050"/>
                    </a:solidFill>
                  </a:tcPr>
                </a:tc>
                <a:tc>
                  <a:txBody>
                    <a:bodyPr/>
                    <a:lstStyle/>
                    <a:p>
                      <a:pPr algn="ctr"/>
                      <a:r>
                        <a:rPr lang="en-US" sz="1600" dirty="0">
                          <a:latin typeface="Avenir LT Std 45 Book" panose="020B0502020203020204" pitchFamily="34" charset="0"/>
                        </a:rPr>
                        <a:t>2025-26</a:t>
                      </a:r>
                      <a:br>
                        <a:rPr lang="en-US" sz="1600" dirty="0">
                          <a:latin typeface="Avenir LT Std 45 Book" panose="020B0502020203020204" pitchFamily="34" charset="0"/>
                        </a:rPr>
                      </a:br>
                      <a:r>
                        <a:rPr lang="en-US" sz="1600" dirty="0">
                          <a:latin typeface="Avenir LT Std 45 Book" panose="020B0502020203020204" pitchFamily="34" charset="0"/>
                        </a:rPr>
                        <a:t>Proposed Budget</a:t>
                      </a:r>
                    </a:p>
                  </a:txBody>
                  <a:tcPr anchor="ctr">
                    <a:solidFill>
                      <a:srgbClr val="00B050"/>
                    </a:solidFill>
                  </a:tcPr>
                </a:tc>
                <a:tc>
                  <a:txBody>
                    <a:bodyPr/>
                    <a:lstStyle/>
                    <a:p>
                      <a:pPr algn="ctr"/>
                      <a:r>
                        <a:rPr lang="en-US" sz="1600" dirty="0">
                          <a:latin typeface="Avenir LT Std 45 Book" panose="020B0502020203020204" pitchFamily="34" charset="0"/>
                        </a:rPr>
                        <a:t>2024-25</a:t>
                      </a:r>
                      <a:br>
                        <a:rPr lang="en-US" sz="1600" dirty="0">
                          <a:latin typeface="Avenir LT Std 45 Book" panose="020B0502020203020204" pitchFamily="34" charset="0"/>
                        </a:rPr>
                      </a:br>
                      <a:r>
                        <a:rPr lang="en-US" sz="16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459921">
                <a:tc>
                  <a:txBody>
                    <a:bodyPr/>
                    <a:lstStyle/>
                    <a:p>
                      <a:r>
                        <a:rPr lang="en-US" dirty="0">
                          <a:latin typeface="Avenir LT Std 45 Book" panose="020B0502020203020204" pitchFamily="34" charset="0"/>
                        </a:rPr>
                        <a:t>A1000’s</a:t>
                      </a:r>
                    </a:p>
                  </a:txBody>
                  <a:tcPr/>
                </a:tc>
                <a:tc>
                  <a:txBody>
                    <a:bodyPr/>
                    <a:lstStyle/>
                    <a:p>
                      <a:r>
                        <a:rPr lang="en-US" dirty="0">
                          <a:latin typeface="Avenir LT Std 45 Book" panose="020B0502020203020204" pitchFamily="34" charset="0"/>
                        </a:rPr>
                        <a:t>General Support</a:t>
                      </a:r>
                    </a:p>
                  </a:txBody>
                  <a:tcPr/>
                </a:tc>
                <a:tc>
                  <a:txBody>
                    <a:bodyPr/>
                    <a:lstStyle/>
                    <a:p>
                      <a:pPr algn="r"/>
                      <a:r>
                        <a:rPr lang="en-US" dirty="0">
                          <a:latin typeface="Avenir LT Std 45 Book" panose="020B0502020203020204" pitchFamily="34" charset="0"/>
                        </a:rPr>
                        <a:t>$28,994,471</a:t>
                      </a:r>
                    </a:p>
                  </a:txBody>
                  <a:tcPr/>
                </a:tc>
                <a:tc>
                  <a:txBody>
                    <a:bodyPr/>
                    <a:lstStyle/>
                    <a:p>
                      <a:pPr algn="r"/>
                      <a:r>
                        <a:rPr lang="en-US" dirty="0">
                          <a:latin typeface="Avenir LT Std 45 Book" panose="020B0502020203020204" pitchFamily="34" charset="0"/>
                        </a:rPr>
                        <a:t>$28,039,280</a:t>
                      </a:r>
                    </a:p>
                  </a:txBody>
                  <a:tcPr/>
                </a:tc>
                <a:extLst>
                  <a:ext uri="{0D108BD9-81ED-4DB2-BD59-A6C34878D82A}">
                    <a16:rowId xmlns:a16="http://schemas.microsoft.com/office/drawing/2014/main" val="10001"/>
                  </a:ext>
                </a:extLst>
              </a:tr>
              <a:tr h="459921">
                <a:tc>
                  <a:txBody>
                    <a:bodyPr/>
                    <a:lstStyle/>
                    <a:p>
                      <a:r>
                        <a:rPr lang="en-US" dirty="0">
                          <a:latin typeface="Avenir LT Std 45 Book" panose="020B0502020203020204" pitchFamily="34" charset="0"/>
                        </a:rPr>
                        <a:t>A2000’s</a:t>
                      </a:r>
                    </a:p>
                  </a:txBody>
                  <a:tcPr/>
                </a:tc>
                <a:tc>
                  <a:txBody>
                    <a:bodyPr/>
                    <a:lstStyle/>
                    <a:p>
                      <a:r>
                        <a:rPr lang="en-US" dirty="0">
                          <a:latin typeface="Avenir LT Std 45 Book" panose="020B0502020203020204" pitchFamily="34" charset="0"/>
                        </a:rPr>
                        <a:t>Instruction</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$167,907,868</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$160,791,362</a:t>
                      </a:r>
                    </a:p>
                  </a:txBody>
                  <a:tcPr/>
                </a:tc>
                <a:extLst>
                  <a:ext uri="{0D108BD9-81ED-4DB2-BD59-A6C34878D82A}">
                    <a16:rowId xmlns:a16="http://schemas.microsoft.com/office/drawing/2014/main" val="10002"/>
                  </a:ext>
                </a:extLst>
              </a:tr>
              <a:tr h="459921">
                <a:tc>
                  <a:txBody>
                    <a:bodyPr/>
                    <a:lstStyle/>
                    <a:p>
                      <a:r>
                        <a:rPr lang="en-US" dirty="0">
                          <a:latin typeface="Avenir LT Std 45 Book" panose="020B0502020203020204" pitchFamily="34" charset="0"/>
                        </a:rPr>
                        <a:t>A5000’s</a:t>
                      </a:r>
                    </a:p>
                  </a:txBody>
                  <a:tcPr/>
                </a:tc>
                <a:tc>
                  <a:txBody>
                    <a:bodyPr/>
                    <a:lstStyle/>
                    <a:p>
                      <a:r>
                        <a:rPr lang="en-US" dirty="0">
                          <a:latin typeface="Avenir LT Std 45 Book" panose="020B0502020203020204" pitchFamily="34" charset="0"/>
                        </a:rPr>
                        <a:t>Pupil</a:t>
                      </a:r>
                      <a:r>
                        <a:rPr lang="en-US" baseline="0" dirty="0">
                          <a:latin typeface="Avenir LT Std 45 Book" panose="020B0502020203020204" pitchFamily="34" charset="0"/>
                        </a:rPr>
                        <a:t> Transportation</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$19,017,556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$18,915,740</a:t>
                      </a:r>
                    </a:p>
                  </a:txBody>
                  <a:tcPr/>
                </a:tc>
                <a:extLst>
                  <a:ext uri="{0D108BD9-81ED-4DB2-BD59-A6C34878D82A}">
                    <a16:rowId xmlns:a16="http://schemas.microsoft.com/office/drawing/2014/main" val="10003"/>
                  </a:ext>
                </a:extLst>
              </a:tr>
              <a:tr h="459921">
                <a:tc>
                  <a:txBody>
                    <a:bodyPr/>
                    <a:lstStyle/>
                    <a:p>
                      <a:r>
                        <a:rPr lang="en-US" dirty="0">
                          <a:latin typeface="Avenir LT Std 45 Book" panose="020B0502020203020204" pitchFamily="34" charset="0"/>
                        </a:rPr>
                        <a:t>A7000’s</a:t>
                      </a:r>
                    </a:p>
                  </a:txBody>
                  <a:tcPr/>
                </a:tc>
                <a:tc>
                  <a:txBody>
                    <a:bodyPr/>
                    <a:lstStyle/>
                    <a:p>
                      <a:r>
                        <a:rPr lang="en-US" dirty="0">
                          <a:latin typeface="Avenir LT Std 45 Book" panose="020B0502020203020204" pitchFamily="34" charset="0"/>
                        </a:rPr>
                        <a:t>Community</a:t>
                      </a:r>
                      <a:r>
                        <a:rPr lang="en-US" baseline="0" dirty="0">
                          <a:latin typeface="Avenir LT Std 45 Book" panose="020B0502020203020204" pitchFamily="34" charset="0"/>
                        </a:rPr>
                        <a:t> Service </a:t>
                      </a:r>
                      <a:endParaRPr lang="en-US" dirty="0">
                        <a:latin typeface="Avenir LT Std 45 Book" panose="020B0502020203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$121,400</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$111,400</a:t>
                      </a:r>
                    </a:p>
                  </a:txBody>
                  <a:tcPr/>
                </a:tc>
                <a:extLst>
                  <a:ext uri="{0D108BD9-81ED-4DB2-BD59-A6C34878D82A}">
                    <a16:rowId xmlns:a16="http://schemas.microsoft.com/office/drawing/2014/main" val="10004"/>
                  </a:ext>
                </a:extLst>
              </a:tr>
              <a:tr h="459921">
                <a:tc>
                  <a:txBody>
                    <a:bodyPr/>
                    <a:lstStyle/>
                    <a:p>
                      <a:r>
                        <a:rPr lang="en-US" dirty="0">
                          <a:latin typeface="Avenir LT Std 45 Book" panose="020B0502020203020204" pitchFamily="34" charset="0"/>
                        </a:rPr>
                        <a:t>A9000’s</a:t>
                      </a:r>
                    </a:p>
                  </a:txBody>
                  <a:tcPr/>
                </a:tc>
                <a:tc>
                  <a:txBody>
                    <a:bodyPr/>
                    <a:lstStyle/>
                    <a:p>
                      <a:r>
                        <a:rPr lang="en-US" dirty="0">
                          <a:latin typeface="Avenir LT Std 45 Book" panose="020B0502020203020204" pitchFamily="34" charset="0"/>
                        </a:rPr>
                        <a:t>Undistributed</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$91,623,226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dirty="0">
                          <a:latin typeface="Avenir LT Std 45 Book" panose="020B0502020203020204" pitchFamily="34" charset="0"/>
                        </a:rPr>
                        <a:t>$91,054,226</a:t>
                      </a:r>
                    </a:p>
                  </a:txBody>
                  <a:tcPr/>
                </a:tc>
                <a:extLst>
                  <a:ext uri="{0D108BD9-81ED-4DB2-BD59-A6C34878D82A}">
                    <a16:rowId xmlns:a16="http://schemas.microsoft.com/office/drawing/2014/main" val="10005"/>
                  </a:ext>
                </a:extLst>
              </a:tr>
              <a:tr h="459921">
                <a:tc>
                  <a:txBody>
                    <a:bodyPr/>
                    <a:lstStyle/>
                    <a:p>
                      <a:endParaRPr lang="en-US" b="1" dirty="0">
                        <a:latin typeface="Avenir LT Std 45 Book" panose="020B0502020203020204" pitchFamily="34" charset="0"/>
                      </a:endParaRPr>
                    </a:p>
                  </a:txBody>
                  <a:tcPr>
                    <a:solidFill>
                      <a:srgbClr val="00B050"/>
                    </a:solidFill>
                  </a:tcPr>
                </a:tc>
                <a:tc>
                  <a:txBody>
                    <a:bodyPr/>
                    <a:lstStyle/>
                    <a:p>
                      <a:pPr algn="ctr"/>
                      <a:r>
                        <a:rPr lang="en-US" b="1" dirty="0">
                          <a:latin typeface="Avenir LT Std 45 Book" panose="020B0502020203020204" pitchFamily="34" charset="0"/>
                        </a:rPr>
                        <a:t>TOTAL</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$307,664,521</a:t>
                      </a:r>
                    </a:p>
                  </a:txBody>
                  <a:tcPr>
                    <a:solidFill>
                      <a:srgbClr val="00B05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b="1" dirty="0">
                          <a:latin typeface="Avenir LT Std 45 Book" panose="020B0502020203020204" pitchFamily="34" charset="0"/>
                        </a:rPr>
                        <a:t>$298,912,008</a:t>
                      </a:r>
                    </a:p>
                  </a:txBody>
                  <a:tcPr>
                    <a:solidFill>
                      <a:srgbClr val="00B050"/>
                    </a:solidFill>
                  </a:tcPr>
                </a:tc>
                <a:extLst>
                  <a:ext uri="{0D108BD9-81ED-4DB2-BD59-A6C34878D82A}">
                    <a16:rowId xmlns:a16="http://schemas.microsoft.com/office/drawing/2014/main" val="855482550"/>
                  </a:ext>
                </a:extLst>
              </a:tr>
            </a:tbl>
          </a:graphicData>
        </a:graphic>
      </p:graphicFrame>
      <p:sp>
        <p:nvSpPr>
          <p:cNvPr id="4" name="Rectangle 3">
            <a:extLst>
              <a:ext uri="{FF2B5EF4-FFF2-40B4-BE49-F238E27FC236}">
                <a16:creationId xmlns:a16="http://schemas.microsoft.com/office/drawing/2014/main" id="{001CE5DE-13A4-4988-A676-874CE3041F76}"/>
              </a:ext>
            </a:extLst>
          </p:cNvPr>
          <p:cNvSpPr/>
          <p:nvPr/>
        </p:nvSpPr>
        <p:spPr bwMode="auto">
          <a:xfrm>
            <a:off x="524774" y="4225504"/>
            <a:ext cx="8077200" cy="38100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7169996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pic>
        <p:nvPicPr>
          <p:cNvPr id="4" name="!!numbers">
            <a:extLst>
              <a:ext uri="{FF2B5EF4-FFF2-40B4-BE49-F238E27FC236}">
                <a16:creationId xmlns:a16="http://schemas.microsoft.com/office/drawing/2014/main" id="{80A58BAD-7014-41FD-B67B-A2E4F5887977}"/>
              </a:ext>
            </a:extLst>
          </p:cNvPr>
          <p:cNvPicPr>
            <a:picLocks noChangeAspect="1"/>
          </p:cNvPicPr>
          <p:nvPr/>
        </p:nvPicPr>
        <p:blipFill>
          <a:blip r:embed="rId2"/>
          <a:stretch>
            <a:fillRect/>
          </a:stretch>
        </p:blipFill>
        <p:spPr>
          <a:xfrm>
            <a:off x="517808" y="1673200"/>
            <a:ext cx="8108383" cy="3511600"/>
          </a:xfrm>
          <a:prstGeom prst="rect">
            <a:avLst/>
          </a:prstGeom>
        </p:spPr>
      </p:pic>
    </p:spTree>
    <p:extLst>
      <p:ext uri="{BB962C8B-B14F-4D97-AF65-F5344CB8AC3E}">
        <p14:creationId xmlns:p14="http://schemas.microsoft.com/office/powerpoint/2010/main" val="41534203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Undistributed Expenditures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9835344"/>
              </p:ext>
            </p:extLst>
          </p:nvPr>
        </p:nvGraphicFramePr>
        <p:xfrm>
          <a:off x="381000" y="3048000"/>
          <a:ext cx="8153400" cy="1971040"/>
        </p:xfrm>
        <a:graphic>
          <a:graphicData uri="http://schemas.openxmlformats.org/drawingml/2006/table">
            <a:tbl>
              <a:tblPr firstRow="1" bandRow="1">
                <a:tableStyleId>{85BE263C-DBD7-4A20-BB59-AAB30ACAA65A}</a:tableStyleId>
              </a:tblPr>
              <a:tblGrid>
                <a:gridCol w="1210734">
                  <a:extLst>
                    <a:ext uri="{9D8B030D-6E8A-4147-A177-3AD203B41FA5}">
                      <a16:colId xmlns:a16="http://schemas.microsoft.com/office/drawing/2014/main" val="20000"/>
                    </a:ext>
                  </a:extLst>
                </a:gridCol>
                <a:gridCol w="2956560">
                  <a:extLst>
                    <a:ext uri="{9D8B030D-6E8A-4147-A177-3AD203B41FA5}">
                      <a16:colId xmlns:a16="http://schemas.microsoft.com/office/drawing/2014/main" val="20001"/>
                    </a:ext>
                  </a:extLst>
                </a:gridCol>
                <a:gridCol w="1993053">
                  <a:extLst>
                    <a:ext uri="{9D8B030D-6E8A-4147-A177-3AD203B41FA5}">
                      <a16:colId xmlns:a16="http://schemas.microsoft.com/office/drawing/2014/main" val="20002"/>
                    </a:ext>
                  </a:extLst>
                </a:gridCol>
                <a:gridCol w="1993053">
                  <a:extLst>
                    <a:ext uri="{9D8B030D-6E8A-4147-A177-3AD203B41FA5}">
                      <a16:colId xmlns:a16="http://schemas.microsoft.com/office/drawing/2014/main" val="20003"/>
                    </a:ext>
                  </a:extLst>
                </a:gridCol>
              </a:tblGrid>
              <a:tr h="675640">
                <a:tc>
                  <a:txBody>
                    <a:bodyPr/>
                    <a:lstStyle/>
                    <a:p>
                      <a:pPr algn="ctr"/>
                      <a:r>
                        <a:rPr lang="en-US" sz="1400" dirty="0">
                          <a:latin typeface="Avenir LT Std 45 Book" panose="020B0502020203020204" pitchFamily="34" charset="0"/>
                        </a:rPr>
                        <a:t>Budget Code</a:t>
                      </a:r>
                    </a:p>
                  </a:txBody>
                  <a:tcPr anchor="ctr">
                    <a:solidFill>
                      <a:srgbClr val="00B050"/>
                    </a:solidFill>
                  </a:tcPr>
                </a:tc>
                <a:tc>
                  <a:txBody>
                    <a:bodyPr/>
                    <a:lstStyle/>
                    <a:p>
                      <a:pPr algn="ctr"/>
                      <a:r>
                        <a:rPr lang="en-US" sz="1400" dirty="0">
                          <a:latin typeface="Avenir LT Std 45 Book" panose="020B0502020203020204" pitchFamily="34" charset="0"/>
                        </a:rPr>
                        <a:t>Description</a:t>
                      </a:r>
                    </a:p>
                  </a:txBody>
                  <a:tcPr anchor="ctr">
                    <a:solidFill>
                      <a:srgbClr val="00B050"/>
                    </a:solidFill>
                  </a:tcPr>
                </a:tc>
                <a:tc>
                  <a:txBody>
                    <a:bodyPr/>
                    <a:lstStyle/>
                    <a:p>
                      <a:pPr algn="ctr"/>
                      <a:r>
                        <a:rPr lang="en-US" sz="1400" dirty="0">
                          <a:latin typeface="Avenir LT Std 45 Book" panose="020B0502020203020204" pitchFamily="34" charset="0"/>
                        </a:rPr>
                        <a:t>2025-26</a:t>
                      </a:r>
                      <a:br>
                        <a:rPr lang="en-US" sz="1400" dirty="0">
                          <a:latin typeface="Avenir LT Std 45 Book" panose="020B0502020203020204" pitchFamily="34" charset="0"/>
                        </a:rPr>
                      </a:br>
                      <a:r>
                        <a:rPr lang="en-US" sz="1400" dirty="0">
                          <a:latin typeface="Avenir LT Std 45 Book" panose="020B0502020203020204" pitchFamily="34" charset="0"/>
                        </a:rPr>
                        <a:t>Proposed Budget</a:t>
                      </a:r>
                    </a:p>
                  </a:txBody>
                  <a:tcPr anchor="ctr">
                    <a:solidFill>
                      <a:srgbClr val="00B050"/>
                    </a:solidFill>
                  </a:tcPr>
                </a:tc>
                <a:tc>
                  <a:txBody>
                    <a:bodyPr/>
                    <a:lstStyle/>
                    <a:p>
                      <a:pPr algn="ctr"/>
                      <a:r>
                        <a:rPr lang="en-US" sz="1400" dirty="0">
                          <a:latin typeface="Avenir LT Std 45 Book" panose="020B0502020203020204" pitchFamily="34" charset="0"/>
                        </a:rPr>
                        <a:t>2024-25</a:t>
                      </a:r>
                      <a:br>
                        <a:rPr lang="en-US" sz="1400" dirty="0">
                          <a:latin typeface="Avenir LT Std 45 Book" panose="020B0502020203020204" pitchFamily="34" charset="0"/>
                        </a:rPr>
                      </a:br>
                      <a:r>
                        <a:rPr lang="en-US" sz="1400" dirty="0">
                          <a:latin typeface="Avenir LT Std 45 Book" panose="020B0502020203020204" pitchFamily="34" charset="0"/>
                        </a:rPr>
                        <a:t>Adopted Budget</a:t>
                      </a:r>
                    </a:p>
                  </a:txBody>
                  <a:tcPr anchor="ctr">
                    <a:solidFill>
                      <a:srgbClr val="00B050"/>
                    </a:solidFill>
                  </a:tcPr>
                </a:tc>
                <a:extLst>
                  <a:ext uri="{0D108BD9-81ED-4DB2-BD59-A6C34878D82A}">
                    <a16:rowId xmlns:a16="http://schemas.microsoft.com/office/drawing/2014/main" val="10000"/>
                  </a:ext>
                </a:extLst>
              </a:tr>
              <a:tr h="608740">
                <a:tc>
                  <a:txBody>
                    <a:bodyPr/>
                    <a:lstStyle/>
                    <a:p>
                      <a:r>
                        <a:rPr lang="en-US" sz="1600" dirty="0">
                          <a:latin typeface="Avenir LT Std 45 Book" panose="020B0502020203020204" pitchFamily="34" charset="0"/>
                        </a:rPr>
                        <a:t>A9000’s</a:t>
                      </a:r>
                    </a:p>
                  </a:txBody>
                  <a:tcPr/>
                </a:tc>
                <a:tc>
                  <a:txBody>
                    <a:bodyPr/>
                    <a:lstStyle/>
                    <a:p>
                      <a:r>
                        <a:rPr lang="en-US" sz="1600" dirty="0">
                          <a:latin typeface="Avenir LT Std 45 Book" panose="020B0502020203020204" pitchFamily="34" charset="0"/>
                        </a:rPr>
                        <a:t>Employee Benefits</a:t>
                      </a:r>
                    </a:p>
                  </a:txBody>
                  <a:tcPr/>
                </a:tc>
                <a:tc>
                  <a:txBody>
                    <a:bodyPr/>
                    <a:lstStyle/>
                    <a:p>
                      <a:pPr algn="r"/>
                      <a:r>
                        <a:rPr lang="en-US" sz="1600" dirty="0">
                          <a:latin typeface="Avenir LT Std 45 Book" panose="020B0502020203020204" pitchFamily="34" charset="0"/>
                        </a:rPr>
                        <a:t>$83,446,620</a:t>
                      </a:r>
                    </a:p>
                  </a:txBody>
                  <a:tcPr/>
                </a:tc>
                <a:tc>
                  <a:txBody>
                    <a:bodyPr/>
                    <a:lstStyle/>
                    <a:p>
                      <a:pPr algn="r"/>
                      <a:r>
                        <a:rPr lang="en-US" sz="1600" dirty="0">
                          <a:latin typeface="Avenir LT Std 45 Book" panose="020B0502020203020204" pitchFamily="34" charset="0"/>
                        </a:rPr>
                        <a:t>$80,282,620</a:t>
                      </a:r>
                    </a:p>
                  </a:txBody>
                  <a:tcPr/>
                </a:tc>
                <a:extLst>
                  <a:ext uri="{0D108BD9-81ED-4DB2-BD59-A6C34878D82A}">
                    <a16:rowId xmlns:a16="http://schemas.microsoft.com/office/drawing/2014/main" val="10001"/>
                  </a:ext>
                </a:extLst>
              </a:tr>
              <a:tr h="686660">
                <a:tc>
                  <a:txBody>
                    <a:bodyPr/>
                    <a:lstStyle/>
                    <a:p>
                      <a:r>
                        <a:rPr lang="en-US" sz="1600" dirty="0">
                          <a:latin typeface="Avenir LT Std 45 Book" panose="020B0502020203020204" pitchFamily="34" charset="0"/>
                        </a:rPr>
                        <a:t>A9700’s </a:t>
                      </a:r>
                      <a:r>
                        <a:rPr lang="en-US" sz="1200" dirty="0">
                          <a:latin typeface="Avenir LT Std 45 Book" panose="020B0502020203020204" pitchFamily="34" charset="0"/>
                        </a:rPr>
                        <a:t>to</a:t>
                      </a:r>
                      <a:br>
                        <a:rPr lang="en-US" sz="1600" dirty="0">
                          <a:latin typeface="Avenir LT Std 45 Book" panose="020B0502020203020204" pitchFamily="34" charset="0"/>
                        </a:rPr>
                      </a:br>
                      <a:r>
                        <a:rPr lang="en-US" sz="1600" dirty="0">
                          <a:latin typeface="Avenir LT Std 45 Book" panose="020B0502020203020204" pitchFamily="34" charset="0"/>
                        </a:rPr>
                        <a:t>A9900’s</a:t>
                      </a:r>
                    </a:p>
                  </a:txBody>
                  <a:tcPr/>
                </a:tc>
                <a:tc>
                  <a:txBody>
                    <a:bodyPr/>
                    <a:lstStyle/>
                    <a:p>
                      <a:r>
                        <a:rPr lang="en-US" sz="1600" dirty="0">
                          <a:latin typeface="Avenir LT Std 45 Book" panose="020B0502020203020204" pitchFamily="34" charset="0"/>
                        </a:rPr>
                        <a:t>TAN Interest/Transfers to Other Funds</a:t>
                      </a:r>
                    </a:p>
                  </a:txBody>
                  <a:tcPr/>
                </a:tc>
                <a:tc>
                  <a:txBody>
                    <a:bodyPr/>
                    <a:lstStyle/>
                    <a:p>
                      <a:pPr algn="r"/>
                      <a:r>
                        <a:rPr lang="en-US" sz="1600" dirty="0">
                          <a:latin typeface="Avenir LT Std 45 Book" panose="020B0502020203020204" pitchFamily="34" charset="0"/>
                        </a:rPr>
                        <a:t>$8,176,606</a:t>
                      </a:r>
                    </a:p>
                  </a:txBody>
                  <a:tcPr/>
                </a:tc>
                <a:tc>
                  <a:txBody>
                    <a:bodyPr/>
                    <a:lstStyle/>
                    <a:p>
                      <a:pPr algn="r"/>
                      <a:r>
                        <a:rPr lang="en-US" sz="1600" dirty="0">
                          <a:latin typeface="Avenir LT Std 45 Book" panose="020B0502020203020204" pitchFamily="34" charset="0"/>
                        </a:rPr>
                        <a:t>$10,771,606</a:t>
                      </a:r>
                    </a:p>
                  </a:txBody>
                  <a:tcPr/>
                </a:tc>
                <a:extLst>
                  <a:ext uri="{0D108BD9-81ED-4DB2-BD59-A6C34878D82A}">
                    <a16:rowId xmlns:a16="http://schemas.microsoft.com/office/drawing/2014/main" val="10002"/>
                  </a:ext>
                </a:extLst>
              </a:tr>
            </a:tbl>
          </a:graphicData>
        </a:graphic>
      </p:graphicFrame>
      <p:pic>
        <p:nvPicPr>
          <p:cNvPr id="3" name="!!numbers">
            <a:extLst>
              <a:ext uri="{FF2B5EF4-FFF2-40B4-BE49-F238E27FC236}">
                <a16:creationId xmlns:a16="http://schemas.microsoft.com/office/drawing/2014/main" id="{EA0E2293-8CA9-4A07-915F-B2B85171B6BC}"/>
              </a:ext>
            </a:extLst>
          </p:cNvPr>
          <p:cNvPicPr>
            <a:picLocks noChangeAspect="1"/>
          </p:cNvPicPr>
          <p:nvPr/>
        </p:nvPicPr>
        <p:blipFill>
          <a:blip r:embed="rId2"/>
          <a:stretch>
            <a:fillRect/>
          </a:stretch>
        </p:blipFill>
        <p:spPr>
          <a:xfrm>
            <a:off x="4876800" y="1143000"/>
            <a:ext cx="3673191" cy="1593557"/>
          </a:xfrm>
          <a:prstGeom prst="rect">
            <a:avLst/>
          </a:prstGeom>
        </p:spPr>
      </p:pic>
    </p:spTree>
    <p:extLst>
      <p:ext uri="{BB962C8B-B14F-4D97-AF65-F5344CB8AC3E}">
        <p14:creationId xmlns:p14="http://schemas.microsoft.com/office/powerpoint/2010/main" val="4134327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sp>
        <p:nvSpPr>
          <p:cNvPr id="9" name="TextBox 8">
            <a:extLst>
              <a:ext uri="{FF2B5EF4-FFF2-40B4-BE49-F238E27FC236}">
                <a16:creationId xmlns:a16="http://schemas.microsoft.com/office/drawing/2014/main" id="{4E5A4218-3303-4450-96D2-C1222B9AD4CA}"/>
              </a:ext>
            </a:extLst>
          </p:cNvPr>
          <p:cNvSpPr txBox="1"/>
          <p:nvPr/>
        </p:nvSpPr>
        <p:spPr>
          <a:xfrm>
            <a:off x="838200" y="1066800"/>
            <a:ext cx="7391400" cy="984885"/>
          </a:xfrm>
          <a:prstGeom prst="rect">
            <a:avLst/>
          </a:prstGeom>
          <a:noFill/>
        </p:spPr>
        <p:txBody>
          <a:bodyPr wrap="square" rtlCol="0">
            <a:spAutoFit/>
          </a:bodyPr>
          <a:lstStyle/>
          <a:p>
            <a:pPr algn="ctr"/>
            <a:r>
              <a:rPr lang="en-US" sz="1400" dirty="0">
                <a:solidFill>
                  <a:schemeClr val="tx1"/>
                </a:solidFill>
                <a:latin typeface="Avenir LT Std 45 Book" panose="020B0502020203020204" pitchFamily="34" charset="0"/>
              </a:rPr>
              <a:t>Full detailed budget information is found by visiting </a:t>
            </a:r>
            <a:br>
              <a:rPr lang="en-US" sz="1400" dirty="0">
                <a:solidFill>
                  <a:schemeClr val="tx1"/>
                </a:solidFill>
                <a:latin typeface="Avenir LT Std 45 Book" panose="020B0502020203020204" pitchFamily="34" charset="0"/>
              </a:rPr>
            </a:br>
            <a:r>
              <a:rPr lang="en-US" sz="1400" dirty="0">
                <a:solidFill>
                  <a:schemeClr val="tx1"/>
                </a:solidFill>
                <a:latin typeface="Avenir LT Std 45 Book" panose="020B0502020203020204" pitchFamily="34" charset="0"/>
                <a:hlinkClick r:id="rId2">
                  <a:extLst>
                    <a:ext uri="{A12FA001-AC4F-418D-AE19-62706E023703}">
                      <ahyp:hlinkClr xmlns:ahyp="http://schemas.microsoft.com/office/drawing/2018/hyperlinkcolor" val="tx"/>
                    </a:ext>
                  </a:extLst>
                </a:hlinkClick>
              </a:rPr>
              <a:t>http://www.hhh.k12.ny.us/budget</a:t>
            </a:r>
            <a:r>
              <a:rPr lang="en-US" sz="1400" dirty="0">
                <a:solidFill>
                  <a:schemeClr val="tx1"/>
                </a:solidFill>
                <a:latin typeface="Avenir LT Std 45 Book" panose="020B0502020203020204" pitchFamily="34" charset="0"/>
              </a:rPr>
              <a:t> </a:t>
            </a:r>
            <a:br>
              <a:rPr lang="en-US" sz="1400" dirty="0">
                <a:solidFill>
                  <a:schemeClr val="tx1"/>
                </a:solidFill>
                <a:latin typeface="Avenir LT Std 45 Book" panose="020B0502020203020204" pitchFamily="34" charset="0"/>
              </a:rPr>
            </a:br>
            <a:r>
              <a:rPr lang="en-US" sz="1400" dirty="0">
                <a:solidFill>
                  <a:schemeClr val="tx1"/>
                </a:solidFill>
                <a:latin typeface="Avenir LT Std 45 Book" panose="020B0502020203020204" pitchFamily="34" charset="0"/>
              </a:rPr>
              <a:t>or following this sequence of clicks:  </a:t>
            </a:r>
            <a:br>
              <a:rPr lang="en-US" sz="1600" dirty="0">
                <a:solidFill>
                  <a:schemeClr val="tx1"/>
                </a:solidFill>
                <a:latin typeface="Avenir LT Std 45 Book" panose="020B0502020203020204" pitchFamily="34" charset="0"/>
              </a:rPr>
            </a:br>
            <a:endParaRPr lang="en-US" sz="1600" dirty="0">
              <a:solidFill>
                <a:schemeClr val="tx1"/>
              </a:solidFill>
              <a:latin typeface="Avenir LT Std 45 Book" panose="020B0502020203020204" pitchFamily="34" charset="0"/>
            </a:endParaRPr>
          </a:p>
        </p:txBody>
      </p:sp>
      <p:pic>
        <p:nvPicPr>
          <p:cNvPr id="3" name="!!web">
            <a:extLst>
              <a:ext uri="{FF2B5EF4-FFF2-40B4-BE49-F238E27FC236}">
                <a16:creationId xmlns:a16="http://schemas.microsoft.com/office/drawing/2014/main" id="{2B85CE17-7430-4BBE-A2C8-F28AC7EB6030}"/>
              </a:ext>
            </a:extLst>
          </p:cNvPr>
          <p:cNvPicPr>
            <a:picLocks noChangeAspect="1"/>
          </p:cNvPicPr>
          <p:nvPr/>
        </p:nvPicPr>
        <p:blipFill>
          <a:blip r:embed="rId3"/>
          <a:stretch>
            <a:fillRect/>
          </a:stretch>
        </p:blipFill>
        <p:spPr>
          <a:xfrm>
            <a:off x="838200" y="1828800"/>
            <a:ext cx="7391400" cy="3617428"/>
          </a:xfrm>
          <a:prstGeom prst="rect">
            <a:avLst/>
          </a:prstGeom>
        </p:spPr>
      </p:pic>
    </p:spTree>
    <p:extLst>
      <p:ext uri="{BB962C8B-B14F-4D97-AF65-F5344CB8AC3E}">
        <p14:creationId xmlns:p14="http://schemas.microsoft.com/office/powerpoint/2010/main" val="32229259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6" name="Graphic 5" descr="Right pointing backhand index">
            <a:extLst>
              <a:ext uri="{FF2B5EF4-FFF2-40B4-BE49-F238E27FC236}">
                <a16:creationId xmlns:a16="http://schemas.microsoft.com/office/drawing/2014/main" id="{45D0F89E-F888-424E-B3A2-1E20ACBAD70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4114800" y="2209800"/>
            <a:ext cx="1143000" cy="1143000"/>
          </a:xfrm>
          <a:prstGeom prst="rect">
            <a:avLst/>
          </a:prstGeom>
        </p:spPr>
      </p:pic>
      <p:pic>
        <p:nvPicPr>
          <p:cNvPr id="10" name="!!web">
            <a:extLst>
              <a:ext uri="{FF2B5EF4-FFF2-40B4-BE49-F238E27FC236}">
                <a16:creationId xmlns:a16="http://schemas.microsoft.com/office/drawing/2014/main" id="{ABECA702-32CE-4D26-BDA4-13B11FBA6EF2}"/>
              </a:ext>
            </a:extLst>
          </p:cNvPr>
          <p:cNvPicPr>
            <a:picLocks noChangeAspect="1"/>
          </p:cNvPicPr>
          <p:nvPr/>
        </p:nvPicPr>
        <p:blipFill>
          <a:blip r:embed="rId4"/>
          <a:stretch>
            <a:fillRect/>
          </a:stretch>
        </p:blipFill>
        <p:spPr>
          <a:xfrm>
            <a:off x="-914400" y="1066800"/>
            <a:ext cx="11161466" cy="4419600"/>
          </a:xfrm>
          <a:prstGeom prst="rect">
            <a:avLst/>
          </a:prstGeom>
        </p:spPr>
      </p:pic>
    </p:spTree>
    <p:extLst>
      <p:ext uri="{BB962C8B-B14F-4D97-AF65-F5344CB8AC3E}">
        <p14:creationId xmlns:p14="http://schemas.microsoft.com/office/powerpoint/2010/main" val="6140499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BF20F-F539-4EB0-8915-366644959A56}"/>
              </a:ext>
            </a:extLst>
          </p:cNvPr>
          <p:cNvSpPr>
            <a:spLocks noGrp="1"/>
          </p:cNvSpPr>
          <p:nvPr>
            <p:ph type="title"/>
          </p:nvPr>
        </p:nvSpPr>
        <p:spPr/>
        <p:txBody>
          <a:bodyPr/>
          <a:lstStyle/>
          <a:p>
            <a:r>
              <a:rPr lang="en-US" dirty="0"/>
              <a:t>Detailed Budget Information</a:t>
            </a:r>
          </a:p>
        </p:txBody>
      </p:sp>
      <p:pic>
        <p:nvPicPr>
          <p:cNvPr id="7" name="Graphic 6" descr="Right pointing backhand index">
            <a:extLst>
              <a:ext uri="{FF2B5EF4-FFF2-40B4-BE49-F238E27FC236}">
                <a16:creationId xmlns:a16="http://schemas.microsoft.com/office/drawing/2014/main" id="{89F48DD0-A754-407A-AF38-9ED5A010FC8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2362200" y="3200400"/>
            <a:ext cx="1600200" cy="1600200"/>
          </a:xfrm>
          <a:prstGeom prst="rect">
            <a:avLst/>
          </a:prstGeom>
        </p:spPr>
      </p:pic>
      <p:pic>
        <p:nvPicPr>
          <p:cNvPr id="8" name="!!web">
            <a:extLst>
              <a:ext uri="{FF2B5EF4-FFF2-40B4-BE49-F238E27FC236}">
                <a16:creationId xmlns:a16="http://schemas.microsoft.com/office/drawing/2014/main" id="{C380E6B5-4C25-4D07-8C16-FCCE1106B880}"/>
              </a:ext>
            </a:extLst>
          </p:cNvPr>
          <p:cNvPicPr>
            <a:picLocks noChangeAspect="1"/>
          </p:cNvPicPr>
          <p:nvPr/>
        </p:nvPicPr>
        <p:blipFill rotWithShape="1">
          <a:blip r:embed="rId4"/>
          <a:srcRect l="17259" t="12189" r="9795" b="37706"/>
          <a:stretch/>
        </p:blipFill>
        <p:spPr>
          <a:xfrm>
            <a:off x="-381000" y="1143000"/>
            <a:ext cx="10042885" cy="4664242"/>
          </a:xfrm>
          <a:prstGeom prst="rect">
            <a:avLst/>
          </a:prstGeom>
        </p:spPr>
      </p:pic>
    </p:spTree>
    <p:extLst>
      <p:ext uri="{BB962C8B-B14F-4D97-AF65-F5344CB8AC3E}">
        <p14:creationId xmlns:p14="http://schemas.microsoft.com/office/powerpoint/2010/main" val="26414185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3" name="!!web">
            <a:extLst>
              <a:ext uri="{FF2B5EF4-FFF2-40B4-BE49-F238E27FC236}">
                <a16:creationId xmlns:a16="http://schemas.microsoft.com/office/drawing/2014/main" id="{CFFEDFFC-C663-4DA5-B9E8-A744986E4EA5}"/>
              </a:ext>
            </a:extLst>
          </p:cNvPr>
          <p:cNvPicPr>
            <a:picLocks noChangeAspect="1"/>
          </p:cNvPicPr>
          <p:nvPr/>
        </p:nvPicPr>
        <p:blipFill>
          <a:blip r:embed="rId2"/>
          <a:stretch>
            <a:fillRect/>
          </a:stretch>
        </p:blipFill>
        <p:spPr>
          <a:xfrm>
            <a:off x="2133600" y="1219200"/>
            <a:ext cx="4829625" cy="4770438"/>
          </a:xfrm>
          <a:prstGeom prst="rect">
            <a:avLst/>
          </a:prstGeom>
        </p:spPr>
      </p:pic>
    </p:spTree>
    <p:extLst>
      <p:ext uri="{BB962C8B-B14F-4D97-AF65-F5344CB8AC3E}">
        <p14:creationId xmlns:p14="http://schemas.microsoft.com/office/powerpoint/2010/main" val="39086481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5" name="!!web">
            <a:extLst>
              <a:ext uri="{FF2B5EF4-FFF2-40B4-BE49-F238E27FC236}">
                <a16:creationId xmlns:a16="http://schemas.microsoft.com/office/drawing/2014/main" id="{FFED30E2-AC3A-4D06-803A-28F799D22201}"/>
              </a:ext>
            </a:extLst>
          </p:cNvPr>
          <p:cNvPicPr>
            <a:picLocks noChangeAspect="1"/>
          </p:cNvPicPr>
          <p:nvPr/>
        </p:nvPicPr>
        <p:blipFill rotWithShape="1">
          <a:blip r:embed="rId2"/>
          <a:srcRect t="21915" r="32828"/>
          <a:stretch/>
        </p:blipFill>
        <p:spPr>
          <a:xfrm>
            <a:off x="1828800" y="1371600"/>
            <a:ext cx="5886450" cy="4415388"/>
          </a:xfrm>
          <a:prstGeom prst="rect">
            <a:avLst/>
          </a:prstGeom>
        </p:spPr>
      </p:pic>
    </p:spTree>
    <p:extLst>
      <p:ext uri="{BB962C8B-B14F-4D97-AF65-F5344CB8AC3E}">
        <p14:creationId xmlns:p14="http://schemas.microsoft.com/office/powerpoint/2010/main" val="23790671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4" name="!!web">
            <a:extLst>
              <a:ext uri="{FF2B5EF4-FFF2-40B4-BE49-F238E27FC236}">
                <a16:creationId xmlns:a16="http://schemas.microsoft.com/office/drawing/2014/main" id="{AB616500-DAE3-40F8-A9C4-6817521F38B5}"/>
              </a:ext>
            </a:extLst>
          </p:cNvPr>
          <p:cNvPicPr>
            <a:picLocks noChangeAspect="1"/>
          </p:cNvPicPr>
          <p:nvPr/>
        </p:nvPicPr>
        <p:blipFill rotWithShape="1">
          <a:blip r:embed="rId2"/>
          <a:srcRect t="64367" r="34218"/>
          <a:stretch/>
        </p:blipFill>
        <p:spPr>
          <a:xfrm>
            <a:off x="1295400" y="1417638"/>
            <a:ext cx="6875678" cy="3682191"/>
          </a:xfrm>
          <a:prstGeom prst="rect">
            <a:avLst/>
          </a:prstGeom>
        </p:spPr>
      </p:pic>
    </p:spTree>
    <p:extLst>
      <p:ext uri="{BB962C8B-B14F-4D97-AF65-F5344CB8AC3E}">
        <p14:creationId xmlns:p14="http://schemas.microsoft.com/office/powerpoint/2010/main" val="25649969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4" name="!!web">
            <a:extLst>
              <a:ext uri="{FF2B5EF4-FFF2-40B4-BE49-F238E27FC236}">
                <a16:creationId xmlns:a16="http://schemas.microsoft.com/office/drawing/2014/main" id="{AB616500-DAE3-40F8-A9C4-6817521F38B5}"/>
              </a:ext>
            </a:extLst>
          </p:cNvPr>
          <p:cNvPicPr>
            <a:picLocks noChangeAspect="1"/>
          </p:cNvPicPr>
          <p:nvPr/>
        </p:nvPicPr>
        <p:blipFill rotWithShape="1">
          <a:blip r:embed="rId2"/>
          <a:srcRect t="64367" r="34218"/>
          <a:stretch/>
        </p:blipFill>
        <p:spPr>
          <a:xfrm>
            <a:off x="1295400" y="1417638"/>
            <a:ext cx="6875678" cy="3682191"/>
          </a:xfrm>
          <a:prstGeom prst="rect">
            <a:avLst/>
          </a:prstGeom>
        </p:spPr>
      </p:pic>
      <p:pic>
        <p:nvPicPr>
          <p:cNvPr id="5" name="Graphic 4" descr="Right pointing backhand index">
            <a:extLst>
              <a:ext uri="{FF2B5EF4-FFF2-40B4-BE49-F238E27FC236}">
                <a16:creationId xmlns:a16="http://schemas.microsoft.com/office/drawing/2014/main" id="{C2C2EA7E-3B51-45EF-8C4A-294D654E178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9600" y="2667000"/>
            <a:ext cx="914400" cy="914400"/>
          </a:xfrm>
          <a:prstGeom prst="rect">
            <a:avLst/>
          </a:prstGeom>
        </p:spPr>
      </p:pic>
    </p:spTree>
    <p:extLst>
      <p:ext uri="{BB962C8B-B14F-4D97-AF65-F5344CB8AC3E}">
        <p14:creationId xmlns:p14="http://schemas.microsoft.com/office/powerpoint/2010/main" val="12917717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utoRev="1" fill="hold" nodeType="withEffect">
                                  <p:stCondLst>
                                    <p:cond delay="0"/>
                                  </p:stCondLst>
                                  <p:childTnLst>
                                    <p:animMotion origin="layout" path="M 3.33333E-6 4.44444E-6 L 3.33333E-6 0.22222 " pathEditMode="fixed" rAng="0" ptsTypes="AA">
                                      <p:cBhvr>
                                        <p:cTn id="6" dur="1000" fill="hold"/>
                                        <p:tgtEl>
                                          <p:spTgt spid="5"/>
                                        </p:tgtEl>
                                        <p:attrNameLst>
                                          <p:attrName>ppt_x</p:attrName>
                                          <p:attrName>ppt_y</p:attrName>
                                        </p:attrNameLst>
                                      </p:cBhvr>
                                      <p:rCtr x="0" y="11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5" name="!!web">
            <a:extLst>
              <a:ext uri="{FF2B5EF4-FFF2-40B4-BE49-F238E27FC236}">
                <a16:creationId xmlns:a16="http://schemas.microsoft.com/office/drawing/2014/main" id="{63452C93-7D4C-49EB-A3D1-2688599BAF4F}"/>
              </a:ext>
            </a:extLst>
          </p:cNvPr>
          <p:cNvPicPr>
            <a:picLocks noChangeAspect="1"/>
          </p:cNvPicPr>
          <p:nvPr/>
        </p:nvPicPr>
        <p:blipFill>
          <a:blip r:embed="rId2"/>
          <a:stretch>
            <a:fillRect/>
          </a:stretch>
        </p:blipFill>
        <p:spPr>
          <a:xfrm>
            <a:off x="2057400" y="1118409"/>
            <a:ext cx="4828450" cy="4773582"/>
          </a:xfrm>
          <a:prstGeom prst="rect">
            <a:avLst/>
          </a:prstGeom>
        </p:spPr>
      </p:pic>
    </p:spTree>
    <p:extLst>
      <p:ext uri="{BB962C8B-B14F-4D97-AF65-F5344CB8AC3E}">
        <p14:creationId xmlns:p14="http://schemas.microsoft.com/office/powerpoint/2010/main" val="15636595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5" name="!!web">
            <a:extLst>
              <a:ext uri="{FF2B5EF4-FFF2-40B4-BE49-F238E27FC236}">
                <a16:creationId xmlns:a16="http://schemas.microsoft.com/office/drawing/2014/main" id="{63452C93-7D4C-49EB-A3D1-2688599BAF4F}"/>
              </a:ext>
            </a:extLst>
          </p:cNvPr>
          <p:cNvPicPr>
            <a:picLocks noChangeAspect="1"/>
          </p:cNvPicPr>
          <p:nvPr/>
        </p:nvPicPr>
        <p:blipFill rotWithShape="1">
          <a:blip r:embed="rId2"/>
          <a:srcRect l="66282" b="43615"/>
          <a:stretch/>
        </p:blipFill>
        <p:spPr>
          <a:xfrm>
            <a:off x="2819400" y="1088587"/>
            <a:ext cx="2923450" cy="4833225"/>
          </a:xfrm>
          <a:prstGeom prst="rect">
            <a:avLst/>
          </a:prstGeom>
        </p:spPr>
      </p:pic>
      <p:pic>
        <p:nvPicPr>
          <p:cNvPr id="4" name="Graphic 3" descr="Right pointing backhand index">
            <a:extLst>
              <a:ext uri="{FF2B5EF4-FFF2-40B4-BE49-F238E27FC236}">
                <a16:creationId xmlns:a16="http://schemas.microsoft.com/office/drawing/2014/main" id="{0373B7CA-811C-4AD7-9EF1-C3BE9D64964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14600" y="2895600"/>
            <a:ext cx="914400" cy="914400"/>
          </a:xfrm>
          <a:prstGeom prst="rect">
            <a:avLst/>
          </a:prstGeom>
        </p:spPr>
      </p:pic>
    </p:spTree>
    <p:extLst>
      <p:ext uri="{BB962C8B-B14F-4D97-AF65-F5344CB8AC3E}">
        <p14:creationId xmlns:p14="http://schemas.microsoft.com/office/powerpoint/2010/main" val="1881517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utoRev="1" fill="hold" nodeType="withEffect">
                                  <p:stCondLst>
                                    <p:cond delay="0"/>
                                  </p:stCondLst>
                                  <p:childTnLst>
                                    <p:animMotion origin="layout" path="M 5.55112E-17 1.11111E-6 L 5.55112E-17 0.27778 " pathEditMode="fixed" rAng="0" ptsTypes="AA">
                                      <p:cBhvr>
                                        <p:cTn id="6" dur="1000" fill="hold"/>
                                        <p:tgtEl>
                                          <p:spTgt spid="4"/>
                                        </p:tgtEl>
                                        <p:attrNameLst>
                                          <p:attrName>ppt_x</p:attrName>
                                          <p:attrName>ppt_y</p:attrName>
                                        </p:attrNameLst>
                                      </p:cBhvr>
                                      <p:rCtr x="0" y="1388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6DB90-CBAD-43CC-9F88-7C3242F08B62}"/>
              </a:ext>
            </a:extLst>
          </p:cNvPr>
          <p:cNvSpPr>
            <a:spLocks noGrp="1"/>
          </p:cNvSpPr>
          <p:nvPr>
            <p:ph type="title"/>
          </p:nvPr>
        </p:nvSpPr>
        <p:spPr/>
        <p:txBody>
          <a:bodyPr/>
          <a:lstStyle/>
          <a:p>
            <a:r>
              <a:rPr lang="en-US" dirty="0"/>
              <a:t>Vote Information</a:t>
            </a:r>
          </a:p>
        </p:txBody>
      </p:sp>
      <p:sp>
        <p:nvSpPr>
          <p:cNvPr id="4" name="Slide Number Placeholder 3">
            <a:extLst>
              <a:ext uri="{FF2B5EF4-FFF2-40B4-BE49-F238E27FC236}">
                <a16:creationId xmlns:a16="http://schemas.microsoft.com/office/drawing/2014/main" id="{932B5A9B-511F-4125-B685-B2B7A250A7CE}"/>
              </a:ext>
            </a:extLst>
          </p:cNvPr>
          <p:cNvSpPr>
            <a:spLocks noGrp="1"/>
          </p:cNvSpPr>
          <p:nvPr>
            <p:ph type="sldNum" sz="quarter" idx="10"/>
          </p:nvPr>
        </p:nvSpPr>
        <p:spPr/>
        <p:txBody>
          <a:bodyPr/>
          <a:lstStyle/>
          <a:p>
            <a:pPr>
              <a:defRPr/>
            </a:pPr>
            <a:fld id="{F167A526-2166-4C58-A6B2-042EB1F80EDB}" type="slidenum">
              <a:rPr lang="en-US" smtClean="0"/>
              <a:pPr>
                <a:defRPr/>
              </a:pPr>
              <a:t>92</a:t>
            </a:fld>
            <a:endParaRPr lang="en-US" dirty="0"/>
          </a:p>
        </p:txBody>
      </p:sp>
      <p:pic>
        <p:nvPicPr>
          <p:cNvPr id="15" name="Picture 14">
            <a:extLst>
              <a:ext uri="{FF2B5EF4-FFF2-40B4-BE49-F238E27FC236}">
                <a16:creationId xmlns:a16="http://schemas.microsoft.com/office/drawing/2014/main" id="{E0FF4AF7-767D-412D-B1A7-3D1E77320FEE}"/>
              </a:ext>
            </a:extLst>
          </p:cNvPr>
          <p:cNvPicPr>
            <a:picLocks noChangeAspect="1"/>
          </p:cNvPicPr>
          <p:nvPr/>
        </p:nvPicPr>
        <p:blipFill>
          <a:blip r:embed="rId2"/>
          <a:stretch>
            <a:fillRect/>
          </a:stretch>
        </p:blipFill>
        <p:spPr>
          <a:xfrm>
            <a:off x="457200" y="2033945"/>
            <a:ext cx="4206845" cy="2562880"/>
          </a:xfrm>
          <a:prstGeom prst="rect">
            <a:avLst/>
          </a:prstGeom>
        </p:spPr>
      </p:pic>
      <p:sp>
        <p:nvSpPr>
          <p:cNvPr id="16" name="TextBox 15">
            <a:extLst>
              <a:ext uri="{FF2B5EF4-FFF2-40B4-BE49-F238E27FC236}">
                <a16:creationId xmlns:a16="http://schemas.microsoft.com/office/drawing/2014/main" id="{F8B87446-2BFC-4E87-8E40-35B66939F56A}"/>
              </a:ext>
            </a:extLst>
          </p:cNvPr>
          <p:cNvSpPr txBox="1"/>
          <p:nvPr/>
        </p:nvSpPr>
        <p:spPr>
          <a:xfrm>
            <a:off x="1524000" y="3192215"/>
            <a:ext cx="914400" cy="523220"/>
          </a:xfrm>
          <a:prstGeom prst="rect">
            <a:avLst/>
          </a:prstGeom>
          <a:noFill/>
        </p:spPr>
        <p:txBody>
          <a:bodyPr wrap="square" rtlCol="0">
            <a:spAutoFit/>
          </a:bodyPr>
          <a:lstStyle/>
          <a:p>
            <a:pPr algn="ctr"/>
            <a:r>
              <a:rPr lang="en-US" sz="2800" b="1" dirty="0">
                <a:solidFill>
                  <a:srgbClr val="C00000"/>
                </a:solidFill>
                <a:latin typeface="Avenir LT Std 45 Book" panose="020B0502020203020204" pitchFamily="34" charset="0"/>
              </a:rPr>
              <a:t>20</a:t>
            </a:r>
          </a:p>
        </p:txBody>
      </p:sp>
      <p:sp>
        <p:nvSpPr>
          <p:cNvPr id="17" name="TextBox 16">
            <a:extLst>
              <a:ext uri="{FF2B5EF4-FFF2-40B4-BE49-F238E27FC236}">
                <a16:creationId xmlns:a16="http://schemas.microsoft.com/office/drawing/2014/main" id="{6F9BF697-670E-4092-B90D-D554CB793DC9}"/>
              </a:ext>
            </a:extLst>
          </p:cNvPr>
          <p:cNvSpPr txBox="1"/>
          <p:nvPr/>
        </p:nvSpPr>
        <p:spPr>
          <a:xfrm>
            <a:off x="579048" y="4596825"/>
            <a:ext cx="4000500" cy="584775"/>
          </a:xfrm>
          <a:prstGeom prst="rect">
            <a:avLst/>
          </a:prstGeom>
          <a:noFill/>
        </p:spPr>
        <p:txBody>
          <a:bodyPr wrap="square" rtlCol="0">
            <a:spAutoFit/>
          </a:bodyPr>
          <a:lstStyle/>
          <a:p>
            <a:pPr algn="ctr"/>
            <a:r>
              <a:rPr lang="en-US" sz="1600" dirty="0">
                <a:solidFill>
                  <a:srgbClr val="C00000"/>
                </a:solidFill>
                <a:latin typeface="Avenir LT Std 45 Book" panose="020B0502020203020204" pitchFamily="34" charset="0"/>
              </a:rPr>
              <a:t>Statewide school district voting </a:t>
            </a:r>
            <a:br>
              <a:rPr lang="en-US" sz="1600" dirty="0">
                <a:solidFill>
                  <a:srgbClr val="C00000"/>
                </a:solidFill>
                <a:latin typeface="Avenir LT Std 45 Book" panose="020B0502020203020204" pitchFamily="34" charset="0"/>
              </a:rPr>
            </a:br>
            <a:r>
              <a:rPr lang="en-US" sz="1600" dirty="0">
                <a:solidFill>
                  <a:srgbClr val="C00000"/>
                </a:solidFill>
                <a:latin typeface="Avenir LT Std 45 Book" panose="020B0502020203020204" pitchFamily="34" charset="0"/>
              </a:rPr>
              <a:t>held the third Tuesday in May each year.</a:t>
            </a:r>
          </a:p>
        </p:txBody>
      </p:sp>
      <p:sp>
        <p:nvSpPr>
          <p:cNvPr id="18" name="TextBox 17">
            <a:extLst>
              <a:ext uri="{FF2B5EF4-FFF2-40B4-BE49-F238E27FC236}">
                <a16:creationId xmlns:a16="http://schemas.microsoft.com/office/drawing/2014/main" id="{76919AA1-4F76-4532-9325-344973E25389}"/>
              </a:ext>
            </a:extLst>
          </p:cNvPr>
          <p:cNvSpPr txBox="1"/>
          <p:nvPr/>
        </p:nvSpPr>
        <p:spPr>
          <a:xfrm>
            <a:off x="474453" y="1453483"/>
            <a:ext cx="3030747" cy="707886"/>
          </a:xfrm>
          <a:prstGeom prst="rect">
            <a:avLst/>
          </a:prstGeom>
          <a:noFill/>
        </p:spPr>
        <p:txBody>
          <a:bodyPr wrap="square" rtlCol="0">
            <a:spAutoFit/>
          </a:bodyPr>
          <a:lstStyle/>
          <a:p>
            <a:r>
              <a:rPr lang="en-US" sz="4000" b="1" dirty="0">
                <a:solidFill>
                  <a:srgbClr val="C00000"/>
                </a:solidFill>
                <a:latin typeface="Avenir LT Std 45 Book" panose="020B0502020203020204" pitchFamily="34" charset="0"/>
              </a:rPr>
              <a:t>May 2025</a:t>
            </a:r>
          </a:p>
        </p:txBody>
      </p:sp>
      <p:sp>
        <p:nvSpPr>
          <p:cNvPr id="19" name="Content Placeholder 10">
            <a:extLst>
              <a:ext uri="{FF2B5EF4-FFF2-40B4-BE49-F238E27FC236}">
                <a16:creationId xmlns:a16="http://schemas.microsoft.com/office/drawing/2014/main" id="{574CDE49-6DBE-4B49-ADAF-F4048FC0B546}"/>
              </a:ext>
            </a:extLst>
          </p:cNvPr>
          <p:cNvSpPr txBox="1">
            <a:spLocks/>
          </p:cNvSpPr>
          <p:nvPr/>
        </p:nvSpPr>
        <p:spPr bwMode="auto">
          <a:xfrm>
            <a:off x="4724400" y="1295400"/>
            <a:ext cx="41910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3AA52B"/>
              </a:buClr>
              <a:buChar char="•"/>
              <a:defRPr sz="28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3AA52B"/>
              </a:buClr>
              <a:buFont typeface="Wingdings" pitchFamily="2" charset="2"/>
              <a:buChar char="§"/>
              <a:defRPr sz="24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3AA52B"/>
              </a:buClr>
              <a:buFont typeface="Wingdings" pitchFamily="2" charset="2"/>
              <a:buChar char="Ø"/>
              <a:defRPr sz="20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3AA52B"/>
              </a:buClr>
              <a:buChar char="–"/>
              <a:defRPr sz="18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3AA52B"/>
              </a:buClr>
              <a:buChar char="»"/>
              <a:defRPr sz="18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1800">
                <a:solidFill>
                  <a:schemeClr val="tx1"/>
                </a:solidFill>
                <a:latin typeface="+mn-lt"/>
              </a:defRPr>
            </a:lvl6pPr>
            <a:lvl7pPr marL="2971800" indent="-228600" algn="l" rtl="0" eaLnBrk="0" fontAlgn="base" hangingPunct="0">
              <a:spcBef>
                <a:spcPct val="20000"/>
              </a:spcBef>
              <a:spcAft>
                <a:spcPct val="0"/>
              </a:spcAft>
              <a:buClr>
                <a:srgbClr val="006600"/>
              </a:buClr>
              <a:buChar char="»"/>
              <a:defRPr sz="1800">
                <a:solidFill>
                  <a:schemeClr val="tx1"/>
                </a:solidFill>
                <a:latin typeface="+mn-lt"/>
              </a:defRPr>
            </a:lvl7pPr>
            <a:lvl8pPr marL="3429000" indent="-228600" algn="l" rtl="0" eaLnBrk="0" fontAlgn="base" hangingPunct="0">
              <a:spcBef>
                <a:spcPct val="20000"/>
              </a:spcBef>
              <a:spcAft>
                <a:spcPct val="0"/>
              </a:spcAft>
              <a:buClr>
                <a:srgbClr val="006600"/>
              </a:buClr>
              <a:buChar char="»"/>
              <a:defRPr sz="1800">
                <a:solidFill>
                  <a:schemeClr val="tx1"/>
                </a:solidFill>
                <a:latin typeface="+mn-lt"/>
              </a:defRPr>
            </a:lvl8pPr>
            <a:lvl9pPr marL="3886200" indent="-228600" algn="l" rtl="0" eaLnBrk="0" fontAlgn="base" hangingPunct="0">
              <a:spcBef>
                <a:spcPct val="20000"/>
              </a:spcBef>
              <a:spcAft>
                <a:spcPct val="0"/>
              </a:spcAft>
              <a:buClr>
                <a:srgbClr val="006600"/>
              </a:buClr>
              <a:buChar char="»"/>
              <a:defRPr sz="1800">
                <a:solidFill>
                  <a:schemeClr val="tx1"/>
                </a:solidFill>
                <a:latin typeface="+mn-lt"/>
              </a:defRPr>
            </a:lvl9pPr>
          </a:lstStyle>
          <a:p>
            <a:pPr>
              <a:buFont typeface="Arial" panose="020B0604020202020204" pitchFamily="34" charset="0"/>
              <a:buChar char="•"/>
            </a:pPr>
            <a:r>
              <a:rPr lang="en-US" sz="2000" kern="0" dirty="0"/>
              <a:t>What is being voted on?</a:t>
            </a:r>
          </a:p>
          <a:p>
            <a:pPr lvl="1">
              <a:buFont typeface="Wingdings" pitchFamily="2" charset="2"/>
              <a:buChar char="ü"/>
            </a:pPr>
            <a:r>
              <a:rPr lang="en-US" sz="1600" kern="0" dirty="0"/>
              <a:t>2025-26 budget</a:t>
            </a:r>
          </a:p>
          <a:p>
            <a:pPr lvl="1">
              <a:buFont typeface="Wingdings" pitchFamily="2" charset="2"/>
              <a:buChar char="ü"/>
            </a:pPr>
            <a:r>
              <a:rPr lang="en-US" sz="1600" kern="0" dirty="0"/>
              <a:t>Trustee Election (2 of 7 seats)</a:t>
            </a:r>
          </a:p>
          <a:p>
            <a:pPr>
              <a:buSzPct val="105000"/>
              <a:buFont typeface="Arial" panose="020B0604020202020204" pitchFamily="34" charset="0"/>
              <a:buChar char="•"/>
            </a:pPr>
            <a:r>
              <a:rPr lang="en-US" sz="2000" kern="0" dirty="0"/>
              <a:t>Voting details:</a:t>
            </a:r>
          </a:p>
          <a:p>
            <a:pPr lvl="1">
              <a:buSzPct val="105000"/>
              <a:buFont typeface="Wingdings" pitchFamily="2" charset="2"/>
              <a:buChar char="ü"/>
            </a:pPr>
            <a:r>
              <a:rPr lang="en-US" sz="1600" u="sng" kern="0" dirty="0"/>
              <a:t>Location</a:t>
            </a:r>
            <a:r>
              <a:rPr lang="en-US" sz="1600" kern="0" dirty="0"/>
              <a:t>: High School East gymnasium</a:t>
            </a:r>
          </a:p>
          <a:p>
            <a:pPr lvl="1">
              <a:buSzPct val="105000"/>
              <a:buFont typeface="Wingdings" pitchFamily="2" charset="2"/>
              <a:buChar char="ü"/>
            </a:pPr>
            <a:r>
              <a:rPr lang="en-US" sz="1600" u="sng" kern="0" dirty="0"/>
              <a:t>Hours</a:t>
            </a:r>
            <a:r>
              <a:rPr lang="en-US" sz="1600" kern="0" dirty="0"/>
              <a:t>: 7am to 10pm</a:t>
            </a:r>
          </a:p>
          <a:p>
            <a:pPr>
              <a:buSzPct val="105000"/>
              <a:buFont typeface="Arial" panose="020B0604020202020204" pitchFamily="34" charset="0"/>
              <a:buChar char="•"/>
            </a:pPr>
            <a:r>
              <a:rPr lang="en-US" sz="2000" kern="0" dirty="0"/>
              <a:t>Can I vote?</a:t>
            </a:r>
          </a:p>
          <a:p>
            <a:pPr lvl="1">
              <a:buSzPct val="105000"/>
              <a:buFont typeface="Wingdings" pitchFamily="2" charset="2"/>
              <a:buChar char="ü"/>
            </a:pPr>
            <a:r>
              <a:rPr lang="en-US" sz="1600" kern="0" dirty="0"/>
              <a:t>Visit www.hhh.k12.ny.us/budget</a:t>
            </a:r>
            <a:r>
              <a:rPr lang="en-US" sz="1600" kern="0" dirty="0">
                <a:highlight>
                  <a:srgbClr val="FFFF00"/>
                </a:highlight>
              </a:rPr>
              <a:t> </a:t>
            </a:r>
            <a:endParaRPr lang="en-US" sz="1600" kern="0" dirty="0"/>
          </a:p>
          <a:p>
            <a:pPr lvl="1">
              <a:buSzPct val="105000"/>
              <a:buFont typeface="Wingdings" pitchFamily="2" charset="2"/>
              <a:buChar char="ü"/>
            </a:pPr>
            <a:r>
              <a:rPr lang="en-US" sz="1600" kern="0" dirty="0"/>
              <a:t>Click on “Voter Information” </a:t>
            </a:r>
          </a:p>
          <a:p>
            <a:pPr lvl="1">
              <a:buSzPct val="105000"/>
              <a:buFont typeface="Wingdings" pitchFamily="2" charset="2"/>
              <a:buChar char="ü"/>
            </a:pPr>
            <a:r>
              <a:rPr lang="en-US" sz="1600" kern="0" dirty="0"/>
              <a:t>Not registered? Contact </a:t>
            </a:r>
            <a:br>
              <a:rPr lang="en-US" sz="1600" kern="0" dirty="0"/>
            </a:br>
            <a:r>
              <a:rPr lang="en-US" sz="1600" kern="0" dirty="0"/>
              <a:t>our District Clerk</a:t>
            </a:r>
          </a:p>
        </p:txBody>
      </p:sp>
    </p:spTree>
    <p:extLst>
      <p:ext uri="{BB962C8B-B14F-4D97-AF65-F5344CB8AC3E}">
        <p14:creationId xmlns:p14="http://schemas.microsoft.com/office/powerpoint/2010/main" val="3389166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fade">
                                      <p:cBhvr>
                                        <p:cTn id="7" dur="1000"/>
                                        <p:tgtEl>
                                          <p:spTgt spid="19">
                                            <p:txEl>
                                              <p:pRg st="0" end="0"/>
                                            </p:txEl>
                                          </p:spTgt>
                                        </p:tgtEl>
                                      </p:cBhvr>
                                    </p:animEffect>
                                    <p:anim calcmode="lin" valueType="num">
                                      <p:cBhvr>
                                        <p:cTn id="8" dur="10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9">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fade">
                                      <p:cBhvr>
                                        <p:cTn id="12" dur="1000"/>
                                        <p:tgtEl>
                                          <p:spTgt spid="19">
                                            <p:txEl>
                                              <p:pRg st="1" end="1"/>
                                            </p:txEl>
                                          </p:spTgt>
                                        </p:tgtEl>
                                      </p:cBhvr>
                                    </p:animEffect>
                                    <p:anim calcmode="lin" valueType="num">
                                      <p:cBhvr>
                                        <p:cTn id="13" dur="1000" fill="hold"/>
                                        <p:tgtEl>
                                          <p:spTgt spid="19">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19">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fade">
                                      <p:cBhvr>
                                        <p:cTn id="17" dur="1000"/>
                                        <p:tgtEl>
                                          <p:spTgt spid="19">
                                            <p:txEl>
                                              <p:pRg st="2" end="2"/>
                                            </p:txEl>
                                          </p:spTgt>
                                        </p:tgtEl>
                                      </p:cBhvr>
                                    </p:animEffect>
                                    <p:anim calcmode="lin" valueType="num">
                                      <p:cBhvr>
                                        <p:cTn id="18" dur="1000" fill="hold"/>
                                        <p:tgtEl>
                                          <p:spTgt spid="19">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1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9">
                                            <p:txEl>
                                              <p:pRg st="3" end="3"/>
                                            </p:txEl>
                                          </p:spTgt>
                                        </p:tgtEl>
                                        <p:attrNameLst>
                                          <p:attrName>style.visibility</p:attrName>
                                        </p:attrNameLst>
                                      </p:cBhvr>
                                      <p:to>
                                        <p:strVal val="visible"/>
                                      </p:to>
                                    </p:set>
                                    <p:animEffect transition="in" filter="fade">
                                      <p:cBhvr>
                                        <p:cTn id="24" dur="1000"/>
                                        <p:tgtEl>
                                          <p:spTgt spid="19">
                                            <p:txEl>
                                              <p:pRg st="3" end="3"/>
                                            </p:txEl>
                                          </p:spTgt>
                                        </p:tgtEl>
                                      </p:cBhvr>
                                    </p:animEffect>
                                    <p:anim calcmode="lin" valueType="num">
                                      <p:cBhvr>
                                        <p:cTn id="25" dur="1000" fill="hold"/>
                                        <p:tgtEl>
                                          <p:spTgt spid="19">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19">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9">
                                            <p:txEl>
                                              <p:pRg st="4" end="4"/>
                                            </p:txEl>
                                          </p:spTgt>
                                        </p:tgtEl>
                                        <p:attrNameLst>
                                          <p:attrName>style.visibility</p:attrName>
                                        </p:attrNameLst>
                                      </p:cBhvr>
                                      <p:to>
                                        <p:strVal val="visible"/>
                                      </p:to>
                                    </p:set>
                                    <p:animEffect transition="in" filter="fade">
                                      <p:cBhvr>
                                        <p:cTn id="29" dur="1000"/>
                                        <p:tgtEl>
                                          <p:spTgt spid="19">
                                            <p:txEl>
                                              <p:pRg st="4" end="4"/>
                                            </p:txEl>
                                          </p:spTgt>
                                        </p:tgtEl>
                                      </p:cBhvr>
                                    </p:animEffect>
                                    <p:anim calcmode="lin" valueType="num">
                                      <p:cBhvr>
                                        <p:cTn id="30" dur="1000" fill="hold"/>
                                        <p:tgtEl>
                                          <p:spTgt spid="19">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19">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9">
                                            <p:txEl>
                                              <p:pRg st="5" end="5"/>
                                            </p:txEl>
                                          </p:spTgt>
                                        </p:tgtEl>
                                        <p:attrNameLst>
                                          <p:attrName>style.visibility</p:attrName>
                                        </p:attrNameLst>
                                      </p:cBhvr>
                                      <p:to>
                                        <p:strVal val="visible"/>
                                      </p:to>
                                    </p:set>
                                    <p:animEffect transition="in" filter="fade">
                                      <p:cBhvr>
                                        <p:cTn id="34" dur="1000"/>
                                        <p:tgtEl>
                                          <p:spTgt spid="19">
                                            <p:txEl>
                                              <p:pRg st="5" end="5"/>
                                            </p:txEl>
                                          </p:spTgt>
                                        </p:tgtEl>
                                      </p:cBhvr>
                                    </p:animEffect>
                                    <p:anim calcmode="lin" valueType="num">
                                      <p:cBhvr>
                                        <p:cTn id="35" dur="1000" fill="hold"/>
                                        <p:tgtEl>
                                          <p:spTgt spid="19">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1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9">
                                            <p:txEl>
                                              <p:pRg st="6" end="6"/>
                                            </p:txEl>
                                          </p:spTgt>
                                        </p:tgtEl>
                                        <p:attrNameLst>
                                          <p:attrName>style.visibility</p:attrName>
                                        </p:attrNameLst>
                                      </p:cBhvr>
                                      <p:to>
                                        <p:strVal val="visible"/>
                                      </p:to>
                                    </p:set>
                                    <p:animEffect transition="in" filter="fade">
                                      <p:cBhvr>
                                        <p:cTn id="41" dur="1000"/>
                                        <p:tgtEl>
                                          <p:spTgt spid="19">
                                            <p:txEl>
                                              <p:pRg st="6" end="6"/>
                                            </p:txEl>
                                          </p:spTgt>
                                        </p:tgtEl>
                                      </p:cBhvr>
                                    </p:animEffect>
                                    <p:anim calcmode="lin" valueType="num">
                                      <p:cBhvr>
                                        <p:cTn id="42" dur="1000" fill="hold"/>
                                        <p:tgtEl>
                                          <p:spTgt spid="19">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19">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9">
                                            <p:txEl>
                                              <p:pRg st="7" end="7"/>
                                            </p:txEl>
                                          </p:spTgt>
                                        </p:tgtEl>
                                        <p:attrNameLst>
                                          <p:attrName>style.visibility</p:attrName>
                                        </p:attrNameLst>
                                      </p:cBhvr>
                                      <p:to>
                                        <p:strVal val="visible"/>
                                      </p:to>
                                    </p:set>
                                    <p:animEffect transition="in" filter="fade">
                                      <p:cBhvr>
                                        <p:cTn id="46" dur="1000"/>
                                        <p:tgtEl>
                                          <p:spTgt spid="19">
                                            <p:txEl>
                                              <p:pRg st="7" end="7"/>
                                            </p:txEl>
                                          </p:spTgt>
                                        </p:tgtEl>
                                      </p:cBhvr>
                                    </p:animEffect>
                                    <p:anim calcmode="lin" valueType="num">
                                      <p:cBhvr>
                                        <p:cTn id="47" dur="1000" fill="hold"/>
                                        <p:tgtEl>
                                          <p:spTgt spid="19">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19">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9">
                                            <p:txEl>
                                              <p:pRg st="8" end="8"/>
                                            </p:txEl>
                                          </p:spTgt>
                                        </p:tgtEl>
                                        <p:attrNameLst>
                                          <p:attrName>style.visibility</p:attrName>
                                        </p:attrNameLst>
                                      </p:cBhvr>
                                      <p:to>
                                        <p:strVal val="visible"/>
                                      </p:to>
                                    </p:set>
                                    <p:animEffect transition="in" filter="fade">
                                      <p:cBhvr>
                                        <p:cTn id="51" dur="1000"/>
                                        <p:tgtEl>
                                          <p:spTgt spid="19">
                                            <p:txEl>
                                              <p:pRg st="8" end="8"/>
                                            </p:txEl>
                                          </p:spTgt>
                                        </p:tgtEl>
                                      </p:cBhvr>
                                    </p:animEffect>
                                    <p:anim calcmode="lin" valueType="num">
                                      <p:cBhvr>
                                        <p:cTn id="52" dur="1000" fill="hold"/>
                                        <p:tgtEl>
                                          <p:spTgt spid="19">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19">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9">
                                            <p:txEl>
                                              <p:pRg st="9" end="9"/>
                                            </p:txEl>
                                          </p:spTgt>
                                        </p:tgtEl>
                                        <p:attrNameLst>
                                          <p:attrName>style.visibility</p:attrName>
                                        </p:attrNameLst>
                                      </p:cBhvr>
                                      <p:to>
                                        <p:strVal val="visible"/>
                                      </p:to>
                                    </p:set>
                                    <p:animEffect transition="in" filter="fade">
                                      <p:cBhvr>
                                        <p:cTn id="56" dur="1000"/>
                                        <p:tgtEl>
                                          <p:spTgt spid="19">
                                            <p:txEl>
                                              <p:pRg st="9" end="9"/>
                                            </p:txEl>
                                          </p:spTgt>
                                        </p:tgtEl>
                                      </p:cBhvr>
                                    </p:animEffect>
                                    <p:anim calcmode="lin" valueType="num">
                                      <p:cBhvr>
                                        <p:cTn id="57" dur="1000" fill="hold"/>
                                        <p:tgtEl>
                                          <p:spTgt spid="19">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9">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uild="p"/>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2"/>
          <p:cNvSpPr>
            <a:spLocks noGrp="1" noChangeArrowheads="1"/>
          </p:cNvSpPr>
          <p:nvPr>
            <p:ph type="title"/>
          </p:nvPr>
        </p:nvSpPr>
        <p:spPr/>
        <p:txBody>
          <a:bodyPr/>
          <a:lstStyle/>
          <a:p>
            <a:r>
              <a:rPr lang="en-US" sz="4000" dirty="0"/>
              <a:t>Contingent Budget</a:t>
            </a:r>
          </a:p>
        </p:txBody>
      </p:sp>
      <p:sp>
        <p:nvSpPr>
          <p:cNvPr id="74754" name="Rectangle 3"/>
          <p:cNvSpPr>
            <a:spLocks noGrp="1" noChangeArrowheads="1"/>
          </p:cNvSpPr>
          <p:nvPr>
            <p:ph type="body" idx="1"/>
          </p:nvPr>
        </p:nvSpPr>
        <p:spPr>
          <a:xfrm>
            <a:off x="533400" y="1219200"/>
            <a:ext cx="8001000" cy="4648200"/>
          </a:xfrm>
        </p:spPr>
        <p:txBody>
          <a:bodyPr/>
          <a:lstStyle/>
          <a:p>
            <a:pPr>
              <a:lnSpc>
                <a:spcPct val="90000"/>
              </a:lnSpc>
            </a:pPr>
            <a:r>
              <a:rPr lang="en-US" sz="2200" dirty="0"/>
              <a:t>Contingent Budget exists when the Proposed Budget is defeated after two presentations to the voters </a:t>
            </a:r>
            <a:r>
              <a:rPr lang="en-US" sz="2200" b="1" dirty="0"/>
              <a:t>OR</a:t>
            </a:r>
            <a:r>
              <a:rPr lang="en-US" sz="2200" dirty="0"/>
              <a:t> when the Proposed Budget is defeated once and the Board of Education decides not to resubmit a budget to voters</a:t>
            </a:r>
          </a:p>
          <a:p>
            <a:pPr>
              <a:lnSpc>
                <a:spcPct val="90000"/>
              </a:lnSpc>
            </a:pPr>
            <a:r>
              <a:rPr lang="en-US" sz="2200" dirty="0"/>
              <a:t>Under a Contingent Budget, the tax levy can be no greater than the prior year’s actual tax levy</a:t>
            </a:r>
          </a:p>
          <a:p>
            <a:pPr>
              <a:lnSpc>
                <a:spcPct val="90000"/>
              </a:lnSpc>
            </a:pPr>
            <a:r>
              <a:rPr lang="en-US" sz="2200" dirty="0"/>
              <a:t>Under a Contingent Budget, the total budget reduction needed would be approximately $6.4 million</a:t>
            </a:r>
          </a:p>
          <a:p>
            <a:pPr>
              <a:lnSpc>
                <a:spcPct val="90000"/>
              </a:lnSpc>
            </a:pPr>
            <a:r>
              <a:rPr lang="en-US" sz="2200" dirty="0"/>
              <a:t>All “non-contingent expenses” must be removed from a contingent budget.  These expenses include:</a:t>
            </a:r>
          </a:p>
          <a:p>
            <a:pPr lvl="1">
              <a:lnSpc>
                <a:spcPct val="90000"/>
              </a:lnSpc>
            </a:pPr>
            <a:r>
              <a:rPr lang="en-US" sz="2200" dirty="0"/>
              <a:t>Capital projects</a:t>
            </a:r>
          </a:p>
          <a:p>
            <a:pPr lvl="1">
              <a:lnSpc>
                <a:spcPct val="90000"/>
              </a:lnSpc>
            </a:pPr>
            <a:r>
              <a:rPr lang="en-US" sz="2200" dirty="0"/>
              <a:t>Equipment</a:t>
            </a:r>
          </a:p>
          <a:p>
            <a:pPr lvl="1">
              <a:lnSpc>
                <a:spcPct val="90000"/>
              </a:lnSpc>
            </a:pPr>
            <a:r>
              <a:rPr lang="en-US" sz="2200" dirty="0"/>
              <a:t>School bus purchases</a:t>
            </a:r>
          </a:p>
          <a:p>
            <a:pPr>
              <a:lnSpc>
                <a:spcPct val="80000"/>
              </a:lnSpc>
            </a:pPr>
            <a:endParaRPr lang="en-US" sz="2200" dirty="0"/>
          </a:p>
        </p:txBody>
      </p:sp>
    </p:spTree>
    <p:extLst>
      <p:ext uri="{BB962C8B-B14F-4D97-AF65-F5344CB8AC3E}">
        <p14:creationId xmlns:p14="http://schemas.microsoft.com/office/powerpoint/2010/main" val="19884327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What’s to come…</a:t>
            </a:r>
          </a:p>
        </p:txBody>
      </p:sp>
      <p:grpSp>
        <p:nvGrpSpPr>
          <p:cNvPr id="155" name="Group 154">
            <a:extLst>
              <a:ext uri="{FF2B5EF4-FFF2-40B4-BE49-F238E27FC236}">
                <a16:creationId xmlns:a16="http://schemas.microsoft.com/office/drawing/2014/main" id="{D71B366E-9FD2-4E74-84E8-112C2C17AAF6}"/>
              </a:ext>
            </a:extLst>
          </p:cNvPr>
          <p:cNvGrpSpPr/>
          <p:nvPr/>
        </p:nvGrpSpPr>
        <p:grpSpPr>
          <a:xfrm>
            <a:off x="609600" y="1305669"/>
            <a:ext cx="1503823" cy="997345"/>
            <a:chOff x="2015078" y="4111351"/>
            <a:chExt cx="1503823" cy="997345"/>
          </a:xfrm>
        </p:grpSpPr>
        <p:sp>
          <p:nvSpPr>
            <p:cNvPr id="156" name="Rectangle 155">
              <a:extLst>
                <a:ext uri="{FF2B5EF4-FFF2-40B4-BE49-F238E27FC236}">
                  <a16:creationId xmlns:a16="http://schemas.microsoft.com/office/drawing/2014/main" id="{0498D9F6-EF14-41C9-8612-296B4EE51720}"/>
                </a:ext>
              </a:extLst>
            </p:cNvPr>
            <p:cNvSpPr/>
            <p:nvPr/>
          </p:nvSpPr>
          <p:spPr>
            <a:xfrm>
              <a:off x="2015080" y="4323866"/>
              <a:ext cx="1503821" cy="784830"/>
            </a:xfrm>
            <a:prstGeom prst="rect">
              <a:avLst/>
            </a:prstGeom>
          </p:spPr>
          <p:txBody>
            <a:bodyPr wrap="square">
              <a:spAutoFit/>
            </a:bodyPr>
            <a:lstStyle/>
            <a:p>
              <a:r>
                <a:rPr lang="en-US" sz="900" dirty="0">
                  <a:solidFill>
                    <a:prstClr val="black">
                      <a:lumMod val="50000"/>
                      <a:lumOff val="50000"/>
                    </a:prstClr>
                  </a:solidFill>
                </a:rPr>
                <a:t>2025-26 school year budget development work continues with the finalization of all revenues and expenditures.</a:t>
              </a:r>
            </a:p>
          </p:txBody>
        </p:sp>
        <p:sp>
          <p:nvSpPr>
            <p:cNvPr id="157" name="Rectangle 156">
              <a:extLst>
                <a:ext uri="{FF2B5EF4-FFF2-40B4-BE49-F238E27FC236}">
                  <a16:creationId xmlns:a16="http://schemas.microsoft.com/office/drawing/2014/main" id="{6B9F5D99-E1BE-48BE-AD80-C6E6628E5CDE}"/>
                </a:ext>
              </a:extLst>
            </p:cNvPr>
            <p:cNvSpPr/>
            <p:nvPr/>
          </p:nvSpPr>
          <p:spPr>
            <a:xfrm>
              <a:off x="2015078" y="4111351"/>
              <a:ext cx="1324273" cy="307777"/>
            </a:xfrm>
            <a:prstGeom prst="rect">
              <a:avLst/>
            </a:prstGeom>
          </p:spPr>
          <p:txBody>
            <a:bodyPr wrap="none">
              <a:spAutoFit/>
            </a:bodyPr>
            <a:lstStyle/>
            <a:p>
              <a:r>
                <a:rPr lang="en-US" sz="1400" b="1" dirty="0">
                  <a:solidFill>
                    <a:srgbClr val="6699FF"/>
                  </a:solidFill>
                </a:rPr>
                <a:t>Continuation…</a:t>
              </a:r>
            </a:p>
          </p:txBody>
        </p:sp>
      </p:grpSp>
      <p:grpSp>
        <p:nvGrpSpPr>
          <p:cNvPr id="158" name="Group 157">
            <a:extLst>
              <a:ext uri="{FF2B5EF4-FFF2-40B4-BE49-F238E27FC236}">
                <a16:creationId xmlns:a16="http://schemas.microsoft.com/office/drawing/2014/main" id="{F26C4F6D-C8B3-4A01-9CAB-413C984DE891}"/>
              </a:ext>
            </a:extLst>
          </p:cNvPr>
          <p:cNvGrpSpPr/>
          <p:nvPr/>
        </p:nvGrpSpPr>
        <p:grpSpPr>
          <a:xfrm>
            <a:off x="2752287" y="1305669"/>
            <a:ext cx="1503823" cy="1135845"/>
            <a:chOff x="2015078" y="4111351"/>
            <a:chExt cx="1503823" cy="1135845"/>
          </a:xfrm>
        </p:grpSpPr>
        <p:sp>
          <p:nvSpPr>
            <p:cNvPr id="159" name="Rectangle 158">
              <a:extLst>
                <a:ext uri="{FF2B5EF4-FFF2-40B4-BE49-F238E27FC236}">
                  <a16:creationId xmlns:a16="http://schemas.microsoft.com/office/drawing/2014/main" id="{1006F701-4C40-4AF7-B5F9-F5EAD3DC1939}"/>
                </a:ext>
              </a:extLst>
            </p:cNvPr>
            <p:cNvSpPr/>
            <p:nvPr/>
          </p:nvSpPr>
          <p:spPr>
            <a:xfrm>
              <a:off x="2015080" y="4323866"/>
              <a:ext cx="1503821" cy="923330"/>
            </a:xfrm>
            <a:prstGeom prst="rect">
              <a:avLst/>
            </a:prstGeom>
          </p:spPr>
          <p:txBody>
            <a:bodyPr wrap="square">
              <a:spAutoFit/>
            </a:bodyPr>
            <a:lstStyle/>
            <a:p>
              <a:r>
                <a:rPr lang="en-US" sz="900" dirty="0">
                  <a:solidFill>
                    <a:prstClr val="black">
                      <a:lumMod val="50000"/>
                      <a:lumOff val="50000"/>
                    </a:prstClr>
                  </a:solidFill>
                </a:rPr>
                <a:t>Anticipated release of the State budget which would shed light on the final anticipated level of State Aid to be received by </a:t>
              </a:r>
              <a:br>
                <a:rPr lang="en-US" sz="900" dirty="0">
                  <a:solidFill>
                    <a:prstClr val="black">
                      <a:lumMod val="50000"/>
                      <a:lumOff val="50000"/>
                    </a:prstClr>
                  </a:solidFill>
                </a:rPr>
              </a:br>
              <a:r>
                <a:rPr lang="en-US" sz="900" dirty="0">
                  <a:solidFill>
                    <a:prstClr val="black">
                      <a:lumMod val="50000"/>
                      <a:lumOff val="50000"/>
                    </a:prstClr>
                  </a:solidFill>
                </a:rPr>
                <a:t>HHH for 2025-26.</a:t>
              </a:r>
            </a:p>
          </p:txBody>
        </p:sp>
        <p:sp>
          <p:nvSpPr>
            <p:cNvPr id="160" name="Rectangle 159">
              <a:extLst>
                <a:ext uri="{FF2B5EF4-FFF2-40B4-BE49-F238E27FC236}">
                  <a16:creationId xmlns:a16="http://schemas.microsoft.com/office/drawing/2014/main" id="{8182D01A-A790-44F4-8CD8-CCF96414D885}"/>
                </a:ext>
              </a:extLst>
            </p:cNvPr>
            <p:cNvSpPr/>
            <p:nvPr/>
          </p:nvSpPr>
          <p:spPr>
            <a:xfrm>
              <a:off x="2015078" y="4111351"/>
              <a:ext cx="1174617" cy="307777"/>
            </a:xfrm>
            <a:prstGeom prst="rect">
              <a:avLst/>
            </a:prstGeom>
          </p:spPr>
          <p:txBody>
            <a:bodyPr wrap="none">
              <a:spAutoFit/>
            </a:bodyPr>
            <a:lstStyle/>
            <a:p>
              <a:r>
                <a:rPr lang="en-US" sz="1400" b="1" dirty="0">
                  <a:solidFill>
                    <a:srgbClr val="C00000"/>
                  </a:solidFill>
                </a:rPr>
                <a:t>State Budget</a:t>
              </a:r>
            </a:p>
          </p:txBody>
        </p:sp>
      </p:grpSp>
      <p:grpSp>
        <p:nvGrpSpPr>
          <p:cNvPr id="167" name="Group 166">
            <a:extLst>
              <a:ext uri="{FF2B5EF4-FFF2-40B4-BE49-F238E27FC236}">
                <a16:creationId xmlns:a16="http://schemas.microsoft.com/office/drawing/2014/main" id="{0AD23FE5-F8EE-49B5-915B-FB225E488F2D}"/>
              </a:ext>
            </a:extLst>
          </p:cNvPr>
          <p:cNvGrpSpPr/>
          <p:nvPr/>
        </p:nvGrpSpPr>
        <p:grpSpPr>
          <a:xfrm>
            <a:off x="1752600" y="4613654"/>
            <a:ext cx="1703736" cy="581847"/>
            <a:chOff x="2015078" y="4111351"/>
            <a:chExt cx="1703736" cy="581847"/>
          </a:xfrm>
        </p:grpSpPr>
        <p:sp>
          <p:nvSpPr>
            <p:cNvPr id="168" name="Rectangle 167">
              <a:extLst>
                <a:ext uri="{FF2B5EF4-FFF2-40B4-BE49-F238E27FC236}">
                  <a16:creationId xmlns:a16="http://schemas.microsoft.com/office/drawing/2014/main" id="{10747D64-8973-42A9-AFFD-F6FBC5D8DD0E}"/>
                </a:ext>
              </a:extLst>
            </p:cNvPr>
            <p:cNvSpPr/>
            <p:nvPr/>
          </p:nvSpPr>
          <p:spPr>
            <a:xfrm>
              <a:off x="2015080" y="4323866"/>
              <a:ext cx="1503821" cy="369332"/>
            </a:xfrm>
            <a:prstGeom prst="rect">
              <a:avLst/>
            </a:prstGeom>
          </p:spPr>
          <p:txBody>
            <a:bodyPr wrap="square">
              <a:spAutoFit/>
            </a:bodyPr>
            <a:lstStyle/>
            <a:p>
              <a:r>
                <a:rPr lang="en-US" sz="900" dirty="0">
                  <a:solidFill>
                    <a:prstClr val="black">
                      <a:lumMod val="50000"/>
                      <a:lumOff val="50000"/>
                    </a:prstClr>
                  </a:solidFill>
                </a:rPr>
                <a:t>Second Board of Education budget presentation.</a:t>
              </a:r>
            </a:p>
          </p:txBody>
        </p:sp>
        <p:sp>
          <p:nvSpPr>
            <p:cNvPr id="169" name="Rectangle 168">
              <a:extLst>
                <a:ext uri="{FF2B5EF4-FFF2-40B4-BE49-F238E27FC236}">
                  <a16:creationId xmlns:a16="http://schemas.microsoft.com/office/drawing/2014/main" id="{F00E1F07-B2FE-4F3F-86E7-4946FF73A18D}"/>
                </a:ext>
              </a:extLst>
            </p:cNvPr>
            <p:cNvSpPr/>
            <p:nvPr/>
          </p:nvSpPr>
          <p:spPr>
            <a:xfrm>
              <a:off x="2015078" y="4111351"/>
              <a:ext cx="1703736" cy="307777"/>
            </a:xfrm>
            <a:prstGeom prst="rect">
              <a:avLst/>
            </a:prstGeom>
          </p:spPr>
          <p:txBody>
            <a:bodyPr wrap="none">
              <a:spAutoFit/>
            </a:bodyPr>
            <a:lstStyle/>
            <a:p>
              <a:r>
                <a:rPr lang="en-US" sz="1400" b="1" dirty="0">
                  <a:solidFill>
                    <a:srgbClr val="009999"/>
                  </a:solidFill>
                </a:rPr>
                <a:t>Budget Presentation</a:t>
              </a:r>
            </a:p>
          </p:txBody>
        </p:sp>
      </p:grpSp>
      <p:grpSp>
        <p:nvGrpSpPr>
          <p:cNvPr id="176" name="1 Grupo">
            <a:extLst>
              <a:ext uri="{FF2B5EF4-FFF2-40B4-BE49-F238E27FC236}">
                <a16:creationId xmlns:a16="http://schemas.microsoft.com/office/drawing/2014/main" id="{47E64AA5-3560-4C75-BBCF-E107B6D12512}"/>
              </a:ext>
            </a:extLst>
          </p:cNvPr>
          <p:cNvGrpSpPr/>
          <p:nvPr/>
        </p:nvGrpSpPr>
        <p:grpSpPr>
          <a:xfrm>
            <a:off x="257512" y="3380619"/>
            <a:ext cx="8628976" cy="85149"/>
            <a:chOff x="467544" y="2597889"/>
            <a:chExt cx="8208861" cy="81000"/>
          </a:xfrm>
        </p:grpSpPr>
        <p:cxnSp>
          <p:nvCxnSpPr>
            <p:cNvPr id="177" name="18 Conector recto">
              <a:extLst>
                <a:ext uri="{FF2B5EF4-FFF2-40B4-BE49-F238E27FC236}">
                  <a16:creationId xmlns:a16="http://schemas.microsoft.com/office/drawing/2014/main" id="{24A92288-13BA-450B-9656-27763B191528}"/>
                </a:ext>
              </a:extLst>
            </p:cNvPr>
            <p:cNvCxnSpPr>
              <a:stCxn id="179" idx="6"/>
              <a:endCxn id="178" idx="2"/>
            </p:cNvCxnSpPr>
            <p:nvPr/>
          </p:nvCxnSpPr>
          <p:spPr>
            <a:xfrm>
              <a:off x="548552" y="2638389"/>
              <a:ext cx="8046843"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8" name="23 Elipse">
              <a:extLst>
                <a:ext uri="{FF2B5EF4-FFF2-40B4-BE49-F238E27FC236}">
                  <a16:creationId xmlns:a16="http://schemas.microsoft.com/office/drawing/2014/main" id="{7E63AAD3-4779-484A-8763-EBF02945B9AD}"/>
                </a:ext>
              </a:extLst>
            </p:cNvPr>
            <p:cNvSpPr/>
            <p:nvPr/>
          </p:nvSpPr>
          <p:spPr>
            <a:xfrm>
              <a:off x="8595394" y="2597889"/>
              <a:ext cx="81011" cy="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200" dirty="0">
                <a:solidFill>
                  <a:prstClr val="black"/>
                </a:solidFill>
                <a:latin typeface="Trebuchet MS" panose="020B0603020202020204" pitchFamily="34" charset="0"/>
                <a:ea typeface="Segoe UI" panose="020B0502040204020203" pitchFamily="34" charset="0"/>
                <a:cs typeface="Helvetica" panose="020B0604020202020204" pitchFamily="34" charset="0"/>
              </a:endParaRPr>
            </a:p>
          </p:txBody>
        </p:sp>
        <p:sp>
          <p:nvSpPr>
            <p:cNvPr id="179" name="24 Elipse">
              <a:extLst>
                <a:ext uri="{FF2B5EF4-FFF2-40B4-BE49-F238E27FC236}">
                  <a16:creationId xmlns:a16="http://schemas.microsoft.com/office/drawing/2014/main" id="{C821E829-BD34-454D-B468-97D5F1E4903F}"/>
                </a:ext>
              </a:extLst>
            </p:cNvPr>
            <p:cNvSpPr/>
            <p:nvPr/>
          </p:nvSpPr>
          <p:spPr>
            <a:xfrm>
              <a:off x="467544" y="2597889"/>
              <a:ext cx="81011" cy="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200" dirty="0">
                <a:solidFill>
                  <a:prstClr val="black"/>
                </a:solidFill>
                <a:latin typeface="Trebuchet MS" panose="020B0603020202020204" pitchFamily="34" charset="0"/>
                <a:ea typeface="Segoe UI" panose="020B0502040204020203" pitchFamily="34" charset="0"/>
                <a:cs typeface="Helvetica" panose="020B0604020202020204" pitchFamily="34" charset="0"/>
              </a:endParaRPr>
            </a:p>
          </p:txBody>
        </p:sp>
      </p:grpSp>
      <p:grpSp>
        <p:nvGrpSpPr>
          <p:cNvPr id="180" name="Group 179">
            <a:extLst>
              <a:ext uri="{FF2B5EF4-FFF2-40B4-BE49-F238E27FC236}">
                <a16:creationId xmlns:a16="http://schemas.microsoft.com/office/drawing/2014/main" id="{D859BFB7-F50B-4956-968D-A08838BBE2F9}"/>
              </a:ext>
            </a:extLst>
          </p:cNvPr>
          <p:cNvGrpSpPr/>
          <p:nvPr/>
        </p:nvGrpSpPr>
        <p:grpSpPr>
          <a:xfrm>
            <a:off x="799207" y="2529080"/>
            <a:ext cx="1124602" cy="1499340"/>
            <a:chOff x="783838" y="2529080"/>
            <a:chExt cx="1124602" cy="1499340"/>
          </a:xfrm>
        </p:grpSpPr>
        <p:grpSp>
          <p:nvGrpSpPr>
            <p:cNvPr id="181" name="2 Grupo">
              <a:extLst>
                <a:ext uri="{FF2B5EF4-FFF2-40B4-BE49-F238E27FC236}">
                  <a16:creationId xmlns:a16="http://schemas.microsoft.com/office/drawing/2014/main" id="{9129140C-9325-421A-A443-C9CF03E6BCFE}"/>
                </a:ext>
              </a:extLst>
            </p:cNvPr>
            <p:cNvGrpSpPr/>
            <p:nvPr/>
          </p:nvGrpSpPr>
          <p:grpSpPr>
            <a:xfrm>
              <a:off x="1275808" y="2529080"/>
              <a:ext cx="141927" cy="965113"/>
              <a:chOff x="1436278" y="1787812"/>
              <a:chExt cx="135019" cy="918087"/>
            </a:xfrm>
          </p:grpSpPr>
          <p:sp>
            <p:nvSpPr>
              <p:cNvPr id="183" name="25 Elipse">
                <a:extLst>
                  <a:ext uri="{FF2B5EF4-FFF2-40B4-BE49-F238E27FC236}">
                    <a16:creationId xmlns:a16="http://schemas.microsoft.com/office/drawing/2014/main" id="{AF93DCEB-F2D7-4929-981E-05104067DFF3}"/>
                  </a:ext>
                </a:extLst>
              </p:cNvPr>
              <p:cNvSpPr/>
              <p:nvPr/>
            </p:nvSpPr>
            <p:spPr>
              <a:xfrm>
                <a:off x="1436278" y="2570899"/>
                <a:ext cx="135019" cy="135000"/>
              </a:xfrm>
              <a:prstGeom prst="ellipse">
                <a:avLst/>
              </a:prstGeom>
              <a:solidFill>
                <a:srgbClr val="6699FF"/>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184" name="40 Conector recto">
                <a:extLst>
                  <a:ext uri="{FF2B5EF4-FFF2-40B4-BE49-F238E27FC236}">
                    <a16:creationId xmlns:a16="http://schemas.microsoft.com/office/drawing/2014/main" id="{FF467472-89D6-44DD-A9CF-BC5261159596}"/>
                  </a:ext>
                </a:extLst>
              </p:cNvPr>
              <p:cNvCxnSpPr/>
              <p:nvPr/>
            </p:nvCxnSpPr>
            <p:spPr>
              <a:xfrm flipV="1">
                <a:off x="1503186" y="1857792"/>
                <a:ext cx="5547" cy="713104"/>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5" name="41 Elipse">
                <a:extLst>
                  <a:ext uri="{FF2B5EF4-FFF2-40B4-BE49-F238E27FC236}">
                    <a16:creationId xmlns:a16="http://schemas.microsoft.com/office/drawing/2014/main" id="{5F12E040-DB8D-4003-A49A-A4BBA60E8479}"/>
                  </a:ext>
                </a:extLst>
              </p:cNvPr>
              <p:cNvSpPr/>
              <p:nvPr/>
            </p:nvSpPr>
            <p:spPr>
              <a:xfrm>
                <a:off x="1467943" y="1787812"/>
                <a:ext cx="81011" cy="81000"/>
              </a:xfrm>
              <a:prstGeom prst="ellipse">
                <a:avLst/>
              </a:prstGeom>
              <a:solidFill>
                <a:schemeClr val="bg1"/>
              </a:solidFill>
              <a:ln w="5715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182" name="TextBox 181">
              <a:extLst>
                <a:ext uri="{FF2B5EF4-FFF2-40B4-BE49-F238E27FC236}">
                  <a16:creationId xmlns:a16="http://schemas.microsoft.com/office/drawing/2014/main" id="{C105951F-94D8-4DE6-AA57-33E66A18E6FC}"/>
                </a:ext>
              </a:extLst>
            </p:cNvPr>
            <p:cNvSpPr txBox="1"/>
            <p:nvPr/>
          </p:nvSpPr>
          <p:spPr>
            <a:xfrm>
              <a:off x="783838" y="3505200"/>
              <a:ext cx="1124602" cy="523220"/>
            </a:xfrm>
            <a:prstGeom prst="rect">
              <a:avLst/>
            </a:prstGeom>
            <a:noFill/>
          </p:spPr>
          <p:txBody>
            <a:bodyPr wrap="none" rtlCol="0">
              <a:spAutoFit/>
            </a:bodyPr>
            <a:lstStyle/>
            <a:p>
              <a:pPr algn="ctr"/>
              <a:r>
                <a:rPr lang="en-US" sz="1400" b="1" dirty="0">
                  <a:solidFill>
                    <a:srgbClr val="6699FF"/>
                  </a:solidFill>
                </a:rPr>
                <a:t>March - May</a:t>
              </a:r>
            </a:p>
            <a:p>
              <a:pPr algn="ctr"/>
              <a:r>
                <a:rPr lang="en-US" sz="1400" b="1" dirty="0">
                  <a:solidFill>
                    <a:srgbClr val="6699FF"/>
                  </a:solidFill>
                </a:rPr>
                <a:t>2025</a:t>
              </a:r>
            </a:p>
          </p:txBody>
        </p:sp>
      </p:grpSp>
      <p:grpSp>
        <p:nvGrpSpPr>
          <p:cNvPr id="198" name="Group 197">
            <a:extLst>
              <a:ext uri="{FF2B5EF4-FFF2-40B4-BE49-F238E27FC236}">
                <a16:creationId xmlns:a16="http://schemas.microsoft.com/office/drawing/2014/main" id="{041A13CD-0A14-41F2-8D85-7AE56F95CD56}"/>
              </a:ext>
            </a:extLst>
          </p:cNvPr>
          <p:cNvGrpSpPr/>
          <p:nvPr/>
        </p:nvGrpSpPr>
        <p:grpSpPr>
          <a:xfrm>
            <a:off x="1759844" y="3045023"/>
            <a:ext cx="1371600" cy="1283897"/>
            <a:chOff x="1759844" y="3045023"/>
            <a:chExt cx="1371600" cy="1283897"/>
          </a:xfrm>
        </p:grpSpPr>
        <p:grpSp>
          <p:nvGrpSpPr>
            <p:cNvPr id="199" name="4 Grupo">
              <a:extLst>
                <a:ext uri="{FF2B5EF4-FFF2-40B4-BE49-F238E27FC236}">
                  <a16:creationId xmlns:a16="http://schemas.microsoft.com/office/drawing/2014/main" id="{CA883A53-3322-43E6-B2D4-65F9E0EA90D1}"/>
                </a:ext>
              </a:extLst>
            </p:cNvPr>
            <p:cNvGrpSpPr/>
            <p:nvPr/>
          </p:nvGrpSpPr>
          <p:grpSpPr>
            <a:xfrm>
              <a:off x="2350879" y="3352235"/>
              <a:ext cx="141927" cy="976685"/>
              <a:chOff x="2459025" y="2570898"/>
              <a:chExt cx="135019" cy="929095"/>
            </a:xfrm>
          </p:grpSpPr>
          <p:sp>
            <p:nvSpPr>
              <p:cNvPr id="201" name="26 Elipse">
                <a:extLst>
                  <a:ext uri="{FF2B5EF4-FFF2-40B4-BE49-F238E27FC236}">
                    <a16:creationId xmlns:a16="http://schemas.microsoft.com/office/drawing/2014/main" id="{D3E9B394-266A-480E-B675-A6F850327738}"/>
                  </a:ext>
                </a:extLst>
              </p:cNvPr>
              <p:cNvSpPr/>
              <p:nvPr/>
            </p:nvSpPr>
            <p:spPr>
              <a:xfrm>
                <a:off x="2459025" y="2570898"/>
                <a:ext cx="135019" cy="135000"/>
              </a:xfrm>
              <a:prstGeom prst="ellipse">
                <a:avLst/>
              </a:prstGeom>
              <a:solidFill>
                <a:srgbClr val="009999"/>
              </a:soli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02" name="42 Conector recto">
                <a:extLst>
                  <a:ext uri="{FF2B5EF4-FFF2-40B4-BE49-F238E27FC236}">
                    <a16:creationId xmlns:a16="http://schemas.microsoft.com/office/drawing/2014/main" id="{2B0EEF2A-F2B4-452D-8194-CC42A929D765}"/>
                  </a:ext>
                </a:extLst>
              </p:cNvPr>
              <p:cNvCxnSpPr/>
              <p:nvPr/>
            </p:nvCxnSpPr>
            <p:spPr>
              <a:xfrm flipV="1">
                <a:off x="2518306" y="270589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3" name="48 Elipse">
                <a:extLst>
                  <a:ext uri="{FF2B5EF4-FFF2-40B4-BE49-F238E27FC236}">
                    <a16:creationId xmlns:a16="http://schemas.microsoft.com/office/drawing/2014/main" id="{1C051E66-F97A-477B-8C99-0A7226F9B47F}"/>
                  </a:ext>
                </a:extLst>
              </p:cNvPr>
              <p:cNvSpPr/>
              <p:nvPr/>
            </p:nvSpPr>
            <p:spPr>
              <a:xfrm>
                <a:off x="2478571" y="3418993"/>
                <a:ext cx="81011" cy="81000"/>
              </a:xfrm>
              <a:prstGeom prst="ellipse">
                <a:avLst/>
              </a:prstGeom>
              <a:solidFill>
                <a:schemeClr val="bg1"/>
              </a:solidFill>
              <a:ln w="57150">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200" name="TextBox 199">
              <a:extLst>
                <a:ext uri="{FF2B5EF4-FFF2-40B4-BE49-F238E27FC236}">
                  <a16:creationId xmlns:a16="http://schemas.microsoft.com/office/drawing/2014/main" id="{C41B343C-99B7-497F-BCE3-CD605D0DE0FF}"/>
                </a:ext>
              </a:extLst>
            </p:cNvPr>
            <p:cNvSpPr txBox="1"/>
            <p:nvPr/>
          </p:nvSpPr>
          <p:spPr>
            <a:xfrm>
              <a:off x="1759844" y="3045023"/>
              <a:ext cx="1371600" cy="307777"/>
            </a:xfrm>
            <a:prstGeom prst="rect">
              <a:avLst/>
            </a:prstGeom>
            <a:noFill/>
          </p:spPr>
          <p:txBody>
            <a:bodyPr wrap="square" rtlCol="0">
              <a:spAutoFit/>
            </a:bodyPr>
            <a:lstStyle/>
            <a:p>
              <a:r>
                <a:rPr lang="en-US" sz="1400" b="1" dirty="0">
                  <a:solidFill>
                    <a:srgbClr val="009999"/>
                  </a:solidFill>
                </a:rPr>
                <a:t>March 24, 2025</a:t>
              </a:r>
            </a:p>
          </p:txBody>
        </p:sp>
      </p:grpSp>
      <p:grpSp>
        <p:nvGrpSpPr>
          <p:cNvPr id="216" name="Group 215">
            <a:extLst>
              <a:ext uri="{FF2B5EF4-FFF2-40B4-BE49-F238E27FC236}">
                <a16:creationId xmlns:a16="http://schemas.microsoft.com/office/drawing/2014/main" id="{37115481-ED55-4895-9DB6-210BCD859FE5}"/>
              </a:ext>
            </a:extLst>
          </p:cNvPr>
          <p:cNvGrpSpPr/>
          <p:nvPr/>
        </p:nvGrpSpPr>
        <p:grpSpPr>
          <a:xfrm>
            <a:off x="2923555" y="2529080"/>
            <a:ext cx="1157125" cy="1283897"/>
            <a:chOff x="2923555" y="2529080"/>
            <a:chExt cx="1157125" cy="1283897"/>
          </a:xfrm>
        </p:grpSpPr>
        <p:grpSp>
          <p:nvGrpSpPr>
            <p:cNvPr id="217" name="Group 216">
              <a:extLst>
                <a:ext uri="{FF2B5EF4-FFF2-40B4-BE49-F238E27FC236}">
                  <a16:creationId xmlns:a16="http://schemas.microsoft.com/office/drawing/2014/main" id="{72E63842-FC9A-4767-A723-9C0C50238E16}"/>
                </a:ext>
              </a:extLst>
            </p:cNvPr>
            <p:cNvGrpSpPr/>
            <p:nvPr/>
          </p:nvGrpSpPr>
          <p:grpSpPr>
            <a:xfrm>
              <a:off x="2923555" y="2529080"/>
              <a:ext cx="1157125" cy="1283897"/>
              <a:chOff x="2923555" y="2529080"/>
              <a:chExt cx="1157125" cy="1283897"/>
            </a:xfrm>
          </p:grpSpPr>
          <p:grpSp>
            <p:nvGrpSpPr>
              <p:cNvPr id="219" name="6 Grupo">
                <a:extLst>
                  <a:ext uri="{FF2B5EF4-FFF2-40B4-BE49-F238E27FC236}">
                    <a16:creationId xmlns:a16="http://schemas.microsoft.com/office/drawing/2014/main" id="{14D9E648-39F6-45CF-80F4-287A46FA7448}"/>
                  </a:ext>
                </a:extLst>
              </p:cNvPr>
              <p:cNvGrpSpPr/>
              <p:nvPr/>
            </p:nvGrpSpPr>
            <p:grpSpPr>
              <a:xfrm>
                <a:off x="3425950" y="2529080"/>
                <a:ext cx="141927" cy="965113"/>
                <a:chOff x="3481768" y="1787812"/>
                <a:chExt cx="135019" cy="918087"/>
              </a:xfrm>
            </p:grpSpPr>
            <p:sp>
              <p:nvSpPr>
                <p:cNvPr id="221" name="27 Elipse">
                  <a:extLst>
                    <a:ext uri="{FF2B5EF4-FFF2-40B4-BE49-F238E27FC236}">
                      <a16:creationId xmlns:a16="http://schemas.microsoft.com/office/drawing/2014/main" id="{B772F171-C722-4E12-9CB5-57DA4512E5A0}"/>
                    </a:ext>
                  </a:extLst>
                </p:cNvPr>
                <p:cNvSpPr/>
                <p:nvPr/>
              </p:nvSpPr>
              <p:spPr>
                <a:xfrm>
                  <a:off x="3481768" y="2570899"/>
                  <a:ext cx="135019" cy="135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22" name="43 Conector recto">
                  <a:extLst>
                    <a:ext uri="{FF2B5EF4-FFF2-40B4-BE49-F238E27FC236}">
                      <a16:creationId xmlns:a16="http://schemas.microsoft.com/office/drawing/2014/main" id="{356165CE-F4C7-47B4-BC89-701B90EFA512}"/>
                    </a:ext>
                  </a:extLst>
                </p:cNvPr>
                <p:cNvCxnSpPr/>
                <p:nvPr/>
              </p:nvCxnSpPr>
              <p:spPr>
                <a:xfrm flipV="1">
                  <a:off x="3550652" y="185905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3" name="49 Elipse">
                  <a:extLst>
                    <a:ext uri="{FF2B5EF4-FFF2-40B4-BE49-F238E27FC236}">
                      <a16:creationId xmlns:a16="http://schemas.microsoft.com/office/drawing/2014/main" id="{9167283B-A91E-4892-9087-6D69E603E377}"/>
                    </a:ext>
                  </a:extLst>
                </p:cNvPr>
                <p:cNvSpPr/>
                <p:nvPr/>
              </p:nvSpPr>
              <p:spPr>
                <a:xfrm>
                  <a:off x="3516475" y="1787812"/>
                  <a:ext cx="81011" cy="81000"/>
                </a:xfrm>
                <a:prstGeom prst="ellipse">
                  <a:avLst/>
                </a:prstGeom>
                <a:solidFill>
                  <a:srgbClr val="0070C0"/>
                </a:solid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220" name="TextBox 219">
                <a:extLst>
                  <a:ext uri="{FF2B5EF4-FFF2-40B4-BE49-F238E27FC236}">
                    <a16:creationId xmlns:a16="http://schemas.microsoft.com/office/drawing/2014/main" id="{A507709F-410D-4AA6-A94C-9C485DB24F8A}"/>
                  </a:ext>
                </a:extLst>
              </p:cNvPr>
              <p:cNvSpPr txBox="1"/>
              <p:nvPr/>
            </p:nvSpPr>
            <p:spPr>
              <a:xfrm>
                <a:off x="2923555" y="3505200"/>
                <a:ext cx="1157125" cy="307777"/>
              </a:xfrm>
              <a:prstGeom prst="rect">
                <a:avLst/>
              </a:prstGeom>
              <a:noFill/>
            </p:spPr>
            <p:txBody>
              <a:bodyPr wrap="square" rtlCol="0">
                <a:spAutoFit/>
              </a:bodyPr>
              <a:lstStyle/>
              <a:p>
                <a:pPr algn="r"/>
                <a:r>
                  <a:rPr lang="en-US" sz="1400" b="1" dirty="0">
                    <a:solidFill>
                      <a:srgbClr val="C00000"/>
                    </a:solidFill>
                  </a:rPr>
                  <a:t>April 1, 2025</a:t>
                </a:r>
              </a:p>
            </p:txBody>
          </p:sp>
        </p:grpSp>
        <p:sp>
          <p:nvSpPr>
            <p:cNvPr id="218" name="48 Elipse">
              <a:extLst>
                <a:ext uri="{FF2B5EF4-FFF2-40B4-BE49-F238E27FC236}">
                  <a16:creationId xmlns:a16="http://schemas.microsoft.com/office/drawing/2014/main" id="{B65BB858-92F1-469B-AD57-86EB02A2DA09}"/>
                </a:ext>
              </a:extLst>
            </p:cNvPr>
            <p:cNvSpPr/>
            <p:nvPr/>
          </p:nvSpPr>
          <p:spPr>
            <a:xfrm>
              <a:off x="3462433" y="2555724"/>
              <a:ext cx="85156" cy="85149"/>
            </a:xfrm>
            <a:prstGeom prst="ellipse">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mc:AlternateContent xmlns:mc="http://schemas.openxmlformats.org/markup-compatibility/2006" xmlns:am3d="http://schemas.microsoft.com/office/drawing/2017/model3d">
        <mc:Choice Requires="am3d">
          <p:graphicFrame>
            <p:nvGraphicFramePr>
              <p:cNvPr id="47" name="!!3D" descr="Unicorn">
                <a:extLst>
                  <a:ext uri="{FF2B5EF4-FFF2-40B4-BE49-F238E27FC236}">
                    <a16:creationId xmlns:a16="http://schemas.microsoft.com/office/drawing/2014/main" id="{9B58A6C0-8C55-41A4-B39B-1B8B8743D6CF}"/>
                  </a:ext>
                </a:extLst>
              </p:cNvPr>
              <p:cNvGraphicFramePr>
                <a:graphicFrameLocks noChangeAspect="1"/>
              </p:cNvGraphicFramePr>
              <p:nvPr>
                <p:extLst>
                  <p:ext uri="{D42A27DB-BD31-4B8C-83A1-F6EECF244321}">
                    <p14:modId xmlns:p14="http://schemas.microsoft.com/office/powerpoint/2010/main" val="4072845755"/>
                  </p:ext>
                </p:extLst>
              </p:nvPr>
            </p:nvGraphicFramePr>
            <p:xfrm>
              <a:off x="4882210" y="210691"/>
              <a:ext cx="3424030" cy="3216512"/>
            </p:xfrm>
            <a:graphic>
              <a:graphicData uri="http://schemas.microsoft.com/office/drawing/2017/model3d">
                <am3d:model3d r:embed="rId2">
                  <am3d:spPr>
                    <a:xfrm>
                      <a:off x="0" y="0"/>
                      <a:ext cx="3424030" cy="3216512"/>
                    </a:xfrm>
                    <a:prstGeom prst="rect">
                      <a:avLst/>
                    </a:prstGeom>
                  </am3d:spPr>
                  <am3d:camera>
                    <am3d:pos x="0" y="0" z="74434802"/>
                    <am3d:up dx="0" dy="36000000" dz="0"/>
                    <am3d:lookAt x="0" y="0" z="0"/>
                    <am3d:perspective fov="2700000"/>
                  </am3d:camera>
                  <am3d:trans>
                    <am3d:meterPerModelUnit n="200563" d="1000000"/>
                    <am3d:preTrans dx="-1167169" dy="-18094840" dz="3769762"/>
                    <am3d:scale>
                      <am3d:sx n="1000000" d="1000000"/>
                      <am3d:sy n="1000000" d="1000000"/>
                      <am3d:sz n="1000000" d="1000000"/>
                    </am3d:scale>
                    <am3d:rot ax="1516370" ay="-1880047" az="-827640"/>
                    <am3d:postTrans dx="0" dy="0" dz="0"/>
                  </am3d:trans>
                  <am3d:raster rName="Office3DRenderer" rVer="16.0.8326">
                    <am3d:blip r:embed="rId3"/>
                  </am3d:raster>
                  <am3d:objViewport viewportSz="495965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47" name="!!3D" descr="Unicorn">
                <a:extLst>
                  <a:ext uri="{FF2B5EF4-FFF2-40B4-BE49-F238E27FC236}">
                    <a16:creationId xmlns:a16="http://schemas.microsoft.com/office/drawing/2014/main" id="{9B58A6C0-8C55-41A4-B39B-1B8B8743D6CF}"/>
                  </a:ext>
                </a:extLst>
              </p:cNvPr>
              <p:cNvPicPr>
                <a:picLocks noGrp="1" noRot="1" noChangeAspect="1" noMove="1" noResize="1" noEditPoints="1" noAdjustHandles="1" noChangeArrowheads="1" noChangeShapeType="1" noCrop="1"/>
              </p:cNvPicPr>
              <p:nvPr/>
            </p:nvPicPr>
            <p:blipFill>
              <a:blip r:embed="rId4"/>
              <a:stretch>
                <a:fillRect/>
              </a:stretch>
            </p:blipFill>
            <p:spPr>
              <a:xfrm>
                <a:off x="4882210" y="210691"/>
                <a:ext cx="3424030" cy="3216512"/>
              </a:xfrm>
              <a:prstGeom prst="rect">
                <a:avLst/>
              </a:prstGeom>
            </p:spPr>
          </p:pic>
        </mc:Fallback>
      </mc:AlternateContent>
    </p:spTree>
    <p:extLst>
      <p:ext uri="{BB962C8B-B14F-4D97-AF65-F5344CB8AC3E}">
        <p14:creationId xmlns:p14="http://schemas.microsoft.com/office/powerpoint/2010/main" val="1749010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0" presetClass="entr" presetSubtype="128"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additive="sum">
                                        <p:cTn id="8" dur="1000" fill="hold"/>
                                        <p:tgtEl>
                                          <p:spTgt spid="47"/>
                                        </p:tgtEl>
                                        <p:attrNameLst>
                                          <p:attrName>3d.view.rotation.y</p:attrName>
                                        </p:attrNameLst>
                                      </p:cBhvr>
                                      <p:tavLst>
                                        <p:tav tm="0">
                                          <p:val>
                                            <p:fltVal val="-20"/>
                                          </p:val>
                                        </p:tav>
                                        <p:tav tm="3330">
                                          <p:val>
                                            <p:fltVal val="-19.9349"/>
                                          </p:val>
                                        </p:tav>
                                        <p:tav tm="6660">
                                          <p:val>
                                            <p:fltVal val="-19.7456"/>
                                          </p:val>
                                        </p:tav>
                                        <p:tav tm="9990">
                                          <p:val>
                                            <p:fltVal val="-19.441"/>
                                          </p:val>
                                        </p:tav>
                                        <p:tav tm="13320">
                                          <p:val>
                                            <p:fltVal val="-19.0299"/>
                                          </p:val>
                                        </p:tav>
                                        <p:tav tm="16650">
                                          <p:val>
                                            <p:fltVal val="-18.5212"/>
                                          </p:val>
                                        </p:tav>
                                        <p:tav tm="19970">
                                          <p:val>
                                            <p:fltVal val="-17.9257"/>
                                          </p:val>
                                        </p:tav>
                                        <p:tav tm="23290">
                                          <p:val>
                                            <p:fltVal val="-17.2507"/>
                                          </p:val>
                                        </p:tav>
                                        <p:tav tm="26620">
                                          <p:val>
                                            <p:fltVal val="-16.5027"/>
                                          </p:val>
                                        </p:tav>
                                        <p:tav tm="29950">
                                          <p:val>
                                            <p:fltVal val="-15.6925"/>
                                          </p:val>
                                        </p:tav>
                                        <p:tav tm="33280">
                                          <p:val>
                                            <p:fltVal val="-14.829"/>
                                          </p:val>
                                        </p:tav>
                                        <p:tav tm="36610">
                                          <p:val>
                                            <p:fltVal val="-13.9209"/>
                                          </p:val>
                                        </p:tav>
                                        <p:tav tm="39940">
                                          <p:val>
                                            <p:fltVal val="-12.9772"/>
                                          </p:val>
                                        </p:tav>
                                        <p:tav tm="43270">
                                          <p:val>
                                            <p:fltVal val="-12.0068"/>
                                          </p:val>
                                        </p:tav>
                                        <p:tav tm="46600">
                                          <p:val>
                                            <p:fltVal val="-11.0184"/>
                                          </p:val>
                                        </p:tav>
                                        <p:tav tm="49930">
                                          <p:val>
                                            <p:fltVal val="-10.0209"/>
                                          </p:val>
                                        </p:tav>
                                        <p:tav tm="53250">
                                          <p:val>
                                            <p:fltVal val="-9.0263"/>
                                          </p:val>
                                        </p:tav>
                                        <p:tav tm="56580">
                                          <p:val>
                                            <p:fltVal val="-8.0373"/>
                                          </p:val>
                                        </p:tav>
                                        <p:tav tm="59900">
                                          <p:val>
                                            <p:fltVal val="-7.0688"/>
                                          </p:val>
                                        </p:tav>
                                        <p:tav tm="63220">
                                          <p:val>
                                            <p:fltVal val="-6.1264"/>
                                          </p:val>
                                        </p:tav>
                                        <p:tav tm="66540">
                                          <p:val>
                                            <p:fltVal val="-5.2189"/>
                                          </p:val>
                                        </p:tav>
                                        <p:tav tm="69870">
                                          <p:val>
                                            <p:fltVal val="-4.3528"/>
                                          </p:val>
                                        </p:tav>
                                        <p:tav tm="73190">
                                          <p:val>
                                            <p:fltVal val="-3.5418"/>
                                          </p:val>
                                        </p:tav>
                                        <p:tav tm="76510">
                                          <p:val>
                                            <p:fltVal val="-2.7922"/>
                                          </p:val>
                                        </p:tav>
                                        <p:tav tm="79830">
                                          <p:val>
                                            <p:fltVal val="-2.1127"/>
                                          </p:val>
                                        </p:tav>
                                        <p:tav tm="83160">
                                          <p:val>
                                            <p:fltVal val="-1.5104"/>
                                          </p:val>
                                        </p:tav>
                                        <p:tav tm="86480">
                                          <p:val>
                                            <p:fltVal val="-0.9978"/>
                                          </p:val>
                                        </p:tav>
                                        <p:tav tm="89800">
                                          <p:val>
                                            <p:fltVal val="-0.5817"/>
                                          </p:val>
                                        </p:tav>
                                        <p:tav tm="93120">
                                          <p:val>
                                            <p:fltVal val="-0.2709"/>
                                          </p:val>
                                        </p:tav>
                                        <p:tav tm="96450">
                                          <p:val>
                                            <p:fltVal val="-0.0738"/>
                                          </p:val>
                                        </p:tav>
                                        <p:tav tm="100000">
                                          <p:val>
                                            <p:fltVal val="0"/>
                                          </p:val>
                                        </p:tav>
                                      </p:tavLst>
                                    </p:anim>
                                    <p:anim calcmode="lin" valueType="num">
                                      <p:cBhvr additive="mult">
                                        <p:cTn id="9" dur="1000" fill="hold"/>
                                        <p:tgtEl>
                                          <p:spTgt spid="47"/>
                                        </p:tgtEl>
                                        <p:attrNameLst>
                                          <p:attrName>3d.object.scale.x</p:attrName>
                                        </p:attrNameLst>
                                      </p:cBhvr>
                                      <p:tavLst>
                                        <p:tav tm="0">
                                          <p:val>
                                            <p:fltVal val="0.8"/>
                                          </p:val>
                                        </p:tav>
                                        <p:tav tm="3330">
                                          <p:val>
                                            <p:fltVal val="0.8104"/>
                                          </p:val>
                                        </p:tav>
                                        <p:tav tm="6660">
                                          <p:val>
                                            <p:fltVal val="0.8208"/>
                                          </p:val>
                                        </p:tav>
                                        <p:tav tm="9990">
                                          <p:val>
                                            <p:fltVal val="0.8312"/>
                                          </p:val>
                                        </p:tav>
                                        <p:tav tm="13320">
                                          <p:val>
                                            <p:fltVal val="0.8415"/>
                                          </p:val>
                                        </p:tav>
                                        <p:tav tm="16650">
                                          <p:val>
                                            <p:fltVal val="0.8517"/>
                                          </p:val>
                                        </p:tav>
                                        <p:tav tm="19970">
                                          <p:val>
                                            <p:fltVal val="0.8617"/>
                                          </p:val>
                                        </p:tav>
                                        <p:tav tm="23290">
                                          <p:val>
                                            <p:fltVal val="0.8715"/>
                                          </p:val>
                                        </p:tav>
                                        <p:tav tm="26620">
                                          <p:val>
                                            <p:fltVal val="0.8812"/>
                                          </p:val>
                                        </p:tav>
                                        <p:tav tm="29950">
                                          <p:val>
                                            <p:fltVal val="0.8906"/>
                                          </p:val>
                                        </p:tav>
                                        <p:tav tm="33280">
                                          <p:val>
                                            <p:fltVal val="0.8998"/>
                                          </p:val>
                                        </p:tav>
                                        <p:tav tm="36610">
                                          <p:val>
                                            <p:fltVal val="0.9087"/>
                                          </p:val>
                                        </p:tav>
                                        <p:tav tm="39940">
                                          <p:val>
                                            <p:fltVal val="0.9174"/>
                                          </p:val>
                                        </p:tav>
                                        <p:tav tm="43270">
                                          <p:val>
                                            <p:fltVal val="0.9257"/>
                                          </p:val>
                                        </p:tav>
                                        <p:tav tm="46600">
                                          <p:val>
                                            <p:fltVal val="0.9336"/>
                                          </p:val>
                                        </p:tav>
                                        <p:tav tm="49930">
                                          <p:val>
                                            <p:fltVal val="0.9412"/>
                                          </p:val>
                                        </p:tav>
                                        <p:tav tm="53250">
                                          <p:val>
                                            <p:fltVal val="0.9484"/>
                                          </p:val>
                                        </p:tav>
                                        <p:tav tm="56580">
                                          <p:val>
                                            <p:fltVal val="0.9552"/>
                                          </p:val>
                                        </p:tav>
                                        <p:tav tm="59900">
                                          <p:val>
                                            <p:fltVal val="0.9616"/>
                                          </p:val>
                                        </p:tav>
                                        <p:tav tm="63220">
                                          <p:val>
                                            <p:fltVal val="0.9675"/>
                                          </p:val>
                                        </p:tav>
                                        <p:tav tm="66540">
                                          <p:val>
                                            <p:fltVal val="0.973"/>
                                          </p:val>
                                        </p:tav>
                                        <p:tav tm="69870">
                                          <p:val>
                                            <p:fltVal val="0.978"/>
                                          </p:val>
                                        </p:tav>
                                        <p:tav tm="73190">
                                          <p:val>
                                            <p:fltVal val="0.9825"/>
                                          </p:val>
                                        </p:tav>
                                        <p:tav tm="76510">
                                          <p:val>
                                            <p:fltVal val="0.9865"/>
                                          </p:val>
                                        </p:tav>
                                        <p:tav tm="79830">
                                          <p:val>
                                            <p:fltVal val="0.99"/>
                                          </p:val>
                                        </p:tav>
                                        <p:tav tm="83160">
                                          <p:val>
                                            <p:fltVal val="0.993"/>
                                          </p:val>
                                        </p:tav>
                                        <p:tav tm="86480">
                                          <p:val>
                                            <p:fltVal val="0.9955"/>
                                          </p:val>
                                        </p:tav>
                                        <p:tav tm="89800">
                                          <p:val>
                                            <p:fltVal val="0.9974"/>
                                          </p:val>
                                        </p:tav>
                                        <p:tav tm="93120">
                                          <p:val>
                                            <p:fltVal val="0.9988"/>
                                          </p:val>
                                        </p:tav>
                                        <p:tav tm="96450">
                                          <p:val>
                                            <p:fltVal val="0.9996"/>
                                          </p:val>
                                        </p:tav>
                                        <p:tav tm="100000">
                                          <p:val>
                                            <p:fltVal val="1"/>
                                          </p:val>
                                        </p:tav>
                                      </p:tavLst>
                                    </p:anim>
                                    <p:anim calcmode="lin" valueType="num">
                                      <p:cBhvr additive="mult">
                                        <p:cTn id="10" dur="1000" fill="hold"/>
                                        <p:tgtEl>
                                          <p:spTgt spid="47"/>
                                        </p:tgtEl>
                                        <p:attrNameLst>
                                          <p:attrName>3d.object.scale.y</p:attrName>
                                        </p:attrNameLst>
                                      </p:cBhvr>
                                      <p:tavLst>
                                        <p:tav tm="0">
                                          <p:val>
                                            <p:fltVal val="0.8"/>
                                          </p:val>
                                        </p:tav>
                                        <p:tav tm="3330">
                                          <p:val>
                                            <p:fltVal val="0.8104"/>
                                          </p:val>
                                        </p:tav>
                                        <p:tav tm="6660">
                                          <p:val>
                                            <p:fltVal val="0.8208"/>
                                          </p:val>
                                        </p:tav>
                                        <p:tav tm="9990">
                                          <p:val>
                                            <p:fltVal val="0.8312"/>
                                          </p:val>
                                        </p:tav>
                                        <p:tav tm="13320">
                                          <p:val>
                                            <p:fltVal val="0.8415"/>
                                          </p:val>
                                        </p:tav>
                                        <p:tav tm="16650">
                                          <p:val>
                                            <p:fltVal val="0.8517"/>
                                          </p:val>
                                        </p:tav>
                                        <p:tav tm="19970">
                                          <p:val>
                                            <p:fltVal val="0.8617"/>
                                          </p:val>
                                        </p:tav>
                                        <p:tav tm="23290">
                                          <p:val>
                                            <p:fltVal val="0.8715"/>
                                          </p:val>
                                        </p:tav>
                                        <p:tav tm="26620">
                                          <p:val>
                                            <p:fltVal val="0.8812"/>
                                          </p:val>
                                        </p:tav>
                                        <p:tav tm="29950">
                                          <p:val>
                                            <p:fltVal val="0.8906"/>
                                          </p:val>
                                        </p:tav>
                                        <p:tav tm="33280">
                                          <p:val>
                                            <p:fltVal val="0.8998"/>
                                          </p:val>
                                        </p:tav>
                                        <p:tav tm="36610">
                                          <p:val>
                                            <p:fltVal val="0.9087"/>
                                          </p:val>
                                        </p:tav>
                                        <p:tav tm="39940">
                                          <p:val>
                                            <p:fltVal val="0.9174"/>
                                          </p:val>
                                        </p:tav>
                                        <p:tav tm="43270">
                                          <p:val>
                                            <p:fltVal val="0.9257"/>
                                          </p:val>
                                        </p:tav>
                                        <p:tav tm="46600">
                                          <p:val>
                                            <p:fltVal val="0.9336"/>
                                          </p:val>
                                        </p:tav>
                                        <p:tav tm="49930">
                                          <p:val>
                                            <p:fltVal val="0.9412"/>
                                          </p:val>
                                        </p:tav>
                                        <p:tav tm="53250">
                                          <p:val>
                                            <p:fltVal val="0.9484"/>
                                          </p:val>
                                        </p:tav>
                                        <p:tav tm="56580">
                                          <p:val>
                                            <p:fltVal val="0.9552"/>
                                          </p:val>
                                        </p:tav>
                                        <p:tav tm="59900">
                                          <p:val>
                                            <p:fltVal val="0.9616"/>
                                          </p:val>
                                        </p:tav>
                                        <p:tav tm="63220">
                                          <p:val>
                                            <p:fltVal val="0.9675"/>
                                          </p:val>
                                        </p:tav>
                                        <p:tav tm="66540">
                                          <p:val>
                                            <p:fltVal val="0.973"/>
                                          </p:val>
                                        </p:tav>
                                        <p:tav tm="69870">
                                          <p:val>
                                            <p:fltVal val="0.978"/>
                                          </p:val>
                                        </p:tav>
                                        <p:tav tm="73190">
                                          <p:val>
                                            <p:fltVal val="0.9825"/>
                                          </p:val>
                                        </p:tav>
                                        <p:tav tm="76510">
                                          <p:val>
                                            <p:fltVal val="0.9865"/>
                                          </p:val>
                                        </p:tav>
                                        <p:tav tm="79830">
                                          <p:val>
                                            <p:fltVal val="0.99"/>
                                          </p:val>
                                        </p:tav>
                                        <p:tav tm="83160">
                                          <p:val>
                                            <p:fltVal val="0.993"/>
                                          </p:val>
                                        </p:tav>
                                        <p:tav tm="86480">
                                          <p:val>
                                            <p:fltVal val="0.9955"/>
                                          </p:val>
                                        </p:tav>
                                        <p:tav tm="89800">
                                          <p:val>
                                            <p:fltVal val="0.9974"/>
                                          </p:val>
                                        </p:tav>
                                        <p:tav tm="93120">
                                          <p:val>
                                            <p:fltVal val="0.9988"/>
                                          </p:val>
                                        </p:tav>
                                        <p:tav tm="96450">
                                          <p:val>
                                            <p:fltVal val="0.9996"/>
                                          </p:val>
                                        </p:tav>
                                        <p:tav tm="100000">
                                          <p:val>
                                            <p:fltVal val="1"/>
                                          </p:val>
                                        </p:tav>
                                      </p:tavLst>
                                    </p:anim>
                                    <p:anim calcmode="lin" valueType="num">
                                      <p:cBhvr additive="mult">
                                        <p:cTn id="11" dur="1000" fill="hold"/>
                                        <p:tgtEl>
                                          <p:spTgt spid="47"/>
                                        </p:tgtEl>
                                        <p:attrNameLst>
                                          <p:attrName>3d.object.scale.z</p:attrName>
                                        </p:attrNameLst>
                                      </p:cBhvr>
                                      <p:tavLst>
                                        <p:tav tm="0">
                                          <p:val>
                                            <p:fltVal val="0.8"/>
                                          </p:val>
                                        </p:tav>
                                        <p:tav tm="3330">
                                          <p:val>
                                            <p:fltVal val="0.8104"/>
                                          </p:val>
                                        </p:tav>
                                        <p:tav tm="6660">
                                          <p:val>
                                            <p:fltVal val="0.8208"/>
                                          </p:val>
                                        </p:tav>
                                        <p:tav tm="9990">
                                          <p:val>
                                            <p:fltVal val="0.8312"/>
                                          </p:val>
                                        </p:tav>
                                        <p:tav tm="13320">
                                          <p:val>
                                            <p:fltVal val="0.8415"/>
                                          </p:val>
                                        </p:tav>
                                        <p:tav tm="16650">
                                          <p:val>
                                            <p:fltVal val="0.8517"/>
                                          </p:val>
                                        </p:tav>
                                        <p:tav tm="19970">
                                          <p:val>
                                            <p:fltVal val="0.8617"/>
                                          </p:val>
                                        </p:tav>
                                        <p:tav tm="23290">
                                          <p:val>
                                            <p:fltVal val="0.8715"/>
                                          </p:val>
                                        </p:tav>
                                        <p:tav tm="26620">
                                          <p:val>
                                            <p:fltVal val="0.8812"/>
                                          </p:val>
                                        </p:tav>
                                        <p:tav tm="29950">
                                          <p:val>
                                            <p:fltVal val="0.8906"/>
                                          </p:val>
                                        </p:tav>
                                        <p:tav tm="33280">
                                          <p:val>
                                            <p:fltVal val="0.8998"/>
                                          </p:val>
                                        </p:tav>
                                        <p:tav tm="36610">
                                          <p:val>
                                            <p:fltVal val="0.9087"/>
                                          </p:val>
                                        </p:tav>
                                        <p:tav tm="39940">
                                          <p:val>
                                            <p:fltVal val="0.9174"/>
                                          </p:val>
                                        </p:tav>
                                        <p:tav tm="43270">
                                          <p:val>
                                            <p:fltVal val="0.9257"/>
                                          </p:val>
                                        </p:tav>
                                        <p:tav tm="46600">
                                          <p:val>
                                            <p:fltVal val="0.9336"/>
                                          </p:val>
                                        </p:tav>
                                        <p:tav tm="49930">
                                          <p:val>
                                            <p:fltVal val="0.9412"/>
                                          </p:val>
                                        </p:tav>
                                        <p:tav tm="53250">
                                          <p:val>
                                            <p:fltVal val="0.9484"/>
                                          </p:val>
                                        </p:tav>
                                        <p:tav tm="56580">
                                          <p:val>
                                            <p:fltVal val="0.9552"/>
                                          </p:val>
                                        </p:tav>
                                        <p:tav tm="59900">
                                          <p:val>
                                            <p:fltVal val="0.9616"/>
                                          </p:val>
                                        </p:tav>
                                        <p:tav tm="63220">
                                          <p:val>
                                            <p:fltVal val="0.9675"/>
                                          </p:val>
                                        </p:tav>
                                        <p:tav tm="66540">
                                          <p:val>
                                            <p:fltVal val="0.973"/>
                                          </p:val>
                                        </p:tav>
                                        <p:tav tm="69870">
                                          <p:val>
                                            <p:fltVal val="0.978"/>
                                          </p:val>
                                        </p:tav>
                                        <p:tav tm="73190">
                                          <p:val>
                                            <p:fltVal val="0.9825"/>
                                          </p:val>
                                        </p:tav>
                                        <p:tav tm="76510">
                                          <p:val>
                                            <p:fltVal val="0.9865"/>
                                          </p:val>
                                        </p:tav>
                                        <p:tav tm="79830">
                                          <p:val>
                                            <p:fltVal val="0.99"/>
                                          </p:val>
                                        </p:tav>
                                        <p:tav tm="83160">
                                          <p:val>
                                            <p:fltVal val="0.993"/>
                                          </p:val>
                                        </p:tav>
                                        <p:tav tm="86480">
                                          <p:val>
                                            <p:fltVal val="0.9955"/>
                                          </p:val>
                                        </p:tav>
                                        <p:tav tm="89800">
                                          <p:val>
                                            <p:fltVal val="0.9974"/>
                                          </p:val>
                                        </p:tav>
                                        <p:tav tm="93120">
                                          <p:val>
                                            <p:fltVal val="0.9988"/>
                                          </p:val>
                                        </p:tav>
                                        <p:tav tm="96450">
                                          <p:val>
                                            <p:fltVal val="0.9996"/>
                                          </p:val>
                                        </p:tav>
                                        <p:tav tm="100000">
                                          <p:val>
                                            <p:fltVal val="1"/>
                                          </p:val>
                                        </p:tav>
                                      </p:tavLst>
                                    </p:anim>
                                  </p:childTnLst>
                                </p:cTn>
                              </p:par>
                            </p:childTnLst>
                          </p:cTn>
                        </p:par>
                        <p:par>
                          <p:cTn id="12" fill="hold">
                            <p:stCondLst>
                              <p:cond delay="1000"/>
                            </p:stCondLst>
                            <p:childTnLst>
                              <p:par>
                                <p:cTn id="13" presetID="60" presetClass="exit" presetSubtype="128" fill="hold" nodeType="afterEffect">
                                  <p:stCondLst>
                                    <p:cond delay="0"/>
                                  </p:stCondLst>
                                  <p:childTnLst>
                                    <p:animEffect transition="out" filter="fade">
                                      <p:cBhvr>
                                        <p:cTn id="14" dur="1000"/>
                                        <p:tgtEl>
                                          <p:spTgt spid="47"/>
                                        </p:tgtEl>
                                      </p:cBhvr>
                                    </p:animEffect>
                                    <p:anim calcmode="lin" valueType="num">
                                      <p:cBhvr additive="sum">
                                        <p:cTn id="15" dur="1000"/>
                                        <p:tgtEl>
                                          <p:spTgt spid="47"/>
                                        </p:tgtEl>
                                        <p:attrNameLst>
                                          <p:attrName>3d.view.rotation.y</p:attrName>
                                        </p:attrNameLst>
                                      </p:cBhvr>
                                      <p:tavLst>
                                        <p:tav tm="0">
                                          <p:val>
                                            <p:fltVal val="0"/>
                                          </p:val>
                                        </p:tav>
                                        <p:tav tm="3330">
                                          <p:val>
                                            <p:fltVal val="0.065"/>
                                          </p:val>
                                        </p:tav>
                                        <p:tav tm="6660">
                                          <p:val>
                                            <p:fltVal val="0.2543"/>
                                          </p:val>
                                        </p:tav>
                                        <p:tav tm="9990">
                                          <p:val>
                                            <p:fltVal val="0.5589"/>
                                          </p:val>
                                        </p:tav>
                                        <p:tav tm="13320">
                                          <p:val>
                                            <p:fltVal val="0.97"/>
                                          </p:val>
                                        </p:tav>
                                        <p:tav tm="16650">
                                          <p:val>
                                            <p:fltVal val="1.4787"/>
                                          </p:val>
                                        </p:tav>
                                        <p:tav tm="19970">
                                          <p:val>
                                            <p:fltVal val="2.0742"/>
                                          </p:val>
                                        </p:tav>
                                        <p:tav tm="23290">
                                          <p:val>
                                            <p:fltVal val="2.7492"/>
                                          </p:val>
                                        </p:tav>
                                        <p:tav tm="26620">
                                          <p:val>
                                            <p:fltVal val="3.4972"/>
                                          </p:val>
                                        </p:tav>
                                        <p:tav tm="29950">
                                          <p:val>
                                            <p:fltVal val="4.3074"/>
                                          </p:val>
                                        </p:tav>
                                        <p:tav tm="33280">
                                          <p:val>
                                            <p:fltVal val="5.1709"/>
                                          </p:val>
                                        </p:tav>
                                        <p:tav tm="36610">
                                          <p:val>
                                            <p:fltVal val="6.079"/>
                                          </p:val>
                                        </p:tav>
                                        <p:tav tm="39940">
                                          <p:val>
                                            <p:fltVal val="7.0227"/>
                                          </p:val>
                                        </p:tav>
                                        <p:tav tm="43270">
                                          <p:val>
                                            <p:fltVal val="7.9931"/>
                                          </p:val>
                                        </p:tav>
                                        <p:tav tm="46600">
                                          <p:val>
                                            <p:fltVal val="8.9815"/>
                                          </p:val>
                                        </p:tav>
                                        <p:tav tm="49930">
                                          <p:val>
                                            <p:fltVal val="9.979"/>
                                          </p:val>
                                        </p:tav>
                                        <p:tav tm="53250">
                                          <p:val>
                                            <p:fltVal val="10.9736"/>
                                          </p:val>
                                        </p:tav>
                                        <p:tav tm="56580">
                                          <p:val>
                                            <p:fltVal val="11.9626"/>
                                          </p:val>
                                        </p:tav>
                                        <p:tav tm="59900">
                                          <p:val>
                                            <p:fltVal val="12.9311"/>
                                          </p:val>
                                        </p:tav>
                                        <p:tav tm="63220">
                                          <p:val>
                                            <p:fltVal val="13.8735"/>
                                          </p:val>
                                        </p:tav>
                                        <p:tav tm="66540">
                                          <p:val>
                                            <p:fltVal val="14.781"/>
                                          </p:val>
                                        </p:tav>
                                        <p:tav tm="69870">
                                          <p:val>
                                            <p:fltVal val="15.6471"/>
                                          </p:val>
                                        </p:tav>
                                        <p:tav tm="73190">
                                          <p:val>
                                            <p:fltVal val="16.4581"/>
                                          </p:val>
                                        </p:tav>
                                        <p:tav tm="76510">
                                          <p:val>
                                            <p:fltVal val="17.2077"/>
                                          </p:val>
                                        </p:tav>
                                        <p:tav tm="79830">
                                          <p:val>
                                            <p:fltVal val="17.8872"/>
                                          </p:val>
                                        </p:tav>
                                        <p:tav tm="83160">
                                          <p:val>
                                            <p:fltVal val="18.4895"/>
                                          </p:val>
                                        </p:tav>
                                        <p:tav tm="86480">
                                          <p:val>
                                            <p:fltVal val="19.0021"/>
                                          </p:val>
                                        </p:tav>
                                        <p:tav tm="89800">
                                          <p:val>
                                            <p:fltVal val="19.4182"/>
                                          </p:val>
                                        </p:tav>
                                        <p:tav tm="93120">
                                          <p:val>
                                            <p:fltVal val="19.729"/>
                                          </p:val>
                                        </p:tav>
                                        <p:tav tm="96450">
                                          <p:val>
                                            <p:fltVal val="19.9261"/>
                                          </p:val>
                                        </p:tav>
                                        <p:tav tm="100000">
                                          <p:val>
                                            <p:fltVal val="20"/>
                                          </p:val>
                                        </p:tav>
                                      </p:tavLst>
                                    </p:anim>
                                    <p:anim calcmode="lin" valueType="num">
                                      <p:cBhvr additive="mult">
                                        <p:cTn id="16" dur="1000"/>
                                        <p:tgtEl>
                                          <p:spTgt spid="47"/>
                                        </p:tgtEl>
                                        <p:attrNameLst>
                                          <p:attrName>3d.object.scale.x</p:attrName>
                                        </p:attrNameLst>
                                      </p:cBhvr>
                                      <p:tavLst>
                                        <p:tav tm="0">
                                          <p:val>
                                            <p:fltVal val="1"/>
                                          </p:val>
                                        </p:tav>
                                        <p:tav tm="3330">
                                          <p:val>
                                            <p:fltVal val="0.9895"/>
                                          </p:val>
                                        </p:tav>
                                        <p:tav tm="6660">
                                          <p:val>
                                            <p:fltVal val="0.9791"/>
                                          </p:val>
                                        </p:tav>
                                        <p:tav tm="9990">
                                          <p:val>
                                            <p:fltVal val="0.9687"/>
                                          </p:val>
                                        </p:tav>
                                        <p:tav tm="13320">
                                          <p:val>
                                            <p:fltVal val="0.9584"/>
                                          </p:val>
                                        </p:tav>
                                        <p:tav tm="16650">
                                          <p:val>
                                            <p:fltVal val="0.9482"/>
                                          </p:val>
                                        </p:tav>
                                        <p:tav tm="19970">
                                          <p:val>
                                            <p:fltVal val="0.9382"/>
                                          </p:val>
                                        </p:tav>
                                        <p:tav tm="23290">
                                          <p:val>
                                            <p:fltVal val="0.9284"/>
                                          </p:val>
                                        </p:tav>
                                        <p:tav tm="26620">
                                          <p:val>
                                            <p:fltVal val="0.9187"/>
                                          </p:val>
                                        </p:tav>
                                        <p:tav tm="29950">
                                          <p:val>
                                            <p:fltVal val="0.9093"/>
                                          </p:val>
                                        </p:tav>
                                        <p:tav tm="33280">
                                          <p:val>
                                            <p:fltVal val="0.9001"/>
                                          </p:val>
                                        </p:tav>
                                        <p:tav tm="36610">
                                          <p:val>
                                            <p:fltVal val="0.8912"/>
                                          </p:val>
                                        </p:tav>
                                        <p:tav tm="39940">
                                          <p:val>
                                            <p:fltVal val="0.8825"/>
                                          </p:val>
                                        </p:tav>
                                        <p:tav tm="43270">
                                          <p:val>
                                            <p:fltVal val="0.8742"/>
                                          </p:val>
                                        </p:tav>
                                        <p:tav tm="46600">
                                          <p:val>
                                            <p:fltVal val="0.8663"/>
                                          </p:val>
                                        </p:tav>
                                        <p:tav tm="49930">
                                          <p:val>
                                            <p:fltVal val="0.8587"/>
                                          </p:val>
                                        </p:tav>
                                        <p:tav tm="53250">
                                          <p:val>
                                            <p:fltVal val="0.8515"/>
                                          </p:val>
                                        </p:tav>
                                        <p:tav tm="56580">
                                          <p:val>
                                            <p:fltVal val="0.8447"/>
                                          </p:val>
                                        </p:tav>
                                        <p:tav tm="59900">
                                          <p:val>
                                            <p:fltVal val="0.8383"/>
                                          </p:val>
                                        </p:tav>
                                        <p:tav tm="63220">
                                          <p:val>
                                            <p:fltVal val="0.8324"/>
                                          </p:val>
                                        </p:tav>
                                        <p:tav tm="66540">
                                          <p:val>
                                            <p:fltVal val="0.8269"/>
                                          </p:val>
                                        </p:tav>
                                        <p:tav tm="69870">
                                          <p:val>
                                            <p:fltVal val="0.8219"/>
                                          </p:val>
                                        </p:tav>
                                        <p:tav tm="73190">
                                          <p:val>
                                            <p:fltVal val="0.8174"/>
                                          </p:val>
                                        </p:tav>
                                        <p:tav tm="76510">
                                          <p:val>
                                            <p:fltVal val="0.8134"/>
                                          </p:val>
                                        </p:tav>
                                        <p:tav tm="79830">
                                          <p:val>
                                            <p:fltVal val="0.8099"/>
                                          </p:val>
                                        </p:tav>
                                        <p:tav tm="83160">
                                          <p:val>
                                            <p:fltVal val="0.8069"/>
                                          </p:val>
                                        </p:tav>
                                        <p:tav tm="86480">
                                          <p:val>
                                            <p:fltVal val="0.8044"/>
                                          </p:val>
                                        </p:tav>
                                        <p:tav tm="89800">
                                          <p:val>
                                            <p:fltVal val="0.8025"/>
                                          </p:val>
                                        </p:tav>
                                        <p:tav tm="93120">
                                          <p:val>
                                            <p:fltVal val="0.8011"/>
                                          </p:val>
                                        </p:tav>
                                        <p:tav tm="96450">
                                          <p:val>
                                            <p:fltVal val="0.8003"/>
                                          </p:val>
                                        </p:tav>
                                        <p:tav tm="100000">
                                          <p:val>
                                            <p:fltVal val="0.8"/>
                                          </p:val>
                                        </p:tav>
                                      </p:tavLst>
                                    </p:anim>
                                    <p:anim calcmode="lin" valueType="num">
                                      <p:cBhvr additive="mult">
                                        <p:cTn id="17" dur="1000"/>
                                        <p:tgtEl>
                                          <p:spTgt spid="47"/>
                                        </p:tgtEl>
                                        <p:attrNameLst>
                                          <p:attrName>3d.object.scale.y</p:attrName>
                                        </p:attrNameLst>
                                      </p:cBhvr>
                                      <p:tavLst>
                                        <p:tav tm="0">
                                          <p:val>
                                            <p:fltVal val="1"/>
                                          </p:val>
                                        </p:tav>
                                        <p:tav tm="3330">
                                          <p:val>
                                            <p:fltVal val="0.9895"/>
                                          </p:val>
                                        </p:tav>
                                        <p:tav tm="6660">
                                          <p:val>
                                            <p:fltVal val="0.9791"/>
                                          </p:val>
                                        </p:tav>
                                        <p:tav tm="9990">
                                          <p:val>
                                            <p:fltVal val="0.9687"/>
                                          </p:val>
                                        </p:tav>
                                        <p:tav tm="13320">
                                          <p:val>
                                            <p:fltVal val="0.9584"/>
                                          </p:val>
                                        </p:tav>
                                        <p:tav tm="16650">
                                          <p:val>
                                            <p:fltVal val="0.9482"/>
                                          </p:val>
                                        </p:tav>
                                        <p:tav tm="19970">
                                          <p:val>
                                            <p:fltVal val="0.9382"/>
                                          </p:val>
                                        </p:tav>
                                        <p:tav tm="23290">
                                          <p:val>
                                            <p:fltVal val="0.9284"/>
                                          </p:val>
                                        </p:tav>
                                        <p:tav tm="26620">
                                          <p:val>
                                            <p:fltVal val="0.9187"/>
                                          </p:val>
                                        </p:tav>
                                        <p:tav tm="29950">
                                          <p:val>
                                            <p:fltVal val="0.9093"/>
                                          </p:val>
                                        </p:tav>
                                        <p:tav tm="33280">
                                          <p:val>
                                            <p:fltVal val="0.9001"/>
                                          </p:val>
                                        </p:tav>
                                        <p:tav tm="36610">
                                          <p:val>
                                            <p:fltVal val="0.8912"/>
                                          </p:val>
                                        </p:tav>
                                        <p:tav tm="39940">
                                          <p:val>
                                            <p:fltVal val="0.8825"/>
                                          </p:val>
                                        </p:tav>
                                        <p:tav tm="43270">
                                          <p:val>
                                            <p:fltVal val="0.8742"/>
                                          </p:val>
                                        </p:tav>
                                        <p:tav tm="46600">
                                          <p:val>
                                            <p:fltVal val="0.8663"/>
                                          </p:val>
                                        </p:tav>
                                        <p:tav tm="49930">
                                          <p:val>
                                            <p:fltVal val="0.8587"/>
                                          </p:val>
                                        </p:tav>
                                        <p:tav tm="53250">
                                          <p:val>
                                            <p:fltVal val="0.8515"/>
                                          </p:val>
                                        </p:tav>
                                        <p:tav tm="56580">
                                          <p:val>
                                            <p:fltVal val="0.8447"/>
                                          </p:val>
                                        </p:tav>
                                        <p:tav tm="59900">
                                          <p:val>
                                            <p:fltVal val="0.8383"/>
                                          </p:val>
                                        </p:tav>
                                        <p:tav tm="63220">
                                          <p:val>
                                            <p:fltVal val="0.8324"/>
                                          </p:val>
                                        </p:tav>
                                        <p:tav tm="66540">
                                          <p:val>
                                            <p:fltVal val="0.8269"/>
                                          </p:val>
                                        </p:tav>
                                        <p:tav tm="69870">
                                          <p:val>
                                            <p:fltVal val="0.8219"/>
                                          </p:val>
                                        </p:tav>
                                        <p:tav tm="73190">
                                          <p:val>
                                            <p:fltVal val="0.8174"/>
                                          </p:val>
                                        </p:tav>
                                        <p:tav tm="76510">
                                          <p:val>
                                            <p:fltVal val="0.8134"/>
                                          </p:val>
                                        </p:tav>
                                        <p:tav tm="79830">
                                          <p:val>
                                            <p:fltVal val="0.8099"/>
                                          </p:val>
                                        </p:tav>
                                        <p:tav tm="83160">
                                          <p:val>
                                            <p:fltVal val="0.8069"/>
                                          </p:val>
                                        </p:tav>
                                        <p:tav tm="86480">
                                          <p:val>
                                            <p:fltVal val="0.8044"/>
                                          </p:val>
                                        </p:tav>
                                        <p:tav tm="89800">
                                          <p:val>
                                            <p:fltVal val="0.8025"/>
                                          </p:val>
                                        </p:tav>
                                        <p:tav tm="93120">
                                          <p:val>
                                            <p:fltVal val="0.8011"/>
                                          </p:val>
                                        </p:tav>
                                        <p:tav tm="96450">
                                          <p:val>
                                            <p:fltVal val="0.8003"/>
                                          </p:val>
                                        </p:tav>
                                        <p:tav tm="100000">
                                          <p:val>
                                            <p:fltVal val="0.8"/>
                                          </p:val>
                                        </p:tav>
                                      </p:tavLst>
                                    </p:anim>
                                    <p:anim calcmode="lin" valueType="num">
                                      <p:cBhvr additive="mult">
                                        <p:cTn id="18" dur="1000"/>
                                        <p:tgtEl>
                                          <p:spTgt spid="47"/>
                                        </p:tgtEl>
                                        <p:attrNameLst>
                                          <p:attrName>3d.object.scale.z</p:attrName>
                                        </p:attrNameLst>
                                      </p:cBhvr>
                                      <p:tavLst>
                                        <p:tav tm="0">
                                          <p:val>
                                            <p:fltVal val="1"/>
                                          </p:val>
                                        </p:tav>
                                        <p:tav tm="3330">
                                          <p:val>
                                            <p:fltVal val="0.9895"/>
                                          </p:val>
                                        </p:tav>
                                        <p:tav tm="6660">
                                          <p:val>
                                            <p:fltVal val="0.9791"/>
                                          </p:val>
                                        </p:tav>
                                        <p:tav tm="9990">
                                          <p:val>
                                            <p:fltVal val="0.9687"/>
                                          </p:val>
                                        </p:tav>
                                        <p:tav tm="13320">
                                          <p:val>
                                            <p:fltVal val="0.9584"/>
                                          </p:val>
                                        </p:tav>
                                        <p:tav tm="16650">
                                          <p:val>
                                            <p:fltVal val="0.9482"/>
                                          </p:val>
                                        </p:tav>
                                        <p:tav tm="19970">
                                          <p:val>
                                            <p:fltVal val="0.9382"/>
                                          </p:val>
                                        </p:tav>
                                        <p:tav tm="23290">
                                          <p:val>
                                            <p:fltVal val="0.9284"/>
                                          </p:val>
                                        </p:tav>
                                        <p:tav tm="26620">
                                          <p:val>
                                            <p:fltVal val="0.9187"/>
                                          </p:val>
                                        </p:tav>
                                        <p:tav tm="29950">
                                          <p:val>
                                            <p:fltVal val="0.9093"/>
                                          </p:val>
                                        </p:tav>
                                        <p:tav tm="33280">
                                          <p:val>
                                            <p:fltVal val="0.9001"/>
                                          </p:val>
                                        </p:tav>
                                        <p:tav tm="36610">
                                          <p:val>
                                            <p:fltVal val="0.8912"/>
                                          </p:val>
                                        </p:tav>
                                        <p:tav tm="39940">
                                          <p:val>
                                            <p:fltVal val="0.8825"/>
                                          </p:val>
                                        </p:tav>
                                        <p:tav tm="43270">
                                          <p:val>
                                            <p:fltVal val="0.8742"/>
                                          </p:val>
                                        </p:tav>
                                        <p:tav tm="46600">
                                          <p:val>
                                            <p:fltVal val="0.8663"/>
                                          </p:val>
                                        </p:tav>
                                        <p:tav tm="49930">
                                          <p:val>
                                            <p:fltVal val="0.8587"/>
                                          </p:val>
                                        </p:tav>
                                        <p:tav tm="53250">
                                          <p:val>
                                            <p:fltVal val="0.8515"/>
                                          </p:val>
                                        </p:tav>
                                        <p:tav tm="56580">
                                          <p:val>
                                            <p:fltVal val="0.8447"/>
                                          </p:val>
                                        </p:tav>
                                        <p:tav tm="59900">
                                          <p:val>
                                            <p:fltVal val="0.8383"/>
                                          </p:val>
                                        </p:tav>
                                        <p:tav tm="63220">
                                          <p:val>
                                            <p:fltVal val="0.8324"/>
                                          </p:val>
                                        </p:tav>
                                        <p:tav tm="66540">
                                          <p:val>
                                            <p:fltVal val="0.8269"/>
                                          </p:val>
                                        </p:tav>
                                        <p:tav tm="69870">
                                          <p:val>
                                            <p:fltVal val="0.8219"/>
                                          </p:val>
                                        </p:tav>
                                        <p:tav tm="73190">
                                          <p:val>
                                            <p:fltVal val="0.8174"/>
                                          </p:val>
                                        </p:tav>
                                        <p:tav tm="76510">
                                          <p:val>
                                            <p:fltVal val="0.8134"/>
                                          </p:val>
                                        </p:tav>
                                        <p:tav tm="79830">
                                          <p:val>
                                            <p:fltVal val="0.8099"/>
                                          </p:val>
                                        </p:tav>
                                        <p:tav tm="83160">
                                          <p:val>
                                            <p:fltVal val="0.8069"/>
                                          </p:val>
                                        </p:tav>
                                        <p:tav tm="86480">
                                          <p:val>
                                            <p:fltVal val="0.8044"/>
                                          </p:val>
                                        </p:tav>
                                        <p:tav tm="89800">
                                          <p:val>
                                            <p:fltVal val="0.8025"/>
                                          </p:val>
                                        </p:tav>
                                        <p:tav tm="93120">
                                          <p:val>
                                            <p:fltVal val="0.8011"/>
                                          </p:val>
                                        </p:tav>
                                        <p:tav tm="96450">
                                          <p:val>
                                            <p:fltVal val="0.8003"/>
                                          </p:val>
                                        </p:tav>
                                        <p:tav tm="100000">
                                          <p:val>
                                            <p:fltVal val="0.8"/>
                                          </p:val>
                                        </p:tav>
                                      </p:tavLst>
                                    </p:anim>
                                    <p:set>
                                      <p:cBhvr>
                                        <p:cTn id="19" dur="1" fill="hold">
                                          <p:stCondLst>
                                            <p:cond delay="999"/>
                                          </p:stCondLst>
                                        </p:cTn>
                                        <p:tgtEl>
                                          <p:spTgt spid="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What’s to come…</a:t>
            </a:r>
          </a:p>
        </p:txBody>
      </p:sp>
      <p:grpSp>
        <p:nvGrpSpPr>
          <p:cNvPr id="155" name="Group 154">
            <a:extLst>
              <a:ext uri="{FF2B5EF4-FFF2-40B4-BE49-F238E27FC236}">
                <a16:creationId xmlns:a16="http://schemas.microsoft.com/office/drawing/2014/main" id="{D71B366E-9FD2-4E74-84E8-112C2C17AAF6}"/>
              </a:ext>
            </a:extLst>
          </p:cNvPr>
          <p:cNvGrpSpPr/>
          <p:nvPr/>
        </p:nvGrpSpPr>
        <p:grpSpPr>
          <a:xfrm>
            <a:off x="609600" y="1305669"/>
            <a:ext cx="1503823" cy="997345"/>
            <a:chOff x="2015078" y="4111351"/>
            <a:chExt cx="1503823" cy="997345"/>
          </a:xfrm>
        </p:grpSpPr>
        <p:sp>
          <p:nvSpPr>
            <p:cNvPr id="156" name="Rectangle 155">
              <a:extLst>
                <a:ext uri="{FF2B5EF4-FFF2-40B4-BE49-F238E27FC236}">
                  <a16:creationId xmlns:a16="http://schemas.microsoft.com/office/drawing/2014/main" id="{0498D9F6-EF14-41C9-8612-296B4EE51720}"/>
                </a:ext>
              </a:extLst>
            </p:cNvPr>
            <p:cNvSpPr/>
            <p:nvPr/>
          </p:nvSpPr>
          <p:spPr>
            <a:xfrm>
              <a:off x="2015080" y="4323866"/>
              <a:ext cx="1503821" cy="784830"/>
            </a:xfrm>
            <a:prstGeom prst="rect">
              <a:avLst/>
            </a:prstGeom>
          </p:spPr>
          <p:txBody>
            <a:bodyPr wrap="square">
              <a:spAutoFit/>
            </a:bodyPr>
            <a:lstStyle/>
            <a:p>
              <a:r>
                <a:rPr lang="en-US" sz="900" dirty="0">
                  <a:solidFill>
                    <a:prstClr val="black">
                      <a:lumMod val="50000"/>
                      <a:lumOff val="50000"/>
                    </a:prstClr>
                  </a:solidFill>
                </a:rPr>
                <a:t>2025-26 school year budget development work continues with the finalization of all revenues and expenditures.</a:t>
              </a:r>
            </a:p>
          </p:txBody>
        </p:sp>
        <p:sp>
          <p:nvSpPr>
            <p:cNvPr id="157" name="Rectangle 156">
              <a:extLst>
                <a:ext uri="{FF2B5EF4-FFF2-40B4-BE49-F238E27FC236}">
                  <a16:creationId xmlns:a16="http://schemas.microsoft.com/office/drawing/2014/main" id="{6B9F5D99-E1BE-48BE-AD80-C6E6628E5CDE}"/>
                </a:ext>
              </a:extLst>
            </p:cNvPr>
            <p:cNvSpPr/>
            <p:nvPr/>
          </p:nvSpPr>
          <p:spPr>
            <a:xfrm>
              <a:off x="2015078" y="4111351"/>
              <a:ext cx="1324273" cy="307777"/>
            </a:xfrm>
            <a:prstGeom prst="rect">
              <a:avLst/>
            </a:prstGeom>
          </p:spPr>
          <p:txBody>
            <a:bodyPr wrap="none">
              <a:spAutoFit/>
            </a:bodyPr>
            <a:lstStyle/>
            <a:p>
              <a:r>
                <a:rPr lang="en-US" sz="1400" b="1" dirty="0">
                  <a:solidFill>
                    <a:srgbClr val="6699FF"/>
                  </a:solidFill>
                </a:rPr>
                <a:t>Continuation…</a:t>
              </a:r>
            </a:p>
          </p:txBody>
        </p:sp>
      </p:grpSp>
      <p:grpSp>
        <p:nvGrpSpPr>
          <p:cNvPr id="158" name="Group 157">
            <a:extLst>
              <a:ext uri="{FF2B5EF4-FFF2-40B4-BE49-F238E27FC236}">
                <a16:creationId xmlns:a16="http://schemas.microsoft.com/office/drawing/2014/main" id="{F26C4F6D-C8B3-4A01-9CAB-413C984DE891}"/>
              </a:ext>
            </a:extLst>
          </p:cNvPr>
          <p:cNvGrpSpPr/>
          <p:nvPr/>
        </p:nvGrpSpPr>
        <p:grpSpPr>
          <a:xfrm>
            <a:off x="2752287" y="1305669"/>
            <a:ext cx="1503823" cy="1135845"/>
            <a:chOff x="2015078" y="4111351"/>
            <a:chExt cx="1503823" cy="1135845"/>
          </a:xfrm>
        </p:grpSpPr>
        <p:sp>
          <p:nvSpPr>
            <p:cNvPr id="159" name="Rectangle 158">
              <a:extLst>
                <a:ext uri="{FF2B5EF4-FFF2-40B4-BE49-F238E27FC236}">
                  <a16:creationId xmlns:a16="http://schemas.microsoft.com/office/drawing/2014/main" id="{1006F701-4C40-4AF7-B5F9-F5EAD3DC1939}"/>
                </a:ext>
              </a:extLst>
            </p:cNvPr>
            <p:cNvSpPr/>
            <p:nvPr/>
          </p:nvSpPr>
          <p:spPr>
            <a:xfrm>
              <a:off x="2015080" y="4323866"/>
              <a:ext cx="1503821" cy="923330"/>
            </a:xfrm>
            <a:prstGeom prst="rect">
              <a:avLst/>
            </a:prstGeom>
          </p:spPr>
          <p:txBody>
            <a:bodyPr wrap="square">
              <a:spAutoFit/>
            </a:bodyPr>
            <a:lstStyle/>
            <a:p>
              <a:r>
                <a:rPr lang="en-US" sz="900" dirty="0">
                  <a:solidFill>
                    <a:prstClr val="black">
                      <a:lumMod val="50000"/>
                      <a:lumOff val="50000"/>
                    </a:prstClr>
                  </a:solidFill>
                </a:rPr>
                <a:t>Anticipated release of the State budget which would shed light on the final anticipated level of State Aid to be received by </a:t>
              </a:r>
              <a:br>
                <a:rPr lang="en-US" sz="900" dirty="0">
                  <a:solidFill>
                    <a:prstClr val="black">
                      <a:lumMod val="50000"/>
                      <a:lumOff val="50000"/>
                    </a:prstClr>
                  </a:solidFill>
                </a:rPr>
              </a:br>
              <a:r>
                <a:rPr lang="en-US" sz="900" dirty="0">
                  <a:solidFill>
                    <a:prstClr val="black">
                      <a:lumMod val="50000"/>
                      <a:lumOff val="50000"/>
                    </a:prstClr>
                  </a:solidFill>
                </a:rPr>
                <a:t>HHH for 2025-26.</a:t>
              </a:r>
            </a:p>
          </p:txBody>
        </p:sp>
        <p:sp>
          <p:nvSpPr>
            <p:cNvPr id="160" name="Rectangle 159">
              <a:extLst>
                <a:ext uri="{FF2B5EF4-FFF2-40B4-BE49-F238E27FC236}">
                  <a16:creationId xmlns:a16="http://schemas.microsoft.com/office/drawing/2014/main" id="{8182D01A-A790-44F4-8CD8-CCF96414D885}"/>
                </a:ext>
              </a:extLst>
            </p:cNvPr>
            <p:cNvSpPr/>
            <p:nvPr/>
          </p:nvSpPr>
          <p:spPr>
            <a:xfrm>
              <a:off x="2015078" y="4111351"/>
              <a:ext cx="1174617" cy="307777"/>
            </a:xfrm>
            <a:prstGeom prst="rect">
              <a:avLst/>
            </a:prstGeom>
          </p:spPr>
          <p:txBody>
            <a:bodyPr wrap="none">
              <a:spAutoFit/>
            </a:bodyPr>
            <a:lstStyle/>
            <a:p>
              <a:r>
                <a:rPr lang="en-US" sz="1400" b="1" dirty="0">
                  <a:solidFill>
                    <a:srgbClr val="C00000"/>
                  </a:solidFill>
                </a:rPr>
                <a:t>State Budget</a:t>
              </a:r>
            </a:p>
          </p:txBody>
        </p:sp>
      </p:grpSp>
      <p:grpSp>
        <p:nvGrpSpPr>
          <p:cNvPr id="161" name="Group 160">
            <a:extLst>
              <a:ext uri="{FF2B5EF4-FFF2-40B4-BE49-F238E27FC236}">
                <a16:creationId xmlns:a16="http://schemas.microsoft.com/office/drawing/2014/main" id="{595AF44C-CE69-4BBE-9496-716D58596CAC}"/>
              </a:ext>
            </a:extLst>
          </p:cNvPr>
          <p:cNvGrpSpPr/>
          <p:nvPr/>
        </p:nvGrpSpPr>
        <p:grpSpPr>
          <a:xfrm>
            <a:off x="4902487" y="1641854"/>
            <a:ext cx="1824154" cy="858846"/>
            <a:chOff x="2015078" y="4111351"/>
            <a:chExt cx="1824154" cy="858846"/>
          </a:xfrm>
        </p:grpSpPr>
        <p:sp>
          <p:nvSpPr>
            <p:cNvPr id="162" name="Rectangle 161">
              <a:extLst>
                <a:ext uri="{FF2B5EF4-FFF2-40B4-BE49-F238E27FC236}">
                  <a16:creationId xmlns:a16="http://schemas.microsoft.com/office/drawing/2014/main" id="{5D2ED98A-5FF2-4259-A36A-3DD0EF8FECBF}"/>
                </a:ext>
              </a:extLst>
            </p:cNvPr>
            <p:cNvSpPr/>
            <p:nvPr/>
          </p:nvSpPr>
          <p:spPr>
            <a:xfrm>
              <a:off x="2015080" y="4323866"/>
              <a:ext cx="1650711" cy="646331"/>
            </a:xfrm>
            <a:prstGeom prst="rect">
              <a:avLst/>
            </a:prstGeom>
          </p:spPr>
          <p:txBody>
            <a:bodyPr wrap="square">
              <a:spAutoFit/>
            </a:bodyPr>
            <a:lstStyle/>
            <a:p>
              <a:r>
                <a:rPr lang="en-US" sz="900" dirty="0">
                  <a:solidFill>
                    <a:prstClr val="black">
                      <a:lumMod val="50000"/>
                      <a:lumOff val="50000"/>
                    </a:prstClr>
                  </a:solidFill>
                </a:rPr>
                <a:t>Various opportunities to meet in group and/or individual sessions to discuss 2025-26 proposed budget.</a:t>
              </a:r>
            </a:p>
          </p:txBody>
        </p:sp>
        <p:sp>
          <p:nvSpPr>
            <p:cNvPr id="163" name="Rectangle 162">
              <a:extLst>
                <a:ext uri="{FF2B5EF4-FFF2-40B4-BE49-F238E27FC236}">
                  <a16:creationId xmlns:a16="http://schemas.microsoft.com/office/drawing/2014/main" id="{D30BEFDE-2BA2-4E04-9DD7-356B52DD26B7}"/>
                </a:ext>
              </a:extLst>
            </p:cNvPr>
            <p:cNvSpPr/>
            <p:nvPr/>
          </p:nvSpPr>
          <p:spPr>
            <a:xfrm>
              <a:off x="2015078" y="4111351"/>
              <a:ext cx="1824154" cy="307777"/>
            </a:xfrm>
            <a:prstGeom prst="rect">
              <a:avLst/>
            </a:prstGeom>
          </p:spPr>
          <p:txBody>
            <a:bodyPr wrap="none">
              <a:spAutoFit/>
            </a:bodyPr>
            <a:lstStyle/>
            <a:p>
              <a:r>
                <a:rPr lang="en-US" sz="1400" b="1" dirty="0">
                  <a:solidFill>
                    <a:srgbClr val="4DA151"/>
                  </a:solidFill>
                </a:rPr>
                <a:t>Community Outreach</a:t>
              </a:r>
            </a:p>
          </p:txBody>
        </p:sp>
      </p:grpSp>
      <p:grpSp>
        <p:nvGrpSpPr>
          <p:cNvPr id="164" name="Group 163">
            <a:extLst>
              <a:ext uri="{FF2B5EF4-FFF2-40B4-BE49-F238E27FC236}">
                <a16:creationId xmlns:a16="http://schemas.microsoft.com/office/drawing/2014/main" id="{0E5926A5-029A-4396-88E7-B55B810F5149}"/>
              </a:ext>
            </a:extLst>
          </p:cNvPr>
          <p:cNvGrpSpPr/>
          <p:nvPr/>
        </p:nvGrpSpPr>
        <p:grpSpPr>
          <a:xfrm>
            <a:off x="7162800" y="1441055"/>
            <a:ext cx="1550475" cy="997345"/>
            <a:chOff x="2015078" y="4111351"/>
            <a:chExt cx="1550475" cy="997345"/>
          </a:xfrm>
        </p:grpSpPr>
        <p:sp>
          <p:nvSpPr>
            <p:cNvPr id="165" name="Rectangle 164">
              <a:extLst>
                <a:ext uri="{FF2B5EF4-FFF2-40B4-BE49-F238E27FC236}">
                  <a16:creationId xmlns:a16="http://schemas.microsoft.com/office/drawing/2014/main" id="{CB76F7F3-F3ED-4477-9B67-39E794F95E25}"/>
                </a:ext>
              </a:extLst>
            </p:cNvPr>
            <p:cNvSpPr/>
            <p:nvPr/>
          </p:nvSpPr>
          <p:spPr>
            <a:xfrm>
              <a:off x="2015080" y="4323866"/>
              <a:ext cx="1550473" cy="784830"/>
            </a:xfrm>
            <a:prstGeom prst="rect">
              <a:avLst/>
            </a:prstGeom>
          </p:spPr>
          <p:txBody>
            <a:bodyPr wrap="square">
              <a:spAutoFit/>
            </a:bodyPr>
            <a:lstStyle/>
            <a:p>
              <a:r>
                <a:rPr lang="en-US" sz="900" dirty="0">
                  <a:solidFill>
                    <a:prstClr val="black">
                      <a:lumMod val="50000"/>
                      <a:lumOff val="50000"/>
                    </a:prstClr>
                  </a:solidFill>
                </a:rPr>
                <a:t>The third Tuesday in May represents the uniform vote day for school district budgets and Board of Education trustee elections.</a:t>
              </a:r>
            </a:p>
          </p:txBody>
        </p:sp>
        <p:sp>
          <p:nvSpPr>
            <p:cNvPr id="166" name="Rectangle 165">
              <a:extLst>
                <a:ext uri="{FF2B5EF4-FFF2-40B4-BE49-F238E27FC236}">
                  <a16:creationId xmlns:a16="http://schemas.microsoft.com/office/drawing/2014/main" id="{F125F6FA-D57F-4D3C-B861-F8D45B6466C3}"/>
                </a:ext>
              </a:extLst>
            </p:cNvPr>
            <p:cNvSpPr/>
            <p:nvPr/>
          </p:nvSpPr>
          <p:spPr>
            <a:xfrm>
              <a:off x="2015078" y="4111351"/>
              <a:ext cx="1136017" cy="307777"/>
            </a:xfrm>
            <a:prstGeom prst="rect">
              <a:avLst/>
            </a:prstGeom>
          </p:spPr>
          <p:txBody>
            <a:bodyPr wrap="none">
              <a:spAutoFit/>
            </a:bodyPr>
            <a:lstStyle/>
            <a:p>
              <a:r>
                <a:rPr lang="en-US" sz="1400" b="1" dirty="0">
                  <a:solidFill>
                    <a:srgbClr val="FF9900"/>
                  </a:solidFill>
                </a:rPr>
                <a:t>Budget Vote</a:t>
              </a:r>
            </a:p>
          </p:txBody>
        </p:sp>
      </p:grpSp>
      <p:grpSp>
        <p:nvGrpSpPr>
          <p:cNvPr id="167" name="Group 166">
            <a:extLst>
              <a:ext uri="{FF2B5EF4-FFF2-40B4-BE49-F238E27FC236}">
                <a16:creationId xmlns:a16="http://schemas.microsoft.com/office/drawing/2014/main" id="{0AD23FE5-F8EE-49B5-915B-FB225E488F2D}"/>
              </a:ext>
            </a:extLst>
          </p:cNvPr>
          <p:cNvGrpSpPr/>
          <p:nvPr/>
        </p:nvGrpSpPr>
        <p:grpSpPr>
          <a:xfrm>
            <a:off x="1752600" y="4613654"/>
            <a:ext cx="1703736" cy="581847"/>
            <a:chOff x="2015078" y="4111351"/>
            <a:chExt cx="1703736" cy="581847"/>
          </a:xfrm>
        </p:grpSpPr>
        <p:sp>
          <p:nvSpPr>
            <p:cNvPr id="168" name="Rectangle 167">
              <a:extLst>
                <a:ext uri="{FF2B5EF4-FFF2-40B4-BE49-F238E27FC236}">
                  <a16:creationId xmlns:a16="http://schemas.microsoft.com/office/drawing/2014/main" id="{10747D64-8973-42A9-AFFD-F6FBC5D8DD0E}"/>
                </a:ext>
              </a:extLst>
            </p:cNvPr>
            <p:cNvSpPr/>
            <p:nvPr/>
          </p:nvSpPr>
          <p:spPr>
            <a:xfrm>
              <a:off x="2015080" y="4323866"/>
              <a:ext cx="1503821" cy="369332"/>
            </a:xfrm>
            <a:prstGeom prst="rect">
              <a:avLst/>
            </a:prstGeom>
          </p:spPr>
          <p:txBody>
            <a:bodyPr wrap="square">
              <a:spAutoFit/>
            </a:bodyPr>
            <a:lstStyle/>
            <a:p>
              <a:r>
                <a:rPr lang="en-US" sz="900" dirty="0">
                  <a:solidFill>
                    <a:prstClr val="black">
                      <a:lumMod val="50000"/>
                      <a:lumOff val="50000"/>
                    </a:prstClr>
                  </a:solidFill>
                </a:rPr>
                <a:t>Second Board of Education budget presentation.</a:t>
              </a:r>
            </a:p>
          </p:txBody>
        </p:sp>
        <p:sp>
          <p:nvSpPr>
            <p:cNvPr id="169" name="Rectangle 168">
              <a:extLst>
                <a:ext uri="{FF2B5EF4-FFF2-40B4-BE49-F238E27FC236}">
                  <a16:creationId xmlns:a16="http://schemas.microsoft.com/office/drawing/2014/main" id="{F00E1F07-B2FE-4F3F-86E7-4946FF73A18D}"/>
                </a:ext>
              </a:extLst>
            </p:cNvPr>
            <p:cNvSpPr/>
            <p:nvPr/>
          </p:nvSpPr>
          <p:spPr>
            <a:xfrm>
              <a:off x="2015078" y="4111351"/>
              <a:ext cx="1703736" cy="307777"/>
            </a:xfrm>
            <a:prstGeom prst="rect">
              <a:avLst/>
            </a:prstGeom>
          </p:spPr>
          <p:txBody>
            <a:bodyPr wrap="none">
              <a:spAutoFit/>
            </a:bodyPr>
            <a:lstStyle/>
            <a:p>
              <a:r>
                <a:rPr lang="en-US" sz="1400" b="1" dirty="0">
                  <a:solidFill>
                    <a:srgbClr val="009999"/>
                  </a:solidFill>
                </a:rPr>
                <a:t>Budget Presentation</a:t>
              </a:r>
            </a:p>
          </p:txBody>
        </p:sp>
      </p:grpSp>
      <p:grpSp>
        <p:nvGrpSpPr>
          <p:cNvPr id="170" name="Group 169">
            <a:extLst>
              <a:ext uri="{FF2B5EF4-FFF2-40B4-BE49-F238E27FC236}">
                <a16:creationId xmlns:a16="http://schemas.microsoft.com/office/drawing/2014/main" id="{0B4E7760-C56C-4702-A359-5D387007A073}"/>
              </a:ext>
            </a:extLst>
          </p:cNvPr>
          <p:cNvGrpSpPr/>
          <p:nvPr/>
        </p:nvGrpSpPr>
        <p:grpSpPr>
          <a:xfrm>
            <a:off x="3990537" y="4554986"/>
            <a:ext cx="1503823" cy="997345"/>
            <a:chOff x="2015078" y="4111351"/>
            <a:chExt cx="1503823" cy="997345"/>
          </a:xfrm>
        </p:grpSpPr>
        <p:sp>
          <p:nvSpPr>
            <p:cNvPr id="171" name="Rectangle 170">
              <a:extLst>
                <a:ext uri="{FF2B5EF4-FFF2-40B4-BE49-F238E27FC236}">
                  <a16:creationId xmlns:a16="http://schemas.microsoft.com/office/drawing/2014/main" id="{4F9C7C19-3ADC-41CA-9693-185CF9204D6F}"/>
                </a:ext>
              </a:extLst>
            </p:cNvPr>
            <p:cNvSpPr/>
            <p:nvPr/>
          </p:nvSpPr>
          <p:spPr>
            <a:xfrm>
              <a:off x="2015080" y="4323866"/>
              <a:ext cx="1503821" cy="784830"/>
            </a:xfrm>
            <a:prstGeom prst="rect">
              <a:avLst/>
            </a:prstGeom>
          </p:spPr>
          <p:txBody>
            <a:bodyPr wrap="square">
              <a:spAutoFit/>
            </a:bodyPr>
            <a:lstStyle/>
            <a:p>
              <a:r>
                <a:rPr lang="en-US" sz="900" dirty="0">
                  <a:solidFill>
                    <a:prstClr val="black">
                      <a:lumMod val="50000"/>
                      <a:lumOff val="50000"/>
                    </a:prstClr>
                  </a:solidFill>
                </a:rPr>
                <a:t>As required by law, Board of Education must adopt the proposed 2025-26 budget before it can be presented to residents for a vote.</a:t>
              </a:r>
            </a:p>
          </p:txBody>
        </p:sp>
        <p:sp>
          <p:nvSpPr>
            <p:cNvPr id="172" name="Rectangle 171">
              <a:extLst>
                <a:ext uri="{FF2B5EF4-FFF2-40B4-BE49-F238E27FC236}">
                  <a16:creationId xmlns:a16="http://schemas.microsoft.com/office/drawing/2014/main" id="{26DE096F-5799-4076-84F6-6E9AA96A5CF6}"/>
                </a:ext>
              </a:extLst>
            </p:cNvPr>
            <p:cNvSpPr/>
            <p:nvPr/>
          </p:nvSpPr>
          <p:spPr>
            <a:xfrm>
              <a:off x="2015078" y="4111351"/>
              <a:ext cx="1448795" cy="307777"/>
            </a:xfrm>
            <a:prstGeom prst="rect">
              <a:avLst/>
            </a:prstGeom>
          </p:spPr>
          <p:txBody>
            <a:bodyPr wrap="none">
              <a:spAutoFit/>
            </a:bodyPr>
            <a:lstStyle/>
            <a:p>
              <a:r>
                <a:rPr lang="en-US" sz="1400" b="1" dirty="0">
                  <a:solidFill>
                    <a:srgbClr val="7030A0"/>
                  </a:solidFill>
                </a:rPr>
                <a:t>Budget Adoption</a:t>
              </a:r>
            </a:p>
          </p:txBody>
        </p:sp>
      </p:grpSp>
      <p:grpSp>
        <p:nvGrpSpPr>
          <p:cNvPr id="173" name="Group 172">
            <a:extLst>
              <a:ext uri="{FF2B5EF4-FFF2-40B4-BE49-F238E27FC236}">
                <a16:creationId xmlns:a16="http://schemas.microsoft.com/office/drawing/2014/main" id="{A6EA767A-1CAE-45D2-A6A5-0C1E2E88F75B}"/>
              </a:ext>
            </a:extLst>
          </p:cNvPr>
          <p:cNvGrpSpPr/>
          <p:nvPr/>
        </p:nvGrpSpPr>
        <p:grpSpPr>
          <a:xfrm>
            <a:off x="6140737" y="4554986"/>
            <a:ext cx="1717573" cy="1135845"/>
            <a:chOff x="2015078" y="4111351"/>
            <a:chExt cx="1717573" cy="1135845"/>
          </a:xfrm>
        </p:grpSpPr>
        <p:sp>
          <p:nvSpPr>
            <p:cNvPr id="174" name="Rectangle 173">
              <a:extLst>
                <a:ext uri="{FF2B5EF4-FFF2-40B4-BE49-F238E27FC236}">
                  <a16:creationId xmlns:a16="http://schemas.microsoft.com/office/drawing/2014/main" id="{F391BE8A-C74C-45DA-8E41-6C51BC099CB6}"/>
                </a:ext>
              </a:extLst>
            </p:cNvPr>
            <p:cNvSpPr/>
            <p:nvPr/>
          </p:nvSpPr>
          <p:spPr>
            <a:xfrm>
              <a:off x="2015080" y="4323866"/>
              <a:ext cx="1717571" cy="923330"/>
            </a:xfrm>
            <a:prstGeom prst="rect">
              <a:avLst/>
            </a:prstGeom>
          </p:spPr>
          <p:txBody>
            <a:bodyPr wrap="square">
              <a:spAutoFit/>
            </a:bodyPr>
            <a:lstStyle/>
            <a:p>
              <a:r>
                <a:rPr lang="en-US" sz="900" dirty="0">
                  <a:solidFill>
                    <a:prstClr val="black">
                      <a:lumMod val="50000"/>
                      <a:lumOff val="50000"/>
                    </a:prstClr>
                  </a:solidFill>
                </a:rPr>
                <a:t>As required by law, approximately one week before the budget vote, a presentation will be provided at a Board Meeting to share a summary of the 2025-26 proposed budget.</a:t>
              </a:r>
            </a:p>
          </p:txBody>
        </p:sp>
        <p:sp>
          <p:nvSpPr>
            <p:cNvPr id="175" name="Rectangle 174">
              <a:extLst>
                <a:ext uri="{FF2B5EF4-FFF2-40B4-BE49-F238E27FC236}">
                  <a16:creationId xmlns:a16="http://schemas.microsoft.com/office/drawing/2014/main" id="{2B428432-BA37-44E1-87CC-8E349EBB1C6F}"/>
                </a:ext>
              </a:extLst>
            </p:cNvPr>
            <p:cNvSpPr/>
            <p:nvPr/>
          </p:nvSpPr>
          <p:spPr>
            <a:xfrm>
              <a:off x="2015078" y="4111351"/>
              <a:ext cx="1374159" cy="307777"/>
            </a:xfrm>
            <a:prstGeom prst="rect">
              <a:avLst/>
            </a:prstGeom>
          </p:spPr>
          <p:txBody>
            <a:bodyPr wrap="none">
              <a:spAutoFit/>
            </a:bodyPr>
            <a:lstStyle/>
            <a:p>
              <a:r>
                <a:rPr lang="en-US" sz="1400" b="1" dirty="0">
                  <a:solidFill>
                    <a:srgbClr val="FF3399"/>
                  </a:solidFill>
                </a:rPr>
                <a:t>Budget Hearing</a:t>
              </a:r>
            </a:p>
          </p:txBody>
        </p:sp>
      </p:grpSp>
      <p:grpSp>
        <p:nvGrpSpPr>
          <p:cNvPr id="176" name="1 Grupo">
            <a:extLst>
              <a:ext uri="{FF2B5EF4-FFF2-40B4-BE49-F238E27FC236}">
                <a16:creationId xmlns:a16="http://schemas.microsoft.com/office/drawing/2014/main" id="{47E64AA5-3560-4C75-BBCF-E107B6D12512}"/>
              </a:ext>
            </a:extLst>
          </p:cNvPr>
          <p:cNvGrpSpPr/>
          <p:nvPr/>
        </p:nvGrpSpPr>
        <p:grpSpPr>
          <a:xfrm>
            <a:off x="257512" y="3380619"/>
            <a:ext cx="8628976" cy="85149"/>
            <a:chOff x="467544" y="2597889"/>
            <a:chExt cx="8208861" cy="81000"/>
          </a:xfrm>
        </p:grpSpPr>
        <p:cxnSp>
          <p:nvCxnSpPr>
            <p:cNvPr id="177" name="18 Conector recto">
              <a:extLst>
                <a:ext uri="{FF2B5EF4-FFF2-40B4-BE49-F238E27FC236}">
                  <a16:creationId xmlns:a16="http://schemas.microsoft.com/office/drawing/2014/main" id="{24A92288-13BA-450B-9656-27763B191528}"/>
                </a:ext>
              </a:extLst>
            </p:cNvPr>
            <p:cNvCxnSpPr>
              <a:stCxn id="179" idx="6"/>
              <a:endCxn id="178" idx="2"/>
            </p:cNvCxnSpPr>
            <p:nvPr/>
          </p:nvCxnSpPr>
          <p:spPr>
            <a:xfrm>
              <a:off x="548552" y="2638389"/>
              <a:ext cx="8046843"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8" name="23 Elipse">
              <a:extLst>
                <a:ext uri="{FF2B5EF4-FFF2-40B4-BE49-F238E27FC236}">
                  <a16:creationId xmlns:a16="http://schemas.microsoft.com/office/drawing/2014/main" id="{7E63AAD3-4779-484A-8763-EBF02945B9AD}"/>
                </a:ext>
              </a:extLst>
            </p:cNvPr>
            <p:cNvSpPr/>
            <p:nvPr/>
          </p:nvSpPr>
          <p:spPr>
            <a:xfrm>
              <a:off x="8595394" y="2597889"/>
              <a:ext cx="81011" cy="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200" dirty="0">
                <a:solidFill>
                  <a:prstClr val="black"/>
                </a:solidFill>
                <a:latin typeface="Trebuchet MS" panose="020B0603020202020204" pitchFamily="34" charset="0"/>
                <a:ea typeface="Segoe UI" panose="020B0502040204020203" pitchFamily="34" charset="0"/>
                <a:cs typeface="Helvetica" panose="020B0604020202020204" pitchFamily="34" charset="0"/>
              </a:endParaRPr>
            </a:p>
          </p:txBody>
        </p:sp>
        <p:sp>
          <p:nvSpPr>
            <p:cNvPr id="179" name="24 Elipse">
              <a:extLst>
                <a:ext uri="{FF2B5EF4-FFF2-40B4-BE49-F238E27FC236}">
                  <a16:creationId xmlns:a16="http://schemas.microsoft.com/office/drawing/2014/main" id="{C821E829-BD34-454D-B468-97D5F1E4903F}"/>
                </a:ext>
              </a:extLst>
            </p:cNvPr>
            <p:cNvSpPr/>
            <p:nvPr/>
          </p:nvSpPr>
          <p:spPr>
            <a:xfrm>
              <a:off x="467544" y="2597889"/>
              <a:ext cx="81011" cy="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200" dirty="0">
                <a:solidFill>
                  <a:prstClr val="black"/>
                </a:solidFill>
                <a:latin typeface="Trebuchet MS" panose="020B0603020202020204" pitchFamily="34" charset="0"/>
                <a:ea typeface="Segoe UI" panose="020B0502040204020203" pitchFamily="34" charset="0"/>
                <a:cs typeface="Helvetica" panose="020B0604020202020204" pitchFamily="34" charset="0"/>
              </a:endParaRPr>
            </a:p>
          </p:txBody>
        </p:sp>
      </p:grpSp>
      <p:grpSp>
        <p:nvGrpSpPr>
          <p:cNvPr id="180" name="Group 179">
            <a:extLst>
              <a:ext uri="{FF2B5EF4-FFF2-40B4-BE49-F238E27FC236}">
                <a16:creationId xmlns:a16="http://schemas.microsoft.com/office/drawing/2014/main" id="{D859BFB7-F50B-4956-968D-A08838BBE2F9}"/>
              </a:ext>
            </a:extLst>
          </p:cNvPr>
          <p:cNvGrpSpPr/>
          <p:nvPr/>
        </p:nvGrpSpPr>
        <p:grpSpPr>
          <a:xfrm>
            <a:off x="799207" y="2529080"/>
            <a:ext cx="1124602" cy="1499340"/>
            <a:chOff x="783838" y="2529080"/>
            <a:chExt cx="1124602" cy="1499340"/>
          </a:xfrm>
        </p:grpSpPr>
        <p:grpSp>
          <p:nvGrpSpPr>
            <p:cNvPr id="181" name="2 Grupo">
              <a:extLst>
                <a:ext uri="{FF2B5EF4-FFF2-40B4-BE49-F238E27FC236}">
                  <a16:creationId xmlns:a16="http://schemas.microsoft.com/office/drawing/2014/main" id="{9129140C-9325-421A-A443-C9CF03E6BCFE}"/>
                </a:ext>
              </a:extLst>
            </p:cNvPr>
            <p:cNvGrpSpPr/>
            <p:nvPr/>
          </p:nvGrpSpPr>
          <p:grpSpPr>
            <a:xfrm>
              <a:off x="1275808" y="2529080"/>
              <a:ext cx="141927" cy="965113"/>
              <a:chOff x="1436278" y="1787812"/>
              <a:chExt cx="135019" cy="918087"/>
            </a:xfrm>
          </p:grpSpPr>
          <p:sp>
            <p:nvSpPr>
              <p:cNvPr id="183" name="25 Elipse">
                <a:extLst>
                  <a:ext uri="{FF2B5EF4-FFF2-40B4-BE49-F238E27FC236}">
                    <a16:creationId xmlns:a16="http://schemas.microsoft.com/office/drawing/2014/main" id="{AF93DCEB-F2D7-4929-981E-05104067DFF3}"/>
                  </a:ext>
                </a:extLst>
              </p:cNvPr>
              <p:cNvSpPr/>
              <p:nvPr/>
            </p:nvSpPr>
            <p:spPr>
              <a:xfrm>
                <a:off x="1436278" y="2570899"/>
                <a:ext cx="135019" cy="135000"/>
              </a:xfrm>
              <a:prstGeom prst="ellipse">
                <a:avLst/>
              </a:prstGeom>
              <a:solidFill>
                <a:srgbClr val="6699FF"/>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184" name="40 Conector recto">
                <a:extLst>
                  <a:ext uri="{FF2B5EF4-FFF2-40B4-BE49-F238E27FC236}">
                    <a16:creationId xmlns:a16="http://schemas.microsoft.com/office/drawing/2014/main" id="{FF467472-89D6-44DD-A9CF-BC5261159596}"/>
                  </a:ext>
                </a:extLst>
              </p:cNvPr>
              <p:cNvCxnSpPr/>
              <p:nvPr/>
            </p:nvCxnSpPr>
            <p:spPr>
              <a:xfrm flipV="1">
                <a:off x="1503186" y="1857792"/>
                <a:ext cx="5547" cy="713104"/>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5" name="41 Elipse">
                <a:extLst>
                  <a:ext uri="{FF2B5EF4-FFF2-40B4-BE49-F238E27FC236}">
                    <a16:creationId xmlns:a16="http://schemas.microsoft.com/office/drawing/2014/main" id="{5F12E040-DB8D-4003-A49A-A4BBA60E8479}"/>
                  </a:ext>
                </a:extLst>
              </p:cNvPr>
              <p:cNvSpPr/>
              <p:nvPr/>
            </p:nvSpPr>
            <p:spPr>
              <a:xfrm>
                <a:off x="1467943" y="1787812"/>
                <a:ext cx="81011" cy="81000"/>
              </a:xfrm>
              <a:prstGeom prst="ellipse">
                <a:avLst/>
              </a:prstGeom>
              <a:solidFill>
                <a:schemeClr val="bg1"/>
              </a:solidFill>
              <a:ln w="5715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182" name="TextBox 181">
              <a:extLst>
                <a:ext uri="{FF2B5EF4-FFF2-40B4-BE49-F238E27FC236}">
                  <a16:creationId xmlns:a16="http://schemas.microsoft.com/office/drawing/2014/main" id="{C105951F-94D8-4DE6-AA57-33E66A18E6FC}"/>
                </a:ext>
              </a:extLst>
            </p:cNvPr>
            <p:cNvSpPr txBox="1"/>
            <p:nvPr/>
          </p:nvSpPr>
          <p:spPr>
            <a:xfrm>
              <a:off x="783838" y="3505200"/>
              <a:ext cx="1124602" cy="523220"/>
            </a:xfrm>
            <a:prstGeom prst="rect">
              <a:avLst/>
            </a:prstGeom>
            <a:noFill/>
          </p:spPr>
          <p:txBody>
            <a:bodyPr wrap="none" rtlCol="0">
              <a:spAutoFit/>
            </a:bodyPr>
            <a:lstStyle/>
            <a:p>
              <a:pPr algn="ctr"/>
              <a:r>
                <a:rPr lang="en-US" sz="1400" b="1" dirty="0">
                  <a:solidFill>
                    <a:srgbClr val="6699FF"/>
                  </a:solidFill>
                </a:rPr>
                <a:t>March - May</a:t>
              </a:r>
            </a:p>
            <a:p>
              <a:pPr algn="ctr"/>
              <a:r>
                <a:rPr lang="en-US" sz="1400" b="1" dirty="0">
                  <a:solidFill>
                    <a:srgbClr val="6699FF"/>
                  </a:solidFill>
                </a:rPr>
                <a:t>2025</a:t>
              </a:r>
            </a:p>
          </p:txBody>
        </p:sp>
      </p:grpSp>
      <p:grpSp>
        <p:nvGrpSpPr>
          <p:cNvPr id="186" name="Group 185">
            <a:extLst>
              <a:ext uri="{FF2B5EF4-FFF2-40B4-BE49-F238E27FC236}">
                <a16:creationId xmlns:a16="http://schemas.microsoft.com/office/drawing/2014/main" id="{B87A9253-28E9-4B15-A508-84D8A6DF39B1}"/>
              </a:ext>
            </a:extLst>
          </p:cNvPr>
          <p:cNvGrpSpPr/>
          <p:nvPr/>
        </p:nvGrpSpPr>
        <p:grpSpPr>
          <a:xfrm>
            <a:off x="4819557" y="2529081"/>
            <a:ext cx="1657443" cy="1283896"/>
            <a:chOff x="4819557" y="2529081"/>
            <a:chExt cx="1657443" cy="1283896"/>
          </a:xfrm>
        </p:grpSpPr>
        <p:grpSp>
          <p:nvGrpSpPr>
            <p:cNvPr id="187" name="8 Grupo">
              <a:extLst>
                <a:ext uri="{FF2B5EF4-FFF2-40B4-BE49-F238E27FC236}">
                  <a16:creationId xmlns:a16="http://schemas.microsoft.com/office/drawing/2014/main" id="{EACCC815-D9F3-4A00-9FB1-FED52199D69B}"/>
                </a:ext>
              </a:extLst>
            </p:cNvPr>
            <p:cNvGrpSpPr/>
            <p:nvPr/>
          </p:nvGrpSpPr>
          <p:grpSpPr>
            <a:xfrm>
              <a:off x="5576093" y="2529081"/>
              <a:ext cx="141927" cy="965112"/>
              <a:chOff x="5527256" y="1787812"/>
              <a:chExt cx="135019" cy="918086"/>
            </a:xfrm>
          </p:grpSpPr>
          <p:sp>
            <p:nvSpPr>
              <p:cNvPr id="189" name="37 Elipse">
                <a:extLst>
                  <a:ext uri="{FF2B5EF4-FFF2-40B4-BE49-F238E27FC236}">
                    <a16:creationId xmlns:a16="http://schemas.microsoft.com/office/drawing/2014/main" id="{16E37D5E-14A1-4FE6-956D-016C4E924E24}"/>
                  </a:ext>
                </a:extLst>
              </p:cNvPr>
              <p:cNvSpPr/>
              <p:nvPr/>
            </p:nvSpPr>
            <p:spPr>
              <a:xfrm>
                <a:off x="5527256" y="2570898"/>
                <a:ext cx="135019" cy="135000"/>
              </a:xfrm>
              <a:prstGeom prst="ellipse">
                <a:avLst/>
              </a:prstGeom>
              <a:solidFill>
                <a:srgbClr val="4DA151"/>
              </a:solidFill>
              <a:ln>
                <a:solidFill>
                  <a:srgbClr val="4DA151"/>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190" name="45 Conector recto">
                <a:extLst>
                  <a:ext uri="{FF2B5EF4-FFF2-40B4-BE49-F238E27FC236}">
                    <a16:creationId xmlns:a16="http://schemas.microsoft.com/office/drawing/2014/main" id="{2CE073ED-A838-4194-BF74-6EAF298CB1C1}"/>
                  </a:ext>
                </a:extLst>
              </p:cNvPr>
              <p:cNvCxnSpPr/>
              <p:nvPr/>
            </p:nvCxnSpPr>
            <p:spPr>
              <a:xfrm flipV="1">
                <a:off x="5596189" y="1858765"/>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91" name="51 Elipse">
                <a:extLst>
                  <a:ext uri="{FF2B5EF4-FFF2-40B4-BE49-F238E27FC236}">
                    <a16:creationId xmlns:a16="http://schemas.microsoft.com/office/drawing/2014/main" id="{017A00E0-D6E3-4271-8EE1-AB005D5BD472}"/>
                  </a:ext>
                </a:extLst>
              </p:cNvPr>
              <p:cNvSpPr/>
              <p:nvPr/>
            </p:nvSpPr>
            <p:spPr>
              <a:xfrm>
                <a:off x="5562802" y="1787812"/>
                <a:ext cx="81011" cy="81000"/>
              </a:xfrm>
              <a:prstGeom prst="ellipse">
                <a:avLst/>
              </a:prstGeom>
              <a:solidFill>
                <a:schemeClr val="bg1"/>
              </a:solidFill>
              <a:ln w="57150">
                <a:solidFill>
                  <a:srgbClr val="4DA151"/>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188" name="TextBox 187">
              <a:extLst>
                <a:ext uri="{FF2B5EF4-FFF2-40B4-BE49-F238E27FC236}">
                  <a16:creationId xmlns:a16="http://schemas.microsoft.com/office/drawing/2014/main" id="{783B6DC5-FE8F-4D7E-B765-468A8470C31B}"/>
                </a:ext>
              </a:extLst>
            </p:cNvPr>
            <p:cNvSpPr txBox="1"/>
            <p:nvPr/>
          </p:nvSpPr>
          <p:spPr>
            <a:xfrm>
              <a:off x="4819557" y="3505200"/>
              <a:ext cx="1657443" cy="307777"/>
            </a:xfrm>
            <a:prstGeom prst="rect">
              <a:avLst/>
            </a:prstGeom>
            <a:noFill/>
          </p:spPr>
          <p:txBody>
            <a:bodyPr wrap="square" rtlCol="0">
              <a:spAutoFit/>
            </a:bodyPr>
            <a:lstStyle/>
            <a:p>
              <a:pPr algn="ctr"/>
              <a:r>
                <a:rPr lang="en-US" sz="1400" b="1" dirty="0">
                  <a:solidFill>
                    <a:srgbClr val="4DA151"/>
                  </a:solidFill>
                </a:rPr>
                <a:t>May 2025</a:t>
              </a:r>
            </a:p>
          </p:txBody>
        </p:sp>
      </p:grpSp>
      <p:grpSp>
        <p:nvGrpSpPr>
          <p:cNvPr id="192" name="Group 191">
            <a:extLst>
              <a:ext uri="{FF2B5EF4-FFF2-40B4-BE49-F238E27FC236}">
                <a16:creationId xmlns:a16="http://schemas.microsoft.com/office/drawing/2014/main" id="{7B0CB089-9D45-4BE9-8FAA-A128DD970098}"/>
              </a:ext>
            </a:extLst>
          </p:cNvPr>
          <p:cNvGrpSpPr/>
          <p:nvPr/>
        </p:nvGrpSpPr>
        <p:grpSpPr>
          <a:xfrm>
            <a:off x="7255379" y="2529081"/>
            <a:ext cx="1202821" cy="1264786"/>
            <a:chOff x="7255379" y="2529081"/>
            <a:chExt cx="1202821" cy="1264786"/>
          </a:xfrm>
        </p:grpSpPr>
        <p:grpSp>
          <p:nvGrpSpPr>
            <p:cNvPr id="193" name="10 Grupo">
              <a:extLst>
                <a:ext uri="{FF2B5EF4-FFF2-40B4-BE49-F238E27FC236}">
                  <a16:creationId xmlns:a16="http://schemas.microsoft.com/office/drawing/2014/main" id="{58F7F3CF-F9B5-480D-9C75-2F109C2ECAFA}"/>
                </a:ext>
              </a:extLst>
            </p:cNvPr>
            <p:cNvGrpSpPr/>
            <p:nvPr/>
          </p:nvGrpSpPr>
          <p:grpSpPr>
            <a:xfrm>
              <a:off x="7741255" y="2529081"/>
              <a:ext cx="141927" cy="965112"/>
              <a:chOff x="7587030" y="1787812"/>
              <a:chExt cx="135019" cy="918086"/>
            </a:xfrm>
          </p:grpSpPr>
          <p:sp>
            <p:nvSpPr>
              <p:cNvPr id="195" name="39 Elipse">
                <a:extLst>
                  <a:ext uri="{FF2B5EF4-FFF2-40B4-BE49-F238E27FC236}">
                    <a16:creationId xmlns:a16="http://schemas.microsoft.com/office/drawing/2014/main" id="{33954512-1E3E-4289-A6BC-DE2A25BA6C80}"/>
                  </a:ext>
                </a:extLst>
              </p:cNvPr>
              <p:cNvSpPr/>
              <p:nvPr/>
            </p:nvSpPr>
            <p:spPr>
              <a:xfrm>
                <a:off x="7587030" y="2570898"/>
                <a:ext cx="135019" cy="135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196" name="47 Conector recto">
                <a:extLst>
                  <a:ext uri="{FF2B5EF4-FFF2-40B4-BE49-F238E27FC236}">
                    <a16:creationId xmlns:a16="http://schemas.microsoft.com/office/drawing/2014/main" id="{97DB4EE9-0EE4-4E7D-AAFB-88A0DE06A50A}"/>
                  </a:ext>
                </a:extLst>
              </p:cNvPr>
              <p:cNvCxnSpPr/>
              <p:nvPr/>
            </p:nvCxnSpPr>
            <p:spPr>
              <a:xfrm flipV="1">
                <a:off x="7648800" y="1858765"/>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97" name="53 Elipse">
                <a:extLst>
                  <a:ext uri="{FF2B5EF4-FFF2-40B4-BE49-F238E27FC236}">
                    <a16:creationId xmlns:a16="http://schemas.microsoft.com/office/drawing/2014/main" id="{34083621-15EA-4896-BD66-4C96FA0922DC}"/>
                  </a:ext>
                </a:extLst>
              </p:cNvPr>
              <p:cNvSpPr/>
              <p:nvPr/>
            </p:nvSpPr>
            <p:spPr>
              <a:xfrm>
                <a:off x="7617376" y="1787812"/>
                <a:ext cx="81011" cy="81000"/>
              </a:xfrm>
              <a:prstGeom prst="ellipse">
                <a:avLst/>
              </a:prstGeom>
              <a:solidFill>
                <a:schemeClr val="bg1"/>
              </a:solidFill>
              <a:ln w="571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194" name="TextBox 193">
              <a:extLst>
                <a:ext uri="{FF2B5EF4-FFF2-40B4-BE49-F238E27FC236}">
                  <a16:creationId xmlns:a16="http://schemas.microsoft.com/office/drawing/2014/main" id="{917EBDB9-ECDD-435A-A1F9-4157B1130E13}"/>
                </a:ext>
              </a:extLst>
            </p:cNvPr>
            <p:cNvSpPr txBox="1"/>
            <p:nvPr/>
          </p:nvSpPr>
          <p:spPr>
            <a:xfrm>
              <a:off x="7255379" y="3486090"/>
              <a:ext cx="1202821" cy="307777"/>
            </a:xfrm>
            <a:prstGeom prst="rect">
              <a:avLst/>
            </a:prstGeom>
            <a:noFill/>
          </p:spPr>
          <p:txBody>
            <a:bodyPr wrap="square" rtlCol="0">
              <a:spAutoFit/>
            </a:bodyPr>
            <a:lstStyle/>
            <a:p>
              <a:pPr algn="r"/>
              <a:r>
                <a:rPr lang="en-US" sz="1400" b="1" dirty="0">
                  <a:solidFill>
                    <a:srgbClr val="FF9900"/>
                  </a:solidFill>
                </a:rPr>
                <a:t>May 20, 2025</a:t>
              </a:r>
            </a:p>
          </p:txBody>
        </p:sp>
      </p:grpSp>
      <p:grpSp>
        <p:nvGrpSpPr>
          <p:cNvPr id="198" name="Group 197">
            <a:extLst>
              <a:ext uri="{FF2B5EF4-FFF2-40B4-BE49-F238E27FC236}">
                <a16:creationId xmlns:a16="http://schemas.microsoft.com/office/drawing/2014/main" id="{041A13CD-0A14-41F2-8D85-7AE56F95CD56}"/>
              </a:ext>
            </a:extLst>
          </p:cNvPr>
          <p:cNvGrpSpPr/>
          <p:nvPr/>
        </p:nvGrpSpPr>
        <p:grpSpPr>
          <a:xfrm>
            <a:off x="1759844" y="3045023"/>
            <a:ext cx="1371600" cy="1283897"/>
            <a:chOff x="1759844" y="3045023"/>
            <a:chExt cx="1371600" cy="1283897"/>
          </a:xfrm>
        </p:grpSpPr>
        <p:grpSp>
          <p:nvGrpSpPr>
            <p:cNvPr id="199" name="4 Grupo">
              <a:extLst>
                <a:ext uri="{FF2B5EF4-FFF2-40B4-BE49-F238E27FC236}">
                  <a16:creationId xmlns:a16="http://schemas.microsoft.com/office/drawing/2014/main" id="{CA883A53-3322-43E6-B2D4-65F9E0EA90D1}"/>
                </a:ext>
              </a:extLst>
            </p:cNvPr>
            <p:cNvGrpSpPr/>
            <p:nvPr/>
          </p:nvGrpSpPr>
          <p:grpSpPr>
            <a:xfrm>
              <a:off x="2350879" y="3352235"/>
              <a:ext cx="141927" cy="976685"/>
              <a:chOff x="2459025" y="2570898"/>
              <a:chExt cx="135019" cy="929095"/>
            </a:xfrm>
          </p:grpSpPr>
          <p:sp>
            <p:nvSpPr>
              <p:cNvPr id="201" name="26 Elipse">
                <a:extLst>
                  <a:ext uri="{FF2B5EF4-FFF2-40B4-BE49-F238E27FC236}">
                    <a16:creationId xmlns:a16="http://schemas.microsoft.com/office/drawing/2014/main" id="{D3E9B394-266A-480E-B675-A6F850327738}"/>
                  </a:ext>
                </a:extLst>
              </p:cNvPr>
              <p:cNvSpPr/>
              <p:nvPr/>
            </p:nvSpPr>
            <p:spPr>
              <a:xfrm>
                <a:off x="2459025" y="2570898"/>
                <a:ext cx="135019" cy="135000"/>
              </a:xfrm>
              <a:prstGeom prst="ellipse">
                <a:avLst/>
              </a:prstGeom>
              <a:solidFill>
                <a:srgbClr val="009999"/>
              </a:soli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02" name="42 Conector recto">
                <a:extLst>
                  <a:ext uri="{FF2B5EF4-FFF2-40B4-BE49-F238E27FC236}">
                    <a16:creationId xmlns:a16="http://schemas.microsoft.com/office/drawing/2014/main" id="{2B0EEF2A-F2B4-452D-8194-CC42A929D765}"/>
                  </a:ext>
                </a:extLst>
              </p:cNvPr>
              <p:cNvCxnSpPr/>
              <p:nvPr/>
            </p:nvCxnSpPr>
            <p:spPr>
              <a:xfrm flipV="1">
                <a:off x="2518306" y="270589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3" name="48 Elipse">
                <a:extLst>
                  <a:ext uri="{FF2B5EF4-FFF2-40B4-BE49-F238E27FC236}">
                    <a16:creationId xmlns:a16="http://schemas.microsoft.com/office/drawing/2014/main" id="{1C051E66-F97A-477B-8C99-0A7226F9B47F}"/>
                  </a:ext>
                </a:extLst>
              </p:cNvPr>
              <p:cNvSpPr/>
              <p:nvPr/>
            </p:nvSpPr>
            <p:spPr>
              <a:xfrm>
                <a:off x="2478571" y="3418993"/>
                <a:ext cx="81011" cy="81000"/>
              </a:xfrm>
              <a:prstGeom prst="ellipse">
                <a:avLst/>
              </a:prstGeom>
              <a:solidFill>
                <a:schemeClr val="bg1"/>
              </a:solidFill>
              <a:ln w="57150">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200" name="TextBox 199">
              <a:extLst>
                <a:ext uri="{FF2B5EF4-FFF2-40B4-BE49-F238E27FC236}">
                  <a16:creationId xmlns:a16="http://schemas.microsoft.com/office/drawing/2014/main" id="{C41B343C-99B7-497F-BCE3-CD605D0DE0FF}"/>
                </a:ext>
              </a:extLst>
            </p:cNvPr>
            <p:cNvSpPr txBox="1"/>
            <p:nvPr/>
          </p:nvSpPr>
          <p:spPr>
            <a:xfrm>
              <a:off x="1759844" y="3045023"/>
              <a:ext cx="1371600" cy="307777"/>
            </a:xfrm>
            <a:prstGeom prst="rect">
              <a:avLst/>
            </a:prstGeom>
            <a:noFill/>
          </p:spPr>
          <p:txBody>
            <a:bodyPr wrap="square" rtlCol="0">
              <a:spAutoFit/>
            </a:bodyPr>
            <a:lstStyle/>
            <a:p>
              <a:r>
                <a:rPr lang="en-US" sz="1400" b="1" dirty="0">
                  <a:solidFill>
                    <a:srgbClr val="009999"/>
                  </a:solidFill>
                </a:rPr>
                <a:t>March 24, 2025</a:t>
              </a:r>
            </a:p>
          </p:txBody>
        </p:sp>
      </p:grpSp>
      <p:grpSp>
        <p:nvGrpSpPr>
          <p:cNvPr id="204" name="Group 203">
            <a:extLst>
              <a:ext uri="{FF2B5EF4-FFF2-40B4-BE49-F238E27FC236}">
                <a16:creationId xmlns:a16="http://schemas.microsoft.com/office/drawing/2014/main" id="{FA6BE753-38B9-4865-A9D9-6BF4B51016DE}"/>
              </a:ext>
            </a:extLst>
          </p:cNvPr>
          <p:cNvGrpSpPr/>
          <p:nvPr/>
        </p:nvGrpSpPr>
        <p:grpSpPr>
          <a:xfrm>
            <a:off x="3970009" y="3050934"/>
            <a:ext cx="1218603" cy="1277986"/>
            <a:chOff x="3970009" y="3050934"/>
            <a:chExt cx="1218603" cy="1277986"/>
          </a:xfrm>
        </p:grpSpPr>
        <p:grpSp>
          <p:nvGrpSpPr>
            <p:cNvPr id="205" name="7 Grupo">
              <a:extLst>
                <a:ext uri="{FF2B5EF4-FFF2-40B4-BE49-F238E27FC236}">
                  <a16:creationId xmlns:a16="http://schemas.microsoft.com/office/drawing/2014/main" id="{FED66D77-B933-4F49-B40B-C232D0534AA7}"/>
                </a:ext>
              </a:extLst>
            </p:cNvPr>
            <p:cNvGrpSpPr/>
            <p:nvPr/>
          </p:nvGrpSpPr>
          <p:grpSpPr>
            <a:xfrm>
              <a:off x="4501022" y="3352234"/>
              <a:ext cx="141927" cy="976686"/>
              <a:chOff x="4504512" y="2570897"/>
              <a:chExt cx="135019" cy="929096"/>
            </a:xfrm>
          </p:grpSpPr>
          <p:sp>
            <p:nvSpPr>
              <p:cNvPr id="207" name="36 Elipse">
                <a:extLst>
                  <a:ext uri="{FF2B5EF4-FFF2-40B4-BE49-F238E27FC236}">
                    <a16:creationId xmlns:a16="http://schemas.microsoft.com/office/drawing/2014/main" id="{F22CE331-02A0-4E92-9D6B-DE5786AD55A0}"/>
                  </a:ext>
                </a:extLst>
              </p:cNvPr>
              <p:cNvSpPr/>
              <p:nvPr/>
            </p:nvSpPr>
            <p:spPr>
              <a:xfrm>
                <a:off x="4504512" y="2570897"/>
                <a:ext cx="135019" cy="135000"/>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08" name="44 Conector recto">
                <a:extLst>
                  <a:ext uri="{FF2B5EF4-FFF2-40B4-BE49-F238E27FC236}">
                    <a16:creationId xmlns:a16="http://schemas.microsoft.com/office/drawing/2014/main" id="{071B4D60-A413-4CC2-9D4A-97931979612B}"/>
                  </a:ext>
                </a:extLst>
              </p:cNvPr>
              <p:cNvCxnSpPr/>
              <p:nvPr/>
            </p:nvCxnSpPr>
            <p:spPr>
              <a:xfrm flipV="1">
                <a:off x="4571662" y="269912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9" name="50 Elipse">
                <a:extLst>
                  <a:ext uri="{FF2B5EF4-FFF2-40B4-BE49-F238E27FC236}">
                    <a16:creationId xmlns:a16="http://schemas.microsoft.com/office/drawing/2014/main" id="{55E56DA9-912F-4407-8BCA-29F912490FAE}"/>
                  </a:ext>
                </a:extLst>
              </p:cNvPr>
              <p:cNvSpPr/>
              <p:nvPr/>
            </p:nvSpPr>
            <p:spPr>
              <a:xfrm>
                <a:off x="4533907" y="3418993"/>
                <a:ext cx="81011" cy="81000"/>
              </a:xfrm>
              <a:prstGeom prst="ellipse">
                <a:avLst/>
              </a:prstGeom>
              <a:solidFill>
                <a:schemeClr val="bg1"/>
              </a:solid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206" name="TextBox 205">
              <a:extLst>
                <a:ext uri="{FF2B5EF4-FFF2-40B4-BE49-F238E27FC236}">
                  <a16:creationId xmlns:a16="http://schemas.microsoft.com/office/drawing/2014/main" id="{78D4F1F3-B48A-4EEC-8B31-1598D65F7B52}"/>
                </a:ext>
              </a:extLst>
            </p:cNvPr>
            <p:cNvSpPr txBox="1"/>
            <p:nvPr/>
          </p:nvSpPr>
          <p:spPr>
            <a:xfrm>
              <a:off x="3970009" y="3050934"/>
              <a:ext cx="1218603" cy="307777"/>
            </a:xfrm>
            <a:prstGeom prst="rect">
              <a:avLst/>
            </a:prstGeom>
            <a:noFill/>
          </p:spPr>
          <p:txBody>
            <a:bodyPr wrap="none" rtlCol="0">
              <a:spAutoFit/>
            </a:bodyPr>
            <a:lstStyle/>
            <a:p>
              <a:r>
                <a:rPr lang="en-US" sz="1400" b="1" dirty="0">
                  <a:solidFill>
                    <a:srgbClr val="7030A0"/>
                  </a:solidFill>
                </a:rPr>
                <a:t>April 22, 2025</a:t>
              </a:r>
            </a:p>
          </p:txBody>
        </p:sp>
      </p:grpSp>
      <p:grpSp>
        <p:nvGrpSpPr>
          <p:cNvPr id="210" name="Group 209">
            <a:extLst>
              <a:ext uri="{FF2B5EF4-FFF2-40B4-BE49-F238E27FC236}">
                <a16:creationId xmlns:a16="http://schemas.microsoft.com/office/drawing/2014/main" id="{3B6D40F8-8CC3-4925-9F69-8AF816489005}"/>
              </a:ext>
            </a:extLst>
          </p:cNvPr>
          <p:cNvGrpSpPr/>
          <p:nvPr/>
        </p:nvGrpSpPr>
        <p:grpSpPr>
          <a:xfrm>
            <a:off x="6130836" y="3040173"/>
            <a:ext cx="1186479" cy="1277126"/>
            <a:chOff x="6130836" y="3040173"/>
            <a:chExt cx="1186479" cy="1277126"/>
          </a:xfrm>
        </p:grpSpPr>
        <p:grpSp>
          <p:nvGrpSpPr>
            <p:cNvPr id="211" name="9 Grupo">
              <a:extLst>
                <a:ext uri="{FF2B5EF4-FFF2-40B4-BE49-F238E27FC236}">
                  <a16:creationId xmlns:a16="http://schemas.microsoft.com/office/drawing/2014/main" id="{5BCC6CF6-FD7B-4D0B-8445-FE36FD22D37D}"/>
                </a:ext>
              </a:extLst>
            </p:cNvPr>
            <p:cNvGrpSpPr/>
            <p:nvPr/>
          </p:nvGrpSpPr>
          <p:grpSpPr>
            <a:xfrm>
              <a:off x="6651166" y="3352235"/>
              <a:ext cx="141927" cy="965064"/>
              <a:chOff x="6550000" y="2570894"/>
              <a:chExt cx="135019" cy="918039"/>
            </a:xfrm>
          </p:grpSpPr>
          <p:sp>
            <p:nvSpPr>
              <p:cNvPr id="213" name="38 Elipse">
                <a:extLst>
                  <a:ext uri="{FF2B5EF4-FFF2-40B4-BE49-F238E27FC236}">
                    <a16:creationId xmlns:a16="http://schemas.microsoft.com/office/drawing/2014/main" id="{BBE0CA08-0589-4DF5-93EF-630D202D175B}"/>
                  </a:ext>
                </a:extLst>
              </p:cNvPr>
              <p:cNvSpPr/>
              <p:nvPr/>
            </p:nvSpPr>
            <p:spPr>
              <a:xfrm>
                <a:off x="6550000" y="2570894"/>
                <a:ext cx="135019" cy="135000"/>
              </a:xfrm>
              <a:prstGeom prst="ellipse">
                <a:avLst/>
              </a:prstGeom>
              <a:solidFill>
                <a:srgbClr val="FF339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14" name="46 Conector recto">
                <a:extLst>
                  <a:ext uri="{FF2B5EF4-FFF2-40B4-BE49-F238E27FC236}">
                    <a16:creationId xmlns:a16="http://schemas.microsoft.com/office/drawing/2014/main" id="{4778E819-F970-4B75-B8A9-186B5C172C98}"/>
                  </a:ext>
                </a:extLst>
              </p:cNvPr>
              <p:cNvCxnSpPr/>
              <p:nvPr/>
            </p:nvCxnSpPr>
            <p:spPr>
              <a:xfrm flipV="1">
                <a:off x="6614592" y="2699128"/>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15" name="52 Elipse">
                <a:extLst>
                  <a:ext uri="{FF2B5EF4-FFF2-40B4-BE49-F238E27FC236}">
                    <a16:creationId xmlns:a16="http://schemas.microsoft.com/office/drawing/2014/main" id="{9DECD9EE-C7B4-4B81-9F09-1B5D57F85D87}"/>
                  </a:ext>
                </a:extLst>
              </p:cNvPr>
              <p:cNvSpPr/>
              <p:nvPr/>
            </p:nvSpPr>
            <p:spPr>
              <a:xfrm>
                <a:off x="6579600" y="3407933"/>
                <a:ext cx="81011" cy="81000"/>
              </a:xfrm>
              <a:prstGeom prst="ellipse">
                <a:avLst/>
              </a:prstGeom>
              <a:solidFill>
                <a:schemeClr val="bg1"/>
              </a:solidFill>
              <a:ln w="57150">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212" name="TextBox 211">
              <a:extLst>
                <a:ext uri="{FF2B5EF4-FFF2-40B4-BE49-F238E27FC236}">
                  <a16:creationId xmlns:a16="http://schemas.microsoft.com/office/drawing/2014/main" id="{AD3E6940-0B5D-4186-AFF1-60670621E606}"/>
                </a:ext>
              </a:extLst>
            </p:cNvPr>
            <p:cNvSpPr txBox="1"/>
            <p:nvPr/>
          </p:nvSpPr>
          <p:spPr>
            <a:xfrm>
              <a:off x="6130836" y="3040173"/>
              <a:ext cx="1186479" cy="307777"/>
            </a:xfrm>
            <a:prstGeom prst="rect">
              <a:avLst/>
            </a:prstGeom>
            <a:noFill/>
          </p:spPr>
          <p:txBody>
            <a:bodyPr wrap="none" rtlCol="0">
              <a:spAutoFit/>
            </a:bodyPr>
            <a:lstStyle/>
            <a:p>
              <a:r>
                <a:rPr lang="en-US" sz="1400" b="1" dirty="0">
                  <a:solidFill>
                    <a:srgbClr val="FF3399"/>
                  </a:solidFill>
                </a:rPr>
                <a:t>May 12, 2025</a:t>
              </a:r>
            </a:p>
          </p:txBody>
        </p:sp>
      </p:grpSp>
      <p:grpSp>
        <p:nvGrpSpPr>
          <p:cNvPr id="216" name="Group 215">
            <a:extLst>
              <a:ext uri="{FF2B5EF4-FFF2-40B4-BE49-F238E27FC236}">
                <a16:creationId xmlns:a16="http://schemas.microsoft.com/office/drawing/2014/main" id="{37115481-ED55-4895-9DB6-210BCD859FE5}"/>
              </a:ext>
            </a:extLst>
          </p:cNvPr>
          <p:cNvGrpSpPr/>
          <p:nvPr/>
        </p:nvGrpSpPr>
        <p:grpSpPr>
          <a:xfrm>
            <a:off x="2923555" y="2529080"/>
            <a:ext cx="1157125" cy="1283897"/>
            <a:chOff x="2923555" y="2529080"/>
            <a:chExt cx="1157125" cy="1283897"/>
          </a:xfrm>
        </p:grpSpPr>
        <p:grpSp>
          <p:nvGrpSpPr>
            <p:cNvPr id="217" name="Group 216">
              <a:extLst>
                <a:ext uri="{FF2B5EF4-FFF2-40B4-BE49-F238E27FC236}">
                  <a16:creationId xmlns:a16="http://schemas.microsoft.com/office/drawing/2014/main" id="{72E63842-FC9A-4767-A723-9C0C50238E16}"/>
                </a:ext>
              </a:extLst>
            </p:cNvPr>
            <p:cNvGrpSpPr/>
            <p:nvPr/>
          </p:nvGrpSpPr>
          <p:grpSpPr>
            <a:xfrm>
              <a:off x="2923555" y="2529080"/>
              <a:ext cx="1157125" cy="1283897"/>
              <a:chOff x="2923555" y="2529080"/>
              <a:chExt cx="1157125" cy="1283897"/>
            </a:xfrm>
          </p:grpSpPr>
          <p:grpSp>
            <p:nvGrpSpPr>
              <p:cNvPr id="219" name="6 Grupo">
                <a:extLst>
                  <a:ext uri="{FF2B5EF4-FFF2-40B4-BE49-F238E27FC236}">
                    <a16:creationId xmlns:a16="http://schemas.microsoft.com/office/drawing/2014/main" id="{14D9E648-39F6-45CF-80F4-287A46FA7448}"/>
                  </a:ext>
                </a:extLst>
              </p:cNvPr>
              <p:cNvGrpSpPr/>
              <p:nvPr/>
            </p:nvGrpSpPr>
            <p:grpSpPr>
              <a:xfrm>
                <a:off x="3425950" y="2529080"/>
                <a:ext cx="141927" cy="965113"/>
                <a:chOff x="3481768" y="1787812"/>
                <a:chExt cx="135019" cy="918087"/>
              </a:xfrm>
            </p:grpSpPr>
            <p:sp>
              <p:nvSpPr>
                <p:cNvPr id="221" name="27 Elipse">
                  <a:extLst>
                    <a:ext uri="{FF2B5EF4-FFF2-40B4-BE49-F238E27FC236}">
                      <a16:creationId xmlns:a16="http://schemas.microsoft.com/office/drawing/2014/main" id="{B772F171-C722-4E12-9CB5-57DA4512E5A0}"/>
                    </a:ext>
                  </a:extLst>
                </p:cNvPr>
                <p:cNvSpPr/>
                <p:nvPr/>
              </p:nvSpPr>
              <p:spPr>
                <a:xfrm>
                  <a:off x="3481768" y="2570899"/>
                  <a:ext cx="135019" cy="135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22" name="43 Conector recto">
                  <a:extLst>
                    <a:ext uri="{FF2B5EF4-FFF2-40B4-BE49-F238E27FC236}">
                      <a16:creationId xmlns:a16="http://schemas.microsoft.com/office/drawing/2014/main" id="{356165CE-F4C7-47B4-BC89-701B90EFA512}"/>
                    </a:ext>
                  </a:extLst>
                </p:cNvPr>
                <p:cNvCxnSpPr/>
                <p:nvPr/>
              </p:nvCxnSpPr>
              <p:spPr>
                <a:xfrm flipV="1">
                  <a:off x="3550652" y="185905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3" name="49 Elipse">
                  <a:extLst>
                    <a:ext uri="{FF2B5EF4-FFF2-40B4-BE49-F238E27FC236}">
                      <a16:creationId xmlns:a16="http://schemas.microsoft.com/office/drawing/2014/main" id="{9167283B-A91E-4892-9087-6D69E603E377}"/>
                    </a:ext>
                  </a:extLst>
                </p:cNvPr>
                <p:cNvSpPr/>
                <p:nvPr/>
              </p:nvSpPr>
              <p:spPr>
                <a:xfrm>
                  <a:off x="3516475" y="1787812"/>
                  <a:ext cx="81011" cy="81000"/>
                </a:xfrm>
                <a:prstGeom prst="ellipse">
                  <a:avLst/>
                </a:prstGeom>
                <a:solidFill>
                  <a:srgbClr val="0070C0"/>
                </a:solid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220" name="TextBox 219">
                <a:extLst>
                  <a:ext uri="{FF2B5EF4-FFF2-40B4-BE49-F238E27FC236}">
                    <a16:creationId xmlns:a16="http://schemas.microsoft.com/office/drawing/2014/main" id="{A507709F-410D-4AA6-A94C-9C485DB24F8A}"/>
                  </a:ext>
                </a:extLst>
              </p:cNvPr>
              <p:cNvSpPr txBox="1"/>
              <p:nvPr/>
            </p:nvSpPr>
            <p:spPr>
              <a:xfrm>
                <a:off x="2923555" y="3505200"/>
                <a:ext cx="1157125" cy="307777"/>
              </a:xfrm>
              <a:prstGeom prst="rect">
                <a:avLst/>
              </a:prstGeom>
              <a:noFill/>
            </p:spPr>
            <p:txBody>
              <a:bodyPr wrap="square" rtlCol="0">
                <a:spAutoFit/>
              </a:bodyPr>
              <a:lstStyle/>
              <a:p>
                <a:pPr algn="r"/>
                <a:r>
                  <a:rPr lang="en-US" sz="1400" b="1" dirty="0">
                    <a:solidFill>
                      <a:srgbClr val="C00000"/>
                    </a:solidFill>
                  </a:rPr>
                  <a:t>April 1, 2025</a:t>
                </a:r>
              </a:p>
            </p:txBody>
          </p:sp>
        </p:grpSp>
        <p:sp>
          <p:nvSpPr>
            <p:cNvPr id="218" name="48 Elipse">
              <a:extLst>
                <a:ext uri="{FF2B5EF4-FFF2-40B4-BE49-F238E27FC236}">
                  <a16:creationId xmlns:a16="http://schemas.microsoft.com/office/drawing/2014/main" id="{B65BB858-92F1-469B-AD57-86EB02A2DA09}"/>
                </a:ext>
              </a:extLst>
            </p:cNvPr>
            <p:cNvSpPr/>
            <p:nvPr/>
          </p:nvSpPr>
          <p:spPr>
            <a:xfrm>
              <a:off x="3462433" y="2555724"/>
              <a:ext cx="85156" cy="85149"/>
            </a:xfrm>
            <a:prstGeom prst="ellipse">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Tree>
    <p:extLst>
      <p:ext uri="{BB962C8B-B14F-4D97-AF65-F5344CB8AC3E}">
        <p14:creationId xmlns:p14="http://schemas.microsoft.com/office/powerpoint/2010/main" val="4172845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86"/>
                                        </p:tgtEl>
                                        <p:attrNameLst>
                                          <p:attrName>style.visibility</p:attrName>
                                        </p:attrNameLst>
                                      </p:cBhvr>
                                      <p:to>
                                        <p:strVal val="visible"/>
                                      </p:to>
                                    </p:set>
                                    <p:anim calcmode="lin" valueType="num">
                                      <p:cBhvr>
                                        <p:cTn id="7" dur="500" fill="hold"/>
                                        <p:tgtEl>
                                          <p:spTgt spid="186"/>
                                        </p:tgtEl>
                                        <p:attrNameLst>
                                          <p:attrName>ppt_w</p:attrName>
                                        </p:attrNameLst>
                                      </p:cBhvr>
                                      <p:tavLst>
                                        <p:tav tm="0">
                                          <p:val>
                                            <p:fltVal val="0"/>
                                          </p:val>
                                        </p:tav>
                                        <p:tav tm="100000">
                                          <p:val>
                                            <p:strVal val="#ppt_w"/>
                                          </p:val>
                                        </p:tav>
                                      </p:tavLst>
                                    </p:anim>
                                    <p:anim calcmode="lin" valueType="num">
                                      <p:cBhvr>
                                        <p:cTn id="8" dur="500" fill="hold"/>
                                        <p:tgtEl>
                                          <p:spTgt spid="186"/>
                                        </p:tgtEl>
                                        <p:attrNameLst>
                                          <p:attrName>ppt_h</p:attrName>
                                        </p:attrNameLst>
                                      </p:cBhvr>
                                      <p:tavLst>
                                        <p:tav tm="0">
                                          <p:val>
                                            <p:fltVal val="0"/>
                                          </p:val>
                                        </p:tav>
                                        <p:tav tm="100000">
                                          <p:val>
                                            <p:strVal val="#ppt_h"/>
                                          </p:val>
                                        </p:tav>
                                      </p:tavLst>
                                    </p:anim>
                                    <p:animEffect transition="in" filter="fade">
                                      <p:cBhvr>
                                        <p:cTn id="9" dur="500"/>
                                        <p:tgtEl>
                                          <p:spTgt spid="186"/>
                                        </p:tgtEl>
                                      </p:cBhvr>
                                    </p:animEffect>
                                  </p:childTnLst>
                                </p:cTn>
                              </p:par>
                              <p:par>
                                <p:cTn id="10" presetID="42" presetClass="entr" presetSubtype="0" fill="hold" nodeType="withEffect">
                                  <p:stCondLst>
                                    <p:cond delay="0"/>
                                  </p:stCondLst>
                                  <p:childTnLst>
                                    <p:set>
                                      <p:cBhvr>
                                        <p:cTn id="11" dur="1" fill="hold">
                                          <p:stCondLst>
                                            <p:cond delay="0"/>
                                          </p:stCondLst>
                                        </p:cTn>
                                        <p:tgtEl>
                                          <p:spTgt spid="161"/>
                                        </p:tgtEl>
                                        <p:attrNameLst>
                                          <p:attrName>style.visibility</p:attrName>
                                        </p:attrNameLst>
                                      </p:cBhvr>
                                      <p:to>
                                        <p:strVal val="visible"/>
                                      </p:to>
                                    </p:set>
                                    <p:animEffect transition="in" filter="fade">
                                      <p:cBhvr>
                                        <p:cTn id="12" dur="1000"/>
                                        <p:tgtEl>
                                          <p:spTgt spid="161"/>
                                        </p:tgtEl>
                                      </p:cBhvr>
                                    </p:animEffect>
                                    <p:anim calcmode="lin" valueType="num">
                                      <p:cBhvr>
                                        <p:cTn id="13" dur="1000" fill="hold"/>
                                        <p:tgtEl>
                                          <p:spTgt spid="161"/>
                                        </p:tgtEl>
                                        <p:attrNameLst>
                                          <p:attrName>ppt_x</p:attrName>
                                        </p:attrNameLst>
                                      </p:cBhvr>
                                      <p:tavLst>
                                        <p:tav tm="0">
                                          <p:val>
                                            <p:strVal val="#ppt_x"/>
                                          </p:val>
                                        </p:tav>
                                        <p:tav tm="100000">
                                          <p:val>
                                            <p:strVal val="#ppt_x"/>
                                          </p:val>
                                        </p:tav>
                                      </p:tavLst>
                                    </p:anim>
                                    <p:anim calcmode="lin" valueType="num">
                                      <p:cBhvr>
                                        <p:cTn id="14" dur="1000" fill="hold"/>
                                        <p:tgtEl>
                                          <p:spTgt spid="16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10"/>
                                        </p:tgtEl>
                                        <p:attrNameLst>
                                          <p:attrName>style.visibility</p:attrName>
                                        </p:attrNameLst>
                                      </p:cBhvr>
                                      <p:to>
                                        <p:strVal val="visible"/>
                                      </p:to>
                                    </p:set>
                                    <p:anim calcmode="lin" valueType="num">
                                      <p:cBhvr>
                                        <p:cTn id="19" dur="500" fill="hold"/>
                                        <p:tgtEl>
                                          <p:spTgt spid="210"/>
                                        </p:tgtEl>
                                        <p:attrNameLst>
                                          <p:attrName>ppt_w</p:attrName>
                                        </p:attrNameLst>
                                      </p:cBhvr>
                                      <p:tavLst>
                                        <p:tav tm="0">
                                          <p:val>
                                            <p:fltVal val="0"/>
                                          </p:val>
                                        </p:tav>
                                        <p:tav tm="100000">
                                          <p:val>
                                            <p:strVal val="#ppt_w"/>
                                          </p:val>
                                        </p:tav>
                                      </p:tavLst>
                                    </p:anim>
                                    <p:anim calcmode="lin" valueType="num">
                                      <p:cBhvr>
                                        <p:cTn id="20" dur="500" fill="hold"/>
                                        <p:tgtEl>
                                          <p:spTgt spid="210"/>
                                        </p:tgtEl>
                                        <p:attrNameLst>
                                          <p:attrName>ppt_h</p:attrName>
                                        </p:attrNameLst>
                                      </p:cBhvr>
                                      <p:tavLst>
                                        <p:tav tm="0">
                                          <p:val>
                                            <p:fltVal val="0"/>
                                          </p:val>
                                        </p:tav>
                                        <p:tav tm="100000">
                                          <p:val>
                                            <p:strVal val="#ppt_h"/>
                                          </p:val>
                                        </p:tav>
                                      </p:tavLst>
                                    </p:anim>
                                    <p:animEffect transition="in" filter="fade">
                                      <p:cBhvr>
                                        <p:cTn id="21" dur="500"/>
                                        <p:tgtEl>
                                          <p:spTgt spid="210"/>
                                        </p:tgtEl>
                                      </p:cBhvr>
                                    </p:animEffect>
                                  </p:childTnLst>
                                </p:cTn>
                              </p:par>
                              <p:par>
                                <p:cTn id="22" presetID="47" presetClass="entr" presetSubtype="0" fill="hold" nodeType="withEffect">
                                  <p:stCondLst>
                                    <p:cond delay="0"/>
                                  </p:stCondLst>
                                  <p:childTnLst>
                                    <p:set>
                                      <p:cBhvr>
                                        <p:cTn id="23" dur="1" fill="hold">
                                          <p:stCondLst>
                                            <p:cond delay="0"/>
                                          </p:stCondLst>
                                        </p:cTn>
                                        <p:tgtEl>
                                          <p:spTgt spid="173"/>
                                        </p:tgtEl>
                                        <p:attrNameLst>
                                          <p:attrName>style.visibility</p:attrName>
                                        </p:attrNameLst>
                                      </p:cBhvr>
                                      <p:to>
                                        <p:strVal val="visible"/>
                                      </p:to>
                                    </p:set>
                                    <p:animEffect transition="in" filter="fade">
                                      <p:cBhvr>
                                        <p:cTn id="24" dur="1000"/>
                                        <p:tgtEl>
                                          <p:spTgt spid="173"/>
                                        </p:tgtEl>
                                      </p:cBhvr>
                                    </p:animEffect>
                                    <p:anim calcmode="lin" valueType="num">
                                      <p:cBhvr>
                                        <p:cTn id="25" dur="1000" fill="hold"/>
                                        <p:tgtEl>
                                          <p:spTgt spid="173"/>
                                        </p:tgtEl>
                                        <p:attrNameLst>
                                          <p:attrName>ppt_x</p:attrName>
                                        </p:attrNameLst>
                                      </p:cBhvr>
                                      <p:tavLst>
                                        <p:tav tm="0">
                                          <p:val>
                                            <p:strVal val="#ppt_x"/>
                                          </p:val>
                                        </p:tav>
                                        <p:tav tm="100000">
                                          <p:val>
                                            <p:strVal val="#ppt_x"/>
                                          </p:val>
                                        </p:tav>
                                      </p:tavLst>
                                    </p:anim>
                                    <p:anim calcmode="lin" valueType="num">
                                      <p:cBhvr>
                                        <p:cTn id="26" dur="1000" fill="hold"/>
                                        <p:tgtEl>
                                          <p:spTgt spid="17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192"/>
                                        </p:tgtEl>
                                        <p:attrNameLst>
                                          <p:attrName>style.visibility</p:attrName>
                                        </p:attrNameLst>
                                      </p:cBhvr>
                                      <p:to>
                                        <p:strVal val="visible"/>
                                      </p:to>
                                    </p:set>
                                    <p:anim calcmode="lin" valueType="num">
                                      <p:cBhvr>
                                        <p:cTn id="31" dur="500" fill="hold"/>
                                        <p:tgtEl>
                                          <p:spTgt spid="192"/>
                                        </p:tgtEl>
                                        <p:attrNameLst>
                                          <p:attrName>ppt_w</p:attrName>
                                        </p:attrNameLst>
                                      </p:cBhvr>
                                      <p:tavLst>
                                        <p:tav tm="0">
                                          <p:val>
                                            <p:fltVal val="0"/>
                                          </p:val>
                                        </p:tav>
                                        <p:tav tm="100000">
                                          <p:val>
                                            <p:strVal val="#ppt_w"/>
                                          </p:val>
                                        </p:tav>
                                      </p:tavLst>
                                    </p:anim>
                                    <p:anim calcmode="lin" valueType="num">
                                      <p:cBhvr>
                                        <p:cTn id="32" dur="500" fill="hold"/>
                                        <p:tgtEl>
                                          <p:spTgt spid="192"/>
                                        </p:tgtEl>
                                        <p:attrNameLst>
                                          <p:attrName>ppt_h</p:attrName>
                                        </p:attrNameLst>
                                      </p:cBhvr>
                                      <p:tavLst>
                                        <p:tav tm="0">
                                          <p:val>
                                            <p:fltVal val="0"/>
                                          </p:val>
                                        </p:tav>
                                        <p:tav tm="100000">
                                          <p:val>
                                            <p:strVal val="#ppt_h"/>
                                          </p:val>
                                        </p:tav>
                                      </p:tavLst>
                                    </p:anim>
                                    <p:animEffect transition="in" filter="fade">
                                      <p:cBhvr>
                                        <p:cTn id="33" dur="500"/>
                                        <p:tgtEl>
                                          <p:spTgt spid="192"/>
                                        </p:tgtEl>
                                      </p:cBhvr>
                                    </p:animEffect>
                                  </p:childTnLst>
                                </p:cTn>
                              </p:par>
                              <p:par>
                                <p:cTn id="34" presetID="42" presetClass="entr" presetSubtype="0" fill="hold" nodeType="withEffect">
                                  <p:stCondLst>
                                    <p:cond delay="0"/>
                                  </p:stCondLst>
                                  <p:childTnLst>
                                    <p:set>
                                      <p:cBhvr>
                                        <p:cTn id="35" dur="1" fill="hold">
                                          <p:stCondLst>
                                            <p:cond delay="0"/>
                                          </p:stCondLst>
                                        </p:cTn>
                                        <p:tgtEl>
                                          <p:spTgt spid="164"/>
                                        </p:tgtEl>
                                        <p:attrNameLst>
                                          <p:attrName>style.visibility</p:attrName>
                                        </p:attrNameLst>
                                      </p:cBhvr>
                                      <p:to>
                                        <p:strVal val="visible"/>
                                      </p:to>
                                    </p:set>
                                    <p:animEffect transition="in" filter="fade">
                                      <p:cBhvr>
                                        <p:cTn id="36" dur="1000"/>
                                        <p:tgtEl>
                                          <p:spTgt spid="164"/>
                                        </p:tgtEl>
                                      </p:cBhvr>
                                    </p:animEffect>
                                    <p:anim calcmode="lin" valueType="num">
                                      <p:cBhvr>
                                        <p:cTn id="37" dur="1000" fill="hold"/>
                                        <p:tgtEl>
                                          <p:spTgt spid="164"/>
                                        </p:tgtEl>
                                        <p:attrNameLst>
                                          <p:attrName>ppt_x</p:attrName>
                                        </p:attrNameLst>
                                      </p:cBhvr>
                                      <p:tavLst>
                                        <p:tav tm="0">
                                          <p:val>
                                            <p:strVal val="#ppt_x"/>
                                          </p:val>
                                        </p:tav>
                                        <p:tav tm="100000">
                                          <p:val>
                                            <p:strVal val="#ppt_x"/>
                                          </p:val>
                                        </p:tav>
                                      </p:tavLst>
                                    </p:anim>
                                    <p:anim calcmode="lin" valueType="num">
                                      <p:cBhvr>
                                        <p:cTn id="38" dur="1000" fill="hold"/>
                                        <p:tgtEl>
                                          <p:spTgt spid="1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519EA-8DDD-44AA-AD1B-030A1BE50FFD}"/>
              </a:ext>
            </a:extLst>
          </p:cNvPr>
          <p:cNvSpPr>
            <a:spLocks noGrp="1"/>
          </p:cNvSpPr>
          <p:nvPr>
            <p:ph type="title"/>
          </p:nvPr>
        </p:nvSpPr>
        <p:spPr/>
        <p:txBody>
          <a:bodyPr/>
          <a:lstStyle/>
          <a:p>
            <a:r>
              <a:rPr lang="en-US" dirty="0"/>
              <a:t>See you May 20</a:t>
            </a:r>
            <a:r>
              <a:rPr lang="en-US" baseline="30000" dirty="0"/>
              <a:t>th</a:t>
            </a:r>
            <a:r>
              <a:rPr lang="en-US" dirty="0"/>
              <a:t>!</a:t>
            </a:r>
          </a:p>
        </p:txBody>
      </p:sp>
      <p:sp>
        <p:nvSpPr>
          <p:cNvPr id="3" name="Slide Number Placeholder 2">
            <a:extLst>
              <a:ext uri="{FF2B5EF4-FFF2-40B4-BE49-F238E27FC236}">
                <a16:creationId xmlns:a16="http://schemas.microsoft.com/office/drawing/2014/main" id="{FB27BAD4-B0A1-4BE9-B90F-63C036DCCD13}"/>
              </a:ext>
            </a:extLst>
          </p:cNvPr>
          <p:cNvSpPr>
            <a:spLocks noGrp="1"/>
          </p:cNvSpPr>
          <p:nvPr>
            <p:ph type="sldNum" sz="quarter" idx="10"/>
          </p:nvPr>
        </p:nvSpPr>
        <p:spPr/>
        <p:txBody>
          <a:bodyPr/>
          <a:lstStyle/>
          <a:p>
            <a:pPr>
              <a:defRPr/>
            </a:pPr>
            <a:fld id="{93A1BC9E-97AE-4D19-AC99-B3968AE9C67F}" type="slidenum">
              <a:rPr lang="en-US" smtClean="0"/>
              <a:pPr>
                <a:defRPr/>
              </a:pPr>
              <a:t>96</a:t>
            </a:fld>
            <a:endParaRPr lang="en-US" dirty="0"/>
          </a:p>
        </p:txBody>
      </p:sp>
      <p:pic>
        <p:nvPicPr>
          <p:cNvPr id="3074" name="Picture 2" descr="Please Vote | Election Sign Stencil Default Title">
            <a:extLst>
              <a:ext uri="{FF2B5EF4-FFF2-40B4-BE49-F238E27FC236}">
                <a16:creationId xmlns:a16="http://schemas.microsoft.com/office/drawing/2014/main" id="{9797B465-CF27-46A7-98C8-FB5F5A67F541}"/>
              </a:ext>
            </a:extLst>
          </p:cNvPr>
          <p:cNvPicPr>
            <a:picLocks noChangeAspect="1" noChangeArrowheads="1"/>
          </p:cNvPicPr>
          <p:nvPr/>
        </p:nvPicPr>
        <p:blipFill rotWithShape="1">
          <a:blip r:embed="rId2">
            <a:duotone>
              <a:prstClr val="black"/>
              <a:srgbClr val="FF00FF">
                <a:tint val="45000"/>
                <a:satMod val="400000"/>
              </a:srgbClr>
            </a:duotone>
            <a:extLst>
              <a:ext uri="{BEBA8EAE-BF5A-486C-A8C5-ECC9F3942E4B}">
                <a14:imgProps xmlns:a14="http://schemas.microsoft.com/office/drawing/2010/main">
                  <a14:imgLayer r:embed="rId3">
                    <a14:imgEffect>
                      <a14:backgroundRemoval t="10000" b="90000" l="10000" r="90000">
                        <a14:foregroundMark x1="19300" y1="27800" x2="19300" y2="27800"/>
                        <a14:foregroundMark x1="16900" y1="28400" x2="16900" y2="28400"/>
                        <a14:foregroundMark x1="21600" y1="23300" x2="21600" y2="23300"/>
                        <a14:foregroundMark x1="13500" y1="28900" x2="13500" y2="28900"/>
                        <a14:foregroundMark x1="26000" y1="27000" x2="26000" y2="27000"/>
                        <a14:foregroundMark x1="27400" y1="27000" x2="27400" y2="27000"/>
                        <a14:foregroundMark x1="34000" y1="29100" x2="34000" y2="29100"/>
                        <a14:foregroundMark x1="33300" y1="26200" x2="33300" y2="26200"/>
                        <a14:foregroundMark x1="38600" y1="25700" x2="38600" y2="25700"/>
                        <a14:foregroundMark x1="38300" y1="31700" x2="38300" y2="31700"/>
                        <a14:foregroundMark x1="44700" y1="35200" x2="44700" y2="35200"/>
                        <a14:foregroundMark x1="44000" y1="32700" x2="44000" y2="32700"/>
                        <a14:foregroundMark x1="49700" y1="27800" x2="49700" y2="27800"/>
                        <a14:foregroundMark x1="51400" y1="28200" x2="51400" y2="28200"/>
                        <a14:foregroundMark x1="54200" y1="27300" x2="54200" y2="27300"/>
                        <a14:foregroundMark x1="61200" y1="30900" x2="61200" y2="30900"/>
                        <a14:foregroundMark x1="64800" y1="30100" x2="64800" y2="30100"/>
                        <a14:foregroundMark x1="66100" y1="27900" x2="66100" y2="27900"/>
                        <a14:foregroundMark x1="69600" y1="24200" x2="69600" y2="24200"/>
                        <a14:foregroundMark x1="71600" y1="23300" x2="71600" y2="23300"/>
                        <a14:foregroundMark x1="72400" y1="20800" x2="72400" y2="20800"/>
                        <a14:foregroundMark x1="72100" y1="28400" x2="72100" y2="28400"/>
                        <a14:foregroundMark x1="73900" y1="27500" x2="73900" y2="27500"/>
                        <a14:foregroundMark x1="77000" y1="27200" x2="77000" y2="27200"/>
                        <a14:foregroundMark x1="78400" y1="28400" x2="78400" y2="28400"/>
                        <a14:foregroundMark x1="81700" y1="27000" x2="81700" y2="27000"/>
                        <a14:foregroundMark x1="83200" y1="30600" x2="83200" y2="30600"/>
                        <a14:foregroundMark x1="85600" y1="27200" x2="85600" y2="27200"/>
                        <a14:foregroundMark x1="87000" y1="27200" x2="87000" y2="27200"/>
                        <a14:foregroundMark x1="12900" y1="44500" x2="12900" y2="44500"/>
                        <a14:foregroundMark x1="18300" y1="44500" x2="18300" y2="44500"/>
                        <a14:foregroundMark x1="27600" y1="55700" x2="27600" y2="55700"/>
                        <a14:foregroundMark x1="15900" y1="57500" x2="15900" y2="57500"/>
                        <a14:foregroundMark x1="36700" y1="57700" x2="36700" y2="57700"/>
                        <a14:foregroundMark x1="43700" y1="56500" x2="43700" y2="56500"/>
                        <a14:foregroundMark x1="73400" y1="56700" x2="73400" y2="56700"/>
                        <a14:foregroundMark x1="78900" y1="54100" x2="78900" y2="54100"/>
                        <a14:foregroundMark x1="80800" y1="65700" x2="80800" y2="65700"/>
                        <a14:foregroundMark x1="81900" y1="77900" x2="81900" y2="77900"/>
                        <a14:foregroundMark x1="82500" y1="44300" x2="82500" y2="44300"/>
                        <a14:foregroundMark x1="88200" y1="43800" x2="88200" y2="43800"/>
                        <a14:foregroundMark x1="75900" y1="41500" x2="75900" y2="41500"/>
                        <a14:foregroundMark x1="70100" y1="41500" x2="70100" y2="41500"/>
                        <a14:foregroundMark x1="65300" y1="41800" x2="65300" y2="41800"/>
                        <a14:foregroundMark x1="52000" y1="42000" x2="52000" y2="42000"/>
                        <a14:foregroundMark x1="44600" y1="41100" x2="44600" y2="41100"/>
                        <a14:foregroundMark x1="37000" y1="40400" x2="37000" y2="40400"/>
                        <a14:foregroundMark x1="32600" y1="40500" x2="32600" y2="40500"/>
                        <a14:foregroundMark x1="25700" y1="41900" x2="25700" y2="41900"/>
                        <a14:foregroundMark x1="22600" y1="41000" x2="22600" y2="41000"/>
                        <a14:foregroundMark x1="29000" y1="40900" x2="29000" y2="40900"/>
                        <a14:foregroundMark x1="48500" y1="41100" x2="48500" y2="41100"/>
                        <a14:foregroundMark x1="63600" y1="40900" x2="63600" y2="40900"/>
                        <a14:foregroundMark x1="72000" y1="39500" x2="72000" y2="39500"/>
                        <a14:foregroundMark x1="69100" y1="47200" x2="69100" y2="47200"/>
                        <a14:foregroundMark x1="57200" y1="40300" x2="57200" y2="40300"/>
                        <a14:backgroundMark x1="86600" y1="27200" x2="86600" y2="27200"/>
                        <a14:backgroundMark x1="71900" y1="21300" x2="71900" y2="21300"/>
                        <a14:backgroundMark x1="57900" y1="40500" x2="57900" y2="40500"/>
                      </a14:backgroundRemoval>
                    </a14:imgEffect>
                  </a14:imgLayer>
                </a14:imgProps>
              </a:ext>
              <a:ext uri="{28A0092B-C50C-407E-A947-70E740481C1C}">
                <a14:useLocalDpi xmlns:a14="http://schemas.microsoft.com/office/drawing/2010/main" val="0"/>
              </a:ext>
            </a:extLst>
          </a:blip>
          <a:srcRect l="6042" t="16471" r="6146" b="14687"/>
          <a:stretch/>
        </p:blipFill>
        <p:spPr bwMode="auto">
          <a:xfrm>
            <a:off x="2133601" y="1600200"/>
            <a:ext cx="4665471"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778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307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first page">
  <a:themeElements>
    <a:clrScheme name="first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irst pag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first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irst pag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irst pag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irst pag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irst pag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irst pag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irst pag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irst pag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irst pag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irst pag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irst pag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irst pag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Showeet theme">
  <a:themeElements>
    <a:clrScheme name="Showeet">
      <a:dk1>
        <a:srgbClr val="95A5A6"/>
      </a:dk1>
      <a:lt1>
        <a:sysClr val="window" lastClr="FFFFFF"/>
      </a:lt1>
      <a:dk2>
        <a:srgbClr val="2C3E50"/>
      </a:dk2>
      <a:lt2>
        <a:srgbClr val="F2F2F2"/>
      </a:lt2>
      <a:accent1>
        <a:srgbClr val="2980B9"/>
      </a:accent1>
      <a:accent2>
        <a:srgbClr val="16A085"/>
      </a:accent2>
      <a:accent3>
        <a:srgbClr val="9BBB59"/>
      </a:accent3>
      <a:accent4>
        <a:srgbClr val="F39C12"/>
      </a:accent4>
      <a:accent5>
        <a:srgbClr val="C0392B"/>
      </a:accent5>
      <a:accent6>
        <a:srgbClr val="4B2C50"/>
      </a:accent6>
      <a:hlink>
        <a:srgbClr val="16A085"/>
      </a:hlink>
      <a:folHlink>
        <a:srgbClr val="107863"/>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18488</TotalTime>
  <Words>2859</Words>
  <Application>Microsoft Office PowerPoint</Application>
  <PresentationFormat>On-screen Show (4:3)</PresentationFormat>
  <Paragraphs>585</Paragraphs>
  <Slides>96</Slides>
  <Notes>2</Notes>
  <HiddenSlides>13</HiddenSlides>
  <MMClips>0</MMClips>
  <ScaleCrop>false</ScaleCrop>
  <HeadingPairs>
    <vt:vector size="6" baseType="variant">
      <vt:variant>
        <vt:lpstr>Fonts Used</vt:lpstr>
      </vt:variant>
      <vt:variant>
        <vt:i4>12</vt:i4>
      </vt:variant>
      <vt:variant>
        <vt:lpstr>Theme</vt:lpstr>
      </vt:variant>
      <vt:variant>
        <vt:i4>5</vt:i4>
      </vt:variant>
      <vt:variant>
        <vt:lpstr>Slide Titles</vt:lpstr>
      </vt:variant>
      <vt:variant>
        <vt:i4>96</vt:i4>
      </vt:variant>
    </vt:vector>
  </HeadingPairs>
  <TitlesOfParts>
    <vt:vector size="113" baseType="lpstr">
      <vt:lpstr>MS PGothic</vt:lpstr>
      <vt:lpstr>Arial</vt:lpstr>
      <vt:lpstr>Avenir LT Std 45 Book</vt:lpstr>
      <vt:lpstr>Calibri</vt:lpstr>
      <vt:lpstr>GeosansLight</vt:lpstr>
      <vt:lpstr>Helvetica</vt:lpstr>
      <vt:lpstr>Open Sans</vt:lpstr>
      <vt:lpstr>Segoe UI</vt:lpstr>
      <vt:lpstr>Symbol</vt:lpstr>
      <vt:lpstr>Times New Roman</vt:lpstr>
      <vt:lpstr>Trebuchet MS</vt:lpstr>
      <vt:lpstr>Wingdings</vt:lpstr>
      <vt:lpstr>first page</vt:lpstr>
      <vt:lpstr>body pages</vt:lpstr>
      <vt:lpstr>Showeet theme</vt:lpstr>
      <vt:lpstr>2_body pages</vt:lpstr>
      <vt:lpstr>1_body pages</vt:lpstr>
      <vt:lpstr>PowerPoint Presentation</vt:lpstr>
      <vt:lpstr>A Budget in Balance</vt:lpstr>
      <vt:lpstr>A Budget in Balance</vt:lpstr>
      <vt:lpstr>A Budget in Balance</vt:lpstr>
      <vt:lpstr>A Budget in Balance</vt:lpstr>
      <vt:lpstr>2025-26 Budget</vt:lpstr>
      <vt:lpstr>Revenues</vt:lpstr>
      <vt:lpstr>Revenue Overview</vt:lpstr>
      <vt:lpstr>Revenues: Overview</vt:lpstr>
      <vt:lpstr>Revenues: Tax Levy</vt:lpstr>
      <vt:lpstr>Revenues: State Aid</vt:lpstr>
      <vt:lpstr>Revenues: State Aid</vt:lpstr>
      <vt:lpstr>Revenues: Use of Reserves</vt:lpstr>
      <vt:lpstr>Revenues: Use of Reserves</vt:lpstr>
      <vt:lpstr>Revenues: Fund Balance</vt:lpstr>
      <vt:lpstr>Revenues: Fund Balance</vt:lpstr>
      <vt:lpstr>Revenues: Fund Balance</vt:lpstr>
      <vt:lpstr>Revenues: Fund Balance</vt:lpstr>
      <vt:lpstr>Revenues: Fund Balance</vt:lpstr>
      <vt:lpstr>Revenues: Fund Balance</vt:lpstr>
      <vt:lpstr>Revenues: Fund Balance</vt:lpstr>
      <vt:lpstr>Revenues: Fund Balance</vt:lpstr>
      <vt:lpstr>Revenues: Fund Balance</vt:lpstr>
      <vt:lpstr>Revenues: Fund Balance</vt:lpstr>
      <vt:lpstr>Revenues: Fund Balance</vt:lpstr>
      <vt:lpstr>Revenues: Fund Balance</vt:lpstr>
      <vt:lpstr>Revenues: Fund Balance</vt:lpstr>
      <vt:lpstr>Revenues: Fund Balance</vt:lpstr>
      <vt:lpstr>Revenues: Fund Balance</vt:lpstr>
      <vt:lpstr>Revenues: Fund Balance</vt:lpstr>
      <vt:lpstr>Revenues: Fund Balance</vt:lpstr>
      <vt:lpstr>Revenues: Fund Balance</vt:lpstr>
      <vt:lpstr>Revenues: Use of Fund Balance</vt:lpstr>
      <vt:lpstr>Revenues: PILOTs</vt:lpstr>
      <vt:lpstr>Revenues: PILOTs</vt:lpstr>
      <vt:lpstr>Revenues: PILOTs</vt:lpstr>
      <vt:lpstr>Revenues: PILOTs</vt:lpstr>
      <vt:lpstr>Revenues: PILOTs</vt:lpstr>
      <vt:lpstr>Revenues: PILOTs</vt:lpstr>
      <vt:lpstr>Revenues: Miscellaneous </vt:lpstr>
      <vt:lpstr>Expenses</vt:lpstr>
      <vt:lpstr>The 2025-26 Budget is Ready!</vt:lpstr>
      <vt:lpstr>The 2025-26 Budget is Ready!</vt:lpstr>
      <vt:lpstr>The 2025-26 Budget is Ready!</vt:lpstr>
      <vt:lpstr>The 2025-26 Budget is Ready!</vt:lpstr>
      <vt:lpstr>The 2025-26 Budget is Ready!</vt:lpstr>
      <vt:lpstr>The 2025-26 Budget is Ready!</vt:lpstr>
      <vt:lpstr>The 2025-26 Budget is Ready!</vt:lpstr>
      <vt:lpstr>The 2025-26 Budget is Ready!</vt:lpstr>
      <vt:lpstr>The 2025-26 Budget is Ready!</vt:lpstr>
      <vt:lpstr>The 2025-26 Budget is Ready!</vt:lpstr>
      <vt:lpstr>The 2025-26 Budget is Ready!</vt:lpstr>
      <vt:lpstr>The 2025-26 Budget is Ready!</vt:lpstr>
      <vt:lpstr>The 2025-26 Budget is Ready!</vt:lpstr>
      <vt:lpstr>New Projects, Programs &amp; Initiatives</vt:lpstr>
      <vt:lpstr>Planetarium Fun Facts</vt:lpstr>
      <vt:lpstr>Planetarium Fun Facts</vt:lpstr>
      <vt:lpstr>Planetarium Fun Facts</vt:lpstr>
      <vt:lpstr>Planetarium Fun Facts</vt:lpstr>
      <vt:lpstr>New Projects, Programs &amp; Initiatives</vt:lpstr>
      <vt:lpstr>The 2025-26 Budget is Ready!</vt:lpstr>
      <vt:lpstr>Budget Categories</vt:lpstr>
      <vt:lpstr>Expenditures by Category</vt:lpstr>
      <vt:lpstr>Expenditures by Category</vt:lpstr>
      <vt:lpstr>Expenditures by Category</vt:lpstr>
      <vt:lpstr>Expenditures by Category</vt:lpstr>
      <vt:lpstr>Expenditures by Category</vt:lpstr>
      <vt:lpstr>Expenditures by Category</vt:lpstr>
      <vt:lpstr>Expenditures by Category</vt:lpstr>
      <vt:lpstr>General Support Expenditures</vt:lpstr>
      <vt:lpstr>Expenditures by Category</vt:lpstr>
      <vt:lpstr>Expenditures by Category</vt:lpstr>
      <vt:lpstr>Instructional Expenditures</vt:lpstr>
      <vt:lpstr>Expenditures by Category</vt:lpstr>
      <vt:lpstr>Expenditures by Category</vt:lpstr>
      <vt:lpstr>Transportation Expenditures</vt:lpstr>
      <vt:lpstr>Expenditures by Category</vt:lpstr>
      <vt:lpstr>Expenditures by Category</vt:lpstr>
      <vt:lpstr>Community Recreation Expenditures</vt:lpstr>
      <vt:lpstr>Expenditures by Category</vt:lpstr>
      <vt:lpstr>Expenditures by Category</vt:lpstr>
      <vt:lpstr>Undistributed Expenditures</vt:lpstr>
      <vt:lpstr>Detailed Budget Information</vt:lpstr>
      <vt:lpstr>Detailed Budget Information</vt:lpstr>
      <vt:lpstr>Detailed Budget Information</vt:lpstr>
      <vt:lpstr>Detailed Budget Information</vt:lpstr>
      <vt:lpstr>Detailed Budget Information</vt:lpstr>
      <vt:lpstr>Detailed Budget Information</vt:lpstr>
      <vt:lpstr>Detailed Budget Information</vt:lpstr>
      <vt:lpstr>Detailed Budget Information</vt:lpstr>
      <vt:lpstr>Detailed Budget Information</vt:lpstr>
      <vt:lpstr>Vote Information</vt:lpstr>
      <vt:lpstr>Contingent Budget</vt:lpstr>
      <vt:lpstr>What’s to come…</vt:lpstr>
      <vt:lpstr>What’s to come…</vt:lpstr>
      <vt:lpstr>See you May 20th!</vt:lpstr>
    </vt:vector>
  </TitlesOfParts>
  <Company>HHH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AMMC</dc:creator>
  <cp:lastModifiedBy>Anne Marie Marrone Caliendo</cp:lastModifiedBy>
  <cp:revision>892</cp:revision>
  <cp:lastPrinted>2025-04-22T15:21:32Z</cp:lastPrinted>
  <dcterms:created xsi:type="dcterms:W3CDTF">2006-03-06T18:03:47Z</dcterms:created>
  <dcterms:modified xsi:type="dcterms:W3CDTF">2025-04-23T14:46:30Z</dcterms:modified>
</cp:coreProperties>
</file>