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52" autoAdjust="0"/>
  </p:normalViewPr>
  <p:slideViewPr>
    <p:cSldViewPr snapToGrid="0">
      <p:cViewPr varScale="1">
        <p:scale>
          <a:sx n="102" d="100"/>
          <a:sy n="102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CEA4-F41E-4913-A241-A081E5E0566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0262-8013-46C6-A418-69FA2FEF12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F3A6CD0-C53B-FC03-3D53-BC7E543B175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039350" y="62388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77C051E7-F531-24A0-AAB9-DFB41B47558C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407541437"/>
              </p:ext>
            </p:extLst>
          </p:nvPr>
        </p:nvGraphicFramePr>
        <p:xfrm>
          <a:off x="9680361" y="6135627"/>
          <a:ext cx="2511639" cy="722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315800" imgH="2841480" progId="AcroExch.Document.DC">
                  <p:embed/>
                </p:oleObj>
              </mc:Choice>
              <mc:Fallback>
                <p:oleObj name="Acrobat Document" r:id="rId2" imgW="10315800" imgH="2841480" progId="AcroExch.Document.DC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0361" y="6135627"/>
                        <a:ext cx="2511639" cy="7223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1882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CEA4-F41E-4913-A241-A081E5E0566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0262-8013-46C6-A418-69FA2FEF12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543AD02-B24E-8329-72C4-834BC51D3ED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039350" y="62388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CDEC5F57-1E42-1C4E-C83E-6F56338B14A5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355661264"/>
              </p:ext>
            </p:extLst>
          </p:nvPr>
        </p:nvGraphicFramePr>
        <p:xfrm>
          <a:off x="9680361" y="6135627"/>
          <a:ext cx="2511639" cy="722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315800" imgH="2841480" progId="AcroExch.Document.DC">
                  <p:embed/>
                </p:oleObj>
              </mc:Choice>
              <mc:Fallback>
                <p:oleObj name="Acrobat Document" r:id="rId2" imgW="10315800" imgH="2841480" progId="AcroExch.Document.DC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77C051E7-F531-24A0-AAB9-DFB41B4755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0361" y="6135627"/>
                        <a:ext cx="2511639" cy="7223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8120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CEA4-F41E-4913-A241-A081E5E0566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0262-8013-46C6-A418-69FA2FEF120D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9C87AFE0-9E6D-B6DE-159E-4E2DEA8A0916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355661264"/>
              </p:ext>
            </p:extLst>
          </p:nvPr>
        </p:nvGraphicFramePr>
        <p:xfrm>
          <a:off x="9680361" y="6135627"/>
          <a:ext cx="2511639" cy="722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315800" imgH="2841480" progId="AcroExch.Document.DC">
                  <p:embed/>
                </p:oleObj>
              </mc:Choice>
              <mc:Fallback>
                <p:oleObj name="Acrobat Document" r:id="rId2" imgW="10315800" imgH="2841480" progId="AcroExch.Document.DC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77C051E7-F531-24A0-AAB9-DFB41B4755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0361" y="6135627"/>
                        <a:ext cx="2511639" cy="7223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8668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CEA4-F41E-4913-A241-A081E5E0566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0262-8013-46C6-A418-69FA2FEF120D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0E71E350-9B4F-B6B8-FB69-697710DBA86E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355661264"/>
              </p:ext>
            </p:extLst>
          </p:nvPr>
        </p:nvGraphicFramePr>
        <p:xfrm>
          <a:off x="9680361" y="6135627"/>
          <a:ext cx="2511639" cy="722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315800" imgH="2841480" progId="AcroExch.Document.DC">
                  <p:embed/>
                </p:oleObj>
              </mc:Choice>
              <mc:Fallback>
                <p:oleObj name="Acrobat Document" r:id="rId2" imgW="10315800" imgH="2841480" progId="AcroExch.Document.DC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77C051E7-F531-24A0-AAB9-DFB41B4755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0361" y="6135627"/>
                        <a:ext cx="2511639" cy="7223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4892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CEA4-F41E-4913-A241-A081E5E0566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0262-8013-46C6-A418-69FA2FEF120D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49E8B43-DF41-B58F-D539-B2905BA309F3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355661264"/>
              </p:ext>
            </p:extLst>
          </p:nvPr>
        </p:nvGraphicFramePr>
        <p:xfrm>
          <a:off x="9680361" y="6135627"/>
          <a:ext cx="2511639" cy="722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315800" imgH="2841480" progId="AcroExch.Document.DC">
                  <p:embed/>
                </p:oleObj>
              </mc:Choice>
              <mc:Fallback>
                <p:oleObj name="Acrobat Document" r:id="rId2" imgW="10315800" imgH="2841480" progId="AcroExch.Document.DC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77C051E7-F531-24A0-AAB9-DFB41B4755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0361" y="6135627"/>
                        <a:ext cx="2511639" cy="7223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9619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CEA4-F41E-4913-A241-A081E5E0566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0262-8013-46C6-A418-69FA2FEF120D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3D9D1FD-9ED1-879E-B7A0-FDC6AA4FF56C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355661264"/>
              </p:ext>
            </p:extLst>
          </p:nvPr>
        </p:nvGraphicFramePr>
        <p:xfrm>
          <a:off x="9680361" y="6135627"/>
          <a:ext cx="2511639" cy="722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315800" imgH="2841480" progId="AcroExch.Document.DC">
                  <p:embed/>
                </p:oleObj>
              </mc:Choice>
              <mc:Fallback>
                <p:oleObj name="Acrobat Document" r:id="rId2" imgW="10315800" imgH="2841480" progId="AcroExch.Document.DC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77C051E7-F531-24A0-AAB9-DFB41B4755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0361" y="6135627"/>
                        <a:ext cx="2511639" cy="7223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7622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CEA4-F41E-4913-A241-A081E5E0566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0262-8013-46C6-A418-69FA2FEF120D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34FE5940-3E88-59BC-93F7-657AD390965F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355661264"/>
              </p:ext>
            </p:extLst>
          </p:nvPr>
        </p:nvGraphicFramePr>
        <p:xfrm>
          <a:off x="9680361" y="6135627"/>
          <a:ext cx="2511639" cy="722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315800" imgH="2841480" progId="AcroExch.Document.DC">
                  <p:embed/>
                </p:oleObj>
              </mc:Choice>
              <mc:Fallback>
                <p:oleObj name="Acrobat Document" r:id="rId2" imgW="10315800" imgH="2841480" progId="AcroExch.Document.DC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77C051E7-F531-24A0-AAB9-DFB41B4755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0361" y="6135627"/>
                        <a:ext cx="2511639" cy="7223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9815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CEA4-F41E-4913-A241-A081E5E0566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0262-8013-46C6-A418-69FA2FEF120D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9137C1CE-78CE-4C1A-1E5C-C059D511F22C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355661264"/>
              </p:ext>
            </p:extLst>
          </p:nvPr>
        </p:nvGraphicFramePr>
        <p:xfrm>
          <a:off x="9680361" y="6135627"/>
          <a:ext cx="2511639" cy="722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315800" imgH="2841480" progId="AcroExch.Document.DC">
                  <p:embed/>
                </p:oleObj>
              </mc:Choice>
              <mc:Fallback>
                <p:oleObj name="Acrobat Document" r:id="rId2" imgW="10315800" imgH="2841480" progId="AcroExch.Document.DC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77C051E7-F531-24A0-AAB9-DFB41B4755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0361" y="6135627"/>
                        <a:ext cx="2511639" cy="7223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3566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CEA4-F41E-4913-A241-A081E5E0566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0262-8013-46C6-A418-69FA2FEF120D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C13790B-392F-FDD8-4CBC-AC15AE7D17C3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355661264"/>
              </p:ext>
            </p:extLst>
          </p:nvPr>
        </p:nvGraphicFramePr>
        <p:xfrm>
          <a:off x="9680361" y="6135627"/>
          <a:ext cx="2511639" cy="722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315800" imgH="2841480" progId="AcroExch.Document.DC">
                  <p:embed/>
                </p:oleObj>
              </mc:Choice>
              <mc:Fallback>
                <p:oleObj name="Acrobat Document" r:id="rId2" imgW="10315800" imgH="2841480" progId="AcroExch.Document.DC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77C051E7-F531-24A0-AAB9-DFB41B4755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0361" y="6135627"/>
                        <a:ext cx="2511639" cy="7223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2566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CEA4-F41E-4913-A241-A081E5E0566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0262-8013-46C6-A418-69FA2FEF120D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A037A7C6-7DA9-8291-E2F1-1EA70937E01A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355661264"/>
              </p:ext>
            </p:extLst>
          </p:nvPr>
        </p:nvGraphicFramePr>
        <p:xfrm>
          <a:off x="9680361" y="6135627"/>
          <a:ext cx="2511639" cy="722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315800" imgH="2841480" progId="AcroExch.Document.DC">
                  <p:embed/>
                </p:oleObj>
              </mc:Choice>
              <mc:Fallback>
                <p:oleObj name="Acrobat Document" r:id="rId2" imgW="10315800" imgH="2841480" progId="AcroExch.Document.DC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77C051E7-F531-24A0-AAB9-DFB41B4755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0361" y="6135627"/>
                        <a:ext cx="2511639" cy="7223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4601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CEA4-F41E-4913-A241-A081E5E0566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0262-8013-46C6-A418-69FA2FEF120D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ACBC7EAE-63FB-581D-9AC2-876F65E8F67C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355661264"/>
              </p:ext>
            </p:extLst>
          </p:nvPr>
        </p:nvGraphicFramePr>
        <p:xfrm>
          <a:off x="9680361" y="6135627"/>
          <a:ext cx="2511639" cy="722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315800" imgH="2841480" progId="AcroExch.Document.DC">
                  <p:embed/>
                </p:oleObj>
              </mc:Choice>
              <mc:Fallback>
                <p:oleObj name="Acrobat Document" r:id="rId2" imgW="10315800" imgH="2841480" progId="AcroExch.Document.DC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77C051E7-F531-24A0-AAB9-DFB41B4755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0361" y="6135627"/>
                        <a:ext cx="2511639" cy="7223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2738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8CEA4-F41E-4913-A241-A081E5E0566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D0262-8013-46C6-A418-69FA2FEF1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1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Inco_Ladder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ladder-over-reach-about-reach-510578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01739"/>
            <a:ext cx="9144000" cy="23876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Ladder Safety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W. Richard Oss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Manager, Safety &amp; Prevention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Risk Management and Safety</a:t>
            </a:r>
          </a:p>
        </p:txBody>
      </p:sp>
    </p:spTree>
    <p:extLst>
      <p:ext uri="{BB962C8B-B14F-4D97-AF65-F5344CB8AC3E}">
        <p14:creationId xmlns:p14="http://schemas.microsoft.com/office/powerpoint/2010/main" val="2403546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5C165-184B-8E87-8F7C-1270E3FB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D55CD-83A7-941E-DBD5-29D524B8D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Identify the different types of ladders, and understand the purposes of each.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Understand how to properly inspect a ladder.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Distinguish how to appropriately set up a ladder for use.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Recognize the Dos and Don’ts of using a ladder.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Comprehend how to maintain, store and transport ladders.</a:t>
            </a:r>
          </a:p>
        </p:txBody>
      </p:sp>
    </p:spTree>
    <p:extLst>
      <p:ext uri="{BB962C8B-B14F-4D97-AF65-F5344CB8AC3E}">
        <p14:creationId xmlns:p14="http://schemas.microsoft.com/office/powerpoint/2010/main" val="2287778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4E796-ACD3-4DC4-3FE7-8D6D56F1C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Types of Ladders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33EF0-E3B9-8B0C-A686-2E1D6B6E1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709672" cy="435133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Step Ladder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Straight Ladder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Extension Ladder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Fiberglass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Metal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Wood</a:t>
            </a:r>
          </a:p>
        </p:txBody>
      </p:sp>
      <p:pic>
        <p:nvPicPr>
          <p:cNvPr id="4" name="Picture 3" descr="Several &quot;A&quot; frame aluminum ladders are pictured.">
            <a:extLst>
              <a:ext uri="{FF2B5EF4-FFF2-40B4-BE49-F238E27FC236}">
                <a16:creationId xmlns:a16="http://schemas.microsoft.com/office/drawing/2014/main" id="{F83E5655-1387-C56C-A7CF-613CAC1EC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478" y="2531364"/>
            <a:ext cx="2562225" cy="2362200"/>
          </a:xfrm>
          <a:prstGeom prst="rect">
            <a:avLst/>
          </a:prstGeom>
        </p:spPr>
      </p:pic>
      <p:pic>
        <p:nvPicPr>
          <p:cNvPr id="5" name="Picture 4" descr="A single 6-foot fiberglass A-frame ladder is displayed.">
            <a:extLst>
              <a:ext uri="{FF2B5EF4-FFF2-40B4-BE49-F238E27FC236}">
                <a16:creationId xmlns:a16="http://schemas.microsoft.com/office/drawing/2014/main" id="{00EBEF63-23A8-723A-1B5C-21269C52B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532" y="2084831"/>
            <a:ext cx="1891487" cy="3123819"/>
          </a:xfrm>
          <a:prstGeom prst="rect">
            <a:avLst/>
          </a:prstGeom>
        </p:spPr>
      </p:pic>
      <p:pic>
        <p:nvPicPr>
          <p:cNvPr id="6" name="Picture 5" descr="A wooden 8-foot tall wooden step ladder is displayed.">
            <a:extLst>
              <a:ext uri="{FF2B5EF4-FFF2-40B4-BE49-F238E27FC236}">
                <a16:creationId xmlns:a16="http://schemas.microsoft.com/office/drawing/2014/main" id="{308F67A6-9AAA-8C8A-6CF0-C1415BF8B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2848" y="1896902"/>
            <a:ext cx="2330952" cy="349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83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FFA5D-748B-D9B2-F554-852F381A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Questions To Yourself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C50A8-73C3-F414-E7D0-3F4CFBA47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Asking (and answering) these questions can help determine if you’re using the correct type of ladder:</a:t>
            </a:r>
          </a:p>
          <a:p>
            <a:pPr lvl="1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How high do I need to get to?</a:t>
            </a:r>
          </a:p>
          <a:p>
            <a:pPr lvl="1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What kind of hazards am I going to be working around?</a:t>
            </a:r>
          </a:p>
          <a:p>
            <a:pPr lvl="1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Is durability and/or weight of ladder a concern?</a:t>
            </a:r>
          </a:p>
          <a:p>
            <a:pPr lvl="1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Do I need tools, and do I need someplace to rest them when not in use?</a:t>
            </a:r>
          </a:p>
          <a:p>
            <a:pPr lvl="1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Does my ladder have the proper load limit?</a:t>
            </a:r>
          </a:p>
        </p:txBody>
      </p:sp>
    </p:spTree>
    <p:extLst>
      <p:ext uri="{BB962C8B-B14F-4D97-AF65-F5344CB8AC3E}">
        <p14:creationId xmlns:p14="http://schemas.microsoft.com/office/powerpoint/2010/main" val="1248233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96871-D376-9F83-578B-788C5567E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Advantages/Disadvantages of Ladder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2B753-D0DF-3F4B-6234-0B4EF288B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15512" cy="4351338"/>
          </a:xfrm>
        </p:spPr>
        <p:txBody>
          <a:bodyPr>
            <a:normAutofit fontScale="92500"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Fiberglass</a:t>
            </a:r>
          </a:p>
          <a:p>
            <a:pPr lvl="1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Strong</a:t>
            </a:r>
          </a:p>
          <a:p>
            <a:pPr lvl="1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Lightweight</a:t>
            </a:r>
          </a:p>
          <a:p>
            <a:pPr lvl="1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Non-conductor of electricity</a:t>
            </a:r>
          </a:p>
          <a:p>
            <a:pPr lvl="1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More expensive than wood or metal</a:t>
            </a:r>
          </a:p>
        </p:txBody>
      </p:sp>
      <p:pic>
        <p:nvPicPr>
          <p:cNvPr id="4" name="Picture 3" descr="A single 6-foot tall fiberglass &quot;A&quot; frame ladder is displayed.">
            <a:extLst>
              <a:ext uri="{FF2B5EF4-FFF2-40B4-BE49-F238E27FC236}">
                <a16:creationId xmlns:a16="http://schemas.microsoft.com/office/drawing/2014/main" id="{9582B2DE-123A-2A1B-3571-2A198B2A9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109" y="1343026"/>
            <a:ext cx="2900362" cy="483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632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A4A58-0D66-DAAD-DB14-FB75AB99D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Advantages/Disadvantages of Ladder Types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257EF-21D8-7F19-41B9-6CC5C1D02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78552" cy="4351338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Metal</a:t>
            </a:r>
          </a:p>
          <a:p>
            <a:pPr lvl="1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Lightweight.</a:t>
            </a:r>
          </a:p>
          <a:p>
            <a:pPr lvl="1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Must </a:t>
            </a:r>
            <a:r>
              <a:rPr lang="en-US" sz="4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be used anywhere near electrical sources.</a:t>
            </a:r>
          </a:p>
        </p:txBody>
      </p:sp>
      <p:pic>
        <p:nvPicPr>
          <p:cNvPr id="4" name="Picture 3" descr="A three-step metal ladder is displayed.">
            <a:extLst>
              <a:ext uri="{FF2B5EF4-FFF2-40B4-BE49-F238E27FC236}">
                <a16:creationId xmlns:a16="http://schemas.microsoft.com/office/drawing/2014/main" id="{62662354-120C-E912-B819-00497604B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6833" y="1504951"/>
            <a:ext cx="2654236" cy="467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75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0D7B1-24B3-E112-761D-4BBC0E121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Advantages/Disadvantages of Ladder Types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5D1E9-EC05-2211-13DD-80DED53BF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49368" cy="448125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Wood</a:t>
            </a:r>
          </a:p>
          <a:p>
            <a:pPr lvl="1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Heavier than wood or fiberglass</a:t>
            </a:r>
          </a:p>
          <a:p>
            <a:pPr lvl="1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Can rot</a:t>
            </a:r>
          </a:p>
          <a:p>
            <a:pPr lvl="1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Cheaper than fiberglass</a:t>
            </a:r>
          </a:p>
          <a:p>
            <a:pPr lvl="1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Non-conductor of electricity</a:t>
            </a:r>
          </a:p>
        </p:txBody>
      </p:sp>
      <p:pic>
        <p:nvPicPr>
          <p:cNvPr id="4" name="Picture 3" descr="A man is sanding on a wooden A-frame ladder.">
            <a:extLst>
              <a:ext uri="{FF2B5EF4-FFF2-40B4-BE49-F238E27FC236}">
                <a16:creationId xmlns:a16="http://schemas.microsoft.com/office/drawing/2014/main" id="{640249B6-F3D4-B468-5C8F-3FDC2B9DE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426464"/>
            <a:ext cx="3314700" cy="488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43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55B42-DF39-AF20-0458-570162BD4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Ladder Inspection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9455A-73BE-8B78-E9BA-6EAD9AA6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 ladder should always be inspected before use to ensure your safety.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Things to check: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Label is readable.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Should have clean skid resistant footings.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Ladder is free of sharp edges, splinters, compression failures, or excessive wear.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Spreaders should securely hold front and back sections of A-frame step ladders in open position, with no sharp points on the spreader.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Joints between steps and side rails should be tight.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All hardware and fittings should be securely attached.</a:t>
            </a:r>
          </a:p>
        </p:txBody>
      </p:sp>
    </p:spTree>
    <p:extLst>
      <p:ext uri="{BB962C8B-B14F-4D97-AF65-F5344CB8AC3E}">
        <p14:creationId xmlns:p14="http://schemas.microsoft.com/office/powerpoint/2010/main" val="967889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53724-3D90-D5BA-1CE0-A493692C7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Ladder Inspection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3C75D-5984-9878-AEAC-7F72F4D09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Things to check: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Movable parts should operate freely without binding or undue play.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Rungs should be free from slip hazards such as grease or oil.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Feet should be in good condition with rubber anti-slip footings.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Anti-slip footings should be clear of debris such as dirt or dust.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Ladder should not have loose bolts or damaged welds.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Extension ladder hooks and locks on the extension portion should function properly.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Verify steps are parallel and level when in position for use.</a:t>
            </a:r>
          </a:p>
        </p:txBody>
      </p:sp>
    </p:spTree>
    <p:extLst>
      <p:ext uri="{BB962C8B-B14F-4D97-AF65-F5344CB8AC3E}">
        <p14:creationId xmlns:p14="http://schemas.microsoft.com/office/powerpoint/2010/main" val="3224443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841DD-7E75-82B2-0322-FA9057CB9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Ladder Inspection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38533-B4C5-7CE7-09BD-924B2FE1B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30496" cy="4351338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If you find any defects with the ladder during the inspection </a:t>
            </a:r>
            <a:r>
              <a:rPr lang="en-US" sz="48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USE IT!</a:t>
            </a:r>
            <a:endParaRPr lang="en-US" sz="48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n unsafe wooden ladder with a &quot;do not use&quot; attached to the ladder is displayed.">
            <a:extLst>
              <a:ext uri="{FF2B5EF4-FFF2-40B4-BE49-F238E27FC236}">
                <a16:creationId xmlns:a16="http://schemas.microsoft.com/office/drawing/2014/main" id="{609EC1C7-ADB9-7E80-98D9-9E17FEB8E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2924" y="1635824"/>
            <a:ext cx="3609975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40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E4AE5-3F31-2A79-CAD6-FAD6A1021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Ladder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9033E-DC5E-3ECA-9F0B-96083E93E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0592"/>
            <a:ext cx="5577840" cy="5057583"/>
          </a:xfrm>
        </p:spPr>
        <p:txBody>
          <a:bodyPr>
            <a:normAutofit fontScale="92500"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Folding “A-frame” ladders:</a:t>
            </a:r>
          </a:p>
          <a:p>
            <a:pPr lvl="1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Ladder should be fully extended and the arms locked into place.</a:t>
            </a:r>
          </a:p>
          <a:p>
            <a:pPr lvl="1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Be aware of pinch points when securing ladder.</a:t>
            </a:r>
          </a:p>
          <a:p>
            <a:pPr lvl="1"/>
            <a:r>
              <a:rPr lang="en-US" sz="36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use a step ladder as an extension ladder.</a:t>
            </a:r>
            <a:endParaRPr lang="en-US" sz="3600" b="1" u="sng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n eight foot aluminum A-frame ladder is displayed.">
            <a:extLst>
              <a:ext uri="{FF2B5EF4-FFF2-40B4-BE49-F238E27FC236}">
                <a16:creationId xmlns:a16="http://schemas.microsoft.com/office/drawing/2014/main" id="{3443D2DB-24CB-BBB0-680E-733D62F44C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16368" y="284110"/>
            <a:ext cx="2566152" cy="5189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0977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BE741-A207-1551-A724-76F09CC7C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Ladder Setup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42B9D-0994-0E31-A666-EA2CB3DE0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032"/>
            <a:ext cx="5257800" cy="4777931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Always place ladders on a stable surface.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Ensure there is no debris in the area of use.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Secure ladder feet on an even surface.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Always secure doorways where ladders are setup.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Always extend ladders 3 and a half feet above working level.</a:t>
            </a:r>
          </a:p>
        </p:txBody>
      </p:sp>
      <p:pic>
        <p:nvPicPr>
          <p:cNvPr id="4" name="Picture 3" descr="A male is standing on a wooden A-frame ladder changing out an exit sign, though the ladder is blocking an exit door.">
            <a:extLst>
              <a:ext uri="{FF2B5EF4-FFF2-40B4-BE49-F238E27FC236}">
                <a16:creationId xmlns:a16="http://schemas.microsoft.com/office/drawing/2014/main" id="{5B3D81D4-3144-D159-A5A9-2695B0430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160" y="900398"/>
            <a:ext cx="5379720" cy="505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06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200F9-D882-49D8-0C42-4053BD3B5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Ladder Setup - 4 to 1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2E62D-D959-6482-2AD9-75FA8B67E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20968" cy="4351338"/>
          </a:xfrm>
        </p:spPr>
        <p:txBody>
          <a:bodyPr>
            <a:normAutofit fontScale="92500"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Base of ladder should be 1 foot away from the wall for every 4 feet of climbing height.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Thus, an extension ladder with a 20-foot climb should have the feet set at 5 feet from the wall.</a:t>
            </a:r>
          </a:p>
        </p:txBody>
      </p:sp>
      <p:pic>
        <p:nvPicPr>
          <p:cNvPr id="7" name="Picture 1037" descr="A gentlemen is climbing up a wooden ladder towards an attic.  Two items point out that every four feet in height of the ladder, the base should be angled one foot away from the wall.">
            <a:extLst>
              <a:ext uri="{FF2B5EF4-FFF2-40B4-BE49-F238E27FC236}">
                <a16:creationId xmlns:a16="http://schemas.microsoft.com/office/drawing/2014/main" id="{8535EF8D-AE39-0EB5-1A4A-C78475B18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083" y="786384"/>
            <a:ext cx="1960649" cy="509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ine 1034" descr="An arrow demonstrating the four foot in height portion.">
            <a:extLst>
              <a:ext uri="{FF2B5EF4-FFF2-40B4-BE49-F238E27FC236}">
                <a16:creationId xmlns:a16="http://schemas.microsoft.com/office/drawing/2014/main" id="{4E164462-DCDF-8136-0D42-2ABDC5BD7A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07195" y="1793412"/>
            <a:ext cx="32194" cy="3967308"/>
          </a:xfrm>
          <a:prstGeom prst="line">
            <a:avLst/>
          </a:prstGeom>
          <a:noFill/>
          <a:ln w="117475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 Box 1033" descr="4 feet display marker.">
            <a:extLst>
              <a:ext uri="{FF2B5EF4-FFF2-40B4-BE49-F238E27FC236}">
                <a16:creationId xmlns:a16="http://schemas.microsoft.com/office/drawing/2014/main" id="{CE87DC08-BCA4-74E3-212B-A806012B9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9512" y="3492639"/>
            <a:ext cx="914009" cy="369332"/>
          </a:xfrm>
          <a:prstGeom prst="rect">
            <a:avLst/>
          </a:prstGeom>
          <a:solidFill>
            <a:schemeClr val="bg1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C00000"/>
                </a:solidFill>
                <a:latin typeface="Arial" panose="020B0604020202020204" pitchFamily="34" charset="0"/>
              </a:rPr>
              <a:t>4 feet</a:t>
            </a:r>
            <a:endParaRPr lang="en-US" altLang="en-US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Line 1035" descr="An arrow shape displaying the one foot distance from the wall potion.">
            <a:extLst>
              <a:ext uri="{FF2B5EF4-FFF2-40B4-BE49-F238E27FC236}">
                <a16:creationId xmlns:a16="http://schemas.microsoft.com/office/drawing/2014/main" id="{81733FE7-F1DF-390F-8086-B4C6FE533F5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39389" y="5694926"/>
            <a:ext cx="1217973" cy="7358"/>
          </a:xfrm>
          <a:prstGeom prst="line">
            <a:avLst/>
          </a:prstGeom>
          <a:noFill/>
          <a:ln w="117475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1032" descr="1 foot display marker.">
            <a:extLst>
              <a:ext uri="{FF2B5EF4-FFF2-40B4-BE49-F238E27FC236}">
                <a16:creationId xmlns:a16="http://schemas.microsoft.com/office/drawing/2014/main" id="{905C9327-1A34-1504-69A2-8623CAD19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9556" y="5510260"/>
            <a:ext cx="1040320" cy="369332"/>
          </a:xfrm>
          <a:prstGeom prst="rect">
            <a:avLst/>
          </a:prstGeom>
          <a:solidFill>
            <a:schemeClr val="bg1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b="1" dirty="0">
                <a:solidFill>
                  <a:srgbClr val="C00000"/>
                </a:solidFill>
                <a:latin typeface="Arial" panose="020B0604020202020204" pitchFamily="34" charset="0"/>
              </a:rPr>
              <a:t>1 foot</a:t>
            </a:r>
            <a:endParaRPr lang="en-US" altLang="en-US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193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37AE6-1C95-089D-6CA3-956878ECC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Climbing Up and Down Ladders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CD5D0-280F-FBF3-CB19-D84E5980E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591"/>
            <a:ext cx="7007352" cy="5181409"/>
          </a:xfrm>
        </p:spPr>
        <p:txBody>
          <a:bodyPr>
            <a:normAutofit fontScale="92500"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Don’t climb up or down while carrying items.  Have someone hand them up to you or use a tool belt.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Always face the ladder.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Never have more than one person on the ladder at a time.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Ensure shoes are clean (not covered in mud, etc.)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Always maintain at least 3 points of contact (2 hands and 1 foot, or 2 feet and 1 hand).</a:t>
            </a:r>
          </a:p>
        </p:txBody>
      </p:sp>
      <p:pic>
        <p:nvPicPr>
          <p:cNvPr id="4" name="Picture 10" descr="A gentlemen is shown climbing up a vertical ladder on the exterior of a building.">
            <a:extLst>
              <a:ext uri="{FF2B5EF4-FFF2-40B4-BE49-F238E27FC236}">
                <a16:creationId xmlns:a16="http://schemas.microsoft.com/office/drawing/2014/main" id="{1B7F1F8F-9ED0-3977-7BA9-AA8E27812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762" y="838295"/>
            <a:ext cx="3121064" cy="518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088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57F6B-3E89-2FA3-563F-10625B41F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Do’s and Do Nots of Ladders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282D3-23B3-385F-F701-36BD0662B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39640" cy="4351338"/>
          </a:xfrm>
        </p:spPr>
        <p:txBody>
          <a:bodyPr>
            <a:normAutofit fontScale="92500"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When working outdoors do not use or access ladders in high winds or storms.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Beware of cold weather conditions on exterior ladders, they can have frost on them and become slippery.</a:t>
            </a:r>
          </a:p>
        </p:txBody>
      </p:sp>
      <p:pic>
        <p:nvPicPr>
          <p:cNvPr id="4" name="Picture 1034" descr="A gentlemen is shown climbing down a vertical ladder on the exterior of a building.">
            <a:extLst>
              <a:ext uri="{FF2B5EF4-FFF2-40B4-BE49-F238E27FC236}">
                <a16:creationId xmlns:a16="http://schemas.microsoft.com/office/drawing/2014/main" id="{AA56D6A7-83AD-B364-534F-1FD306493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14" y="924972"/>
            <a:ext cx="3413864" cy="500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280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10A1C-0A59-F1F4-CE90-EA79094AD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Do’s and Do Nots of Ladders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C5198-FAED-BC40-CC1F-1138292AF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667250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always climb completely past the landing before stepping over.</a:t>
            </a:r>
          </a:p>
          <a:p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follow the “belt buckle” rule: keep your body centered between the rails of the ladder at all times.</a:t>
            </a:r>
          </a:p>
          <a:p>
            <a:r>
              <a:rPr lang="en-US" sz="32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move your “belt buckle” outside of the rails of the ladder.</a:t>
            </a:r>
          </a:p>
        </p:txBody>
      </p:sp>
      <p:pic>
        <p:nvPicPr>
          <p:cNvPr id="5" name="Picture 10" descr="A male is shown with one foot on a rung of a vertical ladder on the exterior of a building.">
            <a:extLst>
              <a:ext uri="{FF2B5EF4-FFF2-40B4-BE49-F238E27FC236}">
                <a16:creationId xmlns:a16="http://schemas.microsoft.com/office/drawing/2014/main" id="{19495973-AEDA-7A81-8B9C-9EB5268C4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154" y="751459"/>
            <a:ext cx="2744811" cy="328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10" descr="An example of a person leaning to far to the side of a ladder with a large &quot;no&quot; symbol on top of the image.">
            <a:extLst>
              <a:ext uri="{FF2B5EF4-FFF2-40B4-BE49-F238E27FC236}">
                <a16:creationId xmlns:a16="http://schemas.microsoft.com/office/drawing/2014/main" id="{327BC193-6375-1457-58D6-0E6F642AD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096000" y="4127246"/>
            <a:ext cx="2732437" cy="265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730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C342F-E23F-5C9B-CED2-4F0B10945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Do’s and Do Nots of Ladders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64555-D4D6-2808-DDE5-ECB024197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16296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44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“walk” a ladder (rocking from side to side to move it).</a:t>
            </a:r>
          </a:p>
          <a:p>
            <a:pPr marL="0" indent="0">
              <a:buNone/>
            </a:pP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4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use a step ladder as a straight ladder.</a:t>
            </a:r>
          </a:p>
        </p:txBody>
      </p:sp>
      <p:pic>
        <p:nvPicPr>
          <p:cNvPr id="4" name="Picture 1034" descr="A gentlemen is sanding on the bottom rung of an A-frame ladder that is not setup correctly.  It is not extended in its locked position, instead it is displayed still folded and simply leaning against a wall.">
            <a:extLst>
              <a:ext uri="{FF2B5EF4-FFF2-40B4-BE49-F238E27FC236}">
                <a16:creationId xmlns:a16="http://schemas.microsoft.com/office/drawing/2014/main" id="{16F91C6E-22D3-441A-E071-B48889F6D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477" y="730885"/>
            <a:ext cx="2376725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96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0477E-67C6-67E9-7778-9B08839C4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Do’s and Do Nots of Ladders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CAC67-92F3-A1A7-997A-257FE6CE4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48200" cy="4351338"/>
          </a:xfrm>
        </p:spPr>
        <p:txBody>
          <a:bodyPr>
            <a:normAutofit/>
          </a:bodyPr>
          <a:lstStyle/>
          <a:p>
            <a:r>
              <a:rPr lang="en-US" sz="48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en-US" sz="48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overreach to either side or lean too far forward or backward.</a:t>
            </a:r>
          </a:p>
        </p:txBody>
      </p:sp>
      <p:pic>
        <p:nvPicPr>
          <p:cNvPr id="4" name="Picture 2059" descr="A bearded gentlemen is standing on a wooden A-frame ladder and he is visibly leaning backwards to change a light bub.">
            <a:extLst>
              <a:ext uri="{FF2B5EF4-FFF2-40B4-BE49-F238E27FC236}">
                <a16:creationId xmlns:a16="http://schemas.microsoft.com/office/drawing/2014/main" id="{715B7827-7752-BB04-7B8C-56FD8CCB9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864" y="1324113"/>
            <a:ext cx="3648456" cy="485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326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CB725-5751-B4C1-9B50-A543472C8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Do’s and Do Nots of Ladders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EA8D1-F14F-70FB-8586-72399863A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264152" cy="4541647"/>
          </a:xfrm>
        </p:spPr>
        <p:txBody>
          <a:bodyPr>
            <a:normAutofit fontScale="92500" lnSpcReduction="10000"/>
          </a:bodyPr>
          <a:lstStyle/>
          <a:p>
            <a:r>
              <a:rPr lang="en-US" sz="54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 use a ladder without locking the spreader or other device in place.</a:t>
            </a:r>
          </a:p>
        </p:txBody>
      </p:sp>
      <p:pic>
        <p:nvPicPr>
          <p:cNvPr id="4" name="Picture 3084" descr="A wooden six-foot A-frame ladder is displayed without the metal locking spreader being secured in place correctly.">
            <a:extLst>
              <a:ext uri="{FF2B5EF4-FFF2-40B4-BE49-F238E27FC236}">
                <a16:creationId xmlns:a16="http://schemas.microsoft.com/office/drawing/2014/main" id="{4E1D7A6D-5146-3B8E-473C-898AE7606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682" y="1435608"/>
            <a:ext cx="3945331" cy="493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1033" descr="The circle portion of the &quot;no&quot; symbol on top of the picture.">
            <a:extLst>
              <a:ext uri="{FF2B5EF4-FFF2-40B4-BE49-F238E27FC236}">
                <a16:creationId xmlns:a16="http://schemas.microsoft.com/office/drawing/2014/main" id="{819CF4F4-80B1-1D58-42A8-C61A83EA1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4391" y="3137868"/>
            <a:ext cx="2611438" cy="2029703"/>
          </a:xfrm>
          <a:prstGeom prst="ellipse">
            <a:avLst/>
          </a:prstGeom>
          <a:noFill/>
          <a:ln w="762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1034" descr="The strike through portion of the &quot;no&quot; symbol displayed on top of the picture.">
            <a:extLst>
              <a:ext uri="{FF2B5EF4-FFF2-40B4-BE49-F238E27FC236}">
                <a16:creationId xmlns:a16="http://schemas.microsoft.com/office/drawing/2014/main" id="{0FCC9E86-67DB-0FEF-14BD-CD8B6041CB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1560" y="3638643"/>
            <a:ext cx="2114549" cy="1085850"/>
          </a:xfrm>
          <a:prstGeom prst="line">
            <a:avLst/>
          </a:prstGeom>
          <a:noFill/>
          <a:ln w="762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56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7D119-0D43-8296-AC6D-3904A389F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Do’s and Do Nots of Ladders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FE161-8192-7834-34F0-69225809D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33800" cy="4351338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use the correct steps to climb up and down.</a:t>
            </a:r>
          </a:p>
          <a:p>
            <a:r>
              <a:rPr lang="en-US" sz="36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</a:t>
            </a:r>
            <a:r>
              <a:rPr lang="en-US" sz="3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climb using the bracing on the back legs of a step ladder.</a:t>
            </a:r>
          </a:p>
        </p:txBody>
      </p:sp>
      <p:pic>
        <p:nvPicPr>
          <p:cNvPr id="6" name="Picture 1036" descr="A person's feet are displayed standing on the incorrect side (bracing side) of a ladder instead of on the rungs.">
            <a:extLst>
              <a:ext uri="{FF2B5EF4-FFF2-40B4-BE49-F238E27FC236}">
                <a16:creationId xmlns:a16="http://schemas.microsoft.com/office/drawing/2014/main" id="{09E4C0D2-BF32-EB09-B9D9-5C990DF33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896" y="1431099"/>
            <a:ext cx="3224212" cy="506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1033" descr="The circle portion of the &quot;no&quot; symbol on top of the picture.">
            <a:extLst>
              <a:ext uri="{FF2B5EF4-FFF2-40B4-BE49-F238E27FC236}">
                <a16:creationId xmlns:a16="http://schemas.microsoft.com/office/drawing/2014/main" id="{90E8CD26-CD7E-6212-4D09-F39A8A1AC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1" y="3293985"/>
            <a:ext cx="2611438" cy="2029703"/>
          </a:xfrm>
          <a:prstGeom prst="ellipse">
            <a:avLst/>
          </a:prstGeom>
          <a:noFill/>
          <a:ln w="762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1034" descr="The strike through portion of the &quot;no&quot; symbol displayed on top of the picture.">
            <a:extLst>
              <a:ext uri="{FF2B5EF4-FFF2-40B4-BE49-F238E27FC236}">
                <a16:creationId xmlns:a16="http://schemas.microsoft.com/office/drawing/2014/main" id="{39A796AF-A489-BD31-487C-12F6BCE474B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17970" y="3794760"/>
            <a:ext cx="2114549" cy="1085850"/>
          </a:xfrm>
          <a:prstGeom prst="line">
            <a:avLst/>
          </a:prstGeom>
          <a:noFill/>
          <a:ln w="762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62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ADB6C-1537-DA2B-7BC7-6BE7717EA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Do’s and Do Nots of Ladders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37724-8B45-934C-6428-B0DCFE266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85744" cy="4351338"/>
          </a:xfrm>
        </p:spPr>
        <p:txBody>
          <a:bodyPr>
            <a:normAutofit lnSpcReduction="10000"/>
          </a:bodyPr>
          <a:lstStyle/>
          <a:p>
            <a:r>
              <a:rPr lang="en-US" sz="54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 stand on the top steps of a step ladder.</a:t>
            </a:r>
          </a:p>
        </p:txBody>
      </p:sp>
      <p:pic>
        <p:nvPicPr>
          <p:cNvPr id="4" name="Picture 13" descr="A person is shown standing on the top step of an A-frame ladder.">
            <a:extLst>
              <a:ext uri="{FF2B5EF4-FFF2-40B4-BE49-F238E27FC236}">
                <a16:creationId xmlns:a16="http://schemas.microsoft.com/office/drawing/2014/main" id="{24BE8305-44E3-F872-697B-81B7E80B8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968" y="1690688"/>
            <a:ext cx="4053228" cy="43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1033" descr="The circle portion of the &quot;no&quot; symbol on top of the picture.">
            <a:extLst>
              <a:ext uri="{FF2B5EF4-FFF2-40B4-BE49-F238E27FC236}">
                <a16:creationId xmlns:a16="http://schemas.microsoft.com/office/drawing/2014/main" id="{FAF893B8-86C3-4774-5D23-B60BF2A28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1504" y="2669517"/>
            <a:ext cx="2611438" cy="2029703"/>
          </a:xfrm>
          <a:prstGeom prst="ellipse">
            <a:avLst/>
          </a:prstGeom>
          <a:noFill/>
          <a:ln w="762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1034" descr="The strike through portion of the &quot;no&quot; symbol displayed on top of the picture.">
            <a:extLst>
              <a:ext uri="{FF2B5EF4-FFF2-40B4-BE49-F238E27FC236}">
                <a16:creationId xmlns:a16="http://schemas.microsoft.com/office/drawing/2014/main" id="{74DC77B2-5613-47DA-5E3B-A6D6D509B97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8673" y="3170292"/>
            <a:ext cx="2114549" cy="1085850"/>
          </a:xfrm>
          <a:prstGeom prst="line">
            <a:avLst/>
          </a:prstGeom>
          <a:noFill/>
          <a:ln w="762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8" name="Picture 15" descr="A caution label is displayed stating it is not safe to stand on the top step of a ladder.">
            <a:extLst>
              <a:ext uri="{FF2B5EF4-FFF2-40B4-BE49-F238E27FC236}">
                <a16:creationId xmlns:a16="http://schemas.microsoft.com/office/drawing/2014/main" id="{00E3A9E8-BD4D-8DD4-65AF-FE1CFA97B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126" y="1802384"/>
            <a:ext cx="1333317" cy="424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166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299DD-67EF-6C7A-13A6-7C105A5B1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Do’s and Do Nots of Ladders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47136-C488-D120-7FE7-3BCE9B2B0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lnSpcReduction="10000"/>
          </a:bodyPr>
          <a:lstStyle/>
          <a:p>
            <a:r>
              <a:rPr lang="en-US" sz="40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leave a ladder unattended.  If you have to leave the ladder for any reason, take it down and re-setup once you’re ready to go back to work.</a:t>
            </a:r>
          </a:p>
          <a:p>
            <a:endParaRPr lang="en-US" dirty="0"/>
          </a:p>
        </p:txBody>
      </p:sp>
      <p:pic>
        <p:nvPicPr>
          <p:cNvPr id="4" name="Picture 2" descr="A blue aluminum A-frame ladder is displayed.">
            <a:extLst>
              <a:ext uri="{FF2B5EF4-FFF2-40B4-BE49-F238E27FC236}">
                <a16:creationId xmlns:a16="http://schemas.microsoft.com/office/drawing/2014/main" id="{FC95D0ED-2EAC-9769-3C8F-67D5333EAD57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22832"/>
            <a:ext cx="42989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64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FFE7E-C720-44B9-934F-A158933B8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Transporting Ladders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4310D-CBBF-3839-FE52-96BD85FA9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63184" cy="4351338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Lift a ladder using your legs, not your back.</a:t>
            </a:r>
          </a:p>
          <a:p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Carry the ladder close to your body.</a:t>
            </a:r>
          </a:p>
        </p:txBody>
      </p:sp>
      <p:pic>
        <p:nvPicPr>
          <p:cNvPr id="4" name="Picture 1035" descr="A person is hunched over a tall A-frame ladder assessing how he is going to move it safely.">
            <a:extLst>
              <a:ext uri="{FF2B5EF4-FFF2-40B4-BE49-F238E27FC236}">
                <a16:creationId xmlns:a16="http://schemas.microsoft.com/office/drawing/2014/main" id="{D7687F7B-A950-A559-A6C0-993DFD95F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341" y="1690688"/>
            <a:ext cx="4186459" cy="417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112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DFF7F-102D-3A9C-EBFE-595EBDBB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Transporting Ladders</a:t>
            </a:r>
            <a:endParaRPr lang="en-US" dirty="0"/>
          </a:p>
        </p:txBody>
      </p:sp>
      <p:pic>
        <p:nvPicPr>
          <p:cNvPr id="11" name="Picture 17" descr="A male wearing a hard hat and safety glasses is carrying a metal extension ladder properly on his shoulder as he moves it with another partner.">
            <a:extLst>
              <a:ext uri="{FF2B5EF4-FFF2-40B4-BE49-F238E27FC236}">
                <a16:creationId xmlns:a16="http://schemas.microsoft.com/office/drawing/2014/main" id="{9512E3AC-9E3D-1A1A-21E2-3D5D15709C12}"/>
              </a:ext>
            </a:extLst>
          </p:cNvPr>
          <p:cNvPicPr>
            <a:picLocks noGrp="1" noChangeAspect="1" noChangeArrowheads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0"/>
          <a:stretch>
            <a:fillRect/>
          </a:stretch>
        </p:blipFill>
        <p:spPr bwMode="auto">
          <a:xfrm>
            <a:off x="838199" y="1335588"/>
            <a:ext cx="8530163" cy="527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A78C34-2CA5-1764-D0B6-181C539E2FC4}"/>
              </a:ext>
            </a:extLst>
          </p:cNvPr>
          <p:cNvSpPr txBox="1"/>
          <p:nvPr/>
        </p:nvSpPr>
        <p:spPr>
          <a:xfrm>
            <a:off x="1218438" y="1859340"/>
            <a:ext cx="82779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Pair 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Balance the center on your shoulder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 careful around corners, aisles, or where others are working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317851-1011-B18A-6D60-3F18D2311C57}"/>
              </a:ext>
            </a:extLst>
          </p:cNvPr>
          <p:cNvSpPr txBox="1"/>
          <p:nvPr/>
        </p:nvSpPr>
        <p:spPr>
          <a:xfrm>
            <a:off x="2056042" y="4553883"/>
            <a:ext cx="652103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Spikes, hooks, or ladder feet should face toward the rear when being carried.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Carry ladder horizontally to avoid overhead hazards.</a:t>
            </a:r>
          </a:p>
        </p:txBody>
      </p:sp>
    </p:spTree>
    <p:extLst>
      <p:ext uri="{BB962C8B-B14F-4D97-AF65-F5344CB8AC3E}">
        <p14:creationId xmlns:p14="http://schemas.microsoft.com/office/powerpoint/2010/main" val="1218499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5C7B1-A27D-FA5C-F210-1601AFECE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Transporting Ladders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BE0A0-E226-6FF1-8EA1-58FC14CBE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31080" cy="4351338"/>
          </a:xfrm>
        </p:spPr>
        <p:txBody>
          <a:bodyPr>
            <a:normAutofit lnSpcReduction="10000"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When going up or down stairs, carry ladder with one hand and use the other hand to hold the railing.</a:t>
            </a:r>
          </a:p>
        </p:txBody>
      </p:sp>
      <p:pic>
        <p:nvPicPr>
          <p:cNvPr id="4" name="Picture 7" descr="A male in a purple shirt and jeans is carrying an A-frame ladder over his shoulder as he descends a set of stairs.">
            <a:extLst>
              <a:ext uri="{FF2B5EF4-FFF2-40B4-BE49-F238E27FC236}">
                <a16:creationId xmlns:a16="http://schemas.microsoft.com/office/drawing/2014/main" id="{4C61AD3D-1294-B337-8193-686867C1A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333" y="796925"/>
            <a:ext cx="4627563" cy="526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001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2380F-DB8E-5D15-2830-438018256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Ladder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8868C-FF36-7735-2F4F-3A1F634E0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5024"/>
            <a:ext cx="5516880" cy="4841939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Store ladders securely, out of the way.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Never store anything on top of a ladder.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Store vertically if possible; if not store horizontally but secured to prevent tip over.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Protect ladder from heat, weather, and corrosive materials.</a:t>
            </a:r>
          </a:p>
        </p:txBody>
      </p:sp>
      <p:pic>
        <p:nvPicPr>
          <p:cNvPr id="4" name="Picture 16" descr="Two different sized fiberglass A-frame ladders are leaning up against the side of a building.">
            <a:extLst>
              <a:ext uri="{FF2B5EF4-FFF2-40B4-BE49-F238E27FC236}">
                <a16:creationId xmlns:a16="http://schemas.microsoft.com/office/drawing/2014/main" id="{5C3ED91C-21F1-1469-25C7-7949AD202C9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264" y="745815"/>
            <a:ext cx="3645471" cy="5309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74173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26FEC-09C3-4116-A983-789868ACE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Don’t Be This Guy!</a:t>
            </a:r>
          </a:p>
        </p:txBody>
      </p:sp>
      <p:pic>
        <p:nvPicPr>
          <p:cNvPr id="4" name="Content Placeholder 3" descr="A makeshift ladder is displayed attached to the back of a truck with a person elevated changing an overhead street light.">
            <a:extLst>
              <a:ext uri="{FF2B5EF4-FFF2-40B4-BE49-F238E27FC236}">
                <a16:creationId xmlns:a16="http://schemas.microsoft.com/office/drawing/2014/main" id="{233E25DA-35B3-9A53-0CC5-A3E3922A4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69009"/>
            <a:ext cx="5708904" cy="510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3464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A31FA-3AB5-3599-72B3-FC09BBAAE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A400C-AE0E-4B62-E572-E4A52419A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6052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SPicone\LOCALS~1\Temp\articulate\presenter\imgtemp\mGVOksM1_files\slide0001_image001.pn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DOCUME~1\SPicone\LOCALS~1\Temp\articulate\presenter\imgtemp\rT2prjjb_files\slide0001_image001.jpg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1029</Words>
  <Application>Microsoft Office PowerPoint</Application>
  <PresentationFormat>Widescreen</PresentationFormat>
  <Paragraphs>123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Acrobat Document</vt:lpstr>
      <vt:lpstr>Ladder Safety</vt:lpstr>
      <vt:lpstr>Objectives</vt:lpstr>
      <vt:lpstr>Types of Ladders</vt:lpstr>
      <vt:lpstr>Questions To Yourself</vt:lpstr>
      <vt:lpstr>Advantages/Disadvantages of Ladder Types</vt:lpstr>
      <vt:lpstr>Advantages/Disadvantages of Ladder Types</vt:lpstr>
      <vt:lpstr>Advantages/Disadvantages of Ladder Types</vt:lpstr>
      <vt:lpstr>Ladder Inspection</vt:lpstr>
      <vt:lpstr>Ladder Inspection</vt:lpstr>
      <vt:lpstr>Ladder Inspection</vt:lpstr>
      <vt:lpstr>Ladder Setup</vt:lpstr>
      <vt:lpstr>Ladder Setup</vt:lpstr>
      <vt:lpstr>Ladder Setup - 4 to 1 Rule</vt:lpstr>
      <vt:lpstr>Climbing Up and Down Ladders</vt:lpstr>
      <vt:lpstr>Do’s and Do Nots of Ladders</vt:lpstr>
      <vt:lpstr>Do’s and Do Nots of Ladders</vt:lpstr>
      <vt:lpstr>Do’s and Do Nots of Ladders</vt:lpstr>
      <vt:lpstr>Do’s and Do Nots of Ladders</vt:lpstr>
      <vt:lpstr>Do’s and Do Nots of Ladders</vt:lpstr>
      <vt:lpstr>Do’s and Do Nots of Ladders</vt:lpstr>
      <vt:lpstr>Do’s and Do Nots of Ladders</vt:lpstr>
      <vt:lpstr>Do’s and Do Nots of Ladders</vt:lpstr>
      <vt:lpstr>Transporting Ladders</vt:lpstr>
      <vt:lpstr>Transporting Ladders</vt:lpstr>
      <vt:lpstr>Transporting Ladders</vt:lpstr>
      <vt:lpstr>Ladder Storage</vt:lpstr>
      <vt:lpstr>Don’t Be This Guy!</vt:lpstr>
      <vt:lpstr>Questions?</vt:lpstr>
    </vt:vector>
  </TitlesOfParts>
  <Company>Colorado Springs School District 11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OSS, RICHARD W.</dc:creator>
  <cp:lastModifiedBy>OSS, RICHARD W.</cp:lastModifiedBy>
  <cp:revision>8</cp:revision>
  <dcterms:created xsi:type="dcterms:W3CDTF">2021-06-08T22:30:43Z</dcterms:created>
  <dcterms:modified xsi:type="dcterms:W3CDTF">2025-04-22T16:03:13Z</dcterms:modified>
</cp:coreProperties>
</file>